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87" r:id="rId3"/>
  </p:sldMasterIdLst>
  <p:notesMasterIdLst>
    <p:notesMasterId r:id="rId38"/>
  </p:notesMasterIdLst>
  <p:sldIdLst>
    <p:sldId id="256" r:id="rId4"/>
    <p:sldId id="343" r:id="rId5"/>
    <p:sldId id="257" r:id="rId6"/>
    <p:sldId id="336" r:id="rId7"/>
    <p:sldId id="337" r:id="rId8"/>
    <p:sldId id="420" r:id="rId9"/>
    <p:sldId id="364" r:id="rId10"/>
    <p:sldId id="365" r:id="rId11"/>
    <p:sldId id="382" r:id="rId12"/>
    <p:sldId id="383" r:id="rId13"/>
    <p:sldId id="384" r:id="rId14"/>
    <p:sldId id="385" r:id="rId15"/>
    <p:sldId id="386" r:id="rId16"/>
    <p:sldId id="387" r:id="rId17"/>
    <p:sldId id="388" r:id="rId18"/>
    <p:sldId id="389" r:id="rId19"/>
    <p:sldId id="354" r:id="rId20"/>
    <p:sldId id="418" r:id="rId21"/>
    <p:sldId id="419" r:id="rId22"/>
    <p:sldId id="355" r:id="rId23"/>
    <p:sldId id="356" r:id="rId24"/>
    <p:sldId id="357" r:id="rId25"/>
    <p:sldId id="302" r:id="rId26"/>
    <p:sldId id="303" r:id="rId27"/>
    <p:sldId id="321" r:id="rId28"/>
    <p:sldId id="322" r:id="rId29"/>
    <p:sldId id="323" r:id="rId30"/>
    <p:sldId id="392" r:id="rId31"/>
    <p:sldId id="408" r:id="rId32"/>
    <p:sldId id="409" r:id="rId33"/>
    <p:sldId id="410" r:id="rId34"/>
    <p:sldId id="413" r:id="rId35"/>
    <p:sldId id="325" r:id="rId36"/>
    <p:sldId id="421" r:id="rId37"/>
  </p:sldIdLst>
  <p:sldSz cx="10080625" cy="7559675"/>
  <p:notesSz cx="7559675" cy="10691813"/>
  <p:defaultTextStyle>
    <a:defPPr>
      <a:defRPr lang="en-GB"/>
    </a:defPPr>
    <a:lvl1pPr algn="l" defTabSz="449263" rtl="0" fontAlgn="base">
      <a:spcBef>
        <a:spcPct val="0"/>
      </a:spcBef>
      <a:spcAft>
        <a:spcPct val="0"/>
      </a:spcAft>
      <a:defRPr kern="1200">
        <a:solidFill>
          <a:srgbClr val="000000"/>
        </a:solidFill>
        <a:latin typeface="Arial" charset="0"/>
        <a:ea typeface="MS Gothic" pitchFamily="49" charset="-128"/>
        <a:cs typeface="Arial" charset="0"/>
      </a:defRPr>
    </a:lvl1pPr>
    <a:lvl2pPr marL="742950" indent="-285750" algn="l" defTabSz="449263" rtl="0" fontAlgn="base">
      <a:spcBef>
        <a:spcPct val="0"/>
      </a:spcBef>
      <a:spcAft>
        <a:spcPct val="0"/>
      </a:spcAft>
      <a:defRPr kern="1200">
        <a:solidFill>
          <a:srgbClr val="000000"/>
        </a:solidFill>
        <a:latin typeface="Arial" charset="0"/>
        <a:ea typeface="MS Gothic" pitchFamily="49" charset="-128"/>
        <a:cs typeface="Arial" charset="0"/>
      </a:defRPr>
    </a:lvl2pPr>
    <a:lvl3pPr marL="1143000" indent="-228600" algn="l" defTabSz="449263" rtl="0" fontAlgn="base">
      <a:spcBef>
        <a:spcPct val="0"/>
      </a:spcBef>
      <a:spcAft>
        <a:spcPct val="0"/>
      </a:spcAft>
      <a:defRPr kern="1200">
        <a:solidFill>
          <a:srgbClr val="000000"/>
        </a:solidFill>
        <a:latin typeface="Arial" charset="0"/>
        <a:ea typeface="MS Gothic" pitchFamily="49" charset="-128"/>
        <a:cs typeface="Arial" charset="0"/>
      </a:defRPr>
    </a:lvl3pPr>
    <a:lvl4pPr marL="1600200" indent="-228600" algn="l" defTabSz="449263" rtl="0" fontAlgn="base">
      <a:spcBef>
        <a:spcPct val="0"/>
      </a:spcBef>
      <a:spcAft>
        <a:spcPct val="0"/>
      </a:spcAft>
      <a:defRPr kern="1200">
        <a:solidFill>
          <a:srgbClr val="000000"/>
        </a:solidFill>
        <a:latin typeface="Arial" charset="0"/>
        <a:ea typeface="MS Gothic" pitchFamily="49" charset="-128"/>
        <a:cs typeface="Arial" charset="0"/>
      </a:defRPr>
    </a:lvl4pPr>
    <a:lvl5pPr marL="2057400" indent="-228600" algn="l" defTabSz="449263" rtl="0" fontAlgn="base">
      <a:spcBef>
        <a:spcPct val="0"/>
      </a:spcBef>
      <a:spcAft>
        <a:spcPct val="0"/>
      </a:spcAft>
      <a:defRPr kern="1200">
        <a:solidFill>
          <a:srgbClr val="000000"/>
        </a:solidFill>
        <a:latin typeface="Arial" charset="0"/>
        <a:ea typeface="MS Gothic" pitchFamily="49" charset="-128"/>
        <a:cs typeface="Arial" charset="0"/>
      </a:defRPr>
    </a:lvl5pPr>
    <a:lvl6pPr marL="2286000" algn="l" defTabSz="914400" rtl="0" eaLnBrk="1" latinLnBrk="0" hangingPunct="1">
      <a:defRPr kern="1200">
        <a:solidFill>
          <a:srgbClr val="000000"/>
        </a:solidFill>
        <a:latin typeface="Arial" charset="0"/>
        <a:ea typeface="MS Gothic" pitchFamily="49" charset="-128"/>
        <a:cs typeface="Arial" charset="0"/>
      </a:defRPr>
    </a:lvl6pPr>
    <a:lvl7pPr marL="2743200" algn="l" defTabSz="914400" rtl="0" eaLnBrk="1" latinLnBrk="0" hangingPunct="1">
      <a:defRPr kern="1200">
        <a:solidFill>
          <a:srgbClr val="000000"/>
        </a:solidFill>
        <a:latin typeface="Arial" charset="0"/>
        <a:ea typeface="MS Gothic" pitchFamily="49" charset="-128"/>
        <a:cs typeface="Arial" charset="0"/>
      </a:defRPr>
    </a:lvl7pPr>
    <a:lvl8pPr marL="3200400" algn="l" defTabSz="914400" rtl="0" eaLnBrk="1" latinLnBrk="0" hangingPunct="1">
      <a:defRPr kern="1200">
        <a:solidFill>
          <a:srgbClr val="000000"/>
        </a:solidFill>
        <a:latin typeface="Arial" charset="0"/>
        <a:ea typeface="MS Gothic" pitchFamily="49" charset="-128"/>
        <a:cs typeface="Arial" charset="0"/>
      </a:defRPr>
    </a:lvl8pPr>
    <a:lvl9pPr marL="3657600" algn="l" defTabSz="914400" rtl="0" eaLnBrk="1" latinLnBrk="0" hangingPunct="1">
      <a:defRPr kern="1200">
        <a:solidFill>
          <a:srgbClr val="000000"/>
        </a:solidFill>
        <a:latin typeface="Arial" charset="0"/>
        <a:ea typeface="MS Gothic" pitchFamily="49"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16" autoAdjust="0"/>
  </p:normalViewPr>
  <p:slideViewPr>
    <p:cSldViewPr>
      <p:cViewPr varScale="1">
        <p:scale>
          <a:sx n="53" d="100"/>
          <a:sy n="53" d="100"/>
        </p:scale>
        <p:origin x="-1432" y="-6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p:cNvSpPr>
            <a:spLocks noGrp="1" noChangeArrowheads="1"/>
          </p:cNvSpPr>
          <p:nvPr>
            <p:ph type="hdr"/>
          </p:nvPr>
        </p:nvSpPr>
        <p:spPr bwMode="auto">
          <a:xfrm>
            <a:off x="0" y="0"/>
            <a:ext cx="3260725" cy="519113"/>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hangingPunct="0">
              <a:lnSpc>
                <a:spcPct val="100000"/>
              </a:lnSpc>
              <a:buClrTx/>
              <a:buSzPct val="45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ea typeface="MS Gothic" charset="-128"/>
                <a:cs typeface="+mn-cs"/>
              </a:defRPr>
            </a:lvl1pPr>
          </a:lstStyle>
          <a:p>
            <a:pPr>
              <a:defRPr/>
            </a:pPr>
            <a:endParaRPr lang="en-US"/>
          </a:p>
        </p:txBody>
      </p:sp>
      <p:sp>
        <p:nvSpPr>
          <p:cNvPr id="17410" name="Rectangle 2"/>
          <p:cNvSpPr>
            <a:spLocks noGrp="1" noChangeArrowheads="1"/>
          </p:cNvSpPr>
          <p:nvPr>
            <p:ph type="dt"/>
          </p:nvPr>
        </p:nvSpPr>
        <p:spPr bwMode="auto">
          <a:xfrm>
            <a:off x="4281488" y="0"/>
            <a:ext cx="3260725" cy="519113"/>
          </a:xfrm>
          <a:prstGeom prst="rect">
            <a:avLst/>
          </a:prstGeom>
          <a:noFill/>
          <a:ln>
            <a:noFill/>
          </a:ln>
          <a:effectLst/>
          <a:extLst/>
        </p:spPr>
        <p:txBody>
          <a:bodyPr vert="horz" wrap="square" lIns="90000" tIns="46800" rIns="90000" bIns="46800" numCol="1" anchor="t" anchorCtr="0" compatLnSpc="1">
            <a:prstTxWarp prst="textNoShape">
              <a:avLst/>
            </a:prstTxWarp>
          </a:bodyPr>
          <a:lstStyle>
            <a:lvl1pPr algn="r" hangingPunct="0">
              <a:lnSpc>
                <a:spcPct val="100000"/>
              </a:lnSpc>
              <a:buClrTx/>
              <a:buSzPct val="45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ea typeface="MS Gothic" charset="-128"/>
                <a:cs typeface="+mn-cs"/>
              </a:defRPr>
            </a:lvl1pPr>
          </a:lstStyle>
          <a:p>
            <a:pPr>
              <a:defRPr/>
            </a:pPr>
            <a:endParaRPr lang="en-US"/>
          </a:p>
        </p:txBody>
      </p:sp>
      <p:sp>
        <p:nvSpPr>
          <p:cNvPr id="37892" name="Rectangle 3"/>
          <p:cNvSpPr>
            <a:spLocks noGrp="1" noRot="1" noChangeAspect="1" noChangeArrowheads="1"/>
          </p:cNvSpPr>
          <p:nvPr>
            <p:ph type="sldImg"/>
          </p:nvPr>
        </p:nvSpPr>
        <p:spPr bwMode="auto">
          <a:xfrm>
            <a:off x="1258888" y="801688"/>
            <a:ext cx="5024437" cy="3994150"/>
          </a:xfrm>
          <a:prstGeom prst="rect">
            <a:avLst/>
          </a:prstGeom>
          <a:noFill/>
          <a:ln w="9525">
            <a:noFill/>
            <a:miter lim="800000"/>
            <a:headEnd/>
            <a:tailEnd/>
          </a:ln>
        </p:spPr>
      </p:sp>
      <p:sp>
        <p:nvSpPr>
          <p:cNvPr id="17412" name="Rectangle 4"/>
          <p:cNvSpPr>
            <a:spLocks noGrp="1" noChangeArrowheads="1"/>
          </p:cNvSpPr>
          <p:nvPr>
            <p:ph type="body"/>
          </p:nvPr>
        </p:nvSpPr>
        <p:spPr bwMode="auto">
          <a:xfrm>
            <a:off x="755650" y="5078413"/>
            <a:ext cx="6032500" cy="4795837"/>
          </a:xfrm>
          <a:prstGeom prst="rect">
            <a:avLst/>
          </a:prstGeom>
          <a:noFill/>
          <a:ln>
            <a:noFill/>
          </a:ln>
          <a:effectLst/>
          <a:extLst/>
        </p:spPr>
        <p:txBody>
          <a:bodyPr vert="horz" wrap="square" lIns="0" tIns="0" rIns="0" bIns="0" numCol="1" anchor="t" anchorCtr="0" compatLnSpc="1">
            <a:prstTxWarp prst="textNoShape">
              <a:avLst/>
            </a:prstTxWarp>
          </a:bodyPr>
          <a:lstStyle/>
          <a:p>
            <a:pPr lvl="0"/>
            <a:endParaRPr lang="en-US" noProof="0" smtClean="0"/>
          </a:p>
        </p:txBody>
      </p:sp>
      <p:sp>
        <p:nvSpPr>
          <p:cNvPr id="17413" name="Rectangle 5"/>
          <p:cNvSpPr>
            <a:spLocks noGrp="1" noChangeArrowheads="1"/>
          </p:cNvSpPr>
          <p:nvPr>
            <p:ph type="ftr"/>
          </p:nvPr>
        </p:nvSpPr>
        <p:spPr bwMode="auto">
          <a:xfrm>
            <a:off x="0" y="10155238"/>
            <a:ext cx="3260725" cy="519112"/>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hangingPunct="0">
              <a:lnSpc>
                <a:spcPct val="100000"/>
              </a:lnSpc>
              <a:buClrTx/>
              <a:buSzPct val="45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ea typeface="MS Gothic" charset="-128"/>
                <a:cs typeface="+mn-cs"/>
              </a:defRPr>
            </a:lvl1pPr>
          </a:lstStyle>
          <a:p>
            <a:pPr>
              <a:defRPr/>
            </a:pPr>
            <a:endParaRPr lang="en-US"/>
          </a:p>
        </p:txBody>
      </p:sp>
      <p:sp>
        <p:nvSpPr>
          <p:cNvPr id="17414" name="Rectangle 6"/>
          <p:cNvSpPr>
            <a:spLocks noGrp="1" noChangeArrowheads="1"/>
          </p:cNvSpPr>
          <p:nvPr>
            <p:ph type="sldNum"/>
          </p:nvPr>
        </p:nvSpPr>
        <p:spPr bwMode="auto">
          <a:xfrm>
            <a:off x="4281488" y="10155238"/>
            <a:ext cx="3260725" cy="519112"/>
          </a:xfrm>
          <a:prstGeom prst="rect">
            <a:avLst/>
          </a:prstGeom>
          <a:noFill/>
          <a:ln>
            <a:noFill/>
          </a:ln>
          <a:effectLst/>
          <a:extLst/>
        </p:spPr>
        <p:txBody>
          <a:bodyPr vert="horz" wrap="square" lIns="90000" tIns="46800" rIns="90000" bIns="46800" numCol="1" anchor="b" anchorCtr="0" compatLnSpc="1">
            <a:prstTxWarp prst="textNoShape">
              <a:avLst/>
            </a:prstTxWarp>
          </a:bodyPr>
          <a:lstStyle>
            <a:lvl1pPr algn="r" hangingPunct="0">
              <a:lnSpc>
                <a:spcPct val="100000"/>
              </a:lnSpc>
              <a:buClrTx/>
              <a:buSzPct val="45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ea typeface="MS Gothic" charset="-128"/>
                <a:cs typeface="+mn-cs"/>
              </a:defRPr>
            </a:lvl1pPr>
          </a:lstStyle>
          <a:p>
            <a:pPr>
              <a:defRPr/>
            </a:pPr>
            <a:fld id="{7D067515-A6EF-4558-819D-DF621D420635}" type="slidenum">
              <a:rPr lang="en-US"/>
              <a:pPr>
                <a:defRPr/>
              </a:pPr>
              <a:t>‹#›</a:t>
            </a:fld>
            <a:endParaRPr lang="en-US"/>
          </a:p>
        </p:txBody>
      </p:sp>
    </p:spTree>
    <p:extLst>
      <p:ext uri="{BB962C8B-B14F-4D97-AF65-F5344CB8AC3E}">
        <p14:creationId xmlns:p14="http://schemas.microsoft.com/office/powerpoint/2010/main" val="343561136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us.f811.mail.yahoo.com/ym/Compose?To=info-itg@pacbell.net&amp;YY=49224&amp;order=down&amp;sort=date&amp;pos=0"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ln>
            <a:miter lim="800000"/>
            <a:headEnd/>
            <a:tailEnd/>
          </a:ln>
        </p:spPr>
        <p:txBody>
          <a:bodyPr/>
          <a:lstStyle/>
          <a:p>
            <a:fld id="{D66BBCDE-F47C-4BEB-83EA-6EE1D20E2987}" type="slidenum">
              <a:rPr lang="en-US" smtClean="0">
                <a:ea typeface="MS Gothic" pitchFamily="49" charset="-128"/>
              </a:rPr>
              <a:pPr/>
              <a:t>1</a:t>
            </a:fld>
            <a:endParaRPr lang="en-US" smtClean="0">
              <a:ea typeface="MS Gothic" pitchFamily="49" charset="-128"/>
            </a:endParaRPr>
          </a:p>
        </p:txBody>
      </p:sp>
      <p:sp>
        <p:nvSpPr>
          <p:cNvPr id="39939" name="Rectangle 1"/>
          <p:cNvSpPr txBox="1">
            <a:spLocks noGrp="1" noRot="1" noChangeAspect="1" noChangeArrowheads="1"/>
          </p:cNvSpPr>
          <p:nvPr>
            <p:ph type="sldImg"/>
          </p:nvPr>
        </p:nvSpPr>
        <p:spPr>
          <a:xfrm>
            <a:off x="1106488" y="801688"/>
            <a:ext cx="5345112" cy="4010025"/>
          </a:xfrm>
          <a:solidFill>
            <a:srgbClr val="FFFFFF"/>
          </a:solidFill>
          <a:ln>
            <a:solidFill>
              <a:srgbClr val="000000"/>
            </a:solidFill>
          </a:ln>
        </p:spPr>
      </p:sp>
      <p:sp>
        <p:nvSpPr>
          <p:cNvPr id="39940"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p:cNvSpPr>
            <a:spLocks noGrp="1" noChangeArrowheads="1"/>
          </p:cNvSpPr>
          <p:nvPr>
            <p:ph type="sldNum" sz="quarter"/>
          </p:nvPr>
        </p:nvSpPr>
        <p:spPr>
          <a:noFill/>
          <a:ln>
            <a:miter lim="800000"/>
            <a:headEnd/>
            <a:tailEnd/>
          </a:ln>
        </p:spPr>
        <p:txBody>
          <a:bodyPr/>
          <a:lstStyle/>
          <a:p>
            <a:fld id="{9C3D702E-2A32-4201-8423-7D2DA7473623}" type="slidenum">
              <a:rPr lang="en-US" smtClean="0">
                <a:ea typeface="MS Gothic" pitchFamily="49" charset="-128"/>
              </a:rPr>
              <a:pPr/>
              <a:t>12</a:t>
            </a:fld>
            <a:endParaRPr lang="en-US" smtClean="0">
              <a:ea typeface="MS Gothic" pitchFamily="49" charset="-128"/>
            </a:endParaRPr>
          </a:p>
        </p:txBody>
      </p:sp>
      <p:sp>
        <p:nvSpPr>
          <p:cNvPr id="100355" name="Rectangle 1"/>
          <p:cNvSpPr txBox="1">
            <a:spLocks noGrp="1" noRot="1" noChangeAspect="1" noChangeArrowheads="1"/>
          </p:cNvSpPr>
          <p:nvPr>
            <p:ph type="sldImg"/>
          </p:nvPr>
        </p:nvSpPr>
        <p:spPr>
          <a:xfrm>
            <a:off x="1106488" y="801688"/>
            <a:ext cx="5341937" cy="4006850"/>
          </a:xfrm>
          <a:solidFill>
            <a:srgbClr val="FFFFFF"/>
          </a:solidFill>
          <a:ln>
            <a:solidFill>
              <a:srgbClr val="000000"/>
            </a:solidFill>
          </a:ln>
        </p:spPr>
      </p:sp>
      <p:sp>
        <p:nvSpPr>
          <p:cNvPr id="100356"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6"/>
          <p:cNvSpPr>
            <a:spLocks noGrp="1" noChangeArrowheads="1"/>
          </p:cNvSpPr>
          <p:nvPr>
            <p:ph type="sldNum" sz="quarter"/>
          </p:nvPr>
        </p:nvSpPr>
        <p:spPr>
          <a:noFill/>
          <a:ln>
            <a:miter lim="800000"/>
            <a:headEnd/>
            <a:tailEnd/>
          </a:ln>
        </p:spPr>
        <p:txBody>
          <a:bodyPr/>
          <a:lstStyle/>
          <a:p>
            <a:fld id="{ABE63FDB-668F-4F0A-BD2C-50B49D3B32DC}" type="slidenum">
              <a:rPr lang="en-US" smtClean="0">
                <a:ea typeface="MS Gothic" pitchFamily="49" charset="-128"/>
              </a:rPr>
              <a:pPr/>
              <a:t>13</a:t>
            </a:fld>
            <a:endParaRPr lang="en-US" smtClean="0">
              <a:ea typeface="MS Gothic" pitchFamily="49" charset="-128"/>
            </a:endParaRPr>
          </a:p>
        </p:txBody>
      </p:sp>
      <p:sp>
        <p:nvSpPr>
          <p:cNvPr id="103427"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103428"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p:cNvSpPr>
            <a:spLocks noGrp="1" noChangeArrowheads="1"/>
          </p:cNvSpPr>
          <p:nvPr>
            <p:ph type="sldNum" sz="quarter"/>
          </p:nvPr>
        </p:nvSpPr>
        <p:spPr>
          <a:noFill/>
          <a:ln>
            <a:miter lim="800000"/>
            <a:headEnd/>
            <a:tailEnd/>
          </a:ln>
        </p:spPr>
        <p:txBody>
          <a:bodyPr/>
          <a:lstStyle/>
          <a:p>
            <a:fld id="{AE615AB3-32C4-4E02-B8DD-1EF3C599C021}" type="slidenum">
              <a:rPr lang="en-US" smtClean="0">
                <a:ea typeface="MS Gothic" pitchFamily="49" charset="-128"/>
              </a:rPr>
              <a:pPr/>
              <a:t>14</a:t>
            </a:fld>
            <a:endParaRPr lang="en-US" smtClean="0">
              <a:ea typeface="MS Gothic" pitchFamily="49" charset="-128"/>
            </a:endParaRPr>
          </a:p>
        </p:txBody>
      </p:sp>
      <p:sp>
        <p:nvSpPr>
          <p:cNvPr id="106499"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106500"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p:cNvSpPr>
            <a:spLocks noGrp="1" noChangeArrowheads="1"/>
          </p:cNvSpPr>
          <p:nvPr>
            <p:ph type="sldNum" sz="quarter"/>
          </p:nvPr>
        </p:nvSpPr>
        <p:spPr>
          <a:noFill/>
          <a:ln>
            <a:miter lim="800000"/>
            <a:headEnd/>
            <a:tailEnd/>
          </a:ln>
        </p:spPr>
        <p:txBody>
          <a:bodyPr/>
          <a:lstStyle/>
          <a:p>
            <a:fld id="{982A2D55-9532-4E3A-9440-19E33F96322C}" type="slidenum">
              <a:rPr lang="en-US" smtClean="0">
                <a:ea typeface="MS Gothic" pitchFamily="49" charset="-128"/>
              </a:rPr>
              <a:pPr/>
              <a:t>15</a:t>
            </a:fld>
            <a:endParaRPr lang="en-US" smtClean="0">
              <a:ea typeface="MS Gothic" pitchFamily="49" charset="-128"/>
            </a:endParaRPr>
          </a:p>
        </p:txBody>
      </p:sp>
      <p:sp>
        <p:nvSpPr>
          <p:cNvPr id="108547"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108548"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p:cNvSpPr>
            <a:spLocks noGrp="1" noChangeArrowheads="1"/>
          </p:cNvSpPr>
          <p:nvPr>
            <p:ph type="sldNum" sz="quarter"/>
          </p:nvPr>
        </p:nvSpPr>
        <p:spPr>
          <a:noFill/>
          <a:ln>
            <a:miter lim="800000"/>
            <a:headEnd/>
            <a:tailEnd/>
          </a:ln>
        </p:spPr>
        <p:txBody>
          <a:bodyPr/>
          <a:lstStyle/>
          <a:p>
            <a:fld id="{E4D67EE0-E4E7-4252-81EA-EC4A42503543}" type="slidenum">
              <a:rPr lang="en-US" smtClean="0">
                <a:ea typeface="MS Gothic" pitchFamily="49" charset="-128"/>
              </a:rPr>
              <a:pPr/>
              <a:t>16</a:t>
            </a:fld>
            <a:endParaRPr lang="en-US" smtClean="0">
              <a:ea typeface="MS Gothic" pitchFamily="49" charset="-128"/>
            </a:endParaRPr>
          </a:p>
        </p:txBody>
      </p:sp>
      <p:sp>
        <p:nvSpPr>
          <p:cNvPr id="110595" name="Rectangle 1"/>
          <p:cNvSpPr txBox="1">
            <a:spLocks noGrp="1" noRot="1" noChangeAspect="1" noChangeArrowheads="1"/>
          </p:cNvSpPr>
          <p:nvPr>
            <p:ph type="sldImg"/>
          </p:nvPr>
        </p:nvSpPr>
        <p:spPr>
          <a:xfrm>
            <a:off x="1106488" y="801688"/>
            <a:ext cx="5341937" cy="4006850"/>
          </a:xfrm>
          <a:solidFill>
            <a:srgbClr val="FFFFFF"/>
          </a:solidFill>
          <a:ln>
            <a:solidFill>
              <a:srgbClr val="000000"/>
            </a:solidFill>
          </a:ln>
        </p:spPr>
      </p:sp>
      <p:sp>
        <p:nvSpPr>
          <p:cNvPr id="110596"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6"/>
          <p:cNvSpPr>
            <a:spLocks noGrp="1" noChangeArrowheads="1"/>
          </p:cNvSpPr>
          <p:nvPr>
            <p:ph type="sldNum" sz="quarter"/>
          </p:nvPr>
        </p:nvSpPr>
        <p:spPr>
          <a:noFill/>
          <a:ln>
            <a:miter lim="800000"/>
            <a:headEnd/>
            <a:tailEnd/>
          </a:ln>
        </p:spPr>
        <p:txBody>
          <a:bodyPr/>
          <a:lstStyle/>
          <a:p>
            <a:fld id="{9700A0EA-28A6-40CA-BFBA-BF1D4A345A87}" type="slidenum">
              <a:rPr lang="en-US" smtClean="0">
                <a:ea typeface="MS Gothic" pitchFamily="49" charset="-128"/>
              </a:rPr>
              <a:pPr/>
              <a:t>23</a:t>
            </a:fld>
            <a:endParaRPr lang="en-US" smtClean="0">
              <a:ea typeface="MS Gothic" pitchFamily="49" charset="-128"/>
            </a:endParaRPr>
          </a:p>
        </p:txBody>
      </p:sp>
      <p:sp>
        <p:nvSpPr>
          <p:cNvPr id="152579" name="Rectangle 1"/>
          <p:cNvSpPr txBox="1">
            <a:spLocks noGrp="1" noRot="1" noChangeAspect="1" noChangeArrowheads="1"/>
          </p:cNvSpPr>
          <p:nvPr>
            <p:ph type="sldImg"/>
          </p:nvPr>
        </p:nvSpPr>
        <p:spPr>
          <a:xfrm>
            <a:off x="1108075" y="801688"/>
            <a:ext cx="5330825" cy="3998912"/>
          </a:xfrm>
          <a:solidFill>
            <a:srgbClr val="FFFFFF"/>
          </a:solidFill>
          <a:ln>
            <a:solidFill>
              <a:srgbClr val="000000"/>
            </a:solidFill>
          </a:ln>
        </p:spPr>
      </p:sp>
      <p:sp>
        <p:nvSpPr>
          <p:cNvPr id="152580"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6"/>
          <p:cNvSpPr>
            <a:spLocks noGrp="1" noChangeArrowheads="1"/>
          </p:cNvSpPr>
          <p:nvPr>
            <p:ph type="sldNum" sz="quarter"/>
          </p:nvPr>
        </p:nvSpPr>
        <p:spPr>
          <a:noFill/>
          <a:ln>
            <a:miter lim="800000"/>
            <a:headEnd/>
            <a:tailEnd/>
          </a:ln>
        </p:spPr>
        <p:txBody>
          <a:bodyPr/>
          <a:lstStyle/>
          <a:p>
            <a:fld id="{783BCBFA-2200-4C75-B3BB-A9FDF2C30CA3}" type="slidenum">
              <a:rPr lang="en-US" smtClean="0">
                <a:ea typeface="MS Gothic" pitchFamily="49" charset="-128"/>
              </a:rPr>
              <a:pPr/>
              <a:t>24</a:t>
            </a:fld>
            <a:endParaRPr lang="en-US" smtClean="0">
              <a:ea typeface="MS Gothic" pitchFamily="49" charset="-128"/>
            </a:endParaRPr>
          </a:p>
        </p:txBody>
      </p:sp>
      <p:sp>
        <p:nvSpPr>
          <p:cNvPr id="154627" name="Rectangle 1"/>
          <p:cNvSpPr txBox="1">
            <a:spLocks noGrp="1" noRot="1" noChangeAspect="1" noChangeArrowheads="1"/>
          </p:cNvSpPr>
          <p:nvPr>
            <p:ph type="sldImg"/>
          </p:nvPr>
        </p:nvSpPr>
        <p:spPr>
          <a:xfrm>
            <a:off x="1108075" y="801688"/>
            <a:ext cx="5330825" cy="3998912"/>
          </a:xfrm>
          <a:solidFill>
            <a:srgbClr val="FFFFFF"/>
          </a:solidFill>
          <a:ln>
            <a:solidFill>
              <a:srgbClr val="000000"/>
            </a:solidFill>
          </a:ln>
        </p:spPr>
      </p:sp>
      <p:sp>
        <p:nvSpPr>
          <p:cNvPr id="154628"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6"/>
          <p:cNvSpPr>
            <a:spLocks noGrp="1" noChangeArrowheads="1"/>
          </p:cNvSpPr>
          <p:nvPr>
            <p:ph type="sldNum" sz="quarter"/>
          </p:nvPr>
        </p:nvSpPr>
        <p:spPr>
          <a:noFill/>
          <a:ln>
            <a:miter lim="800000"/>
            <a:headEnd/>
            <a:tailEnd/>
          </a:ln>
        </p:spPr>
        <p:txBody>
          <a:bodyPr/>
          <a:lstStyle/>
          <a:p>
            <a:fld id="{F71973BB-A3B7-4AEF-BDC1-8473FCB04181}" type="slidenum">
              <a:rPr lang="en-US" smtClean="0">
                <a:ea typeface="MS Gothic" pitchFamily="49" charset="-128"/>
              </a:rPr>
              <a:pPr/>
              <a:t>25</a:t>
            </a:fld>
            <a:endParaRPr lang="en-US" smtClean="0">
              <a:ea typeface="MS Gothic" pitchFamily="49" charset="-128"/>
            </a:endParaRPr>
          </a:p>
        </p:txBody>
      </p:sp>
      <p:sp>
        <p:nvSpPr>
          <p:cNvPr id="156675" name="Rectangle 1"/>
          <p:cNvSpPr txBox="1">
            <a:spLocks noGrp="1" noRot="1" noChangeAspect="1" noChangeArrowheads="1"/>
          </p:cNvSpPr>
          <p:nvPr>
            <p:ph type="sldImg"/>
          </p:nvPr>
        </p:nvSpPr>
        <p:spPr>
          <a:xfrm>
            <a:off x="1108075" y="801688"/>
            <a:ext cx="5345113" cy="4008437"/>
          </a:xfrm>
          <a:solidFill>
            <a:srgbClr val="FFFFFF"/>
          </a:solidFill>
          <a:ln>
            <a:solidFill>
              <a:srgbClr val="000000"/>
            </a:solidFill>
          </a:ln>
        </p:spPr>
      </p:sp>
      <p:sp>
        <p:nvSpPr>
          <p:cNvPr id="156676" name="Text Box 2"/>
          <p:cNvSpPr txBox="1">
            <a:spLocks noGrp="1" noChangeArrowheads="1"/>
          </p:cNvSpPr>
          <p:nvPr>
            <p:ph type="body" idx="1"/>
          </p:nvPr>
        </p:nvSpPr>
        <p:spPr>
          <a:xfrm>
            <a:off x="755650" y="3033713"/>
            <a:ext cx="6046788" cy="7446962"/>
          </a:xfrm>
          <a:noFill/>
        </p:spPr>
        <p:txBody>
          <a:bodyPr lIns="92880" tIns="46440" rIns="92880" bIns="46440"/>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The AIX Security Expert was introduced with Technology Level 5 up-</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date to the AIX V5.3 OS and provides clients with the capability to</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manage more than 300 system security settings from a single inter-</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face and the ability to export and import those security settings</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between systems.</a:t>
            </a: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AIX 6 includes an enhancement to the Security Ex-</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pert to store security templates in a Lightweight Directory Protocol</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Times New Roman" pitchFamily="18" charset="0"/>
                <a:ea typeface="MS Gothic" pitchFamily="49" charset="-128"/>
              </a:rPr>
              <a:t>      </a:t>
            </a:r>
            <a:r>
              <a:rPr lang="en-US" sz="1400" smtClean="0">
                <a:latin typeface="Times New Roman" pitchFamily="18" charset="0"/>
                <a:ea typeface="MS Gothic" pitchFamily="49" charset="-128"/>
                <a:cs typeface="Latha" pitchFamily="34" charset="0"/>
              </a:rPr>
              <a:t>(LDAP) directory for use across a client's enterprise.</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-Before AIX Security Expert security settings were distributed among a variety of  system and network commands and separte SMIT panels</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-creating proper default settings was very difficult</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-administrators would harden their systems by running home grown scripts that evolved over time</a:t>
            </a:r>
          </a:p>
          <a:p>
            <a:pPr eaLnBrk="1" hangingPunct="1">
              <a:spcBef>
                <a:spcPts val="450"/>
              </a:spcBef>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Difficult to ensure the compliance to settings created in these scripts</a:t>
            </a:r>
          </a:p>
          <a:p>
            <a:pPr eaLnBrk="1" hangingPunct="1">
              <a:spcBef>
                <a:spcPts val="450"/>
              </a:spcBef>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Use a GUI to review check box style of settings</a:t>
            </a:r>
          </a:p>
          <a:p>
            <a:pPr eaLnBrk="1" hangingPunct="1">
              <a:spcBef>
                <a:spcPts val="450"/>
              </a:spcBef>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Allows security settings to be standardized and to be invoked early in the boot process to prevent systems from being vulnerable on the network,</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before customer scripts are invoked</a:t>
            </a:r>
          </a:p>
          <a:p>
            <a:pPr eaLnBrk="1" hangingPunct="1">
              <a:spcBef>
                <a:spcPts val="450"/>
              </a:spcBef>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AIX SE hardens systems by ensuring the proper configuration based on a desired level of security</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smtClean="0">
              <a:latin typeface="Times New Roman" pitchFamily="18" charset="0"/>
              <a:ea typeface="MS Gothic" pitchFamily="49" charset="-128"/>
              <a:cs typeface="Latha" pitchFamily="34" charset="0"/>
            </a:endParaRP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smtClean="0">
              <a:latin typeface="Times New Roman" pitchFamily="18" charset="0"/>
              <a:ea typeface="MS Gothic" pitchFamily="49" charset="-128"/>
              <a:cs typeface="Latha" pitchFamily="34" charset="0"/>
            </a:endParaRPr>
          </a:p>
          <a:p>
            <a:pPr eaLnBrk="1" hangingPunct="1">
              <a:spcBef>
                <a:spcPts val="450"/>
              </a:spcBef>
              <a:buFont typeface="Arial"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Times New Roman" pitchFamily="18" charset="0"/>
                <a:ea typeface="MS Gothic" pitchFamily="49" charset="-128"/>
                <a:cs typeface="Latha" pitchFamily="34" charset="0"/>
              </a:rPr>
              <a:t>The AIX 5L Security Expert was introduced with Technology Level 5 of AIX V5.3 OS, it provides clients with the capability to manage more than 300 system security settings from a single interface and the ability to export and import those security settings between systems. In AIX V6.1 OS it includes an enhancement to store security templates in a Lightweight Directory Protocol (LDAP) directory for use across a client's enterprise to help centralize its administration </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smtClean="0">
              <a:latin typeface="Times New Roman" pitchFamily="18" charset="0"/>
              <a:ea typeface="MS Gothic" pitchFamily="49" charset="-128"/>
              <a:cs typeface="Latha" pitchFamily="34" charset="0"/>
            </a:endParaRP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smtClean="0">
              <a:latin typeface="Times New Roman" pitchFamily="18" charset="0"/>
              <a:ea typeface="MS Gothic" pitchFamily="49" charset="-128"/>
              <a:cs typeface="Lath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6"/>
          <p:cNvSpPr>
            <a:spLocks noGrp="1" noChangeArrowheads="1"/>
          </p:cNvSpPr>
          <p:nvPr>
            <p:ph type="sldNum" sz="quarter"/>
          </p:nvPr>
        </p:nvSpPr>
        <p:spPr>
          <a:noFill/>
          <a:ln>
            <a:miter lim="800000"/>
            <a:headEnd/>
            <a:tailEnd/>
          </a:ln>
        </p:spPr>
        <p:txBody>
          <a:bodyPr/>
          <a:lstStyle/>
          <a:p>
            <a:fld id="{B13B11EE-5A80-483A-9438-C9D9A928CBBC}" type="slidenum">
              <a:rPr lang="en-US" smtClean="0">
                <a:ea typeface="MS Gothic" pitchFamily="49" charset="-128"/>
              </a:rPr>
              <a:pPr/>
              <a:t>26</a:t>
            </a:fld>
            <a:endParaRPr lang="en-US" smtClean="0">
              <a:ea typeface="MS Gothic" pitchFamily="49" charset="-128"/>
            </a:endParaRPr>
          </a:p>
        </p:txBody>
      </p:sp>
      <p:sp>
        <p:nvSpPr>
          <p:cNvPr id="158723" name="Rectangle 1"/>
          <p:cNvSpPr txBox="1">
            <a:spLocks noGrp="1" noRot="1" noChangeAspect="1" noChangeArrowheads="1"/>
          </p:cNvSpPr>
          <p:nvPr>
            <p:ph type="sldImg"/>
          </p:nvPr>
        </p:nvSpPr>
        <p:spPr>
          <a:xfrm>
            <a:off x="1108075" y="801688"/>
            <a:ext cx="5345113" cy="4008437"/>
          </a:xfrm>
          <a:solidFill>
            <a:srgbClr val="FFFFFF"/>
          </a:solidFill>
          <a:ln>
            <a:solidFill>
              <a:srgbClr val="000000"/>
            </a:solidFill>
          </a:ln>
        </p:spPr>
      </p:sp>
      <p:sp>
        <p:nvSpPr>
          <p:cNvPr id="158724" name="Text Box 2"/>
          <p:cNvSpPr txBox="1">
            <a:spLocks noGrp="1" noChangeArrowheads="1"/>
          </p:cNvSpPr>
          <p:nvPr>
            <p:ph type="body" idx="1"/>
          </p:nvPr>
        </p:nvSpPr>
        <p:spPr>
          <a:xfrm>
            <a:off x="755650" y="5078413"/>
            <a:ext cx="6046788" cy="4810125"/>
          </a:xfrm>
          <a:noFill/>
        </p:spPr>
        <p:txBody>
          <a:bodyPr lIns="92880" tIns="46440" rIns="92880" bIns="46440"/>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The IBM Journaled Filesystem Extended (JFS2) provides for even</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greater data security with the addition of a new capability to en-</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crypt the data in a filesystem. Clients can select from a number of</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different encryption algorithms. The encrypted data can be backed up</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in encrypted format, reducing the risk of data being compromised if</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backup media is lost or stolen. The JFS2 encrypting filesystem can</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ta-IN" sz="1400" smtClean="0">
                <a:latin typeface="Arial" charset="0"/>
                <a:ea typeface="MS Gothic" pitchFamily="49" charset="-128"/>
              </a:rPr>
              <a:t>      </a:t>
            </a:r>
            <a:r>
              <a:rPr lang="en-US" sz="1400" smtClean="0">
                <a:latin typeface="Arial" charset="0"/>
                <a:ea typeface="MS Gothic" pitchFamily="49" charset="-128"/>
                <a:cs typeface="Latha" pitchFamily="34" charset="0"/>
              </a:rPr>
              <a:t>also prevent the compromise of data even to root-level users.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6"/>
          <p:cNvSpPr>
            <a:spLocks noGrp="1" noChangeArrowheads="1"/>
          </p:cNvSpPr>
          <p:nvPr>
            <p:ph type="sldNum" sz="quarter"/>
          </p:nvPr>
        </p:nvSpPr>
        <p:spPr>
          <a:noFill/>
          <a:ln>
            <a:miter lim="800000"/>
            <a:headEnd/>
            <a:tailEnd/>
          </a:ln>
        </p:spPr>
        <p:txBody>
          <a:bodyPr/>
          <a:lstStyle/>
          <a:p>
            <a:fld id="{90EB3666-6A42-4D78-B859-4EE18DC7869C}" type="slidenum">
              <a:rPr lang="en-US" smtClean="0">
                <a:ea typeface="MS Gothic" pitchFamily="49" charset="-128"/>
              </a:rPr>
              <a:pPr/>
              <a:t>27</a:t>
            </a:fld>
            <a:endParaRPr lang="en-US" smtClean="0">
              <a:ea typeface="MS Gothic" pitchFamily="49" charset="-128"/>
            </a:endParaRPr>
          </a:p>
        </p:txBody>
      </p:sp>
      <p:sp>
        <p:nvSpPr>
          <p:cNvPr id="160771" name="Text Box 1"/>
          <p:cNvSpPr txBox="1">
            <a:spLocks noChangeArrowheads="1"/>
          </p:cNvSpPr>
          <p:nvPr/>
        </p:nvSpPr>
        <p:spPr bwMode="auto">
          <a:xfrm>
            <a:off x="4279900" y="10153650"/>
            <a:ext cx="3276600" cy="534988"/>
          </a:xfrm>
          <a:prstGeom prst="rect">
            <a:avLst/>
          </a:prstGeom>
          <a:noFill/>
          <a:ln w="9525">
            <a:noFill/>
            <a:miter lim="800000"/>
            <a:headEnd/>
            <a:tailEnd/>
          </a:ln>
        </p:spPr>
        <p:txBody>
          <a:bodyPr lIns="92880" tIns="46440" rIns="92880" bIns="46440" anchor="b"/>
          <a:lstStyle/>
          <a:p>
            <a:pPr algn="r">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54E41330-FFF3-46D8-9714-C68061247426}" type="slidenum">
              <a:rPr lang="en-US" sz="1200"/>
              <a:pPr algn="r">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a:p>
        </p:txBody>
      </p:sp>
      <p:sp>
        <p:nvSpPr>
          <p:cNvPr id="160772" name="Rectangle 2"/>
          <p:cNvSpPr txBox="1">
            <a:spLocks noGrp="1" noRot="1" noChangeAspect="1" noChangeArrowheads="1"/>
          </p:cNvSpPr>
          <p:nvPr>
            <p:ph type="sldImg"/>
          </p:nvPr>
        </p:nvSpPr>
        <p:spPr>
          <a:xfrm>
            <a:off x="1108075" y="800100"/>
            <a:ext cx="5343525" cy="4008438"/>
          </a:xfrm>
          <a:solidFill>
            <a:srgbClr val="FFFFFF"/>
          </a:solidFill>
          <a:ln>
            <a:solidFill>
              <a:srgbClr val="000000"/>
            </a:solidFill>
          </a:ln>
        </p:spPr>
      </p:sp>
      <p:sp>
        <p:nvSpPr>
          <p:cNvPr id="160773" name="Rectangle 3"/>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a:spLocks noGrp="1" noChangeArrowheads="1"/>
          </p:cNvSpPr>
          <p:nvPr>
            <p:ph type="sldNum" sz="quarter"/>
          </p:nvPr>
        </p:nvSpPr>
        <p:spPr>
          <a:noFill/>
          <a:ln>
            <a:miter lim="800000"/>
            <a:headEnd/>
            <a:tailEnd/>
          </a:ln>
        </p:spPr>
        <p:txBody>
          <a:bodyPr/>
          <a:lstStyle/>
          <a:p>
            <a:fld id="{3F6EBED2-3E47-4F4C-96ED-74229A98EF99}" type="slidenum">
              <a:rPr lang="en-US" smtClean="0">
                <a:ea typeface="MS Gothic" pitchFamily="49" charset="-128"/>
              </a:rPr>
              <a:pPr/>
              <a:t>3</a:t>
            </a:fld>
            <a:endParaRPr lang="en-US" smtClean="0">
              <a:ea typeface="MS Gothic" pitchFamily="49" charset="-128"/>
            </a:endParaRPr>
          </a:p>
        </p:txBody>
      </p:sp>
      <p:sp>
        <p:nvSpPr>
          <p:cNvPr id="43011" name="Rectangle 1"/>
          <p:cNvSpPr txBox="1">
            <a:spLocks noGrp="1" noRot="1" noChangeAspect="1" noChangeArrowheads="1"/>
          </p:cNvSpPr>
          <p:nvPr>
            <p:ph type="sldImg"/>
          </p:nvPr>
        </p:nvSpPr>
        <p:spPr>
          <a:xfrm>
            <a:off x="1106488" y="801688"/>
            <a:ext cx="5338762" cy="4003675"/>
          </a:xfrm>
          <a:solidFill>
            <a:srgbClr val="FFFFFF"/>
          </a:solidFill>
          <a:ln>
            <a:solidFill>
              <a:srgbClr val="000000"/>
            </a:solidFill>
          </a:ln>
        </p:spPr>
      </p:sp>
      <p:sp>
        <p:nvSpPr>
          <p:cNvPr id="43012"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p:nvPr>
        </p:nvSpPr>
        <p:spPr>
          <a:noFill/>
          <a:ln>
            <a:miter lim="800000"/>
            <a:headEnd/>
            <a:tailEnd/>
          </a:ln>
        </p:spPr>
        <p:txBody>
          <a:bodyPr/>
          <a:lstStyle/>
          <a:p>
            <a:fld id="{8AD19577-7B41-4880-B12B-06B4F76DCF17}" type="slidenum">
              <a:rPr lang="en-US" smtClean="0">
                <a:ea typeface="MS Gothic" pitchFamily="49" charset="-128"/>
              </a:rPr>
              <a:pPr/>
              <a:t>28</a:t>
            </a:fld>
            <a:endParaRPr lang="en-US" smtClean="0">
              <a:ea typeface="MS Gothic" pitchFamily="49" charset="-128"/>
            </a:endParaRPr>
          </a:p>
        </p:txBody>
      </p:sp>
      <p:sp>
        <p:nvSpPr>
          <p:cNvPr id="162818" name="Rectangle 2"/>
          <p:cNvSpPr>
            <a:spLocks noGrp="1" noRot="1" noChangeAspect="1" noChangeArrowheads="1" noTextEdit="1"/>
          </p:cNvSpPr>
          <p:nvPr>
            <p:ph type="sldImg"/>
          </p:nvPr>
        </p:nvSpPr>
        <p:spPr>
          <a:xfrm>
            <a:off x="1108075" y="801688"/>
            <a:ext cx="5346700" cy="4010025"/>
          </a:xfrm>
        </p:spPr>
      </p:sp>
      <p:sp>
        <p:nvSpPr>
          <p:cNvPr id="162819" name="Rectangle 3"/>
          <p:cNvSpPr>
            <a:spLocks noGrp="1" noChangeArrowheads="1"/>
          </p:cNvSpPr>
          <p:nvPr>
            <p:ph type="body" idx="1"/>
          </p:nvPr>
        </p:nvSpPr>
        <p:spPr>
          <a:noFill/>
        </p:spPr>
        <p:txBody>
          <a:bodyPr/>
          <a:lstStyle/>
          <a:p>
            <a:r>
              <a:rPr lang="en-US" smtClean="0">
                <a:latin typeface="Times New Roman" pitchFamily="18" charset="0"/>
              </a:rPr>
              <a:t>Finally, PowerVM also outpaces VMware when it comes to managing risk and ensuring that all virtualized workloads run within a robust and highly-secure environment.</a:t>
            </a:r>
          </a:p>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1108075" y="801688"/>
            <a:ext cx="5326063" cy="3994150"/>
          </a:xfrm>
        </p:spPr>
      </p:sp>
      <p:sp>
        <p:nvSpPr>
          <p:cNvPr id="164866" name="Rectangle 3"/>
          <p:cNvSpPr>
            <a:spLocks noGrp="1" noChangeArrowheads="1"/>
          </p:cNvSpPr>
          <p:nvPr>
            <p:ph type="body" idx="1"/>
          </p:nvPr>
        </p:nvSpPr>
        <p:spPr>
          <a:noFill/>
        </p:spPr>
        <p:txBody>
          <a:bodyPr/>
          <a:lstStyle/>
          <a:p>
            <a:endParaRPr lang="en-US" sz="900" smtClean="0">
              <a:solidFill>
                <a:schemeClr val="bg1"/>
              </a:solidFill>
              <a:latin typeface="Times New Roman" pitchFamily="18" charset="0"/>
            </a:endParaRPr>
          </a:p>
          <a:p>
            <a:r>
              <a:rPr lang="en-US" sz="700" smtClean="0">
                <a:solidFill>
                  <a:schemeClr val="bg1"/>
                </a:solidFill>
                <a:latin typeface="Times New Roman" pitchFamily="18" charset="0"/>
              </a:rPr>
              <a:t>Explain that every business has business requirements that must be met to stay in business.  They include the column on the left.  Each of the PowerSC features in the middle are fulfilling the business requirements and are providing capabilities on the right hand column.</a:t>
            </a:r>
          </a:p>
          <a:p>
            <a:endParaRPr lang="en-US" sz="700" smtClean="0">
              <a:solidFill>
                <a:schemeClr val="bg1"/>
              </a:solidFill>
              <a:latin typeface="Times New Roman" pitchFamily="18" charset="0"/>
            </a:endParaRPr>
          </a:p>
          <a:p>
            <a:r>
              <a:rPr lang="en-US" sz="700" smtClean="0">
                <a:solidFill>
                  <a:schemeClr val="bg1"/>
                </a:solidFill>
                <a:latin typeface="Times New Roman" pitchFamily="18" charset="0"/>
              </a:rPr>
              <a:t>PowerSC monitors and detects changes in the environment so that businesses will know if they are compliant to the security policies and standards.</a:t>
            </a:r>
          </a:p>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1108075" y="801688"/>
            <a:ext cx="5326063" cy="3994150"/>
          </a:xfrm>
        </p:spPr>
      </p:sp>
      <p:sp>
        <p:nvSpPr>
          <p:cNvPr id="166914" name="Rectangle 3"/>
          <p:cNvSpPr>
            <a:spLocks noGrp="1" noChangeArrowheads="1"/>
          </p:cNvSpPr>
          <p:nvPr>
            <p:ph type="body" idx="1"/>
          </p:nvPr>
        </p:nvSpPr>
        <p:spPr>
          <a:noFill/>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Rot="1" noChangeAspect="1" noChangeArrowheads="1" noTextEdit="1"/>
          </p:cNvSpPr>
          <p:nvPr>
            <p:ph type="sldImg"/>
          </p:nvPr>
        </p:nvSpPr>
        <p:spPr>
          <a:xfrm>
            <a:off x="1108075" y="801688"/>
            <a:ext cx="5326063" cy="3994150"/>
          </a:xfrm>
        </p:spPr>
      </p:sp>
      <p:sp>
        <p:nvSpPr>
          <p:cNvPr id="169986" name="Rectangle 3"/>
          <p:cNvSpPr>
            <a:spLocks noGrp="1" noChangeArrowheads="1"/>
          </p:cNvSpPr>
          <p:nvPr>
            <p:ph type="body" idx="1"/>
          </p:nvPr>
        </p:nvSpPr>
        <p:spPr>
          <a:xfrm>
            <a:off x="755650" y="5080000"/>
            <a:ext cx="6048375" cy="4810125"/>
          </a:xfrm>
          <a:noFill/>
        </p:spPr>
        <p:txBody>
          <a:bodyPr/>
          <a:lstStyle/>
          <a:p>
            <a:pPr>
              <a:lnSpc>
                <a:spcPct val="80000"/>
              </a:lnSpc>
            </a:pPr>
            <a:r>
              <a:rPr lang="en-US" sz="900" b="1" smtClean="0">
                <a:latin typeface="Times New Roman" pitchFamily="18" charset="0"/>
              </a:rPr>
              <a:t>Comparing AIX and Linux</a:t>
            </a:r>
          </a:p>
          <a:p>
            <a:pPr>
              <a:lnSpc>
                <a:spcPct val="80000"/>
              </a:lnSpc>
            </a:pPr>
            <a:r>
              <a:rPr lang="en-US" sz="900" smtClean="0">
                <a:latin typeface="Times New Roman" pitchFamily="18" charset="0"/>
              </a:rPr>
              <a:t>What is the difference between AIX and Linux? That question can be answered in multiple ways. From a technical perspective, both are variants of the UNIX operating system originally developed at AT&amp;T in 1969. They share many technologies and standards, but have developed in different directions. </a:t>
            </a:r>
          </a:p>
          <a:p>
            <a:pPr>
              <a:lnSpc>
                <a:spcPct val="80000"/>
              </a:lnSpc>
            </a:pPr>
            <a:r>
              <a:rPr lang="en-US" sz="900" smtClean="0">
                <a:latin typeface="Times New Roman" pitchFamily="18" charset="0"/>
              </a:rPr>
              <a:t>AIX is IBM’s version of UNIX, introduced in 1986 and extensively updated and enhanced since that time. It is the primary operating system for the IBM line of RISC-based Power Systems. Linux is an “open source” kernel originally developed in 1991, and subsequently enhanced in multiple distributions. It runs mainly upon “commodity” x86 servers. </a:t>
            </a:r>
          </a:p>
          <a:p>
            <a:pPr>
              <a:lnSpc>
                <a:spcPct val="80000"/>
              </a:lnSpc>
            </a:pPr>
            <a:r>
              <a:rPr lang="en-US" sz="900" smtClean="0">
                <a:latin typeface="Times New Roman" pitchFamily="18" charset="0"/>
              </a:rPr>
              <a:t>From a practical perspective, there are other differences. According to users, Power Systems and AIX deliver levels of availability, performance, scalability, manageability and security that are – by wide margins – higher than for Linux and x86 servers. Virtualization and system management capabilities, and failover solutions are significantly better. Higher-quality service and support are available. </a:t>
            </a:r>
          </a:p>
          <a:p>
            <a:pPr>
              <a:lnSpc>
                <a:spcPct val="80000"/>
              </a:lnSpc>
            </a:pPr>
            <a:r>
              <a:rPr lang="en-US" sz="900" smtClean="0">
                <a:latin typeface="Times New Roman" pitchFamily="18" charset="0"/>
              </a:rPr>
              <a:t>The AIX operating system is also considered to be more stable, and its evolution more predictable, than is the case for even major Linux distributions such as Novell SUSE Enterprise Linux (SLES) and Red Hat Enterprise Linux (RHEL). This translates into significant benefits in development and system administration productivity, and in reduced risk for organizations that employ it. </a:t>
            </a:r>
          </a:p>
          <a:p>
            <a:pPr>
              <a:lnSpc>
                <a:spcPct val="80000"/>
              </a:lnSpc>
            </a:pPr>
            <a:r>
              <a:rPr lang="en-US" sz="900" smtClean="0">
                <a:latin typeface="Times New Roman" pitchFamily="18" charset="0"/>
              </a:rPr>
              <a:t>These conclusions are based on input from 27 organizations that have made major investments in Power AIX systems as well as in SLES and/or RHEL on x86 servers. This group reported the advantages of Power AIX systems over Linux x86 servers to be as shown in figure 1.</a:t>
            </a:r>
          </a:p>
          <a:p>
            <a:pPr>
              <a:lnSpc>
                <a:spcPct val="80000"/>
              </a:lnSpc>
            </a:pPr>
            <a:r>
              <a:rPr lang="en-US" sz="900" smtClean="0">
                <a:latin typeface="Times New Roman" pitchFamily="18" charset="0"/>
              </a:rPr>
              <a:t>These results are consistent with other sources. For example, industry surveys have consistently shown higher levels of availability for Power Systems than for any other non-mainframe platform. These are also recognized leaders in performance and scalability. </a:t>
            </a:r>
          </a:p>
          <a:p>
            <a:pPr>
              <a:lnSpc>
                <a:spcPct val="80000"/>
              </a:lnSpc>
            </a:pPr>
            <a:r>
              <a:rPr lang="en-US" sz="900" smtClean="0">
                <a:latin typeface="Times New Roman" pitchFamily="18" charset="0"/>
              </a:rPr>
              <a:t>The advantages of employing “hard” partitioning technologies such as Power Systems microcode-based logical partitions (LPARs) have also been widely documented.</a:t>
            </a:r>
          </a:p>
          <a:p>
            <a:pPr>
              <a:lnSpc>
                <a:spcPct val="80000"/>
              </a:lnSpc>
            </a:pPr>
            <a:r>
              <a:rPr lang="en-US" sz="900" smtClean="0">
                <a:latin typeface="Times New Roman" pitchFamily="18" charset="0"/>
              </a:rPr>
              <a:t>Highly granular partitioning – LPARs can be configured in increments as small as 1/100th of a processor core – and tightly integrated system and workload management enable organizations to realize higher levels of consolidation than may be achieved using software-based x86 server virtualization tools such as VMware and Xen. This is the case even for performance- and availability-sensitive production systems.</a:t>
            </a:r>
          </a:p>
          <a:p>
            <a:pPr>
              <a:lnSpc>
                <a:spcPct val="80000"/>
              </a:lnSpc>
            </a:pPr>
            <a:r>
              <a:rPr lang="en-US" sz="900" smtClean="0">
                <a:latin typeface="Times New Roman" pitchFamily="18" charset="0"/>
              </a:rPr>
              <a:t>Integration and optimization of hardware, firmware and software features have led to capabilities in Power Systems and AIX that provide major value to users. The level of integration is significantly less for commodity x86 hardware platforms, Linux distributions and third-party tools supporting these. </a:t>
            </a:r>
          </a:p>
          <a:p>
            <a:pPr>
              <a:lnSpc>
                <a:spcPct val="80000"/>
              </a:lnSpc>
            </a:pPr>
            <a:r>
              <a:rPr lang="en-US" sz="900" smtClean="0">
                <a:latin typeface="Times New Roman" pitchFamily="18" charset="0"/>
              </a:rPr>
              <a:t>Examples of such capabilities include Simultaneous MultiThreading (SMT), Intelligent Cache and TurboCore mode for latest-generation POWER7-based systems. These not only boost overall performance, but also allow hardware and software resources to be configured to execute specific types of workload in a highly efficient manner. </a:t>
            </a:r>
          </a:p>
          <a:p>
            <a:pPr>
              <a:lnSpc>
                <a:spcPct val="80000"/>
              </a:lnSpc>
            </a:pPr>
            <a:r>
              <a:rPr lang="en-US" sz="900" smtClean="0">
                <a:latin typeface="Times New Roman" pitchFamily="18" charset="0"/>
              </a:rPr>
              <a:t>Other capabilities include industry-leading reliability, availability and serviceability (RAS) and energy efficiency features, along with kernel exploitation of POWER Storage Keys, which allows AIX to use a unique Power Systems hardware feature to prevent software errors that cause more than 75 percent of UNIX system crashes. </a:t>
            </a:r>
          </a:p>
          <a:p>
            <a:pPr>
              <a:lnSpc>
                <a:spcPct val="80000"/>
              </a:lnSpc>
            </a:pPr>
            <a:r>
              <a:rPr lang="en-US" sz="900" smtClean="0">
                <a:latin typeface="Times New Roman" pitchFamily="18" charset="0"/>
              </a:rPr>
              <a:t>Although Power Systems play a major role in differentiating AIX and Linux, many users saw the technology content of the AIX operating system as offering significant advantages. Key AIX capabilities had been developed and enhanced over long periods – in some cases for close to two decades. </a:t>
            </a:r>
          </a:p>
          <a:p>
            <a:pPr>
              <a:lnSpc>
                <a:spcPct val="80000"/>
              </a:lnSpc>
            </a:pPr>
            <a:r>
              <a:rPr lang="en-US" sz="900" smtClean="0">
                <a:latin typeface="Times New Roman" pitchFamily="18" charset="0"/>
              </a:rPr>
              <a:t>IBM enhancement and support policies were also seen as providing benefits not offered by the Linux “open source” model. Greater predictability, maintenance of binary compatibility between versions, and consistency of IBM service and support meant that there were, to quote one user, “no surprises.”</a:t>
            </a:r>
          </a:p>
          <a:p>
            <a:pPr>
              <a:lnSpc>
                <a:spcPct val="80000"/>
              </a:lnSpc>
            </a:pPr>
            <a:r>
              <a:rPr lang="en-US" sz="900" smtClean="0">
                <a:latin typeface="Times New Roman" pitchFamily="18" charset="0"/>
              </a:rPr>
              <a:t>It should be emphasized that the advantages of AIX compared to RHEL and SLES did not preclude use of these. However, it did mean that they were recognized as higher-risk options. Organizations were less willing to employ them for applications that supported large user populations, or major business processes, and for which high quality of service was required. </a:t>
            </a:r>
          </a:p>
          <a:p>
            <a:pPr>
              <a:lnSpc>
                <a:spcPct val="80000"/>
              </a:lnSpc>
            </a:pPr>
            <a:r>
              <a:rPr lang="en-US" sz="900" b="1" smtClean="0">
                <a:latin typeface="Times New Roman" pitchFamily="18" charset="0"/>
              </a:rPr>
              <a:t>Cost Picture</a:t>
            </a:r>
          </a:p>
          <a:p>
            <a:pPr>
              <a:lnSpc>
                <a:spcPct val="80000"/>
              </a:lnSpc>
            </a:pPr>
            <a:r>
              <a:rPr lang="en-US" sz="900" smtClean="0">
                <a:latin typeface="Times New Roman" pitchFamily="18" charset="0"/>
              </a:rPr>
              <a:t>It is often argued that Linux x86 servers offer a lower-cost alternative to Power Systems and AIX. This view may be questioned on a number of grounds.</a:t>
            </a:r>
          </a:p>
          <a:p>
            <a:pPr>
              <a:lnSpc>
                <a:spcPct val="80000"/>
              </a:lnSpc>
            </a:pPr>
            <a:r>
              <a:rPr lang="en-US" sz="900" smtClean="0">
                <a:latin typeface="Times New Roman" pitchFamily="18" charset="0"/>
              </a:rPr>
              <a:t>One is that, as survey results indicate, AIX and Linux are typically used for different applications. RHEL and SLES are most commonly used to support Web services and infrastructure functions, and for comparatively light-duty business and productivity applications. Power Systems and AIX tend to support systems with larger databases and user populations, and more demanding workloads.</a:t>
            </a:r>
          </a:p>
          <a:p>
            <a:pPr>
              <a:lnSpc>
                <a:spcPct val="80000"/>
              </a:lnSpc>
            </a:pPr>
            <a:r>
              <a:rPr lang="en-US" sz="900" smtClean="0">
                <a:latin typeface="Times New Roman" pitchFamily="18" charset="0"/>
              </a:rPr>
              <a:t>Industry experience has shown that, if Linux x86 servers are employed in such roles, cost structures change rapidly. More powerful hardware, larger numbers of servers, and additional software for high availability, system management and other functions are typically required. Third-party virtualization tools such as VMware increase costs further.</a:t>
            </a:r>
          </a:p>
          <a:p>
            <a:pPr>
              <a:lnSpc>
                <a:spcPct val="80000"/>
              </a:lnSpc>
            </a:pPr>
            <a:r>
              <a:rPr lang="en-US" sz="900" smtClean="0">
                <a:latin typeface="Times New Roman" pitchFamily="18" charset="0"/>
              </a:rPr>
              <a:t>Higher levels of consolidation and system administrator productivity enabled by Power Systems and AIX also mean that personnel costs may be significantly lower than for Linux x86 servers. </a:t>
            </a:r>
          </a:p>
          <a:p>
            <a:pPr>
              <a:lnSpc>
                <a:spcPct val="80000"/>
              </a:lnSpc>
            </a:pPr>
            <a:r>
              <a:rPr lang="en-US" sz="900" smtClean="0">
                <a:latin typeface="Times New Roman" pitchFamily="18" charset="0"/>
              </a:rPr>
              <a:t>In four examples presented in this report, lower full time equivalent (FTE) staffing for Power Systems and AIX result in three-year system administration personnel costs that average 58 percent less than for use of commodity Linux x86 servers. </a:t>
            </a:r>
          </a:p>
          <a:p>
            <a:pPr>
              <a:lnSpc>
                <a:spcPct val="80000"/>
              </a:lnSpc>
            </a:pPr>
            <a:r>
              <a:rPr lang="en-US" sz="900" smtClean="0">
                <a:latin typeface="Times New Roman" pitchFamily="18" charset="0"/>
              </a:rPr>
              <a:t>Calculations are based on user installations in financial services, IT services and manufacturing companies, and in a major government agency. Existing Power Systems and AIX configurations and FTE system administration staffing were compared with those that would be required to support the same applications and workloads using commodity Linux x86 servers. </a:t>
            </a:r>
          </a:p>
          <a:p>
            <a:pPr>
              <a:lnSpc>
                <a:spcPct val="80000"/>
              </a:lnSpc>
            </a:pPr>
            <a:r>
              <a:rPr lang="en-US" sz="900" smtClean="0">
                <a:latin typeface="Times New Roman" pitchFamily="18" charset="0"/>
              </a:rPr>
              <a:t>Details of these installations, and of configurations, FTE staffing and cost calculations may be found in the Detailed Data section at the end of this report. </a:t>
            </a:r>
            <a:endParaRPr lang="en-US" sz="900" b="1" smtClean="0">
              <a:latin typeface="Times New Roman" pitchFamily="18" charset="0"/>
            </a:endParaRPr>
          </a:p>
          <a:p>
            <a:pPr>
              <a:lnSpc>
                <a:spcPct val="80000"/>
              </a:lnSpc>
            </a:pPr>
            <a:r>
              <a:rPr lang="en-US" sz="900" b="1" smtClean="0">
                <a:latin typeface="Times New Roman" pitchFamily="18" charset="0"/>
              </a:rPr>
              <a:t>Conclusions</a:t>
            </a:r>
          </a:p>
          <a:p>
            <a:pPr>
              <a:lnSpc>
                <a:spcPct val="80000"/>
              </a:lnSpc>
            </a:pPr>
            <a:r>
              <a:rPr lang="en-US" sz="900" smtClean="0">
                <a:latin typeface="Times New Roman" pitchFamily="18" charset="0"/>
              </a:rPr>
              <a:t>Among the organizations surveyed for this report, none planned to phase out Power Systems and AIX in favor of Linux x86 servers, and the reverse was also the case. Although there were some areas of overlap, the functional capabilities of and value propositions for these platforms were clearly differentiated. </a:t>
            </a:r>
          </a:p>
          <a:p>
            <a:pPr>
              <a:lnSpc>
                <a:spcPct val="80000"/>
              </a:lnSpc>
            </a:pPr>
            <a:r>
              <a:rPr lang="en-US" sz="900" smtClean="0">
                <a:latin typeface="Times New Roman" pitchFamily="18" charset="0"/>
              </a:rPr>
              <a:t>To quote one user, it was not “an either/or issue.” It is difficult to disagree with this conclusion. Both can provide value, and the opportunities afforded by both should be pursued. </a:t>
            </a:r>
          </a:p>
          <a:p>
            <a:pPr>
              <a:lnSpc>
                <a:spcPct val="80000"/>
              </a:lnSpc>
            </a:pPr>
            <a:r>
              <a:rPr lang="en-US" sz="900" smtClean="0">
                <a:latin typeface="Times New Roman" pitchFamily="18" charset="0"/>
              </a:rPr>
              <a:t/>
            </a:r>
            <a:br>
              <a:rPr lang="en-US" sz="900" smtClean="0">
                <a:latin typeface="Times New Roman" pitchFamily="18" charset="0"/>
              </a:rPr>
            </a:br>
            <a:r>
              <a:rPr lang="en-US" sz="900" smtClean="0">
                <a:latin typeface="Times New Roman" pitchFamily="18" charset="0"/>
              </a:rPr>
              <a:t>One further point should be noted. As adoption of new Power Systems hardware and AIX versions tends to lag IBM introduction cycles, many organizations had not fully exploited the capabilities of POWER6-based systems and AIX 6, which were introduced in 2007. None had experience with POWER7-based systems, which were introduced in February 2010. These are discussed later in this report.</a:t>
            </a:r>
          </a:p>
          <a:p>
            <a:pPr>
              <a:lnSpc>
                <a:spcPct val="80000"/>
              </a:lnSpc>
            </a:pPr>
            <a:r>
              <a:rPr lang="en-US" sz="900" smtClean="0">
                <a:latin typeface="Times New Roman" pitchFamily="18" charset="0"/>
              </a:rPr>
              <a:t>In the following sections, user responses are first presented, and issues raised by these are discussed (User View). The technical capabilities of Power Systems and AIX are then outlined (Technology View). </a:t>
            </a:r>
            <a:endParaRPr lang="en-US" sz="900" b="1" smtClean="0">
              <a:latin typeface="Times New Roman" pitchFamily="18" charset="0"/>
            </a:endParaRPr>
          </a:p>
          <a:p>
            <a:pPr>
              <a:lnSpc>
                <a:spcPct val="80000"/>
              </a:lnSpc>
            </a:pPr>
            <a:r>
              <a:rPr lang="en-US" sz="900" b="1" smtClean="0">
                <a:latin typeface="Times New Roman" pitchFamily="18" charset="0"/>
              </a:rPr>
              <a:t>Additional Information</a:t>
            </a:r>
          </a:p>
          <a:p>
            <a:pPr>
              <a:lnSpc>
                <a:spcPct val="80000"/>
              </a:lnSpc>
            </a:pPr>
            <a:r>
              <a:rPr lang="en-US" sz="900" smtClean="0">
                <a:latin typeface="Times New Roman" pitchFamily="18" charset="0"/>
              </a:rPr>
              <a:t>This ITG Executive Summary is based upon results and methodology contained in a Management Brief released by the International Technology Group. For copies of this Management Brief, please email requests to </a:t>
            </a:r>
            <a:r>
              <a:rPr lang="en-US" sz="900" smtClean="0">
                <a:latin typeface="Times New Roman" pitchFamily="18" charset="0"/>
                <a:hlinkClick r:id="rId3"/>
              </a:rPr>
              <a:t>info-itg@pacbell.net</a:t>
            </a:r>
            <a:r>
              <a:rPr lang="en-US" sz="900" smtClean="0">
                <a:latin typeface="Times New Roman" pitchFamily="18" charset="0"/>
              </a:rPr>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Rot="1" noChangeAspect="1" noChangeArrowheads="1" noTextEdit="1"/>
          </p:cNvSpPr>
          <p:nvPr>
            <p:ph type="sldImg"/>
          </p:nvPr>
        </p:nvSpPr>
        <p:spPr>
          <a:xfrm>
            <a:off x="1108075" y="801688"/>
            <a:ext cx="5326063" cy="3994150"/>
          </a:xfrm>
        </p:spPr>
      </p:sp>
      <p:sp>
        <p:nvSpPr>
          <p:cNvPr id="172034" name="Rectangle 3"/>
          <p:cNvSpPr>
            <a:spLocks noGrp="1" noChangeArrowheads="1"/>
          </p:cNvSpPr>
          <p:nvPr>
            <p:ph type="body" idx="1"/>
          </p:nvPr>
        </p:nvSpPr>
        <p:spPr>
          <a:noFill/>
        </p:spPr>
        <p:txBody>
          <a:bodyPr/>
          <a:lstStyle/>
          <a:p>
            <a:r>
              <a:rPr lang="en-US" smtClean="0">
                <a:latin typeface="Times New Roman" pitchFamily="18" charset="0"/>
              </a:rPr>
              <a:t>This is just a subset of the settings associated with the Payment Card Industry.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6"/>
          <p:cNvSpPr>
            <a:spLocks noGrp="1" noChangeArrowheads="1"/>
          </p:cNvSpPr>
          <p:nvPr>
            <p:ph type="sldNum" sz="quarter"/>
          </p:nvPr>
        </p:nvSpPr>
        <p:spPr>
          <a:noFill/>
          <a:ln>
            <a:miter lim="800000"/>
            <a:headEnd/>
            <a:tailEnd/>
          </a:ln>
        </p:spPr>
        <p:txBody>
          <a:bodyPr/>
          <a:lstStyle/>
          <a:p>
            <a:fld id="{13ABB8EF-1503-45EA-AA73-3FDA5B02D8A0}" type="slidenum">
              <a:rPr lang="en-US" smtClean="0">
                <a:ea typeface="MS Gothic" pitchFamily="49" charset="-128"/>
              </a:rPr>
              <a:pPr/>
              <a:t>33</a:t>
            </a:fld>
            <a:endParaRPr lang="en-US" smtClean="0">
              <a:ea typeface="MS Gothic" pitchFamily="49" charset="-128"/>
            </a:endParaRPr>
          </a:p>
        </p:txBody>
      </p:sp>
      <p:sp>
        <p:nvSpPr>
          <p:cNvPr id="174083" name="Rectangle 1"/>
          <p:cNvSpPr txBox="1">
            <a:spLocks noGrp="1" noRot="1" noChangeAspect="1" noChangeArrowheads="1"/>
          </p:cNvSpPr>
          <p:nvPr>
            <p:ph type="sldImg"/>
          </p:nvPr>
        </p:nvSpPr>
        <p:spPr>
          <a:xfrm>
            <a:off x="1106488" y="801688"/>
            <a:ext cx="5345112" cy="4010025"/>
          </a:xfrm>
          <a:solidFill>
            <a:srgbClr val="FFFFFF"/>
          </a:solidFill>
          <a:ln>
            <a:solidFill>
              <a:srgbClr val="000000"/>
            </a:solidFill>
          </a:ln>
        </p:spPr>
      </p:sp>
      <p:sp>
        <p:nvSpPr>
          <p:cNvPr id="174084" name="Text Box 2"/>
          <p:cNvSpPr txBox="1">
            <a:spLocks noGrp="1" noChangeArrowheads="1"/>
          </p:cNvSpPr>
          <p:nvPr>
            <p:ph type="body" idx="1"/>
          </p:nvPr>
        </p:nvSpPr>
        <p:spPr>
          <a:xfrm>
            <a:off x="755650" y="5078413"/>
            <a:ext cx="6048375" cy="4814887"/>
          </a:xfrm>
          <a:noFill/>
        </p:spPr>
        <p:txBody>
          <a:bodyPr lIns="90000" tIns="46800" rIns="90000" bIns="46800"/>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latin typeface="Arial" charset="0"/>
                <a:cs typeface="Arial" charset="0"/>
              </a:rPr>
              <a:t>Made customer feel he needed to answer these points immediately, rather than keep in mind for new projects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34</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xfrm>
            <a:off x="1108075" y="801688"/>
            <a:ext cx="5326063" cy="3994150"/>
          </a:xfrm>
        </p:spPr>
      </p:sp>
      <p:sp>
        <p:nvSpPr>
          <p:cNvPr id="45058" name="Notes Placeholder 2"/>
          <p:cNvSpPr>
            <a:spLocks noGrp="1"/>
          </p:cNvSpPr>
          <p:nvPr>
            <p:ph type="body" idx="1"/>
          </p:nvPr>
        </p:nvSpPr>
        <p:spPr>
          <a:noFill/>
        </p:spPr>
        <p:txBody>
          <a:bodyPr/>
          <a:lstStyle/>
          <a:p>
            <a:endParaRPr lang="en-US" smtClean="0">
              <a:latin typeface="Times New Roman" pitchFamily="18" charset="0"/>
            </a:endParaRPr>
          </a:p>
        </p:txBody>
      </p:sp>
      <p:sp>
        <p:nvSpPr>
          <p:cNvPr id="45059" name="Slide Number Placeholder 3"/>
          <p:cNvSpPr>
            <a:spLocks noGrp="1"/>
          </p:cNvSpPr>
          <p:nvPr>
            <p:ph type="sldNum" sz="quarter"/>
          </p:nvPr>
        </p:nvSpPr>
        <p:spPr>
          <a:noFill/>
          <a:ln>
            <a:miter lim="800000"/>
            <a:headEnd/>
            <a:tailEnd/>
          </a:ln>
        </p:spPr>
        <p:txBody>
          <a:bodyPr/>
          <a:lstStyle/>
          <a:p>
            <a:fld id="{12BB4FF0-5155-4ACD-B277-B8E83A4AD672}" type="slidenum">
              <a:rPr lang="en-US" smtClean="0">
                <a:ea typeface="MS Gothic" pitchFamily="49" charset="-128"/>
              </a:rPr>
              <a:pPr/>
              <a:t>4</a:t>
            </a:fld>
            <a:endParaRPr lang="en-US" smtClean="0">
              <a:ea typeface="MS Gothic" pitchFamily="49"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xfrm>
            <a:off x="1108075" y="801688"/>
            <a:ext cx="5326063" cy="3994150"/>
          </a:xfrm>
        </p:spPr>
      </p:sp>
      <p:sp>
        <p:nvSpPr>
          <p:cNvPr id="47106" name="Notes Placeholder 2"/>
          <p:cNvSpPr>
            <a:spLocks noGrp="1"/>
          </p:cNvSpPr>
          <p:nvPr>
            <p:ph type="body" idx="1"/>
          </p:nvPr>
        </p:nvSpPr>
        <p:spPr>
          <a:noFill/>
        </p:spPr>
        <p:txBody>
          <a:bodyPr/>
          <a:lstStyle/>
          <a:p>
            <a:endParaRPr lang="en-US" smtClean="0">
              <a:latin typeface="Times New Roman" pitchFamily="18" charset="0"/>
            </a:endParaRPr>
          </a:p>
        </p:txBody>
      </p:sp>
      <p:sp>
        <p:nvSpPr>
          <p:cNvPr id="47107" name="Slide Number Placeholder 3"/>
          <p:cNvSpPr>
            <a:spLocks noGrp="1"/>
          </p:cNvSpPr>
          <p:nvPr>
            <p:ph type="sldNum" sz="quarter"/>
          </p:nvPr>
        </p:nvSpPr>
        <p:spPr>
          <a:noFill/>
          <a:ln>
            <a:miter lim="800000"/>
            <a:headEnd/>
            <a:tailEnd/>
          </a:ln>
        </p:spPr>
        <p:txBody>
          <a:bodyPr/>
          <a:lstStyle/>
          <a:p>
            <a:fld id="{DB9F4878-1432-4BCE-A639-8F1781D70B8B}" type="slidenum">
              <a:rPr lang="en-US" smtClean="0">
                <a:ea typeface="MS Gothic" pitchFamily="49" charset="-128"/>
              </a:rPr>
              <a:pPr/>
              <a:t>5</a:t>
            </a:fld>
            <a:endParaRPr lang="en-US" smtClean="0">
              <a:ea typeface="MS Gothic" pitchFamily="49"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miter lim="800000"/>
            <a:headEnd/>
            <a:tailEnd/>
          </a:ln>
        </p:spPr>
        <p:txBody>
          <a:bodyPr/>
          <a:lstStyle/>
          <a:p>
            <a:fld id="{FDDC1445-A980-4C01-BCD5-6988F2938D92}" type="slidenum">
              <a:rPr lang="en-US" smtClean="0">
                <a:ea typeface="MS Gothic" pitchFamily="49" charset="-128"/>
              </a:rPr>
              <a:pPr/>
              <a:t>7</a:t>
            </a:fld>
            <a:endParaRPr lang="en-US" smtClean="0">
              <a:ea typeface="MS Gothic" pitchFamily="49" charset="-128"/>
            </a:endParaRPr>
          </a:p>
        </p:txBody>
      </p:sp>
      <p:sp>
        <p:nvSpPr>
          <p:cNvPr id="50179" name="Rectangle 1"/>
          <p:cNvSpPr txBox="1">
            <a:spLocks noGrp="1" noRot="1" noChangeAspect="1" noChangeArrowheads="1"/>
          </p:cNvSpPr>
          <p:nvPr>
            <p:ph type="sldImg"/>
          </p:nvPr>
        </p:nvSpPr>
        <p:spPr>
          <a:xfrm>
            <a:off x="1108075" y="801688"/>
            <a:ext cx="5330825" cy="3998912"/>
          </a:xfrm>
          <a:solidFill>
            <a:srgbClr val="FFFFFF"/>
          </a:solidFill>
          <a:ln>
            <a:solidFill>
              <a:srgbClr val="000000"/>
            </a:solidFill>
          </a:ln>
        </p:spPr>
      </p:sp>
      <p:sp>
        <p:nvSpPr>
          <p:cNvPr id="50180"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miter lim="800000"/>
            <a:headEnd/>
            <a:tailEnd/>
          </a:ln>
        </p:spPr>
        <p:txBody>
          <a:bodyPr/>
          <a:lstStyle/>
          <a:p>
            <a:fld id="{65E2F1AD-0869-416E-853C-6BD589C608C6}" type="slidenum">
              <a:rPr lang="en-US" smtClean="0">
                <a:ea typeface="MS Gothic" pitchFamily="49" charset="-128"/>
              </a:rPr>
              <a:pPr/>
              <a:t>8</a:t>
            </a:fld>
            <a:endParaRPr lang="en-US" smtClean="0">
              <a:ea typeface="MS Gothic" pitchFamily="49" charset="-128"/>
            </a:endParaRPr>
          </a:p>
        </p:txBody>
      </p:sp>
      <p:sp>
        <p:nvSpPr>
          <p:cNvPr id="52227" name="Text Box 1"/>
          <p:cNvSpPr txBox="1">
            <a:spLocks noChangeArrowheads="1"/>
          </p:cNvSpPr>
          <p:nvPr/>
        </p:nvSpPr>
        <p:spPr bwMode="auto">
          <a:xfrm>
            <a:off x="4281488" y="10156825"/>
            <a:ext cx="3276600" cy="533400"/>
          </a:xfrm>
          <a:prstGeom prst="rect">
            <a:avLst/>
          </a:prstGeom>
          <a:noFill/>
          <a:ln w="9525">
            <a:noFill/>
            <a:miter lim="800000"/>
            <a:headEnd/>
            <a:tailEnd/>
          </a:ln>
        </p:spPr>
        <p:txBody>
          <a:bodyPr anchor="b"/>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E52A1C2-F2B0-44C0-B067-9A0FD6E5DBDA}" type="slidenum">
              <a:rPr lang="en-US" sz="1300"/>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300"/>
          </a:p>
        </p:txBody>
      </p:sp>
      <p:sp>
        <p:nvSpPr>
          <p:cNvPr id="52228" name="Rectangle 2"/>
          <p:cNvSpPr txBox="1">
            <a:spLocks noGrp="1" noRot="1" noChangeAspect="1" noChangeArrowheads="1"/>
          </p:cNvSpPr>
          <p:nvPr>
            <p:ph type="sldImg"/>
          </p:nvPr>
        </p:nvSpPr>
        <p:spPr>
          <a:xfrm>
            <a:off x="1108075" y="801688"/>
            <a:ext cx="5346700" cy="4010025"/>
          </a:xfrm>
          <a:solidFill>
            <a:srgbClr val="FFFFFF"/>
          </a:solidFill>
          <a:ln>
            <a:solidFill>
              <a:srgbClr val="000000"/>
            </a:solidFill>
          </a:ln>
        </p:spPr>
      </p:sp>
      <p:sp>
        <p:nvSpPr>
          <p:cNvPr id="52229" name="Text Box 3"/>
          <p:cNvSpPr txBox="1">
            <a:spLocks noGrp="1" noChangeArrowheads="1"/>
          </p:cNvSpPr>
          <p:nvPr>
            <p:ph type="body" idx="1"/>
          </p:nvPr>
        </p:nvSpPr>
        <p:spPr>
          <a:xfrm>
            <a:off x="755650" y="5080000"/>
            <a:ext cx="6048375" cy="4935538"/>
          </a:xfrm>
          <a:noFill/>
        </p:spPr>
        <p:txBody>
          <a:bodyPr/>
          <a:lstStyle/>
          <a:p>
            <a:pPr eaLnBrk="1" hangingPunct="1">
              <a:spcBef>
                <a:spcPct val="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Arial" charset="0"/>
                <a:ea typeface="MS Gothic" pitchFamily="49" charset="-128"/>
              </a:rPr>
              <a:t>IBM has a long-standing relationship with Oracle; both technologically and from a sales execution standpoint. Yes we compete, but we have a core set of clients that run Oracle products on IBM hardware and that keeps our relationship strong. Since 1986, IBM and Oracle have worked together to create smart, serious innovation that’s helping to shift the world. More than 100,000 joint clients benefit from the strength and stability of the Oracle and IBM alliance, which offers technology, applications, services and hardware solutions that help mitigate risk, boost efficiency and lower total cost of ownership. </a:t>
            </a: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1400" smtClean="0">
              <a:latin typeface="Arial" charset="0"/>
              <a:ea typeface="MS Gothic" pitchFamily="49" charset="-128"/>
            </a:endParaRPr>
          </a:p>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1400" smtClean="0">
                <a:latin typeface="Arial" charset="0"/>
                <a:ea typeface="MS Gothic" pitchFamily="49" charset="-128"/>
              </a:rPr>
              <a:t>IBM’s service organization, IBM Global Business Services, is an Oracle Certified Advantage Partner and has a proven track record with over 5,000 experienced professionals who have completed over 7,500 Oracle projects. IBM and Oracle continually enhance the alliance to ensure they are helping companies respond quickly to constantly shifting market conditions and demands. This is accomplished through the delivery of industry-specific hardware and software solutions optimized to the client’s environment. To further assist clients, we have an IBM Oracle Competency Center, that does benchmarking, proof of concepts, best practices and sizing methodology on the application and technology side.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p:cNvSpPr>
            <a:spLocks noGrp="1" noChangeArrowheads="1"/>
          </p:cNvSpPr>
          <p:nvPr>
            <p:ph type="sldNum" sz="quarter"/>
          </p:nvPr>
        </p:nvSpPr>
        <p:spPr>
          <a:noFill/>
          <a:ln>
            <a:miter lim="800000"/>
            <a:headEnd/>
            <a:tailEnd/>
          </a:ln>
        </p:spPr>
        <p:txBody>
          <a:bodyPr/>
          <a:lstStyle/>
          <a:p>
            <a:fld id="{6D7A4D24-9224-45F0-9D41-016E4AB61482}" type="slidenum">
              <a:rPr lang="en-US" smtClean="0">
                <a:ea typeface="MS Gothic" pitchFamily="49" charset="-128"/>
              </a:rPr>
              <a:pPr/>
              <a:t>9</a:t>
            </a:fld>
            <a:endParaRPr lang="en-US" smtClean="0">
              <a:ea typeface="MS Gothic" pitchFamily="49" charset="-128"/>
            </a:endParaRPr>
          </a:p>
        </p:txBody>
      </p:sp>
      <p:sp>
        <p:nvSpPr>
          <p:cNvPr id="102403"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102404"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6"/>
          <p:cNvSpPr>
            <a:spLocks noGrp="1" noChangeArrowheads="1"/>
          </p:cNvSpPr>
          <p:nvPr>
            <p:ph type="sldNum" sz="quarter"/>
          </p:nvPr>
        </p:nvSpPr>
        <p:spPr>
          <a:noFill/>
          <a:ln>
            <a:miter lim="800000"/>
            <a:headEnd/>
            <a:tailEnd/>
          </a:ln>
        </p:spPr>
        <p:txBody>
          <a:bodyPr/>
          <a:lstStyle/>
          <a:p>
            <a:fld id="{B8A0E184-8508-4B03-A576-506F69785038}" type="slidenum">
              <a:rPr lang="en-US" smtClean="0">
                <a:ea typeface="MS Gothic" pitchFamily="49" charset="-128"/>
              </a:rPr>
              <a:pPr/>
              <a:t>10</a:t>
            </a:fld>
            <a:endParaRPr lang="en-US" smtClean="0">
              <a:ea typeface="MS Gothic" pitchFamily="49" charset="-128"/>
            </a:endParaRPr>
          </a:p>
        </p:txBody>
      </p:sp>
      <p:sp>
        <p:nvSpPr>
          <p:cNvPr id="105475"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105476"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p:cNvSpPr>
            <a:spLocks noGrp="1" noChangeArrowheads="1"/>
          </p:cNvSpPr>
          <p:nvPr>
            <p:ph type="sldNum" sz="quarter"/>
          </p:nvPr>
        </p:nvSpPr>
        <p:spPr>
          <a:noFill/>
          <a:ln>
            <a:miter lim="800000"/>
            <a:headEnd/>
            <a:tailEnd/>
          </a:ln>
        </p:spPr>
        <p:txBody>
          <a:bodyPr/>
          <a:lstStyle/>
          <a:p>
            <a:fld id="{A0F52106-E5EA-494C-9766-E239B10EFBB4}" type="slidenum">
              <a:rPr lang="en-US" smtClean="0">
                <a:ea typeface="MS Gothic" pitchFamily="49" charset="-128"/>
              </a:rPr>
              <a:pPr/>
              <a:t>11</a:t>
            </a:fld>
            <a:endParaRPr lang="en-US" smtClean="0">
              <a:ea typeface="MS Gothic" pitchFamily="49" charset="-128"/>
            </a:endParaRPr>
          </a:p>
        </p:txBody>
      </p:sp>
      <p:sp>
        <p:nvSpPr>
          <p:cNvPr id="98307" name="Rectangle 1"/>
          <p:cNvSpPr txBox="1">
            <a:spLocks noGrp="1" noRot="1" noChangeAspect="1" noChangeArrowheads="1"/>
          </p:cNvSpPr>
          <p:nvPr>
            <p:ph type="sldImg"/>
          </p:nvPr>
        </p:nvSpPr>
        <p:spPr>
          <a:xfrm>
            <a:off x="1106488" y="800100"/>
            <a:ext cx="5345112" cy="4010025"/>
          </a:xfrm>
          <a:solidFill>
            <a:srgbClr val="FFFFFF"/>
          </a:solidFill>
          <a:ln>
            <a:solidFill>
              <a:srgbClr val="000000"/>
            </a:solidFill>
          </a:ln>
        </p:spPr>
      </p:sp>
      <p:sp>
        <p:nvSpPr>
          <p:cNvPr id="98308" name="Rectangle 2"/>
          <p:cNvSpPr txBox="1">
            <a:spLocks noGrp="1" noChangeArrowheads="1"/>
          </p:cNvSpPr>
          <p:nvPr>
            <p:ph type="body" idx="1"/>
          </p:nvPr>
        </p:nvSpPr>
        <p:spPr>
          <a:xfrm>
            <a:off x="755650" y="5078413"/>
            <a:ext cx="6034088" cy="4797425"/>
          </a:xfrm>
          <a:noFill/>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504825" y="1763713"/>
            <a:ext cx="9072563" cy="49895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9650" y="1562100"/>
            <a:ext cx="2401888" cy="5191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3988" y="1562100"/>
            <a:ext cx="7053262" cy="51911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3988" y="1562100"/>
            <a:ext cx="9607550" cy="2201863"/>
          </a:xfrm>
        </p:spPr>
        <p:txBody>
          <a:bodyPr/>
          <a:lstStyle/>
          <a:p>
            <a:r>
              <a:rPr lang="en-US" smtClean="0"/>
              <a:t>Click to edit Master 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GB"/>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nked Tab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4" name="Table Placeholder 3"/>
          <p:cNvSpPr>
            <a:spLocks noGrp="1" noChangeAspect="1"/>
          </p:cNvSpPr>
          <p:nvPr>
            <p:ph type="tbl" sz="quarter" idx="10"/>
          </p:nvPr>
        </p:nvSpPr>
        <p:spPr>
          <a:xfrm>
            <a:off x="-1" y="1763613"/>
            <a:ext cx="10080625" cy="5151987"/>
          </a:xfrm>
        </p:spPr>
        <p:txBody>
          <a:bodyPr/>
          <a:lstStyle/>
          <a:p>
            <a:pPr lvl="0"/>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01613" y="2066925"/>
            <a:ext cx="4703762" cy="492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57775" y="2066925"/>
            <a:ext cx="4703763" cy="492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de by side linked chart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1" name="Text Placeholder 10"/>
          <p:cNvSpPr>
            <a:spLocks noGrp="1"/>
          </p:cNvSpPr>
          <p:nvPr>
            <p:ph type="body" sz="quarter" idx="12"/>
          </p:nvPr>
        </p:nvSpPr>
        <p:spPr>
          <a:xfrm>
            <a:off x="180000" y="5904000"/>
            <a:ext cx="9576000" cy="9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504825" y="1763713"/>
            <a:ext cx="9072563" cy="49895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2350" y="654050"/>
            <a:ext cx="2389188" cy="63357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201613" y="654050"/>
            <a:ext cx="7018337" cy="6335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1613" y="654050"/>
            <a:ext cx="9559925" cy="68897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201613" y="2066925"/>
            <a:ext cx="4703762" cy="4922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5057775" y="2066925"/>
            <a:ext cx="4703763" cy="4922838"/>
          </a:xfrm>
        </p:spPr>
        <p:txBody>
          <a:bodyPr/>
          <a:lstStyle/>
          <a:p>
            <a:pPr lvl="0"/>
            <a:endParaRPr lang="en-GB" noProof="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01613" y="654050"/>
            <a:ext cx="9559925" cy="68897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201613" y="2066925"/>
            <a:ext cx="9559925" cy="4922838"/>
          </a:xfrm>
        </p:spPr>
        <p:txBody>
          <a:bodyPr/>
          <a:lstStyle/>
          <a:p>
            <a:pPr lvl="0"/>
            <a:endParaRPr lang="en-GB" noProof="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01613" y="654050"/>
            <a:ext cx="9559925" cy="688975"/>
          </a:xfrm>
        </p:spPr>
        <p:txBody>
          <a:bodyPr/>
          <a:lstStyle/>
          <a:p>
            <a:r>
              <a:rPr lang="en-US" smtClean="0"/>
              <a:t>Click to edit Master title style</a:t>
            </a:r>
            <a:endParaRPr lang="en-GB"/>
          </a:p>
        </p:txBody>
      </p:sp>
      <p:sp>
        <p:nvSpPr>
          <p:cNvPr id="3" name="Chart Placeholder 2"/>
          <p:cNvSpPr>
            <a:spLocks noGrp="1"/>
          </p:cNvSpPr>
          <p:nvPr>
            <p:ph type="chart" sz="half" idx="1"/>
          </p:nvPr>
        </p:nvSpPr>
        <p:spPr>
          <a:xfrm>
            <a:off x="201613" y="2066925"/>
            <a:ext cx="4703762" cy="4922838"/>
          </a:xfrm>
        </p:spPr>
        <p:txBody>
          <a:bodyPr/>
          <a:lstStyle/>
          <a:p>
            <a:pPr lvl="0"/>
            <a:endParaRPr lang="en-GB" noProof="0"/>
          </a:p>
        </p:txBody>
      </p:sp>
      <p:sp>
        <p:nvSpPr>
          <p:cNvPr id="4" name="Text Placeholder 3"/>
          <p:cNvSpPr>
            <a:spLocks noGrp="1"/>
          </p:cNvSpPr>
          <p:nvPr>
            <p:ph type="body" sz="half" idx="2"/>
          </p:nvPr>
        </p:nvSpPr>
        <p:spPr>
          <a:xfrm>
            <a:off x="5057775" y="2066925"/>
            <a:ext cx="4703763" cy="4922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201613" y="654050"/>
            <a:ext cx="9559925" cy="688975"/>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201613" y="2066925"/>
            <a:ext cx="9559925" cy="4922838"/>
          </a:xfrm>
        </p:spPr>
        <p:txBody>
          <a:bodyPr/>
          <a:lstStyle/>
          <a:p>
            <a:pPr lvl="0"/>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96925" y="3203575"/>
            <a:ext cx="8567738" cy="16541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1613" y="654050"/>
            <a:ext cx="9559925" cy="688975"/>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201613" y="2066925"/>
            <a:ext cx="4703762"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5057775" y="2066925"/>
            <a:ext cx="4703763" cy="2384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201613" y="4603750"/>
            <a:ext cx="4703762" cy="2386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5057775" y="4603750"/>
            <a:ext cx="4703763" cy="2386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263" y="654473"/>
            <a:ext cx="9576594" cy="70522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1263" y="1511935"/>
            <a:ext cx="4704292" cy="57117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73565" y="1511935"/>
            <a:ext cx="4704292" cy="57117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201613" y="7205663"/>
            <a:ext cx="403225" cy="203200"/>
          </a:xfrm>
          <a:prstGeom prst="rect">
            <a:avLst/>
          </a:prstGeom>
        </p:spPr>
        <p:txBody>
          <a:bodyPr lIns="100794" tIns="50397" rIns="100794" bIns="50397"/>
          <a:lstStyle>
            <a:lvl1pPr hangingPunct="0">
              <a:lnSpc>
                <a:spcPct val="93000"/>
              </a:lnSpc>
              <a:buClr>
                <a:srgbClr val="000000"/>
              </a:buClr>
              <a:buSzPct val="100000"/>
              <a:buFont typeface="Times New Roman" pitchFamily="16" charset="0"/>
              <a:buNone/>
              <a:defRPr>
                <a:ea typeface="MS Gothic" charset="-128"/>
                <a:cs typeface="+mn-cs"/>
              </a:defRPr>
            </a:lvl1pPr>
          </a:lstStyle>
          <a:p>
            <a:pPr>
              <a:defRPr/>
            </a:pPr>
            <a:fld id="{7AD170F8-458B-406D-A925-4BC00C83BA7F}"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nked chart and table">
    <p:spTree>
      <p:nvGrpSpPr>
        <p:cNvPr id="1" name=""/>
        <p:cNvGrpSpPr/>
        <p:nvPr/>
      </p:nvGrpSpPr>
      <p:grpSpPr>
        <a:xfrm>
          <a:off x="0" y="0"/>
          <a:ext cx="0" cy="0"/>
          <a:chOff x="0" y="0"/>
          <a:chExt cx="0" cy="0"/>
        </a:xfrm>
      </p:grpSpPr>
      <p:sp>
        <p:nvSpPr>
          <p:cNvPr id="6" name="Text Box 2"/>
          <p:cNvSpPr txBox="1">
            <a:spLocks noChangeArrowheads="1"/>
          </p:cNvSpPr>
          <p:nvPr userDrawn="1"/>
        </p:nvSpPr>
        <p:spPr bwMode="auto">
          <a:xfrm>
            <a:off x="719138" y="1154113"/>
            <a:ext cx="8618537" cy="782637"/>
          </a:xfrm>
          <a:prstGeom prst="rect">
            <a:avLst/>
          </a:prstGeom>
          <a:noFill/>
          <a:ln>
            <a:noFill/>
          </a:ln>
          <a:effectLs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9pPr>
          </a:lstStyle>
          <a:p>
            <a:pPr hangingPunct="0">
              <a:lnSpc>
                <a:spcPct val="93000"/>
              </a:lnSpc>
              <a:buSzPct val="100000"/>
              <a:defRPr/>
            </a:pPr>
            <a:endParaRPr lang="en-GB" dirty="0">
              <a:cs typeface="+mn-cs"/>
            </a:endParaRPr>
          </a:p>
        </p:txBody>
      </p:sp>
      <p:sp>
        <p:nvSpPr>
          <p:cNvPr id="2" name="Title 1"/>
          <p:cNvSpPr>
            <a:spLocks noGrp="1"/>
          </p:cNvSpPr>
          <p:nvPr>
            <p:ph type="title"/>
          </p:nvPr>
        </p:nvSpPr>
        <p:spPr/>
        <p:txBody>
          <a:bodyPr/>
          <a:lstStyle/>
          <a:p>
            <a:r>
              <a:rPr lang="en-US" smtClean="0"/>
              <a:t>Click to edit Master title style</a:t>
            </a:r>
            <a:endParaRPr lang="en-GB"/>
          </a:p>
        </p:txBody>
      </p:sp>
      <p:sp>
        <p:nvSpPr>
          <p:cNvPr id="5" name="Text Placeholder 4"/>
          <p:cNvSpPr>
            <a:spLocks noGrp="1"/>
          </p:cNvSpPr>
          <p:nvPr>
            <p:ph type="body" sz="quarter" idx="10"/>
          </p:nvPr>
        </p:nvSpPr>
        <p:spPr>
          <a:xfrm>
            <a:off x="720000" y="1155600"/>
            <a:ext cx="8351991" cy="781200"/>
          </a:xfrm>
          <a:ln w="21590">
            <a:solidFill>
              <a:schemeClr val="tx1"/>
            </a:solidFill>
          </a:ln>
        </p:spPr>
        <p:txBody>
          <a:bodyPr/>
          <a:lstStyle>
            <a:lvl1pPr marL="0" indent="0">
              <a:buNone/>
              <a:defRPr/>
            </a:lvl1pPr>
            <a:lvl2pPr marL="334963" indent="0">
              <a:buNone/>
              <a:defRPr/>
            </a:lvl2pPr>
            <a:lvl3pPr marL="674688" indent="0">
              <a:buNone/>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hart Placeholder 6"/>
          <p:cNvSpPr>
            <a:spLocks noGrp="1"/>
          </p:cNvSpPr>
          <p:nvPr>
            <p:ph type="chart" sz="quarter" idx="11"/>
          </p:nvPr>
        </p:nvSpPr>
        <p:spPr>
          <a:xfrm>
            <a:off x="478800" y="1983600"/>
            <a:ext cx="9007200" cy="2880000"/>
          </a:xfrm>
          <a:noFill/>
        </p:spPr>
        <p:txBody>
          <a:bodyPr/>
          <a:lstStyle/>
          <a:p>
            <a:pPr lvl="0"/>
            <a:endParaRPr lang="en-GB" noProof="0"/>
          </a:p>
        </p:txBody>
      </p:sp>
      <p:sp>
        <p:nvSpPr>
          <p:cNvPr id="9" name="Table Placeholder 8"/>
          <p:cNvSpPr>
            <a:spLocks noGrp="1"/>
          </p:cNvSpPr>
          <p:nvPr>
            <p:ph type="tbl" sz="quarter" idx="12"/>
          </p:nvPr>
        </p:nvSpPr>
        <p:spPr>
          <a:xfrm>
            <a:off x="345600" y="4932000"/>
            <a:ext cx="9392400" cy="2030400"/>
          </a:xfrm>
        </p:spPr>
        <p:txBody>
          <a:bodyPr/>
          <a:lstStyle/>
          <a:p>
            <a:pPr lvl="0"/>
            <a:endParaRPr lang="en-GB" noProof="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nkedChart">
    <p:spTree>
      <p:nvGrpSpPr>
        <p:cNvPr id="1" name=""/>
        <p:cNvGrpSpPr/>
        <p:nvPr/>
      </p:nvGrpSpPr>
      <p:grpSpPr>
        <a:xfrm>
          <a:off x="0" y="0"/>
          <a:ext cx="0" cy="0"/>
          <a:chOff x="0" y="0"/>
          <a:chExt cx="0" cy="0"/>
        </a:xfrm>
      </p:grpSpPr>
      <p:sp>
        <p:nvSpPr>
          <p:cNvPr id="4" name="Text Box 2"/>
          <p:cNvSpPr txBox="1">
            <a:spLocks noChangeArrowheads="1"/>
          </p:cNvSpPr>
          <p:nvPr userDrawn="1"/>
        </p:nvSpPr>
        <p:spPr bwMode="auto">
          <a:xfrm>
            <a:off x="719138" y="1154113"/>
            <a:ext cx="8618537" cy="782637"/>
          </a:xfrm>
          <a:prstGeom prst="rect">
            <a:avLst/>
          </a:prstGeom>
          <a:noFill/>
          <a:ln>
            <a:noFill/>
          </a:ln>
          <a:effectLs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MS Gothic" charset="-128"/>
              </a:defRPr>
            </a:lvl9pPr>
          </a:lstStyle>
          <a:p>
            <a:pPr hangingPunct="0">
              <a:lnSpc>
                <a:spcPct val="93000"/>
              </a:lnSpc>
              <a:buSzPct val="100000"/>
              <a:defRPr/>
            </a:pPr>
            <a:endParaRPr lang="en-GB" dirty="0">
              <a:cs typeface="+mn-cs"/>
            </a:endParaRPr>
          </a:p>
        </p:txBody>
      </p:sp>
      <p:sp>
        <p:nvSpPr>
          <p:cNvPr id="2" name="Title 1"/>
          <p:cNvSpPr>
            <a:spLocks noGrp="1"/>
          </p:cNvSpPr>
          <p:nvPr>
            <p:ph type="title"/>
          </p:nvPr>
        </p:nvSpPr>
        <p:spPr/>
        <p:txBody>
          <a:bodyPr/>
          <a:lstStyle/>
          <a:p>
            <a:r>
              <a:rPr lang="en-US" smtClean="0"/>
              <a:t>Click to edit Master title style</a:t>
            </a:r>
            <a:endParaRPr lang="en-GB"/>
          </a:p>
        </p:txBody>
      </p:sp>
      <p:sp>
        <p:nvSpPr>
          <p:cNvPr id="5" name="Text Placeholder 4"/>
          <p:cNvSpPr>
            <a:spLocks noGrp="1"/>
          </p:cNvSpPr>
          <p:nvPr>
            <p:ph type="body" sz="quarter" idx="10"/>
          </p:nvPr>
        </p:nvSpPr>
        <p:spPr>
          <a:xfrm>
            <a:off x="720000" y="1155600"/>
            <a:ext cx="8351991" cy="781200"/>
          </a:xfrm>
          <a:ln w="21590">
            <a:solidFill>
              <a:schemeClr val="tx1"/>
            </a:solidFill>
          </a:ln>
        </p:spPr>
        <p:txBody>
          <a:bodyPr/>
          <a:lstStyle>
            <a:lvl1pPr marL="0" indent="0">
              <a:buNone/>
              <a:defRPr/>
            </a:lvl1pPr>
            <a:lvl2pPr marL="334963" indent="0">
              <a:buNone/>
              <a:defRPr/>
            </a:lvl2pPr>
            <a:lvl3pPr marL="674688" indent="0">
              <a:buNone/>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4819" y="1716075"/>
            <a:ext cx="8568531" cy="637684"/>
          </a:xfrm>
        </p:spPr>
        <p:txBody>
          <a:bodyPr>
            <a:noAutofit/>
          </a:bodyPr>
          <a:lstStyle>
            <a:lvl1pPr algn="l">
              <a:defRPr sz="35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3541" y="2430454"/>
            <a:ext cx="7056438" cy="1931917"/>
          </a:xfrm>
        </p:spPr>
        <p:txBody>
          <a:bodyPr/>
          <a:lstStyle>
            <a:lvl1pPr marL="0" indent="0" algn="l">
              <a:buNone/>
              <a:defRPr>
                <a:solidFill>
                  <a:schemeClr val="bg1">
                    <a:lumMod val="75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530" y="7125039"/>
            <a:ext cx="4484555" cy="31750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796540" y="7139523"/>
            <a:ext cx="4960858" cy="31750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0794" tIns="100794" rIns="100794" bIns="100794" rtlCol="0" anchor="ctr"/>
          <a:lstStyle/>
          <a:p>
            <a:pPr algn="ctr" defTabSz="914400"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75844" y="1001696"/>
            <a:ext cx="91687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6306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760340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6300" y="4857792"/>
            <a:ext cx="8568531" cy="1501435"/>
          </a:xfrm>
        </p:spPr>
        <p:txBody>
          <a:bodyPr anchor="t"/>
          <a:lstStyle>
            <a:lvl1pPr algn="l">
              <a:defRPr sz="44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6300" y="3204114"/>
            <a:ext cx="8568531" cy="1653678"/>
          </a:xfrm>
        </p:spPr>
        <p:txBody>
          <a:bodyPr anchor="b"/>
          <a:lstStyle>
            <a:lvl1pPr marL="0" indent="0">
              <a:buNone/>
              <a:defRPr sz="2200">
                <a:solidFill>
                  <a:schemeClr val="tx1">
                    <a:tint val="75000"/>
                  </a:schemeClr>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593905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6300" y="1636700"/>
            <a:ext cx="8568531" cy="1501435"/>
          </a:xfrm>
        </p:spPr>
        <p:txBody>
          <a:bodyPr anchor="b"/>
          <a:lstStyle>
            <a:lvl1pPr algn="l">
              <a:defRPr sz="44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6300" y="3237417"/>
            <a:ext cx="8568531" cy="1653678"/>
          </a:xfrm>
        </p:spPr>
        <p:txBody>
          <a:bodyPr anchor="t"/>
          <a:lstStyle>
            <a:lvl1pPr marL="0" indent="0">
              <a:buNone/>
              <a:defRPr sz="2200">
                <a:solidFill>
                  <a:schemeClr val="bg1"/>
                </a:solidFill>
              </a:defRPr>
            </a:lvl1pPr>
            <a:lvl2pPr marL="503972" indent="0">
              <a:buNone/>
              <a:defRPr sz="2000">
                <a:solidFill>
                  <a:schemeClr val="tx1">
                    <a:tint val="75000"/>
                  </a:schemeClr>
                </a:solidFill>
              </a:defRPr>
            </a:lvl2pPr>
            <a:lvl3pPr marL="1007943" indent="0">
              <a:buNone/>
              <a:defRPr sz="1800">
                <a:solidFill>
                  <a:schemeClr val="tx1">
                    <a:tint val="75000"/>
                  </a:schemeClr>
                </a:solidFill>
              </a:defRPr>
            </a:lvl3pPr>
            <a:lvl4pPr marL="1511915" indent="0">
              <a:buNone/>
              <a:defRPr sz="1500">
                <a:solidFill>
                  <a:schemeClr val="tx1">
                    <a:tint val="75000"/>
                  </a:schemeClr>
                </a:solidFill>
              </a:defRPr>
            </a:lvl4pPr>
            <a:lvl5pPr marL="2015886" indent="0">
              <a:buNone/>
              <a:defRPr sz="1500">
                <a:solidFill>
                  <a:schemeClr val="tx1">
                    <a:tint val="75000"/>
                  </a:schemeClr>
                </a:solidFill>
              </a:defRPr>
            </a:lvl5pPr>
            <a:lvl6pPr marL="2519858" indent="0">
              <a:buNone/>
              <a:defRPr sz="1500">
                <a:solidFill>
                  <a:schemeClr val="tx1">
                    <a:tint val="75000"/>
                  </a:schemeClr>
                </a:solidFill>
              </a:defRPr>
            </a:lvl6pPr>
            <a:lvl7pPr marL="3023829" indent="0">
              <a:buNone/>
              <a:defRPr sz="1500">
                <a:solidFill>
                  <a:schemeClr val="tx1">
                    <a:tint val="75000"/>
                  </a:schemeClr>
                </a:solidFill>
              </a:defRPr>
            </a:lvl7pPr>
            <a:lvl8pPr marL="3527801" indent="0">
              <a:buNone/>
              <a:defRPr sz="1500">
                <a:solidFill>
                  <a:schemeClr val="tx1">
                    <a:tint val="75000"/>
                  </a:schemeClr>
                </a:solidFill>
              </a:defRPr>
            </a:lvl8pPr>
            <a:lvl9pPr marL="4031772"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5844" y="1001696"/>
            <a:ext cx="91687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765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4031" y="1763925"/>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24318" y="1763925"/>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554436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1" y="1692178"/>
            <a:ext cx="4454027"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20818" y="1692178"/>
            <a:ext cx="4455776"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88819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4825" y="1763713"/>
            <a:ext cx="4459288"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16513" y="1763713"/>
            <a:ext cx="4460875" cy="49895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837433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661120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4032" y="300987"/>
            <a:ext cx="3316456" cy="1280945"/>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41245" y="300988"/>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4032" y="1581933"/>
            <a:ext cx="3316456" cy="5171028"/>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2606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5873" y="5291772"/>
            <a:ext cx="6048375" cy="624724"/>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5873" y="675471"/>
            <a:ext cx="6048375" cy="4535805"/>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5873" y="5916496"/>
            <a:ext cx="6048375" cy="887211"/>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33435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479052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8453" y="302738"/>
            <a:ext cx="2268141" cy="64502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4031" y="302738"/>
            <a:ext cx="6636411" cy="645022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2472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4825" y="1692275"/>
            <a:ext cx="4452938"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21275" y="1692275"/>
            <a:ext cx="4456113" cy="7048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941763" y="301625"/>
            <a:ext cx="5635625" cy="6451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4825" y="1581150"/>
            <a:ext cx="3316288" cy="51720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976438" y="674688"/>
            <a:ext cx="6048375" cy="45370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976438" y="5916613"/>
            <a:ext cx="6048375" cy="8874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2.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descr="blurred cityscape image"/>
          <p:cNvPicPr>
            <a:picLocks noChangeAspect="1" noChangeArrowheads="1"/>
          </p:cNvPicPr>
          <p:nvPr/>
        </p:nvPicPr>
        <p:blipFill>
          <a:blip r:embed="rId14"/>
          <a:srcRect/>
          <a:stretch>
            <a:fillRect/>
          </a:stretch>
        </p:blipFill>
        <p:spPr bwMode="auto">
          <a:xfrm>
            <a:off x="303213" y="4040188"/>
            <a:ext cx="9472612" cy="2459037"/>
          </a:xfrm>
          <a:prstGeom prst="rect">
            <a:avLst/>
          </a:prstGeom>
          <a:noFill/>
          <a:ln w="9525">
            <a:noFill/>
            <a:miter lim="800000"/>
            <a:headEnd/>
            <a:tailEnd/>
          </a:ln>
        </p:spPr>
      </p:pic>
      <p:sp>
        <p:nvSpPr>
          <p:cNvPr id="1027" name="Rectangle 2"/>
          <p:cNvSpPr>
            <a:spLocks noGrp="1" noChangeArrowheads="1"/>
          </p:cNvSpPr>
          <p:nvPr>
            <p:ph type="title"/>
          </p:nvPr>
        </p:nvSpPr>
        <p:spPr bwMode="auto">
          <a:xfrm>
            <a:off x="153988" y="1562100"/>
            <a:ext cx="9607550" cy="2201863"/>
          </a:xfrm>
          <a:prstGeom prst="rect">
            <a:avLst/>
          </a:prstGeom>
          <a:noFill/>
          <a:ln w="9525">
            <a:noFill/>
            <a:miter lim="800000"/>
            <a:headEnd/>
            <a:tailEnd/>
          </a:ln>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28" name="Line 4"/>
          <p:cNvSpPr>
            <a:spLocks noChangeShapeType="1"/>
          </p:cNvSpPr>
          <p:nvPr/>
        </p:nvSpPr>
        <p:spPr bwMode="auto">
          <a:xfrm>
            <a:off x="303213" y="1158875"/>
            <a:ext cx="9474200" cy="1588"/>
          </a:xfrm>
          <a:prstGeom prst="line">
            <a:avLst/>
          </a:prstGeom>
          <a:noFill/>
          <a:ln w="9360">
            <a:solidFill>
              <a:srgbClr val="000000"/>
            </a:solidFill>
            <a:miter lim="800000"/>
            <a:headEnd/>
            <a:tailEnd/>
          </a:ln>
          <a:effectLst/>
          <a:extLst/>
        </p:spPr>
        <p:txBody>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29" name="Rectangle 5"/>
          <p:cNvSpPr>
            <a:spLocks noChangeArrowheads="1"/>
          </p:cNvSpPr>
          <p:nvPr/>
        </p:nvSpPr>
        <p:spPr bwMode="auto">
          <a:xfrm>
            <a:off x="8366125" y="7205663"/>
            <a:ext cx="1511300" cy="203200"/>
          </a:xfrm>
          <a:prstGeom prst="rect">
            <a:avLst/>
          </a:prstGeom>
          <a:noFill/>
          <a:ln>
            <a:noFill/>
          </a:ln>
          <a:effectLst/>
          <a:extLst/>
        </p:spPr>
        <p:txBody>
          <a:bodyPr lIns="92160" tIns="46080" rIns="92160" bIns="46080"/>
          <a:lstStyle/>
          <a:p>
            <a:pPr algn="r" hangingPunct="0">
              <a:buSzPct val="4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800" dirty="0">
                <a:ea typeface="MS Gothic" charset="-128"/>
                <a:cs typeface="+mn-cs"/>
              </a:rPr>
              <a:t>© 2012 IBM Corporation</a:t>
            </a:r>
          </a:p>
        </p:txBody>
      </p:sp>
      <p:pic>
        <p:nvPicPr>
          <p:cNvPr id="1030" name="Picture 6"/>
          <p:cNvPicPr>
            <a:picLocks noChangeAspect="1" noChangeArrowheads="1"/>
          </p:cNvPicPr>
          <p:nvPr/>
        </p:nvPicPr>
        <p:blipFill>
          <a:blip r:embed="rId15"/>
          <a:srcRect/>
          <a:stretch>
            <a:fillRect/>
          </a:stretch>
        </p:blipFill>
        <p:spPr bwMode="auto">
          <a:xfrm>
            <a:off x="9128125" y="754063"/>
            <a:ext cx="649288" cy="260350"/>
          </a:xfrm>
          <a:prstGeom prst="rect">
            <a:avLst/>
          </a:prstGeom>
          <a:noFill/>
          <a:ln w="9525">
            <a:noFill/>
            <a:miter lim="800000"/>
            <a:headEnd/>
            <a:tailEnd/>
          </a:ln>
        </p:spPr>
      </p:pic>
      <p:grpSp>
        <p:nvGrpSpPr>
          <p:cNvPr id="1031" name="Group 7"/>
          <p:cNvGrpSpPr>
            <a:grpSpLocks/>
          </p:cNvGrpSpPr>
          <p:nvPr/>
        </p:nvGrpSpPr>
        <p:grpSpPr bwMode="auto">
          <a:xfrm>
            <a:off x="301625" y="4040188"/>
            <a:ext cx="9458325" cy="2446337"/>
            <a:chOff x="190" y="2545"/>
            <a:chExt cx="5958" cy="1541"/>
          </a:xfrm>
        </p:grpSpPr>
        <p:sp>
          <p:nvSpPr>
            <p:cNvPr id="1032" name="Rectangle 8"/>
            <p:cNvSpPr>
              <a:spLocks noChangeArrowheads="1"/>
            </p:cNvSpPr>
            <p:nvPr/>
          </p:nvSpPr>
          <p:spPr bwMode="auto">
            <a:xfrm>
              <a:off x="190" y="2545"/>
              <a:ext cx="932" cy="309"/>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3" name="Rectangle 9"/>
            <p:cNvSpPr>
              <a:spLocks noChangeArrowheads="1"/>
            </p:cNvSpPr>
            <p:nvPr/>
          </p:nvSpPr>
          <p:spPr bwMode="auto">
            <a:xfrm>
              <a:off x="190" y="3160"/>
              <a:ext cx="932" cy="310"/>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4" name="Rectangle 10"/>
            <p:cNvSpPr>
              <a:spLocks noChangeArrowheads="1"/>
            </p:cNvSpPr>
            <p:nvPr/>
          </p:nvSpPr>
          <p:spPr bwMode="auto">
            <a:xfrm>
              <a:off x="190" y="3777"/>
              <a:ext cx="285" cy="309"/>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5" name="Rectangle 11"/>
            <p:cNvSpPr>
              <a:spLocks noChangeArrowheads="1"/>
            </p:cNvSpPr>
            <p:nvPr/>
          </p:nvSpPr>
          <p:spPr bwMode="auto">
            <a:xfrm>
              <a:off x="5216" y="2545"/>
              <a:ext cx="932" cy="309"/>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6" name="Rectangle 12"/>
            <p:cNvSpPr>
              <a:spLocks noChangeArrowheads="1"/>
            </p:cNvSpPr>
            <p:nvPr/>
          </p:nvSpPr>
          <p:spPr bwMode="auto">
            <a:xfrm>
              <a:off x="5216" y="3160"/>
              <a:ext cx="932" cy="310"/>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7" name="Rectangle 13"/>
            <p:cNvSpPr>
              <a:spLocks noChangeArrowheads="1"/>
            </p:cNvSpPr>
            <p:nvPr/>
          </p:nvSpPr>
          <p:spPr bwMode="auto">
            <a:xfrm>
              <a:off x="5862" y="3777"/>
              <a:ext cx="285" cy="309"/>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8" name="Freeform 14"/>
            <p:cNvSpPr>
              <a:spLocks noChangeArrowheads="1"/>
            </p:cNvSpPr>
            <p:nvPr/>
          </p:nvSpPr>
          <p:spPr bwMode="auto">
            <a:xfrm>
              <a:off x="1447" y="2545"/>
              <a:ext cx="3130" cy="309"/>
            </a:xfrm>
            <a:custGeom>
              <a:avLst/>
              <a:gdLst>
                <a:gd name="T0" fmla="*/ 0 w 2880"/>
                <a:gd name="T1" fmla="*/ 0 h 288"/>
                <a:gd name="T2" fmla="*/ 0 w 2880"/>
                <a:gd name="T3" fmla="*/ 288 h 288"/>
                <a:gd name="T4" fmla="*/ 2880 w 2880"/>
                <a:gd name="T5" fmla="*/ 288 h 288"/>
                <a:gd name="T6" fmla="*/ 2838 w 2880"/>
                <a:gd name="T7" fmla="*/ 256 h 288"/>
                <a:gd name="T8" fmla="*/ 2660 w 2880"/>
                <a:gd name="T9" fmla="*/ 134 h 288"/>
                <a:gd name="T10" fmla="*/ 2430 w 2880"/>
                <a:gd name="T11" fmla="*/ 46 h 288"/>
                <a:gd name="T12" fmla="*/ 2230 w 2880"/>
                <a:gd name="T13" fmla="*/ 10 h 288"/>
                <a:gd name="T14" fmla="*/ 2112 w 2880"/>
                <a:gd name="T15" fmla="*/ 0 h 288"/>
                <a:gd name="T16" fmla="*/ 0 w 2880"/>
                <a:gd name="T17" fmla="*/ 0 h 288"/>
                <a:gd name="T18" fmla="*/ 0 w 2880"/>
                <a:gd name="T19" fmla="*/ 0 h 288"/>
                <a:gd name="T20" fmla="*/ 2880 w 2880"/>
                <a:gd name="T21"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39" name="Freeform 15"/>
            <p:cNvSpPr>
              <a:spLocks noChangeArrowheads="1"/>
            </p:cNvSpPr>
            <p:nvPr/>
          </p:nvSpPr>
          <p:spPr bwMode="auto">
            <a:xfrm>
              <a:off x="1447" y="3160"/>
              <a:ext cx="3473" cy="312"/>
            </a:xfrm>
            <a:custGeom>
              <a:avLst/>
              <a:gdLst>
                <a:gd name="T0" fmla="*/ 0 w 3194"/>
                <a:gd name="T1" fmla="*/ 0 h 290"/>
                <a:gd name="T2" fmla="*/ 0 w 3194"/>
                <a:gd name="T3" fmla="*/ 288 h 290"/>
                <a:gd name="T4" fmla="*/ 3194 w 3194"/>
                <a:gd name="T5" fmla="*/ 290 h 290"/>
                <a:gd name="T6" fmla="*/ 3188 w 3194"/>
                <a:gd name="T7" fmla="*/ 256 h 290"/>
                <a:gd name="T8" fmla="*/ 3160 w 3194"/>
                <a:gd name="T9" fmla="*/ 146 h 290"/>
                <a:gd name="T10" fmla="*/ 3118 w 3194"/>
                <a:gd name="T11" fmla="*/ 34 h 290"/>
                <a:gd name="T12" fmla="*/ 3102 w 3194"/>
                <a:gd name="T13" fmla="*/ 2 h 290"/>
                <a:gd name="T14" fmla="*/ 0 w 3194"/>
                <a:gd name="T15" fmla="*/ 0 h 290"/>
                <a:gd name="T16" fmla="*/ 0 w 3194"/>
                <a:gd name="T17" fmla="*/ 0 h 290"/>
                <a:gd name="T18" fmla="*/ 3194 w 3194"/>
                <a:gd name="T19" fmla="*/ 290 h 29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40" name="Freeform 16"/>
            <p:cNvSpPr>
              <a:spLocks noChangeArrowheads="1"/>
            </p:cNvSpPr>
            <p:nvPr/>
          </p:nvSpPr>
          <p:spPr bwMode="auto">
            <a:xfrm>
              <a:off x="3960" y="3775"/>
              <a:ext cx="995" cy="311"/>
            </a:xfrm>
            <a:custGeom>
              <a:avLst/>
              <a:gdLst>
                <a:gd name="T0" fmla="*/ 0 w 3194"/>
                <a:gd name="T1" fmla="*/ 290 h 290"/>
                <a:gd name="T2" fmla="*/ 0 w 3194"/>
                <a:gd name="T3" fmla="*/ 2 h 290"/>
                <a:gd name="T4" fmla="*/ 3194 w 3194"/>
                <a:gd name="T5" fmla="*/ 0 h 290"/>
                <a:gd name="T6" fmla="*/ 3176 w 3194"/>
                <a:gd name="T7" fmla="*/ 156 h 290"/>
                <a:gd name="T8" fmla="*/ 3150 w 3194"/>
                <a:gd name="T9" fmla="*/ 254 h 290"/>
                <a:gd name="T10" fmla="*/ 3140 w 3194"/>
                <a:gd name="T11" fmla="*/ 290 h 290"/>
                <a:gd name="T12" fmla="*/ 0 w 3194"/>
                <a:gd name="T13" fmla="*/ 290 h 290"/>
                <a:gd name="T14" fmla="*/ 0 w 3194"/>
                <a:gd name="T15" fmla="*/ 0 h 290"/>
                <a:gd name="T16" fmla="*/ 3194 w 3194"/>
                <a:gd name="T17" fmla="*/ 290 h 290"/>
              </a:gdLst>
              <a:ahLst/>
              <a:cxnLst>
                <a:cxn ang="0">
                  <a:pos x="T0" y="T1"/>
                </a:cxn>
                <a:cxn ang="0">
                  <a:pos x="T2" y="T3"/>
                </a:cxn>
                <a:cxn ang="0">
                  <a:pos x="T4" y="T5"/>
                </a:cxn>
                <a:cxn ang="0">
                  <a:pos x="T6" y="T7"/>
                </a:cxn>
                <a:cxn ang="0">
                  <a:pos x="T8" y="T9"/>
                </a:cxn>
                <a:cxn ang="0">
                  <a:pos x="T10" y="T11"/>
                </a:cxn>
                <a:cxn ang="0">
                  <a:pos x="T12" y="T13"/>
                </a:cxn>
              </a:cxnLst>
              <a:rect l="T14" t="T15" r="T16" b="T17"/>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1041" name="Rectangle 17"/>
            <p:cNvSpPr>
              <a:spLocks noChangeArrowheads="1"/>
            </p:cNvSpPr>
            <p:nvPr/>
          </p:nvSpPr>
          <p:spPr bwMode="auto">
            <a:xfrm>
              <a:off x="2075" y="3777"/>
              <a:ext cx="932" cy="309"/>
            </a:xfrm>
            <a:prstGeom prst="rect">
              <a:avLst/>
            </a:prstGeom>
            <a:solidFill>
              <a:srgbClr val="FEFFFE">
                <a:alpha val="48999"/>
              </a:srgbClr>
            </a:solidFill>
            <a:ln>
              <a:noFill/>
            </a:ln>
            <a:effectLst/>
            <a:extLst/>
          </p:spPr>
          <p:txBody>
            <a:bodyPr wrap="none" anchor="ct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gr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53" r:id="rId12"/>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8" charset="0"/>
        <a:defRPr sz="3500">
          <a:solidFill>
            <a:srgbClr val="000000"/>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itchFamily="18" charset="0"/>
        <a:defRPr sz="3500">
          <a:solidFill>
            <a:srgbClr val="000000"/>
          </a:solidFill>
          <a:latin typeface="Arial" charset="0"/>
          <a:ea typeface="MS Gothic" charset="-128"/>
        </a:defRPr>
      </a:lvl2pPr>
      <a:lvl3pPr algn="l" defTabSz="449263" rtl="0" eaLnBrk="0" fontAlgn="base" hangingPunct="0">
        <a:lnSpc>
          <a:spcPct val="90000"/>
        </a:lnSpc>
        <a:spcBef>
          <a:spcPct val="0"/>
        </a:spcBef>
        <a:spcAft>
          <a:spcPct val="0"/>
        </a:spcAft>
        <a:buClr>
          <a:srgbClr val="000000"/>
        </a:buClr>
        <a:buSzPct val="100000"/>
        <a:buFont typeface="Times New Roman" pitchFamily="18" charset="0"/>
        <a:defRPr sz="3500">
          <a:solidFill>
            <a:srgbClr val="000000"/>
          </a:solidFill>
          <a:latin typeface="Arial" charset="0"/>
          <a:ea typeface="MS Gothic" charset="-128"/>
        </a:defRPr>
      </a:lvl3pPr>
      <a:lvl4pPr algn="l" defTabSz="449263" rtl="0" eaLnBrk="0" fontAlgn="base" hangingPunct="0">
        <a:lnSpc>
          <a:spcPct val="90000"/>
        </a:lnSpc>
        <a:spcBef>
          <a:spcPct val="0"/>
        </a:spcBef>
        <a:spcAft>
          <a:spcPct val="0"/>
        </a:spcAft>
        <a:buClr>
          <a:srgbClr val="000000"/>
        </a:buClr>
        <a:buSzPct val="100000"/>
        <a:buFont typeface="Times New Roman" pitchFamily="18" charset="0"/>
        <a:defRPr sz="3500">
          <a:solidFill>
            <a:srgbClr val="000000"/>
          </a:solidFill>
          <a:latin typeface="Arial" charset="0"/>
          <a:ea typeface="MS Gothic" charset="-128"/>
        </a:defRPr>
      </a:lvl4pPr>
      <a:lvl5pPr algn="l" defTabSz="449263" rtl="0" eaLnBrk="0" fontAlgn="base" hangingPunct="0">
        <a:lnSpc>
          <a:spcPct val="90000"/>
        </a:lnSpc>
        <a:spcBef>
          <a:spcPct val="0"/>
        </a:spcBef>
        <a:spcAft>
          <a:spcPct val="0"/>
        </a:spcAft>
        <a:buClr>
          <a:srgbClr val="000000"/>
        </a:buClr>
        <a:buSzPct val="100000"/>
        <a:buFont typeface="Times New Roman" pitchFamily="18" charset="0"/>
        <a:defRPr sz="3500">
          <a:solidFill>
            <a:srgbClr val="000000"/>
          </a:solidFill>
          <a:latin typeface="Arial" charset="0"/>
          <a:ea typeface="MS Gothic" charset="-128"/>
        </a:defRPr>
      </a:lvl5pPr>
      <a:lvl6pPr marL="2514600" indent="-228600" algn="l" defTabSz="449263" rtl="0" fontAlgn="base">
        <a:lnSpc>
          <a:spcPct val="90000"/>
        </a:lnSpc>
        <a:spcBef>
          <a:spcPct val="0"/>
        </a:spcBef>
        <a:spcAft>
          <a:spcPct val="0"/>
        </a:spcAft>
        <a:buClr>
          <a:srgbClr val="000000"/>
        </a:buClr>
        <a:buSzPct val="100000"/>
        <a:buFont typeface="Times New Roman" pitchFamily="16" charset="0"/>
        <a:defRPr sz="3500">
          <a:solidFill>
            <a:srgbClr val="000000"/>
          </a:solidFill>
          <a:latin typeface="Arial" charset="0"/>
          <a:ea typeface="MS Gothic" charset="-128"/>
        </a:defRPr>
      </a:lvl6pPr>
      <a:lvl7pPr marL="2971800" indent="-228600" algn="l" defTabSz="449263" rtl="0" fontAlgn="base">
        <a:lnSpc>
          <a:spcPct val="90000"/>
        </a:lnSpc>
        <a:spcBef>
          <a:spcPct val="0"/>
        </a:spcBef>
        <a:spcAft>
          <a:spcPct val="0"/>
        </a:spcAft>
        <a:buClr>
          <a:srgbClr val="000000"/>
        </a:buClr>
        <a:buSzPct val="100000"/>
        <a:buFont typeface="Times New Roman" pitchFamily="16" charset="0"/>
        <a:defRPr sz="3500">
          <a:solidFill>
            <a:srgbClr val="000000"/>
          </a:solidFill>
          <a:latin typeface="Arial" charset="0"/>
          <a:ea typeface="MS Gothic" charset="-128"/>
        </a:defRPr>
      </a:lvl7pPr>
      <a:lvl8pPr marL="3429000" indent="-228600" algn="l" defTabSz="449263" rtl="0" fontAlgn="base">
        <a:lnSpc>
          <a:spcPct val="90000"/>
        </a:lnSpc>
        <a:spcBef>
          <a:spcPct val="0"/>
        </a:spcBef>
        <a:spcAft>
          <a:spcPct val="0"/>
        </a:spcAft>
        <a:buClr>
          <a:srgbClr val="000000"/>
        </a:buClr>
        <a:buSzPct val="100000"/>
        <a:buFont typeface="Times New Roman" pitchFamily="16" charset="0"/>
        <a:defRPr sz="3500">
          <a:solidFill>
            <a:srgbClr val="000000"/>
          </a:solidFill>
          <a:latin typeface="Arial" charset="0"/>
          <a:ea typeface="MS Gothic" charset="-128"/>
        </a:defRPr>
      </a:lvl8pPr>
      <a:lvl9pPr marL="3886200" indent="-228600" algn="l" defTabSz="449263" rtl="0" fontAlgn="base">
        <a:lnSpc>
          <a:spcPct val="90000"/>
        </a:lnSpc>
        <a:spcBef>
          <a:spcPct val="0"/>
        </a:spcBef>
        <a:spcAft>
          <a:spcPct val="0"/>
        </a:spcAft>
        <a:buClr>
          <a:srgbClr val="000000"/>
        </a:buClr>
        <a:buSzPct val="100000"/>
        <a:buFont typeface="Times New Roman" pitchFamily="16" charset="0"/>
        <a:defRPr sz="3500">
          <a:solidFill>
            <a:srgbClr val="000000"/>
          </a:solidFill>
          <a:latin typeface="Arial" charset="0"/>
          <a:ea typeface="MS Gothic" charset="-128"/>
        </a:defRPr>
      </a:lvl9pPr>
    </p:titleStyle>
    <p:bodyStyle>
      <a:lvl1pPr algn="l" defTabSz="449263" rtl="0" eaLnBrk="0" fontAlgn="base" hangingPunct="0">
        <a:spcBef>
          <a:spcPts val="688"/>
        </a:spcBef>
        <a:spcAft>
          <a:spcPct val="0"/>
        </a:spcAft>
        <a:buClr>
          <a:srgbClr val="000000"/>
        </a:buClr>
        <a:buSzPct val="100000"/>
        <a:buFont typeface="StarSymbol"/>
        <a:buChar char=" "/>
        <a:defRPr sz="1100">
          <a:solidFill>
            <a:srgbClr val="000000"/>
          </a:solidFill>
          <a:latin typeface="+mn-lt"/>
          <a:ea typeface="+mn-ea"/>
          <a:cs typeface="+mn-cs"/>
        </a:defRPr>
      </a:lvl1pPr>
      <a:lvl2pPr marL="615950" indent="53975" algn="ctr"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685800" indent="-3175" algn="ctr"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3pPr>
      <a:lvl4pPr marL="2057400" algn="ctr"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mn-lt"/>
          <a:ea typeface="+mn-ea"/>
        </a:defRPr>
      </a:lvl4pPr>
      <a:lvl5pPr marL="1600200" indent="-223838" algn="ctr"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mn-lt"/>
          <a:ea typeface="+mn-ea"/>
        </a:defRPr>
      </a:lvl5pPr>
      <a:lvl6pPr marL="2057400" indent="-223838" algn="ctr"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6pPr>
      <a:lvl7pPr marL="2514600" indent="-223838" algn="ctr"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7pPr>
      <a:lvl8pPr marL="2971800" indent="-223838" algn="ctr"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8pPr>
      <a:lvl9pPr marL="3429000" indent="-223838" algn="ctr"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
          <p:cNvSpPr>
            <a:spLocks noGrp="1" noChangeArrowheads="1"/>
          </p:cNvSpPr>
          <p:nvPr>
            <p:ph type="body" idx="1"/>
          </p:nvPr>
        </p:nvSpPr>
        <p:spPr bwMode="auto">
          <a:xfrm>
            <a:off x="201613" y="2066925"/>
            <a:ext cx="9559925" cy="4922838"/>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0" name="Line 2"/>
          <p:cNvSpPr>
            <a:spLocks noChangeShapeType="1"/>
          </p:cNvSpPr>
          <p:nvPr/>
        </p:nvSpPr>
        <p:spPr bwMode="auto">
          <a:xfrm>
            <a:off x="303213" y="604838"/>
            <a:ext cx="9474200" cy="1587"/>
          </a:xfrm>
          <a:prstGeom prst="line">
            <a:avLst/>
          </a:prstGeom>
          <a:noFill/>
          <a:ln w="9360">
            <a:solidFill>
              <a:srgbClr val="000000"/>
            </a:solidFill>
            <a:miter lim="800000"/>
            <a:headEnd/>
            <a:tailEnd/>
          </a:ln>
          <a:effectLst/>
          <a:extLst/>
        </p:spPr>
        <p:txBody>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2051" name="Rectangle 3"/>
          <p:cNvSpPr>
            <a:spLocks noChangeArrowheads="1"/>
          </p:cNvSpPr>
          <p:nvPr/>
        </p:nvSpPr>
        <p:spPr bwMode="auto">
          <a:xfrm>
            <a:off x="8366125" y="7205663"/>
            <a:ext cx="1511300" cy="203200"/>
          </a:xfrm>
          <a:prstGeom prst="rect">
            <a:avLst/>
          </a:prstGeom>
          <a:noFill/>
          <a:ln>
            <a:noFill/>
          </a:ln>
          <a:effectLst/>
          <a:extLst/>
        </p:spPr>
        <p:txBody>
          <a:bodyPr lIns="92160" tIns="46080" rIns="92160" bIns="46080"/>
          <a:lstStyle/>
          <a:p>
            <a:pPr algn="r" hangingPunct="0">
              <a:buSzPct val="45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sz="800" dirty="0">
                <a:ea typeface="MS Gothic" charset="-128"/>
                <a:cs typeface="+mn-cs"/>
              </a:rPr>
              <a:t>© 2012 IBM Corporation</a:t>
            </a:r>
          </a:p>
        </p:txBody>
      </p:sp>
      <p:pic>
        <p:nvPicPr>
          <p:cNvPr id="14341" name="Picture 4"/>
          <p:cNvPicPr>
            <a:picLocks noChangeAspect="1" noChangeArrowheads="1"/>
          </p:cNvPicPr>
          <p:nvPr/>
        </p:nvPicPr>
        <p:blipFill>
          <a:blip r:embed="rId23"/>
          <a:srcRect/>
          <a:stretch>
            <a:fillRect/>
          </a:stretch>
        </p:blipFill>
        <p:spPr bwMode="auto">
          <a:xfrm>
            <a:off x="9128125" y="250825"/>
            <a:ext cx="649288" cy="260350"/>
          </a:xfrm>
          <a:prstGeom prst="rect">
            <a:avLst/>
          </a:prstGeom>
          <a:noFill/>
          <a:ln w="9525">
            <a:noFill/>
            <a:miter lim="800000"/>
            <a:headEnd/>
            <a:tailEnd/>
          </a:ln>
        </p:spPr>
      </p:pic>
      <p:sp>
        <p:nvSpPr>
          <p:cNvPr id="14342" name="Rectangle 5"/>
          <p:cNvSpPr>
            <a:spLocks noGrp="1" noChangeArrowheads="1"/>
          </p:cNvSpPr>
          <p:nvPr>
            <p:ph type="title"/>
          </p:nvPr>
        </p:nvSpPr>
        <p:spPr bwMode="auto">
          <a:xfrm>
            <a:off x="201613" y="654050"/>
            <a:ext cx="9559925" cy="68897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GB" smtClean="0"/>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 id="2147483672" r:id="rId12"/>
    <p:sldLayoutId id="2147483671" r:id="rId13"/>
    <p:sldLayoutId id="2147483670" r:id="rId14"/>
    <p:sldLayoutId id="2147483669" r:id="rId15"/>
    <p:sldLayoutId id="2147483668" r:id="rId16"/>
    <p:sldLayoutId id="2147483667" r:id="rId17"/>
    <p:sldLayoutId id="2147483666" r:id="rId18"/>
    <p:sldLayoutId id="2147483684" r:id="rId19"/>
    <p:sldLayoutId id="2147483685" r:id="rId20"/>
    <p:sldLayoutId id="2147483686" r:id="rId21"/>
  </p:sldLayoutIdLst>
  <p:txStyles>
    <p:titleStyle>
      <a:lvl1pPr algn="l" defTabSz="449263" rtl="0" eaLnBrk="0" fontAlgn="base" hangingPunct="0">
        <a:lnSpc>
          <a:spcPct val="90000"/>
        </a:lnSpc>
        <a:spcBef>
          <a:spcPct val="0"/>
        </a:spcBef>
        <a:spcAft>
          <a:spcPct val="0"/>
        </a:spcAft>
        <a:buClr>
          <a:srgbClr val="000000"/>
        </a:buClr>
        <a:buSzPct val="100000"/>
        <a:buFont typeface="Times New Roman" pitchFamily="18" charset="0"/>
        <a:defRPr sz="2200">
          <a:solidFill>
            <a:srgbClr val="7889FB"/>
          </a:solidFill>
          <a:latin typeface="+mj-lt"/>
          <a:ea typeface="+mj-ea"/>
          <a:cs typeface="+mj-cs"/>
        </a:defRPr>
      </a:lvl1pPr>
      <a:lvl2pPr algn="l" defTabSz="449263" rtl="0" eaLnBrk="0" fontAlgn="base" hangingPunct="0">
        <a:lnSpc>
          <a:spcPct val="90000"/>
        </a:lnSpc>
        <a:spcBef>
          <a:spcPct val="0"/>
        </a:spcBef>
        <a:spcAft>
          <a:spcPct val="0"/>
        </a:spcAft>
        <a:buClr>
          <a:srgbClr val="000000"/>
        </a:buClr>
        <a:buSzPct val="100000"/>
        <a:buFont typeface="Times New Roman" pitchFamily="18" charset="0"/>
        <a:defRPr sz="2200">
          <a:solidFill>
            <a:srgbClr val="7889FB"/>
          </a:solidFill>
          <a:latin typeface="Arial" charset="0"/>
          <a:ea typeface="MS Gothic" charset="-128"/>
        </a:defRPr>
      </a:lvl2pPr>
      <a:lvl3pPr algn="l" defTabSz="449263" rtl="0" eaLnBrk="0" fontAlgn="base" hangingPunct="0">
        <a:lnSpc>
          <a:spcPct val="90000"/>
        </a:lnSpc>
        <a:spcBef>
          <a:spcPct val="0"/>
        </a:spcBef>
        <a:spcAft>
          <a:spcPct val="0"/>
        </a:spcAft>
        <a:buClr>
          <a:srgbClr val="000000"/>
        </a:buClr>
        <a:buSzPct val="100000"/>
        <a:buFont typeface="Times New Roman" pitchFamily="18" charset="0"/>
        <a:defRPr sz="2200">
          <a:solidFill>
            <a:srgbClr val="7889FB"/>
          </a:solidFill>
          <a:latin typeface="Arial" charset="0"/>
          <a:ea typeface="MS Gothic" charset="-128"/>
        </a:defRPr>
      </a:lvl3pPr>
      <a:lvl4pPr algn="l" defTabSz="449263" rtl="0" eaLnBrk="0" fontAlgn="base" hangingPunct="0">
        <a:lnSpc>
          <a:spcPct val="90000"/>
        </a:lnSpc>
        <a:spcBef>
          <a:spcPct val="0"/>
        </a:spcBef>
        <a:spcAft>
          <a:spcPct val="0"/>
        </a:spcAft>
        <a:buClr>
          <a:srgbClr val="000000"/>
        </a:buClr>
        <a:buSzPct val="100000"/>
        <a:buFont typeface="Times New Roman" pitchFamily="18" charset="0"/>
        <a:defRPr sz="2200">
          <a:solidFill>
            <a:srgbClr val="7889FB"/>
          </a:solidFill>
          <a:latin typeface="Arial" charset="0"/>
          <a:ea typeface="MS Gothic" charset="-128"/>
        </a:defRPr>
      </a:lvl4pPr>
      <a:lvl5pPr algn="l" defTabSz="449263" rtl="0" eaLnBrk="0" fontAlgn="base" hangingPunct="0">
        <a:lnSpc>
          <a:spcPct val="90000"/>
        </a:lnSpc>
        <a:spcBef>
          <a:spcPct val="0"/>
        </a:spcBef>
        <a:spcAft>
          <a:spcPct val="0"/>
        </a:spcAft>
        <a:buClr>
          <a:srgbClr val="000000"/>
        </a:buClr>
        <a:buSzPct val="100000"/>
        <a:buFont typeface="Times New Roman" pitchFamily="18" charset="0"/>
        <a:defRPr sz="2200">
          <a:solidFill>
            <a:srgbClr val="7889FB"/>
          </a:solidFill>
          <a:latin typeface="Arial" charset="0"/>
          <a:ea typeface="MS Gothic" charset="-128"/>
        </a:defRPr>
      </a:lvl5pPr>
      <a:lvl6pPr marL="2514600" indent="-228600" algn="l" defTabSz="449263" rtl="0" fontAlgn="base">
        <a:lnSpc>
          <a:spcPct val="90000"/>
        </a:lnSpc>
        <a:spcBef>
          <a:spcPct val="0"/>
        </a:spcBef>
        <a:spcAft>
          <a:spcPct val="0"/>
        </a:spcAft>
        <a:buClr>
          <a:srgbClr val="000000"/>
        </a:buClr>
        <a:buSzPct val="100000"/>
        <a:buFont typeface="Times New Roman" pitchFamily="16" charset="0"/>
        <a:defRPr sz="2200">
          <a:solidFill>
            <a:srgbClr val="7889FB"/>
          </a:solidFill>
          <a:latin typeface="Arial" charset="0"/>
          <a:ea typeface="MS Gothic" charset="-128"/>
        </a:defRPr>
      </a:lvl6pPr>
      <a:lvl7pPr marL="2971800" indent="-228600" algn="l" defTabSz="449263" rtl="0" fontAlgn="base">
        <a:lnSpc>
          <a:spcPct val="90000"/>
        </a:lnSpc>
        <a:spcBef>
          <a:spcPct val="0"/>
        </a:spcBef>
        <a:spcAft>
          <a:spcPct val="0"/>
        </a:spcAft>
        <a:buClr>
          <a:srgbClr val="000000"/>
        </a:buClr>
        <a:buSzPct val="100000"/>
        <a:buFont typeface="Times New Roman" pitchFamily="16" charset="0"/>
        <a:defRPr sz="2200">
          <a:solidFill>
            <a:srgbClr val="7889FB"/>
          </a:solidFill>
          <a:latin typeface="Arial" charset="0"/>
          <a:ea typeface="MS Gothic" charset="-128"/>
        </a:defRPr>
      </a:lvl7pPr>
      <a:lvl8pPr marL="3429000" indent="-228600" algn="l" defTabSz="449263" rtl="0" fontAlgn="base">
        <a:lnSpc>
          <a:spcPct val="90000"/>
        </a:lnSpc>
        <a:spcBef>
          <a:spcPct val="0"/>
        </a:spcBef>
        <a:spcAft>
          <a:spcPct val="0"/>
        </a:spcAft>
        <a:buClr>
          <a:srgbClr val="000000"/>
        </a:buClr>
        <a:buSzPct val="100000"/>
        <a:buFont typeface="Times New Roman" pitchFamily="16" charset="0"/>
        <a:defRPr sz="2200">
          <a:solidFill>
            <a:srgbClr val="7889FB"/>
          </a:solidFill>
          <a:latin typeface="Arial" charset="0"/>
          <a:ea typeface="MS Gothic" charset="-128"/>
        </a:defRPr>
      </a:lvl8pPr>
      <a:lvl9pPr marL="3886200" indent="-228600" algn="l" defTabSz="449263" rtl="0" fontAlgn="base">
        <a:lnSpc>
          <a:spcPct val="90000"/>
        </a:lnSpc>
        <a:spcBef>
          <a:spcPct val="0"/>
        </a:spcBef>
        <a:spcAft>
          <a:spcPct val="0"/>
        </a:spcAft>
        <a:buClr>
          <a:srgbClr val="000000"/>
        </a:buClr>
        <a:buSzPct val="100000"/>
        <a:buFont typeface="Times New Roman" pitchFamily="16" charset="0"/>
        <a:defRPr sz="2200">
          <a:solidFill>
            <a:srgbClr val="7889FB"/>
          </a:solidFill>
          <a:latin typeface="Arial" charset="0"/>
          <a:ea typeface="MS Gothic" charset="-128"/>
        </a:defRPr>
      </a:lvl9pPr>
    </p:titleStyle>
    <p:bodyStyle>
      <a:lvl1pPr marL="157163" indent="-157163" algn="l" defTabSz="449263" rtl="0" eaLnBrk="0" fontAlgn="base" hangingPunct="0">
        <a:spcBef>
          <a:spcPts val="1000"/>
        </a:spcBef>
        <a:spcAft>
          <a:spcPct val="0"/>
        </a:spcAft>
        <a:buClr>
          <a:srgbClr val="000000"/>
        </a:buClr>
        <a:buSzPct val="100000"/>
        <a:buFont typeface="Wingdings" pitchFamily="2" charset="2"/>
        <a:buChar char=""/>
        <a:defRPr sz="1600">
          <a:solidFill>
            <a:srgbClr val="000000"/>
          </a:solidFill>
          <a:latin typeface="+mn-lt"/>
          <a:ea typeface="+mn-ea"/>
          <a:cs typeface="+mn-cs"/>
        </a:defRPr>
      </a:lvl1pPr>
      <a:lvl2pPr marL="493713" indent="-15875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2pPr>
      <a:lvl3pPr marL="839788" indent="-165100" algn="l" defTabSz="449263" rtl="0" eaLnBrk="0" fontAlgn="base" hangingPunct="0">
        <a:spcBef>
          <a:spcPct val="0"/>
        </a:spcBef>
        <a:spcAft>
          <a:spcPct val="0"/>
        </a:spcAft>
        <a:buClr>
          <a:srgbClr val="000000"/>
        </a:buClr>
        <a:buSzPct val="100000"/>
        <a:buFont typeface="Arial" charset="0"/>
        <a:buChar char="•"/>
        <a:defRPr sz="1600">
          <a:solidFill>
            <a:srgbClr val="000000"/>
          </a:solidFill>
          <a:latin typeface="+mn-lt"/>
          <a:ea typeface="+mn-ea"/>
        </a:defRPr>
      </a:lvl3pPr>
      <a:lvl4pPr marL="2390775" indent="-333375"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mn-lt"/>
          <a:ea typeface="+mn-ea"/>
        </a:defRPr>
      </a:lvl4pPr>
      <a:lvl5pPr marL="1524000" indent="-152400" algn="l" defTabSz="449263" rtl="0" eaLnBrk="0" fontAlgn="base" hangingPunct="0">
        <a:spcBef>
          <a:spcPts val="400"/>
        </a:spcBef>
        <a:spcAft>
          <a:spcPct val="0"/>
        </a:spcAft>
        <a:buClr>
          <a:srgbClr val="FFFFFF"/>
        </a:buClr>
        <a:buSzPct val="100000"/>
        <a:buFont typeface="Arial" charset="0"/>
        <a:buChar char="»"/>
        <a:defRPr sz="1600">
          <a:solidFill>
            <a:srgbClr val="FFFFFF"/>
          </a:solidFill>
          <a:latin typeface="+mn-lt"/>
          <a:ea typeface="+mn-ea"/>
        </a:defRPr>
      </a:lvl5pPr>
      <a:lvl6pPr marL="1981200" indent="-152400" algn="l"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6pPr>
      <a:lvl7pPr marL="2438400" indent="-152400" algn="l"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7pPr>
      <a:lvl8pPr marL="2895600" indent="-152400" algn="l"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8pPr>
      <a:lvl9pPr marL="3352800" indent="-152400" algn="l" defTabSz="449263" rtl="0" fontAlgn="base">
        <a:spcBef>
          <a:spcPts val="400"/>
        </a:spcBef>
        <a:spcAft>
          <a:spcPct val="0"/>
        </a:spcAft>
        <a:buClr>
          <a:srgbClr val="FFFFFF"/>
        </a:buClr>
        <a:buSzPct val="100000"/>
        <a:buFont typeface="Arial" charset="0"/>
        <a:buChar char="»"/>
        <a:defRPr sz="16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4031" y="302738"/>
            <a:ext cx="9072563" cy="619582"/>
          </a:xfrm>
          <a:prstGeom prst="rect">
            <a:avLst/>
          </a:prstGeom>
        </p:spPr>
        <p:txBody>
          <a:bodyPr vert="horz" lIns="100794" tIns="50397" rIns="100794" bIns="50397"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4031" y="1081071"/>
            <a:ext cx="9072563" cy="5953161"/>
          </a:xfrm>
          <a:prstGeom prst="rect">
            <a:avLst/>
          </a:prstGeom>
        </p:spPr>
        <p:txBody>
          <a:bodyPr vert="horz" lIns="100794" tIns="50397" rIns="100794" bIns="50397"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4031" y="7151802"/>
            <a:ext cx="2352146" cy="402483"/>
          </a:xfrm>
          <a:prstGeom prst="rect">
            <a:avLst/>
          </a:prstGeom>
        </p:spPr>
        <p:txBody>
          <a:bodyPr vert="horz" lIns="100794" tIns="50397" rIns="100794" bIns="50397" rtlCol="0" anchor="ctr"/>
          <a:lstStyle>
            <a:lvl1pPr algn="l">
              <a:defRPr sz="1300">
                <a:solidFill>
                  <a:schemeClr val="tx1">
                    <a:tint val="75000"/>
                  </a:schemeClr>
                </a:solidFill>
              </a:defRPr>
            </a:lvl1pPr>
          </a:lstStyle>
          <a:p>
            <a:pPr defTabSz="914400" fontAlgn="auto">
              <a:spcBef>
                <a:spcPts val="0"/>
              </a:spcBef>
              <a:spcAft>
                <a:spcPts val="0"/>
              </a:spcAft>
              <a:buFont typeface="Wingdings" pitchFamily="2" charset="2"/>
              <a:buNone/>
            </a:pPr>
            <a:fld id="{532A548F-CF34-4B50-B370-B3732F5B80E4}" type="datetimeFigureOut">
              <a:rPr lang="zh-CN" altLang="en-US" smtClean="0">
                <a:solidFill>
                  <a:prstClr val="black">
                    <a:tint val="75000"/>
                  </a:prstClr>
                </a:solidFill>
                <a:latin typeface="Verdana"/>
                <a:ea typeface="微软雅黑"/>
              </a:rPr>
              <a:pPr defTabSz="914400" fontAlgn="auto">
                <a:spcBef>
                  <a:spcPts val="0"/>
                </a:spcBef>
                <a:spcAft>
                  <a:spcPts val="0"/>
                </a:spcAft>
                <a:buFont typeface="Wingdings" pitchFamily="2" charset="2"/>
                <a:buNone/>
              </a:pPr>
              <a:t>2018/1/5</a:t>
            </a:fld>
            <a:endParaRPr lang="zh-CN" altLang="en-US">
              <a:solidFill>
                <a:prstClr val="black">
                  <a:tint val="75000"/>
                </a:prstClr>
              </a:solidFill>
              <a:latin typeface="Verdana"/>
              <a:ea typeface="微软雅黑"/>
            </a:endParaRPr>
          </a:p>
        </p:txBody>
      </p:sp>
      <p:sp>
        <p:nvSpPr>
          <p:cNvPr id="5" name="页脚占位符 4"/>
          <p:cNvSpPr>
            <a:spLocks noGrp="1"/>
          </p:cNvSpPr>
          <p:nvPr>
            <p:ph type="ftr" sz="quarter" idx="3"/>
          </p:nvPr>
        </p:nvSpPr>
        <p:spPr>
          <a:xfrm>
            <a:off x="3444214" y="7151802"/>
            <a:ext cx="3192198" cy="402483"/>
          </a:xfrm>
          <a:prstGeom prst="rect">
            <a:avLst/>
          </a:prstGeom>
        </p:spPr>
        <p:txBody>
          <a:bodyPr vert="horz" lIns="100794" tIns="50397" rIns="100794" bIns="50397" rtlCol="0" anchor="ctr"/>
          <a:lstStyle>
            <a:lvl1pPr algn="ctr">
              <a:defRPr sz="1300">
                <a:solidFill>
                  <a:schemeClr val="tx1">
                    <a:tint val="75000"/>
                  </a:schemeClr>
                </a:solidFill>
              </a:defRPr>
            </a:lvl1pPr>
          </a:lstStyle>
          <a:p>
            <a:pPr defTabSz="914400" fontAlgn="auto">
              <a:spcBef>
                <a:spcPts val="0"/>
              </a:spcBef>
              <a:spcAft>
                <a:spcPts val="0"/>
              </a:spcAft>
              <a:buFont typeface="Wingdings" pitchFamily="2" charset="2"/>
              <a:buNone/>
            </a:pPr>
            <a:endParaRPr lang="zh-CN" altLang="en-US">
              <a:solidFill>
                <a:prstClr val="black">
                  <a:tint val="75000"/>
                </a:prstClr>
              </a:solidFill>
              <a:latin typeface="Verdana"/>
              <a:ea typeface="微软雅黑"/>
            </a:endParaRPr>
          </a:p>
        </p:txBody>
      </p:sp>
      <p:sp>
        <p:nvSpPr>
          <p:cNvPr id="6" name="灯片编号占位符 5"/>
          <p:cNvSpPr>
            <a:spLocks noGrp="1"/>
          </p:cNvSpPr>
          <p:nvPr>
            <p:ph type="sldNum" sz="quarter" idx="4"/>
          </p:nvPr>
        </p:nvSpPr>
        <p:spPr>
          <a:xfrm>
            <a:off x="7224448" y="7151802"/>
            <a:ext cx="2352146" cy="402483"/>
          </a:xfrm>
          <a:prstGeom prst="rect">
            <a:avLst/>
          </a:prstGeom>
        </p:spPr>
        <p:txBody>
          <a:bodyPr vert="horz" lIns="100794" tIns="50397" rIns="100794" bIns="50397" rtlCol="0" anchor="ctr"/>
          <a:lstStyle>
            <a:lvl1pPr algn="r">
              <a:defRPr sz="1300">
                <a:solidFill>
                  <a:schemeClr val="tx1">
                    <a:tint val="75000"/>
                  </a:schemeClr>
                </a:solidFill>
              </a:defRPr>
            </a:lvl1pPr>
          </a:lstStyle>
          <a:p>
            <a:pPr defTabSz="914400" fontAlgn="auto">
              <a:spcBef>
                <a:spcPts val="0"/>
              </a:spcBef>
              <a:spcAft>
                <a:spcPts val="0"/>
              </a:spcAft>
              <a:buFont typeface="Wingdings" pitchFamily="2" charset="2"/>
              <a:buNone/>
            </a:pPr>
            <a:fld id="{E6F7F160-E61C-4897-94C3-BDF1D09C6643}" type="slidenum">
              <a:rPr lang="zh-CN" altLang="en-US" smtClean="0">
                <a:solidFill>
                  <a:prstClr val="black">
                    <a:tint val="75000"/>
                  </a:prstClr>
                </a:solidFill>
                <a:latin typeface="Verdana"/>
                <a:ea typeface="微软雅黑"/>
              </a:rPr>
              <a:pPr defTabSz="914400" fontAlgn="auto">
                <a:spcBef>
                  <a:spcPts val="0"/>
                </a:spcBef>
                <a:spcAft>
                  <a:spcPts val="0"/>
                </a:spcAft>
                <a:buFont typeface="Wingdings" pitchFamily="2" charset="2"/>
                <a:buNone/>
              </a:pPr>
              <a:t>‹#›</a:t>
            </a:fld>
            <a:endParaRPr lang="zh-CN" altLang="en-US">
              <a:solidFill>
                <a:prstClr val="black">
                  <a:tint val="75000"/>
                </a:prstClr>
              </a:solidFill>
              <a:latin typeface="Verdana"/>
              <a:ea typeface="微软雅黑"/>
            </a:endParaRPr>
          </a:p>
        </p:txBody>
      </p:sp>
      <p:cxnSp>
        <p:nvCxnSpPr>
          <p:cNvPr id="7" name="直接连接符 6"/>
          <p:cNvCxnSpPr/>
          <p:nvPr userDrawn="1"/>
        </p:nvCxnSpPr>
        <p:spPr>
          <a:xfrm>
            <a:off x="475844" y="1001696"/>
            <a:ext cx="916873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54676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1007943" rtl="0" eaLnBrk="1" latinLnBrk="0" hangingPunct="1">
        <a:spcBef>
          <a:spcPct val="0"/>
        </a:spcBef>
        <a:buNone/>
        <a:defRPr sz="2600" b="1" kern="1200">
          <a:solidFill>
            <a:schemeClr val="tx1">
              <a:lumMod val="65000"/>
              <a:lumOff val="35000"/>
            </a:schemeClr>
          </a:solidFill>
          <a:latin typeface="+mj-lt"/>
          <a:ea typeface="+mj-ea"/>
          <a:cs typeface="+mj-cs"/>
        </a:defRPr>
      </a:lvl1pPr>
    </p:titleStyle>
    <p:bodyStyle>
      <a:lvl1pPr marL="0" indent="0" algn="l" defTabSz="1007943" rtl="0" eaLnBrk="1" latinLnBrk="0" hangingPunct="1">
        <a:spcBef>
          <a:spcPct val="20000"/>
        </a:spcBef>
        <a:buFont typeface="Arial" pitchFamily="34" charset="0"/>
        <a:buNone/>
        <a:defRPr sz="2000" kern="1200">
          <a:solidFill>
            <a:schemeClr val="tx1"/>
          </a:solidFill>
          <a:latin typeface="+mn-lt"/>
          <a:ea typeface="+mn-ea"/>
          <a:cs typeface="+mn-cs"/>
        </a:defRPr>
      </a:lvl1pPr>
      <a:lvl2pPr marL="503972" indent="0" algn="l" defTabSz="1007943" rtl="0" eaLnBrk="1" latinLnBrk="0" hangingPunct="1">
        <a:spcBef>
          <a:spcPct val="20000"/>
        </a:spcBef>
        <a:buFont typeface="Arial" pitchFamily="34" charset="0"/>
        <a:buNone/>
        <a:defRPr sz="1800" kern="1200">
          <a:solidFill>
            <a:schemeClr val="tx1"/>
          </a:solidFill>
          <a:latin typeface="+mn-lt"/>
          <a:ea typeface="+mn-ea"/>
          <a:cs typeface="+mn-cs"/>
        </a:defRPr>
      </a:lvl2pPr>
      <a:lvl3pPr marL="1007943" indent="0" algn="l" defTabSz="1007943" rtl="0" eaLnBrk="1" latinLnBrk="0" hangingPunct="1">
        <a:spcBef>
          <a:spcPct val="20000"/>
        </a:spcBef>
        <a:buFont typeface="Arial" pitchFamily="34" charset="0"/>
        <a:buNone/>
        <a:defRPr sz="1500" kern="1200">
          <a:solidFill>
            <a:schemeClr val="tx1"/>
          </a:solidFill>
          <a:latin typeface="+mn-lt"/>
          <a:ea typeface="+mn-ea"/>
          <a:cs typeface="+mn-cs"/>
        </a:defRPr>
      </a:lvl3pPr>
      <a:lvl4pPr marL="1511915" indent="0" algn="l" defTabSz="1007943" rtl="0" eaLnBrk="1" latinLnBrk="0" hangingPunct="1">
        <a:spcBef>
          <a:spcPct val="20000"/>
        </a:spcBef>
        <a:buFont typeface="Arial" pitchFamily="34" charset="0"/>
        <a:buNone/>
        <a:defRPr sz="1300" kern="1200">
          <a:solidFill>
            <a:schemeClr val="tx1"/>
          </a:solidFill>
          <a:latin typeface="+mn-lt"/>
          <a:ea typeface="+mn-ea"/>
          <a:cs typeface="+mn-cs"/>
        </a:defRPr>
      </a:lvl4pPr>
      <a:lvl5pPr marL="2015886" indent="0" algn="l" defTabSz="1007943" rtl="0" eaLnBrk="1" latinLnBrk="0" hangingPunct="1">
        <a:spcBef>
          <a:spcPct val="20000"/>
        </a:spcBef>
        <a:buFont typeface="Arial" pitchFamily="34" charset="0"/>
        <a:buNone/>
        <a:defRPr sz="1300" kern="1200">
          <a:solidFill>
            <a:schemeClr val="tx1"/>
          </a:solidFill>
          <a:latin typeface="+mn-lt"/>
          <a:ea typeface="+mn-ea"/>
          <a:cs typeface="+mn-cs"/>
        </a:defRPr>
      </a:lvl5pPr>
      <a:lvl6pPr marL="2771844"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815"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787"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758" indent="-251986" algn="l" defTabSz="1007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9.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hyperlink" Target="ftp://public.dhe.ibm.com/common/ssi/ecm/en/zsw03125usen/ZSW03125USE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ftp://public.dhe.ibm.com/common/ssi/ecm/en/zsw03125usen/ZSW03125USEN.PDF" TargetMode="External"/><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ftp://public.dhe.ibm.com/common/ssi/ecm/en/zsw03125usen/ZSW03125USEN.PDF" TargetMode="External"/><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hyperlink" Target="mailto:david.spurway@uk.ibm.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30.xml"/><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slide" Target="slide30.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24.emf"/><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slide" Target="slide30.xml"/><Relationship Id="rId2" Type="http://schemas.openxmlformats.org/officeDocument/2006/relationships/notesSlide" Target="../notesSlides/notesSlide19.xml"/><Relationship Id="rId1" Type="http://schemas.openxmlformats.org/officeDocument/2006/relationships/slideLayout" Target="../slideLayouts/slideLayout21.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7.xml"/><Relationship Id="rId6" Type="http://schemas.openxmlformats.org/officeDocument/2006/relationships/slide" Target="slide11.xml"/><Relationship Id="rId5" Type="http://schemas.openxmlformats.org/officeDocument/2006/relationships/hyperlink" Target="http://www.vmware.com/files/pdf/products/vsphere/vmware-what-is-new-vsphere5.pdf" TargetMode="Externa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34.pn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36.emf"/><Relationship Id="rId2" Type="http://schemas.openxmlformats.org/officeDocument/2006/relationships/slideLayout" Target="../slideLayouts/slideLayout17.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35.emf"/><Relationship Id="rId4"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1.xml"/><Relationship Id="rId1" Type="http://schemas.openxmlformats.org/officeDocument/2006/relationships/vmlDrawing" Target="../drawings/vmlDrawing8.vml"/><Relationship Id="rId5" Type="http://schemas.openxmlformats.org/officeDocument/2006/relationships/image" Target="../media/image37.e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hyperlink" Target="http://www.ideasinternational.com/Resources/Press-Releases/Gartner-s-takeover-offer-for-IDEAS-is-successful" TargetMode="External"/><Relationship Id="rId2" Type="http://schemas.openxmlformats.org/officeDocument/2006/relationships/hyperlink" Target="http://www.ideasinternational.com/Resources/Press-Releases"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blogs.gartner.com/chris-wolf/2010/11/10/oracle-broadens-x86-virtualization-support-but-work-remains/"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hyperlink" Target="http://www.oracle.com/us/technologies/027617.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53988" y="1562100"/>
            <a:ext cx="9623425" cy="2217738"/>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dirty="0" smtClean="0"/>
              <a:t>Bridging the cost gap between Power and x86</a:t>
            </a:r>
            <a:endParaRPr lang="en-GB" dirty="0" smtClean="0"/>
          </a:p>
        </p:txBody>
      </p:sp>
      <p:sp>
        <p:nvSpPr>
          <p:cNvPr id="38914" name="Rectangle 2"/>
          <p:cNvSpPr>
            <a:spLocks noGrp="1" noChangeArrowheads="1"/>
          </p:cNvSpPr>
          <p:nvPr>
            <p:ph type="subTitle" idx="4294967295"/>
          </p:nvPr>
        </p:nvSpPr>
        <p:spPr bwMode="auto">
          <a:xfrm>
            <a:off x="200025" y="581025"/>
            <a:ext cx="8564563" cy="585788"/>
          </a:xfrm>
          <a:prstGeom prst="rect">
            <a:avLst/>
          </a:prstGeom>
          <a:noFill/>
          <a:ln>
            <a:miter lim="800000"/>
            <a:headEnd/>
            <a:tailEnd/>
          </a:ln>
        </p:spPr>
        <p:txBody>
          <a:bodyPr lIns="90000" tIns="46800" rIns="90000" bIns="46800" anchor="b"/>
          <a:lstStyle/>
          <a:p>
            <a:pPr eaLnBrk="1" hangingPunct="1">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By David Spurway, IBM Power Systems Product Manager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63"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3266"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3264" name="Rectangle 2"/>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a:t>
            </a:r>
            <a:br>
              <a:rPr lang="en-GB" smtClean="0"/>
            </a:br>
            <a:r>
              <a:rPr lang="en-GB" smtClean="0"/>
              <a:t>First server of two </a:t>
            </a:r>
          </a:p>
        </p:txBody>
      </p:sp>
      <p:sp>
        <p:nvSpPr>
          <p:cNvPr id="93265" name="AutoShape 3"/>
          <p:cNvSpPr>
            <a:spLocks noChangeArrowheads="1"/>
          </p:cNvSpPr>
          <p:nvPr/>
        </p:nvSpPr>
        <p:spPr bwMode="auto">
          <a:xfrm>
            <a:off x="5975350" y="5191125"/>
            <a:ext cx="328613" cy="328613"/>
          </a:xfrm>
          <a:custGeom>
            <a:avLst/>
            <a:gdLst>
              <a:gd name="T0" fmla="*/ 164307 w 21600"/>
              <a:gd name="T1" fmla="*/ 0 h 21600"/>
              <a:gd name="T2" fmla="*/ 48121 w 21600"/>
              <a:gd name="T3" fmla="*/ 48121 h 21600"/>
              <a:gd name="T4" fmla="*/ 0 w 21600"/>
              <a:gd name="T5" fmla="*/ 164307 h 21600"/>
              <a:gd name="T6" fmla="*/ 48121 w 21600"/>
              <a:gd name="T7" fmla="*/ 280493 h 21600"/>
              <a:gd name="T8" fmla="*/ 164307 w 21600"/>
              <a:gd name="T9" fmla="*/ 328613 h 21600"/>
              <a:gd name="T10" fmla="*/ 280493 w 21600"/>
              <a:gd name="T11" fmla="*/ 280493 h 21600"/>
              <a:gd name="T12" fmla="*/ 328613 w 21600"/>
              <a:gd name="T13" fmla="*/ 164307 h 21600"/>
              <a:gd name="T14" fmla="*/ 280493 w 21600"/>
              <a:gd name="T15" fmla="*/ 4812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3266" name="Text Box 4"/>
          <p:cNvSpPr txBox="1">
            <a:spLocks noChangeArrowheads="1"/>
          </p:cNvSpPr>
          <p:nvPr/>
        </p:nvSpPr>
        <p:spPr bwMode="auto">
          <a:xfrm>
            <a:off x="317500" y="2860675"/>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25 cores</a:t>
            </a:r>
          </a:p>
        </p:txBody>
      </p:sp>
      <p:sp>
        <p:nvSpPr>
          <p:cNvPr id="93267" name="Line 5"/>
          <p:cNvSpPr>
            <a:spLocks noChangeShapeType="1"/>
          </p:cNvSpPr>
          <p:nvPr/>
        </p:nvSpPr>
        <p:spPr bwMode="auto">
          <a:xfrm>
            <a:off x="2743200" y="3232150"/>
            <a:ext cx="3243263" cy="2019300"/>
          </a:xfrm>
          <a:prstGeom prst="line">
            <a:avLst/>
          </a:prstGeom>
          <a:noFill/>
          <a:ln w="21600">
            <a:solidFill>
              <a:srgbClr val="808080"/>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87"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4290"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4288" name="Rectangle 2"/>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 </a:t>
            </a:r>
            <a:br>
              <a:rPr lang="en-GB" smtClean="0"/>
            </a:br>
            <a:r>
              <a:rPr lang="en-GB" smtClean="0"/>
              <a:t>Second server of two</a:t>
            </a:r>
          </a:p>
        </p:txBody>
      </p:sp>
      <p:sp>
        <p:nvSpPr>
          <p:cNvPr id="94289" name="AutoShape 3"/>
          <p:cNvSpPr>
            <a:spLocks noChangeArrowheads="1"/>
          </p:cNvSpPr>
          <p:nvPr/>
        </p:nvSpPr>
        <p:spPr bwMode="auto">
          <a:xfrm>
            <a:off x="6735763" y="4183063"/>
            <a:ext cx="328612" cy="328612"/>
          </a:xfrm>
          <a:custGeom>
            <a:avLst/>
            <a:gdLst>
              <a:gd name="T0" fmla="*/ 164306 w 21600"/>
              <a:gd name="T1" fmla="*/ 0 h 21600"/>
              <a:gd name="T2" fmla="*/ 48120 w 21600"/>
              <a:gd name="T3" fmla="*/ 48120 h 21600"/>
              <a:gd name="T4" fmla="*/ 0 w 21600"/>
              <a:gd name="T5" fmla="*/ 164306 h 21600"/>
              <a:gd name="T6" fmla="*/ 48120 w 21600"/>
              <a:gd name="T7" fmla="*/ 280492 h 21600"/>
              <a:gd name="T8" fmla="*/ 164306 w 21600"/>
              <a:gd name="T9" fmla="*/ 328612 h 21600"/>
              <a:gd name="T10" fmla="*/ 280492 w 21600"/>
              <a:gd name="T11" fmla="*/ 280492 h 21600"/>
              <a:gd name="T12" fmla="*/ 328612 w 21600"/>
              <a:gd name="T13" fmla="*/ 164306 h 21600"/>
              <a:gd name="T14" fmla="*/ 280492 w 21600"/>
              <a:gd name="T15" fmla="*/ 4812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4290" name="Text Box 4"/>
          <p:cNvSpPr txBox="1">
            <a:spLocks noChangeArrowheads="1"/>
          </p:cNvSpPr>
          <p:nvPr/>
        </p:nvSpPr>
        <p:spPr bwMode="auto">
          <a:xfrm>
            <a:off x="3536950" y="2879725"/>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second server) 43 cores</a:t>
            </a:r>
          </a:p>
        </p:txBody>
      </p:sp>
      <p:sp>
        <p:nvSpPr>
          <p:cNvPr id="94291" name="Line 5"/>
          <p:cNvSpPr>
            <a:spLocks noChangeShapeType="1"/>
          </p:cNvSpPr>
          <p:nvPr/>
        </p:nvSpPr>
        <p:spPr bwMode="auto">
          <a:xfrm>
            <a:off x="5284788" y="3446463"/>
            <a:ext cx="1450975" cy="804862"/>
          </a:xfrm>
          <a:prstGeom prst="line">
            <a:avLst/>
          </a:prstGeom>
          <a:noFill/>
          <a:ln w="21600">
            <a:solidFill>
              <a:srgbClr val="808080"/>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a:xfrm>
            <a:off x="201613" y="654050"/>
            <a:ext cx="9572625" cy="701675"/>
          </a:xfrm>
        </p:spPr>
        <p:txBody>
          <a:bodyPr lIns="91440" tIns="45720" rIns="91440" bIns="45720"/>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Results of splitting workloads from one server across two</a:t>
            </a:r>
          </a:p>
        </p:txBody>
      </p:sp>
      <p:sp>
        <p:nvSpPr>
          <p:cNvPr id="99330" name="Text Box 2"/>
          <p:cNvSpPr txBox="1">
            <a:spLocks noChangeArrowheads="1"/>
          </p:cNvSpPr>
          <p:nvPr/>
        </p:nvSpPr>
        <p:spPr bwMode="auto">
          <a:xfrm>
            <a:off x="306388" y="1508125"/>
            <a:ext cx="3276600" cy="600075"/>
          </a:xfrm>
          <a:prstGeom prst="rect">
            <a:avLst/>
          </a:prstGeom>
          <a:no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server) 59 cores for single server</a:t>
            </a:r>
          </a:p>
        </p:txBody>
      </p:sp>
      <p:sp>
        <p:nvSpPr>
          <p:cNvPr id="99331" name="Text Box 3"/>
          <p:cNvSpPr txBox="1">
            <a:spLocks noChangeArrowheads="1"/>
          </p:cNvSpPr>
          <p:nvPr/>
        </p:nvSpPr>
        <p:spPr bwMode="auto">
          <a:xfrm>
            <a:off x="317500" y="2862263"/>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25 cores</a:t>
            </a:r>
          </a:p>
        </p:txBody>
      </p:sp>
      <p:sp>
        <p:nvSpPr>
          <p:cNvPr id="99332" name="Text Box 4"/>
          <p:cNvSpPr txBox="1">
            <a:spLocks noChangeArrowheads="1"/>
          </p:cNvSpPr>
          <p:nvPr/>
        </p:nvSpPr>
        <p:spPr bwMode="auto">
          <a:xfrm>
            <a:off x="3536950" y="2881313"/>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second server) 43 cores</a:t>
            </a:r>
          </a:p>
        </p:txBody>
      </p:sp>
      <p:sp>
        <p:nvSpPr>
          <p:cNvPr id="99333" name="Text Box 5"/>
          <p:cNvSpPr txBox="1">
            <a:spLocks noChangeArrowheads="1"/>
          </p:cNvSpPr>
          <p:nvPr/>
        </p:nvSpPr>
        <p:spPr bwMode="auto">
          <a:xfrm>
            <a:off x="2974975" y="2797175"/>
            <a:ext cx="506413" cy="712788"/>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99334" name="Text Box 6"/>
          <p:cNvSpPr txBox="1">
            <a:spLocks noChangeArrowheads="1"/>
          </p:cNvSpPr>
          <p:nvPr/>
        </p:nvSpPr>
        <p:spPr bwMode="auto">
          <a:xfrm>
            <a:off x="6072188" y="2762250"/>
            <a:ext cx="506412" cy="712788"/>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99335" name="Text Box 7"/>
          <p:cNvSpPr txBox="1">
            <a:spLocks noChangeArrowheads="1"/>
          </p:cNvSpPr>
          <p:nvPr/>
        </p:nvSpPr>
        <p:spPr bwMode="auto">
          <a:xfrm>
            <a:off x="6597650" y="2881313"/>
            <a:ext cx="3265488" cy="1109662"/>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minimum of 68 cores needed in two server solution</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(an increase of ~15% over single server solution)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11"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5314"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5312" name="Rectangle 2"/>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 </a:t>
            </a:r>
            <a:br>
              <a:rPr lang="en-GB" smtClean="0"/>
            </a:br>
            <a:r>
              <a:rPr lang="en-GB" smtClean="0"/>
              <a:t>First server of three</a:t>
            </a:r>
          </a:p>
        </p:txBody>
      </p:sp>
      <p:sp>
        <p:nvSpPr>
          <p:cNvPr id="95313" name="AutoShape 3"/>
          <p:cNvSpPr>
            <a:spLocks noChangeArrowheads="1"/>
          </p:cNvSpPr>
          <p:nvPr/>
        </p:nvSpPr>
        <p:spPr bwMode="auto">
          <a:xfrm>
            <a:off x="7823200" y="5497513"/>
            <a:ext cx="328613" cy="328612"/>
          </a:xfrm>
          <a:custGeom>
            <a:avLst/>
            <a:gdLst>
              <a:gd name="T0" fmla="*/ 164307 w 21600"/>
              <a:gd name="T1" fmla="*/ 0 h 21600"/>
              <a:gd name="T2" fmla="*/ 48121 w 21600"/>
              <a:gd name="T3" fmla="*/ 48120 h 21600"/>
              <a:gd name="T4" fmla="*/ 0 w 21600"/>
              <a:gd name="T5" fmla="*/ 164306 h 21600"/>
              <a:gd name="T6" fmla="*/ 48121 w 21600"/>
              <a:gd name="T7" fmla="*/ 280492 h 21600"/>
              <a:gd name="T8" fmla="*/ 164307 w 21600"/>
              <a:gd name="T9" fmla="*/ 328612 h 21600"/>
              <a:gd name="T10" fmla="*/ 280493 w 21600"/>
              <a:gd name="T11" fmla="*/ 280492 h 21600"/>
              <a:gd name="T12" fmla="*/ 328613 w 21600"/>
              <a:gd name="T13" fmla="*/ 164306 h 21600"/>
              <a:gd name="T14" fmla="*/ 280493 w 21600"/>
              <a:gd name="T15" fmla="*/ 4812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5314" name="Text Box 4"/>
          <p:cNvSpPr txBox="1">
            <a:spLocks noChangeArrowheads="1"/>
          </p:cNvSpPr>
          <p:nvPr/>
        </p:nvSpPr>
        <p:spPr bwMode="auto">
          <a:xfrm>
            <a:off x="317500"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19 cores</a:t>
            </a:r>
          </a:p>
        </p:txBody>
      </p:sp>
      <p:sp>
        <p:nvSpPr>
          <p:cNvPr id="95315" name="Line 5"/>
          <p:cNvSpPr>
            <a:spLocks noChangeShapeType="1"/>
          </p:cNvSpPr>
          <p:nvPr/>
        </p:nvSpPr>
        <p:spPr bwMode="auto">
          <a:xfrm>
            <a:off x="2573338" y="4649788"/>
            <a:ext cx="5227637" cy="974725"/>
          </a:xfrm>
          <a:prstGeom prst="line">
            <a:avLst/>
          </a:prstGeom>
          <a:noFill/>
          <a:ln w="21600">
            <a:solidFill>
              <a:srgbClr val="808080"/>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35"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6338"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6336" name="Rectangle 2"/>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 </a:t>
            </a:r>
            <a:br>
              <a:rPr lang="en-GB" smtClean="0"/>
            </a:br>
            <a:r>
              <a:rPr lang="en-GB" smtClean="0"/>
              <a:t>Second server of three</a:t>
            </a:r>
          </a:p>
        </p:txBody>
      </p:sp>
      <p:sp>
        <p:nvSpPr>
          <p:cNvPr id="96337" name="AutoShape 3"/>
          <p:cNvSpPr>
            <a:spLocks noChangeArrowheads="1"/>
          </p:cNvSpPr>
          <p:nvPr/>
        </p:nvSpPr>
        <p:spPr bwMode="auto">
          <a:xfrm>
            <a:off x="5918200" y="4965700"/>
            <a:ext cx="328613" cy="328613"/>
          </a:xfrm>
          <a:custGeom>
            <a:avLst/>
            <a:gdLst>
              <a:gd name="T0" fmla="*/ 164307 w 21600"/>
              <a:gd name="T1" fmla="*/ 0 h 21600"/>
              <a:gd name="T2" fmla="*/ 48121 w 21600"/>
              <a:gd name="T3" fmla="*/ 48121 h 21600"/>
              <a:gd name="T4" fmla="*/ 0 w 21600"/>
              <a:gd name="T5" fmla="*/ 164307 h 21600"/>
              <a:gd name="T6" fmla="*/ 48121 w 21600"/>
              <a:gd name="T7" fmla="*/ 280493 h 21600"/>
              <a:gd name="T8" fmla="*/ 164307 w 21600"/>
              <a:gd name="T9" fmla="*/ 328613 h 21600"/>
              <a:gd name="T10" fmla="*/ 280493 w 21600"/>
              <a:gd name="T11" fmla="*/ 280493 h 21600"/>
              <a:gd name="T12" fmla="*/ 328613 w 21600"/>
              <a:gd name="T13" fmla="*/ 164307 h 21600"/>
              <a:gd name="T14" fmla="*/ 280493 w 21600"/>
              <a:gd name="T15" fmla="*/ 4812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6338" name="Text Box 4"/>
          <p:cNvSpPr txBox="1">
            <a:spLocks noChangeArrowheads="1"/>
          </p:cNvSpPr>
          <p:nvPr/>
        </p:nvSpPr>
        <p:spPr bwMode="auto">
          <a:xfrm>
            <a:off x="3197225"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29 cores</a:t>
            </a:r>
          </a:p>
        </p:txBody>
      </p:sp>
      <p:sp>
        <p:nvSpPr>
          <p:cNvPr id="96339" name="Line 5"/>
          <p:cNvSpPr>
            <a:spLocks noChangeShapeType="1"/>
          </p:cNvSpPr>
          <p:nvPr/>
        </p:nvSpPr>
        <p:spPr bwMode="auto">
          <a:xfrm>
            <a:off x="5487988" y="4705350"/>
            <a:ext cx="465137" cy="306388"/>
          </a:xfrm>
          <a:prstGeom prst="line">
            <a:avLst/>
          </a:prstGeom>
          <a:noFill/>
          <a:ln w="21600">
            <a:solidFill>
              <a:srgbClr val="808080"/>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359"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7362"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7360" name="Rectangle 2"/>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 </a:t>
            </a:r>
            <a:br>
              <a:rPr lang="en-GB" smtClean="0"/>
            </a:br>
            <a:r>
              <a:rPr lang="en-GB" smtClean="0"/>
              <a:t>Third server of three</a:t>
            </a:r>
          </a:p>
        </p:txBody>
      </p:sp>
      <p:sp>
        <p:nvSpPr>
          <p:cNvPr id="97361" name="AutoShape 3"/>
          <p:cNvSpPr>
            <a:spLocks noChangeArrowheads="1"/>
          </p:cNvSpPr>
          <p:nvPr/>
        </p:nvSpPr>
        <p:spPr bwMode="auto">
          <a:xfrm>
            <a:off x="7188200" y="4919663"/>
            <a:ext cx="328613" cy="328612"/>
          </a:xfrm>
          <a:custGeom>
            <a:avLst/>
            <a:gdLst>
              <a:gd name="T0" fmla="*/ 164307 w 21600"/>
              <a:gd name="T1" fmla="*/ 0 h 21600"/>
              <a:gd name="T2" fmla="*/ 48121 w 21600"/>
              <a:gd name="T3" fmla="*/ 48120 h 21600"/>
              <a:gd name="T4" fmla="*/ 0 w 21600"/>
              <a:gd name="T5" fmla="*/ 164306 h 21600"/>
              <a:gd name="T6" fmla="*/ 48121 w 21600"/>
              <a:gd name="T7" fmla="*/ 280492 h 21600"/>
              <a:gd name="T8" fmla="*/ 164307 w 21600"/>
              <a:gd name="T9" fmla="*/ 328612 h 21600"/>
              <a:gd name="T10" fmla="*/ 280493 w 21600"/>
              <a:gd name="T11" fmla="*/ 280492 h 21600"/>
              <a:gd name="T12" fmla="*/ 328613 w 21600"/>
              <a:gd name="T13" fmla="*/ 164306 h 21600"/>
              <a:gd name="T14" fmla="*/ 280493 w 21600"/>
              <a:gd name="T15" fmla="*/ 48120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7362" name="Text Box 4"/>
          <p:cNvSpPr txBox="1">
            <a:spLocks noChangeArrowheads="1"/>
          </p:cNvSpPr>
          <p:nvPr/>
        </p:nvSpPr>
        <p:spPr bwMode="auto">
          <a:xfrm>
            <a:off x="5969000"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30 cores</a:t>
            </a:r>
          </a:p>
        </p:txBody>
      </p:sp>
      <p:sp>
        <p:nvSpPr>
          <p:cNvPr id="97363" name="Line 5"/>
          <p:cNvSpPr>
            <a:spLocks noChangeShapeType="1"/>
          </p:cNvSpPr>
          <p:nvPr/>
        </p:nvSpPr>
        <p:spPr bwMode="auto">
          <a:xfrm>
            <a:off x="6894513" y="4864100"/>
            <a:ext cx="317500" cy="147638"/>
          </a:xfrm>
          <a:prstGeom prst="line">
            <a:avLst/>
          </a:prstGeom>
          <a:noFill/>
          <a:ln w="21600">
            <a:solidFill>
              <a:srgbClr val="808080"/>
            </a:solidFill>
            <a:round/>
            <a:headEnd/>
            <a:tailEnd type="triangle" w="med" len="med"/>
          </a:ln>
        </p:spPr>
        <p:txBody>
          <a:bodyPr/>
          <a:lstStyle/>
          <a:p>
            <a:endParaRPr lang="en-US"/>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Grp="1" noChangeArrowheads="1"/>
          </p:cNvSpPr>
          <p:nvPr>
            <p:ph type="title"/>
          </p:nvPr>
        </p:nvSpPr>
        <p:spPr>
          <a:xfrm>
            <a:off x="201613" y="654050"/>
            <a:ext cx="9572625" cy="701675"/>
          </a:xfrm>
        </p:spPr>
        <p:txBody>
          <a:bodyPr lIns="91440" tIns="45720" rIns="91440" bIns="45720"/>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Results of splitting workloads from one server across two or three</a:t>
            </a:r>
          </a:p>
        </p:txBody>
      </p:sp>
      <p:sp>
        <p:nvSpPr>
          <p:cNvPr id="109570" name="Text Box 2"/>
          <p:cNvSpPr txBox="1">
            <a:spLocks noChangeArrowheads="1"/>
          </p:cNvSpPr>
          <p:nvPr/>
        </p:nvSpPr>
        <p:spPr bwMode="auto">
          <a:xfrm>
            <a:off x="306388" y="1508125"/>
            <a:ext cx="3276600" cy="600075"/>
          </a:xfrm>
          <a:prstGeom prst="rect">
            <a:avLst/>
          </a:prstGeom>
          <a:no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server)</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59 cores</a:t>
            </a:r>
          </a:p>
        </p:txBody>
      </p:sp>
      <p:sp>
        <p:nvSpPr>
          <p:cNvPr id="109571" name="Text Box 3"/>
          <p:cNvSpPr txBox="1">
            <a:spLocks noChangeArrowheads="1"/>
          </p:cNvSpPr>
          <p:nvPr/>
        </p:nvSpPr>
        <p:spPr bwMode="auto">
          <a:xfrm>
            <a:off x="317500" y="2862263"/>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25 cores</a:t>
            </a:r>
          </a:p>
        </p:txBody>
      </p:sp>
      <p:sp>
        <p:nvSpPr>
          <p:cNvPr id="109572" name="Text Box 4"/>
          <p:cNvSpPr txBox="1">
            <a:spLocks noChangeArrowheads="1"/>
          </p:cNvSpPr>
          <p:nvPr/>
        </p:nvSpPr>
        <p:spPr bwMode="auto">
          <a:xfrm>
            <a:off x="3536950" y="2881313"/>
            <a:ext cx="3265488"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second server) 43 cores</a:t>
            </a:r>
          </a:p>
        </p:txBody>
      </p:sp>
      <p:sp>
        <p:nvSpPr>
          <p:cNvPr id="109573" name="Text Box 5"/>
          <p:cNvSpPr txBox="1">
            <a:spLocks noChangeArrowheads="1"/>
          </p:cNvSpPr>
          <p:nvPr/>
        </p:nvSpPr>
        <p:spPr bwMode="auto">
          <a:xfrm>
            <a:off x="2974975" y="2797175"/>
            <a:ext cx="506413" cy="712788"/>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109574" name="Text Box 6"/>
          <p:cNvSpPr txBox="1">
            <a:spLocks noChangeArrowheads="1"/>
          </p:cNvSpPr>
          <p:nvPr/>
        </p:nvSpPr>
        <p:spPr bwMode="auto">
          <a:xfrm>
            <a:off x="6072188" y="2762250"/>
            <a:ext cx="506412" cy="712788"/>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109575" name="Text Box 7"/>
          <p:cNvSpPr txBox="1">
            <a:spLocks noChangeArrowheads="1"/>
          </p:cNvSpPr>
          <p:nvPr/>
        </p:nvSpPr>
        <p:spPr bwMode="auto">
          <a:xfrm>
            <a:off x="6597650" y="2881313"/>
            <a:ext cx="3265488" cy="1365250"/>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minimum of 68 cores needed in two server solution</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(an increase of ~15% over single server solution)</a:t>
            </a:r>
          </a:p>
        </p:txBody>
      </p:sp>
      <p:sp>
        <p:nvSpPr>
          <p:cNvPr id="109576" name="Text Box 8"/>
          <p:cNvSpPr txBox="1">
            <a:spLocks noChangeArrowheads="1"/>
          </p:cNvSpPr>
          <p:nvPr/>
        </p:nvSpPr>
        <p:spPr bwMode="auto">
          <a:xfrm>
            <a:off x="317500"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19 cores</a:t>
            </a:r>
          </a:p>
        </p:txBody>
      </p:sp>
      <p:sp>
        <p:nvSpPr>
          <p:cNvPr id="109577" name="Text Box 9"/>
          <p:cNvSpPr txBox="1">
            <a:spLocks noChangeArrowheads="1"/>
          </p:cNvSpPr>
          <p:nvPr/>
        </p:nvSpPr>
        <p:spPr bwMode="auto">
          <a:xfrm>
            <a:off x="3197225"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29 cores</a:t>
            </a:r>
          </a:p>
        </p:txBody>
      </p:sp>
      <p:sp>
        <p:nvSpPr>
          <p:cNvPr id="109578" name="Text Box 10"/>
          <p:cNvSpPr txBox="1">
            <a:spLocks noChangeArrowheads="1"/>
          </p:cNvSpPr>
          <p:nvPr/>
        </p:nvSpPr>
        <p:spPr bwMode="auto">
          <a:xfrm>
            <a:off x="5969000" y="4302125"/>
            <a:ext cx="2506663" cy="600075"/>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first server) 30 cores</a:t>
            </a:r>
          </a:p>
        </p:txBody>
      </p:sp>
      <p:sp>
        <p:nvSpPr>
          <p:cNvPr id="109579" name="Text Box 11"/>
          <p:cNvSpPr txBox="1">
            <a:spLocks noChangeArrowheads="1"/>
          </p:cNvSpPr>
          <p:nvPr/>
        </p:nvSpPr>
        <p:spPr bwMode="auto">
          <a:xfrm>
            <a:off x="2768600" y="4189413"/>
            <a:ext cx="506413" cy="712787"/>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109580" name="Text Box 12"/>
          <p:cNvSpPr txBox="1">
            <a:spLocks noChangeArrowheads="1"/>
          </p:cNvSpPr>
          <p:nvPr/>
        </p:nvSpPr>
        <p:spPr bwMode="auto">
          <a:xfrm>
            <a:off x="5540375" y="4189413"/>
            <a:ext cx="506413" cy="712787"/>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109581" name="Text Box 13"/>
          <p:cNvSpPr txBox="1">
            <a:spLocks noChangeArrowheads="1"/>
          </p:cNvSpPr>
          <p:nvPr/>
        </p:nvSpPr>
        <p:spPr bwMode="auto">
          <a:xfrm>
            <a:off x="806450" y="4957763"/>
            <a:ext cx="506413" cy="712787"/>
          </a:xfrm>
          <a:prstGeom prst="rect">
            <a:avLst/>
          </a:prstGeom>
          <a:noFill/>
          <a:ln w="9525">
            <a:noFill/>
            <a:miter lim="800000"/>
            <a:headEnd/>
            <a:tailEnd/>
          </a:ln>
        </p:spPr>
        <p:txBody>
          <a:bodyPr wrap="none"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a:t>=</a:t>
            </a:r>
          </a:p>
        </p:txBody>
      </p:sp>
      <p:sp>
        <p:nvSpPr>
          <p:cNvPr id="109582" name="Text Box 14"/>
          <p:cNvSpPr txBox="1">
            <a:spLocks noChangeArrowheads="1"/>
          </p:cNvSpPr>
          <p:nvPr/>
        </p:nvSpPr>
        <p:spPr bwMode="auto">
          <a:xfrm>
            <a:off x="1298575" y="5054600"/>
            <a:ext cx="6989763" cy="1365250"/>
          </a:xfrm>
          <a:prstGeom prst="rect">
            <a:avLst/>
          </a:prstGeom>
          <a:solidFill>
            <a:srgbClr val="FFFFFF"/>
          </a:solid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minimum of 78 cores needed in three server solution</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further increase of ~15% over two server solution)</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5"/>
          <p:cNvSpPr>
            <a:spLocks noGrp="1"/>
          </p:cNvSpPr>
          <p:nvPr>
            <p:ph type="title"/>
          </p:nvPr>
        </p:nvSpPr>
        <p:spPr/>
        <p:txBody>
          <a:bodyPr/>
          <a:lstStyle/>
          <a:p>
            <a:pPr eaLnBrk="1" hangingPunct="1"/>
            <a:r>
              <a:rPr lang="en-GB" smtClean="0"/>
              <a:t>Adding some Statistical Theory to the model - SLAs</a:t>
            </a:r>
          </a:p>
        </p:txBody>
      </p:sp>
      <p:pic>
        <p:nvPicPr>
          <p:cNvPr id="146434" name="Picture 2"/>
          <p:cNvPicPr>
            <a:picLocks noGrp="1" noChangeAspect="1" noChangeArrowheads="1"/>
          </p:cNvPicPr>
          <p:nvPr>
            <p:ph idx="1"/>
          </p:nvPr>
        </p:nvPicPr>
        <p:blipFill>
          <a:blip r:embed="rId2"/>
          <a:srcRect/>
          <a:stretch>
            <a:fillRect/>
          </a:stretch>
        </p:blipFill>
        <p:spPr>
          <a:xfrm>
            <a:off x="215900" y="1187450"/>
            <a:ext cx="6926263" cy="4064000"/>
          </a:xfrm>
        </p:spPr>
      </p:pic>
      <p:grpSp>
        <p:nvGrpSpPr>
          <p:cNvPr id="146435" name="Group 8"/>
          <p:cNvGrpSpPr>
            <a:grpSpLocks/>
          </p:cNvGrpSpPr>
          <p:nvPr/>
        </p:nvGrpSpPr>
        <p:grpSpPr bwMode="auto">
          <a:xfrm>
            <a:off x="4238625" y="4378325"/>
            <a:ext cx="5827713" cy="3181350"/>
            <a:chOff x="470645" y="2189163"/>
            <a:chExt cx="5826968" cy="3181350"/>
          </a:xfrm>
        </p:grpSpPr>
        <p:pic>
          <p:nvPicPr>
            <p:cNvPr id="146437" name="Picture 2"/>
            <p:cNvPicPr>
              <a:picLocks noChangeAspect="1" noChangeArrowheads="1"/>
            </p:cNvPicPr>
            <p:nvPr/>
          </p:nvPicPr>
          <p:blipFill>
            <a:blip r:embed="rId3"/>
            <a:srcRect/>
            <a:stretch>
              <a:fillRect/>
            </a:stretch>
          </p:blipFill>
          <p:spPr bwMode="auto">
            <a:xfrm>
              <a:off x="3783013" y="2189163"/>
              <a:ext cx="2514600" cy="3181350"/>
            </a:xfrm>
            <a:prstGeom prst="rect">
              <a:avLst/>
            </a:prstGeom>
            <a:noFill/>
            <a:ln w="9525">
              <a:noFill/>
              <a:miter lim="800000"/>
              <a:headEnd/>
              <a:tailEnd/>
            </a:ln>
          </p:spPr>
        </p:pic>
        <p:sp>
          <p:nvSpPr>
            <p:cNvPr id="146438" name="TextBox 10"/>
            <p:cNvSpPr txBox="1">
              <a:spLocks noChangeArrowheads="1"/>
            </p:cNvSpPr>
            <p:nvPr/>
          </p:nvSpPr>
          <p:spPr bwMode="auto">
            <a:xfrm>
              <a:off x="470645" y="3347219"/>
              <a:ext cx="3312368" cy="865237"/>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GB"/>
                <a:t>To meet a 95% SLA, we need a server with a total capacity of (Mean Demand + 2</a:t>
              </a:r>
              <a:r>
                <a:rPr lang="el-GR"/>
                <a:t>σ</a:t>
              </a:r>
              <a:r>
                <a:rPr lang="en-GB"/>
                <a:t>)</a:t>
              </a:r>
            </a:p>
          </p:txBody>
        </p:sp>
      </p:grpSp>
      <p:sp>
        <p:nvSpPr>
          <p:cNvPr id="146436" name="Rectangle 11"/>
          <p:cNvSpPr>
            <a:spLocks noChangeArrowheads="1"/>
          </p:cNvSpPr>
          <p:nvPr/>
        </p:nvSpPr>
        <p:spPr bwMode="auto">
          <a:xfrm>
            <a:off x="1588" y="7235825"/>
            <a:ext cx="7550150" cy="322263"/>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US" sz="1600" u="sng">
                <a:hlinkClick r:id="rId4"/>
              </a:rPr>
              <a:t>Open paper "A Benchmark Study on Virtualization Platforms for Private Clouds"</a:t>
            </a:r>
            <a:r>
              <a:rPr lang="en-US" sz="1600"/>
              <a:t> </a:t>
            </a:r>
            <a:endParaRPr lang="en-GB" sz="1600"/>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Picture 3"/>
          <p:cNvPicPr>
            <a:picLocks noGrp="1" noChangeAspect="1" noChangeArrowheads="1"/>
          </p:cNvPicPr>
          <p:nvPr>
            <p:ph idx="1"/>
          </p:nvPr>
        </p:nvPicPr>
        <p:blipFill>
          <a:blip r:embed="rId2"/>
          <a:srcRect/>
          <a:stretch>
            <a:fillRect/>
          </a:stretch>
        </p:blipFill>
        <p:spPr>
          <a:xfrm>
            <a:off x="1528763" y="2066925"/>
            <a:ext cx="6905625" cy="4922838"/>
          </a:xfrm>
        </p:spPr>
      </p:pic>
      <p:sp>
        <p:nvSpPr>
          <p:cNvPr id="149506" name="Title 5"/>
          <p:cNvSpPr>
            <a:spLocks noGrp="1"/>
          </p:cNvSpPr>
          <p:nvPr>
            <p:ph type="title"/>
          </p:nvPr>
        </p:nvSpPr>
        <p:spPr/>
        <p:txBody>
          <a:bodyPr/>
          <a:lstStyle/>
          <a:p>
            <a:pPr eaLnBrk="1" hangingPunct="1"/>
            <a:r>
              <a:rPr lang="en-GB" smtClean="0"/>
              <a:t>Adding some Statistical Theory to the model - Sigma</a:t>
            </a:r>
          </a:p>
        </p:txBody>
      </p:sp>
      <p:sp>
        <p:nvSpPr>
          <p:cNvPr id="149507" name="Rectangle 11"/>
          <p:cNvSpPr>
            <a:spLocks noChangeArrowheads="1"/>
          </p:cNvSpPr>
          <p:nvPr/>
        </p:nvSpPr>
        <p:spPr bwMode="auto">
          <a:xfrm>
            <a:off x="1588" y="7235825"/>
            <a:ext cx="7550150" cy="322263"/>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US" sz="1600" u="sng">
                <a:hlinkClick r:id="rId3"/>
              </a:rPr>
              <a:t>Open paper "A Benchmark Study on Virtualization Platforms for Private Clouds"</a:t>
            </a:r>
            <a:r>
              <a:rPr lang="en-US" sz="1600"/>
              <a:t> </a:t>
            </a:r>
            <a:endParaRPr lang="en-GB" sz="16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5" name="Picture 2"/>
          <p:cNvPicPr>
            <a:picLocks noGrp="1" noChangeAspect="1" noChangeArrowheads="1"/>
          </p:cNvPicPr>
          <p:nvPr>
            <p:ph idx="1"/>
          </p:nvPr>
        </p:nvPicPr>
        <p:blipFill>
          <a:blip r:embed="rId2"/>
          <a:srcRect/>
          <a:stretch>
            <a:fillRect/>
          </a:stretch>
        </p:blipFill>
        <p:spPr>
          <a:xfrm>
            <a:off x="1295400" y="2224088"/>
            <a:ext cx="7372350" cy="4610100"/>
          </a:xfrm>
        </p:spPr>
      </p:pic>
      <p:sp>
        <p:nvSpPr>
          <p:cNvPr id="113666" name="Title 5"/>
          <p:cNvSpPr>
            <a:spLocks noGrp="1"/>
          </p:cNvSpPr>
          <p:nvPr>
            <p:ph type="title"/>
          </p:nvPr>
        </p:nvSpPr>
        <p:spPr/>
        <p:txBody>
          <a:bodyPr/>
          <a:lstStyle/>
          <a:p>
            <a:pPr eaLnBrk="1" hangingPunct="1"/>
            <a:r>
              <a:rPr lang="en-GB" smtClean="0"/>
              <a:t>Adding some Statistical Theory to the model – Central Limit Theorem</a:t>
            </a:r>
          </a:p>
        </p:txBody>
      </p:sp>
      <p:sp>
        <p:nvSpPr>
          <p:cNvPr id="113667" name="Rectangle 6"/>
          <p:cNvSpPr>
            <a:spLocks noChangeArrowheads="1"/>
          </p:cNvSpPr>
          <p:nvPr/>
        </p:nvSpPr>
        <p:spPr bwMode="auto">
          <a:xfrm>
            <a:off x="1588" y="7235825"/>
            <a:ext cx="7550150" cy="322263"/>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US" sz="1600" u="sng">
                <a:hlinkClick r:id="rId3"/>
              </a:rPr>
              <a:t>Open paper "A Benchmark Study on Virtualization Platforms for Private Clouds"</a:t>
            </a:r>
            <a:r>
              <a:rPr lang="en-US" sz="1600"/>
              <a:t> </a:t>
            </a:r>
            <a:endParaRPr lang="en-GB"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2"/>
          <p:cNvSpPr>
            <a:spLocks noGrp="1"/>
          </p:cNvSpPr>
          <p:nvPr>
            <p:ph type="title"/>
          </p:nvPr>
        </p:nvSpPr>
        <p:spPr/>
        <p:txBody>
          <a:bodyPr/>
          <a:lstStyle/>
          <a:p>
            <a:pPr eaLnBrk="1" hangingPunct="1"/>
            <a:r>
              <a:rPr lang="en-GB" smtClean="0"/>
              <a:t>Acknowledgements</a:t>
            </a:r>
          </a:p>
        </p:txBody>
      </p:sp>
      <p:sp>
        <p:nvSpPr>
          <p:cNvPr id="40962" name="Content Placeholder 3"/>
          <p:cNvSpPr>
            <a:spLocks noGrp="1"/>
          </p:cNvSpPr>
          <p:nvPr>
            <p:ph idx="1"/>
          </p:nvPr>
        </p:nvSpPr>
        <p:spPr/>
        <p:txBody>
          <a:bodyPr/>
          <a:lstStyle/>
          <a:p>
            <a:pPr eaLnBrk="1" hangingPunct="1"/>
            <a:r>
              <a:rPr lang="en-GB" smtClean="0"/>
              <a:t>This presentation draws heavily on work by the IBM UK Systems Architect, Stewart Dench.</a:t>
            </a:r>
          </a:p>
          <a:p>
            <a:pPr eaLnBrk="1" hangingPunct="1"/>
            <a:r>
              <a:rPr lang="en-GB" smtClean="0"/>
              <a:t>The layout of the majority of the presentation also builds on a style from the IBM USA Competitive Sales Consultant, Rick A. Kearns.</a:t>
            </a:r>
          </a:p>
          <a:p>
            <a:pPr eaLnBrk="1" hangingPunct="1"/>
            <a:r>
              <a:rPr lang="en-GB" smtClean="0"/>
              <a:t>I have also reused the charts created by the IBM UKI </a:t>
            </a:r>
            <a:r>
              <a:rPr lang="en-US" smtClean="0"/>
              <a:t>Power Systems Product Manager, </a:t>
            </a:r>
            <a:r>
              <a:rPr lang="en-GB" smtClean="0"/>
              <a:t>Steven Atkins, from the Solitaire Interglobal Ltd. “Does your OS Matter?” report.</a:t>
            </a:r>
          </a:p>
          <a:p>
            <a:pPr eaLnBrk="1" hangingPunct="1"/>
            <a:r>
              <a:rPr lang="en-GB" smtClean="0"/>
              <a:t>The statistics included in the model were passed to me by the IBM UK Enterprise LINUX Solution Specialist, Andrew Gadsby, who received them from Innes Read of the </a:t>
            </a:r>
            <a:r>
              <a:rPr lang="en-US" smtClean="0"/>
              <a:t>IBM Software Group Competitive Project Office in the US.</a:t>
            </a:r>
          </a:p>
          <a:p>
            <a:pPr eaLnBrk="1" hangingPunct="1"/>
            <a:r>
              <a:rPr lang="en-US" smtClean="0"/>
              <a:t>I also had help working through the algebra for the Central Limit Theorem from IBM UK Financial Management Consultant, Jay Parmar</a:t>
            </a:r>
            <a:endParaRPr lang="en-GB"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89" name="Picture 2"/>
          <p:cNvPicPr>
            <a:picLocks noChangeAspect="1" noChangeArrowheads="1"/>
          </p:cNvPicPr>
          <p:nvPr/>
        </p:nvPicPr>
        <p:blipFill>
          <a:blip r:embed="rId2"/>
          <a:srcRect/>
          <a:stretch>
            <a:fillRect/>
          </a:stretch>
        </p:blipFill>
        <p:spPr bwMode="auto">
          <a:xfrm>
            <a:off x="0" y="968375"/>
            <a:ext cx="10080625" cy="6122988"/>
          </a:xfrm>
          <a:prstGeom prst="rect">
            <a:avLst/>
          </a:prstGeom>
          <a:noFill/>
          <a:ln w="9525">
            <a:noFill/>
            <a:miter lim="800000"/>
            <a:headEnd/>
            <a:tailEnd/>
          </a:ln>
        </p:spPr>
      </p:pic>
      <p:sp>
        <p:nvSpPr>
          <p:cNvPr id="3" name="Rectangle 8"/>
          <p:cNvSpPr txBox="1">
            <a:spLocks noChangeArrowheads="1"/>
          </p:cNvSpPr>
          <p:nvPr/>
        </p:nvSpPr>
        <p:spPr bwMode="auto">
          <a:xfrm>
            <a:off x="252413" y="671513"/>
            <a:ext cx="9575800" cy="706437"/>
          </a:xfrm>
          <a:prstGeom prst="rect">
            <a:avLst/>
          </a:prstGeom>
          <a:noFill/>
          <a:ln w="9525">
            <a:noFill/>
            <a:miter lim="800000"/>
            <a:headEnd/>
            <a:tailEnd/>
          </a:ln>
        </p:spPr>
        <p:txBody>
          <a:bodyPr lIns="100794" tIns="50397" rIns="100794" bIns="50397"/>
          <a:lstStyle/>
          <a:p>
            <a:pPr hangingPunct="0">
              <a:lnSpc>
                <a:spcPct val="93000"/>
              </a:lnSpc>
              <a:buClr>
                <a:srgbClr val="000000"/>
              </a:buClr>
              <a:buSzPct val="100000"/>
              <a:buFont typeface="Times New Roman" pitchFamily="16" charset="0"/>
              <a:buNone/>
              <a:tabLst>
                <a:tab pos="0" algn="l"/>
                <a:tab pos="446225" algn="l"/>
                <a:tab pos="895949" algn="l"/>
                <a:tab pos="1345675" algn="l"/>
                <a:tab pos="1793649" algn="l"/>
                <a:tab pos="2243373" algn="l"/>
                <a:tab pos="2693099" algn="l"/>
                <a:tab pos="3142823" algn="l"/>
                <a:tab pos="3590797" algn="l"/>
                <a:tab pos="4040523" algn="l"/>
                <a:tab pos="4490247" algn="l"/>
                <a:tab pos="4938221" algn="l"/>
                <a:tab pos="5387946" algn="l"/>
                <a:tab pos="5837671" algn="l"/>
                <a:tab pos="6287396" algn="l"/>
                <a:tab pos="6735370" algn="l"/>
                <a:tab pos="7185095" algn="l"/>
                <a:tab pos="7634820" algn="l"/>
                <a:tab pos="8082794" algn="l"/>
                <a:tab pos="8532518" algn="l"/>
                <a:tab pos="8982244" algn="l"/>
                <a:tab pos="9409220" algn="l"/>
              </a:tabLst>
              <a:defRPr/>
            </a:pPr>
            <a:r>
              <a:rPr lang="en-GB" sz="2200" kern="0" dirty="0">
                <a:solidFill>
                  <a:srgbClr val="003399"/>
                </a:solidFill>
                <a:latin typeface="+mj-lt"/>
                <a:ea typeface="+mj-ea"/>
                <a:cs typeface="+mj-cs"/>
              </a:rPr>
              <a:t>Statistical Multiplexing drives up utilisation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Picture 2"/>
          <p:cNvPicPr>
            <a:picLocks noChangeAspect="1" noChangeArrowheads="1"/>
          </p:cNvPicPr>
          <p:nvPr/>
        </p:nvPicPr>
        <p:blipFill>
          <a:blip r:embed="rId2"/>
          <a:srcRect/>
          <a:stretch>
            <a:fillRect/>
          </a:stretch>
        </p:blipFill>
        <p:spPr bwMode="auto">
          <a:xfrm>
            <a:off x="0" y="1025525"/>
            <a:ext cx="10080625" cy="6238875"/>
          </a:xfrm>
          <a:prstGeom prst="rect">
            <a:avLst/>
          </a:prstGeom>
          <a:noFill/>
          <a:ln w="9525">
            <a:noFill/>
            <a:miter lim="800000"/>
            <a:headEnd/>
            <a:tailEnd/>
          </a:ln>
        </p:spPr>
      </p:pic>
      <p:sp>
        <p:nvSpPr>
          <p:cNvPr id="3" name="Rectangle 8"/>
          <p:cNvSpPr txBox="1">
            <a:spLocks noChangeArrowheads="1"/>
          </p:cNvSpPr>
          <p:nvPr/>
        </p:nvSpPr>
        <p:spPr bwMode="auto">
          <a:xfrm>
            <a:off x="252413" y="671513"/>
            <a:ext cx="9575800" cy="706437"/>
          </a:xfrm>
          <a:prstGeom prst="rect">
            <a:avLst/>
          </a:prstGeom>
          <a:noFill/>
          <a:ln w="9525">
            <a:noFill/>
            <a:miter lim="800000"/>
            <a:headEnd/>
            <a:tailEnd/>
          </a:ln>
        </p:spPr>
        <p:txBody>
          <a:bodyPr lIns="100794" tIns="50397" rIns="100794" bIns="50397"/>
          <a:lstStyle/>
          <a:p>
            <a:pPr hangingPunct="0">
              <a:lnSpc>
                <a:spcPct val="93000"/>
              </a:lnSpc>
              <a:buClr>
                <a:srgbClr val="000000"/>
              </a:buClr>
              <a:buSzPct val="100000"/>
              <a:buFont typeface="Times New Roman" pitchFamily="16" charset="0"/>
              <a:buNone/>
              <a:tabLst>
                <a:tab pos="0" algn="l"/>
                <a:tab pos="446225" algn="l"/>
                <a:tab pos="895949" algn="l"/>
                <a:tab pos="1345675" algn="l"/>
                <a:tab pos="1793649" algn="l"/>
                <a:tab pos="2243373" algn="l"/>
                <a:tab pos="2693099" algn="l"/>
                <a:tab pos="3142823" algn="l"/>
                <a:tab pos="3590797" algn="l"/>
                <a:tab pos="4040523" algn="l"/>
                <a:tab pos="4490247" algn="l"/>
                <a:tab pos="4938221" algn="l"/>
                <a:tab pos="5387946" algn="l"/>
                <a:tab pos="5837671" algn="l"/>
                <a:tab pos="6287396" algn="l"/>
                <a:tab pos="6735370" algn="l"/>
                <a:tab pos="7185095" algn="l"/>
                <a:tab pos="7634820" algn="l"/>
                <a:tab pos="8082794" algn="l"/>
                <a:tab pos="8532518" algn="l"/>
                <a:tab pos="8982244" algn="l"/>
                <a:tab pos="9409220" algn="l"/>
              </a:tabLst>
              <a:defRPr/>
            </a:pPr>
            <a:r>
              <a:rPr lang="en-GB" sz="2200" kern="0" dirty="0">
                <a:solidFill>
                  <a:srgbClr val="003399"/>
                </a:solidFill>
                <a:latin typeface="+mj-lt"/>
                <a:ea typeface="+mj-ea"/>
                <a:cs typeface="+mj-cs"/>
              </a:rPr>
              <a:t>Statistical Multiplexing drives up utilisation – bigger s</a:t>
            </a:r>
            <a:r>
              <a:rPr lang="en-GB" sz="2200" kern="0" dirty="0" err="1">
                <a:solidFill>
                  <a:srgbClr val="003399"/>
                </a:solidFill>
                <a:latin typeface="+mj-lt"/>
                <a:ea typeface="+mj-ea"/>
                <a:cs typeface="+mj-cs"/>
              </a:rPr>
              <a:t>ervers</a:t>
            </a:r>
            <a:r>
              <a:rPr lang="en-GB" sz="2200" kern="0" dirty="0">
                <a:solidFill>
                  <a:srgbClr val="003399"/>
                </a:solidFill>
                <a:latin typeface="+mj-lt"/>
                <a:ea typeface="+mj-ea"/>
                <a:cs typeface="+mj-cs"/>
              </a:rPr>
              <a:t> are better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7" name="Picture 2"/>
          <p:cNvPicPr>
            <a:picLocks noChangeAspect="1" noChangeArrowheads="1"/>
          </p:cNvPicPr>
          <p:nvPr/>
        </p:nvPicPr>
        <p:blipFill>
          <a:blip r:embed="rId2"/>
          <a:srcRect/>
          <a:stretch>
            <a:fillRect/>
          </a:stretch>
        </p:blipFill>
        <p:spPr bwMode="auto">
          <a:xfrm>
            <a:off x="0" y="1008063"/>
            <a:ext cx="9820275" cy="6170612"/>
          </a:xfrm>
          <a:prstGeom prst="rect">
            <a:avLst/>
          </a:prstGeom>
          <a:noFill/>
          <a:ln w="9525">
            <a:noFill/>
            <a:miter lim="800000"/>
            <a:headEnd/>
            <a:tailEnd/>
          </a:ln>
        </p:spPr>
      </p:pic>
      <p:sp>
        <p:nvSpPr>
          <p:cNvPr id="3" name="Rectangle 8"/>
          <p:cNvSpPr txBox="1">
            <a:spLocks noChangeArrowheads="1"/>
          </p:cNvSpPr>
          <p:nvPr/>
        </p:nvSpPr>
        <p:spPr bwMode="auto">
          <a:xfrm>
            <a:off x="252413" y="671513"/>
            <a:ext cx="9575800" cy="706437"/>
          </a:xfrm>
          <a:prstGeom prst="rect">
            <a:avLst/>
          </a:prstGeom>
          <a:noFill/>
          <a:ln w="9525">
            <a:noFill/>
            <a:miter lim="800000"/>
            <a:headEnd/>
            <a:tailEnd/>
          </a:ln>
        </p:spPr>
        <p:txBody>
          <a:bodyPr lIns="100794" tIns="50397" rIns="100794" bIns="50397"/>
          <a:lstStyle/>
          <a:p>
            <a:pPr hangingPunct="0">
              <a:lnSpc>
                <a:spcPct val="93000"/>
              </a:lnSpc>
              <a:buClr>
                <a:srgbClr val="000000"/>
              </a:buClr>
              <a:buSzPct val="100000"/>
              <a:buFont typeface="Times New Roman" pitchFamily="16" charset="0"/>
              <a:buNone/>
              <a:tabLst>
                <a:tab pos="0" algn="l"/>
                <a:tab pos="446225" algn="l"/>
                <a:tab pos="895949" algn="l"/>
                <a:tab pos="1345675" algn="l"/>
                <a:tab pos="1793649" algn="l"/>
                <a:tab pos="2243373" algn="l"/>
                <a:tab pos="2693099" algn="l"/>
                <a:tab pos="3142823" algn="l"/>
                <a:tab pos="3590797" algn="l"/>
                <a:tab pos="4040523" algn="l"/>
                <a:tab pos="4490247" algn="l"/>
                <a:tab pos="4938221" algn="l"/>
                <a:tab pos="5387946" algn="l"/>
                <a:tab pos="5837671" algn="l"/>
                <a:tab pos="6287396" algn="l"/>
                <a:tab pos="6735370" algn="l"/>
                <a:tab pos="7185095" algn="l"/>
                <a:tab pos="7634820" algn="l"/>
                <a:tab pos="8082794" algn="l"/>
                <a:tab pos="8532518" algn="l"/>
                <a:tab pos="8982244" algn="l"/>
                <a:tab pos="9409220" algn="l"/>
              </a:tabLst>
              <a:defRPr/>
            </a:pPr>
            <a:r>
              <a:rPr lang="en-GB" sz="2200" kern="0" dirty="0">
                <a:solidFill>
                  <a:srgbClr val="003399"/>
                </a:solidFill>
                <a:latin typeface="+mj-lt"/>
                <a:ea typeface="+mj-ea"/>
                <a:cs typeface="+mj-cs"/>
              </a:rPr>
              <a:t>Statistical Multiplexing drives up utilisation – even bigger s</a:t>
            </a:r>
            <a:r>
              <a:rPr lang="en-GB" sz="2200" kern="0" dirty="0" err="1">
                <a:solidFill>
                  <a:srgbClr val="003399"/>
                </a:solidFill>
                <a:latin typeface="+mj-lt"/>
                <a:ea typeface="+mj-ea"/>
                <a:cs typeface="+mj-cs"/>
              </a:rPr>
              <a:t>ervers</a:t>
            </a:r>
            <a:r>
              <a:rPr lang="en-GB" sz="2200" kern="0" dirty="0">
                <a:solidFill>
                  <a:srgbClr val="003399"/>
                </a:solidFill>
                <a:latin typeface="+mj-lt"/>
                <a:ea typeface="+mj-ea"/>
                <a:cs typeface="+mj-cs"/>
              </a:rPr>
              <a:t> are better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1"/>
          <p:cNvSpPr>
            <a:spLocks noGrp="1" noChangeArrowheads="1"/>
          </p:cNvSpPr>
          <p:nvPr>
            <p:ph type="title"/>
          </p:nvPr>
        </p:nvSpPr>
        <p:spPr>
          <a:xfrm>
            <a:off x="201613" y="654050"/>
            <a:ext cx="9564687" cy="693738"/>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Summary</a:t>
            </a:r>
          </a:p>
        </p:txBody>
      </p:sp>
      <p:sp>
        <p:nvSpPr>
          <p:cNvPr id="65538" name="Rectangle 2"/>
          <p:cNvSpPr>
            <a:spLocks noGrp="1" noChangeArrowheads="1"/>
          </p:cNvSpPr>
          <p:nvPr>
            <p:ph type="body" idx="1"/>
          </p:nvPr>
        </p:nvSpPr>
        <p:spPr>
          <a:xfrm>
            <a:off x="201613" y="1258888"/>
            <a:ext cx="9564687" cy="6189662"/>
          </a:xfrm>
        </p:spPr>
        <p:txBody>
          <a:bodyPr/>
          <a:lstStyle/>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b="1" dirty="0"/>
              <a:t>All cores are not created equal</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dirty="0"/>
              <a:t>IBM Power can run more threads faster, which means workloads run faster and less cores are needed, which lowers costs</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b="1" dirty="0"/>
              <a:t>With IBM Power, virtualisation is built into the hardware, adds no overhead and is always on.</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dirty="0"/>
              <a:t>Less resources are therefore needed, reducing costs.</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b="1" dirty="0"/>
              <a:t>IBM Power allows larger pools of virtualised resources.</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dirty="0"/>
              <a:t>Spikes in workloads can be accommodated with fewer resources. Less resources are therefore needed, reducing costs</a:t>
            </a:r>
            <a:r>
              <a:rPr lang="en-GB" sz="1300" dirty="0" smtClean="0"/>
              <a:t>.</a:t>
            </a:r>
            <a:endParaRPr lang="en-GB" b="1" dirty="0"/>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b="1" dirty="0" smtClean="0"/>
              <a:t>Software </a:t>
            </a:r>
            <a:r>
              <a:rPr lang="en-GB" sz="1300" b="1" dirty="0"/>
              <a:t>costs and the facilities requirements can be considerable</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dirty="0"/>
              <a:t>IBM Power servers can lower both, allowing high levels of expense to be avoided.</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b="1" dirty="0" smtClean="0"/>
              <a:t>IBM </a:t>
            </a:r>
            <a:r>
              <a:rPr lang="en-GB" sz="1300" b="1" dirty="0"/>
              <a:t>Power and AIX then have a number of features that add value above Linux on x86</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300" dirty="0"/>
              <a:t>More secure, less patching needed, can virtualise </a:t>
            </a:r>
            <a:r>
              <a:rPr lang="en-GB" sz="1300" dirty="0" smtClean="0"/>
              <a:t>any </a:t>
            </a:r>
            <a:r>
              <a:rPr lang="en-GB" sz="1300" dirty="0"/>
              <a:t>workload, </a:t>
            </a:r>
            <a:r>
              <a:rPr lang="en-GB" sz="1300" dirty="0" smtClean="0"/>
              <a:t>LPM, RAS</a:t>
            </a:r>
            <a:r>
              <a:rPr lang="en-GB" sz="1300" dirty="0"/>
              <a:t>, Active Memory Sharing and Expansion, WPARs, </a:t>
            </a:r>
            <a:r>
              <a:rPr lang="en-GB" sz="1300" dirty="0" err="1"/>
              <a:t>etc</a:t>
            </a:r>
            <a:endParaRPr lang="en-GB" sz="1300" dirty="0"/>
          </a:p>
          <a:p>
            <a:pPr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800" b="1" dirty="0"/>
              <a:t>Taking in all these elements, IBM Power Systems offer solutions that can save money over x86 based solutions, and deliver higher levels of business value.</a:t>
            </a:r>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800" b="1" dirty="0"/>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1"/>
          <p:cNvSpPr>
            <a:spLocks noGrp="1" noChangeArrowheads="1"/>
          </p:cNvSpPr>
          <p:nvPr>
            <p:ph type="title"/>
          </p:nvPr>
        </p:nvSpPr>
        <p:spPr>
          <a:xfrm>
            <a:off x="201613" y="654050"/>
            <a:ext cx="9564687" cy="693738"/>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Conclusions and possible next steps</a:t>
            </a:r>
          </a:p>
        </p:txBody>
      </p:sp>
      <p:sp>
        <p:nvSpPr>
          <p:cNvPr id="66562" name="Rectangle 2"/>
          <p:cNvSpPr>
            <a:spLocks noGrp="1" noChangeArrowheads="1"/>
          </p:cNvSpPr>
          <p:nvPr>
            <p:ph type="body" idx="1"/>
          </p:nvPr>
        </p:nvSpPr>
        <p:spPr>
          <a:xfrm>
            <a:off x="573088" y="1579563"/>
            <a:ext cx="8934450" cy="2830512"/>
          </a:xfrm>
        </p:spPr>
        <p:txBody>
          <a:bodyPr lIns="101880" tIns="50760" rIns="101880" bIns="50760"/>
          <a:lstStyle/>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dirty="0"/>
              <a:t>Hopefully my modelling and ideas have given some food for thought</a:t>
            </a:r>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GB" dirty="0"/>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dirty="0"/>
              <a:t>But how </a:t>
            </a:r>
            <a:r>
              <a:rPr lang="en-GB" dirty="0" smtClean="0"/>
              <a:t>the customer </a:t>
            </a:r>
            <a:r>
              <a:rPr lang="en-GB" dirty="0"/>
              <a:t>models costs and </a:t>
            </a:r>
            <a:r>
              <a:rPr lang="en-GB" dirty="0" smtClean="0"/>
              <a:t>assigns </a:t>
            </a:r>
            <a:r>
              <a:rPr lang="en-GB" dirty="0"/>
              <a:t>value is far more important</a:t>
            </a:r>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GB" dirty="0"/>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dirty="0"/>
              <a:t>Can we work with you on your models, working some of these ideas in, so IBM Power systems can compete effectively for </a:t>
            </a:r>
            <a:r>
              <a:rPr lang="en-GB" dirty="0" smtClean="0"/>
              <a:t>workloads</a:t>
            </a:r>
            <a:r>
              <a:rPr lang="en-GB" dirty="0"/>
              <a:t>?</a:t>
            </a:r>
          </a:p>
        </p:txBody>
      </p:sp>
      <p:sp>
        <p:nvSpPr>
          <p:cNvPr id="153603" name="Text Box 3"/>
          <p:cNvSpPr txBox="1">
            <a:spLocks noChangeArrowheads="1"/>
          </p:cNvSpPr>
          <p:nvPr/>
        </p:nvSpPr>
        <p:spPr bwMode="auto">
          <a:xfrm>
            <a:off x="169863" y="4579938"/>
            <a:ext cx="9077325" cy="541337"/>
          </a:xfrm>
          <a:prstGeom prst="rect">
            <a:avLst/>
          </a:prstGeom>
          <a:noFill/>
          <a:ln w="9525">
            <a:noFill/>
            <a:miter lim="800000"/>
            <a:headEnd/>
            <a:tailEnd/>
          </a:ln>
        </p:spPr>
        <p:txBody>
          <a:bodyPr lIns="90000" tIns="46800" rIns="90000" bIns="46800"/>
          <a:lstStyle/>
          <a:p>
            <a:pPr>
              <a:lnSpc>
                <a:spcPct val="90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a:solidFill>
                  <a:srgbClr val="7889FB"/>
                </a:solidFill>
              </a:rPr>
              <a:t>Thank you!</a:t>
            </a:r>
          </a:p>
        </p:txBody>
      </p:sp>
      <p:pic>
        <p:nvPicPr>
          <p:cNvPr id="153604" name="Picture 4"/>
          <p:cNvPicPr>
            <a:picLocks noChangeAspect="1" noChangeArrowheads="1"/>
          </p:cNvPicPr>
          <p:nvPr/>
        </p:nvPicPr>
        <p:blipFill>
          <a:blip r:embed="rId3"/>
          <a:srcRect/>
          <a:stretch>
            <a:fillRect/>
          </a:stretch>
        </p:blipFill>
        <p:spPr bwMode="auto">
          <a:xfrm>
            <a:off x="782638" y="5591175"/>
            <a:ext cx="952500" cy="952500"/>
          </a:xfrm>
          <a:prstGeom prst="rect">
            <a:avLst/>
          </a:prstGeom>
          <a:noFill/>
          <a:ln w="9525">
            <a:noFill/>
            <a:miter lim="800000"/>
            <a:headEnd/>
            <a:tailEnd/>
          </a:ln>
        </p:spPr>
      </p:pic>
      <p:sp>
        <p:nvSpPr>
          <p:cNvPr id="153605" name="Text Box 5"/>
          <p:cNvSpPr txBox="1">
            <a:spLocks noChangeArrowheads="1"/>
          </p:cNvSpPr>
          <p:nvPr/>
        </p:nvSpPr>
        <p:spPr bwMode="auto">
          <a:xfrm>
            <a:off x="1857375" y="5645150"/>
            <a:ext cx="6915150" cy="855663"/>
          </a:xfrm>
          <a:prstGeom prst="rect">
            <a:avLst/>
          </a:prstGeom>
          <a:no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David Spurway – IBM Power Systems Product Manager</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Email: </a:t>
            </a:r>
            <a:r>
              <a:rPr lang="en-GB">
                <a:solidFill>
                  <a:srgbClr val="CCCCFF"/>
                </a:solidFill>
                <a:hlinkClick r:id="rId4"/>
              </a:rPr>
              <a:t>david.spurway@uk.ibm.com</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Phone: 07717 892 896</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1"/>
          <p:cNvSpPr>
            <a:spLocks noGrp="1" noChangeArrowheads="1"/>
          </p:cNvSpPr>
          <p:nvPr>
            <p:ph type="title"/>
          </p:nvPr>
        </p:nvSpPr>
        <p:spPr>
          <a:xfrm>
            <a:off x="169863" y="492125"/>
            <a:ext cx="9090025" cy="571500"/>
          </a:xfrm>
        </p:spPr>
        <p:txBody>
          <a:bodyPr anchor="b"/>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AIX V6.1 Security Expert</a:t>
            </a:r>
          </a:p>
        </p:txBody>
      </p:sp>
      <p:sp>
        <p:nvSpPr>
          <p:cNvPr id="155650" name="Rectangle 2"/>
          <p:cNvSpPr>
            <a:spLocks noChangeArrowheads="1"/>
          </p:cNvSpPr>
          <p:nvPr/>
        </p:nvSpPr>
        <p:spPr bwMode="auto">
          <a:xfrm>
            <a:off x="0" y="1679575"/>
            <a:ext cx="3527425" cy="923925"/>
          </a:xfrm>
          <a:prstGeom prst="rect">
            <a:avLst/>
          </a:prstGeom>
          <a:gradFill rotWithShape="0">
            <a:gsLst>
              <a:gs pos="0">
                <a:srgbClr val="BAFEBA">
                  <a:alpha val="79999"/>
                </a:srgbClr>
              </a:gs>
              <a:gs pos="100000">
                <a:srgbClr val="FFFFFF"/>
              </a:gs>
            </a:gsLst>
            <a:lin ang="5400000" scaled="1"/>
          </a:gradFill>
          <a:ln w="9525">
            <a:noFill/>
            <a:miter lim="800000"/>
            <a:headEnd/>
            <a:tailEnd/>
          </a:ln>
        </p:spPr>
        <p:txBody>
          <a:bodyPr/>
          <a:lstStyle/>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p:txBody>
      </p:sp>
      <p:grpSp>
        <p:nvGrpSpPr>
          <p:cNvPr id="155651" name="Group 3"/>
          <p:cNvGrpSpPr>
            <a:grpSpLocks/>
          </p:cNvGrpSpPr>
          <p:nvPr/>
        </p:nvGrpSpPr>
        <p:grpSpPr bwMode="auto">
          <a:xfrm>
            <a:off x="84138" y="1763713"/>
            <a:ext cx="2522537" cy="487362"/>
            <a:chOff x="53" y="1111"/>
            <a:chExt cx="1589" cy="307"/>
          </a:xfrm>
        </p:grpSpPr>
        <p:sp>
          <p:nvSpPr>
            <p:cNvPr id="155668" name="Rectangle 4"/>
            <p:cNvSpPr>
              <a:spLocks noChangeArrowheads="1"/>
            </p:cNvSpPr>
            <p:nvPr/>
          </p:nvSpPr>
          <p:spPr bwMode="auto">
            <a:xfrm>
              <a:off x="440" y="1179"/>
              <a:ext cx="1202" cy="170"/>
            </a:xfrm>
            <a:prstGeom prst="rect">
              <a:avLst/>
            </a:prstGeom>
            <a:noFill/>
            <a:ln w="9525">
              <a:noFill/>
              <a:miter lim="800000"/>
              <a:headEnd/>
              <a:tailEnd/>
            </a:ln>
          </p:spPr>
          <p:txBody>
            <a:bodyPr/>
            <a:lstStyle/>
            <a:p>
              <a:pPr hangingPunct="0">
                <a:lnSpc>
                  <a:spcPct val="95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Go Green &amp; Save</a:t>
              </a:r>
            </a:p>
          </p:txBody>
        </p:sp>
        <p:pic>
          <p:nvPicPr>
            <p:cNvPr id="155669" name="Picture 5"/>
            <p:cNvPicPr>
              <a:picLocks noChangeAspect="1" noChangeArrowheads="1"/>
            </p:cNvPicPr>
            <p:nvPr/>
          </p:nvPicPr>
          <p:blipFill>
            <a:blip r:embed="rId3"/>
            <a:srcRect/>
            <a:stretch>
              <a:fillRect/>
            </a:stretch>
          </p:blipFill>
          <p:spPr bwMode="auto">
            <a:xfrm>
              <a:off x="53" y="1111"/>
              <a:ext cx="307" cy="307"/>
            </a:xfrm>
            <a:prstGeom prst="rect">
              <a:avLst/>
            </a:prstGeom>
            <a:noFill/>
            <a:ln w="9525">
              <a:noFill/>
              <a:miter lim="800000"/>
              <a:headEnd/>
              <a:tailEnd/>
            </a:ln>
          </p:spPr>
        </p:pic>
      </p:grpSp>
      <p:sp>
        <p:nvSpPr>
          <p:cNvPr id="155652" name="Rectangle 6"/>
          <p:cNvSpPr>
            <a:spLocks noChangeArrowheads="1"/>
          </p:cNvSpPr>
          <p:nvPr/>
        </p:nvSpPr>
        <p:spPr bwMode="auto">
          <a:xfrm>
            <a:off x="0" y="5756275"/>
            <a:ext cx="3527425" cy="1341438"/>
          </a:xfrm>
          <a:prstGeom prst="rect">
            <a:avLst/>
          </a:prstGeom>
          <a:gradFill rotWithShape="0">
            <a:gsLst>
              <a:gs pos="0">
                <a:srgbClr val="F9FEBA">
                  <a:alpha val="79999"/>
                </a:srgbClr>
              </a:gs>
              <a:gs pos="100000">
                <a:srgbClr val="FFFFFF"/>
              </a:gs>
            </a:gsLst>
            <a:lin ang="5400000" scaled="1"/>
          </a:gradFill>
          <a:ln w="9525">
            <a:noFill/>
            <a:miter lim="800000"/>
            <a:headEnd/>
            <a:tailEnd/>
          </a:ln>
        </p:spPr>
        <p:txBody>
          <a:bodyPr/>
          <a:lstStyle/>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Allows for new ways to efficiently manage security across multiple AIX systems</a:t>
            </a:r>
          </a:p>
        </p:txBody>
      </p:sp>
      <p:grpSp>
        <p:nvGrpSpPr>
          <p:cNvPr id="155653" name="Group 7"/>
          <p:cNvGrpSpPr>
            <a:grpSpLocks/>
          </p:cNvGrpSpPr>
          <p:nvPr/>
        </p:nvGrpSpPr>
        <p:grpSpPr bwMode="auto">
          <a:xfrm>
            <a:off x="84138" y="5837238"/>
            <a:ext cx="2587625" cy="438150"/>
            <a:chOff x="53" y="3677"/>
            <a:chExt cx="1630" cy="276"/>
          </a:xfrm>
        </p:grpSpPr>
        <p:sp>
          <p:nvSpPr>
            <p:cNvPr id="155666" name="Rectangle 8"/>
            <p:cNvSpPr>
              <a:spLocks noChangeArrowheads="1"/>
            </p:cNvSpPr>
            <p:nvPr/>
          </p:nvSpPr>
          <p:spPr bwMode="auto">
            <a:xfrm>
              <a:off x="423" y="3737"/>
              <a:ext cx="1260" cy="157"/>
            </a:xfrm>
            <a:prstGeom prst="rect">
              <a:avLst/>
            </a:prstGeom>
            <a:noFill/>
            <a:ln w="9525">
              <a:noFill/>
              <a:miter lim="800000"/>
              <a:headEnd/>
              <a:tailEnd/>
            </a:ln>
          </p:spPr>
          <p:txBody>
            <a:bodyPr/>
            <a:lstStyle/>
            <a:p>
              <a:pPr hangingPunct="0">
                <a:lnSpc>
                  <a:spcPct val="95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Realize Innovation</a:t>
              </a:r>
            </a:p>
          </p:txBody>
        </p:sp>
        <p:pic>
          <p:nvPicPr>
            <p:cNvPr id="155667" name="Picture 9"/>
            <p:cNvPicPr>
              <a:picLocks noChangeAspect="1" noChangeArrowheads="1"/>
            </p:cNvPicPr>
            <p:nvPr/>
          </p:nvPicPr>
          <p:blipFill>
            <a:blip r:embed="rId4"/>
            <a:srcRect/>
            <a:stretch>
              <a:fillRect/>
            </a:stretch>
          </p:blipFill>
          <p:spPr bwMode="auto">
            <a:xfrm>
              <a:off x="53" y="3677"/>
              <a:ext cx="307" cy="276"/>
            </a:xfrm>
            <a:prstGeom prst="rect">
              <a:avLst/>
            </a:prstGeom>
            <a:noFill/>
            <a:ln w="9525">
              <a:noFill/>
              <a:miter lim="800000"/>
              <a:headEnd/>
              <a:tailEnd/>
            </a:ln>
          </p:spPr>
        </p:pic>
      </p:grpSp>
      <p:sp>
        <p:nvSpPr>
          <p:cNvPr id="155654" name="Rectangle 10"/>
          <p:cNvSpPr>
            <a:spLocks noChangeArrowheads="1"/>
          </p:cNvSpPr>
          <p:nvPr/>
        </p:nvSpPr>
        <p:spPr bwMode="auto">
          <a:xfrm>
            <a:off x="0" y="2687638"/>
            <a:ext cx="3527425" cy="1931987"/>
          </a:xfrm>
          <a:prstGeom prst="rect">
            <a:avLst/>
          </a:prstGeom>
          <a:gradFill rotWithShape="0">
            <a:gsLst>
              <a:gs pos="0">
                <a:srgbClr val="BABCFE">
                  <a:alpha val="79999"/>
                </a:srgbClr>
              </a:gs>
              <a:gs pos="100000">
                <a:srgbClr val="FFFFFF"/>
              </a:gs>
            </a:gsLst>
            <a:lin ang="5400000" scaled="1"/>
          </a:gradFill>
          <a:ln w="9525">
            <a:noFill/>
            <a:miter lim="800000"/>
            <a:headEnd/>
            <a:tailEnd/>
          </a:ln>
        </p:spPr>
        <p:txBody>
          <a:bodyPr/>
          <a:lstStyle/>
          <a:p>
            <a:pPr algn="ct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algn="ct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Can reduce the cost and complexity of security administration by allowing federated management of security profiles across multiple servers </a:t>
            </a:r>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Enables a more secure IT infrastructure by reducing the effort of maintaining system security</a:t>
            </a:r>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“Check” functionality can provide additional security by validating that the security profile for each system matches the actual security settings </a:t>
            </a:r>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p:txBody>
      </p:sp>
      <p:grpSp>
        <p:nvGrpSpPr>
          <p:cNvPr id="155655" name="Group 11"/>
          <p:cNvGrpSpPr>
            <a:grpSpLocks/>
          </p:cNvGrpSpPr>
          <p:nvPr/>
        </p:nvGrpSpPr>
        <p:grpSpPr bwMode="auto">
          <a:xfrm>
            <a:off x="84138" y="2771775"/>
            <a:ext cx="2587625" cy="654050"/>
            <a:chOff x="53" y="1746"/>
            <a:chExt cx="1630" cy="412"/>
          </a:xfrm>
        </p:grpSpPr>
        <p:sp>
          <p:nvSpPr>
            <p:cNvPr id="155664" name="Rectangle 12"/>
            <p:cNvSpPr>
              <a:spLocks noChangeArrowheads="1"/>
            </p:cNvSpPr>
            <p:nvPr/>
          </p:nvSpPr>
          <p:spPr bwMode="auto">
            <a:xfrm>
              <a:off x="395" y="1746"/>
              <a:ext cx="1288" cy="412"/>
            </a:xfrm>
            <a:prstGeom prst="rect">
              <a:avLst/>
            </a:prstGeom>
            <a:noFill/>
            <a:ln w="9525">
              <a:noFill/>
              <a:miter lim="800000"/>
              <a:headEnd/>
              <a:tailEnd/>
            </a:ln>
          </p:spPr>
          <p:txBody>
            <a:bodyPr/>
            <a:lstStyle/>
            <a:p>
              <a:pPr hangingPunct="0">
                <a:lnSpc>
                  <a:spcPct val="95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Manage Growth, Complexity &amp; Risk </a:t>
              </a:r>
            </a:p>
          </p:txBody>
        </p:sp>
        <p:pic>
          <p:nvPicPr>
            <p:cNvPr id="155665" name="Picture 13"/>
            <p:cNvPicPr>
              <a:picLocks noChangeAspect="1" noChangeArrowheads="1"/>
            </p:cNvPicPr>
            <p:nvPr/>
          </p:nvPicPr>
          <p:blipFill>
            <a:blip r:embed="rId5"/>
            <a:srcRect/>
            <a:stretch>
              <a:fillRect/>
            </a:stretch>
          </p:blipFill>
          <p:spPr bwMode="auto">
            <a:xfrm>
              <a:off x="53" y="1760"/>
              <a:ext cx="307" cy="307"/>
            </a:xfrm>
            <a:prstGeom prst="rect">
              <a:avLst/>
            </a:prstGeom>
            <a:noFill/>
            <a:ln w="9525">
              <a:noFill/>
              <a:miter lim="800000"/>
              <a:headEnd/>
              <a:tailEnd/>
            </a:ln>
          </p:spPr>
        </p:pic>
      </p:grpSp>
      <p:sp>
        <p:nvSpPr>
          <p:cNvPr id="155656" name="Rectangle 14"/>
          <p:cNvSpPr>
            <a:spLocks noChangeArrowheads="1"/>
          </p:cNvSpPr>
          <p:nvPr/>
        </p:nvSpPr>
        <p:spPr bwMode="auto">
          <a:xfrm>
            <a:off x="6761163" y="1679575"/>
            <a:ext cx="3317875" cy="5292725"/>
          </a:xfrm>
          <a:prstGeom prst="rect">
            <a:avLst/>
          </a:prstGeom>
          <a:gradFill rotWithShape="0">
            <a:gsLst>
              <a:gs pos="0">
                <a:srgbClr val="DDDDDD"/>
              </a:gs>
              <a:gs pos="100000">
                <a:srgbClr val="FFFFFF"/>
              </a:gs>
            </a:gsLst>
            <a:lin ang="5400000" scaled="1"/>
          </a:gradFill>
          <a:ln w="9525">
            <a:noFill/>
            <a:miter lim="800000"/>
            <a:headEnd/>
            <a:tailEnd/>
          </a:ln>
        </p:spPr>
        <p:txBody>
          <a:bodyPr/>
          <a:lstStyle/>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A centralized security management tool that can control over 300 security settings from a single console</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Administrators can start from a “Low”, “Medium”, “High” or “Sarbanes-Oxley” security template and customize settings to met business requirements</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Security settings can be exported and imported as a security profile to multiple systems </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On AIX V6.1, security profiles can be stored in an LDAP directory for ease of distribution</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AIX Security Expert was first included in AIX V5.3 TL5</a:t>
            </a:r>
          </a:p>
          <a:p>
            <a:pPr hangingPunct="0">
              <a:spcBef>
                <a:spcPts val="488"/>
              </a:spcBef>
              <a:spcAft>
                <a:spcPts val="488"/>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300"/>
          </a:p>
          <a:p>
            <a:pPr hangingPunct="0">
              <a:spcBef>
                <a:spcPts val="813"/>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300"/>
          </a:p>
        </p:txBody>
      </p:sp>
      <p:sp>
        <p:nvSpPr>
          <p:cNvPr id="155657" name="Text Box 15"/>
          <p:cNvSpPr txBox="1">
            <a:spLocks noChangeArrowheads="1"/>
          </p:cNvSpPr>
          <p:nvPr/>
        </p:nvSpPr>
        <p:spPr bwMode="auto">
          <a:xfrm>
            <a:off x="839788" y="1277938"/>
            <a:ext cx="2065337" cy="396875"/>
          </a:xfrm>
          <a:prstGeom prst="rect">
            <a:avLst/>
          </a:prstGeom>
          <a:noFill/>
          <a:ln w="9525">
            <a:noFill/>
            <a:miter lim="800000"/>
            <a:headEnd/>
            <a:tailEnd/>
          </a:ln>
        </p:spPr>
        <p:txBody>
          <a:bodyPr wrap="none">
            <a:spAutoFit/>
          </a:bodyPr>
          <a:lstStyle/>
          <a:p>
            <a:pPr hangingPunct="0">
              <a:spcBef>
                <a:spcPts val="1125"/>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a:solidFill>
                  <a:srgbClr val="0033CC"/>
                </a:solidFill>
              </a:rPr>
              <a:t>How it can help?</a:t>
            </a:r>
          </a:p>
        </p:txBody>
      </p:sp>
      <p:sp>
        <p:nvSpPr>
          <p:cNvPr id="155658" name="Text Box 16"/>
          <p:cNvSpPr txBox="1">
            <a:spLocks noChangeArrowheads="1"/>
          </p:cNvSpPr>
          <p:nvPr/>
        </p:nvSpPr>
        <p:spPr bwMode="auto">
          <a:xfrm>
            <a:off x="7737475" y="1277938"/>
            <a:ext cx="1371600" cy="396875"/>
          </a:xfrm>
          <a:prstGeom prst="rect">
            <a:avLst/>
          </a:prstGeom>
          <a:noFill/>
          <a:ln w="9525">
            <a:noFill/>
            <a:miter lim="800000"/>
            <a:headEnd/>
            <a:tailEnd/>
          </a:ln>
        </p:spPr>
        <p:txBody>
          <a:bodyPr wrap="none">
            <a:spAutoFit/>
          </a:bodyPr>
          <a:lstStyle/>
          <a:p>
            <a:pPr hangingPunct="0">
              <a:spcBef>
                <a:spcPts val="1125"/>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a:solidFill>
                  <a:srgbClr val="0033CC"/>
                </a:solidFill>
              </a:rPr>
              <a:t>What is it?</a:t>
            </a:r>
          </a:p>
        </p:txBody>
      </p:sp>
      <p:sp>
        <p:nvSpPr>
          <p:cNvPr id="155659" name="Rectangle 17"/>
          <p:cNvSpPr>
            <a:spLocks noChangeArrowheads="1"/>
          </p:cNvSpPr>
          <p:nvPr/>
        </p:nvSpPr>
        <p:spPr bwMode="auto">
          <a:xfrm>
            <a:off x="0" y="1679575"/>
            <a:ext cx="3527425" cy="839788"/>
          </a:xfrm>
          <a:prstGeom prst="rect">
            <a:avLst/>
          </a:prstGeom>
          <a:gradFill rotWithShape="0">
            <a:gsLst>
              <a:gs pos="0">
                <a:srgbClr val="DDDDDD">
                  <a:alpha val="39998"/>
                </a:srgbClr>
              </a:gs>
              <a:gs pos="100000">
                <a:srgbClr val="FFFFFF"/>
              </a:gs>
            </a:gsLst>
            <a:lin ang="5400000" scaled="1"/>
          </a:gra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grpSp>
        <p:nvGrpSpPr>
          <p:cNvPr id="155660" name="Group 18"/>
          <p:cNvGrpSpPr>
            <a:grpSpLocks/>
          </p:cNvGrpSpPr>
          <p:nvPr/>
        </p:nvGrpSpPr>
        <p:grpSpPr bwMode="auto">
          <a:xfrm>
            <a:off x="3521075" y="1931988"/>
            <a:ext cx="3098800" cy="3011487"/>
            <a:chOff x="2218" y="1217"/>
            <a:chExt cx="1952" cy="1897"/>
          </a:xfrm>
        </p:grpSpPr>
        <p:pic>
          <p:nvPicPr>
            <p:cNvPr id="155662" name="Picture 19"/>
            <p:cNvPicPr>
              <a:picLocks noChangeAspect="1" noChangeArrowheads="1"/>
            </p:cNvPicPr>
            <p:nvPr/>
          </p:nvPicPr>
          <p:blipFill>
            <a:blip r:embed="rId6"/>
            <a:srcRect r="26924"/>
            <a:stretch>
              <a:fillRect/>
            </a:stretch>
          </p:blipFill>
          <p:spPr bwMode="auto">
            <a:xfrm>
              <a:off x="2222" y="1217"/>
              <a:ext cx="1948" cy="1897"/>
            </a:xfrm>
            <a:prstGeom prst="rect">
              <a:avLst/>
            </a:prstGeom>
            <a:noFill/>
            <a:ln w="9525">
              <a:noFill/>
              <a:miter lim="800000"/>
              <a:headEnd/>
              <a:tailEnd/>
            </a:ln>
          </p:spPr>
        </p:pic>
        <p:sp>
          <p:nvSpPr>
            <p:cNvPr id="155663" name="Line 20"/>
            <p:cNvSpPr>
              <a:spLocks noChangeShapeType="1"/>
            </p:cNvSpPr>
            <p:nvPr/>
          </p:nvSpPr>
          <p:spPr bwMode="auto">
            <a:xfrm>
              <a:off x="2218" y="1217"/>
              <a:ext cx="0" cy="1895"/>
            </a:xfrm>
            <a:prstGeom prst="line">
              <a:avLst/>
            </a:prstGeom>
            <a:noFill/>
            <a:ln w="28440">
              <a:solidFill>
                <a:srgbClr val="FFFFFF"/>
              </a:solidFill>
              <a:miter lim="800000"/>
              <a:headEnd/>
              <a:tailEnd/>
            </a:ln>
          </p:spPr>
          <p:txBody>
            <a:bodyPr/>
            <a:lstStyle/>
            <a:p>
              <a:endParaRPr lang="en-US"/>
            </a:p>
          </p:txBody>
        </p:sp>
      </p:grpSp>
      <p:sp>
        <p:nvSpPr>
          <p:cNvPr id="155661" name="Rectangle 21">
            <a:hlinkClick r:id="rId7" action="ppaction://hlinksldjump"/>
          </p:cNvPr>
          <p:cNvSpPr>
            <a:spLocks noChangeArrowheads="1"/>
          </p:cNvSpPr>
          <p:nvPr/>
        </p:nvSpPr>
        <p:spPr bwMode="auto">
          <a:xfrm>
            <a:off x="8942388" y="711200"/>
            <a:ext cx="869950" cy="317500"/>
          </a:xfrm>
          <a:prstGeom prst="rect">
            <a:avLst/>
          </a:prstGeom>
          <a:solidFill>
            <a:srgbClr val="FFFF99"/>
          </a:solidFill>
          <a:ln w="21600">
            <a:solidFill>
              <a:srgbClr val="808080"/>
            </a:solidFill>
            <a:round/>
            <a:headEnd/>
            <a:tailEnd/>
          </a:ln>
        </p:spPr>
        <p:txBody>
          <a:bodyPr lIns="90000" tIns="45000" rIns="90000" bIns="45000" anchor="ctr"/>
          <a:lstStyle/>
          <a:p>
            <a:pPr algn="ct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Back</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1"/>
          <p:cNvSpPr>
            <a:spLocks noGrp="1" noChangeArrowheads="1"/>
          </p:cNvSpPr>
          <p:nvPr>
            <p:ph type="title"/>
          </p:nvPr>
        </p:nvSpPr>
        <p:spPr>
          <a:xfrm>
            <a:off x="387350" y="715963"/>
            <a:ext cx="9090025" cy="54927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AIX V6.1 Encrypting Filesystem</a:t>
            </a:r>
          </a:p>
        </p:txBody>
      </p:sp>
      <p:sp>
        <p:nvSpPr>
          <p:cNvPr id="157698" name="Rectangle 2"/>
          <p:cNvSpPr>
            <a:spLocks noChangeArrowheads="1"/>
          </p:cNvSpPr>
          <p:nvPr/>
        </p:nvSpPr>
        <p:spPr bwMode="auto">
          <a:xfrm>
            <a:off x="0" y="1679575"/>
            <a:ext cx="3527425" cy="923925"/>
          </a:xfrm>
          <a:prstGeom prst="rect">
            <a:avLst/>
          </a:prstGeom>
          <a:gradFill rotWithShape="0">
            <a:gsLst>
              <a:gs pos="0">
                <a:srgbClr val="BAFEBA">
                  <a:alpha val="79999"/>
                </a:srgbClr>
              </a:gs>
              <a:gs pos="100000">
                <a:srgbClr val="FFFFFF"/>
              </a:gs>
            </a:gsLst>
            <a:lin ang="5400000" scaled="1"/>
          </a:gradFill>
          <a:ln w="9525">
            <a:noFill/>
            <a:miter lim="800000"/>
            <a:headEnd/>
            <a:tailEnd/>
          </a:ln>
        </p:spPr>
        <p:txBody>
          <a:bodyPr/>
          <a:lstStyle/>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p:txBody>
      </p:sp>
      <p:grpSp>
        <p:nvGrpSpPr>
          <p:cNvPr id="157699" name="Group 3"/>
          <p:cNvGrpSpPr>
            <a:grpSpLocks/>
          </p:cNvGrpSpPr>
          <p:nvPr/>
        </p:nvGrpSpPr>
        <p:grpSpPr bwMode="auto">
          <a:xfrm>
            <a:off x="84138" y="1763713"/>
            <a:ext cx="2522537" cy="487362"/>
            <a:chOff x="53" y="1111"/>
            <a:chExt cx="1589" cy="307"/>
          </a:xfrm>
        </p:grpSpPr>
        <p:sp>
          <p:nvSpPr>
            <p:cNvPr id="157714" name="Rectangle 4"/>
            <p:cNvSpPr>
              <a:spLocks noChangeArrowheads="1"/>
            </p:cNvSpPr>
            <p:nvPr/>
          </p:nvSpPr>
          <p:spPr bwMode="auto">
            <a:xfrm>
              <a:off x="440" y="1179"/>
              <a:ext cx="1202" cy="170"/>
            </a:xfrm>
            <a:prstGeom prst="rect">
              <a:avLst/>
            </a:prstGeom>
            <a:noFill/>
            <a:ln w="9525">
              <a:noFill/>
              <a:miter lim="800000"/>
              <a:headEnd/>
              <a:tailEnd/>
            </a:ln>
          </p:spPr>
          <p:txBody>
            <a:bodyPr/>
            <a:lstStyle/>
            <a:p>
              <a:pPr hangingPunct="0">
                <a:lnSpc>
                  <a:spcPct val="95000"/>
                </a:lnSpc>
                <a:spcBef>
                  <a:spcPts val="438"/>
                </a:spcBef>
                <a:spcAft>
                  <a:spcPts val="188"/>
                </a:spcAft>
                <a:buSzPct val="11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Go Green &amp; Save</a:t>
              </a:r>
            </a:p>
          </p:txBody>
        </p:sp>
        <p:pic>
          <p:nvPicPr>
            <p:cNvPr id="157715" name="Picture 5"/>
            <p:cNvPicPr>
              <a:picLocks noChangeAspect="1" noChangeArrowheads="1"/>
            </p:cNvPicPr>
            <p:nvPr/>
          </p:nvPicPr>
          <p:blipFill>
            <a:blip r:embed="rId3"/>
            <a:srcRect/>
            <a:stretch>
              <a:fillRect/>
            </a:stretch>
          </p:blipFill>
          <p:spPr bwMode="auto">
            <a:xfrm>
              <a:off x="53" y="1111"/>
              <a:ext cx="307" cy="307"/>
            </a:xfrm>
            <a:prstGeom prst="rect">
              <a:avLst/>
            </a:prstGeom>
            <a:noFill/>
            <a:ln w="9525">
              <a:noFill/>
              <a:miter lim="800000"/>
              <a:headEnd/>
              <a:tailEnd/>
            </a:ln>
          </p:spPr>
        </p:pic>
      </p:grpSp>
      <p:sp>
        <p:nvSpPr>
          <p:cNvPr id="157700" name="Rectangle 6"/>
          <p:cNvSpPr>
            <a:spLocks noChangeArrowheads="1"/>
          </p:cNvSpPr>
          <p:nvPr/>
        </p:nvSpPr>
        <p:spPr bwMode="auto">
          <a:xfrm>
            <a:off x="0" y="5756275"/>
            <a:ext cx="3527425" cy="1341438"/>
          </a:xfrm>
          <a:prstGeom prst="rect">
            <a:avLst/>
          </a:prstGeom>
          <a:gradFill rotWithShape="0">
            <a:gsLst>
              <a:gs pos="0">
                <a:srgbClr val="F9FEBA">
                  <a:alpha val="79999"/>
                </a:srgbClr>
              </a:gs>
              <a:gs pos="100000">
                <a:srgbClr val="FFFFFF"/>
              </a:gs>
            </a:gsLst>
            <a:lin ang="5400000" scaled="1"/>
          </a:gradFill>
          <a:ln w="9525">
            <a:noFill/>
            <a:miter lim="800000"/>
            <a:headEnd/>
            <a:tailEnd/>
          </a:ln>
        </p:spPr>
        <p:txBody>
          <a:bodyPr/>
          <a:lstStyle/>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Provides the capability for additional security for applications that may have security design exposures</a:t>
            </a:r>
          </a:p>
        </p:txBody>
      </p:sp>
      <p:grpSp>
        <p:nvGrpSpPr>
          <p:cNvPr id="157701" name="Group 7"/>
          <p:cNvGrpSpPr>
            <a:grpSpLocks/>
          </p:cNvGrpSpPr>
          <p:nvPr/>
        </p:nvGrpSpPr>
        <p:grpSpPr bwMode="auto">
          <a:xfrm>
            <a:off x="84138" y="5837238"/>
            <a:ext cx="2587625" cy="438150"/>
            <a:chOff x="53" y="3677"/>
            <a:chExt cx="1630" cy="276"/>
          </a:xfrm>
        </p:grpSpPr>
        <p:sp>
          <p:nvSpPr>
            <p:cNvPr id="157712" name="Rectangle 8"/>
            <p:cNvSpPr>
              <a:spLocks noChangeArrowheads="1"/>
            </p:cNvSpPr>
            <p:nvPr/>
          </p:nvSpPr>
          <p:spPr bwMode="auto">
            <a:xfrm>
              <a:off x="423" y="3737"/>
              <a:ext cx="1260" cy="157"/>
            </a:xfrm>
            <a:prstGeom prst="rect">
              <a:avLst/>
            </a:prstGeom>
            <a:noFill/>
            <a:ln w="9525">
              <a:noFill/>
              <a:miter lim="800000"/>
              <a:headEnd/>
              <a:tailEnd/>
            </a:ln>
          </p:spPr>
          <p:txBody>
            <a:bodyPr/>
            <a:lstStyle/>
            <a:p>
              <a:pPr hangingPunct="0">
                <a:lnSpc>
                  <a:spcPct val="95000"/>
                </a:lnSpc>
                <a:spcBef>
                  <a:spcPts val="438"/>
                </a:spcBef>
                <a:spcAft>
                  <a:spcPts val="188"/>
                </a:spcAft>
                <a:buSzPct val="11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Realize Innovation</a:t>
              </a:r>
            </a:p>
          </p:txBody>
        </p:sp>
        <p:pic>
          <p:nvPicPr>
            <p:cNvPr id="157713" name="Picture 9"/>
            <p:cNvPicPr>
              <a:picLocks noChangeAspect="1" noChangeArrowheads="1"/>
            </p:cNvPicPr>
            <p:nvPr/>
          </p:nvPicPr>
          <p:blipFill>
            <a:blip r:embed="rId4"/>
            <a:srcRect/>
            <a:stretch>
              <a:fillRect/>
            </a:stretch>
          </p:blipFill>
          <p:spPr bwMode="auto">
            <a:xfrm>
              <a:off x="53" y="3677"/>
              <a:ext cx="307" cy="276"/>
            </a:xfrm>
            <a:prstGeom prst="rect">
              <a:avLst/>
            </a:prstGeom>
            <a:noFill/>
            <a:ln w="9525">
              <a:noFill/>
              <a:miter lim="800000"/>
              <a:headEnd/>
              <a:tailEnd/>
            </a:ln>
          </p:spPr>
        </p:pic>
      </p:grpSp>
      <p:sp>
        <p:nvSpPr>
          <p:cNvPr id="157702" name="Rectangle 10"/>
          <p:cNvSpPr>
            <a:spLocks noChangeArrowheads="1"/>
          </p:cNvSpPr>
          <p:nvPr/>
        </p:nvSpPr>
        <p:spPr bwMode="auto">
          <a:xfrm>
            <a:off x="0" y="2687638"/>
            <a:ext cx="3527425" cy="1931987"/>
          </a:xfrm>
          <a:prstGeom prst="rect">
            <a:avLst/>
          </a:prstGeom>
          <a:gradFill rotWithShape="0">
            <a:gsLst>
              <a:gs pos="0">
                <a:srgbClr val="BABCFE">
                  <a:alpha val="79999"/>
                </a:srgbClr>
              </a:gs>
              <a:gs pos="100000">
                <a:srgbClr val="FFFFFF"/>
              </a:gs>
            </a:gsLst>
            <a:lin ang="5400000" scaled="1"/>
          </a:gradFill>
          <a:ln w="9525">
            <a:noFill/>
            <a:miter lim="800000"/>
            <a:headEnd/>
            <a:tailEnd/>
          </a:ln>
        </p:spPr>
        <p:txBody>
          <a:bodyPr/>
          <a:lstStyle/>
          <a:p>
            <a:pPr algn="ct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algn="ct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Enables improved security by reducing unauthorized access to data, even by privileged users</a:t>
            </a:r>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Secure backups reduces the exposure of data compromised when backup media is taken outside of secure facilities</a:t>
            </a:r>
          </a:p>
          <a:p>
            <a:pPr hangingPunct="0">
              <a:spcBef>
                <a:spcPts val="413"/>
              </a:spcBef>
              <a:spcAft>
                <a:spcPts val="41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100"/>
              <a:t>Automatic management of protection keys can reduce the administrative effort of using encrypted data</a:t>
            </a:r>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a:p>
            <a:pPr hangingPunct="0">
              <a:spcBef>
                <a:spcPts val="413"/>
              </a:spcBef>
              <a:spcAft>
                <a:spcPts val="413"/>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1100"/>
          </a:p>
        </p:txBody>
      </p:sp>
      <p:grpSp>
        <p:nvGrpSpPr>
          <p:cNvPr id="157703" name="Group 11"/>
          <p:cNvGrpSpPr>
            <a:grpSpLocks/>
          </p:cNvGrpSpPr>
          <p:nvPr/>
        </p:nvGrpSpPr>
        <p:grpSpPr bwMode="auto">
          <a:xfrm>
            <a:off x="84138" y="2771775"/>
            <a:ext cx="2587625" cy="654050"/>
            <a:chOff x="53" y="1746"/>
            <a:chExt cx="1630" cy="412"/>
          </a:xfrm>
        </p:grpSpPr>
        <p:sp>
          <p:nvSpPr>
            <p:cNvPr id="157710" name="Rectangle 12"/>
            <p:cNvSpPr>
              <a:spLocks noChangeArrowheads="1"/>
            </p:cNvSpPr>
            <p:nvPr/>
          </p:nvSpPr>
          <p:spPr bwMode="auto">
            <a:xfrm>
              <a:off x="395" y="1746"/>
              <a:ext cx="1288" cy="412"/>
            </a:xfrm>
            <a:prstGeom prst="rect">
              <a:avLst/>
            </a:prstGeom>
            <a:noFill/>
            <a:ln w="9525">
              <a:noFill/>
              <a:miter lim="800000"/>
              <a:headEnd/>
              <a:tailEnd/>
            </a:ln>
          </p:spPr>
          <p:txBody>
            <a:bodyPr/>
            <a:lstStyle/>
            <a:p>
              <a:pPr hangingPunct="0">
                <a:lnSpc>
                  <a:spcPct val="95000"/>
                </a:lnSpc>
                <a:spcBef>
                  <a:spcPts val="438"/>
                </a:spcBef>
                <a:spcAft>
                  <a:spcPts val="188"/>
                </a:spcAft>
                <a:buSzPct val="11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b="1" i="1"/>
                <a:t>Manage Growth, Complexity &amp; Risk </a:t>
              </a:r>
            </a:p>
          </p:txBody>
        </p:sp>
        <p:pic>
          <p:nvPicPr>
            <p:cNvPr id="157711" name="Picture 13"/>
            <p:cNvPicPr>
              <a:picLocks noChangeAspect="1" noChangeArrowheads="1"/>
            </p:cNvPicPr>
            <p:nvPr/>
          </p:nvPicPr>
          <p:blipFill>
            <a:blip r:embed="rId5"/>
            <a:srcRect/>
            <a:stretch>
              <a:fillRect/>
            </a:stretch>
          </p:blipFill>
          <p:spPr bwMode="auto">
            <a:xfrm>
              <a:off x="53" y="1760"/>
              <a:ext cx="307" cy="307"/>
            </a:xfrm>
            <a:prstGeom prst="rect">
              <a:avLst/>
            </a:prstGeom>
            <a:noFill/>
            <a:ln w="9525">
              <a:noFill/>
              <a:miter lim="800000"/>
              <a:headEnd/>
              <a:tailEnd/>
            </a:ln>
          </p:spPr>
        </p:pic>
      </p:grpSp>
      <p:sp>
        <p:nvSpPr>
          <p:cNvPr id="157704" name="Rectangle 14"/>
          <p:cNvSpPr>
            <a:spLocks noChangeArrowheads="1"/>
          </p:cNvSpPr>
          <p:nvPr/>
        </p:nvSpPr>
        <p:spPr bwMode="auto">
          <a:xfrm>
            <a:off x="6761163" y="1679575"/>
            <a:ext cx="3317875" cy="5292725"/>
          </a:xfrm>
          <a:prstGeom prst="rect">
            <a:avLst/>
          </a:prstGeom>
          <a:gradFill rotWithShape="0">
            <a:gsLst>
              <a:gs pos="0">
                <a:srgbClr val="DDDDDD"/>
              </a:gs>
              <a:gs pos="100000">
                <a:srgbClr val="FFFFFF"/>
              </a:gs>
            </a:gsLst>
            <a:lin ang="5400000" scaled="1"/>
          </a:gradFill>
          <a:ln w="9525">
            <a:noFill/>
            <a:miter lim="800000"/>
            <a:headEnd/>
            <a:tailEnd/>
          </a:ln>
        </p:spPr>
        <p:txBody>
          <a:bodyPr/>
          <a:lstStyle/>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The capability to automatically encrypt data in a JFS2 filesystem</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Data can be protected from access by privileged users </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Backup in encrypted or clear formats</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Automated key management - key store open on login, integrated into AIX security authentication</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Each file encrypted with a unique key</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No keys stored in clear in kernel memory</a:t>
            </a:r>
          </a:p>
          <a:p>
            <a:pPr hangingPunct="0">
              <a:spcBef>
                <a:spcPts val="563"/>
              </a:spcBef>
              <a:spcAft>
                <a:spcPts val="563"/>
              </a:spcAft>
              <a:buClr>
                <a:srgbClr val="000000"/>
              </a:buClr>
              <a:buSzPct val="100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500"/>
              <a:t>A variety of AES, and RSA cryptography keys supported</a:t>
            </a:r>
          </a:p>
        </p:txBody>
      </p:sp>
      <p:sp>
        <p:nvSpPr>
          <p:cNvPr id="157705" name="Text Box 15"/>
          <p:cNvSpPr txBox="1">
            <a:spLocks noChangeArrowheads="1"/>
          </p:cNvSpPr>
          <p:nvPr/>
        </p:nvSpPr>
        <p:spPr bwMode="auto">
          <a:xfrm>
            <a:off x="839788" y="1277938"/>
            <a:ext cx="2065337" cy="396875"/>
          </a:xfrm>
          <a:prstGeom prst="rect">
            <a:avLst/>
          </a:prstGeom>
          <a:noFill/>
          <a:ln w="9525">
            <a:noFill/>
            <a:miter lim="800000"/>
            <a:headEnd/>
            <a:tailEnd/>
          </a:ln>
        </p:spPr>
        <p:txBody>
          <a:bodyPr wrap="none">
            <a:spAutoFit/>
          </a:bodyPr>
          <a:lstStyle/>
          <a:p>
            <a:pPr hangingPunct="0">
              <a:spcBef>
                <a:spcPts val="1125"/>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a:solidFill>
                  <a:srgbClr val="0033CC"/>
                </a:solidFill>
              </a:rPr>
              <a:t>How it can help?</a:t>
            </a:r>
          </a:p>
        </p:txBody>
      </p:sp>
      <p:sp>
        <p:nvSpPr>
          <p:cNvPr id="157706" name="Text Box 16"/>
          <p:cNvSpPr txBox="1">
            <a:spLocks noChangeArrowheads="1"/>
          </p:cNvSpPr>
          <p:nvPr/>
        </p:nvSpPr>
        <p:spPr bwMode="auto">
          <a:xfrm>
            <a:off x="7737475" y="1277938"/>
            <a:ext cx="1371600" cy="396875"/>
          </a:xfrm>
          <a:prstGeom prst="rect">
            <a:avLst/>
          </a:prstGeom>
          <a:noFill/>
          <a:ln w="9525">
            <a:noFill/>
            <a:miter lim="800000"/>
            <a:headEnd/>
            <a:tailEnd/>
          </a:ln>
        </p:spPr>
        <p:txBody>
          <a:bodyPr wrap="none">
            <a:spAutoFit/>
          </a:bodyPr>
          <a:lstStyle/>
          <a:p>
            <a:pPr hangingPunct="0">
              <a:spcBef>
                <a:spcPts val="1125"/>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i="1">
                <a:solidFill>
                  <a:srgbClr val="0033CC"/>
                </a:solidFill>
              </a:rPr>
              <a:t>What is it?</a:t>
            </a:r>
          </a:p>
        </p:txBody>
      </p:sp>
      <p:sp>
        <p:nvSpPr>
          <p:cNvPr id="157707" name="Rectangle 17"/>
          <p:cNvSpPr>
            <a:spLocks noChangeArrowheads="1"/>
          </p:cNvSpPr>
          <p:nvPr/>
        </p:nvSpPr>
        <p:spPr bwMode="auto">
          <a:xfrm>
            <a:off x="0" y="1679575"/>
            <a:ext cx="3527425" cy="839788"/>
          </a:xfrm>
          <a:prstGeom prst="rect">
            <a:avLst/>
          </a:prstGeom>
          <a:gradFill rotWithShape="0">
            <a:gsLst>
              <a:gs pos="0">
                <a:srgbClr val="DDDDDD">
                  <a:alpha val="39998"/>
                </a:srgbClr>
              </a:gs>
              <a:gs pos="100000">
                <a:srgbClr val="FFFFFF"/>
              </a:gs>
            </a:gsLst>
            <a:lin ang="5400000" scaled="1"/>
          </a:gra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pic>
        <p:nvPicPr>
          <p:cNvPr id="157708" name="Picture 18"/>
          <p:cNvPicPr>
            <a:picLocks noChangeAspect="1" noChangeArrowheads="1"/>
          </p:cNvPicPr>
          <p:nvPr/>
        </p:nvPicPr>
        <p:blipFill>
          <a:blip r:embed="rId6"/>
          <a:srcRect/>
          <a:stretch>
            <a:fillRect/>
          </a:stretch>
        </p:blipFill>
        <p:spPr bwMode="auto">
          <a:xfrm>
            <a:off x="3570288" y="2016125"/>
            <a:ext cx="3192462" cy="2595563"/>
          </a:xfrm>
          <a:prstGeom prst="rect">
            <a:avLst/>
          </a:prstGeom>
          <a:noFill/>
          <a:ln w="9525">
            <a:noFill/>
            <a:miter lim="800000"/>
            <a:headEnd/>
            <a:tailEnd/>
          </a:ln>
        </p:spPr>
      </p:pic>
      <p:sp>
        <p:nvSpPr>
          <p:cNvPr id="157709" name="Rectangle 19">
            <a:hlinkClick r:id="rId7" action="ppaction://hlinksldjump"/>
          </p:cNvPr>
          <p:cNvSpPr>
            <a:spLocks noChangeArrowheads="1"/>
          </p:cNvSpPr>
          <p:nvPr/>
        </p:nvSpPr>
        <p:spPr bwMode="auto">
          <a:xfrm>
            <a:off x="8942388" y="711200"/>
            <a:ext cx="869950" cy="317500"/>
          </a:xfrm>
          <a:prstGeom prst="rect">
            <a:avLst/>
          </a:prstGeom>
          <a:solidFill>
            <a:srgbClr val="FFFF99"/>
          </a:solidFill>
          <a:ln w="21600">
            <a:solidFill>
              <a:srgbClr val="808080"/>
            </a:solidFill>
            <a:round/>
            <a:headEnd/>
            <a:tailEnd/>
          </a:ln>
        </p:spPr>
        <p:txBody>
          <a:bodyPr lIns="90000" tIns="45000" rIns="90000" bIns="45000" anchor="ctr"/>
          <a:lstStyle/>
          <a:p>
            <a:pPr algn="ct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Back</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ext Box 1"/>
          <p:cNvSpPr txBox="1">
            <a:spLocks noChangeArrowheads="1"/>
          </p:cNvSpPr>
          <p:nvPr/>
        </p:nvSpPr>
        <p:spPr bwMode="auto">
          <a:xfrm>
            <a:off x="166688" y="673100"/>
            <a:ext cx="9663112" cy="504825"/>
          </a:xfrm>
          <a:prstGeom prst="rect">
            <a:avLst/>
          </a:prstGeom>
          <a:noFill/>
          <a:ln w="9525">
            <a:noFill/>
            <a:miter lim="800000"/>
            <a:headEnd/>
            <a:tailEnd/>
          </a:ln>
        </p:spPr>
        <p:txBody>
          <a:bodyPr/>
          <a:lstStyle/>
          <a:p>
            <a:pPr>
              <a:lnSpc>
                <a:spcPct val="90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US" sz="2200">
                <a:solidFill>
                  <a:srgbClr val="7889FB"/>
                </a:solidFill>
              </a:rPr>
              <a:t>AIX and Linux – Side by Side</a:t>
            </a:r>
          </a:p>
        </p:txBody>
      </p:sp>
      <p:graphicFrame>
        <p:nvGraphicFramePr>
          <p:cNvPr id="87042" name="Group 2"/>
          <p:cNvGraphicFramePr>
            <a:graphicFrameLocks noGrp="1"/>
          </p:cNvGraphicFramePr>
          <p:nvPr/>
        </p:nvGraphicFramePr>
        <p:xfrm>
          <a:off x="671513" y="1246188"/>
          <a:ext cx="8737600" cy="5736869"/>
        </p:xfrm>
        <a:graphic>
          <a:graphicData uri="http://schemas.openxmlformats.org/drawingml/2006/table">
            <a:tbl>
              <a:tblPr/>
              <a:tblGrid>
                <a:gridCol w="3702050"/>
                <a:gridCol w="2514600"/>
                <a:gridCol w="2520950"/>
              </a:tblGrid>
              <a:tr h="422275">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GB" sz="2000" b="1" i="0" u="none" strike="noStrike" cap="none" normalizeH="0" baseline="0" smtClean="0">
                        <a:ln>
                          <a:noFill/>
                        </a:ln>
                        <a:solidFill>
                          <a:srgbClr val="FFFFFF"/>
                        </a:solidFill>
                        <a:effectLst/>
                        <a:latin typeface="Arial" charset="0"/>
                        <a:ea typeface="MS Gothic" charset="-128"/>
                      </a:endParaRPr>
                    </a:p>
                  </a:txBody>
                  <a:tcPr marL="90000" marR="90000" marT="187920"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7889FB"/>
                    </a:solidFill>
                  </a:tcPr>
                </a:tc>
                <a:tc>
                  <a:txBody>
                    <a:bodyPr/>
                    <a:lstStyle/>
                    <a:p>
                      <a:pPr marL="0" marR="0" lvl="0" indent="0" algn="ctr"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1" i="0" u="none" strike="noStrike" cap="none" normalizeH="0" baseline="0" smtClean="0">
                          <a:ln>
                            <a:noFill/>
                          </a:ln>
                          <a:solidFill>
                            <a:srgbClr val="FFFFFF"/>
                          </a:solidFill>
                          <a:effectLst/>
                          <a:latin typeface="Arial" charset="0"/>
                          <a:ea typeface="MS Gothic" charset="-128"/>
                        </a:rPr>
                        <a:t>AIX</a:t>
                      </a:r>
                    </a:p>
                  </a:txBody>
                  <a:tcPr marL="90000" marR="90000" marT="187920"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7889FB"/>
                    </a:solidFill>
                  </a:tcPr>
                </a:tc>
                <a:tc>
                  <a:txBody>
                    <a:bodyPr/>
                    <a:lstStyle/>
                    <a:p>
                      <a:pPr marL="0" marR="0" lvl="0" indent="0" algn="ctr"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1" i="0" u="none" strike="noStrike" cap="none" normalizeH="0" baseline="0" smtClean="0">
                          <a:ln>
                            <a:noFill/>
                          </a:ln>
                          <a:solidFill>
                            <a:srgbClr val="FFFFFF"/>
                          </a:solidFill>
                          <a:effectLst/>
                          <a:latin typeface="Arial" charset="0"/>
                          <a:ea typeface="MS Gothic" charset="-128"/>
                        </a:rPr>
                        <a:t>Linux on x86</a:t>
                      </a:r>
                    </a:p>
                  </a:txBody>
                  <a:tcPr marL="90000" marR="90000" marT="187920"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37440" cap="flat" cmpd="sng" algn="ctr">
                      <a:solidFill>
                        <a:srgbClr val="FFFFFF"/>
                      </a:solidFill>
                      <a:prstDash val="solid"/>
                      <a:round/>
                      <a:headEnd type="none" w="med" len="med"/>
                      <a:tailEnd type="none" w="med" len="med"/>
                    </a:lnB>
                    <a:lnTlToBr>
                      <a:noFill/>
                    </a:lnTlToBr>
                    <a:lnBlToTr>
                      <a:noFill/>
                    </a:lnBlToTr>
                    <a:solidFill>
                      <a:srgbClr val="7889FB"/>
                    </a:solidFill>
                  </a:tcPr>
                </a:tc>
              </a:tr>
              <a:tr h="40640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Arial" charset="0"/>
                          <a:ea typeface="MS Gothic" charset="-128"/>
                        </a:rPr>
                        <a:t>Commercial </a:t>
                      </a:r>
                      <a:r>
                        <a:rPr kumimoji="0" lang="en-US" sz="1400" b="1" i="0" u="none" strike="noStrike" cap="none" normalizeH="0" baseline="0" smtClean="0">
                          <a:ln>
                            <a:noFill/>
                          </a:ln>
                          <a:solidFill>
                            <a:srgbClr val="0000FF"/>
                          </a:solidFill>
                          <a:effectLst/>
                          <a:latin typeface="Arial" charset="0"/>
                          <a:ea typeface="MS Gothic" charset="-128"/>
                        </a:rPr>
                        <a:t>Application Availability</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                         Best                           </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Better</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3744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r>
              <a:tr h="80645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FF"/>
                          </a:solidFill>
                          <a:effectLst/>
                          <a:latin typeface="Arial" charset="0"/>
                          <a:ea typeface="MS Gothic" charset="-128"/>
                        </a:rPr>
                        <a:t>Hardware First-Failure Data Capture</a:t>
                      </a:r>
                      <a:r>
                        <a:rPr kumimoji="0" lang="en-US" sz="1400" b="1" i="0" u="none" strike="noStrike" cap="none" normalizeH="0" baseline="0" smtClean="0">
                          <a:ln>
                            <a:noFill/>
                          </a:ln>
                          <a:solidFill>
                            <a:srgbClr val="000000"/>
                          </a:solidFill>
                          <a:effectLst/>
                          <a:latin typeface="Arial" charset="0"/>
                          <a:ea typeface="MS Gothic" charset="-128"/>
                        </a:rPr>
                        <a:t>         and diagnostic fault isolation capabilities</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 No</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r>
              <a:tr h="407988">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Arial" charset="0"/>
                          <a:ea typeface="MS Gothic" charset="-128"/>
                        </a:rPr>
                        <a:t>Vertical </a:t>
                      </a:r>
                      <a:r>
                        <a:rPr kumimoji="0" lang="en-US" sz="1400" b="1" i="0" u="none" strike="noStrike" cap="none" normalizeH="0" baseline="0" smtClean="0">
                          <a:ln>
                            <a:noFill/>
                          </a:ln>
                          <a:solidFill>
                            <a:srgbClr val="0000FF"/>
                          </a:solidFill>
                          <a:effectLst/>
                          <a:latin typeface="Arial" charset="0"/>
                          <a:ea typeface="MS Gothic" charset="-128"/>
                        </a:rPr>
                        <a:t>Scalability</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 Best </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Good</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r>
              <a:tr h="40640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Arial" charset="0"/>
                          <a:ea typeface="MS Gothic" charset="-128"/>
                        </a:rPr>
                        <a:t>Open Source </a:t>
                      </a:r>
                      <a:r>
                        <a:rPr kumimoji="0" lang="en-US" sz="1400" b="1" i="0" u="none" strike="noStrike" cap="none" normalizeH="0" baseline="0" smtClean="0">
                          <a:ln>
                            <a:noFill/>
                          </a:ln>
                          <a:solidFill>
                            <a:srgbClr val="0000FF"/>
                          </a:solidFill>
                          <a:effectLst/>
                          <a:latin typeface="Arial" charset="0"/>
                          <a:ea typeface="MS Gothic" charset="-128"/>
                        </a:rPr>
                        <a:t>Application Availability</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Good</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Better</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r>
              <a:tr h="409575">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FF"/>
                          </a:solidFill>
                          <a:effectLst/>
                          <a:latin typeface="Arial" charset="0"/>
                          <a:ea typeface="MS Gothic" charset="-128"/>
                        </a:rPr>
                        <a:t>Virtualization </a:t>
                      </a:r>
                      <a:r>
                        <a:rPr kumimoji="0" lang="en-US" sz="1400" b="1" i="0" u="none" strike="noStrike" cap="none" normalizeH="0" baseline="0" smtClean="0">
                          <a:ln>
                            <a:noFill/>
                          </a:ln>
                          <a:solidFill>
                            <a:srgbClr val="000000"/>
                          </a:solidFill>
                          <a:effectLst/>
                          <a:latin typeface="Arial" charset="0"/>
                          <a:ea typeface="MS Gothic" charset="-128"/>
                        </a:rPr>
                        <a:t>Support</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Good</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r>
              <a:tr h="40640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Arial" charset="0"/>
                          <a:ea typeface="MS Gothic" charset="-128"/>
                        </a:rPr>
                        <a:t>Dynamic Processor De-allocation</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No</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r>
              <a:tr h="80645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00"/>
                          </a:solidFill>
                          <a:effectLst/>
                          <a:latin typeface="Arial" charset="0"/>
                          <a:ea typeface="MS Gothic" charset="-128"/>
                        </a:rPr>
                        <a:t>Mainframe inspired Operating System </a:t>
                      </a:r>
                      <a:r>
                        <a:rPr kumimoji="0" lang="en-US" sz="1400" b="1" i="0" u="none" strike="noStrike" cap="none" normalizeH="0" baseline="0" smtClean="0">
                          <a:ln>
                            <a:noFill/>
                          </a:ln>
                          <a:solidFill>
                            <a:srgbClr val="0000FF"/>
                          </a:solidFill>
                          <a:effectLst/>
                          <a:latin typeface="Arial" charset="0"/>
                          <a:ea typeface="MS Gothic" charset="-128"/>
                        </a:rPr>
                        <a:t>First Failure Data Capture and OS fault isolation</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No</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r>
              <a:tr h="806450">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FF"/>
                          </a:solidFill>
                          <a:effectLst/>
                          <a:latin typeface="Arial" charset="0"/>
                          <a:ea typeface="MS Gothic" charset="-128"/>
                        </a:rPr>
                        <a:t>Predictive failure analysis</a:t>
                      </a:r>
                      <a:r>
                        <a:rPr kumimoji="0" lang="en-US" sz="1400" b="1" i="0" u="none" strike="noStrike" cap="none" normalizeH="0" baseline="0" smtClean="0">
                          <a:ln>
                            <a:noFill/>
                          </a:ln>
                          <a:solidFill>
                            <a:srgbClr val="000000"/>
                          </a:solidFill>
                          <a:effectLst/>
                          <a:latin typeface="Arial" charset="0"/>
                          <a:ea typeface="MS Gothic" charset="-128"/>
                        </a:rPr>
                        <a:t> on processors, caches, memory, I/O and DASD</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No</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r>
              <a:tr h="409575">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FF"/>
                          </a:solidFill>
                          <a:effectLst/>
                          <a:latin typeface="Arial" charset="0"/>
                          <a:ea typeface="MS Gothic" charset="-128"/>
                        </a:rPr>
                        <a:t>Binary Compatibility</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Best</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Good</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D6DAFD"/>
                    </a:solidFill>
                  </a:tcPr>
                </a:tc>
              </a:tr>
              <a:tr h="404813">
                <a:tc>
                  <a:txBody>
                    <a:bodyPr/>
                    <a:lstStyle/>
                    <a:p>
                      <a:pPr marL="0" marR="0" lvl="0" indent="0" algn="l" defTabSz="449263" rtl="0" eaLnBrk="1" fontAlgn="base" latinLnBrk="0" hangingPunct="1">
                        <a:lnSpc>
                          <a:spcPct val="7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400" b="1" i="0" u="none" strike="noStrike" cap="none" normalizeH="0" baseline="0" smtClean="0">
                          <a:ln>
                            <a:noFill/>
                          </a:ln>
                          <a:solidFill>
                            <a:srgbClr val="0000FF"/>
                          </a:solidFill>
                          <a:effectLst/>
                          <a:latin typeface="Arial" charset="0"/>
                          <a:ea typeface="MS Gothic" charset="-128"/>
                        </a:rPr>
                        <a:t>Manageability</a:t>
                      </a:r>
                    </a:p>
                  </a:txBody>
                  <a:tcPr marL="90000" marR="90000" marT="145656" marB="46800"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Better</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c>
                  <a:txBody>
                    <a:bodyPr/>
                    <a:lstStyle/>
                    <a:p>
                      <a:pPr marL="0" marR="0" lvl="0" indent="0" algn="ctr" defTabSz="449263" rtl="0" eaLnBrk="1" fontAlgn="base" latinLnBrk="0" hangingPunct="1">
                        <a:lnSpc>
                          <a:spcPct val="76000"/>
                        </a:lnSpc>
                        <a:spcBef>
                          <a:spcPts val="75"/>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200" b="0" i="0" u="none" strike="noStrike" cap="none" normalizeH="0" baseline="0" smtClean="0">
                          <a:ln>
                            <a:noFill/>
                          </a:ln>
                          <a:solidFill>
                            <a:srgbClr val="000000"/>
                          </a:solidFill>
                          <a:effectLst/>
                          <a:latin typeface="Arial" charset="0"/>
                          <a:ea typeface="MS Gothic" charset="-128"/>
                        </a:rPr>
                        <a:t>Good</a:t>
                      </a:r>
                    </a:p>
                  </a:txBody>
                  <a:tcPr marL="0" marR="0" marT="84888" marB="0" anchor="ctr" horzOverflow="overflow">
                    <a:lnL w="11520" cap="flat" cmpd="sng" algn="ctr">
                      <a:solidFill>
                        <a:srgbClr val="FFFFFF"/>
                      </a:solidFill>
                      <a:prstDash val="solid"/>
                      <a:round/>
                      <a:headEnd type="none" w="med" len="med"/>
                      <a:tailEnd type="none" w="med" len="med"/>
                    </a:lnL>
                    <a:lnR w="11520" cap="flat" cmpd="sng" algn="ctr">
                      <a:solidFill>
                        <a:srgbClr val="FFFFFF"/>
                      </a:solidFill>
                      <a:prstDash val="solid"/>
                      <a:round/>
                      <a:headEnd type="none" w="med" len="med"/>
                      <a:tailEnd type="none" w="med" len="med"/>
                    </a:lnR>
                    <a:lnT w="11520" cap="flat" cmpd="sng" algn="ctr">
                      <a:solidFill>
                        <a:srgbClr val="FFFFFF"/>
                      </a:solidFill>
                      <a:prstDash val="solid"/>
                      <a:round/>
                      <a:headEnd type="none" w="med" len="med"/>
                      <a:tailEnd type="none" w="med" len="med"/>
                    </a:lnT>
                    <a:lnB w="11520" cap="flat" cmpd="sng" algn="ctr">
                      <a:solidFill>
                        <a:srgbClr val="FFFFFF"/>
                      </a:solidFill>
                      <a:prstDash val="solid"/>
                      <a:round/>
                      <a:headEnd type="none" w="med" len="med"/>
                      <a:tailEnd type="none" w="med" len="med"/>
                    </a:lnB>
                    <a:lnTlToBr>
                      <a:noFill/>
                    </a:lnTlToBr>
                    <a:lnBlToTr>
                      <a:noFill/>
                    </a:lnBlToTr>
                    <a:solidFill>
                      <a:srgbClr val="ECEDFE"/>
                    </a:solidFill>
                  </a:tcPr>
                </a:tc>
              </a:tr>
            </a:tbl>
          </a:graphicData>
        </a:graphic>
      </p:graphicFrame>
      <p:pic>
        <p:nvPicPr>
          <p:cNvPr id="159796" name="Picture 116"/>
          <p:cNvPicPr>
            <a:picLocks noChangeAspect="1" noChangeArrowheads="1"/>
          </p:cNvPicPr>
          <p:nvPr/>
        </p:nvPicPr>
        <p:blipFill>
          <a:blip r:embed="rId3"/>
          <a:srcRect l="37471" t="55373" r="19272" b="13707"/>
          <a:stretch>
            <a:fillRect/>
          </a:stretch>
        </p:blipFill>
        <p:spPr bwMode="auto">
          <a:xfrm>
            <a:off x="4829175" y="1635125"/>
            <a:ext cx="328613" cy="406400"/>
          </a:xfrm>
          <a:prstGeom prst="rect">
            <a:avLst/>
          </a:prstGeom>
          <a:noFill/>
          <a:ln w="9525">
            <a:noFill/>
            <a:miter lim="800000"/>
            <a:headEnd/>
            <a:tailEnd/>
          </a:ln>
        </p:spPr>
      </p:pic>
      <p:pic>
        <p:nvPicPr>
          <p:cNvPr id="159797" name="Picture 117"/>
          <p:cNvPicPr>
            <a:picLocks noChangeAspect="1" noChangeArrowheads="1"/>
          </p:cNvPicPr>
          <p:nvPr/>
        </p:nvPicPr>
        <p:blipFill>
          <a:blip r:embed="rId3"/>
          <a:srcRect l="37471" t="55373" r="19272" b="13707"/>
          <a:stretch>
            <a:fillRect/>
          </a:stretch>
        </p:blipFill>
        <p:spPr bwMode="auto">
          <a:xfrm>
            <a:off x="4829175" y="2306638"/>
            <a:ext cx="328613" cy="406400"/>
          </a:xfrm>
          <a:prstGeom prst="rect">
            <a:avLst/>
          </a:prstGeom>
          <a:noFill/>
          <a:ln w="9525">
            <a:noFill/>
            <a:miter lim="800000"/>
            <a:headEnd/>
            <a:tailEnd/>
          </a:ln>
        </p:spPr>
      </p:pic>
      <p:pic>
        <p:nvPicPr>
          <p:cNvPr id="159798" name="Picture 118"/>
          <p:cNvPicPr>
            <a:picLocks noChangeAspect="1" noChangeArrowheads="1"/>
          </p:cNvPicPr>
          <p:nvPr/>
        </p:nvPicPr>
        <p:blipFill>
          <a:blip r:embed="rId3"/>
          <a:srcRect l="37471" t="55373" r="19272" b="13707"/>
          <a:stretch>
            <a:fillRect/>
          </a:stretch>
        </p:blipFill>
        <p:spPr bwMode="auto">
          <a:xfrm>
            <a:off x="4829175" y="2908300"/>
            <a:ext cx="328613" cy="406400"/>
          </a:xfrm>
          <a:prstGeom prst="rect">
            <a:avLst/>
          </a:prstGeom>
          <a:noFill/>
          <a:ln w="9525">
            <a:noFill/>
            <a:miter lim="800000"/>
            <a:headEnd/>
            <a:tailEnd/>
          </a:ln>
        </p:spPr>
      </p:pic>
      <p:pic>
        <p:nvPicPr>
          <p:cNvPr id="159799" name="Picture 119"/>
          <p:cNvPicPr>
            <a:picLocks noChangeAspect="1" noChangeArrowheads="1"/>
          </p:cNvPicPr>
          <p:nvPr/>
        </p:nvPicPr>
        <p:blipFill>
          <a:blip r:embed="rId3"/>
          <a:srcRect l="37471" t="55373" r="19272" b="13707"/>
          <a:stretch>
            <a:fillRect/>
          </a:stretch>
        </p:blipFill>
        <p:spPr bwMode="auto">
          <a:xfrm>
            <a:off x="4827588" y="5511800"/>
            <a:ext cx="328612" cy="406400"/>
          </a:xfrm>
          <a:prstGeom prst="rect">
            <a:avLst/>
          </a:prstGeom>
          <a:noFill/>
          <a:ln w="9525">
            <a:noFill/>
            <a:miter lim="800000"/>
            <a:headEnd/>
            <a:tailEnd/>
          </a:ln>
        </p:spPr>
      </p:pic>
      <p:pic>
        <p:nvPicPr>
          <p:cNvPr id="159800" name="Picture 120"/>
          <p:cNvPicPr>
            <a:picLocks noChangeAspect="1" noChangeArrowheads="1"/>
          </p:cNvPicPr>
          <p:nvPr/>
        </p:nvPicPr>
        <p:blipFill>
          <a:blip r:embed="rId4"/>
          <a:srcRect t="28009" b="26247"/>
          <a:stretch>
            <a:fillRect/>
          </a:stretch>
        </p:blipFill>
        <p:spPr bwMode="auto">
          <a:xfrm>
            <a:off x="4721225" y="3321050"/>
            <a:ext cx="544513" cy="360363"/>
          </a:xfrm>
          <a:prstGeom prst="rect">
            <a:avLst/>
          </a:prstGeom>
          <a:noFill/>
          <a:ln w="9525">
            <a:noFill/>
            <a:miter lim="800000"/>
            <a:headEnd/>
            <a:tailEnd/>
          </a:ln>
        </p:spPr>
      </p:pic>
      <p:pic>
        <p:nvPicPr>
          <p:cNvPr id="159801" name="Picture 121"/>
          <p:cNvPicPr>
            <a:picLocks noChangeAspect="1" noChangeArrowheads="1"/>
          </p:cNvPicPr>
          <p:nvPr/>
        </p:nvPicPr>
        <p:blipFill>
          <a:blip r:embed="rId3"/>
          <a:srcRect l="37471" t="55373" r="19272" b="13707"/>
          <a:stretch>
            <a:fillRect/>
          </a:stretch>
        </p:blipFill>
        <p:spPr bwMode="auto">
          <a:xfrm>
            <a:off x="4829175" y="4657725"/>
            <a:ext cx="328613" cy="406400"/>
          </a:xfrm>
          <a:prstGeom prst="rect">
            <a:avLst/>
          </a:prstGeom>
          <a:noFill/>
          <a:ln w="9525">
            <a:noFill/>
            <a:miter lim="800000"/>
            <a:headEnd/>
            <a:tailEnd/>
          </a:ln>
        </p:spPr>
      </p:pic>
      <p:pic>
        <p:nvPicPr>
          <p:cNvPr id="159802" name="Picture 122"/>
          <p:cNvPicPr>
            <a:picLocks noChangeAspect="1" noChangeArrowheads="1"/>
          </p:cNvPicPr>
          <p:nvPr/>
        </p:nvPicPr>
        <p:blipFill>
          <a:blip r:embed="rId3"/>
          <a:srcRect l="37471" t="55373" r="19272" b="13707"/>
          <a:stretch>
            <a:fillRect/>
          </a:stretch>
        </p:blipFill>
        <p:spPr bwMode="auto">
          <a:xfrm>
            <a:off x="4827588" y="4168775"/>
            <a:ext cx="328612" cy="406400"/>
          </a:xfrm>
          <a:prstGeom prst="rect">
            <a:avLst/>
          </a:prstGeom>
          <a:noFill/>
          <a:ln w="9525">
            <a:noFill/>
            <a:miter lim="800000"/>
            <a:headEnd/>
            <a:tailEnd/>
          </a:ln>
        </p:spPr>
      </p:pic>
      <p:pic>
        <p:nvPicPr>
          <p:cNvPr id="159803" name="Picture 123"/>
          <p:cNvPicPr>
            <a:picLocks noChangeAspect="1" noChangeArrowheads="1"/>
          </p:cNvPicPr>
          <p:nvPr/>
        </p:nvPicPr>
        <p:blipFill>
          <a:blip r:embed="rId3"/>
          <a:srcRect l="37471" t="55373" r="19272" b="13707"/>
          <a:stretch>
            <a:fillRect/>
          </a:stretch>
        </p:blipFill>
        <p:spPr bwMode="auto">
          <a:xfrm>
            <a:off x="4829175" y="3748088"/>
            <a:ext cx="328613" cy="406400"/>
          </a:xfrm>
          <a:prstGeom prst="rect">
            <a:avLst/>
          </a:prstGeom>
          <a:noFill/>
          <a:ln w="9525">
            <a:noFill/>
            <a:miter lim="800000"/>
            <a:headEnd/>
            <a:tailEnd/>
          </a:ln>
        </p:spPr>
      </p:pic>
      <p:pic>
        <p:nvPicPr>
          <p:cNvPr id="159804" name="Picture 124"/>
          <p:cNvPicPr>
            <a:picLocks noChangeAspect="1" noChangeArrowheads="1"/>
          </p:cNvPicPr>
          <p:nvPr/>
        </p:nvPicPr>
        <p:blipFill>
          <a:blip r:embed="rId3"/>
          <a:srcRect l="37471" t="55373" r="19272" b="13707"/>
          <a:stretch>
            <a:fillRect/>
          </a:stretch>
        </p:blipFill>
        <p:spPr bwMode="auto">
          <a:xfrm>
            <a:off x="4827588" y="6170613"/>
            <a:ext cx="328612" cy="406400"/>
          </a:xfrm>
          <a:prstGeom prst="rect">
            <a:avLst/>
          </a:prstGeom>
          <a:noFill/>
          <a:ln w="9525">
            <a:noFill/>
            <a:miter lim="800000"/>
            <a:headEnd/>
            <a:tailEnd/>
          </a:ln>
        </p:spPr>
      </p:pic>
      <p:pic>
        <p:nvPicPr>
          <p:cNvPr id="159805" name="Picture 125"/>
          <p:cNvPicPr>
            <a:picLocks noChangeAspect="1" noChangeArrowheads="1"/>
          </p:cNvPicPr>
          <p:nvPr/>
        </p:nvPicPr>
        <p:blipFill>
          <a:blip r:embed="rId5"/>
          <a:srcRect t="27354" b="18890"/>
          <a:stretch>
            <a:fillRect/>
          </a:stretch>
        </p:blipFill>
        <p:spPr bwMode="auto">
          <a:xfrm>
            <a:off x="4721225" y="6546850"/>
            <a:ext cx="544513" cy="423863"/>
          </a:xfrm>
          <a:prstGeom prst="rect">
            <a:avLst/>
          </a:prstGeom>
          <a:noFill/>
          <a:ln w="9525">
            <a:noFill/>
            <a:miter lim="800000"/>
            <a:headEnd/>
            <a:tailEnd/>
          </a:ln>
        </p:spPr>
      </p:pic>
      <p:pic>
        <p:nvPicPr>
          <p:cNvPr id="159806" name="Picture 126"/>
          <p:cNvPicPr>
            <a:picLocks noChangeAspect="1" noChangeArrowheads="1"/>
          </p:cNvPicPr>
          <p:nvPr/>
        </p:nvPicPr>
        <p:blipFill>
          <a:blip r:embed="rId5"/>
          <a:srcRect t="27354" b="18890"/>
          <a:stretch>
            <a:fillRect/>
          </a:stretch>
        </p:blipFill>
        <p:spPr bwMode="auto">
          <a:xfrm>
            <a:off x="7335838" y="1714500"/>
            <a:ext cx="544512" cy="423863"/>
          </a:xfrm>
          <a:prstGeom prst="rect">
            <a:avLst/>
          </a:prstGeom>
          <a:noFill/>
          <a:ln w="9525">
            <a:noFill/>
            <a:miter lim="800000"/>
            <a:headEnd/>
            <a:tailEnd/>
          </a:ln>
        </p:spPr>
      </p:pic>
      <p:pic>
        <p:nvPicPr>
          <p:cNvPr id="159807" name="Picture 127"/>
          <p:cNvPicPr>
            <a:picLocks noChangeAspect="1" noChangeArrowheads="1"/>
          </p:cNvPicPr>
          <p:nvPr/>
        </p:nvPicPr>
        <p:blipFill>
          <a:blip r:embed="rId6"/>
          <a:srcRect l="-3868" t="41449" b="25336"/>
          <a:stretch>
            <a:fillRect/>
          </a:stretch>
        </p:blipFill>
        <p:spPr bwMode="auto">
          <a:xfrm>
            <a:off x="7319963" y="2293938"/>
            <a:ext cx="576262" cy="441325"/>
          </a:xfrm>
          <a:prstGeom prst="rect">
            <a:avLst/>
          </a:prstGeom>
          <a:noFill/>
          <a:ln w="9525">
            <a:noFill/>
            <a:miter lim="800000"/>
            <a:headEnd/>
            <a:tailEnd/>
          </a:ln>
        </p:spPr>
      </p:pic>
      <p:pic>
        <p:nvPicPr>
          <p:cNvPr id="159808" name="Picture 128"/>
          <p:cNvPicPr>
            <a:picLocks noChangeAspect="1" noChangeArrowheads="1"/>
          </p:cNvPicPr>
          <p:nvPr/>
        </p:nvPicPr>
        <p:blipFill>
          <a:blip r:embed="rId4"/>
          <a:srcRect t="28009" b="26247"/>
          <a:stretch>
            <a:fillRect/>
          </a:stretch>
        </p:blipFill>
        <p:spPr bwMode="auto">
          <a:xfrm>
            <a:off x="7335838" y="2930525"/>
            <a:ext cx="544512" cy="360363"/>
          </a:xfrm>
          <a:prstGeom prst="rect">
            <a:avLst/>
          </a:prstGeom>
          <a:noFill/>
          <a:ln w="9525">
            <a:noFill/>
            <a:miter lim="800000"/>
            <a:headEnd/>
            <a:tailEnd/>
          </a:ln>
        </p:spPr>
      </p:pic>
      <p:pic>
        <p:nvPicPr>
          <p:cNvPr id="159809" name="Picture 129"/>
          <p:cNvPicPr>
            <a:picLocks noChangeAspect="1" noChangeArrowheads="1"/>
          </p:cNvPicPr>
          <p:nvPr/>
        </p:nvPicPr>
        <p:blipFill>
          <a:blip r:embed="rId4"/>
          <a:srcRect t="28009" b="26247"/>
          <a:stretch>
            <a:fillRect/>
          </a:stretch>
        </p:blipFill>
        <p:spPr bwMode="auto">
          <a:xfrm>
            <a:off x="7335838" y="3778250"/>
            <a:ext cx="544512" cy="360363"/>
          </a:xfrm>
          <a:prstGeom prst="rect">
            <a:avLst/>
          </a:prstGeom>
          <a:noFill/>
          <a:ln w="9525">
            <a:noFill/>
            <a:miter lim="800000"/>
            <a:headEnd/>
            <a:tailEnd/>
          </a:ln>
        </p:spPr>
      </p:pic>
      <p:pic>
        <p:nvPicPr>
          <p:cNvPr id="159810" name="Picture 130"/>
          <p:cNvPicPr>
            <a:picLocks noChangeAspect="1" noChangeArrowheads="1"/>
          </p:cNvPicPr>
          <p:nvPr/>
        </p:nvPicPr>
        <p:blipFill>
          <a:blip r:embed="rId5"/>
          <a:srcRect t="27354" b="18890"/>
          <a:stretch>
            <a:fillRect/>
          </a:stretch>
        </p:blipFill>
        <p:spPr bwMode="auto">
          <a:xfrm>
            <a:off x="7335838" y="3328988"/>
            <a:ext cx="544512" cy="423862"/>
          </a:xfrm>
          <a:prstGeom prst="rect">
            <a:avLst/>
          </a:prstGeom>
          <a:noFill/>
          <a:ln w="9525">
            <a:noFill/>
            <a:miter lim="800000"/>
            <a:headEnd/>
            <a:tailEnd/>
          </a:ln>
        </p:spPr>
      </p:pic>
      <p:pic>
        <p:nvPicPr>
          <p:cNvPr id="159811" name="Picture 131"/>
          <p:cNvPicPr>
            <a:picLocks noChangeAspect="1" noChangeArrowheads="1"/>
          </p:cNvPicPr>
          <p:nvPr/>
        </p:nvPicPr>
        <p:blipFill>
          <a:blip r:embed="rId6"/>
          <a:srcRect l="-3868" t="41449" b="25336"/>
          <a:stretch>
            <a:fillRect/>
          </a:stretch>
        </p:blipFill>
        <p:spPr bwMode="auto">
          <a:xfrm>
            <a:off x="7319963" y="4714875"/>
            <a:ext cx="576262" cy="441325"/>
          </a:xfrm>
          <a:prstGeom prst="rect">
            <a:avLst/>
          </a:prstGeom>
          <a:noFill/>
          <a:ln w="9525">
            <a:noFill/>
            <a:miter lim="800000"/>
            <a:headEnd/>
            <a:tailEnd/>
          </a:ln>
        </p:spPr>
      </p:pic>
      <p:pic>
        <p:nvPicPr>
          <p:cNvPr id="159812" name="Picture 132"/>
          <p:cNvPicPr>
            <a:picLocks noChangeAspect="1" noChangeArrowheads="1"/>
          </p:cNvPicPr>
          <p:nvPr/>
        </p:nvPicPr>
        <p:blipFill>
          <a:blip r:embed="rId6"/>
          <a:srcRect l="-3868" t="41449" b="25336"/>
          <a:stretch>
            <a:fillRect/>
          </a:stretch>
        </p:blipFill>
        <p:spPr bwMode="auto">
          <a:xfrm>
            <a:off x="7319963" y="4100513"/>
            <a:ext cx="576262" cy="441325"/>
          </a:xfrm>
          <a:prstGeom prst="rect">
            <a:avLst/>
          </a:prstGeom>
          <a:noFill/>
          <a:ln w="9525">
            <a:noFill/>
            <a:miter lim="800000"/>
            <a:headEnd/>
            <a:tailEnd/>
          </a:ln>
        </p:spPr>
      </p:pic>
      <p:pic>
        <p:nvPicPr>
          <p:cNvPr id="159813" name="Picture 133"/>
          <p:cNvPicPr>
            <a:picLocks noChangeAspect="1" noChangeArrowheads="1"/>
          </p:cNvPicPr>
          <p:nvPr/>
        </p:nvPicPr>
        <p:blipFill>
          <a:blip r:embed="rId4"/>
          <a:srcRect t="28009" b="26247"/>
          <a:stretch>
            <a:fillRect/>
          </a:stretch>
        </p:blipFill>
        <p:spPr bwMode="auto">
          <a:xfrm>
            <a:off x="7335838" y="6170613"/>
            <a:ext cx="544512" cy="360362"/>
          </a:xfrm>
          <a:prstGeom prst="rect">
            <a:avLst/>
          </a:prstGeom>
          <a:noFill/>
          <a:ln w="9525">
            <a:noFill/>
            <a:miter lim="800000"/>
            <a:headEnd/>
            <a:tailEnd/>
          </a:ln>
        </p:spPr>
      </p:pic>
      <p:pic>
        <p:nvPicPr>
          <p:cNvPr id="159814" name="Picture 134"/>
          <p:cNvPicPr>
            <a:picLocks noChangeAspect="1" noChangeArrowheads="1"/>
          </p:cNvPicPr>
          <p:nvPr/>
        </p:nvPicPr>
        <p:blipFill>
          <a:blip r:embed="rId4"/>
          <a:srcRect t="28009" b="26247"/>
          <a:stretch>
            <a:fillRect/>
          </a:stretch>
        </p:blipFill>
        <p:spPr bwMode="auto">
          <a:xfrm>
            <a:off x="7334250" y="6565900"/>
            <a:ext cx="544513" cy="360363"/>
          </a:xfrm>
          <a:prstGeom prst="rect">
            <a:avLst/>
          </a:prstGeom>
          <a:noFill/>
          <a:ln w="9525">
            <a:noFill/>
            <a:miter lim="800000"/>
            <a:headEnd/>
            <a:tailEnd/>
          </a:ln>
        </p:spPr>
      </p:pic>
      <p:pic>
        <p:nvPicPr>
          <p:cNvPr id="159815" name="Picture 135"/>
          <p:cNvPicPr>
            <a:picLocks noChangeAspect="1" noChangeArrowheads="1"/>
          </p:cNvPicPr>
          <p:nvPr/>
        </p:nvPicPr>
        <p:blipFill>
          <a:blip r:embed="rId6"/>
          <a:srcRect l="-3868" t="41449" b="25336"/>
          <a:stretch>
            <a:fillRect/>
          </a:stretch>
        </p:blipFill>
        <p:spPr bwMode="auto">
          <a:xfrm>
            <a:off x="7318375" y="5521325"/>
            <a:ext cx="576263" cy="441325"/>
          </a:xfrm>
          <a:prstGeom prst="rect">
            <a:avLst/>
          </a:prstGeom>
          <a:noFill/>
          <a:ln w="9525">
            <a:noFill/>
            <a:miter lim="800000"/>
            <a:headEnd/>
            <a:tailEnd/>
          </a:ln>
        </p:spPr>
      </p:pic>
      <p:sp>
        <p:nvSpPr>
          <p:cNvPr id="159816" name="Rectangle 136">
            <a:hlinkClick r:id="rId7" action="ppaction://hlinksldjump"/>
          </p:cNvPr>
          <p:cNvSpPr>
            <a:spLocks noChangeArrowheads="1"/>
          </p:cNvSpPr>
          <p:nvPr/>
        </p:nvSpPr>
        <p:spPr bwMode="auto">
          <a:xfrm>
            <a:off x="8942388" y="711200"/>
            <a:ext cx="869950" cy="317500"/>
          </a:xfrm>
          <a:prstGeom prst="rect">
            <a:avLst/>
          </a:prstGeom>
          <a:solidFill>
            <a:srgbClr val="FFFF99"/>
          </a:solidFill>
          <a:ln w="21600">
            <a:solidFill>
              <a:srgbClr val="808080"/>
            </a:solidFill>
            <a:round/>
            <a:headEnd/>
            <a:tailEnd/>
          </a:ln>
        </p:spPr>
        <p:txBody>
          <a:bodyPr lIns="90000" tIns="45000" rIns="90000" bIns="45000" anchor="ctr"/>
          <a:lstStyle/>
          <a:p>
            <a:pPr algn="ct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Back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862" name="Group 38"/>
          <p:cNvGraphicFramePr>
            <a:graphicFrameLocks noGrp="1"/>
          </p:cNvGraphicFramePr>
          <p:nvPr/>
        </p:nvGraphicFramePr>
        <p:xfrm>
          <a:off x="446088" y="2076450"/>
          <a:ext cx="9237073" cy="3378032"/>
        </p:xfrm>
        <a:graphic>
          <a:graphicData uri="http://schemas.openxmlformats.org/drawingml/2006/table">
            <a:tbl>
              <a:tblPr/>
              <a:tblGrid>
                <a:gridCol w="2563908"/>
                <a:gridCol w="2352146"/>
                <a:gridCol w="2478154"/>
                <a:gridCol w="1842865"/>
              </a:tblGrid>
              <a:tr h="1034836">
                <a:tc>
                  <a:txBody>
                    <a:bodyPr/>
                    <a:lstStyle/>
                    <a:p>
                      <a:pPr marL="0" marR="0" lvl="0" indent="0" algn="l"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2200" b="0" i="1" u="none" strike="noStrike" cap="none" normalizeH="0" baseline="0" dirty="0" smtClean="0">
                          <a:ln>
                            <a:noFill/>
                          </a:ln>
                          <a:solidFill>
                            <a:schemeClr val="bg1"/>
                          </a:solidFill>
                          <a:effectLst/>
                          <a:latin typeface="Arial" pitchFamily="34" charset="0"/>
                          <a:cs typeface="Arial" pitchFamily="34" charset="0"/>
                        </a:rPr>
                        <a:t>Risk Management Factors</a:t>
                      </a:r>
                    </a:p>
                  </a:txBody>
                  <a:tcPr marL="100806" marR="100806" marT="50398" marB="50398" anchor="ct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7DBA00"/>
                    </a:solid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2200" b="0" i="0" u="none" strike="noStrike" cap="none" normalizeH="0" baseline="0" smtClean="0">
                          <a:ln>
                            <a:noFill/>
                          </a:ln>
                          <a:solidFill>
                            <a:schemeClr val="bg1"/>
                          </a:solidFill>
                          <a:effectLst/>
                          <a:latin typeface="Arial" pitchFamily="34" charset="0"/>
                          <a:cs typeface="Arial" pitchFamily="34" charset="0"/>
                        </a:rPr>
                        <a:t>VMware ESX 3.5</a:t>
                      </a:r>
                    </a:p>
                    <a:p>
                      <a:pPr marL="0" marR="0" lvl="0" indent="0" algn="ctr"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1800" b="0" i="1" u="none" strike="noStrike" cap="none" normalizeH="0" baseline="0" smtClean="0">
                          <a:ln>
                            <a:noFill/>
                          </a:ln>
                          <a:solidFill>
                            <a:schemeClr val="bg1"/>
                          </a:solidFill>
                          <a:effectLst/>
                          <a:latin typeface="Arial" pitchFamily="34" charset="0"/>
                          <a:cs typeface="Arial" pitchFamily="34" charset="0"/>
                        </a:rPr>
                        <a:t>(in VMware Infrastructure 3)</a:t>
                      </a:r>
                    </a:p>
                  </a:txBody>
                  <a:tcPr marL="100806" marR="100806" marT="50398" marB="50398"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7DBA00"/>
                    </a:solid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2200" b="0" i="0" u="none" strike="noStrike" cap="none" normalizeH="0" baseline="0" smtClean="0">
                          <a:ln>
                            <a:noFill/>
                          </a:ln>
                          <a:solidFill>
                            <a:schemeClr val="bg1"/>
                          </a:solidFill>
                          <a:effectLst/>
                          <a:latin typeface="Arial" pitchFamily="34" charset="0"/>
                          <a:cs typeface="Arial" pitchFamily="34" charset="0"/>
                        </a:rPr>
                        <a:t>VMware vSphere</a:t>
                      </a:r>
                    </a:p>
                    <a:p>
                      <a:pPr marL="0" marR="0" lvl="0" indent="0" algn="ctr"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2200" b="0" i="0" u="none" strike="noStrike" cap="none" normalizeH="0" baseline="0" smtClean="0">
                          <a:ln>
                            <a:noFill/>
                          </a:ln>
                          <a:solidFill>
                            <a:schemeClr val="bg1"/>
                          </a:solidFill>
                          <a:effectLst/>
                          <a:latin typeface="Arial" pitchFamily="34" charset="0"/>
                          <a:cs typeface="Arial" pitchFamily="34" charset="0"/>
                        </a:rPr>
                        <a:t>4 &amp; 5</a:t>
                      </a:r>
                      <a:endParaRPr kumimoji="0" lang="en-US" sz="1800" b="0" i="1" u="none" strike="noStrike" cap="none" normalizeH="0" baseline="0" smtClean="0">
                        <a:ln>
                          <a:noFill/>
                        </a:ln>
                        <a:solidFill>
                          <a:schemeClr val="bg1"/>
                        </a:solidFill>
                        <a:effectLst/>
                        <a:latin typeface="Arial" pitchFamily="34" charset="0"/>
                        <a:cs typeface="Arial" pitchFamily="34" charset="0"/>
                      </a:endParaRP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7DBA00"/>
                    </a:solidFill>
                  </a:tcPr>
                </a:tc>
                <a:tc>
                  <a:txBody>
                    <a:bodyPr/>
                    <a:lstStyle/>
                    <a:p>
                      <a:pPr marL="0" marR="0" lvl="0" indent="0" algn="ctr" defTabSz="914400" rtl="0" eaLnBrk="1" fontAlgn="base" latinLnBrk="0" hangingPunct="1">
                        <a:lnSpc>
                          <a:spcPct val="100000"/>
                        </a:lnSpc>
                        <a:spcBef>
                          <a:spcPct val="10000"/>
                        </a:spcBef>
                        <a:spcAft>
                          <a:spcPct val="10000"/>
                        </a:spcAft>
                        <a:buClr>
                          <a:schemeClr val="tx1"/>
                        </a:buClr>
                        <a:buSzTx/>
                        <a:buFont typeface="Wingdings" pitchFamily="2" charset="2"/>
                        <a:buNone/>
                        <a:tabLst/>
                      </a:pPr>
                      <a:r>
                        <a:rPr kumimoji="0" lang="en-US" sz="2200" b="0" i="0" u="none" strike="noStrike" cap="none" normalizeH="0" baseline="0" smtClean="0">
                          <a:ln>
                            <a:noFill/>
                          </a:ln>
                          <a:solidFill>
                            <a:schemeClr val="bg1"/>
                          </a:solidFill>
                          <a:effectLst/>
                          <a:latin typeface="Arial" pitchFamily="34" charset="0"/>
                          <a:cs typeface="Arial" pitchFamily="34" charset="0"/>
                        </a:rPr>
                        <a:t>PowerVM</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solidFill>
                      <a:srgbClr val="7DBA00"/>
                    </a:solidFill>
                  </a:tcPr>
                </a:tc>
              </a:tr>
              <a:tr h="826524">
                <a:tc>
                  <a:txBody>
                    <a:bodyPr/>
                    <a:lstStyle/>
                    <a:p>
                      <a:pPr marL="0" marR="0" lvl="0" indent="0" algn="l"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Implementation of virtualization technology</a:t>
                      </a:r>
                    </a:p>
                  </a:txBody>
                  <a:tcPr marL="100806" marR="100806" marT="50398" marB="50398" anchor="ct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Third-party software add-on</a:t>
                      </a:r>
                    </a:p>
                  </a:txBody>
                  <a:tcPr marL="100806" marR="100806" marT="50398" marB="50398"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Third-party software add-on</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Integrated into server firmware</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584615">
                <a:tc>
                  <a:txBody>
                    <a:bodyPr/>
                    <a:lstStyle/>
                    <a:p>
                      <a:pPr marL="0" marR="0" lvl="0" indent="0" algn="l"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Isolation of I/O drivers from hypervisor</a:t>
                      </a:r>
                    </a:p>
                  </a:txBody>
                  <a:tcPr marL="100806" marR="100806" marT="50398" marB="50398" anchor="ct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No</a:t>
                      </a:r>
                    </a:p>
                  </a:txBody>
                  <a:tcPr marL="100806" marR="100806" marT="50398" marB="50398"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No</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Yes (using VIOS)</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r>
              <a:tr h="880282">
                <a:tc>
                  <a:txBody>
                    <a:bodyPr/>
                    <a:lstStyle/>
                    <a:p>
                      <a:pPr marL="0" marR="0" lvl="0" indent="0" algn="l"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Live migration across processor generations</a:t>
                      </a:r>
                    </a:p>
                  </a:txBody>
                  <a:tcPr marL="100806" marR="100806" marT="50398" marB="50398" anchor="ct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sym typeface="Wingdings" pitchFamily="2" charset="2"/>
                        </a:rPr>
                        <a:t>No</a:t>
                      </a:r>
                    </a:p>
                  </a:txBody>
                  <a:tcPr marL="100806" marR="100806" marT="50398" marB="50398" anchor="ct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sym typeface="Wingdings" pitchFamily="2" charset="2"/>
                        </a:rPr>
                        <a:t>Some (with Intel FlexMigration)</a:t>
                      </a:r>
                    </a:p>
                  </a:txBody>
                  <a:tcPr marL="100806" marR="100806" marT="50398" marB="503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sym typeface="Wingdings" pitchFamily="2" charset="2"/>
                        </a:rPr>
                        <a:t>Yes</a:t>
                      </a:r>
                    </a:p>
                    <a:p>
                      <a:pPr marL="0" marR="0" lvl="0" indent="0" algn="ctr" defTabSz="914400" rtl="0" eaLnBrk="1" fontAlgn="base" latinLnBrk="0" hangingPunct="1">
                        <a:lnSpc>
                          <a:spcPct val="90000"/>
                        </a:lnSpc>
                        <a:spcBef>
                          <a:spcPct val="10000"/>
                        </a:spcBef>
                        <a:spcAft>
                          <a:spcPct val="10000"/>
                        </a:spcAft>
                        <a:buClr>
                          <a:schemeClr val="tx1"/>
                        </a:buClr>
                        <a:buSzTx/>
                        <a:buFont typeface="Wingdings" pitchFamily="2" charset="2"/>
                        <a:buNone/>
                        <a:tabLst/>
                      </a:pPr>
                      <a:r>
                        <a:rPr kumimoji="0" lang="en-US" sz="1800" b="0" i="0" u="none" strike="noStrike" cap="none" normalizeH="0" baseline="0" smtClean="0">
                          <a:ln>
                            <a:noFill/>
                          </a:ln>
                          <a:solidFill>
                            <a:schemeClr val="tx1"/>
                          </a:solidFill>
                          <a:effectLst/>
                          <a:latin typeface="Arial" pitchFamily="34" charset="0"/>
                          <a:cs typeface="Arial" pitchFamily="34" charset="0"/>
                          <a:sym typeface="Wingdings" pitchFamily="2" charset="2"/>
                        </a:rPr>
                        <a:t>(Power6-Power7)</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r>
            </a:tbl>
          </a:graphicData>
        </a:graphic>
      </p:graphicFrame>
      <p:sp>
        <p:nvSpPr>
          <p:cNvPr id="161820" name="Rectangle 34"/>
          <p:cNvSpPr>
            <a:spLocks noGrp="1" noChangeArrowheads="1"/>
          </p:cNvSpPr>
          <p:nvPr>
            <p:ph type="title"/>
          </p:nvPr>
        </p:nvSpPr>
        <p:spPr>
          <a:xfrm>
            <a:off x="201613" y="654050"/>
            <a:ext cx="8335962" cy="323850"/>
          </a:xfrm>
        </p:spPr>
        <p:txBody>
          <a:bodyPr/>
          <a:lstStyle/>
          <a:p>
            <a:pPr eaLnBrk="1" hangingPunct="1"/>
            <a:r>
              <a:rPr lang="en-US" sz="2900" smtClean="0"/>
              <a:t>PowerVM delivers superior security to help manage risk and maximize availability</a:t>
            </a:r>
          </a:p>
        </p:txBody>
      </p:sp>
      <p:pic>
        <p:nvPicPr>
          <p:cNvPr id="161821" name="Picture 3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378825" y="765175"/>
            <a:ext cx="1206500" cy="1162050"/>
          </a:xfrm>
          <a:prstGeom prst="rect">
            <a:avLst/>
          </a:prstGeom>
          <a:noFill/>
          <a:ln w="9525">
            <a:noFill/>
            <a:miter lim="800000"/>
            <a:headEnd/>
            <a:tailEnd/>
          </a:ln>
        </p:spPr>
      </p:pic>
      <p:pic>
        <p:nvPicPr>
          <p:cNvPr id="161822" name="Picture 36"/>
          <p:cNvPicPr>
            <a:picLocks noChangeAspect="1" noChangeArrowheads="1"/>
          </p:cNvPicPr>
          <p:nvPr/>
        </p:nvPicPr>
        <p:blipFill>
          <a:blip r:embed="rId4"/>
          <a:srcRect/>
          <a:stretch>
            <a:fillRect/>
          </a:stretch>
        </p:blipFill>
        <p:spPr bwMode="auto">
          <a:xfrm>
            <a:off x="615950" y="5991225"/>
            <a:ext cx="1368425" cy="1381125"/>
          </a:xfrm>
          <a:prstGeom prst="rect">
            <a:avLst/>
          </a:prstGeom>
          <a:noFill/>
          <a:ln w="9525">
            <a:noFill/>
            <a:miter lim="800000"/>
            <a:headEnd/>
            <a:tailEnd/>
          </a:ln>
        </p:spPr>
      </p:pic>
      <p:sp>
        <p:nvSpPr>
          <p:cNvPr id="161823" name="Text Box 37"/>
          <p:cNvSpPr txBox="1">
            <a:spLocks noChangeArrowheads="1"/>
          </p:cNvSpPr>
          <p:nvPr/>
        </p:nvSpPr>
        <p:spPr bwMode="auto">
          <a:xfrm>
            <a:off x="2170113" y="6481763"/>
            <a:ext cx="7219950" cy="465137"/>
          </a:xfrm>
          <a:prstGeom prst="rect">
            <a:avLst/>
          </a:prstGeom>
          <a:noFill/>
          <a:ln w="9525">
            <a:noFill/>
            <a:miter lim="800000"/>
            <a:headEnd/>
            <a:tailEnd/>
          </a:ln>
        </p:spPr>
        <p:txBody>
          <a:bodyPr wrap="none" lIns="100794" tIns="50397" rIns="100794" bIns="50397">
            <a:spAutoFit/>
          </a:bodyPr>
          <a:lstStyle/>
          <a:p>
            <a:pPr hangingPunct="0">
              <a:lnSpc>
                <a:spcPct val="90000"/>
              </a:lnSpc>
              <a:buClr>
                <a:srgbClr val="000000"/>
              </a:buClr>
              <a:buSzPct val="100000"/>
              <a:buFont typeface="Times New Roman" pitchFamily="18" charset="0"/>
              <a:buNone/>
            </a:pPr>
            <a:r>
              <a:rPr lang="en-US" sz="1300" b="1">
                <a:solidFill>
                  <a:srgbClr val="00477A"/>
                </a:solidFill>
                <a:ea typeface="MS PGothic" pitchFamily="34" charset="-128"/>
              </a:rPr>
              <a:t>Source:</a:t>
            </a:r>
            <a:r>
              <a:rPr lang="en-US" sz="1300">
                <a:solidFill>
                  <a:srgbClr val="00477A"/>
                </a:solidFill>
                <a:ea typeface="MS PGothic" pitchFamily="34" charset="-128"/>
              </a:rPr>
              <a:t> </a:t>
            </a:r>
            <a:r>
              <a:rPr lang="en-US" sz="1300">
                <a:solidFill>
                  <a:srgbClr val="00477A"/>
                </a:solidFill>
                <a:ea typeface="MS PGothic" pitchFamily="34" charset="-128"/>
                <a:hlinkClick r:id="rId5"/>
              </a:rPr>
              <a:t>http://www.vmware.com/files/pdf/products/vsphere/vmware-what-is-new-vsphere5.pdf</a:t>
            </a:r>
            <a:endParaRPr lang="en-US" sz="1300">
              <a:solidFill>
                <a:srgbClr val="00477A"/>
              </a:solidFill>
              <a:ea typeface="MS PGothic" pitchFamily="34" charset="-128"/>
            </a:endParaRPr>
          </a:p>
          <a:p>
            <a:pPr hangingPunct="0">
              <a:lnSpc>
                <a:spcPct val="90000"/>
              </a:lnSpc>
              <a:buClr>
                <a:srgbClr val="000000"/>
              </a:buClr>
              <a:buSzPct val="100000"/>
              <a:buFont typeface="Times New Roman" pitchFamily="18" charset="0"/>
              <a:buNone/>
            </a:pPr>
            <a:endParaRPr lang="en-US" sz="1300">
              <a:solidFill>
                <a:srgbClr val="00477A"/>
              </a:solidFill>
              <a:ea typeface="MS PGothic" pitchFamily="34" charset="-128"/>
            </a:endParaRPr>
          </a:p>
        </p:txBody>
      </p:sp>
      <p:sp>
        <p:nvSpPr>
          <p:cNvPr id="161824" name="Rectangle 99">
            <a:hlinkClick r:id="rId6" action="ppaction://hlinksldjump"/>
          </p:cNvPr>
          <p:cNvSpPr>
            <a:spLocks noChangeArrowheads="1"/>
          </p:cNvSpPr>
          <p:nvPr/>
        </p:nvSpPr>
        <p:spPr bwMode="auto">
          <a:xfrm>
            <a:off x="8942388" y="711200"/>
            <a:ext cx="869950" cy="317500"/>
          </a:xfrm>
          <a:prstGeom prst="rect">
            <a:avLst/>
          </a:prstGeom>
          <a:solidFill>
            <a:srgbClr val="FFFF99"/>
          </a:solidFill>
          <a:ln w="21600">
            <a:solidFill>
              <a:srgbClr val="808080"/>
            </a:solidFill>
            <a:round/>
            <a:headEnd/>
            <a:tailEnd/>
          </a:ln>
        </p:spPr>
        <p:txBody>
          <a:bodyPr lIns="90000" tIns="45000" rIns="90000" bIns="45000" anchor="ctr"/>
          <a:lstStyle/>
          <a:p>
            <a:pPr algn="ct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Back</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Number Placeholder 3"/>
          <p:cNvSpPr>
            <a:spLocks noGrp="1"/>
          </p:cNvSpPr>
          <p:nvPr>
            <p:ph type="sldNum" sz="quarter" idx="4294967295"/>
          </p:nvPr>
        </p:nvSpPr>
        <p:spPr bwMode="auto">
          <a:xfrm>
            <a:off x="201613" y="7205663"/>
            <a:ext cx="403225" cy="203200"/>
          </a:xfrm>
          <a:prstGeom prst="rect">
            <a:avLst/>
          </a:prstGeom>
          <a:noFill/>
          <a:ln>
            <a:miter lim="800000"/>
            <a:headEnd/>
            <a:tailEnd/>
          </a:ln>
        </p:spPr>
        <p:txBody>
          <a:bodyPr lIns="100794" tIns="50397" rIns="100794" bIns="50397"/>
          <a:lstStyle/>
          <a:p>
            <a:pPr>
              <a:lnSpc>
                <a:spcPct val="93000"/>
              </a:lnSpc>
              <a:buClr>
                <a:srgbClr val="000000"/>
              </a:buClr>
              <a:buSzPct val="100000"/>
              <a:buFont typeface="Times New Roman" pitchFamily="18" charset="0"/>
              <a:buNone/>
            </a:pPr>
            <a:fld id="{4BE31219-0341-42AD-A9D1-C832440E3DFA}" type="slidenum">
              <a:rPr lang="en-US" sz="900">
                <a:solidFill>
                  <a:schemeClr val="tx1"/>
                </a:solidFill>
              </a:rPr>
              <a:pPr>
                <a:lnSpc>
                  <a:spcPct val="93000"/>
                </a:lnSpc>
                <a:buClr>
                  <a:srgbClr val="000000"/>
                </a:buClr>
                <a:buSzPct val="100000"/>
                <a:buFont typeface="Times New Roman" pitchFamily="18" charset="0"/>
                <a:buNone/>
              </a:pPr>
              <a:t>29</a:t>
            </a:fld>
            <a:endParaRPr lang="en-US" sz="900">
              <a:solidFill>
                <a:schemeClr val="tx1"/>
              </a:solidFill>
            </a:endParaRPr>
          </a:p>
        </p:txBody>
      </p:sp>
      <p:sp>
        <p:nvSpPr>
          <p:cNvPr id="163842" name="Rectangle 2"/>
          <p:cNvSpPr>
            <a:spLocks noGrp="1" noChangeArrowheads="1"/>
          </p:cNvSpPr>
          <p:nvPr>
            <p:ph type="body" idx="1"/>
          </p:nvPr>
        </p:nvSpPr>
        <p:spPr>
          <a:xfrm>
            <a:off x="146050" y="1697038"/>
            <a:ext cx="2455863" cy="5332412"/>
          </a:xfrm>
          <a:solidFill>
            <a:srgbClr val="0033CC"/>
          </a:solidFill>
        </p:spPr>
        <p:txBody>
          <a:bodyPr/>
          <a:lstStyle/>
          <a:p>
            <a:pPr marL="0" indent="0" algn="ctr" eaLnBrk="1" hangingPunct="1">
              <a:lnSpc>
                <a:spcPct val="80000"/>
              </a:lnSpc>
              <a:spcBef>
                <a:spcPct val="0"/>
              </a:spcBef>
            </a:pPr>
            <a:r>
              <a:rPr lang="en-US" sz="2200" smtClean="0">
                <a:solidFill>
                  <a:schemeClr val="bg1"/>
                </a:solidFill>
              </a:rPr>
              <a:t>Business Requirements</a:t>
            </a:r>
          </a:p>
          <a:p>
            <a:pPr marL="0" indent="0" algn="ctr" eaLnBrk="1" hangingPunct="1">
              <a:lnSpc>
                <a:spcPct val="80000"/>
              </a:lnSpc>
              <a:spcBef>
                <a:spcPct val="0"/>
              </a:spcBef>
            </a:pPr>
            <a:endParaRPr lang="en-US" smtClean="0">
              <a:solidFill>
                <a:schemeClr val="bg1"/>
              </a:solidFill>
            </a:endParaRPr>
          </a:p>
          <a:p>
            <a:pPr marL="0" indent="0" algn="ctr" eaLnBrk="1" hangingPunct="1">
              <a:lnSpc>
                <a:spcPct val="80000"/>
              </a:lnSpc>
              <a:spcAft>
                <a:spcPct val="75000"/>
              </a:spcAft>
            </a:pPr>
            <a:r>
              <a:rPr lang="en-US" sz="1500" smtClean="0">
                <a:solidFill>
                  <a:schemeClr val="bg1"/>
                </a:solidFill>
              </a:rPr>
              <a:t>Compliance and Audit</a:t>
            </a:r>
          </a:p>
          <a:p>
            <a:pPr marL="0" indent="0" algn="ctr" eaLnBrk="1" hangingPunct="1">
              <a:lnSpc>
                <a:spcPct val="80000"/>
              </a:lnSpc>
              <a:spcAft>
                <a:spcPct val="75000"/>
              </a:spcAft>
            </a:pPr>
            <a:endParaRPr lang="en-US" sz="1500" smtClean="0">
              <a:solidFill>
                <a:schemeClr val="bg1"/>
              </a:solidFill>
            </a:endParaRPr>
          </a:p>
          <a:p>
            <a:pPr marL="0" indent="0" algn="ctr" eaLnBrk="1" hangingPunct="1">
              <a:lnSpc>
                <a:spcPct val="80000"/>
              </a:lnSpc>
              <a:spcAft>
                <a:spcPct val="75000"/>
              </a:spcAft>
            </a:pPr>
            <a:r>
              <a:rPr lang="en-US" sz="1500" smtClean="0">
                <a:solidFill>
                  <a:schemeClr val="bg1"/>
                </a:solidFill>
              </a:rPr>
              <a:t>Guarantee that the OS has not been hacked or compromised in any way</a:t>
            </a:r>
          </a:p>
          <a:p>
            <a:pPr marL="0" indent="0" algn="ctr" eaLnBrk="1" hangingPunct="1">
              <a:lnSpc>
                <a:spcPct val="80000"/>
              </a:lnSpc>
              <a:spcAft>
                <a:spcPct val="75000"/>
              </a:spcAft>
            </a:pPr>
            <a:endParaRPr lang="en-US" sz="1500" smtClean="0">
              <a:solidFill>
                <a:schemeClr val="bg1"/>
              </a:solidFill>
            </a:endParaRPr>
          </a:p>
          <a:p>
            <a:pPr marL="0" indent="0" algn="ctr" eaLnBrk="1" hangingPunct="1">
              <a:lnSpc>
                <a:spcPct val="80000"/>
              </a:lnSpc>
              <a:spcAft>
                <a:spcPct val="75000"/>
              </a:spcAft>
            </a:pPr>
            <a:r>
              <a:rPr lang="en-US" sz="1500" smtClean="0">
                <a:solidFill>
                  <a:schemeClr val="bg1"/>
                </a:solidFill>
              </a:rPr>
              <a:t>Ensure that every Virtual System has appropriate security patches</a:t>
            </a:r>
          </a:p>
          <a:p>
            <a:pPr marL="0" indent="0" algn="ctr" eaLnBrk="1" hangingPunct="1">
              <a:lnSpc>
                <a:spcPct val="80000"/>
              </a:lnSpc>
              <a:spcAft>
                <a:spcPct val="75000"/>
              </a:spcAft>
            </a:pPr>
            <a:endParaRPr lang="en-US" sz="1500" smtClean="0">
              <a:solidFill>
                <a:schemeClr val="bg1"/>
              </a:solidFill>
            </a:endParaRPr>
          </a:p>
          <a:p>
            <a:pPr marL="0" indent="0" algn="ctr" eaLnBrk="1" hangingPunct="1">
              <a:lnSpc>
                <a:spcPct val="80000"/>
              </a:lnSpc>
              <a:spcAft>
                <a:spcPct val="75000"/>
              </a:spcAft>
            </a:pPr>
            <a:r>
              <a:rPr lang="en-US" sz="1500" smtClean="0">
                <a:solidFill>
                  <a:schemeClr val="bg1"/>
                </a:solidFill>
              </a:rPr>
              <a:t>Compliance and Audit to External Standards </a:t>
            </a:r>
          </a:p>
        </p:txBody>
      </p:sp>
      <p:sp>
        <p:nvSpPr>
          <p:cNvPr id="163843" name="Text Box 3"/>
          <p:cNvSpPr txBox="1">
            <a:spLocks noChangeArrowheads="1"/>
          </p:cNvSpPr>
          <p:nvPr/>
        </p:nvSpPr>
        <p:spPr bwMode="auto">
          <a:xfrm>
            <a:off x="2822575" y="1200150"/>
            <a:ext cx="4435475" cy="660400"/>
          </a:xfrm>
          <a:prstGeom prst="rect">
            <a:avLst/>
          </a:prstGeom>
          <a:solidFill>
            <a:srgbClr val="FFFF99"/>
          </a:solidFill>
          <a:ln w="3175" algn="ctr">
            <a:solidFill>
              <a:srgbClr val="000080"/>
            </a:solidFill>
            <a:miter lim="800000"/>
            <a:headEnd/>
            <a:tailEnd/>
          </a:ln>
        </p:spPr>
        <p:txBody>
          <a:bodyPr lIns="100794" tIns="50397" rIns="100794" bIns="50397">
            <a:spAutoFit/>
          </a:bodyPr>
          <a:lstStyle/>
          <a:p>
            <a:pPr>
              <a:lnSpc>
                <a:spcPct val="93000"/>
              </a:lnSpc>
              <a:buClr>
                <a:srgbClr val="000000"/>
              </a:buClr>
              <a:buSzPct val="100000"/>
              <a:buFont typeface="Times New Roman" pitchFamily="18" charset="0"/>
              <a:buNone/>
            </a:pPr>
            <a:r>
              <a:rPr lang="en-US" sz="1300" b="1">
                <a:solidFill>
                  <a:schemeClr val="tx1"/>
                </a:solidFill>
              </a:rPr>
              <a:t>PowerSC</a:t>
            </a:r>
            <a:r>
              <a:rPr lang="en-US" sz="1300">
                <a:solidFill>
                  <a:schemeClr val="tx1"/>
                </a:solidFill>
              </a:rPr>
              <a:t> provides a security and compliance solution to protect datacenters virtualized with PowerVM enabling higher quality services</a:t>
            </a:r>
          </a:p>
        </p:txBody>
      </p:sp>
      <p:sp>
        <p:nvSpPr>
          <p:cNvPr id="163844" name="Rectangle 4"/>
          <p:cNvSpPr>
            <a:spLocks noChangeArrowheads="1"/>
          </p:cNvSpPr>
          <p:nvPr/>
        </p:nvSpPr>
        <p:spPr bwMode="auto">
          <a:xfrm>
            <a:off x="7308850" y="1797050"/>
            <a:ext cx="2670175" cy="5318125"/>
          </a:xfrm>
          <a:prstGeom prst="rect">
            <a:avLst/>
          </a:prstGeom>
          <a:solidFill>
            <a:srgbClr val="0033CC"/>
          </a:solidFill>
          <a:ln w="9525">
            <a:noFill/>
            <a:miter lim="800000"/>
            <a:headEnd/>
            <a:tailEnd/>
          </a:ln>
        </p:spPr>
        <p:txBody>
          <a:bodyPr lIns="100594" tIns="50298" rIns="100594" bIns="50298"/>
          <a:lstStyle/>
          <a:p>
            <a:pPr algn="ctr" hangingPunct="0">
              <a:spcBef>
                <a:spcPct val="5000"/>
              </a:spcBef>
              <a:spcAft>
                <a:spcPct val="5000"/>
              </a:spcAft>
              <a:buClr>
                <a:srgbClr val="00477A"/>
              </a:buClr>
              <a:buSzPct val="100000"/>
              <a:buFont typeface="Wingdings" pitchFamily="2" charset="2"/>
              <a:buNone/>
            </a:pPr>
            <a:r>
              <a:rPr lang="en-US" sz="2200">
                <a:solidFill>
                  <a:schemeClr val="bg1"/>
                </a:solidFill>
              </a:rPr>
              <a:t>Capabilities</a:t>
            </a:r>
          </a:p>
          <a:p>
            <a:pPr hangingPunct="0">
              <a:spcBef>
                <a:spcPct val="5000"/>
              </a:spcBef>
              <a:spcAft>
                <a:spcPct val="5000"/>
              </a:spcAft>
              <a:buClr>
                <a:srgbClr val="00477A"/>
              </a:buClr>
              <a:buSzPct val="100000"/>
              <a:buFont typeface="Wingdings" pitchFamily="2" charset="2"/>
              <a:buNone/>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r>
              <a:rPr lang="en-US">
                <a:solidFill>
                  <a:schemeClr val="bg1"/>
                </a:solidFill>
              </a:rPr>
              <a:t>Tamper-proof logs</a:t>
            </a: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r>
              <a:rPr lang="en-US">
                <a:solidFill>
                  <a:schemeClr val="bg1"/>
                </a:solidFill>
              </a:rPr>
              <a:t>Defense against tampering</a:t>
            </a: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r>
              <a:rPr lang="en-US">
                <a:solidFill>
                  <a:schemeClr val="bg1"/>
                </a:solidFill>
              </a:rPr>
              <a:t>Notification of unpatched systems</a:t>
            </a: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endParaRPr lang="en-US">
              <a:solidFill>
                <a:schemeClr val="bg1"/>
              </a:solidFill>
            </a:endParaRPr>
          </a:p>
          <a:p>
            <a:pPr hangingPunct="0">
              <a:spcBef>
                <a:spcPct val="5000"/>
              </a:spcBef>
              <a:spcAft>
                <a:spcPct val="5000"/>
              </a:spcAft>
              <a:buClr>
                <a:srgbClr val="FFFF00"/>
              </a:buClr>
              <a:buSzPct val="125000"/>
              <a:buFont typeface="Wingdings" pitchFamily="2" charset="2"/>
              <a:buChar char="ü"/>
            </a:pPr>
            <a:r>
              <a:rPr lang="en-US">
                <a:solidFill>
                  <a:schemeClr val="bg1"/>
                </a:solidFill>
              </a:rPr>
              <a:t>Compliance automation and reporting</a:t>
            </a:r>
          </a:p>
          <a:p>
            <a:pPr hangingPunct="0">
              <a:spcBef>
                <a:spcPct val="5000"/>
              </a:spcBef>
              <a:spcAft>
                <a:spcPct val="5000"/>
              </a:spcAft>
              <a:buClr>
                <a:srgbClr val="00477A"/>
              </a:buClr>
              <a:buSzPct val="100000"/>
              <a:buFont typeface="Wingdings" pitchFamily="2" charset="2"/>
              <a:buNone/>
            </a:pPr>
            <a:endParaRPr lang="en-US" sz="1300">
              <a:solidFill>
                <a:schemeClr val="bg1"/>
              </a:solidFill>
            </a:endParaRPr>
          </a:p>
        </p:txBody>
      </p:sp>
      <p:sp>
        <p:nvSpPr>
          <p:cNvPr id="163845" name="Text Box 5"/>
          <p:cNvSpPr txBox="1">
            <a:spLocks noChangeArrowheads="1"/>
          </p:cNvSpPr>
          <p:nvPr/>
        </p:nvSpPr>
        <p:spPr bwMode="auto">
          <a:xfrm>
            <a:off x="2822575" y="2511425"/>
            <a:ext cx="2530475" cy="630238"/>
          </a:xfrm>
          <a:prstGeom prst="rect">
            <a:avLst/>
          </a:prstGeom>
          <a:solidFill>
            <a:schemeClr val="bg1"/>
          </a:solidFill>
          <a:ln w="3175" algn="ctr">
            <a:solidFill>
              <a:schemeClr val="tx1"/>
            </a:solidFill>
            <a:miter lim="800000"/>
            <a:headEnd/>
            <a:tailEnd/>
          </a:ln>
        </p:spPr>
        <p:txBody>
          <a:bodyPr lIns="10079" tIns="50397" rIns="10079" bIns="50397">
            <a:spAutoFit/>
          </a:bodyPr>
          <a:lstStyle/>
          <a:p>
            <a:pPr algn="ctr">
              <a:lnSpc>
                <a:spcPct val="93000"/>
              </a:lnSpc>
              <a:buClr>
                <a:srgbClr val="000000"/>
              </a:buClr>
              <a:buSzPct val="100000"/>
              <a:buFont typeface="Times New Roman" pitchFamily="18" charset="0"/>
              <a:buNone/>
            </a:pPr>
            <a:r>
              <a:rPr lang="en-US" sz="1500" b="1">
                <a:solidFill>
                  <a:schemeClr val="tx2"/>
                </a:solidFill>
              </a:rPr>
              <a:t>Trusted Logging </a:t>
            </a:r>
          </a:p>
          <a:p>
            <a:pPr>
              <a:lnSpc>
                <a:spcPct val="93000"/>
              </a:lnSpc>
              <a:buClr>
                <a:srgbClr val="000000"/>
              </a:buClr>
              <a:buSzPct val="100000"/>
              <a:buFont typeface="Times New Roman" pitchFamily="18" charset="0"/>
              <a:buNone/>
            </a:pPr>
            <a:r>
              <a:rPr lang="en-US" sz="1100">
                <a:solidFill>
                  <a:schemeClr val="tx2"/>
                </a:solidFill>
              </a:rPr>
              <a:t>The SVM/VIOS capture all LPAR audit log information in real time.</a:t>
            </a:r>
            <a:endParaRPr lang="en-US" sz="1300">
              <a:solidFill>
                <a:schemeClr val="tx2"/>
              </a:solidFill>
            </a:endParaRPr>
          </a:p>
        </p:txBody>
      </p:sp>
      <p:sp>
        <p:nvSpPr>
          <p:cNvPr id="163846" name="Text Box 6"/>
          <p:cNvSpPr txBox="1">
            <a:spLocks noChangeArrowheads="1"/>
          </p:cNvSpPr>
          <p:nvPr/>
        </p:nvSpPr>
        <p:spPr bwMode="auto">
          <a:xfrm>
            <a:off x="4183063" y="3317875"/>
            <a:ext cx="2833687" cy="788988"/>
          </a:xfrm>
          <a:prstGeom prst="rect">
            <a:avLst/>
          </a:prstGeom>
          <a:solidFill>
            <a:schemeClr val="bg1"/>
          </a:solidFill>
          <a:ln w="3175" algn="ctr">
            <a:solidFill>
              <a:schemeClr val="tx1"/>
            </a:solidFill>
            <a:miter lim="800000"/>
            <a:headEnd/>
            <a:tailEnd/>
          </a:ln>
        </p:spPr>
        <p:txBody>
          <a:bodyPr lIns="10079" tIns="50397" rIns="10079" bIns="50397">
            <a:spAutoFit/>
          </a:bodyPr>
          <a:lstStyle/>
          <a:p>
            <a:pPr algn="ctr">
              <a:lnSpc>
                <a:spcPct val="93000"/>
              </a:lnSpc>
              <a:buClr>
                <a:srgbClr val="000000"/>
              </a:buClr>
              <a:buSzPct val="100000"/>
              <a:buFont typeface="Times New Roman" pitchFamily="18" charset="0"/>
              <a:buNone/>
            </a:pPr>
            <a:r>
              <a:rPr lang="en-US" sz="1500" b="1">
                <a:solidFill>
                  <a:schemeClr val="tx2"/>
                </a:solidFill>
              </a:rPr>
              <a:t>Trusted Boot</a:t>
            </a:r>
          </a:p>
          <a:p>
            <a:pPr>
              <a:lnSpc>
                <a:spcPct val="93000"/>
              </a:lnSpc>
              <a:buClr>
                <a:srgbClr val="000000"/>
              </a:buClr>
              <a:buSzPct val="100000"/>
              <a:buFont typeface="Times New Roman" pitchFamily="18" charset="0"/>
              <a:buNone/>
            </a:pPr>
            <a:r>
              <a:rPr lang="en-US" sz="1100">
                <a:solidFill>
                  <a:schemeClr val="tx2"/>
                </a:solidFill>
              </a:rPr>
              <a:t>Boot images and OS are cryptographically signed and validated using a virtual Trusted Platform Module (vTPM)</a:t>
            </a:r>
          </a:p>
        </p:txBody>
      </p:sp>
      <p:sp>
        <p:nvSpPr>
          <p:cNvPr id="163847" name="Line 7"/>
          <p:cNvSpPr>
            <a:spLocks noChangeShapeType="1"/>
          </p:cNvSpPr>
          <p:nvPr/>
        </p:nvSpPr>
        <p:spPr bwMode="auto">
          <a:xfrm>
            <a:off x="2570163" y="2562225"/>
            <a:ext cx="252412" cy="0"/>
          </a:xfrm>
          <a:prstGeom prst="line">
            <a:avLst/>
          </a:prstGeom>
          <a:noFill/>
          <a:ln w="3175">
            <a:solidFill>
              <a:schemeClr val="tx1"/>
            </a:solidFill>
            <a:round/>
            <a:headEnd/>
            <a:tailEnd type="triangle" w="med" len="med"/>
          </a:ln>
        </p:spPr>
        <p:txBody>
          <a:bodyPr wrap="none" lIns="100794" tIns="50397" rIns="100794" bIns="50397" anchor="ctr">
            <a:spAutoFit/>
          </a:bodyPr>
          <a:lstStyle/>
          <a:p>
            <a:endParaRPr lang="en-US"/>
          </a:p>
        </p:txBody>
      </p:sp>
      <p:sp>
        <p:nvSpPr>
          <p:cNvPr id="163848" name="Line 8"/>
          <p:cNvSpPr>
            <a:spLocks noChangeShapeType="1"/>
          </p:cNvSpPr>
          <p:nvPr/>
        </p:nvSpPr>
        <p:spPr bwMode="auto">
          <a:xfrm>
            <a:off x="2620963" y="3519488"/>
            <a:ext cx="1562100" cy="0"/>
          </a:xfrm>
          <a:prstGeom prst="line">
            <a:avLst/>
          </a:prstGeom>
          <a:noFill/>
          <a:ln w="3175">
            <a:solidFill>
              <a:schemeClr val="tx1"/>
            </a:solidFill>
            <a:round/>
            <a:headEnd/>
            <a:tailEnd type="triangle" w="med" len="med"/>
          </a:ln>
        </p:spPr>
        <p:txBody>
          <a:bodyPr wrap="none" lIns="100794" tIns="50397" rIns="100794" bIns="50397" anchor="ctr">
            <a:spAutoFit/>
          </a:bodyPr>
          <a:lstStyle/>
          <a:p>
            <a:endParaRPr lang="en-US"/>
          </a:p>
        </p:txBody>
      </p:sp>
      <p:sp>
        <p:nvSpPr>
          <p:cNvPr id="163849" name="Line 9"/>
          <p:cNvSpPr>
            <a:spLocks noChangeShapeType="1"/>
          </p:cNvSpPr>
          <p:nvPr/>
        </p:nvSpPr>
        <p:spPr bwMode="auto">
          <a:xfrm>
            <a:off x="7005638" y="3570288"/>
            <a:ext cx="303212" cy="0"/>
          </a:xfrm>
          <a:prstGeom prst="line">
            <a:avLst/>
          </a:prstGeom>
          <a:noFill/>
          <a:ln w="3175">
            <a:solidFill>
              <a:schemeClr val="tx1"/>
            </a:solidFill>
            <a:round/>
            <a:headEnd/>
            <a:tailEnd type="triangle" w="med" len="med"/>
          </a:ln>
        </p:spPr>
        <p:txBody>
          <a:bodyPr lIns="100794" tIns="50397" rIns="100794" bIns="50397" anchor="ctr">
            <a:spAutoFit/>
          </a:bodyPr>
          <a:lstStyle/>
          <a:p>
            <a:endParaRPr lang="en-US"/>
          </a:p>
        </p:txBody>
      </p:sp>
      <p:sp>
        <p:nvSpPr>
          <p:cNvPr id="163850" name="Line 10"/>
          <p:cNvSpPr>
            <a:spLocks noChangeShapeType="1"/>
          </p:cNvSpPr>
          <p:nvPr/>
        </p:nvSpPr>
        <p:spPr bwMode="auto">
          <a:xfrm>
            <a:off x="5343525" y="2814638"/>
            <a:ext cx="1965325" cy="0"/>
          </a:xfrm>
          <a:prstGeom prst="line">
            <a:avLst/>
          </a:prstGeom>
          <a:noFill/>
          <a:ln w="3175">
            <a:solidFill>
              <a:schemeClr val="tx1"/>
            </a:solidFill>
            <a:round/>
            <a:headEnd/>
            <a:tailEnd type="triangle" w="med" len="med"/>
          </a:ln>
        </p:spPr>
        <p:txBody>
          <a:bodyPr wrap="none" lIns="100794" tIns="50397" rIns="100794" bIns="50397" anchor="ctr">
            <a:spAutoFit/>
          </a:bodyPr>
          <a:lstStyle/>
          <a:p>
            <a:endParaRPr lang="en-US"/>
          </a:p>
        </p:txBody>
      </p:sp>
      <p:sp>
        <p:nvSpPr>
          <p:cNvPr id="163851" name="Text Box 11"/>
          <p:cNvSpPr txBox="1">
            <a:spLocks noChangeArrowheads="1"/>
          </p:cNvSpPr>
          <p:nvPr/>
        </p:nvSpPr>
        <p:spPr bwMode="auto">
          <a:xfrm>
            <a:off x="3108325" y="4410075"/>
            <a:ext cx="3592513" cy="1160463"/>
          </a:xfrm>
          <a:prstGeom prst="rect">
            <a:avLst/>
          </a:prstGeom>
          <a:solidFill>
            <a:schemeClr val="bg1"/>
          </a:solidFill>
          <a:ln w="3175" algn="ctr">
            <a:solidFill>
              <a:schemeClr val="tx1"/>
            </a:solidFill>
            <a:miter lim="800000"/>
            <a:headEnd/>
            <a:tailEnd/>
          </a:ln>
        </p:spPr>
        <p:txBody>
          <a:bodyPr lIns="10079" tIns="50397" rIns="10079" bIns="50397">
            <a:spAutoFit/>
          </a:bodyPr>
          <a:lstStyle/>
          <a:p>
            <a:pPr algn="ctr">
              <a:lnSpc>
                <a:spcPct val="93000"/>
              </a:lnSpc>
              <a:buClr>
                <a:srgbClr val="000000"/>
              </a:buClr>
              <a:buSzPct val="100000"/>
              <a:buFont typeface="Times New Roman" pitchFamily="18" charset="0"/>
              <a:buNone/>
            </a:pPr>
            <a:r>
              <a:rPr lang="en-US" sz="1500" b="1">
                <a:solidFill>
                  <a:schemeClr val="tx2"/>
                </a:solidFill>
              </a:rPr>
              <a:t>Trusted Network Connect </a:t>
            </a:r>
          </a:p>
          <a:p>
            <a:pPr algn="ctr">
              <a:lnSpc>
                <a:spcPct val="93000"/>
              </a:lnSpc>
              <a:buClr>
                <a:srgbClr val="000000"/>
              </a:buClr>
              <a:buSzPct val="100000"/>
              <a:buFont typeface="Times New Roman" pitchFamily="18" charset="0"/>
              <a:buNone/>
            </a:pPr>
            <a:r>
              <a:rPr lang="en-US" sz="1500" b="1">
                <a:solidFill>
                  <a:schemeClr val="tx2"/>
                </a:solidFill>
              </a:rPr>
              <a:t>and Patch Management</a:t>
            </a:r>
          </a:p>
          <a:p>
            <a:pPr>
              <a:lnSpc>
                <a:spcPct val="93000"/>
              </a:lnSpc>
              <a:buClr>
                <a:srgbClr val="000000"/>
              </a:buClr>
              <a:buSzPct val="100000"/>
              <a:buFont typeface="Times New Roman" pitchFamily="18" charset="0"/>
              <a:buNone/>
            </a:pPr>
            <a:r>
              <a:rPr lang="en-US" sz="1100">
                <a:solidFill>
                  <a:schemeClr val="tx2"/>
                </a:solidFill>
              </a:rPr>
              <a:t>With the Trusted Network Connection protocol imbedded in the VIOS, we can detect any system attempting to access the network and determine if it is at the correct security patch and update level. </a:t>
            </a:r>
            <a:endParaRPr lang="en-US" sz="1300">
              <a:solidFill>
                <a:schemeClr val="tx2"/>
              </a:solidFill>
            </a:endParaRPr>
          </a:p>
        </p:txBody>
      </p:sp>
      <p:sp>
        <p:nvSpPr>
          <p:cNvPr id="163852" name="Line 12"/>
          <p:cNvSpPr>
            <a:spLocks noChangeShapeType="1"/>
          </p:cNvSpPr>
          <p:nvPr/>
        </p:nvSpPr>
        <p:spPr bwMode="auto">
          <a:xfrm>
            <a:off x="2570163" y="4829175"/>
            <a:ext cx="538162" cy="0"/>
          </a:xfrm>
          <a:prstGeom prst="line">
            <a:avLst/>
          </a:prstGeom>
          <a:noFill/>
          <a:ln w="3175">
            <a:solidFill>
              <a:schemeClr val="tx1"/>
            </a:solidFill>
            <a:round/>
            <a:headEnd/>
            <a:tailEnd type="triangle" w="med" len="med"/>
          </a:ln>
        </p:spPr>
        <p:txBody>
          <a:bodyPr lIns="100794" tIns="50397" rIns="100794" bIns="50397" anchor="ctr">
            <a:spAutoFit/>
          </a:bodyPr>
          <a:lstStyle/>
          <a:p>
            <a:endParaRPr lang="en-US"/>
          </a:p>
        </p:txBody>
      </p:sp>
      <p:sp>
        <p:nvSpPr>
          <p:cNvPr id="163853" name="Line 13"/>
          <p:cNvSpPr>
            <a:spLocks noChangeShapeType="1"/>
          </p:cNvSpPr>
          <p:nvPr/>
        </p:nvSpPr>
        <p:spPr bwMode="auto">
          <a:xfrm>
            <a:off x="6702425" y="4997450"/>
            <a:ext cx="606425" cy="0"/>
          </a:xfrm>
          <a:prstGeom prst="line">
            <a:avLst/>
          </a:prstGeom>
          <a:noFill/>
          <a:ln w="3175">
            <a:solidFill>
              <a:schemeClr val="tx1"/>
            </a:solidFill>
            <a:round/>
            <a:headEnd/>
            <a:tailEnd type="triangle" w="med" len="med"/>
          </a:ln>
        </p:spPr>
        <p:txBody>
          <a:bodyPr wrap="none" lIns="100794" tIns="50397" rIns="100794" bIns="50397" anchor="ctr">
            <a:spAutoFit/>
          </a:bodyPr>
          <a:lstStyle/>
          <a:p>
            <a:endParaRPr lang="en-US"/>
          </a:p>
        </p:txBody>
      </p:sp>
      <p:sp>
        <p:nvSpPr>
          <p:cNvPr id="163854" name="Line 14"/>
          <p:cNvSpPr>
            <a:spLocks noChangeShapeType="1"/>
          </p:cNvSpPr>
          <p:nvPr/>
        </p:nvSpPr>
        <p:spPr bwMode="auto">
          <a:xfrm>
            <a:off x="2570163" y="5837238"/>
            <a:ext cx="454025" cy="0"/>
          </a:xfrm>
          <a:prstGeom prst="line">
            <a:avLst/>
          </a:prstGeom>
          <a:noFill/>
          <a:ln w="3175">
            <a:solidFill>
              <a:schemeClr val="tx1"/>
            </a:solidFill>
            <a:round/>
            <a:headEnd/>
            <a:tailEnd/>
          </a:ln>
        </p:spPr>
        <p:txBody>
          <a:bodyPr lIns="100794" tIns="50397" rIns="100794" bIns="50397" anchor="ctr">
            <a:spAutoFit/>
          </a:bodyPr>
          <a:lstStyle/>
          <a:p>
            <a:endParaRPr lang="en-US"/>
          </a:p>
        </p:txBody>
      </p:sp>
      <p:sp>
        <p:nvSpPr>
          <p:cNvPr id="163855" name="Line 15"/>
          <p:cNvSpPr>
            <a:spLocks noChangeShapeType="1"/>
          </p:cNvSpPr>
          <p:nvPr/>
        </p:nvSpPr>
        <p:spPr bwMode="auto">
          <a:xfrm>
            <a:off x="3024188" y="5837238"/>
            <a:ext cx="0" cy="336550"/>
          </a:xfrm>
          <a:prstGeom prst="line">
            <a:avLst/>
          </a:prstGeom>
          <a:noFill/>
          <a:ln w="3175">
            <a:solidFill>
              <a:schemeClr val="tx1"/>
            </a:solidFill>
            <a:round/>
            <a:headEnd/>
            <a:tailEnd/>
          </a:ln>
        </p:spPr>
        <p:txBody>
          <a:bodyPr lIns="100794" tIns="50397" rIns="100794" bIns="50397" anchor="ctr">
            <a:spAutoFit/>
          </a:bodyPr>
          <a:lstStyle/>
          <a:p>
            <a:endParaRPr lang="en-US"/>
          </a:p>
        </p:txBody>
      </p:sp>
      <p:sp>
        <p:nvSpPr>
          <p:cNvPr id="163856" name="Line 16"/>
          <p:cNvSpPr>
            <a:spLocks noChangeShapeType="1"/>
          </p:cNvSpPr>
          <p:nvPr/>
        </p:nvSpPr>
        <p:spPr bwMode="auto">
          <a:xfrm>
            <a:off x="3024188" y="6173788"/>
            <a:ext cx="485775" cy="0"/>
          </a:xfrm>
          <a:prstGeom prst="line">
            <a:avLst/>
          </a:prstGeom>
          <a:noFill/>
          <a:ln w="3175">
            <a:solidFill>
              <a:schemeClr val="tx1"/>
            </a:solidFill>
            <a:round/>
            <a:headEnd/>
            <a:tailEnd type="triangle" w="med" len="med"/>
          </a:ln>
        </p:spPr>
        <p:txBody>
          <a:bodyPr lIns="100794" tIns="50397" rIns="100794" bIns="50397" anchor="ctr">
            <a:spAutoFit/>
          </a:bodyPr>
          <a:lstStyle/>
          <a:p>
            <a:endParaRPr lang="en-US"/>
          </a:p>
        </p:txBody>
      </p:sp>
      <p:sp>
        <p:nvSpPr>
          <p:cNvPr id="163857" name="Line 17"/>
          <p:cNvSpPr>
            <a:spLocks noChangeShapeType="1"/>
          </p:cNvSpPr>
          <p:nvPr/>
        </p:nvSpPr>
        <p:spPr bwMode="auto">
          <a:xfrm>
            <a:off x="6469063" y="6426200"/>
            <a:ext cx="334962" cy="0"/>
          </a:xfrm>
          <a:prstGeom prst="line">
            <a:avLst/>
          </a:prstGeom>
          <a:noFill/>
          <a:ln w="3175">
            <a:solidFill>
              <a:schemeClr val="tx1"/>
            </a:solidFill>
            <a:round/>
            <a:headEnd/>
            <a:tailEnd/>
          </a:ln>
        </p:spPr>
        <p:txBody>
          <a:bodyPr lIns="100794" tIns="50397" rIns="100794" bIns="50397" anchor="ctr">
            <a:spAutoFit/>
          </a:bodyPr>
          <a:lstStyle/>
          <a:p>
            <a:endParaRPr lang="en-US"/>
          </a:p>
        </p:txBody>
      </p:sp>
      <p:sp>
        <p:nvSpPr>
          <p:cNvPr id="163858" name="Line 18"/>
          <p:cNvSpPr>
            <a:spLocks noChangeShapeType="1"/>
          </p:cNvSpPr>
          <p:nvPr/>
        </p:nvSpPr>
        <p:spPr bwMode="auto">
          <a:xfrm>
            <a:off x="6804025" y="6426200"/>
            <a:ext cx="0" cy="403225"/>
          </a:xfrm>
          <a:prstGeom prst="line">
            <a:avLst/>
          </a:prstGeom>
          <a:noFill/>
          <a:ln w="3175">
            <a:solidFill>
              <a:schemeClr val="tx1"/>
            </a:solidFill>
            <a:round/>
            <a:headEnd/>
            <a:tailEnd/>
          </a:ln>
        </p:spPr>
        <p:txBody>
          <a:bodyPr wrap="none" lIns="100794" tIns="50397" rIns="100794" bIns="50397" anchor="ctr">
            <a:spAutoFit/>
          </a:bodyPr>
          <a:lstStyle/>
          <a:p>
            <a:endParaRPr lang="en-US"/>
          </a:p>
        </p:txBody>
      </p:sp>
      <p:sp>
        <p:nvSpPr>
          <p:cNvPr id="163859" name="Line 19"/>
          <p:cNvSpPr>
            <a:spLocks noChangeShapeType="1"/>
          </p:cNvSpPr>
          <p:nvPr/>
        </p:nvSpPr>
        <p:spPr bwMode="auto">
          <a:xfrm>
            <a:off x="6804025" y="6829425"/>
            <a:ext cx="504825" cy="0"/>
          </a:xfrm>
          <a:prstGeom prst="line">
            <a:avLst/>
          </a:prstGeom>
          <a:noFill/>
          <a:ln w="3175">
            <a:solidFill>
              <a:schemeClr val="tx1"/>
            </a:solidFill>
            <a:round/>
            <a:headEnd/>
            <a:tailEnd type="triangle" w="med" len="med"/>
          </a:ln>
        </p:spPr>
        <p:txBody>
          <a:bodyPr wrap="none" lIns="100794" tIns="50397" rIns="100794" bIns="50397" anchor="ctr">
            <a:spAutoFit/>
          </a:bodyPr>
          <a:lstStyle/>
          <a:p>
            <a:endParaRPr lang="en-US"/>
          </a:p>
        </p:txBody>
      </p:sp>
      <p:sp>
        <p:nvSpPr>
          <p:cNvPr id="163860" name="Text Box 20"/>
          <p:cNvSpPr txBox="1">
            <a:spLocks noChangeArrowheads="1"/>
          </p:cNvSpPr>
          <p:nvPr/>
        </p:nvSpPr>
        <p:spPr bwMode="auto">
          <a:xfrm>
            <a:off x="3529013" y="6005513"/>
            <a:ext cx="2970212" cy="1319212"/>
          </a:xfrm>
          <a:prstGeom prst="rect">
            <a:avLst/>
          </a:prstGeom>
          <a:solidFill>
            <a:schemeClr val="bg1"/>
          </a:solidFill>
          <a:ln w="3175" algn="ctr">
            <a:solidFill>
              <a:schemeClr val="tx1"/>
            </a:solidFill>
            <a:miter lim="800000"/>
            <a:headEnd/>
            <a:tailEnd/>
          </a:ln>
        </p:spPr>
        <p:txBody>
          <a:bodyPr lIns="10079" tIns="50397" rIns="10079" bIns="50397">
            <a:spAutoFit/>
          </a:bodyPr>
          <a:lstStyle/>
          <a:p>
            <a:pPr algn="ctr">
              <a:lnSpc>
                <a:spcPct val="93000"/>
              </a:lnSpc>
              <a:buClr>
                <a:srgbClr val="000000"/>
              </a:buClr>
              <a:buSzPct val="100000"/>
              <a:buFont typeface="Times New Roman" pitchFamily="18" charset="0"/>
              <a:buNone/>
            </a:pPr>
            <a:r>
              <a:rPr lang="en-US" sz="1500" b="1">
                <a:solidFill>
                  <a:schemeClr val="tx2"/>
                </a:solidFill>
              </a:rPr>
              <a:t>Security Compliance Automation (PowerSC Express)</a:t>
            </a:r>
            <a:endParaRPr lang="en-US" sz="1300" b="1">
              <a:solidFill>
                <a:schemeClr val="tx2"/>
              </a:solidFill>
            </a:endParaRPr>
          </a:p>
          <a:p>
            <a:pPr>
              <a:lnSpc>
                <a:spcPct val="93000"/>
              </a:lnSpc>
              <a:buClr>
                <a:srgbClr val="000000"/>
              </a:buClr>
              <a:buSzPct val="100000"/>
              <a:buFont typeface="Times New Roman" pitchFamily="18" charset="0"/>
              <a:buNone/>
            </a:pPr>
            <a:r>
              <a:rPr lang="en-US" sz="1100">
                <a:solidFill>
                  <a:schemeClr val="tx2"/>
                </a:solidFill>
              </a:rPr>
              <a:t>Pre-built compliance profiles that match various industry standards such as Payment Card Industry, DOD and Sox/Cobit. Activated and Reported on centrally using AIX Profile Manager</a:t>
            </a:r>
          </a:p>
        </p:txBody>
      </p:sp>
      <p:sp>
        <p:nvSpPr>
          <p:cNvPr id="163861" name="Rectangle 21"/>
          <p:cNvSpPr>
            <a:spLocks noGrp="1" noChangeArrowheads="1"/>
          </p:cNvSpPr>
          <p:nvPr>
            <p:ph type="title"/>
          </p:nvPr>
        </p:nvSpPr>
        <p:spPr/>
        <p:txBody>
          <a:bodyPr/>
          <a:lstStyle/>
          <a:p>
            <a:pPr eaLnBrk="1" hangingPunct="1"/>
            <a:r>
              <a:rPr lang="en-US" smtClean="0"/>
              <a:t>PowerSC Standard Edition</a:t>
            </a:r>
          </a:p>
        </p:txBody>
      </p:sp>
      <p:pic>
        <p:nvPicPr>
          <p:cNvPr id="163862" name="Picture 22" descr="PowerSC_TM_pres"/>
          <p:cNvPicPr>
            <a:picLocks noChangeAspect="1" noChangeArrowheads="1"/>
          </p:cNvPicPr>
          <p:nvPr/>
        </p:nvPicPr>
        <p:blipFill>
          <a:blip r:embed="rId3"/>
          <a:srcRect/>
          <a:stretch>
            <a:fillRect/>
          </a:stretch>
        </p:blipFill>
        <p:spPr bwMode="auto">
          <a:xfrm>
            <a:off x="8953500" y="588963"/>
            <a:ext cx="914400" cy="1108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201613" y="654050"/>
            <a:ext cx="9569450" cy="69850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Agenda</a:t>
            </a:r>
          </a:p>
        </p:txBody>
      </p:sp>
      <p:sp>
        <p:nvSpPr>
          <p:cNvPr id="41986" name="Rectangle 2"/>
          <p:cNvSpPr>
            <a:spLocks noGrp="1" noChangeArrowheads="1"/>
          </p:cNvSpPr>
          <p:nvPr>
            <p:ph type="body" idx="1"/>
          </p:nvPr>
        </p:nvSpPr>
        <p:spPr>
          <a:xfrm>
            <a:off x="201613" y="1419225"/>
            <a:ext cx="9569450" cy="5735638"/>
          </a:xfrm>
        </p:spPr>
        <p:txBody>
          <a:bodyPr/>
          <a:lstStyle/>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Results Summary</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Server Selection</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Oracle DB example</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The initial cost problem</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All cores are not created equal</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Virtualisation support</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Effect of workload spread</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Benefits of a big pool</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With or without limits?</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Software costs</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Adding redundant server</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WAS example</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Software costs</a:t>
            </a:r>
          </a:p>
          <a:p>
            <a:pPr lvl="1"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Adding redundant server</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Combined Oracle and WAS example</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Other benefits</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1500" smtClean="0"/>
              <a:t>Summary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3"/>
          <p:cNvSpPr>
            <a:spLocks noGrp="1"/>
          </p:cNvSpPr>
          <p:nvPr>
            <p:ph type="sldNum" sz="quarter" idx="4294967295"/>
          </p:nvPr>
        </p:nvSpPr>
        <p:spPr bwMode="auto">
          <a:xfrm>
            <a:off x="201613" y="7205663"/>
            <a:ext cx="403225" cy="203200"/>
          </a:xfrm>
          <a:prstGeom prst="rect">
            <a:avLst/>
          </a:prstGeom>
          <a:noFill/>
          <a:ln>
            <a:miter lim="800000"/>
            <a:headEnd/>
            <a:tailEnd/>
          </a:ln>
        </p:spPr>
        <p:txBody>
          <a:bodyPr lIns="100794" tIns="50397" rIns="100794" bIns="50397"/>
          <a:lstStyle/>
          <a:p>
            <a:pPr>
              <a:lnSpc>
                <a:spcPct val="93000"/>
              </a:lnSpc>
              <a:buClr>
                <a:srgbClr val="000000"/>
              </a:buClr>
              <a:buSzPct val="100000"/>
              <a:buFont typeface="Times New Roman" pitchFamily="18" charset="0"/>
              <a:buNone/>
            </a:pPr>
            <a:fld id="{1B65B002-77FC-4ABE-96CB-DF8F6F1C436C}" type="slidenum">
              <a:rPr lang="en-US" sz="900">
                <a:solidFill>
                  <a:schemeClr val="tx1"/>
                </a:solidFill>
              </a:rPr>
              <a:pPr>
                <a:lnSpc>
                  <a:spcPct val="93000"/>
                </a:lnSpc>
                <a:buClr>
                  <a:srgbClr val="000000"/>
                </a:buClr>
                <a:buSzPct val="100000"/>
                <a:buFont typeface="Times New Roman" pitchFamily="18" charset="0"/>
                <a:buNone/>
              </a:pPr>
              <a:t>30</a:t>
            </a:fld>
            <a:endParaRPr lang="en-US" sz="900">
              <a:solidFill>
                <a:schemeClr val="tx1"/>
              </a:solidFill>
            </a:endParaRPr>
          </a:p>
        </p:txBody>
      </p:sp>
      <p:sp>
        <p:nvSpPr>
          <p:cNvPr id="165890" name="Rectangle 2"/>
          <p:cNvSpPr>
            <a:spLocks noGrp="1" noChangeArrowheads="1"/>
          </p:cNvSpPr>
          <p:nvPr>
            <p:ph type="title"/>
          </p:nvPr>
        </p:nvSpPr>
        <p:spPr/>
        <p:txBody>
          <a:bodyPr/>
          <a:lstStyle/>
          <a:p>
            <a:pPr eaLnBrk="1" hangingPunct="1"/>
            <a:r>
              <a:rPr lang="en-US" smtClean="0"/>
              <a:t>AIX Provides Leadership Security* </a:t>
            </a:r>
          </a:p>
        </p:txBody>
      </p:sp>
      <p:pic>
        <p:nvPicPr>
          <p:cNvPr id="165891" name="Picture 3" descr="x-force_AIX_OS_Security_exposures_mid2010"/>
          <p:cNvPicPr>
            <a:picLocks noChangeAspect="1" noChangeArrowheads="1"/>
          </p:cNvPicPr>
          <p:nvPr/>
        </p:nvPicPr>
        <p:blipFill>
          <a:blip r:embed="rId3"/>
          <a:srcRect/>
          <a:stretch>
            <a:fillRect/>
          </a:stretch>
        </p:blipFill>
        <p:spPr bwMode="auto">
          <a:xfrm>
            <a:off x="252413" y="1511300"/>
            <a:ext cx="3721100" cy="4102100"/>
          </a:xfrm>
          <a:prstGeom prst="rect">
            <a:avLst/>
          </a:prstGeom>
          <a:noFill/>
          <a:ln w="9525">
            <a:noFill/>
            <a:miter lim="800000"/>
            <a:headEnd/>
            <a:tailEnd/>
          </a:ln>
        </p:spPr>
      </p:pic>
      <p:pic>
        <p:nvPicPr>
          <p:cNvPr id="165892" name="Picture 4" descr="x-force_AIX_OS_Vulnerability_disclosures_mid2010"/>
          <p:cNvPicPr>
            <a:picLocks noChangeAspect="1" noChangeArrowheads="1"/>
          </p:cNvPicPr>
          <p:nvPr/>
        </p:nvPicPr>
        <p:blipFill>
          <a:blip r:embed="rId4"/>
          <a:srcRect/>
          <a:stretch>
            <a:fillRect/>
          </a:stretch>
        </p:blipFill>
        <p:spPr bwMode="auto">
          <a:xfrm>
            <a:off x="4116388" y="1847850"/>
            <a:ext cx="5880100" cy="4495800"/>
          </a:xfrm>
          <a:prstGeom prst="rect">
            <a:avLst/>
          </a:prstGeom>
          <a:noFill/>
          <a:ln w="9525">
            <a:noFill/>
            <a:miter lim="800000"/>
            <a:headEnd/>
            <a:tailEnd/>
          </a:ln>
        </p:spPr>
      </p:pic>
      <p:sp>
        <p:nvSpPr>
          <p:cNvPr id="165893" name="Oval 5"/>
          <p:cNvSpPr>
            <a:spLocks noChangeArrowheads="1"/>
          </p:cNvSpPr>
          <p:nvPr/>
        </p:nvSpPr>
        <p:spPr bwMode="auto">
          <a:xfrm>
            <a:off x="0" y="4200525"/>
            <a:ext cx="4032250" cy="503238"/>
          </a:xfrm>
          <a:prstGeom prst="ellipse">
            <a:avLst/>
          </a:prstGeom>
          <a:noFill/>
          <a:ln w="28575" algn="ctr">
            <a:solidFill>
              <a:srgbClr val="FF0000"/>
            </a:solidFill>
            <a:round/>
            <a:headEnd/>
            <a:tailEnd/>
          </a:ln>
        </p:spPr>
        <p:txBody>
          <a:bodyPr wrap="none" lIns="100794" tIns="50397" rIns="100794" bIns="50397" anchor="ctr"/>
          <a:lstStyle/>
          <a:p>
            <a:pPr hangingPunct="0">
              <a:lnSpc>
                <a:spcPct val="93000"/>
              </a:lnSpc>
              <a:buClr>
                <a:srgbClr val="000000"/>
              </a:buClr>
              <a:buSzPct val="100000"/>
              <a:buFont typeface="Times New Roman" pitchFamily="18" charset="0"/>
              <a:buNone/>
            </a:pPr>
            <a:endParaRPr lang="en-US"/>
          </a:p>
        </p:txBody>
      </p:sp>
      <p:sp>
        <p:nvSpPr>
          <p:cNvPr id="165894" name="Text Box 6"/>
          <p:cNvSpPr txBox="1">
            <a:spLocks noChangeArrowheads="1"/>
          </p:cNvSpPr>
          <p:nvPr/>
        </p:nvSpPr>
        <p:spPr bwMode="auto">
          <a:xfrm>
            <a:off x="4473575" y="6383338"/>
            <a:ext cx="5662613" cy="360362"/>
          </a:xfrm>
          <a:prstGeom prst="rect">
            <a:avLst/>
          </a:prstGeom>
          <a:noFill/>
          <a:ln w="9525">
            <a:noFill/>
            <a:miter lim="800000"/>
            <a:headEnd/>
            <a:tailEnd/>
          </a:ln>
        </p:spPr>
        <p:txBody>
          <a:bodyPr wrap="none" lIns="100794" tIns="50397" rIns="100794" bIns="50397">
            <a:spAutoFit/>
          </a:bodyPr>
          <a:lstStyle/>
          <a:p>
            <a:pPr>
              <a:lnSpc>
                <a:spcPct val="93000"/>
              </a:lnSpc>
              <a:buClr>
                <a:srgbClr val="000000"/>
              </a:buClr>
              <a:buSzPct val="100000"/>
              <a:buFont typeface="Times New Roman" pitchFamily="18" charset="0"/>
              <a:buNone/>
            </a:pPr>
            <a:r>
              <a:rPr lang="en-US" b="1" i="1">
                <a:solidFill>
                  <a:schemeClr val="hlink"/>
                </a:solidFill>
              </a:rPr>
              <a:t>AIX Dropped off the list due to low vulnerabilities!</a:t>
            </a:r>
          </a:p>
        </p:txBody>
      </p:sp>
      <p:sp>
        <p:nvSpPr>
          <p:cNvPr id="165895" name="Text Box 7"/>
          <p:cNvSpPr txBox="1">
            <a:spLocks noChangeArrowheads="1"/>
          </p:cNvSpPr>
          <p:nvPr/>
        </p:nvSpPr>
        <p:spPr bwMode="auto">
          <a:xfrm>
            <a:off x="234950" y="6972300"/>
            <a:ext cx="6388100" cy="258763"/>
          </a:xfrm>
          <a:prstGeom prst="rect">
            <a:avLst/>
          </a:prstGeom>
          <a:noFill/>
          <a:ln w="9525">
            <a:noFill/>
            <a:miter lim="800000"/>
            <a:headEnd/>
            <a:tailEnd/>
          </a:ln>
        </p:spPr>
        <p:txBody>
          <a:bodyPr wrap="none" lIns="100794" tIns="50397" rIns="100794" bIns="50397">
            <a:spAutoFit/>
          </a:bodyPr>
          <a:lstStyle/>
          <a:p>
            <a:pPr>
              <a:lnSpc>
                <a:spcPct val="93000"/>
              </a:lnSpc>
              <a:buClr>
                <a:srgbClr val="000000"/>
              </a:buClr>
              <a:buSzPct val="100000"/>
              <a:buFont typeface="Times New Roman" pitchFamily="18" charset="0"/>
              <a:buNone/>
            </a:pPr>
            <a:r>
              <a:rPr lang="en-US" sz="1100" b="1" i="1">
                <a:solidFill>
                  <a:schemeClr val="tx1"/>
                </a:solidFill>
              </a:rPr>
              <a:t>*X-Force report – Mid-year 2010 http://www-935.ibm.com/services/us/iss/xforce/trendreports/</a:t>
            </a:r>
          </a:p>
        </p:txBody>
      </p:sp>
      <p:pic>
        <p:nvPicPr>
          <p:cNvPr id="165896" name="Picture 8"/>
          <p:cNvPicPr>
            <a:picLocks noChangeAspect="1" noChangeArrowheads="1"/>
          </p:cNvPicPr>
          <p:nvPr/>
        </p:nvPicPr>
        <p:blipFill>
          <a:blip r:embed="rId5"/>
          <a:srcRect/>
          <a:stretch>
            <a:fillRect/>
          </a:stretch>
        </p:blipFill>
        <p:spPr bwMode="auto">
          <a:xfrm>
            <a:off x="7812088" y="755650"/>
            <a:ext cx="2058987" cy="960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60" name="Slide Number Placeholder 4"/>
          <p:cNvSpPr>
            <a:spLocks noGrp="1"/>
          </p:cNvSpPr>
          <p:nvPr>
            <p:ph type="sldNum" sz="quarter" idx="4294967295"/>
          </p:nvPr>
        </p:nvSpPr>
        <p:spPr bwMode="auto">
          <a:xfrm>
            <a:off x="201613" y="7205663"/>
            <a:ext cx="403225" cy="203200"/>
          </a:xfrm>
          <a:prstGeom prst="rect">
            <a:avLst/>
          </a:prstGeom>
          <a:noFill/>
          <a:ln>
            <a:miter lim="800000"/>
            <a:headEnd/>
            <a:tailEnd/>
          </a:ln>
        </p:spPr>
        <p:txBody>
          <a:bodyPr lIns="100794" tIns="50397" rIns="100794" bIns="50397"/>
          <a:lstStyle/>
          <a:p>
            <a:pPr>
              <a:lnSpc>
                <a:spcPct val="93000"/>
              </a:lnSpc>
              <a:buClr>
                <a:srgbClr val="000000"/>
              </a:buClr>
              <a:buSzPct val="100000"/>
              <a:buFont typeface="Times New Roman" pitchFamily="18" charset="0"/>
              <a:buNone/>
            </a:pPr>
            <a:fld id="{9A8598F1-72BD-40B9-AC43-F9FB630350CF}" type="slidenum">
              <a:rPr lang="en-US" sz="900">
                <a:solidFill>
                  <a:schemeClr val="tx1"/>
                </a:solidFill>
              </a:rPr>
              <a:pPr>
                <a:lnSpc>
                  <a:spcPct val="93000"/>
                </a:lnSpc>
                <a:buClr>
                  <a:srgbClr val="000000"/>
                </a:buClr>
                <a:buSzPct val="100000"/>
                <a:buFont typeface="Times New Roman" pitchFamily="18" charset="0"/>
                <a:buNone/>
              </a:pPr>
              <a:t>31</a:t>
            </a:fld>
            <a:endParaRPr lang="en-US" sz="900">
              <a:solidFill>
                <a:schemeClr val="tx1"/>
              </a:solidFill>
            </a:endParaRPr>
          </a:p>
        </p:txBody>
      </p:sp>
      <p:sp>
        <p:nvSpPr>
          <p:cNvPr id="126061" name="Rectangle 2"/>
          <p:cNvSpPr>
            <a:spLocks noGrp="1" noChangeArrowheads="1"/>
          </p:cNvSpPr>
          <p:nvPr>
            <p:ph type="title"/>
          </p:nvPr>
        </p:nvSpPr>
        <p:spPr/>
        <p:txBody>
          <a:bodyPr/>
          <a:lstStyle/>
          <a:p>
            <a:pPr eaLnBrk="1" hangingPunct="1"/>
            <a:r>
              <a:rPr lang="en-US" smtClean="0"/>
              <a:t>AIX/POWER versus Linux/Commodity x86</a:t>
            </a:r>
          </a:p>
        </p:txBody>
      </p:sp>
      <p:graphicFrame>
        <p:nvGraphicFramePr>
          <p:cNvPr id="126058" name="Object 106"/>
          <p:cNvGraphicFramePr>
            <a:graphicFrameLocks noGrp="1" noChangeAspect="1"/>
          </p:cNvGraphicFramePr>
          <p:nvPr>
            <p:ph sz="half" idx="1"/>
          </p:nvPr>
        </p:nvGraphicFramePr>
        <p:xfrm>
          <a:off x="293688" y="1560513"/>
          <a:ext cx="9534525" cy="3552825"/>
        </p:xfrm>
        <a:graphic>
          <a:graphicData uri="http://schemas.openxmlformats.org/presentationml/2006/ole">
            <mc:AlternateContent xmlns:mc="http://schemas.openxmlformats.org/markup-compatibility/2006">
              <mc:Choice xmlns:v="urn:schemas-microsoft-com:vml" Requires="v">
                <p:oleObj spid="_x0000_s126064" name="Chart" r:id="rId4" imgW="5515118" imgH="3019234" progId="Excel.Chart.8">
                  <p:embed/>
                </p:oleObj>
              </mc:Choice>
              <mc:Fallback>
                <p:oleObj name="Chart" r:id="rId4" imgW="5515118" imgH="3019234" progId="Excel.Chart.8">
                  <p:embed/>
                  <p:pic>
                    <p:nvPicPr>
                      <p:cNvPr id="0" name="Picture 10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688" y="1560513"/>
                        <a:ext cx="9534525"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062" name="Text Box 4"/>
          <p:cNvSpPr txBox="1">
            <a:spLocks noChangeArrowheads="1"/>
          </p:cNvSpPr>
          <p:nvPr/>
        </p:nvSpPr>
        <p:spPr bwMode="auto">
          <a:xfrm>
            <a:off x="644525" y="6735763"/>
            <a:ext cx="6777038" cy="639762"/>
          </a:xfrm>
          <a:prstGeom prst="rect">
            <a:avLst/>
          </a:prstGeom>
          <a:noFill/>
          <a:ln w="9525">
            <a:noFill/>
            <a:miter lim="800000"/>
            <a:headEnd/>
            <a:tailEnd/>
          </a:ln>
        </p:spPr>
        <p:txBody>
          <a:bodyPr wrap="none" lIns="100794" tIns="50397" rIns="100794" bIns="50397">
            <a:spAutoFit/>
          </a:bodyPr>
          <a:lstStyle/>
          <a:p>
            <a:pPr>
              <a:buClr>
                <a:srgbClr val="000000"/>
              </a:buClr>
              <a:buSzPct val="100000"/>
              <a:buFont typeface="Times New Roman" pitchFamily="18" charset="0"/>
              <a:buNone/>
            </a:pPr>
            <a:r>
              <a:rPr lang="en-US" sz="1000">
                <a:solidFill>
                  <a:schemeClr val="tx1"/>
                </a:solidFill>
                <a:ea typeface="MS PGothic" pitchFamily="34" charset="-128"/>
              </a:rPr>
              <a:t>From “VALUE PROPOSITION FOR AIX ON IBM POWER SYSTEMS : OWNERSHIP EXPERIENCES COMPARED </a:t>
            </a:r>
          </a:p>
          <a:p>
            <a:pPr>
              <a:buClr>
                <a:srgbClr val="000000"/>
              </a:buClr>
              <a:buSzPct val="100000"/>
              <a:buFont typeface="Times New Roman" pitchFamily="18" charset="0"/>
              <a:buNone/>
            </a:pPr>
            <a:r>
              <a:rPr lang="en-US" sz="1000">
                <a:solidFill>
                  <a:schemeClr val="tx1"/>
                </a:solidFill>
                <a:ea typeface="MS PGothic" pitchFamily="34" charset="-128"/>
              </a:rPr>
              <a:t>WITH LINUX ON COMMODITY X86-BASED SERVERS” </a:t>
            </a:r>
            <a:r>
              <a:rPr lang="en-US" sz="1000" i="1">
                <a:solidFill>
                  <a:schemeClr val="tx1"/>
                </a:solidFill>
                <a:ea typeface="MS PGothic" pitchFamily="34" charset="-128"/>
              </a:rPr>
              <a:t>International Technology Group ©2010</a:t>
            </a:r>
          </a:p>
          <a:p>
            <a:pPr>
              <a:buClr>
                <a:srgbClr val="000000"/>
              </a:buClr>
              <a:buSzPct val="100000"/>
              <a:buFont typeface="Times New Roman" pitchFamily="18" charset="0"/>
              <a:buNone/>
            </a:pPr>
            <a:r>
              <a:rPr lang="en-US" sz="1500" i="1">
                <a:solidFill>
                  <a:schemeClr val="tx1"/>
                </a:solidFill>
                <a:ea typeface="MS PGothic" pitchFamily="34" charset="-128"/>
              </a:rPr>
              <a:t>                                           </a:t>
            </a:r>
            <a:r>
              <a:rPr lang="en-US" sz="1500" b="1" i="1">
                <a:solidFill>
                  <a:schemeClr val="tx1"/>
                </a:solidFill>
                <a:ea typeface="MS PGothic" pitchFamily="34" charset="-128"/>
              </a:rPr>
              <a:t>Available on ibm.com/AIX</a:t>
            </a:r>
            <a:r>
              <a:rPr lang="en-US" sz="1000" b="1">
                <a:solidFill>
                  <a:schemeClr val="tx1"/>
                </a:solidFill>
                <a:ea typeface="MS PGothic" pitchFamily="34" charset="-128"/>
              </a:rPr>
              <a:t> </a:t>
            </a:r>
          </a:p>
        </p:txBody>
      </p:sp>
      <p:graphicFrame>
        <p:nvGraphicFramePr>
          <p:cNvPr id="126059" name="Object 107"/>
          <p:cNvGraphicFramePr>
            <a:graphicFrameLocks noGrp="1" noChangeAspect="1"/>
          </p:cNvGraphicFramePr>
          <p:nvPr>
            <p:ph sz="half" idx="2"/>
          </p:nvPr>
        </p:nvGraphicFramePr>
        <p:xfrm>
          <a:off x="2513013" y="5508625"/>
          <a:ext cx="4703762" cy="1236663"/>
        </p:xfrm>
        <a:graphic>
          <a:graphicData uri="http://schemas.openxmlformats.org/presentationml/2006/ole">
            <mc:AlternateContent xmlns:mc="http://schemas.openxmlformats.org/markup-compatibility/2006">
              <mc:Choice xmlns:v="urn:schemas-microsoft-com:vml" Requires="v">
                <p:oleObj spid="_x0000_s126065" name="Chart" r:id="rId6" imgW="4886325" imgH="1104995" progId="Excel.Chart.8">
                  <p:embed/>
                </p:oleObj>
              </mc:Choice>
              <mc:Fallback>
                <p:oleObj name="Chart" r:id="rId6" imgW="4886325" imgH="1104995" progId="Excel.Chart.8">
                  <p:embed/>
                  <p:pic>
                    <p:nvPicPr>
                      <p:cNvPr id="0" name="Picture 10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3013" y="5508625"/>
                        <a:ext cx="4703762" cy="123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063" name="Text Box 6"/>
          <p:cNvSpPr txBox="1">
            <a:spLocks noChangeArrowheads="1"/>
          </p:cNvSpPr>
          <p:nvPr/>
        </p:nvSpPr>
        <p:spPr bwMode="auto">
          <a:xfrm>
            <a:off x="2838450" y="5130800"/>
            <a:ext cx="4059238" cy="336550"/>
          </a:xfrm>
          <a:prstGeom prst="rect">
            <a:avLst/>
          </a:prstGeom>
          <a:noFill/>
          <a:ln w="9525">
            <a:noFill/>
            <a:miter lim="800000"/>
            <a:headEnd/>
            <a:tailEnd/>
          </a:ln>
        </p:spPr>
        <p:txBody>
          <a:bodyPr wrap="none" lIns="100794" tIns="50397" rIns="100794" bIns="50397">
            <a:spAutoFit/>
          </a:bodyPr>
          <a:lstStyle/>
          <a:p>
            <a:pPr>
              <a:buClr>
                <a:srgbClr val="000000"/>
              </a:buClr>
              <a:buSzPct val="100000"/>
              <a:buFont typeface="Times New Roman" pitchFamily="18" charset="0"/>
              <a:buNone/>
            </a:pPr>
            <a:r>
              <a:rPr lang="en-US" sz="1500" b="1">
                <a:solidFill>
                  <a:schemeClr val="tx1"/>
                </a:solidFill>
                <a:ea typeface="MS PGothic" pitchFamily="34" charset="-128"/>
              </a:rPr>
              <a:t>Systems Administration cost comparison</a:t>
            </a:r>
          </a:p>
        </p:txBody>
      </p:sp>
      <p:sp>
        <p:nvSpPr>
          <p:cNvPr id="126064" name="Text Box 7"/>
          <p:cNvSpPr txBox="1">
            <a:spLocks noChangeArrowheads="1"/>
          </p:cNvSpPr>
          <p:nvPr/>
        </p:nvSpPr>
        <p:spPr bwMode="auto">
          <a:xfrm>
            <a:off x="1270000" y="1298575"/>
            <a:ext cx="7583488" cy="336550"/>
          </a:xfrm>
          <a:prstGeom prst="rect">
            <a:avLst/>
          </a:prstGeom>
          <a:noFill/>
          <a:ln w="9525">
            <a:noFill/>
            <a:miter lim="800000"/>
            <a:headEnd/>
            <a:tailEnd/>
          </a:ln>
        </p:spPr>
        <p:txBody>
          <a:bodyPr lIns="100794" tIns="50397" rIns="100794" bIns="50397">
            <a:spAutoFit/>
          </a:bodyPr>
          <a:lstStyle/>
          <a:p>
            <a:pPr>
              <a:buClr>
                <a:srgbClr val="000000"/>
              </a:buClr>
              <a:buSzPct val="100000"/>
              <a:buFont typeface="Times New Roman" pitchFamily="18" charset="0"/>
              <a:buNone/>
            </a:pPr>
            <a:r>
              <a:rPr lang="en-US" sz="1500" b="1">
                <a:solidFill>
                  <a:schemeClr val="tx1"/>
                </a:solidFill>
                <a:ea typeface="MS PGothic" pitchFamily="34" charset="-128"/>
              </a:rPr>
              <a:t>Advantages of Power AIX Systems Relative to Commodity Linux x86 Servers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31" name="Slide Number Placeholder 4"/>
          <p:cNvSpPr>
            <a:spLocks noGrp="1"/>
          </p:cNvSpPr>
          <p:nvPr>
            <p:ph type="sldNum" sz="quarter" idx="10"/>
          </p:nvPr>
        </p:nvSpPr>
        <p:spPr bwMode="auto">
          <a:noFill/>
          <a:ln>
            <a:miter lim="800000"/>
            <a:headEnd/>
            <a:tailEnd/>
          </a:ln>
        </p:spPr>
        <p:txBody>
          <a:bodyPr vert="horz" wrap="square" numCol="1" anchor="t" anchorCtr="0" compatLnSpc="1">
            <a:prstTxWarp prst="textNoShape">
              <a:avLst/>
            </a:prstTxWarp>
          </a:bodyPr>
          <a:lstStyle/>
          <a:p>
            <a:pPr hangingPunct="1">
              <a:buFont typeface="Times New Roman" pitchFamily="18" charset="0"/>
              <a:buNone/>
            </a:pPr>
            <a:fld id="{3B51C40D-E769-4214-BCCC-A319E1569E58}" type="slidenum">
              <a:rPr lang="en-US" sz="900" smtClean="0">
                <a:solidFill>
                  <a:schemeClr val="tx1"/>
                </a:solidFill>
                <a:ea typeface="MS Gothic" pitchFamily="49" charset="-128"/>
              </a:rPr>
              <a:pPr hangingPunct="1">
                <a:buFont typeface="Times New Roman" pitchFamily="18" charset="0"/>
                <a:buNone/>
              </a:pPr>
              <a:t>32</a:t>
            </a:fld>
            <a:endParaRPr lang="en-US" sz="900" smtClean="0">
              <a:solidFill>
                <a:schemeClr val="tx1"/>
              </a:solidFill>
              <a:ea typeface="MS Gothic" pitchFamily="49" charset="-128"/>
            </a:endParaRPr>
          </a:p>
        </p:txBody>
      </p:sp>
      <p:sp>
        <p:nvSpPr>
          <p:cNvPr id="127032" name="Rectangle 2"/>
          <p:cNvSpPr>
            <a:spLocks noGrp="1" noChangeArrowheads="1"/>
          </p:cNvSpPr>
          <p:nvPr>
            <p:ph type="title"/>
          </p:nvPr>
        </p:nvSpPr>
        <p:spPr>
          <a:xfrm>
            <a:off x="201613" y="654050"/>
            <a:ext cx="9575800" cy="704850"/>
          </a:xfrm>
        </p:spPr>
        <p:txBody>
          <a:bodyPr/>
          <a:lstStyle/>
          <a:p>
            <a:pPr eaLnBrk="1" hangingPunct="1"/>
            <a:r>
              <a:rPr lang="en-US" smtClean="0"/>
              <a:t>PowerSC PCI profile - example content</a:t>
            </a:r>
          </a:p>
        </p:txBody>
      </p:sp>
      <p:sp>
        <p:nvSpPr>
          <p:cNvPr id="127033" name="Rectangle 3"/>
          <p:cNvSpPr>
            <a:spLocks noGrp="1" noChangeArrowheads="1"/>
          </p:cNvSpPr>
          <p:nvPr>
            <p:ph type="body" sz="half" idx="1"/>
          </p:nvPr>
        </p:nvSpPr>
        <p:spPr>
          <a:xfrm>
            <a:off x="201613" y="1260475"/>
            <a:ext cx="9097962" cy="5711825"/>
          </a:xfrm>
        </p:spPr>
        <p:txBody>
          <a:bodyPr/>
          <a:lstStyle/>
          <a:p>
            <a:pPr eaLnBrk="1" hangingPunct="1">
              <a:buFont typeface="Wingdings" pitchFamily="2" charset="2"/>
              <a:buNone/>
            </a:pPr>
            <a:r>
              <a:rPr lang="en-US" sz="2200" smtClean="0"/>
              <a:t>Payment Card Industry Data Security Standard V2</a:t>
            </a:r>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a:p>
            <a:pPr eaLnBrk="1" hangingPunct="1"/>
            <a:endParaRPr lang="en-US" sz="2200" smtClean="0"/>
          </a:p>
        </p:txBody>
      </p:sp>
      <p:graphicFrame>
        <p:nvGraphicFramePr>
          <p:cNvPr id="127030" name="Object 54"/>
          <p:cNvGraphicFramePr>
            <a:graphicFrameLocks noGrp="1" noChangeAspect="1"/>
          </p:cNvGraphicFramePr>
          <p:nvPr>
            <p:ph sz="half" idx="2"/>
          </p:nvPr>
        </p:nvGraphicFramePr>
        <p:xfrm>
          <a:off x="554038" y="1914525"/>
          <a:ext cx="7937500" cy="5229225"/>
        </p:xfrm>
        <a:graphic>
          <a:graphicData uri="http://schemas.openxmlformats.org/presentationml/2006/ole">
            <mc:AlternateContent xmlns:mc="http://schemas.openxmlformats.org/markup-compatibility/2006">
              <mc:Choice xmlns:v="urn:schemas-microsoft-com:vml" Requires="v">
                <p:oleObj spid="_x0000_s127033" name="Worksheet" r:id="rId4" imgW="8343924" imgH="7932274" progId="Excel.Sheet.8">
                  <p:embed/>
                </p:oleObj>
              </mc:Choice>
              <mc:Fallback>
                <p:oleObj name="Worksheet" r:id="rId4" imgW="8343924" imgH="7932274" progId="Excel.Sheet.8">
                  <p:embed/>
                  <p:pic>
                    <p:nvPicPr>
                      <p:cNvPr id="0" name="Picture 5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038" y="1914525"/>
                        <a:ext cx="79375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Grp="1" noChangeArrowheads="1"/>
          </p:cNvSpPr>
          <p:nvPr>
            <p:ph type="title"/>
          </p:nvPr>
        </p:nvSpPr>
        <p:spPr>
          <a:xfrm>
            <a:off x="201613" y="654050"/>
            <a:ext cx="9575800" cy="704850"/>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Some questions to consider</a:t>
            </a:r>
          </a:p>
        </p:txBody>
      </p:sp>
      <p:sp>
        <p:nvSpPr>
          <p:cNvPr id="173058" name="Rectangle 2"/>
          <p:cNvSpPr>
            <a:spLocks noGrp="1" noChangeArrowheads="1"/>
          </p:cNvSpPr>
          <p:nvPr>
            <p:ph type="body" idx="1"/>
          </p:nvPr>
        </p:nvSpPr>
        <p:spPr>
          <a:xfrm>
            <a:off x="201613" y="2066925"/>
            <a:ext cx="9575800" cy="4941888"/>
          </a:xfrm>
        </p:spPr>
        <p:txBody>
          <a:bodyPr/>
          <a:lstStyle/>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What are you planning to run?</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What is the </a:t>
            </a:r>
            <a:r>
              <a:rPr lang="en-GB" sz="2000" u="sng" smtClean="0"/>
              <a:t>reliability</a:t>
            </a:r>
            <a:r>
              <a:rPr lang="en-GB" sz="2000" smtClean="0"/>
              <a:t> needed?</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How flexible does it need to be?</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Do you have </a:t>
            </a:r>
            <a:r>
              <a:rPr lang="en-GB" sz="2000" u="sng" smtClean="0"/>
              <a:t>peaks</a:t>
            </a:r>
            <a:r>
              <a:rPr lang="en-GB" sz="2000" smtClean="0"/>
              <a:t> during the year, month, and/or week and how do you handle them?</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How </a:t>
            </a:r>
            <a:r>
              <a:rPr lang="en-GB" sz="2000" u="sng" smtClean="0"/>
              <a:t>secure</a:t>
            </a:r>
            <a:r>
              <a:rPr lang="en-GB" sz="2000" smtClean="0"/>
              <a:t> does it need to be?</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How complicated it is to install and run?</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What </a:t>
            </a:r>
            <a:r>
              <a:rPr lang="en-GB" sz="2000" u="sng" smtClean="0"/>
              <a:t>skills</a:t>
            </a:r>
            <a:r>
              <a:rPr lang="en-GB" sz="2000" smtClean="0"/>
              <a:t> your staff already have?</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What would be your evaluation criteria? </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Which of these business needs would have more weight?</a:t>
            </a:r>
          </a:p>
          <a:p>
            <a:pPr eaLnBrk="1" hangingPunct="1">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pPr>
            <a:r>
              <a:rPr lang="en-GB" sz="2000" smtClean="0"/>
              <a:t>Do you have a total budget assigned for this project?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4031" y="1081071"/>
            <a:ext cx="9072563" cy="4127525"/>
          </a:xfrm>
        </p:spPr>
        <p:txBody>
          <a:bodyPr/>
          <a:lstStyle/>
          <a:p>
            <a:pPr marL="377940" indent="-37794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77940" indent="-37794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77940" indent="-37794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85063" y="4097339"/>
            <a:ext cx="9446675" cy="1111257"/>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0783" tIns="50392" rIns="100783" bIns="50392" rtlCol="0" anchor="t" anchorCtr="0"/>
          <a:lstStyle/>
          <a:p>
            <a:pPr marL="314949" indent="-314949" defTabSz="1007943"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314949" indent="-314949" defTabSz="1007943"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314949" indent="-314949" defTabSz="1007943" fontAlgn="auto">
              <a:lnSpc>
                <a:spcPct val="150000"/>
              </a:lnSpc>
              <a:spcBef>
                <a:spcPts val="0"/>
              </a:spcBef>
              <a:spcAft>
                <a:spcPts val="0"/>
              </a:spcAft>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957497" y="4162571"/>
            <a:ext cx="1587500"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algn="ctr" defTabSz="1007943" fontAlgn="auto">
              <a:spcBef>
                <a:spcPts val="0"/>
              </a:spcBef>
              <a:spcAft>
                <a:spcPts val="0"/>
              </a:spcAft>
            </a:pPr>
            <a:r>
              <a:rPr lang="zh-CN" altLang="en-US" b="1" dirty="0">
                <a:solidFill>
                  <a:prstClr val="white"/>
                </a:solidFill>
                <a:latin typeface="微软雅黑"/>
                <a:cs typeface="Segoe UI" pitchFamily="34" charset="0"/>
              </a:rPr>
              <a:t>访问地址</a:t>
            </a:r>
          </a:p>
        </p:txBody>
      </p:sp>
      <p:sp>
        <p:nvSpPr>
          <p:cNvPr id="8" name="圆角矩形 7">
            <a:hlinkClick r:id="rId3"/>
          </p:cNvPr>
          <p:cNvSpPr/>
          <p:nvPr/>
        </p:nvSpPr>
        <p:spPr>
          <a:xfrm>
            <a:off x="3957497" y="4645255"/>
            <a:ext cx="1587500"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algn="ctr" defTabSz="1007943" fontAlgn="auto">
              <a:spcBef>
                <a:spcPts val="0"/>
              </a:spcBef>
              <a:spcAft>
                <a:spcPts val="0"/>
              </a:spcAft>
            </a:pPr>
            <a:r>
              <a:rPr lang="zh-CN" altLang="en-US" b="1" dirty="0">
                <a:solidFill>
                  <a:prstClr val="white"/>
                </a:solidFill>
                <a:latin typeface="微软雅黑"/>
                <a:cs typeface="Segoe UI" pitchFamily="34" charset="0"/>
              </a:rPr>
              <a:t>访问地址</a:t>
            </a:r>
          </a:p>
        </p:txBody>
      </p:sp>
      <p:sp>
        <p:nvSpPr>
          <p:cNvPr id="16" name="圆角矩形 15">
            <a:hlinkClick r:id="rId3"/>
          </p:cNvPr>
          <p:cNvSpPr/>
          <p:nvPr/>
        </p:nvSpPr>
        <p:spPr>
          <a:xfrm>
            <a:off x="5675383" y="4162571"/>
            <a:ext cx="4156355"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defTabSz="100794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675383" y="4645255"/>
            <a:ext cx="4156355"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defTabSz="100794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960607" y="3220047"/>
            <a:ext cx="7312853" cy="517267"/>
          </a:xfrm>
          <a:prstGeom prst="rect">
            <a:avLst/>
          </a:prstGeom>
        </p:spPr>
        <p:txBody>
          <a:bodyPr wrap="none" lIns="100783" tIns="50392" rIns="100783" bIns="50392">
            <a:spAutoFit/>
          </a:bodyPr>
          <a:lstStyle/>
          <a:p>
            <a:pPr defTabSz="1007943">
              <a:lnSpc>
                <a:spcPct val="150000"/>
              </a:lnSpc>
            </a:pPr>
            <a:r>
              <a:rPr lang="zh-CN" altLang="en-US" dirty="0" smtClean="0">
                <a:solidFill>
                  <a:srgbClr val="4F81BD">
                    <a:lumMod val="75000"/>
                  </a:srgbClr>
                </a:solidFill>
                <a:latin typeface="微软雅黑"/>
                <a:ea typeface="微软雅黑"/>
                <a:cs typeface="Segoe UI" pitchFamily="34" charset="0"/>
              </a:rPr>
              <a:t>学习世界五百强和咨询公司</a:t>
            </a:r>
            <a:r>
              <a:rPr lang="en-US" altLang="zh-CN" dirty="0" smtClean="0">
                <a:solidFill>
                  <a:srgbClr val="4F81BD">
                    <a:lumMod val="75000"/>
                  </a:srgbClr>
                </a:solidFill>
                <a:latin typeface="微软雅黑"/>
                <a:ea typeface="微软雅黑"/>
                <a:cs typeface="Segoe UI" pitchFamily="34" charset="0"/>
              </a:rPr>
              <a:t>PPT</a:t>
            </a:r>
            <a:r>
              <a:rPr lang="zh-CN" altLang="en-US" dirty="0" smtClean="0">
                <a:solidFill>
                  <a:srgbClr val="4F81BD">
                    <a:lumMod val="75000"/>
                  </a:srgbClr>
                </a:solidFill>
                <a:latin typeface="微软雅黑"/>
                <a:ea typeface="微软雅黑"/>
                <a:cs typeface="Segoe UI" pitchFamily="34" charset="0"/>
              </a:rPr>
              <a:t>课程请访问如下网站搜索：“司马懿”</a:t>
            </a:r>
            <a:endParaRPr lang="zh-CN" altLang="en-US" dirty="0">
              <a:solidFill>
                <a:srgbClr val="4F81BD">
                  <a:lumMod val="75000"/>
                </a:srgbClr>
              </a:solidFill>
              <a:latin typeface="微软雅黑"/>
              <a:ea typeface="微软雅黑"/>
              <a:cs typeface="Segoe UI" pitchFamily="34" charset="0"/>
            </a:endParaRPr>
          </a:p>
        </p:txBody>
      </p:sp>
      <p:sp>
        <p:nvSpPr>
          <p:cNvPr id="18" name="圆角矩形 17">
            <a:hlinkClick r:id="rId3"/>
          </p:cNvPr>
          <p:cNvSpPr/>
          <p:nvPr/>
        </p:nvSpPr>
        <p:spPr>
          <a:xfrm>
            <a:off x="3957497" y="5129222"/>
            <a:ext cx="1587500"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algn="ctr" defTabSz="1007943" fontAlgn="auto">
              <a:spcBef>
                <a:spcPts val="0"/>
              </a:spcBef>
              <a:spcAft>
                <a:spcPts val="0"/>
              </a:spcAft>
            </a:pPr>
            <a:r>
              <a:rPr lang="zh-CN" altLang="en-US" b="1" dirty="0">
                <a:solidFill>
                  <a:prstClr val="white"/>
                </a:solidFill>
                <a:latin typeface="微软雅黑"/>
                <a:cs typeface="Segoe UI" pitchFamily="34" charset="0"/>
              </a:rPr>
              <a:t>访问地址</a:t>
            </a:r>
          </a:p>
        </p:txBody>
      </p:sp>
      <p:sp>
        <p:nvSpPr>
          <p:cNvPr id="19" name="圆角矩形 18">
            <a:hlinkClick r:id="rId3"/>
          </p:cNvPr>
          <p:cNvSpPr/>
          <p:nvPr/>
        </p:nvSpPr>
        <p:spPr>
          <a:xfrm>
            <a:off x="5675383" y="5129222"/>
            <a:ext cx="4156355"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0783" tIns="50392" rIns="100783" bIns="50392" rtlCol="0" anchor="t"/>
          <a:lstStyle/>
          <a:p>
            <a:pPr defTabSz="100794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2831993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smtClean="0"/>
              <a:t>Many Factors Affect Choice</a:t>
            </a:r>
          </a:p>
        </p:txBody>
      </p:sp>
      <p:graphicFrame>
        <p:nvGraphicFramePr>
          <p:cNvPr id="1607683" name="Group 3"/>
          <p:cNvGraphicFramePr>
            <a:graphicFrameLocks noGrp="1"/>
          </p:cNvGraphicFramePr>
          <p:nvPr/>
        </p:nvGraphicFramePr>
        <p:xfrm>
          <a:off x="4086225" y="1531938"/>
          <a:ext cx="5372833" cy="5136033"/>
        </p:xfrm>
        <a:graphic>
          <a:graphicData uri="http://schemas.openxmlformats.org/drawingml/2006/table">
            <a:tbl>
              <a:tblPr/>
              <a:tblGrid>
                <a:gridCol w="2686416"/>
                <a:gridCol w="2686417"/>
              </a:tblGrid>
              <a:tr h="505729">
                <a:tc>
                  <a:txBody>
                    <a:bodyPr/>
                    <a:lstStyle/>
                    <a:p>
                      <a:pPr marL="0" marR="0" lvl="0" indent="0" algn="ctr"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400" b="1" i="0" u="none" strike="noStrike" cap="none" normalizeH="0" baseline="0" smtClean="0">
                          <a:ln>
                            <a:noFill/>
                          </a:ln>
                          <a:solidFill>
                            <a:srgbClr val="274D6F"/>
                          </a:solidFill>
                          <a:effectLst/>
                          <a:latin typeface="Arial" pitchFamily="34" charset="0"/>
                          <a:cs typeface="Arial" pitchFamily="34" charset="0"/>
                        </a:rPr>
                        <a:t>Car</a:t>
                      </a:r>
                    </a:p>
                  </a:txBody>
                  <a:tcPr marL="100806" marR="100806" marT="50398" marB="503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400" b="1" i="0" u="none" strike="noStrike" cap="none" normalizeH="0" baseline="0" smtClean="0">
                          <a:ln>
                            <a:noFill/>
                          </a:ln>
                          <a:solidFill>
                            <a:srgbClr val="274D6F"/>
                          </a:solidFill>
                          <a:effectLst/>
                          <a:latin typeface="Arial" pitchFamily="34" charset="0"/>
                          <a:cs typeface="Arial" pitchFamily="34" charset="0"/>
                        </a:rPr>
                        <a:t>Server</a:t>
                      </a:r>
                    </a:p>
                  </a:txBody>
                  <a:tcPr marL="100806" marR="100806" marT="50398" marB="503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r>
              <a:tr h="507478">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Purchase price</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Purchase price</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5729">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Gas mileage, cost of repairs, insurance cost</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Cost of operation, power consumption, floor space</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07478">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Reliability</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Reliability</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5729">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Safety, maneuverability, visibility, vendor service</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Availability, disaster recovery, vendor service</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7478">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Storage capacity, number of seats, towing capacity</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C6"/>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Scalability, throughput</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C6"/>
                    </a:solidFill>
                  </a:tcPr>
                </a:tc>
              </a:tr>
              <a:tr h="505729">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Horsepower</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C6"/>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Chip performance</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AE5C6"/>
                    </a:solidFill>
                  </a:tcPr>
                </a:tc>
              </a:tr>
              <a:tr h="542477">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Dash board layout</a:t>
                      </a:r>
                    </a:p>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Steering wheel location</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Instrumentation and skills</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FF"/>
                    </a:solidFill>
                  </a:tcPr>
                </a:tc>
              </a:tr>
              <a:tr h="505729">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Handling, comfort, features</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FF"/>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Manageability</a:t>
                      </a: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FF"/>
                    </a:solidFill>
                  </a:tcPr>
                </a:tc>
              </a:tr>
              <a:tr h="542477">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Looks, styling, size</a:t>
                      </a:r>
                    </a:p>
                  </a:txBody>
                  <a:tcPr marL="100806" marR="10080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r>
                        <a:rPr kumimoji="0" lang="en-US" sz="1300" b="0" i="0" u="none" strike="noStrike" cap="none" normalizeH="0" baseline="0" smtClean="0">
                          <a:ln>
                            <a:noFill/>
                          </a:ln>
                          <a:solidFill>
                            <a:srgbClr val="274D6F"/>
                          </a:solidFill>
                          <a:effectLst/>
                          <a:latin typeface="Arial" pitchFamily="34" charset="0"/>
                          <a:cs typeface="Arial" pitchFamily="34" charset="0"/>
                        </a:rPr>
                        <a:t>Peer and industry recognition</a:t>
                      </a:r>
                    </a:p>
                    <a:p>
                      <a:pPr marL="0" marR="0" lvl="0" indent="0" algn="l" defTabSz="914400" rtl="0" eaLnBrk="1" fontAlgn="base" latinLnBrk="0" hangingPunct="1">
                        <a:lnSpc>
                          <a:spcPct val="100000"/>
                        </a:lnSpc>
                        <a:spcBef>
                          <a:spcPct val="10000"/>
                        </a:spcBef>
                        <a:spcAft>
                          <a:spcPct val="0"/>
                        </a:spcAft>
                        <a:buClr>
                          <a:srgbClr val="43581E"/>
                        </a:buClr>
                        <a:buSzTx/>
                        <a:buFont typeface="Wingdings" pitchFamily="2" charset="2"/>
                        <a:buNone/>
                        <a:tabLst/>
                      </a:pPr>
                      <a:endParaRPr kumimoji="0" lang="en-US" sz="1300" b="0" i="0" u="none" strike="noStrike" cap="none" normalizeH="0" baseline="0" smtClean="0">
                        <a:ln>
                          <a:noFill/>
                        </a:ln>
                        <a:solidFill>
                          <a:srgbClr val="274D6F"/>
                        </a:solidFill>
                        <a:effectLst/>
                        <a:latin typeface="Arial" pitchFamily="34" charset="0"/>
                        <a:cs typeface="Arial" pitchFamily="34" charset="0"/>
                      </a:endParaRPr>
                    </a:p>
                  </a:txBody>
                  <a:tcPr marL="100806" marR="10080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44069" name="Text Box 38"/>
          <p:cNvSpPr txBox="1">
            <a:spLocks noChangeArrowheads="1"/>
          </p:cNvSpPr>
          <p:nvPr/>
        </p:nvSpPr>
        <p:spPr bwMode="auto">
          <a:xfrm>
            <a:off x="622300" y="2084388"/>
            <a:ext cx="2832100" cy="1003300"/>
          </a:xfrm>
          <a:prstGeom prst="rect">
            <a:avLst/>
          </a:prstGeom>
          <a:noFill/>
          <a:ln w="9525">
            <a:noFill/>
            <a:miter lim="800000"/>
            <a:headEnd/>
            <a:tailEnd/>
          </a:ln>
        </p:spPr>
        <p:txBody>
          <a:bodyPr lIns="100794" tIns="50397" rIns="100794" bIns="50397">
            <a:spAutoFit/>
          </a:bodyPr>
          <a:lstStyle/>
          <a:p>
            <a:pPr algn="ctr" hangingPunct="0">
              <a:lnSpc>
                <a:spcPct val="93000"/>
              </a:lnSpc>
              <a:buSzPct val="100000"/>
            </a:pPr>
            <a:r>
              <a:rPr lang="en-US" sz="2100" b="1"/>
              <a:t>Would you purchase a family car solely on one factor?</a:t>
            </a:r>
          </a:p>
        </p:txBody>
      </p:sp>
      <p:pic>
        <p:nvPicPr>
          <p:cNvPr id="44070" name="Picture 39" descr="j0409753[1]"/>
          <p:cNvPicPr>
            <a:picLocks noChangeAspect="1" noChangeArrowheads="1"/>
          </p:cNvPicPr>
          <p:nvPr/>
        </p:nvPicPr>
        <p:blipFill>
          <a:blip r:embed="rId3"/>
          <a:srcRect/>
          <a:stretch>
            <a:fillRect/>
          </a:stretch>
        </p:blipFill>
        <p:spPr bwMode="auto">
          <a:xfrm>
            <a:off x="1047750" y="3929063"/>
            <a:ext cx="19812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Oval 1"/>
          <p:cNvSpPr>
            <a:spLocks noChangeArrowheads="1"/>
          </p:cNvSpPr>
          <p:nvPr/>
        </p:nvSpPr>
        <p:spPr bwMode="auto">
          <a:xfrm>
            <a:off x="3387725" y="2524125"/>
            <a:ext cx="3295650" cy="3184525"/>
          </a:xfrm>
          <a:prstGeom prst="ellipse">
            <a:avLst/>
          </a:prstGeom>
          <a:solidFill>
            <a:srgbClr val="00B8FF"/>
          </a:solidFill>
          <a:ln w="9525" algn="ctr">
            <a:solidFill>
              <a:schemeClr val="tx1"/>
            </a:solidFill>
            <a:round/>
            <a:headEnd/>
            <a:tailEnd/>
          </a:ln>
        </p:spPr>
        <p:txBody>
          <a:bodyPr/>
          <a:lstStyle/>
          <a:p>
            <a:pPr hangingPunct="0">
              <a:lnSpc>
                <a:spcPct val="93000"/>
              </a:lnSpc>
              <a:buClr>
                <a:srgbClr val="000000"/>
              </a:buClr>
              <a:buSzPct val="100000"/>
              <a:buFont typeface="Times New Roman" pitchFamily="18" charset="0"/>
              <a:buNone/>
            </a:pPr>
            <a:endParaRPr lang="en-US"/>
          </a:p>
        </p:txBody>
      </p:sp>
      <p:sp>
        <p:nvSpPr>
          <p:cNvPr id="46082" name="Rectangle 2"/>
          <p:cNvSpPr>
            <a:spLocks noGrp="1" noChangeArrowheads="1"/>
          </p:cNvSpPr>
          <p:nvPr>
            <p:ph type="title"/>
          </p:nvPr>
        </p:nvSpPr>
        <p:spPr/>
        <p:txBody>
          <a:bodyPr/>
          <a:lstStyle/>
          <a:p>
            <a:pPr eaLnBrk="1" hangingPunct="1"/>
            <a:r>
              <a:rPr lang="en-US" smtClean="0"/>
              <a:t>Selecting a Platform</a:t>
            </a:r>
          </a:p>
        </p:txBody>
      </p:sp>
      <p:grpSp>
        <p:nvGrpSpPr>
          <p:cNvPr id="46083" name="Group 5"/>
          <p:cNvGrpSpPr>
            <a:grpSpLocks noChangeAspect="1"/>
          </p:cNvGrpSpPr>
          <p:nvPr/>
        </p:nvGrpSpPr>
        <p:grpSpPr bwMode="auto">
          <a:xfrm>
            <a:off x="3786188" y="3089275"/>
            <a:ext cx="2493962" cy="2068513"/>
            <a:chOff x="2234" y="1862"/>
            <a:chExt cx="1489" cy="1275"/>
          </a:xfrm>
        </p:grpSpPr>
        <p:sp>
          <p:nvSpPr>
            <p:cNvPr id="46111" name="Oval 6"/>
            <p:cNvSpPr>
              <a:spLocks noChangeAspect="1" noChangeArrowheads="1"/>
            </p:cNvSpPr>
            <p:nvPr/>
          </p:nvSpPr>
          <p:spPr bwMode="auto">
            <a:xfrm>
              <a:off x="2234" y="1862"/>
              <a:ext cx="896" cy="854"/>
            </a:xfrm>
            <a:prstGeom prst="ellipse">
              <a:avLst/>
            </a:prstGeom>
            <a:solidFill>
              <a:srgbClr val="AFB8FD">
                <a:alpha val="52940"/>
              </a:srgbClr>
            </a:solidFill>
            <a:ln w="9525" algn="ctr">
              <a:solidFill>
                <a:srgbClr val="000000"/>
              </a:solidFill>
              <a:round/>
              <a:headEnd/>
              <a:tailEnd/>
            </a:ln>
          </p:spPr>
          <p:txBody>
            <a:bodyPr wrap="none" lIns="22124" tIns="22124" rIns="22124" bIns="22124" anchor="ctr"/>
            <a:lstStyle/>
            <a:p>
              <a:pPr algn="ctr" defTabSz="903288" hangingPunct="0">
                <a:lnSpc>
                  <a:spcPct val="90000"/>
                </a:lnSpc>
                <a:buSzPct val="100000"/>
                <a:buFont typeface="Times New Roman" pitchFamily="18" charset="0"/>
                <a:buNone/>
              </a:pPr>
              <a:r>
                <a:rPr lang="en-US" sz="1400" b="1"/>
                <a:t>Mainframe           </a:t>
              </a:r>
            </a:p>
          </p:txBody>
        </p:sp>
        <p:sp>
          <p:nvSpPr>
            <p:cNvPr id="46112" name="Oval 7"/>
            <p:cNvSpPr>
              <a:spLocks noChangeAspect="1" noChangeArrowheads="1"/>
            </p:cNvSpPr>
            <p:nvPr/>
          </p:nvSpPr>
          <p:spPr bwMode="auto">
            <a:xfrm>
              <a:off x="2827" y="1862"/>
              <a:ext cx="896" cy="854"/>
            </a:xfrm>
            <a:prstGeom prst="ellipse">
              <a:avLst/>
            </a:prstGeom>
            <a:solidFill>
              <a:srgbClr val="E3FF95">
                <a:alpha val="52940"/>
              </a:srgbClr>
            </a:solidFill>
            <a:ln w="9525" algn="ctr">
              <a:solidFill>
                <a:srgbClr val="000000"/>
              </a:solidFill>
              <a:round/>
              <a:headEnd/>
              <a:tailEnd/>
            </a:ln>
          </p:spPr>
          <p:txBody>
            <a:bodyPr wrap="none" lIns="22124" tIns="22124" rIns="22124" bIns="22124" anchor="ctr"/>
            <a:lstStyle/>
            <a:p>
              <a:pPr algn="ctr" defTabSz="903288" hangingPunct="0">
                <a:lnSpc>
                  <a:spcPct val="90000"/>
                </a:lnSpc>
                <a:buSzPct val="100000"/>
                <a:buFont typeface="Times New Roman" pitchFamily="18" charset="0"/>
                <a:buNone/>
              </a:pPr>
              <a:r>
                <a:rPr lang="en-US" sz="1400" b="1"/>
                <a:t>x86</a:t>
              </a:r>
            </a:p>
          </p:txBody>
        </p:sp>
        <p:sp>
          <p:nvSpPr>
            <p:cNvPr id="46113" name="Oval 8"/>
            <p:cNvSpPr>
              <a:spLocks noChangeAspect="1" noChangeArrowheads="1"/>
            </p:cNvSpPr>
            <p:nvPr/>
          </p:nvSpPr>
          <p:spPr bwMode="auto">
            <a:xfrm>
              <a:off x="2531" y="2283"/>
              <a:ext cx="896" cy="854"/>
            </a:xfrm>
            <a:prstGeom prst="ellipse">
              <a:avLst/>
            </a:prstGeom>
            <a:solidFill>
              <a:srgbClr val="FFFFC5">
                <a:alpha val="52940"/>
              </a:srgbClr>
            </a:solidFill>
            <a:ln w="9525" algn="ctr">
              <a:solidFill>
                <a:srgbClr val="000000"/>
              </a:solidFill>
              <a:round/>
              <a:headEnd/>
              <a:tailEnd/>
            </a:ln>
          </p:spPr>
          <p:txBody>
            <a:bodyPr wrap="none" lIns="22124" tIns="22124" rIns="22124" bIns="22124" anchor="b"/>
            <a:lstStyle/>
            <a:p>
              <a:pPr algn="ctr" defTabSz="903288" hangingPunct="0">
                <a:lnSpc>
                  <a:spcPct val="90000"/>
                </a:lnSpc>
                <a:buSzPct val="100000"/>
                <a:buFont typeface="Times New Roman" pitchFamily="18" charset="0"/>
                <a:buNone/>
              </a:pPr>
              <a:r>
                <a:rPr lang="en-US" sz="1400" b="1"/>
                <a:t>RISC</a:t>
              </a:r>
            </a:p>
          </p:txBody>
        </p:sp>
      </p:grpSp>
      <p:sp>
        <p:nvSpPr>
          <p:cNvPr id="46084" name="Line 9"/>
          <p:cNvSpPr>
            <a:spLocks noChangeAspect="1" noChangeShapeType="1"/>
          </p:cNvSpPr>
          <p:nvPr/>
        </p:nvSpPr>
        <p:spPr bwMode="auto">
          <a:xfrm>
            <a:off x="5056188" y="1995488"/>
            <a:ext cx="0" cy="528637"/>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85" name="Line 10"/>
          <p:cNvSpPr>
            <a:spLocks noChangeAspect="1" noChangeShapeType="1"/>
          </p:cNvSpPr>
          <p:nvPr/>
        </p:nvSpPr>
        <p:spPr bwMode="auto">
          <a:xfrm flipH="1">
            <a:off x="5807075" y="2216150"/>
            <a:ext cx="260350" cy="477838"/>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86" name="Line 11"/>
          <p:cNvSpPr>
            <a:spLocks noChangeAspect="1" noChangeShapeType="1"/>
          </p:cNvSpPr>
          <p:nvPr/>
        </p:nvSpPr>
        <p:spPr bwMode="auto">
          <a:xfrm flipH="1">
            <a:off x="6381750" y="2847975"/>
            <a:ext cx="544513" cy="325438"/>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87" name="Line 12"/>
          <p:cNvSpPr>
            <a:spLocks noChangeAspect="1" noChangeShapeType="1"/>
          </p:cNvSpPr>
          <p:nvPr/>
        </p:nvSpPr>
        <p:spPr bwMode="auto">
          <a:xfrm flipH="1">
            <a:off x="6683375" y="3821113"/>
            <a:ext cx="546100" cy="63500"/>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88" name="Line 13"/>
          <p:cNvSpPr>
            <a:spLocks noChangeAspect="1" noChangeShapeType="1"/>
          </p:cNvSpPr>
          <p:nvPr/>
        </p:nvSpPr>
        <p:spPr bwMode="auto">
          <a:xfrm flipH="1" flipV="1">
            <a:off x="6604000" y="4608513"/>
            <a:ext cx="620713" cy="239712"/>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89" name="Line 14"/>
          <p:cNvSpPr>
            <a:spLocks noChangeAspect="1" noChangeShapeType="1"/>
          </p:cNvSpPr>
          <p:nvPr/>
        </p:nvSpPr>
        <p:spPr bwMode="auto">
          <a:xfrm flipH="1" flipV="1">
            <a:off x="6223000" y="5237163"/>
            <a:ext cx="422275" cy="404812"/>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0" name="Line 15"/>
          <p:cNvSpPr>
            <a:spLocks noChangeAspect="1" noChangeShapeType="1"/>
          </p:cNvSpPr>
          <p:nvPr/>
        </p:nvSpPr>
        <p:spPr bwMode="auto">
          <a:xfrm flipV="1">
            <a:off x="4337050" y="5634038"/>
            <a:ext cx="193675" cy="504825"/>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1" name="Line 16"/>
          <p:cNvSpPr>
            <a:spLocks noChangeAspect="1" noChangeShapeType="1"/>
          </p:cNvSpPr>
          <p:nvPr/>
        </p:nvSpPr>
        <p:spPr bwMode="auto">
          <a:xfrm flipV="1">
            <a:off x="3306763" y="5183188"/>
            <a:ext cx="506412" cy="401637"/>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2" name="Line 17"/>
          <p:cNvSpPr>
            <a:spLocks noChangeAspect="1" noChangeShapeType="1"/>
          </p:cNvSpPr>
          <p:nvPr/>
        </p:nvSpPr>
        <p:spPr bwMode="auto">
          <a:xfrm flipV="1">
            <a:off x="2743200" y="4498975"/>
            <a:ext cx="674688" cy="214313"/>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3" name="Line 18"/>
          <p:cNvSpPr>
            <a:spLocks noChangeAspect="1" noChangeShapeType="1"/>
          </p:cNvSpPr>
          <p:nvPr/>
        </p:nvSpPr>
        <p:spPr bwMode="auto">
          <a:xfrm>
            <a:off x="2759075" y="3683000"/>
            <a:ext cx="654050" cy="77788"/>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4" name="Line 19"/>
          <p:cNvSpPr>
            <a:spLocks noChangeAspect="1" noChangeShapeType="1"/>
          </p:cNvSpPr>
          <p:nvPr/>
        </p:nvSpPr>
        <p:spPr bwMode="auto">
          <a:xfrm>
            <a:off x="3222625" y="2755900"/>
            <a:ext cx="550863" cy="323850"/>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5" name="Line 20"/>
          <p:cNvSpPr>
            <a:spLocks noChangeAspect="1" noChangeShapeType="1"/>
          </p:cNvSpPr>
          <p:nvPr/>
        </p:nvSpPr>
        <p:spPr bwMode="auto">
          <a:xfrm>
            <a:off x="4062413" y="2109788"/>
            <a:ext cx="325437" cy="539750"/>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096" name="Text Box 21"/>
          <p:cNvSpPr txBox="1">
            <a:spLocks noChangeAspect="1" noChangeArrowheads="1"/>
          </p:cNvSpPr>
          <p:nvPr/>
        </p:nvSpPr>
        <p:spPr bwMode="auto">
          <a:xfrm>
            <a:off x="4445000" y="1679575"/>
            <a:ext cx="1271588" cy="268288"/>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Time Horizon</a:t>
            </a:r>
          </a:p>
        </p:txBody>
      </p:sp>
      <p:sp>
        <p:nvSpPr>
          <p:cNvPr id="46097" name="Text Box 22"/>
          <p:cNvSpPr txBox="1">
            <a:spLocks noChangeAspect="1" noChangeArrowheads="1"/>
          </p:cNvSpPr>
          <p:nvPr/>
        </p:nvSpPr>
        <p:spPr bwMode="auto">
          <a:xfrm>
            <a:off x="5970588" y="1922463"/>
            <a:ext cx="1157287" cy="266700"/>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ISV Support</a:t>
            </a:r>
          </a:p>
        </p:txBody>
      </p:sp>
      <p:sp>
        <p:nvSpPr>
          <p:cNvPr id="46098" name="Text Box 23"/>
          <p:cNvSpPr txBox="1">
            <a:spLocks noChangeAspect="1" noChangeArrowheads="1"/>
          </p:cNvSpPr>
          <p:nvPr/>
        </p:nvSpPr>
        <p:spPr bwMode="auto">
          <a:xfrm>
            <a:off x="6973888" y="2363788"/>
            <a:ext cx="1497012" cy="490537"/>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Non-Functional</a:t>
            </a:r>
          </a:p>
          <a:p>
            <a:pPr defTabSz="736600" hangingPunct="0">
              <a:lnSpc>
                <a:spcPct val="90000"/>
              </a:lnSpc>
              <a:buSzPct val="100000"/>
              <a:buFont typeface="Arial" charset="0"/>
              <a:buNone/>
            </a:pPr>
            <a:r>
              <a:rPr lang="en-US" sz="1500" b="1"/>
              <a:t>Requirements</a:t>
            </a:r>
          </a:p>
        </p:txBody>
      </p:sp>
      <p:sp>
        <p:nvSpPr>
          <p:cNvPr id="46099" name="Text Box 24"/>
          <p:cNvSpPr txBox="1">
            <a:spLocks noChangeAspect="1" noChangeArrowheads="1"/>
          </p:cNvSpPr>
          <p:nvPr/>
        </p:nvSpPr>
        <p:spPr bwMode="auto">
          <a:xfrm>
            <a:off x="7272338" y="4568825"/>
            <a:ext cx="1633537" cy="709613"/>
          </a:xfrm>
          <a:prstGeom prst="rect">
            <a:avLst/>
          </a:prstGeom>
          <a:noFill/>
          <a:ln w="9525">
            <a:noFill/>
            <a:miter lim="800000"/>
            <a:headEnd/>
            <a:tailEnd/>
          </a:ln>
        </p:spPr>
        <p:txBody>
          <a:bodyPr lIns="29500" tIns="29500" rIns="29500" bIns="29500">
            <a:spAutoFit/>
          </a:bodyPr>
          <a:lstStyle/>
          <a:p>
            <a:pPr defTabSz="736600" hangingPunct="0">
              <a:lnSpc>
                <a:spcPct val="90000"/>
              </a:lnSpc>
              <a:buSzPct val="100000"/>
              <a:buFont typeface="Arial" charset="0"/>
              <a:buNone/>
            </a:pPr>
            <a:r>
              <a:rPr lang="en-US" sz="1500" b="1"/>
              <a:t>Power, cooling,</a:t>
            </a:r>
          </a:p>
          <a:p>
            <a:pPr defTabSz="736600" hangingPunct="0">
              <a:lnSpc>
                <a:spcPct val="90000"/>
              </a:lnSpc>
              <a:buSzPct val="100000"/>
              <a:buFont typeface="Arial" charset="0"/>
              <a:buNone/>
            </a:pPr>
            <a:r>
              <a:rPr lang="en-US" sz="1500" b="1"/>
              <a:t>floor space</a:t>
            </a:r>
          </a:p>
          <a:p>
            <a:pPr defTabSz="736600" hangingPunct="0">
              <a:lnSpc>
                <a:spcPct val="90000"/>
              </a:lnSpc>
              <a:buSzPct val="100000"/>
              <a:buFont typeface="Arial" charset="0"/>
              <a:buNone/>
            </a:pPr>
            <a:r>
              <a:rPr lang="en-US" sz="1500" b="1"/>
              <a:t>constraints</a:t>
            </a:r>
          </a:p>
        </p:txBody>
      </p:sp>
      <p:sp>
        <p:nvSpPr>
          <p:cNvPr id="46100" name="Text Box 25"/>
          <p:cNvSpPr txBox="1">
            <a:spLocks noChangeAspect="1" noChangeArrowheads="1"/>
          </p:cNvSpPr>
          <p:nvPr/>
        </p:nvSpPr>
        <p:spPr bwMode="auto">
          <a:xfrm>
            <a:off x="6704013" y="5507038"/>
            <a:ext cx="1770062" cy="474662"/>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Strategic Direction</a:t>
            </a:r>
          </a:p>
          <a:p>
            <a:pPr defTabSz="736600" hangingPunct="0">
              <a:lnSpc>
                <a:spcPct val="90000"/>
              </a:lnSpc>
              <a:buSzPct val="100000"/>
              <a:buFont typeface="Arial" charset="0"/>
              <a:buNone/>
            </a:pPr>
            <a:r>
              <a:rPr lang="en-US" sz="1500" b="1"/>
              <a:t>and Standards</a:t>
            </a:r>
          </a:p>
        </p:txBody>
      </p:sp>
      <p:sp>
        <p:nvSpPr>
          <p:cNvPr id="46101" name="Text Box 26"/>
          <p:cNvSpPr txBox="1">
            <a:spLocks noChangeAspect="1" noChangeArrowheads="1"/>
          </p:cNvSpPr>
          <p:nvPr/>
        </p:nvSpPr>
        <p:spPr bwMode="auto">
          <a:xfrm>
            <a:off x="5278438" y="6143625"/>
            <a:ext cx="1227137" cy="277813"/>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Cost Models</a:t>
            </a:r>
          </a:p>
        </p:txBody>
      </p:sp>
      <p:sp>
        <p:nvSpPr>
          <p:cNvPr id="46102" name="Text Box 27"/>
          <p:cNvSpPr txBox="1">
            <a:spLocks noChangeAspect="1" noChangeArrowheads="1"/>
          </p:cNvSpPr>
          <p:nvPr/>
        </p:nvSpPr>
        <p:spPr bwMode="auto">
          <a:xfrm>
            <a:off x="3979863" y="6132513"/>
            <a:ext cx="561975" cy="266700"/>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Skills</a:t>
            </a:r>
          </a:p>
        </p:txBody>
      </p:sp>
      <p:sp>
        <p:nvSpPr>
          <p:cNvPr id="46103" name="Text Box 28"/>
          <p:cNvSpPr txBox="1">
            <a:spLocks noChangeAspect="1" noChangeArrowheads="1"/>
          </p:cNvSpPr>
          <p:nvPr/>
        </p:nvSpPr>
        <p:spPr bwMode="auto">
          <a:xfrm>
            <a:off x="2525713" y="5573713"/>
            <a:ext cx="742950" cy="268287"/>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Politics</a:t>
            </a:r>
          </a:p>
        </p:txBody>
      </p:sp>
      <p:sp>
        <p:nvSpPr>
          <p:cNvPr id="46104" name="Text Box 29"/>
          <p:cNvSpPr txBox="1">
            <a:spLocks noChangeAspect="1" noChangeArrowheads="1"/>
          </p:cNvSpPr>
          <p:nvPr/>
        </p:nvSpPr>
        <p:spPr bwMode="auto">
          <a:xfrm>
            <a:off x="1595438" y="4632325"/>
            <a:ext cx="1193800" cy="476250"/>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Platform</a:t>
            </a:r>
          </a:p>
          <a:p>
            <a:pPr defTabSz="736600" hangingPunct="0">
              <a:lnSpc>
                <a:spcPct val="90000"/>
              </a:lnSpc>
              <a:buSzPct val="100000"/>
              <a:buFont typeface="Arial" charset="0"/>
              <a:buNone/>
            </a:pPr>
            <a:r>
              <a:rPr lang="en-US" sz="1500" b="1"/>
              <a:t>Architecture</a:t>
            </a:r>
          </a:p>
        </p:txBody>
      </p:sp>
      <p:sp>
        <p:nvSpPr>
          <p:cNvPr id="46105" name="Text Box 30"/>
          <p:cNvSpPr txBox="1">
            <a:spLocks noChangeAspect="1" noChangeArrowheads="1"/>
          </p:cNvSpPr>
          <p:nvPr/>
        </p:nvSpPr>
        <p:spPr bwMode="auto">
          <a:xfrm>
            <a:off x="1428750" y="3379788"/>
            <a:ext cx="1122363" cy="682625"/>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Technology</a:t>
            </a:r>
          </a:p>
          <a:p>
            <a:pPr defTabSz="736600" hangingPunct="0">
              <a:lnSpc>
                <a:spcPct val="90000"/>
              </a:lnSpc>
              <a:buSzPct val="100000"/>
              <a:buFont typeface="Arial" charset="0"/>
              <a:buNone/>
            </a:pPr>
            <a:r>
              <a:rPr lang="en-US" sz="1500" b="1"/>
              <a:t>Adoption</a:t>
            </a:r>
          </a:p>
          <a:p>
            <a:pPr defTabSz="736600" hangingPunct="0">
              <a:lnSpc>
                <a:spcPct val="90000"/>
              </a:lnSpc>
              <a:buSzPct val="100000"/>
              <a:buFont typeface="Arial" charset="0"/>
              <a:buNone/>
            </a:pPr>
            <a:r>
              <a:rPr lang="en-US" sz="1500" b="1"/>
              <a:t>Level</a:t>
            </a:r>
          </a:p>
        </p:txBody>
      </p:sp>
      <p:sp>
        <p:nvSpPr>
          <p:cNvPr id="46106" name="Text Box 31"/>
          <p:cNvSpPr txBox="1">
            <a:spLocks noChangeAspect="1" noChangeArrowheads="1"/>
          </p:cNvSpPr>
          <p:nvPr/>
        </p:nvSpPr>
        <p:spPr bwMode="auto">
          <a:xfrm>
            <a:off x="1868488" y="2487613"/>
            <a:ext cx="1160462" cy="476250"/>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Deployment</a:t>
            </a:r>
          </a:p>
          <a:p>
            <a:pPr defTabSz="736600" hangingPunct="0">
              <a:lnSpc>
                <a:spcPct val="90000"/>
              </a:lnSpc>
              <a:buSzPct val="100000"/>
              <a:buFont typeface="Arial" charset="0"/>
              <a:buNone/>
            </a:pPr>
            <a:r>
              <a:rPr lang="en-US" sz="1500" b="1"/>
              <a:t>Model</a:t>
            </a:r>
          </a:p>
        </p:txBody>
      </p:sp>
      <p:sp>
        <p:nvSpPr>
          <p:cNvPr id="46107" name="Text Box 32"/>
          <p:cNvSpPr txBox="1">
            <a:spLocks noChangeAspect="1" noChangeArrowheads="1"/>
          </p:cNvSpPr>
          <p:nvPr/>
        </p:nvSpPr>
        <p:spPr bwMode="auto">
          <a:xfrm>
            <a:off x="3387725" y="1819275"/>
            <a:ext cx="561975" cy="266700"/>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Scale</a:t>
            </a:r>
          </a:p>
        </p:txBody>
      </p:sp>
      <p:sp>
        <p:nvSpPr>
          <p:cNvPr id="46108" name="Line 33"/>
          <p:cNvSpPr>
            <a:spLocks noChangeAspect="1" noChangeShapeType="1"/>
          </p:cNvSpPr>
          <p:nvPr/>
        </p:nvSpPr>
        <p:spPr bwMode="auto">
          <a:xfrm flipH="1" flipV="1">
            <a:off x="5475288" y="5657850"/>
            <a:ext cx="125412" cy="450850"/>
          </a:xfrm>
          <a:prstGeom prst="line">
            <a:avLst/>
          </a:prstGeom>
          <a:noFill/>
          <a:ln w="9525">
            <a:solidFill>
              <a:srgbClr val="000000"/>
            </a:solidFill>
            <a:round/>
            <a:headEnd/>
            <a:tailEnd/>
          </a:ln>
        </p:spPr>
        <p:txBody>
          <a:bodyPr lIns="36576" tIns="36576" rIns="36576" bIns="36576" anchor="ctr">
            <a:spAutoFit/>
          </a:bodyPr>
          <a:lstStyle/>
          <a:p>
            <a:endParaRPr lang="en-US"/>
          </a:p>
        </p:txBody>
      </p:sp>
      <p:sp>
        <p:nvSpPr>
          <p:cNvPr id="46109" name="Text Box 34"/>
          <p:cNvSpPr txBox="1">
            <a:spLocks noChangeAspect="1" noChangeArrowheads="1"/>
          </p:cNvSpPr>
          <p:nvPr/>
        </p:nvSpPr>
        <p:spPr bwMode="auto">
          <a:xfrm>
            <a:off x="7308850" y="3568700"/>
            <a:ext cx="1458913" cy="474663"/>
          </a:xfrm>
          <a:prstGeom prst="rect">
            <a:avLst/>
          </a:prstGeom>
          <a:noFill/>
          <a:ln w="9525">
            <a:noFill/>
            <a:miter lim="800000"/>
            <a:headEnd/>
            <a:tailEnd/>
          </a:ln>
        </p:spPr>
        <p:txBody>
          <a:bodyPr wrap="none" lIns="29500" tIns="29500" rIns="29500" bIns="29500">
            <a:spAutoFit/>
          </a:bodyPr>
          <a:lstStyle/>
          <a:p>
            <a:pPr defTabSz="736600" hangingPunct="0">
              <a:lnSpc>
                <a:spcPct val="90000"/>
              </a:lnSpc>
              <a:buSzPct val="100000"/>
              <a:buFont typeface="Arial" charset="0"/>
              <a:buNone/>
            </a:pPr>
            <a:r>
              <a:rPr lang="en-US" sz="1500" b="1"/>
              <a:t>Geographic</a:t>
            </a:r>
          </a:p>
          <a:p>
            <a:pPr defTabSz="736600" hangingPunct="0">
              <a:lnSpc>
                <a:spcPct val="90000"/>
              </a:lnSpc>
              <a:buSzPct val="100000"/>
              <a:buFont typeface="Arial" charset="0"/>
              <a:buNone/>
            </a:pPr>
            <a:r>
              <a:rPr lang="en-US" sz="1500" b="1"/>
              <a:t>Considerations</a:t>
            </a:r>
          </a:p>
        </p:txBody>
      </p:sp>
      <p:sp>
        <p:nvSpPr>
          <p:cNvPr id="46110" name="Oval 2"/>
          <p:cNvSpPr>
            <a:spLocks noChangeArrowheads="1"/>
          </p:cNvSpPr>
          <p:nvPr/>
        </p:nvSpPr>
        <p:spPr bwMode="auto">
          <a:xfrm>
            <a:off x="5080000" y="6108700"/>
            <a:ext cx="1603375" cy="312738"/>
          </a:xfrm>
          <a:prstGeom prst="ellipse">
            <a:avLst/>
          </a:prstGeom>
          <a:noFill/>
          <a:ln w="9525" algn="ctr">
            <a:solidFill>
              <a:srgbClr val="FF0000"/>
            </a:solidFill>
            <a:round/>
            <a:headEnd/>
            <a:tailEnd/>
          </a:ln>
        </p:spPr>
        <p:txBody>
          <a:bodyPr/>
          <a:lstStyle/>
          <a:p>
            <a:pPr hangingPunct="0">
              <a:lnSpc>
                <a:spcPct val="93000"/>
              </a:lnSpc>
              <a:buClr>
                <a:srgbClr val="000000"/>
              </a:buClr>
              <a:buSzPct val="100000"/>
              <a:buFont typeface="Times New Roman" pitchFamily="18" charset="0"/>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GB" smtClean="0"/>
              <a:t>Ideas International and Gartner</a:t>
            </a:r>
          </a:p>
        </p:txBody>
      </p:sp>
      <p:sp>
        <p:nvSpPr>
          <p:cNvPr id="48130" name="Content Placeholder 2"/>
          <p:cNvSpPr>
            <a:spLocks noGrp="1"/>
          </p:cNvSpPr>
          <p:nvPr>
            <p:ph idx="1"/>
          </p:nvPr>
        </p:nvSpPr>
        <p:spPr/>
        <p:txBody>
          <a:bodyPr/>
          <a:lstStyle/>
          <a:p>
            <a:pPr eaLnBrk="1" hangingPunct="1"/>
            <a:r>
              <a:rPr lang="en-US" b="1" smtClean="0"/>
              <a:t>About Ideas International (IDEAS)</a:t>
            </a:r>
            <a:br>
              <a:rPr lang="en-US" b="1" smtClean="0"/>
            </a:br>
            <a:r>
              <a:rPr lang="en-US" smtClean="0"/>
              <a:t/>
            </a:r>
            <a:br>
              <a:rPr lang="en-US" smtClean="0"/>
            </a:br>
            <a:r>
              <a:rPr lang="en-US" smtClean="0"/>
              <a:t>IDEAS provides enterprise IT research, insight, analysis, and tools to computer suppliers and consultants (</a:t>
            </a:r>
            <a:r>
              <a:rPr lang="en-US" smtClean="0">
                <a:hlinkClick r:id="rId2"/>
              </a:rPr>
              <a:t>IT Sellers</a:t>
            </a:r>
            <a:r>
              <a:rPr lang="en-US" smtClean="0"/>
              <a:t>) and large corporations (</a:t>
            </a:r>
            <a:r>
              <a:rPr lang="en-US" smtClean="0">
                <a:hlinkClick r:id="rId2"/>
              </a:rPr>
              <a:t>IT Buyers</a:t>
            </a:r>
            <a:r>
              <a:rPr lang="en-US" smtClean="0"/>
              <a:t>). The company’s research focus areas include servers, storage, software, services, and cloud. Many IDEAS tools are </a:t>
            </a:r>
            <a:r>
              <a:rPr lang="en-US" smtClean="0">
                <a:hlinkClick r:id="rId2"/>
              </a:rPr>
              <a:t>powered by RPE2, the atomic unit of compute</a:t>
            </a:r>
            <a:r>
              <a:rPr lang="en-US" smtClean="0"/>
              <a:t>. IDEAS is a publicly traded company on the Australian Stock Exchange (ASX:IDE) and has been in business for over 25 years. IDEAS hosts users in over 100 countries and maintains offices in the US, EMEA, and Asia Pacific.</a:t>
            </a:r>
          </a:p>
          <a:p>
            <a:pPr eaLnBrk="1" hangingPunct="1"/>
            <a:r>
              <a:rPr lang="en-US" b="1" smtClean="0"/>
              <a:t>31 May 2012</a:t>
            </a:r>
          </a:p>
          <a:p>
            <a:pPr eaLnBrk="1" hangingPunct="1"/>
            <a:r>
              <a:rPr lang="en-US" smtClean="0"/>
              <a:t>IDEAS is pleased to announce that the takeover offer from Gartner is now unconditional and also follows Gartner having received acceptances from more than 93% of the shareholders for the takeover offer.</a:t>
            </a:r>
            <a:endParaRPr lang="en-GB" smtClean="0"/>
          </a:p>
        </p:txBody>
      </p:sp>
      <p:sp>
        <p:nvSpPr>
          <p:cNvPr id="48131" name="Rectangle 3"/>
          <p:cNvSpPr>
            <a:spLocks noChangeArrowheads="1"/>
          </p:cNvSpPr>
          <p:nvPr/>
        </p:nvSpPr>
        <p:spPr bwMode="auto">
          <a:xfrm>
            <a:off x="360363" y="6156325"/>
            <a:ext cx="9288462" cy="292100"/>
          </a:xfrm>
          <a:prstGeom prst="rect">
            <a:avLst/>
          </a:prstGeom>
          <a:noFill/>
          <a:ln w="9525">
            <a:noFill/>
            <a:miter lim="800000"/>
            <a:headEnd/>
            <a:tailEnd/>
          </a:ln>
        </p:spPr>
        <p:txBody>
          <a:bodyPr>
            <a:spAutoFit/>
          </a:bodyPr>
          <a:lstStyle/>
          <a:p>
            <a:pPr hangingPunct="0">
              <a:lnSpc>
                <a:spcPct val="93000"/>
              </a:lnSpc>
              <a:buClr>
                <a:srgbClr val="000000"/>
              </a:buClr>
              <a:buSzPct val="100000"/>
              <a:buFont typeface="Times New Roman" pitchFamily="18" charset="0"/>
              <a:buNone/>
            </a:pPr>
            <a:r>
              <a:rPr lang="en-GB" sz="1400">
                <a:hlinkClick r:id="rId3"/>
              </a:rPr>
              <a:t>http://www.ideasinternational.com/Resources/Press-Releases/Gartner-s-takeover-offer-for-IDEAS-is-successful</a:t>
            </a:r>
            <a:endParaRPr lang="en-GB"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201613" y="654050"/>
            <a:ext cx="9564687" cy="693738"/>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Oracle Certification For VMware and KVM</a:t>
            </a:r>
          </a:p>
        </p:txBody>
      </p:sp>
      <p:sp>
        <p:nvSpPr>
          <p:cNvPr id="25602" name="Rectangle 2"/>
          <p:cNvSpPr>
            <a:spLocks noGrp="1" noChangeArrowheads="1"/>
          </p:cNvSpPr>
          <p:nvPr>
            <p:ph type="body" idx="1"/>
          </p:nvPr>
        </p:nvSpPr>
        <p:spPr>
          <a:xfrm>
            <a:off x="201613" y="2066925"/>
            <a:ext cx="9564687" cy="4932363"/>
          </a:xfrm>
        </p:spPr>
        <p:txBody>
          <a:bodyPr/>
          <a:lstStyle/>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t>Running Oracle in a VMware ESX cluster you must license ALL of the cores in the cluster</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t>Oracle DOES NOT recognise VMware as "hard partitioning"</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solidFill>
                  <a:srgbClr val="CCCCFF"/>
                </a:solidFill>
                <a:hlinkClick r:id="rId3"/>
              </a:rPr>
              <a:t>http://blogs.gartner.com/chris-wolf/2010/11/10/oracle-broadens-x86-</a:t>
            </a:r>
            <a:r>
              <a:rPr lang="en-GB" sz="1500"/>
              <a:t>virtualisation</a:t>
            </a:r>
            <a:r>
              <a:rPr lang="en-GB" sz="1500">
                <a:solidFill>
                  <a:srgbClr val="CCCCFF"/>
                </a:solidFill>
                <a:hlinkClick r:id="rId3"/>
              </a:rPr>
              <a:t>-support-but-work-remains/</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t>Running Oracle in a VMware ESX cluster is not certified. If support is required for unknown problems then you must recreate the problem without VMware installed view Oracle Metalink document 249212.1 </a:t>
            </a:r>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500"/>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500"/>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500"/>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500"/>
          </a:p>
          <a:p>
            <a:pPr marL="158750" eaLnBrk="1" hangingPunct="1">
              <a:buClrTx/>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endParaRPr lang="en-GB" sz="1500"/>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t>Red Hat Enterprise Linux 5 integrates Kernel-based Virtual Machine (KVM) and ships Xen as the default hypervisor, so they are supported by Oracle under the Oracle Linux support program. However, Oracle does not support Oracle products on RHEL's KVM/Xen.</a:t>
            </a:r>
          </a:p>
          <a:p>
            <a:pPr eaLnBrk="1" hangingPunct="1">
              <a:buFont typeface="Wingdings"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10700" algn="l"/>
              </a:tabLst>
              <a:defRPr/>
            </a:pPr>
            <a:r>
              <a:rPr lang="en-GB" sz="1500">
                <a:solidFill>
                  <a:srgbClr val="CCCCFF"/>
                </a:solidFill>
                <a:hlinkClick r:id="rId4"/>
              </a:rPr>
              <a:t>http://www.oracle.com/us/technologies/027617.pdf</a:t>
            </a:r>
          </a:p>
        </p:txBody>
      </p:sp>
      <p:pic>
        <p:nvPicPr>
          <p:cNvPr id="49155" name="Picture 3"/>
          <p:cNvPicPr>
            <a:picLocks noChangeAspect="1" noChangeArrowheads="1"/>
          </p:cNvPicPr>
          <p:nvPr/>
        </p:nvPicPr>
        <p:blipFill>
          <a:blip r:embed="rId5"/>
          <a:srcRect/>
          <a:stretch>
            <a:fillRect/>
          </a:stretch>
        </p:blipFill>
        <p:spPr bwMode="auto">
          <a:xfrm>
            <a:off x="246063" y="3840163"/>
            <a:ext cx="9197975" cy="1490662"/>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oracle2"/>
          <p:cNvPicPr>
            <a:picLocks noChangeAspect="1" noChangeArrowheads="1"/>
          </p:cNvPicPr>
          <p:nvPr/>
        </p:nvPicPr>
        <p:blipFill>
          <a:blip r:embed="rId3"/>
          <a:srcRect/>
          <a:stretch>
            <a:fillRect/>
          </a:stretch>
        </p:blipFill>
        <p:spPr bwMode="auto">
          <a:xfrm>
            <a:off x="895350" y="1279525"/>
            <a:ext cx="3179763" cy="4575175"/>
          </a:xfrm>
          <a:prstGeom prst="rect">
            <a:avLst/>
          </a:prstGeom>
          <a:noFill/>
          <a:ln w="9525">
            <a:noFill/>
            <a:miter lim="800000"/>
            <a:headEnd/>
            <a:tailEnd/>
          </a:ln>
        </p:spPr>
      </p:pic>
      <p:sp>
        <p:nvSpPr>
          <p:cNvPr id="51202" name="Rectangle 2"/>
          <p:cNvSpPr>
            <a:spLocks noChangeArrowheads="1"/>
          </p:cNvSpPr>
          <p:nvPr/>
        </p:nvSpPr>
        <p:spPr bwMode="auto">
          <a:xfrm>
            <a:off x="2078038" y="1725613"/>
            <a:ext cx="2120900" cy="639762"/>
          </a:xfrm>
          <a:prstGeom prst="rect">
            <a:avLst/>
          </a:prstGeom>
          <a:noFill/>
          <a:ln w="9525">
            <a:noFill/>
            <a:miter lim="800000"/>
            <a:headEnd/>
            <a:tailEnd/>
          </a:ln>
        </p:spPr>
        <p:txBody>
          <a:bodyPr>
            <a:spAutoFit/>
          </a:bodyPr>
          <a:lstStyle/>
          <a:p>
            <a:pPr algn="ctr">
              <a:lnSpc>
                <a:spcPct val="90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1" i="1">
                <a:solidFill>
                  <a:srgbClr val="FFFFFF"/>
                </a:solidFill>
              </a:rPr>
              <a:t>Coopetition is alive and well</a:t>
            </a:r>
          </a:p>
        </p:txBody>
      </p:sp>
      <p:sp>
        <p:nvSpPr>
          <p:cNvPr id="26627" name="Rectangle 3"/>
          <p:cNvSpPr>
            <a:spLocks noChangeArrowheads="1"/>
          </p:cNvSpPr>
          <p:nvPr/>
        </p:nvSpPr>
        <p:spPr bwMode="auto">
          <a:xfrm>
            <a:off x="4198938" y="1279525"/>
            <a:ext cx="4567237" cy="825500"/>
          </a:xfrm>
          <a:prstGeom prst="rect">
            <a:avLst/>
          </a:prstGeom>
          <a:gradFill rotWithShape="0">
            <a:gsLst>
              <a:gs pos="0">
                <a:srgbClr val="000000"/>
              </a:gs>
              <a:gs pos="50000">
                <a:srgbClr val="3366FF"/>
              </a:gs>
              <a:gs pos="100000">
                <a:srgbClr val="000000"/>
              </a:gs>
            </a:gsLst>
            <a:lin ang="10800000" scaled="1"/>
          </a:gradFill>
          <a:ln w="9360">
            <a:miter lim="800000"/>
            <a:headEnd/>
            <a:tailEnd/>
          </a:ln>
          <a:effectLst/>
          <a:scene3d>
            <a:camera prst="legacyObliqueTopRight"/>
            <a:lightRig rig="legacyFlat1" dir="r"/>
          </a:scene3d>
          <a:sp3d extrusionH="430200" prstMaterial="legacyMatte">
            <a:bevelT w="13500" h="13500" prst="angle"/>
            <a:bevelB w="13500" h="13500" prst="angle"/>
            <a:extrusionClr>
              <a:srgbClr val="3366FF"/>
            </a:extrusionClr>
          </a:sp3d>
          <a:extLst/>
        </p:spPr>
        <p:txBody>
          <a:bodyPr wrap="none" anchor="ctr">
            <a:flatTx/>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51206" name="Rectangle 4"/>
          <p:cNvSpPr>
            <a:spLocks noChangeArrowheads="1"/>
          </p:cNvSpPr>
          <p:nvPr/>
        </p:nvSpPr>
        <p:spPr bwMode="auto">
          <a:xfrm>
            <a:off x="4319588" y="1300163"/>
            <a:ext cx="4403725" cy="757237"/>
          </a:xfrm>
          <a:prstGeom prst="rect">
            <a:avLst/>
          </a:prstGeom>
          <a:solidFill>
            <a:srgbClr val="FFFFFF"/>
          </a:soli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sp>
        <p:nvSpPr>
          <p:cNvPr id="51207" name="Rectangle 5"/>
          <p:cNvSpPr>
            <a:spLocks noChangeArrowheads="1"/>
          </p:cNvSpPr>
          <p:nvPr/>
        </p:nvSpPr>
        <p:spPr bwMode="auto">
          <a:xfrm>
            <a:off x="4335463" y="1312863"/>
            <a:ext cx="4403725" cy="338137"/>
          </a:xfrm>
          <a:prstGeom prst="rect">
            <a:avLst/>
          </a:prstGeom>
          <a:noFill/>
          <a:ln w="9525">
            <a:noFill/>
            <a:miter lim="800000"/>
            <a:headEnd/>
            <a:tailEnd/>
          </a:ln>
        </p:spPr>
        <p:txBody>
          <a:bodyPr>
            <a:spAutoFit/>
          </a:bodyPr>
          <a:lstStyle/>
          <a:p>
            <a:pP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7889FB"/>
                </a:solidFill>
                <a:ea typeface="MS PGothic" pitchFamily="34" charset="-128"/>
              </a:rPr>
              <a:t>Sustaining relationship of 120K + clients</a:t>
            </a:r>
          </a:p>
        </p:txBody>
      </p:sp>
      <p:sp>
        <p:nvSpPr>
          <p:cNvPr id="51208" name="Rectangle 6"/>
          <p:cNvSpPr>
            <a:spLocks noChangeArrowheads="1"/>
          </p:cNvSpPr>
          <p:nvPr/>
        </p:nvSpPr>
        <p:spPr bwMode="auto">
          <a:xfrm>
            <a:off x="4335463" y="1576388"/>
            <a:ext cx="4403725" cy="371475"/>
          </a:xfrm>
          <a:prstGeom prst="rect">
            <a:avLst/>
          </a:prstGeom>
          <a:noFill/>
          <a:ln w="9525">
            <a:noFill/>
            <a:miter lim="800000"/>
            <a:headEnd/>
            <a:tailEnd/>
          </a:ln>
        </p:spPr>
        <p:txBody>
          <a:bodyPr/>
          <a:lstStyle/>
          <a:p>
            <a:pPr marL="157163" indent="-157163">
              <a:spcBef>
                <a:spcPts val="875"/>
              </a:spcBef>
              <a:buClr>
                <a:srgbClr val="000000"/>
              </a:buClr>
              <a:buSzPct val="100000"/>
              <a:buFont typeface="Wingdings" pitchFamily="2" charset="2"/>
              <a:buChar char=""/>
              <a:tabLst>
                <a:tab pos="157163" algn="l"/>
                <a:tab pos="604838" algn="l"/>
                <a:tab pos="1054100" algn="l"/>
                <a:tab pos="1503363" algn="l"/>
                <a:tab pos="1952625" algn="l"/>
                <a:tab pos="2401888" algn="l"/>
                <a:tab pos="2851150" algn="l"/>
                <a:tab pos="3300413" algn="l"/>
                <a:tab pos="3749675" algn="l"/>
                <a:tab pos="4198938" algn="l"/>
                <a:tab pos="4648200" algn="l"/>
                <a:tab pos="5097463" algn="l"/>
                <a:tab pos="5546725" algn="l"/>
                <a:tab pos="5995988" algn="l"/>
                <a:tab pos="6445250" algn="l"/>
                <a:tab pos="6894513" algn="l"/>
                <a:tab pos="7343775" algn="l"/>
                <a:tab pos="7793038" algn="l"/>
                <a:tab pos="8242300" algn="l"/>
                <a:tab pos="8691563" algn="l"/>
                <a:tab pos="9140825" algn="l"/>
              </a:tabLst>
            </a:pPr>
            <a:r>
              <a:rPr lang="en-GB" sz="1400"/>
              <a:t>Oracle 22 years, PeopleSoft 20 years, JD Edwards 31 years, Siebel 10 years</a:t>
            </a:r>
          </a:p>
        </p:txBody>
      </p:sp>
      <p:sp>
        <p:nvSpPr>
          <p:cNvPr id="26631" name="Rectangle 7"/>
          <p:cNvSpPr>
            <a:spLocks noChangeArrowheads="1"/>
          </p:cNvSpPr>
          <p:nvPr/>
        </p:nvSpPr>
        <p:spPr bwMode="auto">
          <a:xfrm>
            <a:off x="4198938" y="2243138"/>
            <a:ext cx="4567237" cy="825500"/>
          </a:xfrm>
          <a:prstGeom prst="rect">
            <a:avLst/>
          </a:prstGeom>
          <a:gradFill rotWithShape="0">
            <a:gsLst>
              <a:gs pos="0">
                <a:srgbClr val="000000"/>
              </a:gs>
              <a:gs pos="50000">
                <a:srgbClr val="3366FF"/>
              </a:gs>
              <a:gs pos="100000">
                <a:srgbClr val="000000"/>
              </a:gs>
            </a:gsLst>
            <a:lin ang="10800000" scaled="1"/>
          </a:gradFill>
          <a:ln w="9360">
            <a:miter lim="800000"/>
            <a:headEnd/>
            <a:tailEnd/>
          </a:ln>
          <a:effectLst/>
          <a:scene3d>
            <a:camera prst="legacyObliqueTopRight"/>
            <a:lightRig rig="legacyFlat1" dir="r"/>
          </a:scene3d>
          <a:sp3d extrusionH="430200" prstMaterial="legacyMatte">
            <a:bevelT w="13500" h="13500" prst="angle"/>
            <a:bevelB w="13500" h="13500" prst="angle"/>
            <a:extrusionClr>
              <a:srgbClr val="3366FF"/>
            </a:extrusionClr>
          </a:sp3d>
          <a:extLst/>
        </p:spPr>
        <p:txBody>
          <a:bodyPr wrap="none" anchor="ctr">
            <a:flatTx/>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51212" name="Rectangle 8"/>
          <p:cNvSpPr>
            <a:spLocks noChangeArrowheads="1"/>
          </p:cNvSpPr>
          <p:nvPr/>
        </p:nvSpPr>
        <p:spPr bwMode="auto">
          <a:xfrm>
            <a:off x="4319588" y="2263775"/>
            <a:ext cx="4403725" cy="757238"/>
          </a:xfrm>
          <a:prstGeom prst="rect">
            <a:avLst/>
          </a:prstGeom>
          <a:solidFill>
            <a:srgbClr val="FFFFFF"/>
          </a:soli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sp>
        <p:nvSpPr>
          <p:cNvPr id="51213" name="Rectangle 9"/>
          <p:cNvSpPr>
            <a:spLocks noChangeArrowheads="1"/>
          </p:cNvSpPr>
          <p:nvPr/>
        </p:nvSpPr>
        <p:spPr bwMode="auto">
          <a:xfrm>
            <a:off x="4335463" y="2276475"/>
            <a:ext cx="4403725" cy="338138"/>
          </a:xfrm>
          <a:prstGeom prst="rect">
            <a:avLst/>
          </a:prstGeom>
          <a:noFill/>
          <a:ln w="9525">
            <a:noFill/>
            <a:miter lim="800000"/>
            <a:headEnd/>
            <a:tailEnd/>
          </a:ln>
        </p:spPr>
        <p:txBody>
          <a:bodyPr>
            <a:spAutoFit/>
          </a:bodyPr>
          <a:lstStyle/>
          <a:p>
            <a:pP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7889FB"/>
                </a:solidFill>
                <a:ea typeface="MS PGothic" pitchFamily="34" charset="-128"/>
              </a:rPr>
              <a:t>More than 120K joint technology clients</a:t>
            </a:r>
          </a:p>
        </p:txBody>
      </p:sp>
      <p:sp>
        <p:nvSpPr>
          <p:cNvPr id="51214" name="Rectangle 10"/>
          <p:cNvSpPr>
            <a:spLocks noChangeArrowheads="1"/>
          </p:cNvSpPr>
          <p:nvPr/>
        </p:nvSpPr>
        <p:spPr bwMode="auto">
          <a:xfrm>
            <a:off x="4335463" y="2538413"/>
            <a:ext cx="4403725" cy="371475"/>
          </a:xfrm>
          <a:prstGeom prst="rect">
            <a:avLst/>
          </a:prstGeom>
          <a:noFill/>
          <a:ln w="9525">
            <a:noFill/>
            <a:miter lim="800000"/>
            <a:headEnd/>
            <a:tailEnd/>
          </a:ln>
        </p:spPr>
        <p:txBody>
          <a:bodyPr/>
          <a:lstStyle/>
          <a:p>
            <a:pPr marL="157163" indent="-157163">
              <a:spcBef>
                <a:spcPts val="875"/>
              </a:spcBef>
              <a:buClr>
                <a:srgbClr val="000000"/>
              </a:buClr>
              <a:buSzPct val="100000"/>
              <a:buFont typeface="Wingdings" pitchFamily="2" charset="2"/>
              <a:buChar char=""/>
              <a:tabLst>
                <a:tab pos="157163" algn="l"/>
                <a:tab pos="604838" algn="l"/>
                <a:tab pos="1054100" algn="l"/>
                <a:tab pos="1503363" algn="l"/>
                <a:tab pos="1952625" algn="l"/>
                <a:tab pos="2401888" algn="l"/>
                <a:tab pos="2851150" algn="l"/>
                <a:tab pos="3300413" algn="l"/>
                <a:tab pos="3749675" algn="l"/>
                <a:tab pos="4198938" algn="l"/>
                <a:tab pos="4648200" algn="l"/>
                <a:tab pos="5097463" algn="l"/>
                <a:tab pos="5546725" algn="l"/>
                <a:tab pos="5995988" algn="l"/>
                <a:tab pos="6445250" algn="l"/>
                <a:tab pos="6894513" algn="l"/>
                <a:tab pos="7343775" algn="l"/>
                <a:tab pos="7793038" algn="l"/>
                <a:tab pos="8242300" algn="l"/>
                <a:tab pos="8691563" algn="l"/>
                <a:tab pos="9140825" algn="l"/>
              </a:tabLst>
            </a:pPr>
            <a:r>
              <a:rPr lang="en-GB" sz="1400"/>
              <a:t>And more than 20,000 joint application clients</a:t>
            </a:r>
          </a:p>
        </p:txBody>
      </p:sp>
      <p:sp>
        <p:nvSpPr>
          <p:cNvPr id="26635" name="Rectangle 11"/>
          <p:cNvSpPr>
            <a:spLocks noChangeArrowheads="1"/>
          </p:cNvSpPr>
          <p:nvPr/>
        </p:nvSpPr>
        <p:spPr bwMode="auto">
          <a:xfrm>
            <a:off x="4198938" y="3206750"/>
            <a:ext cx="4567237" cy="825500"/>
          </a:xfrm>
          <a:prstGeom prst="rect">
            <a:avLst/>
          </a:prstGeom>
          <a:gradFill rotWithShape="0">
            <a:gsLst>
              <a:gs pos="0">
                <a:srgbClr val="000000"/>
              </a:gs>
              <a:gs pos="50000">
                <a:srgbClr val="3366FF"/>
              </a:gs>
              <a:gs pos="100000">
                <a:srgbClr val="000000"/>
              </a:gs>
            </a:gsLst>
            <a:lin ang="10800000" scaled="1"/>
          </a:gradFill>
          <a:ln w="9360">
            <a:miter lim="800000"/>
            <a:headEnd/>
            <a:tailEnd/>
          </a:ln>
          <a:effectLst/>
          <a:scene3d>
            <a:camera prst="legacyObliqueTopRight"/>
            <a:lightRig rig="legacyFlat1" dir="r"/>
          </a:scene3d>
          <a:sp3d extrusionH="430200" prstMaterial="legacyMatte">
            <a:bevelT w="13500" h="13500" prst="angle"/>
            <a:bevelB w="13500" h="13500" prst="angle"/>
            <a:extrusionClr>
              <a:srgbClr val="3366FF"/>
            </a:extrusionClr>
          </a:sp3d>
          <a:extLst/>
        </p:spPr>
        <p:txBody>
          <a:bodyPr wrap="none" anchor="ctr">
            <a:flatTx/>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51218" name="Rectangle 12"/>
          <p:cNvSpPr>
            <a:spLocks noChangeArrowheads="1"/>
          </p:cNvSpPr>
          <p:nvPr/>
        </p:nvSpPr>
        <p:spPr bwMode="auto">
          <a:xfrm>
            <a:off x="4319588" y="3227388"/>
            <a:ext cx="4403725" cy="757237"/>
          </a:xfrm>
          <a:prstGeom prst="rect">
            <a:avLst/>
          </a:prstGeom>
          <a:solidFill>
            <a:srgbClr val="FFFFFF"/>
          </a:soli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sp>
        <p:nvSpPr>
          <p:cNvPr id="51219" name="Rectangle 13"/>
          <p:cNvSpPr>
            <a:spLocks noChangeArrowheads="1"/>
          </p:cNvSpPr>
          <p:nvPr/>
        </p:nvSpPr>
        <p:spPr bwMode="auto">
          <a:xfrm>
            <a:off x="4335463" y="3240088"/>
            <a:ext cx="4403725" cy="338137"/>
          </a:xfrm>
          <a:prstGeom prst="rect">
            <a:avLst/>
          </a:prstGeom>
          <a:noFill/>
          <a:ln w="9525">
            <a:noFill/>
            <a:miter lim="800000"/>
            <a:headEnd/>
            <a:tailEnd/>
          </a:ln>
        </p:spPr>
        <p:txBody>
          <a:bodyPr>
            <a:spAutoFit/>
          </a:bodyPr>
          <a:lstStyle/>
          <a:p>
            <a:pP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7889FB"/>
                </a:solidFill>
                <a:ea typeface="MS PGothic" pitchFamily="34" charset="-128"/>
              </a:rPr>
              <a:t>Vibrant technology relationship</a:t>
            </a:r>
          </a:p>
        </p:txBody>
      </p:sp>
      <p:sp>
        <p:nvSpPr>
          <p:cNvPr id="51220" name="Rectangle 14"/>
          <p:cNvSpPr>
            <a:spLocks noChangeArrowheads="1"/>
          </p:cNvSpPr>
          <p:nvPr/>
        </p:nvSpPr>
        <p:spPr bwMode="auto">
          <a:xfrm>
            <a:off x="4335463" y="3502025"/>
            <a:ext cx="4403725" cy="371475"/>
          </a:xfrm>
          <a:prstGeom prst="rect">
            <a:avLst/>
          </a:prstGeom>
          <a:noFill/>
          <a:ln w="9525">
            <a:noFill/>
            <a:miter lim="800000"/>
            <a:headEnd/>
            <a:tailEnd/>
          </a:ln>
        </p:spPr>
        <p:txBody>
          <a:bodyPr/>
          <a:lstStyle/>
          <a:p>
            <a:pPr marL="157163" indent="-157163">
              <a:spcBef>
                <a:spcPts val="875"/>
              </a:spcBef>
              <a:buClr>
                <a:srgbClr val="000000"/>
              </a:buClr>
              <a:buSzPct val="100000"/>
              <a:buFont typeface="Wingdings" pitchFamily="2" charset="2"/>
              <a:buChar char=""/>
              <a:tabLst>
                <a:tab pos="157163" algn="l"/>
                <a:tab pos="604838" algn="l"/>
                <a:tab pos="1054100" algn="l"/>
                <a:tab pos="1503363" algn="l"/>
                <a:tab pos="1952625" algn="l"/>
                <a:tab pos="2401888" algn="l"/>
                <a:tab pos="2851150" algn="l"/>
                <a:tab pos="3300413" algn="l"/>
                <a:tab pos="3749675" algn="l"/>
                <a:tab pos="4198938" algn="l"/>
                <a:tab pos="4648200" algn="l"/>
                <a:tab pos="5097463" algn="l"/>
                <a:tab pos="5546725" algn="l"/>
                <a:tab pos="5995988" algn="l"/>
                <a:tab pos="6445250" algn="l"/>
                <a:tab pos="6894513" algn="l"/>
                <a:tab pos="7343775" algn="l"/>
                <a:tab pos="7793038" algn="l"/>
                <a:tab pos="8242300" algn="l"/>
                <a:tab pos="8691563" algn="l"/>
                <a:tab pos="9140825" algn="l"/>
              </a:tabLst>
            </a:pPr>
            <a:r>
              <a:rPr lang="en-GB" sz="1400"/>
              <a:t>Sustained investment in skills and resources including dedicated international competency centres</a:t>
            </a:r>
          </a:p>
        </p:txBody>
      </p:sp>
      <p:sp>
        <p:nvSpPr>
          <p:cNvPr id="26639" name="Rectangle 15"/>
          <p:cNvSpPr>
            <a:spLocks noChangeArrowheads="1"/>
          </p:cNvSpPr>
          <p:nvPr/>
        </p:nvSpPr>
        <p:spPr bwMode="auto">
          <a:xfrm>
            <a:off x="4198938" y="4170363"/>
            <a:ext cx="4567237" cy="825500"/>
          </a:xfrm>
          <a:prstGeom prst="rect">
            <a:avLst/>
          </a:prstGeom>
          <a:gradFill rotWithShape="0">
            <a:gsLst>
              <a:gs pos="0">
                <a:srgbClr val="000000"/>
              </a:gs>
              <a:gs pos="50000">
                <a:srgbClr val="3366FF"/>
              </a:gs>
              <a:gs pos="100000">
                <a:srgbClr val="000000"/>
              </a:gs>
            </a:gsLst>
            <a:lin ang="10800000" scaled="1"/>
          </a:gradFill>
          <a:ln w="9360">
            <a:miter lim="800000"/>
            <a:headEnd/>
            <a:tailEnd/>
          </a:ln>
          <a:effectLst/>
          <a:scene3d>
            <a:camera prst="legacyObliqueTopRight"/>
            <a:lightRig rig="legacyFlat1" dir="r"/>
          </a:scene3d>
          <a:sp3d extrusionH="430200" prstMaterial="legacyMatte">
            <a:bevelT w="13500" h="13500" prst="angle"/>
            <a:bevelB w="13500" h="13500" prst="angle"/>
            <a:extrusionClr>
              <a:srgbClr val="3366FF"/>
            </a:extrusionClr>
          </a:sp3d>
          <a:extLst/>
        </p:spPr>
        <p:txBody>
          <a:bodyPr wrap="none" anchor="ctr">
            <a:flatTx/>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51224" name="Rectangle 16"/>
          <p:cNvSpPr>
            <a:spLocks noChangeArrowheads="1"/>
          </p:cNvSpPr>
          <p:nvPr/>
        </p:nvSpPr>
        <p:spPr bwMode="auto">
          <a:xfrm>
            <a:off x="4319588" y="4191000"/>
            <a:ext cx="4403725" cy="757238"/>
          </a:xfrm>
          <a:prstGeom prst="rect">
            <a:avLst/>
          </a:prstGeom>
          <a:solidFill>
            <a:srgbClr val="FFFFFF"/>
          </a:soli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sp>
        <p:nvSpPr>
          <p:cNvPr id="51225" name="Rectangle 17"/>
          <p:cNvSpPr>
            <a:spLocks noChangeArrowheads="1"/>
          </p:cNvSpPr>
          <p:nvPr/>
        </p:nvSpPr>
        <p:spPr bwMode="auto">
          <a:xfrm>
            <a:off x="4335463" y="4203700"/>
            <a:ext cx="4403725" cy="338138"/>
          </a:xfrm>
          <a:prstGeom prst="rect">
            <a:avLst/>
          </a:prstGeom>
          <a:noFill/>
          <a:ln w="9525">
            <a:noFill/>
            <a:miter lim="800000"/>
            <a:headEnd/>
            <a:tailEnd/>
          </a:ln>
        </p:spPr>
        <p:txBody>
          <a:bodyPr>
            <a:spAutoFit/>
          </a:bodyPr>
          <a:lstStyle/>
          <a:p>
            <a:pP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7889FB"/>
                </a:solidFill>
                <a:ea typeface="MS PGothic" pitchFamily="34" charset="-128"/>
              </a:rPr>
              <a:t>Market-leading services practice</a:t>
            </a:r>
          </a:p>
        </p:txBody>
      </p:sp>
      <p:sp>
        <p:nvSpPr>
          <p:cNvPr id="51226" name="Rectangle 18"/>
          <p:cNvSpPr>
            <a:spLocks noChangeArrowheads="1"/>
          </p:cNvSpPr>
          <p:nvPr/>
        </p:nvSpPr>
        <p:spPr bwMode="auto">
          <a:xfrm>
            <a:off x="4335463" y="4465638"/>
            <a:ext cx="4403725" cy="371475"/>
          </a:xfrm>
          <a:prstGeom prst="rect">
            <a:avLst/>
          </a:prstGeom>
          <a:noFill/>
          <a:ln w="9525">
            <a:noFill/>
            <a:miter lim="800000"/>
            <a:headEnd/>
            <a:tailEnd/>
          </a:ln>
        </p:spPr>
        <p:txBody>
          <a:bodyPr/>
          <a:lstStyle/>
          <a:p>
            <a:pPr marL="157163" indent="-157163">
              <a:spcBef>
                <a:spcPts val="875"/>
              </a:spcBef>
              <a:buClr>
                <a:srgbClr val="000000"/>
              </a:buClr>
              <a:buSzPct val="100000"/>
              <a:buFont typeface="Wingdings" pitchFamily="2" charset="2"/>
              <a:buChar char=""/>
              <a:tabLst>
                <a:tab pos="157163" algn="l"/>
                <a:tab pos="604838" algn="l"/>
                <a:tab pos="1054100" algn="l"/>
                <a:tab pos="1503363" algn="l"/>
                <a:tab pos="1952625" algn="l"/>
                <a:tab pos="2401888" algn="l"/>
                <a:tab pos="2851150" algn="l"/>
                <a:tab pos="3300413" algn="l"/>
                <a:tab pos="3749675" algn="l"/>
                <a:tab pos="4198938" algn="l"/>
                <a:tab pos="4648200" algn="l"/>
                <a:tab pos="5097463" algn="l"/>
                <a:tab pos="5546725" algn="l"/>
                <a:tab pos="5995988" algn="l"/>
                <a:tab pos="6445250" algn="l"/>
                <a:tab pos="6894513" algn="l"/>
                <a:tab pos="7343775" algn="l"/>
                <a:tab pos="7793038" algn="l"/>
                <a:tab pos="8242300" algn="l"/>
                <a:tab pos="8691563" algn="l"/>
                <a:tab pos="9140825" algn="l"/>
              </a:tabLst>
            </a:pPr>
            <a:r>
              <a:rPr lang="en-GB" sz="1400"/>
              <a:t>IBM GBS is Oracle’s #1 SI partner (7,500 joint projects) with 5,000 people dedicated to Oracle</a:t>
            </a:r>
          </a:p>
        </p:txBody>
      </p:sp>
      <p:sp>
        <p:nvSpPr>
          <p:cNvPr id="26643" name="Rectangle 19"/>
          <p:cNvSpPr>
            <a:spLocks noChangeArrowheads="1"/>
          </p:cNvSpPr>
          <p:nvPr/>
        </p:nvSpPr>
        <p:spPr bwMode="auto">
          <a:xfrm>
            <a:off x="4198938" y="5133975"/>
            <a:ext cx="4567237" cy="825500"/>
          </a:xfrm>
          <a:prstGeom prst="rect">
            <a:avLst/>
          </a:prstGeom>
          <a:gradFill rotWithShape="0">
            <a:gsLst>
              <a:gs pos="0">
                <a:srgbClr val="000000"/>
              </a:gs>
              <a:gs pos="50000">
                <a:srgbClr val="3366FF"/>
              </a:gs>
              <a:gs pos="100000">
                <a:srgbClr val="000000"/>
              </a:gs>
            </a:gsLst>
            <a:lin ang="10800000" scaled="1"/>
          </a:gradFill>
          <a:ln w="9360">
            <a:miter lim="800000"/>
            <a:headEnd/>
            <a:tailEnd/>
          </a:ln>
          <a:effectLst/>
          <a:scene3d>
            <a:camera prst="legacyObliqueTopRight"/>
            <a:lightRig rig="legacyFlat1" dir="r"/>
          </a:scene3d>
          <a:sp3d extrusionH="430200" prstMaterial="legacyMatte">
            <a:bevelT w="13500" h="13500" prst="angle"/>
            <a:bevelB w="13500" h="13500" prst="angle"/>
            <a:extrusionClr>
              <a:srgbClr val="3366FF"/>
            </a:extrusionClr>
          </a:sp3d>
          <a:extLst/>
        </p:spPr>
        <p:txBody>
          <a:bodyPr wrap="none" anchor="ctr">
            <a:flatTx/>
          </a:bodyPr>
          <a:lstStyle/>
          <a:p>
            <a:pPr hangingPunct="0">
              <a:lnSpc>
                <a:spcPct val="93000"/>
              </a:lnSpc>
              <a:buClr>
                <a:srgbClr val="000000"/>
              </a:buClr>
              <a:buSzPct val="100000"/>
              <a:buFont typeface="Times New Roman" pitchFamily="16" charset="0"/>
              <a:buNone/>
              <a:defRPr/>
            </a:pPr>
            <a:endParaRPr lang="en-GB">
              <a:ea typeface="MS Gothic" charset="-128"/>
              <a:cs typeface="+mn-cs"/>
            </a:endParaRPr>
          </a:p>
        </p:txBody>
      </p:sp>
      <p:sp>
        <p:nvSpPr>
          <p:cNvPr id="51230" name="Rectangle 20"/>
          <p:cNvSpPr>
            <a:spLocks noChangeArrowheads="1"/>
          </p:cNvSpPr>
          <p:nvPr/>
        </p:nvSpPr>
        <p:spPr bwMode="auto">
          <a:xfrm>
            <a:off x="4319588" y="5154613"/>
            <a:ext cx="4403725" cy="757237"/>
          </a:xfrm>
          <a:prstGeom prst="rect">
            <a:avLst/>
          </a:prstGeom>
          <a:solidFill>
            <a:srgbClr val="FFFFFF"/>
          </a:solidFill>
          <a:ln w="9525">
            <a:noFill/>
            <a:miter lim="800000"/>
            <a:headEnd/>
            <a:tailEnd/>
          </a:ln>
        </p:spPr>
        <p:txBody>
          <a:bodyPr wrap="none" anchor="ctr"/>
          <a:lstStyle/>
          <a:p>
            <a:pPr hangingPunct="0">
              <a:lnSpc>
                <a:spcPct val="93000"/>
              </a:lnSpc>
              <a:buClr>
                <a:srgbClr val="000000"/>
              </a:buClr>
              <a:buSzPct val="100000"/>
              <a:buFont typeface="Times New Roman" pitchFamily="18" charset="0"/>
              <a:buNone/>
            </a:pPr>
            <a:endParaRPr lang="en-US"/>
          </a:p>
        </p:txBody>
      </p:sp>
      <p:sp>
        <p:nvSpPr>
          <p:cNvPr id="51231" name="Rectangle 21"/>
          <p:cNvSpPr>
            <a:spLocks noChangeArrowheads="1"/>
          </p:cNvSpPr>
          <p:nvPr/>
        </p:nvSpPr>
        <p:spPr bwMode="auto">
          <a:xfrm>
            <a:off x="4335463" y="5167313"/>
            <a:ext cx="4403725" cy="338137"/>
          </a:xfrm>
          <a:prstGeom prst="rect">
            <a:avLst/>
          </a:prstGeom>
          <a:noFill/>
          <a:ln w="9525">
            <a:noFill/>
            <a:miter lim="800000"/>
            <a:headEnd/>
            <a:tailEnd/>
          </a:ln>
        </p:spPr>
        <p:txBody>
          <a:bodyPr>
            <a:spAutoFit/>
          </a:bodyPr>
          <a:lstStyle/>
          <a:p>
            <a:pPr>
              <a:lnSpc>
                <a:spcPct val="90000"/>
              </a:lnSpc>
              <a:spcBef>
                <a:spcPts val="1250"/>
              </a:spcBef>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7889FB"/>
                </a:solidFill>
                <a:ea typeface="MS PGothic" pitchFamily="34" charset="-128"/>
              </a:rPr>
              <a:t>Unrivalled client support process</a:t>
            </a:r>
          </a:p>
        </p:txBody>
      </p:sp>
      <p:sp>
        <p:nvSpPr>
          <p:cNvPr id="51232" name="Rectangle 22"/>
          <p:cNvSpPr>
            <a:spLocks noChangeArrowheads="1"/>
          </p:cNvSpPr>
          <p:nvPr/>
        </p:nvSpPr>
        <p:spPr bwMode="auto">
          <a:xfrm>
            <a:off x="4335463" y="5429250"/>
            <a:ext cx="4403725" cy="371475"/>
          </a:xfrm>
          <a:prstGeom prst="rect">
            <a:avLst/>
          </a:prstGeom>
          <a:noFill/>
          <a:ln w="9525">
            <a:noFill/>
            <a:miter lim="800000"/>
            <a:headEnd/>
            <a:tailEnd/>
          </a:ln>
        </p:spPr>
        <p:txBody>
          <a:bodyPr/>
          <a:lstStyle/>
          <a:p>
            <a:pPr marL="157163" indent="-157163">
              <a:spcBef>
                <a:spcPts val="875"/>
              </a:spcBef>
              <a:buClr>
                <a:srgbClr val="000000"/>
              </a:buClr>
              <a:buSzPct val="100000"/>
              <a:buFont typeface="Wingdings" pitchFamily="2" charset="2"/>
              <a:buChar char=""/>
              <a:tabLst>
                <a:tab pos="157163" algn="l"/>
                <a:tab pos="604838" algn="l"/>
                <a:tab pos="1054100" algn="l"/>
                <a:tab pos="1503363" algn="l"/>
                <a:tab pos="1952625" algn="l"/>
                <a:tab pos="2401888" algn="l"/>
                <a:tab pos="2851150" algn="l"/>
                <a:tab pos="3300413" algn="l"/>
                <a:tab pos="3749675" algn="l"/>
                <a:tab pos="4198938" algn="l"/>
                <a:tab pos="4648200" algn="l"/>
                <a:tab pos="5097463" algn="l"/>
                <a:tab pos="5546725" algn="l"/>
                <a:tab pos="5995988" algn="l"/>
                <a:tab pos="6445250" algn="l"/>
                <a:tab pos="6894513" algn="l"/>
                <a:tab pos="7343775" algn="l"/>
                <a:tab pos="7793038" algn="l"/>
                <a:tab pos="8242300" algn="l"/>
                <a:tab pos="8691563" algn="l"/>
                <a:tab pos="9140825" algn="l"/>
              </a:tabLst>
            </a:pPr>
            <a:r>
              <a:rPr lang="en-GB" sz="1400"/>
              <a:t>Dedicated on-site resources and significant program investments</a:t>
            </a:r>
          </a:p>
        </p:txBody>
      </p:sp>
      <p:sp>
        <p:nvSpPr>
          <p:cNvPr id="51233" name="Text Box 23"/>
          <p:cNvSpPr txBox="1">
            <a:spLocks noChangeArrowheads="1"/>
          </p:cNvSpPr>
          <p:nvPr/>
        </p:nvSpPr>
        <p:spPr bwMode="auto">
          <a:xfrm>
            <a:off x="192088" y="6237288"/>
            <a:ext cx="9705975" cy="1009650"/>
          </a:xfrm>
          <a:prstGeom prst="rect">
            <a:avLst/>
          </a:prstGeom>
          <a:noFill/>
          <a:ln w="9525">
            <a:noFill/>
            <a:miter lim="800000"/>
            <a:headEnd/>
            <a:tailEnd/>
          </a:ln>
        </p:spPr>
        <p:txBody>
          <a:bodyPr lIns="90000" tIns="6084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a:t>Oracle Databases (along with most other Oracle products) are fully certified on IBM Power Systems, including the use of PowerVM virtualisation, Micropartitioning, PowerHA and Live Partition Mobility (LPM certified for Single Instance DB only).</a:t>
            </a:r>
          </a:p>
        </p:txBody>
      </p:sp>
      <p:sp>
        <p:nvSpPr>
          <p:cNvPr id="51234" name="Text Box 24"/>
          <p:cNvSpPr txBox="1">
            <a:spLocks noChangeArrowheads="1"/>
          </p:cNvSpPr>
          <p:nvPr/>
        </p:nvSpPr>
        <p:spPr bwMode="auto">
          <a:xfrm>
            <a:off x="2651125" y="7138988"/>
            <a:ext cx="4492625" cy="241300"/>
          </a:xfrm>
          <a:prstGeom prst="rect">
            <a:avLst/>
          </a:prstGeom>
          <a:noFill/>
          <a:ln w="9525">
            <a:noFill/>
            <a:miter lim="800000"/>
            <a:headEnd/>
            <a:tailEnd/>
          </a:ln>
        </p:spPr>
        <p:txBody>
          <a:bodyPr lIns="90000" tIns="54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000"/>
              <a:t>http://www-03.ibm.com/support/techdocs/atsmastr.nsf/WebIndex/PRS3369</a:t>
            </a:r>
          </a:p>
        </p:txBody>
      </p:sp>
      <p:sp>
        <p:nvSpPr>
          <p:cNvPr id="51235" name="Text Box 25"/>
          <p:cNvSpPr txBox="1">
            <a:spLocks noChangeArrowheads="1"/>
          </p:cNvSpPr>
          <p:nvPr/>
        </p:nvSpPr>
        <p:spPr bwMode="auto">
          <a:xfrm>
            <a:off x="201613" y="654050"/>
            <a:ext cx="9564687" cy="693738"/>
          </a:xfrm>
          <a:prstGeom prst="rect">
            <a:avLst/>
          </a:prstGeom>
          <a:noFill/>
          <a:ln w="9525">
            <a:noFill/>
            <a:miter lim="800000"/>
            <a:headEnd/>
            <a:tailEnd/>
          </a:ln>
        </p:spPr>
        <p:txBody>
          <a:bodyPr lIns="90000" tIns="46800" rIns="90000" bIns="46800"/>
          <a:lstStyle/>
          <a:p>
            <a:pPr>
              <a:lnSpc>
                <a:spcPct val="90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z="2200">
                <a:solidFill>
                  <a:srgbClr val="7889FB"/>
                </a:solidFill>
              </a:rPr>
              <a:t>IBM and Oracle Have a Long-Standing Relationship</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0" name="Rectangle 1"/>
          <p:cNvSpPr>
            <a:spLocks noGrp="1" noChangeArrowheads="1"/>
          </p:cNvSpPr>
          <p:nvPr>
            <p:ph type="title"/>
          </p:nvPr>
        </p:nvSpPr>
        <p:spPr>
          <a:xfrm>
            <a:off x="201613" y="654050"/>
            <a:ext cx="9572625" cy="796925"/>
          </a:xfrm>
        </p:spPr>
        <p:txBody>
          <a:bodyPr/>
          <a:lstStyle/>
          <a:p>
            <a:pPr eaLnBrk="1" hangingPunct="1">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pPr>
            <a:r>
              <a:rPr lang="en-GB" smtClean="0"/>
              <a:t>Resource utilisation through virtualisation</a:t>
            </a:r>
            <a:br>
              <a:rPr lang="en-GB" smtClean="0"/>
            </a:br>
            <a:r>
              <a:rPr lang="en-GB" smtClean="0"/>
              <a:t>Single Server </a:t>
            </a:r>
          </a:p>
        </p:txBody>
      </p:sp>
      <p:graphicFrame>
        <p:nvGraphicFramePr>
          <p:cNvPr id="92239" name="Object 79"/>
          <p:cNvGraphicFramePr>
            <a:graphicFrameLocks noChangeAspect="1"/>
          </p:cNvGraphicFramePr>
          <p:nvPr/>
        </p:nvGraphicFramePr>
        <p:xfrm>
          <a:off x="201613" y="2066925"/>
          <a:ext cx="9572625" cy="4935538"/>
        </p:xfrm>
        <a:graphic>
          <a:graphicData uri="http://schemas.openxmlformats.org/presentationml/2006/ole">
            <mc:AlternateContent xmlns:mc="http://schemas.openxmlformats.org/markup-compatibility/2006">
              <mc:Choice xmlns:v="urn:schemas-microsoft-com:vml" Requires="v">
                <p:oleObj spid="_x0000_s92242" r:id="rId4" imgW="9572760" imgH="4935960" progId="">
                  <p:embed/>
                </p:oleObj>
              </mc:Choice>
              <mc:Fallback>
                <p:oleObj r:id="rId4" imgW="9572760" imgH="4935960" progId="">
                  <p:embed/>
                  <p:pic>
                    <p:nvPicPr>
                      <p:cNvPr id="0" name="Picture 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3" y="2066925"/>
                        <a:ext cx="9572625" cy="49355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2241" name="AutoShape 3"/>
          <p:cNvSpPr>
            <a:spLocks noChangeArrowheads="1"/>
          </p:cNvSpPr>
          <p:nvPr/>
        </p:nvSpPr>
        <p:spPr bwMode="auto">
          <a:xfrm>
            <a:off x="5930900" y="3241675"/>
            <a:ext cx="328613" cy="328613"/>
          </a:xfrm>
          <a:custGeom>
            <a:avLst/>
            <a:gdLst>
              <a:gd name="T0" fmla="*/ 164307 w 21600"/>
              <a:gd name="T1" fmla="*/ 0 h 21600"/>
              <a:gd name="T2" fmla="*/ 48121 w 21600"/>
              <a:gd name="T3" fmla="*/ 48121 h 21600"/>
              <a:gd name="T4" fmla="*/ 0 w 21600"/>
              <a:gd name="T5" fmla="*/ 164307 h 21600"/>
              <a:gd name="T6" fmla="*/ 48121 w 21600"/>
              <a:gd name="T7" fmla="*/ 280493 h 21600"/>
              <a:gd name="T8" fmla="*/ 164307 w 21600"/>
              <a:gd name="T9" fmla="*/ 328613 h 21600"/>
              <a:gd name="T10" fmla="*/ 280493 w 21600"/>
              <a:gd name="T11" fmla="*/ 280493 h 21600"/>
              <a:gd name="T12" fmla="*/ 328613 w 21600"/>
              <a:gd name="T13" fmla="*/ 164307 h 21600"/>
              <a:gd name="T14" fmla="*/ 280493 w 21600"/>
              <a:gd name="T15" fmla="*/ 48121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w="21600">
            <a:solidFill>
              <a:srgbClr val="808080"/>
            </a:solidFill>
            <a:round/>
            <a:headEnd/>
            <a:tailEnd/>
          </a:ln>
        </p:spPr>
        <p:txBody>
          <a:bodyPr wrap="none" anchor="ctr"/>
          <a:lstStyle/>
          <a:p>
            <a:endParaRPr lang="en-US"/>
          </a:p>
        </p:txBody>
      </p:sp>
      <p:sp>
        <p:nvSpPr>
          <p:cNvPr id="92242" name="Line 4"/>
          <p:cNvSpPr>
            <a:spLocks noChangeShapeType="1"/>
          </p:cNvSpPr>
          <p:nvPr/>
        </p:nvSpPr>
        <p:spPr bwMode="auto">
          <a:xfrm>
            <a:off x="1989138" y="2108200"/>
            <a:ext cx="3976687" cy="1236663"/>
          </a:xfrm>
          <a:prstGeom prst="line">
            <a:avLst/>
          </a:prstGeom>
          <a:noFill/>
          <a:ln w="21600">
            <a:solidFill>
              <a:srgbClr val="808080"/>
            </a:solidFill>
            <a:round/>
            <a:headEnd/>
            <a:tailEnd type="triangle" w="med" len="med"/>
          </a:ln>
        </p:spPr>
        <p:txBody>
          <a:bodyPr/>
          <a:lstStyle/>
          <a:p>
            <a:endParaRPr lang="en-US"/>
          </a:p>
        </p:txBody>
      </p:sp>
      <p:sp>
        <p:nvSpPr>
          <p:cNvPr id="92243" name="Text Box 5"/>
          <p:cNvSpPr txBox="1">
            <a:spLocks noChangeArrowheads="1"/>
          </p:cNvSpPr>
          <p:nvPr/>
        </p:nvSpPr>
        <p:spPr bwMode="auto">
          <a:xfrm>
            <a:off x="306388" y="1508125"/>
            <a:ext cx="3365500" cy="600075"/>
          </a:xfrm>
          <a:prstGeom prst="rect">
            <a:avLst/>
          </a:prstGeom>
          <a:noFill/>
          <a:ln w="9525">
            <a:noFill/>
            <a:miter lim="800000"/>
            <a:headEnd/>
            <a:tailEnd/>
          </a:ln>
        </p:spPr>
        <p:txBody>
          <a:bodyPr lIns="90000" tIns="45000" rIns="90000" bIns="45000"/>
          <a:lstStyle/>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Peak (minimum size of server)</a:t>
            </a:r>
          </a:p>
          <a:p>
            <a:pPr hangingPunct="0">
              <a:lnSpc>
                <a:spcPct val="93000"/>
              </a:lnSpc>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59 cores for single server</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rgbClr val="000000"/>
            </a:solidFill>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7443</TotalTime>
  <Words>4071</Words>
  <Application>Microsoft Office PowerPoint</Application>
  <PresentationFormat>自定义</PresentationFormat>
  <Paragraphs>457</Paragraphs>
  <Slides>34</Slides>
  <Notes>26</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34</vt:i4>
      </vt:variant>
    </vt:vector>
  </HeadingPairs>
  <TitlesOfParts>
    <vt:vector size="39" baseType="lpstr">
      <vt:lpstr>Office Theme</vt:lpstr>
      <vt:lpstr>Office Theme</vt:lpstr>
      <vt:lpstr>Default Theme</vt:lpstr>
      <vt:lpstr>Chart</vt:lpstr>
      <vt:lpstr>Worksheet</vt:lpstr>
      <vt:lpstr>Bridging the cost gap between Power and x86</vt:lpstr>
      <vt:lpstr>Acknowledgements</vt:lpstr>
      <vt:lpstr>Agenda</vt:lpstr>
      <vt:lpstr>Many Factors Affect Choice</vt:lpstr>
      <vt:lpstr>Selecting a Platform</vt:lpstr>
      <vt:lpstr>Ideas International and Gartner</vt:lpstr>
      <vt:lpstr>Oracle Certification For VMware and KVM</vt:lpstr>
      <vt:lpstr>PowerPoint 演示文稿</vt:lpstr>
      <vt:lpstr>Resource utilisation through virtualisation Single Server </vt:lpstr>
      <vt:lpstr>Resource utilisation through virtualisation First server of two </vt:lpstr>
      <vt:lpstr>Resource utilisation through virtualisation  Second server of two</vt:lpstr>
      <vt:lpstr>Results of splitting workloads from one server across two</vt:lpstr>
      <vt:lpstr>Resource utilisation through virtualisation  First server of three</vt:lpstr>
      <vt:lpstr>Resource utilisation through virtualisation  Second server of three</vt:lpstr>
      <vt:lpstr>Resource utilisation through virtualisation  Third server of three</vt:lpstr>
      <vt:lpstr>Results of splitting workloads from one server across two or three</vt:lpstr>
      <vt:lpstr>Adding some Statistical Theory to the model - SLAs</vt:lpstr>
      <vt:lpstr>Adding some Statistical Theory to the model - Sigma</vt:lpstr>
      <vt:lpstr>Adding some Statistical Theory to the model – Central Limit Theorem</vt:lpstr>
      <vt:lpstr>PowerPoint 演示文稿</vt:lpstr>
      <vt:lpstr>PowerPoint 演示文稿</vt:lpstr>
      <vt:lpstr>PowerPoint 演示文稿</vt:lpstr>
      <vt:lpstr>Summary</vt:lpstr>
      <vt:lpstr>Conclusions and possible next steps</vt:lpstr>
      <vt:lpstr>AIX V6.1 Security Expert</vt:lpstr>
      <vt:lpstr>AIX V6.1 Encrypting Filesystem</vt:lpstr>
      <vt:lpstr>PowerPoint 演示文稿</vt:lpstr>
      <vt:lpstr>PowerVM delivers superior security to help manage risk and maximize availability</vt:lpstr>
      <vt:lpstr>PowerSC Standard Edition</vt:lpstr>
      <vt:lpstr>AIX Provides Leadership Security* </vt:lpstr>
      <vt:lpstr>AIX/POWER versus Linux/Commodity x86</vt:lpstr>
      <vt:lpstr>PowerSC PCI profile - example content</vt:lpstr>
      <vt:lpstr>Some questions to consider</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Power Systems benefits over x86 for Barclays</dc:title>
  <dc:creator>DSpurway</dc:creator>
  <cp:lastModifiedBy>Microsoft</cp:lastModifiedBy>
  <cp:revision>254</cp:revision>
  <cp:lastPrinted>1601-01-01T00:00:00Z</cp:lastPrinted>
  <dcterms:created xsi:type="dcterms:W3CDTF">2011-06-27T09:36:01Z</dcterms:created>
  <dcterms:modified xsi:type="dcterms:W3CDTF">2018-01-05T01:41:31Z</dcterms:modified>
</cp:coreProperties>
</file>