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765" r:id="rId5"/>
  </p:sldMasterIdLst>
  <p:notesMasterIdLst>
    <p:notesMasterId r:id="rId22"/>
  </p:notesMasterIdLst>
  <p:handoutMasterIdLst>
    <p:handoutMasterId r:id="rId23"/>
  </p:handoutMasterIdLst>
  <p:sldIdLst>
    <p:sldId id="300" r:id="rId6"/>
    <p:sldId id="391" r:id="rId7"/>
    <p:sldId id="329" r:id="rId8"/>
    <p:sldId id="387" r:id="rId9"/>
    <p:sldId id="397" r:id="rId10"/>
    <p:sldId id="331" r:id="rId11"/>
    <p:sldId id="358" r:id="rId12"/>
    <p:sldId id="338" r:id="rId13"/>
    <p:sldId id="394" r:id="rId14"/>
    <p:sldId id="382" r:id="rId15"/>
    <p:sldId id="393" r:id="rId16"/>
    <p:sldId id="399" r:id="rId17"/>
    <p:sldId id="377" r:id="rId18"/>
    <p:sldId id="398" r:id="rId19"/>
    <p:sldId id="385" r:id="rId20"/>
    <p:sldId id="401" r:id="rId21"/>
  </p:sldIdLst>
  <p:sldSz cx="9144000" cy="6858000" type="screen4x3"/>
  <p:notesSz cx="6797675" cy="9926638"/>
  <p:defaultTextStyle>
    <a:defPPr>
      <a:defRPr lang="en-US"/>
    </a:defPPr>
    <a:lvl1pPr algn="ctr" rtl="0" eaLnBrk="0" fontAlgn="base" hangingPunct="0">
      <a:spcBef>
        <a:spcPct val="0"/>
      </a:spcBef>
      <a:spcAft>
        <a:spcPct val="0"/>
      </a:spcAft>
      <a:defRPr sz="3200" b="1" kern="1200">
        <a:solidFill>
          <a:schemeClr val="tx1"/>
        </a:solidFill>
        <a:latin typeface="Arial" charset="0"/>
        <a:ea typeface="+mn-ea"/>
        <a:cs typeface="+mn-cs"/>
      </a:defRPr>
    </a:lvl1pPr>
    <a:lvl2pPr marL="457200" algn="ctr" rtl="0" eaLnBrk="0" fontAlgn="base" hangingPunct="0">
      <a:spcBef>
        <a:spcPct val="0"/>
      </a:spcBef>
      <a:spcAft>
        <a:spcPct val="0"/>
      </a:spcAft>
      <a:defRPr sz="3200" b="1" kern="1200">
        <a:solidFill>
          <a:schemeClr val="tx1"/>
        </a:solidFill>
        <a:latin typeface="Arial" charset="0"/>
        <a:ea typeface="+mn-ea"/>
        <a:cs typeface="+mn-cs"/>
      </a:defRPr>
    </a:lvl2pPr>
    <a:lvl3pPr marL="914400" algn="ctr" rtl="0" eaLnBrk="0" fontAlgn="base" hangingPunct="0">
      <a:spcBef>
        <a:spcPct val="0"/>
      </a:spcBef>
      <a:spcAft>
        <a:spcPct val="0"/>
      </a:spcAft>
      <a:defRPr sz="3200" b="1" kern="1200">
        <a:solidFill>
          <a:schemeClr val="tx1"/>
        </a:solidFill>
        <a:latin typeface="Arial" charset="0"/>
        <a:ea typeface="+mn-ea"/>
        <a:cs typeface="+mn-cs"/>
      </a:defRPr>
    </a:lvl3pPr>
    <a:lvl4pPr marL="1371600" algn="ctr" rtl="0" eaLnBrk="0" fontAlgn="base" hangingPunct="0">
      <a:spcBef>
        <a:spcPct val="0"/>
      </a:spcBef>
      <a:spcAft>
        <a:spcPct val="0"/>
      </a:spcAft>
      <a:defRPr sz="3200" b="1" kern="1200">
        <a:solidFill>
          <a:schemeClr val="tx1"/>
        </a:solidFill>
        <a:latin typeface="Arial" charset="0"/>
        <a:ea typeface="+mn-ea"/>
        <a:cs typeface="+mn-cs"/>
      </a:defRPr>
    </a:lvl4pPr>
    <a:lvl5pPr marL="1828800" algn="ctr" rtl="0" eaLnBrk="0" fontAlgn="base" hangingPunct="0">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0099CC"/>
    <a:srgbClr val="66CC00"/>
    <a:srgbClr val="FF3366"/>
    <a:srgbClr val="77AA99"/>
    <a:srgbClr val="88DD00"/>
    <a:srgbClr val="660000"/>
    <a:srgbClr val="758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9" autoAdjust="0"/>
    <p:restoredTop sz="91024" autoAdjust="0"/>
  </p:normalViewPr>
  <p:slideViewPr>
    <p:cSldViewPr snapToGrid="0">
      <p:cViewPr varScale="1">
        <p:scale>
          <a:sx n="65" d="100"/>
          <a:sy n="65" d="100"/>
        </p:scale>
        <p:origin x="-1232" y="-64"/>
      </p:cViewPr>
      <p:guideLst>
        <p:guide orient="horz" pos="1728"/>
        <p:guide orient="horz" pos="1507"/>
        <p:guide pos="402"/>
        <p:guide pos="15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150" d="100"/>
          <a:sy n="150" d="100"/>
        </p:scale>
        <p:origin x="-780" y="936"/>
      </p:cViewPr>
      <p:guideLst>
        <p:guide orient="horz" pos="3127"/>
        <p:guide pos="214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323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927100" y="750888"/>
            <a:ext cx="4945063" cy="3708400"/>
          </a:xfrm>
          <a:prstGeom prst="rect">
            <a:avLst/>
          </a:prstGeom>
          <a:noFill/>
          <a:ln w="12700">
            <a:solidFill>
              <a:srgbClr val="000000"/>
            </a:solidFill>
            <a:miter lim="800000"/>
            <a:headEnd/>
            <a:tailEnd/>
          </a:ln>
        </p:spPr>
      </p:sp>
      <p:sp>
        <p:nvSpPr>
          <p:cNvPr id="2051" name="Rectangle 3"/>
          <p:cNvSpPr>
            <a:spLocks noGrp="1" noChangeArrowheads="1"/>
          </p:cNvSpPr>
          <p:nvPr>
            <p:ph type="body" sz="quarter" idx="3"/>
          </p:nvPr>
        </p:nvSpPr>
        <p:spPr bwMode="auto">
          <a:xfrm>
            <a:off x="906463" y="4714875"/>
            <a:ext cx="4984750" cy="4467225"/>
          </a:xfrm>
          <a:prstGeom prst="rect">
            <a:avLst/>
          </a:prstGeom>
          <a:noFill/>
          <a:ln w="12700">
            <a:noFill/>
            <a:miter lim="800000"/>
            <a:headEnd/>
            <a:tailEnd/>
          </a:ln>
          <a:effectLst/>
        </p:spPr>
        <p:txBody>
          <a:bodyPr vert="horz" wrap="square" lIns="91588" tIns="44991" rIns="91588" bIns="449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5212318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17575" y="744538"/>
            <a:ext cx="4962525" cy="3721100"/>
          </a:xfrm>
          <a:ln/>
        </p:spPr>
      </p:sp>
      <p:sp>
        <p:nvSpPr>
          <p:cNvPr id="19459" name="Rectangle 3"/>
          <p:cNvSpPr>
            <a:spLocks noGrp="1" noChangeArrowheads="1"/>
          </p:cNvSpPr>
          <p:nvPr>
            <p:ph type="body" idx="1"/>
          </p:nvPr>
        </p:nvSpPr>
        <p:spPr>
          <a:xfrm>
            <a:off x="679450" y="4714875"/>
            <a:ext cx="5438775" cy="4467225"/>
          </a:xfrm>
          <a:noFill/>
          <a:ln w="9525"/>
        </p:spPr>
        <p:txBody>
          <a:bodyPr/>
          <a:lstStyle/>
          <a:p>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428625" y="4714875"/>
            <a:ext cx="5989638" cy="4467225"/>
          </a:xfrm>
          <a:noFill/>
          <a:ln w="9525"/>
        </p:spPr>
        <p:txBody>
          <a:bodyPr/>
          <a:lstStyle/>
          <a:p>
            <a:pPr>
              <a:lnSpc>
                <a:spcPct val="90000"/>
              </a:lnSpc>
            </a:pPr>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919163" y="741363"/>
            <a:ext cx="4965700" cy="3724275"/>
          </a:xfrm>
          <a:ln/>
        </p:spPr>
      </p:sp>
      <p:sp>
        <p:nvSpPr>
          <p:cNvPr id="29699" name="Rectangle 3"/>
          <p:cNvSpPr>
            <a:spLocks noGrp="1" noChangeArrowheads="1"/>
          </p:cNvSpPr>
          <p:nvPr>
            <p:ph type="body" idx="1"/>
          </p:nvPr>
        </p:nvSpPr>
        <p:spPr>
          <a:xfrm>
            <a:off x="904875" y="4716463"/>
            <a:ext cx="4987925" cy="4468812"/>
          </a:xfrm>
          <a:noFill/>
          <a:ln w="9525"/>
        </p:spPr>
        <p:txBody>
          <a:bodyPr lIns="94108" tIns="46229" rIns="94108" bIns="46229"/>
          <a:lstStyle/>
          <a:p>
            <a:endParaRPr lang="ja-JP"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19163" y="741363"/>
            <a:ext cx="4965700" cy="3724275"/>
          </a:xfrm>
          <a:ln/>
        </p:spPr>
      </p:sp>
      <p:sp>
        <p:nvSpPr>
          <p:cNvPr id="30723" name="Rectangle 3"/>
          <p:cNvSpPr>
            <a:spLocks noGrp="1" noChangeArrowheads="1"/>
          </p:cNvSpPr>
          <p:nvPr>
            <p:ph type="body" idx="1"/>
          </p:nvPr>
        </p:nvSpPr>
        <p:spPr>
          <a:xfrm>
            <a:off x="904875" y="4716463"/>
            <a:ext cx="4987925" cy="4468812"/>
          </a:xfrm>
          <a:noFill/>
          <a:ln w="9525"/>
        </p:spPr>
        <p:txBody>
          <a:bodyPr lIns="94108" tIns="46229" rIns="94108" bIns="46229"/>
          <a:lstStyle/>
          <a:p>
            <a:endParaRPr lang="ja-JP"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917575" y="744538"/>
            <a:ext cx="4962525" cy="3721100"/>
          </a:xfrm>
          <a:ln/>
        </p:spPr>
      </p:sp>
      <p:sp>
        <p:nvSpPr>
          <p:cNvPr id="31747" name="Notes Placeholder 2"/>
          <p:cNvSpPr>
            <a:spLocks noGrp="1"/>
          </p:cNvSpPr>
          <p:nvPr>
            <p:ph type="body" idx="1"/>
          </p:nvPr>
        </p:nvSpPr>
        <p:spPr>
          <a:noFill/>
          <a:ln w="9525"/>
        </p:spPr>
        <p:txBody>
          <a:bodyPr lIns="91440" tIns="45720" rIns="91440" bIns="45720"/>
          <a:lstStyle/>
          <a:p>
            <a:pPr marL="238125" indent="-238125"/>
            <a:endParaRPr lang="de-DE" smtClean="0">
              <a:solidFill>
                <a:srgbClr val="A20000"/>
              </a:solidFill>
            </a:endParaRPr>
          </a:p>
        </p:txBody>
      </p:sp>
      <p:sp>
        <p:nvSpPr>
          <p:cNvPr id="31748" name="Slide Number Placeholder 3"/>
          <p:cNvSpPr txBox="1">
            <a:spLocks noGrp="1"/>
          </p:cNvSpPr>
          <p:nvPr/>
        </p:nvSpPr>
        <p:spPr bwMode="auto">
          <a:xfrm>
            <a:off x="3851275" y="9429750"/>
            <a:ext cx="2946400" cy="496888"/>
          </a:xfrm>
          <a:prstGeom prst="rect">
            <a:avLst/>
          </a:prstGeom>
          <a:noFill/>
          <a:ln w="9525">
            <a:noFill/>
            <a:miter lim="800000"/>
            <a:headEnd/>
            <a:tailEnd/>
          </a:ln>
        </p:spPr>
        <p:txBody>
          <a:bodyPr anchor="b"/>
          <a:lstStyle/>
          <a:p>
            <a:pPr algn="r"/>
            <a:fld id="{1F8E389A-D32E-4DCD-80C5-F59699B17229}" type="slidenum">
              <a:rPr lang="en-US" sz="1200" b="0">
                <a:ea typeface="MS PGothic" pitchFamily="34" charset="-128"/>
              </a:rPr>
              <a:pPr algn="r"/>
              <a:t>13</a:t>
            </a:fld>
            <a:endParaRPr lang="en-US" sz="1200" b="0">
              <a:ea typeface="MS PGothic"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917575" y="744538"/>
            <a:ext cx="4962525" cy="3721100"/>
          </a:xfrm>
          <a:ln/>
        </p:spPr>
      </p:sp>
      <p:sp>
        <p:nvSpPr>
          <p:cNvPr id="32771" name="Notes Placeholder 2"/>
          <p:cNvSpPr>
            <a:spLocks noGrp="1"/>
          </p:cNvSpPr>
          <p:nvPr>
            <p:ph type="body" idx="1"/>
          </p:nvPr>
        </p:nvSpPr>
        <p:spPr>
          <a:noFill/>
          <a:ln w="9525"/>
        </p:spPr>
        <p:txBody>
          <a:bodyPr lIns="91440" tIns="45720" rIns="91440" bIns="45720"/>
          <a:lstStyle/>
          <a:p>
            <a:pPr marL="238125" indent="-238125"/>
            <a:endParaRPr lang="de-DE" smtClean="0">
              <a:solidFill>
                <a:srgbClr val="A20000"/>
              </a:solidFill>
            </a:endParaRPr>
          </a:p>
        </p:txBody>
      </p:sp>
      <p:sp>
        <p:nvSpPr>
          <p:cNvPr id="32772" name="Slide Number Placeholder 3"/>
          <p:cNvSpPr txBox="1">
            <a:spLocks noGrp="1"/>
          </p:cNvSpPr>
          <p:nvPr/>
        </p:nvSpPr>
        <p:spPr bwMode="auto">
          <a:xfrm>
            <a:off x="3851275" y="9429750"/>
            <a:ext cx="2946400" cy="496888"/>
          </a:xfrm>
          <a:prstGeom prst="rect">
            <a:avLst/>
          </a:prstGeom>
          <a:noFill/>
          <a:ln w="9525">
            <a:noFill/>
            <a:miter lim="800000"/>
            <a:headEnd/>
            <a:tailEnd/>
          </a:ln>
        </p:spPr>
        <p:txBody>
          <a:bodyPr anchor="b"/>
          <a:lstStyle/>
          <a:p>
            <a:pPr algn="r"/>
            <a:fld id="{6B1A04B3-51BC-46E3-9278-E510E4D85EB5}" type="slidenum">
              <a:rPr lang="en-US" sz="1200" b="0">
                <a:ea typeface="MS PGothic" pitchFamily="34" charset="-128"/>
              </a:rPr>
              <a:pPr algn="r"/>
              <a:t>14</a:t>
            </a:fld>
            <a:endParaRPr lang="en-US" sz="1200" b="0">
              <a:ea typeface="MS PGothic"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428625" y="4714875"/>
            <a:ext cx="5989638" cy="4467225"/>
          </a:xfrm>
          <a:noFill/>
          <a:ln w="9525"/>
        </p:spPr>
        <p:txBody>
          <a:bodyPr/>
          <a:lstStyle/>
          <a:p>
            <a:pPr>
              <a:lnSpc>
                <a:spcPct val="90000"/>
              </a:lnSpc>
            </a:pPr>
            <a:endParaRPr lang="de-DE"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92740" y="744239"/>
            <a:ext cx="4412195" cy="372292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50443" y="9428746"/>
            <a:ext cx="2945659" cy="496158"/>
          </a:xfrm>
          <a:prstGeom prst="rect">
            <a:avLst/>
          </a:prstGeom>
        </p:spPr>
        <p:txBody>
          <a:bodyPr/>
          <a:lstStyle/>
          <a:p>
            <a:pPr>
              <a:buClr>
                <a:srgbClr val="1F497D"/>
              </a:buClr>
            </a:pPr>
            <a:fld id="{35709A46-4ADB-4D2E-835C-D70DEB913FB9}" type="slidenum">
              <a:rPr lang="zh-CN" altLang="en-US" smtClean="0">
                <a:solidFill>
                  <a:prstClr val="black"/>
                </a:solidFill>
              </a:rPr>
              <a:pPr>
                <a:buClr>
                  <a:srgbClr val="1F497D"/>
                </a:buClr>
              </a:pPr>
              <a:t>16</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395413" y="236538"/>
            <a:ext cx="3633787" cy="2725737"/>
          </a:xfrm>
          <a:ln/>
        </p:spPr>
      </p:sp>
      <p:sp>
        <p:nvSpPr>
          <p:cNvPr id="20483" name="Rectangle 3"/>
          <p:cNvSpPr>
            <a:spLocks noGrp="1" noChangeArrowheads="1"/>
          </p:cNvSpPr>
          <p:nvPr>
            <p:ph type="body" idx="1"/>
          </p:nvPr>
        </p:nvSpPr>
        <p:spPr>
          <a:xfrm>
            <a:off x="377825" y="3451225"/>
            <a:ext cx="6192838" cy="6248400"/>
          </a:xfrm>
          <a:noFill/>
          <a:ln w="9525"/>
        </p:spPr>
        <p:txBody>
          <a:bodyPr/>
          <a:lstStyle/>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927100" y="750888"/>
            <a:ext cx="4946650" cy="3709987"/>
          </a:xfrm>
          <a:ln/>
        </p:spPr>
      </p:sp>
      <p:sp>
        <p:nvSpPr>
          <p:cNvPr id="21507" name="Rectangle 3"/>
          <p:cNvSpPr>
            <a:spLocks noGrp="1" noChangeArrowheads="1"/>
          </p:cNvSpPr>
          <p:nvPr>
            <p:ph type="body" idx="1"/>
          </p:nvPr>
        </p:nvSpPr>
        <p:spPr>
          <a:xfrm>
            <a:off x="904875" y="4716463"/>
            <a:ext cx="4987925" cy="4465637"/>
          </a:xfrm>
          <a:noFill/>
          <a:ln w="9525"/>
        </p:spPr>
        <p:txBody>
          <a:bodyPr/>
          <a:lstStyle/>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928688" y="750888"/>
            <a:ext cx="4946650" cy="3709987"/>
          </a:xfrm>
          <a:solidFill>
            <a:srgbClr val="FFFFFF"/>
          </a:solidFill>
          <a:ln/>
        </p:spPr>
      </p:sp>
      <p:sp>
        <p:nvSpPr>
          <p:cNvPr id="22531" name="Rectangle 3"/>
          <p:cNvSpPr>
            <a:spLocks noGrp="1" noChangeArrowheads="1"/>
          </p:cNvSpPr>
          <p:nvPr>
            <p:ph type="body" idx="1"/>
          </p:nvPr>
        </p:nvSpPr>
        <p:spPr>
          <a:xfrm>
            <a:off x="1128713" y="4716463"/>
            <a:ext cx="4540250" cy="4468812"/>
          </a:xfrm>
          <a:solidFill>
            <a:srgbClr val="FFFFFF"/>
          </a:solidFill>
          <a:ln>
            <a:solidFill>
              <a:srgbClr val="000000"/>
            </a:solidFill>
          </a:ln>
        </p:spPr>
        <p:txBody>
          <a:bodyPr/>
          <a:lstStyle/>
          <a:p>
            <a:endParaRPr lang="en-A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xfrm>
            <a:off x="906463" y="4716463"/>
            <a:ext cx="4984750" cy="4465637"/>
          </a:xfrm>
          <a:noFill/>
          <a:ln w="9525"/>
        </p:spPr>
        <p:txBody>
          <a:bodyPr/>
          <a:lstStyle/>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928688" y="750888"/>
            <a:ext cx="4945062" cy="3708400"/>
          </a:xfrm>
          <a:ln/>
        </p:spPr>
      </p:sp>
      <p:sp>
        <p:nvSpPr>
          <p:cNvPr id="24579" name="Rectangle 3"/>
          <p:cNvSpPr>
            <a:spLocks noGrp="1" noChangeArrowheads="1"/>
          </p:cNvSpPr>
          <p:nvPr>
            <p:ph type="body" idx="1"/>
          </p:nvPr>
        </p:nvSpPr>
        <p:spPr>
          <a:xfrm>
            <a:off x="906463" y="4716463"/>
            <a:ext cx="4984750" cy="4468812"/>
          </a:xfrm>
          <a:noFill/>
          <a:ln w="9525"/>
        </p:spPr>
        <p:txBody>
          <a:bodyPr/>
          <a:lstStyle/>
          <a:p>
            <a:r>
              <a:rPr lang="en-US" b="1" smtClean="0"/>
              <a:t>Time: 1 minute</a:t>
            </a:r>
          </a:p>
          <a:p>
            <a:endParaRPr lang="en-US" smtClean="0"/>
          </a:p>
          <a:p>
            <a:r>
              <a:rPr lang="en-US" b="1" smtClean="0"/>
              <a:t>Content Review Point: Typically, Life Insurance prices are based on an individual’s overall health and age.</a:t>
            </a:r>
          </a:p>
          <a:p>
            <a:endParaRPr lang="en-US" b="1" smtClean="0"/>
          </a:p>
          <a:p>
            <a:r>
              <a:rPr lang="en-US" b="1" smtClean="0"/>
              <a:t>Content Review Point: Both P&amp;C and Life insurers price their products before the actual cost is known based on two factors: historical results and risk factors.</a:t>
            </a:r>
          </a:p>
          <a:p>
            <a:endParaRPr lang="en-US" b="1" smtClean="0"/>
          </a:p>
          <a:p>
            <a:r>
              <a:rPr lang="en-US" b="1" smtClean="0"/>
              <a:t>Content Review Point: Underwriting is the biggest value lever for both P&amp;C and Life insurers.</a:t>
            </a:r>
          </a:p>
          <a:p>
            <a:endParaRPr lang="en-US" b="1" smtClean="0"/>
          </a:p>
          <a:p>
            <a:r>
              <a:rPr lang="en-US" b="1" smtClean="0"/>
              <a:t>Content Review Point: Life insurers’ profitability is also tied heavily to economic conditions.</a:t>
            </a:r>
          </a:p>
          <a:p>
            <a:endParaRPr lang="en-US" b="1" smtClean="0"/>
          </a:p>
          <a:p>
            <a:endParaRPr lang="en-US" b="1"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917575" y="744538"/>
            <a:ext cx="4962525" cy="3721100"/>
          </a:xfrm>
          <a:ln/>
        </p:spPr>
      </p:sp>
      <p:sp>
        <p:nvSpPr>
          <p:cNvPr id="25603" name="Notes Placeholder 2"/>
          <p:cNvSpPr>
            <a:spLocks noGrp="1"/>
          </p:cNvSpPr>
          <p:nvPr>
            <p:ph type="body" idx="1"/>
          </p:nvPr>
        </p:nvSpPr>
        <p:spPr>
          <a:noFill/>
          <a:ln w="9525"/>
        </p:spPr>
        <p:txBody>
          <a:bodyPr lIns="91440" tIns="45720" rIns="91440" bIns="45720"/>
          <a:lstStyle/>
          <a:p>
            <a:pPr marL="238125" indent="-238125"/>
            <a:endParaRPr lang="en-GB" smtClean="0"/>
          </a:p>
        </p:txBody>
      </p:sp>
      <p:sp>
        <p:nvSpPr>
          <p:cNvPr id="25604" name="Slide Number Placeholder 3"/>
          <p:cNvSpPr txBox="1">
            <a:spLocks noGrp="1"/>
          </p:cNvSpPr>
          <p:nvPr/>
        </p:nvSpPr>
        <p:spPr bwMode="auto">
          <a:xfrm>
            <a:off x="3851275" y="9429750"/>
            <a:ext cx="2946400" cy="496888"/>
          </a:xfrm>
          <a:prstGeom prst="rect">
            <a:avLst/>
          </a:prstGeom>
          <a:noFill/>
          <a:ln w="9525">
            <a:noFill/>
            <a:miter lim="800000"/>
            <a:headEnd/>
            <a:tailEnd/>
          </a:ln>
        </p:spPr>
        <p:txBody>
          <a:bodyPr anchor="b"/>
          <a:lstStyle/>
          <a:p>
            <a:pPr algn="r"/>
            <a:fld id="{DCAFAD6E-5D77-4E35-8225-A1A307D20D4B}" type="slidenum">
              <a:rPr lang="en-US" sz="1200" b="0">
                <a:ea typeface="MS PGothic" pitchFamily="34" charset="-128"/>
              </a:rPr>
              <a:pPr algn="r"/>
              <a:t>7</a:t>
            </a:fld>
            <a:endParaRPr lang="en-US" sz="1200" b="0">
              <a:ea typeface="MS PGothic"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txBox="1">
            <a:spLocks noGrp="1" noChangeArrowheads="1"/>
          </p:cNvSpPr>
          <p:nvPr/>
        </p:nvSpPr>
        <p:spPr bwMode="auto">
          <a:xfrm>
            <a:off x="3851275" y="9429750"/>
            <a:ext cx="2946400" cy="496888"/>
          </a:xfrm>
          <a:prstGeom prst="rect">
            <a:avLst/>
          </a:prstGeom>
          <a:noFill/>
          <a:ln w="9525">
            <a:noFill/>
            <a:miter lim="800000"/>
            <a:headEnd/>
            <a:tailEnd/>
          </a:ln>
        </p:spPr>
        <p:txBody>
          <a:bodyPr anchor="b"/>
          <a:lstStyle/>
          <a:p>
            <a:pPr algn="r"/>
            <a:fld id="{A4F32EC4-C222-4275-BBCC-622600EFAA9B}" type="slidenum">
              <a:rPr lang="en-US" sz="1200" b="0">
                <a:ea typeface="MS PGothic" pitchFamily="34" charset="-128"/>
              </a:rPr>
              <a:pPr algn="r"/>
              <a:t>8</a:t>
            </a:fld>
            <a:endParaRPr lang="en-US" sz="1200" b="0">
              <a:ea typeface="MS PGothic" pitchFamily="34" charset="-128"/>
            </a:endParaRPr>
          </a:p>
        </p:txBody>
      </p:sp>
      <p:sp>
        <p:nvSpPr>
          <p:cNvPr id="26627" name="Rectangle 2"/>
          <p:cNvSpPr>
            <a:spLocks noGrp="1" noRot="1" noChangeAspect="1" noChangeArrowheads="1" noTextEdit="1"/>
          </p:cNvSpPr>
          <p:nvPr>
            <p:ph type="sldImg"/>
          </p:nvPr>
        </p:nvSpPr>
        <p:spPr>
          <a:xfrm>
            <a:off x="820738" y="347663"/>
            <a:ext cx="5154612" cy="3865562"/>
          </a:xfrm>
          <a:solidFill>
            <a:srgbClr val="FFFFFF"/>
          </a:solidFill>
          <a:ln/>
        </p:spPr>
      </p:sp>
      <p:sp>
        <p:nvSpPr>
          <p:cNvPr id="26628" name="Rectangle 3"/>
          <p:cNvSpPr>
            <a:spLocks noGrp="1" noChangeArrowheads="1"/>
          </p:cNvSpPr>
          <p:nvPr>
            <p:ph type="body" idx="1"/>
          </p:nvPr>
        </p:nvSpPr>
        <p:spPr>
          <a:xfrm>
            <a:off x="906463" y="4567238"/>
            <a:ext cx="4984750" cy="4618037"/>
          </a:xfrm>
          <a:noFill/>
          <a:ln>
            <a:solidFill>
              <a:srgbClr val="000000"/>
            </a:solidFill>
          </a:ln>
        </p:spPr>
        <p:txBody>
          <a:bodyPr/>
          <a:lstStyle/>
          <a:p>
            <a:pPr marL="238125" indent="-238125"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923925" y="746125"/>
            <a:ext cx="4959350" cy="3719513"/>
          </a:xfrm>
          <a:ln cap="flat">
            <a:solidFill>
              <a:schemeClr val="tx1"/>
            </a:solidFill>
          </a:ln>
        </p:spPr>
      </p:sp>
      <p:sp>
        <p:nvSpPr>
          <p:cNvPr id="27651" name="Rectangle 3"/>
          <p:cNvSpPr>
            <a:spLocks noGrp="1" noChangeArrowheads="1"/>
          </p:cNvSpPr>
          <p:nvPr>
            <p:ph type="body" idx="1"/>
          </p:nvPr>
        </p:nvSpPr>
        <p:spPr>
          <a:xfrm>
            <a:off x="903288" y="4716463"/>
            <a:ext cx="4989512" cy="4462462"/>
          </a:xfrm>
          <a:noFill/>
          <a:ln w="9525"/>
        </p:spPr>
        <p:txBody>
          <a:bodyPr lIns="97238" tIns="48621" rIns="97238" bIns="48621"/>
          <a:lstStyle/>
          <a:p>
            <a:endParaRPr lang="en-US"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6" descr="1756671ppt"/>
          <p:cNvPicPr>
            <a:picLocks noChangeAspect="1" noChangeArrowheads="1"/>
          </p:cNvPicPr>
          <p:nvPr/>
        </p:nvPicPr>
        <p:blipFill>
          <a:blip r:embed="rId2" cstate="print"/>
          <a:srcRect b="6006"/>
          <a:stretch>
            <a:fillRect/>
          </a:stretch>
        </p:blipFill>
        <p:spPr bwMode="auto">
          <a:xfrm>
            <a:off x="4024313" y="3429000"/>
            <a:ext cx="4864100" cy="3429000"/>
          </a:xfrm>
          <a:prstGeom prst="rect">
            <a:avLst/>
          </a:prstGeom>
          <a:noFill/>
          <a:ln w="9525">
            <a:noFill/>
            <a:miter lim="800000"/>
            <a:headEnd/>
            <a:tailEnd/>
          </a:ln>
        </p:spPr>
      </p:pic>
      <p:sp>
        <p:nvSpPr>
          <p:cNvPr id="5" name="Rectangle 168"/>
          <p:cNvSpPr>
            <a:spLocks noChangeArrowheads="1"/>
          </p:cNvSpPr>
          <p:nvPr/>
        </p:nvSpPr>
        <p:spPr bwMode="auto">
          <a:xfrm>
            <a:off x="0" y="0"/>
            <a:ext cx="9144000" cy="3438525"/>
          </a:xfrm>
          <a:prstGeom prst="rect">
            <a:avLst/>
          </a:prstGeom>
          <a:solidFill>
            <a:schemeClr val="accent2"/>
          </a:solidFill>
          <a:ln w="9525">
            <a:noFill/>
            <a:miter lim="800000"/>
            <a:headEnd/>
            <a:tailEnd/>
          </a:ln>
          <a:effectLst/>
        </p:spPr>
        <p:txBody>
          <a:bodyPr wrap="none" anchor="ctr"/>
          <a:lstStyle/>
          <a:p>
            <a:pPr>
              <a:defRPr/>
            </a:pPr>
            <a:endParaRPr lang="en-US"/>
          </a:p>
        </p:txBody>
      </p:sp>
      <p:pic>
        <p:nvPicPr>
          <p:cNvPr id="6" name="Picture 171" descr="SigHP_Sz2_wht&amp;gray"/>
          <p:cNvPicPr>
            <a:picLocks noChangeAspect="1" noChangeArrowheads="1"/>
          </p:cNvPicPr>
          <p:nvPr/>
        </p:nvPicPr>
        <p:blipFill>
          <a:blip r:embed="rId3" cstate="print"/>
          <a:srcRect/>
          <a:stretch>
            <a:fillRect/>
          </a:stretch>
        </p:blipFill>
        <p:spPr bwMode="auto">
          <a:xfrm>
            <a:off x="-26988" y="1770063"/>
            <a:ext cx="4267201" cy="2616200"/>
          </a:xfrm>
          <a:prstGeom prst="rect">
            <a:avLst/>
          </a:prstGeom>
          <a:noFill/>
          <a:ln w="9525">
            <a:noFill/>
            <a:miter lim="800000"/>
            <a:headEnd/>
            <a:tailEnd/>
          </a:ln>
        </p:spPr>
      </p:pic>
      <p:sp>
        <p:nvSpPr>
          <p:cNvPr id="7" name="Text Box 128"/>
          <p:cNvSpPr txBox="1">
            <a:spLocks noChangeArrowheads="1"/>
          </p:cNvSpPr>
          <p:nvPr/>
        </p:nvSpPr>
        <p:spPr bwMode="auto">
          <a:xfrm>
            <a:off x="407988" y="6616700"/>
            <a:ext cx="6892925" cy="230188"/>
          </a:xfrm>
          <a:prstGeom prst="rect">
            <a:avLst/>
          </a:prstGeom>
          <a:noFill/>
          <a:ln w="9525">
            <a:noFill/>
            <a:miter lim="800000"/>
            <a:headEnd/>
            <a:tailEnd/>
          </a:ln>
          <a:effectLst/>
        </p:spPr>
        <p:txBody>
          <a:bodyPr wrap="none">
            <a:spAutoFit/>
          </a:bodyPr>
          <a:lstStyle/>
          <a:p>
            <a:pPr algn="l">
              <a:defRPr/>
            </a:pPr>
            <a:r>
              <a:rPr lang="en-US" sz="900" b="0" dirty="0">
                <a:solidFill>
                  <a:schemeClr val="folHlink"/>
                </a:solidFill>
              </a:rPr>
              <a:t>Copyright © </a:t>
            </a:r>
            <a:r>
              <a:rPr lang="en-US" sz="900" b="0" dirty="0" smtClean="0">
                <a:solidFill>
                  <a:schemeClr val="folHlink"/>
                </a:solidFill>
              </a:rPr>
              <a:t>2010 </a:t>
            </a:r>
            <a:r>
              <a:rPr lang="en-US" sz="900" b="0" dirty="0">
                <a:solidFill>
                  <a:schemeClr val="folHlink"/>
                </a:solidFill>
              </a:rPr>
              <a:t>Accenture. All rights reserved. Accenture, its logo, and High Performance Delivered are trademarks of Accenture.</a:t>
            </a:r>
          </a:p>
        </p:txBody>
      </p:sp>
      <p:sp>
        <p:nvSpPr>
          <p:cNvPr id="10300" name="Rectangle 60"/>
          <p:cNvSpPr>
            <a:spLocks noGrp="1" noChangeArrowheads="1"/>
          </p:cNvSpPr>
          <p:nvPr>
            <p:ph type="ctrTitle" sz="quarter"/>
          </p:nvPr>
        </p:nvSpPr>
        <p:spPr>
          <a:xfrm>
            <a:off x="2509839" y="209552"/>
            <a:ext cx="5684837" cy="1046163"/>
          </a:xfrm>
          <a:ln w="9525"/>
        </p:spPr>
        <p:txBody>
          <a:bodyPr lIns="91440" tIns="45720" rIns="91440" bIns="45720" anchor="t"/>
          <a:lstStyle>
            <a:lvl1pPr>
              <a:defRPr sz="2500"/>
            </a:lvl1pPr>
          </a:lstStyle>
          <a:p>
            <a:r>
              <a:rPr lang="en-US"/>
              <a:t>Click to edit Master title style</a:t>
            </a:r>
          </a:p>
        </p:txBody>
      </p:sp>
      <p:sp>
        <p:nvSpPr>
          <p:cNvPr id="10301" name="Rectangle 61"/>
          <p:cNvSpPr>
            <a:spLocks noGrp="1" noChangeArrowheads="1"/>
          </p:cNvSpPr>
          <p:nvPr>
            <p:ph type="subTitle" sz="quarter" idx="1"/>
          </p:nvPr>
        </p:nvSpPr>
        <p:spPr>
          <a:xfrm>
            <a:off x="2525713" y="701675"/>
            <a:ext cx="5670550" cy="858838"/>
          </a:xfrm>
          <a:ln w="9525"/>
        </p:spPr>
        <p:txBody>
          <a:bodyPr lIns="91440" tIns="45720" rIns="91440" bIns="45720"/>
          <a:lstStyle>
            <a:lvl1pPr marL="0" indent="0">
              <a:buFontTx/>
              <a:buNone/>
              <a:defRPr sz="2200">
                <a:solidFill>
                  <a:schemeClr val="bg1"/>
                </a:solidFill>
              </a:defRPr>
            </a:lvl1pPr>
          </a:lstStyle>
          <a:p>
            <a:r>
              <a:rPr lang="en-US"/>
              <a:t>Click to edit Master subtitle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0"/>
          <p:cNvSpPr>
            <a:spLocks noGrp="1" noChangeArrowheads="1"/>
          </p:cNvSpPr>
          <p:nvPr>
            <p:ph type="sldNum" sz="quarter" idx="10"/>
          </p:nvPr>
        </p:nvSpPr>
        <p:spPr>
          <a:ln/>
        </p:spPr>
        <p:txBody>
          <a:bodyPr/>
          <a:lstStyle>
            <a:lvl1pPr>
              <a:defRPr/>
            </a:lvl1pPr>
          </a:lstStyle>
          <a:p>
            <a:pPr>
              <a:defRPr/>
            </a:pPr>
            <a:fld id="{21CBE649-C25E-41EE-88AC-E9042232672A}" type="slidenum">
              <a:rPr lang="en-US"/>
              <a:pPr>
                <a:defRPr/>
              </a:pPr>
              <a:t>‹#›</a:t>
            </a:fld>
            <a:endParaRPr lang="en-US"/>
          </a:p>
        </p:txBody>
      </p:sp>
      <p:sp>
        <p:nvSpPr>
          <p:cNvPr id="5"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581027"/>
            <a:ext cx="2116137" cy="5426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6" y="581027"/>
            <a:ext cx="6196013" cy="542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0"/>
          <p:cNvSpPr>
            <a:spLocks noGrp="1" noChangeArrowheads="1"/>
          </p:cNvSpPr>
          <p:nvPr>
            <p:ph type="sldNum" sz="quarter" idx="10"/>
          </p:nvPr>
        </p:nvSpPr>
        <p:spPr>
          <a:ln/>
        </p:spPr>
        <p:txBody>
          <a:bodyPr/>
          <a:lstStyle>
            <a:lvl1pPr>
              <a:defRPr/>
            </a:lvl1pPr>
          </a:lstStyle>
          <a:p>
            <a:pPr>
              <a:defRPr/>
            </a:pPr>
            <a:fld id="{9A135AD3-252A-4BAB-8D41-0E4355808519}" type="slidenum">
              <a:rPr lang="en-US"/>
              <a:pPr>
                <a:defRPr/>
              </a:pPr>
              <a:t>‹#›</a:t>
            </a:fld>
            <a:endParaRPr lang="en-US"/>
          </a:p>
        </p:txBody>
      </p:sp>
      <p:sp>
        <p:nvSpPr>
          <p:cNvPr id="5"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28638" y="581025"/>
            <a:ext cx="617855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295275" y="1893888"/>
            <a:ext cx="8464550" cy="4113212"/>
          </a:xfrm>
        </p:spPr>
        <p:txBody>
          <a:bodyPr/>
          <a:lstStyle/>
          <a:p>
            <a:pPr lvl="0"/>
            <a:endParaRPr lang="en-US" noProof="0" smtClean="0"/>
          </a:p>
        </p:txBody>
      </p:sp>
      <p:sp>
        <p:nvSpPr>
          <p:cNvPr id="4" name="Rectangle 60"/>
          <p:cNvSpPr>
            <a:spLocks noGrp="1" noChangeArrowheads="1"/>
          </p:cNvSpPr>
          <p:nvPr>
            <p:ph type="sldNum" sz="quarter" idx="10"/>
          </p:nvPr>
        </p:nvSpPr>
        <p:spPr>
          <a:ln/>
        </p:spPr>
        <p:txBody>
          <a:bodyPr/>
          <a:lstStyle>
            <a:lvl1pPr>
              <a:defRPr/>
            </a:lvl1pPr>
          </a:lstStyle>
          <a:p>
            <a:pPr>
              <a:defRPr/>
            </a:pPr>
            <a:fld id="{FE5263D3-EA54-4DB2-A0F0-47B604A0695E}" type="slidenum">
              <a:rPr lang="en-US"/>
              <a:pPr>
                <a:defRPr/>
              </a:pPr>
              <a:t>‹#›</a:t>
            </a:fld>
            <a:endParaRPr lang="en-US"/>
          </a:p>
        </p:txBody>
      </p:sp>
      <p:sp>
        <p:nvSpPr>
          <p:cNvPr id="5"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4"/>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109" indent="0" algn="ctr">
              <a:buNone/>
              <a:defRPr>
                <a:solidFill>
                  <a:schemeClr val="tx1">
                    <a:tint val="75000"/>
                  </a:schemeClr>
                </a:solidFill>
              </a:defRPr>
            </a:lvl2pPr>
            <a:lvl3pPr marL="914218" indent="0" algn="ctr">
              <a:buNone/>
              <a:defRPr>
                <a:solidFill>
                  <a:schemeClr val="tx1">
                    <a:tint val="75000"/>
                  </a:schemeClr>
                </a:solidFill>
              </a:defRPr>
            </a:lvl3pPr>
            <a:lvl4pPr marL="1371326" indent="0" algn="ctr">
              <a:buNone/>
              <a:defRPr>
                <a:solidFill>
                  <a:schemeClr val="tx1">
                    <a:tint val="75000"/>
                  </a:schemeClr>
                </a:solidFill>
              </a:defRPr>
            </a:lvl4pPr>
            <a:lvl5pPr marL="1828436" indent="0" algn="ctr">
              <a:buNone/>
              <a:defRPr>
                <a:solidFill>
                  <a:schemeClr val="tx1">
                    <a:tint val="75000"/>
                  </a:schemeClr>
                </a:solidFill>
              </a:defRPr>
            </a:lvl5pPr>
            <a:lvl6pPr marL="2285545" indent="0" algn="ctr">
              <a:buNone/>
              <a:defRPr>
                <a:solidFill>
                  <a:schemeClr val="tx1">
                    <a:tint val="75000"/>
                  </a:schemeClr>
                </a:solidFill>
              </a:defRPr>
            </a:lvl6pPr>
            <a:lvl7pPr marL="2742654" indent="0" algn="ctr">
              <a:buNone/>
              <a:defRPr>
                <a:solidFill>
                  <a:schemeClr val="tx1">
                    <a:tint val="75000"/>
                  </a:schemeClr>
                </a:solidFill>
              </a:defRPr>
            </a:lvl7pPr>
            <a:lvl8pPr marL="3199762" indent="0" algn="ctr">
              <a:buNone/>
              <a:defRPr>
                <a:solidFill>
                  <a:schemeClr val="tx1">
                    <a:tint val="75000"/>
                  </a:schemeClr>
                </a:solidFill>
              </a:defRPr>
            </a:lvl8pPr>
            <a:lvl9pPr marL="3656872"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8"/>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851861" eaLnBrk="1" fontAlgn="auto" hangingPunct="1">
                <a:spcBef>
                  <a:spcPts val="0"/>
                </a:spcBef>
                <a:spcAft>
                  <a:spcPts val="0"/>
                </a:spcAft>
              </a:pPr>
              <a:r>
                <a:rPr lang="zh-CN" altLang="en-US" sz="1400" dirty="0" smtClean="0">
                  <a:solidFill>
                    <a:prstClr val="white"/>
                  </a:solidFill>
                  <a:latin typeface="微软雅黑" pitchFamily="34" charset="-122"/>
                </a:rPr>
                <a:t>世界</a:t>
              </a:r>
              <a:r>
                <a:rPr lang="en-US" altLang="zh-CN" sz="1400" dirty="0" smtClean="0">
                  <a:solidFill>
                    <a:prstClr val="white"/>
                  </a:solidFill>
                  <a:latin typeface="微软雅黑" pitchFamily="34" charset="-122"/>
                </a:rPr>
                <a:t>500</a:t>
              </a:r>
              <a:r>
                <a:rPr lang="zh-CN" altLang="en-US" sz="1400" dirty="0" smtClean="0">
                  <a:solidFill>
                    <a:prstClr val="white"/>
                  </a:solidFill>
                  <a:latin typeface="微软雅黑" pitchFamily="34" charset="-122"/>
                </a:rPr>
                <a:t>强研究中心</a:t>
              </a:r>
              <a:endParaRPr lang="zh-CN" altLang="en-US" sz="1400"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851861" eaLnBrk="1" fontAlgn="auto" hangingPunct="1">
                <a:spcBef>
                  <a:spcPts val="0"/>
                </a:spcBef>
                <a:spcAft>
                  <a:spcPts val="0"/>
                </a:spcAft>
              </a:pPr>
              <a:r>
                <a:rPr lang="en-US" altLang="zh-CN" sz="1200" dirty="0" smtClean="0">
                  <a:solidFill>
                    <a:prstClr val="white"/>
                  </a:solidFill>
                  <a:latin typeface="微软雅黑" pitchFamily="34" charset="-122"/>
                </a:rPr>
                <a:t>zhao-biao.com</a:t>
              </a:r>
              <a:endParaRPr lang="zh-CN" altLang="en-US" sz="1200" dirty="0">
                <a:solidFill>
                  <a:prstClr val="white"/>
                </a:solidFill>
                <a:latin typeface="微软雅黑" pitchFamily="34" charset="-122"/>
              </a:endParaRPr>
            </a:p>
          </p:txBody>
        </p:sp>
      </p:grpSp>
      <p:sp>
        <p:nvSpPr>
          <p:cNvPr id="11" name="矩形 10"/>
          <p:cNvSpPr/>
          <p:nvPr/>
        </p:nvSpPr>
        <p:spPr>
          <a:xfrm>
            <a:off x="4350879"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422" tIns="91422" rIns="91422" bIns="91422" rtlCol="0" anchor="ctr"/>
          <a:lstStyle/>
          <a:p>
            <a:pPr defTabSz="851861" eaLnBrk="1" fontAlgn="auto" hangingPunct="1">
              <a:spcBef>
                <a:spcPts val="0"/>
              </a:spcBef>
              <a:spcAft>
                <a:spcPts val="0"/>
              </a:spcAft>
            </a:pPr>
            <a:r>
              <a:rPr lang="zh-CN" altLang="en-US" sz="1400" dirty="0" smtClean="0">
                <a:solidFill>
                  <a:prstClr val="white"/>
                </a:solidFill>
                <a:latin typeface="微软雅黑" pitchFamily="34" charset="-122"/>
              </a:rPr>
              <a:t>找表网：专注于海外</a:t>
            </a:r>
            <a:r>
              <a:rPr lang="zh-CN" altLang="en-US" sz="1400" dirty="0">
                <a:solidFill>
                  <a:prstClr val="white"/>
                </a:solidFill>
                <a:latin typeface="微软雅黑" pitchFamily="34" charset="-122"/>
              </a:rPr>
              <a:t>知名</a:t>
            </a:r>
            <a:r>
              <a:rPr lang="zh-CN" altLang="en-US" sz="1400" dirty="0" smtClean="0">
                <a:solidFill>
                  <a:prstClr val="white"/>
                </a:solidFill>
                <a:latin typeface="微软雅黑" pitchFamily="34" charset="-122"/>
              </a:rPr>
              <a:t>上市公司公开资料研究</a:t>
            </a:r>
            <a:endParaRPr lang="zh-CN" altLang="en-US" sz="1400" dirty="0">
              <a:solidFill>
                <a:prstClr val="white"/>
              </a:solidFill>
              <a:latin typeface="微软雅黑" pitchFamily="34" charset="-122"/>
            </a:endParaRPr>
          </a:p>
        </p:txBody>
      </p:sp>
      <p:cxnSp>
        <p:nvCxnSpPr>
          <p:cNvPr id="14" name="直接连接符 13"/>
          <p:cNvCxnSpPr/>
          <p:nvPr userDrawn="1"/>
        </p:nvCxnSpPr>
        <p:spPr>
          <a:xfrm>
            <a:off x="431634"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681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873403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109" indent="0">
              <a:buNone/>
              <a:defRPr sz="1800">
                <a:solidFill>
                  <a:schemeClr val="tx1">
                    <a:tint val="75000"/>
                  </a:schemeClr>
                </a:solidFill>
              </a:defRPr>
            </a:lvl2pPr>
            <a:lvl3pPr marL="914218" indent="0">
              <a:buNone/>
              <a:defRPr sz="1600">
                <a:solidFill>
                  <a:schemeClr val="tx1">
                    <a:tint val="75000"/>
                  </a:schemeClr>
                </a:solidFill>
              </a:defRPr>
            </a:lvl3pPr>
            <a:lvl4pPr marL="1371326" indent="0">
              <a:buNone/>
              <a:defRPr sz="1400">
                <a:solidFill>
                  <a:schemeClr val="tx1">
                    <a:tint val="75000"/>
                  </a:schemeClr>
                </a:solidFill>
              </a:defRPr>
            </a:lvl4pPr>
            <a:lvl5pPr marL="1828436" indent="0">
              <a:buNone/>
              <a:defRPr sz="1400">
                <a:solidFill>
                  <a:schemeClr val="tx1">
                    <a:tint val="75000"/>
                  </a:schemeClr>
                </a:solidFill>
              </a:defRPr>
            </a:lvl5pPr>
            <a:lvl6pPr marL="2285545" indent="0">
              <a:buNone/>
              <a:defRPr sz="1400">
                <a:solidFill>
                  <a:schemeClr val="tx1">
                    <a:tint val="75000"/>
                  </a:schemeClr>
                </a:solidFill>
              </a:defRPr>
            </a:lvl6pPr>
            <a:lvl7pPr marL="2742654" indent="0">
              <a:buNone/>
              <a:defRPr sz="1400">
                <a:solidFill>
                  <a:schemeClr val="tx1">
                    <a:tint val="75000"/>
                  </a:schemeClr>
                </a:solidFill>
              </a:defRPr>
            </a:lvl7pPr>
            <a:lvl8pPr marL="3199762" indent="0">
              <a:buNone/>
              <a:defRPr sz="1400">
                <a:solidFill>
                  <a:schemeClr val="tx1">
                    <a:tint val="75000"/>
                  </a:schemeClr>
                </a:solidFill>
              </a:defRPr>
            </a:lvl8pPr>
            <a:lvl9pPr marL="3656872"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76009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6"/>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7"/>
            <a:ext cx="7772400" cy="1500187"/>
          </a:xfrm>
        </p:spPr>
        <p:txBody>
          <a:bodyPr anchor="t"/>
          <a:lstStyle>
            <a:lvl1pPr marL="0" indent="0">
              <a:buNone/>
              <a:defRPr sz="2000">
                <a:solidFill>
                  <a:schemeClr val="bg1"/>
                </a:solidFill>
              </a:defRPr>
            </a:lvl1pPr>
            <a:lvl2pPr marL="457109" indent="0">
              <a:buNone/>
              <a:defRPr sz="1800">
                <a:solidFill>
                  <a:schemeClr val="tx1">
                    <a:tint val="75000"/>
                  </a:schemeClr>
                </a:solidFill>
              </a:defRPr>
            </a:lvl2pPr>
            <a:lvl3pPr marL="914218" indent="0">
              <a:buNone/>
              <a:defRPr sz="1600">
                <a:solidFill>
                  <a:schemeClr val="tx1">
                    <a:tint val="75000"/>
                  </a:schemeClr>
                </a:solidFill>
              </a:defRPr>
            </a:lvl3pPr>
            <a:lvl4pPr marL="1371326" indent="0">
              <a:buNone/>
              <a:defRPr sz="1400">
                <a:solidFill>
                  <a:schemeClr val="tx1">
                    <a:tint val="75000"/>
                  </a:schemeClr>
                </a:solidFill>
              </a:defRPr>
            </a:lvl4pPr>
            <a:lvl5pPr marL="1828436" indent="0">
              <a:buNone/>
              <a:defRPr sz="1400">
                <a:solidFill>
                  <a:schemeClr val="tx1">
                    <a:tint val="75000"/>
                  </a:schemeClr>
                </a:solidFill>
              </a:defRPr>
            </a:lvl5pPr>
            <a:lvl6pPr marL="2285545" indent="0">
              <a:buNone/>
              <a:defRPr sz="1400">
                <a:solidFill>
                  <a:schemeClr val="tx1">
                    <a:tint val="75000"/>
                  </a:schemeClr>
                </a:solidFill>
              </a:defRPr>
            </a:lvl6pPr>
            <a:lvl7pPr marL="2742654" indent="0">
              <a:buNone/>
              <a:defRPr sz="1400">
                <a:solidFill>
                  <a:schemeClr val="tx1">
                    <a:tint val="75000"/>
                  </a:schemeClr>
                </a:solidFill>
              </a:defRPr>
            </a:lvl7pPr>
            <a:lvl8pPr marL="3199762" indent="0">
              <a:buNone/>
              <a:defRPr sz="1400">
                <a:solidFill>
                  <a:schemeClr val="tx1">
                    <a:tint val="75000"/>
                  </a:schemeClr>
                </a:solidFill>
              </a:defRPr>
            </a:lvl8pPr>
            <a:lvl9pPr marL="3656872"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4"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619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80837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09" indent="0">
              <a:buNone/>
              <a:defRPr sz="2000" b="1"/>
            </a:lvl2pPr>
            <a:lvl3pPr marL="914218" indent="0">
              <a:buNone/>
              <a:defRPr sz="1800" b="1"/>
            </a:lvl3pPr>
            <a:lvl4pPr marL="1371326" indent="0">
              <a:buNone/>
              <a:defRPr sz="1600" b="1"/>
            </a:lvl4pPr>
            <a:lvl5pPr marL="1828436" indent="0">
              <a:buNone/>
              <a:defRPr sz="1600" b="1"/>
            </a:lvl5pPr>
            <a:lvl6pPr marL="2285545" indent="0">
              <a:buNone/>
              <a:defRPr sz="1600" b="1"/>
            </a:lvl6pPr>
            <a:lvl7pPr marL="2742654" indent="0">
              <a:buNone/>
              <a:defRPr sz="1600" b="1"/>
            </a:lvl7pPr>
            <a:lvl8pPr marL="3199762" indent="0">
              <a:buNone/>
              <a:defRPr sz="1600" b="1"/>
            </a:lvl8pPr>
            <a:lvl9pPr marL="365687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7"/>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09" indent="0">
              <a:buNone/>
              <a:defRPr sz="2000" b="1"/>
            </a:lvl2pPr>
            <a:lvl3pPr marL="914218" indent="0">
              <a:buNone/>
              <a:defRPr sz="1800" b="1"/>
            </a:lvl3pPr>
            <a:lvl4pPr marL="1371326" indent="0">
              <a:buNone/>
              <a:defRPr sz="1600" b="1"/>
            </a:lvl4pPr>
            <a:lvl5pPr marL="1828436" indent="0">
              <a:buNone/>
              <a:defRPr sz="1600" b="1"/>
            </a:lvl5pPr>
            <a:lvl6pPr marL="2285545" indent="0">
              <a:buNone/>
              <a:defRPr sz="1600" b="1"/>
            </a:lvl6pPr>
            <a:lvl7pPr marL="2742654" indent="0">
              <a:buNone/>
              <a:defRPr sz="1600" b="1"/>
            </a:lvl7pPr>
            <a:lvl8pPr marL="3199762" indent="0">
              <a:buNone/>
              <a:defRPr sz="1600" b="1"/>
            </a:lvl8pPr>
            <a:lvl9pPr marL="365687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7"/>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555016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931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0"/>
          <p:cNvSpPr>
            <a:spLocks noGrp="1" noChangeArrowheads="1"/>
          </p:cNvSpPr>
          <p:nvPr>
            <p:ph type="sldNum" sz="quarter" idx="10"/>
          </p:nvPr>
        </p:nvSpPr>
        <p:spPr>
          <a:ln/>
        </p:spPr>
        <p:txBody>
          <a:bodyPr/>
          <a:lstStyle>
            <a:lvl1pPr>
              <a:defRPr/>
            </a:lvl1pPr>
          </a:lstStyle>
          <a:p>
            <a:pPr>
              <a:defRPr/>
            </a:pPr>
            <a:fld id="{8EEA7566-A867-42E2-A28D-ED94C38F3E15}" type="slidenum">
              <a:rPr lang="en-US"/>
              <a:pPr>
                <a:defRPr/>
              </a:pPr>
              <a:t>‹#›</a:t>
            </a:fld>
            <a:endParaRPr lang="en-US"/>
          </a:p>
        </p:txBody>
      </p:sp>
      <p:sp>
        <p:nvSpPr>
          <p:cNvPr id="5"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676252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0"/>
            <a:ext cx="3008313" cy="4691063"/>
          </a:xfrm>
        </p:spPr>
        <p:txBody>
          <a:bodyPr/>
          <a:lstStyle>
            <a:lvl1pPr marL="0" indent="0">
              <a:buNone/>
              <a:defRPr sz="1400"/>
            </a:lvl1pPr>
            <a:lvl2pPr marL="457109" indent="0">
              <a:buNone/>
              <a:defRPr sz="1200"/>
            </a:lvl2pPr>
            <a:lvl3pPr marL="914218" indent="0">
              <a:buNone/>
              <a:defRPr sz="1000"/>
            </a:lvl3pPr>
            <a:lvl4pPr marL="1371326" indent="0">
              <a:buNone/>
              <a:defRPr sz="900"/>
            </a:lvl4pPr>
            <a:lvl5pPr marL="1828436" indent="0">
              <a:buNone/>
              <a:defRPr sz="900"/>
            </a:lvl5pPr>
            <a:lvl6pPr marL="2285545" indent="0">
              <a:buNone/>
              <a:defRPr sz="900"/>
            </a:lvl6pPr>
            <a:lvl7pPr marL="2742654" indent="0">
              <a:buNone/>
              <a:defRPr sz="900"/>
            </a:lvl7pPr>
            <a:lvl8pPr marL="3199762" indent="0">
              <a:buNone/>
              <a:defRPr sz="900"/>
            </a:lvl8pPr>
            <a:lvl9pPr marL="365687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54684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09" indent="0">
              <a:buNone/>
              <a:defRPr sz="2800"/>
            </a:lvl2pPr>
            <a:lvl3pPr marL="914218" indent="0">
              <a:buNone/>
              <a:defRPr sz="2400"/>
            </a:lvl3pPr>
            <a:lvl4pPr marL="1371326" indent="0">
              <a:buNone/>
              <a:defRPr sz="2000"/>
            </a:lvl4pPr>
            <a:lvl5pPr marL="1828436" indent="0">
              <a:buNone/>
              <a:defRPr sz="2000"/>
            </a:lvl5pPr>
            <a:lvl6pPr marL="2285545" indent="0">
              <a:buNone/>
              <a:defRPr sz="2000"/>
            </a:lvl6pPr>
            <a:lvl7pPr marL="2742654" indent="0">
              <a:buNone/>
              <a:defRPr sz="2000"/>
            </a:lvl7pPr>
            <a:lvl8pPr marL="3199762" indent="0">
              <a:buNone/>
              <a:defRPr sz="2000"/>
            </a:lvl8pPr>
            <a:lvl9pPr marL="3656872"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40"/>
            <a:ext cx="5486400" cy="804862"/>
          </a:xfrm>
        </p:spPr>
        <p:txBody>
          <a:bodyPr/>
          <a:lstStyle>
            <a:lvl1pPr marL="0" indent="0">
              <a:buNone/>
              <a:defRPr sz="1400"/>
            </a:lvl1pPr>
            <a:lvl2pPr marL="457109" indent="0">
              <a:buNone/>
              <a:defRPr sz="1200"/>
            </a:lvl2pPr>
            <a:lvl3pPr marL="914218" indent="0">
              <a:buNone/>
              <a:defRPr sz="1000"/>
            </a:lvl3pPr>
            <a:lvl4pPr marL="1371326" indent="0">
              <a:buNone/>
              <a:defRPr sz="900"/>
            </a:lvl4pPr>
            <a:lvl5pPr marL="1828436" indent="0">
              <a:buNone/>
              <a:defRPr sz="900"/>
            </a:lvl5pPr>
            <a:lvl6pPr marL="2285545" indent="0">
              <a:buNone/>
              <a:defRPr sz="900"/>
            </a:lvl6pPr>
            <a:lvl7pPr marL="2742654" indent="0">
              <a:buNone/>
              <a:defRPr sz="900"/>
            </a:lvl7pPr>
            <a:lvl8pPr marL="3199762" indent="0">
              <a:buNone/>
              <a:defRPr sz="900"/>
            </a:lvl8pPr>
            <a:lvl9pPr marL="365687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174322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8908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166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0"/>
          <p:cNvSpPr>
            <a:spLocks noGrp="1" noChangeArrowheads="1"/>
          </p:cNvSpPr>
          <p:nvPr>
            <p:ph type="sldNum" sz="quarter" idx="10"/>
          </p:nvPr>
        </p:nvSpPr>
        <p:spPr>
          <a:ln/>
        </p:spPr>
        <p:txBody>
          <a:bodyPr/>
          <a:lstStyle>
            <a:lvl1pPr>
              <a:defRPr/>
            </a:lvl1pPr>
          </a:lstStyle>
          <a:p>
            <a:pPr>
              <a:defRPr/>
            </a:pPr>
            <a:fld id="{8F7A11DD-DB8D-45AA-B5F0-61EFB8A40A08}" type="slidenum">
              <a:rPr lang="en-US"/>
              <a:pPr>
                <a:defRPr/>
              </a:pPr>
              <a:t>‹#›</a:t>
            </a:fld>
            <a:endParaRPr lang="en-US"/>
          </a:p>
        </p:txBody>
      </p:sp>
      <p:sp>
        <p:nvSpPr>
          <p:cNvPr id="5"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6" y="1893888"/>
            <a:ext cx="4156075"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3751" y="1893888"/>
            <a:ext cx="4156075"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0"/>
          <p:cNvSpPr>
            <a:spLocks noGrp="1" noChangeArrowheads="1"/>
          </p:cNvSpPr>
          <p:nvPr>
            <p:ph type="sldNum" sz="quarter" idx="10"/>
          </p:nvPr>
        </p:nvSpPr>
        <p:spPr>
          <a:ln/>
        </p:spPr>
        <p:txBody>
          <a:bodyPr/>
          <a:lstStyle>
            <a:lvl1pPr>
              <a:defRPr/>
            </a:lvl1pPr>
          </a:lstStyle>
          <a:p>
            <a:pPr>
              <a:defRPr/>
            </a:pPr>
            <a:fld id="{4F4595C6-0F4D-489C-833D-3B45412F9D04}" type="slidenum">
              <a:rPr lang="en-US"/>
              <a:pPr>
                <a:defRPr/>
              </a:pPr>
              <a:t>‹#›</a:t>
            </a:fld>
            <a:endParaRPr lang="en-US"/>
          </a:p>
        </p:txBody>
      </p:sp>
      <p:sp>
        <p:nvSpPr>
          <p:cNvPr id="6"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0"/>
          <p:cNvSpPr>
            <a:spLocks noGrp="1" noChangeArrowheads="1"/>
          </p:cNvSpPr>
          <p:nvPr>
            <p:ph type="sldNum" sz="quarter" idx="10"/>
          </p:nvPr>
        </p:nvSpPr>
        <p:spPr>
          <a:ln/>
        </p:spPr>
        <p:txBody>
          <a:bodyPr/>
          <a:lstStyle>
            <a:lvl1pPr>
              <a:defRPr/>
            </a:lvl1pPr>
          </a:lstStyle>
          <a:p>
            <a:pPr>
              <a:defRPr/>
            </a:pPr>
            <a:fld id="{72063B58-F827-4CEB-B864-26D0091D5391}" type="slidenum">
              <a:rPr lang="en-US"/>
              <a:pPr>
                <a:defRPr/>
              </a:pPr>
              <a:t>‹#›</a:t>
            </a:fld>
            <a:endParaRPr lang="en-US"/>
          </a:p>
        </p:txBody>
      </p:sp>
      <p:sp>
        <p:nvSpPr>
          <p:cNvPr id="8"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0"/>
          <p:cNvSpPr>
            <a:spLocks noGrp="1" noChangeArrowheads="1"/>
          </p:cNvSpPr>
          <p:nvPr>
            <p:ph type="sldNum" sz="quarter" idx="10"/>
          </p:nvPr>
        </p:nvSpPr>
        <p:spPr>
          <a:ln/>
        </p:spPr>
        <p:txBody>
          <a:bodyPr/>
          <a:lstStyle>
            <a:lvl1pPr>
              <a:defRPr/>
            </a:lvl1pPr>
          </a:lstStyle>
          <a:p>
            <a:pPr>
              <a:defRPr/>
            </a:pPr>
            <a:fld id="{4B5D4196-97CE-4D9B-901B-8493881C33FA}" type="slidenum">
              <a:rPr lang="en-US"/>
              <a:pPr>
                <a:defRPr/>
              </a:pPr>
              <a:t>‹#›</a:t>
            </a:fld>
            <a:endParaRPr lang="en-US"/>
          </a:p>
        </p:txBody>
      </p:sp>
      <p:sp>
        <p:nvSpPr>
          <p:cNvPr id="4"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0"/>
          <p:cNvSpPr>
            <a:spLocks noGrp="1" noChangeArrowheads="1"/>
          </p:cNvSpPr>
          <p:nvPr>
            <p:ph type="sldNum" sz="quarter" idx="10"/>
          </p:nvPr>
        </p:nvSpPr>
        <p:spPr>
          <a:ln/>
        </p:spPr>
        <p:txBody>
          <a:bodyPr/>
          <a:lstStyle>
            <a:lvl1pPr>
              <a:defRPr/>
            </a:lvl1pPr>
          </a:lstStyle>
          <a:p>
            <a:pPr>
              <a:defRPr/>
            </a:pPr>
            <a:fld id="{00EB19B8-5218-4978-B727-DB50EB593F91}" type="slidenum">
              <a:rPr lang="en-US"/>
              <a:pPr>
                <a:defRPr/>
              </a:pPr>
              <a:t>‹#›</a:t>
            </a:fld>
            <a:endParaRPr lang="en-US"/>
          </a:p>
        </p:txBody>
      </p:sp>
      <p:sp>
        <p:nvSpPr>
          <p:cNvPr id="3" name="Rectangle 86"/>
          <p:cNvSpPr>
            <a:spLocks noGrp="1" noChangeArrowheads="1"/>
          </p:cNvSpPr>
          <p:nvPr>
            <p:ph type="ftr" sz="quarter" idx="11"/>
          </p:nvPr>
        </p:nvSpPr>
        <p:spPr>
          <a:ln/>
        </p:spPr>
        <p:txBody>
          <a:bodyPr/>
          <a:lstStyle>
            <a:lvl1pPr>
              <a:defRPr/>
            </a:lvl1pPr>
          </a:lstStyle>
          <a:p>
            <a:pPr>
              <a:defRPr/>
            </a:pPr>
            <a:r>
              <a:rPr lang="en-US" dirty="0" smtClean="0"/>
              <a:t>© 2010 Accenture All Rights Reserved.</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0"/>
          <p:cNvSpPr>
            <a:spLocks noGrp="1" noChangeArrowheads="1"/>
          </p:cNvSpPr>
          <p:nvPr>
            <p:ph type="sldNum" sz="quarter" idx="10"/>
          </p:nvPr>
        </p:nvSpPr>
        <p:spPr>
          <a:ln/>
        </p:spPr>
        <p:txBody>
          <a:bodyPr/>
          <a:lstStyle>
            <a:lvl1pPr>
              <a:defRPr/>
            </a:lvl1pPr>
          </a:lstStyle>
          <a:p>
            <a:pPr>
              <a:defRPr/>
            </a:pPr>
            <a:fld id="{3E16F2F6-FF23-42F8-A477-ED141D98271B}" type="slidenum">
              <a:rPr lang="en-US"/>
              <a:pPr>
                <a:defRPr/>
              </a:pPr>
              <a:t>‹#›</a:t>
            </a:fld>
            <a:endParaRPr lang="en-US"/>
          </a:p>
        </p:txBody>
      </p:sp>
      <p:sp>
        <p:nvSpPr>
          <p:cNvPr id="6"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0"/>
          <p:cNvSpPr>
            <a:spLocks noGrp="1" noChangeArrowheads="1"/>
          </p:cNvSpPr>
          <p:nvPr>
            <p:ph type="sldNum" sz="quarter" idx="10"/>
          </p:nvPr>
        </p:nvSpPr>
        <p:spPr>
          <a:ln/>
        </p:spPr>
        <p:txBody>
          <a:bodyPr/>
          <a:lstStyle>
            <a:lvl1pPr>
              <a:defRPr/>
            </a:lvl1pPr>
          </a:lstStyle>
          <a:p>
            <a:pPr>
              <a:defRPr/>
            </a:pPr>
            <a:fld id="{4E931EF9-9ACF-4E7A-997B-0A5990A39DB9}" type="slidenum">
              <a:rPr lang="en-US"/>
              <a:pPr>
                <a:defRPr/>
              </a:pPr>
              <a:t>‹#›</a:t>
            </a:fld>
            <a:endParaRPr lang="en-US"/>
          </a:p>
        </p:txBody>
      </p:sp>
      <p:sp>
        <p:nvSpPr>
          <p:cNvPr id="6" name="Rectangle 86"/>
          <p:cNvSpPr>
            <a:spLocks noGrp="1" noChangeArrowheads="1"/>
          </p:cNvSpPr>
          <p:nvPr>
            <p:ph type="ftr" sz="quarter" idx="11"/>
          </p:nvPr>
        </p:nvSpPr>
        <p:spPr>
          <a:ln/>
        </p:spPr>
        <p:txBody>
          <a:bodyPr/>
          <a:lstStyle>
            <a:lvl1pPr>
              <a:defRPr/>
            </a:lvl1pPr>
          </a:lstStyle>
          <a:p>
            <a:pPr>
              <a:defRPr/>
            </a:pPr>
            <a:r>
              <a:rPr lang="en-US"/>
              <a:t>© 2009 Accenture All Rights Reserved.</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114" descr="1756671ppt"/>
          <p:cNvPicPr>
            <a:picLocks noChangeAspect="1" noChangeArrowheads="1"/>
          </p:cNvPicPr>
          <p:nvPr/>
        </p:nvPicPr>
        <p:blipFill>
          <a:blip r:embed="rId14" cstate="print"/>
          <a:srcRect b="9779"/>
          <a:stretch>
            <a:fillRect/>
          </a:stretch>
        </p:blipFill>
        <p:spPr bwMode="auto">
          <a:xfrm>
            <a:off x="6707188" y="130175"/>
            <a:ext cx="2389187" cy="1616075"/>
          </a:xfrm>
          <a:prstGeom prst="rect">
            <a:avLst/>
          </a:prstGeom>
          <a:noFill/>
          <a:ln w="9525">
            <a:noFill/>
            <a:miter lim="800000"/>
            <a:headEnd/>
            <a:tailEnd/>
          </a:ln>
        </p:spPr>
      </p:pic>
      <p:sp>
        <p:nvSpPr>
          <p:cNvPr id="5123" name="Rectangle 29"/>
          <p:cNvSpPr>
            <a:spLocks noGrp="1" noChangeArrowheads="1"/>
          </p:cNvSpPr>
          <p:nvPr>
            <p:ph type="body" idx="1"/>
          </p:nvPr>
        </p:nvSpPr>
        <p:spPr bwMode="auto">
          <a:xfrm>
            <a:off x="295275" y="1893888"/>
            <a:ext cx="8464550" cy="4113212"/>
          </a:xfrm>
          <a:prstGeom prst="rect">
            <a:avLst/>
          </a:prstGeom>
          <a:noFill/>
          <a:ln w="12700">
            <a:noFill/>
            <a:miter lim="800000"/>
            <a:headEnd/>
            <a:tailEnd/>
          </a:ln>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84" name="Rectangle 60"/>
          <p:cNvSpPr>
            <a:spLocks noGrp="1" noChangeArrowheads="1"/>
          </p:cNvSpPr>
          <p:nvPr>
            <p:ph type="sldNum" sz="quarter" idx="4"/>
          </p:nvPr>
        </p:nvSpPr>
        <p:spPr bwMode="auto">
          <a:xfrm>
            <a:off x="7269163" y="6554788"/>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lnSpc>
                <a:spcPct val="80000"/>
              </a:lnSpc>
              <a:defRPr sz="1000" b="0">
                <a:latin typeface="Arial" charset="0"/>
              </a:defRPr>
            </a:lvl1pPr>
          </a:lstStyle>
          <a:p>
            <a:pPr>
              <a:defRPr/>
            </a:pPr>
            <a:fld id="{93B3D56C-5F0E-4A39-91B9-B431075DAB84}" type="slidenum">
              <a:rPr lang="en-US"/>
              <a:pPr>
                <a:defRPr/>
              </a:pPr>
              <a:t>‹#›</a:t>
            </a:fld>
            <a:endParaRPr lang="en-US"/>
          </a:p>
        </p:txBody>
      </p:sp>
      <p:sp>
        <p:nvSpPr>
          <p:cNvPr id="5125" name="Rectangle 65"/>
          <p:cNvSpPr>
            <a:spLocks noGrp="1" noChangeArrowheads="1"/>
          </p:cNvSpPr>
          <p:nvPr>
            <p:ph type="title"/>
          </p:nvPr>
        </p:nvSpPr>
        <p:spPr bwMode="auto">
          <a:xfrm>
            <a:off x="528638" y="581025"/>
            <a:ext cx="6178550" cy="1143000"/>
          </a:xfrm>
          <a:prstGeom prst="rect">
            <a:avLst/>
          </a:prstGeom>
          <a:noFill/>
          <a:ln w="12700">
            <a:noFill/>
            <a:miter lim="800000"/>
            <a:headEnd/>
            <a:tailEnd/>
          </a:ln>
        </p:spPr>
        <p:txBody>
          <a:bodyPr vert="horz" wrap="square" lIns="90488" tIns="44450" rIns="90488" bIns="44450" numCol="1" anchor="b" anchorCtr="0" compatLnSpc="1">
            <a:prstTxWarp prst="textNoShape">
              <a:avLst/>
            </a:prstTxWarp>
          </a:bodyPr>
          <a:lstStyle/>
          <a:p>
            <a:pPr lvl="0"/>
            <a:r>
              <a:rPr lang="en-US" smtClean="0"/>
              <a:t>Click to edit Master title style</a:t>
            </a:r>
          </a:p>
        </p:txBody>
      </p:sp>
      <p:sp>
        <p:nvSpPr>
          <p:cNvPr id="1110" name="Rectangle 86"/>
          <p:cNvSpPr>
            <a:spLocks noGrp="1" noChangeArrowheads="1"/>
          </p:cNvSpPr>
          <p:nvPr>
            <p:ph type="ftr" sz="quarter" idx="3"/>
          </p:nvPr>
        </p:nvSpPr>
        <p:spPr bwMode="auto">
          <a:xfrm>
            <a:off x="552450" y="6538913"/>
            <a:ext cx="5791200" cy="284162"/>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l">
              <a:defRPr sz="1000" b="0">
                <a:latin typeface="Arial" pitchFamily="34" charset="0"/>
              </a:defRPr>
            </a:lvl1pPr>
          </a:lstStyle>
          <a:p>
            <a:pPr>
              <a:defRPr/>
            </a:pPr>
            <a:r>
              <a:rPr lang="en-US"/>
              <a:t>© 2009 Accenture All Rights Reserved.</a:t>
            </a:r>
          </a:p>
        </p:txBody>
      </p:sp>
      <p:sp>
        <p:nvSpPr>
          <p:cNvPr id="1136" name="Line 112"/>
          <p:cNvSpPr>
            <a:spLocks noChangeShapeType="1"/>
          </p:cNvSpPr>
          <p:nvPr/>
        </p:nvSpPr>
        <p:spPr bwMode="auto">
          <a:xfrm>
            <a:off x="0" y="1749425"/>
            <a:ext cx="9144000" cy="0"/>
          </a:xfrm>
          <a:prstGeom prst="line">
            <a:avLst/>
          </a:prstGeom>
          <a:noFill/>
          <a:ln w="12700">
            <a:solidFill>
              <a:schemeClr val="accent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64"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ransition>
    <p:fade/>
  </p:transition>
  <p:hf hdr="0" dt="0"/>
  <p:txStyles>
    <p:titleStyle>
      <a:lvl1pPr algn="l" rtl="0" eaLnBrk="0" fontAlgn="base" hangingPunct="0">
        <a:spcBef>
          <a:spcPct val="0"/>
        </a:spcBef>
        <a:spcAft>
          <a:spcPct val="0"/>
        </a:spcAft>
        <a:defRPr sz="2300" b="1">
          <a:solidFill>
            <a:schemeClr val="accent1"/>
          </a:solidFill>
          <a:latin typeface="+mj-lt"/>
          <a:ea typeface="+mj-ea"/>
          <a:cs typeface="+mj-cs"/>
        </a:defRPr>
      </a:lvl1pPr>
      <a:lvl2pPr algn="l" rtl="0" eaLnBrk="0" fontAlgn="base" hangingPunct="0">
        <a:spcBef>
          <a:spcPct val="0"/>
        </a:spcBef>
        <a:spcAft>
          <a:spcPct val="0"/>
        </a:spcAft>
        <a:defRPr sz="2300" b="1">
          <a:solidFill>
            <a:schemeClr val="accent1"/>
          </a:solidFill>
          <a:latin typeface="Arial" charset="0"/>
        </a:defRPr>
      </a:lvl2pPr>
      <a:lvl3pPr algn="l" rtl="0" eaLnBrk="0" fontAlgn="base" hangingPunct="0">
        <a:spcBef>
          <a:spcPct val="0"/>
        </a:spcBef>
        <a:spcAft>
          <a:spcPct val="0"/>
        </a:spcAft>
        <a:defRPr sz="2300" b="1">
          <a:solidFill>
            <a:schemeClr val="accent1"/>
          </a:solidFill>
          <a:latin typeface="Arial" charset="0"/>
        </a:defRPr>
      </a:lvl3pPr>
      <a:lvl4pPr algn="l" rtl="0" eaLnBrk="0" fontAlgn="base" hangingPunct="0">
        <a:spcBef>
          <a:spcPct val="0"/>
        </a:spcBef>
        <a:spcAft>
          <a:spcPct val="0"/>
        </a:spcAft>
        <a:defRPr sz="2300" b="1">
          <a:solidFill>
            <a:schemeClr val="accent1"/>
          </a:solidFill>
          <a:latin typeface="Arial" charset="0"/>
        </a:defRPr>
      </a:lvl4pPr>
      <a:lvl5pPr algn="l" rtl="0" eaLnBrk="0" fontAlgn="base" hangingPunct="0">
        <a:spcBef>
          <a:spcPct val="0"/>
        </a:spcBef>
        <a:spcAft>
          <a:spcPct val="0"/>
        </a:spcAft>
        <a:defRPr sz="2300" b="1">
          <a:solidFill>
            <a:schemeClr val="accent1"/>
          </a:solidFill>
          <a:latin typeface="Arial" charset="0"/>
        </a:defRPr>
      </a:lvl5pPr>
      <a:lvl6pPr marL="457200" algn="l" rtl="0" eaLnBrk="0" fontAlgn="base" hangingPunct="0">
        <a:spcBef>
          <a:spcPct val="0"/>
        </a:spcBef>
        <a:spcAft>
          <a:spcPct val="0"/>
        </a:spcAft>
        <a:defRPr sz="2300" b="1">
          <a:solidFill>
            <a:schemeClr val="accent1"/>
          </a:solidFill>
          <a:latin typeface="Arial" charset="0"/>
        </a:defRPr>
      </a:lvl6pPr>
      <a:lvl7pPr marL="914400" algn="l" rtl="0" eaLnBrk="0" fontAlgn="base" hangingPunct="0">
        <a:spcBef>
          <a:spcPct val="0"/>
        </a:spcBef>
        <a:spcAft>
          <a:spcPct val="0"/>
        </a:spcAft>
        <a:defRPr sz="2300" b="1">
          <a:solidFill>
            <a:schemeClr val="accent1"/>
          </a:solidFill>
          <a:latin typeface="Arial" charset="0"/>
        </a:defRPr>
      </a:lvl7pPr>
      <a:lvl8pPr marL="1371600" algn="l" rtl="0" eaLnBrk="0" fontAlgn="base" hangingPunct="0">
        <a:spcBef>
          <a:spcPct val="0"/>
        </a:spcBef>
        <a:spcAft>
          <a:spcPct val="0"/>
        </a:spcAft>
        <a:defRPr sz="2300" b="1">
          <a:solidFill>
            <a:schemeClr val="accent1"/>
          </a:solidFill>
          <a:latin typeface="Arial" charset="0"/>
        </a:defRPr>
      </a:lvl8pPr>
      <a:lvl9pPr marL="1828800" algn="l" rtl="0" eaLnBrk="0" fontAlgn="base" hangingPunct="0">
        <a:spcBef>
          <a:spcPct val="0"/>
        </a:spcBef>
        <a:spcAft>
          <a:spcPct val="0"/>
        </a:spcAft>
        <a:defRPr sz="2300" b="1">
          <a:solidFill>
            <a:schemeClr val="accent1"/>
          </a:solidFill>
          <a:latin typeface="Arial" charset="0"/>
        </a:defRPr>
      </a:lvl9pPr>
    </p:titleStyle>
    <p:bodyStyle>
      <a:lvl1pPr marL="233363" indent="-233363" algn="l" rtl="0" eaLnBrk="0" fontAlgn="base" hangingPunct="0">
        <a:spcBef>
          <a:spcPct val="20000"/>
        </a:spcBef>
        <a:spcAft>
          <a:spcPct val="0"/>
        </a:spcAft>
        <a:buClr>
          <a:schemeClr val="tx1"/>
        </a:buClr>
        <a:buChar char="•"/>
        <a:defRPr sz="2000">
          <a:solidFill>
            <a:schemeClr val="tx1"/>
          </a:solidFill>
          <a:latin typeface="+mn-lt"/>
          <a:ea typeface="+mn-ea"/>
          <a:cs typeface="+mn-cs"/>
        </a:defRPr>
      </a:lvl1pPr>
      <a:lvl2pPr marL="569913" indent="-222250" algn="l" rtl="0" eaLnBrk="0" fontAlgn="base" hangingPunct="0">
        <a:spcBef>
          <a:spcPct val="20000"/>
        </a:spcBef>
        <a:spcAft>
          <a:spcPct val="0"/>
        </a:spcAft>
        <a:buClr>
          <a:schemeClr val="tx1"/>
        </a:buClr>
        <a:buChar char="–"/>
        <a:defRPr sz="2000">
          <a:solidFill>
            <a:schemeClr val="tx1"/>
          </a:solidFill>
          <a:latin typeface="+mn-lt"/>
        </a:defRPr>
      </a:lvl2pPr>
      <a:lvl3pPr marL="912813" indent="-228600" algn="l" rtl="0" eaLnBrk="0" fontAlgn="base" hangingPunct="0">
        <a:spcBef>
          <a:spcPct val="20000"/>
        </a:spcBef>
        <a:spcAft>
          <a:spcPct val="0"/>
        </a:spcAft>
        <a:buClr>
          <a:schemeClr val="tx1"/>
        </a:buClr>
        <a:buChar char="•"/>
        <a:defRPr sz="2000">
          <a:solidFill>
            <a:schemeClr val="tx1"/>
          </a:solidFill>
          <a:latin typeface="+mn-lt"/>
        </a:defRPr>
      </a:lvl3pPr>
      <a:lvl4pPr marL="1255713" indent="-228600" algn="l" rtl="0" eaLnBrk="0" fontAlgn="base" hangingPunct="0">
        <a:spcBef>
          <a:spcPct val="20000"/>
        </a:spcBef>
        <a:spcAft>
          <a:spcPct val="0"/>
        </a:spcAft>
        <a:buClr>
          <a:schemeClr val="tx1"/>
        </a:buClr>
        <a:buChar char="–"/>
        <a:defRPr sz="2000">
          <a:solidFill>
            <a:schemeClr val="tx1"/>
          </a:solidFill>
          <a:latin typeface="+mn-lt"/>
        </a:defRPr>
      </a:lvl4pPr>
      <a:lvl5pPr marL="1598613" indent="-228600" algn="l" rtl="0" eaLnBrk="0" fontAlgn="base" hangingPunct="0">
        <a:spcBef>
          <a:spcPct val="20000"/>
        </a:spcBef>
        <a:spcAft>
          <a:spcPct val="0"/>
        </a:spcAft>
        <a:buClr>
          <a:schemeClr val="tx1"/>
        </a:buClr>
        <a:buChar char="•"/>
        <a:defRPr sz="2000">
          <a:solidFill>
            <a:schemeClr val="tx1"/>
          </a:solidFill>
          <a:latin typeface="+mn-lt"/>
        </a:defRPr>
      </a:lvl5pPr>
      <a:lvl6pPr marL="2055813" indent="-228600" algn="l" rtl="0" eaLnBrk="0" fontAlgn="base" hangingPunct="0">
        <a:spcBef>
          <a:spcPct val="20000"/>
        </a:spcBef>
        <a:spcAft>
          <a:spcPct val="0"/>
        </a:spcAft>
        <a:buClr>
          <a:schemeClr val="tx1"/>
        </a:buClr>
        <a:buChar char="•"/>
        <a:defRPr sz="2000">
          <a:solidFill>
            <a:schemeClr val="tx1"/>
          </a:solidFill>
          <a:latin typeface="+mn-lt"/>
        </a:defRPr>
      </a:lvl6pPr>
      <a:lvl7pPr marL="2513013" indent="-228600" algn="l" rtl="0" eaLnBrk="0" fontAlgn="base" hangingPunct="0">
        <a:spcBef>
          <a:spcPct val="20000"/>
        </a:spcBef>
        <a:spcAft>
          <a:spcPct val="0"/>
        </a:spcAft>
        <a:buClr>
          <a:schemeClr val="tx1"/>
        </a:buClr>
        <a:buChar char="•"/>
        <a:defRPr sz="2000">
          <a:solidFill>
            <a:schemeClr val="tx1"/>
          </a:solidFill>
          <a:latin typeface="+mn-lt"/>
        </a:defRPr>
      </a:lvl7pPr>
      <a:lvl8pPr marL="2970213" indent="-228600" algn="l" rtl="0" eaLnBrk="0" fontAlgn="base" hangingPunct="0">
        <a:spcBef>
          <a:spcPct val="20000"/>
        </a:spcBef>
        <a:spcAft>
          <a:spcPct val="0"/>
        </a:spcAft>
        <a:buClr>
          <a:schemeClr val="tx1"/>
        </a:buClr>
        <a:buChar char="•"/>
        <a:defRPr sz="2000">
          <a:solidFill>
            <a:schemeClr val="tx1"/>
          </a:solidFill>
          <a:latin typeface="+mn-lt"/>
        </a:defRPr>
      </a:lvl8pPr>
      <a:lvl9pPr marL="3427413"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22" tIns="45711" rIns="91422" bIns="4571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30"/>
            <a:ext cx="8229600" cy="5400600"/>
          </a:xfrm>
          <a:prstGeom prst="rect">
            <a:avLst/>
          </a:prstGeom>
        </p:spPr>
        <p:txBody>
          <a:bodyPr vert="horz" lIns="91422" tIns="45711" rIns="91422" bIns="457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7"/>
            <a:ext cx="2133600" cy="365125"/>
          </a:xfrm>
          <a:prstGeom prst="rect">
            <a:avLst/>
          </a:prstGeom>
        </p:spPr>
        <p:txBody>
          <a:bodyPr vert="horz" lIns="91422" tIns="45711" rIns="91422" bIns="45711" rtlCol="0" anchor="ctr"/>
          <a:lstStyle>
            <a:lvl1pPr algn="l">
              <a:defRPr sz="1200">
                <a:solidFill>
                  <a:schemeClr val="tx1">
                    <a:tint val="75000"/>
                  </a:schemeClr>
                </a:solidFill>
              </a:defRPr>
            </a:lvl1pPr>
          </a:lstStyle>
          <a:p>
            <a:pPr defTabSz="851861" eaLnBrk="1" fontAlgn="auto" hangingPunct="1">
              <a:spcBef>
                <a:spcPts val="0"/>
              </a:spcBef>
              <a:spcAft>
                <a:spcPts val="0"/>
              </a:spcAft>
            </a:pPr>
            <a:fld id="{532A548F-CF34-4B50-B370-B3732F5B80E4}" type="datetimeFigureOut">
              <a:rPr lang="zh-CN" altLang="en-US" b="0" smtClean="0">
                <a:solidFill>
                  <a:prstClr val="black">
                    <a:tint val="75000"/>
                  </a:prstClr>
                </a:solidFill>
                <a:latin typeface="Verdana"/>
                <a:cs typeface="Arial" charset="0"/>
              </a:rPr>
              <a:pPr defTabSz="851861" eaLnBrk="1" fontAlgn="auto" hangingPunct="1">
                <a:spcBef>
                  <a:spcPts val="0"/>
                </a:spcBef>
                <a:spcAft>
                  <a:spcPts val="0"/>
                </a:spcAft>
              </a:pPr>
              <a:t>2018/1/5</a:t>
            </a:fld>
            <a:endParaRPr lang="zh-CN" altLang="en-US" b="0">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2" y="6487987"/>
            <a:ext cx="2895600" cy="365125"/>
          </a:xfrm>
          <a:prstGeom prst="rect">
            <a:avLst/>
          </a:prstGeom>
        </p:spPr>
        <p:txBody>
          <a:bodyPr vert="horz" lIns="91422" tIns="45711" rIns="91422" bIns="45711" rtlCol="0" anchor="ctr"/>
          <a:lstStyle>
            <a:lvl1pPr algn="ctr">
              <a:defRPr sz="1200">
                <a:solidFill>
                  <a:schemeClr val="tx1">
                    <a:tint val="75000"/>
                  </a:schemeClr>
                </a:solidFill>
              </a:defRPr>
            </a:lvl1pPr>
          </a:lstStyle>
          <a:p>
            <a:pPr defTabSz="851861" eaLnBrk="1" fontAlgn="auto" hangingPunct="1">
              <a:spcBef>
                <a:spcPts val="0"/>
              </a:spcBef>
              <a:spcAft>
                <a:spcPts val="0"/>
              </a:spcAft>
            </a:pPr>
            <a:endParaRPr lang="zh-CN" altLang="en-US" b="0">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2" y="6487987"/>
            <a:ext cx="2133600" cy="365125"/>
          </a:xfrm>
          <a:prstGeom prst="rect">
            <a:avLst/>
          </a:prstGeom>
        </p:spPr>
        <p:txBody>
          <a:bodyPr vert="horz" lIns="91422" tIns="45711" rIns="91422" bIns="45711" rtlCol="0" anchor="ctr"/>
          <a:lstStyle>
            <a:lvl1pPr algn="r">
              <a:defRPr sz="1200">
                <a:solidFill>
                  <a:schemeClr val="tx1">
                    <a:tint val="75000"/>
                  </a:schemeClr>
                </a:solidFill>
              </a:defRPr>
            </a:lvl1pPr>
          </a:lstStyle>
          <a:p>
            <a:pPr defTabSz="851861" eaLnBrk="1" fontAlgn="auto" hangingPunct="1">
              <a:spcBef>
                <a:spcPts val="0"/>
              </a:spcBef>
              <a:spcAft>
                <a:spcPts val="0"/>
              </a:spcAft>
            </a:pPr>
            <a:fld id="{E6F7F160-E61C-4897-94C3-BDF1D09C6643}" type="slidenum">
              <a:rPr lang="zh-CN" altLang="en-US" b="0" smtClean="0">
                <a:solidFill>
                  <a:prstClr val="black">
                    <a:tint val="75000"/>
                  </a:prstClr>
                </a:solidFill>
                <a:latin typeface="Verdana"/>
                <a:cs typeface="Arial" charset="0"/>
              </a:rPr>
              <a:pPr defTabSz="851861" eaLnBrk="1" fontAlgn="auto" hangingPunct="1">
                <a:spcBef>
                  <a:spcPts val="0"/>
                </a:spcBef>
                <a:spcAft>
                  <a:spcPts val="0"/>
                </a:spcAft>
              </a:pPr>
              <a:t>‹#›</a:t>
            </a:fld>
            <a:endParaRPr lang="zh-CN" altLang="en-US" b="0">
              <a:solidFill>
                <a:prstClr val="black">
                  <a:tint val="75000"/>
                </a:prstClr>
              </a:solidFill>
              <a:latin typeface="Verdana"/>
              <a:cs typeface="Arial" charset="0"/>
            </a:endParaRPr>
          </a:p>
        </p:txBody>
      </p:sp>
      <p:cxnSp>
        <p:nvCxnSpPr>
          <p:cNvPr id="7" name="直接连接符 6"/>
          <p:cNvCxnSpPr/>
          <p:nvPr userDrawn="1"/>
        </p:nvCxnSpPr>
        <p:spPr>
          <a:xfrm>
            <a:off x="431634"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77118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218"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218" rtl="0" eaLnBrk="1" latinLnBrk="0" hangingPunct="1">
        <a:spcBef>
          <a:spcPct val="20000"/>
        </a:spcBef>
        <a:buFont typeface="Arial" pitchFamily="34" charset="0"/>
        <a:buNone/>
        <a:defRPr sz="1800" kern="1200">
          <a:solidFill>
            <a:schemeClr val="tx1"/>
          </a:solidFill>
          <a:latin typeface="+mn-lt"/>
          <a:ea typeface="+mn-ea"/>
          <a:cs typeface="+mn-cs"/>
        </a:defRPr>
      </a:lvl1pPr>
      <a:lvl2pPr marL="457109" indent="0" algn="l" defTabSz="914218" rtl="0" eaLnBrk="1" latinLnBrk="0" hangingPunct="1">
        <a:spcBef>
          <a:spcPct val="20000"/>
        </a:spcBef>
        <a:buFont typeface="Arial" pitchFamily="34" charset="0"/>
        <a:buNone/>
        <a:defRPr sz="1600" kern="1200">
          <a:solidFill>
            <a:schemeClr val="tx1"/>
          </a:solidFill>
          <a:latin typeface="+mn-lt"/>
          <a:ea typeface="+mn-ea"/>
          <a:cs typeface="+mn-cs"/>
        </a:defRPr>
      </a:lvl2pPr>
      <a:lvl3pPr marL="914218" indent="0" algn="l" defTabSz="914218" rtl="0" eaLnBrk="1" latinLnBrk="0" hangingPunct="1">
        <a:spcBef>
          <a:spcPct val="20000"/>
        </a:spcBef>
        <a:buFont typeface="Arial" pitchFamily="34" charset="0"/>
        <a:buNone/>
        <a:defRPr sz="1400" kern="1200">
          <a:solidFill>
            <a:schemeClr val="tx1"/>
          </a:solidFill>
          <a:latin typeface="+mn-lt"/>
          <a:ea typeface="+mn-ea"/>
          <a:cs typeface="+mn-cs"/>
        </a:defRPr>
      </a:lvl3pPr>
      <a:lvl4pPr marL="1371326" indent="0" algn="l" defTabSz="914218" rtl="0" eaLnBrk="1" latinLnBrk="0" hangingPunct="1">
        <a:spcBef>
          <a:spcPct val="20000"/>
        </a:spcBef>
        <a:buFont typeface="Arial" pitchFamily="34" charset="0"/>
        <a:buNone/>
        <a:defRPr sz="1200" kern="1200">
          <a:solidFill>
            <a:schemeClr val="tx1"/>
          </a:solidFill>
          <a:latin typeface="+mn-lt"/>
          <a:ea typeface="+mn-ea"/>
          <a:cs typeface="+mn-cs"/>
        </a:defRPr>
      </a:lvl4pPr>
      <a:lvl5pPr marL="1828436" indent="0" algn="l" defTabSz="914218" rtl="0" eaLnBrk="1" latinLnBrk="0" hangingPunct="1">
        <a:spcBef>
          <a:spcPct val="20000"/>
        </a:spcBef>
        <a:buFont typeface="Arial" pitchFamily="34" charset="0"/>
        <a:buNone/>
        <a:defRPr sz="1200" kern="1200">
          <a:solidFill>
            <a:schemeClr val="tx1"/>
          </a:solidFill>
          <a:latin typeface="+mn-lt"/>
          <a:ea typeface="+mn-ea"/>
          <a:cs typeface="+mn-cs"/>
        </a:defRPr>
      </a:lvl5pPr>
      <a:lvl6pPr marL="2514099"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8"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8"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7"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18" rtl="0" eaLnBrk="1" latinLnBrk="0" hangingPunct="1">
        <a:defRPr sz="1800" kern="1200">
          <a:solidFill>
            <a:schemeClr val="tx1"/>
          </a:solidFill>
          <a:latin typeface="+mn-lt"/>
          <a:ea typeface="+mn-ea"/>
          <a:cs typeface="+mn-cs"/>
        </a:defRPr>
      </a:lvl1pPr>
      <a:lvl2pPr marL="457109"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6" algn="l" defTabSz="914218" rtl="0" eaLnBrk="1" latinLnBrk="0" hangingPunct="1">
        <a:defRPr sz="1800" kern="1200">
          <a:solidFill>
            <a:schemeClr val="tx1"/>
          </a:solidFill>
          <a:latin typeface="+mn-lt"/>
          <a:ea typeface="+mn-ea"/>
          <a:cs typeface="+mn-cs"/>
        </a:defRPr>
      </a:lvl4pPr>
      <a:lvl5pPr marL="1828436" algn="l" defTabSz="914218" rtl="0" eaLnBrk="1" latinLnBrk="0" hangingPunct="1">
        <a:defRPr sz="1800" kern="1200">
          <a:solidFill>
            <a:schemeClr val="tx1"/>
          </a:solidFill>
          <a:latin typeface="+mn-lt"/>
          <a:ea typeface="+mn-ea"/>
          <a:cs typeface="+mn-cs"/>
        </a:defRPr>
      </a:lvl5pPr>
      <a:lvl6pPr marL="2285545" algn="l" defTabSz="914218" rtl="0" eaLnBrk="1" latinLnBrk="0" hangingPunct="1">
        <a:defRPr sz="1800" kern="1200">
          <a:solidFill>
            <a:schemeClr val="tx1"/>
          </a:solidFill>
          <a:latin typeface="+mn-lt"/>
          <a:ea typeface="+mn-ea"/>
          <a:cs typeface="+mn-cs"/>
        </a:defRPr>
      </a:lvl6pPr>
      <a:lvl7pPr marL="2742654" algn="l" defTabSz="914218" rtl="0" eaLnBrk="1" latinLnBrk="0" hangingPunct="1">
        <a:defRPr sz="1800" kern="1200">
          <a:solidFill>
            <a:schemeClr val="tx1"/>
          </a:solidFill>
          <a:latin typeface="+mn-lt"/>
          <a:ea typeface="+mn-ea"/>
          <a:cs typeface="+mn-cs"/>
        </a:defRPr>
      </a:lvl7pPr>
      <a:lvl8pPr marL="3199762" algn="l" defTabSz="914218" rtl="0" eaLnBrk="1" latinLnBrk="0" hangingPunct="1">
        <a:defRPr sz="1800" kern="1200">
          <a:solidFill>
            <a:schemeClr val="tx1"/>
          </a:solidFill>
          <a:latin typeface="+mn-lt"/>
          <a:ea typeface="+mn-ea"/>
          <a:cs typeface="+mn-cs"/>
        </a:defRPr>
      </a:lvl8pPr>
      <a:lvl9pPr marL="3656872" algn="l" defTabSz="9142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3.xml"/></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5.xml"/><Relationship Id="rId7"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oleObject" Target="../embeddings/oleObject3.bin"/><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2298700" y="228600"/>
            <a:ext cx="6143625" cy="858838"/>
          </a:xfrm>
          <a:ln w="12700"/>
        </p:spPr>
        <p:txBody>
          <a:bodyPr/>
          <a:lstStyle/>
          <a:p>
            <a:r>
              <a:rPr lang="de-DE" sz="2400" b="1" dirty="0" smtClean="0">
                <a:solidFill>
                  <a:schemeClr val="accent1"/>
                </a:solidFill>
              </a:rPr>
              <a:t>An Engine to Drive High Performance</a:t>
            </a:r>
          </a:p>
        </p:txBody>
      </p:sp>
      <p:sp>
        <p:nvSpPr>
          <p:cNvPr id="7171" name="Rectangle 7"/>
          <p:cNvSpPr>
            <a:spLocks noChangeArrowheads="1"/>
          </p:cNvSpPr>
          <p:nvPr/>
        </p:nvSpPr>
        <p:spPr bwMode="auto">
          <a:xfrm>
            <a:off x="2282825" y="525463"/>
            <a:ext cx="4424363" cy="392112"/>
          </a:xfrm>
          <a:prstGeom prst="rect">
            <a:avLst/>
          </a:prstGeom>
          <a:noFill/>
          <a:ln w="9525">
            <a:noFill/>
            <a:miter lim="800000"/>
            <a:headEnd/>
            <a:tailEnd/>
          </a:ln>
        </p:spPr>
        <p:txBody>
          <a:bodyPr/>
          <a:lstStyle/>
          <a:p>
            <a:pPr algn="l">
              <a:spcBef>
                <a:spcPct val="20000"/>
              </a:spcBef>
              <a:buClr>
                <a:schemeClr val="tx1"/>
              </a:buClr>
            </a:pPr>
            <a:endParaRPr lang="en-GB" sz="2200">
              <a:solidFill>
                <a:schemeClr val="bg1"/>
              </a:solidFill>
            </a:endParaRPr>
          </a:p>
        </p:txBody>
      </p:sp>
      <p:sp>
        <p:nvSpPr>
          <p:cNvPr id="7172" name="Rectangle 10"/>
          <p:cNvSpPr>
            <a:spLocks noChangeArrowheads="1"/>
          </p:cNvSpPr>
          <p:nvPr/>
        </p:nvSpPr>
        <p:spPr bwMode="auto">
          <a:xfrm>
            <a:off x="2300288" y="608013"/>
            <a:ext cx="6007100" cy="392112"/>
          </a:xfrm>
          <a:prstGeom prst="rect">
            <a:avLst/>
          </a:prstGeom>
          <a:noFill/>
          <a:ln w="9525">
            <a:noFill/>
            <a:miter lim="800000"/>
            <a:headEnd/>
            <a:tailEnd/>
          </a:ln>
        </p:spPr>
        <p:txBody>
          <a:bodyPr/>
          <a:lstStyle/>
          <a:p>
            <a:pPr algn="l">
              <a:spcBef>
                <a:spcPct val="20000"/>
              </a:spcBef>
              <a:buClr>
                <a:schemeClr val="tx1"/>
              </a:buClr>
            </a:pPr>
            <a:r>
              <a:rPr lang="en-US" sz="2000" b="0" dirty="0">
                <a:solidFill>
                  <a:schemeClr val="tx2"/>
                </a:solidFill>
              </a:rPr>
              <a:t>Accenture Life Insurance Platform</a:t>
            </a:r>
          </a:p>
          <a:p>
            <a:pPr algn="l">
              <a:spcBef>
                <a:spcPct val="20000"/>
              </a:spcBef>
              <a:buClr>
                <a:schemeClr val="tx1"/>
              </a:buClr>
            </a:pPr>
            <a:r>
              <a:rPr lang="fr-FR" sz="2000" b="0" dirty="0">
                <a:solidFill>
                  <a:schemeClr val="bg1"/>
                </a:solidFill>
              </a:rPr>
              <a:t>Solution Deck</a:t>
            </a:r>
            <a:endParaRPr lang="en-US" sz="2000" b="0" dirty="0">
              <a:solidFill>
                <a:schemeClr val="bg1"/>
              </a:solidFill>
            </a:endParaRPr>
          </a:p>
          <a:p>
            <a:pPr algn="l">
              <a:spcBef>
                <a:spcPct val="20000"/>
              </a:spcBef>
              <a:buClr>
                <a:schemeClr val="tx1"/>
              </a:buClr>
            </a:pPr>
            <a:endParaRPr lang="en-US" sz="1400" b="0" dirty="0">
              <a:solidFill>
                <a:schemeClr val="bg1"/>
              </a:solidFill>
            </a:endParaRPr>
          </a:p>
          <a:p>
            <a:pPr algn="l">
              <a:spcBef>
                <a:spcPct val="20000"/>
              </a:spcBef>
              <a:buClr>
                <a:schemeClr val="tx1"/>
              </a:buClr>
            </a:pPr>
            <a:endParaRPr lang="en-US" sz="2400" dirty="0">
              <a:solidFill>
                <a:schemeClr val="tx2"/>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p>
            <a:fld id="{01F3765F-49D8-485A-95FA-136376EFB643}" type="slidenum">
              <a:rPr lang="en-US" smtClean="0"/>
              <a:pPr/>
              <a:t>10</a:t>
            </a:fld>
            <a:endParaRPr lang="en-US" smtClean="0"/>
          </a:p>
        </p:txBody>
      </p:sp>
      <p:sp>
        <p:nvSpPr>
          <p:cNvPr id="12291" name="Footer Placeholder 2"/>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12292" name="Rectangle 2"/>
          <p:cNvSpPr>
            <a:spLocks noGrp="1" noChangeArrowheads="1"/>
          </p:cNvSpPr>
          <p:nvPr>
            <p:ph type="title" idx="4294967295"/>
          </p:nvPr>
        </p:nvSpPr>
        <p:spPr>
          <a:xfrm>
            <a:off x="434975" y="566738"/>
            <a:ext cx="6667500" cy="1189037"/>
          </a:xfrm>
        </p:spPr>
        <p:txBody>
          <a:bodyPr/>
          <a:lstStyle/>
          <a:p>
            <a:r>
              <a:rPr lang="en-US" smtClean="0"/>
              <a:t>Our Value Propositions (2/4)</a:t>
            </a:r>
            <a:r>
              <a:rPr lang="en-US" sz="2100" smtClean="0">
                <a:solidFill>
                  <a:srgbClr val="FF3366"/>
                </a:solidFill>
              </a:rPr>
              <a:t/>
            </a:r>
            <a:br>
              <a:rPr lang="en-US" sz="2100" smtClean="0">
                <a:solidFill>
                  <a:srgbClr val="FF3366"/>
                </a:solidFill>
              </a:rPr>
            </a:br>
            <a:r>
              <a:rPr lang="en-US" sz="2100" smtClean="0"/>
              <a:t>The Accenture Life Insurance Platform is backed by our insurance experience &amp; expertise – together delivering a total solution</a:t>
            </a:r>
            <a:endParaRPr lang="en-GB" sz="2100" smtClean="0"/>
          </a:p>
        </p:txBody>
      </p:sp>
      <p:sp>
        <p:nvSpPr>
          <p:cNvPr id="12293" name="Rectangle 19"/>
          <p:cNvSpPr>
            <a:spLocks noChangeArrowheads="1"/>
          </p:cNvSpPr>
          <p:nvPr/>
        </p:nvSpPr>
        <p:spPr bwMode="auto">
          <a:xfrm>
            <a:off x="498475" y="1914525"/>
            <a:ext cx="1795463" cy="1193800"/>
          </a:xfrm>
          <a:prstGeom prst="rect">
            <a:avLst/>
          </a:prstGeom>
          <a:noFill/>
          <a:ln w="12700" algn="ctr">
            <a:solidFill>
              <a:schemeClr val="bg2"/>
            </a:solidFill>
            <a:miter lim="800000"/>
            <a:headEnd/>
            <a:tailEnd/>
          </a:ln>
        </p:spPr>
        <p:txBody>
          <a:bodyPr wrap="none" anchor="ctr"/>
          <a:lstStyle/>
          <a:p>
            <a:endParaRPr lang="de-DE"/>
          </a:p>
        </p:txBody>
      </p:sp>
      <p:sp>
        <p:nvSpPr>
          <p:cNvPr id="12294" name="Text Box 20"/>
          <p:cNvSpPr txBox="1">
            <a:spLocks noChangeArrowheads="1"/>
          </p:cNvSpPr>
          <p:nvPr/>
        </p:nvSpPr>
        <p:spPr bwMode="auto">
          <a:xfrm>
            <a:off x="593725" y="2003425"/>
            <a:ext cx="1530350" cy="1006475"/>
          </a:xfrm>
          <a:prstGeom prst="rect">
            <a:avLst/>
          </a:prstGeom>
          <a:noFill/>
          <a:ln w="12700">
            <a:noFill/>
            <a:miter lim="800000"/>
            <a:headEnd/>
            <a:tailEnd/>
          </a:ln>
        </p:spPr>
        <p:txBody>
          <a:bodyPr>
            <a:spAutoFit/>
          </a:bodyPr>
          <a:lstStyle/>
          <a:p>
            <a:pPr algn="l">
              <a:spcBef>
                <a:spcPct val="50000"/>
              </a:spcBef>
            </a:pPr>
            <a:r>
              <a:rPr lang="en-US" sz="1500" b="0">
                <a:solidFill>
                  <a:schemeClr val="bg2"/>
                </a:solidFill>
              </a:rPr>
              <a:t>A market-leading Policy Administration solution</a:t>
            </a:r>
          </a:p>
        </p:txBody>
      </p:sp>
      <p:sp>
        <p:nvSpPr>
          <p:cNvPr id="12295" name="Rectangle 21"/>
          <p:cNvSpPr>
            <a:spLocks noChangeArrowheads="1"/>
          </p:cNvSpPr>
          <p:nvPr/>
        </p:nvSpPr>
        <p:spPr bwMode="auto">
          <a:xfrm>
            <a:off x="2706688" y="1914525"/>
            <a:ext cx="1795462" cy="1193800"/>
          </a:xfrm>
          <a:prstGeom prst="rect">
            <a:avLst/>
          </a:prstGeom>
          <a:solidFill>
            <a:schemeClr val="bg2"/>
          </a:solidFill>
          <a:ln w="12700" algn="ctr">
            <a:solidFill>
              <a:schemeClr val="bg2"/>
            </a:solidFill>
            <a:miter lim="800000"/>
            <a:headEnd/>
            <a:tailEnd/>
          </a:ln>
        </p:spPr>
        <p:txBody>
          <a:bodyPr wrap="none" anchor="ctr"/>
          <a:lstStyle/>
          <a:p>
            <a:endParaRPr lang="de-DE"/>
          </a:p>
        </p:txBody>
      </p:sp>
      <p:sp>
        <p:nvSpPr>
          <p:cNvPr id="12296" name="Text Box 22"/>
          <p:cNvSpPr txBox="1">
            <a:spLocks noChangeArrowheads="1"/>
          </p:cNvSpPr>
          <p:nvPr/>
        </p:nvSpPr>
        <p:spPr bwMode="auto">
          <a:xfrm>
            <a:off x="2805113" y="2003425"/>
            <a:ext cx="1625600" cy="1006475"/>
          </a:xfrm>
          <a:prstGeom prst="rect">
            <a:avLst/>
          </a:prstGeom>
          <a:noFill/>
          <a:ln w="12700" algn="ctr">
            <a:noFill/>
            <a:miter lim="800000"/>
            <a:headEnd/>
            <a:tailEnd/>
          </a:ln>
        </p:spPr>
        <p:txBody>
          <a:bodyPr>
            <a:spAutoFit/>
          </a:bodyPr>
          <a:lstStyle/>
          <a:p>
            <a:pPr algn="l">
              <a:spcBef>
                <a:spcPct val="50000"/>
              </a:spcBef>
            </a:pPr>
            <a:r>
              <a:rPr lang="en-US" sz="1500">
                <a:solidFill>
                  <a:schemeClr val="bg1"/>
                </a:solidFill>
              </a:rPr>
              <a:t>Insurance systems expertise &amp; experience</a:t>
            </a:r>
          </a:p>
        </p:txBody>
      </p:sp>
      <p:sp>
        <p:nvSpPr>
          <p:cNvPr id="12297" name="AutoShape 23"/>
          <p:cNvSpPr>
            <a:spLocks noChangeArrowheads="1"/>
          </p:cNvSpPr>
          <p:nvPr/>
        </p:nvSpPr>
        <p:spPr bwMode="auto">
          <a:xfrm>
            <a:off x="2376488" y="2051050"/>
            <a:ext cx="255587" cy="122238"/>
          </a:xfrm>
          <a:prstGeom prst="leftRightArrow">
            <a:avLst>
              <a:gd name="adj1" fmla="val 50000"/>
              <a:gd name="adj2" fmla="val 41818"/>
            </a:avLst>
          </a:prstGeom>
          <a:noFill/>
          <a:ln w="12700" algn="ctr">
            <a:solidFill>
              <a:schemeClr val="bg2"/>
            </a:solidFill>
            <a:miter lim="800000"/>
            <a:headEnd/>
            <a:tailEnd/>
          </a:ln>
        </p:spPr>
        <p:txBody>
          <a:bodyPr wrap="none" anchor="ctr"/>
          <a:lstStyle/>
          <a:p>
            <a:endParaRPr lang="de-DE"/>
          </a:p>
        </p:txBody>
      </p:sp>
      <p:sp>
        <p:nvSpPr>
          <p:cNvPr id="12298" name="AutoShape 24"/>
          <p:cNvSpPr>
            <a:spLocks noChangeArrowheads="1"/>
          </p:cNvSpPr>
          <p:nvPr/>
        </p:nvSpPr>
        <p:spPr bwMode="auto">
          <a:xfrm>
            <a:off x="2376488" y="2324100"/>
            <a:ext cx="255587" cy="122238"/>
          </a:xfrm>
          <a:prstGeom prst="leftRightArrow">
            <a:avLst>
              <a:gd name="adj1" fmla="val 50000"/>
              <a:gd name="adj2" fmla="val 41818"/>
            </a:avLst>
          </a:prstGeom>
          <a:noFill/>
          <a:ln w="12700" algn="ctr">
            <a:solidFill>
              <a:schemeClr val="bg2"/>
            </a:solidFill>
            <a:miter lim="800000"/>
            <a:headEnd/>
            <a:tailEnd/>
          </a:ln>
        </p:spPr>
        <p:txBody>
          <a:bodyPr wrap="none" anchor="ctr"/>
          <a:lstStyle/>
          <a:p>
            <a:endParaRPr lang="de-DE"/>
          </a:p>
        </p:txBody>
      </p:sp>
      <p:sp>
        <p:nvSpPr>
          <p:cNvPr id="12299" name="AutoShape 25"/>
          <p:cNvSpPr>
            <a:spLocks noChangeArrowheads="1"/>
          </p:cNvSpPr>
          <p:nvPr/>
        </p:nvSpPr>
        <p:spPr bwMode="auto">
          <a:xfrm>
            <a:off x="2376488" y="2597150"/>
            <a:ext cx="255587" cy="122238"/>
          </a:xfrm>
          <a:prstGeom prst="leftRightArrow">
            <a:avLst>
              <a:gd name="adj1" fmla="val 50000"/>
              <a:gd name="adj2" fmla="val 41818"/>
            </a:avLst>
          </a:prstGeom>
          <a:noFill/>
          <a:ln w="12700" algn="ctr">
            <a:solidFill>
              <a:schemeClr val="bg2"/>
            </a:solidFill>
            <a:miter lim="800000"/>
            <a:headEnd/>
            <a:tailEnd/>
          </a:ln>
        </p:spPr>
        <p:txBody>
          <a:bodyPr wrap="none" anchor="ctr"/>
          <a:lstStyle/>
          <a:p>
            <a:endParaRPr lang="de-DE"/>
          </a:p>
        </p:txBody>
      </p:sp>
      <p:sp>
        <p:nvSpPr>
          <p:cNvPr id="12300" name="AutoShape 26"/>
          <p:cNvSpPr>
            <a:spLocks noChangeArrowheads="1"/>
          </p:cNvSpPr>
          <p:nvPr/>
        </p:nvSpPr>
        <p:spPr bwMode="auto">
          <a:xfrm>
            <a:off x="2376488" y="2868613"/>
            <a:ext cx="255587" cy="122237"/>
          </a:xfrm>
          <a:prstGeom prst="leftRightArrow">
            <a:avLst>
              <a:gd name="adj1" fmla="val 50000"/>
              <a:gd name="adj2" fmla="val 41818"/>
            </a:avLst>
          </a:prstGeom>
          <a:noFill/>
          <a:ln w="12700" algn="ctr">
            <a:solidFill>
              <a:schemeClr val="bg2"/>
            </a:solidFill>
            <a:miter lim="800000"/>
            <a:headEnd/>
            <a:tailEnd/>
          </a:ln>
        </p:spPr>
        <p:txBody>
          <a:bodyPr wrap="none" anchor="ctr"/>
          <a:lstStyle/>
          <a:p>
            <a:endParaRPr lang="de-DE"/>
          </a:p>
        </p:txBody>
      </p:sp>
      <p:sp>
        <p:nvSpPr>
          <p:cNvPr id="12301" name="Content Placeholder 3"/>
          <p:cNvSpPr txBox="1">
            <a:spLocks/>
          </p:cNvSpPr>
          <p:nvPr/>
        </p:nvSpPr>
        <p:spPr bwMode="auto">
          <a:xfrm>
            <a:off x="4810125" y="3786188"/>
            <a:ext cx="4181475" cy="1365250"/>
          </a:xfrm>
          <a:prstGeom prst="rect">
            <a:avLst/>
          </a:prstGeom>
          <a:noFill/>
          <a:ln w="12700">
            <a:noFill/>
            <a:miter lim="800000"/>
            <a:headEnd/>
            <a:tailEnd/>
          </a:ln>
        </p:spPr>
        <p:txBody>
          <a:bodyPr lIns="90488" tIns="44450" rIns="90488" bIns="44450"/>
          <a:lstStyle/>
          <a:p>
            <a:pPr marL="190500" indent="-190500" algn="l" eaLnBrk="1" hangingPunct="1">
              <a:spcBef>
                <a:spcPct val="20000"/>
              </a:spcBef>
              <a:buClr>
                <a:schemeClr val="tx1"/>
              </a:buClr>
              <a:buFontTx/>
              <a:buChar char="•"/>
            </a:pPr>
            <a:r>
              <a:rPr lang="en-US" sz="1200" b="0">
                <a:ea typeface="MS PGothic" pitchFamily="34" charset="-128"/>
              </a:rPr>
              <a:t>Global Delivery Center Network with 24x7 access worldwide</a:t>
            </a:r>
          </a:p>
          <a:p>
            <a:pPr marL="190500" indent="-190500" algn="l" eaLnBrk="1" hangingPunct="1">
              <a:spcBef>
                <a:spcPct val="20000"/>
              </a:spcBef>
              <a:buClr>
                <a:schemeClr val="tx1"/>
              </a:buClr>
              <a:buFontTx/>
              <a:buChar char="•"/>
            </a:pPr>
            <a:r>
              <a:rPr lang="en-US" sz="1200" b="0">
                <a:ea typeface="MS PGothic" pitchFamily="34" charset="-128"/>
              </a:rPr>
              <a:t>CMM Level 5 implementation capabilities</a:t>
            </a:r>
          </a:p>
          <a:p>
            <a:pPr marL="190500" indent="-190500" algn="l" eaLnBrk="1" hangingPunct="1">
              <a:spcBef>
                <a:spcPct val="20000"/>
              </a:spcBef>
              <a:buClr>
                <a:schemeClr val="tx1"/>
              </a:buClr>
              <a:buFontTx/>
              <a:buChar char="•"/>
            </a:pPr>
            <a:r>
              <a:rPr lang="en-US" sz="1200" b="0">
                <a:ea typeface="MS PGothic" pitchFamily="34" charset="-128"/>
              </a:rPr>
              <a:t>60,000+ professionals</a:t>
            </a:r>
          </a:p>
          <a:p>
            <a:pPr marL="190500" indent="-190500" algn="l" eaLnBrk="1" hangingPunct="1">
              <a:spcBef>
                <a:spcPct val="20000"/>
              </a:spcBef>
              <a:buClr>
                <a:schemeClr val="tx1"/>
              </a:buClr>
              <a:buFontTx/>
              <a:buChar char="•"/>
            </a:pPr>
            <a:r>
              <a:rPr lang="en-US" sz="1200" b="0">
                <a:ea typeface="MS PGothic" pitchFamily="34" charset="-128"/>
              </a:rPr>
              <a:t>IT &amp; outsourcing solutions</a:t>
            </a:r>
          </a:p>
          <a:p>
            <a:pPr marL="190500" indent="-190500" algn="l" eaLnBrk="1" hangingPunct="1">
              <a:spcBef>
                <a:spcPct val="20000"/>
              </a:spcBef>
              <a:buClr>
                <a:schemeClr val="tx1"/>
              </a:buClr>
              <a:buFontTx/>
              <a:buChar char="•"/>
            </a:pPr>
            <a:r>
              <a:rPr lang="en-US" sz="1200" b="0">
                <a:ea typeface="MS PGothic" pitchFamily="34" charset="-128"/>
              </a:rPr>
              <a:t>Standard, proprietary &amp; rigid methodologies, tools, architectures, estimations &amp; metrics</a:t>
            </a:r>
          </a:p>
          <a:p>
            <a:pPr marL="190500" indent="-190500" algn="l" eaLnBrk="1" hangingPunct="1">
              <a:spcBef>
                <a:spcPct val="20000"/>
              </a:spcBef>
              <a:buClr>
                <a:schemeClr val="tx1"/>
              </a:buClr>
              <a:buFontTx/>
              <a:buChar char="•"/>
            </a:pPr>
            <a:r>
              <a:rPr lang="en-US" sz="1200" b="0">
                <a:ea typeface="MS PGothic" pitchFamily="34" charset="-128"/>
              </a:rPr>
              <a:t>100+ alliance partnerships </a:t>
            </a:r>
          </a:p>
        </p:txBody>
      </p:sp>
      <p:sp>
        <p:nvSpPr>
          <p:cNvPr id="12302" name="TextBox 5"/>
          <p:cNvSpPr txBox="1">
            <a:spLocks noChangeArrowheads="1"/>
          </p:cNvSpPr>
          <p:nvPr/>
        </p:nvSpPr>
        <p:spPr bwMode="auto">
          <a:xfrm>
            <a:off x="4968875" y="3552825"/>
            <a:ext cx="3497263" cy="304800"/>
          </a:xfrm>
          <a:prstGeom prst="rect">
            <a:avLst/>
          </a:prstGeom>
          <a:noFill/>
          <a:ln w="9525">
            <a:noFill/>
            <a:miter lim="800000"/>
            <a:headEnd/>
            <a:tailEnd/>
          </a:ln>
        </p:spPr>
        <p:txBody>
          <a:bodyPr>
            <a:spAutoFit/>
          </a:bodyPr>
          <a:lstStyle/>
          <a:p>
            <a:pPr algn="l"/>
            <a:r>
              <a:rPr lang="en-US" sz="1400">
                <a:solidFill>
                  <a:schemeClr val="accent2"/>
                </a:solidFill>
                <a:ea typeface="MS PGothic" pitchFamily="34" charset="-128"/>
              </a:rPr>
              <a:t>Seamless Global Delivery</a:t>
            </a:r>
          </a:p>
        </p:txBody>
      </p:sp>
      <p:sp>
        <p:nvSpPr>
          <p:cNvPr id="12303" name="TextBox 5"/>
          <p:cNvSpPr txBox="1">
            <a:spLocks noChangeArrowheads="1"/>
          </p:cNvSpPr>
          <p:nvPr/>
        </p:nvSpPr>
        <p:spPr bwMode="auto">
          <a:xfrm>
            <a:off x="4981575" y="5546725"/>
            <a:ext cx="3468688" cy="304800"/>
          </a:xfrm>
          <a:prstGeom prst="rect">
            <a:avLst/>
          </a:prstGeom>
          <a:noFill/>
          <a:ln w="9525">
            <a:noFill/>
            <a:miter lim="800000"/>
            <a:headEnd/>
            <a:tailEnd/>
          </a:ln>
        </p:spPr>
        <p:txBody>
          <a:bodyPr>
            <a:spAutoFit/>
          </a:bodyPr>
          <a:lstStyle/>
          <a:p>
            <a:pPr algn="l"/>
            <a:r>
              <a:rPr lang="en-US" sz="1400">
                <a:solidFill>
                  <a:schemeClr val="accent2"/>
                </a:solidFill>
                <a:ea typeface="MS PGothic" pitchFamily="34" charset="-128"/>
              </a:rPr>
              <a:t>A Committed, Long-Term Partner</a:t>
            </a:r>
          </a:p>
        </p:txBody>
      </p:sp>
      <p:sp>
        <p:nvSpPr>
          <p:cNvPr id="12304" name="Content Placeholder 3"/>
          <p:cNvSpPr txBox="1">
            <a:spLocks/>
          </p:cNvSpPr>
          <p:nvPr/>
        </p:nvSpPr>
        <p:spPr bwMode="auto">
          <a:xfrm>
            <a:off x="250825" y="3414713"/>
            <a:ext cx="4344988" cy="841375"/>
          </a:xfrm>
          <a:prstGeom prst="rect">
            <a:avLst/>
          </a:prstGeom>
          <a:noFill/>
          <a:ln w="12700">
            <a:noFill/>
            <a:miter lim="800000"/>
            <a:headEnd/>
            <a:tailEnd/>
          </a:ln>
        </p:spPr>
        <p:txBody>
          <a:bodyPr lIns="90488" tIns="44450" rIns="90488" bIns="44450"/>
          <a:lstStyle/>
          <a:p>
            <a:pPr marL="171450" indent="-171450" algn="l" eaLnBrk="1" hangingPunct="1">
              <a:spcBef>
                <a:spcPct val="20000"/>
              </a:spcBef>
              <a:buClr>
                <a:schemeClr val="tx1"/>
              </a:buClr>
              <a:buFontTx/>
              <a:buChar char="•"/>
            </a:pPr>
            <a:r>
              <a:rPr lang="en-US" sz="1200" b="0">
                <a:ea typeface="MS PGothic" pitchFamily="34" charset="-128"/>
              </a:rPr>
              <a:t>Inventive software – 3 patents + 35 pending</a:t>
            </a:r>
          </a:p>
          <a:p>
            <a:pPr marL="171450" indent="-171450" algn="l" eaLnBrk="1" hangingPunct="1">
              <a:spcBef>
                <a:spcPct val="20000"/>
              </a:spcBef>
              <a:buClr>
                <a:schemeClr val="tx1"/>
              </a:buClr>
              <a:buFontTx/>
              <a:buChar char="•"/>
            </a:pPr>
            <a:r>
              <a:rPr lang="en-US" sz="1200" b="0">
                <a:ea typeface="MS PGothic" pitchFamily="34" charset="-128"/>
              </a:rPr>
              <a:t>Continuous process innovation arising out of deep industry experience &amp; process expertise, and synergistic collaboration between different specialist groups</a:t>
            </a:r>
          </a:p>
          <a:p>
            <a:pPr marL="171450" indent="-171450" algn="l" eaLnBrk="1" hangingPunct="1">
              <a:spcBef>
                <a:spcPct val="20000"/>
              </a:spcBef>
              <a:buClr>
                <a:schemeClr val="tx1"/>
              </a:buClr>
              <a:buFontTx/>
              <a:buChar char="•"/>
            </a:pPr>
            <a:r>
              <a:rPr lang="en-US" sz="1200" b="0">
                <a:ea typeface="MS PGothic" pitchFamily="34" charset="-128"/>
              </a:rPr>
              <a:t>Innovative contracting</a:t>
            </a:r>
          </a:p>
        </p:txBody>
      </p:sp>
      <p:sp>
        <p:nvSpPr>
          <p:cNvPr id="12305" name="Content Placeholder 3"/>
          <p:cNvSpPr txBox="1">
            <a:spLocks/>
          </p:cNvSpPr>
          <p:nvPr/>
        </p:nvSpPr>
        <p:spPr bwMode="auto">
          <a:xfrm>
            <a:off x="4810125" y="5789613"/>
            <a:ext cx="3621088" cy="841375"/>
          </a:xfrm>
          <a:prstGeom prst="rect">
            <a:avLst/>
          </a:prstGeom>
          <a:noFill/>
          <a:ln w="12700">
            <a:noFill/>
            <a:miter lim="800000"/>
            <a:headEnd/>
            <a:tailEnd/>
          </a:ln>
        </p:spPr>
        <p:txBody>
          <a:bodyPr lIns="90488" tIns="44450" rIns="90488" bIns="44450"/>
          <a:lstStyle/>
          <a:p>
            <a:pPr marL="171450" indent="-171450" algn="l" eaLnBrk="1" hangingPunct="1">
              <a:spcBef>
                <a:spcPct val="20000"/>
              </a:spcBef>
              <a:buClr>
                <a:schemeClr val="tx1"/>
              </a:buClr>
              <a:buFontTx/>
              <a:buChar char="•"/>
            </a:pPr>
            <a:r>
              <a:rPr lang="en-US" sz="1200" b="0">
                <a:ea typeface="MS PGothic" pitchFamily="34" charset="-128"/>
              </a:rPr>
              <a:t>Able to provide a comprehensive solution</a:t>
            </a:r>
          </a:p>
          <a:p>
            <a:pPr marL="171450" indent="-171450" algn="l" eaLnBrk="1" hangingPunct="1">
              <a:spcBef>
                <a:spcPct val="20000"/>
              </a:spcBef>
              <a:buClr>
                <a:schemeClr val="tx1"/>
              </a:buClr>
              <a:buFontTx/>
              <a:buChar char="•"/>
            </a:pPr>
            <a:r>
              <a:rPr lang="en-US" sz="1200" b="0">
                <a:ea typeface="MS PGothic" pitchFamily="34" charset="-128"/>
              </a:rPr>
              <a:t>Willing to share risk &amp; reward</a:t>
            </a:r>
          </a:p>
          <a:p>
            <a:pPr marL="171450" indent="-171450" algn="l" eaLnBrk="1" hangingPunct="1">
              <a:spcBef>
                <a:spcPct val="20000"/>
              </a:spcBef>
              <a:buClr>
                <a:schemeClr val="tx1"/>
              </a:buClr>
              <a:buFontTx/>
              <a:buChar char="•"/>
            </a:pPr>
            <a:r>
              <a:rPr lang="en-US" sz="1200" b="0">
                <a:ea typeface="MS PGothic" pitchFamily="34" charset="-128"/>
              </a:rPr>
              <a:t>Financial durability</a:t>
            </a:r>
          </a:p>
        </p:txBody>
      </p:sp>
      <p:sp>
        <p:nvSpPr>
          <p:cNvPr id="12306" name="TextBox 5"/>
          <p:cNvSpPr txBox="1">
            <a:spLocks noChangeArrowheads="1"/>
          </p:cNvSpPr>
          <p:nvPr/>
        </p:nvSpPr>
        <p:spPr bwMode="auto">
          <a:xfrm>
            <a:off x="422275" y="3171825"/>
            <a:ext cx="3468688" cy="304800"/>
          </a:xfrm>
          <a:prstGeom prst="rect">
            <a:avLst/>
          </a:prstGeom>
          <a:noFill/>
          <a:ln w="9525">
            <a:noFill/>
            <a:miter lim="800000"/>
            <a:headEnd/>
            <a:tailEnd/>
          </a:ln>
        </p:spPr>
        <p:txBody>
          <a:bodyPr>
            <a:spAutoFit/>
          </a:bodyPr>
          <a:lstStyle/>
          <a:p>
            <a:pPr algn="l"/>
            <a:r>
              <a:rPr lang="en-US" sz="1400">
                <a:solidFill>
                  <a:schemeClr val="accent2"/>
                </a:solidFill>
                <a:ea typeface="MS PGothic" pitchFamily="34" charset="-128"/>
              </a:rPr>
              <a:t>Track Record of Innovation</a:t>
            </a:r>
          </a:p>
        </p:txBody>
      </p:sp>
      <p:sp>
        <p:nvSpPr>
          <p:cNvPr id="12307" name="Content Placeholder 3"/>
          <p:cNvSpPr txBox="1">
            <a:spLocks/>
          </p:cNvSpPr>
          <p:nvPr/>
        </p:nvSpPr>
        <p:spPr bwMode="auto">
          <a:xfrm>
            <a:off x="4810125" y="2017713"/>
            <a:ext cx="4168775" cy="1463675"/>
          </a:xfrm>
          <a:prstGeom prst="rect">
            <a:avLst/>
          </a:prstGeom>
          <a:noFill/>
          <a:ln w="12700">
            <a:noFill/>
            <a:miter lim="800000"/>
            <a:headEnd/>
            <a:tailEnd/>
          </a:ln>
        </p:spPr>
        <p:txBody>
          <a:bodyPr lIns="90488" tIns="44450" rIns="90488" bIns="44450"/>
          <a:lstStyle/>
          <a:p>
            <a:pPr marL="171450" indent="-171450" algn="l">
              <a:spcBef>
                <a:spcPct val="20000"/>
              </a:spcBef>
              <a:buClr>
                <a:schemeClr val="tx1"/>
              </a:buClr>
              <a:buFontTx/>
              <a:buChar char="•"/>
            </a:pPr>
            <a:r>
              <a:rPr lang="en-US" sz="1200" b="0">
                <a:ea typeface="MS PGothic" pitchFamily="34" charset="-128"/>
              </a:rPr>
              <a:t>30+ years of industry experience</a:t>
            </a:r>
          </a:p>
          <a:p>
            <a:pPr marL="171450" indent="-171450" algn="l">
              <a:spcBef>
                <a:spcPct val="20000"/>
              </a:spcBef>
              <a:buClr>
                <a:schemeClr val="tx1"/>
              </a:buClr>
              <a:buFontTx/>
              <a:buChar char="•"/>
            </a:pPr>
            <a:r>
              <a:rPr lang="en-US" sz="1200" b="0">
                <a:ea typeface="MS PGothic" pitchFamily="34" charset="-128"/>
              </a:rPr>
              <a:t>10,000 insurance practitioners</a:t>
            </a:r>
          </a:p>
          <a:p>
            <a:pPr marL="171450" indent="-171450" algn="l">
              <a:spcBef>
                <a:spcPct val="20000"/>
              </a:spcBef>
              <a:buClr>
                <a:schemeClr val="tx1"/>
              </a:buClr>
              <a:buFontTx/>
              <a:buChar char="•"/>
            </a:pPr>
            <a:r>
              <a:rPr lang="en-US" sz="1200" b="0">
                <a:ea typeface="MS PGothic" pitchFamily="34" charset="-128"/>
              </a:rPr>
              <a:t>Deep industry knowledge &amp; systems integration experience</a:t>
            </a:r>
          </a:p>
          <a:p>
            <a:pPr marL="171450" indent="-171450" algn="l">
              <a:spcBef>
                <a:spcPct val="20000"/>
              </a:spcBef>
              <a:buClr>
                <a:schemeClr val="tx1"/>
              </a:buClr>
              <a:buFontTx/>
              <a:buChar char="•"/>
            </a:pPr>
            <a:r>
              <a:rPr lang="en-US" sz="1200" b="0">
                <a:ea typeface="MS PGothic" pitchFamily="34" charset="-128"/>
              </a:rPr>
              <a:t>Deployable assets in claims, policy, underwriting, product manufacturing, marketing &amp; distribution, finance &amp; accounting</a:t>
            </a:r>
          </a:p>
        </p:txBody>
      </p:sp>
      <p:sp>
        <p:nvSpPr>
          <p:cNvPr id="12308" name="TextBox 3"/>
          <p:cNvSpPr txBox="1">
            <a:spLocks noChangeArrowheads="1"/>
          </p:cNvSpPr>
          <p:nvPr/>
        </p:nvSpPr>
        <p:spPr bwMode="auto">
          <a:xfrm>
            <a:off x="4968875" y="1746250"/>
            <a:ext cx="3036888" cy="304800"/>
          </a:xfrm>
          <a:prstGeom prst="rect">
            <a:avLst/>
          </a:prstGeom>
          <a:noFill/>
          <a:ln w="9525">
            <a:noFill/>
            <a:miter lim="800000"/>
            <a:headEnd/>
            <a:tailEnd/>
          </a:ln>
        </p:spPr>
        <p:txBody>
          <a:bodyPr>
            <a:spAutoFit/>
          </a:bodyPr>
          <a:lstStyle/>
          <a:p>
            <a:pPr algn="l"/>
            <a:r>
              <a:rPr lang="en-US" sz="1400">
                <a:solidFill>
                  <a:schemeClr val="accent2"/>
                </a:solidFill>
                <a:ea typeface="MS PGothic" pitchFamily="34" charset="-128"/>
              </a:rPr>
              <a:t>Global Insurance Practice</a:t>
            </a:r>
          </a:p>
        </p:txBody>
      </p:sp>
      <p:sp>
        <p:nvSpPr>
          <p:cNvPr id="12309" name="TextBox 5"/>
          <p:cNvSpPr txBox="1">
            <a:spLocks noChangeArrowheads="1"/>
          </p:cNvSpPr>
          <p:nvPr/>
        </p:nvSpPr>
        <p:spPr bwMode="auto">
          <a:xfrm>
            <a:off x="409575" y="4551363"/>
            <a:ext cx="3568700" cy="304800"/>
          </a:xfrm>
          <a:prstGeom prst="rect">
            <a:avLst/>
          </a:prstGeom>
          <a:noFill/>
          <a:ln w="9525">
            <a:noFill/>
            <a:miter lim="800000"/>
            <a:headEnd/>
            <a:tailEnd/>
          </a:ln>
        </p:spPr>
        <p:txBody>
          <a:bodyPr>
            <a:spAutoFit/>
          </a:bodyPr>
          <a:lstStyle/>
          <a:p>
            <a:pPr algn="l"/>
            <a:r>
              <a:rPr lang="en-US" sz="1400">
                <a:solidFill>
                  <a:schemeClr val="accent2"/>
                </a:solidFill>
                <a:ea typeface="MS PGothic" pitchFamily="34" charset="-128"/>
              </a:rPr>
              <a:t>Differentiated Vendor Approach</a:t>
            </a:r>
          </a:p>
        </p:txBody>
      </p:sp>
      <p:sp>
        <p:nvSpPr>
          <p:cNvPr id="12310" name="Content Placeholder 3"/>
          <p:cNvSpPr txBox="1">
            <a:spLocks/>
          </p:cNvSpPr>
          <p:nvPr/>
        </p:nvSpPr>
        <p:spPr bwMode="auto">
          <a:xfrm>
            <a:off x="225425" y="4797425"/>
            <a:ext cx="4540250" cy="1390650"/>
          </a:xfrm>
          <a:prstGeom prst="rect">
            <a:avLst/>
          </a:prstGeom>
          <a:noFill/>
          <a:ln w="12700">
            <a:noFill/>
            <a:miter lim="800000"/>
            <a:headEnd/>
            <a:tailEnd/>
          </a:ln>
        </p:spPr>
        <p:txBody>
          <a:bodyPr lIns="90488" tIns="44450" rIns="90488" bIns="44450"/>
          <a:lstStyle/>
          <a:p>
            <a:pPr marL="190500" indent="-190500" algn="l" eaLnBrk="1" hangingPunct="1">
              <a:spcBef>
                <a:spcPct val="20000"/>
              </a:spcBef>
              <a:buClr>
                <a:schemeClr val="tx1"/>
              </a:buClr>
              <a:buFontTx/>
              <a:buChar char="•"/>
            </a:pPr>
            <a:r>
              <a:rPr lang="en-US" sz="1200" b="0">
                <a:ea typeface="MS PGothic" pitchFamily="34" charset="-128"/>
              </a:rPr>
              <a:t>Whole range of Life Consolidation services, global approach and superior tools to identify, design and implement solutions to meet clients’ business objectives</a:t>
            </a:r>
            <a:r>
              <a:rPr lang="fr-FR" sz="1200" b="0">
                <a:ea typeface="MS PGothic" pitchFamily="34" charset="-128"/>
              </a:rPr>
              <a:t> </a:t>
            </a:r>
          </a:p>
          <a:p>
            <a:pPr marL="190500" indent="-190500" algn="l" eaLnBrk="1" hangingPunct="1">
              <a:spcBef>
                <a:spcPct val="20000"/>
              </a:spcBef>
              <a:buClr>
                <a:schemeClr val="tx1"/>
              </a:buClr>
              <a:buFontTx/>
              <a:buChar char="•"/>
            </a:pPr>
            <a:r>
              <a:rPr lang="fr-FR" sz="1200" b="0">
                <a:ea typeface="MS PGothic" pitchFamily="34" charset="-128"/>
              </a:rPr>
              <a:t>Accenture Software is a </a:t>
            </a:r>
            <a:r>
              <a:rPr lang="en-US" sz="1200" b="0">
                <a:ea typeface="MS PGothic" pitchFamily="34" charset="-128"/>
              </a:rPr>
              <a:t>strategic</a:t>
            </a:r>
            <a:r>
              <a:rPr lang="fr-FR" sz="1200" b="0">
                <a:ea typeface="MS PGothic" pitchFamily="34" charset="-128"/>
              </a:rPr>
              <a:t> structure in charge of</a:t>
            </a:r>
            <a:r>
              <a:rPr lang="en-US" sz="1200" b="0">
                <a:ea typeface="MS PGothic" pitchFamily="34" charset="-128"/>
              </a:rPr>
              <a:t> driving R&amp;D investments, ongoing developments and support of assets.</a:t>
            </a:r>
          </a:p>
          <a:p>
            <a:pPr marL="190500" indent="-190500" algn="l" eaLnBrk="1" hangingPunct="1">
              <a:spcBef>
                <a:spcPct val="20000"/>
              </a:spcBef>
              <a:buClr>
                <a:schemeClr val="tx1"/>
              </a:buClr>
              <a:buFontTx/>
              <a:buChar char="•"/>
            </a:pPr>
            <a:r>
              <a:rPr lang="en-US" sz="1200" b="0">
                <a:ea typeface="MS PGothic" pitchFamily="34" charset="-128"/>
              </a:rPr>
              <a:t>300+ ALIP strategy, design and engineering professionals </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fld id="{D0D226F6-BB28-461D-9B9A-DE76B62DF47E}" type="slidenum">
              <a:rPr lang="en-US" smtClean="0"/>
              <a:pPr/>
              <a:t>11</a:t>
            </a:fld>
            <a:endParaRPr lang="en-US" smtClean="0"/>
          </a:p>
        </p:txBody>
      </p:sp>
      <p:sp>
        <p:nvSpPr>
          <p:cNvPr id="13315" name="Footer Placeholder 2"/>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13316" name="Slide Number Placeholder 2"/>
          <p:cNvSpPr txBox="1">
            <a:spLocks noGrp="1"/>
          </p:cNvSpPr>
          <p:nvPr/>
        </p:nvSpPr>
        <p:spPr bwMode="gray">
          <a:xfrm>
            <a:off x="8240713" y="6619875"/>
            <a:ext cx="719137" cy="165100"/>
          </a:xfrm>
          <a:prstGeom prst="rect">
            <a:avLst/>
          </a:prstGeom>
          <a:noFill/>
          <a:ln w="12700">
            <a:noFill/>
            <a:miter lim="800000"/>
            <a:headEnd/>
            <a:tailEnd/>
          </a:ln>
        </p:spPr>
        <p:txBody>
          <a:bodyPr lIns="0" tIns="0" rIns="0" bIns="0" anchor="b"/>
          <a:lstStyle/>
          <a:p>
            <a:pPr algn="r">
              <a:lnSpc>
                <a:spcPct val="80000"/>
              </a:lnSpc>
            </a:pPr>
            <a:endParaRPr lang="de-DE" sz="1000" b="0">
              <a:ea typeface="굴림" pitchFamily="34" charset="-127"/>
              <a:cs typeface="Arial" charset="0"/>
            </a:endParaRPr>
          </a:p>
        </p:txBody>
      </p:sp>
      <p:sp>
        <p:nvSpPr>
          <p:cNvPr id="13317" name="Rectangle 14"/>
          <p:cNvSpPr>
            <a:spLocks noChangeArrowheads="1"/>
          </p:cNvSpPr>
          <p:nvPr/>
        </p:nvSpPr>
        <p:spPr bwMode="gray">
          <a:xfrm>
            <a:off x="179388" y="909638"/>
            <a:ext cx="6837362" cy="274637"/>
          </a:xfrm>
          <a:prstGeom prst="rect">
            <a:avLst/>
          </a:prstGeom>
          <a:noFill/>
          <a:ln w="9525">
            <a:noFill/>
            <a:miter lim="800000"/>
            <a:headEnd/>
            <a:tailEnd/>
          </a:ln>
        </p:spPr>
        <p:txBody>
          <a:bodyPr lIns="0" tIns="0" rIns="0" bIns="0" anchor="b">
            <a:spAutoFit/>
          </a:bodyPr>
          <a:lstStyle/>
          <a:p>
            <a:pPr algn="l"/>
            <a:r>
              <a:rPr lang="en-US" altLang="ja-JP" sz="1800">
                <a:solidFill>
                  <a:schemeClr val="bg1"/>
                </a:solidFill>
                <a:ea typeface="MS PGothic" pitchFamily="34" charset="-128"/>
              </a:rPr>
              <a:t>Proven Implementation</a:t>
            </a:r>
            <a:endParaRPr lang="en-US" altLang="ja-JP" sz="1800" baseline="30000">
              <a:solidFill>
                <a:schemeClr val="bg1"/>
              </a:solidFill>
              <a:ea typeface="MS PGothic" pitchFamily="34" charset="-128"/>
            </a:endParaRPr>
          </a:p>
        </p:txBody>
      </p:sp>
      <p:sp>
        <p:nvSpPr>
          <p:cNvPr id="13333" name="Rectangle 3"/>
          <p:cNvSpPr>
            <a:spLocks noChangeArrowheads="1"/>
          </p:cNvSpPr>
          <p:nvPr/>
        </p:nvSpPr>
        <p:spPr bwMode="auto">
          <a:xfrm>
            <a:off x="528638" y="415925"/>
            <a:ext cx="6113462" cy="1323975"/>
          </a:xfrm>
          <a:prstGeom prst="rect">
            <a:avLst/>
          </a:prstGeom>
          <a:noFill/>
          <a:ln w="12700">
            <a:noFill/>
            <a:miter lim="800000"/>
            <a:headEnd/>
            <a:tailEnd/>
          </a:ln>
        </p:spPr>
        <p:txBody>
          <a:bodyPr lIns="0" tIns="0" rIns="0" bIns="0" anchor="b">
            <a:spAutoFit/>
          </a:bodyPr>
          <a:lstStyle/>
          <a:p>
            <a:pPr algn="l">
              <a:buFont typeface="Wingdings" pitchFamily="2" charset="2"/>
              <a:buNone/>
              <a:defRPr/>
            </a:pPr>
            <a:r>
              <a:rPr lang="en-US" altLang="ja-JP" sz="2300" dirty="0">
                <a:solidFill>
                  <a:schemeClr val="accent1"/>
                </a:solidFill>
                <a:latin typeface="+mj-lt"/>
                <a:ea typeface="+mj-ea"/>
                <a:cs typeface="+mj-cs"/>
              </a:rPr>
              <a:t>Our Value Propositions (3/4)</a:t>
            </a:r>
            <a:r>
              <a:rPr lang="en-US" altLang="ja-JP" sz="2100" dirty="0">
                <a:solidFill>
                  <a:schemeClr val="accent1"/>
                </a:solidFill>
                <a:latin typeface="Arial" pitchFamily="34" charset="0"/>
                <a:ea typeface="ＭＳ Ｐゴシック" pitchFamily="34" charset="-128"/>
              </a:rPr>
              <a:t/>
            </a:r>
            <a:br>
              <a:rPr lang="en-US" altLang="ja-JP" sz="2100" dirty="0">
                <a:solidFill>
                  <a:schemeClr val="accent1"/>
                </a:solidFill>
                <a:latin typeface="Arial" pitchFamily="34" charset="0"/>
                <a:ea typeface="ＭＳ Ｐゴシック" pitchFamily="34" charset="-128"/>
              </a:rPr>
            </a:br>
            <a:r>
              <a:rPr lang="en-US" altLang="ja-JP" sz="2100" dirty="0">
                <a:solidFill>
                  <a:schemeClr val="accent1"/>
                </a:solidFill>
                <a:ea typeface="ＭＳ Ｐゴシック" pitchFamily="34" charset="-128"/>
              </a:rPr>
              <a:t>The Accenture Life Insurance Platform has been consistently recognized by industry analysts as a market leader</a:t>
            </a:r>
          </a:p>
        </p:txBody>
      </p:sp>
      <p:sp>
        <p:nvSpPr>
          <p:cNvPr id="13319" name="Rectangle 6"/>
          <p:cNvSpPr>
            <a:spLocks noChangeArrowheads="1"/>
          </p:cNvSpPr>
          <p:nvPr/>
        </p:nvSpPr>
        <p:spPr bwMode="auto">
          <a:xfrm>
            <a:off x="160338" y="2014538"/>
            <a:ext cx="1662112" cy="320675"/>
          </a:xfrm>
          <a:prstGeom prst="rect">
            <a:avLst/>
          </a:prstGeom>
          <a:noFill/>
          <a:ln w="9525">
            <a:noFill/>
            <a:miter lim="800000"/>
            <a:headEnd/>
            <a:tailEnd/>
          </a:ln>
        </p:spPr>
        <p:txBody>
          <a:bodyPr wrap="none" anchor="ctr"/>
          <a:lstStyle/>
          <a:p>
            <a:pPr algn="l" eaLnBrk="1" hangingPunct="1"/>
            <a:r>
              <a:rPr lang="en-US" altLang="ja-JP" sz="1400">
                <a:ea typeface="MS PGothic" pitchFamily="34" charset="-128"/>
                <a:cs typeface="Arial" charset="0"/>
              </a:rPr>
              <a:t>Industry</a:t>
            </a:r>
            <a:r>
              <a:rPr lang="en-US" altLang="ja-JP" sz="1400">
                <a:solidFill>
                  <a:schemeClr val="accent1"/>
                </a:solidFill>
                <a:ea typeface="MS PGothic" pitchFamily="34" charset="-128"/>
                <a:cs typeface="Arial" charset="0"/>
              </a:rPr>
              <a:t> </a:t>
            </a:r>
            <a:r>
              <a:rPr lang="en-US" altLang="ja-JP" sz="1400">
                <a:ea typeface="MS PGothic" pitchFamily="34" charset="-128"/>
                <a:cs typeface="Arial" charset="0"/>
              </a:rPr>
              <a:t>Credentials</a:t>
            </a:r>
          </a:p>
        </p:txBody>
      </p:sp>
      <p:sp>
        <p:nvSpPr>
          <p:cNvPr id="13320" name="Rectangle 9"/>
          <p:cNvSpPr>
            <a:spLocks noChangeArrowheads="1"/>
          </p:cNvSpPr>
          <p:nvPr/>
        </p:nvSpPr>
        <p:spPr bwMode="auto">
          <a:xfrm>
            <a:off x="160338" y="4732338"/>
            <a:ext cx="1662112" cy="320675"/>
          </a:xfrm>
          <a:prstGeom prst="rect">
            <a:avLst/>
          </a:prstGeom>
          <a:noFill/>
          <a:ln w="9525">
            <a:noFill/>
            <a:miter lim="800000"/>
            <a:headEnd/>
            <a:tailEnd/>
          </a:ln>
        </p:spPr>
        <p:txBody>
          <a:bodyPr wrap="none" anchor="ctr"/>
          <a:lstStyle/>
          <a:p>
            <a:pPr algn="l" eaLnBrk="1" hangingPunct="1"/>
            <a:r>
              <a:rPr lang="en-US" altLang="ja-JP" sz="1400">
                <a:ea typeface="MS PGothic" pitchFamily="34" charset="-128"/>
                <a:cs typeface="Arial" charset="0"/>
              </a:rPr>
              <a:t>Accenture’s Insurance Data Migration Factory (IDMF)</a:t>
            </a:r>
          </a:p>
        </p:txBody>
      </p:sp>
      <p:sp>
        <p:nvSpPr>
          <p:cNvPr id="13321" name="Text Box 10"/>
          <p:cNvSpPr txBox="1">
            <a:spLocks noChangeArrowheads="1"/>
          </p:cNvSpPr>
          <p:nvPr/>
        </p:nvSpPr>
        <p:spPr bwMode="auto">
          <a:xfrm>
            <a:off x="122238" y="5099050"/>
            <a:ext cx="4292600" cy="1192213"/>
          </a:xfrm>
          <a:prstGeom prst="rect">
            <a:avLst/>
          </a:prstGeom>
          <a:noFill/>
          <a:ln w="9525">
            <a:noFill/>
            <a:miter lim="800000"/>
            <a:headEnd/>
            <a:tailEnd/>
          </a:ln>
        </p:spPr>
        <p:txBody>
          <a:bodyPr>
            <a:spAutoFit/>
          </a:bodyPr>
          <a:lstStyle/>
          <a:p>
            <a:pPr marL="166688" indent="-166688" algn="l" eaLnBrk="1" hangingPunct="1">
              <a:lnSpc>
                <a:spcPct val="90000"/>
              </a:lnSpc>
              <a:spcBef>
                <a:spcPts val="725"/>
              </a:spcBef>
              <a:buFontTx/>
              <a:buChar char="•"/>
            </a:pPr>
            <a:r>
              <a:rPr lang="en-US" altLang="ja-JP" sz="1200" b="0">
                <a:solidFill>
                  <a:srgbClr val="000000"/>
                </a:solidFill>
                <a:ea typeface="MS PGothic" pitchFamily="34" charset="-128"/>
                <a:cs typeface="Arial" charset="0"/>
              </a:rPr>
              <a:t>Dozens of conversions totaling over 30 million policies</a:t>
            </a:r>
          </a:p>
          <a:p>
            <a:pPr marL="166688" indent="-166688" algn="l" eaLnBrk="1" hangingPunct="1">
              <a:lnSpc>
                <a:spcPct val="90000"/>
              </a:lnSpc>
              <a:spcBef>
                <a:spcPts val="725"/>
              </a:spcBef>
              <a:buFontTx/>
              <a:buChar char="•"/>
            </a:pPr>
            <a:r>
              <a:rPr lang="en-US" sz="1200" b="0">
                <a:ea typeface="MS PGothic" pitchFamily="34" charset="-128"/>
                <a:cs typeface="Arial" charset="0"/>
              </a:rPr>
              <a:t>Industrialized tools and process for designing, building, executing and validating data migration</a:t>
            </a:r>
          </a:p>
          <a:p>
            <a:pPr marL="166688" indent="-166688" algn="l" eaLnBrk="1" hangingPunct="1">
              <a:lnSpc>
                <a:spcPct val="90000"/>
              </a:lnSpc>
              <a:spcBef>
                <a:spcPts val="725"/>
              </a:spcBef>
              <a:buFontTx/>
              <a:buChar char="•"/>
            </a:pPr>
            <a:r>
              <a:rPr lang="en-US" sz="1200" b="0">
                <a:ea typeface="MS PGothic" pitchFamily="34" charset="-128"/>
                <a:cs typeface="Arial" charset="0"/>
              </a:rPr>
              <a:t>Secure facility fully dedicated to insurance data migration</a:t>
            </a:r>
          </a:p>
          <a:p>
            <a:pPr marL="166688" indent="-166688" algn="l" eaLnBrk="1" hangingPunct="1">
              <a:lnSpc>
                <a:spcPct val="90000"/>
              </a:lnSpc>
              <a:spcBef>
                <a:spcPts val="725"/>
              </a:spcBef>
              <a:buFontTx/>
              <a:buChar char="•"/>
            </a:pPr>
            <a:r>
              <a:rPr lang="en-US" sz="1200" b="0">
                <a:ea typeface="MS PGothic" pitchFamily="34" charset="-128"/>
                <a:cs typeface="Arial" charset="0"/>
              </a:rPr>
              <a:t>Up to 70% reduction in man-days effort for migration</a:t>
            </a:r>
          </a:p>
        </p:txBody>
      </p:sp>
      <p:sp>
        <p:nvSpPr>
          <p:cNvPr id="13322" name="Rectangle 12"/>
          <p:cNvSpPr>
            <a:spLocks noChangeArrowheads="1"/>
          </p:cNvSpPr>
          <p:nvPr/>
        </p:nvSpPr>
        <p:spPr bwMode="auto">
          <a:xfrm>
            <a:off x="4710113" y="2014538"/>
            <a:ext cx="1662112" cy="320675"/>
          </a:xfrm>
          <a:prstGeom prst="rect">
            <a:avLst/>
          </a:prstGeom>
          <a:noFill/>
          <a:ln w="9525">
            <a:noFill/>
            <a:miter lim="800000"/>
            <a:headEnd/>
            <a:tailEnd/>
          </a:ln>
        </p:spPr>
        <p:txBody>
          <a:bodyPr wrap="none" anchor="ctr"/>
          <a:lstStyle/>
          <a:p>
            <a:pPr algn="l" eaLnBrk="1" hangingPunct="1"/>
            <a:r>
              <a:rPr lang="ja-JP" altLang="en-US" sz="1400">
                <a:solidFill>
                  <a:schemeClr val="accent1"/>
                </a:solidFill>
                <a:ea typeface="MS PGothic" pitchFamily="34" charset="-128"/>
                <a:cs typeface="Arial" charset="0"/>
              </a:rPr>
              <a:t> </a:t>
            </a:r>
            <a:r>
              <a:rPr lang="en-US" altLang="ja-JP" sz="1400">
                <a:ea typeface="MS PGothic" pitchFamily="34" charset="-128"/>
                <a:cs typeface="Arial" charset="0"/>
              </a:rPr>
              <a:t>Market</a:t>
            </a:r>
            <a:r>
              <a:rPr lang="en-US" altLang="ja-JP" sz="1400">
                <a:solidFill>
                  <a:schemeClr val="accent1"/>
                </a:solidFill>
                <a:ea typeface="MS PGothic" pitchFamily="34" charset="-128"/>
                <a:cs typeface="Arial" charset="0"/>
              </a:rPr>
              <a:t> </a:t>
            </a:r>
            <a:r>
              <a:rPr lang="en-US" altLang="ja-JP" sz="1400">
                <a:ea typeface="MS PGothic" pitchFamily="34" charset="-128"/>
                <a:cs typeface="Arial" charset="0"/>
              </a:rPr>
              <a:t>Leadership</a:t>
            </a:r>
          </a:p>
        </p:txBody>
      </p:sp>
      <p:cxnSp>
        <p:nvCxnSpPr>
          <p:cNvPr id="13323" name="Straight Connector 16"/>
          <p:cNvCxnSpPr>
            <a:cxnSpLocks noChangeShapeType="1"/>
          </p:cNvCxnSpPr>
          <p:nvPr/>
        </p:nvCxnSpPr>
        <p:spPr bwMode="auto">
          <a:xfrm>
            <a:off x="206375" y="2325688"/>
            <a:ext cx="4114800" cy="1587"/>
          </a:xfrm>
          <a:prstGeom prst="line">
            <a:avLst/>
          </a:prstGeom>
          <a:noFill/>
          <a:ln w="28575" algn="ctr">
            <a:solidFill>
              <a:schemeClr val="accent1"/>
            </a:solidFill>
            <a:round/>
            <a:headEnd/>
            <a:tailEnd/>
          </a:ln>
        </p:spPr>
      </p:cxnSp>
      <p:cxnSp>
        <p:nvCxnSpPr>
          <p:cNvPr id="13324" name="Straight Connector 17"/>
          <p:cNvCxnSpPr>
            <a:cxnSpLocks noChangeShapeType="1"/>
          </p:cNvCxnSpPr>
          <p:nvPr/>
        </p:nvCxnSpPr>
        <p:spPr bwMode="auto">
          <a:xfrm>
            <a:off x="206375" y="5049838"/>
            <a:ext cx="4114800" cy="1587"/>
          </a:xfrm>
          <a:prstGeom prst="line">
            <a:avLst/>
          </a:prstGeom>
          <a:noFill/>
          <a:ln w="28575" algn="ctr">
            <a:solidFill>
              <a:schemeClr val="accent1"/>
            </a:solidFill>
            <a:round/>
            <a:headEnd/>
            <a:tailEnd/>
          </a:ln>
        </p:spPr>
      </p:cxnSp>
      <p:cxnSp>
        <p:nvCxnSpPr>
          <p:cNvPr id="13325" name="Straight Connector 18"/>
          <p:cNvCxnSpPr>
            <a:cxnSpLocks noChangeShapeType="1"/>
          </p:cNvCxnSpPr>
          <p:nvPr/>
        </p:nvCxnSpPr>
        <p:spPr bwMode="auto">
          <a:xfrm>
            <a:off x="4808538" y="2325688"/>
            <a:ext cx="4205287" cy="1587"/>
          </a:xfrm>
          <a:prstGeom prst="line">
            <a:avLst/>
          </a:prstGeom>
          <a:noFill/>
          <a:ln w="28575" algn="ctr">
            <a:solidFill>
              <a:schemeClr val="accent1"/>
            </a:solidFill>
            <a:round/>
            <a:headEnd/>
            <a:tailEnd/>
          </a:ln>
        </p:spPr>
      </p:cxnSp>
      <p:sp>
        <p:nvSpPr>
          <p:cNvPr id="13326" name="Rectangle 4"/>
          <p:cNvSpPr txBox="1">
            <a:spLocks noChangeArrowheads="1"/>
          </p:cNvSpPr>
          <p:nvPr/>
        </p:nvSpPr>
        <p:spPr bwMode="auto">
          <a:xfrm>
            <a:off x="4738688" y="2398713"/>
            <a:ext cx="4227512" cy="3849687"/>
          </a:xfrm>
          <a:prstGeom prst="rect">
            <a:avLst/>
          </a:prstGeom>
          <a:noFill/>
          <a:ln w="12700">
            <a:noFill/>
            <a:miter lim="800000"/>
            <a:headEnd/>
            <a:tailEnd/>
          </a:ln>
        </p:spPr>
        <p:txBody>
          <a:bodyPr lIns="0" tIns="0" rIns="0" bIns="0"/>
          <a:lstStyle/>
          <a:p>
            <a:pPr marL="166688" indent="-166688" algn="l" eaLnBrk="1" hangingPunct="1">
              <a:spcBef>
                <a:spcPts val="725"/>
              </a:spcBef>
              <a:buFontTx/>
              <a:buChar char="•"/>
            </a:pPr>
            <a:r>
              <a:rPr lang="en-US" altLang="ja-JP" sz="1200" b="0" dirty="0" smtClean="0">
                <a:ea typeface="MS PGothic" pitchFamily="34" charset="-128"/>
                <a:cs typeface="Arial" charset="0"/>
              </a:rPr>
              <a:t>“ALIP is a modern, flexible, and powerful solution that should be considered by insurers that are trying to optimize their underwriting capabilities while speeding decision time and reducing costs.” Accenture won </a:t>
            </a:r>
            <a:r>
              <a:rPr lang="en-US" altLang="ja-JP" sz="1200" b="0" dirty="0" err="1" smtClean="0">
                <a:ea typeface="MS PGothic" pitchFamily="34" charset="-128"/>
                <a:cs typeface="Arial" charset="0"/>
              </a:rPr>
              <a:t>Celent’s</a:t>
            </a:r>
            <a:r>
              <a:rPr lang="en-US" altLang="ja-JP" sz="1200" b="0" dirty="0" smtClean="0">
                <a:ea typeface="MS PGothic" pitchFamily="34" charset="-128"/>
                <a:cs typeface="Arial" charset="0"/>
              </a:rPr>
              <a:t> 2010 </a:t>
            </a:r>
            <a:r>
              <a:rPr lang="en-US" altLang="ja-JP" sz="1200" b="0" dirty="0" err="1" smtClean="0">
                <a:ea typeface="MS PGothic" pitchFamily="34" charset="-128"/>
                <a:cs typeface="Arial" charset="0"/>
              </a:rPr>
              <a:t>XCelent</a:t>
            </a:r>
            <a:r>
              <a:rPr lang="en-US" altLang="ja-JP" sz="1200" b="0" dirty="0" smtClean="0">
                <a:ea typeface="MS PGothic" pitchFamily="34" charset="-128"/>
                <a:cs typeface="Arial" charset="0"/>
              </a:rPr>
              <a:t> Functionality Award and </a:t>
            </a:r>
            <a:r>
              <a:rPr lang="en-US" altLang="ja-JP" sz="1200" b="0" dirty="0" err="1" smtClean="0">
                <a:ea typeface="MS PGothic" pitchFamily="34" charset="-128"/>
                <a:cs typeface="Arial" charset="0"/>
              </a:rPr>
              <a:t>XCelent</a:t>
            </a:r>
            <a:r>
              <a:rPr lang="en-US" altLang="ja-JP" sz="1200" b="0" dirty="0" smtClean="0">
                <a:ea typeface="MS PGothic" pitchFamily="34" charset="-128"/>
                <a:cs typeface="Arial" charset="0"/>
              </a:rPr>
              <a:t> Customer Award.</a:t>
            </a:r>
          </a:p>
          <a:p>
            <a:pPr marL="166688" indent="-166688" algn="l" eaLnBrk="1" hangingPunct="1"/>
            <a:r>
              <a:rPr lang="en-US" altLang="ja-JP" sz="1000" b="0" dirty="0" smtClean="0">
                <a:ea typeface="MS PGothic" pitchFamily="34" charset="-128"/>
                <a:cs typeface="Arial" charset="0"/>
              </a:rPr>
              <a:t>	(</a:t>
            </a:r>
            <a:r>
              <a:rPr lang="en-US" altLang="ja-JP" sz="1000" b="0" dirty="0" err="1" smtClean="0">
                <a:ea typeface="MS PGothic" pitchFamily="34" charset="-128"/>
                <a:cs typeface="Arial" charset="0"/>
              </a:rPr>
              <a:t>Celent</a:t>
            </a:r>
            <a:r>
              <a:rPr lang="en-US" altLang="ja-JP" sz="1000" b="0" dirty="0" smtClean="0">
                <a:ea typeface="MS PGothic" pitchFamily="34" charset="-128"/>
                <a:cs typeface="Arial" charset="0"/>
              </a:rPr>
              <a:t>, 2010/11, “North American Life Insurance New Business and Underwriting Systems”)</a:t>
            </a:r>
          </a:p>
          <a:p>
            <a:pPr marL="166688" indent="-166688" algn="l" eaLnBrk="1" hangingPunct="1">
              <a:spcBef>
                <a:spcPts val="725"/>
              </a:spcBef>
              <a:buFontTx/>
              <a:buChar char="•"/>
            </a:pPr>
            <a:r>
              <a:rPr lang="en-US" altLang="ja-JP" sz="1200" b="0" dirty="0" smtClean="0">
                <a:ea typeface="MS PGothic" pitchFamily="34" charset="-128"/>
                <a:cs typeface="Arial" charset="0"/>
              </a:rPr>
              <a:t>ALIP </a:t>
            </a:r>
            <a:r>
              <a:rPr lang="en-US" altLang="ja-JP" sz="1200" b="0" dirty="0">
                <a:ea typeface="MS PGothic" pitchFamily="34" charset="-128"/>
                <a:cs typeface="Arial" charset="0"/>
              </a:rPr>
              <a:t>received a ‘Positive’ </a:t>
            </a:r>
            <a:r>
              <a:rPr lang="en-US" altLang="ja-JP" sz="1200" b="0" dirty="0" smtClean="0">
                <a:ea typeface="MS PGothic" pitchFamily="34" charset="-128"/>
                <a:cs typeface="Arial" charset="0"/>
              </a:rPr>
              <a:t>rating. “Perhaps the most forward-thinking of all the policy administration vendors”.</a:t>
            </a:r>
            <a:endParaRPr lang="en-US" altLang="ja-JP" sz="1200" b="0" dirty="0">
              <a:ea typeface="MS PGothic" pitchFamily="34" charset="-128"/>
              <a:cs typeface="Arial" charset="0"/>
            </a:endParaRPr>
          </a:p>
          <a:p>
            <a:pPr marL="166688" indent="-166688" algn="l" eaLnBrk="1" hangingPunct="1"/>
            <a:r>
              <a:rPr lang="en-US" altLang="ja-JP" sz="1000" b="0" dirty="0">
                <a:ea typeface="MS PGothic" pitchFamily="34" charset="-128"/>
                <a:cs typeface="Arial" charset="0"/>
              </a:rPr>
              <a:t>	(Gartner Group, </a:t>
            </a:r>
            <a:r>
              <a:rPr lang="en-US" altLang="ja-JP" sz="1000" b="0" dirty="0" smtClean="0">
                <a:ea typeface="MS PGothic" pitchFamily="34" charset="-128"/>
                <a:cs typeface="Arial" charset="0"/>
              </a:rPr>
              <a:t>2010/06</a:t>
            </a:r>
            <a:r>
              <a:rPr lang="en-US" altLang="ja-JP" sz="1000" b="0" dirty="0">
                <a:ea typeface="MS PGothic" pitchFamily="34" charset="-128"/>
                <a:cs typeface="Arial" charset="0"/>
              </a:rPr>
              <a:t>, “Market Scope for North American Life Insurance Policy Administration Vendors”)</a:t>
            </a:r>
          </a:p>
          <a:p>
            <a:pPr marL="166688" indent="-166688" algn="l" eaLnBrk="1" hangingPunct="1">
              <a:spcBef>
                <a:spcPts val="725"/>
              </a:spcBef>
              <a:buFont typeface="Arial" charset="0"/>
              <a:buChar char="•"/>
            </a:pPr>
            <a:r>
              <a:rPr lang="en-US" altLang="ja-JP" sz="1200" b="0" dirty="0" smtClean="0">
                <a:ea typeface="MS PGothic" pitchFamily="34" charset="-128"/>
                <a:cs typeface="Arial" charset="0"/>
              </a:rPr>
              <a:t>“A strong client base worldwide and a solution that has proven its ability to meet insurers business requirements in different geographies. However, </a:t>
            </a:r>
            <a:r>
              <a:rPr lang="en-US" altLang="ja-JP" sz="1200" b="0" dirty="0" err="1" smtClean="0">
                <a:ea typeface="MS PGothic" pitchFamily="34" charset="-128"/>
                <a:cs typeface="Arial" charset="0"/>
              </a:rPr>
              <a:t>Celent</a:t>
            </a:r>
            <a:r>
              <a:rPr lang="en-US" altLang="ja-JP" sz="1200" b="0" dirty="0" smtClean="0">
                <a:ea typeface="MS PGothic" pitchFamily="34" charset="-128"/>
                <a:cs typeface="Arial" charset="0"/>
              </a:rPr>
              <a:t> believes that the best of ALIP is still to come.”  </a:t>
            </a:r>
          </a:p>
          <a:p>
            <a:pPr marL="166688" indent="-166688" algn="l" eaLnBrk="1" hangingPunct="1"/>
            <a:r>
              <a:rPr lang="en-US" altLang="ja-JP" sz="1200" b="0" dirty="0" smtClean="0">
                <a:ea typeface="MS PGothic" pitchFamily="34" charset="-128"/>
                <a:cs typeface="Arial" charset="0"/>
              </a:rPr>
              <a:t>	</a:t>
            </a:r>
            <a:r>
              <a:rPr lang="en-US" altLang="ja-JP" sz="1000" b="0" dirty="0" smtClean="0">
                <a:ea typeface="MS PGothic" pitchFamily="34" charset="-128"/>
                <a:cs typeface="Arial" charset="0"/>
              </a:rPr>
              <a:t>(</a:t>
            </a:r>
            <a:r>
              <a:rPr lang="en-US" altLang="ja-JP" sz="1000" b="0" dirty="0" err="1" smtClean="0">
                <a:ea typeface="MS PGothic" pitchFamily="34" charset="-128"/>
                <a:cs typeface="Arial" charset="0"/>
              </a:rPr>
              <a:t>Celent</a:t>
            </a:r>
            <a:r>
              <a:rPr lang="en-US" altLang="ja-JP" sz="1000" b="0" dirty="0" smtClean="0">
                <a:ea typeface="MS PGothic" pitchFamily="34" charset="-128"/>
                <a:cs typeface="Arial" charset="0"/>
              </a:rPr>
              <a:t>, 2009/09, “European Policy Administration Systems 2009”)</a:t>
            </a:r>
            <a:endParaRPr lang="en-US" altLang="ja-JP" sz="1200" b="0" dirty="0" smtClean="0">
              <a:ea typeface="MS PGothic" pitchFamily="34" charset="-128"/>
              <a:cs typeface="Arial" charset="0"/>
            </a:endParaRPr>
          </a:p>
          <a:p>
            <a:pPr marL="166688" indent="-166688" algn="l" eaLnBrk="1" hangingPunct="1">
              <a:spcBef>
                <a:spcPts val="725"/>
              </a:spcBef>
              <a:buFont typeface="Arial" charset="0"/>
              <a:buChar char="•"/>
            </a:pPr>
            <a:r>
              <a:rPr lang="en-US" altLang="ja-JP" sz="1200" b="0" dirty="0" smtClean="0">
                <a:ea typeface="MS PGothic" pitchFamily="34" charset="-128"/>
                <a:cs typeface="Arial" charset="0"/>
              </a:rPr>
              <a:t>“</a:t>
            </a:r>
            <a:r>
              <a:rPr lang="en-US" altLang="ja-JP" sz="1200" b="0" dirty="0">
                <a:ea typeface="MS PGothic" pitchFamily="34" charset="-128"/>
                <a:cs typeface="Arial" charset="0"/>
              </a:rPr>
              <a:t>ALIP received an ‘Excellent’ product viability rating with one of highest overall score out of 6 policy admin vendors” </a:t>
            </a:r>
          </a:p>
          <a:p>
            <a:pPr marL="166688" indent="-166688" algn="l" eaLnBrk="1" hangingPunct="1"/>
            <a:r>
              <a:rPr lang="en-US" altLang="ja-JP" sz="1200" b="0" dirty="0">
                <a:ea typeface="MS PGothic" pitchFamily="34" charset="-128"/>
                <a:cs typeface="Arial" charset="0"/>
              </a:rPr>
              <a:t>	</a:t>
            </a:r>
            <a:r>
              <a:rPr lang="en-US" altLang="ja-JP" sz="1000" b="0" dirty="0">
                <a:ea typeface="MS PGothic" pitchFamily="34" charset="-128"/>
                <a:cs typeface="Arial" charset="0"/>
              </a:rPr>
              <a:t>(Gartner Group, 2008/09, “Critical Capabilities for European Life Insurance Policy Administration Systems</a:t>
            </a:r>
            <a:r>
              <a:rPr lang="en-US" altLang="ja-JP" sz="1000" b="0" dirty="0" smtClean="0">
                <a:ea typeface="MS PGothic" pitchFamily="34" charset="-128"/>
                <a:cs typeface="Arial" charset="0"/>
              </a:rPr>
              <a:t>”).</a:t>
            </a:r>
            <a:endParaRPr lang="en-US" altLang="ja-JP" sz="1000" b="0" dirty="0">
              <a:ea typeface="MS PGothic" pitchFamily="34" charset="-128"/>
              <a:cs typeface="Arial" charset="0"/>
            </a:endParaRPr>
          </a:p>
        </p:txBody>
      </p:sp>
      <p:sp>
        <p:nvSpPr>
          <p:cNvPr id="13327" name="Rectangle 4"/>
          <p:cNvSpPr txBox="1">
            <a:spLocks noChangeArrowheads="1"/>
          </p:cNvSpPr>
          <p:nvPr/>
        </p:nvSpPr>
        <p:spPr bwMode="auto">
          <a:xfrm>
            <a:off x="211138" y="2420938"/>
            <a:ext cx="4349750" cy="2222500"/>
          </a:xfrm>
          <a:prstGeom prst="rect">
            <a:avLst/>
          </a:prstGeom>
          <a:noFill/>
          <a:ln w="12700">
            <a:noFill/>
            <a:miter lim="800000"/>
            <a:headEnd/>
            <a:tailEnd/>
          </a:ln>
        </p:spPr>
        <p:txBody>
          <a:bodyPr lIns="0" tIns="0" rIns="0" bIns="0"/>
          <a:lstStyle/>
          <a:p>
            <a:pPr marL="166688" indent="-166688" algn="l" eaLnBrk="1" hangingPunct="1">
              <a:lnSpc>
                <a:spcPct val="90000"/>
              </a:lnSpc>
              <a:spcBef>
                <a:spcPct val="50000"/>
              </a:spcBef>
              <a:buFontTx/>
              <a:buChar char="•"/>
            </a:pPr>
            <a:r>
              <a:rPr lang="en-US" altLang="ja-JP" sz="1200" b="0">
                <a:ea typeface="MS PGothic" pitchFamily="34" charset="-128"/>
                <a:cs typeface="Arial" charset="0"/>
              </a:rPr>
              <a:t>Accenture has been providing advanced technology solutions and professional services to the life insurance market for over 23 years.</a:t>
            </a:r>
          </a:p>
          <a:p>
            <a:pPr marL="166688" indent="-166688" algn="l" eaLnBrk="1" hangingPunct="1">
              <a:lnSpc>
                <a:spcPct val="90000"/>
              </a:lnSpc>
              <a:spcBef>
                <a:spcPct val="50000"/>
              </a:spcBef>
              <a:buFontTx/>
              <a:buChar char="•"/>
            </a:pPr>
            <a:r>
              <a:rPr lang="en-US" altLang="ja-JP" sz="1200" b="0">
                <a:ea typeface="MS PGothic" pitchFamily="34" charset="-128"/>
                <a:cs typeface="Arial" charset="0"/>
              </a:rPr>
              <a:t>ALIP has a 100% production success rate with over 50 life and annuity companies.</a:t>
            </a:r>
          </a:p>
          <a:p>
            <a:pPr marL="166688" indent="-166688" algn="l" eaLnBrk="1" hangingPunct="1">
              <a:lnSpc>
                <a:spcPct val="90000"/>
              </a:lnSpc>
              <a:spcBef>
                <a:spcPct val="50000"/>
              </a:spcBef>
              <a:buFontTx/>
              <a:buChar char="•"/>
            </a:pPr>
            <a:r>
              <a:rPr lang="en-US" altLang="ja-JP" sz="1200" b="0">
                <a:ea typeface="MS PGothic" pitchFamily="34" charset="-128"/>
                <a:cs typeface="Arial" charset="0"/>
              </a:rPr>
              <a:t>90% of the top life insurance and annuity providers in North America are ALIP customers.</a:t>
            </a:r>
          </a:p>
          <a:p>
            <a:pPr marL="166688" indent="-166688" algn="l" eaLnBrk="1" hangingPunct="1">
              <a:lnSpc>
                <a:spcPct val="90000"/>
              </a:lnSpc>
              <a:spcBef>
                <a:spcPct val="50000"/>
              </a:spcBef>
              <a:buFontTx/>
              <a:buChar char="•"/>
            </a:pPr>
            <a:r>
              <a:rPr lang="en-US" altLang="ja-JP" sz="1200" b="0">
                <a:ea typeface="MS PGothic" pitchFamily="34" charset="-128"/>
                <a:cs typeface="Arial" charset="0"/>
              </a:rPr>
              <a:t>Accenture provides Life administration solutions to 10 of 15 major Italian companies, representing 30% of life premiums.</a:t>
            </a:r>
          </a:p>
          <a:p>
            <a:pPr marL="166688" indent="-166688" algn="l" eaLnBrk="1" hangingPunct="1">
              <a:lnSpc>
                <a:spcPct val="90000"/>
              </a:lnSpc>
              <a:spcBef>
                <a:spcPct val="50000"/>
              </a:spcBef>
              <a:buFontTx/>
              <a:buChar char="•"/>
            </a:pPr>
            <a:r>
              <a:rPr lang="en-US" altLang="ja-JP" sz="1200" b="0">
                <a:ea typeface="MS PGothic" pitchFamily="34" charset="-128"/>
                <a:cs typeface="Arial" charset="0"/>
              </a:rPr>
              <a:t>ALIP has been utilized by multi-national insurance clients internationally since 200</a:t>
            </a:r>
            <a:r>
              <a:rPr lang="en-US" altLang="ko-KR" sz="1200" b="0">
                <a:ea typeface="MS PGothic" pitchFamily="34" charset="-128"/>
                <a:cs typeface="Arial" charset="0"/>
              </a:rPr>
              <a:t>1</a:t>
            </a:r>
            <a:r>
              <a:rPr lang="en-US" altLang="ja-JP" sz="1200" b="0">
                <a:ea typeface="MS PGothic" pitchFamily="34" charset="-128"/>
                <a:cs typeface="Arial" charset="0"/>
              </a:rPr>
              <a:t>.</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p>
            <a:fld id="{45EC1C5E-CB25-4033-A031-C60B61E61329}" type="slidenum">
              <a:rPr lang="en-US" smtClean="0"/>
              <a:pPr/>
              <a:t>12</a:t>
            </a:fld>
            <a:endParaRPr lang="en-US" smtClean="0"/>
          </a:p>
        </p:txBody>
      </p:sp>
      <p:sp>
        <p:nvSpPr>
          <p:cNvPr id="14339" name="Footer Placeholder 2"/>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14340" name="Slide Number Placeholder 2"/>
          <p:cNvSpPr txBox="1">
            <a:spLocks noGrp="1"/>
          </p:cNvSpPr>
          <p:nvPr/>
        </p:nvSpPr>
        <p:spPr bwMode="gray">
          <a:xfrm>
            <a:off x="8240713" y="6619875"/>
            <a:ext cx="719137" cy="165100"/>
          </a:xfrm>
          <a:prstGeom prst="rect">
            <a:avLst/>
          </a:prstGeom>
          <a:noFill/>
          <a:ln w="12700">
            <a:noFill/>
            <a:miter lim="800000"/>
            <a:headEnd/>
            <a:tailEnd/>
          </a:ln>
        </p:spPr>
        <p:txBody>
          <a:bodyPr lIns="0" tIns="0" rIns="0" bIns="0" anchor="b"/>
          <a:lstStyle/>
          <a:p>
            <a:pPr algn="r">
              <a:lnSpc>
                <a:spcPct val="80000"/>
              </a:lnSpc>
            </a:pPr>
            <a:endParaRPr lang="de-DE" sz="1000" b="0">
              <a:ea typeface="굴림" pitchFamily="34" charset="-127"/>
              <a:cs typeface="Arial" charset="0"/>
            </a:endParaRPr>
          </a:p>
        </p:txBody>
      </p:sp>
      <p:sp>
        <p:nvSpPr>
          <p:cNvPr id="14341" name="Rectangle 14"/>
          <p:cNvSpPr>
            <a:spLocks noChangeArrowheads="1"/>
          </p:cNvSpPr>
          <p:nvPr/>
        </p:nvSpPr>
        <p:spPr bwMode="gray">
          <a:xfrm>
            <a:off x="179388" y="909638"/>
            <a:ext cx="6837362" cy="274637"/>
          </a:xfrm>
          <a:prstGeom prst="rect">
            <a:avLst/>
          </a:prstGeom>
          <a:noFill/>
          <a:ln w="9525">
            <a:noFill/>
            <a:miter lim="800000"/>
            <a:headEnd/>
            <a:tailEnd/>
          </a:ln>
        </p:spPr>
        <p:txBody>
          <a:bodyPr lIns="0" tIns="0" rIns="0" bIns="0" anchor="b">
            <a:spAutoFit/>
          </a:bodyPr>
          <a:lstStyle/>
          <a:p>
            <a:pPr algn="l"/>
            <a:r>
              <a:rPr lang="en-US" altLang="ja-JP" sz="1800">
                <a:solidFill>
                  <a:schemeClr val="bg1"/>
                </a:solidFill>
                <a:ea typeface="MS PGothic" pitchFamily="34" charset="-128"/>
              </a:rPr>
              <a:t>Proven Implementation</a:t>
            </a:r>
            <a:endParaRPr lang="en-US" altLang="ja-JP" sz="1800" baseline="30000">
              <a:solidFill>
                <a:schemeClr val="bg1"/>
              </a:solidFill>
              <a:ea typeface="MS PGothic" pitchFamily="34" charset="-128"/>
            </a:endParaRPr>
          </a:p>
        </p:txBody>
      </p:sp>
      <p:sp>
        <p:nvSpPr>
          <p:cNvPr id="13333" name="Rectangle 3"/>
          <p:cNvSpPr>
            <a:spLocks noChangeArrowheads="1"/>
          </p:cNvSpPr>
          <p:nvPr/>
        </p:nvSpPr>
        <p:spPr bwMode="auto">
          <a:xfrm>
            <a:off x="528638" y="85725"/>
            <a:ext cx="6113462" cy="1646238"/>
          </a:xfrm>
          <a:prstGeom prst="rect">
            <a:avLst/>
          </a:prstGeom>
          <a:noFill/>
          <a:ln w="12700">
            <a:noFill/>
            <a:miter lim="800000"/>
            <a:headEnd/>
            <a:tailEnd/>
          </a:ln>
        </p:spPr>
        <p:txBody>
          <a:bodyPr lIns="0" tIns="0" rIns="0" bIns="0" anchor="b">
            <a:spAutoFit/>
          </a:bodyPr>
          <a:lstStyle/>
          <a:p>
            <a:pPr algn="l" eaLnBrk="1" hangingPunct="1">
              <a:defRPr/>
            </a:pPr>
            <a:r>
              <a:rPr lang="en-US" altLang="ja-JP" sz="2300" dirty="0">
                <a:solidFill>
                  <a:schemeClr val="accent1"/>
                </a:solidFill>
                <a:latin typeface="+mj-lt"/>
                <a:ea typeface="+mj-ea"/>
                <a:cs typeface="+mj-cs"/>
              </a:rPr>
              <a:t>Our Value Propositions (4/4)</a:t>
            </a:r>
            <a:r>
              <a:rPr lang="en-US" altLang="ja-JP" sz="2100" dirty="0">
                <a:solidFill>
                  <a:schemeClr val="accent1"/>
                </a:solidFill>
                <a:latin typeface="Arial" pitchFamily="34" charset="0"/>
                <a:ea typeface="ＭＳ Ｐゴシック" pitchFamily="34" charset="-128"/>
              </a:rPr>
              <a:t/>
            </a:r>
            <a:br>
              <a:rPr lang="en-US" altLang="ja-JP" sz="2100" dirty="0">
                <a:solidFill>
                  <a:schemeClr val="accent1"/>
                </a:solidFill>
                <a:latin typeface="Arial" pitchFamily="34" charset="0"/>
                <a:ea typeface="ＭＳ Ｐゴシック" pitchFamily="34" charset="-128"/>
              </a:rPr>
            </a:br>
            <a:r>
              <a:rPr lang="en-US" sz="2100" dirty="0">
                <a:solidFill>
                  <a:schemeClr val="accent1"/>
                </a:solidFill>
              </a:rPr>
              <a:t>Our global delivery model balances the need for a centralized deployment of a common “core” system with the need to support local configuration to support specific market needs</a:t>
            </a:r>
            <a:endParaRPr lang="en-US" sz="2100" kern="0" dirty="0">
              <a:solidFill>
                <a:schemeClr val="accent1"/>
              </a:solidFill>
              <a:ea typeface="宋体" pitchFamily="2" charset="-122"/>
            </a:endParaRPr>
          </a:p>
        </p:txBody>
      </p:sp>
      <p:pic>
        <p:nvPicPr>
          <p:cNvPr id="14343" name="Picture 2"/>
          <p:cNvPicPr>
            <a:picLocks noChangeAspect="1" noChangeArrowheads="1"/>
          </p:cNvPicPr>
          <p:nvPr/>
        </p:nvPicPr>
        <p:blipFill>
          <a:blip r:embed="rId3" cstate="print"/>
          <a:srcRect l="7666" r="4289"/>
          <a:stretch>
            <a:fillRect/>
          </a:stretch>
        </p:blipFill>
        <p:spPr bwMode="auto">
          <a:xfrm>
            <a:off x="1038225" y="2354263"/>
            <a:ext cx="6965950" cy="3838575"/>
          </a:xfrm>
          <a:prstGeom prst="rect">
            <a:avLst/>
          </a:prstGeom>
          <a:noFill/>
          <a:ln w="9525">
            <a:noFill/>
            <a:miter lim="800000"/>
            <a:headEnd/>
            <a:tailEnd/>
          </a:ln>
        </p:spPr>
      </p:pic>
      <p:sp>
        <p:nvSpPr>
          <p:cNvPr id="14344" name="AutoShape 3"/>
          <p:cNvSpPr>
            <a:spLocks noChangeArrowheads="1"/>
          </p:cNvSpPr>
          <p:nvPr/>
        </p:nvSpPr>
        <p:spPr bwMode="auto">
          <a:xfrm>
            <a:off x="2854325" y="3892550"/>
            <a:ext cx="1636713" cy="2322513"/>
          </a:xfrm>
          <a:prstGeom prst="roundRect">
            <a:avLst>
              <a:gd name="adj" fmla="val 16667"/>
            </a:avLst>
          </a:prstGeom>
          <a:noFill/>
          <a:ln w="76200">
            <a:solidFill>
              <a:srgbClr val="FF0000"/>
            </a:solidFill>
            <a:round/>
            <a:headEnd/>
            <a:tailEnd/>
          </a:ln>
        </p:spPr>
        <p:txBody>
          <a:bodyPr wrap="none" anchor="ctr"/>
          <a:lstStyle/>
          <a:p>
            <a:endParaRPr lang="en-US" sz="1200" b="0"/>
          </a:p>
        </p:txBody>
      </p:sp>
      <p:sp>
        <p:nvSpPr>
          <p:cNvPr id="14345" name="Rectangle 4"/>
          <p:cNvSpPr>
            <a:spLocks noChangeArrowheads="1"/>
          </p:cNvSpPr>
          <p:nvPr/>
        </p:nvSpPr>
        <p:spPr bwMode="auto">
          <a:xfrm>
            <a:off x="820738" y="2306638"/>
            <a:ext cx="7389812" cy="3986212"/>
          </a:xfrm>
          <a:prstGeom prst="rect">
            <a:avLst/>
          </a:prstGeom>
          <a:noFill/>
          <a:ln w="9525">
            <a:solidFill>
              <a:schemeClr val="accent2"/>
            </a:solidFill>
            <a:prstDash val="dash"/>
            <a:miter lim="800000"/>
            <a:headEnd/>
            <a:tailEnd/>
          </a:ln>
        </p:spPr>
        <p:txBody>
          <a:bodyPr lIns="71426" tIns="36505" rIns="71426" bIns="36505" anchor="ctr"/>
          <a:lstStyle/>
          <a:p>
            <a:endParaRPr lang="en-US" sz="1200" b="0"/>
          </a:p>
        </p:txBody>
      </p:sp>
      <p:sp>
        <p:nvSpPr>
          <p:cNvPr id="14346" name="Rectangle 5"/>
          <p:cNvSpPr>
            <a:spLocks noChangeArrowheads="1"/>
          </p:cNvSpPr>
          <p:nvPr/>
        </p:nvSpPr>
        <p:spPr bwMode="auto">
          <a:xfrm>
            <a:off x="2584450" y="2111375"/>
            <a:ext cx="3776663" cy="363538"/>
          </a:xfrm>
          <a:prstGeom prst="rect">
            <a:avLst/>
          </a:prstGeom>
          <a:solidFill>
            <a:schemeClr val="bg1"/>
          </a:solidFill>
          <a:ln w="12700" algn="ctr">
            <a:noFill/>
            <a:miter lim="800000"/>
            <a:headEnd/>
            <a:tailEnd/>
          </a:ln>
        </p:spPr>
        <p:txBody>
          <a:bodyPr lIns="90488" tIns="44450" rIns="90488" bIns="44450" anchor="b">
            <a:spAutoFit/>
          </a:bodyPr>
          <a:lstStyle/>
          <a:p>
            <a:r>
              <a:rPr lang="fr-FR" sz="1800"/>
              <a:t>International Deployment Models</a:t>
            </a:r>
          </a:p>
        </p:txBody>
      </p:sp>
      <p:sp>
        <p:nvSpPr>
          <p:cNvPr id="14347" name="AutoShape 8"/>
          <p:cNvSpPr>
            <a:spLocks noChangeArrowheads="1"/>
          </p:cNvSpPr>
          <p:nvPr/>
        </p:nvSpPr>
        <p:spPr bwMode="auto">
          <a:xfrm>
            <a:off x="1109663" y="3894138"/>
            <a:ext cx="1566862" cy="2297112"/>
          </a:xfrm>
          <a:prstGeom prst="roundRect">
            <a:avLst>
              <a:gd name="adj" fmla="val 16667"/>
            </a:avLst>
          </a:prstGeom>
          <a:solidFill>
            <a:srgbClr val="C0C0C0">
              <a:alpha val="39999"/>
            </a:srgbClr>
          </a:solidFill>
          <a:ln w="76200">
            <a:noFill/>
            <a:round/>
            <a:headEnd/>
            <a:tailEnd/>
          </a:ln>
        </p:spPr>
        <p:txBody>
          <a:bodyPr wrap="none" anchor="ctr"/>
          <a:lstStyle/>
          <a:p>
            <a:endParaRPr lang="en-US" sz="1200" b="0"/>
          </a:p>
        </p:txBody>
      </p:sp>
      <p:sp>
        <p:nvSpPr>
          <p:cNvPr id="14348" name="AutoShape 9"/>
          <p:cNvSpPr>
            <a:spLocks noChangeArrowheads="1"/>
          </p:cNvSpPr>
          <p:nvPr/>
        </p:nvSpPr>
        <p:spPr bwMode="auto">
          <a:xfrm>
            <a:off x="4616450" y="3921125"/>
            <a:ext cx="1577975" cy="2246313"/>
          </a:xfrm>
          <a:prstGeom prst="roundRect">
            <a:avLst>
              <a:gd name="adj" fmla="val 16667"/>
            </a:avLst>
          </a:prstGeom>
          <a:solidFill>
            <a:srgbClr val="C0C0C0">
              <a:alpha val="39999"/>
            </a:srgbClr>
          </a:solidFill>
          <a:ln w="76200">
            <a:noFill/>
            <a:round/>
            <a:headEnd/>
            <a:tailEnd/>
          </a:ln>
        </p:spPr>
        <p:txBody>
          <a:bodyPr wrap="none" anchor="ctr"/>
          <a:lstStyle/>
          <a:p>
            <a:endParaRPr lang="en-US" sz="1200" b="0"/>
          </a:p>
        </p:txBody>
      </p:sp>
      <p:sp>
        <p:nvSpPr>
          <p:cNvPr id="14349" name="AutoShape 10"/>
          <p:cNvSpPr>
            <a:spLocks noChangeArrowheads="1"/>
          </p:cNvSpPr>
          <p:nvPr/>
        </p:nvSpPr>
        <p:spPr bwMode="auto">
          <a:xfrm>
            <a:off x="6411913" y="3910013"/>
            <a:ext cx="1577975" cy="2284412"/>
          </a:xfrm>
          <a:prstGeom prst="roundRect">
            <a:avLst>
              <a:gd name="adj" fmla="val 16667"/>
            </a:avLst>
          </a:prstGeom>
          <a:solidFill>
            <a:srgbClr val="C0C0C0">
              <a:alpha val="39999"/>
            </a:srgbClr>
          </a:solidFill>
          <a:ln w="76200">
            <a:noFill/>
            <a:round/>
            <a:headEnd/>
            <a:tailEnd/>
          </a:ln>
        </p:spPr>
        <p:txBody>
          <a:bodyPr wrap="none" anchor="ctr"/>
          <a:lstStyle/>
          <a:p>
            <a:endParaRPr lang="en-US" sz="1200" b="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p>
            <a:fld id="{A53BC542-23D5-4953-9A21-B48F22E51A6E}" type="slidenum">
              <a:rPr lang="en-US" smtClean="0"/>
              <a:pPr/>
              <a:t>13</a:t>
            </a:fld>
            <a:endParaRPr lang="en-US" smtClean="0"/>
          </a:p>
        </p:txBody>
      </p:sp>
      <p:sp>
        <p:nvSpPr>
          <p:cNvPr id="15363" name="Footer Placeholder 2"/>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15364" name="Title 1"/>
          <p:cNvSpPr>
            <a:spLocks noGrp="1"/>
          </p:cNvSpPr>
          <p:nvPr>
            <p:ph type="title" idx="4294967295"/>
          </p:nvPr>
        </p:nvSpPr>
        <p:spPr/>
        <p:txBody>
          <a:bodyPr/>
          <a:lstStyle/>
          <a:p>
            <a:pPr eaLnBrk="1" hangingPunct="1"/>
            <a:r>
              <a:rPr lang="en-US" smtClean="0"/>
              <a:t>The Accenture Life Insurance Platform</a:t>
            </a:r>
            <a:br>
              <a:rPr lang="en-US" smtClean="0"/>
            </a:br>
            <a:r>
              <a:rPr lang="en-US" sz="2100" smtClean="0"/>
              <a:t>Enabling Customers to Achieve their Value Propositions</a:t>
            </a:r>
            <a:endParaRPr lang="en-US" sz="2100" smtClean="0">
              <a:ea typeface="宋体" charset="-122"/>
            </a:endParaRPr>
          </a:p>
        </p:txBody>
      </p:sp>
      <p:sp>
        <p:nvSpPr>
          <p:cNvPr id="15365" name="TextBox 7"/>
          <p:cNvSpPr txBox="1">
            <a:spLocks noChangeArrowheads="1"/>
          </p:cNvSpPr>
          <p:nvPr/>
        </p:nvSpPr>
        <p:spPr bwMode="auto">
          <a:xfrm>
            <a:off x="2638425" y="1774825"/>
            <a:ext cx="5999163" cy="1114425"/>
          </a:xfrm>
          <a:prstGeom prst="rect">
            <a:avLst/>
          </a:prstGeom>
          <a:noFill/>
          <a:ln w="9525">
            <a:noFill/>
            <a:miter lim="800000"/>
            <a:headEnd/>
            <a:tailEnd/>
          </a:ln>
        </p:spPr>
        <p:txBody>
          <a:bodyPr>
            <a:spAutoFit/>
          </a:bodyPr>
          <a:lstStyle/>
          <a:p>
            <a:pPr marL="57150" indent="-57150" algn="l">
              <a:spcBef>
                <a:spcPct val="40000"/>
              </a:spcBef>
            </a:pPr>
            <a:r>
              <a:rPr lang="en-US" sz="1200" b="0"/>
              <a:t>	With the Accenture Life Insurance Platform, Security Benefit Group is able to launch new products in two to six months, including regulatory approvals.</a:t>
            </a:r>
          </a:p>
          <a:p>
            <a:pPr marL="742950" lvl="1" indent="-285750" algn="l">
              <a:spcBef>
                <a:spcPct val="20000"/>
              </a:spcBef>
              <a:buClr>
                <a:schemeClr val="tx1"/>
              </a:buClr>
              <a:buFont typeface="Times New Roman" pitchFamily="18" charset="0"/>
              <a:buChar char="–"/>
            </a:pPr>
            <a:r>
              <a:rPr lang="en-US" sz="1200" b="0"/>
              <a:t>40% decrease in IT operating costs</a:t>
            </a:r>
          </a:p>
          <a:p>
            <a:pPr marL="742950" lvl="1" indent="-285750" algn="l">
              <a:spcBef>
                <a:spcPct val="20000"/>
              </a:spcBef>
              <a:buClr>
                <a:schemeClr val="tx1"/>
              </a:buClr>
              <a:buFont typeface="Times New Roman" pitchFamily="18" charset="0"/>
              <a:buChar char="–"/>
            </a:pPr>
            <a:r>
              <a:rPr lang="en-US" sz="1200" b="0"/>
              <a:t>30% decrease in service costs per policy</a:t>
            </a:r>
          </a:p>
          <a:p>
            <a:pPr marL="742950" lvl="1" indent="-285750" algn="l">
              <a:spcBef>
                <a:spcPct val="20000"/>
              </a:spcBef>
              <a:buClr>
                <a:schemeClr val="tx1"/>
              </a:buClr>
              <a:buFont typeface="Times New Roman" pitchFamily="18" charset="0"/>
              <a:buChar char="–"/>
            </a:pPr>
            <a:r>
              <a:rPr lang="en-US" sz="1200" b="0"/>
              <a:t>35% decrease in IT staff and a 15% decrease in Customer Service staff</a:t>
            </a:r>
          </a:p>
        </p:txBody>
      </p:sp>
      <p:sp>
        <p:nvSpPr>
          <p:cNvPr id="15366" name="Line 4"/>
          <p:cNvSpPr>
            <a:spLocks noChangeShapeType="1"/>
          </p:cNvSpPr>
          <p:nvPr/>
        </p:nvSpPr>
        <p:spPr bwMode="auto">
          <a:xfrm>
            <a:off x="536575" y="3014663"/>
            <a:ext cx="8067675" cy="0"/>
          </a:xfrm>
          <a:prstGeom prst="line">
            <a:avLst/>
          </a:prstGeom>
          <a:noFill/>
          <a:ln w="12700">
            <a:solidFill>
              <a:schemeClr val="hlink"/>
            </a:solidFill>
            <a:round/>
            <a:headEnd/>
            <a:tailEnd/>
          </a:ln>
        </p:spPr>
        <p:txBody>
          <a:bodyPr/>
          <a:lstStyle/>
          <a:p>
            <a:endParaRPr lang="en-US"/>
          </a:p>
        </p:txBody>
      </p:sp>
      <p:sp>
        <p:nvSpPr>
          <p:cNvPr id="15367" name="Line 5"/>
          <p:cNvSpPr>
            <a:spLocks noChangeShapeType="1"/>
          </p:cNvSpPr>
          <p:nvPr/>
        </p:nvSpPr>
        <p:spPr bwMode="auto">
          <a:xfrm>
            <a:off x="552450" y="4841875"/>
            <a:ext cx="8067675" cy="0"/>
          </a:xfrm>
          <a:prstGeom prst="line">
            <a:avLst/>
          </a:prstGeom>
          <a:noFill/>
          <a:ln w="12700">
            <a:solidFill>
              <a:schemeClr val="hlink"/>
            </a:solidFill>
            <a:round/>
            <a:headEnd/>
            <a:tailEnd/>
          </a:ln>
        </p:spPr>
        <p:txBody>
          <a:bodyPr/>
          <a:lstStyle/>
          <a:p>
            <a:endParaRPr lang="en-US"/>
          </a:p>
        </p:txBody>
      </p:sp>
      <p:sp>
        <p:nvSpPr>
          <p:cNvPr id="15368" name="Line 6"/>
          <p:cNvSpPr>
            <a:spLocks noChangeShapeType="1"/>
          </p:cNvSpPr>
          <p:nvPr/>
        </p:nvSpPr>
        <p:spPr bwMode="auto">
          <a:xfrm>
            <a:off x="476250" y="6524625"/>
            <a:ext cx="8067675" cy="0"/>
          </a:xfrm>
          <a:prstGeom prst="line">
            <a:avLst/>
          </a:prstGeom>
          <a:noFill/>
          <a:ln w="12700">
            <a:solidFill>
              <a:schemeClr val="hlink"/>
            </a:solidFill>
            <a:round/>
            <a:headEnd/>
            <a:tailEnd/>
          </a:ln>
        </p:spPr>
        <p:txBody>
          <a:bodyPr/>
          <a:lstStyle/>
          <a:p>
            <a:endParaRPr lang="en-US"/>
          </a:p>
        </p:txBody>
      </p:sp>
      <p:sp>
        <p:nvSpPr>
          <p:cNvPr id="15369" name="TextBox 7"/>
          <p:cNvSpPr txBox="1">
            <a:spLocks noChangeArrowheads="1"/>
          </p:cNvSpPr>
          <p:nvPr/>
        </p:nvSpPr>
        <p:spPr bwMode="auto">
          <a:xfrm>
            <a:off x="2625725" y="3067050"/>
            <a:ext cx="5999163" cy="1681163"/>
          </a:xfrm>
          <a:prstGeom prst="rect">
            <a:avLst/>
          </a:prstGeom>
          <a:noFill/>
          <a:ln w="9525">
            <a:noFill/>
            <a:miter lim="800000"/>
            <a:headEnd/>
            <a:tailEnd/>
          </a:ln>
        </p:spPr>
        <p:txBody>
          <a:bodyPr>
            <a:spAutoFit/>
          </a:bodyPr>
          <a:lstStyle/>
          <a:p>
            <a:pPr marL="57150" indent="-57150" algn="l">
              <a:spcBef>
                <a:spcPct val="40000"/>
              </a:spcBef>
            </a:pPr>
            <a:r>
              <a:rPr lang="en-US" sz="1200" b="0"/>
              <a:t>With the Accenture Life Insurance Platform, UGF has been able to </a:t>
            </a:r>
            <a:r>
              <a:rPr lang="it-IT" sz="1200" b="0"/>
              <a:t>:</a:t>
            </a:r>
          </a:p>
          <a:p>
            <a:pPr marL="742950" lvl="1" indent="-285750" algn="l">
              <a:spcBef>
                <a:spcPct val="20000"/>
              </a:spcBef>
              <a:buClr>
                <a:schemeClr val="tx1"/>
              </a:buClr>
              <a:buFont typeface="Times New Roman" pitchFamily="18" charset="0"/>
              <a:buChar char="–"/>
            </a:pPr>
            <a:r>
              <a:rPr lang="en-US" sz="1200" b="0"/>
              <a:t>Reduced number of life systems from 4 to 1, utilizing ALIP for all group companies, for all distribution channels (tied agencies, bank, financial advisor), and across individual and group products</a:t>
            </a:r>
          </a:p>
          <a:p>
            <a:pPr marL="742950" lvl="1" indent="-285750" algn="l">
              <a:spcBef>
                <a:spcPct val="20000"/>
              </a:spcBef>
              <a:buClr>
                <a:schemeClr val="tx1"/>
              </a:buClr>
              <a:buFont typeface="Times New Roman" pitchFamily="18" charset="0"/>
              <a:buChar char="–"/>
            </a:pPr>
            <a:r>
              <a:rPr lang="en-US" sz="1200" b="0"/>
              <a:t>Increased operational efficiency and streamlined policy issue and claims settlements by supporting a paperless proposal process and  an extensive automation both for distribution channels and Headquarters </a:t>
            </a:r>
            <a:r>
              <a:rPr lang="it-IT" sz="1200" b="0"/>
              <a:t>;</a:t>
            </a:r>
            <a:endParaRPr lang="en-US" sz="1200" b="0"/>
          </a:p>
          <a:p>
            <a:pPr marL="742950" lvl="1" indent="-285750" algn="l">
              <a:spcBef>
                <a:spcPct val="20000"/>
              </a:spcBef>
              <a:buClr>
                <a:schemeClr val="tx1"/>
              </a:buClr>
              <a:buFont typeface="Times New Roman" pitchFamily="18" charset="0"/>
              <a:buChar char="–"/>
            </a:pPr>
            <a:r>
              <a:rPr lang="en-US" sz="1200" b="0"/>
              <a:t>reduce IT cost of service through “industrializing” the operations engine</a:t>
            </a:r>
          </a:p>
        </p:txBody>
      </p:sp>
      <p:pic>
        <p:nvPicPr>
          <p:cNvPr id="15370" name="Picture 30" descr="logo_wsl_2008"/>
          <p:cNvPicPr>
            <a:picLocks noChangeAspect="1" noChangeArrowheads="1"/>
          </p:cNvPicPr>
          <p:nvPr/>
        </p:nvPicPr>
        <p:blipFill>
          <a:blip r:embed="rId3" cstate="print"/>
          <a:srcRect/>
          <a:stretch>
            <a:fillRect/>
          </a:stretch>
        </p:blipFill>
        <p:spPr bwMode="auto">
          <a:xfrm>
            <a:off x="266700" y="5289550"/>
            <a:ext cx="2405063" cy="558800"/>
          </a:xfrm>
          <a:prstGeom prst="rect">
            <a:avLst/>
          </a:prstGeom>
          <a:noFill/>
          <a:ln w="9525">
            <a:noFill/>
            <a:miter lim="800000"/>
            <a:headEnd/>
            <a:tailEnd/>
          </a:ln>
        </p:spPr>
      </p:pic>
      <p:sp>
        <p:nvSpPr>
          <p:cNvPr id="15371" name="TextBox 7"/>
          <p:cNvSpPr txBox="1">
            <a:spLocks noChangeArrowheads="1"/>
          </p:cNvSpPr>
          <p:nvPr/>
        </p:nvSpPr>
        <p:spPr bwMode="auto">
          <a:xfrm>
            <a:off x="2625725" y="4852988"/>
            <a:ext cx="5999163" cy="1662112"/>
          </a:xfrm>
          <a:prstGeom prst="rect">
            <a:avLst/>
          </a:prstGeom>
          <a:noFill/>
          <a:ln w="9525">
            <a:noFill/>
            <a:miter lim="800000"/>
            <a:headEnd/>
            <a:tailEnd/>
          </a:ln>
        </p:spPr>
        <p:txBody>
          <a:bodyPr>
            <a:spAutoFit/>
          </a:bodyPr>
          <a:lstStyle/>
          <a:p>
            <a:pPr marL="57150" indent="-57150" algn="l">
              <a:spcBef>
                <a:spcPct val="20000"/>
              </a:spcBef>
              <a:buClr>
                <a:schemeClr val="tx1"/>
              </a:buClr>
            </a:pPr>
            <a:r>
              <a:rPr lang="en-US" sz="1200" b="0"/>
              <a:t>	Western &amp; Southern has fully automated their new business process. </a:t>
            </a:r>
          </a:p>
          <a:p>
            <a:pPr marL="742950" lvl="1" indent="-285750" algn="l">
              <a:spcBef>
                <a:spcPct val="20000"/>
              </a:spcBef>
              <a:buClr>
                <a:schemeClr val="tx1"/>
              </a:buClr>
              <a:buFont typeface="Times New Roman" pitchFamily="18" charset="0"/>
              <a:buChar char="–"/>
            </a:pPr>
            <a:r>
              <a:rPr lang="en-US" sz="1200" b="0"/>
              <a:t>25% of new business is now jet issued without any human intervention whatsoever.  33% without involving underwriting.</a:t>
            </a:r>
          </a:p>
          <a:p>
            <a:pPr marL="742950" lvl="1" indent="-285750" algn="l">
              <a:spcBef>
                <a:spcPct val="20000"/>
              </a:spcBef>
              <a:buClr>
                <a:schemeClr val="tx1"/>
              </a:buClr>
              <a:buFont typeface="Times New Roman" pitchFamily="18" charset="0"/>
              <a:buChar char="–"/>
            </a:pPr>
            <a:r>
              <a:rPr lang="en-US" sz="1200" b="0"/>
              <a:t>40% of new business is completely issued prior to any paper documentation being received at the home office, slashing turnaround times.</a:t>
            </a:r>
          </a:p>
          <a:p>
            <a:pPr marL="742950" lvl="1" indent="-285750" algn="l">
              <a:spcBef>
                <a:spcPct val="20000"/>
              </a:spcBef>
              <a:buClr>
                <a:schemeClr val="tx1"/>
              </a:buClr>
              <a:buFont typeface="Times New Roman" pitchFamily="18" charset="0"/>
              <a:buChar char="–"/>
            </a:pPr>
            <a:r>
              <a:rPr lang="en-US" sz="1200" b="0"/>
              <a:t>W&amp;SFG has improved speed of commission payments to producers by 500%.</a:t>
            </a:r>
          </a:p>
        </p:txBody>
      </p:sp>
      <p:pic>
        <p:nvPicPr>
          <p:cNvPr id="15372" name="Picture 10"/>
          <p:cNvPicPr>
            <a:picLocks noChangeAspect="1" noChangeArrowheads="1"/>
          </p:cNvPicPr>
          <p:nvPr/>
        </p:nvPicPr>
        <p:blipFill>
          <a:blip r:embed="rId4" cstate="print"/>
          <a:srcRect/>
          <a:stretch>
            <a:fillRect/>
          </a:stretch>
        </p:blipFill>
        <p:spPr bwMode="auto">
          <a:xfrm>
            <a:off x="215900" y="1795463"/>
            <a:ext cx="2287588" cy="638175"/>
          </a:xfrm>
          <a:prstGeom prst="rect">
            <a:avLst/>
          </a:prstGeom>
          <a:noFill/>
          <a:ln w="9525">
            <a:noFill/>
            <a:miter lim="800000"/>
            <a:headEnd/>
            <a:tailEnd/>
          </a:ln>
        </p:spPr>
      </p:pic>
      <p:pic>
        <p:nvPicPr>
          <p:cNvPr id="15373" name="Picture 5" descr="D:\Documents and Settings\mattia.radice\Desktop\unipol.gif"/>
          <p:cNvPicPr>
            <a:picLocks noChangeAspect="1" noChangeArrowheads="1"/>
          </p:cNvPicPr>
          <p:nvPr/>
        </p:nvPicPr>
        <p:blipFill>
          <a:blip r:embed="rId5" cstate="print"/>
          <a:srcRect/>
          <a:stretch>
            <a:fillRect/>
          </a:stretch>
        </p:blipFill>
        <p:spPr bwMode="auto">
          <a:xfrm>
            <a:off x="382588" y="3659188"/>
            <a:ext cx="2032000" cy="46831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p>
            <a:fld id="{C93FE19B-15F4-449F-A862-BECA4D550345}" type="slidenum">
              <a:rPr lang="en-US" smtClean="0"/>
              <a:pPr/>
              <a:t>14</a:t>
            </a:fld>
            <a:endParaRPr lang="en-US" smtClean="0"/>
          </a:p>
        </p:txBody>
      </p:sp>
      <p:sp>
        <p:nvSpPr>
          <p:cNvPr id="16387" name="Footer Placeholder 2"/>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16388" name="Title 1"/>
          <p:cNvSpPr>
            <a:spLocks noGrp="1"/>
          </p:cNvSpPr>
          <p:nvPr>
            <p:ph type="title" idx="4294967295"/>
          </p:nvPr>
        </p:nvSpPr>
        <p:spPr/>
        <p:txBody>
          <a:bodyPr/>
          <a:lstStyle/>
          <a:p>
            <a:r>
              <a:rPr lang="en-US" smtClean="0"/>
              <a:t>The Accenture Life Insurance Platform</a:t>
            </a:r>
            <a:br>
              <a:rPr lang="en-US" smtClean="0"/>
            </a:br>
            <a:r>
              <a:rPr lang="en-US" sz="2100" smtClean="0"/>
              <a:t>Enabling Customers to Achieve their Value Propositions</a:t>
            </a:r>
          </a:p>
        </p:txBody>
      </p:sp>
      <p:sp>
        <p:nvSpPr>
          <p:cNvPr id="16389" name="Line 5"/>
          <p:cNvSpPr>
            <a:spLocks noChangeShapeType="1"/>
          </p:cNvSpPr>
          <p:nvPr/>
        </p:nvSpPr>
        <p:spPr bwMode="auto">
          <a:xfrm>
            <a:off x="552450" y="3808413"/>
            <a:ext cx="8067675" cy="0"/>
          </a:xfrm>
          <a:prstGeom prst="line">
            <a:avLst/>
          </a:prstGeom>
          <a:noFill/>
          <a:ln w="12700">
            <a:solidFill>
              <a:schemeClr val="hlink"/>
            </a:solidFill>
            <a:round/>
            <a:headEnd/>
            <a:tailEnd/>
          </a:ln>
        </p:spPr>
        <p:txBody>
          <a:bodyPr/>
          <a:lstStyle/>
          <a:p>
            <a:endParaRPr lang="en-US"/>
          </a:p>
        </p:txBody>
      </p:sp>
      <p:sp>
        <p:nvSpPr>
          <p:cNvPr id="16390" name="Line 6"/>
          <p:cNvSpPr>
            <a:spLocks noChangeShapeType="1"/>
          </p:cNvSpPr>
          <p:nvPr/>
        </p:nvSpPr>
        <p:spPr bwMode="auto">
          <a:xfrm>
            <a:off x="476250" y="5657850"/>
            <a:ext cx="8067675" cy="0"/>
          </a:xfrm>
          <a:prstGeom prst="line">
            <a:avLst/>
          </a:prstGeom>
          <a:noFill/>
          <a:ln w="12700">
            <a:solidFill>
              <a:schemeClr val="hlink"/>
            </a:solidFill>
            <a:round/>
            <a:headEnd/>
            <a:tailEnd/>
          </a:ln>
        </p:spPr>
        <p:txBody>
          <a:bodyPr/>
          <a:lstStyle/>
          <a:p>
            <a:endParaRPr lang="en-US"/>
          </a:p>
        </p:txBody>
      </p:sp>
      <p:sp>
        <p:nvSpPr>
          <p:cNvPr id="16391" name="TextBox 7"/>
          <p:cNvSpPr txBox="1">
            <a:spLocks noChangeArrowheads="1"/>
          </p:cNvSpPr>
          <p:nvPr/>
        </p:nvSpPr>
        <p:spPr bwMode="auto">
          <a:xfrm>
            <a:off x="2625725" y="1766888"/>
            <a:ext cx="5999163" cy="1865312"/>
          </a:xfrm>
          <a:prstGeom prst="rect">
            <a:avLst/>
          </a:prstGeom>
          <a:noFill/>
          <a:ln w="9525">
            <a:noFill/>
            <a:miter lim="800000"/>
            <a:headEnd/>
            <a:tailEnd/>
          </a:ln>
        </p:spPr>
        <p:txBody>
          <a:bodyPr>
            <a:spAutoFit/>
          </a:bodyPr>
          <a:lstStyle/>
          <a:p>
            <a:pPr marL="57150" indent="-57150" algn="l">
              <a:spcBef>
                <a:spcPct val="40000"/>
              </a:spcBef>
            </a:pPr>
            <a:r>
              <a:rPr lang="en-US" sz="1200" b="0"/>
              <a:t>	Using the Accenture Life Insurance Platform, Prudential achieved its goal of simplification making it “easier for clients and agents to do business with them”.</a:t>
            </a:r>
          </a:p>
          <a:p>
            <a:pPr marL="742950" lvl="1" indent="-285750" algn="l">
              <a:spcBef>
                <a:spcPct val="20000"/>
              </a:spcBef>
              <a:buClr>
                <a:schemeClr val="tx1"/>
              </a:buClr>
              <a:buFont typeface="Times New Roman" pitchFamily="18" charset="0"/>
              <a:buChar char="–"/>
            </a:pPr>
            <a:r>
              <a:rPr lang="en-US" sz="1200" b="0"/>
              <a:t>Prudential has increased the usability, efficiency, and flexibility of the new business process, allowing them to provide high quality service to producers and customers.</a:t>
            </a:r>
          </a:p>
          <a:p>
            <a:pPr marL="742950" lvl="1" indent="-285750" algn="l">
              <a:spcBef>
                <a:spcPct val="20000"/>
              </a:spcBef>
              <a:buClr>
                <a:schemeClr val="tx1"/>
              </a:buClr>
              <a:buFont typeface="Times New Roman" pitchFamily="18" charset="0"/>
              <a:buChar char="–"/>
            </a:pPr>
            <a:r>
              <a:rPr lang="en-US" sz="1200" b="0"/>
              <a:t>Maintainability has been greatly improved as a result of consolidation to a single, comprehensive platform</a:t>
            </a:r>
          </a:p>
          <a:p>
            <a:pPr marL="742950" lvl="1" indent="-285750" algn="l">
              <a:spcBef>
                <a:spcPct val="20000"/>
              </a:spcBef>
              <a:buClr>
                <a:schemeClr val="tx1"/>
              </a:buClr>
              <a:buFont typeface="Times New Roman" pitchFamily="18" charset="0"/>
              <a:buChar char="–"/>
            </a:pPr>
            <a:r>
              <a:rPr lang="en-US" sz="1200" b="0"/>
              <a:t>Replacing multiple legacy new business systems improved IT productivity, and reduced costs</a:t>
            </a:r>
          </a:p>
        </p:txBody>
      </p:sp>
      <p:sp>
        <p:nvSpPr>
          <p:cNvPr id="16392" name="TextBox 7"/>
          <p:cNvSpPr txBox="1">
            <a:spLocks noChangeArrowheads="1"/>
          </p:cNvSpPr>
          <p:nvPr/>
        </p:nvSpPr>
        <p:spPr bwMode="auto">
          <a:xfrm>
            <a:off x="2625725" y="3856038"/>
            <a:ext cx="5999163" cy="1679575"/>
          </a:xfrm>
          <a:prstGeom prst="rect">
            <a:avLst/>
          </a:prstGeom>
          <a:noFill/>
          <a:ln w="9525">
            <a:noFill/>
            <a:miter lim="800000"/>
            <a:headEnd/>
            <a:tailEnd/>
          </a:ln>
        </p:spPr>
        <p:txBody>
          <a:bodyPr>
            <a:spAutoFit/>
          </a:bodyPr>
          <a:lstStyle/>
          <a:p>
            <a:pPr marL="57150" indent="-57150" algn="l">
              <a:spcBef>
                <a:spcPct val="40000"/>
              </a:spcBef>
            </a:pPr>
            <a:r>
              <a:rPr lang="en-US" sz="1200" b="0"/>
              <a:t>With the Accenture Life Insurance Platform, the client is able to </a:t>
            </a:r>
            <a:r>
              <a:rPr lang="it-IT" sz="1200" b="0"/>
              <a:t>:</a:t>
            </a:r>
          </a:p>
          <a:p>
            <a:pPr marL="742950" lvl="1" indent="-285750" algn="l">
              <a:spcBef>
                <a:spcPct val="20000"/>
              </a:spcBef>
              <a:buClr>
                <a:schemeClr val="tx1"/>
              </a:buClr>
              <a:buFont typeface="Times New Roman" pitchFamily="18" charset="0"/>
              <a:buChar char="–"/>
            </a:pPr>
            <a:r>
              <a:rPr lang="en-US" sz="1200" b="0"/>
              <a:t>Utilize a single and homogenous Life Platform in different European countries that enables the reduction of product time-to-market and an extensive automation both for distribution network and Headquarters</a:t>
            </a:r>
          </a:p>
          <a:p>
            <a:pPr marL="742950" lvl="1" indent="-285750" algn="l">
              <a:spcBef>
                <a:spcPct val="20000"/>
              </a:spcBef>
              <a:buClr>
                <a:schemeClr val="tx1"/>
              </a:buClr>
              <a:buFont typeface="Times New Roman" pitchFamily="18" charset="0"/>
              <a:buChar char="–"/>
            </a:pPr>
            <a:r>
              <a:rPr lang="en-US" sz="1200" b="0"/>
              <a:t>Reduce IT cost of service through “industrializing” the operations engine by 40%</a:t>
            </a:r>
          </a:p>
          <a:p>
            <a:pPr marL="742950" lvl="1" indent="-285750" algn="l">
              <a:spcBef>
                <a:spcPct val="20000"/>
              </a:spcBef>
              <a:buClr>
                <a:schemeClr val="tx1"/>
              </a:buClr>
              <a:buFont typeface="Times New Roman" pitchFamily="18" charset="0"/>
              <a:buChar char="–"/>
            </a:pPr>
            <a:r>
              <a:rPr lang="en-US" sz="1200" b="0"/>
              <a:t>Make IT cost variable and linked to the growth of the business and entry into new markets / countries</a:t>
            </a:r>
          </a:p>
        </p:txBody>
      </p:sp>
      <p:pic>
        <p:nvPicPr>
          <p:cNvPr id="16393" name="Picture 11" descr="logo_pru"/>
          <p:cNvPicPr>
            <a:picLocks noChangeAspect="1" noChangeArrowheads="1"/>
          </p:cNvPicPr>
          <p:nvPr/>
        </p:nvPicPr>
        <p:blipFill>
          <a:blip r:embed="rId3" cstate="print"/>
          <a:srcRect t="18782" r="24797" b="18782"/>
          <a:stretch>
            <a:fillRect/>
          </a:stretch>
        </p:blipFill>
        <p:spPr bwMode="auto">
          <a:xfrm>
            <a:off x="357188" y="2247900"/>
            <a:ext cx="2366962" cy="666750"/>
          </a:xfrm>
          <a:prstGeom prst="rect">
            <a:avLst/>
          </a:prstGeom>
          <a:noFill/>
          <a:ln w="9525">
            <a:noFill/>
            <a:miter lim="800000"/>
            <a:headEnd/>
            <a:tailEnd/>
          </a:ln>
        </p:spPr>
      </p:pic>
      <p:pic>
        <p:nvPicPr>
          <p:cNvPr id="11" name="Picture 10" descr="Mediolanum.gif"/>
          <p:cNvPicPr>
            <a:picLocks noChangeAspect="1"/>
          </p:cNvPicPr>
          <p:nvPr/>
        </p:nvPicPr>
        <p:blipFill>
          <a:blip r:embed="rId4" cstate="print"/>
          <a:stretch>
            <a:fillRect/>
          </a:stretch>
        </p:blipFill>
        <p:spPr>
          <a:xfrm>
            <a:off x="490537" y="4381500"/>
            <a:ext cx="2066925" cy="457200"/>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p:spPr>
        <p:txBody>
          <a:bodyPr/>
          <a:lstStyle/>
          <a:p>
            <a:fld id="{ED1D3B0C-929D-4143-9BCA-404DD96BBCEB}" type="slidenum">
              <a:rPr lang="en-US" smtClean="0"/>
              <a:pPr/>
              <a:t>15</a:t>
            </a:fld>
            <a:endParaRPr lang="en-US" smtClean="0"/>
          </a:p>
        </p:txBody>
      </p:sp>
      <p:sp>
        <p:nvSpPr>
          <p:cNvPr id="17411" name="Footer Placeholder 2"/>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17412" name="Rectangle 2"/>
          <p:cNvSpPr>
            <a:spLocks noGrp="1" noChangeArrowheads="1"/>
          </p:cNvSpPr>
          <p:nvPr>
            <p:ph type="title" idx="4294967295"/>
          </p:nvPr>
        </p:nvSpPr>
        <p:spPr>
          <a:xfrm>
            <a:off x="454025" y="554038"/>
            <a:ext cx="6667500" cy="1189037"/>
          </a:xfrm>
        </p:spPr>
        <p:txBody>
          <a:bodyPr/>
          <a:lstStyle/>
          <a:p>
            <a:r>
              <a:rPr lang="en-US" smtClean="0"/>
              <a:t>Insurers’ frequently asked questions</a:t>
            </a:r>
            <a:endParaRPr lang="en-GB" smtClean="0"/>
          </a:p>
        </p:txBody>
      </p:sp>
      <p:sp>
        <p:nvSpPr>
          <p:cNvPr id="17413" name="Text Box 7"/>
          <p:cNvSpPr txBox="1">
            <a:spLocks noChangeArrowheads="1"/>
          </p:cNvSpPr>
          <p:nvPr>
            <p:custDataLst>
              <p:tags r:id="rId1"/>
            </p:custDataLst>
          </p:nvPr>
        </p:nvSpPr>
        <p:spPr bwMode="auto">
          <a:xfrm>
            <a:off x="346075" y="1816100"/>
            <a:ext cx="8797925" cy="4767263"/>
          </a:xfrm>
          <a:prstGeom prst="rect">
            <a:avLst/>
          </a:prstGeom>
          <a:noFill/>
          <a:ln w="9525" algn="ctr">
            <a:noFill/>
            <a:miter lim="800000"/>
            <a:headEnd/>
            <a:tailEnd/>
          </a:ln>
        </p:spPr>
        <p:txBody>
          <a:bodyPr>
            <a:spAutoFit/>
          </a:bodyPr>
          <a:lstStyle/>
          <a:p>
            <a:pPr marL="171450" indent="-171450" algn="l" eaLnBrk="1" hangingPunct="1">
              <a:spcBef>
                <a:spcPct val="20000"/>
              </a:spcBef>
            </a:pPr>
            <a:r>
              <a:rPr lang="en-US" sz="1400" dirty="0">
                <a:solidFill>
                  <a:schemeClr val="accent2"/>
                </a:solidFill>
              </a:rPr>
              <a:t>Q: Is Accenture really in the software business?</a:t>
            </a:r>
          </a:p>
          <a:p>
            <a:pPr marL="171450" indent="-171450" algn="l">
              <a:spcBef>
                <a:spcPct val="20000"/>
              </a:spcBef>
              <a:buFontTx/>
              <a:buChar char="•"/>
            </a:pPr>
            <a:r>
              <a:rPr lang="en-US" sz="1300" b="0" dirty="0"/>
              <a:t>Yes. Accenture has a strong suite of insurance software that includes Claims Components, </a:t>
            </a:r>
            <a:r>
              <a:rPr lang="en-US" sz="1300" b="0" dirty="0" smtClean="0"/>
              <a:t>Policy Components, and </a:t>
            </a:r>
            <a:r>
              <a:rPr lang="en-US" sz="1300" b="0" dirty="0"/>
              <a:t>the Accenture Life Insurance Platform. These assets are accelerators of transformation for our clients that help differentiate them from the competition. As part of its core strategy, Accenture launched Accenture Software, effective 1st, 2009, in charge of R&amp;D investments, ongoing developments and support of the suite of insurance assets.</a:t>
            </a:r>
            <a:r>
              <a:rPr lang="en-US" sz="1400" b="0" dirty="0"/>
              <a:t> </a:t>
            </a:r>
          </a:p>
          <a:p>
            <a:pPr marL="171450" indent="-171450" algn="l">
              <a:spcBef>
                <a:spcPct val="20000"/>
              </a:spcBef>
              <a:buFontTx/>
              <a:buChar char="•"/>
            </a:pPr>
            <a:endParaRPr lang="en-US" sz="500" b="0" dirty="0">
              <a:solidFill>
                <a:srgbClr val="FF3366"/>
              </a:solidFill>
            </a:endParaRPr>
          </a:p>
          <a:p>
            <a:pPr marL="171450" indent="-171450" algn="l" eaLnBrk="1" hangingPunct="1">
              <a:spcBef>
                <a:spcPct val="20000"/>
              </a:spcBef>
            </a:pPr>
            <a:r>
              <a:rPr lang="en-US" sz="1400" dirty="0">
                <a:solidFill>
                  <a:schemeClr val="accent2"/>
                </a:solidFill>
              </a:rPr>
              <a:t>Q: How configurable is the Accenture Life Insurance Platform, compared to other policy administration systems?</a:t>
            </a:r>
          </a:p>
          <a:p>
            <a:pPr marL="171450" indent="-171450" algn="l" eaLnBrk="1" hangingPunct="1">
              <a:spcBef>
                <a:spcPct val="20000"/>
              </a:spcBef>
              <a:buFontTx/>
              <a:buChar char="•"/>
            </a:pPr>
            <a:r>
              <a:rPr lang="en-US" sz="1300" b="0" dirty="0"/>
              <a:t>ALIP is a highly configurable solution.  We provide rules-based configuration of products, data capture, business process workflow, underwriting and claim processing.  This allows carriers to react quickly to changing conditions by modifying their processes. These changes are performed directly by the end user, without the need for programming.</a:t>
            </a:r>
            <a:r>
              <a:rPr lang="en-US" sz="1400" b="0" dirty="0"/>
              <a:t> </a:t>
            </a:r>
          </a:p>
          <a:p>
            <a:pPr marL="171450" indent="-171450" algn="l" eaLnBrk="1" hangingPunct="1">
              <a:spcBef>
                <a:spcPct val="20000"/>
              </a:spcBef>
            </a:pPr>
            <a:endParaRPr lang="en-US" sz="500" b="0" dirty="0"/>
          </a:p>
          <a:p>
            <a:pPr marL="171450" indent="-171450" algn="l" eaLnBrk="1" hangingPunct="1">
              <a:spcBef>
                <a:spcPct val="20000"/>
              </a:spcBef>
            </a:pPr>
            <a:r>
              <a:rPr lang="en-US" sz="1400" dirty="0">
                <a:solidFill>
                  <a:schemeClr val="accent2"/>
                </a:solidFill>
              </a:rPr>
              <a:t>Q: Can the solution work in all of the various countries in which I operate?</a:t>
            </a:r>
          </a:p>
          <a:p>
            <a:pPr marL="171450" indent="-171450" algn="l" eaLnBrk="1" hangingPunct="1">
              <a:spcBef>
                <a:spcPct val="20000"/>
              </a:spcBef>
              <a:buFontTx/>
              <a:buChar char="•"/>
            </a:pPr>
            <a:r>
              <a:rPr lang="en-US" sz="1300" b="0" dirty="0"/>
              <a:t>Yes, we have a fully internationalized user interface that can display any language (including double byte). Country-specific rules can be configured in the system.</a:t>
            </a:r>
          </a:p>
          <a:p>
            <a:pPr marL="171450" indent="-171450" algn="l" eaLnBrk="1" hangingPunct="1">
              <a:spcBef>
                <a:spcPct val="20000"/>
              </a:spcBef>
              <a:buFontTx/>
              <a:buChar char="•"/>
            </a:pPr>
            <a:endParaRPr lang="en-US" sz="500" b="0" dirty="0"/>
          </a:p>
          <a:p>
            <a:pPr marL="171450" indent="-171450" algn="l">
              <a:spcBef>
                <a:spcPct val="20000"/>
              </a:spcBef>
            </a:pPr>
            <a:r>
              <a:rPr lang="en-US" sz="1400" dirty="0">
                <a:solidFill>
                  <a:schemeClr val="accent2"/>
                </a:solidFill>
              </a:rPr>
              <a:t>Q: What technical architecture does the Accenture Life Insurance Platform use?</a:t>
            </a:r>
          </a:p>
          <a:p>
            <a:pPr marL="171450" indent="-171450" algn="l" eaLnBrk="1" hangingPunct="1">
              <a:spcBef>
                <a:spcPct val="20000"/>
              </a:spcBef>
              <a:buFontTx/>
              <a:buChar char="•"/>
            </a:pPr>
            <a:r>
              <a:rPr lang="en-US" sz="1300" b="0" dirty="0"/>
              <a:t>The Accenture Life Insurance Platform is platform neutral to maximize the insurer’s ability to actively manage the software on the platform of their preference. It also provides high productivity development by using standard tools, making the final code easy to maintain and understand by a large portion of software developers – a requirement for software that typically lasts for decades.</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764" indent="-342764">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4"/>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3" tIns="45702" rIns="91403" bIns="45702" rtlCol="0" anchor="t" anchorCtr="0"/>
          <a:lstStyle/>
          <a:p>
            <a:pPr marL="285638" indent="-285638" algn="l" defTabSz="914127"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百度传课：司马懿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38" indent="-285638" algn="l" defTabSz="914127"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网易学堂：司马懿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a:p>
            <a:pPr marL="285638" indent="-285638" algn="l" defTabSz="914127" eaLnBrk="1" fontAlgn="auto" hangingPunct="1">
              <a:lnSpc>
                <a:spcPct val="150000"/>
              </a:lnSpc>
              <a:spcBef>
                <a:spcPts val="0"/>
              </a:spcBef>
              <a:spcAft>
                <a:spcPts val="0"/>
              </a:spcAft>
              <a:buFont typeface="Wingdings" pitchFamily="2" charset="2"/>
              <a:buChar char="p"/>
            </a:pPr>
            <a:r>
              <a:rPr lang="zh-CN" altLang="en-US" sz="1800" b="0" dirty="0">
                <a:solidFill>
                  <a:srgbClr val="4F81BD">
                    <a:lumMod val="75000"/>
                  </a:srgbClr>
                </a:solidFill>
                <a:latin typeface="微软雅黑"/>
                <a:cs typeface="Segoe UI" pitchFamily="34" charset="0"/>
              </a:rPr>
              <a:t>知乎：       司马懿</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学校</a:t>
            </a:r>
            <a:endParaRPr lang="en-US" altLang="zh-CN" sz="1800" b="0" dirty="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eaLnBrk="1" fontAlgn="auto" hangingPunct="1">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8" name="圆角矩形 7">
            <a:hlinkClick r:id="rId3"/>
          </p:cNvPr>
          <p:cNvSpPr/>
          <p:nvPr/>
        </p:nvSpPr>
        <p:spPr>
          <a:xfrm>
            <a:off x="3589793" y="4214092"/>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eaLnBrk="1" fontAlgn="auto" hangingPunct="1">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l" defTabSz="914127" eaLnBrk="1" fontAlgn="auto" hangingPunct="1">
              <a:spcBef>
                <a:spcPts val="0"/>
              </a:spcBef>
              <a:spcAft>
                <a:spcPts val="0"/>
              </a:spcAft>
            </a:pPr>
            <a:r>
              <a:rPr lang="en-US" altLang="zh-CN" sz="1600" dirty="0">
                <a:solidFill>
                  <a:prstClr val="white"/>
                </a:solidFill>
                <a:latin typeface="微软雅黑"/>
                <a:cs typeface="Segoe UI" pitchFamily="34" charset="0"/>
              </a:rPr>
              <a:t>https://www.chuanke.com</a:t>
            </a:r>
            <a:endParaRPr lang="zh-CN" altLang="en-US" sz="1600" dirty="0">
              <a:solidFill>
                <a:prstClr val="white"/>
              </a:solidFill>
              <a:latin typeface="微软雅黑"/>
              <a:cs typeface="Segoe UI" pitchFamily="34" charset="0"/>
            </a:endParaRPr>
          </a:p>
        </p:txBody>
      </p:sp>
      <p:sp>
        <p:nvSpPr>
          <p:cNvPr id="17" name="圆角矩形 16">
            <a:hlinkClick r:id="rId3"/>
          </p:cNvPr>
          <p:cNvSpPr/>
          <p:nvPr/>
        </p:nvSpPr>
        <p:spPr>
          <a:xfrm>
            <a:off x="5148064" y="4214092"/>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l" defTabSz="914127" eaLnBrk="1" fontAlgn="auto" hangingPunct="1">
              <a:spcBef>
                <a:spcPts val="0"/>
              </a:spcBef>
              <a:spcAft>
                <a:spcPts val="0"/>
              </a:spcAft>
            </a:pPr>
            <a:r>
              <a:rPr lang="en-US" altLang="zh-CN" sz="1600" dirty="0">
                <a:solidFill>
                  <a:prstClr val="white"/>
                </a:solidFill>
                <a:latin typeface="微软雅黑"/>
                <a:cs typeface="Segoe UI" pitchFamily="34" charset="0"/>
              </a:rPr>
              <a:t>https://study.163.com</a:t>
            </a:r>
            <a:endParaRPr lang="zh-CN" altLang="en-US" sz="1600" dirty="0">
              <a:solidFill>
                <a:prstClr val="white"/>
              </a:solidFill>
              <a:latin typeface="微软雅黑"/>
              <a:cs typeface="Segoe UI" pitchFamily="34" charset="0"/>
            </a:endParaRPr>
          </a:p>
        </p:txBody>
      </p:sp>
      <p:sp>
        <p:nvSpPr>
          <p:cNvPr id="2" name="矩形 1"/>
          <p:cNvSpPr/>
          <p:nvPr/>
        </p:nvSpPr>
        <p:spPr>
          <a:xfrm>
            <a:off x="871354" y="2921171"/>
            <a:ext cx="7293966" cy="507823"/>
          </a:xfrm>
          <a:prstGeom prst="rect">
            <a:avLst/>
          </a:prstGeom>
        </p:spPr>
        <p:txBody>
          <a:bodyPr wrap="none" lIns="91403" tIns="45702" rIns="91403" bIns="45702">
            <a:spAutoFit/>
          </a:bodyPr>
          <a:lstStyle/>
          <a:p>
            <a:pPr algn="l" defTabSz="914127" eaLnBrk="1" hangingPunct="1">
              <a:lnSpc>
                <a:spcPct val="150000"/>
              </a:lnSpc>
            </a:pPr>
            <a:r>
              <a:rPr lang="zh-CN" altLang="en-US" sz="1800" b="0" dirty="0">
                <a:solidFill>
                  <a:srgbClr val="4F81BD">
                    <a:lumMod val="75000"/>
                  </a:srgbClr>
                </a:solidFill>
                <a:latin typeface="微软雅黑"/>
                <a:cs typeface="Segoe UI" pitchFamily="34" charset="0"/>
              </a:rPr>
              <a:t>学习世界五百强和咨询公司</a:t>
            </a:r>
            <a:r>
              <a:rPr lang="en-US" altLang="zh-CN" sz="1800" b="0" dirty="0">
                <a:solidFill>
                  <a:srgbClr val="4F81BD">
                    <a:lumMod val="75000"/>
                  </a:srgbClr>
                </a:solidFill>
                <a:latin typeface="微软雅黑"/>
                <a:cs typeface="Segoe UI" pitchFamily="34" charset="0"/>
              </a:rPr>
              <a:t>PPT</a:t>
            </a:r>
            <a:r>
              <a:rPr lang="zh-CN" altLang="en-US" sz="1800" b="0" dirty="0">
                <a:solidFill>
                  <a:srgbClr val="4F81BD">
                    <a:lumMod val="75000"/>
                  </a:srgbClr>
                </a:solidFill>
                <a:latin typeface="微软雅黑"/>
                <a:cs typeface="Segoe UI" pitchFamily="34" charset="0"/>
              </a:rPr>
              <a:t>课程请访问如下网站搜索：“司马懿”</a:t>
            </a: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eaLnBrk="1" fontAlgn="auto" hangingPunct="1">
              <a:spcBef>
                <a:spcPts val="0"/>
              </a:spcBef>
              <a:spcAft>
                <a:spcPts val="0"/>
              </a:spcAft>
            </a:pPr>
            <a:r>
              <a:rPr lang="zh-CN" altLang="en-US" sz="1600" dirty="0">
                <a:solidFill>
                  <a:prstClr val="white"/>
                </a:solidFill>
                <a:latin typeface="微软雅黑"/>
                <a:cs typeface="Segoe UI" pitchFamily="34" charset="0"/>
              </a:rPr>
              <a:t>访问地址</a:t>
            </a: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l" defTabSz="914127" eaLnBrk="1" fontAlgn="auto" hangingPunct="1">
              <a:spcBef>
                <a:spcPts val="0"/>
              </a:spcBef>
              <a:spcAft>
                <a:spcPts val="0"/>
              </a:spcAft>
            </a:pPr>
            <a:r>
              <a:rPr lang="en-US" altLang="zh-CN" sz="1600" dirty="0">
                <a:solidFill>
                  <a:prstClr val="white"/>
                </a:solidFill>
                <a:latin typeface="微软雅黑"/>
                <a:cs typeface="Segoe UI" pitchFamily="34" charset="0"/>
              </a:rPr>
              <a:t>https://www.zhiu.com</a:t>
            </a:r>
            <a:endParaRPr lang="zh-CN" altLang="en-US" sz="1600" dirty="0">
              <a:solidFill>
                <a:prstClr val="white"/>
              </a:solidFill>
              <a:latin typeface="微软雅黑"/>
              <a:cs typeface="Segoe UI" pitchFamily="34" charset="0"/>
            </a:endParaRPr>
          </a:p>
        </p:txBody>
      </p:sp>
    </p:spTree>
    <p:extLst>
      <p:ext uri="{BB962C8B-B14F-4D97-AF65-F5344CB8AC3E}">
        <p14:creationId xmlns:p14="http://schemas.microsoft.com/office/powerpoint/2010/main" val="4172487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074FFFC0-49C9-4176-9FD4-96D5EE02E7E8}" type="slidenum">
              <a:rPr lang="en-US" smtClean="0"/>
              <a:pPr/>
              <a:t>2</a:t>
            </a:fld>
            <a:endParaRPr lang="en-US" smtClean="0"/>
          </a:p>
        </p:txBody>
      </p:sp>
      <p:sp>
        <p:nvSpPr>
          <p:cNvPr id="8195" name="Footer Placeholder 4"/>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8196" name="Rectangle 2"/>
          <p:cNvSpPr>
            <a:spLocks noGrp="1" noChangeArrowheads="1"/>
          </p:cNvSpPr>
          <p:nvPr>
            <p:ph type="title"/>
          </p:nvPr>
        </p:nvSpPr>
        <p:spPr>
          <a:xfrm>
            <a:off x="471488" y="595313"/>
            <a:ext cx="6500812" cy="1131887"/>
          </a:xfrm>
        </p:spPr>
        <p:txBody>
          <a:bodyPr/>
          <a:lstStyle/>
          <a:p>
            <a:r>
              <a:rPr lang="en-US" smtClean="0"/>
              <a:t>Usage Guidelines</a:t>
            </a:r>
          </a:p>
        </p:txBody>
      </p:sp>
      <p:sp>
        <p:nvSpPr>
          <p:cNvPr id="8197" name="Rectangle 3"/>
          <p:cNvSpPr>
            <a:spLocks noGrp="1" noChangeArrowheads="1"/>
          </p:cNvSpPr>
          <p:nvPr>
            <p:ph type="body" idx="1"/>
          </p:nvPr>
        </p:nvSpPr>
        <p:spPr>
          <a:xfrm>
            <a:off x="404813" y="1811338"/>
            <a:ext cx="8450262" cy="4789487"/>
          </a:xfrm>
          <a:noFill/>
        </p:spPr>
        <p:txBody>
          <a:bodyPr/>
          <a:lstStyle/>
          <a:p>
            <a:pPr marL="168275" indent="-168275">
              <a:lnSpc>
                <a:spcPct val="80000"/>
              </a:lnSpc>
              <a:buFontTx/>
              <a:buNone/>
              <a:tabLst>
                <a:tab pos="2400300" algn="l"/>
              </a:tabLst>
            </a:pPr>
            <a:endParaRPr lang="en-US" sz="1500" dirty="0" smtClean="0"/>
          </a:p>
          <a:p>
            <a:pPr marL="168275" indent="-168275">
              <a:lnSpc>
                <a:spcPct val="80000"/>
              </a:lnSpc>
              <a:spcBef>
                <a:spcPct val="0"/>
              </a:spcBef>
              <a:tabLst>
                <a:tab pos="2400300" algn="l"/>
              </a:tabLst>
            </a:pPr>
            <a:r>
              <a:rPr lang="en-US" sz="1500" dirty="0" smtClean="0"/>
              <a:t>This deck is designed for presentations to C-level executives in life insurance companies. Its aim is to address high-level business imperatives, and then introduce the Accenture Life Insurance Platform as part of a comprehensive solution. </a:t>
            </a:r>
          </a:p>
          <a:p>
            <a:pPr marL="168275" indent="-168275">
              <a:lnSpc>
                <a:spcPct val="80000"/>
              </a:lnSpc>
              <a:spcBef>
                <a:spcPct val="0"/>
              </a:spcBef>
              <a:buFontTx/>
              <a:buNone/>
              <a:tabLst>
                <a:tab pos="2400300" algn="l"/>
              </a:tabLst>
            </a:pPr>
            <a:endParaRPr lang="en-US" sz="1500" dirty="0" smtClean="0"/>
          </a:p>
          <a:p>
            <a:pPr marL="168275" indent="-168275">
              <a:lnSpc>
                <a:spcPct val="80000"/>
              </a:lnSpc>
              <a:spcBef>
                <a:spcPct val="0"/>
              </a:spcBef>
              <a:tabLst>
                <a:tab pos="2400300" algn="l"/>
              </a:tabLst>
            </a:pPr>
            <a:r>
              <a:rPr lang="en-US" sz="1500" dirty="0" smtClean="0"/>
              <a:t>The deck can be customized by selecting the slides that are most pertinent to the level of the discussion, the time available, and the interests of the audience.</a:t>
            </a:r>
          </a:p>
          <a:p>
            <a:pPr marL="168275" indent="-168275">
              <a:lnSpc>
                <a:spcPct val="80000"/>
              </a:lnSpc>
              <a:spcBef>
                <a:spcPct val="0"/>
              </a:spcBef>
              <a:buFontTx/>
              <a:buNone/>
              <a:tabLst>
                <a:tab pos="2400300" algn="l"/>
              </a:tabLst>
            </a:pPr>
            <a:endParaRPr lang="en-US" sz="1500" dirty="0" smtClean="0"/>
          </a:p>
          <a:p>
            <a:pPr marL="168275" indent="-168275">
              <a:lnSpc>
                <a:spcPct val="80000"/>
              </a:lnSpc>
              <a:spcBef>
                <a:spcPct val="0"/>
              </a:spcBef>
              <a:tabLst>
                <a:tab pos="2400300" algn="l"/>
              </a:tabLst>
            </a:pPr>
            <a:r>
              <a:rPr lang="en-GB" sz="1500" dirty="0" smtClean="0"/>
              <a:t>Points of contact:</a:t>
            </a:r>
          </a:p>
          <a:p>
            <a:pPr marL="168275" indent="-168275">
              <a:lnSpc>
                <a:spcPct val="80000"/>
              </a:lnSpc>
              <a:spcBef>
                <a:spcPct val="0"/>
              </a:spcBef>
              <a:buFontTx/>
              <a:buNone/>
              <a:tabLst>
                <a:tab pos="2400300" algn="l"/>
              </a:tabLst>
            </a:pPr>
            <a:endParaRPr lang="en-GB" sz="1500" dirty="0" smtClean="0"/>
          </a:p>
          <a:p>
            <a:pPr marL="742950" lvl="1" indent="-285750">
              <a:lnSpc>
                <a:spcPct val="80000"/>
              </a:lnSpc>
              <a:spcBef>
                <a:spcPct val="0"/>
              </a:spcBef>
              <a:tabLst>
                <a:tab pos="2400300" algn="l"/>
              </a:tabLst>
            </a:pPr>
            <a:r>
              <a:rPr lang="en-US" sz="1500" dirty="0" smtClean="0"/>
              <a:t>Albert </a:t>
            </a:r>
            <a:r>
              <a:rPr lang="en-US" sz="1500" dirty="0" err="1" smtClean="0"/>
              <a:t>Juanals</a:t>
            </a:r>
            <a:r>
              <a:rPr lang="en-US" sz="1500" dirty="0" smtClean="0"/>
              <a:t> is the EALA Accenture Software for Insurance Sales Lead</a:t>
            </a:r>
            <a:r>
              <a:rPr lang="en-GB" sz="1500" dirty="0" smtClean="0"/>
              <a:t>. Based in Barcelona, he can be contacted on </a:t>
            </a:r>
            <a:r>
              <a:rPr lang="en-US" sz="1500" dirty="0" smtClean="0"/>
              <a:t>+34 93-227-1227</a:t>
            </a:r>
            <a:r>
              <a:rPr lang="en-GB" sz="1500" dirty="0" smtClean="0"/>
              <a:t>.</a:t>
            </a:r>
          </a:p>
          <a:p>
            <a:pPr marL="742950" lvl="1" indent="-285750">
              <a:lnSpc>
                <a:spcPct val="80000"/>
              </a:lnSpc>
              <a:spcBef>
                <a:spcPct val="0"/>
              </a:spcBef>
              <a:buFontTx/>
              <a:buNone/>
              <a:tabLst>
                <a:tab pos="2400300" algn="l"/>
              </a:tabLst>
            </a:pPr>
            <a:endParaRPr lang="en-GB" sz="1500" dirty="0" smtClean="0"/>
          </a:p>
          <a:p>
            <a:pPr marL="742950" lvl="1" indent="-285750">
              <a:lnSpc>
                <a:spcPct val="80000"/>
              </a:lnSpc>
              <a:spcBef>
                <a:spcPct val="0"/>
              </a:spcBef>
              <a:tabLst>
                <a:tab pos="2400300" algn="l"/>
              </a:tabLst>
            </a:pPr>
            <a:r>
              <a:rPr lang="en-US" altLang="ja-JP" sz="1400" dirty="0" smtClean="0">
                <a:ea typeface="MS PGothic" pitchFamily="34" charset="-128"/>
              </a:rPr>
              <a:t>Nicole Michaels </a:t>
            </a:r>
            <a:r>
              <a:rPr lang="en-GB" sz="1500" dirty="0" smtClean="0"/>
              <a:t>is the North America </a:t>
            </a:r>
            <a:r>
              <a:rPr lang="en-US" sz="1500" dirty="0" smtClean="0"/>
              <a:t>Accenture Software for Insurance </a:t>
            </a:r>
            <a:r>
              <a:rPr lang="en-GB" sz="1500" dirty="0" smtClean="0"/>
              <a:t>Sales Lead. Based in Minneapolis, she can be contacted on </a:t>
            </a:r>
            <a:r>
              <a:rPr lang="en-US" altLang="ja-JP" sz="1400" dirty="0" smtClean="0">
                <a:ea typeface="MS PGothic" pitchFamily="34" charset="-128"/>
              </a:rPr>
              <a:t>+1 612-277-5065</a:t>
            </a:r>
            <a:r>
              <a:rPr lang="en-GB" sz="1500" dirty="0" smtClean="0"/>
              <a:t>.</a:t>
            </a:r>
          </a:p>
          <a:p>
            <a:pPr marL="742950" lvl="1" indent="-285750">
              <a:lnSpc>
                <a:spcPct val="80000"/>
              </a:lnSpc>
              <a:spcBef>
                <a:spcPct val="0"/>
              </a:spcBef>
              <a:tabLst>
                <a:tab pos="2400300" algn="l"/>
              </a:tabLst>
            </a:pPr>
            <a:endParaRPr lang="en-GB" sz="1500" dirty="0" smtClean="0"/>
          </a:p>
          <a:p>
            <a:pPr marL="742950" lvl="1" indent="-285750">
              <a:lnSpc>
                <a:spcPct val="80000"/>
              </a:lnSpc>
              <a:spcBef>
                <a:spcPct val="0"/>
              </a:spcBef>
              <a:tabLst>
                <a:tab pos="2400300" algn="l"/>
              </a:tabLst>
            </a:pPr>
            <a:r>
              <a:rPr lang="en-GB" sz="1500" dirty="0" smtClean="0"/>
              <a:t>Glenn Rogers is the APAC </a:t>
            </a:r>
            <a:r>
              <a:rPr lang="en-US" sz="1500" dirty="0" smtClean="0"/>
              <a:t>Accenture Software for Insurance </a:t>
            </a:r>
            <a:r>
              <a:rPr lang="en-GB" sz="1500" dirty="0" smtClean="0"/>
              <a:t>Sales Lead. Based in Melbourne, he can be contacted on +61 39838 8355.</a:t>
            </a:r>
          </a:p>
          <a:p>
            <a:pPr marL="742950" lvl="1" indent="-285750">
              <a:lnSpc>
                <a:spcPct val="80000"/>
              </a:lnSpc>
              <a:spcBef>
                <a:spcPct val="0"/>
              </a:spcBef>
              <a:buFontTx/>
              <a:buNone/>
              <a:tabLst>
                <a:tab pos="2400300" algn="l"/>
              </a:tabLst>
            </a:pPr>
            <a:endParaRPr lang="en-GB" sz="1500" dirty="0" smtClean="0"/>
          </a:p>
          <a:p>
            <a:pPr marL="742950" lvl="1" indent="-285750">
              <a:lnSpc>
                <a:spcPct val="80000"/>
              </a:lnSpc>
              <a:spcBef>
                <a:spcPct val="0"/>
              </a:spcBef>
              <a:tabLst>
                <a:tab pos="2400300" algn="l"/>
              </a:tabLst>
            </a:pPr>
            <a:r>
              <a:rPr lang="en-GB" sz="1500" dirty="0" smtClean="0"/>
              <a:t>Gilles Biscay is the Accenture Software for Insurance Global Managing Director. Based in Paris, he can be contacted on +33 607 281265.</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2"/>
          <p:cNvSpPr>
            <a:spLocks noGrp="1"/>
          </p:cNvSpPr>
          <p:nvPr>
            <p:ph type="sldNum" sz="quarter" idx="10"/>
          </p:nvPr>
        </p:nvSpPr>
        <p:spPr>
          <a:noFill/>
        </p:spPr>
        <p:txBody>
          <a:bodyPr/>
          <a:lstStyle/>
          <a:p>
            <a:fld id="{1C8ED959-D77C-4B23-9D20-6B5AFDAD4A42}" type="slidenum">
              <a:rPr lang="en-US" smtClean="0"/>
              <a:pPr/>
              <a:t>3</a:t>
            </a:fld>
            <a:endParaRPr lang="en-US" smtClean="0"/>
          </a:p>
        </p:txBody>
      </p:sp>
      <p:sp>
        <p:nvSpPr>
          <p:cNvPr id="1028" name="Footer Placeholder 3"/>
          <p:cNvSpPr>
            <a:spLocks noGrp="1"/>
          </p:cNvSpPr>
          <p:nvPr>
            <p:ph type="ftr" sz="quarter" idx="11"/>
          </p:nvPr>
        </p:nvSpPr>
        <p:spPr>
          <a:noFill/>
        </p:spPr>
        <p:txBody>
          <a:bodyPr/>
          <a:lstStyle/>
          <a:p>
            <a:r>
              <a:rPr lang="en-US" dirty="0" smtClean="0">
                <a:latin typeface="Arial" charset="0"/>
              </a:rPr>
              <a:t>© 2010 Accenture All Rights Reserved.</a:t>
            </a:r>
          </a:p>
        </p:txBody>
      </p:sp>
      <p:graphicFrame>
        <p:nvGraphicFramePr>
          <p:cNvPr id="1026"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0" name="think-cell Slide" r:id="rId7" imgW="0" imgH="0" progId="TCLayout.ActiveDocument.1">
                  <p:embed/>
                </p:oleObj>
              </mc:Choice>
              <mc:Fallback>
                <p:oleObj name="think-cell Slide" r:id="rId7" imgW="0" imgH="0" progId="TCLayout.ActiveDocument.1">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9" name="Rectangle 6"/>
          <p:cNvSpPr>
            <a:spLocks noGrp="1" noChangeArrowheads="1"/>
          </p:cNvSpPr>
          <p:nvPr>
            <p:ph type="title"/>
            <p:custDataLst>
              <p:tags r:id="rId3"/>
            </p:custDataLst>
          </p:nvPr>
        </p:nvSpPr>
        <p:spPr/>
        <p:txBody>
          <a:bodyPr/>
          <a:lstStyle/>
          <a:p>
            <a:pPr eaLnBrk="1" hangingPunct="1"/>
            <a:r>
              <a:rPr lang="en-ZA" smtClean="0"/>
              <a:t>Executive Summary</a:t>
            </a:r>
            <a:endParaRPr lang="en-US" smtClean="0"/>
          </a:p>
        </p:txBody>
      </p:sp>
      <p:sp>
        <p:nvSpPr>
          <p:cNvPr id="1030" name="Text Box 7"/>
          <p:cNvSpPr txBox="1">
            <a:spLocks noChangeArrowheads="1"/>
          </p:cNvSpPr>
          <p:nvPr>
            <p:custDataLst>
              <p:tags r:id="rId4"/>
            </p:custDataLst>
          </p:nvPr>
        </p:nvSpPr>
        <p:spPr bwMode="auto">
          <a:xfrm>
            <a:off x="498475" y="1868488"/>
            <a:ext cx="8316913" cy="4573587"/>
          </a:xfrm>
          <a:prstGeom prst="rect">
            <a:avLst/>
          </a:prstGeom>
          <a:noFill/>
          <a:ln w="9525" algn="ctr">
            <a:noFill/>
            <a:miter lim="800000"/>
            <a:headEnd/>
            <a:tailEnd/>
          </a:ln>
        </p:spPr>
        <p:txBody>
          <a:bodyPr>
            <a:spAutoFit/>
          </a:bodyPr>
          <a:lstStyle/>
          <a:p>
            <a:pPr marL="171450" indent="-171450" algn="l">
              <a:lnSpc>
                <a:spcPct val="80000"/>
              </a:lnSpc>
              <a:buClr>
                <a:schemeClr val="tx1"/>
              </a:buClr>
              <a:buFontTx/>
              <a:buChar char="•"/>
            </a:pPr>
            <a:r>
              <a:rPr lang="en-US" sz="1300" b="0" dirty="0"/>
              <a:t>Current market conditions provide an opportunity for insurers to take stock of and improve processes and operations to ensure  that they have the flexibility and resources needed to take full advantage of the opportunities that will be present when the market starts to turn.</a:t>
            </a:r>
          </a:p>
          <a:p>
            <a:pPr marL="171450" indent="-171450" algn="l">
              <a:lnSpc>
                <a:spcPct val="80000"/>
              </a:lnSpc>
              <a:buClr>
                <a:schemeClr val="tx1"/>
              </a:buClr>
              <a:buFontTx/>
              <a:buChar char="•"/>
            </a:pPr>
            <a:endParaRPr lang="en-US" sz="1300" b="0" dirty="0"/>
          </a:p>
          <a:p>
            <a:pPr marL="171450" indent="-171450" algn="l">
              <a:lnSpc>
                <a:spcPct val="80000"/>
              </a:lnSpc>
              <a:buClr>
                <a:schemeClr val="tx1"/>
              </a:buClr>
              <a:buFontTx/>
              <a:buChar char="•"/>
            </a:pPr>
            <a:r>
              <a:rPr lang="en-US" sz="1300" b="0" dirty="0"/>
              <a:t>Savvy insurers know that policy administration is an area of great opportunity to reduce costs, support growth through quicker speed-to-market, improve customer service, and restructure for competitive advantage.</a:t>
            </a:r>
          </a:p>
          <a:p>
            <a:pPr marL="171450" indent="-171450" algn="l">
              <a:lnSpc>
                <a:spcPct val="80000"/>
              </a:lnSpc>
              <a:buClr>
                <a:schemeClr val="tx1"/>
              </a:buClr>
              <a:buFontTx/>
              <a:buChar char="•"/>
            </a:pPr>
            <a:endParaRPr lang="en-US" sz="1300" b="0" dirty="0"/>
          </a:p>
          <a:p>
            <a:pPr marL="171450" indent="-171450" algn="l">
              <a:lnSpc>
                <a:spcPct val="80000"/>
              </a:lnSpc>
              <a:buClr>
                <a:schemeClr val="tx1"/>
              </a:buClr>
              <a:buFontTx/>
              <a:buChar char="•"/>
            </a:pPr>
            <a:r>
              <a:rPr lang="en-US" sz="1300" b="0" dirty="0"/>
              <a:t>Administrative optimization is often seen as being difficult due to complexity of insurance products, inflexibility of legacy systems, resource constraints, intricacy of system integration, and resistance to change. Serious considerations that can be addressed with the right partner. To successfully optimize administrative operations, you need a holistic approach:</a:t>
            </a:r>
          </a:p>
          <a:p>
            <a:pPr marL="463550" lvl="1" indent="-177800" algn="l" eaLnBrk="1" hangingPunct="1">
              <a:spcBef>
                <a:spcPct val="20000"/>
              </a:spcBef>
              <a:buFont typeface="Arial" charset="0"/>
              <a:buChar char="–"/>
            </a:pPr>
            <a:r>
              <a:rPr lang="en-US" sz="1300" b="0" dirty="0"/>
              <a:t>A market-leading policy administration software system;</a:t>
            </a:r>
          </a:p>
          <a:p>
            <a:pPr marL="463550" lvl="1" indent="-177800" algn="l" eaLnBrk="1" hangingPunct="1">
              <a:spcBef>
                <a:spcPct val="20000"/>
              </a:spcBef>
              <a:buFont typeface="Arial" charset="0"/>
              <a:buChar char="–"/>
            </a:pPr>
            <a:r>
              <a:rPr lang="en-US" sz="1300" b="0" dirty="0"/>
              <a:t>A partner that possesses a deep understanding of insurance processing, with comprehensive implementation, integration, change management &amp; support capabilities.</a:t>
            </a:r>
          </a:p>
          <a:p>
            <a:pPr marL="463550" lvl="1" indent="-177800" algn="l" eaLnBrk="1" hangingPunct="1">
              <a:spcBef>
                <a:spcPct val="20000"/>
              </a:spcBef>
              <a:buFont typeface="Arial" charset="0"/>
              <a:buNone/>
            </a:pPr>
            <a:endParaRPr lang="en-US" sz="1300" b="0" dirty="0"/>
          </a:p>
          <a:p>
            <a:pPr marL="171450" indent="-171450" algn="l" eaLnBrk="1" hangingPunct="1">
              <a:spcBef>
                <a:spcPct val="20000"/>
              </a:spcBef>
            </a:pPr>
            <a:r>
              <a:rPr lang="en-US" sz="1300" dirty="0"/>
              <a:t>Accenture Life Insurance Platform is the leading policy administration system for life insurers: </a:t>
            </a:r>
          </a:p>
          <a:p>
            <a:pPr marL="171450" indent="-171450" algn="l">
              <a:lnSpc>
                <a:spcPct val="80000"/>
              </a:lnSpc>
              <a:buClr>
                <a:schemeClr val="tx1"/>
              </a:buClr>
              <a:buFontTx/>
              <a:buChar char="•"/>
            </a:pPr>
            <a:r>
              <a:rPr lang="en-GB" sz="1300" b="0" dirty="0"/>
              <a:t>Our proven solution, Accenture Life Insurance Platform, has a 15+ year track record that is complemented by an unequalled process improvement, implementation, integration, delivery &amp; support capability. Currently serving:</a:t>
            </a:r>
            <a:endParaRPr lang="en-US" sz="1300" b="0" dirty="0"/>
          </a:p>
          <a:p>
            <a:pPr marL="463550" lvl="1" indent="-177800" algn="l" eaLnBrk="1" hangingPunct="1">
              <a:spcBef>
                <a:spcPct val="20000"/>
              </a:spcBef>
              <a:buFont typeface="Arial" charset="0"/>
              <a:buChar char="–"/>
            </a:pPr>
            <a:r>
              <a:rPr lang="en-US" sz="1300" b="0" dirty="0"/>
              <a:t>ALIP has a 100% production success rate with over 50 life and annuity companies.</a:t>
            </a:r>
          </a:p>
          <a:p>
            <a:pPr marL="463550" lvl="1" indent="-177800" algn="l" eaLnBrk="1" hangingPunct="1">
              <a:spcBef>
                <a:spcPct val="20000"/>
              </a:spcBef>
              <a:buFont typeface="Arial" charset="0"/>
              <a:buChar char="–"/>
            </a:pPr>
            <a:r>
              <a:rPr lang="en-US" sz="1300" b="0" dirty="0"/>
              <a:t>90% of the top life and annuity insurers in North America use the Accenture Life Insurance Platform.</a:t>
            </a:r>
          </a:p>
          <a:p>
            <a:pPr marL="463550" lvl="1" indent="-177800" algn="l" eaLnBrk="1" hangingPunct="1">
              <a:spcBef>
                <a:spcPct val="20000"/>
              </a:spcBef>
              <a:buFont typeface="Arial" charset="0"/>
              <a:buChar char="–"/>
            </a:pPr>
            <a:r>
              <a:rPr lang="en-US" sz="1300" b="0" dirty="0"/>
              <a:t>Accenture provides Life administration solutions to 10 of 15 major Italian companies, representing 30% of life premiums.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10"/>
          </p:nvPr>
        </p:nvSpPr>
        <p:spPr>
          <a:noFill/>
        </p:spPr>
        <p:txBody>
          <a:bodyPr/>
          <a:lstStyle/>
          <a:p>
            <a:fld id="{34EEC3DA-1C42-4C80-9512-4FC297963D06}" type="slidenum">
              <a:rPr lang="en-US" smtClean="0"/>
              <a:pPr/>
              <a:t>4</a:t>
            </a:fld>
            <a:endParaRPr lang="en-US" smtClean="0"/>
          </a:p>
        </p:txBody>
      </p:sp>
      <p:sp>
        <p:nvSpPr>
          <p:cNvPr id="2052" name="Footer Placeholder 4"/>
          <p:cNvSpPr>
            <a:spLocks noGrp="1"/>
          </p:cNvSpPr>
          <p:nvPr>
            <p:ph type="ftr" sz="quarter" idx="11"/>
          </p:nvPr>
        </p:nvSpPr>
        <p:spPr>
          <a:noFill/>
        </p:spPr>
        <p:txBody>
          <a:bodyPr/>
          <a:lstStyle/>
          <a:p>
            <a:r>
              <a:rPr lang="en-US" dirty="0" smtClean="0">
                <a:latin typeface="Arial" charset="0"/>
              </a:rPr>
              <a:t>© 2010 Accenture All Rights Reserved.</a:t>
            </a:r>
          </a:p>
        </p:txBody>
      </p:sp>
      <p:graphicFrame>
        <p:nvGraphicFramePr>
          <p:cNvPr id="2050"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4" name="think-cell Slide" r:id="rId7" imgW="0" imgH="0" progId="TCLayout.ActiveDocument.1">
                  <p:embed/>
                </p:oleObj>
              </mc:Choice>
              <mc:Fallback>
                <p:oleObj name="think-cell Slide" r:id="rId7" imgW="0" imgH="0" progId="TCLayout.ActiveDocument.1">
                  <p:embed/>
                  <p:pic>
                    <p:nvPicPr>
                      <p:cNvPr id="0"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 name="Rectangle 3"/>
          <p:cNvSpPr>
            <a:spLocks noGrp="1" noChangeArrowheads="1"/>
          </p:cNvSpPr>
          <p:nvPr>
            <p:ph type="title"/>
            <p:custDataLst>
              <p:tags r:id="rId3"/>
            </p:custDataLst>
          </p:nvPr>
        </p:nvSpPr>
        <p:spPr bwMode="gray">
          <a:xfrm>
            <a:off x="514350" y="374650"/>
            <a:ext cx="6343650" cy="1341438"/>
          </a:xfrm>
          <a:noFill/>
        </p:spPr>
        <p:txBody>
          <a:bodyPr/>
          <a:lstStyle/>
          <a:p>
            <a:r>
              <a:rPr lang="en-US" smtClean="0"/>
              <a:t>Market Trends</a:t>
            </a:r>
            <a:r>
              <a:rPr lang="en-US" smtClean="0">
                <a:solidFill>
                  <a:srgbClr val="FF3366"/>
                </a:solidFill>
              </a:rPr>
              <a:t/>
            </a:r>
            <a:br>
              <a:rPr lang="en-US" smtClean="0">
                <a:solidFill>
                  <a:srgbClr val="FF3366"/>
                </a:solidFill>
              </a:rPr>
            </a:br>
            <a:r>
              <a:rPr lang="en-US" sz="2100" smtClean="0"/>
              <a:t>Insurers’ share prices have plummeted</a:t>
            </a:r>
          </a:p>
        </p:txBody>
      </p:sp>
      <p:sp>
        <p:nvSpPr>
          <p:cNvPr id="2054" name="Text Box 4"/>
          <p:cNvSpPr txBox="1">
            <a:spLocks noChangeArrowheads="1"/>
          </p:cNvSpPr>
          <p:nvPr/>
        </p:nvSpPr>
        <p:spPr bwMode="gray">
          <a:xfrm>
            <a:off x="581025" y="1889125"/>
            <a:ext cx="5921375" cy="611188"/>
          </a:xfrm>
          <a:prstGeom prst="rect">
            <a:avLst/>
          </a:prstGeom>
          <a:noFill/>
          <a:ln w="12700">
            <a:noFill/>
            <a:miter lim="800000"/>
            <a:headEnd/>
            <a:tailEnd/>
          </a:ln>
        </p:spPr>
        <p:txBody>
          <a:bodyPr wrap="none" lIns="45720" rIns="45720"/>
          <a:lstStyle/>
          <a:p>
            <a:pPr algn="l"/>
            <a:r>
              <a:rPr lang="en-US" sz="1600">
                <a:solidFill>
                  <a:schemeClr val="accent2"/>
                </a:solidFill>
                <a:cs typeface="Arial" charset="0"/>
              </a:rPr>
              <a:t>Share price movement: Best’s Global Life Insurance Index</a:t>
            </a:r>
          </a:p>
          <a:p>
            <a:pPr algn="l"/>
            <a:r>
              <a:rPr lang="en-US" sz="1600">
                <a:solidFill>
                  <a:schemeClr val="accent2"/>
                </a:solidFill>
                <a:cs typeface="Arial" charset="0"/>
              </a:rPr>
              <a:t>April 2008 – April 2009</a:t>
            </a:r>
            <a:endParaRPr lang="en-US" sz="1600" b="0">
              <a:solidFill>
                <a:schemeClr val="accent2"/>
              </a:solidFill>
            </a:endParaRPr>
          </a:p>
        </p:txBody>
      </p:sp>
      <p:sp>
        <p:nvSpPr>
          <p:cNvPr id="2055" name="Rectangle 8"/>
          <p:cNvSpPr>
            <a:spLocks noChangeArrowheads="1"/>
          </p:cNvSpPr>
          <p:nvPr/>
        </p:nvSpPr>
        <p:spPr bwMode="gray">
          <a:xfrm>
            <a:off x="590550" y="6226175"/>
            <a:ext cx="3165475" cy="190500"/>
          </a:xfrm>
          <a:prstGeom prst="rect">
            <a:avLst/>
          </a:prstGeom>
          <a:noFill/>
          <a:ln w="9525">
            <a:noFill/>
            <a:miter lim="800000"/>
            <a:headEnd/>
            <a:tailEnd/>
          </a:ln>
        </p:spPr>
        <p:txBody>
          <a:bodyPr lIns="45720" rIns="45720" anchor="b">
            <a:spAutoFit/>
          </a:bodyPr>
          <a:lstStyle/>
          <a:p>
            <a:pPr algn="l">
              <a:lnSpc>
                <a:spcPct val="80000"/>
              </a:lnSpc>
            </a:pPr>
            <a:r>
              <a:rPr lang="en-US" sz="800" b="0"/>
              <a:t>Source: Google Finance, Best’s Global Life Insurance Index</a:t>
            </a:r>
          </a:p>
        </p:txBody>
      </p:sp>
      <p:sp>
        <p:nvSpPr>
          <p:cNvPr id="2056" name="Text Box 47"/>
          <p:cNvSpPr txBox="1">
            <a:spLocks noChangeArrowheads="1"/>
          </p:cNvSpPr>
          <p:nvPr>
            <p:custDataLst>
              <p:tags r:id="rId4"/>
            </p:custDataLst>
          </p:nvPr>
        </p:nvSpPr>
        <p:spPr bwMode="gray">
          <a:xfrm>
            <a:off x="569913" y="5116513"/>
            <a:ext cx="7912100" cy="1016000"/>
          </a:xfrm>
          <a:prstGeom prst="rect">
            <a:avLst/>
          </a:prstGeom>
          <a:noFill/>
          <a:ln w="12700">
            <a:noFill/>
            <a:miter lim="800000"/>
            <a:headEnd/>
            <a:tailEnd/>
          </a:ln>
        </p:spPr>
        <p:txBody>
          <a:bodyPr lIns="45720" rIns="45720"/>
          <a:lstStyle/>
          <a:p>
            <a:pPr algn="l"/>
            <a:r>
              <a:rPr lang="en-US" sz="1600">
                <a:solidFill>
                  <a:schemeClr val="accent2"/>
                </a:solidFill>
                <a:cs typeface="Arial" charset="0"/>
              </a:rPr>
              <a:t>Loss of shareholder equity, combined with an unprecedented drain on surplus due to devastating investment returns, threatens even the strongest insurers.</a:t>
            </a:r>
          </a:p>
          <a:p>
            <a:pPr algn="l"/>
            <a:endParaRPr lang="en-US" sz="1600" b="0">
              <a:solidFill>
                <a:schemeClr val="accent2"/>
              </a:solidFill>
            </a:endParaRPr>
          </a:p>
        </p:txBody>
      </p:sp>
      <p:pic>
        <p:nvPicPr>
          <p:cNvPr id="2057" name="Picture 48" descr="LifeIndex"/>
          <p:cNvPicPr>
            <a:picLocks noChangeAspect="1" noChangeArrowheads="1"/>
          </p:cNvPicPr>
          <p:nvPr/>
        </p:nvPicPr>
        <p:blipFill>
          <a:blip r:embed="rId8" cstate="print"/>
          <a:srcRect/>
          <a:stretch>
            <a:fillRect/>
          </a:stretch>
        </p:blipFill>
        <p:spPr bwMode="auto">
          <a:xfrm>
            <a:off x="617538" y="2536825"/>
            <a:ext cx="7829550" cy="25431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2"/>
          <p:cNvSpPr txBox="1">
            <a:spLocks noGrp="1"/>
          </p:cNvSpPr>
          <p:nvPr/>
        </p:nvSpPr>
        <p:spPr bwMode="gray">
          <a:xfrm>
            <a:off x="7269163" y="6554788"/>
            <a:ext cx="1693862" cy="269875"/>
          </a:xfrm>
          <a:prstGeom prst="rect">
            <a:avLst/>
          </a:prstGeom>
          <a:noFill/>
          <a:ln w="12700">
            <a:noFill/>
            <a:miter lim="800000"/>
            <a:headEnd/>
            <a:tailEnd/>
          </a:ln>
        </p:spPr>
        <p:txBody>
          <a:bodyPr lIns="90488" tIns="44450" rIns="90488" bIns="44450" anchor="b"/>
          <a:lstStyle/>
          <a:p>
            <a:pPr algn="r">
              <a:lnSpc>
                <a:spcPct val="80000"/>
              </a:lnSpc>
            </a:pPr>
            <a:fld id="{374C610D-4C7D-404A-B1E0-387698F18B61}" type="slidenum">
              <a:rPr lang="en-US" sz="1000" b="0"/>
              <a:pPr algn="r">
                <a:lnSpc>
                  <a:spcPct val="80000"/>
                </a:lnSpc>
              </a:pPr>
              <a:t>5</a:t>
            </a:fld>
            <a:endParaRPr lang="en-US" sz="1000" b="0"/>
          </a:p>
        </p:txBody>
      </p:sp>
      <p:sp>
        <p:nvSpPr>
          <p:cNvPr id="3076" name="Footer Placeholder 3"/>
          <p:cNvSpPr txBox="1">
            <a:spLocks noGrp="1"/>
          </p:cNvSpPr>
          <p:nvPr/>
        </p:nvSpPr>
        <p:spPr bwMode="gray">
          <a:xfrm>
            <a:off x="552450" y="6538913"/>
            <a:ext cx="5791200" cy="284162"/>
          </a:xfrm>
          <a:prstGeom prst="rect">
            <a:avLst/>
          </a:prstGeom>
          <a:noFill/>
          <a:ln w="12700">
            <a:noFill/>
            <a:miter lim="800000"/>
            <a:headEnd/>
            <a:tailEnd/>
          </a:ln>
        </p:spPr>
        <p:txBody>
          <a:bodyPr anchor="b"/>
          <a:lstStyle/>
          <a:p>
            <a:pPr algn="l"/>
            <a:r>
              <a:rPr lang="en-US" sz="1000" b="0" dirty="0"/>
              <a:t>© </a:t>
            </a:r>
            <a:r>
              <a:rPr lang="en-US" sz="1000" b="0" dirty="0" smtClean="0"/>
              <a:t>2010 </a:t>
            </a:r>
            <a:r>
              <a:rPr lang="en-US" sz="1000" b="0" dirty="0"/>
              <a:t>Accenture  All Rights Reserved.</a:t>
            </a:r>
          </a:p>
        </p:txBody>
      </p:sp>
      <p:graphicFrame>
        <p:nvGraphicFramePr>
          <p:cNvPr id="3074" name="Rectangle 4"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 name="think-cell Slide" r:id="rId7" imgW="0" imgH="0" progId="TCLayout.ActiveDocument.1">
                  <p:embed/>
                </p:oleObj>
              </mc:Choice>
              <mc:Fallback>
                <p:oleObj name="think-cell Slide" r:id="rId7" imgW="0" imgH="0" progId="TCLayout.ActiveDocument.1">
                  <p:embed/>
                  <p:pic>
                    <p:nvPicPr>
                      <p:cNvPr id="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7" name="Rectangle 3"/>
          <p:cNvSpPr>
            <a:spLocks noGrp="1" noChangeArrowheads="1"/>
          </p:cNvSpPr>
          <p:nvPr>
            <p:ph type="title" idx="4294967295"/>
          </p:nvPr>
        </p:nvSpPr>
        <p:spPr/>
        <p:txBody>
          <a:bodyPr/>
          <a:lstStyle/>
          <a:p>
            <a:r>
              <a:rPr lang="en-GB" smtClean="0"/>
              <a:t>Strategic initiatives (1/4)</a:t>
            </a:r>
            <a:r>
              <a:rPr lang="en-GB" smtClean="0">
                <a:solidFill>
                  <a:srgbClr val="FF3366"/>
                </a:solidFill>
              </a:rPr>
              <a:t/>
            </a:r>
            <a:br>
              <a:rPr lang="en-GB" smtClean="0">
                <a:solidFill>
                  <a:srgbClr val="FF3366"/>
                </a:solidFill>
              </a:rPr>
            </a:br>
            <a:r>
              <a:rPr lang="en-GB" sz="2100" smtClean="0"/>
              <a:t>The market downturn requires a strategic focus on five business imperatives</a:t>
            </a:r>
          </a:p>
        </p:txBody>
      </p:sp>
      <p:sp>
        <p:nvSpPr>
          <p:cNvPr id="3078" name="Text Box 4"/>
          <p:cNvSpPr txBox="1">
            <a:spLocks noChangeArrowheads="1"/>
          </p:cNvSpPr>
          <p:nvPr>
            <p:custDataLst>
              <p:tags r:id="rId3"/>
            </p:custDataLst>
          </p:nvPr>
        </p:nvSpPr>
        <p:spPr bwMode="gray">
          <a:xfrm>
            <a:off x="6337300" y="39688"/>
            <a:ext cx="527050" cy="274637"/>
          </a:xfrm>
          <a:prstGeom prst="rect">
            <a:avLst/>
          </a:prstGeom>
          <a:noFill/>
          <a:ln w="12700" algn="ctr">
            <a:noFill/>
            <a:miter lim="800000"/>
            <a:headEnd/>
            <a:tailEnd/>
          </a:ln>
        </p:spPr>
        <p:txBody>
          <a:bodyPr>
            <a:spAutoFit/>
          </a:bodyPr>
          <a:lstStyle/>
          <a:p>
            <a:pPr algn="l"/>
            <a:endParaRPr lang="en-GB" sz="1200">
              <a:solidFill>
                <a:schemeClr val="bg1"/>
              </a:solidFill>
            </a:endParaRPr>
          </a:p>
        </p:txBody>
      </p:sp>
      <p:graphicFrame>
        <p:nvGraphicFramePr>
          <p:cNvPr id="399495" name="Group 135"/>
          <p:cNvGraphicFramePr>
            <a:graphicFrameLocks noGrp="1"/>
          </p:cNvGraphicFramePr>
          <p:nvPr>
            <p:ph idx="4294967295"/>
            <p:custDataLst>
              <p:tags r:id="rId4"/>
            </p:custDataLst>
          </p:nvPr>
        </p:nvGraphicFramePr>
        <p:xfrm>
          <a:off x="401638" y="1938338"/>
          <a:ext cx="8355012" cy="4531615"/>
        </p:xfrm>
        <a:graphic>
          <a:graphicData uri="http://schemas.openxmlformats.org/drawingml/2006/table">
            <a:tbl>
              <a:tblPr/>
              <a:tblGrid>
                <a:gridCol w="1671637"/>
                <a:gridCol w="1670050"/>
                <a:gridCol w="1671638"/>
                <a:gridCol w="1670050"/>
                <a:gridCol w="1671637"/>
              </a:tblGrid>
              <a:tr h="700088">
                <a:tc>
                  <a:txBody>
                    <a:bodyPr/>
                    <a:lstStyle/>
                    <a:p>
                      <a:pPr marL="0" marR="0" lvl="0" indent="0" algn="l" defTabSz="914400" rtl="0" eaLnBrk="0" fontAlgn="base" latinLnBrk="0" hangingPunct="0">
                        <a:lnSpc>
                          <a:spcPct val="95000"/>
                        </a:lnSpc>
                        <a:spcBef>
                          <a:spcPct val="0"/>
                        </a:spcBef>
                        <a:spcAft>
                          <a:spcPct val="0"/>
                        </a:spcAft>
                        <a:buClrTx/>
                        <a:buSzTx/>
                        <a:buFontTx/>
                        <a:buNone/>
                        <a:tabLst>
                          <a:tab pos="2400300" algn="l"/>
                        </a:tabLst>
                      </a:pPr>
                      <a:r>
                        <a:rPr kumimoji="0" lang="en-US" sz="1400" b="1" i="0" u="none" strike="noStrike" cap="none" normalizeH="0" baseline="0" dirty="0" smtClean="0">
                          <a:ln>
                            <a:noFill/>
                          </a:ln>
                          <a:solidFill>
                            <a:schemeClr val="bg1"/>
                          </a:solidFill>
                          <a:effectLst/>
                          <a:latin typeface="Arial" pitchFamily="34" charset="0"/>
                        </a:rPr>
                        <a:t>Investment /</a:t>
                      </a:r>
                      <a:br>
                        <a:rPr kumimoji="0" lang="en-US" sz="1400" b="1" i="0" u="none" strike="noStrike" cap="none" normalizeH="0" baseline="0" dirty="0" smtClean="0">
                          <a:ln>
                            <a:noFill/>
                          </a:ln>
                          <a:solidFill>
                            <a:schemeClr val="bg1"/>
                          </a:solidFill>
                          <a:effectLst/>
                          <a:latin typeface="Arial" pitchFamily="34" charset="0"/>
                        </a:rPr>
                      </a:br>
                      <a:r>
                        <a:rPr kumimoji="0" lang="en-US" sz="1400" b="1" i="0" u="none" strike="noStrike" cap="none" normalizeH="0" baseline="0" dirty="0" smtClean="0">
                          <a:ln>
                            <a:noFill/>
                          </a:ln>
                          <a:solidFill>
                            <a:schemeClr val="bg1"/>
                          </a:solidFill>
                          <a:effectLst/>
                          <a:latin typeface="Arial" pitchFamily="34" charset="0"/>
                        </a:rPr>
                        <a:t>Financial Risk Management</a:t>
                      </a:r>
                    </a:p>
                  </a:txBody>
                  <a:tcPr anchor="b"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5000"/>
                        </a:lnSpc>
                        <a:spcBef>
                          <a:spcPct val="0"/>
                        </a:spcBef>
                        <a:spcAft>
                          <a:spcPct val="0"/>
                        </a:spcAft>
                        <a:buClr>
                          <a:schemeClr val="tx1"/>
                        </a:buClr>
                        <a:buSzTx/>
                        <a:buFontTx/>
                        <a:buNone/>
                        <a:tabLst>
                          <a:tab pos="2400300" algn="l"/>
                        </a:tabLst>
                      </a:pPr>
                      <a:r>
                        <a:rPr kumimoji="0" lang="en-US" sz="1400" b="1" i="0" u="none" strike="noStrike" cap="none" normalizeH="0" baseline="0" smtClean="0">
                          <a:ln>
                            <a:noFill/>
                          </a:ln>
                          <a:solidFill>
                            <a:schemeClr val="bg1"/>
                          </a:solidFill>
                          <a:effectLst/>
                          <a:latin typeface="Arial" pitchFamily="34" charset="0"/>
                        </a:rPr>
                        <a:t>Underwriting / Liability Risk Management </a:t>
                      </a:r>
                    </a:p>
                  </a:txBody>
                  <a:tcPr anchor="b"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tab pos="2400300" algn="l"/>
                        </a:tabLst>
                      </a:pPr>
                      <a:r>
                        <a:rPr kumimoji="0" lang="en-US" sz="1400" b="1" i="0" u="none" strike="noStrike" cap="none" normalizeH="0" baseline="0" smtClean="0">
                          <a:ln>
                            <a:noFill/>
                          </a:ln>
                          <a:solidFill>
                            <a:schemeClr val="bg1"/>
                          </a:solidFill>
                          <a:effectLst/>
                          <a:latin typeface="Arial" pitchFamily="34" charset="0"/>
                        </a:rPr>
                        <a:t>Cost Reduction/ Operational Excellence</a:t>
                      </a:r>
                    </a:p>
                  </a:txBody>
                  <a:tcPr anchor="b"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tab pos="2400300" algn="l"/>
                        </a:tabLst>
                      </a:pPr>
                      <a:r>
                        <a:rPr kumimoji="0" lang="en-US" sz="1400" b="1" i="0" u="none" strike="noStrike" cap="none" normalizeH="0" baseline="0" smtClean="0">
                          <a:ln>
                            <a:noFill/>
                          </a:ln>
                          <a:solidFill>
                            <a:schemeClr val="bg1"/>
                          </a:solidFill>
                          <a:effectLst/>
                          <a:latin typeface="Arial" pitchFamily="34" charset="0"/>
                        </a:rPr>
                        <a:t>New </a:t>
                      </a:r>
                    </a:p>
                    <a:p>
                      <a:pPr marL="0" marR="0" lvl="0" indent="0" algn="l" defTabSz="914400" rtl="0" eaLnBrk="0" fontAlgn="base" latinLnBrk="0" hangingPunct="0">
                        <a:lnSpc>
                          <a:spcPct val="95000"/>
                        </a:lnSpc>
                        <a:spcBef>
                          <a:spcPct val="0"/>
                        </a:spcBef>
                        <a:spcAft>
                          <a:spcPct val="0"/>
                        </a:spcAft>
                        <a:buClrTx/>
                        <a:buSzTx/>
                        <a:buFontTx/>
                        <a:buNone/>
                        <a:tabLst>
                          <a:tab pos="2400300" algn="l"/>
                        </a:tabLst>
                      </a:pPr>
                      <a:r>
                        <a:rPr kumimoji="0" lang="en-US" sz="1400" b="1" i="0" u="none" strike="noStrike" cap="none" normalizeH="0" baseline="0" smtClean="0">
                          <a:ln>
                            <a:noFill/>
                          </a:ln>
                          <a:solidFill>
                            <a:schemeClr val="bg1"/>
                          </a:solidFill>
                          <a:effectLst/>
                          <a:latin typeface="Arial" pitchFamily="34" charset="0"/>
                        </a:rPr>
                        <a:t>Organic </a:t>
                      </a:r>
                    </a:p>
                    <a:p>
                      <a:pPr marL="0" marR="0" lvl="0" indent="0" algn="l" defTabSz="914400" rtl="0" eaLnBrk="0" fontAlgn="base" latinLnBrk="0" hangingPunct="0">
                        <a:lnSpc>
                          <a:spcPct val="95000"/>
                        </a:lnSpc>
                        <a:spcBef>
                          <a:spcPct val="0"/>
                        </a:spcBef>
                        <a:spcAft>
                          <a:spcPct val="0"/>
                        </a:spcAft>
                        <a:buClrTx/>
                        <a:buSzTx/>
                        <a:buFontTx/>
                        <a:buNone/>
                        <a:tabLst>
                          <a:tab pos="2400300" algn="l"/>
                        </a:tabLst>
                      </a:pPr>
                      <a:r>
                        <a:rPr kumimoji="0" lang="en-US" sz="1400" b="1" i="0" u="none" strike="noStrike" cap="none" normalizeH="0" baseline="0" smtClean="0">
                          <a:ln>
                            <a:noFill/>
                          </a:ln>
                          <a:solidFill>
                            <a:schemeClr val="bg1"/>
                          </a:solidFill>
                          <a:effectLst/>
                          <a:latin typeface="Arial" pitchFamily="34" charset="0"/>
                        </a:rPr>
                        <a:t>Growth</a:t>
                      </a:r>
                    </a:p>
                  </a:txBody>
                  <a:tcPr anchor="b"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5000"/>
                        </a:lnSpc>
                        <a:spcBef>
                          <a:spcPct val="0"/>
                        </a:spcBef>
                        <a:spcAft>
                          <a:spcPct val="0"/>
                        </a:spcAft>
                        <a:buClrTx/>
                        <a:buSzTx/>
                        <a:buFontTx/>
                        <a:buNone/>
                        <a:tabLst>
                          <a:tab pos="2400300" algn="l"/>
                        </a:tabLst>
                      </a:pPr>
                      <a:r>
                        <a:rPr kumimoji="0" lang="en-US" sz="1400" b="1" i="0" u="none" strike="noStrike" cap="none" normalizeH="0" baseline="0" smtClean="0">
                          <a:ln>
                            <a:noFill/>
                          </a:ln>
                          <a:solidFill>
                            <a:schemeClr val="bg1"/>
                          </a:solidFill>
                          <a:effectLst/>
                          <a:latin typeface="Arial" pitchFamily="34" charset="0"/>
                        </a:rPr>
                        <a:t>Inorganic </a:t>
                      </a:r>
                    </a:p>
                    <a:p>
                      <a:pPr marL="0" marR="0" lvl="0" indent="0" algn="l" defTabSz="914400" rtl="0" eaLnBrk="0" fontAlgn="base" latinLnBrk="0" hangingPunct="0">
                        <a:lnSpc>
                          <a:spcPct val="95000"/>
                        </a:lnSpc>
                        <a:spcBef>
                          <a:spcPct val="0"/>
                        </a:spcBef>
                        <a:spcAft>
                          <a:spcPct val="0"/>
                        </a:spcAft>
                        <a:buClrTx/>
                        <a:buSzTx/>
                        <a:buFontTx/>
                        <a:buNone/>
                        <a:tabLst>
                          <a:tab pos="2400300" algn="l"/>
                        </a:tabLst>
                      </a:pPr>
                      <a:r>
                        <a:rPr kumimoji="0" lang="en-US" sz="1400" b="1" i="0" u="none" strike="noStrike" cap="none" normalizeH="0" baseline="0" smtClean="0">
                          <a:ln>
                            <a:noFill/>
                          </a:ln>
                          <a:solidFill>
                            <a:schemeClr val="bg1"/>
                          </a:solidFill>
                          <a:effectLst/>
                          <a:latin typeface="Arial" pitchFamily="34" charset="0"/>
                        </a:rPr>
                        <a:t>Growth Opportunities</a:t>
                      </a:r>
                    </a:p>
                  </a:txBody>
                  <a:tcPr anchor="b"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2"/>
                    </a:solidFill>
                  </a:tcPr>
                </a:tc>
              </a:tr>
              <a:tr h="1654175">
                <a:tc>
                  <a:txBody>
                    <a:bodyPr/>
                    <a:lstStyle/>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Improved risk management, shift to safer investments</a:t>
                      </a:r>
                    </a:p>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More standardized financial reporting</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E8C5"/>
                    </a:solidFill>
                  </a:tcPr>
                </a:tc>
                <a:tc>
                  <a:txBody>
                    <a:bodyPr/>
                    <a:lstStyle/>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Low interest rates intensify the need for underwriting excellence</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Focus on underwriting profitability</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endParaRPr kumimoji="0" lang="en-US" sz="1200" b="0" i="0" u="none" strike="noStrike" cap="none" normalizeH="0" baseline="0" smtClean="0">
                        <a:ln>
                          <a:noFill/>
                        </a:ln>
                        <a:solidFill>
                          <a:schemeClr val="tx1"/>
                        </a:solidFill>
                        <a:effectLst/>
                        <a:latin typeface="Arial" pitchFamily="34" charset="0"/>
                      </a:endParaRP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Investment losses</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Softer demand</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Price resistance</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E8C5"/>
                    </a:solidFill>
                  </a:tcPr>
                </a:tc>
                <a:tc>
                  <a:txBody>
                    <a:bodyPr/>
                    <a:lstStyle/>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Impact of stock volatility on demand for savings products</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Tougher competition in a receding market</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Need to be quicker to market with better products</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Companies vulnerable: low stock prices, short of capital</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Good growth potential in new geographies</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E8C5"/>
                    </a:solidFill>
                  </a:tcPr>
                </a:tc>
              </a:tr>
              <a:tr h="2176463">
                <a:tc>
                  <a:txBody>
                    <a:bodyPr/>
                    <a:lstStyle/>
                    <a:p>
                      <a:pPr marL="114300" marR="0" lvl="0" indent="-114300" algn="l" defTabSz="914400" rtl="0" eaLnBrk="0" fontAlgn="base" latinLnBrk="0" hangingPunct="0">
                        <a:lnSpc>
                          <a:spcPct val="95000"/>
                        </a:lnSpc>
                        <a:spcBef>
                          <a:spcPct val="0"/>
                        </a:spcBef>
                        <a:spcAft>
                          <a:spcPct val="0"/>
                        </a:spcAft>
                        <a:buClrTx/>
                        <a:buSzTx/>
                        <a:buFontTx/>
                        <a:buNone/>
                        <a:tabLst>
                          <a:tab pos="2400300" algn="l"/>
                        </a:tabLst>
                      </a:pPr>
                      <a:r>
                        <a:rPr kumimoji="0" lang="en-US" sz="1200" b="1" i="0" u="none" strike="noStrike" cap="none" normalizeH="0" baseline="0" dirty="0" smtClean="0">
                          <a:ln>
                            <a:noFill/>
                          </a:ln>
                          <a:solidFill>
                            <a:schemeClr val="tx1"/>
                          </a:solidFill>
                          <a:effectLst/>
                          <a:latin typeface="Arial" pitchFamily="34" charset="0"/>
                        </a:rPr>
                        <a:t>Typical Initiatives</a:t>
                      </a:r>
                    </a:p>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US" sz="1200" b="0" i="0" u="none" strike="noStrike" cap="none" normalizeH="0" baseline="0" dirty="0" smtClean="0">
                          <a:ln>
                            <a:noFill/>
                          </a:ln>
                          <a:solidFill>
                            <a:schemeClr val="tx1"/>
                          </a:solidFill>
                          <a:effectLst/>
                          <a:latin typeface="Arial" pitchFamily="34" charset="0"/>
                        </a:rPr>
                        <a:t>Create comprehensive operational risk management framework &amp; related solutions</a:t>
                      </a:r>
                    </a:p>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US" sz="1200" b="0" i="0" u="none" strike="noStrike" cap="none" normalizeH="0" baseline="0" dirty="0" smtClean="0">
                          <a:ln>
                            <a:noFill/>
                          </a:ln>
                          <a:solidFill>
                            <a:schemeClr val="tx1"/>
                          </a:solidFill>
                          <a:effectLst/>
                          <a:latin typeface="Arial" pitchFamily="34" charset="0"/>
                        </a:rPr>
                        <a:t>Implement a reliable &amp; standard finance management capability</a:t>
                      </a:r>
                    </a:p>
                  </a:txBody>
                  <a:tcPr horzOverflow="overflow">
                    <a:lnL w="12700" cap="flat" cmpd="sng" algn="ctr">
                      <a:solidFill>
                        <a:schemeClr val="accent2"/>
                      </a:solid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E8C5"/>
                    </a:solidFill>
                  </a:tcPr>
                </a:tc>
                <a:tc>
                  <a:txBody>
                    <a:bodyPr/>
                    <a:lstStyle/>
                    <a:p>
                      <a:pPr marL="114300" marR="0" lvl="0" indent="-114300" algn="l" defTabSz="914400" rtl="0" eaLnBrk="0" fontAlgn="base" latinLnBrk="0" hangingPunct="0">
                        <a:lnSpc>
                          <a:spcPct val="95000"/>
                        </a:lnSpc>
                        <a:spcBef>
                          <a:spcPct val="0"/>
                        </a:spcBef>
                        <a:spcAft>
                          <a:spcPct val="0"/>
                        </a:spcAft>
                        <a:buClrTx/>
                        <a:buSzTx/>
                        <a:buFontTx/>
                        <a:buNone/>
                        <a:tabLst>
                          <a:tab pos="2400300" algn="l"/>
                        </a:tabLst>
                      </a:pPr>
                      <a:r>
                        <a:rPr kumimoji="0" lang="en-US" sz="1200" b="1" i="0" u="none" strike="noStrike" cap="none" normalizeH="0" baseline="0" smtClean="0">
                          <a:ln>
                            <a:noFill/>
                          </a:ln>
                          <a:solidFill>
                            <a:schemeClr val="tx1"/>
                          </a:solidFill>
                          <a:effectLst/>
                          <a:latin typeface="Arial" pitchFamily="34" charset="0"/>
                        </a:rPr>
                        <a:t>Typical Initiatives</a:t>
                      </a:r>
                    </a:p>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Deploy proven, competitive &amp; optimally profitable underwriting practices across the organization</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0" fontAlgn="base" latinLnBrk="0" hangingPunct="0">
                        <a:lnSpc>
                          <a:spcPct val="95000"/>
                        </a:lnSpc>
                        <a:spcBef>
                          <a:spcPct val="0"/>
                        </a:spcBef>
                        <a:spcAft>
                          <a:spcPct val="0"/>
                        </a:spcAft>
                        <a:buClrTx/>
                        <a:buSzTx/>
                        <a:buFontTx/>
                        <a:buNone/>
                        <a:tabLst>
                          <a:tab pos="2400300" algn="l"/>
                        </a:tabLst>
                      </a:pPr>
                      <a:r>
                        <a:rPr kumimoji="0" lang="en-US" sz="1200" b="1" i="0" u="none" strike="noStrike" cap="none" normalizeH="0" baseline="0" smtClean="0">
                          <a:ln>
                            <a:noFill/>
                          </a:ln>
                          <a:solidFill>
                            <a:schemeClr val="tx1"/>
                          </a:solidFill>
                          <a:effectLst/>
                          <a:latin typeface="Arial" pitchFamily="34" charset="0"/>
                        </a:rPr>
                        <a:t>Typical Initiatives</a:t>
                      </a:r>
                    </a:p>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Strategic cost reduction</a:t>
                      </a:r>
                    </a:p>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Optimized sourcing</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Operating model integration</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Sales &amp; service optimization</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Automation, operational flexibility, IT rationalization</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E8C5"/>
                    </a:solidFill>
                  </a:tcPr>
                </a:tc>
                <a:tc>
                  <a:txBody>
                    <a:bodyPr/>
                    <a:lstStyle/>
                    <a:p>
                      <a:pPr marL="114300" marR="0" lvl="0" indent="-114300" algn="l" defTabSz="914400" rtl="0" eaLnBrk="0" fontAlgn="base" latinLnBrk="0" hangingPunct="0">
                        <a:lnSpc>
                          <a:spcPct val="95000"/>
                        </a:lnSpc>
                        <a:spcBef>
                          <a:spcPct val="0"/>
                        </a:spcBef>
                        <a:spcAft>
                          <a:spcPct val="0"/>
                        </a:spcAft>
                        <a:buClrTx/>
                        <a:buSzTx/>
                        <a:buFontTx/>
                        <a:buNone/>
                        <a:tabLst>
                          <a:tab pos="2400300" algn="l"/>
                        </a:tabLst>
                      </a:pPr>
                      <a:r>
                        <a:rPr kumimoji="0" lang="en-US" sz="1200" b="1" i="0" u="none" strike="noStrike" cap="none" normalizeH="0" baseline="0" smtClean="0">
                          <a:ln>
                            <a:noFill/>
                          </a:ln>
                          <a:solidFill>
                            <a:schemeClr val="tx1"/>
                          </a:solidFill>
                          <a:effectLst/>
                          <a:latin typeface="Arial" pitchFamily="34" charset="0"/>
                        </a:rPr>
                        <a:t>Typical Initiatives</a:t>
                      </a:r>
                    </a:p>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GB" sz="1200" b="0" i="0" u="none" strike="noStrike" cap="none" normalizeH="0" baseline="0" smtClean="0">
                          <a:ln>
                            <a:noFill/>
                          </a:ln>
                          <a:solidFill>
                            <a:schemeClr val="tx1"/>
                          </a:solidFill>
                          <a:effectLst/>
                          <a:latin typeface="Arial" pitchFamily="34" charset="0"/>
                        </a:rPr>
                        <a:t>Improve collaboration in bringing new products to market</a:t>
                      </a:r>
                    </a:p>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GB" sz="1200" b="0" i="0" u="none" strike="noStrike" cap="none" normalizeH="0" baseline="0" smtClean="0">
                          <a:ln>
                            <a:noFill/>
                          </a:ln>
                          <a:solidFill>
                            <a:schemeClr val="tx1"/>
                          </a:solidFill>
                          <a:effectLst/>
                          <a:latin typeface="Arial" pitchFamily="34" charset="0"/>
                        </a:rPr>
                        <a:t>Introduce a ‘product factory’ capability</a:t>
                      </a:r>
                    </a:p>
                    <a:p>
                      <a:pPr marL="114300" marR="0" lvl="0" indent="-114300" algn="l" defTabSz="914400" rtl="0" eaLnBrk="0" fontAlgn="base" latinLnBrk="0" hangingPunct="0">
                        <a:lnSpc>
                          <a:spcPct val="95000"/>
                        </a:lnSpc>
                        <a:spcBef>
                          <a:spcPct val="0"/>
                        </a:spcBef>
                        <a:spcAft>
                          <a:spcPct val="0"/>
                        </a:spcAft>
                        <a:buClrTx/>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Enable agent &amp; customer self service using new sales channels</a:t>
                      </a:r>
                    </a:p>
                  </a:txBody>
                  <a:tcP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p>
                      <a:pPr marL="114300" marR="0" lvl="0" indent="-114300" algn="l" defTabSz="914400" rtl="0" eaLnBrk="0" fontAlgn="base" latinLnBrk="0" hangingPunct="0">
                        <a:lnSpc>
                          <a:spcPct val="95000"/>
                        </a:lnSpc>
                        <a:spcBef>
                          <a:spcPct val="0"/>
                        </a:spcBef>
                        <a:spcAft>
                          <a:spcPct val="0"/>
                        </a:spcAft>
                        <a:buClrTx/>
                        <a:buSzTx/>
                        <a:buFontTx/>
                        <a:buNone/>
                        <a:tabLst>
                          <a:tab pos="2400300" algn="l"/>
                        </a:tabLst>
                      </a:pPr>
                      <a:r>
                        <a:rPr kumimoji="0" lang="en-US" sz="1200" b="1" i="0" u="none" strike="noStrike" cap="none" normalizeH="0" baseline="0" smtClean="0">
                          <a:ln>
                            <a:noFill/>
                          </a:ln>
                          <a:solidFill>
                            <a:schemeClr val="tx1"/>
                          </a:solidFill>
                          <a:effectLst/>
                          <a:latin typeface="Arial" pitchFamily="34" charset="0"/>
                        </a:rPr>
                        <a:t>Typical Initiatives</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Create acquisition engine</a:t>
                      </a:r>
                    </a:p>
                    <a:p>
                      <a:pPr marL="114300" marR="0" lvl="0" indent="-114300" algn="l" defTabSz="914400" rtl="0" eaLnBrk="0" fontAlgn="base" latinLnBrk="0" hangingPunct="0">
                        <a:lnSpc>
                          <a:spcPct val="95000"/>
                        </a:lnSpc>
                        <a:spcBef>
                          <a:spcPct val="0"/>
                        </a:spcBef>
                        <a:spcAft>
                          <a:spcPct val="0"/>
                        </a:spcAft>
                        <a:buClr>
                          <a:schemeClr val="tx1"/>
                        </a:buClr>
                        <a:buSzTx/>
                        <a:buFontTx/>
                        <a:buChar char="•"/>
                        <a:tabLst>
                          <a:tab pos="2400300" algn="l"/>
                        </a:tabLst>
                      </a:pPr>
                      <a:r>
                        <a:rPr kumimoji="0" lang="en-US" sz="1200" b="0" i="0" u="none" strike="noStrike" cap="none" normalizeH="0" baseline="0" smtClean="0">
                          <a:ln>
                            <a:noFill/>
                          </a:ln>
                          <a:solidFill>
                            <a:schemeClr val="tx1"/>
                          </a:solidFill>
                          <a:effectLst/>
                          <a:latin typeface="Arial" pitchFamily="34" charset="0"/>
                        </a:rPr>
                        <a:t>For major mergers &amp; acquisitions secure cost &amp; revenue synergies in under 12 months</a:t>
                      </a:r>
                    </a:p>
                  </a:txBody>
                  <a:tcPr horzOverflow="overflow">
                    <a:lnL>
                      <a:noFill/>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FE8C5"/>
                    </a:solidFill>
                  </a:tcPr>
                </a:tc>
              </a:tr>
            </a:tbl>
          </a:graphicData>
        </a:graphic>
      </p:graphicFrame>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0"/>
          </p:nvPr>
        </p:nvSpPr>
        <p:spPr>
          <a:noFill/>
        </p:spPr>
        <p:txBody>
          <a:bodyPr/>
          <a:lstStyle/>
          <a:p>
            <a:fld id="{B6283F46-6222-4B52-AC21-4B073C93982F}" type="slidenum">
              <a:rPr lang="en-US" smtClean="0"/>
              <a:pPr/>
              <a:t>6</a:t>
            </a:fld>
            <a:endParaRPr lang="en-US" smtClean="0"/>
          </a:p>
        </p:txBody>
      </p:sp>
      <p:sp>
        <p:nvSpPr>
          <p:cNvPr id="4100" name="Footer Placeholder 5"/>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4101" name="Rectangle 2"/>
          <p:cNvSpPr>
            <a:spLocks noGrp="1" noChangeArrowheads="1"/>
          </p:cNvSpPr>
          <p:nvPr>
            <p:ph type="title"/>
          </p:nvPr>
        </p:nvSpPr>
        <p:spPr bwMode="gray">
          <a:xfrm>
            <a:off x="536575" y="712788"/>
            <a:ext cx="6073775" cy="1006475"/>
          </a:xfrm>
          <a:noFill/>
        </p:spPr>
        <p:txBody>
          <a:bodyPr/>
          <a:lstStyle/>
          <a:p>
            <a:r>
              <a:rPr lang="en-GB" smtClean="0"/>
              <a:t>Strategic initiatives</a:t>
            </a:r>
            <a:r>
              <a:rPr lang="en-US" smtClean="0"/>
              <a:t> (2/4)</a:t>
            </a:r>
            <a:r>
              <a:rPr lang="en-US" smtClean="0">
                <a:solidFill>
                  <a:srgbClr val="FF3366"/>
                </a:solidFill>
                <a:cs typeface="Times New Roman" pitchFamily="18" charset="0"/>
              </a:rPr>
              <a:t/>
            </a:r>
            <a:br>
              <a:rPr lang="en-US" smtClean="0">
                <a:solidFill>
                  <a:srgbClr val="FF3366"/>
                </a:solidFill>
                <a:cs typeface="Times New Roman" pitchFamily="18" charset="0"/>
              </a:rPr>
            </a:br>
            <a:r>
              <a:rPr lang="en-US" sz="2100" smtClean="0">
                <a:cs typeface="Times New Roman" pitchFamily="18" charset="0"/>
              </a:rPr>
              <a:t>Winners take advantage of downturns</a:t>
            </a:r>
            <a:br>
              <a:rPr lang="en-US" sz="2100" smtClean="0">
                <a:cs typeface="Times New Roman" pitchFamily="18" charset="0"/>
              </a:rPr>
            </a:br>
            <a:r>
              <a:rPr lang="en-US" sz="2100" smtClean="0">
                <a:cs typeface="Times New Roman" pitchFamily="18" charset="0"/>
              </a:rPr>
              <a:t>to improve their strategic position</a:t>
            </a:r>
          </a:p>
        </p:txBody>
      </p:sp>
      <p:sp>
        <p:nvSpPr>
          <p:cNvPr id="4102" name="Text Box 7"/>
          <p:cNvSpPr txBox="1">
            <a:spLocks noChangeArrowheads="1"/>
          </p:cNvSpPr>
          <p:nvPr/>
        </p:nvSpPr>
        <p:spPr bwMode="auto">
          <a:xfrm>
            <a:off x="488950" y="1901825"/>
            <a:ext cx="4029075" cy="336550"/>
          </a:xfrm>
          <a:prstGeom prst="rect">
            <a:avLst/>
          </a:prstGeom>
          <a:noFill/>
          <a:ln w="9525" algn="ctr">
            <a:noFill/>
            <a:miter lim="800000"/>
            <a:headEnd/>
            <a:tailEnd/>
          </a:ln>
        </p:spPr>
        <p:txBody>
          <a:bodyPr>
            <a:spAutoFit/>
          </a:bodyPr>
          <a:lstStyle/>
          <a:p>
            <a:pPr algn="l"/>
            <a:r>
              <a:rPr lang="en-US" sz="1600">
                <a:solidFill>
                  <a:schemeClr val="accent2"/>
                </a:solidFill>
              </a:rPr>
              <a:t>Key Questions</a:t>
            </a:r>
          </a:p>
        </p:txBody>
      </p:sp>
      <p:sp>
        <p:nvSpPr>
          <p:cNvPr id="4103" name="Rectangle 228"/>
          <p:cNvSpPr>
            <a:spLocks noChangeArrowheads="1"/>
          </p:cNvSpPr>
          <p:nvPr/>
        </p:nvSpPr>
        <p:spPr bwMode="gray">
          <a:xfrm>
            <a:off x="4284663" y="1922463"/>
            <a:ext cx="3525837" cy="538162"/>
          </a:xfrm>
          <a:prstGeom prst="rect">
            <a:avLst/>
          </a:prstGeom>
          <a:solidFill>
            <a:srgbClr val="FFFFFF"/>
          </a:solidFill>
          <a:ln w="19050">
            <a:noFill/>
            <a:miter lim="800000"/>
            <a:headEnd/>
            <a:tailEnd/>
          </a:ln>
        </p:spPr>
        <p:txBody>
          <a:bodyPr lIns="45720" rIns="45720" anchor="ctr"/>
          <a:lstStyle/>
          <a:p>
            <a:pPr algn="l"/>
            <a:r>
              <a:rPr lang="en-US" sz="1600">
                <a:solidFill>
                  <a:schemeClr val="accent2"/>
                </a:solidFill>
              </a:rPr>
              <a:t>Performance Comparison Post 1990-1991 Slump</a:t>
            </a:r>
          </a:p>
        </p:txBody>
      </p:sp>
      <p:sp>
        <p:nvSpPr>
          <p:cNvPr id="4104" name="Rectangle 5"/>
          <p:cNvSpPr>
            <a:spLocks noChangeArrowheads="1"/>
          </p:cNvSpPr>
          <p:nvPr/>
        </p:nvSpPr>
        <p:spPr bwMode="auto">
          <a:xfrm>
            <a:off x="541338" y="6140450"/>
            <a:ext cx="8151812" cy="369888"/>
          </a:xfrm>
          <a:prstGeom prst="rect">
            <a:avLst/>
          </a:prstGeom>
          <a:noFill/>
          <a:ln w="9525">
            <a:noFill/>
            <a:miter lim="800000"/>
            <a:headEnd/>
            <a:tailEnd/>
          </a:ln>
        </p:spPr>
        <p:txBody>
          <a:bodyPr>
            <a:spAutoFit/>
          </a:bodyPr>
          <a:lstStyle/>
          <a:p>
            <a:pPr algn="l">
              <a:spcBef>
                <a:spcPct val="50000"/>
              </a:spcBef>
            </a:pPr>
            <a:r>
              <a:rPr lang="en-US" sz="900" b="0">
                <a:solidFill>
                  <a:srgbClr val="000000"/>
                </a:solidFill>
              </a:rPr>
              <a:t>*Winners are those that outperformed others in their industry for the six years following the recession of 1990-1991; losers are those that under-performed others in the industry</a:t>
            </a:r>
          </a:p>
        </p:txBody>
      </p:sp>
      <p:sp>
        <p:nvSpPr>
          <p:cNvPr id="4105" name="Rectangle 228"/>
          <p:cNvSpPr>
            <a:spLocks noChangeArrowheads="1"/>
          </p:cNvSpPr>
          <p:nvPr/>
        </p:nvSpPr>
        <p:spPr bwMode="gray">
          <a:xfrm>
            <a:off x="4324350" y="2489200"/>
            <a:ext cx="3540125" cy="274638"/>
          </a:xfrm>
          <a:prstGeom prst="rect">
            <a:avLst/>
          </a:prstGeom>
          <a:solidFill>
            <a:srgbClr val="FFFFFF"/>
          </a:solidFill>
          <a:ln w="19050">
            <a:noFill/>
            <a:miter lim="800000"/>
            <a:headEnd/>
            <a:tailEnd/>
          </a:ln>
        </p:spPr>
        <p:txBody>
          <a:bodyPr lIns="45720" rIns="45720" anchor="ctr"/>
          <a:lstStyle/>
          <a:p>
            <a:pPr algn="l"/>
            <a:r>
              <a:rPr lang="en-US" sz="1200">
                <a:solidFill>
                  <a:srgbClr val="000000"/>
                </a:solidFill>
              </a:rPr>
              <a:t>Winners Pull Away After a Recession*</a:t>
            </a:r>
            <a:endParaRPr lang="en-US" sz="1200" baseline="-25000">
              <a:solidFill>
                <a:srgbClr val="000000"/>
              </a:solidFill>
            </a:endParaRPr>
          </a:p>
        </p:txBody>
      </p:sp>
      <p:sp>
        <p:nvSpPr>
          <p:cNvPr id="4106" name="Rectangle 3"/>
          <p:cNvSpPr>
            <a:spLocks noChangeAspect="1" noChangeArrowheads="1"/>
          </p:cNvSpPr>
          <p:nvPr/>
        </p:nvSpPr>
        <p:spPr bwMode="gray">
          <a:xfrm>
            <a:off x="450850" y="2360613"/>
            <a:ext cx="3594100" cy="4116387"/>
          </a:xfrm>
          <a:prstGeom prst="rect">
            <a:avLst/>
          </a:prstGeom>
          <a:noFill/>
          <a:ln w="12700">
            <a:noFill/>
            <a:miter lim="800000"/>
            <a:headEnd/>
            <a:tailEnd/>
          </a:ln>
        </p:spPr>
        <p:txBody>
          <a:bodyPr lIns="90488" tIns="44450" rIns="90488" bIns="44450"/>
          <a:lstStyle/>
          <a:p>
            <a:pPr marL="228600" indent="-228600" algn="l">
              <a:spcBef>
                <a:spcPct val="20000"/>
              </a:spcBef>
              <a:buClr>
                <a:schemeClr val="tx1"/>
              </a:buClr>
              <a:buFontTx/>
              <a:buAutoNum type="arabicPeriod"/>
            </a:pPr>
            <a:r>
              <a:rPr lang="en-US" sz="1400" b="0"/>
              <a:t>What are you doing to raise performance &amp; improve your competitive position during this downturn? </a:t>
            </a:r>
          </a:p>
          <a:p>
            <a:pPr marL="228600" indent="-228600" algn="l">
              <a:spcBef>
                <a:spcPct val="20000"/>
              </a:spcBef>
              <a:buClr>
                <a:schemeClr val="tx1"/>
              </a:buClr>
              <a:buFontTx/>
              <a:buAutoNum type="arabicPeriod"/>
            </a:pPr>
            <a:r>
              <a:rPr lang="en-US" sz="1400" b="0"/>
              <a:t>What changes have you made to optimize capital allocation?</a:t>
            </a:r>
          </a:p>
          <a:p>
            <a:pPr marL="228600" indent="-228600" algn="l">
              <a:spcBef>
                <a:spcPct val="20000"/>
              </a:spcBef>
              <a:buClr>
                <a:schemeClr val="tx1"/>
              </a:buClr>
              <a:buFontTx/>
              <a:buAutoNum type="arabicPeriod"/>
            </a:pPr>
            <a:r>
              <a:rPr lang="en-US" sz="1400" b="0"/>
              <a:t>What have you done to reduce costs in your operation?</a:t>
            </a:r>
          </a:p>
          <a:p>
            <a:pPr marL="228600" indent="-228600" algn="l">
              <a:spcBef>
                <a:spcPct val="20000"/>
              </a:spcBef>
              <a:buClr>
                <a:schemeClr val="tx1"/>
              </a:buClr>
              <a:buFontTx/>
              <a:buAutoNum type="arabicPeriod"/>
            </a:pPr>
            <a:r>
              <a:rPr lang="en-US" sz="1400" b="0"/>
              <a:t>Is service improvement a priority, and does it conflict with your cost goals?</a:t>
            </a:r>
          </a:p>
          <a:p>
            <a:pPr marL="228600" indent="-228600" algn="l">
              <a:spcBef>
                <a:spcPct val="20000"/>
              </a:spcBef>
              <a:buClr>
                <a:schemeClr val="tx1"/>
              </a:buClr>
              <a:buFontTx/>
              <a:buAutoNum type="arabicPeriod"/>
            </a:pPr>
            <a:r>
              <a:rPr lang="en-US" sz="1400" b="0"/>
              <a:t>What are you doing to offset the constant demand for skilled resources?</a:t>
            </a:r>
          </a:p>
          <a:p>
            <a:pPr marL="228600" indent="-228600" algn="l">
              <a:spcBef>
                <a:spcPct val="20000"/>
              </a:spcBef>
              <a:buClr>
                <a:schemeClr val="tx1"/>
              </a:buClr>
              <a:buFontTx/>
              <a:buAutoNum type="arabicPeriod"/>
            </a:pPr>
            <a:r>
              <a:rPr lang="en-US" sz="1400" b="0"/>
              <a:t>Are you taking full advantage of available insurance technology &amp; expertise?</a:t>
            </a:r>
          </a:p>
        </p:txBody>
      </p:sp>
      <p:graphicFrame>
        <p:nvGraphicFramePr>
          <p:cNvPr id="4098" name="Object 8"/>
          <p:cNvGraphicFramePr>
            <a:graphicFrameLocks noChangeAspect="1"/>
          </p:cNvGraphicFramePr>
          <p:nvPr/>
        </p:nvGraphicFramePr>
        <p:xfrm>
          <a:off x="4356100" y="2976563"/>
          <a:ext cx="4324350" cy="2840037"/>
        </p:xfrm>
        <a:graphic>
          <a:graphicData uri="http://schemas.openxmlformats.org/presentationml/2006/ole">
            <mc:AlternateContent xmlns:mc="http://schemas.openxmlformats.org/markup-compatibility/2006">
              <mc:Choice xmlns:v="urn:schemas-microsoft-com:vml" Requires="v">
                <p:oleObj spid="_x0000_s4102" name="Image" r:id="rId4" imgW="6323810" imgH="4152381" progId="">
                  <p:embed/>
                </p:oleObj>
              </mc:Choice>
              <mc:Fallback>
                <p:oleObj name="Image" r:id="rId4" imgW="6323810" imgH="4152381"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2976563"/>
                        <a:ext cx="4324350" cy="284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p>
            <a:fld id="{45EEBE6D-04D1-4309-9125-A8CF2E54CD49}" type="slidenum">
              <a:rPr lang="en-US" smtClean="0"/>
              <a:pPr/>
              <a:t>7</a:t>
            </a:fld>
            <a:endParaRPr lang="en-US" smtClean="0"/>
          </a:p>
        </p:txBody>
      </p:sp>
      <p:sp>
        <p:nvSpPr>
          <p:cNvPr id="9219" name="Footer Placeholder 2"/>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9220" name="Title 2"/>
          <p:cNvSpPr>
            <a:spLocks noGrp="1"/>
          </p:cNvSpPr>
          <p:nvPr>
            <p:ph type="title" idx="4294967295"/>
          </p:nvPr>
        </p:nvSpPr>
        <p:spPr>
          <a:xfrm>
            <a:off x="528638" y="581025"/>
            <a:ext cx="6345237" cy="1143000"/>
          </a:xfrm>
        </p:spPr>
        <p:txBody>
          <a:bodyPr/>
          <a:lstStyle/>
          <a:p>
            <a:r>
              <a:rPr lang="en-GB" smtClean="0"/>
              <a:t>Strategic initiatives</a:t>
            </a:r>
            <a:r>
              <a:rPr lang="en-US" smtClean="0"/>
              <a:t> (3/4)</a:t>
            </a:r>
            <a:r>
              <a:rPr lang="en-US" sz="2100" smtClean="0">
                <a:solidFill>
                  <a:srgbClr val="FF3366"/>
                </a:solidFill>
              </a:rPr>
              <a:t/>
            </a:r>
            <a:br>
              <a:rPr lang="en-US" sz="2100" smtClean="0">
                <a:solidFill>
                  <a:srgbClr val="FF3366"/>
                </a:solidFill>
              </a:rPr>
            </a:br>
            <a:r>
              <a:rPr lang="en-US" sz="2100" smtClean="0"/>
              <a:t>Policy Administration represents a significant opportunity to create value, differentiation and market leadership</a:t>
            </a:r>
          </a:p>
        </p:txBody>
      </p:sp>
      <p:sp>
        <p:nvSpPr>
          <p:cNvPr id="9221" name="Rectangle 7"/>
          <p:cNvSpPr>
            <a:spLocks noChangeArrowheads="1"/>
          </p:cNvSpPr>
          <p:nvPr/>
        </p:nvSpPr>
        <p:spPr bwMode="auto">
          <a:xfrm>
            <a:off x="522288" y="1881188"/>
            <a:ext cx="4256087" cy="339725"/>
          </a:xfrm>
          <a:prstGeom prst="rect">
            <a:avLst/>
          </a:prstGeom>
          <a:noFill/>
          <a:ln w="9525">
            <a:noFill/>
            <a:miter lim="800000"/>
            <a:headEnd/>
            <a:tailEnd/>
          </a:ln>
        </p:spPr>
        <p:txBody>
          <a:bodyPr lIns="92075" tIns="46038" rIns="92075" bIns="46038">
            <a:spAutoFit/>
          </a:bodyPr>
          <a:lstStyle/>
          <a:p>
            <a:pPr algn="l"/>
            <a:r>
              <a:rPr lang="en-US" sz="1600">
                <a:solidFill>
                  <a:schemeClr val="accent2"/>
                </a:solidFill>
                <a:ea typeface="MS PGothic" pitchFamily="34" charset="-128"/>
              </a:rPr>
              <a:t>The opportunity…</a:t>
            </a:r>
            <a:endParaRPr lang="en-US" sz="1600" b="0">
              <a:solidFill>
                <a:schemeClr val="accent2"/>
              </a:solidFill>
              <a:ea typeface="MS PGothic" pitchFamily="34" charset="-128"/>
            </a:endParaRPr>
          </a:p>
        </p:txBody>
      </p:sp>
      <p:sp>
        <p:nvSpPr>
          <p:cNvPr id="9222" name="Rectangle 8"/>
          <p:cNvSpPr>
            <a:spLocks noChangeArrowheads="1"/>
          </p:cNvSpPr>
          <p:nvPr/>
        </p:nvSpPr>
        <p:spPr bwMode="auto">
          <a:xfrm>
            <a:off x="5264150" y="1881188"/>
            <a:ext cx="3679825" cy="339725"/>
          </a:xfrm>
          <a:prstGeom prst="rect">
            <a:avLst/>
          </a:prstGeom>
          <a:noFill/>
          <a:ln w="9525">
            <a:noFill/>
            <a:miter lim="800000"/>
            <a:headEnd/>
            <a:tailEnd/>
          </a:ln>
        </p:spPr>
        <p:txBody>
          <a:bodyPr lIns="92075" tIns="46038" rIns="92075" bIns="46038">
            <a:spAutoFit/>
          </a:bodyPr>
          <a:lstStyle/>
          <a:p>
            <a:pPr algn="l"/>
            <a:r>
              <a:rPr lang="en-US" sz="1600">
                <a:solidFill>
                  <a:schemeClr val="accent2"/>
                </a:solidFill>
                <a:ea typeface="MS PGothic" pitchFamily="34" charset="-128"/>
              </a:rPr>
              <a:t>…challenges addressed</a:t>
            </a:r>
          </a:p>
        </p:txBody>
      </p:sp>
      <p:sp>
        <p:nvSpPr>
          <p:cNvPr id="9223" name="AutoShape 13"/>
          <p:cNvSpPr>
            <a:spLocks noChangeArrowheads="1"/>
          </p:cNvSpPr>
          <p:nvPr/>
        </p:nvSpPr>
        <p:spPr bwMode="gray">
          <a:xfrm>
            <a:off x="4437063" y="3119438"/>
            <a:ext cx="404812" cy="2506662"/>
          </a:xfrm>
          <a:prstGeom prst="rightArrow">
            <a:avLst>
              <a:gd name="adj1" fmla="val 56963"/>
              <a:gd name="adj2" fmla="val 100000"/>
            </a:avLst>
          </a:prstGeom>
          <a:solidFill>
            <a:schemeClr val="hlink"/>
          </a:solidFill>
          <a:ln w="9525" algn="ctr">
            <a:noFill/>
            <a:miter lim="800000"/>
            <a:headEnd/>
            <a:tailEnd/>
          </a:ln>
        </p:spPr>
        <p:txBody>
          <a:bodyPr anchor="ctr"/>
          <a:lstStyle/>
          <a:p>
            <a:endParaRPr lang="en-GB" sz="1400" baseline="-25000">
              <a:solidFill>
                <a:schemeClr val="hlink"/>
              </a:solidFill>
              <a:ea typeface="MS PGothic" pitchFamily="34" charset="-128"/>
            </a:endParaRPr>
          </a:p>
        </p:txBody>
      </p:sp>
      <p:sp>
        <p:nvSpPr>
          <p:cNvPr id="9224" name="Rectangle 5"/>
          <p:cNvSpPr txBox="1">
            <a:spLocks noChangeArrowheads="1"/>
          </p:cNvSpPr>
          <p:nvPr/>
        </p:nvSpPr>
        <p:spPr bwMode="auto">
          <a:xfrm>
            <a:off x="622300" y="2324100"/>
            <a:ext cx="3473450" cy="2932113"/>
          </a:xfrm>
          <a:prstGeom prst="rect">
            <a:avLst/>
          </a:prstGeom>
          <a:noFill/>
          <a:ln w="9525">
            <a:noFill/>
            <a:miter lim="800000"/>
            <a:headEnd/>
            <a:tailEnd/>
          </a:ln>
        </p:spPr>
        <p:txBody>
          <a:bodyPr lIns="0" tIns="0" rIns="0" bIns="0"/>
          <a:lstStyle/>
          <a:p>
            <a:pPr marL="114300" indent="-114300" algn="l">
              <a:spcBef>
                <a:spcPct val="20000"/>
              </a:spcBef>
            </a:pPr>
            <a:r>
              <a:rPr lang="en-US" sz="1400" b="0">
                <a:ea typeface="MS PGothic" pitchFamily="34" charset="-128"/>
              </a:rPr>
              <a:t>Unlock value in the policy administration </a:t>
            </a:r>
          </a:p>
          <a:p>
            <a:pPr marL="114300" indent="-114300" algn="l">
              <a:spcBef>
                <a:spcPct val="20000"/>
              </a:spcBef>
            </a:pPr>
            <a:r>
              <a:rPr lang="en-US" sz="1400" b="0">
                <a:ea typeface="MS PGothic" pitchFamily="34" charset="-128"/>
              </a:rPr>
              <a:t>process:</a:t>
            </a:r>
          </a:p>
          <a:p>
            <a:pPr marL="114300" indent="-114300" algn="l">
              <a:spcBef>
                <a:spcPct val="20000"/>
              </a:spcBef>
            </a:pPr>
            <a:endParaRPr lang="en-US" sz="1200" b="0">
              <a:ea typeface="MS PGothic" pitchFamily="34" charset="-128"/>
            </a:endParaRPr>
          </a:p>
          <a:p>
            <a:pPr marL="114300" indent="-114300" algn="l">
              <a:spcBef>
                <a:spcPct val="20000"/>
              </a:spcBef>
            </a:pPr>
            <a:r>
              <a:rPr lang="en-US" sz="1400">
                <a:solidFill>
                  <a:schemeClr val="bg2"/>
                </a:solidFill>
                <a:ea typeface="MS PGothic" pitchFamily="34" charset="-128"/>
              </a:rPr>
              <a:t>1. Operational cost reduction </a:t>
            </a:r>
          </a:p>
          <a:p>
            <a:pPr marL="400050" lvl="1" indent="-171450" algn="l">
              <a:spcBef>
                <a:spcPct val="20000"/>
              </a:spcBef>
              <a:buFontTx/>
              <a:buChar char="•"/>
            </a:pPr>
            <a:r>
              <a:rPr lang="en-US" sz="1200" b="0">
                <a:ea typeface="MS PGothic" pitchFamily="34" charset="-128"/>
              </a:rPr>
              <a:t>Through:</a:t>
            </a:r>
          </a:p>
          <a:p>
            <a:pPr marL="685800" lvl="2" indent="-171450" algn="l">
              <a:spcBef>
                <a:spcPct val="20000"/>
              </a:spcBef>
              <a:buFontTx/>
              <a:buChar char="•"/>
            </a:pPr>
            <a:r>
              <a:rPr lang="en-US" sz="1200" b="0">
                <a:ea typeface="MS PGothic" pitchFamily="34" charset="-128"/>
              </a:rPr>
              <a:t>Standard, industrialized processes</a:t>
            </a:r>
          </a:p>
          <a:p>
            <a:pPr marL="685800" lvl="2" indent="-171450" algn="l">
              <a:spcBef>
                <a:spcPct val="20000"/>
              </a:spcBef>
              <a:buFontTx/>
              <a:buChar char="•"/>
            </a:pPr>
            <a:r>
              <a:rPr lang="en-US" sz="1200" b="0">
                <a:ea typeface="MS PGothic" pitchFamily="34" charset="-128"/>
              </a:rPr>
              <a:t>Automated processes</a:t>
            </a:r>
          </a:p>
          <a:p>
            <a:pPr marL="685800" lvl="2" indent="-171450" algn="l">
              <a:spcBef>
                <a:spcPct val="20000"/>
              </a:spcBef>
              <a:buFontTx/>
              <a:buChar char="•"/>
            </a:pPr>
            <a:r>
              <a:rPr lang="en-US" sz="1200" b="0">
                <a:ea typeface="MS PGothic" pitchFamily="34" charset="-128"/>
              </a:rPr>
              <a:t>“Lower Touch” environment</a:t>
            </a:r>
            <a:br>
              <a:rPr lang="en-US" sz="1200" b="0">
                <a:ea typeface="MS PGothic" pitchFamily="34" charset="-128"/>
              </a:rPr>
            </a:br>
            <a:endParaRPr lang="en-US" sz="1200" b="0">
              <a:ea typeface="MS PGothic" pitchFamily="34" charset="-128"/>
            </a:endParaRPr>
          </a:p>
          <a:p>
            <a:pPr marL="114300" indent="-114300" algn="l">
              <a:spcBef>
                <a:spcPct val="20000"/>
              </a:spcBef>
            </a:pPr>
            <a:r>
              <a:rPr lang="en-US" sz="1400">
                <a:solidFill>
                  <a:schemeClr val="bg2"/>
                </a:solidFill>
                <a:ea typeface="MS PGothic" pitchFamily="34" charset="-128"/>
              </a:rPr>
              <a:t>2. Client retention  </a:t>
            </a:r>
          </a:p>
          <a:p>
            <a:pPr marL="400050" lvl="1" indent="-171450" algn="l">
              <a:spcBef>
                <a:spcPct val="20000"/>
              </a:spcBef>
              <a:buFontTx/>
              <a:buChar char="•"/>
            </a:pPr>
            <a:r>
              <a:rPr lang="en-US" sz="1200" b="0">
                <a:ea typeface="MS PGothic" pitchFamily="34" charset="-128"/>
              </a:rPr>
              <a:t>Through tailor-made levels of service, allowing customer service to be a differentiator rather than a cost center</a:t>
            </a:r>
            <a:br>
              <a:rPr lang="en-US" sz="1200" b="0">
                <a:ea typeface="MS PGothic" pitchFamily="34" charset="-128"/>
              </a:rPr>
            </a:br>
            <a:endParaRPr lang="en-US" sz="1200" b="0">
              <a:ea typeface="MS PGothic" pitchFamily="34" charset="-128"/>
            </a:endParaRPr>
          </a:p>
          <a:p>
            <a:pPr marL="114300" indent="-114300" algn="l">
              <a:spcBef>
                <a:spcPct val="20000"/>
              </a:spcBef>
            </a:pPr>
            <a:r>
              <a:rPr lang="en-US" sz="1400">
                <a:solidFill>
                  <a:schemeClr val="bg2"/>
                </a:solidFill>
                <a:ea typeface="MS PGothic" pitchFamily="34" charset="-128"/>
              </a:rPr>
              <a:t>3. Higher compliance</a:t>
            </a:r>
          </a:p>
          <a:p>
            <a:pPr marL="400050" lvl="1" indent="-171450" algn="l">
              <a:spcBef>
                <a:spcPct val="20000"/>
              </a:spcBef>
              <a:buFontTx/>
              <a:buChar char="•"/>
            </a:pPr>
            <a:r>
              <a:rPr lang="en-US" sz="1200" b="0">
                <a:ea typeface="MS PGothic" pitchFamily="34" charset="-128"/>
              </a:rPr>
              <a:t>Repeatable, controlled processes that use the individual profile of each policy or product to generate the appropriate workflow</a:t>
            </a:r>
          </a:p>
        </p:txBody>
      </p:sp>
      <p:sp>
        <p:nvSpPr>
          <p:cNvPr id="9225" name="Rectangle 6"/>
          <p:cNvSpPr>
            <a:spLocks noChangeArrowheads="1"/>
          </p:cNvSpPr>
          <p:nvPr/>
        </p:nvSpPr>
        <p:spPr bwMode="auto">
          <a:xfrm>
            <a:off x="5330825" y="2324100"/>
            <a:ext cx="3389313" cy="4325938"/>
          </a:xfrm>
          <a:prstGeom prst="rect">
            <a:avLst/>
          </a:prstGeom>
          <a:noFill/>
          <a:ln w="12700">
            <a:noFill/>
            <a:miter lim="800000"/>
            <a:headEnd/>
            <a:tailEnd/>
          </a:ln>
        </p:spPr>
        <p:txBody>
          <a:bodyPr lIns="0" tIns="0" rIns="0" bIns="0"/>
          <a:lstStyle/>
          <a:p>
            <a:pPr marL="114300" indent="-114300" algn="l">
              <a:spcBef>
                <a:spcPct val="20000"/>
              </a:spcBef>
              <a:buClr>
                <a:schemeClr val="tx1"/>
              </a:buClr>
              <a:buFont typeface="Arial" charset="0"/>
              <a:buNone/>
            </a:pPr>
            <a:r>
              <a:rPr lang="en-US" sz="1400">
                <a:solidFill>
                  <a:schemeClr val="bg2"/>
                </a:solidFill>
                <a:ea typeface="MS PGothic" pitchFamily="34" charset="-128"/>
              </a:rPr>
              <a:t>1. Oversimplification</a:t>
            </a:r>
          </a:p>
          <a:p>
            <a:pPr marL="400050" lvl="1" indent="-171450" algn="l">
              <a:spcBef>
                <a:spcPct val="20000"/>
              </a:spcBef>
              <a:buClr>
                <a:schemeClr val="tx1"/>
              </a:buClr>
              <a:buFontTx/>
              <a:buChar char="•"/>
            </a:pPr>
            <a:r>
              <a:rPr lang="en-US" sz="1200" b="0">
                <a:ea typeface="MS PGothic" pitchFamily="34" charset="-128"/>
              </a:rPr>
              <a:t>Life and annuity administration is very technical, with complex workflows and procedures</a:t>
            </a:r>
          </a:p>
          <a:p>
            <a:pPr marL="400050" lvl="1" indent="-171450" algn="l">
              <a:spcBef>
                <a:spcPct val="20000"/>
              </a:spcBef>
              <a:buClr>
                <a:schemeClr val="tx1"/>
              </a:buClr>
              <a:buFontTx/>
              <a:buChar char="•"/>
            </a:pPr>
            <a:r>
              <a:rPr lang="en-US" sz="1200" b="0">
                <a:ea typeface="MS PGothic" pitchFamily="34" charset="-128"/>
              </a:rPr>
              <a:t>Oversimplifying the problem results in overruns and lower ROI</a:t>
            </a:r>
          </a:p>
          <a:p>
            <a:pPr marL="400050" lvl="1" indent="-171450" algn="l">
              <a:spcBef>
                <a:spcPct val="20000"/>
              </a:spcBef>
              <a:buClr>
                <a:schemeClr val="tx1"/>
              </a:buClr>
              <a:buFontTx/>
              <a:buChar char="•"/>
            </a:pPr>
            <a:r>
              <a:rPr lang="en-US" sz="1200" b="0">
                <a:ea typeface="MS PGothic" pitchFamily="34" charset="-128"/>
              </a:rPr>
              <a:t>Implementation project must be adequately staffed with experienced insurance software professionals</a:t>
            </a:r>
            <a:br>
              <a:rPr lang="en-US" sz="1200" b="0">
                <a:ea typeface="MS PGothic" pitchFamily="34" charset="-128"/>
              </a:rPr>
            </a:br>
            <a:endParaRPr lang="en-US" sz="1200" b="0">
              <a:ea typeface="MS PGothic" pitchFamily="34" charset="-128"/>
            </a:endParaRPr>
          </a:p>
          <a:p>
            <a:pPr marL="114300" indent="-114300" algn="l">
              <a:spcBef>
                <a:spcPct val="20000"/>
              </a:spcBef>
              <a:buClr>
                <a:schemeClr val="tx1"/>
              </a:buClr>
              <a:buFont typeface="Arial" charset="0"/>
              <a:buNone/>
            </a:pPr>
            <a:r>
              <a:rPr lang="en-US" sz="1400">
                <a:solidFill>
                  <a:schemeClr val="bg2"/>
                </a:solidFill>
                <a:ea typeface="MS PGothic" pitchFamily="34" charset="-128"/>
              </a:rPr>
              <a:t>2. Resistance to change</a:t>
            </a:r>
          </a:p>
          <a:p>
            <a:pPr marL="400050" lvl="1" indent="-171450" algn="l">
              <a:spcBef>
                <a:spcPct val="20000"/>
              </a:spcBef>
              <a:buClr>
                <a:schemeClr val="tx1"/>
              </a:buClr>
              <a:buFontTx/>
              <a:buChar char="•"/>
            </a:pPr>
            <a:r>
              <a:rPr lang="en-US" sz="1200" b="0">
                <a:ea typeface="MS PGothic" pitchFamily="34" charset="-128"/>
              </a:rPr>
              <a:t>Large, complex organizations are difficult to change</a:t>
            </a:r>
          </a:p>
          <a:p>
            <a:pPr marL="400050" lvl="1" indent="-171450" algn="l">
              <a:spcBef>
                <a:spcPct val="20000"/>
              </a:spcBef>
              <a:buClr>
                <a:schemeClr val="tx1"/>
              </a:buClr>
              <a:buFontTx/>
              <a:buChar char="•"/>
            </a:pPr>
            <a:r>
              <a:rPr lang="en-US" sz="1200" b="0">
                <a:ea typeface="MS PGothic" pitchFamily="34" charset="-128"/>
              </a:rPr>
              <a:t>Change management journey requires a lot of attention</a:t>
            </a:r>
            <a:br>
              <a:rPr lang="en-US" sz="1200" b="0">
                <a:ea typeface="MS PGothic" pitchFamily="34" charset="-128"/>
              </a:rPr>
            </a:br>
            <a:endParaRPr lang="en-US" sz="1200" b="0">
              <a:ea typeface="MS PGothic" pitchFamily="34" charset="-128"/>
            </a:endParaRPr>
          </a:p>
          <a:p>
            <a:pPr marL="114300" indent="-114300" algn="l">
              <a:spcBef>
                <a:spcPct val="20000"/>
              </a:spcBef>
              <a:buClr>
                <a:schemeClr val="tx1"/>
              </a:buClr>
            </a:pPr>
            <a:r>
              <a:rPr lang="en-US" sz="1400">
                <a:solidFill>
                  <a:schemeClr val="bg2"/>
                </a:solidFill>
                <a:ea typeface="MS PGothic" pitchFamily="34" charset="-128"/>
              </a:rPr>
              <a:t>3. System integration</a:t>
            </a:r>
          </a:p>
          <a:p>
            <a:pPr marL="400050" lvl="1" indent="-171450" algn="l">
              <a:spcBef>
                <a:spcPct val="20000"/>
              </a:spcBef>
              <a:buClr>
                <a:schemeClr val="tx1"/>
              </a:buClr>
              <a:buFontTx/>
              <a:buChar char="•"/>
            </a:pPr>
            <a:r>
              <a:rPr lang="en-US" sz="1200" b="0">
                <a:ea typeface="MS PGothic" pitchFamily="34" charset="-128"/>
              </a:rPr>
              <a:t>Core insurance systems are complex and intricately connected to other systems</a:t>
            </a:r>
          </a:p>
          <a:p>
            <a:pPr marL="400050" lvl="1" indent="-171450" algn="l">
              <a:spcBef>
                <a:spcPct val="20000"/>
              </a:spcBef>
              <a:buClr>
                <a:schemeClr val="tx1"/>
              </a:buClr>
              <a:buFontTx/>
              <a:buChar char="•"/>
            </a:pPr>
            <a:r>
              <a:rPr lang="en-US" sz="1200" b="0">
                <a:ea typeface="MS PGothic" pitchFamily="34" charset="-128"/>
              </a:rPr>
              <a:t>Integration is always an issue</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p>
            <a:fld id="{2539D942-2F84-4751-8D62-BCE40EBD413C}" type="slidenum">
              <a:rPr lang="en-US" smtClean="0"/>
              <a:pPr/>
              <a:t>8</a:t>
            </a:fld>
            <a:endParaRPr lang="en-US" smtClean="0"/>
          </a:p>
        </p:txBody>
      </p:sp>
      <p:sp>
        <p:nvSpPr>
          <p:cNvPr id="10243" name="Footer Placeholder 2"/>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10244" name="Rectangle 2"/>
          <p:cNvSpPr>
            <a:spLocks noGrp="1" noChangeArrowheads="1"/>
          </p:cNvSpPr>
          <p:nvPr>
            <p:ph type="title" idx="4294967295"/>
          </p:nvPr>
        </p:nvSpPr>
        <p:spPr>
          <a:xfrm>
            <a:off x="523875" y="169863"/>
            <a:ext cx="6200775" cy="1560512"/>
          </a:xfrm>
        </p:spPr>
        <p:txBody>
          <a:bodyPr/>
          <a:lstStyle/>
          <a:p>
            <a:pPr>
              <a:spcBef>
                <a:spcPct val="30000"/>
              </a:spcBef>
            </a:pPr>
            <a:r>
              <a:rPr lang="en-GB" smtClean="0"/>
              <a:t>Strategic initiatives (4/4) </a:t>
            </a:r>
            <a:br>
              <a:rPr lang="en-GB" smtClean="0"/>
            </a:br>
            <a:r>
              <a:rPr lang="en-GB" sz="2100" smtClean="0"/>
              <a:t>High performers are changing key </a:t>
            </a:r>
            <a:br>
              <a:rPr lang="en-GB" sz="2100" smtClean="0"/>
            </a:br>
            <a:r>
              <a:rPr lang="en-GB" sz="2100" smtClean="0"/>
              <a:t>features of their operations</a:t>
            </a:r>
            <a:endParaRPr lang="en-US" sz="2100" smtClean="0"/>
          </a:p>
        </p:txBody>
      </p:sp>
      <p:sp>
        <p:nvSpPr>
          <p:cNvPr id="10245" name="Rectangle 4"/>
          <p:cNvSpPr>
            <a:spLocks noChangeArrowheads="1"/>
          </p:cNvSpPr>
          <p:nvPr/>
        </p:nvSpPr>
        <p:spPr bwMode="auto">
          <a:xfrm>
            <a:off x="565150" y="2417763"/>
            <a:ext cx="4068763" cy="469900"/>
          </a:xfrm>
          <a:prstGeom prst="rect">
            <a:avLst/>
          </a:prstGeom>
          <a:noFill/>
          <a:ln w="12700">
            <a:noFill/>
            <a:miter lim="800000"/>
            <a:headEnd/>
            <a:tailEnd/>
          </a:ln>
        </p:spPr>
        <p:txBody>
          <a:bodyPr lIns="90488" tIns="44450" rIns="90488" bIns="44450">
            <a:spAutoFit/>
          </a:bodyPr>
          <a:lstStyle/>
          <a:p>
            <a:pPr marL="114300" indent="-114300" algn="l">
              <a:spcBef>
                <a:spcPts val="188"/>
              </a:spcBef>
              <a:buClr>
                <a:srgbClr val="666699"/>
              </a:buClr>
              <a:buFont typeface="Wingdings" pitchFamily="2" charset="2"/>
              <a:buNone/>
            </a:pPr>
            <a:r>
              <a:rPr lang="en-GB" sz="1200">
                <a:ea typeface="MS PGothic" pitchFamily="34" charset="-128"/>
              </a:rPr>
              <a:t>	Relying on individuals’ expertise</a:t>
            </a:r>
          </a:p>
          <a:p>
            <a:pPr marL="114300" indent="-114300" algn="l">
              <a:spcBef>
                <a:spcPts val="188"/>
              </a:spcBef>
              <a:buClr>
                <a:schemeClr val="tx1"/>
              </a:buClr>
              <a:buFontTx/>
              <a:buChar char="•"/>
            </a:pPr>
            <a:r>
              <a:rPr lang="en-GB" sz="1100" b="0">
                <a:ea typeface="MS PGothic" pitchFamily="34" charset="-128"/>
              </a:rPr>
              <a:t>By putting complex cases in front of them</a:t>
            </a:r>
          </a:p>
        </p:txBody>
      </p:sp>
      <p:sp>
        <p:nvSpPr>
          <p:cNvPr id="10246" name="Rectangle 5"/>
          <p:cNvSpPr>
            <a:spLocks noChangeArrowheads="1"/>
          </p:cNvSpPr>
          <p:nvPr/>
        </p:nvSpPr>
        <p:spPr bwMode="auto">
          <a:xfrm>
            <a:off x="565150" y="3011488"/>
            <a:ext cx="3271838" cy="654050"/>
          </a:xfrm>
          <a:prstGeom prst="rect">
            <a:avLst/>
          </a:prstGeom>
          <a:noFill/>
          <a:ln w="12700">
            <a:noFill/>
            <a:miter lim="800000"/>
            <a:headEnd/>
            <a:tailEnd/>
          </a:ln>
        </p:spPr>
        <p:txBody>
          <a:bodyPr lIns="90488" tIns="44450" rIns="90488" bIns="44450">
            <a:spAutoFit/>
          </a:bodyPr>
          <a:lstStyle/>
          <a:p>
            <a:pPr marL="114300" indent="-114300" algn="l">
              <a:spcBef>
                <a:spcPts val="188"/>
              </a:spcBef>
              <a:buClr>
                <a:schemeClr val="tx1"/>
              </a:buClr>
              <a:buFont typeface="Wingdings" pitchFamily="2" charset="2"/>
              <a:buNone/>
            </a:pPr>
            <a:r>
              <a:rPr lang="en-GB" sz="1200">
                <a:ea typeface="MS PGothic" pitchFamily="34" charset="-128"/>
              </a:rPr>
              <a:t>	Capturing applications rapidly and handing off</a:t>
            </a:r>
          </a:p>
          <a:p>
            <a:pPr marL="114300" indent="-114300" algn="l">
              <a:spcBef>
                <a:spcPts val="188"/>
              </a:spcBef>
              <a:buClr>
                <a:schemeClr val="tx1"/>
              </a:buClr>
              <a:buFontTx/>
              <a:buChar char="•"/>
            </a:pPr>
            <a:r>
              <a:rPr lang="en-GB" sz="1100" b="0">
                <a:ea typeface="MS PGothic" pitchFamily="34" charset="-128"/>
              </a:rPr>
              <a:t>Handle high volume with low cost</a:t>
            </a:r>
          </a:p>
        </p:txBody>
      </p:sp>
      <p:sp>
        <p:nvSpPr>
          <p:cNvPr id="10247" name="Rectangle 6"/>
          <p:cNvSpPr>
            <a:spLocks noChangeArrowheads="1"/>
          </p:cNvSpPr>
          <p:nvPr/>
        </p:nvSpPr>
        <p:spPr bwMode="auto">
          <a:xfrm>
            <a:off x="565150" y="3829050"/>
            <a:ext cx="4068763" cy="469900"/>
          </a:xfrm>
          <a:prstGeom prst="rect">
            <a:avLst/>
          </a:prstGeom>
          <a:noFill/>
          <a:ln w="12700">
            <a:noFill/>
            <a:miter lim="800000"/>
            <a:headEnd/>
            <a:tailEnd/>
          </a:ln>
        </p:spPr>
        <p:txBody>
          <a:bodyPr lIns="90488" tIns="44450" rIns="90488" bIns="44450">
            <a:spAutoFit/>
          </a:bodyPr>
          <a:lstStyle/>
          <a:p>
            <a:pPr marL="114300" indent="-114300" algn="l">
              <a:spcBef>
                <a:spcPts val="188"/>
              </a:spcBef>
              <a:buClr>
                <a:schemeClr val="tx1"/>
              </a:buClr>
              <a:buFont typeface="Wingdings" pitchFamily="2" charset="2"/>
              <a:buNone/>
            </a:pPr>
            <a:r>
              <a:rPr lang="en-GB" sz="1200">
                <a:ea typeface="MS PGothic" pitchFamily="34" charset="-128"/>
              </a:rPr>
              <a:t>	Handing the file on to the next expert</a:t>
            </a:r>
          </a:p>
          <a:p>
            <a:pPr marL="114300" indent="-114300" algn="l">
              <a:spcBef>
                <a:spcPts val="188"/>
              </a:spcBef>
              <a:buClr>
                <a:schemeClr val="tx1"/>
              </a:buClr>
              <a:buFontTx/>
              <a:buChar char="•"/>
            </a:pPr>
            <a:r>
              <a:rPr lang="en-GB" sz="1100" b="0">
                <a:ea typeface="MS PGothic" pitchFamily="34" charset="-128"/>
              </a:rPr>
              <a:t>Linear routing of administrative tasks</a:t>
            </a:r>
          </a:p>
        </p:txBody>
      </p:sp>
      <p:sp>
        <p:nvSpPr>
          <p:cNvPr id="10248" name="Rectangle 7"/>
          <p:cNvSpPr>
            <a:spLocks noChangeArrowheads="1"/>
          </p:cNvSpPr>
          <p:nvPr/>
        </p:nvSpPr>
        <p:spPr bwMode="auto">
          <a:xfrm>
            <a:off x="565150" y="4600575"/>
            <a:ext cx="3170238" cy="654050"/>
          </a:xfrm>
          <a:prstGeom prst="rect">
            <a:avLst/>
          </a:prstGeom>
          <a:noFill/>
          <a:ln w="12700">
            <a:noFill/>
            <a:miter lim="800000"/>
            <a:headEnd/>
            <a:tailEnd/>
          </a:ln>
        </p:spPr>
        <p:txBody>
          <a:bodyPr lIns="90488" tIns="44450" rIns="90488" bIns="44450">
            <a:spAutoFit/>
          </a:bodyPr>
          <a:lstStyle/>
          <a:p>
            <a:pPr marL="114300" indent="-114300" algn="l">
              <a:spcBef>
                <a:spcPts val="188"/>
              </a:spcBef>
              <a:buClr>
                <a:schemeClr val="tx1"/>
              </a:buClr>
              <a:buFont typeface="Wingdings" pitchFamily="2" charset="2"/>
              <a:buNone/>
            </a:pPr>
            <a:r>
              <a:rPr lang="en-GB" sz="1200">
                <a:ea typeface="MS PGothic" pitchFamily="34" charset="-128"/>
              </a:rPr>
              <a:t>	Working around system constraints to save costs</a:t>
            </a:r>
          </a:p>
          <a:p>
            <a:pPr marL="114300" indent="-114300" algn="l">
              <a:spcBef>
                <a:spcPts val="188"/>
              </a:spcBef>
              <a:buClr>
                <a:schemeClr val="tx1"/>
              </a:buClr>
              <a:buFontTx/>
              <a:buChar char="•"/>
            </a:pPr>
            <a:r>
              <a:rPr lang="en-GB" sz="1100" b="0">
                <a:ea typeface="MS PGothic" pitchFamily="34" charset="-128"/>
              </a:rPr>
              <a:t>Because changing systems is expensive</a:t>
            </a:r>
          </a:p>
        </p:txBody>
      </p:sp>
      <p:sp>
        <p:nvSpPr>
          <p:cNvPr id="10249" name="Rectangle 8"/>
          <p:cNvSpPr>
            <a:spLocks noChangeArrowheads="1"/>
          </p:cNvSpPr>
          <p:nvPr/>
        </p:nvSpPr>
        <p:spPr bwMode="auto">
          <a:xfrm>
            <a:off x="565150" y="5387975"/>
            <a:ext cx="3286125" cy="638175"/>
          </a:xfrm>
          <a:prstGeom prst="rect">
            <a:avLst/>
          </a:prstGeom>
          <a:noFill/>
          <a:ln w="12700">
            <a:noFill/>
            <a:miter lim="800000"/>
            <a:headEnd/>
            <a:tailEnd/>
          </a:ln>
        </p:spPr>
        <p:txBody>
          <a:bodyPr lIns="90488" tIns="44450" rIns="90488" bIns="44450">
            <a:spAutoFit/>
          </a:bodyPr>
          <a:lstStyle/>
          <a:p>
            <a:pPr marL="114300" indent="-114300" algn="l">
              <a:spcBef>
                <a:spcPts val="188"/>
              </a:spcBef>
              <a:buClr>
                <a:schemeClr val="tx1"/>
              </a:buClr>
              <a:buFont typeface="Wingdings" pitchFamily="2" charset="2"/>
              <a:buNone/>
            </a:pPr>
            <a:r>
              <a:rPr lang="en-GB" sz="1200">
                <a:ea typeface="MS PGothic" pitchFamily="34" charset="-128"/>
              </a:rPr>
              <a:t>	Information locked in legacy systems</a:t>
            </a:r>
          </a:p>
          <a:p>
            <a:pPr marL="114300" indent="-114300" algn="l">
              <a:spcBef>
                <a:spcPts val="188"/>
              </a:spcBef>
              <a:buClr>
                <a:schemeClr val="tx1"/>
              </a:buClr>
              <a:buFontTx/>
              <a:buChar char="•"/>
            </a:pPr>
            <a:r>
              <a:rPr lang="en-GB" sz="1100" b="0">
                <a:ea typeface="MS PGothic" pitchFamily="34" charset="-128"/>
              </a:rPr>
              <a:t>Because it is tough to extract data and the systems can’t store it in an accessible form</a:t>
            </a:r>
          </a:p>
        </p:txBody>
      </p:sp>
      <p:sp>
        <p:nvSpPr>
          <p:cNvPr id="10250" name="Text Box 9"/>
          <p:cNvSpPr txBox="1">
            <a:spLocks noChangeArrowheads="1"/>
          </p:cNvSpPr>
          <p:nvPr/>
        </p:nvSpPr>
        <p:spPr bwMode="auto">
          <a:xfrm>
            <a:off x="708025" y="1919288"/>
            <a:ext cx="2714625" cy="287337"/>
          </a:xfrm>
          <a:prstGeom prst="rect">
            <a:avLst/>
          </a:prstGeom>
          <a:noFill/>
          <a:ln w="12700">
            <a:noFill/>
            <a:miter lim="800000"/>
            <a:headEnd/>
            <a:tailEnd/>
          </a:ln>
        </p:spPr>
        <p:txBody>
          <a:bodyPr lIns="90488" tIns="44450" rIns="90488" bIns="44450">
            <a:spAutoFit/>
          </a:bodyPr>
          <a:lstStyle/>
          <a:p>
            <a:pPr algn="l">
              <a:lnSpc>
                <a:spcPct val="80000"/>
              </a:lnSpc>
            </a:pPr>
            <a:r>
              <a:rPr lang="en-GB" sz="1600">
                <a:solidFill>
                  <a:schemeClr val="accent2"/>
                </a:solidFill>
                <a:ea typeface="MS PGothic" pitchFamily="34" charset="-128"/>
              </a:rPr>
              <a:t>From:</a:t>
            </a:r>
          </a:p>
        </p:txBody>
      </p:sp>
      <p:sp>
        <p:nvSpPr>
          <p:cNvPr id="10251" name="Rectangle 17"/>
          <p:cNvSpPr>
            <a:spLocks noChangeArrowheads="1"/>
          </p:cNvSpPr>
          <p:nvPr/>
        </p:nvSpPr>
        <p:spPr bwMode="auto">
          <a:xfrm>
            <a:off x="4360863" y="2417763"/>
            <a:ext cx="4178300" cy="469900"/>
          </a:xfrm>
          <a:prstGeom prst="rect">
            <a:avLst/>
          </a:prstGeom>
          <a:noFill/>
          <a:ln w="12700">
            <a:noFill/>
            <a:miter lim="800000"/>
            <a:headEnd/>
            <a:tailEnd/>
          </a:ln>
        </p:spPr>
        <p:txBody>
          <a:bodyPr lIns="90488" tIns="44450" rIns="90488" bIns="44450">
            <a:spAutoFit/>
          </a:bodyPr>
          <a:lstStyle/>
          <a:p>
            <a:pPr marL="114300" indent="-114300" algn="l">
              <a:spcBef>
                <a:spcPts val="188"/>
              </a:spcBef>
              <a:buClr>
                <a:schemeClr val="tx1"/>
              </a:buClr>
              <a:buFont typeface="Wingdings" pitchFamily="2" charset="2"/>
              <a:buNone/>
            </a:pPr>
            <a:r>
              <a:rPr lang="en-GB" sz="1200">
                <a:ea typeface="MS PGothic" pitchFamily="34" charset="-128"/>
              </a:rPr>
              <a:t>	Applying collective knowledge to every case</a:t>
            </a:r>
          </a:p>
          <a:p>
            <a:pPr marL="114300" indent="-114300" algn="l">
              <a:spcBef>
                <a:spcPts val="188"/>
              </a:spcBef>
              <a:buClr>
                <a:schemeClr val="tx1"/>
              </a:buClr>
              <a:buFontTx/>
              <a:buChar char="•"/>
            </a:pPr>
            <a:r>
              <a:rPr lang="en-GB" sz="1100" b="0">
                <a:ea typeface="MS PGothic" pitchFamily="34" charset="-128"/>
              </a:rPr>
              <a:t>Building knowledge into systems &amp; job aids</a:t>
            </a:r>
          </a:p>
        </p:txBody>
      </p:sp>
      <p:sp>
        <p:nvSpPr>
          <p:cNvPr id="10252" name="Rectangle 18"/>
          <p:cNvSpPr>
            <a:spLocks noChangeArrowheads="1"/>
          </p:cNvSpPr>
          <p:nvPr/>
        </p:nvSpPr>
        <p:spPr bwMode="auto">
          <a:xfrm>
            <a:off x="4360863" y="3025775"/>
            <a:ext cx="4178300" cy="654050"/>
          </a:xfrm>
          <a:prstGeom prst="rect">
            <a:avLst/>
          </a:prstGeom>
          <a:noFill/>
          <a:ln w="12700">
            <a:noFill/>
            <a:miter lim="800000"/>
            <a:headEnd/>
            <a:tailEnd/>
          </a:ln>
        </p:spPr>
        <p:txBody>
          <a:bodyPr lIns="90488" tIns="44450" rIns="90488" bIns="44450">
            <a:spAutoFit/>
          </a:bodyPr>
          <a:lstStyle/>
          <a:p>
            <a:pPr marL="114300" indent="-114300" algn="l">
              <a:spcBef>
                <a:spcPts val="188"/>
              </a:spcBef>
              <a:buClr>
                <a:schemeClr val="tx1"/>
              </a:buClr>
              <a:buFont typeface="Wingdings" pitchFamily="2" charset="2"/>
              <a:buNone/>
            </a:pPr>
            <a:r>
              <a:rPr lang="en-GB" sz="1200">
                <a:ea typeface="MS PGothic" pitchFamily="34" charset="-128"/>
              </a:rPr>
              <a:t>	Focusing on excellence throughout the new business process</a:t>
            </a:r>
          </a:p>
          <a:p>
            <a:pPr marL="114300" indent="-114300" algn="l">
              <a:spcBef>
                <a:spcPts val="188"/>
              </a:spcBef>
              <a:buClr>
                <a:schemeClr val="tx1"/>
              </a:buClr>
              <a:buFontTx/>
              <a:buChar char="•"/>
            </a:pPr>
            <a:r>
              <a:rPr lang="en-GB" sz="1100" b="0">
                <a:ea typeface="MS PGothic" pitchFamily="34" charset="-128"/>
              </a:rPr>
              <a:t>The customer service ‘moment of truth’</a:t>
            </a:r>
          </a:p>
        </p:txBody>
      </p:sp>
      <p:sp>
        <p:nvSpPr>
          <p:cNvPr id="10253" name="Rectangle 19"/>
          <p:cNvSpPr>
            <a:spLocks noChangeArrowheads="1"/>
          </p:cNvSpPr>
          <p:nvPr/>
        </p:nvSpPr>
        <p:spPr bwMode="auto">
          <a:xfrm>
            <a:off x="4360863" y="3829050"/>
            <a:ext cx="4178300" cy="638175"/>
          </a:xfrm>
          <a:prstGeom prst="rect">
            <a:avLst/>
          </a:prstGeom>
          <a:noFill/>
          <a:ln w="12700">
            <a:noFill/>
            <a:miter lim="800000"/>
            <a:headEnd/>
            <a:tailEnd/>
          </a:ln>
        </p:spPr>
        <p:txBody>
          <a:bodyPr lIns="90488" tIns="44450" rIns="90488" bIns="44450">
            <a:spAutoFit/>
          </a:bodyPr>
          <a:lstStyle/>
          <a:p>
            <a:pPr marL="114300" indent="-114300" algn="l">
              <a:spcBef>
                <a:spcPts val="188"/>
              </a:spcBef>
              <a:buClr>
                <a:schemeClr val="tx1"/>
              </a:buClr>
              <a:buFont typeface="Wingdings" pitchFamily="2" charset="2"/>
              <a:buNone/>
            </a:pPr>
            <a:r>
              <a:rPr lang="en-GB" sz="1200">
                <a:ea typeface="MS PGothic" pitchFamily="34" charset="-128"/>
              </a:rPr>
              <a:t>	Getting the right tasks to the right people, in parallel</a:t>
            </a:r>
          </a:p>
          <a:p>
            <a:pPr marL="114300" indent="-114300" algn="l">
              <a:spcBef>
                <a:spcPts val="188"/>
              </a:spcBef>
              <a:buClr>
                <a:schemeClr val="tx1"/>
              </a:buClr>
              <a:buFontTx/>
              <a:buChar char="•"/>
            </a:pPr>
            <a:r>
              <a:rPr lang="en-GB" sz="1100" b="0">
                <a:ea typeface="MS PGothic" pitchFamily="34" charset="-128"/>
              </a:rPr>
              <a:t>Segmentation of underwriting cases and specialization of teams/individuals can be hugely powerful</a:t>
            </a:r>
          </a:p>
        </p:txBody>
      </p:sp>
      <p:sp>
        <p:nvSpPr>
          <p:cNvPr id="10254" name="Rectangle 20"/>
          <p:cNvSpPr>
            <a:spLocks noChangeArrowheads="1"/>
          </p:cNvSpPr>
          <p:nvPr/>
        </p:nvSpPr>
        <p:spPr bwMode="auto">
          <a:xfrm>
            <a:off x="4360863" y="4600575"/>
            <a:ext cx="4178300" cy="469900"/>
          </a:xfrm>
          <a:prstGeom prst="rect">
            <a:avLst/>
          </a:prstGeom>
          <a:noFill/>
          <a:ln w="12700">
            <a:noFill/>
            <a:miter lim="800000"/>
            <a:headEnd/>
            <a:tailEnd/>
          </a:ln>
        </p:spPr>
        <p:txBody>
          <a:bodyPr lIns="90488" tIns="44450" rIns="90488" bIns="44450">
            <a:spAutoFit/>
          </a:bodyPr>
          <a:lstStyle/>
          <a:p>
            <a:pPr marL="114300" indent="-114300" algn="l">
              <a:spcBef>
                <a:spcPts val="188"/>
              </a:spcBef>
              <a:buClr>
                <a:schemeClr val="tx1"/>
              </a:buClr>
              <a:buFont typeface="Wingdings" pitchFamily="2" charset="2"/>
              <a:buNone/>
            </a:pPr>
            <a:r>
              <a:rPr lang="en-GB" sz="1200">
                <a:ea typeface="MS PGothic" pitchFamily="34" charset="-128"/>
              </a:rPr>
              <a:t>	Focusing manual effort on the valuable activities</a:t>
            </a:r>
            <a:r>
              <a:rPr lang="en-GB" sz="1200" b="0">
                <a:ea typeface="MS PGothic" pitchFamily="34" charset="-128"/>
              </a:rPr>
              <a:t> </a:t>
            </a:r>
          </a:p>
          <a:p>
            <a:pPr marL="114300" indent="-114300" algn="l">
              <a:spcBef>
                <a:spcPts val="188"/>
              </a:spcBef>
              <a:buClr>
                <a:schemeClr val="tx1"/>
              </a:buClr>
              <a:buFontTx/>
              <a:buChar char="•"/>
            </a:pPr>
            <a:r>
              <a:rPr lang="en-GB" sz="1100" b="0">
                <a:ea typeface="MS PGothic" pitchFamily="34" charset="-128"/>
              </a:rPr>
              <a:t>By using systems that are more readily configurable </a:t>
            </a:r>
          </a:p>
        </p:txBody>
      </p:sp>
      <p:sp>
        <p:nvSpPr>
          <p:cNvPr id="10255" name="Rectangle 21"/>
          <p:cNvSpPr>
            <a:spLocks noChangeArrowheads="1"/>
          </p:cNvSpPr>
          <p:nvPr/>
        </p:nvSpPr>
        <p:spPr bwMode="auto">
          <a:xfrm>
            <a:off x="4360863" y="5387975"/>
            <a:ext cx="4178300" cy="638175"/>
          </a:xfrm>
          <a:prstGeom prst="rect">
            <a:avLst/>
          </a:prstGeom>
          <a:noFill/>
          <a:ln w="12700">
            <a:noFill/>
            <a:miter lim="800000"/>
            <a:headEnd/>
            <a:tailEnd/>
          </a:ln>
        </p:spPr>
        <p:txBody>
          <a:bodyPr lIns="90488" tIns="44450" rIns="90488" bIns="44450">
            <a:spAutoFit/>
          </a:bodyPr>
          <a:lstStyle/>
          <a:p>
            <a:pPr marL="114300" indent="-114300" algn="l">
              <a:spcBef>
                <a:spcPts val="188"/>
              </a:spcBef>
              <a:buClr>
                <a:schemeClr val="tx1"/>
              </a:buClr>
              <a:buFont typeface="Wingdings" pitchFamily="2" charset="2"/>
              <a:buNone/>
            </a:pPr>
            <a:r>
              <a:rPr lang="en-GB" sz="1200">
                <a:ea typeface="MS PGothic" pitchFamily="34" charset="-128"/>
              </a:rPr>
              <a:t>	Capturing &amp; applying enterprise policy information</a:t>
            </a:r>
          </a:p>
          <a:p>
            <a:pPr marL="114300" indent="-114300" algn="l">
              <a:spcBef>
                <a:spcPts val="188"/>
              </a:spcBef>
              <a:buClr>
                <a:schemeClr val="tx1"/>
              </a:buClr>
              <a:buFontTx/>
              <a:buChar char="•"/>
            </a:pPr>
            <a:r>
              <a:rPr lang="en-GB" sz="1100" b="0">
                <a:ea typeface="MS PGothic" pitchFamily="34" charset="-128"/>
              </a:rPr>
              <a:t>Use new generation systems to capture and present data, enabling tuning of core functions</a:t>
            </a:r>
          </a:p>
        </p:txBody>
      </p:sp>
      <p:sp>
        <p:nvSpPr>
          <p:cNvPr id="10256" name="Text Box 22"/>
          <p:cNvSpPr txBox="1">
            <a:spLocks noChangeArrowheads="1"/>
          </p:cNvSpPr>
          <p:nvPr/>
        </p:nvSpPr>
        <p:spPr bwMode="auto">
          <a:xfrm>
            <a:off x="4527550" y="1919288"/>
            <a:ext cx="2714625" cy="287337"/>
          </a:xfrm>
          <a:prstGeom prst="rect">
            <a:avLst/>
          </a:prstGeom>
          <a:noFill/>
          <a:ln w="12700">
            <a:noFill/>
            <a:miter lim="800000"/>
            <a:headEnd/>
            <a:tailEnd/>
          </a:ln>
        </p:spPr>
        <p:txBody>
          <a:bodyPr lIns="90488" tIns="44450" rIns="90488" bIns="44450">
            <a:spAutoFit/>
          </a:bodyPr>
          <a:lstStyle/>
          <a:p>
            <a:pPr algn="l">
              <a:lnSpc>
                <a:spcPct val="80000"/>
              </a:lnSpc>
            </a:pPr>
            <a:r>
              <a:rPr lang="en-GB" sz="1600">
                <a:solidFill>
                  <a:schemeClr val="accent2"/>
                </a:solidFill>
                <a:ea typeface="MS PGothic" pitchFamily="34" charset="-128"/>
              </a:rPr>
              <a:t>To:</a:t>
            </a:r>
          </a:p>
        </p:txBody>
      </p:sp>
      <p:sp>
        <p:nvSpPr>
          <p:cNvPr id="10257" name="Line 30"/>
          <p:cNvSpPr>
            <a:spLocks noChangeShapeType="1"/>
          </p:cNvSpPr>
          <p:nvPr/>
        </p:nvSpPr>
        <p:spPr bwMode="auto">
          <a:xfrm>
            <a:off x="606425" y="2247900"/>
            <a:ext cx="7802563" cy="1588"/>
          </a:xfrm>
          <a:prstGeom prst="line">
            <a:avLst/>
          </a:prstGeom>
          <a:noFill/>
          <a:ln w="28575">
            <a:solidFill>
              <a:schemeClr val="hlink"/>
            </a:solidFill>
            <a:round/>
            <a:headEnd/>
            <a:tailEnd/>
          </a:ln>
        </p:spPr>
        <p:txBody>
          <a:bodyPr/>
          <a:lstStyle/>
          <a:p>
            <a:endParaRPr lang="en-US"/>
          </a:p>
        </p:txBody>
      </p:sp>
      <p:sp>
        <p:nvSpPr>
          <p:cNvPr id="10258" name="AutoShape 32"/>
          <p:cNvSpPr>
            <a:spLocks noChangeArrowheads="1"/>
          </p:cNvSpPr>
          <p:nvPr/>
        </p:nvSpPr>
        <p:spPr bwMode="auto">
          <a:xfrm>
            <a:off x="3778250" y="2492375"/>
            <a:ext cx="431800" cy="339725"/>
          </a:xfrm>
          <a:prstGeom prst="rightArrow">
            <a:avLst>
              <a:gd name="adj1" fmla="val 50000"/>
              <a:gd name="adj2" fmla="val 31776"/>
            </a:avLst>
          </a:prstGeom>
          <a:solidFill>
            <a:schemeClr val="bg2"/>
          </a:solidFill>
          <a:ln w="12700" algn="ctr">
            <a:noFill/>
            <a:miter lim="800000"/>
            <a:headEnd/>
            <a:tailEnd/>
          </a:ln>
        </p:spPr>
        <p:txBody>
          <a:bodyPr wrap="none" anchor="ctr"/>
          <a:lstStyle/>
          <a:p>
            <a:endParaRPr lang="de-DE"/>
          </a:p>
        </p:txBody>
      </p:sp>
      <p:sp>
        <p:nvSpPr>
          <p:cNvPr id="10259" name="Line 33"/>
          <p:cNvSpPr>
            <a:spLocks noChangeShapeType="1"/>
          </p:cNvSpPr>
          <p:nvPr/>
        </p:nvSpPr>
        <p:spPr bwMode="auto">
          <a:xfrm>
            <a:off x="568325" y="2940050"/>
            <a:ext cx="7802563" cy="1588"/>
          </a:xfrm>
          <a:prstGeom prst="line">
            <a:avLst/>
          </a:prstGeom>
          <a:noFill/>
          <a:ln w="12700">
            <a:solidFill>
              <a:schemeClr val="hlink"/>
            </a:solidFill>
            <a:round/>
            <a:headEnd/>
            <a:tailEnd/>
          </a:ln>
        </p:spPr>
        <p:txBody>
          <a:bodyPr/>
          <a:lstStyle/>
          <a:p>
            <a:endParaRPr lang="en-US"/>
          </a:p>
        </p:txBody>
      </p:sp>
      <p:sp>
        <p:nvSpPr>
          <p:cNvPr id="10260" name="AutoShape 34"/>
          <p:cNvSpPr>
            <a:spLocks noChangeArrowheads="1"/>
          </p:cNvSpPr>
          <p:nvPr/>
        </p:nvSpPr>
        <p:spPr bwMode="auto">
          <a:xfrm>
            <a:off x="3778250" y="3178175"/>
            <a:ext cx="431800" cy="339725"/>
          </a:xfrm>
          <a:prstGeom prst="rightArrow">
            <a:avLst>
              <a:gd name="adj1" fmla="val 50000"/>
              <a:gd name="adj2" fmla="val 31776"/>
            </a:avLst>
          </a:prstGeom>
          <a:solidFill>
            <a:schemeClr val="bg2"/>
          </a:solidFill>
          <a:ln w="12700" algn="ctr">
            <a:noFill/>
            <a:miter lim="800000"/>
            <a:headEnd/>
            <a:tailEnd/>
          </a:ln>
        </p:spPr>
        <p:txBody>
          <a:bodyPr wrap="none" anchor="ctr"/>
          <a:lstStyle/>
          <a:p>
            <a:endParaRPr lang="de-DE"/>
          </a:p>
        </p:txBody>
      </p:sp>
      <p:sp>
        <p:nvSpPr>
          <p:cNvPr id="10261" name="Line 35"/>
          <p:cNvSpPr>
            <a:spLocks noChangeShapeType="1"/>
          </p:cNvSpPr>
          <p:nvPr/>
        </p:nvSpPr>
        <p:spPr bwMode="auto">
          <a:xfrm>
            <a:off x="568325" y="3749675"/>
            <a:ext cx="7802563" cy="1588"/>
          </a:xfrm>
          <a:prstGeom prst="line">
            <a:avLst/>
          </a:prstGeom>
          <a:noFill/>
          <a:ln w="12700">
            <a:solidFill>
              <a:schemeClr val="hlink"/>
            </a:solidFill>
            <a:round/>
            <a:headEnd/>
            <a:tailEnd/>
          </a:ln>
        </p:spPr>
        <p:txBody>
          <a:bodyPr/>
          <a:lstStyle/>
          <a:p>
            <a:endParaRPr lang="en-US"/>
          </a:p>
        </p:txBody>
      </p:sp>
      <p:sp>
        <p:nvSpPr>
          <p:cNvPr id="10262" name="AutoShape 36"/>
          <p:cNvSpPr>
            <a:spLocks noChangeArrowheads="1"/>
          </p:cNvSpPr>
          <p:nvPr/>
        </p:nvSpPr>
        <p:spPr bwMode="auto">
          <a:xfrm>
            <a:off x="3778250" y="3940175"/>
            <a:ext cx="431800" cy="339725"/>
          </a:xfrm>
          <a:prstGeom prst="rightArrow">
            <a:avLst>
              <a:gd name="adj1" fmla="val 50000"/>
              <a:gd name="adj2" fmla="val 31776"/>
            </a:avLst>
          </a:prstGeom>
          <a:solidFill>
            <a:schemeClr val="bg2"/>
          </a:solidFill>
          <a:ln w="12700" algn="ctr">
            <a:noFill/>
            <a:miter lim="800000"/>
            <a:headEnd/>
            <a:tailEnd/>
          </a:ln>
        </p:spPr>
        <p:txBody>
          <a:bodyPr wrap="none" anchor="ctr"/>
          <a:lstStyle/>
          <a:p>
            <a:endParaRPr lang="de-DE"/>
          </a:p>
        </p:txBody>
      </p:sp>
      <p:sp>
        <p:nvSpPr>
          <p:cNvPr id="10263" name="Line 37"/>
          <p:cNvSpPr>
            <a:spLocks noChangeShapeType="1"/>
          </p:cNvSpPr>
          <p:nvPr/>
        </p:nvSpPr>
        <p:spPr bwMode="auto">
          <a:xfrm>
            <a:off x="568325" y="4521200"/>
            <a:ext cx="7802563" cy="1588"/>
          </a:xfrm>
          <a:prstGeom prst="line">
            <a:avLst/>
          </a:prstGeom>
          <a:noFill/>
          <a:ln w="12700">
            <a:solidFill>
              <a:schemeClr val="hlink"/>
            </a:solidFill>
            <a:round/>
            <a:headEnd/>
            <a:tailEnd/>
          </a:ln>
        </p:spPr>
        <p:txBody>
          <a:bodyPr/>
          <a:lstStyle/>
          <a:p>
            <a:endParaRPr lang="en-US"/>
          </a:p>
        </p:txBody>
      </p:sp>
      <p:sp>
        <p:nvSpPr>
          <p:cNvPr id="10264" name="AutoShape 38"/>
          <p:cNvSpPr>
            <a:spLocks noChangeArrowheads="1"/>
          </p:cNvSpPr>
          <p:nvPr/>
        </p:nvSpPr>
        <p:spPr bwMode="auto">
          <a:xfrm>
            <a:off x="3778250" y="4654550"/>
            <a:ext cx="431800" cy="339725"/>
          </a:xfrm>
          <a:prstGeom prst="rightArrow">
            <a:avLst>
              <a:gd name="adj1" fmla="val 50000"/>
              <a:gd name="adj2" fmla="val 31776"/>
            </a:avLst>
          </a:prstGeom>
          <a:solidFill>
            <a:schemeClr val="bg2"/>
          </a:solidFill>
          <a:ln w="12700" algn="ctr">
            <a:noFill/>
            <a:miter lim="800000"/>
            <a:headEnd/>
            <a:tailEnd/>
          </a:ln>
        </p:spPr>
        <p:txBody>
          <a:bodyPr wrap="none" anchor="ctr"/>
          <a:lstStyle/>
          <a:p>
            <a:endParaRPr lang="de-DE"/>
          </a:p>
        </p:txBody>
      </p:sp>
      <p:sp>
        <p:nvSpPr>
          <p:cNvPr id="10265" name="Line 39"/>
          <p:cNvSpPr>
            <a:spLocks noChangeShapeType="1"/>
          </p:cNvSpPr>
          <p:nvPr/>
        </p:nvSpPr>
        <p:spPr bwMode="auto">
          <a:xfrm>
            <a:off x="568325" y="5311775"/>
            <a:ext cx="7802563" cy="1588"/>
          </a:xfrm>
          <a:prstGeom prst="line">
            <a:avLst/>
          </a:prstGeom>
          <a:noFill/>
          <a:ln w="12700">
            <a:solidFill>
              <a:schemeClr val="hlink"/>
            </a:solidFill>
            <a:round/>
            <a:headEnd/>
            <a:tailEnd/>
          </a:ln>
        </p:spPr>
        <p:txBody>
          <a:bodyPr/>
          <a:lstStyle/>
          <a:p>
            <a:endParaRPr lang="en-US"/>
          </a:p>
        </p:txBody>
      </p:sp>
      <p:sp>
        <p:nvSpPr>
          <p:cNvPr id="10266" name="AutoShape 40"/>
          <p:cNvSpPr>
            <a:spLocks noChangeArrowheads="1"/>
          </p:cNvSpPr>
          <p:nvPr/>
        </p:nvSpPr>
        <p:spPr bwMode="auto">
          <a:xfrm>
            <a:off x="3778250" y="5540375"/>
            <a:ext cx="431800" cy="339725"/>
          </a:xfrm>
          <a:prstGeom prst="rightArrow">
            <a:avLst>
              <a:gd name="adj1" fmla="val 50000"/>
              <a:gd name="adj2" fmla="val 31776"/>
            </a:avLst>
          </a:prstGeom>
          <a:solidFill>
            <a:schemeClr val="bg2"/>
          </a:solidFill>
          <a:ln w="12700" algn="ctr">
            <a:noFill/>
            <a:miter lim="800000"/>
            <a:headEnd/>
            <a:tailEnd/>
          </a:ln>
        </p:spPr>
        <p:txBody>
          <a:bodyPr wrap="none" anchor="ctr"/>
          <a:lstStyle/>
          <a:p>
            <a:endParaRPr lang="de-DE"/>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fld id="{9FC52F5B-1AA7-4FB3-B940-E8C4E84878BB}" type="slidenum">
              <a:rPr lang="en-US" smtClean="0"/>
              <a:pPr/>
              <a:t>9</a:t>
            </a:fld>
            <a:endParaRPr lang="en-US" smtClean="0"/>
          </a:p>
        </p:txBody>
      </p:sp>
      <p:sp>
        <p:nvSpPr>
          <p:cNvPr id="11267" name="Footer Placeholder 2"/>
          <p:cNvSpPr>
            <a:spLocks noGrp="1"/>
          </p:cNvSpPr>
          <p:nvPr>
            <p:ph type="ftr" sz="quarter" idx="11"/>
          </p:nvPr>
        </p:nvSpPr>
        <p:spPr>
          <a:noFill/>
        </p:spPr>
        <p:txBody>
          <a:bodyPr/>
          <a:lstStyle/>
          <a:p>
            <a:r>
              <a:rPr lang="en-US" dirty="0" smtClean="0">
                <a:latin typeface="Arial" charset="0"/>
              </a:rPr>
              <a:t>© 2010 Accenture All Rights Reserved.</a:t>
            </a:r>
          </a:p>
        </p:txBody>
      </p:sp>
      <p:sp>
        <p:nvSpPr>
          <p:cNvPr id="11268" name="Slide Number Placeholder 5"/>
          <p:cNvSpPr txBox="1">
            <a:spLocks noGrp="1"/>
          </p:cNvSpPr>
          <p:nvPr/>
        </p:nvSpPr>
        <p:spPr bwMode="gray">
          <a:xfrm>
            <a:off x="8240713" y="6619875"/>
            <a:ext cx="719137" cy="165100"/>
          </a:xfrm>
          <a:prstGeom prst="rect">
            <a:avLst/>
          </a:prstGeom>
          <a:noFill/>
          <a:ln w="12700">
            <a:noFill/>
            <a:miter lim="800000"/>
            <a:headEnd/>
            <a:tailEnd/>
          </a:ln>
        </p:spPr>
        <p:txBody>
          <a:bodyPr lIns="0" tIns="0" rIns="0" bIns="0" anchor="b"/>
          <a:lstStyle/>
          <a:p>
            <a:pPr algn="r">
              <a:lnSpc>
                <a:spcPct val="80000"/>
              </a:lnSpc>
            </a:pPr>
            <a:endParaRPr lang="de-DE" sz="1000" b="0"/>
          </a:p>
        </p:txBody>
      </p:sp>
      <p:sp>
        <p:nvSpPr>
          <p:cNvPr id="11269" name="Rectangle 3"/>
          <p:cNvSpPr>
            <a:spLocks noGrp="1" noChangeArrowheads="1"/>
          </p:cNvSpPr>
          <p:nvPr>
            <p:ph type="title" idx="4294967295"/>
          </p:nvPr>
        </p:nvSpPr>
        <p:spPr>
          <a:xfrm>
            <a:off x="528638" y="1014413"/>
            <a:ext cx="6089650" cy="677862"/>
          </a:xfrm>
        </p:spPr>
        <p:txBody>
          <a:bodyPr lIns="0" tIns="0" rIns="0" bIns="0">
            <a:spAutoFit/>
          </a:bodyPr>
          <a:lstStyle/>
          <a:p>
            <a:r>
              <a:rPr lang="en-US" altLang="ja-JP" smtClean="0">
                <a:ea typeface="MS PGothic" pitchFamily="34" charset="-128"/>
              </a:rPr>
              <a:t>Our Value Propositions (1/4)</a:t>
            </a:r>
            <a:br>
              <a:rPr lang="en-US" altLang="ja-JP" smtClean="0">
                <a:ea typeface="MS PGothic" pitchFamily="34" charset="-128"/>
              </a:rPr>
            </a:br>
            <a:r>
              <a:rPr lang="en-US" sz="2100" smtClean="0"/>
              <a:t>Serving Global Market Needs</a:t>
            </a:r>
            <a:endParaRPr lang="en-US" altLang="ja-JP" sz="2100" baseline="30000" smtClean="0">
              <a:ea typeface="MS PGothic" pitchFamily="34" charset="-128"/>
            </a:endParaRPr>
          </a:p>
        </p:txBody>
      </p:sp>
      <p:sp>
        <p:nvSpPr>
          <p:cNvPr id="32" name="Rectangle 4"/>
          <p:cNvSpPr txBox="1">
            <a:spLocks noChangeArrowheads="1"/>
          </p:cNvSpPr>
          <p:nvPr/>
        </p:nvSpPr>
        <p:spPr bwMode="auto">
          <a:xfrm>
            <a:off x="4521200" y="2222500"/>
            <a:ext cx="4470400" cy="4418013"/>
          </a:xfrm>
          <a:prstGeom prst="rect">
            <a:avLst/>
          </a:prstGeom>
          <a:noFill/>
          <a:ln w="12700">
            <a:noFill/>
            <a:miter lim="800000"/>
            <a:headEnd/>
            <a:tailEnd/>
          </a:ln>
        </p:spPr>
        <p:txBody>
          <a:bodyPr lIns="0" tIns="0" rIns="0" bIns="0">
            <a:normAutofit fontScale="92500" lnSpcReduction="10000"/>
          </a:bodyPr>
          <a:lstStyle/>
          <a:p>
            <a:pPr marL="177800" lvl="1" indent="-176213" algn="l">
              <a:spcBef>
                <a:spcPct val="20000"/>
              </a:spcBef>
              <a:buClr>
                <a:schemeClr val="tx1"/>
              </a:buClr>
              <a:buFont typeface="Wingdings" pitchFamily="2" charset="2"/>
              <a:buChar char="§"/>
              <a:defRPr/>
            </a:pPr>
            <a:r>
              <a:rPr lang="en-US" altLang="ja-JP" sz="1400" kern="0" dirty="0">
                <a:latin typeface="+mn-lt"/>
                <a:ea typeface="ＭＳ Ｐゴシック" pitchFamily="34" charset="-128"/>
              </a:rPr>
              <a:t>A single ALIP front end across all deployed components of the system</a:t>
            </a:r>
          </a:p>
          <a:p>
            <a:pPr marL="635000" lvl="2" indent="-176213" algn="l">
              <a:spcBef>
                <a:spcPct val="20000"/>
              </a:spcBef>
              <a:buClr>
                <a:schemeClr val="tx1"/>
              </a:buClr>
              <a:buFont typeface="Wingdings" pitchFamily="2" charset="2"/>
              <a:buChar char="§"/>
              <a:defRPr/>
            </a:pPr>
            <a:r>
              <a:rPr lang="en-US" altLang="ja-JP" sz="1400" b="0" kern="0" dirty="0">
                <a:latin typeface="+mn-lt"/>
                <a:ea typeface="ＭＳ Ｐゴシック" pitchFamily="34" charset="-128"/>
              </a:rPr>
              <a:t>Client configurable to support needs by distribution channel, line of business, etc.</a:t>
            </a:r>
          </a:p>
          <a:p>
            <a:pPr marL="177800" lvl="1" indent="-176213" algn="l">
              <a:spcBef>
                <a:spcPct val="20000"/>
              </a:spcBef>
              <a:buClr>
                <a:schemeClr val="tx1"/>
              </a:buClr>
              <a:buFont typeface="Wingdings" pitchFamily="2" charset="2"/>
              <a:buChar char="§"/>
              <a:defRPr/>
            </a:pPr>
            <a:r>
              <a:rPr lang="en-US" altLang="ja-JP" sz="1400" kern="0" dirty="0">
                <a:latin typeface="+mn-lt"/>
                <a:ea typeface="ＭＳ Ｐゴシック" pitchFamily="34" charset="-128"/>
              </a:rPr>
              <a:t>An integration architecture that allows for plug and play connectivity to 3</a:t>
            </a:r>
            <a:r>
              <a:rPr lang="en-US" altLang="ja-JP" sz="1400" kern="0" baseline="30000" dirty="0">
                <a:latin typeface="+mn-lt"/>
                <a:ea typeface="ＭＳ Ｐゴシック" pitchFamily="34" charset="-128"/>
              </a:rPr>
              <a:t>rd</a:t>
            </a:r>
            <a:r>
              <a:rPr lang="en-US" altLang="ja-JP" sz="1400" kern="0" dirty="0">
                <a:latin typeface="+mn-lt"/>
                <a:ea typeface="ＭＳ Ｐゴシック" pitchFamily="34" charset="-128"/>
              </a:rPr>
              <a:t> party components</a:t>
            </a:r>
          </a:p>
          <a:p>
            <a:pPr marL="635000" lvl="2" indent="-176213" algn="l">
              <a:spcBef>
                <a:spcPct val="20000"/>
              </a:spcBef>
              <a:buClr>
                <a:schemeClr val="tx1"/>
              </a:buClr>
              <a:buFont typeface="Wingdings" pitchFamily="2" charset="2"/>
              <a:buChar char="§"/>
              <a:defRPr/>
            </a:pPr>
            <a:r>
              <a:rPr lang="en-US" altLang="ja-JP" sz="1400" b="0" kern="0" dirty="0">
                <a:latin typeface="+mn-lt"/>
                <a:ea typeface="ＭＳ Ｐゴシック" pitchFamily="34" charset="-128"/>
              </a:rPr>
              <a:t>Front multiple legacy administration systems, allowing the costs of consolidation to be spread out over time</a:t>
            </a:r>
          </a:p>
          <a:p>
            <a:pPr marL="635000" lvl="2" indent="-176213" algn="l">
              <a:spcBef>
                <a:spcPct val="20000"/>
              </a:spcBef>
              <a:buClr>
                <a:schemeClr val="tx1"/>
              </a:buClr>
              <a:buFont typeface="Wingdings" pitchFamily="2" charset="2"/>
              <a:buChar char="§"/>
              <a:defRPr/>
            </a:pPr>
            <a:r>
              <a:rPr lang="en-US" altLang="ja-JP" sz="1400" b="0" kern="0" dirty="0">
                <a:ea typeface="ＭＳ Ｐゴシック" pitchFamily="34" charset="-128"/>
              </a:rPr>
              <a:t>Leverage ALIP for new product introduction, servicing existing business on existing platforms</a:t>
            </a:r>
          </a:p>
          <a:p>
            <a:pPr marL="177800" lvl="1" indent="-176213" algn="l">
              <a:spcBef>
                <a:spcPct val="20000"/>
              </a:spcBef>
              <a:buClr>
                <a:schemeClr val="tx1"/>
              </a:buClr>
              <a:buFont typeface="Wingdings" pitchFamily="2" charset="2"/>
              <a:buChar char="§"/>
              <a:defRPr/>
            </a:pPr>
            <a:r>
              <a:rPr lang="en-US" altLang="ja-JP" sz="1400" kern="0" dirty="0">
                <a:latin typeface="+mn-lt"/>
                <a:ea typeface="ＭＳ Ｐゴシック" pitchFamily="34" charset="-128"/>
              </a:rPr>
              <a:t>Multiple models of component deployment to support both turn-key and custom customer requirements</a:t>
            </a:r>
          </a:p>
          <a:p>
            <a:pPr marL="635000" lvl="2" indent="-176213" algn="l">
              <a:spcBef>
                <a:spcPct val="20000"/>
              </a:spcBef>
              <a:buClr>
                <a:schemeClr val="tx1"/>
              </a:buClr>
              <a:buFont typeface="Wingdings" pitchFamily="2" charset="2"/>
              <a:buChar char="§"/>
              <a:defRPr/>
            </a:pPr>
            <a:r>
              <a:rPr lang="en-US" altLang="ja-JP" sz="1400" b="0" kern="0" dirty="0">
                <a:ea typeface="ＭＳ Ｐゴシック" pitchFamily="34" charset="-128"/>
              </a:rPr>
              <a:t>All components of the platform leverage a consistent set of product and business rules</a:t>
            </a:r>
          </a:p>
          <a:p>
            <a:pPr marL="177800" lvl="1" indent="-176213" algn="l">
              <a:spcBef>
                <a:spcPct val="20000"/>
              </a:spcBef>
              <a:buClr>
                <a:schemeClr val="tx1"/>
              </a:buClr>
              <a:buFont typeface="Wingdings" pitchFamily="2" charset="2"/>
              <a:buChar char="§"/>
              <a:defRPr/>
            </a:pPr>
            <a:r>
              <a:rPr lang="en-US" altLang="ja-JP" sz="1400" kern="0" dirty="0">
                <a:latin typeface="+mn-lt"/>
                <a:ea typeface="ＭＳ Ｐゴシック" pitchFamily="34" charset="-128"/>
              </a:rPr>
              <a:t>Comprehensive tools for the configuration to support business and product requirements</a:t>
            </a:r>
          </a:p>
          <a:p>
            <a:pPr marL="635000" lvl="2" indent="-176213" algn="l">
              <a:spcBef>
                <a:spcPct val="20000"/>
              </a:spcBef>
              <a:buClr>
                <a:schemeClr val="tx1"/>
              </a:buClr>
              <a:buFont typeface="Wingdings" pitchFamily="2" charset="2"/>
              <a:buChar char="§"/>
              <a:defRPr/>
            </a:pPr>
            <a:r>
              <a:rPr lang="en-US" altLang="ja-JP" sz="1400" b="0" kern="0" dirty="0">
                <a:ea typeface="ＭＳ Ｐゴシック" pitchFamily="34" charset="-128"/>
              </a:rPr>
              <a:t>Fully support a global insurance product catalog using insurance engines designed for the task </a:t>
            </a:r>
          </a:p>
          <a:p>
            <a:pPr marL="635000" lvl="2" indent="-176213" algn="l">
              <a:spcBef>
                <a:spcPct val="20000"/>
              </a:spcBef>
              <a:buClr>
                <a:schemeClr val="tx1"/>
              </a:buClr>
              <a:buFont typeface="Wingdings" pitchFamily="2" charset="2"/>
              <a:buChar char="§"/>
              <a:defRPr/>
            </a:pPr>
            <a:r>
              <a:rPr lang="en-US" altLang="ja-JP" sz="1400" b="0" kern="0" dirty="0">
                <a:ea typeface="ＭＳ Ｐゴシック" pitchFamily="34" charset="-128"/>
              </a:rPr>
              <a:t>Using a common user interface</a:t>
            </a:r>
          </a:p>
          <a:p>
            <a:pPr marL="635000" lvl="2" indent="-176213" algn="l">
              <a:spcBef>
                <a:spcPct val="20000"/>
              </a:spcBef>
              <a:buClr>
                <a:schemeClr val="tx1"/>
              </a:buClr>
              <a:buFont typeface="Wingdings" pitchFamily="2" charset="2"/>
              <a:buChar char="§"/>
              <a:defRPr/>
            </a:pPr>
            <a:r>
              <a:rPr lang="en-US" altLang="ja-JP" sz="1400" b="0" kern="0" dirty="0">
                <a:ea typeface="ＭＳ Ｐゴシック" pitchFamily="34" charset="-128"/>
              </a:rPr>
              <a:t>Driven by commonly managed configuration of tables, calculations, and rules</a:t>
            </a:r>
            <a:endParaRPr lang="en-US" altLang="ja-JP" sz="1400" kern="0" dirty="0">
              <a:latin typeface="+mn-lt"/>
              <a:ea typeface="ＭＳ Ｐゴシック" pitchFamily="34" charset="-128"/>
            </a:endParaRPr>
          </a:p>
        </p:txBody>
      </p:sp>
      <p:sp>
        <p:nvSpPr>
          <p:cNvPr id="11271" name="Rectangle 8"/>
          <p:cNvSpPr>
            <a:spLocks noChangeArrowheads="1"/>
          </p:cNvSpPr>
          <p:nvPr/>
        </p:nvSpPr>
        <p:spPr bwMode="gray">
          <a:xfrm>
            <a:off x="295275" y="1771650"/>
            <a:ext cx="8232775" cy="608013"/>
          </a:xfrm>
          <a:prstGeom prst="rect">
            <a:avLst/>
          </a:prstGeom>
          <a:noFill/>
          <a:ln w="12700">
            <a:noFill/>
            <a:miter lim="800000"/>
            <a:headEnd/>
            <a:tailEnd/>
          </a:ln>
        </p:spPr>
        <p:txBody>
          <a:bodyPr lIns="0" tIns="0" rIns="0" bIns="0"/>
          <a:lstStyle/>
          <a:p>
            <a:pPr algn="l">
              <a:spcBef>
                <a:spcPct val="20000"/>
              </a:spcBef>
              <a:buSzPct val="100000"/>
              <a:buFont typeface="Wingdings" pitchFamily="2" charset="2"/>
              <a:buNone/>
            </a:pPr>
            <a:r>
              <a:rPr lang="en-US" sz="1600">
                <a:solidFill>
                  <a:schemeClr val="accent2"/>
                </a:solidFill>
              </a:rPr>
              <a:t>The Accenture Life Insurance Platform allows our clients to achieve success across a wide variety of value propositions</a:t>
            </a:r>
          </a:p>
        </p:txBody>
      </p:sp>
      <p:grpSp>
        <p:nvGrpSpPr>
          <p:cNvPr id="11272" name="Group 33"/>
          <p:cNvGrpSpPr>
            <a:grpSpLocks/>
          </p:cNvGrpSpPr>
          <p:nvPr/>
        </p:nvGrpSpPr>
        <p:grpSpPr bwMode="auto">
          <a:xfrm>
            <a:off x="87313" y="2706688"/>
            <a:ext cx="4233862" cy="3511550"/>
            <a:chOff x="580372" y="1560698"/>
            <a:chExt cx="5002062" cy="3511134"/>
          </a:xfrm>
        </p:grpSpPr>
        <p:grpSp>
          <p:nvGrpSpPr>
            <p:cNvPr id="11273" name="Group 22"/>
            <p:cNvGrpSpPr>
              <a:grpSpLocks/>
            </p:cNvGrpSpPr>
            <p:nvPr/>
          </p:nvGrpSpPr>
          <p:grpSpPr bwMode="auto">
            <a:xfrm>
              <a:off x="580372" y="1560698"/>
              <a:ext cx="5002062" cy="819456"/>
              <a:chOff x="580372" y="1560698"/>
              <a:chExt cx="5002062" cy="819456"/>
            </a:xfrm>
          </p:grpSpPr>
          <p:grpSp>
            <p:nvGrpSpPr>
              <p:cNvPr id="11292" name="Group 6"/>
              <p:cNvGrpSpPr>
                <a:grpSpLocks/>
              </p:cNvGrpSpPr>
              <p:nvPr/>
            </p:nvGrpSpPr>
            <p:grpSpPr bwMode="auto">
              <a:xfrm>
                <a:off x="580372" y="1560698"/>
                <a:ext cx="5002062" cy="819456"/>
                <a:chOff x="0" y="12529"/>
                <a:chExt cx="5002062" cy="819456"/>
              </a:xfrm>
            </p:grpSpPr>
            <p:sp>
              <p:nvSpPr>
                <p:cNvPr id="56" name="Rounded Rectangle 55"/>
                <p:cNvSpPr/>
                <p:nvPr/>
              </p:nvSpPr>
              <p:spPr>
                <a:xfrm>
                  <a:off x="0" y="12529"/>
                  <a:ext cx="5002062" cy="819053"/>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57" name="Rounded Rectangle 4"/>
                <p:cNvSpPr/>
                <p:nvPr/>
              </p:nvSpPr>
              <p:spPr>
                <a:xfrm>
                  <a:off x="1082185" y="12529"/>
                  <a:ext cx="3919877" cy="819053"/>
                </a:xfrm>
                <a:prstGeom prst="rect">
                  <a:avLst/>
                </a:prstGeom>
              </p:spPr>
              <p:style>
                <a:lnRef idx="0">
                  <a:scrgbClr r="0" g="0" b="0"/>
                </a:lnRef>
                <a:fillRef idx="0">
                  <a:scrgbClr r="0" g="0" b="0"/>
                </a:fillRef>
                <a:effectRef idx="0">
                  <a:scrgbClr r="0" g="0" b="0"/>
                </a:effectRef>
                <a:fontRef idx="minor">
                  <a:schemeClr val="lt1"/>
                </a:fontRef>
              </p:style>
              <p:txBody>
                <a:bodyPr lIns="102870" tIns="102870" rIns="102870" bIns="102870" spcCol="1270" anchor="ctr"/>
                <a:lstStyle/>
                <a:p>
                  <a:pPr algn="l" defTabSz="1200150">
                    <a:lnSpc>
                      <a:spcPct val="90000"/>
                    </a:lnSpc>
                    <a:spcAft>
                      <a:spcPct val="35000"/>
                    </a:spcAft>
                    <a:defRPr/>
                  </a:pPr>
                  <a:r>
                    <a:rPr lang="en-US" sz="1600" dirty="0"/>
                    <a:t>Front End</a:t>
                  </a:r>
                </a:p>
              </p:txBody>
            </p:sp>
          </p:grpSp>
          <p:sp>
            <p:nvSpPr>
              <p:cNvPr id="55" name="Rounded Rectangle 7"/>
              <p:cNvSpPr/>
              <p:nvPr/>
            </p:nvSpPr>
            <p:spPr>
              <a:xfrm>
                <a:off x="662896" y="1630540"/>
                <a:ext cx="999662" cy="655559"/>
              </a:xfrm>
              <a:prstGeom prst="roundRect">
                <a:avLst>
                  <a:gd name="adj" fmla="val 10000"/>
                </a:avLst>
              </a:prstGeom>
              <a:blipFill rotWithShape="0">
                <a:blip r:embed="rId3" cstate="print"/>
                <a:stretch>
                  <a:fillRect/>
                </a:stretch>
              </a:blipFill>
            </p:spPr>
            <p:style>
              <a:lnRef idx="2">
                <a:schemeClr val="lt1">
                  <a:hueOff val="0"/>
                  <a:satOff val="0"/>
                  <a:lumOff val="0"/>
                  <a:alphaOff val="0"/>
                </a:schemeClr>
              </a:lnRef>
              <a:fillRef idx="1">
                <a:scrgbClr r="0" g="0" b="0"/>
              </a:fillRef>
              <a:effectRef idx="0">
                <a:schemeClr val="accent5">
                  <a:tint val="50000"/>
                  <a:hueOff val="0"/>
                  <a:satOff val="0"/>
                  <a:lumOff val="0"/>
                  <a:alphaOff val="0"/>
                </a:schemeClr>
              </a:effectRef>
              <a:fontRef idx="minor">
                <a:schemeClr val="lt1">
                  <a:hueOff val="0"/>
                  <a:satOff val="0"/>
                  <a:lumOff val="0"/>
                  <a:alphaOff val="0"/>
                </a:schemeClr>
              </a:fontRef>
            </p:style>
          </p:sp>
        </p:grpSp>
        <p:grpSp>
          <p:nvGrpSpPr>
            <p:cNvPr id="11274" name="Group 23"/>
            <p:cNvGrpSpPr>
              <a:grpSpLocks/>
            </p:cNvGrpSpPr>
            <p:nvPr/>
          </p:nvGrpSpPr>
          <p:grpSpPr bwMode="auto">
            <a:xfrm>
              <a:off x="580372" y="2464690"/>
              <a:ext cx="5002062" cy="819456"/>
              <a:chOff x="580372" y="2464690"/>
              <a:chExt cx="5002062" cy="819456"/>
            </a:xfrm>
          </p:grpSpPr>
          <p:grpSp>
            <p:nvGrpSpPr>
              <p:cNvPr id="11288" name="Group 8"/>
              <p:cNvGrpSpPr>
                <a:grpSpLocks/>
              </p:cNvGrpSpPr>
              <p:nvPr/>
            </p:nvGrpSpPr>
            <p:grpSpPr bwMode="auto">
              <a:xfrm>
                <a:off x="580372" y="2464690"/>
                <a:ext cx="5002062" cy="819456"/>
                <a:chOff x="0" y="916521"/>
                <a:chExt cx="5002062" cy="819456"/>
              </a:xfrm>
            </p:grpSpPr>
            <p:sp>
              <p:nvSpPr>
                <p:cNvPr id="52" name="Rounded Rectangle 18"/>
                <p:cNvSpPr/>
                <p:nvPr/>
              </p:nvSpPr>
              <p:spPr>
                <a:xfrm>
                  <a:off x="0" y="917297"/>
                  <a:ext cx="5002062" cy="819053"/>
                </a:xfrm>
                <a:prstGeom prst="roundRect">
                  <a:avLst>
                    <a:gd name="adj" fmla="val 10000"/>
                  </a:avLst>
                </a:prstGeom>
              </p:spPr>
              <p:style>
                <a:lnRef idx="2">
                  <a:schemeClr val="lt1">
                    <a:hueOff val="0"/>
                    <a:satOff val="0"/>
                    <a:lumOff val="0"/>
                    <a:alphaOff val="0"/>
                  </a:schemeClr>
                </a:lnRef>
                <a:fillRef idx="1">
                  <a:schemeClr val="accent5">
                    <a:hueOff val="-3997442"/>
                    <a:satOff val="30342"/>
                    <a:lumOff val="-8039"/>
                    <a:alphaOff val="0"/>
                  </a:schemeClr>
                </a:fillRef>
                <a:effectRef idx="0">
                  <a:schemeClr val="accent5">
                    <a:hueOff val="-3997442"/>
                    <a:satOff val="30342"/>
                    <a:lumOff val="-8039"/>
                    <a:alphaOff val="0"/>
                  </a:schemeClr>
                </a:effectRef>
                <a:fontRef idx="minor">
                  <a:schemeClr val="lt1"/>
                </a:fontRef>
              </p:style>
            </p:sp>
            <p:sp>
              <p:nvSpPr>
                <p:cNvPr id="53" name="Rounded Rectangle 7"/>
                <p:cNvSpPr/>
                <p:nvPr/>
              </p:nvSpPr>
              <p:spPr>
                <a:xfrm>
                  <a:off x="1082185" y="917297"/>
                  <a:ext cx="3919877" cy="819053"/>
                </a:xfrm>
                <a:prstGeom prst="rect">
                  <a:avLst/>
                </a:prstGeom>
              </p:spPr>
              <p:style>
                <a:lnRef idx="0">
                  <a:scrgbClr r="0" g="0" b="0"/>
                </a:lnRef>
                <a:fillRef idx="0">
                  <a:scrgbClr r="0" g="0" b="0"/>
                </a:fillRef>
                <a:effectRef idx="0">
                  <a:scrgbClr r="0" g="0" b="0"/>
                </a:effectRef>
                <a:fontRef idx="minor">
                  <a:schemeClr val="lt1"/>
                </a:fontRef>
              </p:style>
              <p:txBody>
                <a:bodyPr lIns="102870" tIns="102870" rIns="102870" bIns="102870" spcCol="1270" anchor="ctr"/>
                <a:lstStyle/>
                <a:p>
                  <a:pPr algn="l" defTabSz="1200150">
                    <a:lnSpc>
                      <a:spcPct val="90000"/>
                    </a:lnSpc>
                    <a:spcAft>
                      <a:spcPct val="35000"/>
                    </a:spcAft>
                    <a:defRPr/>
                  </a:pPr>
                  <a:r>
                    <a:rPr lang="en-US" sz="1600" dirty="0"/>
                    <a:t>Integration Architecture	</a:t>
                  </a:r>
                </a:p>
              </p:txBody>
            </p:sp>
          </p:grpSp>
          <p:sp>
            <p:nvSpPr>
              <p:cNvPr id="51" name="Rounded Rectangle 9"/>
              <p:cNvSpPr/>
              <p:nvPr/>
            </p:nvSpPr>
            <p:spPr>
              <a:xfrm>
                <a:off x="662896" y="2532133"/>
                <a:ext cx="999662" cy="655559"/>
              </a:xfrm>
              <a:prstGeom prst="roundRect">
                <a:avLst>
                  <a:gd name="adj" fmla="val 10000"/>
                </a:avLst>
              </a:prstGeom>
              <a:blipFill rotWithShape="0">
                <a:blip r:embed="rId4" cstate="print"/>
                <a:stretch>
                  <a:fillRect/>
                </a:stretch>
              </a:blipFill>
            </p:spPr>
            <p:style>
              <a:lnRef idx="2">
                <a:schemeClr val="lt1">
                  <a:hueOff val="0"/>
                  <a:satOff val="0"/>
                  <a:lumOff val="0"/>
                  <a:alphaOff val="0"/>
                </a:schemeClr>
              </a:lnRef>
              <a:fillRef idx="1">
                <a:scrgbClr r="0" g="0" b="0"/>
              </a:fillRef>
              <a:effectRef idx="0">
                <a:schemeClr val="accent5">
                  <a:tint val="50000"/>
                  <a:hueOff val="-4288868"/>
                  <a:satOff val="21005"/>
                  <a:lumOff val="-674"/>
                  <a:alphaOff val="0"/>
                </a:schemeClr>
              </a:effectRef>
              <a:fontRef idx="minor">
                <a:schemeClr val="lt1">
                  <a:hueOff val="0"/>
                  <a:satOff val="0"/>
                  <a:lumOff val="0"/>
                  <a:alphaOff val="0"/>
                </a:schemeClr>
              </a:fontRef>
            </p:style>
          </p:sp>
        </p:grpSp>
        <p:grpSp>
          <p:nvGrpSpPr>
            <p:cNvPr id="11275" name="Group 24"/>
            <p:cNvGrpSpPr>
              <a:grpSpLocks/>
            </p:cNvGrpSpPr>
            <p:nvPr/>
          </p:nvGrpSpPr>
          <p:grpSpPr bwMode="auto">
            <a:xfrm>
              <a:off x="580372" y="3350973"/>
              <a:ext cx="5002062" cy="819456"/>
              <a:chOff x="580372" y="3350973"/>
              <a:chExt cx="5002062" cy="819456"/>
            </a:xfrm>
          </p:grpSpPr>
          <p:grpSp>
            <p:nvGrpSpPr>
              <p:cNvPr id="11284" name="Group 10"/>
              <p:cNvGrpSpPr>
                <a:grpSpLocks/>
              </p:cNvGrpSpPr>
              <p:nvPr/>
            </p:nvGrpSpPr>
            <p:grpSpPr bwMode="auto">
              <a:xfrm>
                <a:off x="580372" y="3350973"/>
                <a:ext cx="5002062" cy="819456"/>
                <a:chOff x="0" y="1802804"/>
                <a:chExt cx="5002062" cy="819456"/>
              </a:xfrm>
            </p:grpSpPr>
            <p:sp>
              <p:nvSpPr>
                <p:cNvPr id="48" name="Rounded Rectangle 16"/>
                <p:cNvSpPr/>
                <p:nvPr/>
              </p:nvSpPr>
              <p:spPr>
                <a:xfrm>
                  <a:off x="0" y="1803017"/>
                  <a:ext cx="5002062" cy="819053"/>
                </a:xfrm>
                <a:prstGeom prst="roundRect">
                  <a:avLst>
                    <a:gd name="adj" fmla="val 10000"/>
                  </a:avLst>
                </a:prstGeom>
              </p:spPr>
              <p:style>
                <a:lnRef idx="2">
                  <a:schemeClr val="lt1">
                    <a:hueOff val="0"/>
                    <a:satOff val="0"/>
                    <a:lumOff val="0"/>
                    <a:alphaOff val="0"/>
                  </a:schemeClr>
                </a:lnRef>
                <a:fillRef idx="1">
                  <a:schemeClr val="accent5">
                    <a:hueOff val="-7994885"/>
                    <a:satOff val="60684"/>
                    <a:lumOff val="-16079"/>
                    <a:alphaOff val="0"/>
                  </a:schemeClr>
                </a:fillRef>
                <a:effectRef idx="0">
                  <a:schemeClr val="accent5">
                    <a:hueOff val="-7994885"/>
                    <a:satOff val="60684"/>
                    <a:lumOff val="-16079"/>
                    <a:alphaOff val="0"/>
                  </a:schemeClr>
                </a:effectRef>
                <a:fontRef idx="minor">
                  <a:schemeClr val="lt1"/>
                </a:fontRef>
              </p:style>
            </p:sp>
            <p:sp>
              <p:nvSpPr>
                <p:cNvPr id="49" name="Rounded Rectangle 10"/>
                <p:cNvSpPr/>
                <p:nvPr/>
              </p:nvSpPr>
              <p:spPr>
                <a:xfrm>
                  <a:off x="1082185" y="1803017"/>
                  <a:ext cx="3919877" cy="819053"/>
                </a:xfrm>
                <a:prstGeom prst="rect">
                  <a:avLst/>
                </a:prstGeom>
              </p:spPr>
              <p:style>
                <a:lnRef idx="0">
                  <a:scrgbClr r="0" g="0" b="0"/>
                </a:lnRef>
                <a:fillRef idx="0">
                  <a:scrgbClr r="0" g="0" b="0"/>
                </a:fillRef>
                <a:effectRef idx="0">
                  <a:scrgbClr r="0" g="0" b="0"/>
                </a:effectRef>
                <a:fontRef idx="minor">
                  <a:schemeClr val="lt1"/>
                </a:fontRef>
              </p:style>
              <p:txBody>
                <a:bodyPr lIns="102870" tIns="102870" rIns="102870" bIns="102870" spcCol="1270" anchor="ctr"/>
                <a:lstStyle/>
                <a:p>
                  <a:pPr algn="l" defTabSz="1200150">
                    <a:lnSpc>
                      <a:spcPct val="90000"/>
                    </a:lnSpc>
                    <a:spcAft>
                      <a:spcPct val="35000"/>
                    </a:spcAft>
                    <a:defRPr/>
                  </a:pPr>
                  <a:r>
                    <a:rPr lang="en-US" sz="1600" dirty="0"/>
                    <a:t>Component Deployment</a:t>
                  </a:r>
                </a:p>
              </p:txBody>
            </p:sp>
          </p:grpSp>
          <p:sp>
            <p:nvSpPr>
              <p:cNvPr id="47" name="Rounded Rectangle 46"/>
              <p:cNvSpPr/>
              <p:nvPr/>
            </p:nvSpPr>
            <p:spPr>
              <a:xfrm>
                <a:off x="662896" y="3433726"/>
                <a:ext cx="999662" cy="653973"/>
              </a:xfrm>
              <a:prstGeom prst="roundRect">
                <a:avLst>
                  <a:gd name="adj" fmla="val 10000"/>
                </a:avLst>
              </a:pr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5">
                  <a:tint val="50000"/>
                  <a:hueOff val="-8577737"/>
                  <a:satOff val="42009"/>
                  <a:lumOff val="-1347"/>
                  <a:alphaOff val="0"/>
                </a:schemeClr>
              </a:effectRef>
              <a:fontRef idx="minor">
                <a:schemeClr val="lt1">
                  <a:hueOff val="0"/>
                  <a:satOff val="0"/>
                  <a:lumOff val="0"/>
                  <a:alphaOff val="0"/>
                </a:schemeClr>
              </a:fontRef>
            </p:style>
          </p:sp>
        </p:grpSp>
        <p:grpSp>
          <p:nvGrpSpPr>
            <p:cNvPr id="11276" name="Group 25"/>
            <p:cNvGrpSpPr>
              <a:grpSpLocks/>
            </p:cNvGrpSpPr>
            <p:nvPr/>
          </p:nvGrpSpPr>
          <p:grpSpPr bwMode="auto">
            <a:xfrm>
              <a:off x="580372" y="4252376"/>
              <a:ext cx="5002062" cy="819456"/>
              <a:chOff x="580372" y="4252376"/>
              <a:chExt cx="5002062" cy="819456"/>
            </a:xfrm>
          </p:grpSpPr>
          <p:grpSp>
            <p:nvGrpSpPr>
              <p:cNvPr id="11280" name="Group 12"/>
              <p:cNvGrpSpPr>
                <a:grpSpLocks/>
              </p:cNvGrpSpPr>
              <p:nvPr/>
            </p:nvGrpSpPr>
            <p:grpSpPr bwMode="auto">
              <a:xfrm>
                <a:off x="580372" y="4252376"/>
                <a:ext cx="5002062" cy="819456"/>
                <a:chOff x="0" y="2704207"/>
                <a:chExt cx="5002062" cy="819456"/>
              </a:xfrm>
            </p:grpSpPr>
            <p:sp>
              <p:nvSpPr>
                <p:cNvPr id="44" name="Rounded Rectangle 43"/>
                <p:cNvSpPr/>
                <p:nvPr/>
              </p:nvSpPr>
              <p:spPr>
                <a:xfrm>
                  <a:off x="0" y="2704610"/>
                  <a:ext cx="5002062" cy="819053"/>
                </a:xfrm>
                <a:prstGeom prst="roundRect">
                  <a:avLst>
                    <a:gd name="adj" fmla="val 10000"/>
                  </a:avLst>
                </a:prstGeom>
              </p:spPr>
              <p:style>
                <a:lnRef idx="2">
                  <a:schemeClr val="lt1">
                    <a:hueOff val="0"/>
                    <a:satOff val="0"/>
                    <a:lumOff val="0"/>
                    <a:alphaOff val="0"/>
                  </a:schemeClr>
                </a:lnRef>
                <a:fillRef idx="1">
                  <a:schemeClr val="accent5">
                    <a:hueOff val="-11992326"/>
                    <a:satOff val="91026"/>
                    <a:lumOff val="-24118"/>
                    <a:alphaOff val="0"/>
                  </a:schemeClr>
                </a:fillRef>
                <a:effectRef idx="0">
                  <a:schemeClr val="accent5">
                    <a:hueOff val="-11992326"/>
                    <a:satOff val="91026"/>
                    <a:lumOff val="-24118"/>
                    <a:alphaOff val="0"/>
                  </a:schemeClr>
                </a:effectRef>
                <a:fontRef idx="minor">
                  <a:schemeClr val="lt1"/>
                </a:fontRef>
              </p:style>
            </p:sp>
            <p:sp>
              <p:nvSpPr>
                <p:cNvPr id="45" name="Rounded Rectangle 13"/>
                <p:cNvSpPr/>
                <p:nvPr/>
              </p:nvSpPr>
              <p:spPr>
                <a:xfrm>
                  <a:off x="1082185" y="2704610"/>
                  <a:ext cx="3919877" cy="819053"/>
                </a:xfrm>
                <a:prstGeom prst="rect">
                  <a:avLst/>
                </a:prstGeom>
              </p:spPr>
              <p:style>
                <a:lnRef idx="0">
                  <a:scrgbClr r="0" g="0" b="0"/>
                </a:lnRef>
                <a:fillRef idx="0">
                  <a:scrgbClr r="0" g="0" b="0"/>
                </a:fillRef>
                <a:effectRef idx="0">
                  <a:scrgbClr r="0" g="0" b="0"/>
                </a:effectRef>
                <a:fontRef idx="minor">
                  <a:schemeClr val="lt1"/>
                </a:fontRef>
              </p:style>
              <p:txBody>
                <a:bodyPr lIns="102870" tIns="102870" rIns="102870" bIns="102870" spcCol="1270" anchor="ctr"/>
                <a:lstStyle/>
                <a:p>
                  <a:pPr algn="l" defTabSz="1200150">
                    <a:lnSpc>
                      <a:spcPct val="90000"/>
                    </a:lnSpc>
                    <a:spcAft>
                      <a:spcPct val="35000"/>
                    </a:spcAft>
                    <a:defRPr/>
                  </a:pPr>
                  <a:r>
                    <a:rPr lang="en-US" sz="1600" dirty="0"/>
                    <a:t>Configuration Factory</a:t>
                  </a:r>
                </a:p>
              </p:txBody>
            </p:sp>
          </p:grpSp>
          <p:sp>
            <p:nvSpPr>
              <p:cNvPr id="43" name="Rounded Rectangle 42"/>
              <p:cNvSpPr/>
              <p:nvPr/>
            </p:nvSpPr>
            <p:spPr>
              <a:xfrm>
                <a:off x="662896" y="4335319"/>
                <a:ext cx="999662" cy="653973"/>
              </a:xfrm>
              <a:prstGeom prst="roundRect">
                <a:avLst>
                  <a:gd name="adj" fmla="val 10000"/>
                </a:avLst>
              </a:prstGeom>
              <a:blipFill rotWithShape="0">
                <a:blip r:embed="rId6" cstate="print"/>
                <a:stretch>
                  <a:fillRect/>
                </a:stretch>
              </a:blipFill>
            </p:spPr>
            <p:style>
              <a:lnRef idx="2">
                <a:schemeClr val="lt1">
                  <a:hueOff val="0"/>
                  <a:satOff val="0"/>
                  <a:lumOff val="0"/>
                  <a:alphaOff val="0"/>
                </a:schemeClr>
              </a:lnRef>
              <a:fillRef idx="1">
                <a:scrgbClr r="0" g="0" b="0"/>
              </a:fillRef>
              <a:effectRef idx="0">
                <a:schemeClr val="accent5">
                  <a:tint val="50000"/>
                  <a:hueOff val="-12866605"/>
                  <a:satOff val="63014"/>
                  <a:lumOff val="-2021"/>
                  <a:alphaOff val="0"/>
                </a:schemeClr>
              </a:effectRef>
              <a:fontRef idx="minor">
                <a:schemeClr val="lt1">
                  <a:hueOff val="0"/>
                  <a:satOff val="0"/>
                  <a:lumOff val="0"/>
                  <a:alphaOff val="0"/>
                </a:schemeClr>
              </a:fontRef>
            </p:style>
          </p:sp>
        </p:grpSp>
        <p:sp>
          <p:nvSpPr>
            <p:cNvPr id="11277" name="Down Arrow 38"/>
            <p:cNvSpPr>
              <a:spLocks noChangeArrowheads="1"/>
            </p:cNvSpPr>
            <p:nvPr/>
          </p:nvSpPr>
          <p:spPr bwMode="auto">
            <a:xfrm>
              <a:off x="4892040" y="2129425"/>
              <a:ext cx="538619" cy="663879"/>
            </a:xfrm>
            <a:prstGeom prst="downArrow">
              <a:avLst>
                <a:gd name="adj1" fmla="val 50000"/>
                <a:gd name="adj2" fmla="val 49998"/>
              </a:avLst>
            </a:prstGeom>
            <a:solidFill>
              <a:schemeClr val="accent1"/>
            </a:solidFill>
            <a:ln w="9525" algn="ctr">
              <a:solidFill>
                <a:schemeClr val="tx1"/>
              </a:solidFill>
              <a:round/>
              <a:headEnd/>
              <a:tailEnd/>
            </a:ln>
          </p:spPr>
          <p:txBody>
            <a:bodyPr/>
            <a:lstStyle/>
            <a:p>
              <a:endParaRPr lang="en-US" sz="1600"/>
            </a:p>
          </p:txBody>
        </p:sp>
        <p:sp>
          <p:nvSpPr>
            <p:cNvPr id="11278" name="Down Arrow 39"/>
            <p:cNvSpPr>
              <a:spLocks noChangeArrowheads="1"/>
            </p:cNvSpPr>
            <p:nvPr/>
          </p:nvSpPr>
          <p:spPr bwMode="auto">
            <a:xfrm>
              <a:off x="4892040" y="3017520"/>
              <a:ext cx="538619" cy="663879"/>
            </a:xfrm>
            <a:prstGeom prst="downArrow">
              <a:avLst>
                <a:gd name="adj1" fmla="val 50000"/>
                <a:gd name="adj2" fmla="val 49998"/>
              </a:avLst>
            </a:prstGeom>
            <a:solidFill>
              <a:schemeClr val="accent1"/>
            </a:solidFill>
            <a:ln w="9525" algn="ctr">
              <a:solidFill>
                <a:schemeClr val="tx1"/>
              </a:solidFill>
              <a:round/>
              <a:headEnd/>
              <a:tailEnd/>
            </a:ln>
          </p:spPr>
          <p:txBody>
            <a:bodyPr/>
            <a:lstStyle/>
            <a:p>
              <a:endParaRPr lang="en-US" sz="1600"/>
            </a:p>
          </p:txBody>
        </p:sp>
        <p:sp>
          <p:nvSpPr>
            <p:cNvPr id="11279" name="Down Arrow 40"/>
            <p:cNvSpPr>
              <a:spLocks noChangeArrowheads="1"/>
            </p:cNvSpPr>
            <p:nvPr/>
          </p:nvSpPr>
          <p:spPr bwMode="auto">
            <a:xfrm>
              <a:off x="4892040" y="3922776"/>
              <a:ext cx="538619" cy="663879"/>
            </a:xfrm>
            <a:prstGeom prst="downArrow">
              <a:avLst>
                <a:gd name="adj1" fmla="val 50000"/>
                <a:gd name="adj2" fmla="val 49998"/>
              </a:avLst>
            </a:prstGeom>
            <a:solidFill>
              <a:schemeClr val="accent1"/>
            </a:solidFill>
            <a:ln w="9525" algn="ctr">
              <a:solidFill>
                <a:schemeClr val="tx1"/>
              </a:solidFill>
              <a:round/>
              <a:headEnd/>
              <a:tailEnd/>
            </a:ln>
          </p:spPr>
          <p:txBody>
            <a:bodyPr/>
            <a:lstStyle/>
            <a:p>
              <a:endParaRPr lang="en-US" sz="1600"/>
            </a:p>
          </p:txBody>
        </p:sp>
      </p:gr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3k4oH6yk2e4f7MMF0u8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4_2fmDYG02lfV5r22K1_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3k4oH6yk2e4f7MMF0u8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dTyZPRxhE2BlLRZ3IIJE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FsmNrZCWJEeu6SONqkwAw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O4BrfyJdUCugglUYqGaI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tPw6hkS30qrpv89P632qw"/>
</p:tagLst>
</file>

<file path=ppt/theme/theme1.xml><?xml version="1.0" encoding="utf-8"?>
<a:theme xmlns:a="http://schemas.openxmlformats.org/drawingml/2006/main" name="Accenture Cliff-Title Brand">
  <a:themeElements>
    <a:clrScheme name="">
      <a:dk1>
        <a:srgbClr val="000000"/>
      </a:dk1>
      <a:lt1>
        <a:srgbClr val="FFFFFF"/>
      </a:lt1>
      <a:dk2>
        <a:srgbClr val="F8F8F8"/>
      </a:dk2>
      <a:lt2>
        <a:srgbClr val="66AA44"/>
      </a:lt2>
      <a:accent1>
        <a:srgbClr val="002266"/>
      </a:accent1>
      <a:accent2>
        <a:srgbClr val="FF9900"/>
      </a:accent2>
      <a:accent3>
        <a:srgbClr val="FFFFFF"/>
      </a:accent3>
      <a:accent4>
        <a:srgbClr val="000000"/>
      </a:accent4>
      <a:accent5>
        <a:srgbClr val="AAABB8"/>
      </a:accent5>
      <a:accent6>
        <a:srgbClr val="E78A00"/>
      </a:accent6>
      <a:hlink>
        <a:srgbClr val="DD4411"/>
      </a:hlink>
      <a:folHlink>
        <a:srgbClr val="666666"/>
      </a:folHlink>
    </a:clrScheme>
    <a:fontScheme name="Accenture Cliff-Title Bran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Accenture Cliff-Title Brand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Cliff-Title Brand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Accenture Cliff-Title Brand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Accenture Cliff-Title Brand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Accenture Cliff-Title Brand 5">
        <a:dk1>
          <a:srgbClr val="000000"/>
        </a:dk1>
        <a:lt1>
          <a:srgbClr val="FFFFFF"/>
        </a:lt1>
        <a:dk2>
          <a:srgbClr val="F8F8F8"/>
        </a:dk2>
        <a:lt2>
          <a:srgbClr val="666699"/>
        </a:lt2>
        <a:accent1>
          <a:srgbClr val="CCCC33"/>
        </a:accent1>
        <a:accent2>
          <a:srgbClr val="990033"/>
        </a:accent2>
        <a:accent3>
          <a:srgbClr val="FFFFFF"/>
        </a:accent3>
        <a:accent4>
          <a:srgbClr val="000000"/>
        </a:accent4>
        <a:accent5>
          <a:srgbClr val="E2E2AD"/>
        </a:accent5>
        <a:accent6>
          <a:srgbClr val="8A002D"/>
        </a:accent6>
        <a:hlink>
          <a:srgbClr val="999966"/>
        </a:hlink>
        <a:folHlink>
          <a:srgbClr val="669999"/>
        </a:folHlink>
      </a:clrScheme>
      <a:clrMap bg1="lt1" tx1="dk1" bg2="lt2" tx2="dk2" accent1="accent1" accent2="accent2" accent3="accent3" accent4="accent4" accent5="accent5" accent6="accent6" hlink="hlink" folHlink="folHlink"/>
    </a:extraClrScheme>
    <a:extraClrScheme>
      <a:clrScheme name="Accenture Cliff-Title Brand 6">
        <a:dk1>
          <a:srgbClr val="000000"/>
        </a:dk1>
        <a:lt1>
          <a:srgbClr val="FFFFFF"/>
        </a:lt1>
        <a:dk2>
          <a:srgbClr val="F8F8F8"/>
        </a:dk2>
        <a:lt2>
          <a:srgbClr val="0099CC"/>
        </a:lt2>
        <a:accent1>
          <a:srgbClr val="CC3300"/>
        </a:accent1>
        <a:accent2>
          <a:srgbClr val="660000"/>
        </a:accent2>
        <a:accent3>
          <a:srgbClr val="FFFFFF"/>
        </a:accent3>
        <a:accent4>
          <a:srgbClr val="000000"/>
        </a:accent4>
        <a:accent5>
          <a:srgbClr val="E2ADAA"/>
        </a:accent5>
        <a:accent6>
          <a:srgbClr val="5C0000"/>
        </a:accent6>
        <a:hlink>
          <a:srgbClr val="999966"/>
        </a:hlink>
        <a:folHlink>
          <a:srgbClr val="669933"/>
        </a:folHlink>
      </a:clrScheme>
      <a:clrMap bg1="lt1" tx1="dk1" bg2="lt2" tx2="dk2" accent1="accent1" accent2="accent2" accent3="accent3" accent4="accent4" accent5="accent5" accent6="accent6" hlink="hlink" folHlink="folHlink"/>
    </a:extraClrScheme>
    <a:extraClrScheme>
      <a:clrScheme name="Accenture Cliff-Title Brand 7">
        <a:dk1>
          <a:srgbClr val="000000"/>
        </a:dk1>
        <a:lt1>
          <a:srgbClr val="FFFFFF"/>
        </a:lt1>
        <a:dk2>
          <a:srgbClr val="F8F8F8"/>
        </a:dk2>
        <a:lt2>
          <a:srgbClr val="666699"/>
        </a:lt2>
        <a:accent1>
          <a:srgbClr val="CC3300"/>
        </a:accent1>
        <a:accent2>
          <a:srgbClr val="660000"/>
        </a:accent2>
        <a:accent3>
          <a:srgbClr val="FFFFFF"/>
        </a:accent3>
        <a:accent4>
          <a:srgbClr val="000000"/>
        </a:accent4>
        <a:accent5>
          <a:srgbClr val="E2ADAA"/>
        </a:accent5>
        <a:accent6>
          <a:srgbClr val="5C0000"/>
        </a:accent6>
        <a:hlink>
          <a:srgbClr val="999966"/>
        </a:hlink>
        <a:folHlink>
          <a:srgbClr val="669933"/>
        </a:folHlink>
      </a:clrScheme>
      <a:clrMap bg1="lt1" tx1="dk1" bg2="lt2" tx2="dk2" accent1="accent1" accent2="accent2" accent3="accent3" accent4="accent4" accent5="accent5" accent6="accent6" hlink="hlink" folHlink="folHlink"/>
    </a:extraClrScheme>
    <a:extraClrScheme>
      <a:clrScheme name="Accenture Cliff-Title Brand 8">
        <a:dk1>
          <a:srgbClr val="000000"/>
        </a:dk1>
        <a:lt1>
          <a:srgbClr val="FFFFFF"/>
        </a:lt1>
        <a:dk2>
          <a:srgbClr val="F8F8F8"/>
        </a:dk2>
        <a:lt2>
          <a:srgbClr val="336699"/>
        </a:lt2>
        <a:accent1>
          <a:srgbClr val="CC3300"/>
        </a:accent1>
        <a:accent2>
          <a:srgbClr val="660000"/>
        </a:accent2>
        <a:accent3>
          <a:srgbClr val="FFFFFF"/>
        </a:accent3>
        <a:accent4>
          <a:srgbClr val="000000"/>
        </a:accent4>
        <a:accent5>
          <a:srgbClr val="E2ADAA"/>
        </a:accent5>
        <a:accent6>
          <a:srgbClr val="5C0000"/>
        </a:accent6>
        <a:hlink>
          <a:srgbClr val="999966"/>
        </a:hlink>
        <a:folHlink>
          <a:srgbClr val="669933"/>
        </a:folHlink>
      </a:clrScheme>
      <a:clrMap bg1="lt1" tx1="dk1" bg2="lt2" tx2="dk2" accent1="accent1" accent2="accent2" accent3="accent3" accent4="accent4" accent5="accent5" accent6="accent6" hlink="hlink" folHlink="folHlink"/>
    </a:extraClrScheme>
    <a:extraClrScheme>
      <a:clrScheme name="Accenture Cliff-Title Brand 9">
        <a:dk1>
          <a:srgbClr val="000000"/>
        </a:dk1>
        <a:lt1>
          <a:srgbClr val="FFFFFF"/>
        </a:lt1>
        <a:dk2>
          <a:srgbClr val="F8F8F8"/>
        </a:dk2>
        <a:lt2>
          <a:srgbClr val="0099CC"/>
        </a:lt2>
        <a:accent1>
          <a:srgbClr val="669999"/>
        </a:accent1>
        <a:accent2>
          <a:srgbClr val="666699"/>
        </a:accent2>
        <a:accent3>
          <a:srgbClr val="FFFFFF"/>
        </a:accent3>
        <a:accent4>
          <a:srgbClr val="000000"/>
        </a:accent4>
        <a:accent5>
          <a:srgbClr val="B8CACA"/>
        </a:accent5>
        <a:accent6>
          <a:srgbClr val="5C5C8A"/>
        </a:accent6>
        <a:hlink>
          <a:srgbClr val="CC9966"/>
        </a:hlink>
        <a:folHlink>
          <a:srgbClr val="993333"/>
        </a:folHlink>
      </a:clrScheme>
      <a:clrMap bg1="lt1" tx1="dk1" bg2="lt2" tx2="dk2" accent1="accent1" accent2="accent2" accent3="accent3" accent4="accent4" accent5="accent5" accent6="accent6" hlink="hlink" folHlink="folHlink"/>
    </a:extraClrScheme>
    <a:extraClrScheme>
      <a:clrScheme name="Accenture Cliff-Title Brand 10">
        <a:dk1>
          <a:srgbClr val="000000"/>
        </a:dk1>
        <a:lt1>
          <a:srgbClr val="FFFFFF"/>
        </a:lt1>
        <a:dk2>
          <a:srgbClr val="F8F8F8"/>
        </a:dk2>
        <a:lt2>
          <a:srgbClr val="FFCC66"/>
        </a:lt2>
        <a:accent1>
          <a:srgbClr val="669999"/>
        </a:accent1>
        <a:accent2>
          <a:srgbClr val="666699"/>
        </a:accent2>
        <a:accent3>
          <a:srgbClr val="FFFFFF"/>
        </a:accent3>
        <a:accent4>
          <a:srgbClr val="000000"/>
        </a:accent4>
        <a:accent5>
          <a:srgbClr val="B8CACA"/>
        </a:accent5>
        <a:accent6>
          <a:srgbClr val="5C5C8A"/>
        </a:accent6>
        <a:hlink>
          <a:srgbClr val="CC9966"/>
        </a:hlink>
        <a:folHlink>
          <a:srgbClr val="993333"/>
        </a:folHlink>
      </a:clrScheme>
      <a:clrMap bg1="lt1" tx1="dk1" bg2="lt2" tx2="dk2" accent1="accent1" accent2="accent2" accent3="accent3" accent4="accent4" accent5="accent5" accent6="accent6" hlink="hlink" folHlink="folHlink"/>
    </a:extraClrScheme>
    <a:extraClrScheme>
      <a:clrScheme name="Accenture Cliff-Title Brand 11">
        <a:dk1>
          <a:srgbClr val="000000"/>
        </a:dk1>
        <a:lt1>
          <a:srgbClr val="FFFFFF"/>
        </a:lt1>
        <a:dk2>
          <a:srgbClr val="F8F8F8"/>
        </a:dk2>
        <a:lt2>
          <a:srgbClr val="FF3366"/>
        </a:lt2>
        <a:accent1>
          <a:srgbClr val="0099CC"/>
        </a:accent1>
        <a:accent2>
          <a:srgbClr val="669933"/>
        </a:accent2>
        <a:accent3>
          <a:srgbClr val="FFFFFF"/>
        </a:accent3>
        <a:accent4>
          <a:srgbClr val="000000"/>
        </a:accent4>
        <a:accent5>
          <a:srgbClr val="AACAE2"/>
        </a:accent5>
        <a:accent6>
          <a:srgbClr val="5C8A2D"/>
        </a:accent6>
        <a:hlink>
          <a:srgbClr val="FF9900"/>
        </a:hlink>
        <a:folHlink>
          <a:srgbClr val="660000"/>
        </a:folHlink>
      </a:clrScheme>
      <a:clrMap bg1="lt1" tx1="dk1" bg2="lt2" tx2="dk2" accent1="accent1" accent2="accent2" accent3="accent3" accent4="accent4" accent5="accent5" accent6="accent6" hlink="hlink" folHlink="folHlink"/>
    </a:extraClrScheme>
    <a:extraClrScheme>
      <a:clrScheme name="Accenture Cliff-Title Brand 12">
        <a:dk1>
          <a:srgbClr val="000000"/>
        </a:dk1>
        <a:lt1>
          <a:srgbClr val="FFFFFF"/>
        </a:lt1>
        <a:dk2>
          <a:srgbClr val="F8F8F8"/>
        </a:dk2>
        <a:lt2>
          <a:srgbClr val="FF3366"/>
        </a:lt2>
        <a:accent1>
          <a:srgbClr val="009999"/>
        </a:accent1>
        <a:accent2>
          <a:srgbClr val="336699"/>
        </a:accent2>
        <a:accent3>
          <a:srgbClr val="FFFFFF"/>
        </a:accent3>
        <a:accent4>
          <a:srgbClr val="000000"/>
        </a:accent4>
        <a:accent5>
          <a:srgbClr val="AACACA"/>
        </a:accent5>
        <a:accent6>
          <a:srgbClr val="2D5C8A"/>
        </a:accent6>
        <a:hlink>
          <a:srgbClr val="FF9900"/>
        </a:hlink>
        <a:folHlink>
          <a:srgbClr val="660000"/>
        </a:folHlink>
      </a:clrScheme>
      <a:clrMap bg1="lt1" tx1="dk1" bg2="lt2" tx2="dk2" accent1="accent1" accent2="accent2" accent3="accent3" accent4="accent4" accent5="accent5" accent6="accent6" hlink="hlink" folHlink="folHlink"/>
    </a:extraClrScheme>
    <a:extraClrScheme>
      <a:clrScheme name="Accenture Cliff-Title Brand 13">
        <a:dk1>
          <a:srgbClr val="000000"/>
        </a:dk1>
        <a:lt1>
          <a:srgbClr val="FFFFFF"/>
        </a:lt1>
        <a:dk2>
          <a:srgbClr val="F8F8F8"/>
        </a:dk2>
        <a:lt2>
          <a:srgbClr val="999999"/>
        </a:lt2>
        <a:accent1>
          <a:srgbClr val="990033"/>
        </a:accent1>
        <a:accent2>
          <a:srgbClr val="CCCC33"/>
        </a:accent2>
        <a:accent3>
          <a:srgbClr val="FFFFFF"/>
        </a:accent3>
        <a:accent4>
          <a:srgbClr val="000000"/>
        </a:accent4>
        <a:accent5>
          <a:srgbClr val="CAAAAD"/>
        </a:accent5>
        <a:accent6>
          <a:srgbClr val="B9B92D"/>
        </a:accent6>
        <a:hlink>
          <a:srgbClr val="999966"/>
        </a:hlink>
        <a:folHlink>
          <a:srgbClr val="336699"/>
        </a:folHlink>
      </a:clrScheme>
      <a:clrMap bg1="lt1" tx1="dk1" bg2="lt2" tx2="dk2" accent1="accent1" accent2="accent2" accent3="accent3" accent4="accent4" accent5="accent5" accent6="accent6" hlink="hlink" folHlink="folHlink"/>
    </a:extraClrScheme>
    <a:extraClrScheme>
      <a:clrScheme name="Accenture Cliff-Title Brand 14">
        <a:dk1>
          <a:srgbClr val="000000"/>
        </a:dk1>
        <a:lt1>
          <a:srgbClr val="FFFFFF"/>
        </a:lt1>
        <a:dk2>
          <a:srgbClr val="F8F8F8"/>
        </a:dk2>
        <a:lt2>
          <a:srgbClr val="999999"/>
        </a:lt2>
        <a:accent1>
          <a:srgbClr val="FF0000"/>
        </a:accent1>
        <a:accent2>
          <a:srgbClr val="887799"/>
        </a:accent2>
        <a:accent3>
          <a:srgbClr val="FFFFFF"/>
        </a:accent3>
        <a:accent4>
          <a:srgbClr val="000000"/>
        </a:accent4>
        <a:accent5>
          <a:srgbClr val="FFAAAA"/>
        </a:accent5>
        <a:accent6>
          <a:srgbClr val="7B6B8A"/>
        </a:accent6>
        <a:hlink>
          <a:srgbClr val="666666"/>
        </a:hlink>
        <a:folHlink>
          <a:srgbClr val="00BBEE"/>
        </a:folHlink>
      </a:clrScheme>
      <a:clrMap bg1="lt1" tx1="dk1" bg2="lt2" tx2="dk2" accent1="accent1" accent2="accent2" accent3="accent3" accent4="accent4" accent5="accent5" accent6="accent6" hlink="hlink" folHlink="folHlink"/>
    </a:extraClrScheme>
    <a:extraClrScheme>
      <a:clrScheme name="Accenture Cliff-Title Brand 15">
        <a:dk1>
          <a:srgbClr val="000000"/>
        </a:dk1>
        <a:lt1>
          <a:srgbClr val="FFFFFF"/>
        </a:lt1>
        <a:dk2>
          <a:srgbClr val="F8F8F8"/>
        </a:dk2>
        <a:lt2>
          <a:srgbClr val="660000"/>
        </a:lt2>
        <a:accent1>
          <a:srgbClr val="FF0000"/>
        </a:accent1>
        <a:accent2>
          <a:srgbClr val="887799"/>
        </a:accent2>
        <a:accent3>
          <a:srgbClr val="FFFFFF"/>
        </a:accent3>
        <a:accent4>
          <a:srgbClr val="000000"/>
        </a:accent4>
        <a:accent5>
          <a:srgbClr val="FFAAAA"/>
        </a:accent5>
        <a:accent6>
          <a:srgbClr val="7B6B8A"/>
        </a:accent6>
        <a:hlink>
          <a:srgbClr val="666666"/>
        </a:hlink>
        <a:folHlink>
          <a:srgbClr val="00BBEE"/>
        </a:folHlink>
      </a:clrScheme>
      <a:clrMap bg1="lt1" tx1="dk1" bg2="lt2" tx2="dk2" accent1="accent1" accent2="accent2" accent3="accent3" accent4="accent4" accent5="accent5" accent6="accent6" hlink="hlink" folHlink="folHlink"/>
    </a:extraClrScheme>
    <a:extraClrScheme>
      <a:clrScheme name="Accenture Cliff-Title Brand 16">
        <a:dk1>
          <a:srgbClr val="000000"/>
        </a:dk1>
        <a:lt1>
          <a:srgbClr val="FFFFFF"/>
        </a:lt1>
        <a:dk2>
          <a:srgbClr val="F8F8F8"/>
        </a:dk2>
        <a:lt2>
          <a:srgbClr val="660000"/>
        </a:lt2>
        <a:accent1>
          <a:srgbClr val="FF0000"/>
        </a:accent1>
        <a:accent2>
          <a:srgbClr val="887799"/>
        </a:accent2>
        <a:accent3>
          <a:srgbClr val="FFFFFF"/>
        </a:accent3>
        <a:accent4>
          <a:srgbClr val="000000"/>
        </a:accent4>
        <a:accent5>
          <a:srgbClr val="FFAAAA"/>
        </a:accent5>
        <a:accent6>
          <a:srgbClr val="7B6B8A"/>
        </a:accent6>
        <a:hlink>
          <a:srgbClr val="778888"/>
        </a:hlink>
        <a:folHlink>
          <a:srgbClr val="00BBE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SubmittedBy xmlns="http://schemas.microsoft.com/sharepoint/v3" xsi:nil="true"/>
    <ArchiveDate xmlns="http://schemas.microsoft.com/sharepoint/v3" xsi:nil="true"/>
    <Abstract xmlns="http://schemas.microsoft.com/sharepoint/v3" xsi:nil="true"/>
    <PertinentToOrgUnit xmlns="http://schemas.microsoft.com/sharepoint/v3" xsi:nil="true"/>
    <PertinentToDomainSpecialty xmlns="http://schemas.microsoft.com/sharepoint/v3" xsi:nil="true"/>
    <VisibleToAsset xmlns="http://schemas.microsoft.com/sharepoint/v3" xsi:nil="true"/>
    <Contacts xmlns="http://schemas.microsoft.com/sharepoint/v3" xsi:nil="true"/>
    <ConditionsforUse xmlns="http://schemas.microsoft.com/sharepoint/v3" xsi:nil="true"/>
    <DetailsPageURL xmlns="http://schemas.microsoft.com/sharepoint/v3" xsi:nil="true"/>
    <StorageType xmlns="http://schemas.microsoft.com/sharepoint/v3" xsi:nil="true"/>
    <OfficialAsset xmlns="http://schemas.microsoft.com/sharepoint/v3" xsi:nil="true"/>
    <BusinessFunctionKeywords xmlns="http://schemas.microsoft.com/sharepoint/v3" xsi:nil="true"/>
    <CSuiteImperative xmlns="http://schemas.microsoft.com/sharepoint/v3" xsi:nil="true"/>
    <Client xmlns="http://schemas.microsoft.com/sharepoint/v3" xsi:nil="true"/>
    <DeliveryCenter xmlns="http://schemas.microsoft.com/sharepoint/v3" xsi:nil="true"/>
    <ContentCurrentDate xmlns="http://schemas.microsoft.com/sharepoint/v3" xsi:nil="true"/>
    <ContribKeywords xmlns="http://schemas.microsoft.com/sharepoint/v3" xsi:nil="true"/>
    <VendorProductKeywords xmlns="http://schemas.microsoft.com/sharepoint/v3" xsi:nil="true"/>
    <Offerings xmlns="http://schemas.microsoft.com/sharepoint/v3" xsi:nil="true"/>
    <EngagementLink xmlns="http://schemas.microsoft.com/sharepoint/v3" xsi:nil="true"/>
    <flagVVID xmlns="http://schemas.microsoft.com/sharepoint/v3" xsi:nil="true"/>
    <KXGeography xmlns="http://schemas.microsoft.com/sharepoint/v3" xsi:nil="true"/>
    <ApprovedForUseBy xmlns="http://schemas.microsoft.com/sharepoint/v3" xsi:nil="true"/>
    <DetailsPageURL2 xmlns="http://schemas.microsoft.com/sharepoint/v3" xsi:nil="true"/>
    <PertinentToCountry xmlns="http://schemas.microsoft.com/sharepoint/v3" xsi:nil="true"/>
    <RevisionBy xmlns="http://schemas.microsoft.com/sharepoint/v3" xsi:nil="true"/>
    <DateCreated xmlns="http://schemas.microsoft.com/sharepoint/v3" xsi:nil="true"/>
    <TechnologyKeywords xmlns="http://schemas.microsoft.com/sharepoint/v3" xsi:nil="true"/>
    <Geography xmlns="http://schemas.microsoft.com/sharepoint/v3" xsi:nil="true"/>
    <HasAttachment xmlns="http://schemas.microsoft.com/sharepoint/v3" xsi:nil="true"/>
    <ItemType xmlns="http://schemas.microsoft.com/sharepoint/v3" xsi:nil="true"/>
    <FederalData xmlns="http://schemas.microsoft.com/sharepoint/v3" xsi:nil="true"/>
    <ArchiveStatus xmlns="http://schemas.microsoft.com/sharepoint/v3" xsi:nil="true"/>
    <IndustryKeywords xmlns="http://schemas.microsoft.com/sharepoint/v3" xsi:nil="true"/>
    <RevisionTime xmlns="http://schemas.microsoft.com/sharepoint/v3" xsi:nil="true"/>
    <AssetClass xmlns="http://schemas.microsoft.com/sharepoint/v3" xsi:nil="true"/>
    <ArchivalDate xmlns="http://schemas.microsoft.com/sharepoint/v3" xsi:nil="true"/>
    <ConditionsforUseComments xmlns="http://schemas.microsoft.com/sharepoint/v3" xsi:nil="true"/>
    <ContribLanguage xmlns="http://schemas.microsoft.com/sharepoint/v3" xsi:nil="true"/>
    <PertinentToServiceLine xmlns="http://schemas.microsoft.com/sharepoint/v3" xsi:nil="true"/>
  </documentManagement>
</p:properties>
</file>

<file path=customXml/item2.xml><?xml version="1.0" encoding="utf-8"?>
<?mso-contentType ?>
<FormTemplates xmlns="http://schemas.microsoft.com/sharepoint/v3/contenttype/forms">
  <Display>ListForm</Display>
  <Edit>ListForm</Edit>
  <New>ListForm</New>
</FormTemplates>
</file>

<file path=customXml/item3.xml><?xml version="1.0" encoding="utf-8"?>
<ct:contentTypeSchema xmlns:ct="http://schemas.microsoft.com/office/2006/metadata/contentType" xmlns:ma="http://schemas.microsoft.com/office/2006/metadata/properties/metaAttributes" ct:_="" ma:_="" ma:contentTypeName="General Contribution" ma:contentTypeID="0x012000FD200C85A7BB46D2B974A85017C5AC2B0100ED82886411AEA4488F1831A011B3CB40" ma:contentTypeVersion="0" ma:contentTypeDescription="General Contribution" ma:contentTypeScope="" ma:versionID="a9b10a1626d668237eedd07e9debf108">
  <xsd:schema xmlns:xsd="http://www.w3.org/2001/XMLSchema" xmlns:p="http://schemas.microsoft.com/office/2006/metadata/properties" xmlns:ns1="http://schemas.microsoft.com/sharepoint/v3" targetNamespace="http://schemas.microsoft.com/office/2006/metadata/properties" ma:root="true" ma:fieldsID="64bcf9c2ee5cdbe20d6b264fae7ef2a9" ns1:_="">
    <xsd:import namespace="http://schemas.microsoft.com/sharepoint/v3"/>
    <xsd:element name="properties">
      <xsd:complexType>
        <xsd:sequence>
          <xsd:element name="documentManagement">
            <xsd:complexType>
              <xsd:all>
                <xsd:element ref="ns1:Abstract" minOccurs="0"/>
                <xsd:element ref="ns1:ItemType" minOccurs="0"/>
                <xsd:element ref="ns1:ContentCurrentDate" minOccurs="0"/>
                <xsd:element ref="ns1:Contacts" minOccurs="0"/>
                <xsd:element ref="ns1:ArchiveDate" minOccurs="0"/>
                <xsd:element ref="ns1:ArchivalDate" minOccurs="0"/>
                <xsd:element ref="ns1:ApprovedForUseBy" minOccurs="0"/>
                <xsd:element ref="ns1:ArchiveStatus" minOccurs="0"/>
                <xsd:element ref="ns1:BusinessFunctionKeywords" minOccurs="0"/>
                <xsd:element ref="ns1:Client" minOccurs="0"/>
                <xsd:element ref="ns1:EngagementLink" minOccurs="0"/>
                <xsd:element ref="ns1:ConditionsforUse" minOccurs="0"/>
                <xsd:element ref="ns1:ConditionsforUseComments" minOccurs="0"/>
                <xsd:element ref="ns1:DeliveryCenter" minOccurs="0"/>
                <xsd:element ref="ns1:DetailsPageURL" minOccurs="0"/>
                <xsd:element ref="ns1:DetailsPageURL2" minOccurs="0"/>
                <xsd:element ref="ns1:IndustryKeywords" minOccurs="0"/>
                <xsd:element ref="ns1:ContribKeywords" minOccurs="0"/>
                <xsd:element ref="ns1:ContribLanguage" minOccurs="0"/>
                <xsd:element ref="ns1:TechnologyKeywords" minOccurs="0"/>
                <xsd:element ref="ns1:StorageType" minOccurs="0"/>
                <xsd:element ref="ns1:VendorProductKeywords" minOccurs="0"/>
                <xsd:element ref="ns1:Offerings" minOccurs="0"/>
                <xsd:element ref="ns1:PertinentToOrgUnit" minOccurs="0"/>
                <xsd:element ref="ns1:PertinentToCountry" minOccurs="0"/>
                <xsd:element ref="ns1:PertinentToDomainSpecialty" minOccurs="0"/>
                <xsd:element ref="ns1:PertinentToServiceLine" minOccurs="0"/>
                <xsd:element ref="ns1:RevisionTime" minOccurs="0"/>
                <xsd:element ref="ns1:RevisionBy" minOccurs="0"/>
                <xsd:element ref="ns1:flagVVID" minOccurs="0"/>
                <xsd:element ref="ns1:DateCreated" minOccurs="0"/>
                <xsd:element ref="ns1:SubmittedBy" minOccurs="0"/>
                <xsd:element ref="ns1:CSuiteImperative" minOccurs="0"/>
                <xsd:element ref="ns1:KXGeography" minOccurs="0"/>
                <xsd:element ref="ns1:Geography" minOccurs="0"/>
                <xsd:element ref="ns1:AssetClass" minOccurs="0"/>
                <xsd:element ref="ns1:HasAttachment" minOccurs="0"/>
                <xsd:element ref="ns1:FederalData" minOccurs="0"/>
                <xsd:element ref="ns1:VisibleToAsset" minOccurs="0"/>
                <xsd:element ref="ns1:OfficialAsset"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bstract" ma:index="3" nillable="true" ma:displayName="Description" ma:internalName="Abstract">
      <xsd:simpleType>
        <xsd:restriction base="dms:Note">
          <xsd:maxLength value="6"/>
        </xsd:restriction>
      </xsd:simpleType>
    </xsd:element>
    <xsd:element name="ItemType" ma:index="4" nillable="true" ma:displayName="Item Type" ma:internalName="ItemType">
      <xsd:simpleType>
        <xsd:restriction base="dms:Note"/>
      </xsd:simpleType>
    </xsd:element>
    <xsd:element name="ContentCurrentDate" ma:index="5" nillable="true" ma:displayName="Content Current Date" ma:default="[today]" ma:format="DateOnly" ma:internalName="ContentCurrentDate">
      <xsd:simpleType>
        <xsd:restriction base="dms:DateTime"/>
      </xsd:simpleType>
    </xsd:element>
    <xsd:element name="Contacts" ma:index="6" nillable="true" ma:displayName="Contacts" ma:internalName="Contacts">
      <xsd:simpleType>
        <xsd:restriction base="dms:Note"/>
      </xsd:simpleType>
    </xsd:element>
    <xsd:element name="ArchiveDate" ma:index="7" nillable="true" ma:displayName="Expiration Date" ma:format="DateOnly" ma:internalName="ArchiveDate">
      <xsd:simpleType>
        <xsd:restriction base="dms:DateTime"/>
      </xsd:simpleType>
    </xsd:element>
    <xsd:element name="ArchivalDate" ma:index="8" nillable="true" ma:displayName="Archival Date" ma:description="Check if contribution has expired." ma:format="DateOnly" ma:internalName="ArchivalDate">
      <xsd:simpleType>
        <xsd:restriction base="dms:DateTime"/>
      </xsd:simpleType>
    </xsd:element>
    <xsd:element name="ApprovedForUseBy" ma:index="9" nillable="true" ma:displayName="Reviewing Groups" ma:internalName="ApprovedForUseBy">
      <xsd:simpleType>
        <xsd:restriction base="dms:Note"/>
      </xsd:simpleType>
    </xsd:element>
    <xsd:element name="ArchiveStatus" ma:index="10" nillable="true" ma:displayName="Status" ma:internalName="ArchiveStatus">
      <xsd:simpleType>
        <xsd:restriction base="dms:Text"/>
      </xsd:simpleType>
    </xsd:element>
    <xsd:element name="BusinessFunctionKeywords" ma:index="11" nillable="true" ma:displayName="Business Processes &amp; Services" ma:internalName="BusinessFunctionKeywords">
      <xsd:simpleType>
        <xsd:restriction base="dms:Note"/>
      </xsd:simpleType>
    </xsd:element>
    <xsd:element name="Client" ma:index="12" nillable="true" ma:displayName="Client" ma:internalName="Client">
      <xsd:simpleType>
        <xsd:restriction base="dms:Note"/>
      </xsd:simpleType>
    </xsd:element>
    <xsd:element name="EngagementLink" ma:index="13" nillable="true" ma:displayName="Engagement Link" ma:internalName="EngagementLink">
      <xsd:simpleType>
        <xsd:restriction base="dms:Note"/>
      </xsd:simpleType>
    </xsd:element>
    <xsd:element name="ConditionsforUse" ma:index="14" nillable="true" ma:displayName="Usage Restriction" ma:internalName="ConditionsforUse">
      <xsd:simpleType>
        <xsd:restriction base="dms:Text"/>
      </xsd:simpleType>
    </xsd:element>
    <xsd:element name="ConditionsforUseComments" ma:index="15" nillable="true" ma:displayName="Usage Restriction Comments" ma:internalName="ConditionsforUseComments">
      <xsd:simpleType>
        <xsd:restriction base="dms:Note"/>
      </xsd:simpleType>
    </xsd:element>
    <xsd:element name="DeliveryCenter" ma:index="16" nillable="true" ma:displayName="Delivery Center" ma:internalName="DeliveryCenter">
      <xsd:simpleType>
        <xsd:restriction base="dms:Note"/>
      </xsd:simpleType>
    </xsd:element>
    <xsd:element name="DetailsPageURL" ma:index="17" nillable="true" ma:displayName="Details Page URL" ma:internalName="DetailsPageURL">
      <xsd:simpleType>
        <xsd:restriction base="dms:Note"/>
      </xsd:simpleType>
    </xsd:element>
    <xsd:element name="DetailsPageURL2" ma:index="18" nillable="true" ma:displayName="Details Page URL2" ma:internalName="DetailsPageURL2">
      <xsd:simpleType>
        <xsd:restriction base="dms:Text"/>
      </xsd:simpleType>
    </xsd:element>
    <xsd:element name="IndustryKeywords" ma:index="19" nillable="true" ma:displayName="Business &amp; Industries" ma:internalName="IndustryKeywords">
      <xsd:simpleType>
        <xsd:restriction base="dms:Note"/>
      </xsd:simpleType>
    </xsd:element>
    <xsd:element name="ContribKeywords" ma:index="20" nillable="true" ma:displayName="Content Manager Keywords" ma:internalName="ContribKeywords">
      <xsd:simpleType>
        <xsd:restriction base="dms:Note"/>
      </xsd:simpleType>
    </xsd:element>
    <xsd:element name="ContribLanguage" ma:index="21" nillable="true" ma:displayName="Language" ma:internalName="ContribLanguage">
      <xsd:simpleType>
        <xsd:restriction base="dms:Note"/>
      </xsd:simpleType>
    </xsd:element>
    <xsd:element name="TechnologyKeywords" ma:index="22" nillable="true" ma:displayName="Technologies" ma:internalName="TechnologyKeywords">
      <xsd:simpleType>
        <xsd:restriction base="dms:Note"/>
      </xsd:simpleType>
    </xsd:element>
    <xsd:element name="StorageType" ma:index="23" nillable="true" ma:displayName="Storage Type" ma:internalName="StorageType">
      <xsd:simpleType>
        <xsd:restriction base="dms:Text"/>
      </xsd:simpleType>
    </xsd:element>
    <xsd:element name="VendorProductKeywords" ma:index="24" nillable="true" ma:displayName="Vendors" ma:internalName="VendorProductKeywords">
      <xsd:simpleType>
        <xsd:restriction base="dms:Note"/>
      </xsd:simpleType>
    </xsd:element>
    <xsd:element name="Offerings" ma:index="25" nillable="true" ma:displayName="Offerings" ma:internalName="Offerings">
      <xsd:simpleType>
        <xsd:restriction base="dms:Note"/>
      </xsd:simpleType>
    </xsd:element>
    <xsd:element name="PertinentToOrgUnit" ma:index="26" nillable="true" ma:displayName="Accenture Organizations" ma:internalName="PertinentToOrgUnit">
      <xsd:simpleType>
        <xsd:restriction base="dms:Note"/>
      </xsd:simpleType>
    </xsd:element>
    <xsd:element name="PertinentToCountry" ma:index="27" nillable="true" ma:displayName="Countries" ma:internalName="PertinentToCountry">
      <xsd:simpleType>
        <xsd:restriction base="dms:Note"/>
      </xsd:simpleType>
    </xsd:element>
    <xsd:element name="PertinentToDomainSpecialty" ma:index="28" nillable="true" ma:displayName="Specialties" ma:internalName="PertinentToDomainSpecialty">
      <xsd:simpleType>
        <xsd:restriction base="dms:Note"/>
      </xsd:simpleType>
    </xsd:element>
    <xsd:element name="PertinentToServiceLine" ma:index="29" nillable="true" ma:displayName="Capabilities" ma:internalName="PertinentToServiceLine">
      <xsd:simpleType>
        <xsd:restriction base="dms:Note"/>
      </xsd:simpleType>
    </xsd:element>
    <xsd:element name="RevisionTime" ma:index="30" nillable="true" ma:displayName="Revision Time" ma:internalName="RevisionTime">
      <xsd:simpleType>
        <xsd:restriction base="dms:Note"/>
      </xsd:simpleType>
    </xsd:element>
    <xsd:element name="RevisionBy" ma:index="31" nillable="true" ma:displayName="Revision By" ma:internalName="RevisionBy">
      <xsd:simpleType>
        <xsd:restriction base="dms:Note"/>
      </xsd:simpleType>
    </xsd:element>
    <xsd:element name="flagVVID" ma:index="32" nillable="true" ma:displayName="flagVVID" ma:internalName="flagVVID">
      <xsd:simpleType>
        <xsd:restriction base="dms:Text"/>
      </xsd:simpleType>
    </xsd:element>
    <xsd:element name="DateCreated" ma:index="33" nillable="true" ma:displayName="Date Created" ma:internalName="DateCreated">
      <xsd:simpleType>
        <xsd:restriction base="dms:DateTime"/>
      </xsd:simpleType>
    </xsd:element>
    <xsd:element name="SubmittedBy" ma:index="34" nillable="true" ma:displayName="Submitted By" ma:internalName="SubmittedBy">
      <xsd:simpleType>
        <xsd:restriction base="dms:Text"/>
      </xsd:simpleType>
    </xsd:element>
    <xsd:element name="CSuiteImperative" ma:index="35" nillable="true" ma:displayName="CSuiteImperative" ma:internalName="CSuiteImperative">
      <xsd:simpleType>
        <xsd:restriction base="dms:Note"/>
      </xsd:simpleType>
    </xsd:element>
    <xsd:element name="KXGeography" ma:index="36" nillable="true" ma:displayName="KXGeography" ma:internalName="KXGeography">
      <xsd:simpleType>
        <xsd:restriction base="dms:Note"/>
      </xsd:simpleType>
    </xsd:element>
    <xsd:element name="Geography" ma:index="37" nillable="true" ma:displayName="Geography" ma:internalName="Geography">
      <xsd:simpleType>
        <xsd:restriction base="dms:Note"/>
      </xsd:simpleType>
    </xsd:element>
    <xsd:element name="AssetClass" ma:index="38" nillable="true" ma:displayName="Asset Class" ma:internalName="AssetClass">
      <xsd:simpleType>
        <xsd:restriction base="dms:Text"/>
      </xsd:simpleType>
    </xsd:element>
    <xsd:element name="HasAttachment" ma:index="39" nillable="true" ma:displayName="Has Attachment" ma:description="Check if contribution has attachment." ma:internalName="HasAttachment">
      <xsd:simpleType>
        <xsd:restriction base="dms:Text"/>
      </xsd:simpleType>
    </xsd:element>
    <xsd:element name="FederalData" ma:index="40" nillable="true" ma:displayName="Federal Data" ma:internalName="FederalData">
      <xsd:simpleType>
        <xsd:restriction base="dms:Text"/>
      </xsd:simpleType>
    </xsd:element>
    <xsd:element name="VisibleToAsset" ma:index="41" nillable="true" ma:displayName="Visible To Asset" ma:internalName="VisibleToAsset">
      <xsd:simpleType>
        <xsd:restriction base="dms:Text"/>
      </xsd:simpleType>
    </xsd:element>
    <xsd:element name="OfficialAsset" ma:index="42" nillable="true" ma:displayName="Official Asset" ma:internalName="OfficialAsse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4449E33-5E1C-41AF-9625-4D8A7BE23798}">
  <ds:schemaRefs>
    <ds:schemaRef ds:uri="http://schemas.openxmlformats.org/package/2006/metadata/core-properties"/>
    <ds:schemaRef ds:uri="http://schemas.microsoft.com/office/2006/documentManagement/types"/>
    <ds:schemaRef ds:uri="http://www.w3.org/XML/1998/namespace"/>
    <ds:schemaRef ds:uri="http://schemas.microsoft.com/sharepoint/v3"/>
    <ds:schemaRef ds:uri="http://purl.org/dc/dcmitype/"/>
    <ds:schemaRef ds:uri="http://purl.org/dc/elements/1.1/"/>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6FE2E369-5328-437F-A232-ECF1218A1B98}">
  <ds:schemaRefs>
    <ds:schemaRef ds:uri="http://schemas.microsoft.com/sharepoint/v3/contenttype/forms"/>
  </ds:schemaRefs>
</ds:datastoreItem>
</file>

<file path=customXml/itemProps3.xml><?xml version="1.0" encoding="utf-8"?>
<ds:datastoreItem xmlns:ds="http://schemas.openxmlformats.org/officeDocument/2006/customXml" ds:itemID="{5BD1DABF-D725-4E24-818E-ACEC6C7AC4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0</TotalTime>
  <Words>2242</Words>
  <Application>Microsoft Office PowerPoint</Application>
  <PresentationFormat>全屏显示(4:3)</PresentationFormat>
  <Paragraphs>294</Paragraphs>
  <Slides>16</Slides>
  <Notes>16</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16</vt:i4>
      </vt:variant>
    </vt:vector>
  </HeadingPairs>
  <TitlesOfParts>
    <vt:vector size="20" baseType="lpstr">
      <vt:lpstr>Accenture Cliff-Title Brand</vt:lpstr>
      <vt:lpstr>Default Theme</vt:lpstr>
      <vt:lpstr>think-cell Slide</vt:lpstr>
      <vt:lpstr>Image</vt:lpstr>
      <vt:lpstr>PowerPoint 演示文稿</vt:lpstr>
      <vt:lpstr>Usage Guidelines</vt:lpstr>
      <vt:lpstr>Executive Summary</vt:lpstr>
      <vt:lpstr>Market Trends Insurers’ share prices have plummeted</vt:lpstr>
      <vt:lpstr>Strategic initiatives (1/4) The market downturn requires a strategic focus on five business imperatives</vt:lpstr>
      <vt:lpstr>Strategic initiatives (2/4) Winners take advantage of downturns to improve their strategic position</vt:lpstr>
      <vt:lpstr>Strategic initiatives (3/4) Policy Administration represents a significant opportunity to create value, differentiation and market leadership</vt:lpstr>
      <vt:lpstr>Strategic initiatives (4/4)  High performers are changing key  features of their operations</vt:lpstr>
      <vt:lpstr>Our Value Propositions (1/4) Serving Global Market Needs</vt:lpstr>
      <vt:lpstr>Our Value Propositions (2/4) The Accenture Life Insurance Platform is backed by our insurance experience &amp; expertise – together delivering a total solution</vt:lpstr>
      <vt:lpstr>PowerPoint 演示文稿</vt:lpstr>
      <vt:lpstr>PowerPoint 演示文稿</vt:lpstr>
      <vt:lpstr>The Accenture Life Insurance Platform Enabling Customers to Achieve their Value Propositions</vt:lpstr>
      <vt:lpstr>The Accenture Life Insurance Platform Enabling Customers to Achieve their Value Propositions</vt:lpstr>
      <vt:lpstr>Insurers’ frequently asked questions</vt:lpstr>
      <vt:lpstr>声明：</vt:lpstr>
    </vt:vector>
  </TitlesOfParts>
  <Company>Accenture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Accenture Life Insurance Platform Solution Deck</dc:title>
  <dc:creator>Accenture Software</dc:creator>
  <cp:lastModifiedBy>Microsoft</cp:lastModifiedBy>
  <cp:revision>85</cp:revision>
  <cp:lastPrinted>2000-08-10T20:43:38Z</cp:lastPrinted>
  <dcterms:created xsi:type="dcterms:W3CDTF">2009-02-05T09:36:53Z</dcterms:created>
  <dcterms:modified xsi:type="dcterms:W3CDTF">2018-01-05T01:47:19Z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0x012000FD200C85A7BB46D2B974A85017C5AC2B0100ED82886411AEA4488F1831A011B3CB40</vt:lpwstr>
  </property>
</Properties>
</file>