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4"/>
    <p:sldMasterId id="2147483749" r:id="rId5"/>
  </p:sldMasterIdLst>
  <p:notesMasterIdLst>
    <p:notesMasterId r:id="rId26"/>
  </p:notesMasterIdLst>
  <p:handoutMasterIdLst>
    <p:handoutMasterId r:id="rId27"/>
  </p:handoutMasterIdLst>
  <p:sldIdLst>
    <p:sldId id="276"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77" r:id="rId24"/>
    <p:sldId id="296" r:id="rId25"/>
  </p:sldIdLst>
  <p:sldSz cx="12187238" cy="6858000"/>
  <p:notesSz cx="6858000" cy="9144000"/>
  <p:embeddedFontLst>
    <p:embeddedFont>
      <p:font typeface="Verdana" pitchFamily="34" charset="0"/>
      <p:regular r:id="rId28"/>
      <p:bold r:id="rId29"/>
      <p:italic r:id="rId30"/>
      <p:boldItalic r:id="rId31"/>
    </p:embeddedFont>
    <p:embeddedFont>
      <p:font typeface="Calibri" pitchFamily="34" charset="0"/>
      <p:regular r:id="rId32"/>
      <p:bold r:id="rId33"/>
      <p:italic r:id="rId34"/>
      <p:boldItalic r:id="rId35"/>
    </p:embeddedFont>
    <p:embeddedFont>
      <p:font typeface="ＭＳ Ｐゴシック" pitchFamily="34" charset="-128"/>
      <p:regular r:id="rId36"/>
    </p:embeddedFont>
    <p:embeddedFont>
      <p:font typeface="Segoe UI" pitchFamily="34" charset="0"/>
      <p:regular r:id="rId37"/>
      <p:bold r:id="rId38"/>
      <p:italic r:id="rId39"/>
      <p:boldItalic r:id="rId40"/>
    </p:embeddedFont>
    <p:embeddedFont>
      <p:font typeface="微软雅黑" pitchFamily="34" charset="-122"/>
      <p:regular r:id="rId41"/>
      <p:bold r:id="rId42"/>
    </p:embeddedFont>
  </p:embeddedFontLst>
  <p:custDataLst>
    <p:tags r:id="rId4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59">
          <p15:clr>
            <a:srgbClr val="A4A3A4"/>
          </p15:clr>
        </p15:guide>
        <p15:guide id="2" orient="horz" pos="245">
          <p15:clr>
            <a:srgbClr val="A4A3A4"/>
          </p15:clr>
        </p15:guide>
        <p15:guide id="3" orient="horz" pos="665">
          <p15:clr>
            <a:srgbClr val="A4A3A4"/>
          </p15:clr>
        </p15:guide>
        <p15:guide id="4" orient="horz" pos="732">
          <p15:clr>
            <a:srgbClr val="A4A3A4"/>
          </p15:clr>
        </p15:guide>
        <p15:guide id="5" orient="horz" pos="4223">
          <p15:clr>
            <a:srgbClr val="A4A3A4"/>
          </p15:clr>
        </p15:guide>
        <p15:guide id="6" orient="horz" pos="4142">
          <p15:clr>
            <a:srgbClr val="A4A3A4"/>
          </p15:clr>
        </p15:guide>
        <p15:guide id="7" orient="horz" pos="4090">
          <p15:clr>
            <a:srgbClr val="A4A3A4"/>
          </p15:clr>
        </p15:guide>
        <p15:guide id="8" orient="horz" pos="811">
          <p15:clr>
            <a:srgbClr val="A4A3A4"/>
          </p15:clr>
        </p15:guide>
        <p15:guide id="9" orient="horz" pos="2451">
          <p15:clr>
            <a:srgbClr val="A4A3A4"/>
          </p15:clr>
        </p15:guide>
        <p15:guide id="10" pos="287">
          <p15:clr>
            <a:srgbClr val="A4A3A4"/>
          </p15:clr>
        </p15:guide>
        <p15:guide id="11" pos="5473">
          <p15:clr>
            <a:srgbClr val="A4A3A4"/>
          </p15:clr>
        </p15:guide>
        <p15:guide id="12" pos="2845">
          <p15:clr>
            <a:srgbClr val="A4A3A4"/>
          </p15:clr>
        </p15:guide>
        <p15:guide id="13" pos="2915">
          <p15:clr>
            <a:srgbClr val="A4A3A4"/>
          </p15:clr>
        </p15:guide>
        <p15:guide id="14" pos="2881">
          <p15:clr>
            <a:srgbClr val="A4A3A4"/>
          </p15:clr>
        </p15:guide>
        <p15:guide id="15" pos="5504">
          <p15:clr>
            <a:srgbClr val="A4A3A4"/>
          </p15:clr>
        </p15:guide>
        <p15:guide id="16" pos="1970">
          <p15:clr>
            <a:srgbClr val="A4A3A4"/>
          </p15:clr>
        </p15:guide>
        <p15:guide id="17" pos="3790">
          <p15:clr>
            <a:srgbClr val="A4A3A4"/>
          </p15:clr>
        </p15:guide>
        <p15:guide id="18" pos="3721">
          <p15:clr>
            <a:srgbClr val="A4A3A4"/>
          </p15:clr>
        </p15:guide>
        <p15:guide id="19" pos="20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CCC"/>
    <a:srgbClr val="5375AD"/>
    <a:srgbClr val="778888"/>
    <a:srgbClr val="359B4C"/>
    <a:srgbClr val="00BBEE"/>
    <a:srgbClr val="FF0000"/>
    <a:srgbClr val="FF9900"/>
    <a:srgbClr val="99BEBE"/>
    <a:srgbClr val="BDC45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737" autoAdjust="0"/>
  </p:normalViewPr>
  <p:slideViewPr>
    <p:cSldViewPr snapToGrid="0" snapToObjects="1" showGuides="1">
      <p:cViewPr>
        <p:scale>
          <a:sx n="78" d="100"/>
          <a:sy n="78" d="100"/>
        </p:scale>
        <p:origin x="-184" y="-48"/>
      </p:cViewPr>
      <p:guideLst>
        <p:guide orient="horz" pos="2159"/>
        <p:guide orient="horz" pos="245"/>
        <p:guide orient="horz" pos="665"/>
        <p:guide orient="horz" pos="732"/>
        <p:guide orient="horz" pos="4142"/>
        <p:guide orient="horz" pos="4090"/>
        <p:guide orient="horz" pos="811"/>
        <p:guide pos="284"/>
        <p:guide pos="3840"/>
        <p:guide pos="7384"/>
        <p:guide pos="3771"/>
        <p:guide pos="3922"/>
        <p:guide pos="2657"/>
        <p:guide pos="2521"/>
        <p:guide pos="5022"/>
        <p:guide pos="51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95" d="100"/>
          <a:sy n="95" d="100"/>
        </p:scale>
        <p:origin x="-363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9" Type="http://schemas.openxmlformats.org/officeDocument/2006/relationships/font" Target="fonts/font12.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2.fntdata"/><Relationship Id="rId41"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4.fntdata"/><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gs" Target="tags/tag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128"/>
              </a:defRPr>
            </a:lvl1pPr>
          </a:lstStyle>
          <a:p>
            <a:pPr>
              <a:defRPr/>
            </a:pPr>
            <a:fld id="{5E4C7717-A413-48EB-9E74-9CC8DF624EC2}" type="datetime1">
              <a:rPr lang="en-US">
                <a:latin typeface="Arial" pitchFamily="34" charset="0"/>
              </a:rPr>
              <a:pPr>
                <a:defRPr/>
              </a:pPr>
              <a:t>1/5/2018</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128"/>
              </a:defRPr>
            </a:lvl1pPr>
          </a:lstStyle>
          <a:p>
            <a:pPr>
              <a:defRPr/>
            </a:pPr>
            <a:fld id="{311B6921-662F-4705-A734-0B75ECCE1C4E}" type="slidenum">
              <a:rPr lang="en-US">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29857231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4612C19A-B064-4A02-B1DD-2674A5B33712}" type="datetime1">
              <a:rPr lang="en-US" smtClean="0"/>
              <a:pPr>
                <a:defRPr/>
              </a:pPr>
              <a:t>1/5/2018</a:t>
            </a:fld>
            <a:endParaRPr lang="en-GB"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ea typeface="+mn-ea"/>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E57817C-C749-40AE-A5FD-F6A74744A7F9}" type="slidenum">
              <a:rPr lang="en-GB" smtClean="0"/>
              <a:pPr>
                <a:defRPr/>
              </a:pPr>
              <a:t>‹#›</a:t>
            </a:fld>
            <a:endParaRPr lang="en-GB" dirty="0"/>
          </a:p>
        </p:txBody>
      </p:sp>
    </p:spTree>
    <p:extLst>
      <p:ext uri="{BB962C8B-B14F-4D97-AF65-F5344CB8AC3E}">
        <p14:creationId xmlns:p14="http://schemas.microsoft.com/office/powerpoint/2010/main" val="1795906298"/>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itchFamily="34" charset="0"/>
        <a:ea typeface="Arial" pitchFamily="34" charset="0"/>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Arial"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xfrm>
            <a:off x="382588" y="685800"/>
            <a:ext cx="6092825" cy="3429000"/>
          </a:xfrm>
          <a:noFill/>
          <a:ln>
            <a:solidFill>
              <a:srgbClr val="000000"/>
            </a:solidFill>
            <a:miter lim="800000"/>
            <a:headEnd/>
            <a:tailEnd/>
          </a:ln>
        </p:spPr>
      </p:sp>
      <p:sp>
        <p:nvSpPr>
          <p:cNvPr id="9219" name="Notes Placeholder 2"/>
          <p:cNvSpPr>
            <a:spLocks noGrp="1"/>
          </p:cNvSpPr>
          <p:nvPr>
            <p:ph type="body" idx="1"/>
          </p:nvPr>
        </p:nvSpPr>
        <p:spPr bwMode="auto">
          <a:noFill/>
        </p:spPr>
        <p:txBody>
          <a:bodyPr/>
          <a:lstStyle/>
          <a:p>
            <a:endParaRPr lang="en-US" dirty="0" smtClean="0"/>
          </a:p>
        </p:txBody>
      </p:sp>
    </p:spTree>
    <p:extLst>
      <p:ext uri="{BB962C8B-B14F-4D97-AF65-F5344CB8AC3E}">
        <p14:creationId xmlns:p14="http://schemas.microsoft.com/office/powerpoint/2010/main" val="1942654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3005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11BAD4-6ADF-EF41-9FE1-8F9891CAEA76}" type="slidenum">
              <a:rPr lang="en-US" smtClean="0"/>
              <a:t>7</a:t>
            </a:fld>
            <a:endParaRPr lang="en-US" dirty="0"/>
          </a:p>
        </p:txBody>
      </p:sp>
    </p:spTree>
    <p:extLst>
      <p:ext uri="{BB962C8B-B14F-4D97-AF65-F5344CB8AC3E}">
        <p14:creationId xmlns:p14="http://schemas.microsoft.com/office/powerpoint/2010/main" val="1462332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ZA" sz="1100" dirty="0">
                <a:latin typeface="+mn-lt"/>
              </a:rPr>
              <a:t>The size of the switching economy is estimated as the total of personal-lines property and casualty and life insurance premiums written in a 12-month period multiplied by the percentage of customers who reported they are likely to switch providers in “the next 12 months.” For P&amp;C insurance the definition of switching is cancelling or not renewing a contract with one provider and initiating a new contract with another. For life insurance the definition is cancelling or stopping contributions to a contract with one provider and initiating a new contract with another provider. Investment policies held with life insurers are </a:t>
            </a:r>
            <a:r>
              <a:rPr lang="en-US" sz="1100" dirty="0">
                <a:latin typeface="+mn-lt"/>
              </a:rPr>
              <a:t>excluded from the calculation. </a:t>
            </a:r>
            <a:endParaRPr lang="en-US" dirty="0"/>
          </a:p>
        </p:txBody>
      </p:sp>
    </p:spTree>
    <p:extLst>
      <p:ext uri="{BB962C8B-B14F-4D97-AF65-F5344CB8AC3E}">
        <p14:creationId xmlns:p14="http://schemas.microsoft.com/office/powerpoint/2010/main" val="2949339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Wingdings" panose="05000000000000000000" pitchFamily="2" charset="2"/>
              <a:buChar char="§"/>
            </a:pPr>
            <a:r>
              <a:rPr lang="en-US" sz="1300" kern="1200" dirty="0" smtClean="0">
                <a:solidFill>
                  <a:schemeClr val="tx1"/>
                </a:solidFill>
                <a:latin typeface="Arial" pitchFamily="34" charset="0"/>
                <a:ea typeface="Geneva" pitchFamily="-105" charset="-128"/>
                <a:cs typeface="+mn-cs"/>
              </a:rPr>
              <a:t>A number of digital high performers have improved their market share 10% - 40%</a:t>
            </a:r>
          </a:p>
          <a:p>
            <a:pPr marL="628650" lvl="1" indent="-171450">
              <a:buFont typeface="Wingdings" panose="05000000000000000000" pitchFamily="2" charset="2"/>
              <a:buChar char="§"/>
            </a:pPr>
            <a:r>
              <a:rPr lang="en-US" sz="1300" kern="1200" dirty="0" smtClean="0">
                <a:solidFill>
                  <a:schemeClr val="tx1"/>
                </a:solidFill>
                <a:latin typeface="Arial" pitchFamily="34" charset="0"/>
                <a:ea typeface="Geneva" pitchFamily="-105" charset="-128"/>
                <a:cs typeface="+mn-cs"/>
              </a:rPr>
              <a:t>Some financial services providers with lagging digital maturity have experienced 10% to 20% declines in market share </a:t>
            </a:r>
          </a:p>
          <a:p>
            <a:endParaRPr lang="en-US" dirty="0"/>
          </a:p>
        </p:txBody>
      </p:sp>
      <p:sp>
        <p:nvSpPr>
          <p:cNvPr id="4" name="Slide Number Placeholder 3"/>
          <p:cNvSpPr>
            <a:spLocks noGrp="1"/>
          </p:cNvSpPr>
          <p:nvPr>
            <p:ph type="sldNum" sz="quarter" idx="10"/>
          </p:nvPr>
        </p:nvSpPr>
        <p:spPr/>
        <p:txBody>
          <a:bodyPr/>
          <a:lstStyle/>
          <a:p>
            <a:fld id="{730CE5FD-1721-4B2F-A515-A70F0CA21F78}"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497706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bwMode="auto"/>
      </p:sp>
    </p:spTree>
    <p:extLst>
      <p:ext uri="{BB962C8B-B14F-4D97-AF65-F5344CB8AC3E}">
        <p14:creationId xmlns:p14="http://schemas.microsoft.com/office/powerpoint/2010/main" val="498722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17</a:t>
            </a:fld>
            <a:endParaRPr lang="en-US" dirty="0"/>
          </a:p>
        </p:txBody>
      </p:sp>
    </p:spTree>
    <p:extLst>
      <p:ext uri="{BB962C8B-B14F-4D97-AF65-F5344CB8AC3E}">
        <p14:creationId xmlns:p14="http://schemas.microsoft.com/office/powerpoint/2010/main" val="2250995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18</a:t>
            </a:fld>
            <a:endParaRPr lang="en-US" dirty="0"/>
          </a:p>
        </p:txBody>
      </p:sp>
    </p:spTree>
    <p:extLst>
      <p:ext uri="{BB962C8B-B14F-4D97-AF65-F5344CB8AC3E}">
        <p14:creationId xmlns:p14="http://schemas.microsoft.com/office/powerpoint/2010/main" val="2217377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4900" y="685488"/>
            <a:ext cx="46482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20</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White Signature">
    <p:bg>
      <p:bgPr>
        <a:solidFill>
          <a:schemeClr val="accent2"/>
        </a:solidFill>
        <a:effectLst/>
      </p:bgPr>
    </p:bg>
    <p:spTree>
      <p:nvGrpSpPr>
        <p:cNvPr id="1" name=""/>
        <p:cNvGrpSpPr/>
        <p:nvPr/>
      </p:nvGrpSpPr>
      <p:grpSpPr>
        <a:xfrm>
          <a:off x="0" y="0"/>
          <a:ext cx="0" cy="0"/>
          <a:chOff x="0" y="0"/>
          <a:chExt cx="0" cy="0"/>
        </a:xfrm>
      </p:grpSpPr>
      <p:grpSp>
        <p:nvGrpSpPr>
          <p:cNvPr id="11" name="Group 10"/>
          <p:cNvGrpSpPr/>
          <p:nvPr userDrawn="1"/>
        </p:nvGrpSpPr>
        <p:grpSpPr>
          <a:xfrm>
            <a:off x="8709875" y="2396573"/>
            <a:ext cx="3074395" cy="2060440"/>
            <a:chOff x="5701703" y="682760"/>
            <a:chExt cx="3074395" cy="2060440"/>
          </a:xfrm>
        </p:grpSpPr>
        <p:sp>
          <p:nvSpPr>
            <p:cNvPr id="20" name="Freeform 19"/>
            <p:cNvSpPr/>
            <p:nvPr/>
          </p:nvSpPr>
          <p:spPr>
            <a:xfrm>
              <a:off x="6164291" y="682760"/>
              <a:ext cx="2013677" cy="2060440"/>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1" name="Picture 2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701703" y="1523009"/>
              <a:ext cx="3074395" cy="252000"/>
            </a:xfrm>
            <a:prstGeom prst="rect">
              <a:avLst/>
            </a:prstGeom>
          </p:spPr>
        </p:pic>
      </p:grpSp>
      <p:grpSp>
        <p:nvGrpSpPr>
          <p:cNvPr id="22" name="Group 21"/>
          <p:cNvGrpSpPr/>
          <p:nvPr userDrawn="1"/>
        </p:nvGrpSpPr>
        <p:grpSpPr>
          <a:xfrm>
            <a:off x="464399" y="418067"/>
            <a:ext cx="2183719" cy="635721"/>
            <a:chOff x="448031" y="5788818"/>
            <a:chExt cx="2183719" cy="635721"/>
          </a:xfrm>
        </p:grpSpPr>
        <p:pic>
          <p:nvPicPr>
            <p:cNvPr id="23" name="Picture 2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8031" y="6039743"/>
              <a:ext cx="2183719" cy="384796"/>
            </a:xfrm>
            <a:prstGeom prst="rect">
              <a:avLst/>
            </a:prstGeom>
          </p:spPr>
        </p:pic>
        <p:sp>
          <p:nvSpPr>
            <p:cNvPr id="24" name="Freeform 23"/>
            <p:cNvSpPr/>
            <p:nvPr/>
          </p:nvSpPr>
          <p:spPr>
            <a:xfrm>
              <a:off x="1730496" y="5788818"/>
              <a:ext cx="210221" cy="21510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 name="Title 1"/>
          <p:cNvSpPr>
            <a:spLocks noGrp="1"/>
          </p:cNvSpPr>
          <p:nvPr userDrawn="1">
            <p:ph type="ctrTitle" hasCustomPrompt="1"/>
          </p:nvPr>
        </p:nvSpPr>
        <p:spPr>
          <a:xfrm>
            <a:off x="464399" y="4490953"/>
            <a:ext cx="5522064" cy="996950"/>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Click to edit Master title style </a:t>
            </a:r>
            <a:endParaRPr lang="en-GB" dirty="0"/>
          </a:p>
        </p:txBody>
      </p:sp>
      <p:cxnSp>
        <p:nvCxnSpPr>
          <p:cNvPr id="18" name="Straight Connector 17"/>
          <p:cNvCxnSpPr/>
          <p:nvPr userDrawn="1"/>
        </p:nvCxnSpPr>
        <p:spPr>
          <a:xfrm flipV="1">
            <a:off x="465138" y="1160209"/>
            <a:ext cx="11723687"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Picture 18" descr="Acc_StratLine_Wht_RGB.png"/>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76987" y="879355"/>
            <a:ext cx="3739896" cy="224169"/>
          </a:xfrm>
          <a:prstGeom prst="rect">
            <a:avLst/>
          </a:prstGeom>
        </p:spPr>
      </p:pic>
    </p:spTree>
    <p:extLst>
      <p:ext uri="{BB962C8B-B14F-4D97-AF65-F5344CB8AC3E}">
        <p14:creationId xmlns:p14="http://schemas.microsoft.com/office/powerpoint/2010/main" val="23370681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5138" y="4257320"/>
            <a:ext cx="11256961" cy="1162800"/>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r>
              <a:rPr lang="en-US" dirty="0" smtClean="0"/>
              <a:t>Master Divider Slide Headline</a:t>
            </a:r>
            <a:endParaRPr lang="en-GB" dirty="0"/>
          </a:p>
        </p:txBody>
      </p:sp>
      <p:sp>
        <p:nvSpPr>
          <p:cNvPr id="6" name="Slide Number Placeholder 4"/>
          <p:cNvSpPr>
            <a:spLocks noGrp="1"/>
          </p:cNvSpPr>
          <p:nvPr>
            <p:ph type="sldNum" sz="quarter" idx="4"/>
          </p:nvPr>
        </p:nvSpPr>
        <p:spPr>
          <a:xfrm>
            <a:off x="10991675" y="6575425"/>
            <a:ext cx="730425"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21071830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5" name="TextBox 4"/>
          <p:cNvSpPr txBox="1"/>
          <p:nvPr userDrawn="1"/>
        </p:nvSpPr>
        <p:spPr bwMode="auto">
          <a:xfrm>
            <a:off x="592436" y="6572250"/>
            <a:ext cx="3429629" cy="230832"/>
          </a:xfrm>
          <a:prstGeom prst="rect">
            <a:avLst/>
          </a:prstGeom>
          <a:noFill/>
        </p:spPr>
        <p:txBody>
          <a:bodyPr wrap="square" lIns="0">
            <a:spAutoFit/>
          </a:bodyPr>
          <a:lstStyle/>
          <a:p>
            <a:pPr algn="ctr">
              <a:defRPr/>
            </a:pPr>
            <a:r>
              <a:rPr lang="en-US" sz="900" dirty="0">
                <a:solidFill>
                  <a:srgbClr val="858789"/>
                </a:solidFill>
                <a:latin typeface="Arial" panose="020B0604020202020204" pitchFamily="34" charset="0"/>
                <a:cs typeface="Arial" pitchFamily="34" charset="0"/>
              </a:rPr>
              <a:t>Copyright © </a:t>
            </a:r>
            <a:r>
              <a:rPr lang="en-US" sz="900" dirty="0" smtClean="0">
                <a:solidFill>
                  <a:srgbClr val="858789"/>
                </a:solidFill>
                <a:latin typeface="Arial" panose="020B0604020202020204" pitchFamily="34" charset="0"/>
                <a:cs typeface="Arial" pitchFamily="34" charset="0"/>
              </a:rPr>
              <a:t>2014 </a:t>
            </a:r>
            <a:r>
              <a:rPr lang="en-US" sz="900" dirty="0">
                <a:solidFill>
                  <a:srgbClr val="858789"/>
                </a:solidFill>
                <a:latin typeface="Arial" panose="020B0604020202020204" pitchFamily="34" charset="0"/>
                <a:cs typeface="Arial" pitchFamily="34" charset="0"/>
              </a:rPr>
              <a:t>Accenture  All rights reserved.</a:t>
            </a:r>
          </a:p>
        </p:txBody>
      </p:sp>
      <p:sp>
        <p:nvSpPr>
          <p:cNvPr id="3" name="Title 2"/>
          <p:cNvSpPr>
            <a:spLocks noGrp="1"/>
          </p:cNvSpPr>
          <p:nvPr>
            <p:ph type="title" hasCustomPrompt="1"/>
          </p:nvPr>
        </p:nvSpPr>
        <p:spPr bwMode="auto"/>
        <p:txBody>
          <a:bodyPr/>
          <a:lstStyle>
            <a:lvl1pPr>
              <a:defRPr/>
            </a:lvl1pPr>
          </a:lstStyle>
          <a:p>
            <a:r>
              <a:rPr lang="en-US" dirty="0" smtClean="0"/>
              <a:t>Master Title Slide Headline</a:t>
            </a:r>
            <a:endParaRPr lang="en-CA" dirty="0"/>
          </a:p>
        </p:txBody>
      </p:sp>
      <p:sp>
        <p:nvSpPr>
          <p:cNvPr id="6" name="TextBox 5"/>
          <p:cNvSpPr txBox="1"/>
          <p:nvPr userDrawn="1"/>
        </p:nvSpPr>
        <p:spPr bwMode="auto">
          <a:xfrm>
            <a:off x="10855356" y="6562940"/>
            <a:ext cx="714921"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anose="020B0604020202020204" pitchFamily="34" charset="0"/>
                <a:cs typeface="Arial" pitchFamily="34" charset="0"/>
              </a:rPr>
              <a:pPr algn="r"/>
              <a:t>‹#›</a:t>
            </a:fld>
            <a:endParaRPr lang="en-CA" sz="900" dirty="0">
              <a:solidFill>
                <a:srgbClr val="858789"/>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21784572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662141" y="1166781"/>
            <a:ext cx="10864955" cy="396548"/>
          </a:xfrm>
          <a:prstGeom prst="rect">
            <a:avLst/>
          </a:prstGeom>
        </p:spPr>
        <p:txBody>
          <a:bodyPr lIns="0"/>
          <a:lstStyle>
            <a:lvl1pPr marL="0" indent="0">
              <a:buNone/>
              <a:defRPr sz="2000">
                <a:solidFill>
                  <a:schemeClr val="accent2"/>
                </a:solidFill>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8" name="Content Placeholder 7"/>
          <p:cNvSpPr>
            <a:spLocks noGrp="1"/>
          </p:cNvSpPr>
          <p:nvPr>
            <p:ph sz="quarter" idx="11"/>
          </p:nvPr>
        </p:nvSpPr>
        <p:spPr>
          <a:xfrm>
            <a:off x="662141" y="1563329"/>
            <a:ext cx="10864955" cy="482635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1"/>
          <p:cNvSpPr>
            <a:spLocks noGrp="1"/>
          </p:cNvSpPr>
          <p:nvPr>
            <p:ph type="title"/>
          </p:nvPr>
        </p:nvSpPr>
        <p:spPr/>
        <p:txBody>
          <a:bodyPr/>
          <a:lstStyle/>
          <a:p>
            <a:r>
              <a:rPr lang="en-US" dirty="0" smtClean="0"/>
              <a:t>Click to edit Master title style</a:t>
            </a:r>
            <a:endParaRPr lang="en-AU" dirty="0"/>
          </a:p>
        </p:txBody>
      </p:sp>
    </p:spTree>
    <p:extLst>
      <p:ext uri="{BB962C8B-B14F-4D97-AF65-F5344CB8AC3E}">
        <p14:creationId xmlns:p14="http://schemas.microsoft.com/office/powerpoint/2010/main" val="31414445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Rectangle 2"/>
          <p:cNvSpPr/>
          <p:nvPr userDrawn="1"/>
        </p:nvSpPr>
        <p:spPr>
          <a:xfrm>
            <a:off x="0" y="0"/>
            <a:ext cx="12187238" cy="6858000"/>
          </a:xfrm>
          <a:prstGeom prst="rect">
            <a:avLst/>
          </a:prstGeom>
          <a:gradFill>
            <a:gsLst>
              <a:gs pos="0">
                <a:schemeClr val="bg1">
                  <a:lumMod val="85000"/>
                  <a:alpha val="2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5" rIns="91428" bIns="45715" rtlCol="0" anchor="ctr"/>
          <a:lstStyle/>
          <a:p>
            <a:pPr algn="ctr"/>
            <a:endParaRPr lang="en-IE"/>
          </a:p>
        </p:txBody>
      </p:sp>
    </p:spTree>
    <p:extLst>
      <p:ext uri="{BB962C8B-B14F-4D97-AF65-F5344CB8AC3E}">
        <p14:creationId xmlns:p14="http://schemas.microsoft.com/office/powerpoint/2010/main" val="3411147340"/>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5" name="TextBox 4"/>
          <p:cNvSpPr txBox="1"/>
          <p:nvPr userDrawn="1"/>
        </p:nvSpPr>
        <p:spPr bwMode="auto">
          <a:xfrm>
            <a:off x="592436" y="6572250"/>
            <a:ext cx="3429629" cy="230832"/>
          </a:xfrm>
          <a:prstGeom prst="rect">
            <a:avLst/>
          </a:prstGeom>
          <a:noFill/>
        </p:spPr>
        <p:txBody>
          <a:bodyPr wrap="square" lIns="0">
            <a:spAutoFit/>
          </a:bodyPr>
          <a:lstStyle/>
          <a:p>
            <a:pPr algn="ctr">
              <a:defRPr/>
            </a:pPr>
            <a:r>
              <a:rPr lang="en-US" sz="900" dirty="0">
                <a:solidFill>
                  <a:srgbClr val="858789"/>
                </a:solidFill>
                <a:latin typeface="Arial" panose="020B0604020202020204" pitchFamily="34" charset="0"/>
                <a:cs typeface="Arial" pitchFamily="34" charset="0"/>
              </a:rPr>
              <a:t>Copyright © </a:t>
            </a:r>
            <a:r>
              <a:rPr lang="en-US" sz="900" dirty="0" smtClean="0">
                <a:solidFill>
                  <a:srgbClr val="858789"/>
                </a:solidFill>
                <a:latin typeface="Arial" panose="020B0604020202020204" pitchFamily="34" charset="0"/>
                <a:cs typeface="Arial" pitchFamily="34" charset="0"/>
              </a:rPr>
              <a:t>2014 </a:t>
            </a:r>
            <a:r>
              <a:rPr lang="en-US" sz="900" dirty="0">
                <a:solidFill>
                  <a:srgbClr val="858789"/>
                </a:solidFill>
                <a:latin typeface="Arial" panose="020B0604020202020204" pitchFamily="34" charset="0"/>
                <a:cs typeface="Arial" pitchFamily="34" charset="0"/>
              </a:rPr>
              <a:t>Accenture  All rights reserved.</a:t>
            </a:r>
          </a:p>
        </p:txBody>
      </p:sp>
      <p:cxnSp>
        <p:nvCxnSpPr>
          <p:cNvPr id="7" name="Straight Connector 6"/>
          <p:cNvCxnSpPr/>
          <p:nvPr userDrawn="1"/>
        </p:nvCxnSpPr>
        <p:spPr bwMode="auto">
          <a:xfrm>
            <a:off x="610420" y="1162050"/>
            <a:ext cx="1157681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bwMode="auto"/>
        <p:txBody>
          <a:bodyPr/>
          <a:lstStyle>
            <a:lvl1pPr>
              <a:defRPr/>
            </a:lvl1pPr>
          </a:lstStyle>
          <a:p>
            <a:r>
              <a:rPr lang="en-US" dirty="0" smtClean="0"/>
              <a:t>Master Title Slide Headline</a:t>
            </a:r>
            <a:endParaRPr lang="en-CA" dirty="0"/>
          </a:p>
        </p:txBody>
      </p:sp>
      <p:sp>
        <p:nvSpPr>
          <p:cNvPr id="6" name="TextBox 5"/>
          <p:cNvSpPr txBox="1"/>
          <p:nvPr userDrawn="1"/>
        </p:nvSpPr>
        <p:spPr bwMode="auto">
          <a:xfrm>
            <a:off x="10855356" y="6562940"/>
            <a:ext cx="714921"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858789"/>
                </a:solidFill>
                <a:latin typeface="Arial" panose="020B0604020202020204" pitchFamily="34" charset="0"/>
                <a:cs typeface="Arial" pitchFamily="34" charset="0"/>
              </a:rPr>
              <a:pPr algn="r"/>
              <a:t>‹#›</a:t>
            </a:fld>
            <a:endParaRPr lang="en-CA" sz="900" dirty="0">
              <a:solidFill>
                <a:srgbClr val="858789"/>
              </a:solidFill>
              <a:latin typeface="Arial" panose="020B0604020202020204" pitchFamily="34" charset="0"/>
              <a:cs typeface="Arial" pitchFamily="34" charset="0"/>
            </a:endParaRPr>
          </a:p>
        </p:txBody>
      </p:sp>
      <p:sp>
        <p:nvSpPr>
          <p:cNvPr id="9" name="TextBox 8"/>
          <p:cNvSpPr txBox="1"/>
          <p:nvPr userDrawn="1"/>
        </p:nvSpPr>
        <p:spPr bwMode="auto">
          <a:xfrm>
            <a:off x="4366102" y="6572496"/>
            <a:ext cx="5854363" cy="230832"/>
          </a:xfrm>
          <a:prstGeom prst="rect">
            <a:avLst/>
          </a:prstGeom>
          <a:noFill/>
        </p:spPr>
        <p:txBody>
          <a:bodyPr wrap="square" lIns="0">
            <a:spAutoFit/>
          </a:bodyPr>
          <a:lstStyle/>
          <a:p>
            <a:pPr algn="ctr">
              <a:defRPr/>
            </a:pPr>
            <a:r>
              <a:rPr lang="en-US" sz="900" dirty="0" smtClean="0">
                <a:solidFill>
                  <a:srgbClr val="858789"/>
                </a:solidFill>
                <a:latin typeface="Arial" panose="020B0604020202020204" pitchFamily="34" charset="0"/>
                <a:cs typeface="Arial" pitchFamily="34" charset="0"/>
              </a:rPr>
              <a:t>- Confidential:</a:t>
            </a:r>
            <a:r>
              <a:rPr lang="en-US" sz="900" baseline="0" dirty="0" smtClean="0">
                <a:solidFill>
                  <a:srgbClr val="858789"/>
                </a:solidFill>
                <a:latin typeface="Arial" panose="020B0604020202020204" pitchFamily="34" charset="0"/>
                <a:cs typeface="Arial" pitchFamily="34" charset="0"/>
              </a:rPr>
              <a:t>  </a:t>
            </a:r>
            <a:r>
              <a:rPr lang="en-US" sz="900" dirty="0" smtClean="0">
                <a:solidFill>
                  <a:srgbClr val="858789"/>
                </a:solidFill>
                <a:latin typeface="Arial" panose="020B0604020202020204" pitchFamily="34" charset="0"/>
                <a:cs typeface="Arial" pitchFamily="34" charset="0"/>
              </a:rPr>
              <a:t>For Prudential and Accenture Discussion Only </a:t>
            </a:r>
            <a:r>
              <a:rPr lang="en-US" sz="900" baseline="0" dirty="0" smtClean="0">
                <a:solidFill>
                  <a:srgbClr val="858789"/>
                </a:solidFill>
                <a:latin typeface="Arial" panose="020B0604020202020204" pitchFamily="34" charset="0"/>
                <a:cs typeface="Arial" pitchFamily="34" charset="0"/>
              </a:rPr>
              <a:t>- </a:t>
            </a:r>
            <a:endParaRPr lang="en-US" sz="900" dirty="0">
              <a:solidFill>
                <a:srgbClr val="858789"/>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300931508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Body w/Header">
    <p:spTree>
      <p:nvGrpSpPr>
        <p:cNvPr id="1" name=""/>
        <p:cNvGrpSpPr/>
        <p:nvPr/>
      </p:nvGrpSpPr>
      <p:grpSpPr>
        <a:xfrm>
          <a:off x="0" y="0"/>
          <a:ext cx="0" cy="0"/>
          <a:chOff x="0" y="0"/>
          <a:chExt cx="0" cy="0"/>
        </a:xfrm>
      </p:grpSpPr>
      <p:sp>
        <p:nvSpPr>
          <p:cNvPr id="6" name="Title 5"/>
          <p:cNvSpPr>
            <a:spLocks noGrp="1"/>
          </p:cNvSpPr>
          <p:nvPr>
            <p:ph type="title"/>
          </p:nvPr>
        </p:nvSpPr>
        <p:spPr bwMode="auto">
          <a:xfrm>
            <a:off x="609753" y="274548"/>
            <a:ext cx="10967745" cy="801221"/>
          </a:xfrm>
          <a:prstGeom prst="rect">
            <a:avLst/>
          </a:prstGeom>
        </p:spPr>
        <p:txBody>
          <a:bodyPr lIns="82058" tIns="41029" rIns="82058" bIns="41029"/>
          <a:lstStyle>
            <a:lvl1pPr>
              <a:defRPr b="0"/>
            </a:lvl1pPr>
          </a:lstStyle>
          <a:p>
            <a:r>
              <a:rPr lang="en-US" dirty="0" smtClean="0"/>
              <a:t>Click to edit Master title style</a:t>
            </a:r>
            <a:endParaRPr lang="en-US" dirty="0"/>
          </a:p>
        </p:txBody>
      </p:sp>
      <p:cxnSp>
        <p:nvCxnSpPr>
          <p:cNvPr id="9" name="Straight Connector 8"/>
          <p:cNvCxnSpPr/>
          <p:nvPr userDrawn="1"/>
        </p:nvCxnSpPr>
        <p:spPr bwMode="auto">
          <a:xfrm flipV="1">
            <a:off x="349006" y="994522"/>
            <a:ext cx="1148924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bwMode="auto">
          <a:xfrm>
            <a:off x="276982" y="112059"/>
            <a:ext cx="6093619" cy="205970"/>
          </a:xfrm>
          <a:prstGeom prst="rect">
            <a:avLst/>
          </a:prstGeom>
          <a:noFill/>
        </p:spPr>
        <p:txBody>
          <a:bodyPr wrap="square" lIns="82058" tIns="41029" rIns="82058" bIns="41029" rtlCol="0">
            <a:spAutoFit/>
          </a:bodyPr>
          <a:lstStyle/>
          <a:p>
            <a:pPr marL="0" marR="0" lvl="0" indent="0" algn="l" defTabSz="867596" rtl="0" eaLnBrk="1" fontAlgn="base" latinLnBrk="0" hangingPunct="1">
              <a:lnSpc>
                <a:spcPct val="100000"/>
              </a:lnSpc>
              <a:spcBef>
                <a:spcPct val="0"/>
              </a:spcBef>
              <a:spcAft>
                <a:spcPct val="0"/>
              </a:spcAft>
              <a:buClr>
                <a:srgbClr val="7D0900"/>
              </a:buClr>
              <a:buSzTx/>
              <a:buFontTx/>
              <a:buNone/>
              <a:tabLst/>
              <a:defRPr/>
            </a:pPr>
            <a:r>
              <a:rPr kumimoji="0" lang="en-US" sz="800" b="0" i="1" u="none" strike="noStrike" kern="1200" cap="none" spc="0" normalizeH="0" baseline="0" noProof="0" dirty="0" smtClean="0">
                <a:ln>
                  <a:noFill/>
                </a:ln>
                <a:solidFill>
                  <a:schemeClr val="tx1"/>
                </a:solidFill>
                <a:effectLst/>
                <a:uLnTx/>
                <a:uFillTx/>
                <a:latin typeface="Arial" charset="0"/>
                <a:ea typeface="+mn-ea"/>
                <a:cs typeface="Arial" charset="0"/>
              </a:rPr>
              <a:t>Confidential Information. Do Not Reproduce or Distribute.</a:t>
            </a:r>
          </a:p>
        </p:txBody>
      </p:sp>
    </p:spTree>
    <p:extLst>
      <p:ext uri="{BB962C8B-B14F-4D97-AF65-F5344CB8AC3E}">
        <p14:creationId xmlns:p14="http://schemas.microsoft.com/office/powerpoint/2010/main" val="1463244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043" y="2130426"/>
            <a:ext cx="10359152"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086" y="3886200"/>
            <a:ext cx="8531067"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362" y="6356351"/>
            <a:ext cx="2843689" cy="365125"/>
          </a:xfrm>
          <a:prstGeom prst="rect">
            <a:avLst/>
          </a:prstGeom>
        </p:spPr>
        <p:txBody>
          <a:bodyPr/>
          <a:lstStyle/>
          <a:p>
            <a:endParaRPr lang="en-US" dirty="0"/>
          </a:p>
        </p:txBody>
      </p:sp>
      <p:sp>
        <p:nvSpPr>
          <p:cNvPr id="5" name="Footer Placeholder 4"/>
          <p:cNvSpPr>
            <a:spLocks noGrp="1"/>
          </p:cNvSpPr>
          <p:nvPr>
            <p:ph type="ftr" sz="quarter" idx="11"/>
          </p:nvPr>
        </p:nvSpPr>
        <p:spPr>
          <a:xfrm>
            <a:off x="4163973" y="6356351"/>
            <a:ext cx="3859292" cy="365125"/>
          </a:xfrm>
          <a:prstGeom prst="rect">
            <a:avLst/>
          </a:prstGeom>
        </p:spPr>
        <p:txBody>
          <a:bodyPr/>
          <a:lstStyle/>
          <a:p>
            <a:r>
              <a:rPr lang="en-US" smtClean="0"/>
              <a:t>Copyright © 2014 Accenture  All rights reserved.</a:t>
            </a:r>
            <a:endParaRPr lang="en-US" dirty="0"/>
          </a:p>
        </p:txBody>
      </p:sp>
      <p:sp>
        <p:nvSpPr>
          <p:cNvPr id="6" name="Slide Number Placeholder 5"/>
          <p:cNvSpPr>
            <a:spLocks noGrp="1"/>
          </p:cNvSpPr>
          <p:nvPr>
            <p:ph type="sldNum" sz="quarter" idx="12"/>
          </p:nvPr>
        </p:nvSpPr>
        <p:spPr>
          <a:xfrm>
            <a:off x="8734187" y="6356351"/>
            <a:ext cx="2843689" cy="365125"/>
          </a:xfrm>
          <a:prstGeom prst="rect">
            <a:avLst/>
          </a:prstGeom>
        </p:spPr>
        <p:txBody>
          <a:bodyPr/>
          <a:lstStyle/>
          <a:p>
            <a:fld id="{B3BD9AA5-3B01-B64D-8EAE-1B3B2178678E}" type="slidenum">
              <a:rPr lang="en-US" smtClean="0"/>
              <a:t>‹#›</a:t>
            </a:fld>
            <a:endParaRPr lang="en-US" dirty="0"/>
          </a:p>
        </p:txBody>
      </p:sp>
    </p:spTree>
    <p:extLst>
      <p:ext uri="{BB962C8B-B14F-4D97-AF65-F5344CB8AC3E}">
        <p14:creationId xmlns:p14="http://schemas.microsoft.com/office/powerpoint/2010/main" val="3659447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5" name="Title 4"/>
          <p:cNvSpPr>
            <a:spLocks noGrp="1"/>
          </p:cNvSpPr>
          <p:nvPr>
            <p:ph type="title"/>
          </p:nvPr>
        </p:nvSpPr>
        <p:spPr/>
        <p:txBody>
          <a:bodyPr/>
          <a:lstStyle/>
          <a:p>
            <a:r>
              <a:rPr lang="en-US" smtClean="0"/>
              <a:t>Click to edit Master title style</a:t>
            </a:r>
            <a:endParaRPr lang="en-AU"/>
          </a:p>
        </p:txBody>
      </p:sp>
      <p:sp>
        <p:nvSpPr>
          <p:cNvPr id="6" name="Text Placeholder 16"/>
          <p:cNvSpPr>
            <a:spLocks noGrp="1"/>
          </p:cNvSpPr>
          <p:nvPr>
            <p:ph type="body" sz="quarter" idx="10"/>
          </p:nvPr>
        </p:nvSpPr>
        <p:spPr>
          <a:xfrm>
            <a:off x="607247" y="1182021"/>
            <a:ext cx="10972746" cy="396000"/>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dirty="0" smtClean="0"/>
              <a:t>Click to edit Master text styles</a:t>
            </a:r>
          </a:p>
        </p:txBody>
      </p:sp>
      <p:sp>
        <p:nvSpPr>
          <p:cNvPr id="2" name="Footer Placeholder 1"/>
          <p:cNvSpPr>
            <a:spLocks noGrp="1"/>
          </p:cNvSpPr>
          <p:nvPr>
            <p:ph type="ftr" sz="quarter" idx="13"/>
          </p:nvPr>
        </p:nvSpPr>
        <p:spPr/>
        <p:txBody>
          <a:bodyPr/>
          <a:lstStyle/>
          <a:p>
            <a:r>
              <a:rPr smtClean="0">
                <a:solidFill>
                  <a:srgbClr val="666666"/>
                </a:solidFill>
              </a:rPr>
              <a:t>Copyright © 2014 Accenture  All rights reserved.</a:t>
            </a:r>
            <a:endParaRPr dirty="0">
              <a:solidFill>
                <a:srgbClr val="666666"/>
              </a:solidFill>
            </a:endParaRPr>
          </a:p>
        </p:txBody>
      </p:sp>
    </p:spTree>
    <p:extLst>
      <p:ext uri="{BB962C8B-B14F-4D97-AF65-F5344CB8AC3E}">
        <p14:creationId xmlns:p14="http://schemas.microsoft.com/office/powerpoint/2010/main" val="19641810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362" y="6356353"/>
            <a:ext cx="2843689" cy="365125"/>
          </a:xfrm>
          <a:prstGeom prst="rect">
            <a:avLst/>
          </a:prstGeom>
        </p:spPr>
        <p:txBody>
          <a:bodyPr/>
          <a:lstStyle/>
          <a:p>
            <a:endParaRPr lang="en-US" dirty="0"/>
          </a:p>
        </p:txBody>
      </p:sp>
      <p:sp>
        <p:nvSpPr>
          <p:cNvPr id="4" name="Footer Placeholder 3"/>
          <p:cNvSpPr>
            <a:spLocks noGrp="1"/>
          </p:cNvSpPr>
          <p:nvPr>
            <p:ph type="ftr" sz="quarter" idx="11"/>
          </p:nvPr>
        </p:nvSpPr>
        <p:spPr/>
        <p:txBody>
          <a:bodyPr/>
          <a:lstStyle/>
          <a:p>
            <a:r>
              <a:rPr lang="en-US" dirty="0" smtClean="0"/>
              <a:t>Copyright © 2014 Accenture  All rights reserved.</a:t>
            </a:r>
            <a:endParaRPr lang="en-US" dirty="0"/>
          </a:p>
        </p:txBody>
      </p:sp>
      <p:sp>
        <p:nvSpPr>
          <p:cNvPr id="5" name="Slide Number Placeholder 4"/>
          <p:cNvSpPr>
            <a:spLocks noGrp="1"/>
          </p:cNvSpPr>
          <p:nvPr>
            <p:ph type="sldNum" sz="quarter" idx="12"/>
          </p:nvPr>
        </p:nvSpPr>
        <p:spPr/>
        <p:txBody>
          <a:bodyPr/>
          <a:lstStyle/>
          <a:p>
            <a:fld id="{0AE90A60-EEB9-49D0-98B7-E5351412E80A}" type="slidenum">
              <a:rPr lang="en-US" smtClean="0"/>
              <a:pPr/>
              <a:t>‹#›</a:t>
            </a:fld>
            <a:endParaRPr lang="en-US" dirty="0"/>
          </a:p>
        </p:txBody>
      </p:sp>
    </p:spTree>
    <p:extLst>
      <p:ext uri="{BB962C8B-B14F-4D97-AF65-F5344CB8AC3E}">
        <p14:creationId xmlns:p14="http://schemas.microsoft.com/office/powerpoint/2010/main" val="2822310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2"/>
          <p:cNvSpPr>
            <a:spLocks noGrp="1" noChangeArrowheads="1"/>
          </p:cNvSpPr>
          <p:nvPr>
            <p:ph type="ftr" sz="quarter" idx="10"/>
          </p:nvPr>
        </p:nvSpPr>
        <p:spPr>
          <a:xfrm>
            <a:off x="638984" y="6324600"/>
            <a:ext cx="4834695" cy="457200"/>
          </a:xfrm>
          <a:ln/>
        </p:spPr>
        <p:txBody>
          <a:bodyPr/>
          <a:lstStyle>
            <a:lvl1pPr>
              <a:defRPr/>
            </a:lvl1pPr>
          </a:lstStyle>
          <a:p>
            <a:pPr>
              <a:defRPr/>
            </a:pPr>
            <a:r>
              <a:rPr lang="en-US" dirty="0" smtClean="0">
                <a:solidFill>
                  <a:srgbClr val="000000"/>
                </a:solidFill>
              </a:rPr>
              <a:t>Copyright © 2014 Accenture  All rights reserved.</a:t>
            </a:r>
            <a:endParaRPr lang="en-US" dirty="0">
              <a:solidFill>
                <a:srgbClr val="000000"/>
              </a:solidFill>
            </a:endParaRPr>
          </a:p>
        </p:txBody>
      </p:sp>
      <p:sp>
        <p:nvSpPr>
          <p:cNvPr id="4" name="Rectangle 83"/>
          <p:cNvSpPr>
            <a:spLocks noGrp="1" noChangeArrowheads="1"/>
          </p:cNvSpPr>
          <p:nvPr>
            <p:ph type="sldNum" sz="quarter" idx="11"/>
          </p:nvPr>
        </p:nvSpPr>
        <p:spPr>
          <a:ln/>
        </p:spPr>
        <p:txBody>
          <a:bodyPr/>
          <a:lstStyle>
            <a:lvl1pPr>
              <a:defRPr/>
            </a:lvl1pPr>
          </a:lstStyle>
          <a:p>
            <a:pPr>
              <a:defRPr/>
            </a:pPr>
            <a:fld id="{7AC9CEBC-FFA4-4842-9DF7-A45188AF8B68}" type="slidenum">
              <a:rPr lang="en-US">
                <a:solidFill>
                  <a:srgbClr val="000000"/>
                </a:solidFill>
              </a:rPr>
              <a:pPr>
                <a:defRPr/>
              </a:pPr>
              <a:t>‹#›</a:t>
            </a:fld>
            <a:endParaRPr lang="en-US" dirty="0">
              <a:solidFill>
                <a:srgbClr val="000000"/>
              </a:solidFill>
            </a:endParaRPr>
          </a:p>
        </p:txBody>
      </p:sp>
      <p:sp>
        <p:nvSpPr>
          <p:cNvPr id="6" name="Rectangle 80"/>
          <p:cNvSpPr>
            <a:spLocks noGrp="1" noChangeArrowheads="1"/>
          </p:cNvSpPr>
          <p:nvPr>
            <p:ph idx="1" hasCustomPrompt="1"/>
          </p:nvPr>
        </p:nvSpPr>
        <p:spPr bwMode="auto">
          <a:xfrm>
            <a:off x="556466" y="1403499"/>
            <a:ext cx="10217577" cy="1837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45720" tIns="44450" rIns="45720" bIns="44450" numCol="1" anchor="t" anchorCtr="0" compatLnSpc="1">
            <a:prstTxWarp prst="textNoShape">
              <a:avLst/>
            </a:prstTxWarp>
            <a:spAutoFit/>
          </a:bodyPr>
          <a:lstStyle>
            <a:lvl1pPr marL="228600" marR="0" indent="-228600" algn="l" defTabSz="914400" rtl="0" eaLnBrk="0" fontAlgn="base" latinLnBrk="0" hangingPunct="0">
              <a:lnSpc>
                <a:spcPct val="100000"/>
              </a:lnSpc>
              <a:spcBef>
                <a:spcPct val="30000"/>
              </a:spcBef>
              <a:spcAft>
                <a:spcPct val="0"/>
              </a:spcAft>
              <a:buClr>
                <a:srgbClr val="000000"/>
              </a:buClr>
              <a:buSzTx/>
              <a:buFontTx/>
              <a:buChar char="•"/>
              <a:tabLst>
                <a:tab pos="2400300" algn="l"/>
              </a:tabLst>
              <a:defRPr/>
            </a:lvl1pPr>
            <a:lvl2pPr marL="455613" marR="0" indent="-225425" algn="l" defTabSz="914400" rtl="0" eaLnBrk="0" fontAlgn="base" latinLnBrk="0" hangingPunct="0">
              <a:lnSpc>
                <a:spcPct val="100000"/>
              </a:lnSpc>
              <a:spcBef>
                <a:spcPct val="30000"/>
              </a:spcBef>
              <a:spcAft>
                <a:spcPct val="0"/>
              </a:spcAft>
              <a:buClr>
                <a:srgbClr val="000000"/>
              </a:buClr>
              <a:buSzTx/>
              <a:buFontTx/>
              <a:buChar char="–"/>
              <a:tabLst>
                <a:tab pos="2400300" algn="l"/>
              </a:tabLst>
              <a:defRPr/>
            </a:lvl2pPr>
            <a:lvl3pPr marL="684213" marR="0" indent="-227013" algn="l" defTabSz="914400" rtl="0" eaLnBrk="0" fontAlgn="base" latinLnBrk="0" hangingPunct="0">
              <a:lnSpc>
                <a:spcPct val="100000"/>
              </a:lnSpc>
              <a:spcBef>
                <a:spcPct val="30000"/>
              </a:spcBef>
              <a:spcAft>
                <a:spcPct val="0"/>
              </a:spcAft>
              <a:buClr>
                <a:srgbClr val="000000"/>
              </a:buClr>
              <a:buSzTx/>
              <a:buFontTx/>
              <a:buChar char="•"/>
              <a:tabLst>
                <a:tab pos="2400300" algn="l"/>
              </a:tabLst>
              <a:defRPr/>
            </a:lvl3pPr>
            <a:lvl4pPr marL="912813" marR="0" indent="-227013" algn="l" defTabSz="914400" rtl="0" eaLnBrk="0" fontAlgn="base" latinLnBrk="0" hangingPunct="0">
              <a:lnSpc>
                <a:spcPct val="100000"/>
              </a:lnSpc>
              <a:spcBef>
                <a:spcPct val="30000"/>
              </a:spcBef>
              <a:spcAft>
                <a:spcPct val="0"/>
              </a:spcAft>
              <a:buClr>
                <a:srgbClr val="000000"/>
              </a:buClr>
              <a:buSzTx/>
              <a:buFontTx/>
              <a:buChar char="–"/>
              <a:tabLst>
                <a:tab pos="2400300" algn="l"/>
              </a:tabLst>
              <a:defRPr/>
            </a:lvl4pPr>
            <a:lvl5pPr marL="1141413" marR="0" indent="-227013" algn="l" defTabSz="914400" rtl="0" eaLnBrk="0" fontAlgn="base" latinLnBrk="0" hangingPunct="0">
              <a:lnSpc>
                <a:spcPct val="100000"/>
              </a:lnSpc>
              <a:spcBef>
                <a:spcPct val="30000"/>
              </a:spcBef>
              <a:spcAft>
                <a:spcPct val="0"/>
              </a:spcAft>
              <a:buClr>
                <a:srgbClr val="000000"/>
              </a:buClr>
              <a:buSzTx/>
              <a:buFontTx/>
              <a:buChar char="•"/>
              <a:tabLst>
                <a:tab pos="2400300" algn="l"/>
              </a:tabLst>
              <a:defRPr/>
            </a:lvl5pPr>
          </a:lstStyle>
          <a:p>
            <a:pPr marL="228600" marR="0" lvl="0" indent="-228600" algn="l" defTabSz="914400" rtl="0" eaLnBrk="0" fontAlgn="base" latinLnBrk="0" hangingPunct="0">
              <a:lnSpc>
                <a:spcPct val="100000"/>
              </a:lnSpc>
              <a:spcBef>
                <a:spcPct val="30000"/>
              </a:spcBef>
              <a:spcAft>
                <a:spcPct val="0"/>
              </a:spcAft>
              <a:buClr>
                <a:srgbClr val="000000"/>
              </a:buClr>
              <a:buSzTx/>
              <a:buFontTx/>
              <a:buChar char="•"/>
              <a:tabLst>
                <a:tab pos="2400300" algn="l"/>
              </a:tabLst>
              <a:defRPr/>
            </a:pPr>
            <a:r>
              <a:rPr kumimoji="0" lang="en-US" sz="2000" b="0" i="0" u="none" strike="noStrike" kern="0" cap="none" spc="0" normalizeH="0" baseline="0" noProof="0" dirty="0" smtClean="0">
                <a:ln>
                  <a:noFill/>
                </a:ln>
                <a:solidFill>
                  <a:srgbClr val="000000"/>
                </a:solidFill>
                <a:effectLst/>
                <a:uLnTx/>
                <a:uFillTx/>
                <a:latin typeface="+mj-lt"/>
                <a:ea typeface="+mn-ea"/>
                <a:cs typeface="+mn-cs"/>
              </a:rPr>
              <a:t>Click to edit Master text styles</a:t>
            </a:r>
          </a:p>
          <a:p>
            <a:pPr marL="455613" marR="0" lvl="1" indent="-225425" algn="l" defTabSz="914400" rtl="0" eaLnBrk="0" fontAlgn="base" latinLnBrk="0" hangingPunct="0">
              <a:lnSpc>
                <a:spcPct val="100000"/>
              </a:lnSpc>
              <a:spcBef>
                <a:spcPct val="30000"/>
              </a:spcBef>
              <a:spcAft>
                <a:spcPct val="0"/>
              </a:spcAft>
              <a:buClr>
                <a:srgbClr val="000000"/>
              </a:buClr>
              <a:buSzTx/>
              <a:buFontTx/>
              <a:buChar char="–"/>
              <a:tabLst>
                <a:tab pos="2400300" algn="l"/>
              </a:tabLst>
              <a:defRPr/>
            </a:pPr>
            <a:r>
              <a:rPr kumimoji="0" lang="en-US" sz="1800" b="0" i="0" u="none" strike="noStrike" kern="0" cap="none" spc="0" normalizeH="0" baseline="0" noProof="0" dirty="0" smtClean="0">
                <a:ln>
                  <a:noFill/>
                </a:ln>
                <a:solidFill>
                  <a:srgbClr val="000000"/>
                </a:solidFill>
                <a:effectLst/>
                <a:uLnTx/>
                <a:uFillTx/>
                <a:latin typeface="Arial"/>
              </a:rPr>
              <a:t>Second level</a:t>
            </a:r>
          </a:p>
          <a:p>
            <a:pPr marL="684213" marR="0" lvl="2" indent="-227013" algn="l" defTabSz="914400" rtl="0" eaLnBrk="0" fontAlgn="base" latinLnBrk="0" hangingPunct="0">
              <a:lnSpc>
                <a:spcPct val="100000"/>
              </a:lnSpc>
              <a:spcBef>
                <a:spcPct val="30000"/>
              </a:spcBef>
              <a:spcAft>
                <a:spcPct val="0"/>
              </a:spcAft>
              <a:buClr>
                <a:srgbClr val="000000"/>
              </a:buClr>
              <a:buSzTx/>
              <a:buFontTx/>
              <a:buChar char="•"/>
              <a:tabLst>
                <a:tab pos="2400300" algn="l"/>
              </a:tabLst>
              <a:defRPr/>
            </a:pPr>
            <a:r>
              <a:rPr kumimoji="0" lang="en-US" sz="1800" b="0" i="0" u="none" strike="noStrike" kern="0" cap="none" spc="0" normalizeH="0" baseline="0" noProof="0" dirty="0" smtClean="0">
                <a:ln>
                  <a:noFill/>
                </a:ln>
                <a:solidFill>
                  <a:srgbClr val="000000"/>
                </a:solidFill>
                <a:effectLst/>
                <a:uLnTx/>
                <a:uFillTx/>
                <a:latin typeface="Arial"/>
              </a:rPr>
              <a:t>Third level</a:t>
            </a:r>
          </a:p>
          <a:p>
            <a:pPr marL="912813" marR="0" lvl="3" indent="-227013" algn="l" defTabSz="914400" rtl="0" eaLnBrk="0" fontAlgn="base" latinLnBrk="0" hangingPunct="0">
              <a:lnSpc>
                <a:spcPct val="100000"/>
              </a:lnSpc>
              <a:spcBef>
                <a:spcPct val="30000"/>
              </a:spcBef>
              <a:spcAft>
                <a:spcPct val="0"/>
              </a:spcAft>
              <a:buClr>
                <a:srgbClr val="000000"/>
              </a:buClr>
              <a:buSzTx/>
              <a:buFontTx/>
              <a:buChar char="–"/>
              <a:tabLst>
                <a:tab pos="2400300" algn="l"/>
              </a:tabLst>
              <a:defRPr/>
            </a:pPr>
            <a:r>
              <a:rPr kumimoji="0" lang="en-US" sz="1800" b="0" i="0" u="none" strike="noStrike" kern="0" cap="none" spc="0" normalizeH="0" baseline="0" noProof="0" dirty="0" smtClean="0">
                <a:ln>
                  <a:noFill/>
                </a:ln>
                <a:solidFill>
                  <a:srgbClr val="000000"/>
                </a:solidFill>
                <a:effectLst/>
                <a:uLnTx/>
                <a:uFillTx/>
                <a:latin typeface="Arial"/>
              </a:rPr>
              <a:t>Fourth level</a:t>
            </a:r>
          </a:p>
          <a:p>
            <a:pPr marL="1141413" marR="0" lvl="4" indent="-227013" algn="l" defTabSz="914400" rtl="0" eaLnBrk="0" fontAlgn="base" latinLnBrk="0" hangingPunct="0">
              <a:lnSpc>
                <a:spcPct val="100000"/>
              </a:lnSpc>
              <a:spcBef>
                <a:spcPct val="30000"/>
              </a:spcBef>
              <a:spcAft>
                <a:spcPct val="0"/>
              </a:spcAft>
              <a:buClr>
                <a:srgbClr val="000000"/>
              </a:buClr>
              <a:buSzTx/>
              <a:buFontTx/>
              <a:buChar char="•"/>
              <a:tabLst>
                <a:tab pos="2400300" algn="l"/>
              </a:tabLst>
              <a:defRPr/>
            </a:pPr>
            <a:r>
              <a:rPr kumimoji="0" lang="en-US" sz="1800" b="0" i="0" u="none" strike="noStrike" kern="0" cap="none" spc="0" normalizeH="0" baseline="0" noProof="0" dirty="0" smtClean="0">
                <a:ln>
                  <a:noFill/>
                </a:ln>
                <a:solidFill>
                  <a:srgbClr val="000000"/>
                </a:solidFill>
                <a:effectLst/>
                <a:uLnTx/>
                <a:uFillTx/>
                <a:latin typeface="Arial"/>
              </a:rPr>
              <a:t>Fifth level</a:t>
            </a:r>
          </a:p>
        </p:txBody>
      </p:sp>
    </p:spTree>
    <p:extLst>
      <p:ext uri="{BB962C8B-B14F-4D97-AF65-F5344CB8AC3E}">
        <p14:creationId xmlns:p14="http://schemas.microsoft.com/office/powerpoint/2010/main" val="375945077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Black Signature">
    <p:spTree>
      <p:nvGrpSpPr>
        <p:cNvPr id="1" name=""/>
        <p:cNvGrpSpPr/>
        <p:nvPr/>
      </p:nvGrpSpPr>
      <p:grpSpPr>
        <a:xfrm>
          <a:off x="0" y="0"/>
          <a:ext cx="0" cy="0"/>
          <a:chOff x="0" y="0"/>
          <a:chExt cx="0" cy="0"/>
        </a:xfrm>
      </p:grpSpPr>
      <p:pic>
        <p:nvPicPr>
          <p:cNvPr id="11" name="Picture 10" descr="RT_Microsite_TwinePPT.jpg"/>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70791"/>
            <a:ext cx="8063868" cy="6187209"/>
          </a:xfrm>
          <a:prstGeom prst="rect">
            <a:avLst/>
          </a:prstGeom>
        </p:spPr>
      </p:pic>
      <p:grpSp>
        <p:nvGrpSpPr>
          <p:cNvPr id="12" name="Group 11"/>
          <p:cNvGrpSpPr/>
          <p:nvPr userDrawn="1"/>
        </p:nvGrpSpPr>
        <p:grpSpPr>
          <a:xfrm>
            <a:off x="8709875" y="3427413"/>
            <a:ext cx="3074395" cy="2059200"/>
            <a:chOff x="8696970" y="3517927"/>
            <a:chExt cx="3074395" cy="2061722"/>
          </a:xfrm>
        </p:grpSpPr>
        <p:sp>
          <p:nvSpPr>
            <p:cNvPr id="13" name="Freeform 12"/>
            <p:cNvSpPr/>
            <p:nvPr/>
          </p:nvSpPr>
          <p:spPr>
            <a:xfrm>
              <a:off x="9159559" y="3517927"/>
              <a:ext cx="2013677" cy="206172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4" name="Picture 2"/>
            <p:cNvPicPr>
              <a:picLocks noChangeAspect="1" noChangeArrowheads="1"/>
            </p:cNvPicPr>
            <p:nvPr userDrawn="1"/>
          </p:nvPicPr>
          <p:blipFill>
            <a:blip r:embed="rId3" cstate="email">
              <a:lum bright="-100000"/>
              <a:extLst>
                <a:ext uri="{28A0092B-C50C-407E-A947-70E740481C1C}">
                  <a14:useLocalDpi xmlns:a14="http://schemas.microsoft.com/office/drawing/2010/main"/>
                </a:ext>
              </a:extLst>
            </a:blip>
            <a:srcRect/>
            <a:stretch>
              <a:fillRect/>
            </a:stretch>
          </p:blipFill>
          <p:spPr bwMode="auto">
            <a:xfrm>
              <a:off x="8696970" y="4358855"/>
              <a:ext cx="3074395" cy="251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 name="Group 14"/>
          <p:cNvGrpSpPr/>
          <p:nvPr userDrawn="1"/>
        </p:nvGrpSpPr>
        <p:grpSpPr>
          <a:xfrm>
            <a:off x="464399" y="421198"/>
            <a:ext cx="2185200" cy="637201"/>
            <a:chOff x="465138" y="401985"/>
            <a:chExt cx="2182663" cy="633436"/>
          </a:xfrm>
        </p:grpSpPr>
        <p:pic>
          <p:nvPicPr>
            <p:cNvPr id="16" name="Picture 6"/>
            <p:cNvPicPr>
              <a:picLocks noChangeAspect="1" noChangeArrowheads="1"/>
            </p:cNvPicPr>
            <p:nvPr userDrawn="1"/>
          </p:nvPicPr>
          <p:blipFill>
            <a:blip r:embed="rId4" cstate="email">
              <a:lum bright="-100000"/>
              <a:extLst>
                <a:ext uri="{28A0092B-C50C-407E-A947-70E740481C1C}">
                  <a14:useLocalDpi xmlns:a14="http://schemas.microsoft.com/office/drawing/2010/main"/>
                </a:ext>
              </a:extLst>
            </a:blip>
            <a:srcRect/>
            <a:stretch>
              <a:fillRect/>
            </a:stretch>
          </p:blipFill>
          <p:spPr bwMode="auto">
            <a:xfrm>
              <a:off x="465138" y="650103"/>
              <a:ext cx="2182663" cy="385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Freeform 16"/>
            <p:cNvSpPr/>
            <p:nvPr/>
          </p:nvSpPr>
          <p:spPr>
            <a:xfrm>
              <a:off x="1746987" y="401985"/>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rgbClr val="359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cxnSp>
        <p:nvCxnSpPr>
          <p:cNvPr id="18" name="Straight Connector 17"/>
          <p:cNvCxnSpPr/>
          <p:nvPr userDrawn="1"/>
        </p:nvCxnSpPr>
        <p:spPr>
          <a:xfrm flipV="1">
            <a:off x="465138" y="1160209"/>
            <a:ext cx="1172368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descr="Acc_StratLine_Wht_RGB.png"/>
          <p:cNvPicPr>
            <a:picLocks noChangeAspect="1"/>
          </p:cNvPicPr>
          <p:nvPr userDrawn="1"/>
        </p:nvPicPr>
        <p:blipFill>
          <a:blip r:embed="rId5" cstate="email">
            <a:lum bright="-100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7976987" y="879351"/>
            <a:ext cx="3739896" cy="224169"/>
          </a:xfrm>
          <a:prstGeom prst="rect">
            <a:avLst/>
          </a:prstGeom>
        </p:spPr>
      </p:pic>
    </p:spTree>
    <p:extLst>
      <p:ext uri="{BB962C8B-B14F-4D97-AF65-F5344CB8AC3E}">
        <p14:creationId xmlns:p14="http://schemas.microsoft.com/office/powerpoint/2010/main" val="259887730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5" name="TextBox 4"/>
          <p:cNvSpPr txBox="1"/>
          <p:nvPr userDrawn="1"/>
        </p:nvSpPr>
        <p:spPr>
          <a:xfrm>
            <a:off x="592436" y="6572250"/>
            <a:ext cx="3429629"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2014 Accenture All </a:t>
            </a:r>
            <a:r>
              <a:rPr lang="en-US" sz="900" dirty="0">
                <a:solidFill>
                  <a:srgbClr val="7F7F7F"/>
                </a:solidFill>
                <a:latin typeface="Arial" pitchFamily="34" charset="0"/>
                <a:cs typeface="Arial" pitchFamily="34" charset="0"/>
              </a:rPr>
              <a:t>rights reserved.</a:t>
            </a:r>
          </a:p>
        </p:txBody>
      </p:sp>
      <p:cxnSp>
        <p:nvCxnSpPr>
          <p:cNvPr id="7" name="Straight Connector 6"/>
          <p:cNvCxnSpPr/>
          <p:nvPr userDrawn="1"/>
        </p:nvCxnSpPr>
        <p:spPr>
          <a:xfrm>
            <a:off x="610420" y="1162050"/>
            <a:ext cx="11576818" cy="0"/>
          </a:xfrm>
          <a:prstGeom prst="line">
            <a:avLst/>
          </a:prstGeom>
          <a:ln w="12700">
            <a:solidFill>
              <a:srgbClr val="00BBEE"/>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10855356" y="6562940"/>
            <a:ext cx="714921"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95837449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5" name="TextBox 4"/>
          <p:cNvSpPr txBox="1"/>
          <p:nvPr userDrawn="1"/>
        </p:nvSpPr>
        <p:spPr>
          <a:xfrm>
            <a:off x="592436" y="6572250"/>
            <a:ext cx="3429629"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2014 Accenture All </a:t>
            </a:r>
            <a:r>
              <a:rPr lang="en-US" sz="900" dirty="0">
                <a:solidFill>
                  <a:srgbClr val="7F7F7F"/>
                </a:solidFill>
                <a:latin typeface="Arial" pitchFamily="34" charset="0"/>
                <a:cs typeface="Arial" pitchFamily="34" charset="0"/>
              </a:rPr>
              <a:t>rights reserved.</a:t>
            </a:r>
          </a:p>
        </p:txBody>
      </p:sp>
      <p:cxnSp>
        <p:nvCxnSpPr>
          <p:cNvPr id="7" name="Straight Connector 6"/>
          <p:cNvCxnSpPr/>
          <p:nvPr userDrawn="1"/>
        </p:nvCxnSpPr>
        <p:spPr>
          <a:xfrm>
            <a:off x="610420" y="1162050"/>
            <a:ext cx="11576818" cy="0"/>
          </a:xfrm>
          <a:prstGeom prst="line">
            <a:avLst/>
          </a:prstGeom>
          <a:ln w="12700">
            <a:solidFill>
              <a:srgbClr val="00BBEE"/>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10855356" y="6562940"/>
            <a:ext cx="714921"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390709459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5" name="TextBox 4"/>
          <p:cNvSpPr txBox="1"/>
          <p:nvPr userDrawn="1"/>
        </p:nvSpPr>
        <p:spPr>
          <a:xfrm>
            <a:off x="592436" y="6572250"/>
            <a:ext cx="3429629" cy="230832"/>
          </a:xfrm>
          <a:prstGeom prst="rect">
            <a:avLst/>
          </a:prstGeom>
          <a:noFill/>
        </p:spPr>
        <p:txBody>
          <a:bodyPr wrap="square" lIns="0">
            <a:spAutoFit/>
          </a:bodyPr>
          <a:lstStyle/>
          <a:p>
            <a:pPr algn="ctr">
              <a:defRPr/>
            </a:pPr>
            <a:r>
              <a:rPr lang="en-US" sz="900" dirty="0">
                <a:solidFill>
                  <a:srgbClr val="7F7F7F"/>
                </a:solidFill>
                <a:latin typeface="Arial" pitchFamily="34" charset="0"/>
                <a:cs typeface="Arial" pitchFamily="34" charset="0"/>
              </a:rPr>
              <a:t>Copyright © </a:t>
            </a:r>
            <a:r>
              <a:rPr lang="en-US" sz="900" dirty="0" smtClean="0">
                <a:solidFill>
                  <a:srgbClr val="7F7F7F"/>
                </a:solidFill>
                <a:latin typeface="Arial" pitchFamily="34" charset="0"/>
                <a:cs typeface="Arial" pitchFamily="34" charset="0"/>
              </a:rPr>
              <a:t>2014 Accenture All </a:t>
            </a:r>
            <a:r>
              <a:rPr lang="en-US" sz="900" dirty="0">
                <a:solidFill>
                  <a:srgbClr val="7F7F7F"/>
                </a:solidFill>
                <a:latin typeface="Arial" pitchFamily="34" charset="0"/>
                <a:cs typeface="Arial" pitchFamily="34" charset="0"/>
              </a:rPr>
              <a:t>rights reserved.</a:t>
            </a:r>
          </a:p>
        </p:txBody>
      </p:sp>
      <p:cxnSp>
        <p:nvCxnSpPr>
          <p:cNvPr id="7" name="Straight Connector 6"/>
          <p:cNvCxnSpPr/>
          <p:nvPr userDrawn="1"/>
        </p:nvCxnSpPr>
        <p:spPr>
          <a:xfrm>
            <a:off x="610420" y="1162050"/>
            <a:ext cx="11576818" cy="0"/>
          </a:xfrm>
          <a:prstGeom prst="line">
            <a:avLst/>
          </a:prstGeom>
          <a:ln w="12700">
            <a:solidFill>
              <a:srgbClr val="00BBEE"/>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hasCustomPrompt="1"/>
          </p:nvPr>
        </p:nvSpPr>
        <p:spPr/>
        <p:txBody>
          <a:bodyPr/>
          <a:lstStyle/>
          <a:p>
            <a:r>
              <a:rPr lang="en-US" dirty="0" smtClean="0"/>
              <a:t>Master Title Slide Headline</a:t>
            </a:r>
            <a:endParaRPr lang="en-CA" dirty="0"/>
          </a:p>
        </p:txBody>
      </p:sp>
      <p:sp>
        <p:nvSpPr>
          <p:cNvPr id="6" name="TextBox 5"/>
          <p:cNvSpPr txBox="1"/>
          <p:nvPr userDrawn="1"/>
        </p:nvSpPr>
        <p:spPr>
          <a:xfrm>
            <a:off x="10855356" y="6562940"/>
            <a:ext cx="714921" cy="244800"/>
          </a:xfrm>
          <a:prstGeom prst="rect">
            <a:avLst/>
          </a:prstGeom>
          <a:noFill/>
        </p:spPr>
        <p:txBody>
          <a:bodyPr wrap="square" lIns="0" tIns="0" rIns="0" bIns="0" rtlCol="0" anchor="ctr" anchorCtr="0">
            <a:noAutofit/>
          </a:bodyPr>
          <a:lstStyle/>
          <a:p>
            <a:pPr algn="r"/>
            <a:fld id="{597A8DCA-8F96-49CD-B4D5-7AC92F955860}" type="slidenum">
              <a:rPr lang="en-CA" sz="900" smtClean="0">
                <a:solidFill>
                  <a:srgbClr val="7F7F7F"/>
                </a:solidFill>
                <a:latin typeface="Arial" pitchFamily="34" charset="0"/>
                <a:cs typeface="Arial" pitchFamily="34" charset="0"/>
              </a:rPr>
              <a:pPr algn="r"/>
              <a:t>‹#›</a:t>
            </a:fld>
            <a:endParaRPr lang="en-CA" sz="900" dirty="0">
              <a:solidFill>
                <a:srgbClr val="7F7F7F"/>
              </a:solidFill>
              <a:latin typeface="Arial" pitchFamily="34" charset="0"/>
              <a:cs typeface="Arial" pitchFamily="34" charset="0"/>
            </a:endParaRPr>
          </a:p>
        </p:txBody>
      </p:sp>
    </p:spTree>
    <p:extLst>
      <p:ext uri="{BB962C8B-B14F-4D97-AF65-F5344CB8AC3E}">
        <p14:creationId xmlns:p14="http://schemas.microsoft.com/office/powerpoint/2010/main" val="177488071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19122" y="1556796"/>
            <a:ext cx="10359152"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729667" y="2204864"/>
            <a:ext cx="8531067" cy="1752600"/>
          </a:xfrm>
        </p:spPr>
        <p:txBody>
          <a:bodyPr/>
          <a:lstStyle>
            <a:lvl1pPr marL="0" indent="0" algn="l">
              <a:buNone/>
              <a:defRPr>
                <a:solidFill>
                  <a:schemeClr val="bg1">
                    <a:lumMod val="75000"/>
                  </a:schemeClr>
                </a:solidFill>
              </a:defRPr>
            </a:lvl1pPr>
            <a:lvl2pPr marL="457109" indent="0" algn="ctr">
              <a:buNone/>
              <a:defRPr>
                <a:solidFill>
                  <a:schemeClr val="tx1">
                    <a:tint val="75000"/>
                  </a:schemeClr>
                </a:solidFill>
              </a:defRPr>
            </a:lvl2pPr>
            <a:lvl3pPr marL="914218" indent="0" algn="ctr">
              <a:buNone/>
              <a:defRPr>
                <a:solidFill>
                  <a:schemeClr val="tx1">
                    <a:tint val="75000"/>
                  </a:schemeClr>
                </a:solidFill>
              </a:defRPr>
            </a:lvl3pPr>
            <a:lvl4pPr marL="1371326" indent="0" algn="ctr">
              <a:buNone/>
              <a:defRPr>
                <a:solidFill>
                  <a:schemeClr val="tx1">
                    <a:tint val="75000"/>
                  </a:schemeClr>
                </a:solidFill>
              </a:defRPr>
            </a:lvl4pPr>
            <a:lvl5pPr marL="1828436" indent="0" algn="ctr">
              <a:buNone/>
              <a:defRPr>
                <a:solidFill>
                  <a:schemeClr val="tx1">
                    <a:tint val="75000"/>
                  </a:schemeClr>
                </a:solidFill>
              </a:defRPr>
            </a:lvl5pPr>
            <a:lvl6pPr marL="2285545" indent="0" algn="ctr">
              <a:buNone/>
              <a:defRPr>
                <a:solidFill>
                  <a:schemeClr val="tx1">
                    <a:tint val="75000"/>
                  </a:schemeClr>
                </a:solidFill>
              </a:defRPr>
            </a:lvl6pPr>
            <a:lvl7pPr marL="2742654" indent="0" algn="ctr">
              <a:buNone/>
              <a:defRPr>
                <a:solidFill>
                  <a:schemeClr val="tx1">
                    <a:tint val="75000"/>
                  </a:schemeClr>
                </a:solidFill>
              </a:defRPr>
            </a:lvl7pPr>
            <a:lvl8pPr marL="3199762" indent="0" algn="ctr">
              <a:buNone/>
              <a:defRPr>
                <a:solidFill>
                  <a:schemeClr val="tx1">
                    <a:tint val="75000"/>
                  </a:schemeClr>
                </a:solidFill>
              </a:defRPr>
            </a:lvl8pPr>
            <a:lvl9pPr marL="3656872"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81123" y="6463708"/>
            <a:ext cx="5421722"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851861" fontAlgn="auto">
                <a:spcBef>
                  <a:spcPts val="0"/>
                </a:spcBef>
                <a:spcAft>
                  <a:spcPts val="0"/>
                </a:spcAft>
              </a:pPr>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851861" fontAlgn="auto">
                <a:spcBef>
                  <a:spcPts val="0"/>
                </a:spcBef>
                <a:spcAft>
                  <a:spcPts val="0"/>
                </a:spcAft>
              </a:pPr>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5798906" y="6476847"/>
            <a:ext cx="5997561"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91422" tIns="91422" rIns="91422" bIns="91422" rtlCol="0" anchor="ctr"/>
          <a:lstStyle/>
          <a:p>
            <a:pPr algn="ctr" defTabSz="851861" fontAlgn="auto">
              <a:spcBef>
                <a:spcPts val="0"/>
              </a:spcBef>
              <a:spcAft>
                <a:spcPts val="0"/>
              </a:spcAft>
            </a:pPr>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575287" y="908720"/>
            <a:ext cx="1108477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3618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779089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708" y="4406902"/>
            <a:ext cx="10359152"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708" y="2906717"/>
            <a:ext cx="10359152" cy="1500187"/>
          </a:xfrm>
        </p:spPr>
        <p:txBody>
          <a:bodyPr anchor="b"/>
          <a:lstStyle>
            <a:lvl1pPr marL="0" indent="0">
              <a:buNone/>
              <a:defRPr sz="2000">
                <a:solidFill>
                  <a:schemeClr val="tx1">
                    <a:tint val="75000"/>
                  </a:schemeClr>
                </a:solidFill>
              </a:defRPr>
            </a:lvl1pPr>
            <a:lvl2pPr marL="457109" indent="0">
              <a:buNone/>
              <a:defRPr sz="1800">
                <a:solidFill>
                  <a:schemeClr val="tx1">
                    <a:tint val="75000"/>
                  </a:schemeClr>
                </a:solidFill>
              </a:defRPr>
            </a:lvl2pPr>
            <a:lvl3pPr marL="914218" indent="0">
              <a:buNone/>
              <a:defRPr sz="1600">
                <a:solidFill>
                  <a:schemeClr val="tx1">
                    <a:tint val="75000"/>
                  </a:schemeClr>
                </a:solidFill>
              </a:defRPr>
            </a:lvl3pPr>
            <a:lvl4pPr marL="1371326" indent="0">
              <a:buNone/>
              <a:defRPr sz="1400">
                <a:solidFill>
                  <a:schemeClr val="tx1">
                    <a:tint val="75000"/>
                  </a:schemeClr>
                </a:solidFill>
              </a:defRPr>
            </a:lvl4pPr>
            <a:lvl5pPr marL="1828436" indent="0">
              <a:buNone/>
              <a:defRPr sz="1400">
                <a:solidFill>
                  <a:schemeClr val="tx1">
                    <a:tint val="75000"/>
                  </a:schemeClr>
                </a:solidFill>
              </a:defRPr>
            </a:lvl5pPr>
            <a:lvl6pPr marL="2285545" indent="0">
              <a:buNone/>
              <a:defRPr sz="1400">
                <a:solidFill>
                  <a:schemeClr val="tx1">
                    <a:tint val="75000"/>
                  </a:schemeClr>
                </a:solidFill>
              </a:defRPr>
            </a:lvl6pPr>
            <a:lvl7pPr marL="2742654" indent="0">
              <a:buNone/>
              <a:defRPr sz="1400">
                <a:solidFill>
                  <a:schemeClr val="tx1">
                    <a:tint val="75000"/>
                  </a:schemeClr>
                </a:solidFill>
              </a:defRPr>
            </a:lvl7pPr>
            <a:lvl8pPr marL="3199762" indent="0">
              <a:buNone/>
              <a:defRPr sz="1400">
                <a:solidFill>
                  <a:schemeClr val="tx1">
                    <a:tint val="75000"/>
                  </a:schemeClr>
                </a:solidFill>
              </a:defRPr>
            </a:lvl8pPr>
            <a:lvl9pPr marL="3656872"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450953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2708" y="1484788"/>
            <a:ext cx="10359152"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962708" y="2936929"/>
            <a:ext cx="10359152" cy="1500187"/>
          </a:xfrm>
        </p:spPr>
        <p:txBody>
          <a:bodyPr anchor="t"/>
          <a:lstStyle>
            <a:lvl1pPr marL="0" indent="0">
              <a:buNone/>
              <a:defRPr sz="2000">
                <a:solidFill>
                  <a:schemeClr val="bg1"/>
                </a:solidFill>
              </a:defRPr>
            </a:lvl1pPr>
            <a:lvl2pPr marL="457109" indent="0">
              <a:buNone/>
              <a:defRPr sz="1800">
                <a:solidFill>
                  <a:schemeClr val="tx1">
                    <a:tint val="75000"/>
                  </a:schemeClr>
                </a:solidFill>
              </a:defRPr>
            </a:lvl2pPr>
            <a:lvl3pPr marL="914218" indent="0">
              <a:buNone/>
              <a:defRPr sz="1600">
                <a:solidFill>
                  <a:schemeClr val="tx1">
                    <a:tint val="75000"/>
                  </a:schemeClr>
                </a:solidFill>
              </a:defRPr>
            </a:lvl3pPr>
            <a:lvl4pPr marL="1371326" indent="0">
              <a:buNone/>
              <a:defRPr sz="1400">
                <a:solidFill>
                  <a:schemeClr val="tx1">
                    <a:tint val="75000"/>
                  </a:schemeClr>
                </a:solidFill>
              </a:defRPr>
            </a:lvl4pPr>
            <a:lvl5pPr marL="1828436" indent="0">
              <a:buNone/>
              <a:defRPr sz="1400">
                <a:solidFill>
                  <a:schemeClr val="tx1">
                    <a:tint val="75000"/>
                  </a:schemeClr>
                </a:solidFill>
              </a:defRPr>
            </a:lvl5pPr>
            <a:lvl6pPr marL="2285545" indent="0">
              <a:buNone/>
              <a:defRPr sz="1400">
                <a:solidFill>
                  <a:schemeClr val="tx1">
                    <a:tint val="75000"/>
                  </a:schemeClr>
                </a:solidFill>
              </a:defRPr>
            </a:lvl6pPr>
            <a:lvl7pPr marL="2742654" indent="0">
              <a:buNone/>
              <a:defRPr sz="1400">
                <a:solidFill>
                  <a:schemeClr val="tx1">
                    <a:tint val="75000"/>
                  </a:schemeClr>
                </a:solidFill>
              </a:defRPr>
            </a:lvl7pPr>
            <a:lvl8pPr marL="3199762" indent="0">
              <a:buNone/>
              <a:defRPr sz="1400">
                <a:solidFill>
                  <a:schemeClr val="tx1">
                    <a:tint val="75000"/>
                  </a:schemeClr>
                </a:solidFill>
              </a:defRPr>
            </a:lvl8pPr>
            <a:lvl9pPr marL="3656872"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575287" y="908720"/>
            <a:ext cx="1108477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5144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362" y="1600204"/>
            <a:ext cx="538269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5179" y="1600204"/>
            <a:ext cx="538269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86603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362" y="1535114"/>
            <a:ext cx="5384813" cy="639763"/>
          </a:xfrm>
        </p:spPr>
        <p:txBody>
          <a:bodyPr anchor="b"/>
          <a:lstStyle>
            <a:lvl1pPr marL="0" indent="0">
              <a:buNone/>
              <a:defRPr sz="2400" b="1"/>
            </a:lvl1pPr>
            <a:lvl2pPr marL="457109" indent="0">
              <a:buNone/>
              <a:defRPr sz="2000" b="1"/>
            </a:lvl2pPr>
            <a:lvl3pPr marL="914218" indent="0">
              <a:buNone/>
              <a:defRPr sz="1800" b="1"/>
            </a:lvl3pPr>
            <a:lvl4pPr marL="1371326" indent="0">
              <a:buNone/>
              <a:defRPr sz="1600" b="1"/>
            </a:lvl4pPr>
            <a:lvl5pPr marL="1828436" indent="0">
              <a:buNone/>
              <a:defRPr sz="1600" b="1"/>
            </a:lvl5pPr>
            <a:lvl6pPr marL="2285545" indent="0">
              <a:buNone/>
              <a:defRPr sz="1600" b="1"/>
            </a:lvl6pPr>
            <a:lvl7pPr marL="2742654" indent="0">
              <a:buNone/>
              <a:defRPr sz="1600" b="1"/>
            </a:lvl7pPr>
            <a:lvl8pPr marL="3199762" indent="0">
              <a:buNone/>
              <a:defRPr sz="1600" b="1"/>
            </a:lvl8pPr>
            <a:lvl9pPr marL="3656872"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362" y="2174877"/>
            <a:ext cx="538481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0954" y="1535114"/>
            <a:ext cx="5386928" cy="639763"/>
          </a:xfrm>
        </p:spPr>
        <p:txBody>
          <a:bodyPr anchor="b"/>
          <a:lstStyle>
            <a:lvl1pPr marL="0" indent="0">
              <a:buNone/>
              <a:defRPr sz="2400" b="1"/>
            </a:lvl1pPr>
            <a:lvl2pPr marL="457109" indent="0">
              <a:buNone/>
              <a:defRPr sz="2000" b="1"/>
            </a:lvl2pPr>
            <a:lvl3pPr marL="914218" indent="0">
              <a:buNone/>
              <a:defRPr sz="1800" b="1"/>
            </a:lvl3pPr>
            <a:lvl4pPr marL="1371326" indent="0">
              <a:buNone/>
              <a:defRPr sz="1600" b="1"/>
            </a:lvl4pPr>
            <a:lvl5pPr marL="1828436" indent="0">
              <a:buNone/>
              <a:defRPr sz="1600" b="1"/>
            </a:lvl5pPr>
            <a:lvl6pPr marL="2285545" indent="0">
              <a:buNone/>
              <a:defRPr sz="1600" b="1"/>
            </a:lvl6pPr>
            <a:lvl7pPr marL="2742654" indent="0">
              <a:buNone/>
              <a:defRPr sz="1600" b="1"/>
            </a:lvl7pPr>
            <a:lvl8pPr marL="3199762" indent="0">
              <a:buNone/>
              <a:defRPr sz="1600" b="1"/>
            </a:lvl8pPr>
            <a:lvl9pPr marL="3656872"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0954" y="2174877"/>
            <a:ext cx="538692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6683854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06208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
        <p:nvSpPr>
          <p:cNvPr id="6" name="Title 5"/>
          <p:cNvSpPr>
            <a:spLocks noGrp="1"/>
          </p:cNvSpPr>
          <p:nvPr>
            <p:ph type="title"/>
          </p:nvPr>
        </p:nvSpPr>
        <p:spPr/>
        <p:txBody>
          <a:bodyPr/>
          <a:lstStyle/>
          <a:p>
            <a:r>
              <a:rPr lang="en-US" smtClean="0"/>
              <a:t>Click to edit Master title style</a:t>
            </a:r>
            <a:endParaRPr lang="en-AU"/>
          </a:p>
        </p:txBody>
      </p:sp>
      <p:sp>
        <p:nvSpPr>
          <p:cNvPr id="10" name="Content Placeholder 9"/>
          <p:cNvSpPr>
            <a:spLocks noGrp="1"/>
          </p:cNvSpPr>
          <p:nvPr>
            <p:ph sz="quarter" idx="14"/>
          </p:nvPr>
        </p:nvSpPr>
        <p:spPr>
          <a:xfrm>
            <a:off x="465138" y="1157725"/>
            <a:ext cx="11256962" cy="5335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3" name="Footer Placeholder 2"/>
          <p:cNvSpPr>
            <a:spLocks noGrp="1"/>
          </p:cNvSpPr>
          <p:nvPr>
            <p:ph type="ftr" sz="quarter" idx="15"/>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18880377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6237124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368" y="273050"/>
            <a:ext cx="4009517"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4871" y="273054"/>
            <a:ext cx="681300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368" y="1435103"/>
            <a:ext cx="4009517" cy="4691063"/>
          </a:xfrm>
        </p:spPr>
        <p:txBody>
          <a:bodyPr/>
          <a:lstStyle>
            <a:lvl1pPr marL="0" indent="0">
              <a:buNone/>
              <a:defRPr sz="1400"/>
            </a:lvl1pPr>
            <a:lvl2pPr marL="457109" indent="0">
              <a:buNone/>
              <a:defRPr sz="1200"/>
            </a:lvl2pPr>
            <a:lvl3pPr marL="914218" indent="0">
              <a:buNone/>
              <a:defRPr sz="1000"/>
            </a:lvl3pPr>
            <a:lvl4pPr marL="1371326" indent="0">
              <a:buNone/>
              <a:defRPr sz="900"/>
            </a:lvl4pPr>
            <a:lvl5pPr marL="1828436" indent="0">
              <a:buNone/>
              <a:defRPr sz="900"/>
            </a:lvl5pPr>
            <a:lvl6pPr marL="2285545" indent="0">
              <a:buNone/>
              <a:defRPr sz="900"/>
            </a:lvl6pPr>
            <a:lvl7pPr marL="2742654" indent="0">
              <a:buNone/>
              <a:defRPr sz="900"/>
            </a:lvl7pPr>
            <a:lvl8pPr marL="3199762" indent="0">
              <a:buNone/>
              <a:defRPr sz="900"/>
            </a:lvl8pPr>
            <a:lvl9pPr marL="3656872"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8550983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8784" y="4800601"/>
            <a:ext cx="7312343"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8784" y="612775"/>
            <a:ext cx="7312343" cy="4114800"/>
          </a:xfrm>
        </p:spPr>
        <p:txBody>
          <a:bodyPr/>
          <a:lstStyle>
            <a:lvl1pPr marL="0" indent="0">
              <a:buNone/>
              <a:defRPr sz="3200"/>
            </a:lvl1pPr>
            <a:lvl2pPr marL="457109" indent="0">
              <a:buNone/>
              <a:defRPr sz="2800"/>
            </a:lvl2pPr>
            <a:lvl3pPr marL="914218" indent="0">
              <a:buNone/>
              <a:defRPr sz="2400"/>
            </a:lvl3pPr>
            <a:lvl4pPr marL="1371326" indent="0">
              <a:buNone/>
              <a:defRPr sz="2000"/>
            </a:lvl4pPr>
            <a:lvl5pPr marL="1828436" indent="0">
              <a:buNone/>
              <a:defRPr sz="2000"/>
            </a:lvl5pPr>
            <a:lvl6pPr marL="2285545" indent="0">
              <a:buNone/>
              <a:defRPr sz="2000"/>
            </a:lvl6pPr>
            <a:lvl7pPr marL="2742654" indent="0">
              <a:buNone/>
              <a:defRPr sz="2000"/>
            </a:lvl7pPr>
            <a:lvl8pPr marL="3199762" indent="0">
              <a:buNone/>
              <a:defRPr sz="2000"/>
            </a:lvl8pPr>
            <a:lvl9pPr marL="3656872"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8784" y="5367342"/>
            <a:ext cx="7312343" cy="804863"/>
          </a:xfrm>
        </p:spPr>
        <p:txBody>
          <a:bodyPr/>
          <a:lstStyle>
            <a:lvl1pPr marL="0" indent="0">
              <a:buNone/>
              <a:defRPr sz="1400"/>
            </a:lvl1pPr>
            <a:lvl2pPr marL="457109" indent="0">
              <a:buNone/>
              <a:defRPr sz="1200"/>
            </a:lvl2pPr>
            <a:lvl3pPr marL="914218" indent="0">
              <a:buNone/>
              <a:defRPr sz="1000"/>
            </a:lvl3pPr>
            <a:lvl4pPr marL="1371326" indent="0">
              <a:buNone/>
              <a:defRPr sz="900"/>
            </a:lvl4pPr>
            <a:lvl5pPr marL="1828436" indent="0">
              <a:buNone/>
              <a:defRPr sz="900"/>
            </a:lvl5pPr>
            <a:lvl6pPr marL="2285545" indent="0">
              <a:buNone/>
              <a:defRPr sz="900"/>
            </a:lvl6pPr>
            <a:lvl7pPr marL="2742654" indent="0">
              <a:buNone/>
              <a:defRPr sz="900"/>
            </a:lvl7pPr>
            <a:lvl8pPr marL="3199762" indent="0">
              <a:buNone/>
              <a:defRPr sz="900"/>
            </a:lvl8pPr>
            <a:lvl9pPr marL="3656872"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198267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32520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5747" y="274641"/>
            <a:ext cx="2742129"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362" y="274641"/>
            <a:ext cx="8023265"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61828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Paragraphs">
    <p:spTree>
      <p:nvGrpSpPr>
        <p:cNvPr id="1" name=""/>
        <p:cNvGrpSpPr/>
        <p:nvPr/>
      </p:nvGrpSpPr>
      <p:grpSpPr>
        <a:xfrm>
          <a:off x="0" y="0"/>
          <a:ext cx="0" cy="0"/>
          <a:chOff x="0" y="0"/>
          <a:chExt cx="0" cy="0"/>
        </a:xfrm>
      </p:grpSpPr>
      <p:sp>
        <p:nvSpPr>
          <p:cNvPr id="8" name="Content Placeholder 7"/>
          <p:cNvSpPr>
            <a:spLocks noGrp="1"/>
          </p:cNvSpPr>
          <p:nvPr>
            <p:ph sz="quarter" idx="11" hasCustomPrompt="1"/>
          </p:nvPr>
        </p:nvSpPr>
        <p:spPr>
          <a:xfrm>
            <a:off x="465138" y="1162050"/>
            <a:ext cx="11256962" cy="5329056"/>
          </a:xfrm>
        </p:spPr>
        <p:txBody>
          <a:bodyPr/>
          <a:lstStyle>
            <a:lvl1pPr marL="0" indent="0">
              <a:buNone/>
              <a:defRPr sz="2400" b="1">
                <a:solidFill>
                  <a:schemeClr val="accent2"/>
                </a:solidFill>
              </a:defRPr>
            </a:lvl1pPr>
            <a:lvl2pPr marL="0" indent="-230400">
              <a:buFont typeface="Arial" pitchFamily="34" charset="0"/>
              <a:buChar char="•"/>
              <a:defRPr/>
            </a:lvl2pPr>
            <a:lvl3pPr marL="457200" indent="-230400">
              <a:buFont typeface="Arial" pitchFamily="34" charset="0"/>
              <a:buChar char="–"/>
              <a:defRPr/>
            </a:lvl3pPr>
            <a:lvl4pPr marL="687600" indent="-226800">
              <a:buFont typeface="Arial" pitchFamily="34" charset="0"/>
              <a:buChar char="•"/>
              <a:defRPr/>
            </a:lvl4pPr>
            <a:lvl5pPr marL="914400" indent="-23040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2" name="Title 1"/>
          <p:cNvSpPr>
            <a:spLocks noGrp="1"/>
          </p:cNvSpPr>
          <p:nvPr>
            <p:ph type="title"/>
          </p:nvPr>
        </p:nvSpPr>
        <p:spPr/>
        <p:txBody>
          <a:bodyPr/>
          <a:lstStyle/>
          <a:p>
            <a:r>
              <a:rPr lang="en-US" smtClean="0"/>
              <a:t>Click to edit Master title style</a:t>
            </a:r>
            <a:endParaRPr lang="en-AU" dirty="0"/>
          </a:p>
        </p:txBody>
      </p:sp>
      <p:sp>
        <p:nvSpPr>
          <p:cNvPr id="5" name="Footer Placeholder 4"/>
          <p:cNvSpPr>
            <a:spLocks noGrp="1"/>
          </p:cNvSpPr>
          <p:nvPr>
            <p:ph type="ftr" sz="quarter" idx="12"/>
          </p:nvPr>
        </p:nvSpPr>
        <p:spPr/>
        <p:txBody>
          <a:bodyPr/>
          <a:lstStyle/>
          <a:p>
            <a:r>
              <a:rPr lang="en-AU" smtClean="0"/>
              <a:t>Copyright © 2014 Accenture  All rights reserved.</a:t>
            </a:r>
            <a:endParaRPr lang="en-AU" dirty="0"/>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8826889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Content">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a:p>
        </p:txBody>
      </p:sp>
      <p:sp>
        <p:nvSpPr>
          <p:cNvPr id="4" name="Content Placeholder 3"/>
          <p:cNvSpPr>
            <a:spLocks noGrp="1"/>
          </p:cNvSpPr>
          <p:nvPr>
            <p:ph sz="quarter" idx="16"/>
          </p:nvPr>
        </p:nvSpPr>
        <p:spPr>
          <a:xfrm>
            <a:off x="465138" y="1180210"/>
            <a:ext cx="5521325" cy="5292000"/>
          </a:xfrm>
        </p:spPr>
        <p:txBody>
          <a:bodyPr/>
          <a:lstStyle>
            <a:lvl1pPr>
              <a:defRPr sz="2000"/>
            </a:lvl1pPr>
            <a:lvl2pPr>
              <a:defRPr sz="1800"/>
            </a:lvl2pPr>
            <a:lvl3pPr>
              <a:defRPr sz="1600"/>
            </a:lvl3pPr>
            <a:lvl4pPr>
              <a:defRPr sz="14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3" name="Content Placeholder 3"/>
          <p:cNvSpPr>
            <a:spLocks noGrp="1"/>
          </p:cNvSpPr>
          <p:nvPr>
            <p:ph sz="quarter" idx="17"/>
          </p:nvPr>
        </p:nvSpPr>
        <p:spPr>
          <a:xfrm>
            <a:off x="6200775" y="1180210"/>
            <a:ext cx="5521325" cy="5292000"/>
          </a:xfrm>
        </p:spPr>
        <p:txBody>
          <a:bodyPr/>
          <a:lstStyle>
            <a:lvl1pPr>
              <a:defRPr sz="2000"/>
            </a:lvl1pPr>
            <a:lvl2pPr>
              <a:defRPr sz="1800"/>
            </a:lvl2pPr>
            <a:lvl3pPr>
              <a:defRPr sz="1600"/>
            </a:lvl3pPr>
            <a:lvl4pPr>
              <a:defRPr sz="14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Footer Placeholder 1"/>
          <p:cNvSpPr>
            <a:spLocks noGrp="1"/>
          </p:cNvSpPr>
          <p:nvPr>
            <p:ph type="ftr" sz="quarter" idx="18"/>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40959755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content Paragraphs">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AU" dirty="0"/>
          </a:p>
        </p:txBody>
      </p:sp>
      <p:sp>
        <p:nvSpPr>
          <p:cNvPr id="2" name="Footer Placeholder 1"/>
          <p:cNvSpPr>
            <a:spLocks noGrp="1"/>
          </p:cNvSpPr>
          <p:nvPr>
            <p:ph type="ftr" sz="quarter" idx="18"/>
          </p:nvPr>
        </p:nvSpPr>
        <p:spPr/>
        <p:txBody>
          <a:bodyPr/>
          <a:lstStyle/>
          <a:p>
            <a:r>
              <a:rPr lang="en-AU" smtClean="0"/>
              <a:t>Copyright © 2014 Accenture  All rights reserved.</a:t>
            </a:r>
            <a:endParaRPr lang="en-AU" dirty="0"/>
          </a:p>
        </p:txBody>
      </p:sp>
      <p:sp>
        <p:nvSpPr>
          <p:cNvPr id="9" name="Content Placeholder 3"/>
          <p:cNvSpPr>
            <a:spLocks noGrp="1"/>
          </p:cNvSpPr>
          <p:nvPr>
            <p:ph sz="quarter" idx="16"/>
          </p:nvPr>
        </p:nvSpPr>
        <p:spPr>
          <a:xfrm>
            <a:off x="465138" y="1180210"/>
            <a:ext cx="5521325" cy="5292000"/>
          </a:xfrm>
        </p:spPr>
        <p:txBody>
          <a:bodyPr/>
          <a:lstStyle>
            <a:lvl1pPr marL="0" indent="0">
              <a:buNone/>
              <a:defRPr sz="2000" b="1">
                <a:solidFill>
                  <a:schemeClr val="accent2"/>
                </a:solidFill>
              </a:defRPr>
            </a:lvl1pPr>
            <a:lvl2pPr marL="0" indent="-230400">
              <a:buFont typeface="Arial" pitchFamily="34" charset="0"/>
              <a:buChar char="•"/>
              <a:defRPr sz="2000"/>
            </a:lvl2pPr>
            <a:lvl3pPr marL="457200" indent="-230400">
              <a:buFont typeface="Arial" pitchFamily="34" charset="0"/>
              <a:buChar char="–"/>
              <a:defRPr sz="1800"/>
            </a:lvl3pPr>
            <a:lvl4pPr marL="687600" indent="-226800">
              <a:buFont typeface="Arial" pitchFamily="34" charset="0"/>
              <a:buChar char="•"/>
              <a:defRPr sz="1600"/>
            </a:lvl4pPr>
            <a:lvl5pPr marL="914400" indent="-230400">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15" name="Content Placeholder 3"/>
          <p:cNvSpPr>
            <a:spLocks noGrp="1"/>
          </p:cNvSpPr>
          <p:nvPr>
            <p:ph sz="quarter" idx="19"/>
          </p:nvPr>
        </p:nvSpPr>
        <p:spPr>
          <a:xfrm>
            <a:off x="6200774" y="1180210"/>
            <a:ext cx="5521325" cy="5292000"/>
          </a:xfrm>
        </p:spPr>
        <p:txBody>
          <a:bodyPr/>
          <a:lstStyle>
            <a:lvl1pPr marL="0" indent="0">
              <a:buNone/>
              <a:defRPr sz="2000" b="1">
                <a:solidFill>
                  <a:schemeClr val="accent2"/>
                </a:solidFill>
              </a:defRPr>
            </a:lvl1pPr>
            <a:lvl2pPr marL="0" indent="-230400">
              <a:buFont typeface="Arial" pitchFamily="34" charset="0"/>
              <a:buChar char="•"/>
              <a:defRPr sz="2000"/>
            </a:lvl2pPr>
            <a:lvl3pPr marL="457200" indent="-230400">
              <a:buFont typeface="Arial" pitchFamily="34" charset="0"/>
              <a:buChar char="–"/>
              <a:defRPr sz="1800"/>
            </a:lvl3pPr>
            <a:lvl4pPr marL="687600" indent="-226800">
              <a:buFont typeface="Arial" pitchFamily="34" charset="0"/>
              <a:buChar char="•"/>
              <a:defRPr sz="1600"/>
            </a:lvl4pPr>
            <a:lvl5pPr marL="914400" indent="-230400">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Tree>
    <p:extLst>
      <p:ext uri="{BB962C8B-B14F-4D97-AF65-F5344CB8AC3E}">
        <p14:creationId xmlns:p14="http://schemas.microsoft.com/office/powerpoint/2010/main" val="34821687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90CBDC3A-D49F-4631-A8C7-55D59B33E5FA}" type="slidenum">
              <a:rPr lang="en-US" smtClean="0"/>
              <a:pPr>
                <a:defRPr/>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AU"/>
          </a:p>
        </p:txBody>
      </p:sp>
      <p:sp>
        <p:nvSpPr>
          <p:cNvPr id="2" name="Footer Placeholder 1"/>
          <p:cNvSpPr>
            <a:spLocks noGrp="1"/>
          </p:cNvSpPr>
          <p:nvPr>
            <p:ph type="ftr" sz="quarter" idx="12"/>
          </p:nvPr>
        </p:nvSpPr>
        <p:spPr/>
        <p:txBody>
          <a:bodyPr/>
          <a:lstStyle/>
          <a:p>
            <a:r>
              <a:rPr lang="en-AU" smtClean="0"/>
              <a:t>Copyright © 2014 Accenture  All rights reserved.</a:t>
            </a:r>
            <a:endParaRPr lang="en-AU" dirty="0"/>
          </a:p>
        </p:txBody>
      </p:sp>
    </p:spTree>
    <p:extLst>
      <p:ext uri="{BB962C8B-B14F-4D97-AF65-F5344CB8AC3E}">
        <p14:creationId xmlns:p14="http://schemas.microsoft.com/office/powerpoint/2010/main" val="39570406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10991675" y="6575425"/>
            <a:ext cx="730425"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5" name="Footer Placeholder 3"/>
          <p:cNvSpPr>
            <a:spLocks noGrp="1"/>
          </p:cNvSpPr>
          <p:nvPr>
            <p:ph type="ftr" sz="quarter" idx="3"/>
          </p:nvPr>
        </p:nvSpPr>
        <p:spPr>
          <a:xfrm>
            <a:off x="465138" y="6575425"/>
            <a:ext cx="5412319"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smtClean="0"/>
              <a:t>Copyright © 2014 Accenture  All rights reserved.</a:t>
            </a:r>
            <a:endParaRPr lang="en-AU" dirty="0"/>
          </a:p>
        </p:txBody>
      </p:sp>
      <p:grpSp>
        <p:nvGrpSpPr>
          <p:cNvPr id="6" name="Group 5" hidden="1"/>
          <p:cNvGrpSpPr/>
          <p:nvPr userDrawn="1"/>
        </p:nvGrpSpPr>
        <p:grpSpPr>
          <a:xfrm>
            <a:off x="0" y="0"/>
            <a:ext cx="12187238" cy="6858000"/>
            <a:chOff x="0" y="0"/>
            <a:chExt cx="9144000" cy="6858000"/>
          </a:xfrm>
        </p:grpSpPr>
        <p:cxnSp>
          <p:nvCxnSpPr>
            <p:cNvPr id="7" name="Straight Connector 6"/>
            <p:cNvCxnSpPr/>
            <p:nvPr/>
          </p:nvCxnSpPr>
          <p:spPr>
            <a:xfrm>
              <a:off x="455613"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6883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8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364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907088"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6625"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18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26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0" y="38893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0" y="1055688"/>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0" y="1162050"/>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0" y="1278439"/>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34274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389096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0" y="649287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6575425"/>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0" y="6704013"/>
              <a:ext cx="9144000" cy="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737600" y="0"/>
              <a:ext cx="0" cy="6858000"/>
            </a:xfrm>
            <a:prstGeom prst="line">
              <a:avLst/>
            </a:prstGeom>
            <a:ln w="6350">
              <a:solidFill>
                <a:srgbClr val="CBCCCC"/>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808522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5138" y="4259262"/>
            <a:ext cx="11256961" cy="1161492"/>
          </a:xfrm>
          <a:prstGeom prst="rect">
            <a:avLst/>
          </a:prstGeom>
        </p:spPr>
        <p:txBody>
          <a:bodyPr lIns="0" tIns="0" anchor="b" anchorCtr="0">
            <a:noAutofit/>
          </a:bodyPr>
          <a:lstStyle>
            <a:lvl1pPr algn="l">
              <a:lnSpc>
                <a:spcPct val="100000"/>
              </a:lnSpc>
              <a:defRPr sz="3600" b="0" spc="0" baseline="0">
                <a:solidFill>
                  <a:schemeClr val="bg1"/>
                </a:solidFill>
                <a:latin typeface="+mj-lt"/>
                <a:cs typeface="Arial" pitchFamily="34" charset="0"/>
              </a:defRPr>
            </a:lvl1pPr>
          </a:lstStyle>
          <a:p>
            <a:pPr lvl="0"/>
            <a:r>
              <a:rPr lang="en-US" dirty="0" smtClean="0"/>
              <a:t>Master Divider Slide Headline</a:t>
            </a:r>
          </a:p>
        </p:txBody>
      </p:sp>
      <p:sp>
        <p:nvSpPr>
          <p:cNvPr id="6" name="Slide Number Placeholder 4"/>
          <p:cNvSpPr>
            <a:spLocks noGrp="1"/>
          </p:cNvSpPr>
          <p:nvPr>
            <p:ph type="sldNum" sz="quarter" idx="4"/>
          </p:nvPr>
        </p:nvSpPr>
        <p:spPr>
          <a:xfrm>
            <a:off x="10991675" y="6575425"/>
            <a:ext cx="730425"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bg1"/>
                </a:solidFill>
                <a:latin typeface="+mn-lt"/>
              </a:defRPr>
            </a:lvl1p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16431131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2.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5138" y="1157319"/>
            <a:ext cx="11256962" cy="5335557"/>
          </a:xfrm>
          <a:prstGeom prst="rect">
            <a:avLst/>
          </a:prstGeom>
        </p:spPr>
        <p:txBody>
          <a:bodyPr vert="horz" lIns="0" tIns="4572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2" name="Title Placeholder 1"/>
          <p:cNvSpPr>
            <a:spLocks noGrp="1"/>
          </p:cNvSpPr>
          <p:nvPr>
            <p:ph type="title"/>
          </p:nvPr>
        </p:nvSpPr>
        <p:spPr>
          <a:xfrm>
            <a:off x="465138" y="123700"/>
            <a:ext cx="11256962" cy="1002979"/>
          </a:xfrm>
          <a:prstGeom prst="rect">
            <a:avLst/>
          </a:prstGeom>
        </p:spPr>
        <p:txBody>
          <a:bodyPr vert="horz" lIns="0" tIns="45720" rIns="0" bIns="0" rtlCol="0" anchor="b" anchorCtr="0">
            <a:noAutofit/>
          </a:bodyPr>
          <a:lstStyle/>
          <a:p>
            <a:pPr lvl="0"/>
            <a:r>
              <a:rPr lang="en-US" smtClean="0"/>
              <a:t>Click to edit Master title style</a:t>
            </a:r>
            <a:endParaRPr lang="en-AU" dirty="0"/>
          </a:p>
        </p:txBody>
      </p:sp>
      <p:sp>
        <p:nvSpPr>
          <p:cNvPr id="5" name="Slide Number Placeholder 4"/>
          <p:cNvSpPr>
            <a:spLocks noGrp="1"/>
          </p:cNvSpPr>
          <p:nvPr>
            <p:ph type="sldNum" sz="quarter" idx="4"/>
          </p:nvPr>
        </p:nvSpPr>
        <p:spPr>
          <a:xfrm>
            <a:off x="10991675" y="6575425"/>
            <a:ext cx="730425" cy="128588"/>
          </a:xfrm>
          <a:prstGeom prst="rect">
            <a:avLst/>
          </a:prstGeom>
        </p:spPr>
        <p:txBody>
          <a:bodyPr vert="horz" wrap="square" lIns="91440" tIns="45720" rIns="0" bIns="45720" numCol="1" anchor="ctr" anchorCtr="0" compatLnSpc="1">
            <a:prstTxWarp prst="textNoShape">
              <a:avLst/>
            </a:prstTxWarp>
            <a:noAutofit/>
          </a:bodyPr>
          <a:lstStyle>
            <a:lvl1pPr algn="r">
              <a:defRPr sz="900">
                <a:solidFill>
                  <a:schemeClr val="tx2"/>
                </a:solidFill>
                <a:latin typeface="+mn-lt"/>
              </a:defRPr>
            </a:lvl1pPr>
          </a:lstStyle>
          <a:p>
            <a:pPr>
              <a:defRPr/>
            </a:pPr>
            <a:fld id="{90CBDC3A-D49F-4631-A8C7-55D59B33E5FA}" type="slidenum">
              <a:rPr lang="en-US" smtClean="0"/>
              <a:pPr>
                <a:defRPr/>
              </a:pPr>
              <a:t>‹#›</a:t>
            </a:fld>
            <a:endParaRPr lang="en-US" dirty="0"/>
          </a:p>
        </p:txBody>
      </p:sp>
      <p:sp>
        <p:nvSpPr>
          <p:cNvPr id="4" name="Footer Placeholder 3"/>
          <p:cNvSpPr>
            <a:spLocks noGrp="1"/>
          </p:cNvSpPr>
          <p:nvPr>
            <p:ph type="ftr" sz="quarter" idx="3"/>
          </p:nvPr>
        </p:nvSpPr>
        <p:spPr>
          <a:xfrm>
            <a:off x="465138" y="6575425"/>
            <a:ext cx="5412319" cy="128588"/>
          </a:xfrm>
          <a:prstGeom prst="rect">
            <a:avLst/>
          </a:prstGeom>
          <a:noFill/>
        </p:spPr>
        <p:txBody>
          <a:bodyPr wrap="square" lIns="0" anchor="ctr" anchorCtr="0">
            <a:noAutofit/>
          </a:bodyPr>
          <a:lstStyle>
            <a:lvl1pPr>
              <a:defRPr lang="en-AU" sz="900">
                <a:solidFill>
                  <a:schemeClr val="tx2"/>
                </a:solidFill>
                <a:latin typeface="+mn-lt"/>
              </a:defRPr>
            </a:lvl1pPr>
          </a:lstStyle>
          <a:p>
            <a:r>
              <a:rPr lang="en-AU" dirty="0" smtClean="0"/>
              <a:t>Copyright © 2014 Accenture  All rights reserved.</a:t>
            </a:r>
            <a:endParaRPr lang="en-AU" dirty="0"/>
          </a:p>
        </p:txBody>
      </p:sp>
      <p:cxnSp>
        <p:nvCxnSpPr>
          <p:cNvPr id="8" name="Straight Connector 7"/>
          <p:cNvCxnSpPr/>
          <p:nvPr/>
        </p:nvCxnSpPr>
        <p:spPr>
          <a:xfrm>
            <a:off x="465138" y="1159234"/>
            <a:ext cx="1172210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4" r:id="rId1"/>
    <p:sldLayoutId id="2147483735" r:id="rId2"/>
    <p:sldLayoutId id="2147483721" r:id="rId3"/>
    <p:sldLayoutId id="2147483720" r:id="rId4"/>
    <p:sldLayoutId id="2147483725" r:id="rId5"/>
    <p:sldLayoutId id="2147483728" r:id="rId6"/>
    <p:sldLayoutId id="2147483727" r:id="rId7"/>
    <p:sldLayoutId id="2147483729" r:id="rId8"/>
    <p:sldLayoutId id="2147483723" r:id="rId9"/>
    <p:sldLayoutId id="2147483724"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 id="2147483745" r:id="rId19"/>
    <p:sldLayoutId id="2147483746" r:id="rId20"/>
    <p:sldLayoutId id="2147483747" r:id="rId21"/>
    <p:sldLayoutId id="2147483748" r:id="rId22"/>
  </p:sldLayoutIdLst>
  <p:timing>
    <p:tnLst>
      <p:par>
        <p:cTn id="1" dur="indefinite" restart="never" nodeType="tmRoot"/>
      </p:par>
    </p:tnLst>
  </p:timing>
  <p:hf hdr="0" dt="0"/>
  <p:txStyles>
    <p:titleStyle>
      <a:lvl1pPr algn="l" rtl="0" eaLnBrk="1" fontAlgn="base" hangingPunct="1">
        <a:lnSpc>
          <a:spcPct val="100000"/>
        </a:lnSpc>
        <a:spcBef>
          <a:spcPct val="0"/>
        </a:spcBef>
        <a:spcAft>
          <a:spcPct val="0"/>
        </a:spcAft>
        <a:buFont typeface="Arial" charset="0"/>
        <a:defRPr lang="en-AU" sz="2600" b="1" kern="1200" spc="0" baseline="0" dirty="0" smtClean="0">
          <a:solidFill>
            <a:schemeClr val="tx1"/>
          </a:solidFill>
          <a:latin typeface="+mj-lt"/>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p:titleStyle>
    <p:bodyStyle>
      <a:lvl1pPr marL="230400" indent="-230400" algn="l" rtl="0" eaLnBrk="1" fontAlgn="base" hangingPunct="1">
        <a:spcBef>
          <a:spcPts val="1200"/>
        </a:spcBef>
        <a:spcAft>
          <a:spcPct val="0"/>
        </a:spcAft>
        <a:buSzPct val="80000"/>
        <a:buFont typeface="Arial" pitchFamily="34" charset="0"/>
        <a:buChar char="•"/>
        <a:defRPr sz="2600" kern="1200">
          <a:solidFill>
            <a:schemeClr val="tx1"/>
          </a:solidFill>
          <a:latin typeface="+mn-lt"/>
          <a:ea typeface="Arial" pitchFamily="-105" charset="-52"/>
          <a:cs typeface="Arial" pitchFamily="34" charset="0"/>
        </a:defRPr>
      </a:lvl1pPr>
      <a:lvl2pPr marL="457200" indent="-230400" algn="l" rtl="0" eaLnBrk="1" fontAlgn="base" hangingPunct="1">
        <a:spcBef>
          <a:spcPts val="624"/>
        </a:spcBef>
        <a:spcAft>
          <a:spcPct val="0"/>
        </a:spcAft>
        <a:buSzPct val="80000"/>
        <a:buFont typeface="Arial" pitchFamily="34" charset="0"/>
        <a:buChar char="–"/>
        <a:defRPr sz="2400" kern="1200">
          <a:solidFill>
            <a:schemeClr val="tx1"/>
          </a:solidFill>
          <a:latin typeface="+mn-lt"/>
          <a:ea typeface="Arial" pitchFamily="-105" charset="-52"/>
          <a:cs typeface="Arial" pitchFamily="34" charset="0"/>
        </a:defRPr>
      </a:lvl2pPr>
      <a:lvl3pPr marL="687600" indent="-230400" algn="l" rtl="0" eaLnBrk="1" fontAlgn="base" hangingPunct="1">
        <a:spcBef>
          <a:spcPts val="576"/>
        </a:spcBef>
        <a:spcAft>
          <a:spcPct val="0"/>
        </a:spcAft>
        <a:buSzPct val="80000"/>
        <a:buFont typeface="Arial" pitchFamily="34" charset="0"/>
        <a:buChar char="•"/>
        <a:defRPr sz="2000" kern="1200">
          <a:solidFill>
            <a:schemeClr val="tx1"/>
          </a:solidFill>
          <a:latin typeface="+mn-lt"/>
          <a:ea typeface="Arial" pitchFamily="-105" charset="-52"/>
          <a:cs typeface="Arial" pitchFamily="34" charset="0"/>
        </a:defRPr>
      </a:lvl3pPr>
      <a:lvl4pPr marL="910800" indent="-226800" algn="l" rtl="0" eaLnBrk="1" fontAlgn="base" hangingPunct="1">
        <a:spcBef>
          <a:spcPts val="528"/>
        </a:spcBef>
        <a:spcAft>
          <a:spcPct val="0"/>
        </a:spcAft>
        <a:buSzPct val="80000"/>
        <a:buFont typeface="Arial" pitchFamily="34" charset="0"/>
        <a:buChar char="–"/>
        <a:defRPr sz="1800" kern="1200">
          <a:solidFill>
            <a:schemeClr val="tx1"/>
          </a:solidFill>
          <a:latin typeface="+mn-lt"/>
          <a:ea typeface="Arial" pitchFamily="-105" charset="-52"/>
          <a:cs typeface="Arial" pitchFamily="34" charset="0"/>
        </a:defRPr>
      </a:lvl4pPr>
      <a:lvl5pPr marL="1144800" indent="-230400" algn="l" rtl="0" eaLnBrk="1" fontAlgn="base" hangingPunct="1">
        <a:spcBef>
          <a:spcPts val="480"/>
        </a:spcBef>
        <a:spcAft>
          <a:spcPct val="0"/>
        </a:spcAft>
        <a:buSzPct val="80000"/>
        <a:buFont typeface="Arial" pitchFamily="34" charset="0"/>
        <a:buChar char="•"/>
        <a:defRPr sz="1600" kern="1200">
          <a:solidFill>
            <a:schemeClr val="tx1"/>
          </a:solidFill>
          <a:latin typeface="+mn-lt"/>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362" y="274638"/>
            <a:ext cx="10968514" cy="562075"/>
          </a:xfrm>
          <a:prstGeom prst="rect">
            <a:avLst/>
          </a:prstGeom>
        </p:spPr>
        <p:txBody>
          <a:bodyPr vert="horz" lIns="91422" tIns="45711" rIns="91422" bIns="45711"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362" y="980731"/>
            <a:ext cx="10968514" cy="5400600"/>
          </a:xfrm>
          <a:prstGeom prst="rect">
            <a:avLst/>
          </a:prstGeom>
        </p:spPr>
        <p:txBody>
          <a:bodyPr vert="horz" lIns="91422" tIns="45711" rIns="91422" bIns="4571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362" y="6487989"/>
            <a:ext cx="2843689" cy="365125"/>
          </a:xfrm>
          <a:prstGeom prst="rect">
            <a:avLst/>
          </a:prstGeom>
        </p:spPr>
        <p:txBody>
          <a:bodyPr vert="horz" lIns="91422" tIns="45711" rIns="91422" bIns="45711" rtlCol="0" anchor="ctr"/>
          <a:lstStyle>
            <a:lvl1pPr algn="l">
              <a:defRPr sz="1200">
                <a:solidFill>
                  <a:schemeClr val="tx1">
                    <a:tint val="75000"/>
                  </a:schemeClr>
                </a:solidFill>
              </a:defRPr>
            </a:lvl1pPr>
          </a:lstStyle>
          <a:p>
            <a:pPr defTabSz="851861" fontAlgn="auto">
              <a:spcBef>
                <a:spcPts val="0"/>
              </a:spcBef>
              <a:spcAft>
                <a:spcPts val="0"/>
              </a:spcAft>
            </a:pPr>
            <a:fld id="{532A548F-CF34-4B50-B370-B3732F5B80E4}" type="datetimeFigureOut">
              <a:rPr lang="zh-CN" altLang="en-US" smtClean="0">
                <a:solidFill>
                  <a:prstClr val="black">
                    <a:tint val="75000"/>
                  </a:prstClr>
                </a:solidFill>
                <a:latin typeface="Verdana"/>
              </a:rPr>
              <a:pPr defTabSz="851861" fontAlgn="auto">
                <a:spcBef>
                  <a:spcPts val="0"/>
                </a:spcBef>
                <a:spcAft>
                  <a:spcPts val="0"/>
                </a:spcAft>
              </a:pPr>
              <a:t>2018/1/5</a:t>
            </a:fld>
            <a:endParaRPr lang="zh-CN" altLang="en-US">
              <a:solidFill>
                <a:prstClr val="black">
                  <a:tint val="75000"/>
                </a:prstClr>
              </a:solidFill>
              <a:latin typeface="Verdana"/>
            </a:endParaRPr>
          </a:p>
        </p:txBody>
      </p:sp>
      <p:sp>
        <p:nvSpPr>
          <p:cNvPr id="5" name="页脚占位符 4"/>
          <p:cNvSpPr>
            <a:spLocks noGrp="1"/>
          </p:cNvSpPr>
          <p:nvPr>
            <p:ph type="ftr" sz="quarter" idx="3"/>
          </p:nvPr>
        </p:nvSpPr>
        <p:spPr>
          <a:xfrm>
            <a:off x="4163976" y="6487989"/>
            <a:ext cx="3859292" cy="365125"/>
          </a:xfrm>
          <a:prstGeom prst="rect">
            <a:avLst/>
          </a:prstGeom>
        </p:spPr>
        <p:txBody>
          <a:bodyPr vert="horz" lIns="91422" tIns="45711" rIns="91422" bIns="45711" rtlCol="0" anchor="ctr"/>
          <a:lstStyle>
            <a:lvl1pPr algn="ctr">
              <a:defRPr sz="1200">
                <a:solidFill>
                  <a:schemeClr val="tx1">
                    <a:tint val="75000"/>
                  </a:schemeClr>
                </a:solidFill>
              </a:defRPr>
            </a:lvl1pPr>
          </a:lstStyle>
          <a:p>
            <a:pPr defTabSz="851861" fontAlgn="auto">
              <a:spcBef>
                <a:spcPts val="0"/>
              </a:spcBef>
              <a:spcAft>
                <a:spcPts val="0"/>
              </a:spcAft>
            </a:pPr>
            <a:endParaRPr lang="zh-CN" altLang="en-US">
              <a:solidFill>
                <a:prstClr val="black">
                  <a:tint val="75000"/>
                </a:prstClr>
              </a:solidFill>
              <a:latin typeface="Verdana"/>
            </a:endParaRPr>
          </a:p>
        </p:txBody>
      </p:sp>
      <p:sp>
        <p:nvSpPr>
          <p:cNvPr id="6" name="灯片编号占位符 5"/>
          <p:cNvSpPr>
            <a:spLocks noGrp="1"/>
          </p:cNvSpPr>
          <p:nvPr>
            <p:ph type="sldNum" sz="quarter" idx="4"/>
          </p:nvPr>
        </p:nvSpPr>
        <p:spPr>
          <a:xfrm>
            <a:off x="8734190" y="6487989"/>
            <a:ext cx="2843689" cy="365125"/>
          </a:xfrm>
          <a:prstGeom prst="rect">
            <a:avLst/>
          </a:prstGeom>
        </p:spPr>
        <p:txBody>
          <a:bodyPr vert="horz" lIns="91422" tIns="45711" rIns="91422" bIns="45711" rtlCol="0" anchor="ctr"/>
          <a:lstStyle>
            <a:lvl1pPr algn="r">
              <a:defRPr sz="1200">
                <a:solidFill>
                  <a:schemeClr val="tx1">
                    <a:tint val="75000"/>
                  </a:schemeClr>
                </a:solidFill>
              </a:defRPr>
            </a:lvl1pPr>
          </a:lstStyle>
          <a:p>
            <a:pPr defTabSz="851861" fontAlgn="auto">
              <a:spcBef>
                <a:spcPts val="0"/>
              </a:spcBef>
              <a:spcAft>
                <a:spcPts val="0"/>
              </a:spcAft>
            </a:pPr>
            <a:fld id="{E6F7F160-E61C-4897-94C3-BDF1D09C6643}" type="slidenum">
              <a:rPr lang="zh-CN" altLang="en-US" smtClean="0">
                <a:solidFill>
                  <a:prstClr val="black">
                    <a:tint val="75000"/>
                  </a:prstClr>
                </a:solidFill>
                <a:latin typeface="Verdana"/>
              </a:rPr>
              <a:pPr defTabSz="851861" fontAlgn="auto">
                <a:spcBef>
                  <a:spcPts val="0"/>
                </a:spcBef>
                <a:spcAft>
                  <a:spcPts val="0"/>
                </a:spcAft>
              </a:pPr>
              <a:t>‹#›</a:t>
            </a:fld>
            <a:endParaRPr lang="zh-CN" altLang="en-US">
              <a:solidFill>
                <a:prstClr val="black">
                  <a:tint val="75000"/>
                </a:prstClr>
              </a:solidFill>
              <a:latin typeface="Verdana"/>
            </a:endParaRPr>
          </a:p>
        </p:txBody>
      </p:sp>
      <p:cxnSp>
        <p:nvCxnSpPr>
          <p:cNvPr id="7" name="直接连接符 6"/>
          <p:cNvCxnSpPr/>
          <p:nvPr userDrawn="1"/>
        </p:nvCxnSpPr>
        <p:spPr>
          <a:xfrm>
            <a:off x="575287" y="908720"/>
            <a:ext cx="11084778"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893618"/>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txStyles>
    <p:titleStyle>
      <a:lvl1pPr algn="l" defTabSz="914218"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218" rtl="0" eaLnBrk="1" latinLnBrk="0" hangingPunct="1">
        <a:spcBef>
          <a:spcPct val="20000"/>
        </a:spcBef>
        <a:buFont typeface="Arial" pitchFamily="34" charset="0"/>
        <a:buNone/>
        <a:defRPr sz="1800" kern="1200">
          <a:solidFill>
            <a:schemeClr val="tx1"/>
          </a:solidFill>
          <a:latin typeface="+mn-lt"/>
          <a:ea typeface="+mn-ea"/>
          <a:cs typeface="+mn-cs"/>
        </a:defRPr>
      </a:lvl1pPr>
      <a:lvl2pPr marL="457109" indent="0" algn="l" defTabSz="914218" rtl="0" eaLnBrk="1" latinLnBrk="0" hangingPunct="1">
        <a:spcBef>
          <a:spcPct val="20000"/>
        </a:spcBef>
        <a:buFont typeface="Arial" pitchFamily="34" charset="0"/>
        <a:buNone/>
        <a:defRPr sz="1600" kern="1200">
          <a:solidFill>
            <a:schemeClr val="tx1"/>
          </a:solidFill>
          <a:latin typeface="+mn-lt"/>
          <a:ea typeface="+mn-ea"/>
          <a:cs typeface="+mn-cs"/>
        </a:defRPr>
      </a:lvl2pPr>
      <a:lvl3pPr marL="914218" indent="0" algn="l" defTabSz="914218" rtl="0" eaLnBrk="1" latinLnBrk="0" hangingPunct="1">
        <a:spcBef>
          <a:spcPct val="20000"/>
        </a:spcBef>
        <a:buFont typeface="Arial" pitchFamily="34" charset="0"/>
        <a:buNone/>
        <a:defRPr sz="1400" kern="1200">
          <a:solidFill>
            <a:schemeClr val="tx1"/>
          </a:solidFill>
          <a:latin typeface="+mn-lt"/>
          <a:ea typeface="+mn-ea"/>
          <a:cs typeface="+mn-cs"/>
        </a:defRPr>
      </a:lvl3pPr>
      <a:lvl4pPr marL="1371326" indent="0" algn="l" defTabSz="914218" rtl="0" eaLnBrk="1" latinLnBrk="0" hangingPunct="1">
        <a:spcBef>
          <a:spcPct val="20000"/>
        </a:spcBef>
        <a:buFont typeface="Arial" pitchFamily="34" charset="0"/>
        <a:buNone/>
        <a:defRPr sz="1200" kern="1200">
          <a:solidFill>
            <a:schemeClr val="tx1"/>
          </a:solidFill>
          <a:latin typeface="+mn-lt"/>
          <a:ea typeface="+mn-ea"/>
          <a:cs typeface="+mn-cs"/>
        </a:defRPr>
      </a:lvl4pPr>
      <a:lvl5pPr marL="1828436" indent="0" algn="l" defTabSz="914218" rtl="0" eaLnBrk="1" latinLnBrk="0" hangingPunct="1">
        <a:spcBef>
          <a:spcPct val="20000"/>
        </a:spcBef>
        <a:buFont typeface="Arial" pitchFamily="34" charset="0"/>
        <a:buNone/>
        <a:defRPr sz="1200" kern="1200">
          <a:solidFill>
            <a:schemeClr val="tx1"/>
          </a:solidFill>
          <a:latin typeface="+mn-lt"/>
          <a:ea typeface="+mn-ea"/>
          <a:cs typeface="+mn-cs"/>
        </a:defRPr>
      </a:lvl5pPr>
      <a:lvl6pPr marL="2514099" indent="-228555" algn="l" defTabSz="9142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08" indent="-228555" algn="l" defTabSz="9142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18" indent="-228555" algn="l" defTabSz="9142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27" indent="-228555" algn="l" defTabSz="91421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18" rtl="0" eaLnBrk="1" latinLnBrk="0" hangingPunct="1">
        <a:defRPr sz="1800" kern="1200">
          <a:solidFill>
            <a:schemeClr val="tx1"/>
          </a:solidFill>
          <a:latin typeface="+mn-lt"/>
          <a:ea typeface="+mn-ea"/>
          <a:cs typeface="+mn-cs"/>
        </a:defRPr>
      </a:lvl1pPr>
      <a:lvl2pPr marL="457109" algn="l" defTabSz="914218" rtl="0" eaLnBrk="1" latinLnBrk="0" hangingPunct="1">
        <a:defRPr sz="1800" kern="1200">
          <a:solidFill>
            <a:schemeClr val="tx1"/>
          </a:solidFill>
          <a:latin typeface="+mn-lt"/>
          <a:ea typeface="+mn-ea"/>
          <a:cs typeface="+mn-cs"/>
        </a:defRPr>
      </a:lvl2pPr>
      <a:lvl3pPr marL="914218" algn="l" defTabSz="914218" rtl="0" eaLnBrk="1" latinLnBrk="0" hangingPunct="1">
        <a:defRPr sz="1800" kern="1200">
          <a:solidFill>
            <a:schemeClr val="tx1"/>
          </a:solidFill>
          <a:latin typeface="+mn-lt"/>
          <a:ea typeface="+mn-ea"/>
          <a:cs typeface="+mn-cs"/>
        </a:defRPr>
      </a:lvl3pPr>
      <a:lvl4pPr marL="1371326" algn="l" defTabSz="914218" rtl="0" eaLnBrk="1" latinLnBrk="0" hangingPunct="1">
        <a:defRPr sz="1800" kern="1200">
          <a:solidFill>
            <a:schemeClr val="tx1"/>
          </a:solidFill>
          <a:latin typeface="+mn-lt"/>
          <a:ea typeface="+mn-ea"/>
          <a:cs typeface="+mn-cs"/>
        </a:defRPr>
      </a:lvl4pPr>
      <a:lvl5pPr marL="1828436" algn="l" defTabSz="914218" rtl="0" eaLnBrk="1" latinLnBrk="0" hangingPunct="1">
        <a:defRPr sz="1800" kern="1200">
          <a:solidFill>
            <a:schemeClr val="tx1"/>
          </a:solidFill>
          <a:latin typeface="+mn-lt"/>
          <a:ea typeface="+mn-ea"/>
          <a:cs typeface="+mn-cs"/>
        </a:defRPr>
      </a:lvl5pPr>
      <a:lvl6pPr marL="2285545" algn="l" defTabSz="914218" rtl="0" eaLnBrk="1" latinLnBrk="0" hangingPunct="1">
        <a:defRPr sz="1800" kern="1200">
          <a:solidFill>
            <a:schemeClr val="tx1"/>
          </a:solidFill>
          <a:latin typeface="+mn-lt"/>
          <a:ea typeface="+mn-ea"/>
          <a:cs typeface="+mn-cs"/>
        </a:defRPr>
      </a:lvl6pPr>
      <a:lvl7pPr marL="2742654" algn="l" defTabSz="914218" rtl="0" eaLnBrk="1" latinLnBrk="0" hangingPunct="1">
        <a:defRPr sz="1800" kern="1200">
          <a:solidFill>
            <a:schemeClr val="tx1"/>
          </a:solidFill>
          <a:latin typeface="+mn-lt"/>
          <a:ea typeface="+mn-ea"/>
          <a:cs typeface="+mn-cs"/>
        </a:defRPr>
      </a:lvl7pPr>
      <a:lvl8pPr marL="3199762" algn="l" defTabSz="914218" rtl="0" eaLnBrk="1" latinLnBrk="0" hangingPunct="1">
        <a:defRPr sz="1800" kern="1200">
          <a:solidFill>
            <a:schemeClr val="tx1"/>
          </a:solidFill>
          <a:latin typeface="+mn-lt"/>
          <a:ea typeface="+mn-ea"/>
          <a:cs typeface="+mn-cs"/>
        </a:defRPr>
      </a:lvl8pPr>
      <a:lvl9pPr marL="3656872" algn="l" defTabSz="9142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 Id="rId5" Type="http://schemas.openxmlformats.org/officeDocument/2006/relationships/image" Target="../media/image27.jpeg"/><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65147" y="1667526"/>
            <a:ext cx="4575366" cy="1531149"/>
          </a:xfrm>
          <a:prstGeom prst="rect">
            <a:avLst/>
          </a:prstGeom>
        </p:spPr>
        <p:txBody>
          <a:bodyPr vert="horz" lIns="0" tIns="0" rIns="0" bIns="0" rtlCol="0" anchor="t" anchorCtr="0">
            <a:noAutofit/>
          </a:bodyPr>
          <a:lstStyle>
            <a:lvl1pPr algn="l" rtl="0" eaLnBrk="1" fontAlgn="base" hangingPunct="1">
              <a:lnSpc>
                <a:spcPct val="100000"/>
              </a:lnSpc>
              <a:spcBef>
                <a:spcPct val="0"/>
              </a:spcBef>
              <a:spcAft>
                <a:spcPct val="0"/>
              </a:spcAft>
              <a:buFont typeface="Arial" charset="0"/>
              <a:defRPr lang="en-AU" sz="3600" b="0" kern="1200" spc="0" baseline="0">
                <a:solidFill>
                  <a:schemeClr val="tx1"/>
                </a:solidFill>
                <a:latin typeface="Arial" pitchFamily="34" charset="0"/>
                <a:ea typeface="Arial" pitchFamily="-105" charset="-52"/>
                <a:cs typeface="Arial" pitchFamily="34" charset="0"/>
              </a:defRPr>
            </a:lvl1pPr>
            <a:lvl2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2pPr>
            <a:lvl3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3pPr>
            <a:lvl4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4pPr>
            <a:lvl5pPr algn="l" rtl="0" eaLnBrk="1" fontAlgn="base" hangingPunct="1">
              <a:lnSpc>
                <a:spcPts val="2600"/>
              </a:lnSpc>
              <a:spcBef>
                <a:spcPct val="0"/>
              </a:spcBef>
              <a:spcAft>
                <a:spcPct val="0"/>
              </a:spcAft>
              <a:buFont typeface="Arial" charset="0"/>
              <a:defRPr sz="2400">
                <a:solidFill>
                  <a:schemeClr val="tx1"/>
                </a:solidFill>
                <a:latin typeface="Arial" pitchFamily="-105" charset="-52"/>
                <a:ea typeface="Arial" pitchFamily="-105" charset="-52"/>
                <a:cs typeface="Arial" pitchFamily="-105" charset="-52"/>
              </a:defRPr>
            </a:lvl5pPr>
            <a:lvl6pPr marL="4572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6pPr>
            <a:lvl7pPr marL="9144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7pPr>
            <a:lvl8pPr marL="13716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8pPr>
            <a:lvl9pPr marL="1828800" algn="l" rtl="0" eaLnBrk="1" fontAlgn="base" hangingPunct="1">
              <a:spcBef>
                <a:spcPct val="0"/>
              </a:spcBef>
              <a:spcAft>
                <a:spcPct val="0"/>
              </a:spcAft>
              <a:buFont typeface="Arial" pitchFamily="-105" charset="-52"/>
              <a:defRPr sz="2600">
                <a:solidFill>
                  <a:schemeClr val="tx1"/>
                </a:solidFill>
                <a:latin typeface="Arial" pitchFamily="-105" charset="-52"/>
                <a:ea typeface="Arial" pitchFamily="-105" charset="-52"/>
                <a:cs typeface="Arial" pitchFamily="-105" charset="-52"/>
              </a:defRPr>
            </a:lvl9pPr>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r>
              <a:rPr kumimoji="0" lang="en-US" sz="4000" b="0" i="0" u="none" strike="noStrike" kern="1200" cap="none" spc="0" normalizeH="0" baseline="0" noProof="0" dirty="0" smtClean="0">
                <a:ln>
                  <a:noFill/>
                </a:ln>
                <a:solidFill>
                  <a:schemeClr val="accent5"/>
                </a:solidFill>
                <a:effectLst/>
                <a:uLnTx/>
                <a:uFillTx/>
                <a:latin typeface="Arial" pitchFamily="34" charset="0"/>
                <a:ea typeface="Arial" pitchFamily="-105" charset="-52"/>
                <a:cs typeface="Arial" pitchFamily="34" charset="0"/>
              </a:rPr>
              <a:t>The Digital Insurer</a:t>
            </a:r>
            <a:r>
              <a:rPr kumimoji="0" lang="en-US" sz="4000" b="0" i="0" u="none" strike="noStrike" kern="1200" cap="none" spc="0" normalizeH="0" baseline="0" noProof="0" dirty="0" smtClean="0">
                <a:ln>
                  <a:noFill/>
                </a:ln>
                <a:solidFill>
                  <a:srgbClr val="000000"/>
                </a:solidFill>
                <a:effectLst/>
                <a:uLnTx/>
                <a:uFillTx/>
                <a:latin typeface="Arial" pitchFamily="34" charset="0"/>
                <a:ea typeface="Arial" pitchFamily="-105" charset="-52"/>
                <a:cs typeface="Arial" pitchFamily="34" charset="0"/>
              </a:rPr>
              <a:t/>
            </a:r>
            <a:br>
              <a:rPr kumimoji="0" lang="en-US" sz="4000" b="0" i="0" u="none" strike="noStrike" kern="1200" cap="none" spc="0" normalizeH="0" baseline="0" noProof="0" dirty="0" smtClean="0">
                <a:ln>
                  <a:noFill/>
                </a:ln>
                <a:solidFill>
                  <a:srgbClr val="000000"/>
                </a:solidFill>
                <a:effectLst/>
                <a:uLnTx/>
                <a:uFillTx/>
                <a:latin typeface="Arial" pitchFamily="34" charset="0"/>
                <a:ea typeface="Arial" pitchFamily="-105" charset="-52"/>
                <a:cs typeface="Arial" pitchFamily="34" charset="0"/>
              </a:rPr>
            </a:br>
            <a:r>
              <a:rPr kumimoji="0" lang="en-US" sz="2800" b="0" i="0" u="none" strike="noStrike" kern="1200" cap="none" spc="0" normalizeH="0" baseline="0" noProof="0" dirty="0" smtClean="0">
                <a:ln>
                  <a:noFill/>
                </a:ln>
                <a:solidFill>
                  <a:srgbClr val="000000"/>
                </a:solidFill>
                <a:effectLst/>
                <a:uLnTx/>
                <a:uFillTx/>
                <a:latin typeface="Arial" pitchFamily="34" charset="0"/>
                <a:ea typeface="Arial" pitchFamily="-105" charset="-52"/>
                <a:cs typeface="Arial" pitchFamily="34" charset="0"/>
              </a:rPr>
              <a:t>How Insurers Can Unlock the Digital’s Potential</a:t>
            </a:r>
            <a:endParaRPr kumimoji="0" lang="en-US" sz="2800" b="0" i="0" u="none" strike="noStrike" kern="1200" cap="none" spc="0" normalizeH="0" baseline="0" noProof="0" dirty="0">
              <a:ln>
                <a:noFill/>
              </a:ln>
              <a:solidFill>
                <a:srgbClr val="000000"/>
              </a:solidFill>
              <a:effectLst/>
              <a:uLnTx/>
              <a:uFillTx/>
              <a:latin typeface="Arial" pitchFamily="34" charset="0"/>
              <a:ea typeface="Arial" pitchFamily="-105" charset="-52"/>
              <a:cs typeface="Arial" pitchFamily="34" charset="0"/>
            </a:endParaRPr>
          </a:p>
        </p:txBody>
      </p:sp>
      <p:sp>
        <p:nvSpPr>
          <p:cNvPr id="5" name="Text Placeholder 7"/>
          <p:cNvSpPr txBox="1">
            <a:spLocks/>
          </p:cNvSpPr>
          <p:nvPr/>
        </p:nvSpPr>
        <p:spPr>
          <a:xfrm>
            <a:off x="465137" y="3499838"/>
            <a:ext cx="5431360" cy="467562"/>
          </a:xfrm>
          <a:prstGeom prst="rect">
            <a:avLst/>
          </a:prstGeom>
        </p:spPr>
        <p:txBody>
          <a:bodyPr vert="horz" lIns="0" tIns="45720" rIns="0" bIns="0" rtlCol="0">
            <a:noAutofit/>
          </a:bodyPr>
          <a:lstStyle>
            <a:lvl1pPr marL="0" indent="0" algn="l" rtl="0" eaLnBrk="1" fontAlgn="base" hangingPunct="1">
              <a:lnSpc>
                <a:spcPct val="100000"/>
              </a:lnSpc>
              <a:spcBef>
                <a:spcPct val="0"/>
              </a:spcBef>
              <a:spcAft>
                <a:spcPct val="0"/>
              </a:spcAft>
              <a:buFont typeface="Arial" charset="0"/>
              <a:buNone/>
              <a:defRPr lang="en-US" sz="2000" b="0" kern="1200" spc="0" baseline="0" dirty="0" smtClean="0">
                <a:solidFill>
                  <a:schemeClr val="tx1"/>
                </a:solidFill>
                <a:latin typeface="Arial" pitchFamily="34" charset="0"/>
                <a:ea typeface="Arial" pitchFamily="-105" charset="-52"/>
                <a:cs typeface="Arial" pitchFamily="34" charset="0"/>
              </a:defRPr>
            </a:lvl1pPr>
            <a:lvl2pPr marL="361950" indent="-185738" algn="l" rtl="0" eaLnBrk="1" fontAlgn="base" hangingPunct="1">
              <a:lnSpc>
                <a:spcPct val="100000"/>
              </a:lnSpc>
              <a:spcBef>
                <a:spcPct val="0"/>
              </a:spcBef>
              <a:spcAft>
                <a:spcPct val="0"/>
              </a:spcAft>
              <a:buFont typeface="Arial" charset="0"/>
              <a:buChar char="–"/>
              <a:defRPr lang="en-US" sz="2000" b="0" kern="1200" spc="0" baseline="0" dirty="0" smtClean="0">
                <a:solidFill>
                  <a:schemeClr val="accent1"/>
                </a:solidFill>
                <a:latin typeface="Arial" pitchFamily="34" charset="0"/>
                <a:ea typeface="Arial" pitchFamily="-105" charset="-52"/>
                <a:cs typeface="Arial" pitchFamily="34" charset="0"/>
              </a:defRPr>
            </a:lvl2pPr>
            <a:lvl3pPr marL="538163" indent="-176213" algn="l" rtl="0" eaLnBrk="1" fontAlgn="base" hangingPunct="1">
              <a:lnSpc>
                <a:spcPct val="100000"/>
              </a:lnSpc>
              <a:spcBef>
                <a:spcPct val="0"/>
              </a:spcBef>
              <a:spcAft>
                <a:spcPct val="0"/>
              </a:spcAft>
              <a:buFont typeface="Arial" charset="0"/>
              <a:buChar char="•"/>
              <a:defRPr lang="en-US" sz="2000" b="0" kern="1200" spc="0" baseline="0" dirty="0" smtClean="0">
                <a:solidFill>
                  <a:schemeClr val="accent1"/>
                </a:solidFill>
                <a:latin typeface="Arial" pitchFamily="34" charset="0"/>
                <a:ea typeface="Arial" pitchFamily="-105" charset="-52"/>
                <a:cs typeface="Arial" pitchFamily="34" charset="0"/>
              </a:defRPr>
            </a:lvl3pPr>
            <a:lvl4pPr marL="715963" indent="-177800" algn="l" rtl="0" eaLnBrk="1" fontAlgn="base" hangingPunct="1">
              <a:lnSpc>
                <a:spcPct val="100000"/>
              </a:lnSpc>
              <a:spcBef>
                <a:spcPct val="0"/>
              </a:spcBef>
              <a:spcAft>
                <a:spcPct val="0"/>
              </a:spcAft>
              <a:buFont typeface="Arial" charset="0"/>
              <a:buChar char="–"/>
              <a:defRPr lang="en-US" sz="2000" b="0" kern="1200" spc="0" baseline="0" dirty="0" smtClean="0">
                <a:solidFill>
                  <a:schemeClr val="accent1"/>
                </a:solidFill>
                <a:latin typeface="Arial" pitchFamily="34" charset="0"/>
                <a:ea typeface="Arial" pitchFamily="-105" charset="-52"/>
                <a:cs typeface="Arial" pitchFamily="34" charset="0"/>
              </a:defRPr>
            </a:lvl4pPr>
            <a:lvl5pPr marL="900113" indent="-184150" algn="l" rtl="0" eaLnBrk="1" fontAlgn="base" hangingPunct="1">
              <a:lnSpc>
                <a:spcPct val="100000"/>
              </a:lnSpc>
              <a:spcBef>
                <a:spcPct val="0"/>
              </a:spcBef>
              <a:spcAft>
                <a:spcPct val="0"/>
              </a:spcAft>
              <a:buFont typeface="Arial" charset="0"/>
              <a:buChar char="•"/>
              <a:defRPr lang="en-AU" sz="2000" b="0" kern="1200" spc="0" baseline="0" dirty="0">
                <a:solidFill>
                  <a:schemeClr val="accent1"/>
                </a:solidFill>
                <a:latin typeface="Arial" pitchFamily="34" charset="0"/>
                <a:ea typeface="Arial" pitchFamily="-105" charset="-52"/>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fr-FR" sz="1600" dirty="0"/>
              <a:t>June 26, 2014</a:t>
            </a:r>
            <a:endParaRPr kumimoji="0" lang="en-AU" sz="1600" b="0" i="0" u="none" strike="noStrike" kern="1200" cap="none" spc="0" normalizeH="0" baseline="0" noProof="0" dirty="0" smtClean="0">
              <a:ln>
                <a:noFill/>
              </a:ln>
              <a:solidFill>
                <a:srgbClr val="000000"/>
              </a:solidFill>
              <a:effectLst/>
              <a:uLnTx/>
              <a:uFillTx/>
              <a:latin typeface="Arial" pitchFamily="34" charset="0"/>
              <a:ea typeface="Arial" pitchFamily="-105" charset="-52"/>
              <a:cs typeface="Arial" pitchFamily="34" charset="0"/>
            </a:endParaRPr>
          </a:p>
        </p:txBody>
      </p:sp>
    </p:spTree>
    <p:extLst>
      <p:ext uri="{BB962C8B-B14F-4D97-AF65-F5344CB8AC3E}">
        <p14:creationId xmlns:p14="http://schemas.microsoft.com/office/powerpoint/2010/main" val="14571427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046" y="110606"/>
            <a:ext cx="11256962" cy="1002979"/>
          </a:xfrm>
        </p:spPr>
        <p:txBody>
          <a:bodyPr>
            <a:normAutofit/>
          </a:bodyPr>
          <a:lstStyle/>
          <a:p>
            <a:r>
              <a:rPr lang="en-US" dirty="0" smtClean="0"/>
              <a:t>Digital Business vs. Digitizing the Business</a:t>
            </a:r>
            <a:endParaRPr lang="en-US" dirty="0"/>
          </a:p>
        </p:txBody>
      </p:sp>
      <p:sp>
        <p:nvSpPr>
          <p:cNvPr id="3" name="Footer Placeholder 2"/>
          <p:cNvSpPr>
            <a:spLocks noGrp="1"/>
          </p:cNvSpPr>
          <p:nvPr>
            <p:ph type="ftr" sz="quarter" idx="10"/>
          </p:nvPr>
        </p:nvSpPr>
        <p:spPr>
          <a:xfrm>
            <a:off x="468788" y="6324600"/>
            <a:ext cx="4834695" cy="457200"/>
          </a:xfrm>
        </p:spPr>
        <p:txBody>
          <a:bodyPr/>
          <a:lstStyle/>
          <a:p>
            <a:pPr>
              <a:defRPr/>
            </a:pPr>
            <a:r>
              <a:rPr lang="en-US" dirty="0" smtClean="0">
                <a:solidFill>
                  <a:srgbClr val="000000"/>
                </a:solidFill>
              </a:rPr>
              <a:t>Copyright © 2014 Accenture  All rights reserved.</a:t>
            </a:r>
            <a:endParaRPr lang="en-US" dirty="0">
              <a:solidFill>
                <a:srgbClr val="000000"/>
              </a:solidFill>
            </a:endParaRPr>
          </a:p>
        </p:txBody>
      </p:sp>
      <p:sp>
        <p:nvSpPr>
          <p:cNvPr id="6" name="Slide Number Placeholder 5"/>
          <p:cNvSpPr>
            <a:spLocks noGrp="1"/>
          </p:cNvSpPr>
          <p:nvPr>
            <p:ph type="sldNum" sz="quarter" idx="11"/>
          </p:nvPr>
        </p:nvSpPr>
        <p:spPr/>
        <p:txBody>
          <a:bodyPr/>
          <a:lstStyle/>
          <a:p>
            <a:pPr>
              <a:defRPr/>
            </a:pPr>
            <a:fld id="{7AC9CEBC-FFA4-4842-9DF7-A45188AF8B68}" type="slidenum">
              <a:rPr lang="en-US" smtClean="0">
                <a:solidFill>
                  <a:srgbClr val="000000"/>
                </a:solidFill>
              </a:rPr>
              <a:pPr>
                <a:defRPr/>
              </a:pPr>
              <a:t>10</a:t>
            </a:fld>
            <a:endParaRPr lang="en-US" dirty="0">
              <a:solidFill>
                <a:srgbClr val="000000"/>
              </a:solidFill>
            </a:endParaRPr>
          </a:p>
        </p:txBody>
      </p:sp>
      <p:grpSp>
        <p:nvGrpSpPr>
          <p:cNvPr id="7" name="Group 6"/>
          <p:cNvGrpSpPr/>
          <p:nvPr/>
        </p:nvGrpSpPr>
        <p:grpSpPr>
          <a:xfrm>
            <a:off x="359205" y="1311953"/>
            <a:ext cx="10536203" cy="5180921"/>
            <a:chOff x="386205" y="1615947"/>
            <a:chExt cx="8684847" cy="4270573"/>
          </a:xfrm>
        </p:grpSpPr>
        <p:cxnSp>
          <p:nvCxnSpPr>
            <p:cNvPr id="18" name="Straight Arrow Connector 17"/>
            <p:cNvCxnSpPr/>
            <p:nvPr/>
          </p:nvCxnSpPr>
          <p:spPr>
            <a:xfrm>
              <a:off x="507095" y="1937781"/>
              <a:ext cx="0" cy="3813322"/>
            </a:xfrm>
            <a:prstGeom prst="straightConnector1">
              <a:avLst/>
            </a:prstGeom>
            <a:ln w="12700" cap="rnd" cmpd="sng">
              <a:solidFill>
                <a:srgbClr val="000000"/>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507096" y="5751103"/>
              <a:ext cx="7237983" cy="0"/>
            </a:xfrm>
            <a:prstGeom prst="straightConnector1">
              <a:avLst/>
            </a:prstGeom>
            <a:ln w="12700" cap="rnd" cmpd="sng">
              <a:solidFill>
                <a:srgbClr val="000000"/>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86205" y="1615947"/>
              <a:ext cx="1146881" cy="369332"/>
            </a:xfrm>
            <a:prstGeom prst="rect">
              <a:avLst/>
            </a:prstGeom>
            <a:noFill/>
          </p:spPr>
          <p:txBody>
            <a:bodyPr wrap="none" rtlCol="0">
              <a:spAutoFit/>
            </a:bodyPr>
            <a:lstStyle/>
            <a:p>
              <a:r>
                <a:rPr lang="en-US" b="1" dirty="0" smtClean="0">
                  <a:latin typeface="Arial"/>
                  <a:cs typeface="Arial"/>
                </a:rPr>
                <a:t>Revenue</a:t>
              </a:r>
              <a:endParaRPr lang="en-US" b="1" dirty="0">
                <a:latin typeface="Arial"/>
                <a:cs typeface="Arial"/>
              </a:endParaRPr>
            </a:p>
          </p:txBody>
        </p:sp>
        <p:sp>
          <p:nvSpPr>
            <p:cNvPr id="24" name="Oval 23"/>
            <p:cNvSpPr/>
            <p:nvPr/>
          </p:nvSpPr>
          <p:spPr>
            <a:xfrm>
              <a:off x="998955" y="4577259"/>
              <a:ext cx="1065696" cy="1053847"/>
            </a:xfrm>
            <a:prstGeom prst="ellipse">
              <a:avLst/>
            </a:prstGeom>
            <a:solidFill>
              <a:srgbClr val="FF9900"/>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900" b="1" dirty="0" smtClean="0">
                  <a:latin typeface="Arial"/>
                  <a:cs typeface="Arial"/>
                </a:rPr>
                <a:t>Today</a:t>
              </a:r>
              <a:endParaRPr lang="en-US" sz="1900" b="1" dirty="0">
                <a:latin typeface="Arial"/>
                <a:cs typeface="Arial"/>
              </a:endParaRPr>
            </a:p>
          </p:txBody>
        </p:sp>
        <p:sp>
          <p:nvSpPr>
            <p:cNvPr id="25" name="Oval 24"/>
            <p:cNvSpPr/>
            <p:nvPr/>
          </p:nvSpPr>
          <p:spPr>
            <a:xfrm>
              <a:off x="5485843" y="2064238"/>
              <a:ext cx="1065696" cy="1053847"/>
            </a:xfrm>
            <a:prstGeom prst="ellipse">
              <a:avLst/>
            </a:prstGeom>
            <a:solidFill>
              <a:schemeClr val="accent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900" dirty="0" smtClean="0">
                  <a:latin typeface="Arial"/>
                  <a:cs typeface="Arial"/>
                </a:rPr>
                <a:t>New &amp; New</a:t>
              </a:r>
              <a:endParaRPr lang="en-US" sz="1900" dirty="0">
                <a:latin typeface="Arial"/>
                <a:cs typeface="Arial"/>
              </a:endParaRPr>
            </a:p>
          </p:txBody>
        </p:sp>
        <p:sp>
          <p:nvSpPr>
            <p:cNvPr id="26" name="TextBox 25"/>
            <p:cNvSpPr txBox="1"/>
            <p:nvPr/>
          </p:nvSpPr>
          <p:spPr>
            <a:xfrm>
              <a:off x="2942794" y="5100438"/>
              <a:ext cx="1543333" cy="279066"/>
            </a:xfrm>
            <a:prstGeom prst="rect">
              <a:avLst/>
            </a:prstGeom>
            <a:noFill/>
          </p:spPr>
          <p:txBody>
            <a:bodyPr wrap="none" rtlCol="0">
              <a:spAutoFit/>
            </a:bodyPr>
            <a:lstStyle/>
            <a:p>
              <a:r>
                <a:rPr lang="en-US" sz="1600" dirty="0" smtClean="0">
                  <a:solidFill>
                    <a:schemeClr val="accent4"/>
                  </a:solidFill>
                  <a:latin typeface="Arial"/>
                  <a:cs typeface="Arial"/>
                </a:rPr>
                <a:t>Digitize Processes</a:t>
              </a:r>
              <a:endParaRPr lang="en-US" sz="1600" dirty="0">
                <a:solidFill>
                  <a:schemeClr val="accent4"/>
                </a:solidFill>
                <a:latin typeface="Arial"/>
                <a:cs typeface="Arial"/>
              </a:endParaRPr>
            </a:p>
          </p:txBody>
        </p:sp>
        <p:sp>
          <p:nvSpPr>
            <p:cNvPr id="27" name="Oval 26"/>
            <p:cNvSpPr/>
            <p:nvPr/>
          </p:nvSpPr>
          <p:spPr>
            <a:xfrm>
              <a:off x="5485843" y="4577259"/>
              <a:ext cx="1065696" cy="1053847"/>
            </a:xfrm>
            <a:prstGeom prst="ellipse">
              <a:avLst/>
            </a:prstGeom>
            <a:solidFill>
              <a:schemeClr val="accent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900" dirty="0" smtClean="0">
                  <a:solidFill>
                    <a:schemeClr val="bg1"/>
                  </a:solidFill>
                  <a:latin typeface="Arial"/>
                  <a:cs typeface="Arial"/>
                </a:rPr>
                <a:t>New &amp; Old</a:t>
              </a:r>
            </a:p>
          </p:txBody>
        </p:sp>
        <p:cxnSp>
          <p:nvCxnSpPr>
            <p:cNvPr id="28" name="Straight Arrow Connector 27"/>
            <p:cNvCxnSpPr>
              <a:stCxn id="24" idx="6"/>
              <a:endCxn id="27" idx="2"/>
            </p:cNvCxnSpPr>
            <p:nvPr/>
          </p:nvCxnSpPr>
          <p:spPr>
            <a:xfrm>
              <a:off x="2064651" y="5104182"/>
              <a:ext cx="3421192" cy="0"/>
            </a:xfrm>
            <a:prstGeom prst="straightConnector1">
              <a:avLst/>
            </a:prstGeom>
            <a:ln w="28575" cmpd="sng">
              <a:solidFill>
                <a:schemeClr val="accent4"/>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4" idx="7"/>
              <a:endCxn id="25" idx="3"/>
            </p:cNvCxnSpPr>
            <p:nvPr/>
          </p:nvCxnSpPr>
          <p:spPr>
            <a:xfrm flipV="1">
              <a:off x="1908583" y="2963753"/>
              <a:ext cx="3733328" cy="1767838"/>
            </a:xfrm>
            <a:prstGeom prst="straightConnector1">
              <a:avLst/>
            </a:prstGeom>
            <a:ln w="28575" cmpd="sng">
              <a:solidFill>
                <a:schemeClr val="accent4"/>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711273" y="3840837"/>
              <a:ext cx="968324" cy="482024"/>
            </a:xfrm>
            <a:prstGeom prst="rect">
              <a:avLst/>
            </a:prstGeom>
            <a:noFill/>
          </p:spPr>
          <p:txBody>
            <a:bodyPr wrap="square" rtlCol="0">
              <a:spAutoFit/>
            </a:bodyPr>
            <a:lstStyle/>
            <a:p>
              <a:r>
                <a:rPr lang="en-US" sz="1600" dirty="0" smtClean="0">
                  <a:solidFill>
                    <a:schemeClr val="accent4"/>
                  </a:solidFill>
                  <a:latin typeface="Arial"/>
                  <a:cs typeface="Arial"/>
                </a:rPr>
                <a:t>Digital Business</a:t>
              </a:r>
              <a:endParaRPr lang="en-US" sz="1600" dirty="0">
                <a:solidFill>
                  <a:schemeClr val="accent4"/>
                </a:solidFill>
                <a:latin typeface="Arial"/>
                <a:cs typeface="Arial"/>
              </a:endParaRPr>
            </a:p>
          </p:txBody>
        </p:sp>
        <p:sp>
          <p:nvSpPr>
            <p:cNvPr id="31" name="Rectangle 30"/>
            <p:cNvSpPr/>
            <p:nvPr/>
          </p:nvSpPr>
          <p:spPr>
            <a:xfrm>
              <a:off x="6585551" y="3725159"/>
              <a:ext cx="1743037" cy="1128455"/>
            </a:xfrm>
            <a:prstGeom prst="rect">
              <a:avLst/>
            </a:prstGeom>
            <a:solidFill>
              <a:srgbClr val="FFFFFF"/>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400"/>
                </a:spcAft>
              </a:pPr>
              <a:r>
                <a:rPr lang="en-US" b="1" dirty="0" smtClean="0">
                  <a:solidFill>
                    <a:schemeClr val="accent1"/>
                  </a:solidFill>
                  <a:latin typeface="Arial"/>
                  <a:cs typeface="Arial"/>
                </a:rPr>
                <a:t>Feeling Digital</a:t>
              </a:r>
            </a:p>
            <a:p>
              <a:r>
                <a:rPr lang="en-US" dirty="0" smtClean="0">
                  <a:solidFill>
                    <a:schemeClr val="accent1"/>
                  </a:solidFill>
                  <a:latin typeface="Arial"/>
                  <a:cs typeface="Arial"/>
                </a:rPr>
                <a:t>Applying </a:t>
              </a:r>
              <a:r>
                <a:rPr lang="en-US" dirty="0">
                  <a:solidFill>
                    <a:schemeClr val="accent1"/>
                  </a:solidFill>
                  <a:latin typeface="Arial"/>
                  <a:cs typeface="Arial"/>
                </a:rPr>
                <a:t>n</a:t>
              </a:r>
              <a:r>
                <a:rPr lang="en-US" dirty="0" smtClean="0">
                  <a:solidFill>
                    <a:schemeClr val="accent1"/>
                  </a:solidFill>
                  <a:latin typeface="Arial"/>
                  <a:cs typeface="Arial"/>
                </a:rPr>
                <a:t>ew technology to old operations</a:t>
              </a:r>
              <a:endParaRPr lang="en-US" dirty="0">
                <a:solidFill>
                  <a:schemeClr val="accent1"/>
                </a:solidFill>
                <a:latin typeface="Arial"/>
                <a:cs typeface="Arial"/>
              </a:endParaRPr>
            </a:p>
          </p:txBody>
        </p:sp>
        <p:sp>
          <p:nvSpPr>
            <p:cNvPr id="32" name="Rectangle 31"/>
            <p:cNvSpPr/>
            <p:nvPr/>
          </p:nvSpPr>
          <p:spPr>
            <a:xfrm>
              <a:off x="3631850" y="1847412"/>
              <a:ext cx="1743037" cy="1128455"/>
            </a:xfrm>
            <a:prstGeom prst="rect">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spcAft>
                  <a:spcPts val="400"/>
                </a:spcAft>
              </a:pPr>
              <a:r>
                <a:rPr lang="en-US" b="1" dirty="0" smtClean="0">
                  <a:solidFill>
                    <a:schemeClr val="accent5"/>
                  </a:solidFill>
                  <a:latin typeface="Arial"/>
                  <a:cs typeface="Arial"/>
                </a:rPr>
                <a:t>Being Digital</a:t>
              </a:r>
            </a:p>
            <a:p>
              <a:r>
                <a:rPr lang="en-US" dirty="0" smtClean="0">
                  <a:solidFill>
                    <a:schemeClr val="accent5"/>
                  </a:solidFill>
                  <a:latin typeface="Arial"/>
                  <a:cs typeface="Arial"/>
                </a:rPr>
                <a:t>Combining new technology with new operations</a:t>
              </a:r>
              <a:endParaRPr lang="en-US" dirty="0">
                <a:solidFill>
                  <a:schemeClr val="accent5"/>
                </a:solidFill>
                <a:latin typeface="Arial"/>
                <a:cs typeface="Arial"/>
              </a:endParaRPr>
            </a:p>
          </p:txBody>
        </p:sp>
        <p:sp>
          <p:nvSpPr>
            <p:cNvPr id="33" name="Isosceles Triangle 32"/>
            <p:cNvSpPr/>
            <p:nvPr/>
          </p:nvSpPr>
          <p:spPr bwMode="auto">
            <a:xfrm rot="16200000">
              <a:off x="6253443" y="4471006"/>
              <a:ext cx="298097" cy="155794"/>
            </a:xfrm>
            <a:prstGeom prst="triangle">
              <a:avLst/>
            </a:prstGeom>
            <a:solidFill>
              <a:schemeClr val="accent4"/>
            </a:solidFill>
            <a:ln w="9525"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34" name="Isosceles Triangle 33"/>
            <p:cNvSpPr/>
            <p:nvPr/>
          </p:nvSpPr>
          <p:spPr bwMode="auto">
            <a:xfrm rot="5400000">
              <a:off x="5397464" y="2033330"/>
              <a:ext cx="298097" cy="155794"/>
            </a:xfrm>
            <a:prstGeom prst="triangle">
              <a:avLst/>
            </a:prstGeom>
            <a:solidFill>
              <a:schemeClr val="accent4"/>
            </a:solidFill>
            <a:ln w="9525" cap="flat" cmpd="sng" algn="ctr">
              <a:solidFill>
                <a:schemeClr val="accent4"/>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35" name="TextBox 34"/>
            <p:cNvSpPr txBox="1"/>
            <p:nvPr/>
          </p:nvSpPr>
          <p:spPr>
            <a:xfrm>
              <a:off x="7755147" y="5566437"/>
              <a:ext cx="1315905" cy="320083"/>
            </a:xfrm>
            <a:prstGeom prst="rect">
              <a:avLst/>
            </a:prstGeom>
            <a:noFill/>
          </p:spPr>
          <p:txBody>
            <a:bodyPr wrap="none" rtlCol="0">
              <a:spAutoFit/>
            </a:bodyPr>
            <a:lstStyle/>
            <a:p>
              <a:r>
                <a:rPr lang="en-US" b="1" dirty="0" smtClean="0">
                  <a:latin typeface="Arial"/>
                  <a:cs typeface="Arial"/>
                </a:rPr>
                <a:t>Cost/Margin</a:t>
              </a:r>
              <a:endParaRPr lang="en-US" b="1" dirty="0">
                <a:latin typeface="Arial"/>
                <a:cs typeface="Arial"/>
              </a:endParaRPr>
            </a:p>
          </p:txBody>
        </p:sp>
      </p:grpSp>
    </p:spTree>
    <p:extLst>
      <p:ext uri="{BB962C8B-B14F-4D97-AF65-F5344CB8AC3E}">
        <p14:creationId xmlns:p14="http://schemas.microsoft.com/office/powerpoint/2010/main" val="1660783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2046" y="123700"/>
            <a:ext cx="11256962" cy="1002979"/>
          </a:xfrm>
        </p:spPr>
        <p:txBody>
          <a:bodyPr/>
          <a:lstStyle/>
          <a:p>
            <a:r>
              <a:rPr lang="en-US" dirty="0" smtClean="0"/>
              <a:t>Digital high </a:t>
            </a:r>
            <a:r>
              <a:rPr lang="en-US" dirty="0"/>
              <a:t>p</a:t>
            </a:r>
            <a:r>
              <a:rPr lang="en-US" dirty="0" smtClean="0"/>
              <a:t>erformers in financial </a:t>
            </a:r>
            <a:r>
              <a:rPr lang="en-US" dirty="0"/>
              <a:t>s</a:t>
            </a:r>
            <a:r>
              <a:rPr lang="en-US" dirty="0" smtClean="0"/>
              <a:t>ervices </a:t>
            </a:r>
            <a:r>
              <a:rPr lang="en-US" dirty="0"/>
              <a:t>i</a:t>
            </a:r>
            <a:r>
              <a:rPr lang="en-US" dirty="0" smtClean="0"/>
              <a:t>ndustry </a:t>
            </a:r>
            <a:r>
              <a:rPr lang="en-US" dirty="0"/>
              <a:t>o</a:t>
            </a:r>
            <a:r>
              <a:rPr lang="en-US" dirty="0" smtClean="0"/>
              <a:t>utcompete their peers over time</a:t>
            </a:r>
            <a:endParaRPr lang="en-US" dirty="0"/>
          </a:p>
        </p:txBody>
      </p:sp>
      <p:sp>
        <p:nvSpPr>
          <p:cNvPr id="3" name="Slide Number Placeholder 2"/>
          <p:cNvSpPr>
            <a:spLocks noGrp="1"/>
          </p:cNvSpPr>
          <p:nvPr>
            <p:ph type="sldNum" sz="quarter" idx="12"/>
          </p:nvPr>
        </p:nvSpPr>
        <p:spPr>
          <a:xfrm>
            <a:off x="9439683" y="6584492"/>
            <a:ext cx="2257601" cy="230832"/>
          </a:xfrm>
        </p:spPr>
        <p:txBody>
          <a:bodyPr>
            <a:spAutoFit/>
          </a:bodyPr>
          <a:lstStyle/>
          <a:p>
            <a:pPr fontAlgn="base">
              <a:spcBef>
                <a:spcPct val="0"/>
              </a:spcBef>
              <a:spcAft>
                <a:spcPct val="0"/>
              </a:spcAft>
              <a:defRPr/>
            </a:pPr>
            <a:fld id="{AAA07EEE-029C-492D-A17B-6C02F33FAA6F}" type="slidenum">
              <a:rPr lang="en-US" b="1" smtClean="0">
                <a:ea typeface="ＭＳ Ｐゴシック" charset="0"/>
              </a:rPr>
              <a:pPr fontAlgn="base">
                <a:spcBef>
                  <a:spcPct val="0"/>
                </a:spcBef>
                <a:spcAft>
                  <a:spcPct val="0"/>
                </a:spcAft>
                <a:defRPr/>
              </a:pPr>
              <a:t>11</a:t>
            </a:fld>
            <a:endParaRPr lang="en-US" b="1" dirty="0">
              <a:ea typeface="ＭＳ Ｐゴシック" charset="0"/>
            </a:endParaRPr>
          </a:p>
        </p:txBody>
      </p:sp>
      <p:cxnSp>
        <p:nvCxnSpPr>
          <p:cNvPr id="54" name="Straight Arrow Connector 53"/>
          <p:cNvCxnSpPr/>
          <p:nvPr/>
        </p:nvCxnSpPr>
        <p:spPr>
          <a:xfrm flipV="1">
            <a:off x="4555165" y="1598313"/>
            <a:ext cx="0" cy="458424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37647" y="1374957"/>
            <a:ext cx="1266950" cy="328108"/>
          </a:xfrm>
          <a:prstGeom prst="rect">
            <a:avLst/>
          </a:prstGeom>
          <a:solidFill>
            <a:schemeClr val="bg1"/>
          </a:solidFill>
        </p:spPr>
        <p:txBody>
          <a:bodyPr wrap="square" lIns="0" tIns="0" rIns="0" bIns="0" rtlCol="0">
            <a:noAutofit/>
          </a:bodyPr>
          <a:lstStyle/>
          <a:p>
            <a:r>
              <a:rPr lang="en-US" sz="1600" b="1" dirty="0">
                <a:solidFill>
                  <a:srgbClr val="141313"/>
                </a:solidFill>
              </a:rPr>
              <a:t>Digital </a:t>
            </a:r>
            <a:r>
              <a:rPr lang="en-US" sz="1600" b="1" dirty="0" smtClean="0">
                <a:solidFill>
                  <a:srgbClr val="141313"/>
                </a:solidFill>
              </a:rPr>
              <a:t>Maturity</a:t>
            </a:r>
            <a:endParaRPr lang="en-US" sz="1600" b="1" dirty="0">
              <a:solidFill>
                <a:srgbClr val="141313"/>
              </a:solidFill>
            </a:endParaRPr>
          </a:p>
        </p:txBody>
      </p:sp>
      <p:cxnSp>
        <p:nvCxnSpPr>
          <p:cNvPr id="8" name="Straight Connector 7"/>
          <p:cNvCxnSpPr/>
          <p:nvPr/>
        </p:nvCxnSpPr>
        <p:spPr>
          <a:xfrm>
            <a:off x="601902" y="4198438"/>
            <a:ext cx="10416488"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43876" y="5842775"/>
            <a:ext cx="1992632" cy="286274"/>
          </a:xfrm>
          <a:prstGeom prst="rect">
            <a:avLst/>
          </a:prstGeom>
          <a:noFill/>
          <a:ln>
            <a:solidFill>
              <a:srgbClr val="FFFFFF"/>
            </a:solidFill>
          </a:ln>
        </p:spPr>
        <p:txBody>
          <a:bodyPr wrap="square" lIns="0" tIns="0" rIns="0" bIns="0" rtlCol="0">
            <a:noAutofit/>
          </a:bodyPr>
          <a:lstStyle/>
          <a:p>
            <a:r>
              <a:rPr lang="en-US" sz="1600" b="1" dirty="0">
                <a:solidFill>
                  <a:srgbClr val="141313"/>
                </a:solidFill>
              </a:rPr>
              <a:t>Market Share % </a:t>
            </a:r>
            <a:r>
              <a:rPr lang="en-US" sz="1600" b="1" dirty="0" smtClean="0">
                <a:solidFill>
                  <a:srgbClr val="141313"/>
                </a:solidFill>
              </a:rPr>
              <a:t>Improvement (2008-2013)</a:t>
            </a:r>
            <a:endParaRPr lang="en-US" sz="1600" b="1" dirty="0">
              <a:solidFill>
                <a:srgbClr val="141313"/>
              </a:solidFill>
            </a:endParaRPr>
          </a:p>
        </p:txBody>
      </p:sp>
      <p:sp>
        <p:nvSpPr>
          <p:cNvPr id="16" name="Oval 15"/>
          <p:cNvSpPr/>
          <p:nvPr/>
        </p:nvSpPr>
        <p:spPr>
          <a:xfrm>
            <a:off x="2511260" y="4185732"/>
            <a:ext cx="636449" cy="262410"/>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white"/>
                </a:solidFill>
              </a:rPr>
              <a:t>4.</a:t>
            </a:r>
            <a:endParaRPr lang="en-US" sz="1200" b="1" dirty="0">
              <a:solidFill>
                <a:prstClr val="white"/>
              </a:solidFill>
            </a:endParaRPr>
          </a:p>
        </p:txBody>
      </p:sp>
      <p:sp>
        <p:nvSpPr>
          <p:cNvPr id="18" name="Oval 17"/>
          <p:cNvSpPr/>
          <p:nvPr/>
        </p:nvSpPr>
        <p:spPr>
          <a:xfrm>
            <a:off x="1411932" y="5024646"/>
            <a:ext cx="1099328" cy="434114"/>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white"/>
                </a:solidFill>
              </a:rPr>
              <a:t>10.</a:t>
            </a:r>
            <a:endParaRPr lang="en-US" sz="1200" b="1" dirty="0">
              <a:solidFill>
                <a:prstClr val="white"/>
              </a:solidFill>
            </a:endParaRPr>
          </a:p>
        </p:txBody>
      </p:sp>
      <p:sp>
        <p:nvSpPr>
          <p:cNvPr id="19" name="Oval 18"/>
          <p:cNvSpPr/>
          <p:nvPr/>
        </p:nvSpPr>
        <p:spPr>
          <a:xfrm>
            <a:off x="7970209" y="2587655"/>
            <a:ext cx="999759" cy="347291"/>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white"/>
                </a:solidFill>
              </a:rPr>
              <a:t>3.</a:t>
            </a:r>
            <a:endParaRPr lang="en-US" sz="1200" b="1" dirty="0">
              <a:solidFill>
                <a:prstClr val="white"/>
              </a:solidFill>
            </a:endParaRPr>
          </a:p>
        </p:txBody>
      </p:sp>
      <p:sp>
        <p:nvSpPr>
          <p:cNvPr id="40" name="Oval 39"/>
          <p:cNvSpPr/>
          <p:nvPr/>
        </p:nvSpPr>
        <p:spPr>
          <a:xfrm>
            <a:off x="8586479" y="3024942"/>
            <a:ext cx="2104459" cy="902263"/>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white"/>
                </a:solidFill>
              </a:rPr>
              <a:t>1.</a:t>
            </a:r>
          </a:p>
          <a:p>
            <a:pPr algn="ctr"/>
            <a:r>
              <a:rPr lang="en-US" sz="1200" b="1" dirty="0" smtClean="0">
                <a:solidFill>
                  <a:prstClr val="white"/>
                </a:solidFill>
              </a:rPr>
              <a:t>Large P&amp;C Company</a:t>
            </a:r>
            <a:endParaRPr lang="en-US" sz="1200" b="1" dirty="0">
              <a:solidFill>
                <a:prstClr val="white"/>
              </a:solidFill>
            </a:endParaRPr>
          </a:p>
        </p:txBody>
      </p:sp>
      <p:sp>
        <p:nvSpPr>
          <p:cNvPr id="42" name="TextBox 41"/>
          <p:cNvSpPr txBox="1"/>
          <p:nvPr/>
        </p:nvSpPr>
        <p:spPr>
          <a:xfrm>
            <a:off x="2832850" y="4335738"/>
            <a:ext cx="636451" cy="260468"/>
          </a:xfrm>
          <a:prstGeom prst="rect">
            <a:avLst/>
          </a:prstGeom>
          <a:noFill/>
        </p:spPr>
        <p:txBody>
          <a:bodyPr wrap="square" lIns="0" tIns="0" rIns="0" bIns="0" rtlCol="0">
            <a:noAutofit/>
          </a:bodyPr>
          <a:lstStyle/>
          <a:p>
            <a:pPr algn="ctr"/>
            <a:r>
              <a:rPr lang="en-US" sz="1000" dirty="0">
                <a:solidFill>
                  <a:srgbClr val="141313"/>
                </a:solidFill>
              </a:rPr>
              <a:t>-</a:t>
            </a:r>
            <a:r>
              <a:rPr lang="en-US" sz="1000" dirty="0" smtClean="0">
                <a:solidFill>
                  <a:srgbClr val="141313"/>
                </a:solidFill>
              </a:rPr>
              <a:t>10%</a:t>
            </a:r>
            <a:endParaRPr lang="en-US" sz="1000" dirty="0">
              <a:solidFill>
                <a:srgbClr val="141313"/>
              </a:solidFill>
            </a:endParaRPr>
          </a:p>
        </p:txBody>
      </p:sp>
      <p:sp>
        <p:nvSpPr>
          <p:cNvPr id="43" name="TextBox 42"/>
          <p:cNvSpPr txBox="1"/>
          <p:nvPr/>
        </p:nvSpPr>
        <p:spPr>
          <a:xfrm>
            <a:off x="1556580" y="4335738"/>
            <a:ext cx="636451" cy="260468"/>
          </a:xfrm>
          <a:prstGeom prst="rect">
            <a:avLst/>
          </a:prstGeom>
          <a:noFill/>
        </p:spPr>
        <p:txBody>
          <a:bodyPr wrap="square" lIns="0" tIns="0" rIns="0" bIns="0" rtlCol="0">
            <a:noAutofit/>
          </a:bodyPr>
          <a:lstStyle/>
          <a:p>
            <a:pPr algn="ctr"/>
            <a:r>
              <a:rPr lang="en-US" sz="1000" dirty="0">
                <a:solidFill>
                  <a:srgbClr val="141313"/>
                </a:solidFill>
              </a:rPr>
              <a:t>-</a:t>
            </a:r>
            <a:r>
              <a:rPr lang="en-US" sz="1000" dirty="0" smtClean="0">
                <a:solidFill>
                  <a:srgbClr val="141313"/>
                </a:solidFill>
              </a:rPr>
              <a:t>20%</a:t>
            </a:r>
            <a:endParaRPr lang="en-US" sz="1000" dirty="0">
              <a:solidFill>
                <a:srgbClr val="141313"/>
              </a:solidFill>
            </a:endParaRPr>
          </a:p>
        </p:txBody>
      </p:sp>
      <p:sp>
        <p:nvSpPr>
          <p:cNvPr id="44" name="TextBox 43"/>
          <p:cNvSpPr txBox="1"/>
          <p:nvPr/>
        </p:nvSpPr>
        <p:spPr>
          <a:xfrm>
            <a:off x="283676" y="4335738"/>
            <a:ext cx="636451" cy="260468"/>
          </a:xfrm>
          <a:prstGeom prst="rect">
            <a:avLst/>
          </a:prstGeom>
          <a:noFill/>
        </p:spPr>
        <p:txBody>
          <a:bodyPr wrap="square" lIns="0" tIns="0" rIns="0" bIns="0" rtlCol="0">
            <a:noAutofit/>
          </a:bodyPr>
          <a:lstStyle/>
          <a:p>
            <a:pPr algn="ctr"/>
            <a:r>
              <a:rPr lang="en-US" sz="1000" dirty="0">
                <a:solidFill>
                  <a:srgbClr val="141313"/>
                </a:solidFill>
              </a:rPr>
              <a:t>-</a:t>
            </a:r>
            <a:r>
              <a:rPr lang="en-US" sz="1000" dirty="0" smtClean="0">
                <a:solidFill>
                  <a:srgbClr val="141313"/>
                </a:solidFill>
              </a:rPr>
              <a:t>30%</a:t>
            </a:r>
            <a:endParaRPr lang="en-US" sz="1000" dirty="0">
              <a:solidFill>
                <a:srgbClr val="141313"/>
              </a:solidFill>
            </a:endParaRPr>
          </a:p>
        </p:txBody>
      </p:sp>
      <p:sp>
        <p:nvSpPr>
          <p:cNvPr id="46" name="TextBox 45"/>
          <p:cNvSpPr txBox="1"/>
          <p:nvPr/>
        </p:nvSpPr>
        <p:spPr>
          <a:xfrm>
            <a:off x="9425439" y="4335738"/>
            <a:ext cx="636451" cy="260468"/>
          </a:xfrm>
          <a:prstGeom prst="rect">
            <a:avLst/>
          </a:prstGeom>
          <a:noFill/>
        </p:spPr>
        <p:txBody>
          <a:bodyPr wrap="square" lIns="0" tIns="0" rIns="0" bIns="0" rtlCol="0">
            <a:noAutofit/>
          </a:bodyPr>
          <a:lstStyle/>
          <a:p>
            <a:pPr algn="ctr"/>
            <a:r>
              <a:rPr lang="en-US" sz="1000" dirty="0" smtClean="0">
                <a:solidFill>
                  <a:srgbClr val="141313"/>
                </a:solidFill>
              </a:rPr>
              <a:t>40%</a:t>
            </a:r>
            <a:endParaRPr lang="en-US" sz="1000" dirty="0">
              <a:solidFill>
                <a:srgbClr val="141313"/>
              </a:solidFill>
            </a:endParaRPr>
          </a:p>
        </p:txBody>
      </p:sp>
      <p:sp>
        <p:nvSpPr>
          <p:cNvPr id="47" name="TextBox 46"/>
          <p:cNvSpPr txBox="1"/>
          <p:nvPr/>
        </p:nvSpPr>
        <p:spPr>
          <a:xfrm>
            <a:off x="5603363" y="4335738"/>
            <a:ext cx="636451" cy="260468"/>
          </a:xfrm>
          <a:prstGeom prst="rect">
            <a:avLst/>
          </a:prstGeom>
          <a:noFill/>
        </p:spPr>
        <p:txBody>
          <a:bodyPr wrap="square" lIns="0" tIns="0" rIns="0" bIns="0" rtlCol="0">
            <a:noAutofit/>
          </a:bodyPr>
          <a:lstStyle/>
          <a:p>
            <a:pPr algn="ctr"/>
            <a:r>
              <a:rPr lang="en-US" sz="1000" dirty="0" smtClean="0">
                <a:solidFill>
                  <a:srgbClr val="141313"/>
                </a:solidFill>
              </a:rPr>
              <a:t>10%</a:t>
            </a:r>
            <a:endParaRPr lang="en-US" sz="1000" dirty="0">
              <a:solidFill>
                <a:srgbClr val="141313"/>
              </a:solidFill>
            </a:endParaRPr>
          </a:p>
        </p:txBody>
      </p:sp>
      <p:sp>
        <p:nvSpPr>
          <p:cNvPr id="48" name="TextBox 47"/>
          <p:cNvSpPr txBox="1"/>
          <p:nvPr/>
        </p:nvSpPr>
        <p:spPr>
          <a:xfrm>
            <a:off x="8151865" y="4335738"/>
            <a:ext cx="636451" cy="260468"/>
          </a:xfrm>
          <a:prstGeom prst="rect">
            <a:avLst/>
          </a:prstGeom>
          <a:noFill/>
        </p:spPr>
        <p:txBody>
          <a:bodyPr wrap="square" lIns="0" tIns="0" rIns="0" bIns="0" rtlCol="0">
            <a:noAutofit/>
          </a:bodyPr>
          <a:lstStyle/>
          <a:p>
            <a:pPr algn="ctr"/>
            <a:r>
              <a:rPr lang="en-US" sz="1000" dirty="0" smtClean="0">
                <a:solidFill>
                  <a:srgbClr val="141313"/>
                </a:solidFill>
              </a:rPr>
              <a:t>30%</a:t>
            </a:r>
            <a:endParaRPr lang="en-US" sz="1000" dirty="0">
              <a:solidFill>
                <a:srgbClr val="141313"/>
              </a:solidFill>
            </a:endParaRPr>
          </a:p>
        </p:txBody>
      </p:sp>
      <p:sp>
        <p:nvSpPr>
          <p:cNvPr id="49" name="TextBox 48"/>
          <p:cNvSpPr txBox="1"/>
          <p:nvPr/>
        </p:nvSpPr>
        <p:spPr>
          <a:xfrm>
            <a:off x="6879632" y="4335738"/>
            <a:ext cx="636451" cy="260468"/>
          </a:xfrm>
          <a:prstGeom prst="rect">
            <a:avLst/>
          </a:prstGeom>
          <a:noFill/>
        </p:spPr>
        <p:txBody>
          <a:bodyPr wrap="square" lIns="0" tIns="0" rIns="0" bIns="0" rtlCol="0">
            <a:noAutofit/>
          </a:bodyPr>
          <a:lstStyle/>
          <a:p>
            <a:pPr algn="ctr"/>
            <a:r>
              <a:rPr lang="en-US" sz="1000" dirty="0" smtClean="0">
                <a:solidFill>
                  <a:srgbClr val="141313"/>
                </a:solidFill>
              </a:rPr>
              <a:t>20%</a:t>
            </a:r>
            <a:endParaRPr lang="en-US" sz="1000" dirty="0">
              <a:solidFill>
                <a:srgbClr val="141313"/>
              </a:solidFill>
            </a:endParaRPr>
          </a:p>
        </p:txBody>
      </p:sp>
      <p:sp>
        <p:nvSpPr>
          <p:cNvPr id="57" name="Oval 56"/>
          <p:cNvSpPr/>
          <p:nvPr/>
        </p:nvSpPr>
        <p:spPr>
          <a:xfrm>
            <a:off x="2453398" y="4621788"/>
            <a:ext cx="1054921" cy="452286"/>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white"/>
                </a:solidFill>
              </a:rPr>
              <a:t>5.</a:t>
            </a:r>
            <a:endParaRPr lang="en-US" sz="1200" b="1" dirty="0">
              <a:solidFill>
                <a:prstClr val="white"/>
              </a:solidFill>
            </a:endParaRPr>
          </a:p>
        </p:txBody>
      </p:sp>
      <p:sp>
        <p:nvSpPr>
          <p:cNvPr id="53" name="Oval 52"/>
          <p:cNvSpPr/>
          <p:nvPr/>
        </p:nvSpPr>
        <p:spPr>
          <a:xfrm>
            <a:off x="6272109" y="4448142"/>
            <a:ext cx="2170511" cy="116689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white"/>
                </a:solidFill>
              </a:rPr>
              <a:t>14.</a:t>
            </a:r>
          </a:p>
          <a:p>
            <a:pPr algn="ctr"/>
            <a:r>
              <a:rPr lang="en-US" sz="1200" b="1" dirty="0" smtClean="0">
                <a:solidFill>
                  <a:prstClr val="white"/>
                </a:solidFill>
              </a:rPr>
              <a:t>Large Life Insurance Company</a:t>
            </a:r>
            <a:endParaRPr lang="en-US" sz="1200" b="1" dirty="0">
              <a:solidFill>
                <a:prstClr val="white"/>
              </a:solidFill>
            </a:endParaRPr>
          </a:p>
        </p:txBody>
      </p:sp>
      <p:sp>
        <p:nvSpPr>
          <p:cNvPr id="59" name="TextBox 58"/>
          <p:cNvSpPr txBox="1"/>
          <p:nvPr/>
        </p:nvSpPr>
        <p:spPr>
          <a:xfrm>
            <a:off x="4071376" y="1716783"/>
            <a:ext cx="520937" cy="277725"/>
          </a:xfrm>
          <a:prstGeom prst="rect">
            <a:avLst/>
          </a:prstGeom>
          <a:noFill/>
        </p:spPr>
        <p:txBody>
          <a:bodyPr wrap="square" lIns="0" tIns="0" rIns="0" bIns="0" rtlCol="0">
            <a:noAutofit/>
          </a:bodyPr>
          <a:lstStyle/>
          <a:p>
            <a:pPr algn="ctr"/>
            <a:r>
              <a:rPr lang="en-US" sz="1100" b="0" dirty="0" smtClean="0">
                <a:latin typeface="+mj-lt"/>
              </a:rPr>
              <a:t>High</a:t>
            </a:r>
          </a:p>
        </p:txBody>
      </p:sp>
      <p:sp>
        <p:nvSpPr>
          <p:cNvPr id="60" name="TextBox 59"/>
          <p:cNvSpPr txBox="1"/>
          <p:nvPr/>
        </p:nvSpPr>
        <p:spPr>
          <a:xfrm>
            <a:off x="4018814" y="4198439"/>
            <a:ext cx="694311" cy="208375"/>
          </a:xfrm>
          <a:prstGeom prst="rect">
            <a:avLst/>
          </a:prstGeom>
          <a:noFill/>
        </p:spPr>
        <p:txBody>
          <a:bodyPr wrap="square" lIns="0" tIns="0" rIns="0" bIns="0" rtlCol="0">
            <a:noAutofit/>
          </a:bodyPr>
          <a:lstStyle/>
          <a:p>
            <a:pPr algn="ctr"/>
            <a:r>
              <a:rPr lang="en-US" sz="1100" dirty="0" smtClean="0">
                <a:latin typeface="+mj-lt"/>
              </a:rPr>
              <a:t>Low</a:t>
            </a:r>
            <a:endParaRPr lang="en-US" sz="1100" b="0" dirty="0" smtClean="0">
              <a:latin typeface="+mj-lt"/>
            </a:endParaRPr>
          </a:p>
        </p:txBody>
      </p:sp>
      <p:grpSp>
        <p:nvGrpSpPr>
          <p:cNvPr id="70" name="Group 69"/>
          <p:cNvGrpSpPr/>
          <p:nvPr/>
        </p:nvGrpSpPr>
        <p:grpSpPr>
          <a:xfrm>
            <a:off x="4447496" y="2842896"/>
            <a:ext cx="106418" cy="2723728"/>
            <a:chOff x="4342257" y="2582413"/>
            <a:chExt cx="416749" cy="2723728"/>
          </a:xfrm>
        </p:grpSpPr>
        <p:cxnSp>
          <p:nvCxnSpPr>
            <p:cNvPr id="51" name="Straight Connector 50"/>
            <p:cNvCxnSpPr/>
            <p:nvPr/>
          </p:nvCxnSpPr>
          <p:spPr>
            <a:xfrm>
              <a:off x="4342257" y="5306141"/>
              <a:ext cx="4167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342257" y="4625210"/>
              <a:ext cx="4167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342257" y="3944277"/>
              <a:ext cx="4167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342257" y="3263345"/>
              <a:ext cx="4167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4342257" y="2582413"/>
              <a:ext cx="4167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Footer Placeholder 1"/>
          <p:cNvSpPr>
            <a:spLocks noGrp="1"/>
          </p:cNvSpPr>
          <p:nvPr>
            <p:ph type="ftr" sz="quarter" idx="11"/>
          </p:nvPr>
        </p:nvSpPr>
        <p:spPr/>
        <p:txBody>
          <a:bodyPr/>
          <a:lstStyle/>
          <a:p>
            <a:r>
              <a:rPr lang="en-US" smtClean="0"/>
              <a:t>Copyright © 2014 Accenture  All rights reserved.</a:t>
            </a:r>
            <a:endParaRPr lang="en-US" dirty="0"/>
          </a:p>
        </p:txBody>
      </p:sp>
      <p:grpSp>
        <p:nvGrpSpPr>
          <p:cNvPr id="31" name="Group 30"/>
          <p:cNvGrpSpPr/>
          <p:nvPr/>
        </p:nvGrpSpPr>
        <p:grpSpPr>
          <a:xfrm>
            <a:off x="601902" y="4198793"/>
            <a:ext cx="10416488" cy="106217"/>
            <a:chOff x="601902" y="4198793"/>
            <a:chExt cx="10416488" cy="106217"/>
          </a:xfrm>
        </p:grpSpPr>
        <p:cxnSp>
          <p:nvCxnSpPr>
            <p:cNvPr id="22" name="Straight Connector 21"/>
            <p:cNvCxnSpPr/>
            <p:nvPr/>
          </p:nvCxnSpPr>
          <p:spPr>
            <a:xfrm>
              <a:off x="3147710" y="4198793"/>
              <a:ext cx="0" cy="106217"/>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874806" y="4198793"/>
              <a:ext cx="0" cy="106217"/>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01902" y="4198793"/>
              <a:ext cx="0" cy="106217"/>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743664" y="4198793"/>
              <a:ext cx="0" cy="106217"/>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761" y="4198793"/>
              <a:ext cx="0" cy="106217"/>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197857" y="4198793"/>
              <a:ext cx="0" cy="106217"/>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924954" y="4198793"/>
              <a:ext cx="0" cy="106217"/>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1018390" y="4198793"/>
              <a:ext cx="0" cy="106217"/>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55" name="TextBox 54"/>
          <p:cNvSpPr txBox="1"/>
          <p:nvPr/>
        </p:nvSpPr>
        <p:spPr>
          <a:xfrm>
            <a:off x="10700165" y="4339250"/>
            <a:ext cx="636451" cy="260468"/>
          </a:xfrm>
          <a:prstGeom prst="rect">
            <a:avLst/>
          </a:prstGeom>
          <a:noFill/>
        </p:spPr>
        <p:txBody>
          <a:bodyPr wrap="square" lIns="0" tIns="0" rIns="0" bIns="0" rtlCol="0">
            <a:noAutofit/>
          </a:bodyPr>
          <a:lstStyle/>
          <a:p>
            <a:pPr algn="ctr"/>
            <a:r>
              <a:rPr lang="en-US" sz="1000" dirty="0" smtClean="0">
                <a:solidFill>
                  <a:srgbClr val="141313"/>
                </a:solidFill>
              </a:rPr>
              <a:t>50%</a:t>
            </a:r>
            <a:endParaRPr lang="en-US" sz="1000" dirty="0">
              <a:solidFill>
                <a:srgbClr val="141313"/>
              </a:solidFill>
            </a:endParaRPr>
          </a:p>
        </p:txBody>
      </p:sp>
      <p:sp>
        <p:nvSpPr>
          <p:cNvPr id="41" name="Oval 40"/>
          <p:cNvSpPr/>
          <p:nvPr/>
        </p:nvSpPr>
        <p:spPr>
          <a:xfrm>
            <a:off x="6619263" y="3406269"/>
            <a:ext cx="1850826" cy="86822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white"/>
                </a:solidFill>
              </a:rPr>
              <a:t>2.</a:t>
            </a:r>
          </a:p>
          <a:p>
            <a:pPr algn="ctr"/>
            <a:r>
              <a:rPr lang="en-US" sz="1200" b="1" dirty="0" smtClean="0">
                <a:solidFill>
                  <a:prstClr val="white"/>
                </a:solidFill>
              </a:rPr>
              <a:t>Large P&amp;C Company</a:t>
            </a:r>
            <a:endParaRPr lang="en-US" sz="1200" b="1" dirty="0">
              <a:solidFill>
                <a:prstClr val="white"/>
              </a:solidFill>
            </a:endParaRPr>
          </a:p>
        </p:txBody>
      </p:sp>
      <p:sp>
        <p:nvSpPr>
          <p:cNvPr id="20" name="Oval 19"/>
          <p:cNvSpPr/>
          <p:nvPr/>
        </p:nvSpPr>
        <p:spPr>
          <a:xfrm>
            <a:off x="4967917" y="2267981"/>
            <a:ext cx="2820639" cy="1128696"/>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white"/>
                </a:solidFill>
              </a:rPr>
              <a:t>8.</a:t>
            </a:r>
          </a:p>
          <a:p>
            <a:pPr algn="ctr"/>
            <a:r>
              <a:rPr lang="en-US" sz="1200" b="1" dirty="0" smtClean="0">
                <a:solidFill>
                  <a:prstClr val="white"/>
                </a:solidFill>
              </a:rPr>
              <a:t>Very Large Asset Mgmt. Company</a:t>
            </a:r>
            <a:endParaRPr lang="en-US" sz="1200" b="1" dirty="0">
              <a:solidFill>
                <a:prstClr val="white"/>
              </a:solidFill>
            </a:endParaRPr>
          </a:p>
        </p:txBody>
      </p:sp>
      <p:sp>
        <p:nvSpPr>
          <p:cNvPr id="39" name="Oval 38"/>
          <p:cNvSpPr/>
          <p:nvPr/>
        </p:nvSpPr>
        <p:spPr>
          <a:xfrm>
            <a:off x="6821436" y="3145801"/>
            <a:ext cx="839295" cy="434115"/>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white"/>
                </a:solidFill>
              </a:rPr>
              <a:t>6.</a:t>
            </a:r>
            <a:endParaRPr lang="en-US" sz="1200" b="1" dirty="0">
              <a:solidFill>
                <a:prstClr val="white"/>
              </a:solidFill>
            </a:endParaRPr>
          </a:p>
        </p:txBody>
      </p:sp>
      <p:sp>
        <p:nvSpPr>
          <p:cNvPr id="58" name="Oval 57"/>
          <p:cNvSpPr/>
          <p:nvPr/>
        </p:nvSpPr>
        <p:spPr>
          <a:xfrm>
            <a:off x="2337680" y="5055903"/>
            <a:ext cx="2169047" cy="929955"/>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white"/>
                </a:solidFill>
              </a:rPr>
              <a:t>13.</a:t>
            </a:r>
          </a:p>
          <a:p>
            <a:pPr algn="ctr"/>
            <a:r>
              <a:rPr lang="en-US" sz="1200" b="1" dirty="0" smtClean="0">
                <a:solidFill>
                  <a:prstClr val="white"/>
                </a:solidFill>
              </a:rPr>
              <a:t>Large Life Insurance Company</a:t>
            </a:r>
            <a:endParaRPr lang="en-US" sz="1200" b="1" dirty="0">
              <a:solidFill>
                <a:prstClr val="white"/>
              </a:solidFill>
            </a:endParaRPr>
          </a:p>
        </p:txBody>
      </p:sp>
      <p:sp>
        <p:nvSpPr>
          <p:cNvPr id="17" name="Oval 16"/>
          <p:cNvSpPr/>
          <p:nvPr/>
        </p:nvSpPr>
        <p:spPr>
          <a:xfrm>
            <a:off x="2221962" y="5700981"/>
            <a:ext cx="897821" cy="396795"/>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prstClr val="white"/>
                </a:solidFill>
              </a:rPr>
              <a:t>7.</a:t>
            </a:r>
            <a:endParaRPr lang="en-US" sz="1200" b="1" dirty="0">
              <a:solidFill>
                <a:prstClr val="white"/>
              </a:solidFill>
            </a:endParaRPr>
          </a:p>
        </p:txBody>
      </p:sp>
    </p:spTree>
    <p:extLst>
      <p:ext uri="{BB962C8B-B14F-4D97-AF65-F5344CB8AC3E}">
        <p14:creationId xmlns:p14="http://schemas.microsoft.com/office/powerpoint/2010/main" val="3388058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H0030E.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7238" cy="6855321"/>
          </a:xfrm>
          <a:prstGeom prst="rect">
            <a:avLst/>
          </a:prstGeom>
        </p:spPr>
      </p:pic>
      <p:sp>
        <p:nvSpPr>
          <p:cNvPr id="2" name="Title 1"/>
          <p:cNvSpPr>
            <a:spLocks noGrp="1"/>
          </p:cNvSpPr>
          <p:nvPr>
            <p:ph type="title"/>
          </p:nvPr>
        </p:nvSpPr>
        <p:spPr/>
        <p:txBody>
          <a:bodyPr/>
          <a:lstStyle/>
          <a:p>
            <a:r>
              <a:rPr lang="en-US" dirty="0" smtClean="0">
                <a:solidFill>
                  <a:schemeClr val="bg1"/>
                </a:solidFill>
              </a:rPr>
              <a:t>It’s time for a different definition of Digital </a:t>
            </a:r>
            <a:endParaRPr lang="en-US" dirty="0">
              <a:solidFill>
                <a:schemeClr val="bg1"/>
              </a:solidFill>
            </a:endParaRPr>
          </a:p>
        </p:txBody>
      </p:sp>
      <p:sp>
        <p:nvSpPr>
          <p:cNvPr id="9" name="Footer Placeholder 2"/>
          <p:cNvSpPr>
            <a:spLocks noGrp="1"/>
          </p:cNvSpPr>
          <p:nvPr>
            <p:ph type="ftr" sz="quarter" idx="4294967295"/>
          </p:nvPr>
        </p:nvSpPr>
        <p:spPr>
          <a:xfrm>
            <a:off x="360402" y="6575425"/>
            <a:ext cx="5412319" cy="128588"/>
          </a:xfrm>
          <a:prstGeom prst="rect">
            <a:avLst/>
          </a:prstGeom>
        </p:spPr>
        <p:txBody>
          <a:bodyPr/>
          <a:lstStyle/>
          <a:p>
            <a:r>
              <a:rPr lang="en-AU" sz="900" dirty="0" smtClean="0">
                <a:solidFill>
                  <a:schemeClr val="bg1"/>
                </a:solidFill>
              </a:rPr>
              <a:t>Copyright © 2014 Accenture  All rights reserved.</a:t>
            </a:r>
            <a:endParaRPr lang="en-AU" sz="900" dirty="0">
              <a:solidFill>
                <a:schemeClr val="bg1"/>
              </a:solidFill>
            </a:endParaRPr>
          </a:p>
        </p:txBody>
      </p:sp>
      <p:sp>
        <p:nvSpPr>
          <p:cNvPr id="10" name="Slide Number Placeholder 4"/>
          <p:cNvSpPr>
            <a:spLocks noGrp="1"/>
          </p:cNvSpPr>
          <p:nvPr>
            <p:ph type="sldNum" sz="quarter" idx="4294967295"/>
          </p:nvPr>
        </p:nvSpPr>
        <p:spPr>
          <a:xfrm>
            <a:off x="10991675" y="6575425"/>
            <a:ext cx="730425" cy="128588"/>
          </a:xfrm>
          <a:prstGeom prst="rect">
            <a:avLst/>
          </a:prstGeom>
        </p:spPr>
        <p:txBody>
          <a:bodyPr/>
          <a:lstStyle/>
          <a:p>
            <a:pPr algn="r">
              <a:defRPr/>
            </a:pPr>
            <a:fld id="{90CBDC3A-D49F-4631-A8C7-55D59B33E5FA}" type="slidenum">
              <a:rPr lang="en-US" sz="900" smtClean="0">
                <a:solidFill>
                  <a:schemeClr val="bg1"/>
                </a:solidFill>
              </a:rPr>
              <a:pPr algn="r">
                <a:defRPr/>
              </a:pPr>
              <a:t>12</a:t>
            </a:fld>
            <a:endParaRPr lang="en-US" sz="900" dirty="0">
              <a:solidFill>
                <a:schemeClr val="bg1"/>
              </a:solidFill>
            </a:endParaRPr>
          </a:p>
        </p:txBody>
      </p:sp>
    </p:spTree>
    <p:extLst>
      <p:ext uri="{BB962C8B-B14F-4D97-AF65-F5344CB8AC3E}">
        <p14:creationId xmlns:p14="http://schemas.microsoft.com/office/powerpoint/2010/main" val="1566629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vert="horz" lIns="0" tIns="0" rIns="0" bIns="0" rtlCol="0" anchor="b" anchorCtr="0">
            <a:normAutofit/>
          </a:bodyPr>
          <a:lstStyle/>
          <a:p>
            <a:r>
              <a:rPr lang="en-US" sz="2400" dirty="0">
                <a:solidFill>
                  <a:schemeClr val="tx2"/>
                </a:solidFill>
              </a:rPr>
              <a:t>We need a different definition of digital.</a:t>
            </a:r>
          </a:p>
        </p:txBody>
      </p:sp>
      <p:sp>
        <p:nvSpPr>
          <p:cNvPr id="6" name="Content Placeholder 5"/>
          <p:cNvSpPr>
            <a:spLocks noGrp="1"/>
          </p:cNvSpPr>
          <p:nvPr>
            <p:ph sz="quarter" idx="4294967295"/>
          </p:nvPr>
        </p:nvSpPr>
        <p:spPr>
          <a:xfrm>
            <a:off x="465138" y="3613953"/>
            <a:ext cx="10912017" cy="2724935"/>
          </a:xfrm>
        </p:spPr>
        <p:txBody>
          <a:bodyPr>
            <a:noAutofit/>
          </a:bodyPr>
          <a:lstStyle/>
          <a:p>
            <a:pPr>
              <a:spcAft>
                <a:spcPts val="600"/>
              </a:spcAft>
            </a:pPr>
            <a:r>
              <a:rPr lang="en-US" sz="2400" b="1" dirty="0">
                <a:solidFill>
                  <a:schemeClr val="tx1">
                    <a:lumMod val="65000"/>
                    <a:lumOff val="35000"/>
                  </a:schemeClr>
                </a:solidFill>
              </a:rPr>
              <a:t>Digital </a:t>
            </a:r>
            <a:r>
              <a:rPr lang="en-US" sz="2400" dirty="0">
                <a:solidFill>
                  <a:schemeClr val="tx1">
                    <a:lumMod val="65000"/>
                    <a:lumOff val="35000"/>
                  </a:schemeClr>
                </a:solidFill>
              </a:rPr>
              <a:t>(adj.) increasing </a:t>
            </a:r>
            <a:r>
              <a:rPr lang="en-US" sz="2400" b="1" i="1" dirty="0">
                <a:solidFill>
                  <a:schemeClr val="tx1">
                    <a:lumMod val="65000"/>
                    <a:lumOff val="35000"/>
                  </a:schemeClr>
                </a:solidFill>
              </a:rPr>
              <a:t>information intensity </a:t>
            </a:r>
            <a:r>
              <a:rPr lang="en-US" sz="2400" dirty="0">
                <a:solidFill>
                  <a:schemeClr val="tx1">
                    <a:lumMod val="65000"/>
                    <a:lumOff val="35000"/>
                  </a:schemeClr>
                </a:solidFill>
              </a:rPr>
              <a:t>and </a:t>
            </a:r>
            <a:r>
              <a:rPr lang="en-US" sz="2400" b="1" i="1" dirty="0">
                <a:solidFill>
                  <a:schemeClr val="tx1">
                    <a:lumMod val="65000"/>
                    <a:lumOff val="35000"/>
                  </a:schemeClr>
                </a:solidFill>
              </a:rPr>
              <a:t>connectedness</a:t>
            </a:r>
            <a:r>
              <a:rPr lang="en-US" sz="2400" dirty="0">
                <a:solidFill>
                  <a:schemeClr val="tx1">
                    <a:lumMod val="65000"/>
                    <a:lumOff val="35000"/>
                  </a:schemeClr>
                </a:solidFill>
              </a:rPr>
              <a:t> of customer and business resources. </a:t>
            </a:r>
          </a:p>
          <a:p>
            <a:pPr>
              <a:spcAft>
                <a:spcPts val="600"/>
              </a:spcAft>
            </a:pPr>
            <a:r>
              <a:rPr lang="en-US" sz="2400" b="1" dirty="0">
                <a:solidFill>
                  <a:schemeClr val="tx1">
                    <a:lumMod val="65000"/>
                    <a:lumOff val="35000"/>
                  </a:schemeClr>
                </a:solidFill>
              </a:rPr>
              <a:t>Digitize</a:t>
            </a:r>
            <a:r>
              <a:rPr lang="en-US" sz="2400" dirty="0">
                <a:solidFill>
                  <a:schemeClr val="tx1">
                    <a:lumMod val="65000"/>
                    <a:lumOff val="35000"/>
                  </a:schemeClr>
                </a:solidFill>
              </a:rPr>
              <a:t> (verb) applying technology to customer and business resources. </a:t>
            </a:r>
          </a:p>
          <a:p>
            <a:pPr>
              <a:spcAft>
                <a:spcPts val="600"/>
              </a:spcAft>
            </a:pPr>
            <a:r>
              <a:rPr lang="en-US" sz="2400" b="1" dirty="0">
                <a:solidFill>
                  <a:schemeClr val="tx1">
                    <a:lumMod val="65000"/>
                    <a:lumOff val="35000"/>
                  </a:schemeClr>
                </a:solidFill>
              </a:rPr>
              <a:t>Digital Business </a:t>
            </a:r>
            <a:r>
              <a:rPr lang="en-US" sz="2400" dirty="0">
                <a:solidFill>
                  <a:schemeClr val="tx1">
                    <a:lumMod val="65000"/>
                    <a:lumOff val="35000"/>
                  </a:schemeClr>
                </a:solidFill>
              </a:rPr>
              <a:t>(noun) an organization that incorporates digital technology to create revenue and results via innovative strategies, products, processes and experiences.</a:t>
            </a:r>
          </a:p>
          <a:p>
            <a:endParaRPr lang="en-US" sz="2800" dirty="0"/>
          </a:p>
        </p:txBody>
      </p:sp>
      <p:sp>
        <p:nvSpPr>
          <p:cNvPr id="13" name="TextBox 12"/>
          <p:cNvSpPr txBox="1"/>
          <p:nvPr/>
        </p:nvSpPr>
        <p:spPr>
          <a:xfrm>
            <a:off x="2104381" y="1771007"/>
            <a:ext cx="6268126" cy="1257635"/>
          </a:xfrm>
          <a:prstGeom prst="rect">
            <a:avLst/>
          </a:prstGeom>
          <a:noFill/>
        </p:spPr>
        <p:txBody>
          <a:bodyPr wrap="none" lIns="35996" tIns="35996" rIns="35996" bIns="35996" rtlCol="0" anchor="ctr">
            <a:spAutoFit/>
          </a:bodyPr>
          <a:lstStyle/>
          <a:p>
            <a:pPr algn="ctr">
              <a:spcAft>
                <a:spcPts val="600"/>
              </a:spcAft>
            </a:pPr>
            <a:r>
              <a:rPr lang="en-US" sz="3600" b="1" dirty="0">
                <a:solidFill>
                  <a:srgbClr val="00BBEE"/>
                </a:solidFill>
              </a:rPr>
              <a:t>People x Capability^</a:t>
            </a:r>
            <a:r>
              <a:rPr lang="en-US" sz="3600" b="1" baseline="30000" dirty="0">
                <a:solidFill>
                  <a:srgbClr val="00BBEE"/>
                </a:solidFill>
              </a:rPr>
              <a:t>Information</a:t>
            </a:r>
          </a:p>
          <a:p>
            <a:pPr algn="ctr">
              <a:spcAft>
                <a:spcPts val="600"/>
              </a:spcAft>
            </a:pPr>
            <a:r>
              <a:rPr lang="en-US" sz="3600" b="1" dirty="0">
                <a:solidFill>
                  <a:srgbClr val="00BBEE"/>
                </a:solidFill>
              </a:rPr>
              <a:t>Technology Connections</a:t>
            </a:r>
          </a:p>
        </p:txBody>
      </p:sp>
      <p:cxnSp>
        <p:nvCxnSpPr>
          <p:cNvPr id="4" name="Straight Connector 3"/>
          <p:cNvCxnSpPr/>
          <p:nvPr/>
        </p:nvCxnSpPr>
        <p:spPr>
          <a:xfrm>
            <a:off x="1518700" y="2415699"/>
            <a:ext cx="7357838" cy="0"/>
          </a:xfrm>
          <a:prstGeom prst="line">
            <a:avLst/>
          </a:prstGeom>
          <a:ln w="3810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Footer Placeholder 3"/>
          <p:cNvSpPr>
            <a:spLocks noGrp="1"/>
          </p:cNvSpPr>
          <p:nvPr>
            <p:ph type="ftr" sz="quarter" idx="12"/>
          </p:nvPr>
        </p:nvSpPr>
        <p:spPr>
          <a:xfrm>
            <a:off x="360402" y="6575425"/>
            <a:ext cx="5412319" cy="128588"/>
          </a:xfrm>
        </p:spPr>
        <p:txBody>
          <a:bodyPr/>
          <a:lstStyle/>
          <a:p>
            <a:pPr algn="l"/>
            <a:r>
              <a:rPr lang="en-AU" dirty="0" smtClean="0"/>
              <a:t>Copyright © 2014 Accenture  All rights reserved.</a:t>
            </a:r>
            <a:endParaRPr lang="en-AU" dirty="0"/>
          </a:p>
        </p:txBody>
      </p:sp>
      <p:sp>
        <p:nvSpPr>
          <p:cNvPr id="15" name="Slide Number Placeholder 4"/>
          <p:cNvSpPr txBox="1">
            <a:spLocks/>
          </p:cNvSpPr>
          <p:nvPr/>
        </p:nvSpPr>
        <p:spPr>
          <a:xfrm>
            <a:off x="10991675" y="6575425"/>
            <a:ext cx="730425" cy="128588"/>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r">
              <a:defRPr/>
            </a:pPr>
            <a:fld id="{90CBDC3A-D49F-4631-A8C7-55D59B33E5FA}" type="slidenum">
              <a:rPr lang="en-US" sz="900" smtClean="0"/>
              <a:pPr algn="r">
                <a:defRPr/>
              </a:pPr>
              <a:t>13</a:t>
            </a:fld>
            <a:endParaRPr lang="en-US" sz="900" dirty="0"/>
          </a:p>
        </p:txBody>
      </p:sp>
    </p:spTree>
    <p:extLst>
      <p:ext uri="{BB962C8B-B14F-4D97-AF65-F5344CB8AC3E}">
        <p14:creationId xmlns:p14="http://schemas.microsoft.com/office/powerpoint/2010/main" val="1044611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Content Placeholder 15"/>
          <p:cNvSpPr>
            <a:spLocks noGrp="1"/>
          </p:cNvSpPr>
          <p:nvPr>
            <p:ph sz="quarter" idx="4294967295"/>
          </p:nvPr>
        </p:nvSpPr>
        <p:spPr>
          <a:xfrm>
            <a:off x="242574" y="2234293"/>
            <a:ext cx="9021911" cy="3716649"/>
          </a:xfrm>
          <a:prstGeom prst="rect">
            <a:avLst/>
          </a:prstGeom>
        </p:spPr>
        <p:txBody>
          <a:bodyPr>
            <a:normAutofit/>
          </a:bodyPr>
          <a:lstStyle/>
          <a:p>
            <a:pPr lvl="1">
              <a:spcBef>
                <a:spcPts val="1200"/>
              </a:spcBef>
              <a:buFont typeface="Wingdings" panose="05000000000000000000" pitchFamily="2" charset="2"/>
              <a:buChar char="ü"/>
            </a:pPr>
            <a:r>
              <a:rPr lang="en-US" sz="2200" dirty="0" smtClean="0">
                <a:solidFill>
                  <a:schemeClr val="bg2"/>
                </a:solidFill>
              </a:rPr>
              <a:t>Design from the customer’s perspective “outside-in”</a:t>
            </a:r>
          </a:p>
          <a:p>
            <a:pPr lvl="1">
              <a:spcBef>
                <a:spcPts val="1200"/>
              </a:spcBef>
              <a:buFont typeface="Wingdings" panose="05000000000000000000" pitchFamily="2" charset="2"/>
              <a:buChar char="ü"/>
            </a:pPr>
            <a:r>
              <a:rPr lang="en-US" sz="2200" dirty="0" smtClean="0">
                <a:solidFill>
                  <a:schemeClr val="bg2"/>
                </a:solidFill>
              </a:rPr>
              <a:t>Integrate all channels and customer touch points</a:t>
            </a:r>
          </a:p>
          <a:p>
            <a:pPr lvl="1">
              <a:spcBef>
                <a:spcPts val="1200"/>
              </a:spcBef>
              <a:buFont typeface="Wingdings" panose="05000000000000000000" pitchFamily="2" charset="2"/>
              <a:buChar char="ü"/>
            </a:pPr>
            <a:r>
              <a:rPr lang="en-US" sz="2200" dirty="0" smtClean="0">
                <a:solidFill>
                  <a:schemeClr val="bg2"/>
                </a:solidFill>
              </a:rPr>
              <a:t>Execute flawlessly and consistently across touch points</a:t>
            </a:r>
          </a:p>
          <a:p>
            <a:pPr lvl="1">
              <a:spcBef>
                <a:spcPts val="1200"/>
              </a:spcBef>
              <a:buFont typeface="Wingdings" panose="05000000000000000000" pitchFamily="2" charset="2"/>
              <a:buChar char="ü"/>
            </a:pPr>
            <a:r>
              <a:rPr lang="en-US" sz="2200" dirty="0" smtClean="0">
                <a:solidFill>
                  <a:schemeClr val="bg2"/>
                </a:solidFill>
              </a:rPr>
              <a:t>Continuously upgrade products and services</a:t>
            </a:r>
          </a:p>
          <a:p>
            <a:pPr lvl="1">
              <a:spcBef>
                <a:spcPts val="1200"/>
              </a:spcBef>
              <a:buFont typeface="Wingdings" panose="05000000000000000000" pitchFamily="2" charset="2"/>
              <a:buChar char="ü"/>
            </a:pPr>
            <a:r>
              <a:rPr lang="en-US" sz="2200" dirty="0" smtClean="0">
                <a:solidFill>
                  <a:schemeClr val="bg2"/>
                </a:solidFill>
              </a:rPr>
              <a:t>Make digital core to the business model</a:t>
            </a:r>
          </a:p>
        </p:txBody>
      </p:sp>
      <p:sp>
        <p:nvSpPr>
          <p:cNvPr id="2" name="Title 1"/>
          <p:cNvSpPr>
            <a:spLocks noGrp="1"/>
          </p:cNvSpPr>
          <p:nvPr>
            <p:ph type="title"/>
          </p:nvPr>
        </p:nvSpPr>
        <p:spPr bwMode="auto">
          <a:xfrm>
            <a:off x="457370" y="378474"/>
            <a:ext cx="11333509" cy="785553"/>
          </a:xfrm>
        </p:spPr>
        <p:txBody>
          <a:bodyPr vert="horz" lIns="0" tIns="0" rIns="0" bIns="0" rtlCol="0" anchor="ctr" anchorCtr="0">
            <a:normAutofit fontScale="90000"/>
          </a:bodyPr>
          <a:lstStyle/>
          <a:p>
            <a:r>
              <a:rPr lang="en-US" dirty="0"/>
              <a:t>The challenge </a:t>
            </a:r>
            <a:r>
              <a:rPr lang="en-US" dirty="0" smtClean="0"/>
              <a:t>is </a:t>
            </a:r>
            <a:r>
              <a:rPr lang="en-US" dirty="0"/>
              <a:t>to invent products and services so beloved by customers that they will pay more for </a:t>
            </a:r>
            <a:r>
              <a:rPr lang="en-US" dirty="0" smtClean="0"/>
              <a:t>them</a:t>
            </a:r>
            <a:endParaRPr lang="en-US" dirty="0"/>
          </a:p>
        </p:txBody>
      </p:sp>
      <p:grpSp>
        <p:nvGrpSpPr>
          <p:cNvPr id="7" name="Group 6"/>
          <p:cNvGrpSpPr/>
          <p:nvPr/>
        </p:nvGrpSpPr>
        <p:grpSpPr>
          <a:xfrm>
            <a:off x="9218294" y="1655473"/>
            <a:ext cx="2537205" cy="4631523"/>
            <a:chOff x="315358" y="1575282"/>
            <a:chExt cx="1903648" cy="4631523"/>
          </a:xfrm>
        </p:grpSpPr>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31765" y="1575282"/>
              <a:ext cx="1887241" cy="335152"/>
            </a:xfrm>
            <a:prstGeom prst="rect">
              <a:avLst/>
            </a:prstGeom>
          </p:spPr>
        </p:pic>
        <p:pic>
          <p:nvPicPr>
            <p:cNvPr id="9"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15358" y="4943760"/>
              <a:ext cx="1468198" cy="419485"/>
            </a:xfrm>
            <a:prstGeom prst="rect">
              <a:avLst/>
            </a:prstGeom>
          </p:spPr>
        </p:pic>
        <p:pic>
          <p:nvPicPr>
            <p:cNvPr id="14" name="Picture 13"/>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331765" y="3971234"/>
              <a:ext cx="1074343" cy="663388"/>
            </a:xfrm>
            <a:prstGeom prst="rect">
              <a:avLst/>
            </a:prstGeom>
          </p:spPr>
        </p:pic>
        <p:pic>
          <p:nvPicPr>
            <p:cNvPr id="15" name="Picture 14"/>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38274" y="5724757"/>
              <a:ext cx="1261973" cy="482048"/>
            </a:xfrm>
            <a:prstGeom prst="rect">
              <a:avLst/>
            </a:prstGeom>
          </p:spPr>
        </p:pic>
        <p:pic>
          <p:nvPicPr>
            <p:cNvPr id="7170" name="Picture 2"/>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338274" y="2154103"/>
              <a:ext cx="981604" cy="1056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a:stretch/>
          </p:blipFill>
          <p:spPr bwMode="auto">
            <a:xfrm>
              <a:off x="362411" y="3414960"/>
              <a:ext cx="1856595" cy="267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3" name="Footer Placeholder 3"/>
          <p:cNvSpPr>
            <a:spLocks noGrp="1"/>
          </p:cNvSpPr>
          <p:nvPr>
            <p:ph type="ftr" sz="quarter" idx="4294967295"/>
          </p:nvPr>
        </p:nvSpPr>
        <p:spPr>
          <a:xfrm>
            <a:off x="360402" y="6575425"/>
            <a:ext cx="5412319" cy="128588"/>
          </a:xfrm>
          <a:prstGeom prst="rect">
            <a:avLst/>
          </a:prstGeom>
        </p:spPr>
        <p:txBody>
          <a:bodyPr/>
          <a:lstStyle/>
          <a:p>
            <a:pPr algn="l"/>
            <a:r>
              <a:rPr lang="en-AU" sz="900" dirty="0" smtClean="0"/>
              <a:t>Copyright © 2014 Accenture  All rights reserved.</a:t>
            </a:r>
            <a:endParaRPr lang="en-AU" sz="900" dirty="0"/>
          </a:p>
        </p:txBody>
      </p:sp>
      <p:sp>
        <p:nvSpPr>
          <p:cNvPr id="17" name="Slide Number Placeholder 4"/>
          <p:cNvSpPr txBox="1">
            <a:spLocks/>
          </p:cNvSpPr>
          <p:nvPr/>
        </p:nvSpPr>
        <p:spPr>
          <a:xfrm>
            <a:off x="10991675" y="6575425"/>
            <a:ext cx="730425" cy="128588"/>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r">
              <a:defRPr/>
            </a:pPr>
            <a:fld id="{90CBDC3A-D49F-4631-A8C7-55D59B33E5FA}" type="slidenum">
              <a:rPr lang="en-US" sz="900" smtClean="0"/>
              <a:pPr algn="r">
                <a:defRPr/>
              </a:pPr>
              <a:t>14</a:t>
            </a:fld>
            <a:endParaRPr lang="en-US" sz="900" dirty="0"/>
          </a:p>
        </p:txBody>
      </p:sp>
      <p:sp>
        <p:nvSpPr>
          <p:cNvPr id="5" name="Rectangle 4"/>
          <p:cNvSpPr/>
          <p:nvPr/>
        </p:nvSpPr>
        <p:spPr>
          <a:xfrm>
            <a:off x="362690" y="1653106"/>
            <a:ext cx="6361462" cy="430887"/>
          </a:xfrm>
          <a:prstGeom prst="rect">
            <a:avLst/>
          </a:prstGeom>
        </p:spPr>
        <p:txBody>
          <a:bodyPr wrap="none">
            <a:spAutoFit/>
          </a:bodyPr>
          <a:lstStyle/>
          <a:p>
            <a:pPr marL="0" indent="0">
              <a:spcBef>
                <a:spcPts val="3000"/>
              </a:spcBef>
              <a:buNone/>
            </a:pPr>
            <a:r>
              <a:rPr lang="en-US" sz="2200" b="1" dirty="0">
                <a:solidFill>
                  <a:schemeClr val="accent3"/>
                </a:solidFill>
              </a:rPr>
              <a:t>Companies that lead in customer satisfaction:</a:t>
            </a:r>
          </a:p>
        </p:txBody>
      </p:sp>
    </p:spTree>
    <p:extLst>
      <p:ext uri="{BB962C8B-B14F-4D97-AF65-F5344CB8AC3E}">
        <p14:creationId xmlns:p14="http://schemas.microsoft.com/office/powerpoint/2010/main" val="340987858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smtClean="0"/>
              <a:t>Things to get right in building a digital business</a:t>
            </a:r>
            <a:endParaRPr lang="en-US" sz="2400" b="1" dirty="0"/>
          </a:p>
        </p:txBody>
      </p:sp>
      <p:sp>
        <p:nvSpPr>
          <p:cNvPr id="3" name="TextBox 2"/>
          <p:cNvSpPr txBox="1"/>
          <p:nvPr/>
        </p:nvSpPr>
        <p:spPr>
          <a:xfrm>
            <a:off x="373494" y="3427036"/>
            <a:ext cx="2794828" cy="1323439"/>
          </a:xfrm>
          <a:prstGeom prst="rect">
            <a:avLst/>
          </a:prstGeom>
          <a:noFill/>
        </p:spPr>
        <p:txBody>
          <a:bodyPr wrap="square" rtlCol="0">
            <a:spAutoFit/>
          </a:bodyPr>
          <a:lstStyle/>
          <a:p>
            <a:r>
              <a:rPr lang="en-US" sz="2000" b="1" dirty="0" smtClean="0">
                <a:solidFill>
                  <a:srgbClr val="666666"/>
                </a:solidFill>
              </a:rPr>
              <a:t>Picking your spots – becoming too focused to fail with digital initiatives.</a:t>
            </a:r>
          </a:p>
        </p:txBody>
      </p:sp>
      <p:pic>
        <p:nvPicPr>
          <p:cNvPr id="4" name="Picture 3" descr="Boardroom.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66437" y="1790798"/>
            <a:ext cx="2575519" cy="1639838"/>
          </a:xfrm>
          <a:prstGeom prst="rect">
            <a:avLst/>
          </a:prstGeom>
        </p:spPr>
      </p:pic>
      <p:pic>
        <p:nvPicPr>
          <p:cNvPr id="5" name="Picture 4" descr="Breaching-Humpback-Whale-002.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867085" y="1790798"/>
            <a:ext cx="2575519" cy="1639838"/>
          </a:xfrm>
          <a:prstGeom prst="rect">
            <a:avLst/>
          </a:prstGeom>
        </p:spPr>
      </p:pic>
      <p:pic>
        <p:nvPicPr>
          <p:cNvPr id="8" name="Picture 7" descr="Blury crowd.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65789" y="1785035"/>
            <a:ext cx="2575519" cy="1639839"/>
          </a:xfrm>
          <a:prstGeom prst="rect">
            <a:avLst/>
          </a:prstGeom>
        </p:spPr>
      </p:pic>
      <p:pic>
        <p:nvPicPr>
          <p:cNvPr id="9" name="Picture 8" descr="fractals-water-design-background-9049765.jpg"/>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flipV="1">
            <a:off x="465141" y="1790798"/>
            <a:ext cx="2575519" cy="1639838"/>
          </a:xfrm>
          <a:prstGeom prst="rect">
            <a:avLst/>
          </a:prstGeom>
        </p:spPr>
      </p:pic>
      <p:sp>
        <p:nvSpPr>
          <p:cNvPr id="11" name="Slide Number Placeholder 2"/>
          <p:cNvSpPr>
            <a:spLocks noGrp="1"/>
          </p:cNvSpPr>
          <p:nvPr>
            <p:ph type="sldNum" sz="quarter" idx="12"/>
          </p:nvPr>
        </p:nvSpPr>
        <p:spPr>
          <a:xfrm>
            <a:off x="9439683" y="6584492"/>
            <a:ext cx="2257601" cy="230832"/>
          </a:xfrm>
        </p:spPr>
        <p:txBody>
          <a:bodyPr>
            <a:spAutoFit/>
          </a:bodyPr>
          <a:lstStyle/>
          <a:p>
            <a:pPr algn="r" fontAlgn="base">
              <a:spcBef>
                <a:spcPct val="0"/>
              </a:spcBef>
              <a:spcAft>
                <a:spcPct val="0"/>
              </a:spcAft>
              <a:defRPr/>
            </a:pPr>
            <a:fld id="{AAA07EEE-029C-492D-A17B-6C02F33FAA6F}" type="slidenum">
              <a:rPr lang="en-US" smtClean="0">
                <a:ea typeface="ＭＳ Ｐゴシック" charset="0"/>
              </a:rPr>
              <a:pPr algn="r" fontAlgn="base">
                <a:spcBef>
                  <a:spcPct val="0"/>
                </a:spcBef>
                <a:spcAft>
                  <a:spcPct val="0"/>
                </a:spcAft>
                <a:defRPr/>
              </a:pPr>
              <a:t>15</a:t>
            </a:fld>
            <a:endParaRPr lang="en-US" dirty="0">
              <a:ea typeface="ＭＳ Ｐゴシック" charset="0"/>
            </a:endParaRPr>
          </a:p>
        </p:txBody>
      </p:sp>
      <p:sp>
        <p:nvSpPr>
          <p:cNvPr id="12" name="Footer Placeholder 1"/>
          <p:cNvSpPr txBox="1">
            <a:spLocks/>
          </p:cNvSpPr>
          <p:nvPr/>
        </p:nvSpPr>
        <p:spPr>
          <a:xfrm>
            <a:off x="386586" y="6575425"/>
            <a:ext cx="5412319" cy="128588"/>
          </a:xfrm>
          <a:prstGeom prst="rect">
            <a:avLst/>
          </a:prstGeom>
        </p:spPr>
        <p:txBody>
          <a:bodyPr vert="horz" wrap="square" lIns="91440" tIns="45720" rIns="0" bIns="45720" numCol="1" anchor="ctr" anchorCtr="0" compatLnSpc="1">
            <a:prstTxWarp prst="textNoShape">
              <a:avLst/>
            </a:prstTxWarp>
            <a:noAutofit/>
          </a:bodyPr>
          <a:lstStyle>
            <a:defPPr>
              <a:defRPr lang="en-US"/>
            </a:defPPr>
            <a:lvl1pPr algn="r" rtl="0" fontAlgn="base">
              <a:spcBef>
                <a:spcPct val="0"/>
              </a:spcBef>
              <a:spcAft>
                <a:spcPct val="0"/>
              </a:spcAft>
              <a:defRPr sz="900" kern="1200">
                <a:solidFill>
                  <a:schemeClr val="tx2"/>
                </a:solidFill>
                <a:latin typeface="+mn-lt"/>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r>
              <a:rPr lang="en-US" smtClean="0"/>
              <a:t>Copyright © 2014 Accenture  All rights reserved.</a:t>
            </a:r>
            <a:endParaRPr lang="en-US" dirty="0"/>
          </a:p>
        </p:txBody>
      </p:sp>
      <p:sp>
        <p:nvSpPr>
          <p:cNvPr id="13" name="TextBox 12"/>
          <p:cNvSpPr txBox="1"/>
          <p:nvPr/>
        </p:nvSpPr>
        <p:spPr>
          <a:xfrm>
            <a:off x="3264430" y="3427036"/>
            <a:ext cx="2576878" cy="1631216"/>
          </a:xfrm>
          <a:prstGeom prst="rect">
            <a:avLst/>
          </a:prstGeom>
          <a:noFill/>
        </p:spPr>
        <p:txBody>
          <a:bodyPr wrap="square" rtlCol="0">
            <a:spAutoFit/>
          </a:bodyPr>
          <a:lstStyle/>
          <a:p>
            <a:r>
              <a:rPr lang="en-US" sz="2000" b="1" dirty="0" smtClean="0">
                <a:solidFill>
                  <a:srgbClr val="666666"/>
                </a:solidFill>
              </a:rPr>
              <a:t>Re-orienting the business from </a:t>
            </a:r>
            <a:br>
              <a:rPr lang="en-US" sz="2000" b="1" dirty="0" smtClean="0">
                <a:solidFill>
                  <a:srgbClr val="666666"/>
                </a:solidFill>
              </a:rPr>
            </a:br>
            <a:r>
              <a:rPr lang="en-US" sz="2000" b="1" dirty="0" smtClean="0">
                <a:solidFill>
                  <a:srgbClr val="666666"/>
                </a:solidFill>
              </a:rPr>
              <a:t>what you do to </a:t>
            </a:r>
            <a:br>
              <a:rPr lang="en-US" sz="2000" b="1" dirty="0" smtClean="0">
                <a:solidFill>
                  <a:srgbClr val="666666"/>
                </a:solidFill>
              </a:rPr>
            </a:br>
            <a:r>
              <a:rPr lang="en-US" sz="2000" b="1" dirty="0" smtClean="0">
                <a:solidFill>
                  <a:srgbClr val="666666"/>
                </a:solidFill>
              </a:rPr>
              <a:t>why people should choose you.</a:t>
            </a:r>
          </a:p>
        </p:txBody>
      </p:sp>
      <p:sp>
        <p:nvSpPr>
          <p:cNvPr id="14" name="TextBox 13"/>
          <p:cNvSpPr txBox="1"/>
          <p:nvPr/>
        </p:nvSpPr>
        <p:spPr>
          <a:xfrm>
            <a:off x="6004359" y="3431882"/>
            <a:ext cx="2623426" cy="1631216"/>
          </a:xfrm>
          <a:prstGeom prst="rect">
            <a:avLst/>
          </a:prstGeom>
          <a:noFill/>
        </p:spPr>
        <p:txBody>
          <a:bodyPr wrap="square" rtlCol="0">
            <a:spAutoFit/>
          </a:bodyPr>
          <a:lstStyle/>
          <a:p>
            <a:r>
              <a:rPr lang="en-US" sz="2000" b="1" dirty="0" smtClean="0">
                <a:solidFill>
                  <a:srgbClr val="666666"/>
                </a:solidFill>
              </a:rPr>
              <a:t>Building and partnering to get the right talent and people in the organization.</a:t>
            </a:r>
          </a:p>
        </p:txBody>
      </p:sp>
      <p:sp>
        <p:nvSpPr>
          <p:cNvPr id="15" name="TextBox 14"/>
          <p:cNvSpPr txBox="1"/>
          <p:nvPr/>
        </p:nvSpPr>
        <p:spPr>
          <a:xfrm>
            <a:off x="8777460" y="3431882"/>
            <a:ext cx="3030488" cy="1938992"/>
          </a:xfrm>
          <a:prstGeom prst="rect">
            <a:avLst/>
          </a:prstGeom>
          <a:noFill/>
        </p:spPr>
        <p:txBody>
          <a:bodyPr wrap="square" rtlCol="0">
            <a:spAutoFit/>
          </a:bodyPr>
          <a:lstStyle/>
          <a:p>
            <a:r>
              <a:rPr lang="en-US" sz="2000" b="1" dirty="0" smtClean="0">
                <a:solidFill>
                  <a:srgbClr val="666666"/>
                </a:solidFill>
              </a:rPr>
              <a:t>Creating a more dynamic operating model and governance structures to respond to market changes.</a:t>
            </a:r>
          </a:p>
          <a:p>
            <a:endParaRPr lang="en-US" sz="2000" b="1" dirty="0">
              <a:solidFill>
                <a:srgbClr val="666666"/>
              </a:solidFill>
            </a:endParaRPr>
          </a:p>
        </p:txBody>
      </p:sp>
    </p:spTree>
    <p:extLst>
      <p:ext uri="{BB962C8B-B14F-4D97-AF65-F5344CB8AC3E}">
        <p14:creationId xmlns:p14="http://schemas.microsoft.com/office/powerpoint/2010/main" val="606861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3764531539"/>
              </p:ext>
            </p:extLst>
          </p:nvPr>
        </p:nvGraphicFramePr>
        <p:xfrm>
          <a:off x="2117" y="1589"/>
          <a:ext cx="2115" cy="1587"/>
        </p:xfrm>
        <a:graphic>
          <a:graphicData uri="http://schemas.openxmlformats.org/presentationml/2006/ole">
            <mc:AlternateContent xmlns:mc="http://schemas.openxmlformats.org/markup-compatibility/2006">
              <mc:Choice xmlns:v="urn:schemas-microsoft-com:vml" Requires="v">
                <p:oleObj spid="_x0000_s206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2117" y="1589"/>
                        <a:ext cx="2115" cy="1587"/>
                      </a:xfrm>
                      <a:prstGeom prst="rect">
                        <a:avLst/>
                      </a:prstGeom>
                    </p:spPr>
                  </p:pic>
                </p:oleObj>
              </mc:Fallback>
            </mc:AlternateContent>
          </a:graphicData>
        </a:graphic>
      </p:graphicFrame>
      <p:sp>
        <p:nvSpPr>
          <p:cNvPr id="7" name="Title 6"/>
          <p:cNvSpPr>
            <a:spLocks noGrp="1"/>
          </p:cNvSpPr>
          <p:nvPr>
            <p:ph type="title"/>
          </p:nvPr>
        </p:nvSpPr>
        <p:spPr/>
        <p:txBody>
          <a:bodyPr/>
          <a:lstStyle/>
          <a:p>
            <a:r>
              <a:rPr lang="en-US" sz="2400" b="1" dirty="0">
                <a:solidFill>
                  <a:schemeClr val="bg2">
                    <a:lumMod val="50000"/>
                  </a:schemeClr>
                </a:solidFill>
                <a:latin typeface="Arial" panose="020B0604020202020204" pitchFamily="34" charset="0"/>
              </a:rPr>
              <a:t>Becoming a </a:t>
            </a:r>
            <a:r>
              <a:rPr lang="en-US" sz="2400" b="1" dirty="0" smtClean="0">
                <a:solidFill>
                  <a:schemeClr val="bg2">
                    <a:lumMod val="50000"/>
                  </a:schemeClr>
                </a:solidFill>
                <a:latin typeface="Arial" panose="020B0604020202020204" pitchFamily="34" charset="0"/>
              </a:rPr>
              <a:t>digital business </a:t>
            </a:r>
            <a:r>
              <a:rPr lang="en-US" sz="2400" b="1" dirty="0">
                <a:solidFill>
                  <a:schemeClr val="bg2">
                    <a:lumMod val="50000"/>
                  </a:schemeClr>
                </a:solidFill>
                <a:latin typeface="Arial" panose="020B0604020202020204" pitchFamily="34" charset="0"/>
              </a:rPr>
              <a:t>is different from </a:t>
            </a:r>
            <a:r>
              <a:rPr lang="en-US" sz="2400" b="1" dirty="0" smtClean="0">
                <a:solidFill>
                  <a:schemeClr val="bg2">
                    <a:lumMod val="50000"/>
                  </a:schemeClr>
                </a:solidFill>
                <a:latin typeface="Arial" panose="020B0604020202020204" pitchFamily="34" charset="0"/>
              </a:rPr>
              <a:t>digitizing </a:t>
            </a:r>
            <a:r>
              <a:rPr lang="en-US" sz="2400" b="1" dirty="0">
                <a:solidFill>
                  <a:schemeClr val="bg2">
                    <a:lumMod val="50000"/>
                  </a:schemeClr>
                </a:solidFill>
                <a:latin typeface="Arial" panose="020B0604020202020204" pitchFamily="34" charset="0"/>
              </a:rPr>
              <a:t>marketing or </a:t>
            </a:r>
            <a:r>
              <a:rPr lang="en-US" sz="2400" b="1" dirty="0" smtClean="0">
                <a:solidFill>
                  <a:schemeClr val="bg2">
                    <a:lumMod val="50000"/>
                  </a:schemeClr>
                </a:solidFill>
                <a:latin typeface="Arial" panose="020B0604020202020204" pitchFamily="34" charset="0"/>
              </a:rPr>
              <a:t>operations</a:t>
            </a:r>
            <a:endParaRPr lang="en-US" sz="2400" b="1" dirty="0">
              <a:solidFill>
                <a:schemeClr val="bg2">
                  <a:lumMod val="50000"/>
                </a:schemeClr>
              </a:solidFill>
              <a:latin typeface="Arial" panose="020B0604020202020204" pitchFamily="34" charset="0"/>
            </a:endParaRPr>
          </a:p>
        </p:txBody>
      </p:sp>
      <p:grpSp>
        <p:nvGrpSpPr>
          <p:cNvPr id="27" name="Group 26"/>
          <p:cNvGrpSpPr/>
          <p:nvPr/>
        </p:nvGrpSpPr>
        <p:grpSpPr>
          <a:xfrm>
            <a:off x="1714520" y="1270305"/>
            <a:ext cx="9904212" cy="5153847"/>
            <a:chOff x="459798" y="1828800"/>
            <a:chExt cx="5959785" cy="4546781"/>
          </a:xfrm>
        </p:grpSpPr>
        <p:sp>
          <p:nvSpPr>
            <p:cNvPr id="31" name="TextBox 30"/>
            <p:cNvSpPr txBox="1"/>
            <p:nvPr/>
          </p:nvSpPr>
          <p:spPr>
            <a:xfrm>
              <a:off x="5096073" y="4350967"/>
              <a:ext cx="1083605" cy="570200"/>
            </a:xfrm>
            <a:prstGeom prst="rect">
              <a:avLst/>
            </a:prstGeom>
            <a:noFill/>
          </p:spPr>
          <p:txBody>
            <a:bodyPr wrap="square" rtlCol="0">
              <a:spAutoFit/>
            </a:bodyPr>
            <a:lstStyle/>
            <a:p>
              <a:r>
                <a:rPr lang="en-US" b="1" dirty="0" smtClean="0">
                  <a:solidFill>
                    <a:schemeClr val="accent3"/>
                  </a:solidFill>
                </a:rPr>
                <a:t>Digitize</a:t>
              </a:r>
              <a:br>
                <a:rPr lang="en-US" b="1" dirty="0" smtClean="0">
                  <a:solidFill>
                    <a:schemeClr val="accent3"/>
                  </a:solidFill>
                </a:rPr>
              </a:br>
              <a:r>
                <a:rPr lang="en-US" b="1" dirty="0" smtClean="0">
                  <a:solidFill>
                    <a:schemeClr val="accent3"/>
                  </a:solidFill>
                </a:rPr>
                <a:t>Operations</a:t>
              </a:r>
              <a:endParaRPr lang="en-US" b="1" dirty="0">
                <a:solidFill>
                  <a:schemeClr val="accent3"/>
                </a:solidFill>
              </a:endParaRPr>
            </a:p>
          </p:txBody>
        </p:sp>
        <p:sp>
          <p:nvSpPr>
            <p:cNvPr id="32" name="Rectangle 31"/>
            <p:cNvSpPr/>
            <p:nvPr/>
          </p:nvSpPr>
          <p:spPr>
            <a:xfrm>
              <a:off x="1219063" y="2315634"/>
              <a:ext cx="3764342" cy="3684427"/>
            </a:xfrm>
            <a:prstGeom prst="rect">
              <a:avLst/>
            </a:prstGeom>
            <a:solidFill>
              <a:schemeClr val="accent5"/>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3" name="Right Triangle 32"/>
            <p:cNvSpPr/>
            <p:nvPr/>
          </p:nvSpPr>
          <p:spPr>
            <a:xfrm flipH="1" flipV="1">
              <a:off x="2575086" y="2326991"/>
              <a:ext cx="2395984" cy="2396379"/>
            </a:xfrm>
            <a:prstGeom prst="rtTriangle">
              <a:avLst/>
            </a:prstGeom>
            <a:solidFill>
              <a:srgbClr val="359B4C"/>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4" name="Right Triangle 33"/>
            <p:cNvSpPr/>
            <p:nvPr/>
          </p:nvSpPr>
          <p:spPr>
            <a:xfrm flipH="1">
              <a:off x="1207969" y="4646793"/>
              <a:ext cx="3764342" cy="1339307"/>
            </a:xfrm>
            <a:prstGeom prst="rtTriangle">
              <a:avLst/>
            </a:prstGeom>
            <a:solidFill>
              <a:schemeClr val="accent2"/>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5" name="TextBox 34"/>
            <p:cNvSpPr txBox="1"/>
            <p:nvPr/>
          </p:nvSpPr>
          <p:spPr>
            <a:xfrm>
              <a:off x="2518455" y="6022600"/>
              <a:ext cx="1165921" cy="352981"/>
            </a:xfrm>
            <a:prstGeom prst="rect">
              <a:avLst/>
            </a:prstGeom>
            <a:noFill/>
          </p:spPr>
          <p:txBody>
            <a:bodyPr wrap="none" rtlCol="0">
              <a:spAutoFit/>
            </a:bodyPr>
            <a:lstStyle/>
            <a:p>
              <a:pPr algn="ctr"/>
              <a:r>
                <a:rPr lang="en-US" sz="2000" b="1" dirty="0" smtClean="0"/>
                <a:t>Internal Focus</a:t>
              </a:r>
              <a:endParaRPr lang="en-US" sz="2000" b="1" dirty="0"/>
            </a:p>
          </p:txBody>
        </p:sp>
        <p:sp>
          <p:nvSpPr>
            <p:cNvPr id="36" name="Right Triangle 35"/>
            <p:cNvSpPr/>
            <p:nvPr/>
          </p:nvSpPr>
          <p:spPr>
            <a:xfrm rot="5400000">
              <a:off x="72121" y="3494609"/>
              <a:ext cx="3684427" cy="1368356"/>
            </a:xfrm>
            <a:prstGeom prst="rtTriangle">
              <a:avLst/>
            </a:prstGeom>
            <a:solidFill>
              <a:schemeClr val="accent1"/>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8" name="TextBox 37"/>
            <p:cNvSpPr txBox="1"/>
            <p:nvPr/>
          </p:nvSpPr>
          <p:spPr>
            <a:xfrm>
              <a:off x="459798" y="3867593"/>
              <a:ext cx="720173" cy="624505"/>
            </a:xfrm>
            <a:prstGeom prst="rect">
              <a:avLst/>
            </a:prstGeom>
            <a:noFill/>
          </p:spPr>
          <p:txBody>
            <a:bodyPr wrap="none" rtlCol="0">
              <a:spAutoFit/>
            </a:bodyPr>
            <a:lstStyle/>
            <a:p>
              <a:r>
                <a:rPr lang="en-US" sz="2000" b="1" dirty="0" smtClean="0"/>
                <a:t>External </a:t>
              </a:r>
            </a:p>
            <a:p>
              <a:r>
                <a:rPr lang="en-US" sz="2000" b="1" dirty="0" smtClean="0"/>
                <a:t>Focus</a:t>
              </a:r>
              <a:endParaRPr lang="en-US" sz="2000" b="1" dirty="0"/>
            </a:p>
          </p:txBody>
        </p:sp>
        <p:sp>
          <p:nvSpPr>
            <p:cNvPr id="39" name="TextBox 38"/>
            <p:cNvSpPr txBox="1"/>
            <p:nvPr/>
          </p:nvSpPr>
          <p:spPr>
            <a:xfrm>
              <a:off x="2527162" y="5573216"/>
              <a:ext cx="2139775" cy="352981"/>
            </a:xfrm>
            <a:prstGeom prst="rect">
              <a:avLst/>
            </a:prstGeom>
            <a:noFill/>
          </p:spPr>
          <p:txBody>
            <a:bodyPr wrap="square" rtlCol="0">
              <a:spAutoFit/>
            </a:bodyPr>
            <a:lstStyle/>
            <a:p>
              <a:r>
                <a:rPr lang="en-US" sz="2000" b="1" dirty="0" smtClean="0">
                  <a:solidFill>
                    <a:schemeClr val="bg1"/>
                  </a:solidFill>
                </a:rPr>
                <a:t>Digitize Processes</a:t>
              </a:r>
              <a:endParaRPr lang="en-US" sz="2000" b="1" dirty="0">
                <a:solidFill>
                  <a:schemeClr val="bg1"/>
                </a:solidFill>
              </a:endParaRPr>
            </a:p>
          </p:txBody>
        </p:sp>
        <p:sp>
          <p:nvSpPr>
            <p:cNvPr id="40" name="TextBox 39"/>
            <p:cNvSpPr txBox="1"/>
            <p:nvPr/>
          </p:nvSpPr>
          <p:spPr>
            <a:xfrm>
              <a:off x="482142" y="2227686"/>
              <a:ext cx="667135" cy="325829"/>
            </a:xfrm>
            <a:prstGeom prst="rect">
              <a:avLst/>
            </a:prstGeom>
            <a:noFill/>
          </p:spPr>
          <p:txBody>
            <a:bodyPr wrap="none" rtlCol="0">
              <a:spAutoFit/>
            </a:bodyPr>
            <a:lstStyle/>
            <a:p>
              <a:pPr algn="ctr"/>
              <a:r>
                <a:rPr lang="en-US" dirty="0" smtClean="0"/>
                <a:t>Revenue</a:t>
              </a:r>
              <a:endParaRPr lang="en-US" dirty="0"/>
            </a:p>
          </p:txBody>
        </p:sp>
        <p:sp>
          <p:nvSpPr>
            <p:cNvPr id="42" name="TextBox 41"/>
            <p:cNvSpPr txBox="1"/>
            <p:nvPr/>
          </p:nvSpPr>
          <p:spPr>
            <a:xfrm>
              <a:off x="4502064" y="6005264"/>
              <a:ext cx="535694" cy="325829"/>
            </a:xfrm>
            <a:prstGeom prst="rect">
              <a:avLst/>
            </a:prstGeom>
            <a:noFill/>
          </p:spPr>
          <p:txBody>
            <a:bodyPr wrap="none" rtlCol="0">
              <a:spAutoFit/>
            </a:bodyPr>
            <a:lstStyle/>
            <a:p>
              <a:pPr algn="ctr"/>
              <a:r>
                <a:rPr lang="en-US" dirty="0" smtClean="0"/>
                <a:t>Margin</a:t>
              </a:r>
              <a:endParaRPr lang="en-US" dirty="0"/>
            </a:p>
          </p:txBody>
        </p:sp>
        <p:sp>
          <p:nvSpPr>
            <p:cNvPr id="43" name="TextBox 42"/>
            <p:cNvSpPr txBox="1"/>
            <p:nvPr/>
          </p:nvSpPr>
          <p:spPr>
            <a:xfrm>
              <a:off x="1297156" y="2424280"/>
              <a:ext cx="1277080" cy="624505"/>
            </a:xfrm>
            <a:prstGeom prst="rect">
              <a:avLst/>
            </a:prstGeom>
            <a:noFill/>
          </p:spPr>
          <p:txBody>
            <a:bodyPr wrap="square" rtlCol="0">
              <a:spAutoFit/>
            </a:bodyPr>
            <a:lstStyle/>
            <a:p>
              <a:r>
                <a:rPr lang="en-US" sz="2000" b="1" dirty="0" smtClean="0">
                  <a:solidFill>
                    <a:schemeClr val="bg1"/>
                  </a:solidFill>
                </a:rPr>
                <a:t>Digitize </a:t>
              </a:r>
            </a:p>
            <a:p>
              <a:r>
                <a:rPr lang="en-US" sz="2000" b="1" dirty="0" smtClean="0">
                  <a:solidFill>
                    <a:schemeClr val="bg1"/>
                  </a:solidFill>
                </a:rPr>
                <a:t>Channels</a:t>
              </a:r>
              <a:endParaRPr lang="en-US" sz="2000" b="1" dirty="0">
                <a:solidFill>
                  <a:schemeClr val="bg1"/>
                </a:solidFill>
              </a:endParaRPr>
            </a:p>
          </p:txBody>
        </p:sp>
        <p:sp>
          <p:nvSpPr>
            <p:cNvPr id="44" name="TextBox 43"/>
            <p:cNvSpPr txBox="1"/>
            <p:nvPr/>
          </p:nvSpPr>
          <p:spPr>
            <a:xfrm>
              <a:off x="1535563" y="1828800"/>
              <a:ext cx="2139775" cy="325829"/>
            </a:xfrm>
            <a:prstGeom prst="rect">
              <a:avLst/>
            </a:prstGeom>
            <a:noFill/>
          </p:spPr>
          <p:txBody>
            <a:bodyPr wrap="square" rtlCol="0">
              <a:spAutoFit/>
            </a:bodyPr>
            <a:lstStyle/>
            <a:p>
              <a:pPr algn="ctr"/>
              <a:r>
                <a:rPr lang="en-US" b="1" dirty="0" smtClean="0">
                  <a:solidFill>
                    <a:schemeClr val="accent3"/>
                  </a:solidFill>
                </a:rPr>
                <a:t>Digitize Marketing</a:t>
              </a:r>
              <a:endParaRPr lang="en-US" b="1" dirty="0">
                <a:solidFill>
                  <a:schemeClr val="accent3"/>
                </a:solidFill>
              </a:endParaRPr>
            </a:p>
          </p:txBody>
        </p:sp>
        <p:sp>
          <p:nvSpPr>
            <p:cNvPr id="47" name="TextBox 46"/>
            <p:cNvSpPr txBox="1"/>
            <p:nvPr/>
          </p:nvSpPr>
          <p:spPr>
            <a:xfrm>
              <a:off x="5107023" y="2091279"/>
              <a:ext cx="1312560" cy="570200"/>
            </a:xfrm>
            <a:prstGeom prst="rect">
              <a:avLst/>
            </a:prstGeom>
            <a:noFill/>
          </p:spPr>
          <p:txBody>
            <a:bodyPr wrap="square" rtlCol="0">
              <a:spAutoFit/>
            </a:bodyPr>
            <a:lstStyle/>
            <a:p>
              <a:r>
                <a:rPr lang="en-US" b="1" dirty="0" smtClean="0">
                  <a:solidFill>
                    <a:schemeClr val="accent3"/>
                  </a:solidFill>
                </a:rPr>
                <a:t>Digital</a:t>
              </a:r>
            </a:p>
            <a:p>
              <a:r>
                <a:rPr lang="en-US" b="1" dirty="0" smtClean="0">
                  <a:solidFill>
                    <a:schemeClr val="accent3"/>
                  </a:solidFill>
                </a:rPr>
                <a:t>Business</a:t>
              </a:r>
              <a:endParaRPr lang="en-US" b="1" dirty="0">
                <a:solidFill>
                  <a:schemeClr val="accent3"/>
                </a:solidFill>
              </a:endParaRPr>
            </a:p>
          </p:txBody>
        </p:sp>
        <p:sp>
          <p:nvSpPr>
            <p:cNvPr id="48" name="TextBox 47"/>
            <p:cNvSpPr txBox="1"/>
            <p:nvPr/>
          </p:nvSpPr>
          <p:spPr>
            <a:xfrm>
              <a:off x="2503601" y="3555334"/>
              <a:ext cx="2279668" cy="352981"/>
            </a:xfrm>
            <a:prstGeom prst="rect">
              <a:avLst/>
            </a:prstGeom>
            <a:noFill/>
          </p:spPr>
          <p:txBody>
            <a:bodyPr wrap="square" rtlCol="0">
              <a:spAutoFit/>
            </a:bodyPr>
            <a:lstStyle/>
            <a:p>
              <a:r>
                <a:rPr lang="en-US" sz="2000" b="1" dirty="0" smtClean="0">
                  <a:solidFill>
                    <a:schemeClr val="bg1"/>
                  </a:solidFill>
                </a:rPr>
                <a:t>Digitalize Business Models</a:t>
              </a:r>
              <a:endParaRPr lang="en-US" sz="2000" b="1" dirty="0">
                <a:solidFill>
                  <a:schemeClr val="bg1"/>
                </a:solidFill>
              </a:endParaRPr>
            </a:p>
          </p:txBody>
        </p:sp>
        <p:sp>
          <p:nvSpPr>
            <p:cNvPr id="51" name="Oval 50"/>
            <p:cNvSpPr/>
            <p:nvPr/>
          </p:nvSpPr>
          <p:spPr>
            <a:xfrm>
              <a:off x="4904949" y="2231645"/>
              <a:ext cx="181655" cy="228600"/>
            </a:xfrm>
            <a:prstGeom prst="ellipse">
              <a:avLst/>
            </a:pr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2" name="Oval 51"/>
            <p:cNvSpPr/>
            <p:nvPr/>
          </p:nvSpPr>
          <p:spPr>
            <a:xfrm>
              <a:off x="4902357" y="4526341"/>
              <a:ext cx="181655" cy="228600"/>
            </a:xfrm>
            <a:prstGeom prst="ellipse">
              <a:avLst/>
            </a:pr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53" name="Oval 52"/>
            <p:cNvSpPr/>
            <p:nvPr/>
          </p:nvSpPr>
          <p:spPr>
            <a:xfrm>
              <a:off x="2515781" y="2193144"/>
              <a:ext cx="181655" cy="228600"/>
            </a:xfrm>
            <a:prstGeom prst="ellipse">
              <a:avLst/>
            </a:pr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cxnSp>
        <p:nvCxnSpPr>
          <p:cNvPr id="57" name="Straight Arrow Connector 56"/>
          <p:cNvCxnSpPr/>
          <p:nvPr/>
        </p:nvCxnSpPr>
        <p:spPr>
          <a:xfrm>
            <a:off x="5556799" y="1722953"/>
            <a:ext cx="3488177" cy="0"/>
          </a:xfrm>
          <a:prstGeom prst="straightConnector1">
            <a:avLst/>
          </a:prstGeom>
          <a:ln w="12700" cmpd="sng">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9349954" y="2040854"/>
            <a:ext cx="0" cy="2237997"/>
          </a:xfrm>
          <a:prstGeom prst="straightConnector1">
            <a:avLst/>
          </a:prstGeom>
          <a:ln w="12700" cmpd="sng">
            <a:solidFill>
              <a:schemeClr val="accent4"/>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Slide Number Placeholder 2"/>
          <p:cNvSpPr>
            <a:spLocks noGrp="1"/>
          </p:cNvSpPr>
          <p:nvPr>
            <p:ph type="sldNum" sz="quarter" idx="12"/>
          </p:nvPr>
        </p:nvSpPr>
        <p:spPr>
          <a:xfrm>
            <a:off x="9439683" y="6584492"/>
            <a:ext cx="2257601" cy="230832"/>
          </a:xfrm>
        </p:spPr>
        <p:txBody>
          <a:bodyPr>
            <a:spAutoFit/>
          </a:bodyPr>
          <a:lstStyle/>
          <a:p>
            <a:pPr algn="r" fontAlgn="base">
              <a:spcBef>
                <a:spcPct val="0"/>
              </a:spcBef>
              <a:spcAft>
                <a:spcPct val="0"/>
              </a:spcAft>
              <a:defRPr/>
            </a:pPr>
            <a:fld id="{AAA07EEE-029C-492D-A17B-6C02F33FAA6F}" type="slidenum">
              <a:rPr lang="en-US" smtClean="0">
                <a:ea typeface="ＭＳ Ｐゴシック" charset="0"/>
              </a:rPr>
              <a:pPr algn="r" fontAlgn="base">
                <a:spcBef>
                  <a:spcPct val="0"/>
                </a:spcBef>
                <a:spcAft>
                  <a:spcPct val="0"/>
                </a:spcAft>
                <a:defRPr/>
              </a:pPr>
              <a:t>16</a:t>
            </a:fld>
            <a:endParaRPr lang="en-US" dirty="0">
              <a:ea typeface="ＭＳ Ｐゴシック" charset="0"/>
            </a:endParaRPr>
          </a:p>
        </p:txBody>
      </p:sp>
      <p:sp>
        <p:nvSpPr>
          <p:cNvPr id="28" name="Footer Placeholder 1"/>
          <p:cNvSpPr txBox="1">
            <a:spLocks/>
          </p:cNvSpPr>
          <p:nvPr/>
        </p:nvSpPr>
        <p:spPr>
          <a:xfrm>
            <a:off x="386586" y="6575425"/>
            <a:ext cx="5412319" cy="128588"/>
          </a:xfrm>
          <a:prstGeom prst="rect">
            <a:avLst/>
          </a:prstGeom>
        </p:spPr>
        <p:txBody>
          <a:bodyPr vert="horz" wrap="square" lIns="91440" tIns="45720" rIns="0" bIns="45720" numCol="1" anchor="ctr" anchorCtr="0" compatLnSpc="1">
            <a:prstTxWarp prst="textNoShape">
              <a:avLst/>
            </a:prstTxWarp>
            <a:noAutofit/>
          </a:bodyPr>
          <a:lstStyle>
            <a:defPPr>
              <a:defRPr lang="en-US"/>
            </a:defPPr>
            <a:lvl1pPr algn="r" rtl="0" fontAlgn="base">
              <a:spcBef>
                <a:spcPct val="0"/>
              </a:spcBef>
              <a:spcAft>
                <a:spcPct val="0"/>
              </a:spcAft>
              <a:defRPr sz="900" kern="1200">
                <a:solidFill>
                  <a:schemeClr val="tx2"/>
                </a:solidFill>
                <a:latin typeface="+mn-lt"/>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r>
              <a:rPr lang="en-US" smtClean="0"/>
              <a:t>Copyright © 2014 Accenture  All rights reserved.</a:t>
            </a:r>
            <a:endParaRPr lang="en-US" dirty="0"/>
          </a:p>
        </p:txBody>
      </p:sp>
    </p:spTree>
    <p:extLst>
      <p:ext uri="{BB962C8B-B14F-4D97-AF65-F5344CB8AC3E}">
        <p14:creationId xmlns:p14="http://schemas.microsoft.com/office/powerpoint/2010/main" val="2441378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b"/>
          <a:lstStyle/>
          <a:p>
            <a:r>
              <a:rPr lang="en-US" dirty="0" smtClean="0"/>
              <a:t>How </a:t>
            </a:r>
            <a:r>
              <a:rPr lang="en-US" dirty="0"/>
              <a:t>are we building </a:t>
            </a:r>
            <a:r>
              <a:rPr lang="en-US" dirty="0" smtClean="0"/>
              <a:t>digital </a:t>
            </a:r>
            <a:r>
              <a:rPr lang="en-US" dirty="0"/>
              <a:t>capabilities?  </a:t>
            </a:r>
          </a:p>
        </p:txBody>
      </p:sp>
      <p:sp>
        <p:nvSpPr>
          <p:cNvPr id="30" name="Pentagon 29"/>
          <p:cNvSpPr/>
          <p:nvPr/>
        </p:nvSpPr>
        <p:spPr>
          <a:xfrm>
            <a:off x="465350" y="2530554"/>
            <a:ext cx="1462752" cy="687599"/>
          </a:xfrm>
          <a:prstGeom prst="homePlate">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r>
              <a:rPr lang="en-US" sz="1200" b="1" dirty="0" smtClean="0">
                <a:solidFill>
                  <a:schemeClr val="bg1"/>
                </a:solidFill>
              </a:rPr>
              <a:t>Customer Experience</a:t>
            </a:r>
            <a:endParaRPr lang="en-US" sz="1200" b="1" dirty="0">
              <a:solidFill>
                <a:schemeClr val="bg1"/>
              </a:solidFill>
            </a:endParaRPr>
          </a:p>
        </p:txBody>
      </p:sp>
      <p:sp>
        <p:nvSpPr>
          <p:cNvPr id="31" name="Pentagon 30"/>
          <p:cNvSpPr/>
          <p:nvPr/>
        </p:nvSpPr>
        <p:spPr>
          <a:xfrm>
            <a:off x="465350" y="3536043"/>
            <a:ext cx="1462752" cy="687599"/>
          </a:xfrm>
          <a:prstGeom prst="homePlate">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r>
              <a:rPr lang="en-US" sz="1200" b="1" dirty="0" smtClean="0">
                <a:solidFill>
                  <a:schemeClr val="bg1"/>
                </a:solidFill>
              </a:rPr>
              <a:t>Cross Channel Excellence</a:t>
            </a:r>
            <a:endParaRPr lang="en-US" sz="800" b="1" dirty="0">
              <a:solidFill>
                <a:schemeClr val="bg1"/>
              </a:solidFill>
            </a:endParaRPr>
          </a:p>
        </p:txBody>
      </p:sp>
      <p:sp>
        <p:nvSpPr>
          <p:cNvPr id="32" name="Pentagon 31"/>
          <p:cNvSpPr/>
          <p:nvPr/>
        </p:nvSpPr>
        <p:spPr>
          <a:xfrm>
            <a:off x="465350" y="4447880"/>
            <a:ext cx="1462752" cy="687599"/>
          </a:xfrm>
          <a:prstGeom prst="homePlate">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r>
              <a:rPr lang="en-US" sz="1200" b="1" dirty="0" smtClean="0">
                <a:solidFill>
                  <a:schemeClr val="bg1"/>
                </a:solidFill>
              </a:rPr>
              <a:t>Operational simplicity</a:t>
            </a:r>
            <a:endParaRPr lang="en-US" sz="1200" b="1" dirty="0">
              <a:solidFill>
                <a:schemeClr val="bg1"/>
              </a:solidFill>
            </a:endParaRPr>
          </a:p>
        </p:txBody>
      </p:sp>
      <p:sp>
        <p:nvSpPr>
          <p:cNvPr id="33" name="Pentagon 32"/>
          <p:cNvSpPr/>
          <p:nvPr/>
        </p:nvSpPr>
        <p:spPr>
          <a:xfrm>
            <a:off x="465350" y="5425010"/>
            <a:ext cx="1462752" cy="687599"/>
          </a:xfrm>
          <a:prstGeom prst="homePlate">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r>
              <a:rPr lang="en-US" sz="1200" b="1" dirty="0">
                <a:solidFill>
                  <a:schemeClr val="bg1"/>
                </a:solidFill>
              </a:rPr>
              <a:t>E</a:t>
            </a:r>
            <a:r>
              <a:rPr lang="en-US" sz="1200" b="1" dirty="0" smtClean="0">
                <a:solidFill>
                  <a:schemeClr val="bg1"/>
                </a:solidFill>
              </a:rPr>
              <a:t>xecution </a:t>
            </a:r>
            <a:br>
              <a:rPr lang="en-US" sz="1200" b="1" dirty="0" smtClean="0">
                <a:solidFill>
                  <a:schemeClr val="bg1"/>
                </a:solidFill>
              </a:rPr>
            </a:br>
            <a:r>
              <a:rPr lang="en-US" sz="1200" b="1" dirty="0" smtClean="0">
                <a:solidFill>
                  <a:schemeClr val="bg1"/>
                </a:solidFill>
              </a:rPr>
              <a:t>agility</a:t>
            </a:r>
            <a:endParaRPr lang="en-US" sz="1200" b="1" dirty="0">
              <a:solidFill>
                <a:schemeClr val="bg1"/>
              </a:solidFill>
            </a:endParaRPr>
          </a:p>
        </p:txBody>
      </p:sp>
      <p:cxnSp>
        <p:nvCxnSpPr>
          <p:cNvPr id="34" name="Straight Connector 33"/>
          <p:cNvCxnSpPr/>
          <p:nvPr/>
        </p:nvCxnSpPr>
        <p:spPr>
          <a:xfrm>
            <a:off x="2070848" y="3405288"/>
            <a:ext cx="9371589" cy="0"/>
          </a:xfrm>
          <a:prstGeom prst="line">
            <a:avLst/>
          </a:prstGeom>
          <a:ln w="3175" cmpd="sng">
            <a:solidFill>
              <a:schemeClr val="accent3"/>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070848" y="5329794"/>
            <a:ext cx="9371589" cy="0"/>
          </a:xfrm>
          <a:prstGeom prst="line">
            <a:avLst/>
          </a:prstGeom>
          <a:ln w="3175" cmpd="sng">
            <a:solidFill>
              <a:schemeClr val="accent3"/>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2070848" y="4376843"/>
            <a:ext cx="9371589" cy="0"/>
          </a:xfrm>
          <a:prstGeom prst="line">
            <a:avLst/>
          </a:prstGeom>
          <a:ln w="3175" cmpd="sng">
            <a:solidFill>
              <a:schemeClr val="accent3"/>
            </a:solidFill>
            <a:prstDash val="dash"/>
          </a:ln>
          <a:effectLst/>
        </p:spPr>
        <p:style>
          <a:lnRef idx="2">
            <a:schemeClr val="accent1"/>
          </a:lnRef>
          <a:fillRef idx="0">
            <a:schemeClr val="accent1"/>
          </a:fillRef>
          <a:effectRef idx="1">
            <a:schemeClr val="accent1"/>
          </a:effectRef>
          <a:fontRef idx="minor">
            <a:schemeClr val="tx1"/>
          </a:fontRef>
        </p:style>
      </p:cxnSp>
      <p:sp>
        <p:nvSpPr>
          <p:cNvPr id="37" name="Right Triangle 36"/>
          <p:cNvSpPr/>
          <p:nvPr/>
        </p:nvSpPr>
        <p:spPr>
          <a:xfrm>
            <a:off x="2013906" y="1469761"/>
            <a:ext cx="9500767" cy="903271"/>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none" lIns="0" rIns="0" rtlCol="0" anchor="ctr"/>
          <a:lstStyle/>
          <a:p>
            <a:endParaRPr lang="en-US" dirty="0"/>
          </a:p>
        </p:txBody>
      </p:sp>
      <p:sp>
        <p:nvSpPr>
          <p:cNvPr id="38" name="Right Triangle 37"/>
          <p:cNvSpPr/>
          <p:nvPr/>
        </p:nvSpPr>
        <p:spPr>
          <a:xfrm flipH="1" flipV="1">
            <a:off x="2013906" y="1482493"/>
            <a:ext cx="9500767" cy="903271"/>
          </a:xfrm>
          <a:prstGeom prst="r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extBox 38"/>
          <p:cNvSpPr txBox="1"/>
          <p:nvPr/>
        </p:nvSpPr>
        <p:spPr>
          <a:xfrm>
            <a:off x="8526684" y="1503215"/>
            <a:ext cx="1826867" cy="369332"/>
          </a:xfrm>
          <a:prstGeom prst="rect">
            <a:avLst/>
          </a:prstGeom>
          <a:noFill/>
        </p:spPr>
        <p:txBody>
          <a:bodyPr wrap="none" rtlCol="0">
            <a:spAutoFit/>
          </a:bodyPr>
          <a:lstStyle/>
          <a:p>
            <a:r>
              <a:rPr lang="en-US" dirty="0">
                <a:solidFill>
                  <a:schemeClr val="bg1"/>
                </a:solidFill>
              </a:rPr>
              <a:t>Digital Business</a:t>
            </a:r>
          </a:p>
        </p:txBody>
      </p:sp>
      <p:sp>
        <p:nvSpPr>
          <p:cNvPr id="40" name="TextBox 39"/>
          <p:cNvSpPr txBox="1"/>
          <p:nvPr/>
        </p:nvSpPr>
        <p:spPr>
          <a:xfrm>
            <a:off x="2077562" y="1950855"/>
            <a:ext cx="2083285" cy="369332"/>
          </a:xfrm>
          <a:prstGeom prst="rect">
            <a:avLst/>
          </a:prstGeom>
          <a:noFill/>
        </p:spPr>
        <p:txBody>
          <a:bodyPr wrap="none" rtlCol="0">
            <a:spAutoFit/>
          </a:bodyPr>
          <a:lstStyle/>
          <a:p>
            <a:r>
              <a:rPr lang="en-US" dirty="0" smtClean="0">
                <a:solidFill>
                  <a:srgbClr val="FFFFFF"/>
                </a:solidFill>
              </a:rPr>
              <a:t>Digitize Processes</a:t>
            </a:r>
            <a:endParaRPr lang="en-US" dirty="0">
              <a:solidFill>
                <a:srgbClr val="FFFFFF"/>
              </a:solidFill>
            </a:endParaRPr>
          </a:p>
        </p:txBody>
      </p:sp>
      <p:sp>
        <p:nvSpPr>
          <p:cNvPr id="41" name="TextBox 40"/>
          <p:cNvSpPr txBox="1"/>
          <p:nvPr/>
        </p:nvSpPr>
        <p:spPr>
          <a:xfrm>
            <a:off x="5252824" y="2403094"/>
            <a:ext cx="3028505" cy="942142"/>
          </a:xfrm>
          <a:prstGeom prst="rect">
            <a:avLst/>
          </a:prstGeom>
          <a:noFill/>
        </p:spPr>
        <p:txBody>
          <a:bodyPr wrap="square" rtlCol="0">
            <a:noAutofit/>
          </a:bodyPr>
          <a:lstStyle/>
          <a:p>
            <a:pPr marL="114300" indent="-114300">
              <a:spcAft>
                <a:spcPts val="0"/>
              </a:spcAft>
              <a:buFont typeface="Arial"/>
              <a:buChar char="•"/>
            </a:pPr>
            <a:r>
              <a:rPr lang="en-US" sz="1400" dirty="0" smtClean="0">
                <a:solidFill>
                  <a:schemeClr val="bg2"/>
                </a:solidFill>
              </a:rPr>
              <a:t>Add analytics based contextualization</a:t>
            </a:r>
          </a:p>
          <a:p>
            <a:pPr marL="114300" indent="-114300">
              <a:spcAft>
                <a:spcPts val="0"/>
              </a:spcAft>
              <a:buFont typeface="Arial"/>
              <a:buChar char="•"/>
            </a:pPr>
            <a:r>
              <a:rPr lang="en-US" sz="1400" dirty="0" smtClean="0">
                <a:solidFill>
                  <a:schemeClr val="bg2"/>
                </a:solidFill>
              </a:rPr>
              <a:t>Increase digital and personalized marketing</a:t>
            </a:r>
          </a:p>
        </p:txBody>
      </p:sp>
      <p:sp>
        <p:nvSpPr>
          <p:cNvPr id="42" name="TextBox 41"/>
          <p:cNvSpPr txBox="1"/>
          <p:nvPr/>
        </p:nvSpPr>
        <p:spPr>
          <a:xfrm>
            <a:off x="8498179" y="2403094"/>
            <a:ext cx="3028505" cy="942142"/>
          </a:xfrm>
          <a:prstGeom prst="rect">
            <a:avLst/>
          </a:prstGeom>
          <a:noFill/>
        </p:spPr>
        <p:txBody>
          <a:bodyPr wrap="square" rtlCol="0">
            <a:noAutofit/>
          </a:bodyPr>
          <a:lstStyle/>
          <a:p>
            <a:pPr marL="114300" indent="-114300">
              <a:spcAft>
                <a:spcPts val="0"/>
              </a:spcAft>
              <a:buFont typeface="Arial"/>
              <a:buChar char="•"/>
            </a:pPr>
            <a:r>
              <a:rPr lang="en-US" sz="1400" dirty="0" smtClean="0">
                <a:solidFill>
                  <a:schemeClr val="bg2"/>
                </a:solidFill>
              </a:rPr>
              <a:t>Innovate products into information services</a:t>
            </a:r>
          </a:p>
          <a:p>
            <a:pPr marL="114300" indent="-114300">
              <a:spcAft>
                <a:spcPts val="0"/>
              </a:spcAft>
              <a:buFont typeface="Arial"/>
              <a:buChar char="•"/>
            </a:pPr>
            <a:r>
              <a:rPr lang="en-US" sz="1400" dirty="0" smtClean="0">
                <a:solidFill>
                  <a:schemeClr val="bg2"/>
                </a:solidFill>
              </a:rPr>
              <a:t>Raise customers’ human ability and capacity</a:t>
            </a:r>
            <a:endParaRPr lang="en-US" sz="1400" dirty="0">
              <a:solidFill>
                <a:schemeClr val="bg2"/>
              </a:solidFill>
            </a:endParaRPr>
          </a:p>
        </p:txBody>
      </p:sp>
      <p:sp>
        <p:nvSpPr>
          <p:cNvPr id="43" name="TextBox 42"/>
          <p:cNvSpPr txBox="1"/>
          <p:nvPr/>
        </p:nvSpPr>
        <p:spPr>
          <a:xfrm>
            <a:off x="2093964" y="4385645"/>
            <a:ext cx="3028505" cy="734970"/>
          </a:xfrm>
          <a:prstGeom prst="rect">
            <a:avLst/>
          </a:prstGeom>
          <a:noFill/>
        </p:spPr>
        <p:txBody>
          <a:bodyPr wrap="square" rtlCol="0">
            <a:noAutofit/>
          </a:bodyPr>
          <a:lstStyle/>
          <a:p>
            <a:pPr marL="114300" indent="-114300">
              <a:spcAft>
                <a:spcPts val="0"/>
              </a:spcAft>
              <a:buFont typeface="Arial"/>
              <a:buChar char="•"/>
            </a:pPr>
            <a:r>
              <a:rPr lang="en-US" sz="1400" dirty="0" smtClean="0">
                <a:solidFill>
                  <a:schemeClr val="bg2"/>
                </a:solidFill>
              </a:rPr>
              <a:t>Identify “Prime Value” Processes</a:t>
            </a:r>
          </a:p>
          <a:p>
            <a:pPr marL="114300" indent="-114300">
              <a:spcAft>
                <a:spcPts val="0"/>
              </a:spcAft>
              <a:buFont typeface="Arial"/>
              <a:buChar char="•"/>
            </a:pPr>
            <a:r>
              <a:rPr lang="en-US" sz="1400" dirty="0" smtClean="0">
                <a:solidFill>
                  <a:schemeClr val="bg2"/>
                </a:solidFill>
              </a:rPr>
              <a:t>Consolidate similar services and functions</a:t>
            </a:r>
          </a:p>
          <a:p>
            <a:pPr marL="114300" indent="-114300">
              <a:spcAft>
                <a:spcPts val="0"/>
              </a:spcAft>
              <a:buFont typeface="Arial"/>
              <a:buChar char="•"/>
            </a:pPr>
            <a:endParaRPr lang="en-US" sz="1400" dirty="0" smtClean="0">
              <a:solidFill>
                <a:schemeClr val="bg2"/>
              </a:solidFill>
            </a:endParaRPr>
          </a:p>
        </p:txBody>
      </p:sp>
      <p:sp>
        <p:nvSpPr>
          <p:cNvPr id="44" name="TextBox 43"/>
          <p:cNvSpPr txBox="1"/>
          <p:nvPr/>
        </p:nvSpPr>
        <p:spPr>
          <a:xfrm>
            <a:off x="5252824" y="4385645"/>
            <a:ext cx="3028505" cy="942142"/>
          </a:xfrm>
          <a:prstGeom prst="rect">
            <a:avLst/>
          </a:prstGeom>
          <a:noFill/>
        </p:spPr>
        <p:txBody>
          <a:bodyPr wrap="square" rtlCol="0">
            <a:noAutofit/>
          </a:bodyPr>
          <a:lstStyle/>
          <a:p>
            <a:pPr marL="114300" indent="-114300">
              <a:spcAft>
                <a:spcPts val="0"/>
              </a:spcAft>
              <a:buFont typeface="Arial"/>
              <a:buChar char="•"/>
            </a:pPr>
            <a:r>
              <a:rPr lang="en-US" sz="1400" dirty="0" smtClean="0">
                <a:solidFill>
                  <a:schemeClr val="bg2"/>
                </a:solidFill>
              </a:rPr>
              <a:t>Automate processes and activities</a:t>
            </a:r>
          </a:p>
          <a:p>
            <a:pPr marL="114300" indent="-114300">
              <a:spcAft>
                <a:spcPts val="0"/>
              </a:spcAft>
              <a:buFont typeface="Arial"/>
              <a:buChar char="•"/>
            </a:pPr>
            <a:r>
              <a:rPr lang="en-US" sz="1400" dirty="0" smtClean="0">
                <a:solidFill>
                  <a:schemeClr val="bg2"/>
                </a:solidFill>
              </a:rPr>
              <a:t>Consolidate information and systems</a:t>
            </a:r>
          </a:p>
        </p:txBody>
      </p:sp>
      <p:sp>
        <p:nvSpPr>
          <p:cNvPr id="45" name="TextBox 44"/>
          <p:cNvSpPr txBox="1"/>
          <p:nvPr/>
        </p:nvSpPr>
        <p:spPr>
          <a:xfrm>
            <a:off x="8498179" y="4385645"/>
            <a:ext cx="3028505" cy="942142"/>
          </a:xfrm>
          <a:prstGeom prst="rect">
            <a:avLst/>
          </a:prstGeom>
          <a:noFill/>
        </p:spPr>
        <p:txBody>
          <a:bodyPr wrap="square" rtlCol="0">
            <a:noAutofit/>
          </a:bodyPr>
          <a:lstStyle/>
          <a:p>
            <a:pPr marL="114300" indent="-114300">
              <a:spcAft>
                <a:spcPts val="0"/>
              </a:spcAft>
              <a:buFont typeface="Arial"/>
              <a:buChar char="•"/>
            </a:pPr>
            <a:r>
              <a:rPr lang="en-US" sz="1400" dirty="0" smtClean="0">
                <a:solidFill>
                  <a:schemeClr val="bg2"/>
                </a:solidFill>
              </a:rPr>
              <a:t>Design from the customer’s perspective</a:t>
            </a:r>
          </a:p>
          <a:p>
            <a:pPr marL="114300" indent="-114300">
              <a:spcAft>
                <a:spcPts val="0"/>
              </a:spcAft>
              <a:buFont typeface="Arial"/>
              <a:buChar char="•"/>
            </a:pPr>
            <a:r>
              <a:rPr lang="en-US" sz="1400" dirty="0" smtClean="0">
                <a:solidFill>
                  <a:schemeClr val="bg2"/>
                </a:solidFill>
              </a:rPr>
              <a:t>Build business and technology platforms</a:t>
            </a:r>
            <a:endParaRPr lang="en-US" sz="1400" dirty="0">
              <a:solidFill>
                <a:schemeClr val="bg2"/>
              </a:solidFill>
            </a:endParaRPr>
          </a:p>
        </p:txBody>
      </p:sp>
      <p:sp>
        <p:nvSpPr>
          <p:cNvPr id="49" name="TextBox 48"/>
          <p:cNvSpPr txBox="1"/>
          <p:nvPr/>
        </p:nvSpPr>
        <p:spPr>
          <a:xfrm>
            <a:off x="2093964" y="5355825"/>
            <a:ext cx="3028505" cy="942142"/>
          </a:xfrm>
          <a:prstGeom prst="rect">
            <a:avLst/>
          </a:prstGeom>
          <a:noFill/>
        </p:spPr>
        <p:txBody>
          <a:bodyPr wrap="square" rtlCol="0">
            <a:noAutofit/>
          </a:bodyPr>
          <a:lstStyle/>
          <a:p>
            <a:pPr marL="114300" indent="-114300">
              <a:spcAft>
                <a:spcPts val="0"/>
              </a:spcAft>
              <a:buFont typeface="Arial"/>
              <a:buChar char="•"/>
            </a:pPr>
            <a:r>
              <a:rPr lang="en-US" sz="1400" dirty="0" smtClean="0">
                <a:solidFill>
                  <a:schemeClr val="bg2"/>
                </a:solidFill>
              </a:rPr>
              <a:t>Consolidate information &amp; management systems</a:t>
            </a:r>
          </a:p>
          <a:p>
            <a:pPr marL="114300" indent="-114300">
              <a:spcAft>
                <a:spcPts val="0"/>
              </a:spcAft>
              <a:buFont typeface="Arial"/>
              <a:buChar char="•"/>
            </a:pPr>
            <a:r>
              <a:rPr lang="en-US" sz="1400" dirty="0" smtClean="0">
                <a:solidFill>
                  <a:schemeClr val="bg2"/>
                </a:solidFill>
              </a:rPr>
              <a:t>Implement an active reuse program</a:t>
            </a:r>
          </a:p>
        </p:txBody>
      </p:sp>
      <p:sp>
        <p:nvSpPr>
          <p:cNvPr id="53" name="TextBox 52"/>
          <p:cNvSpPr txBox="1"/>
          <p:nvPr/>
        </p:nvSpPr>
        <p:spPr>
          <a:xfrm>
            <a:off x="5252824" y="5355825"/>
            <a:ext cx="3028505" cy="942142"/>
          </a:xfrm>
          <a:prstGeom prst="rect">
            <a:avLst/>
          </a:prstGeom>
          <a:noFill/>
        </p:spPr>
        <p:txBody>
          <a:bodyPr wrap="square" rtlCol="0">
            <a:noAutofit/>
          </a:bodyPr>
          <a:lstStyle/>
          <a:p>
            <a:pPr marL="114300" indent="-114300">
              <a:spcAft>
                <a:spcPts val="0"/>
              </a:spcAft>
              <a:buFont typeface="Arial"/>
              <a:buChar char="•"/>
            </a:pPr>
            <a:r>
              <a:rPr lang="en-US" sz="1400" dirty="0" smtClean="0">
                <a:solidFill>
                  <a:schemeClr val="bg2"/>
                </a:solidFill>
              </a:rPr>
              <a:t>Close the sales, service and product gaps</a:t>
            </a:r>
          </a:p>
          <a:p>
            <a:pPr marL="114300" indent="-114300">
              <a:spcAft>
                <a:spcPts val="0"/>
              </a:spcAft>
              <a:buFont typeface="Arial"/>
              <a:buChar char="•"/>
            </a:pPr>
            <a:r>
              <a:rPr lang="en-US" sz="1400" dirty="0" smtClean="0">
                <a:solidFill>
                  <a:schemeClr val="bg2"/>
                </a:solidFill>
              </a:rPr>
              <a:t>Separate supporters from creators</a:t>
            </a:r>
          </a:p>
        </p:txBody>
      </p:sp>
      <p:sp>
        <p:nvSpPr>
          <p:cNvPr id="54" name="TextBox 53"/>
          <p:cNvSpPr txBox="1"/>
          <p:nvPr/>
        </p:nvSpPr>
        <p:spPr>
          <a:xfrm>
            <a:off x="8498179" y="5355825"/>
            <a:ext cx="3028505" cy="942142"/>
          </a:xfrm>
          <a:prstGeom prst="rect">
            <a:avLst/>
          </a:prstGeom>
          <a:noFill/>
        </p:spPr>
        <p:txBody>
          <a:bodyPr wrap="square" rtlCol="0">
            <a:noAutofit/>
          </a:bodyPr>
          <a:lstStyle/>
          <a:p>
            <a:pPr marL="114300" indent="-114300">
              <a:spcAft>
                <a:spcPts val="0"/>
              </a:spcAft>
              <a:buFont typeface="Arial"/>
              <a:buChar char="•"/>
            </a:pPr>
            <a:r>
              <a:rPr lang="en-US" sz="1400" dirty="0" smtClean="0">
                <a:solidFill>
                  <a:schemeClr val="bg2"/>
                </a:solidFill>
              </a:rPr>
              <a:t>Lead from outcomes and  transparency</a:t>
            </a:r>
          </a:p>
          <a:p>
            <a:pPr marL="114300" indent="-114300">
              <a:spcAft>
                <a:spcPts val="0"/>
              </a:spcAft>
              <a:buFont typeface="Arial"/>
              <a:buChar char="•"/>
            </a:pPr>
            <a:r>
              <a:rPr lang="en-US" sz="1400" dirty="0" smtClean="0">
                <a:solidFill>
                  <a:schemeClr val="bg2"/>
                </a:solidFill>
              </a:rPr>
              <a:t>Upgrade governance and management</a:t>
            </a:r>
          </a:p>
        </p:txBody>
      </p:sp>
      <p:sp>
        <p:nvSpPr>
          <p:cNvPr id="55" name="TextBox 54"/>
          <p:cNvSpPr txBox="1"/>
          <p:nvPr/>
        </p:nvSpPr>
        <p:spPr>
          <a:xfrm>
            <a:off x="2093964" y="3408772"/>
            <a:ext cx="3028505" cy="942142"/>
          </a:xfrm>
          <a:prstGeom prst="rect">
            <a:avLst/>
          </a:prstGeom>
          <a:noFill/>
        </p:spPr>
        <p:txBody>
          <a:bodyPr wrap="square" rtlCol="0">
            <a:noAutofit/>
          </a:bodyPr>
          <a:lstStyle/>
          <a:p>
            <a:pPr marL="114300" indent="-114300">
              <a:spcAft>
                <a:spcPts val="0"/>
              </a:spcAft>
              <a:buFont typeface="Arial"/>
              <a:buChar char="•"/>
            </a:pPr>
            <a:r>
              <a:rPr lang="en-US" sz="1400" dirty="0" smtClean="0">
                <a:solidFill>
                  <a:schemeClr val="bg2"/>
                </a:solidFill>
              </a:rPr>
              <a:t>Consolidate channel operations</a:t>
            </a:r>
          </a:p>
          <a:p>
            <a:pPr marL="114300" indent="-114300">
              <a:spcAft>
                <a:spcPts val="0"/>
              </a:spcAft>
              <a:buFont typeface="Arial"/>
              <a:buChar char="•"/>
            </a:pPr>
            <a:r>
              <a:rPr lang="en-US" sz="1400" dirty="0" smtClean="0">
                <a:solidFill>
                  <a:schemeClr val="bg2"/>
                </a:solidFill>
              </a:rPr>
              <a:t>Deliver same response regardless of channel</a:t>
            </a:r>
          </a:p>
        </p:txBody>
      </p:sp>
      <p:sp>
        <p:nvSpPr>
          <p:cNvPr id="67" name="TextBox 66"/>
          <p:cNvSpPr txBox="1"/>
          <p:nvPr/>
        </p:nvSpPr>
        <p:spPr>
          <a:xfrm>
            <a:off x="5252824" y="3408772"/>
            <a:ext cx="3028505" cy="942142"/>
          </a:xfrm>
          <a:prstGeom prst="rect">
            <a:avLst/>
          </a:prstGeom>
          <a:noFill/>
        </p:spPr>
        <p:txBody>
          <a:bodyPr wrap="square" rtlCol="0">
            <a:noAutofit/>
          </a:bodyPr>
          <a:lstStyle/>
          <a:p>
            <a:pPr marL="114300" indent="-114300">
              <a:spcAft>
                <a:spcPts val="0"/>
              </a:spcAft>
              <a:buFont typeface="Arial"/>
              <a:buChar char="•"/>
            </a:pPr>
            <a:r>
              <a:rPr lang="en-US" sz="1400" dirty="0" smtClean="0">
                <a:solidFill>
                  <a:schemeClr val="bg2"/>
                </a:solidFill>
              </a:rPr>
              <a:t>Establish omni-channel consistency</a:t>
            </a:r>
          </a:p>
          <a:p>
            <a:pPr marL="114300" indent="-114300">
              <a:spcAft>
                <a:spcPts val="0"/>
              </a:spcAft>
              <a:buFont typeface="Arial"/>
              <a:buChar char="•"/>
            </a:pPr>
            <a:r>
              <a:rPr lang="en-US" sz="1400" dirty="0" smtClean="0">
                <a:solidFill>
                  <a:schemeClr val="bg2"/>
                </a:solidFill>
              </a:rPr>
              <a:t>Raise contact center skills and efficiencies</a:t>
            </a:r>
          </a:p>
        </p:txBody>
      </p:sp>
      <p:sp>
        <p:nvSpPr>
          <p:cNvPr id="68" name="TextBox 67"/>
          <p:cNvSpPr txBox="1"/>
          <p:nvPr/>
        </p:nvSpPr>
        <p:spPr>
          <a:xfrm>
            <a:off x="8498179" y="3408772"/>
            <a:ext cx="3028505" cy="942142"/>
          </a:xfrm>
          <a:prstGeom prst="rect">
            <a:avLst/>
          </a:prstGeom>
          <a:noFill/>
        </p:spPr>
        <p:txBody>
          <a:bodyPr wrap="square" rtlCol="0">
            <a:noAutofit/>
          </a:bodyPr>
          <a:lstStyle/>
          <a:p>
            <a:pPr marL="114300" indent="-114300">
              <a:spcAft>
                <a:spcPts val="0"/>
              </a:spcAft>
              <a:buFont typeface="Arial"/>
              <a:buChar char="•"/>
            </a:pPr>
            <a:r>
              <a:rPr lang="en-US" sz="1400" dirty="0">
                <a:solidFill>
                  <a:schemeClr val="bg2"/>
                </a:solidFill>
              </a:rPr>
              <a:t>Contextually aware customer service</a:t>
            </a:r>
          </a:p>
          <a:p>
            <a:pPr marL="114300" indent="-114300">
              <a:spcAft>
                <a:spcPts val="0"/>
              </a:spcAft>
              <a:buFont typeface="Arial"/>
              <a:buChar char="•"/>
            </a:pPr>
            <a:r>
              <a:rPr lang="en-US" sz="1400" dirty="0">
                <a:solidFill>
                  <a:schemeClr val="bg2"/>
                </a:solidFill>
              </a:rPr>
              <a:t>Second moment of truth </a:t>
            </a:r>
            <a:r>
              <a:rPr lang="en-US" sz="1400" dirty="0" smtClean="0">
                <a:solidFill>
                  <a:schemeClr val="bg2"/>
                </a:solidFill>
              </a:rPr>
              <a:t>support </a:t>
            </a:r>
            <a:r>
              <a:rPr lang="en-US" sz="1400" dirty="0">
                <a:solidFill>
                  <a:schemeClr val="bg2"/>
                </a:solidFill>
              </a:rPr>
              <a:t>and </a:t>
            </a:r>
            <a:r>
              <a:rPr lang="en-US" sz="1400" dirty="0" smtClean="0">
                <a:solidFill>
                  <a:schemeClr val="bg2"/>
                </a:solidFill>
              </a:rPr>
              <a:t>service</a:t>
            </a:r>
            <a:endParaRPr lang="en-US" sz="1400" dirty="0">
              <a:solidFill>
                <a:schemeClr val="bg2"/>
              </a:solidFill>
            </a:endParaRPr>
          </a:p>
        </p:txBody>
      </p:sp>
      <p:sp>
        <p:nvSpPr>
          <p:cNvPr id="69" name="TextBox 68"/>
          <p:cNvSpPr txBox="1"/>
          <p:nvPr/>
        </p:nvSpPr>
        <p:spPr>
          <a:xfrm>
            <a:off x="2093964" y="2417869"/>
            <a:ext cx="3028505" cy="942142"/>
          </a:xfrm>
          <a:prstGeom prst="rect">
            <a:avLst/>
          </a:prstGeom>
          <a:noFill/>
        </p:spPr>
        <p:txBody>
          <a:bodyPr wrap="square" rtlCol="0">
            <a:noAutofit/>
          </a:bodyPr>
          <a:lstStyle/>
          <a:p>
            <a:pPr marL="114300" indent="-114300">
              <a:spcAft>
                <a:spcPts val="0"/>
              </a:spcAft>
              <a:buFont typeface="Arial"/>
              <a:buChar char="•"/>
            </a:pPr>
            <a:r>
              <a:rPr lang="en-US" sz="1400" dirty="0" smtClean="0">
                <a:solidFill>
                  <a:schemeClr val="bg2"/>
                </a:solidFill>
              </a:rPr>
              <a:t>Increase access to sales and service channels</a:t>
            </a:r>
          </a:p>
          <a:p>
            <a:pPr marL="114300" indent="-114300">
              <a:spcAft>
                <a:spcPts val="0"/>
              </a:spcAft>
              <a:buFont typeface="Arial"/>
              <a:buChar char="•"/>
            </a:pPr>
            <a:r>
              <a:rPr lang="en-US" sz="1400" dirty="0" smtClean="0">
                <a:solidFill>
                  <a:schemeClr val="bg2"/>
                </a:solidFill>
              </a:rPr>
              <a:t>Reduce negative outcomes</a:t>
            </a:r>
          </a:p>
        </p:txBody>
      </p:sp>
      <p:sp>
        <p:nvSpPr>
          <p:cNvPr id="70" name="TextBox 69"/>
          <p:cNvSpPr txBox="1"/>
          <p:nvPr/>
        </p:nvSpPr>
        <p:spPr>
          <a:xfrm>
            <a:off x="5328543" y="1727035"/>
            <a:ext cx="2768138" cy="369332"/>
          </a:xfrm>
          <a:prstGeom prst="rect">
            <a:avLst/>
          </a:prstGeom>
          <a:solidFill>
            <a:schemeClr val="accent3"/>
          </a:solidFill>
        </p:spPr>
        <p:txBody>
          <a:bodyPr wrap="square" rtlCol="0">
            <a:spAutoFit/>
          </a:bodyPr>
          <a:lstStyle/>
          <a:p>
            <a:r>
              <a:rPr lang="en-US" dirty="0" smtClean="0">
                <a:solidFill>
                  <a:schemeClr val="bg1"/>
                </a:solidFill>
              </a:rPr>
              <a:t>Digital Marketing</a:t>
            </a:r>
            <a:endParaRPr lang="en-US" dirty="0">
              <a:solidFill>
                <a:schemeClr val="bg1"/>
              </a:solidFill>
            </a:endParaRPr>
          </a:p>
        </p:txBody>
      </p:sp>
      <p:sp>
        <p:nvSpPr>
          <p:cNvPr id="28" name="Slide Number Placeholder 2"/>
          <p:cNvSpPr>
            <a:spLocks noGrp="1"/>
          </p:cNvSpPr>
          <p:nvPr>
            <p:ph type="sldNum" sz="quarter" idx="12"/>
          </p:nvPr>
        </p:nvSpPr>
        <p:spPr>
          <a:xfrm>
            <a:off x="9439683" y="6584492"/>
            <a:ext cx="2257601" cy="230832"/>
          </a:xfrm>
        </p:spPr>
        <p:txBody>
          <a:bodyPr>
            <a:spAutoFit/>
          </a:bodyPr>
          <a:lstStyle/>
          <a:p>
            <a:pPr algn="r" fontAlgn="base">
              <a:spcBef>
                <a:spcPct val="0"/>
              </a:spcBef>
              <a:spcAft>
                <a:spcPct val="0"/>
              </a:spcAft>
              <a:defRPr/>
            </a:pPr>
            <a:fld id="{AAA07EEE-029C-492D-A17B-6C02F33FAA6F}" type="slidenum">
              <a:rPr lang="en-US" smtClean="0">
                <a:ea typeface="ＭＳ Ｐゴシック" charset="0"/>
              </a:rPr>
              <a:pPr algn="r" fontAlgn="base">
                <a:spcBef>
                  <a:spcPct val="0"/>
                </a:spcBef>
                <a:spcAft>
                  <a:spcPct val="0"/>
                </a:spcAft>
                <a:defRPr/>
              </a:pPr>
              <a:t>17</a:t>
            </a:fld>
            <a:endParaRPr lang="en-US" dirty="0">
              <a:ea typeface="ＭＳ Ｐゴシック" charset="0"/>
            </a:endParaRPr>
          </a:p>
        </p:txBody>
      </p:sp>
      <p:sp>
        <p:nvSpPr>
          <p:cNvPr id="46" name="Footer Placeholder 1"/>
          <p:cNvSpPr txBox="1">
            <a:spLocks/>
          </p:cNvSpPr>
          <p:nvPr/>
        </p:nvSpPr>
        <p:spPr>
          <a:xfrm>
            <a:off x="386586" y="6575425"/>
            <a:ext cx="5412319" cy="128588"/>
          </a:xfrm>
          <a:prstGeom prst="rect">
            <a:avLst/>
          </a:prstGeom>
        </p:spPr>
        <p:txBody>
          <a:bodyPr vert="horz" wrap="square" lIns="91440" tIns="45720" rIns="0" bIns="45720" numCol="1" anchor="ctr" anchorCtr="0" compatLnSpc="1">
            <a:prstTxWarp prst="textNoShape">
              <a:avLst/>
            </a:prstTxWarp>
            <a:noAutofit/>
          </a:bodyPr>
          <a:lstStyle>
            <a:defPPr>
              <a:defRPr lang="en-US"/>
            </a:defPPr>
            <a:lvl1pPr algn="r" rtl="0" fontAlgn="base">
              <a:spcBef>
                <a:spcPct val="0"/>
              </a:spcBef>
              <a:spcAft>
                <a:spcPct val="0"/>
              </a:spcAft>
              <a:defRPr sz="900" kern="1200">
                <a:solidFill>
                  <a:schemeClr val="tx2"/>
                </a:solidFill>
                <a:latin typeface="+mn-lt"/>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r>
              <a:rPr lang="en-US" smtClean="0"/>
              <a:t>Copyright © 2014 Accenture  All rights reserved.</a:t>
            </a:r>
            <a:endParaRPr lang="en-US" dirty="0"/>
          </a:p>
        </p:txBody>
      </p:sp>
    </p:spTree>
    <p:extLst>
      <p:ext uri="{BB962C8B-B14F-4D97-AF65-F5344CB8AC3E}">
        <p14:creationId xmlns:p14="http://schemas.microsoft.com/office/powerpoint/2010/main" val="18792170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panose="020B0604020202020204" pitchFamily="34" charset="0"/>
              </a:rPr>
              <a:t>Three recipes for digital business success</a:t>
            </a:r>
            <a:endParaRPr lang="en-US" sz="2400" b="1" dirty="0">
              <a:latin typeface="Arial" panose="020B0604020202020204" pitchFamily="34" charset="0"/>
            </a:endParaRPr>
          </a:p>
        </p:txBody>
      </p:sp>
      <p:sp>
        <p:nvSpPr>
          <p:cNvPr id="8" name="Text Placeholder 7"/>
          <p:cNvSpPr>
            <a:spLocks noGrp="1"/>
          </p:cNvSpPr>
          <p:nvPr>
            <p:ph type="body" sz="quarter" idx="4294967295"/>
          </p:nvPr>
        </p:nvSpPr>
        <p:spPr>
          <a:xfrm>
            <a:off x="463942" y="1190637"/>
            <a:ext cx="10969625" cy="355600"/>
          </a:xfrm>
          <a:prstGeom prst="rect">
            <a:avLst/>
          </a:prstGeom>
        </p:spPr>
        <p:txBody>
          <a:bodyPr/>
          <a:lstStyle/>
          <a:p>
            <a:pPr marL="0" indent="0">
              <a:buNone/>
            </a:pPr>
            <a:r>
              <a:rPr lang="en-US" sz="2000" dirty="0">
                <a:solidFill>
                  <a:schemeClr val="accent3"/>
                </a:solidFill>
              </a:rPr>
              <a:t>Where will </a:t>
            </a:r>
            <a:r>
              <a:rPr lang="en-US" sz="2000" dirty="0" smtClean="0">
                <a:solidFill>
                  <a:schemeClr val="accent3"/>
                </a:solidFill>
              </a:rPr>
              <a:t>organizations write their digital future?</a:t>
            </a:r>
            <a:endParaRPr lang="en-US" sz="2000" dirty="0">
              <a:solidFill>
                <a:schemeClr val="accent3"/>
              </a:solidFill>
            </a:endParaRPr>
          </a:p>
          <a:p>
            <a:endParaRPr lang="en-US" dirty="0">
              <a:solidFill>
                <a:schemeClr val="accent3"/>
              </a:solidFill>
            </a:endParaRPr>
          </a:p>
        </p:txBody>
      </p:sp>
      <p:grpSp>
        <p:nvGrpSpPr>
          <p:cNvPr id="9" name="Group 8"/>
          <p:cNvGrpSpPr/>
          <p:nvPr/>
        </p:nvGrpSpPr>
        <p:grpSpPr>
          <a:xfrm>
            <a:off x="323036" y="1734747"/>
            <a:ext cx="10717388" cy="4483600"/>
            <a:chOff x="475070" y="1747166"/>
            <a:chExt cx="9014722" cy="4340504"/>
          </a:xfrm>
        </p:grpSpPr>
        <p:pic>
          <p:nvPicPr>
            <p:cNvPr id="3" name="Picture 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5400000">
              <a:off x="87029" y="2200184"/>
              <a:ext cx="3527647" cy="2751565"/>
            </a:xfrm>
            <a:prstGeom prst="rect">
              <a:avLst/>
            </a:prstGeom>
          </p:spPr>
        </p:pic>
        <p:sp>
          <p:nvSpPr>
            <p:cNvPr id="4" name="TextBox 3"/>
            <p:cNvSpPr txBox="1"/>
            <p:nvPr/>
          </p:nvSpPr>
          <p:spPr>
            <a:xfrm>
              <a:off x="844133" y="3010528"/>
              <a:ext cx="1464698" cy="1143017"/>
            </a:xfrm>
            <a:prstGeom prst="rect">
              <a:avLst/>
            </a:prstGeom>
            <a:noFill/>
          </p:spPr>
          <p:txBody>
            <a:bodyPr wrap="none" lIns="36000" tIns="36000" rIns="36000" bIns="36000" rtlCol="0">
              <a:spAutoFit/>
            </a:bodyPr>
            <a:lstStyle/>
            <a:p>
              <a:pPr fontAlgn="base">
                <a:spcBef>
                  <a:spcPct val="0"/>
                </a:spcBef>
                <a:spcAft>
                  <a:spcPct val="0"/>
                </a:spcAft>
              </a:pPr>
              <a:r>
                <a:rPr lang="en-US" sz="2400" dirty="0" smtClean="0">
                  <a:solidFill>
                    <a:srgbClr val="FFFFFF"/>
                  </a:solidFill>
                  <a:latin typeface="Chalkboard"/>
                  <a:cs typeface="Chalkboard"/>
                </a:rPr>
                <a:t>Product</a:t>
              </a:r>
            </a:p>
            <a:p>
              <a:pPr fontAlgn="base">
                <a:spcBef>
                  <a:spcPct val="0"/>
                </a:spcBef>
                <a:spcAft>
                  <a:spcPct val="0"/>
                </a:spcAft>
              </a:pPr>
              <a:r>
                <a:rPr lang="en-US" sz="2400" dirty="0" smtClean="0">
                  <a:solidFill>
                    <a:srgbClr val="FFFFFF"/>
                  </a:solidFill>
                  <a:latin typeface="Chalkboard"/>
                  <a:cs typeface="Chalkboard"/>
                </a:rPr>
                <a:t>+ Connections</a:t>
              </a:r>
            </a:p>
            <a:p>
              <a:pPr fontAlgn="base">
                <a:spcBef>
                  <a:spcPct val="0"/>
                </a:spcBef>
                <a:spcAft>
                  <a:spcPct val="0"/>
                </a:spcAft>
              </a:pPr>
              <a:r>
                <a:rPr lang="en-US" sz="2400" dirty="0" smtClean="0">
                  <a:solidFill>
                    <a:srgbClr val="FFFFFF"/>
                  </a:solidFill>
                  <a:latin typeface="Chalkboard"/>
                  <a:cs typeface="Chalkboard"/>
                </a:rPr>
                <a:t>= Service</a:t>
              </a:r>
            </a:p>
          </p:txBody>
        </p:sp>
        <p:pic>
          <p:nvPicPr>
            <p:cNvPr id="11" name="Picture 10"/>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rot="16200000">
              <a:off x="3151315" y="2135510"/>
              <a:ext cx="3656805" cy="2880912"/>
            </a:xfrm>
            <a:prstGeom prst="rect">
              <a:avLst/>
            </a:prstGeom>
          </p:spPr>
        </p:pic>
        <p:sp>
          <p:nvSpPr>
            <p:cNvPr id="12" name="TextBox 11"/>
            <p:cNvSpPr txBox="1"/>
            <p:nvPr/>
          </p:nvSpPr>
          <p:spPr>
            <a:xfrm>
              <a:off x="3999856" y="3010528"/>
              <a:ext cx="1465757" cy="1143017"/>
            </a:xfrm>
            <a:prstGeom prst="rect">
              <a:avLst/>
            </a:prstGeom>
            <a:noFill/>
          </p:spPr>
          <p:txBody>
            <a:bodyPr wrap="none" lIns="36000" tIns="36000" rIns="36000" bIns="36000" rtlCol="0">
              <a:spAutoFit/>
            </a:bodyPr>
            <a:lstStyle/>
            <a:p>
              <a:pPr fontAlgn="base">
                <a:spcBef>
                  <a:spcPct val="0"/>
                </a:spcBef>
                <a:spcAft>
                  <a:spcPct val="0"/>
                </a:spcAft>
              </a:pPr>
              <a:r>
                <a:rPr lang="en-US" sz="2400" dirty="0" smtClean="0">
                  <a:solidFill>
                    <a:srgbClr val="003344"/>
                  </a:solidFill>
                  <a:latin typeface="Apple Casual"/>
                  <a:cs typeface="Apple Casual"/>
                </a:rPr>
                <a:t>Service</a:t>
              </a:r>
            </a:p>
            <a:p>
              <a:pPr fontAlgn="base">
                <a:spcBef>
                  <a:spcPct val="0"/>
                </a:spcBef>
                <a:spcAft>
                  <a:spcPct val="0"/>
                </a:spcAft>
              </a:pPr>
              <a:r>
                <a:rPr lang="en-US" sz="2400" dirty="0" smtClean="0">
                  <a:solidFill>
                    <a:srgbClr val="003344"/>
                  </a:solidFill>
                  <a:latin typeface="Apple Casual"/>
                  <a:cs typeface="Apple Casual"/>
                </a:rPr>
                <a:t>+ Information</a:t>
              </a:r>
            </a:p>
            <a:p>
              <a:pPr fontAlgn="base">
                <a:spcBef>
                  <a:spcPct val="0"/>
                </a:spcBef>
                <a:spcAft>
                  <a:spcPct val="0"/>
                </a:spcAft>
              </a:pPr>
              <a:r>
                <a:rPr lang="en-US" sz="2400" dirty="0" smtClean="0">
                  <a:solidFill>
                    <a:srgbClr val="003344"/>
                  </a:solidFill>
                  <a:latin typeface="Apple Casual"/>
                  <a:cs typeface="Apple Casual"/>
                </a:rPr>
                <a:t>= Experience</a:t>
              </a:r>
            </a:p>
          </p:txBody>
        </p:sp>
        <p:pic>
          <p:nvPicPr>
            <p:cNvPr id="15" name="Picture 1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flipV="1">
              <a:off x="6789345" y="1747166"/>
              <a:ext cx="2700447" cy="3657601"/>
            </a:xfrm>
            <a:prstGeom prst="rect">
              <a:avLst/>
            </a:prstGeom>
          </p:spPr>
        </p:pic>
        <p:sp>
          <p:nvSpPr>
            <p:cNvPr id="16" name="TextBox 15"/>
            <p:cNvSpPr txBox="1"/>
            <p:nvPr/>
          </p:nvSpPr>
          <p:spPr>
            <a:xfrm>
              <a:off x="7162579" y="2991686"/>
              <a:ext cx="1841535" cy="1180699"/>
            </a:xfrm>
            <a:prstGeom prst="rect">
              <a:avLst/>
            </a:prstGeom>
            <a:noFill/>
          </p:spPr>
          <p:txBody>
            <a:bodyPr wrap="square" lIns="36000" tIns="36000" rIns="36000" bIns="36000" rtlCol="0">
              <a:spAutoFit/>
            </a:bodyPr>
            <a:lstStyle/>
            <a:p>
              <a:pPr fontAlgn="base">
                <a:spcBef>
                  <a:spcPct val="0"/>
                </a:spcBef>
                <a:spcAft>
                  <a:spcPct val="0"/>
                </a:spcAft>
              </a:pPr>
              <a:r>
                <a:rPr lang="en-US" sz="2400" dirty="0" smtClean="0">
                  <a:solidFill>
                    <a:srgbClr val="003344"/>
                  </a:solidFill>
                  <a:latin typeface="Helvetica Neue"/>
                  <a:cs typeface="Helvetica Neue"/>
                </a:rPr>
                <a:t>Experience</a:t>
              </a:r>
            </a:p>
            <a:p>
              <a:pPr fontAlgn="base">
                <a:spcBef>
                  <a:spcPct val="0"/>
                </a:spcBef>
                <a:spcAft>
                  <a:spcPct val="0"/>
                </a:spcAft>
              </a:pPr>
              <a:r>
                <a:rPr lang="en-US" sz="2400" dirty="0" smtClean="0">
                  <a:solidFill>
                    <a:srgbClr val="003344"/>
                  </a:solidFill>
                  <a:latin typeface="Helvetica Neue"/>
                  <a:cs typeface="Helvetica Neue"/>
                </a:rPr>
                <a:t>+ Platform</a:t>
              </a:r>
            </a:p>
            <a:p>
              <a:pPr fontAlgn="base">
                <a:spcBef>
                  <a:spcPct val="0"/>
                </a:spcBef>
                <a:spcAft>
                  <a:spcPct val="0"/>
                </a:spcAft>
              </a:pPr>
              <a:r>
                <a:rPr lang="en-US" sz="2400" dirty="0" smtClean="0">
                  <a:solidFill>
                    <a:srgbClr val="003344"/>
                  </a:solidFill>
                  <a:latin typeface="Helvetica Neue"/>
                  <a:cs typeface="Helvetica Neue"/>
                </a:rPr>
                <a:t>= Outcomes</a:t>
              </a:r>
            </a:p>
          </p:txBody>
        </p:sp>
        <p:sp>
          <p:nvSpPr>
            <p:cNvPr id="18" name="TextBox 17"/>
            <p:cNvSpPr txBox="1"/>
            <p:nvPr/>
          </p:nvSpPr>
          <p:spPr>
            <a:xfrm>
              <a:off x="564072" y="5404769"/>
              <a:ext cx="2209800" cy="606700"/>
            </a:xfrm>
            <a:prstGeom prst="rect">
              <a:avLst/>
            </a:prstGeom>
            <a:noFill/>
          </p:spPr>
          <p:txBody>
            <a:bodyPr wrap="square" lIns="36000" tIns="36000" rIns="36000" bIns="36000" rtlCol="0">
              <a:spAutoFit/>
            </a:bodyPr>
            <a:lstStyle/>
            <a:p>
              <a:pPr fontAlgn="base">
                <a:spcBef>
                  <a:spcPct val="0"/>
                </a:spcBef>
                <a:spcAft>
                  <a:spcPct val="0"/>
                </a:spcAft>
              </a:pPr>
              <a:r>
                <a:rPr lang="en-US" b="1" dirty="0" smtClean="0">
                  <a:solidFill>
                    <a:schemeClr val="accent4"/>
                  </a:solidFill>
                  <a:cs typeface="Arial" charset="0"/>
                </a:rPr>
                <a:t>Blackboard: Digitizing Internal Operations</a:t>
              </a:r>
            </a:p>
          </p:txBody>
        </p:sp>
        <p:sp>
          <p:nvSpPr>
            <p:cNvPr id="19" name="TextBox 18"/>
            <p:cNvSpPr txBox="1"/>
            <p:nvPr/>
          </p:nvSpPr>
          <p:spPr>
            <a:xfrm>
              <a:off x="3604241" y="5404769"/>
              <a:ext cx="2209800" cy="606700"/>
            </a:xfrm>
            <a:prstGeom prst="rect">
              <a:avLst/>
            </a:prstGeom>
            <a:noFill/>
          </p:spPr>
          <p:txBody>
            <a:bodyPr wrap="square" lIns="36000" tIns="36000" rIns="36000" bIns="36000" rtlCol="0">
              <a:spAutoFit/>
            </a:bodyPr>
            <a:lstStyle/>
            <a:p>
              <a:pPr fontAlgn="base">
                <a:spcBef>
                  <a:spcPct val="0"/>
                </a:spcBef>
                <a:spcAft>
                  <a:spcPct val="0"/>
                </a:spcAft>
              </a:pPr>
              <a:r>
                <a:rPr lang="en-US" b="1" dirty="0" smtClean="0">
                  <a:solidFill>
                    <a:schemeClr val="accent4"/>
                  </a:solidFill>
                  <a:cs typeface="Arial" charset="0"/>
                </a:rPr>
                <a:t>Whiteboard: Digitizing External Marketing</a:t>
              </a:r>
            </a:p>
          </p:txBody>
        </p:sp>
        <p:sp>
          <p:nvSpPr>
            <p:cNvPr id="20" name="TextBox 19"/>
            <p:cNvSpPr txBox="1"/>
            <p:nvPr/>
          </p:nvSpPr>
          <p:spPr>
            <a:xfrm>
              <a:off x="6747072" y="5480970"/>
              <a:ext cx="2209800" cy="606700"/>
            </a:xfrm>
            <a:prstGeom prst="rect">
              <a:avLst/>
            </a:prstGeom>
            <a:noFill/>
          </p:spPr>
          <p:txBody>
            <a:bodyPr wrap="square" lIns="36000" tIns="36000" rIns="36000" bIns="36000" rtlCol="0">
              <a:spAutoFit/>
            </a:bodyPr>
            <a:lstStyle/>
            <a:p>
              <a:pPr fontAlgn="base">
                <a:spcBef>
                  <a:spcPct val="0"/>
                </a:spcBef>
                <a:spcAft>
                  <a:spcPct val="0"/>
                </a:spcAft>
              </a:pPr>
              <a:r>
                <a:rPr lang="en-US" b="1" dirty="0" smtClean="0">
                  <a:solidFill>
                    <a:schemeClr val="accent4"/>
                  </a:solidFill>
                  <a:cs typeface="Arial" charset="0"/>
                </a:rPr>
                <a:t>Tablet: Creating New Value Propositions</a:t>
              </a:r>
            </a:p>
          </p:txBody>
        </p:sp>
      </p:grpSp>
      <p:sp>
        <p:nvSpPr>
          <p:cNvPr id="21" name="Slide Number Placeholder 2"/>
          <p:cNvSpPr txBox="1">
            <a:spLocks/>
          </p:cNvSpPr>
          <p:nvPr/>
        </p:nvSpPr>
        <p:spPr>
          <a:xfrm>
            <a:off x="9439683" y="6584492"/>
            <a:ext cx="2257601" cy="230832"/>
          </a:xfrm>
          <a:prstGeom prst="rect">
            <a:avLst/>
          </a:prstGeom>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r">
              <a:defRPr/>
            </a:pPr>
            <a:fld id="{AAA07EEE-029C-492D-A17B-6C02F33FAA6F}" type="slidenum">
              <a:rPr lang="en-US" sz="900" smtClean="0">
                <a:ea typeface="ＭＳ Ｐゴシック" charset="0"/>
              </a:rPr>
              <a:pPr algn="r">
                <a:defRPr/>
              </a:pPr>
              <a:t>18</a:t>
            </a:fld>
            <a:endParaRPr lang="en-US" sz="900" dirty="0">
              <a:ea typeface="ＭＳ Ｐゴシック" charset="0"/>
            </a:endParaRPr>
          </a:p>
        </p:txBody>
      </p:sp>
      <p:sp>
        <p:nvSpPr>
          <p:cNvPr id="22" name="Footer Placeholder 1"/>
          <p:cNvSpPr txBox="1">
            <a:spLocks/>
          </p:cNvSpPr>
          <p:nvPr/>
        </p:nvSpPr>
        <p:spPr>
          <a:xfrm>
            <a:off x="386586" y="6575425"/>
            <a:ext cx="5412319" cy="128588"/>
          </a:xfrm>
          <a:prstGeom prst="rect">
            <a:avLst/>
          </a:prstGeom>
        </p:spPr>
        <p:txBody>
          <a:bodyPr vert="horz" wrap="square" lIns="91440" tIns="45720" rIns="0" bIns="45720" numCol="1" anchor="ctr" anchorCtr="0" compatLnSpc="1">
            <a:prstTxWarp prst="textNoShape">
              <a:avLst/>
            </a:prstTxWarp>
            <a:noAutofit/>
          </a:bodyPr>
          <a:lstStyle>
            <a:defPPr>
              <a:defRPr lang="en-US"/>
            </a:defPPr>
            <a:lvl1pPr algn="r" rtl="0" fontAlgn="base">
              <a:spcBef>
                <a:spcPct val="0"/>
              </a:spcBef>
              <a:spcAft>
                <a:spcPct val="0"/>
              </a:spcAft>
              <a:defRPr sz="900" kern="1200">
                <a:solidFill>
                  <a:schemeClr val="tx2"/>
                </a:solidFill>
                <a:latin typeface="+mn-lt"/>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r>
              <a:rPr lang="en-US" smtClean="0"/>
              <a:t>Copyright © 2014 Accenture  All rights reserved.</a:t>
            </a:r>
            <a:endParaRPr lang="en-US" dirty="0"/>
          </a:p>
        </p:txBody>
      </p:sp>
    </p:spTree>
    <p:extLst>
      <p:ext uri="{BB962C8B-B14F-4D97-AF65-F5344CB8AC3E}">
        <p14:creationId xmlns:p14="http://schemas.microsoft.com/office/powerpoint/2010/main" val="2112210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p:txBody>
          <a:bodyPr/>
          <a:lstStyle/>
          <a:p>
            <a:r>
              <a:rPr lang="en-US" dirty="0" smtClean="0"/>
              <a:t>Accenture Thought Leadership</a:t>
            </a:r>
            <a:endParaRPr lang="en-US" dirty="0"/>
          </a:p>
        </p:txBody>
      </p:sp>
      <p:grpSp>
        <p:nvGrpSpPr>
          <p:cNvPr id="2" name="Group 1"/>
          <p:cNvGrpSpPr/>
          <p:nvPr/>
        </p:nvGrpSpPr>
        <p:grpSpPr>
          <a:xfrm>
            <a:off x="394967" y="1493539"/>
            <a:ext cx="10184339" cy="4946960"/>
            <a:chOff x="394967" y="1545915"/>
            <a:chExt cx="9137709" cy="4438568"/>
          </a:xfrm>
        </p:grpSpPr>
        <p:sp>
          <p:nvSpPr>
            <p:cNvPr id="15" name="TextBox 14"/>
            <p:cNvSpPr txBox="1"/>
            <p:nvPr/>
          </p:nvSpPr>
          <p:spPr>
            <a:xfrm>
              <a:off x="394967" y="5211493"/>
              <a:ext cx="2798987" cy="738664"/>
            </a:xfrm>
            <a:prstGeom prst="rect">
              <a:avLst/>
            </a:prstGeom>
            <a:noFill/>
          </p:spPr>
          <p:txBody>
            <a:bodyPr wrap="square" rtlCol="0">
              <a:spAutoFit/>
            </a:bodyPr>
            <a:lstStyle/>
            <a:p>
              <a:pPr algn="l"/>
              <a:r>
                <a:rPr lang="en-US" sz="1400" b="1" dirty="0" smtClean="0">
                  <a:solidFill>
                    <a:schemeClr val="accent4"/>
                  </a:solidFill>
                </a:rPr>
                <a:t>The Digital Insurer: </a:t>
              </a:r>
              <a:br>
                <a:rPr lang="en-US" sz="1400" b="1" dirty="0" smtClean="0">
                  <a:solidFill>
                    <a:schemeClr val="accent4"/>
                  </a:solidFill>
                </a:rPr>
              </a:br>
              <a:r>
                <a:rPr lang="en-US" sz="1400" b="1" dirty="0" smtClean="0">
                  <a:solidFill>
                    <a:schemeClr val="accent4"/>
                  </a:solidFill>
                </a:rPr>
                <a:t>Delivering Exceptional Customer Experiences</a:t>
              </a:r>
              <a:endParaRPr lang="en-US" sz="1400" b="1" dirty="0">
                <a:solidFill>
                  <a:schemeClr val="accent4"/>
                </a:solidFill>
              </a:endParaRPr>
            </a:p>
          </p:txBody>
        </p:sp>
        <p:sp>
          <p:nvSpPr>
            <p:cNvPr id="16" name="TextBox 15"/>
            <p:cNvSpPr txBox="1"/>
            <p:nvPr/>
          </p:nvSpPr>
          <p:spPr>
            <a:xfrm>
              <a:off x="3705983" y="5245819"/>
              <a:ext cx="2654195" cy="738664"/>
            </a:xfrm>
            <a:prstGeom prst="rect">
              <a:avLst/>
            </a:prstGeom>
            <a:noFill/>
          </p:spPr>
          <p:txBody>
            <a:bodyPr wrap="square" rtlCol="0">
              <a:spAutoFit/>
            </a:bodyPr>
            <a:lstStyle/>
            <a:p>
              <a:pPr algn="l"/>
              <a:r>
                <a:rPr lang="en-US" sz="1400" b="1" dirty="0" smtClean="0">
                  <a:solidFill>
                    <a:schemeClr val="accent4"/>
                  </a:solidFill>
                </a:rPr>
                <a:t>The Digital Insurer:</a:t>
              </a:r>
              <a:br>
                <a:rPr lang="en-US" sz="1400" b="1" dirty="0" smtClean="0">
                  <a:solidFill>
                    <a:schemeClr val="accent4"/>
                  </a:solidFill>
                </a:rPr>
              </a:br>
              <a:r>
                <a:rPr lang="en-US" sz="1400" b="1" dirty="0" smtClean="0">
                  <a:solidFill>
                    <a:schemeClr val="accent4"/>
                  </a:solidFill>
                </a:rPr>
                <a:t>What does it take to be a Digital Insurer?</a:t>
              </a:r>
            </a:p>
          </p:txBody>
        </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75055" y="1545916"/>
              <a:ext cx="2796302" cy="3625085"/>
            </a:xfrm>
            <a:prstGeom prst="rect">
              <a:avLst/>
            </a:prstGeom>
          </p:spPr>
        </p:pic>
        <p:pic>
          <p:nvPicPr>
            <p:cNvPr id="18" name="Picture 1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789206" y="1564930"/>
              <a:ext cx="2570972" cy="3625588"/>
            </a:xfrm>
            <a:prstGeom prst="rect">
              <a:avLst/>
            </a:prstGeom>
            <a:ln w="3175" cmpd="sng">
              <a:solidFill>
                <a:schemeClr val="bg2"/>
              </a:solidFill>
            </a:ln>
          </p:spPr>
        </p:pic>
        <p:pic>
          <p:nvPicPr>
            <p:cNvPr id="19" name="Picture 1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928336" y="1545915"/>
              <a:ext cx="2570972" cy="3637288"/>
            </a:xfrm>
            <a:prstGeom prst="rect">
              <a:avLst/>
            </a:prstGeom>
          </p:spPr>
        </p:pic>
        <p:sp>
          <p:nvSpPr>
            <p:cNvPr id="20" name="TextBox 19"/>
            <p:cNvSpPr txBox="1"/>
            <p:nvPr/>
          </p:nvSpPr>
          <p:spPr>
            <a:xfrm>
              <a:off x="6878481" y="5245819"/>
              <a:ext cx="2654195" cy="738664"/>
            </a:xfrm>
            <a:prstGeom prst="rect">
              <a:avLst/>
            </a:prstGeom>
            <a:noFill/>
          </p:spPr>
          <p:txBody>
            <a:bodyPr wrap="square" rtlCol="0">
              <a:spAutoFit/>
            </a:bodyPr>
            <a:lstStyle/>
            <a:p>
              <a:pPr algn="l"/>
              <a:r>
                <a:rPr lang="en-US" sz="1400" b="1" dirty="0" smtClean="0">
                  <a:solidFill>
                    <a:schemeClr val="accent4"/>
                  </a:solidFill>
                </a:rPr>
                <a:t>The Digital Insurer:</a:t>
              </a:r>
              <a:r>
                <a:rPr lang="en-US" sz="1400" b="1" dirty="0">
                  <a:solidFill>
                    <a:schemeClr val="accent4"/>
                  </a:solidFill>
                </a:rPr>
                <a:t/>
              </a:r>
              <a:br>
                <a:rPr lang="en-US" sz="1400" b="1" dirty="0">
                  <a:solidFill>
                    <a:schemeClr val="accent4"/>
                  </a:solidFill>
                </a:rPr>
              </a:br>
              <a:r>
                <a:rPr lang="en-US" sz="1400" b="1" dirty="0">
                  <a:solidFill>
                    <a:schemeClr val="accent4"/>
                  </a:solidFill>
                </a:rPr>
                <a:t>Accenture 2013 Consumer-Driven Innovation Survey</a:t>
              </a:r>
              <a:endParaRPr lang="en-US" sz="1400" b="1" dirty="0" smtClean="0">
                <a:solidFill>
                  <a:schemeClr val="accent4"/>
                </a:solidFill>
              </a:endParaRPr>
            </a:p>
          </p:txBody>
        </p:sp>
      </p:grpSp>
      <p:sp>
        <p:nvSpPr>
          <p:cNvPr id="4" name="Footer Placeholder 3"/>
          <p:cNvSpPr>
            <a:spLocks noGrp="1"/>
          </p:cNvSpPr>
          <p:nvPr>
            <p:ph type="ftr" sz="quarter" idx="15"/>
          </p:nvPr>
        </p:nvSpPr>
        <p:spPr/>
        <p:txBody>
          <a:bodyPr/>
          <a:lstStyle/>
          <a:p>
            <a:r>
              <a:rPr lang="en-AU" smtClean="0"/>
              <a:t>Copyright © 2014 Accenture  All rights reserved.</a:t>
            </a:r>
            <a:endParaRPr lang="en-AU" dirty="0"/>
          </a:p>
        </p:txBody>
      </p:sp>
      <p:sp>
        <p:nvSpPr>
          <p:cNvPr id="5" name="Slide Number Placeholder 4"/>
          <p:cNvSpPr>
            <a:spLocks noGrp="1"/>
          </p:cNvSpPr>
          <p:nvPr>
            <p:ph type="sldNum" sz="quarter" idx="13"/>
          </p:nvPr>
        </p:nvSpPr>
        <p:spPr/>
        <p:txBody>
          <a:bodyPr/>
          <a:lstStyle/>
          <a:p>
            <a:pPr>
              <a:defRPr/>
            </a:pPr>
            <a:fld id="{90CBDC3A-D49F-4631-A8C7-55D59B33E5FA}" type="slidenum">
              <a:rPr lang="en-US" smtClean="0"/>
              <a:pPr>
                <a:defRPr/>
              </a:pPr>
              <a:t>19</a:t>
            </a:fld>
            <a:endParaRPr lang="en-US" dirty="0"/>
          </a:p>
        </p:txBody>
      </p:sp>
    </p:spTree>
    <p:extLst>
      <p:ext uri="{BB962C8B-B14F-4D97-AF65-F5344CB8AC3E}">
        <p14:creationId xmlns:p14="http://schemas.microsoft.com/office/powerpoint/2010/main" val="1506581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SCH0008E.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7238" cy="6855321"/>
          </a:xfrm>
          <a:prstGeom prst="rect">
            <a:avLst/>
          </a:prstGeom>
        </p:spPr>
      </p:pic>
      <p:sp>
        <p:nvSpPr>
          <p:cNvPr id="2" name="Title 1"/>
          <p:cNvSpPr>
            <a:spLocks noGrp="1"/>
          </p:cNvSpPr>
          <p:nvPr>
            <p:ph type="title"/>
          </p:nvPr>
        </p:nvSpPr>
        <p:spPr/>
        <p:txBody>
          <a:bodyPr/>
          <a:lstStyle/>
          <a:p>
            <a:r>
              <a:rPr lang="en-US" dirty="0" smtClean="0">
                <a:solidFill>
                  <a:srgbClr val="FFFFFF"/>
                </a:solidFill>
              </a:rPr>
              <a:t>Big Bang Disruption</a:t>
            </a:r>
            <a:endParaRPr lang="en-US" dirty="0">
              <a:solidFill>
                <a:srgbClr val="FFFFFF"/>
              </a:solidFill>
            </a:endParaRPr>
          </a:p>
        </p:txBody>
      </p:sp>
      <p:sp>
        <p:nvSpPr>
          <p:cNvPr id="3" name="Footer Placeholder 2"/>
          <p:cNvSpPr>
            <a:spLocks noGrp="1"/>
          </p:cNvSpPr>
          <p:nvPr>
            <p:ph type="ftr" sz="quarter" idx="12"/>
          </p:nvPr>
        </p:nvSpPr>
        <p:spPr/>
        <p:txBody>
          <a:bodyPr/>
          <a:lstStyle/>
          <a:p>
            <a:r>
              <a:rPr lang="en-AU" dirty="0" smtClean="0">
                <a:solidFill>
                  <a:schemeClr val="bg1"/>
                </a:solidFill>
              </a:rPr>
              <a:t>Copyright © 2014 Accenture  All rights reserved.</a:t>
            </a:r>
            <a:endParaRPr lang="en-AU" dirty="0">
              <a:solidFill>
                <a:schemeClr val="bg1"/>
              </a:solidFill>
            </a:endParaRPr>
          </a:p>
        </p:txBody>
      </p:sp>
      <p:sp>
        <p:nvSpPr>
          <p:cNvPr id="5" name="Slide Number Placeholder 4"/>
          <p:cNvSpPr>
            <a:spLocks noGrp="1"/>
          </p:cNvSpPr>
          <p:nvPr>
            <p:ph type="sldNum" sz="quarter" idx="11"/>
          </p:nvPr>
        </p:nvSpPr>
        <p:spPr/>
        <p:txBody>
          <a:bodyPr/>
          <a:lstStyle/>
          <a:p>
            <a:pPr>
              <a:defRPr/>
            </a:pPr>
            <a:fld id="{90CBDC3A-D49F-4631-A8C7-55D59B33E5FA}" type="slidenum">
              <a:rPr lang="en-US" smtClean="0">
                <a:solidFill>
                  <a:schemeClr val="bg1"/>
                </a:solidFill>
              </a:rPr>
              <a:pPr>
                <a:defRPr/>
              </a:pPr>
              <a:t>2</a:t>
            </a:fld>
            <a:endParaRPr lang="en-US" dirty="0">
              <a:solidFill>
                <a:schemeClr val="bg1"/>
              </a:solidFill>
            </a:endParaRPr>
          </a:p>
        </p:txBody>
      </p:sp>
      <p:sp>
        <p:nvSpPr>
          <p:cNvPr id="10" name="TextBox 9"/>
          <p:cNvSpPr txBox="1"/>
          <p:nvPr/>
        </p:nvSpPr>
        <p:spPr>
          <a:xfrm>
            <a:off x="399708" y="1298755"/>
            <a:ext cx="5586755" cy="2190343"/>
          </a:xfrm>
          <a:prstGeom prst="rect">
            <a:avLst/>
          </a:prstGeom>
          <a:noFill/>
        </p:spPr>
        <p:txBody>
          <a:bodyPr wrap="square" rtlCol="0">
            <a:spAutoFit/>
          </a:bodyPr>
          <a:lstStyle/>
          <a:p>
            <a:pPr marL="169863" indent="-169863">
              <a:spcBef>
                <a:spcPts val="400"/>
              </a:spcBef>
              <a:buFont typeface="Arial"/>
              <a:buChar char="•"/>
            </a:pPr>
            <a:r>
              <a:rPr lang="en-US" sz="1900" dirty="0">
                <a:solidFill>
                  <a:schemeClr val="bg1"/>
                </a:solidFill>
              </a:rPr>
              <a:t>Disruptive technological innovations have historically started out cheap and simple, gradually improving until they challenged incumbents </a:t>
            </a:r>
          </a:p>
          <a:p>
            <a:pPr marL="169863" indent="-169863">
              <a:spcBef>
                <a:spcPts val="400"/>
              </a:spcBef>
              <a:buFont typeface="Arial"/>
              <a:buChar char="•"/>
            </a:pPr>
            <a:r>
              <a:rPr lang="en-US" sz="1900" dirty="0">
                <a:solidFill>
                  <a:schemeClr val="bg1"/>
                </a:solidFill>
              </a:rPr>
              <a:t>Today, new products are perfected with a few trial users and then embraced quickly by the market, wiping out incumbents in a </a:t>
            </a:r>
            <a:r>
              <a:rPr lang="en-US" sz="1900" dirty="0" smtClean="0">
                <a:solidFill>
                  <a:schemeClr val="bg1"/>
                </a:solidFill>
              </a:rPr>
              <a:t>flash</a:t>
            </a:r>
            <a:endParaRPr lang="en-US" sz="1900" dirty="0">
              <a:solidFill>
                <a:schemeClr val="bg1"/>
              </a:solidFill>
            </a:endParaRPr>
          </a:p>
        </p:txBody>
      </p:sp>
      <p:sp>
        <p:nvSpPr>
          <p:cNvPr id="11" name="TextBox 10"/>
          <p:cNvSpPr txBox="1"/>
          <p:nvPr/>
        </p:nvSpPr>
        <p:spPr>
          <a:xfrm>
            <a:off x="6135345" y="1298755"/>
            <a:ext cx="5586755" cy="1656864"/>
          </a:xfrm>
          <a:prstGeom prst="rect">
            <a:avLst/>
          </a:prstGeom>
          <a:noFill/>
        </p:spPr>
        <p:txBody>
          <a:bodyPr wrap="square" rtlCol="0">
            <a:spAutoFit/>
          </a:bodyPr>
          <a:lstStyle/>
          <a:p>
            <a:pPr marL="169863" indent="-169863">
              <a:spcBef>
                <a:spcPts val="400"/>
              </a:spcBef>
              <a:buFont typeface="Arial"/>
              <a:buChar char="•"/>
            </a:pPr>
            <a:r>
              <a:rPr lang="en-US" sz="1900" dirty="0" smtClean="0">
                <a:solidFill>
                  <a:schemeClr val="bg1"/>
                </a:solidFill>
              </a:rPr>
              <a:t>Regulated </a:t>
            </a:r>
            <a:r>
              <a:rPr lang="en-US" sz="1900" dirty="0">
                <a:solidFill>
                  <a:schemeClr val="bg1"/>
                </a:solidFill>
              </a:rPr>
              <a:t>industries are especially vulnerable</a:t>
            </a:r>
          </a:p>
          <a:p>
            <a:pPr marL="511175" lvl="1" indent="-276225">
              <a:spcBef>
                <a:spcPts val="400"/>
              </a:spcBef>
              <a:buFont typeface="Lucida Grande"/>
              <a:buChar char="-"/>
            </a:pPr>
            <a:r>
              <a:rPr lang="en-US" sz="1900" dirty="0">
                <a:solidFill>
                  <a:schemeClr val="bg1"/>
                </a:solidFill>
              </a:rPr>
              <a:t>When the law limits competition</a:t>
            </a:r>
            <a:r>
              <a:rPr lang="en-US" sz="1900" dirty="0" smtClean="0">
                <a:solidFill>
                  <a:schemeClr val="bg1"/>
                </a:solidFill>
              </a:rPr>
              <a:t>, </a:t>
            </a:r>
            <a:r>
              <a:rPr lang="en-US" sz="1900" dirty="0">
                <a:solidFill>
                  <a:schemeClr val="bg1"/>
                </a:solidFill>
              </a:rPr>
              <a:t>businesses have little incentive to innovate</a:t>
            </a:r>
          </a:p>
          <a:p>
            <a:pPr marL="511175" lvl="1" indent="-276225">
              <a:spcBef>
                <a:spcPts val="400"/>
              </a:spcBef>
              <a:buFont typeface="Lucida Grande"/>
              <a:buChar char="-"/>
            </a:pPr>
            <a:r>
              <a:rPr lang="en-US" sz="1900" dirty="0">
                <a:solidFill>
                  <a:schemeClr val="bg1"/>
                </a:solidFill>
              </a:rPr>
              <a:t>Once the disrupter finds a way in, the collapse is much more </a:t>
            </a:r>
            <a:r>
              <a:rPr lang="en-US" sz="1900" dirty="0" smtClean="0">
                <a:solidFill>
                  <a:schemeClr val="bg1"/>
                </a:solidFill>
              </a:rPr>
              <a:t>sudden</a:t>
            </a:r>
            <a:endParaRPr lang="en-US" sz="1900" dirty="0">
              <a:solidFill>
                <a:schemeClr val="bg1"/>
              </a:solidFill>
            </a:endParaRPr>
          </a:p>
        </p:txBody>
      </p:sp>
    </p:spTree>
    <p:extLst>
      <p:ext uri="{BB962C8B-B14F-4D97-AF65-F5344CB8AC3E}">
        <p14:creationId xmlns:p14="http://schemas.microsoft.com/office/powerpoint/2010/main" val="394262834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609362" y="980728"/>
            <a:ext cx="10968514" cy="3744416"/>
          </a:xfrm>
        </p:spPr>
        <p:txBody>
          <a:bodyPr/>
          <a:lstStyle/>
          <a:p>
            <a:pPr marL="342764" indent="-342764">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764" indent="-342764">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764" indent="-342764">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465534" y="3717035"/>
            <a:ext cx="11420807"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03" tIns="45702" rIns="91403" bIns="45702" rtlCol="0" anchor="t" anchorCtr="0"/>
          <a:lstStyle/>
          <a:p>
            <a:pPr marL="285638" indent="-285638" defTabSz="914127" fontAlgn="auto">
              <a:lnSpc>
                <a:spcPct val="150000"/>
              </a:lnSpc>
              <a:spcBef>
                <a:spcPts val="0"/>
              </a:spcBef>
              <a:spcAft>
                <a:spcPts val="0"/>
              </a:spcAft>
              <a:buFont typeface="Wingdings" pitchFamily="2" charset="2"/>
              <a:buChar char="p"/>
            </a:pPr>
            <a:r>
              <a:rPr lang="zh-CN" altLang="en-US" dirty="0">
                <a:solidFill>
                  <a:srgbClr val="4F81BD">
                    <a:lumMod val="75000"/>
                  </a:srgbClr>
                </a:solidFill>
                <a:latin typeface="微软雅黑"/>
                <a:cs typeface="Segoe UI" pitchFamily="34" charset="0"/>
              </a:rPr>
              <a:t>百度传课：司马懿</a:t>
            </a:r>
            <a:r>
              <a:rPr lang="en-US" altLang="zh-CN" dirty="0">
                <a:solidFill>
                  <a:srgbClr val="4F81BD">
                    <a:lumMod val="75000"/>
                  </a:srgbClr>
                </a:solidFill>
                <a:latin typeface="微软雅黑"/>
                <a:cs typeface="Segoe UI" pitchFamily="34" charset="0"/>
              </a:rPr>
              <a:t>PPT</a:t>
            </a:r>
            <a:r>
              <a:rPr lang="zh-CN" altLang="en-US" dirty="0">
                <a:solidFill>
                  <a:srgbClr val="4F81BD">
                    <a:lumMod val="75000"/>
                  </a:srgbClr>
                </a:solidFill>
                <a:latin typeface="微软雅黑"/>
                <a:cs typeface="Segoe UI" pitchFamily="34" charset="0"/>
              </a:rPr>
              <a:t>学校</a:t>
            </a:r>
            <a:endParaRPr lang="en-US" altLang="zh-CN" dirty="0">
              <a:solidFill>
                <a:srgbClr val="4F81BD">
                  <a:lumMod val="75000"/>
                </a:srgbClr>
              </a:solidFill>
              <a:latin typeface="微软雅黑"/>
              <a:cs typeface="Segoe UI" pitchFamily="34" charset="0"/>
            </a:endParaRPr>
          </a:p>
          <a:p>
            <a:pPr marL="285638" indent="-285638" defTabSz="914127" fontAlgn="auto">
              <a:lnSpc>
                <a:spcPct val="150000"/>
              </a:lnSpc>
              <a:spcBef>
                <a:spcPts val="0"/>
              </a:spcBef>
              <a:spcAft>
                <a:spcPts val="0"/>
              </a:spcAft>
              <a:buFont typeface="Wingdings" pitchFamily="2" charset="2"/>
              <a:buChar char="p"/>
            </a:pPr>
            <a:r>
              <a:rPr lang="zh-CN" altLang="en-US" dirty="0">
                <a:solidFill>
                  <a:srgbClr val="4F81BD">
                    <a:lumMod val="75000"/>
                  </a:srgbClr>
                </a:solidFill>
                <a:latin typeface="微软雅黑"/>
                <a:cs typeface="Segoe UI" pitchFamily="34" charset="0"/>
              </a:rPr>
              <a:t>网易学堂：司马懿</a:t>
            </a:r>
            <a:r>
              <a:rPr lang="en-US" altLang="zh-CN" dirty="0">
                <a:solidFill>
                  <a:srgbClr val="4F81BD">
                    <a:lumMod val="75000"/>
                  </a:srgbClr>
                </a:solidFill>
                <a:latin typeface="微软雅黑"/>
                <a:cs typeface="Segoe UI" pitchFamily="34" charset="0"/>
              </a:rPr>
              <a:t>PPT</a:t>
            </a:r>
            <a:r>
              <a:rPr lang="zh-CN" altLang="en-US" dirty="0">
                <a:solidFill>
                  <a:srgbClr val="4F81BD">
                    <a:lumMod val="75000"/>
                  </a:srgbClr>
                </a:solidFill>
                <a:latin typeface="微软雅黑"/>
                <a:cs typeface="Segoe UI" pitchFamily="34" charset="0"/>
              </a:rPr>
              <a:t>学校</a:t>
            </a:r>
            <a:endParaRPr lang="en-US" altLang="zh-CN" dirty="0">
              <a:solidFill>
                <a:srgbClr val="4F81BD">
                  <a:lumMod val="75000"/>
                </a:srgbClr>
              </a:solidFill>
              <a:latin typeface="微软雅黑"/>
              <a:cs typeface="Segoe UI" pitchFamily="34" charset="0"/>
            </a:endParaRPr>
          </a:p>
          <a:p>
            <a:pPr marL="285638" indent="-285638" defTabSz="914127" fontAlgn="auto">
              <a:lnSpc>
                <a:spcPct val="150000"/>
              </a:lnSpc>
              <a:spcBef>
                <a:spcPts val="0"/>
              </a:spcBef>
              <a:spcAft>
                <a:spcPts val="0"/>
              </a:spcAft>
              <a:buFont typeface="Wingdings" pitchFamily="2" charset="2"/>
              <a:buChar char="p"/>
            </a:pPr>
            <a:r>
              <a:rPr lang="zh-CN" altLang="en-US" dirty="0">
                <a:solidFill>
                  <a:srgbClr val="4F81BD">
                    <a:lumMod val="75000"/>
                  </a:srgbClr>
                </a:solidFill>
                <a:latin typeface="微软雅黑"/>
                <a:cs typeface="Segoe UI" pitchFamily="34" charset="0"/>
              </a:rPr>
              <a:t>知乎：       司马懿</a:t>
            </a:r>
            <a:r>
              <a:rPr lang="en-US" altLang="zh-CN" dirty="0">
                <a:solidFill>
                  <a:srgbClr val="4F81BD">
                    <a:lumMod val="75000"/>
                  </a:srgbClr>
                </a:solidFill>
                <a:latin typeface="微软雅黑"/>
                <a:cs typeface="Segoe UI" pitchFamily="34" charset="0"/>
              </a:rPr>
              <a:t>PPT</a:t>
            </a:r>
            <a:r>
              <a:rPr lang="zh-CN" altLang="en-US" dirty="0">
                <a:solidFill>
                  <a:srgbClr val="4F81BD">
                    <a:lumMod val="75000"/>
                  </a:srgbClr>
                </a:solidFill>
                <a:latin typeface="微软雅黑"/>
                <a:cs typeface="Segoe UI" pitchFamily="34" charset="0"/>
              </a:rPr>
              <a:t>学校</a:t>
            </a:r>
            <a:endParaRPr lang="en-US" altLang="zh-CN" dirty="0">
              <a:solidFill>
                <a:srgbClr val="4F81BD">
                  <a:lumMod val="75000"/>
                </a:srgbClr>
              </a:solidFill>
              <a:latin typeface="微软雅黑"/>
              <a:cs typeface="Segoe UI" pitchFamily="34" charset="0"/>
            </a:endParaRPr>
          </a:p>
        </p:txBody>
      </p:sp>
      <p:sp>
        <p:nvSpPr>
          <p:cNvPr id="7" name="圆角矩形 6">
            <a:hlinkClick r:id="rId3"/>
          </p:cNvPr>
          <p:cNvSpPr/>
          <p:nvPr/>
        </p:nvSpPr>
        <p:spPr>
          <a:xfrm>
            <a:off x="4784521" y="3776208"/>
            <a:ext cx="191925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algn="ctr" defTabSz="914127" fontAlgn="auto">
              <a:spcBef>
                <a:spcPts val="0"/>
              </a:spcBef>
              <a:spcAft>
                <a:spcPts val="0"/>
              </a:spcAft>
            </a:pPr>
            <a:r>
              <a:rPr lang="zh-CN" altLang="en-US" sz="1600" b="1" dirty="0">
                <a:solidFill>
                  <a:prstClr val="white"/>
                </a:solidFill>
                <a:latin typeface="微软雅黑"/>
                <a:cs typeface="Segoe UI" pitchFamily="34" charset="0"/>
              </a:rPr>
              <a:t>访问地址</a:t>
            </a:r>
          </a:p>
        </p:txBody>
      </p:sp>
      <p:sp>
        <p:nvSpPr>
          <p:cNvPr id="8" name="圆角矩形 7">
            <a:hlinkClick r:id="rId3"/>
          </p:cNvPr>
          <p:cNvSpPr/>
          <p:nvPr/>
        </p:nvSpPr>
        <p:spPr>
          <a:xfrm>
            <a:off x="4784521" y="4214092"/>
            <a:ext cx="191925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algn="ctr" defTabSz="914127" fontAlgn="auto">
              <a:spcBef>
                <a:spcPts val="0"/>
              </a:spcBef>
              <a:spcAft>
                <a:spcPts val="0"/>
              </a:spcAft>
            </a:pPr>
            <a:r>
              <a:rPr lang="zh-CN" altLang="en-US" sz="1600" b="1" dirty="0">
                <a:solidFill>
                  <a:prstClr val="white"/>
                </a:solidFill>
                <a:latin typeface="微软雅黑"/>
                <a:cs typeface="Segoe UI" pitchFamily="34" charset="0"/>
              </a:rPr>
              <a:t>访问地址</a:t>
            </a:r>
          </a:p>
        </p:txBody>
      </p:sp>
      <p:sp>
        <p:nvSpPr>
          <p:cNvPr id="16" name="圆角矩形 15">
            <a:hlinkClick r:id="rId3"/>
          </p:cNvPr>
          <p:cNvSpPr/>
          <p:nvPr/>
        </p:nvSpPr>
        <p:spPr>
          <a:xfrm>
            <a:off x="6861404" y="3776208"/>
            <a:ext cx="50249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defTabSz="914127" fontAlgn="auto">
              <a:spcBef>
                <a:spcPts val="0"/>
              </a:spcBef>
              <a:spcAft>
                <a:spcPts val="0"/>
              </a:spcAft>
            </a:pPr>
            <a:r>
              <a:rPr lang="en-US" altLang="zh-CN" sz="1600" b="1" dirty="0">
                <a:solidFill>
                  <a:prstClr val="white"/>
                </a:solidFill>
                <a:latin typeface="微软雅黑"/>
                <a:cs typeface="Segoe UI" pitchFamily="34" charset="0"/>
              </a:rPr>
              <a:t>https://www.chuanke.com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6861404" y="4214092"/>
            <a:ext cx="50249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defTabSz="914127" fontAlgn="auto">
              <a:spcBef>
                <a:spcPts val="0"/>
              </a:spcBef>
              <a:spcAft>
                <a:spcPts val="0"/>
              </a:spcAft>
            </a:pPr>
            <a:r>
              <a:rPr lang="en-US" altLang="zh-CN" sz="1600" b="1" dirty="0">
                <a:solidFill>
                  <a:prstClr val="white"/>
                </a:solidFill>
                <a:latin typeface="微软雅黑"/>
                <a:cs typeface="Segoe UI" pitchFamily="34" charset="0"/>
              </a:rPr>
              <a:t>https://study.163.com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1161351" y="2921176"/>
            <a:ext cx="7293910" cy="507795"/>
          </a:xfrm>
          <a:prstGeom prst="rect">
            <a:avLst/>
          </a:prstGeom>
        </p:spPr>
        <p:txBody>
          <a:bodyPr wrap="none" lIns="91403" tIns="45702" rIns="91403" bIns="45702">
            <a:spAutoFit/>
          </a:bodyPr>
          <a:lstStyle/>
          <a:p>
            <a:pPr defTabSz="914127">
              <a:lnSpc>
                <a:spcPct val="150000"/>
              </a:lnSpc>
            </a:pPr>
            <a:r>
              <a:rPr lang="zh-CN" altLang="en-US" dirty="0">
                <a:solidFill>
                  <a:srgbClr val="4F81BD">
                    <a:lumMod val="75000"/>
                  </a:srgbClr>
                </a:solidFill>
                <a:latin typeface="微软雅黑"/>
                <a:cs typeface="Segoe UI" pitchFamily="34" charset="0"/>
              </a:rPr>
              <a:t>学习世界五百强和咨询公司</a:t>
            </a:r>
            <a:r>
              <a:rPr lang="en-US" altLang="zh-CN" dirty="0">
                <a:solidFill>
                  <a:srgbClr val="4F81BD">
                    <a:lumMod val="75000"/>
                  </a:srgbClr>
                </a:solidFill>
                <a:latin typeface="微软雅黑"/>
                <a:cs typeface="Segoe UI" pitchFamily="34" charset="0"/>
              </a:rPr>
              <a:t>PPT</a:t>
            </a:r>
            <a:r>
              <a:rPr lang="zh-CN" altLang="en-US" dirty="0">
                <a:solidFill>
                  <a:srgbClr val="4F81BD">
                    <a:lumMod val="75000"/>
                  </a:srgbClr>
                </a:solidFill>
                <a:latin typeface="微软雅黑"/>
                <a:cs typeface="Segoe UI" pitchFamily="34" charset="0"/>
              </a:rPr>
              <a:t>课程请访问如下网站搜索：“司马懿”</a:t>
            </a:r>
          </a:p>
        </p:txBody>
      </p:sp>
      <p:sp>
        <p:nvSpPr>
          <p:cNvPr id="18" name="圆角矩形 17">
            <a:hlinkClick r:id="rId3"/>
          </p:cNvPr>
          <p:cNvSpPr/>
          <p:nvPr/>
        </p:nvSpPr>
        <p:spPr>
          <a:xfrm>
            <a:off x="4784521" y="4653136"/>
            <a:ext cx="191925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algn="ctr" defTabSz="914127" fontAlgn="auto">
              <a:spcBef>
                <a:spcPts val="0"/>
              </a:spcBef>
              <a:spcAft>
                <a:spcPts val="0"/>
              </a:spcAft>
            </a:pPr>
            <a:r>
              <a:rPr lang="zh-CN" altLang="en-US" sz="1600" b="1" dirty="0">
                <a:solidFill>
                  <a:prstClr val="white"/>
                </a:solidFill>
                <a:latin typeface="微软雅黑"/>
                <a:cs typeface="Segoe UI" pitchFamily="34" charset="0"/>
              </a:rPr>
              <a:t>访问地址</a:t>
            </a:r>
          </a:p>
        </p:txBody>
      </p:sp>
      <p:sp>
        <p:nvSpPr>
          <p:cNvPr id="19" name="圆角矩形 18">
            <a:hlinkClick r:id="rId3"/>
          </p:cNvPr>
          <p:cNvSpPr/>
          <p:nvPr/>
        </p:nvSpPr>
        <p:spPr>
          <a:xfrm>
            <a:off x="6861404" y="4653136"/>
            <a:ext cx="50249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03" tIns="45702" rIns="91403" bIns="45702" rtlCol="0" anchor="t"/>
          <a:lstStyle/>
          <a:p>
            <a:pPr defTabSz="914127" fontAlgn="auto">
              <a:spcBef>
                <a:spcPts val="0"/>
              </a:spcBef>
              <a:spcAft>
                <a:spcPts val="0"/>
              </a:spcAft>
            </a:pPr>
            <a:r>
              <a:rPr lang="en-US" altLang="zh-CN" sz="1600" b="1" dirty="0">
                <a:solidFill>
                  <a:prstClr val="white"/>
                </a:solidFill>
                <a:latin typeface="微软雅黑"/>
                <a:cs typeface="Segoe UI" pitchFamily="34" charset="0"/>
              </a:rPr>
              <a:t>https://www.zhiu.com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3199696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Three things that have to be true to create technology intensive disruption</a:t>
            </a:r>
            <a:endParaRPr lang="en-US" sz="2400" dirty="0"/>
          </a:p>
        </p:txBody>
      </p:sp>
      <p:sp>
        <p:nvSpPr>
          <p:cNvPr id="3" name="Content Placeholder 2"/>
          <p:cNvSpPr>
            <a:spLocks noGrp="1"/>
          </p:cNvSpPr>
          <p:nvPr>
            <p:ph sz="quarter" idx="4294967295"/>
          </p:nvPr>
        </p:nvSpPr>
        <p:spPr>
          <a:xfrm>
            <a:off x="1529939" y="1662438"/>
            <a:ext cx="8145226" cy="4826000"/>
          </a:xfrm>
        </p:spPr>
        <p:txBody>
          <a:bodyPr/>
          <a:lstStyle/>
          <a:p>
            <a:pPr marL="0" indent="0">
              <a:buNone/>
            </a:pPr>
            <a:r>
              <a:rPr lang="en-US" sz="2000" b="1" dirty="0" smtClean="0">
                <a:solidFill>
                  <a:schemeClr val="bg2"/>
                </a:solidFill>
              </a:rPr>
              <a:t>Technology changes the balance of power between the enterprise, its customers, consumers and trading partners.</a:t>
            </a:r>
          </a:p>
          <a:p>
            <a:pPr marL="230188" lvl="2" indent="-230188"/>
            <a:r>
              <a:rPr lang="en-US" sz="2000" dirty="0" smtClean="0">
                <a:solidFill>
                  <a:schemeClr val="bg2"/>
                </a:solidFill>
              </a:rPr>
              <a:t>People have new power or make new decisions. </a:t>
            </a:r>
          </a:p>
          <a:p>
            <a:pPr lvl="2"/>
            <a:endParaRPr lang="en-US" sz="2000" dirty="0" smtClean="0">
              <a:solidFill>
                <a:schemeClr val="bg2"/>
              </a:solidFill>
            </a:endParaRPr>
          </a:p>
          <a:p>
            <a:pPr marL="0" indent="0">
              <a:buNone/>
            </a:pPr>
            <a:r>
              <a:rPr lang="en-US" sz="2000" b="1" dirty="0" smtClean="0">
                <a:solidFill>
                  <a:schemeClr val="bg2"/>
                </a:solidFill>
              </a:rPr>
              <a:t>Innovation creates new value and cost equations, moving the frontier of competition.</a:t>
            </a:r>
          </a:p>
          <a:p>
            <a:pPr marL="230188" lvl="2" indent="-230188"/>
            <a:r>
              <a:rPr lang="en-US" sz="2000" dirty="0" smtClean="0">
                <a:solidFill>
                  <a:schemeClr val="bg2"/>
                </a:solidFill>
              </a:rPr>
              <a:t>Being efficient is no longer sufficient.</a:t>
            </a:r>
          </a:p>
          <a:p>
            <a:pPr lvl="2"/>
            <a:endParaRPr lang="en-US" sz="2000" dirty="0" smtClean="0">
              <a:solidFill>
                <a:schemeClr val="bg2"/>
              </a:solidFill>
            </a:endParaRPr>
          </a:p>
          <a:p>
            <a:pPr marL="0" indent="0">
              <a:buNone/>
            </a:pPr>
            <a:r>
              <a:rPr lang="en-US" sz="2000" b="1" dirty="0" smtClean="0">
                <a:solidFill>
                  <a:schemeClr val="bg2"/>
                </a:solidFill>
              </a:rPr>
              <a:t>Players in the market are actively creating the change.</a:t>
            </a:r>
          </a:p>
          <a:p>
            <a:pPr marL="230188" lvl="2" indent="-230188"/>
            <a:r>
              <a:rPr lang="en-US" sz="2000" dirty="0" smtClean="0">
                <a:solidFill>
                  <a:schemeClr val="bg2"/>
                </a:solidFill>
              </a:rPr>
              <a:t>Leaders set the pace for the market.</a:t>
            </a:r>
            <a:endParaRPr lang="en-US" sz="2000" dirty="0">
              <a:solidFill>
                <a:schemeClr val="bg2"/>
              </a:solidFill>
            </a:endParaRPr>
          </a:p>
        </p:txBody>
      </p:sp>
      <p:sp>
        <p:nvSpPr>
          <p:cNvPr id="4" name="Footer Placeholder 3"/>
          <p:cNvSpPr>
            <a:spLocks noGrp="1"/>
          </p:cNvSpPr>
          <p:nvPr>
            <p:ph type="ftr" sz="quarter" idx="12"/>
          </p:nvPr>
        </p:nvSpPr>
        <p:spPr/>
        <p:txBody>
          <a:bodyPr/>
          <a:lstStyle/>
          <a:p>
            <a:r>
              <a:rPr lang="en-AU" dirty="0" smtClean="0"/>
              <a:t>Copyright © 2014 Accenture  All rights reserved.</a:t>
            </a:r>
            <a:endParaRPr lang="en-AU" dirty="0"/>
          </a:p>
        </p:txBody>
      </p:sp>
      <p:sp>
        <p:nvSpPr>
          <p:cNvPr id="5" name="Slide Number Placeholder 4"/>
          <p:cNvSpPr>
            <a:spLocks noGrp="1"/>
          </p:cNvSpPr>
          <p:nvPr>
            <p:ph type="sldNum" sz="quarter" idx="11"/>
          </p:nvPr>
        </p:nvSpPr>
        <p:spPr/>
        <p:txBody>
          <a:bodyPr/>
          <a:lstStyle/>
          <a:p>
            <a:pPr>
              <a:defRPr/>
            </a:pPr>
            <a:fld id="{90CBDC3A-D49F-4631-A8C7-55D59B33E5FA}" type="slidenum">
              <a:rPr lang="en-US" smtClean="0"/>
              <a:pPr>
                <a:defRPr/>
              </a:pPr>
              <a:t>3</a:t>
            </a:fld>
            <a:endParaRPr lang="en-US" dirty="0"/>
          </a:p>
        </p:txBody>
      </p:sp>
      <p:sp>
        <p:nvSpPr>
          <p:cNvPr id="10" name="Pentagon 9"/>
          <p:cNvSpPr/>
          <p:nvPr/>
        </p:nvSpPr>
        <p:spPr>
          <a:xfrm>
            <a:off x="458958" y="1780285"/>
            <a:ext cx="915727" cy="629018"/>
          </a:xfrm>
          <a:prstGeom prst="homePlate">
            <a:avLst>
              <a:gd name="adj" fmla="val 38414"/>
            </a:avLst>
          </a:prstGeom>
          <a:solidFill>
            <a:srgbClr val="FF99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smtClean="0"/>
              <a:t> 1</a:t>
            </a:r>
            <a:endParaRPr lang="en-US" sz="3000" dirty="0"/>
          </a:p>
        </p:txBody>
      </p:sp>
      <p:sp>
        <p:nvSpPr>
          <p:cNvPr id="11" name="Pentagon 10"/>
          <p:cNvSpPr/>
          <p:nvPr/>
        </p:nvSpPr>
        <p:spPr>
          <a:xfrm>
            <a:off x="458958" y="3296220"/>
            <a:ext cx="915727" cy="629018"/>
          </a:xfrm>
          <a:prstGeom prst="homePlate">
            <a:avLst>
              <a:gd name="adj" fmla="val 38414"/>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smtClean="0"/>
              <a:t> 2</a:t>
            </a:r>
            <a:endParaRPr lang="en-US" sz="3000" dirty="0"/>
          </a:p>
        </p:txBody>
      </p:sp>
      <p:sp>
        <p:nvSpPr>
          <p:cNvPr id="12" name="Pentagon 11"/>
          <p:cNvSpPr/>
          <p:nvPr/>
        </p:nvSpPr>
        <p:spPr>
          <a:xfrm>
            <a:off x="465138" y="4815128"/>
            <a:ext cx="915727" cy="629018"/>
          </a:xfrm>
          <a:prstGeom prst="homePlate">
            <a:avLst>
              <a:gd name="adj" fmla="val 38414"/>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dirty="0" smtClean="0"/>
              <a:t> 3</a:t>
            </a:r>
            <a:endParaRPr lang="en-US" sz="3000" dirty="0"/>
          </a:p>
        </p:txBody>
      </p:sp>
    </p:spTree>
    <p:extLst>
      <p:ext uri="{BB962C8B-B14F-4D97-AF65-F5344CB8AC3E}">
        <p14:creationId xmlns:p14="http://schemas.microsoft.com/office/powerpoint/2010/main" val="4105562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513973550"/>
              </p:ext>
            </p:extLst>
          </p:nvPr>
        </p:nvGraphicFramePr>
        <p:xfrm>
          <a:off x="2119" y="1590"/>
          <a:ext cx="2115" cy="1587"/>
        </p:xfrm>
        <a:graphic>
          <a:graphicData uri="http://schemas.openxmlformats.org/presentationml/2006/ole">
            <mc:AlternateContent xmlns:mc="http://schemas.openxmlformats.org/markup-compatibility/2006">
              <mc:Choice xmlns:v="urn:schemas-microsoft-com:vml" Requires="v">
                <p:oleObj spid="_x0000_s104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2119" y="1590"/>
                        <a:ext cx="2115" cy="1587"/>
                      </a:xfrm>
                      <a:prstGeom prst="rect">
                        <a:avLst/>
                      </a:prstGeom>
                    </p:spPr>
                  </p:pic>
                </p:oleObj>
              </mc:Fallback>
            </mc:AlternateContent>
          </a:graphicData>
        </a:graphic>
      </p:graphicFrame>
      <p:sp>
        <p:nvSpPr>
          <p:cNvPr id="2" name="Title 1"/>
          <p:cNvSpPr>
            <a:spLocks noGrp="1"/>
          </p:cNvSpPr>
          <p:nvPr>
            <p:ph type="title" idx="4294967295"/>
          </p:nvPr>
        </p:nvSpPr>
        <p:spPr bwMode="auto">
          <a:xfrm>
            <a:off x="452258" y="326203"/>
            <a:ext cx="10327415" cy="785812"/>
          </a:xfrm>
        </p:spPr>
        <p:txBody>
          <a:bodyPr vert="horz" lIns="0" tIns="0" rIns="0" bIns="0" rtlCol="0" anchor="b" anchorCtr="0">
            <a:normAutofit/>
          </a:bodyPr>
          <a:lstStyle/>
          <a:p>
            <a:r>
              <a:rPr lang="en-US" sz="2400" dirty="0">
                <a:solidFill>
                  <a:schemeClr val="tx2"/>
                </a:solidFill>
              </a:rPr>
              <a:t>The exponential growth of technology is reshaping the adoption curve</a:t>
            </a:r>
            <a:endParaRPr lang="en-AU" sz="2400" dirty="0">
              <a:solidFill>
                <a:schemeClr val="tx2"/>
              </a:solidFill>
            </a:endParaRPr>
          </a:p>
        </p:txBody>
      </p:sp>
      <p:sp>
        <p:nvSpPr>
          <p:cNvPr id="26" name="Freeform 7"/>
          <p:cNvSpPr>
            <a:spLocks/>
          </p:cNvSpPr>
          <p:nvPr/>
        </p:nvSpPr>
        <p:spPr bwMode="auto">
          <a:xfrm>
            <a:off x="490806" y="3309899"/>
            <a:ext cx="10646492" cy="2901087"/>
          </a:xfrm>
          <a:custGeom>
            <a:avLst/>
            <a:gdLst>
              <a:gd name="T0" fmla="*/ 0 w 2532"/>
              <a:gd name="T1" fmla="*/ 958 h 958"/>
              <a:gd name="T2" fmla="*/ 481 w 2532"/>
              <a:gd name="T3" fmla="*/ 784 h 958"/>
              <a:gd name="T4" fmla="*/ 1266 w 2532"/>
              <a:gd name="T5" fmla="*/ 0 h 958"/>
              <a:gd name="T6" fmla="*/ 2052 w 2532"/>
              <a:gd name="T7" fmla="*/ 784 h 958"/>
              <a:gd name="T8" fmla="*/ 2532 w 2532"/>
              <a:gd name="T9" fmla="*/ 958 h 958"/>
              <a:gd name="T10" fmla="*/ 0 w 2532"/>
              <a:gd name="T11" fmla="*/ 958 h 958"/>
            </a:gdLst>
            <a:ahLst/>
            <a:cxnLst>
              <a:cxn ang="0">
                <a:pos x="T0" y="T1"/>
              </a:cxn>
              <a:cxn ang="0">
                <a:pos x="T2" y="T3"/>
              </a:cxn>
              <a:cxn ang="0">
                <a:pos x="T4" y="T5"/>
              </a:cxn>
              <a:cxn ang="0">
                <a:pos x="T6" y="T7"/>
              </a:cxn>
              <a:cxn ang="0">
                <a:pos x="T8" y="T9"/>
              </a:cxn>
              <a:cxn ang="0">
                <a:pos x="T10" y="T11"/>
              </a:cxn>
            </a:cxnLst>
            <a:rect l="0" t="0" r="r" b="b"/>
            <a:pathLst>
              <a:path w="2532" h="958">
                <a:moveTo>
                  <a:pt x="0" y="958"/>
                </a:moveTo>
                <a:cubicBezTo>
                  <a:pt x="136" y="958"/>
                  <a:pt x="284" y="912"/>
                  <a:pt x="481" y="784"/>
                </a:cubicBezTo>
                <a:cubicBezTo>
                  <a:pt x="678" y="656"/>
                  <a:pt x="876" y="0"/>
                  <a:pt x="1266" y="0"/>
                </a:cubicBezTo>
                <a:cubicBezTo>
                  <a:pt x="1657" y="0"/>
                  <a:pt x="1855" y="656"/>
                  <a:pt x="2052" y="784"/>
                </a:cubicBezTo>
                <a:cubicBezTo>
                  <a:pt x="2249" y="912"/>
                  <a:pt x="2396" y="958"/>
                  <a:pt x="2532" y="958"/>
                </a:cubicBezTo>
                <a:lnTo>
                  <a:pt x="0" y="958"/>
                </a:lnTo>
                <a:close/>
              </a:path>
            </a:pathLst>
          </a:custGeom>
          <a:solidFill>
            <a:schemeClr val="accent6"/>
          </a:solidFill>
          <a:ln w="8" cap="flat">
            <a:noFill/>
            <a:prstDash val="solid"/>
            <a:miter lim="800000"/>
            <a:headEnd/>
            <a:tailEnd/>
          </a:ln>
        </p:spPr>
        <p:txBody>
          <a:bodyPr vert="horz" wrap="square" lIns="91428" tIns="45715" rIns="91428" bIns="45715" numCol="1" anchor="ctr" anchorCtr="0" compatLnSpc="1">
            <a:prstTxWarp prst="textNoShape">
              <a:avLst/>
            </a:prstTxWarp>
          </a:bodyPr>
          <a:lstStyle/>
          <a:p>
            <a:pPr algn="ctr" fontAlgn="base">
              <a:spcBef>
                <a:spcPct val="0"/>
              </a:spcBef>
              <a:spcAft>
                <a:spcPct val="0"/>
              </a:spcAft>
              <a:defRPr/>
            </a:pPr>
            <a:r>
              <a:rPr lang="en-AU" kern="0" dirty="0" smtClean="0">
                <a:solidFill>
                  <a:schemeClr val="bg1"/>
                </a:solidFill>
                <a:cs typeface="Arial" charset="0"/>
              </a:rPr>
              <a:t>Historically</a:t>
            </a:r>
          </a:p>
        </p:txBody>
      </p:sp>
      <p:sp>
        <p:nvSpPr>
          <p:cNvPr id="27" name="Freeform 6"/>
          <p:cNvSpPr>
            <a:spLocks/>
          </p:cNvSpPr>
          <p:nvPr/>
        </p:nvSpPr>
        <p:spPr bwMode="auto">
          <a:xfrm>
            <a:off x="550667" y="1959209"/>
            <a:ext cx="5012707" cy="4251777"/>
          </a:xfrm>
          <a:custGeom>
            <a:avLst/>
            <a:gdLst>
              <a:gd name="T0" fmla="*/ 0 w 1192"/>
              <a:gd name="T1" fmla="*/ 1404 h 1404"/>
              <a:gd name="T2" fmla="*/ 318 w 1192"/>
              <a:gd name="T3" fmla="*/ 1254 h 1404"/>
              <a:gd name="T4" fmla="*/ 596 w 1192"/>
              <a:gd name="T5" fmla="*/ 0 h 1404"/>
              <a:gd name="T6" fmla="*/ 874 w 1192"/>
              <a:gd name="T7" fmla="*/ 1254 h 1404"/>
              <a:gd name="T8" fmla="*/ 1192 w 1192"/>
              <a:gd name="T9" fmla="*/ 1404 h 1404"/>
              <a:gd name="T10" fmla="*/ 0 w 1192"/>
              <a:gd name="T11" fmla="*/ 1404 h 1404"/>
            </a:gdLst>
            <a:ahLst/>
            <a:cxnLst>
              <a:cxn ang="0">
                <a:pos x="T0" y="T1"/>
              </a:cxn>
              <a:cxn ang="0">
                <a:pos x="T2" y="T3"/>
              </a:cxn>
              <a:cxn ang="0">
                <a:pos x="T4" y="T5"/>
              </a:cxn>
              <a:cxn ang="0">
                <a:pos x="T6" y="T7"/>
              </a:cxn>
              <a:cxn ang="0">
                <a:pos x="T8" y="T9"/>
              </a:cxn>
              <a:cxn ang="0">
                <a:pos x="T10" y="T11"/>
              </a:cxn>
            </a:cxnLst>
            <a:rect l="0" t="0" r="r" b="b"/>
            <a:pathLst>
              <a:path w="1192" h="1404">
                <a:moveTo>
                  <a:pt x="0" y="1404"/>
                </a:moveTo>
                <a:cubicBezTo>
                  <a:pt x="64" y="1404"/>
                  <a:pt x="178" y="1394"/>
                  <a:pt x="318" y="1254"/>
                </a:cubicBezTo>
                <a:cubicBezTo>
                  <a:pt x="492" y="1080"/>
                  <a:pt x="396" y="0"/>
                  <a:pt x="596" y="0"/>
                </a:cubicBezTo>
                <a:cubicBezTo>
                  <a:pt x="796" y="0"/>
                  <a:pt x="700" y="1080"/>
                  <a:pt x="874" y="1254"/>
                </a:cubicBezTo>
                <a:cubicBezTo>
                  <a:pt x="1014" y="1394"/>
                  <a:pt x="1128" y="1404"/>
                  <a:pt x="1192" y="1404"/>
                </a:cubicBezTo>
                <a:lnTo>
                  <a:pt x="0" y="1404"/>
                </a:lnTo>
                <a:close/>
              </a:path>
            </a:pathLst>
          </a:custGeom>
          <a:solidFill>
            <a:schemeClr val="accent2"/>
          </a:solidFill>
          <a:ln w="8" cap="flat">
            <a:noFill/>
            <a:prstDash val="solid"/>
            <a:miter lim="800000"/>
            <a:headEnd/>
            <a:tailEnd/>
          </a:ln>
        </p:spPr>
        <p:txBody>
          <a:bodyPr vert="horz" wrap="square" lIns="91428" tIns="45715" rIns="91428" bIns="45715" numCol="1" anchor="ctr" anchorCtr="0" compatLnSpc="1">
            <a:prstTxWarp prst="textNoShape">
              <a:avLst/>
            </a:prstTxWarp>
          </a:bodyPr>
          <a:lstStyle/>
          <a:p>
            <a:pPr algn="ctr" fontAlgn="base">
              <a:spcBef>
                <a:spcPct val="0"/>
              </a:spcBef>
              <a:spcAft>
                <a:spcPct val="0"/>
              </a:spcAft>
              <a:defRPr/>
            </a:pPr>
            <a:r>
              <a:rPr lang="en-AU" kern="0" dirty="0" smtClean="0">
                <a:solidFill>
                  <a:schemeClr val="bg1"/>
                </a:solidFill>
                <a:cs typeface="Arial" charset="0"/>
              </a:rPr>
              <a:t>Today</a:t>
            </a:r>
          </a:p>
        </p:txBody>
      </p:sp>
      <p:cxnSp>
        <p:nvCxnSpPr>
          <p:cNvPr id="6" name="Straight Arrow Connector 5"/>
          <p:cNvCxnSpPr/>
          <p:nvPr/>
        </p:nvCxnSpPr>
        <p:spPr>
          <a:xfrm flipV="1">
            <a:off x="485855" y="1923715"/>
            <a:ext cx="0" cy="4287270"/>
          </a:xfrm>
          <a:prstGeom prst="straightConnector1">
            <a:avLst/>
          </a:prstGeom>
          <a:ln w="12700" cmpd="sng">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6" idx="0"/>
            <a:endCxn id="26" idx="4"/>
          </p:cNvCxnSpPr>
          <p:nvPr/>
        </p:nvCxnSpPr>
        <p:spPr>
          <a:xfrm>
            <a:off x="490806" y="6210986"/>
            <a:ext cx="10646492" cy="0"/>
          </a:xfrm>
          <a:prstGeom prst="straightConnector1">
            <a:avLst/>
          </a:prstGeom>
          <a:ln w="12700" cmpd="sng">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083980" y="5995254"/>
            <a:ext cx="723251" cy="369322"/>
          </a:xfrm>
          <a:prstGeom prst="rect">
            <a:avLst/>
          </a:prstGeom>
          <a:noFill/>
        </p:spPr>
        <p:txBody>
          <a:bodyPr wrap="none" lIns="91428" tIns="45715" rIns="91428" bIns="45715" rtlCol="0">
            <a:spAutoFit/>
          </a:bodyPr>
          <a:lstStyle/>
          <a:p>
            <a:r>
              <a:rPr lang="en-US" b="1" dirty="0" smtClean="0">
                <a:solidFill>
                  <a:srgbClr val="000000"/>
                </a:solidFill>
              </a:rPr>
              <a:t>Time</a:t>
            </a:r>
            <a:endParaRPr lang="en-US" b="1" dirty="0">
              <a:solidFill>
                <a:srgbClr val="000000"/>
              </a:solidFill>
            </a:endParaRPr>
          </a:p>
        </p:txBody>
      </p:sp>
      <p:sp>
        <p:nvSpPr>
          <p:cNvPr id="43" name="TextBox 42"/>
          <p:cNvSpPr txBox="1"/>
          <p:nvPr/>
        </p:nvSpPr>
        <p:spPr>
          <a:xfrm>
            <a:off x="354374" y="1299143"/>
            <a:ext cx="1454445" cy="646321"/>
          </a:xfrm>
          <a:prstGeom prst="rect">
            <a:avLst/>
          </a:prstGeom>
          <a:noFill/>
        </p:spPr>
        <p:txBody>
          <a:bodyPr wrap="none" lIns="91428" tIns="45715" rIns="91428" bIns="45715" rtlCol="0">
            <a:spAutoFit/>
          </a:bodyPr>
          <a:lstStyle/>
          <a:p>
            <a:r>
              <a:rPr lang="en-US" b="1" dirty="0" smtClean="0">
                <a:solidFill>
                  <a:srgbClr val="000000"/>
                </a:solidFill>
              </a:rPr>
              <a:t>Market</a:t>
            </a:r>
          </a:p>
          <a:p>
            <a:r>
              <a:rPr lang="en-US" b="1" dirty="0" smtClean="0">
                <a:solidFill>
                  <a:srgbClr val="000000"/>
                </a:solidFill>
              </a:rPr>
              <a:t>Penetration</a:t>
            </a:r>
            <a:endParaRPr lang="en-US" b="1" dirty="0">
              <a:solidFill>
                <a:srgbClr val="000000"/>
              </a:solidFill>
            </a:endParaRPr>
          </a:p>
        </p:txBody>
      </p:sp>
      <p:sp>
        <p:nvSpPr>
          <p:cNvPr id="23" name="Content Placeholder 2"/>
          <p:cNvSpPr txBox="1">
            <a:spLocks/>
          </p:cNvSpPr>
          <p:nvPr/>
        </p:nvSpPr>
        <p:spPr bwMode="auto">
          <a:xfrm>
            <a:off x="3949699" y="1352928"/>
            <a:ext cx="8045451" cy="2074485"/>
          </a:xfrm>
          <a:prstGeom prst="rect">
            <a:avLst/>
          </a:prstGeom>
          <a:noFill/>
        </p:spPr>
        <p:txBody>
          <a:bodyPr lIns="91428" tIns="45715" rIns="91428" bIns="45715">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400"/>
              </a:spcBef>
              <a:buNone/>
            </a:pPr>
            <a:r>
              <a:rPr lang="en-US" sz="1800" dirty="0">
                <a:solidFill>
                  <a:srgbClr val="666666"/>
                </a:solidFill>
              </a:rPr>
              <a:t>Enormously desirable products and services that are:</a:t>
            </a:r>
          </a:p>
          <a:p>
            <a:pPr marL="169863" indent="-169863">
              <a:spcBef>
                <a:spcPts val="400"/>
              </a:spcBef>
              <a:buFont typeface="Arial"/>
              <a:buChar char="•"/>
            </a:pPr>
            <a:r>
              <a:rPr lang="en-US" sz="1800" dirty="0">
                <a:solidFill>
                  <a:srgbClr val="666666"/>
                </a:solidFill>
              </a:rPr>
              <a:t>Better</a:t>
            </a:r>
          </a:p>
          <a:p>
            <a:pPr marL="169863" indent="-169863">
              <a:spcBef>
                <a:spcPts val="400"/>
              </a:spcBef>
              <a:buFont typeface="Arial"/>
              <a:buChar char="•"/>
            </a:pPr>
            <a:r>
              <a:rPr lang="en-US" sz="1800" dirty="0">
                <a:solidFill>
                  <a:srgbClr val="666666"/>
                </a:solidFill>
              </a:rPr>
              <a:t>Cheaper</a:t>
            </a:r>
          </a:p>
          <a:p>
            <a:pPr marL="169863" indent="-169863">
              <a:spcBef>
                <a:spcPts val="400"/>
              </a:spcBef>
              <a:buFont typeface="Arial"/>
              <a:buChar char="•"/>
            </a:pPr>
            <a:r>
              <a:rPr lang="en-US" sz="1800" dirty="0">
                <a:solidFill>
                  <a:srgbClr val="666666"/>
                </a:solidFill>
              </a:rPr>
              <a:t>Closer to the customer</a:t>
            </a:r>
          </a:p>
          <a:p>
            <a:pPr marL="0" indent="0">
              <a:spcBef>
                <a:spcPts val="1200"/>
              </a:spcBef>
              <a:buNone/>
            </a:pPr>
            <a:r>
              <a:rPr lang="en-US" sz="1800" dirty="0">
                <a:solidFill>
                  <a:srgbClr val="666666"/>
                </a:solidFill>
              </a:rPr>
              <a:t>Take off quickly creating “Big Bang Disruption”</a:t>
            </a:r>
            <a:endParaRPr lang="en-US" sz="1800" i="1" dirty="0">
              <a:solidFill>
                <a:srgbClr val="666666"/>
              </a:solidFill>
            </a:endParaRPr>
          </a:p>
        </p:txBody>
      </p:sp>
      <p:sp>
        <p:nvSpPr>
          <p:cNvPr id="15" name="Footer Placeholder 3"/>
          <p:cNvSpPr txBox="1">
            <a:spLocks/>
          </p:cNvSpPr>
          <p:nvPr/>
        </p:nvSpPr>
        <p:spPr>
          <a:xfrm>
            <a:off x="465138" y="6575425"/>
            <a:ext cx="5412319" cy="128588"/>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AU" sz="900" smtClean="0"/>
              <a:t>Copyright © 2014 Accenture  All rights reserved.</a:t>
            </a:r>
            <a:endParaRPr lang="en-AU" sz="900" dirty="0"/>
          </a:p>
        </p:txBody>
      </p:sp>
      <p:sp>
        <p:nvSpPr>
          <p:cNvPr id="16" name="Slide Number Placeholder 4"/>
          <p:cNvSpPr txBox="1">
            <a:spLocks/>
          </p:cNvSpPr>
          <p:nvPr/>
        </p:nvSpPr>
        <p:spPr>
          <a:xfrm>
            <a:off x="10991675" y="6575425"/>
            <a:ext cx="730425" cy="128588"/>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r">
              <a:defRPr/>
            </a:pPr>
            <a:fld id="{90CBDC3A-D49F-4631-A8C7-55D59B33E5FA}" type="slidenum">
              <a:rPr lang="en-US" sz="900" smtClean="0"/>
              <a:pPr algn="r">
                <a:defRPr/>
              </a:pPr>
              <a:t>4</a:t>
            </a:fld>
            <a:endParaRPr lang="en-US" sz="900" dirty="0"/>
          </a:p>
        </p:txBody>
      </p:sp>
    </p:spTree>
    <p:extLst>
      <p:ext uri="{BB962C8B-B14F-4D97-AF65-F5344CB8AC3E}">
        <p14:creationId xmlns:p14="http://schemas.microsoft.com/office/powerpoint/2010/main" val="17851972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201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down)">
                                      <p:cBhvr>
                                        <p:cTn id="12" dur="1000"/>
                                        <p:tgtEl>
                                          <p:spTgt spid="27"/>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Disruptions in Financial Services</a:t>
            </a:r>
            <a:endParaRPr lang="en-US" dirty="0"/>
          </a:p>
        </p:txBody>
      </p:sp>
      <p:grpSp>
        <p:nvGrpSpPr>
          <p:cNvPr id="5" name="Group 4"/>
          <p:cNvGrpSpPr/>
          <p:nvPr/>
        </p:nvGrpSpPr>
        <p:grpSpPr>
          <a:xfrm>
            <a:off x="291045" y="1832295"/>
            <a:ext cx="4174156" cy="913083"/>
            <a:chOff x="0" y="3812692"/>
            <a:chExt cx="3131840" cy="913083"/>
          </a:xfrm>
        </p:grpSpPr>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3812692"/>
              <a:ext cx="3131840" cy="848207"/>
            </a:xfrm>
            <a:prstGeom prst="rect">
              <a:avLst/>
            </a:prstGeom>
          </p:spPr>
        </p:pic>
        <p:sp>
          <p:nvSpPr>
            <p:cNvPr id="4" name="TextBox 3"/>
            <p:cNvSpPr txBox="1"/>
            <p:nvPr/>
          </p:nvSpPr>
          <p:spPr>
            <a:xfrm>
              <a:off x="1403648" y="4356443"/>
              <a:ext cx="1543878" cy="369332"/>
            </a:xfrm>
            <a:prstGeom prst="rect">
              <a:avLst/>
            </a:prstGeom>
            <a:noFill/>
          </p:spPr>
          <p:txBody>
            <a:bodyPr wrap="none" rtlCol="0">
              <a:spAutoFit/>
            </a:bodyPr>
            <a:lstStyle/>
            <a:p>
              <a:r>
                <a:rPr lang="en-US" dirty="0" smtClean="0"/>
                <a:t>Financial Services</a:t>
              </a:r>
              <a:endParaRPr lang="en-US" dirty="0"/>
            </a:p>
          </p:txBody>
        </p:sp>
      </p:grpSp>
      <p:pic>
        <p:nvPicPr>
          <p:cNvPr id="6" name="Picture 5" descr="unnamed.pn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91045" y="4025258"/>
            <a:ext cx="4513807" cy="1852014"/>
          </a:xfrm>
          <a:prstGeom prst="rect">
            <a:avLst/>
          </a:prstGeom>
          <a:ln>
            <a:noFill/>
          </a:ln>
        </p:spPr>
      </p:pic>
      <p:sp>
        <p:nvSpPr>
          <p:cNvPr id="8" name="TextBox 7"/>
          <p:cNvSpPr txBox="1"/>
          <p:nvPr/>
        </p:nvSpPr>
        <p:spPr>
          <a:xfrm>
            <a:off x="5187417" y="1937047"/>
            <a:ext cx="6045724" cy="1200329"/>
          </a:xfrm>
          <a:prstGeom prst="rect">
            <a:avLst/>
          </a:prstGeom>
          <a:noFill/>
        </p:spPr>
        <p:txBody>
          <a:bodyPr wrap="square" rtlCol="0">
            <a:spAutoFit/>
          </a:bodyPr>
          <a:lstStyle/>
          <a:p>
            <a:r>
              <a:rPr lang="en-US" dirty="0" smtClean="0">
                <a:solidFill>
                  <a:srgbClr val="666666"/>
                </a:solidFill>
              </a:rPr>
              <a:t>Provides Asset Based Lending underwritten by actual web traffic and click conversion rates of Amazon resellers. They do not need financial statements for underwriting and distribute proceeds using current payment channels.</a:t>
            </a:r>
            <a:endParaRPr lang="en-US" dirty="0">
              <a:solidFill>
                <a:srgbClr val="666666"/>
              </a:solidFill>
            </a:endParaRPr>
          </a:p>
        </p:txBody>
      </p:sp>
      <p:sp>
        <p:nvSpPr>
          <p:cNvPr id="9" name="TextBox 8"/>
          <p:cNvSpPr txBox="1"/>
          <p:nvPr/>
        </p:nvSpPr>
        <p:spPr>
          <a:xfrm>
            <a:off x="5181061" y="4025258"/>
            <a:ext cx="5960434" cy="1200329"/>
          </a:xfrm>
          <a:prstGeom prst="rect">
            <a:avLst/>
          </a:prstGeom>
          <a:noFill/>
        </p:spPr>
        <p:txBody>
          <a:bodyPr wrap="square" rtlCol="0">
            <a:spAutoFit/>
          </a:bodyPr>
          <a:lstStyle/>
          <a:p>
            <a:r>
              <a:rPr lang="en-US" dirty="0" smtClean="0">
                <a:solidFill>
                  <a:srgbClr val="666666"/>
                </a:solidFill>
              </a:rPr>
              <a:t>Life Insurance Corporation of India markets, sells and services life insurance policies via mobile devices. Underwritten by the applicants mobile phone payment and prepayment history.</a:t>
            </a:r>
            <a:endParaRPr lang="en-US" dirty="0">
              <a:solidFill>
                <a:srgbClr val="666666"/>
              </a:solidFill>
            </a:endParaRPr>
          </a:p>
        </p:txBody>
      </p:sp>
      <p:sp>
        <p:nvSpPr>
          <p:cNvPr id="10" name="Footer Placeholder 3"/>
          <p:cNvSpPr>
            <a:spLocks noGrp="1"/>
          </p:cNvSpPr>
          <p:nvPr>
            <p:ph type="ftr" sz="quarter" idx="12"/>
          </p:nvPr>
        </p:nvSpPr>
        <p:spPr>
          <a:xfrm>
            <a:off x="465138" y="6575425"/>
            <a:ext cx="5412319" cy="128588"/>
          </a:xfrm>
        </p:spPr>
        <p:txBody>
          <a:bodyPr/>
          <a:lstStyle/>
          <a:p>
            <a:r>
              <a:rPr lang="en-AU" dirty="0" smtClean="0"/>
              <a:t>Copyright © 2014 Accenture  All rights reserved.</a:t>
            </a:r>
            <a:endParaRPr lang="en-AU" dirty="0"/>
          </a:p>
        </p:txBody>
      </p:sp>
      <p:sp>
        <p:nvSpPr>
          <p:cNvPr id="11" name="Slide Number Placeholder 4"/>
          <p:cNvSpPr>
            <a:spLocks noGrp="1"/>
          </p:cNvSpPr>
          <p:nvPr>
            <p:ph type="sldNum" sz="quarter" idx="11"/>
          </p:nvPr>
        </p:nvSpPr>
        <p:spPr>
          <a:xfrm>
            <a:off x="10991675" y="6575425"/>
            <a:ext cx="730425" cy="128588"/>
          </a:xfrm>
        </p:spPr>
        <p:txBody>
          <a:bodyPr/>
          <a:lstStyle/>
          <a:p>
            <a:pPr>
              <a:defRPr/>
            </a:pPr>
            <a:fld id="{90CBDC3A-D49F-4631-A8C7-55D59B33E5FA}" type="slidenum">
              <a:rPr lang="en-US" smtClean="0"/>
              <a:pPr>
                <a:defRPr/>
              </a:pPr>
              <a:t>5</a:t>
            </a:fld>
            <a:endParaRPr lang="en-US" dirty="0"/>
          </a:p>
        </p:txBody>
      </p:sp>
      <p:sp>
        <p:nvSpPr>
          <p:cNvPr id="7" name="Isosceles Triangle 6"/>
          <p:cNvSpPr/>
          <p:nvPr/>
        </p:nvSpPr>
        <p:spPr>
          <a:xfrm rot="16200000">
            <a:off x="5003638" y="2042960"/>
            <a:ext cx="186067" cy="186890"/>
          </a:xfrm>
          <a:prstGeom prst="triangl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rot="16200000">
            <a:off x="5003638" y="4124188"/>
            <a:ext cx="186067" cy="186890"/>
          </a:xfrm>
          <a:prstGeom prst="triangl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159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836712"/>
            <a:ext cx="1218723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Screen Shot 2014-03-07 at 9.10.57 AM.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3347626"/>
            <a:ext cx="12187238" cy="3158086"/>
          </a:xfrm>
          <a:prstGeom prst="rect">
            <a:avLst/>
          </a:prstGeom>
        </p:spPr>
      </p:pic>
      <p:sp>
        <p:nvSpPr>
          <p:cNvPr id="9" name="TextBox 8"/>
          <p:cNvSpPr txBox="1"/>
          <p:nvPr/>
        </p:nvSpPr>
        <p:spPr>
          <a:xfrm>
            <a:off x="8249673" y="2503774"/>
            <a:ext cx="184666" cy="369332"/>
          </a:xfrm>
          <a:prstGeom prst="rect">
            <a:avLst/>
          </a:prstGeom>
          <a:noFill/>
        </p:spPr>
        <p:txBody>
          <a:bodyPr wrap="none" rtlCol="0">
            <a:spAutoFit/>
          </a:bodyPr>
          <a:lstStyle/>
          <a:p>
            <a:endParaRPr lang="en-US" dirty="0"/>
          </a:p>
        </p:txBody>
      </p:sp>
      <p:pic>
        <p:nvPicPr>
          <p:cNvPr id="10" name="Picture 9" descr="Screen Shot 2014-03-07 at 9.18.30 AM.png"/>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114080" y="1518908"/>
            <a:ext cx="2880294" cy="1183976"/>
          </a:xfrm>
          <a:prstGeom prst="rect">
            <a:avLst/>
          </a:prstGeom>
        </p:spPr>
      </p:pic>
      <p:sp>
        <p:nvSpPr>
          <p:cNvPr id="18" name="TextBox 17"/>
          <p:cNvSpPr txBox="1"/>
          <p:nvPr/>
        </p:nvSpPr>
        <p:spPr>
          <a:xfrm>
            <a:off x="6135315" y="1313111"/>
            <a:ext cx="2168908" cy="276999"/>
          </a:xfrm>
          <a:prstGeom prst="rect">
            <a:avLst/>
          </a:prstGeom>
          <a:noFill/>
        </p:spPr>
        <p:txBody>
          <a:bodyPr wrap="none" rtlCol="0">
            <a:spAutoFit/>
          </a:bodyPr>
          <a:lstStyle/>
          <a:p>
            <a:r>
              <a:rPr lang="en-US" sz="1200" b="1" dirty="0" smtClean="0">
                <a:solidFill>
                  <a:schemeClr val="accent4"/>
                </a:solidFill>
              </a:rPr>
              <a:t>Launched February 4, 2014</a:t>
            </a:r>
            <a:endParaRPr lang="en-US" sz="1200" b="1" dirty="0">
              <a:solidFill>
                <a:schemeClr val="accent4"/>
              </a:solidFill>
            </a:endParaRPr>
          </a:p>
        </p:txBody>
      </p:sp>
      <p:pic>
        <p:nvPicPr>
          <p:cNvPr id="20" name="Picture 19" descr="Screen Shot 2014-03-07 at 9.25.14 AM.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00791" y="2909750"/>
            <a:ext cx="5826045" cy="3387637"/>
          </a:xfrm>
          <a:prstGeom prst="rect">
            <a:avLst/>
          </a:prstGeom>
        </p:spPr>
      </p:pic>
      <p:pic>
        <p:nvPicPr>
          <p:cNvPr id="21" name="Picture 20" descr="unnamed.png"/>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411574" y="1273624"/>
            <a:ext cx="4380186" cy="1852014"/>
          </a:xfrm>
          <a:prstGeom prst="rect">
            <a:avLst/>
          </a:prstGeom>
          <a:ln>
            <a:noFill/>
          </a:ln>
        </p:spPr>
      </p:pic>
      <p:sp>
        <p:nvSpPr>
          <p:cNvPr id="2" name="Title 1"/>
          <p:cNvSpPr>
            <a:spLocks noGrp="1"/>
          </p:cNvSpPr>
          <p:nvPr>
            <p:ph type="title"/>
          </p:nvPr>
        </p:nvSpPr>
        <p:spPr/>
        <p:txBody>
          <a:bodyPr/>
          <a:lstStyle/>
          <a:p>
            <a:r>
              <a:rPr lang="en-US" dirty="0" smtClean="0"/>
              <a:t>LIC: Life Insurance Corporation of India</a:t>
            </a:r>
            <a:endParaRPr lang="en-US" dirty="0"/>
          </a:p>
        </p:txBody>
      </p:sp>
    </p:spTree>
    <p:extLst>
      <p:ext uri="{BB962C8B-B14F-4D97-AF65-F5344CB8AC3E}">
        <p14:creationId xmlns:p14="http://schemas.microsoft.com/office/powerpoint/2010/main" val="106026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dissolv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2"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p:tgtEl>
                                          <p:spTgt spid="10"/>
                                        </p:tgtEl>
                                        <p:attrNameLst>
                                          <p:attrName>ppt_x</p:attrName>
                                        </p:attrNameLst>
                                      </p:cBhvr>
                                      <p:tavLst>
                                        <p:tav tm="0">
                                          <p:val>
                                            <p:strVal val="#ppt_x+#ppt_w*1.125000"/>
                                          </p:val>
                                        </p:tav>
                                        <p:tav tm="100000">
                                          <p:val>
                                            <p:strVal val="#ppt_x"/>
                                          </p:val>
                                        </p:tav>
                                      </p:tavLst>
                                    </p:anim>
                                    <p:animEffect transition="in" filter="wipe(left)">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52"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Scale>
                                      <p:cBhvr>
                                        <p:cTn id="29"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20"/>
                                        </p:tgtEl>
                                        <p:attrNameLst>
                                          <p:attrName>ppt_x</p:attrName>
                                          <p:attrName>ppt_y</p:attrName>
                                        </p:attrNameLst>
                                      </p:cBhvr>
                                    </p:animMotion>
                                    <p:animEffect transition="in" filter="fade">
                                      <p:cBhvr>
                                        <p:cTn id="3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86248" y="1826577"/>
            <a:ext cx="9172005" cy="4415703"/>
            <a:chOff x="1506957" y="1891048"/>
            <a:chExt cx="6566030" cy="3984933"/>
          </a:xfrm>
        </p:grpSpPr>
        <p:cxnSp>
          <p:nvCxnSpPr>
            <p:cNvPr id="5" name="Straight Connector 4"/>
            <p:cNvCxnSpPr/>
            <p:nvPr/>
          </p:nvCxnSpPr>
          <p:spPr>
            <a:xfrm>
              <a:off x="1506957" y="1891048"/>
              <a:ext cx="0" cy="3984933"/>
            </a:xfrm>
            <a:prstGeom prst="line">
              <a:avLst/>
            </a:prstGeom>
            <a:ln w="12700" cmpd="sng">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1506957" y="5875980"/>
              <a:ext cx="6566030" cy="1"/>
            </a:xfrm>
            <a:prstGeom prst="line">
              <a:avLst/>
            </a:prstGeom>
            <a:ln w="127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9" name="Oval 8"/>
          <p:cNvSpPr/>
          <p:nvPr/>
        </p:nvSpPr>
        <p:spPr>
          <a:xfrm>
            <a:off x="2410917" y="4749340"/>
            <a:ext cx="541193" cy="47316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Oval 9"/>
          <p:cNvSpPr/>
          <p:nvPr/>
        </p:nvSpPr>
        <p:spPr>
          <a:xfrm>
            <a:off x="5059621" y="3186161"/>
            <a:ext cx="541193" cy="47316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Oval 10"/>
          <p:cNvSpPr/>
          <p:nvPr/>
        </p:nvSpPr>
        <p:spPr>
          <a:xfrm>
            <a:off x="7708323" y="1622980"/>
            <a:ext cx="541193" cy="47316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3" name="Curved Connector 12"/>
          <p:cNvCxnSpPr>
            <a:stCxn id="9" idx="6"/>
            <a:endCxn id="10" idx="4"/>
          </p:cNvCxnSpPr>
          <p:nvPr/>
        </p:nvCxnSpPr>
        <p:spPr>
          <a:xfrm flipV="1">
            <a:off x="2952110" y="3659324"/>
            <a:ext cx="2378108" cy="1326598"/>
          </a:xfrm>
          <a:prstGeom prst="curvedConnector2">
            <a:avLst/>
          </a:prstGeom>
          <a:ln>
            <a:solidFill>
              <a:schemeClr val="accent1"/>
            </a:solidFill>
            <a:headEnd type="none"/>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4" name="Curved Connector 13"/>
          <p:cNvCxnSpPr>
            <a:stCxn id="10" idx="6"/>
            <a:endCxn id="11" idx="4"/>
          </p:cNvCxnSpPr>
          <p:nvPr/>
        </p:nvCxnSpPr>
        <p:spPr>
          <a:xfrm flipV="1">
            <a:off x="5600814" y="2096143"/>
            <a:ext cx="2378106" cy="1326600"/>
          </a:xfrm>
          <a:prstGeom prst="curvedConnector2">
            <a:avLst/>
          </a:prstGeom>
          <a:ln>
            <a:solidFill>
              <a:schemeClr val="accent1"/>
            </a:solidFill>
            <a:headEnd type="none"/>
            <a:tailEnd type="triangle" w="lg" len="med"/>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2976251" y="5076719"/>
            <a:ext cx="1227770" cy="461665"/>
          </a:xfrm>
          <a:prstGeom prst="rect">
            <a:avLst/>
          </a:prstGeom>
          <a:noFill/>
        </p:spPr>
        <p:txBody>
          <a:bodyPr wrap="none" rtlCol="0">
            <a:spAutoFit/>
          </a:bodyPr>
          <a:lstStyle/>
          <a:p>
            <a:r>
              <a:rPr lang="en-US" sz="2400" b="1" dirty="0" smtClean="0">
                <a:solidFill>
                  <a:schemeClr val="accent2"/>
                </a:solidFill>
              </a:rPr>
              <a:t>Defend</a:t>
            </a:r>
            <a:endParaRPr lang="en-US" sz="2400" b="1" dirty="0">
              <a:solidFill>
                <a:schemeClr val="accent2"/>
              </a:solidFill>
            </a:endParaRPr>
          </a:p>
        </p:txBody>
      </p:sp>
      <p:cxnSp>
        <p:nvCxnSpPr>
          <p:cNvPr id="19" name="Curved Connector 18"/>
          <p:cNvCxnSpPr>
            <a:endCxn id="9" idx="4"/>
          </p:cNvCxnSpPr>
          <p:nvPr/>
        </p:nvCxnSpPr>
        <p:spPr>
          <a:xfrm flipV="1">
            <a:off x="486248" y="5222503"/>
            <a:ext cx="2195266" cy="1019778"/>
          </a:xfrm>
          <a:prstGeom prst="curvedConnector2">
            <a:avLst/>
          </a:prstGeom>
          <a:ln>
            <a:solidFill>
              <a:schemeClr val="accent1"/>
            </a:solidFill>
            <a:headEnd type="none"/>
            <a:tailEnd type="triangle" w="lg" len="med"/>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727943" y="3557418"/>
            <a:ext cx="1980380" cy="461665"/>
          </a:xfrm>
          <a:prstGeom prst="rect">
            <a:avLst/>
          </a:prstGeom>
          <a:noFill/>
        </p:spPr>
        <p:txBody>
          <a:bodyPr wrap="none" rtlCol="0">
            <a:spAutoFit/>
          </a:bodyPr>
          <a:lstStyle/>
          <a:p>
            <a:r>
              <a:rPr lang="en-US" sz="2400" b="1" dirty="0" smtClean="0">
                <a:solidFill>
                  <a:schemeClr val="accent2"/>
                </a:solidFill>
              </a:rPr>
              <a:t>Differentiate</a:t>
            </a:r>
            <a:endParaRPr lang="en-US" sz="2400" b="1" dirty="0">
              <a:solidFill>
                <a:schemeClr val="accent2"/>
              </a:solidFill>
            </a:endParaRPr>
          </a:p>
        </p:txBody>
      </p:sp>
      <p:sp>
        <p:nvSpPr>
          <p:cNvPr id="23" name="TextBox 22"/>
          <p:cNvSpPr txBox="1"/>
          <p:nvPr/>
        </p:nvSpPr>
        <p:spPr>
          <a:xfrm>
            <a:off x="8249516" y="1622980"/>
            <a:ext cx="1261884" cy="461665"/>
          </a:xfrm>
          <a:prstGeom prst="rect">
            <a:avLst/>
          </a:prstGeom>
          <a:noFill/>
        </p:spPr>
        <p:txBody>
          <a:bodyPr wrap="none" rtlCol="0">
            <a:spAutoFit/>
          </a:bodyPr>
          <a:lstStyle/>
          <a:p>
            <a:r>
              <a:rPr lang="en-US" sz="2400" b="1" dirty="0" smtClean="0">
                <a:solidFill>
                  <a:schemeClr val="accent2"/>
                </a:solidFill>
              </a:rPr>
              <a:t>Disrupt</a:t>
            </a:r>
            <a:endParaRPr lang="en-US" sz="2400" b="1" dirty="0">
              <a:solidFill>
                <a:schemeClr val="accent2"/>
              </a:solidFill>
            </a:endParaRPr>
          </a:p>
        </p:txBody>
      </p:sp>
      <p:sp>
        <p:nvSpPr>
          <p:cNvPr id="24" name="TextBox 23"/>
          <p:cNvSpPr txBox="1"/>
          <p:nvPr/>
        </p:nvSpPr>
        <p:spPr>
          <a:xfrm>
            <a:off x="568192" y="5414588"/>
            <a:ext cx="1764173" cy="646331"/>
          </a:xfrm>
          <a:prstGeom prst="rect">
            <a:avLst/>
          </a:prstGeom>
          <a:noFill/>
        </p:spPr>
        <p:txBody>
          <a:bodyPr wrap="square" rtlCol="0">
            <a:spAutoFit/>
          </a:bodyPr>
          <a:lstStyle/>
          <a:p>
            <a:r>
              <a:rPr lang="en-US" dirty="0" smtClean="0">
                <a:solidFill>
                  <a:schemeClr val="accent1"/>
                </a:solidFill>
              </a:rPr>
              <a:t>Position Digital Channels</a:t>
            </a:r>
            <a:endParaRPr lang="en-US" dirty="0">
              <a:solidFill>
                <a:schemeClr val="accent1"/>
              </a:solidFill>
            </a:endParaRPr>
          </a:p>
        </p:txBody>
      </p:sp>
      <p:sp>
        <p:nvSpPr>
          <p:cNvPr id="25" name="TextBox 24"/>
          <p:cNvSpPr txBox="1"/>
          <p:nvPr/>
        </p:nvSpPr>
        <p:spPr>
          <a:xfrm>
            <a:off x="2659665" y="3906097"/>
            <a:ext cx="2360896" cy="646331"/>
          </a:xfrm>
          <a:prstGeom prst="rect">
            <a:avLst/>
          </a:prstGeom>
          <a:noFill/>
        </p:spPr>
        <p:txBody>
          <a:bodyPr wrap="square" rtlCol="0">
            <a:spAutoFit/>
          </a:bodyPr>
          <a:lstStyle/>
          <a:p>
            <a:r>
              <a:rPr lang="en-US" dirty="0" smtClean="0">
                <a:solidFill>
                  <a:schemeClr val="accent1"/>
                </a:solidFill>
              </a:rPr>
              <a:t>Participate with Digital Customers</a:t>
            </a:r>
            <a:endParaRPr lang="en-US" dirty="0">
              <a:solidFill>
                <a:schemeClr val="accent1"/>
              </a:solidFill>
            </a:endParaRPr>
          </a:p>
        </p:txBody>
      </p:sp>
      <p:sp>
        <p:nvSpPr>
          <p:cNvPr id="26" name="TextBox 25"/>
          <p:cNvSpPr txBox="1"/>
          <p:nvPr/>
        </p:nvSpPr>
        <p:spPr>
          <a:xfrm>
            <a:off x="5923751" y="2434284"/>
            <a:ext cx="2115341" cy="646331"/>
          </a:xfrm>
          <a:prstGeom prst="rect">
            <a:avLst/>
          </a:prstGeom>
          <a:noFill/>
        </p:spPr>
        <p:txBody>
          <a:bodyPr wrap="square" rtlCol="0">
            <a:spAutoFit/>
          </a:bodyPr>
          <a:lstStyle/>
          <a:p>
            <a:r>
              <a:rPr lang="en-US" dirty="0" smtClean="0">
                <a:solidFill>
                  <a:schemeClr val="accent1"/>
                </a:solidFill>
              </a:rPr>
              <a:t>Earn a Digital Premium</a:t>
            </a:r>
            <a:endParaRPr lang="en-US" dirty="0">
              <a:solidFill>
                <a:schemeClr val="accent1"/>
              </a:solidFill>
            </a:endParaRPr>
          </a:p>
        </p:txBody>
      </p:sp>
      <p:sp>
        <p:nvSpPr>
          <p:cNvPr id="27" name="TextBox 26"/>
          <p:cNvSpPr txBox="1"/>
          <p:nvPr/>
        </p:nvSpPr>
        <p:spPr>
          <a:xfrm>
            <a:off x="388900" y="1180246"/>
            <a:ext cx="1838729" cy="646331"/>
          </a:xfrm>
          <a:prstGeom prst="rect">
            <a:avLst/>
          </a:prstGeom>
          <a:noFill/>
        </p:spPr>
        <p:txBody>
          <a:bodyPr wrap="square" rtlCol="0">
            <a:spAutoFit/>
          </a:bodyPr>
          <a:lstStyle/>
          <a:p>
            <a:r>
              <a:rPr lang="en-US" b="1" dirty="0" smtClean="0"/>
              <a:t>Business Benefits</a:t>
            </a:r>
            <a:endParaRPr lang="en-US" b="1" dirty="0"/>
          </a:p>
        </p:txBody>
      </p:sp>
      <p:sp>
        <p:nvSpPr>
          <p:cNvPr id="28" name="TextBox 27"/>
          <p:cNvSpPr txBox="1"/>
          <p:nvPr/>
        </p:nvSpPr>
        <p:spPr>
          <a:xfrm>
            <a:off x="9661848" y="6031156"/>
            <a:ext cx="723275" cy="369332"/>
          </a:xfrm>
          <a:prstGeom prst="rect">
            <a:avLst/>
          </a:prstGeom>
          <a:noFill/>
        </p:spPr>
        <p:txBody>
          <a:bodyPr wrap="none" rtlCol="0">
            <a:spAutoFit/>
          </a:bodyPr>
          <a:lstStyle/>
          <a:p>
            <a:r>
              <a:rPr lang="en-US" b="1" dirty="0" smtClean="0"/>
              <a:t>Time</a:t>
            </a:r>
            <a:endParaRPr lang="en-US" b="1" dirty="0"/>
          </a:p>
        </p:txBody>
      </p:sp>
      <p:sp>
        <p:nvSpPr>
          <p:cNvPr id="29" name="TextBox 28"/>
          <p:cNvSpPr txBox="1"/>
          <p:nvPr/>
        </p:nvSpPr>
        <p:spPr>
          <a:xfrm>
            <a:off x="8253827" y="2001623"/>
            <a:ext cx="2383048" cy="523220"/>
          </a:xfrm>
          <a:prstGeom prst="rect">
            <a:avLst/>
          </a:prstGeom>
          <a:noFill/>
        </p:spPr>
        <p:txBody>
          <a:bodyPr wrap="square" rtlCol="0">
            <a:spAutoFit/>
          </a:bodyPr>
          <a:lstStyle/>
          <a:p>
            <a:r>
              <a:rPr lang="en-US" sz="1400" dirty="0" smtClean="0"/>
              <a:t>Growing digital by redefine the terms of competition</a:t>
            </a:r>
            <a:endParaRPr lang="en-US" sz="1400" dirty="0"/>
          </a:p>
        </p:txBody>
      </p:sp>
      <p:sp>
        <p:nvSpPr>
          <p:cNvPr id="30" name="TextBox 29"/>
          <p:cNvSpPr txBox="1"/>
          <p:nvPr/>
        </p:nvSpPr>
        <p:spPr>
          <a:xfrm>
            <a:off x="5738305" y="3936716"/>
            <a:ext cx="3234048" cy="523220"/>
          </a:xfrm>
          <a:prstGeom prst="rect">
            <a:avLst/>
          </a:prstGeom>
          <a:noFill/>
        </p:spPr>
        <p:txBody>
          <a:bodyPr wrap="square" rtlCol="0">
            <a:spAutoFit/>
          </a:bodyPr>
          <a:lstStyle/>
          <a:p>
            <a:r>
              <a:rPr lang="en-US" sz="1400" dirty="0" smtClean="0"/>
              <a:t>Being digital by delivering a new price/value and experience equation</a:t>
            </a:r>
            <a:endParaRPr lang="en-US" sz="1400" dirty="0"/>
          </a:p>
        </p:txBody>
      </p:sp>
      <p:sp>
        <p:nvSpPr>
          <p:cNvPr id="31" name="TextBox 30"/>
          <p:cNvSpPr txBox="1"/>
          <p:nvPr/>
        </p:nvSpPr>
        <p:spPr>
          <a:xfrm>
            <a:off x="2989986" y="5440776"/>
            <a:ext cx="3778702" cy="523220"/>
          </a:xfrm>
          <a:prstGeom prst="rect">
            <a:avLst/>
          </a:prstGeom>
          <a:noFill/>
        </p:spPr>
        <p:txBody>
          <a:bodyPr wrap="square" rtlCol="0">
            <a:spAutoFit/>
          </a:bodyPr>
          <a:lstStyle/>
          <a:p>
            <a:r>
              <a:rPr lang="en-US" sz="1400" dirty="0" smtClean="0"/>
              <a:t>Feeling digital as the company re-platforms channels, sales and service</a:t>
            </a:r>
            <a:endParaRPr lang="en-US" sz="1400" dirty="0"/>
          </a:p>
        </p:txBody>
      </p:sp>
      <p:sp>
        <p:nvSpPr>
          <p:cNvPr id="32" name="Title 6"/>
          <p:cNvSpPr txBox="1">
            <a:spLocks/>
          </p:cNvSpPr>
          <p:nvPr/>
        </p:nvSpPr>
        <p:spPr>
          <a:xfrm>
            <a:off x="347792" y="26188"/>
            <a:ext cx="10968514" cy="1143000"/>
          </a:xfrm>
          <a:prstGeom prst="rect">
            <a:avLst/>
          </a:prstGeom>
        </p:spPr>
        <p:txBody>
          <a:bodyPr vert="horz" lIns="91440" tIns="45720" rIns="91440" bIns="45720" rtlCol="0" anchor="b">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400" b="1" dirty="0" smtClean="0"/>
              <a:t>Digital Transformation reflects a staged journey from establishing your position to disrupting your industry.</a:t>
            </a:r>
            <a:endParaRPr lang="en-US" sz="2400" b="1" dirty="0"/>
          </a:p>
        </p:txBody>
      </p:sp>
      <p:sp>
        <p:nvSpPr>
          <p:cNvPr id="3" name="Slide Number Placeholder 2"/>
          <p:cNvSpPr>
            <a:spLocks noGrp="1"/>
          </p:cNvSpPr>
          <p:nvPr>
            <p:ph type="sldNum" sz="quarter" idx="11"/>
          </p:nvPr>
        </p:nvSpPr>
        <p:spPr/>
        <p:txBody>
          <a:bodyPr/>
          <a:lstStyle/>
          <a:p>
            <a:fld id="{B3BD9AA5-3B01-B64D-8EAE-1B3B2178678E}" type="slidenum">
              <a:rPr lang="en-US" smtClean="0"/>
              <a:t>7</a:t>
            </a:fld>
            <a:endParaRPr lang="en-US" dirty="0"/>
          </a:p>
        </p:txBody>
      </p:sp>
      <p:sp>
        <p:nvSpPr>
          <p:cNvPr id="2" name="Footer Placeholder 1"/>
          <p:cNvSpPr>
            <a:spLocks noGrp="1"/>
          </p:cNvSpPr>
          <p:nvPr>
            <p:ph type="ftr" sz="quarter" idx="12"/>
          </p:nvPr>
        </p:nvSpPr>
        <p:spPr/>
        <p:txBody>
          <a:bodyPr/>
          <a:lstStyle/>
          <a:p>
            <a:r>
              <a:rPr lang="en-US" smtClean="0"/>
              <a:t>Copyright © 2014 Accenture  All rights reserved.</a:t>
            </a:r>
            <a:endParaRPr lang="en-US" dirty="0"/>
          </a:p>
        </p:txBody>
      </p:sp>
    </p:spTree>
    <p:extLst>
      <p:ext uri="{BB962C8B-B14F-4D97-AF65-F5344CB8AC3E}">
        <p14:creationId xmlns:p14="http://schemas.microsoft.com/office/powerpoint/2010/main" val="2533894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046" y="110606"/>
            <a:ext cx="11256962" cy="1002979"/>
          </a:xfrm>
        </p:spPr>
        <p:txBody>
          <a:bodyPr/>
          <a:lstStyle/>
          <a:p>
            <a:r>
              <a:rPr lang="en-ZA" dirty="0" smtClean="0"/>
              <a:t>Customers are willing to adopt of new channels for insurance.</a:t>
            </a:r>
            <a:endParaRPr lang="en-ZA" dirty="0"/>
          </a:p>
        </p:txBody>
      </p:sp>
      <p:sp>
        <p:nvSpPr>
          <p:cNvPr id="2" name="Text Placeholder 1"/>
          <p:cNvSpPr>
            <a:spLocks noGrp="1"/>
          </p:cNvSpPr>
          <p:nvPr>
            <p:ph type="body" sz="quarter" idx="10"/>
          </p:nvPr>
        </p:nvSpPr>
        <p:spPr>
          <a:xfrm>
            <a:off x="448146" y="1186889"/>
            <a:ext cx="10972746" cy="366767"/>
          </a:xfrm>
        </p:spPr>
        <p:txBody>
          <a:bodyPr/>
          <a:lstStyle/>
          <a:p>
            <a:r>
              <a:rPr lang="en-US" dirty="0" smtClean="0">
                <a:solidFill>
                  <a:schemeClr val="accent3"/>
                </a:solidFill>
              </a:rPr>
              <a:t>When </a:t>
            </a:r>
            <a:r>
              <a:rPr lang="en-US" dirty="0">
                <a:solidFill>
                  <a:schemeClr val="accent3"/>
                </a:solidFill>
              </a:rPr>
              <a:t>did you first purchase insurance through the following channels?</a:t>
            </a:r>
          </a:p>
        </p:txBody>
      </p:sp>
      <p:grpSp>
        <p:nvGrpSpPr>
          <p:cNvPr id="4" name="Group 3"/>
          <p:cNvGrpSpPr/>
          <p:nvPr/>
        </p:nvGrpSpPr>
        <p:grpSpPr>
          <a:xfrm>
            <a:off x="535126" y="1764300"/>
            <a:ext cx="11260985" cy="4691710"/>
            <a:chOff x="788137" y="1882146"/>
            <a:chExt cx="8449039" cy="4691710"/>
          </a:xfrm>
        </p:grpSpPr>
        <p:grpSp>
          <p:nvGrpSpPr>
            <p:cNvPr id="6" name="Group 5"/>
            <p:cNvGrpSpPr/>
            <p:nvPr/>
          </p:nvGrpSpPr>
          <p:grpSpPr>
            <a:xfrm>
              <a:off x="788137" y="1882146"/>
              <a:ext cx="6583527" cy="4691710"/>
              <a:chOff x="768612" y="1882146"/>
              <a:chExt cx="6583527" cy="4691710"/>
            </a:xfrm>
          </p:grpSpPr>
          <p:sp>
            <p:nvSpPr>
              <p:cNvPr id="100" name="Rectangle 99"/>
              <p:cNvSpPr/>
              <p:nvPr>
                <p:custDataLst>
                  <p:tags r:id="rId3"/>
                </p:custDataLst>
              </p:nvPr>
            </p:nvSpPr>
            <p:spPr bwMode="auto">
              <a:xfrm>
                <a:off x="768612" y="2775373"/>
                <a:ext cx="741495" cy="352931"/>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r" fontAlgn="base">
                  <a:spcBef>
                    <a:spcPct val="0"/>
                  </a:spcBef>
                  <a:spcAft>
                    <a:spcPct val="0"/>
                  </a:spcAft>
                </a:pPr>
                <a:endParaRPr lang="en-ZA" sz="1000" dirty="0">
                  <a:solidFill>
                    <a:srgbClr val="000000"/>
                  </a:solidFill>
                  <a:sym typeface="Arial"/>
                </a:endParaRPr>
              </a:p>
            </p:txBody>
          </p:sp>
          <p:sp>
            <p:nvSpPr>
              <p:cNvPr id="141" name="TextBox 140"/>
              <p:cNvSpPr txBox="1"/>
              <p:nvPr/>
            </p:nvSpPr>
            <p:spPr>
              <a:xfrm>
                <a:off x="926884" y="1882146"/>
                <a:ext cx="2516268" cy="338554"/>
              </a:xfrm>
              <a:prstGeom prst="rect">
                <a:avLst/>
              </a:prstGeom>
              <a:noFill/>
            </p:spPr>
            <p:txBody>
              <a:bodyPr wrap="square" rtlCol="0">
                <a:spAutoFit/>
              </a:bodyPr>
              <a:lstStyle/>
              <a:p>
                <a:pPr fontAlgn="base">
                  <a:spcBef>
                    <a:spcPct val="0"/>
                  </a:spcBef>
                  <a:spcAft>
                    <a:spcPct val="0"/>
                  </a:spcAft>
                </a:pPr>
                <a:r>
                  <a:rPr lang="en-GB" sz="1600" b="1" dirty="0" smtClean="0">
                    <a:solidFill>
                      <a:schemeClr val="accent4"/>
                    </a:solidFill>
                    <a:cs typeface="Arial" charset="0"/>
                  </a:rPr>
                  <a:t>Channels used for over 2 years</a:t>
                </a:r>
                <a:endParaRPr lang="en-GB" sz="1600" b="1" dirty="0">
                  <a:solidFill>
                    <a:schemeClr val="accent4"/>
                  </a:solidFill>
                  <a:cs typeface="Arial" charset="0"/>
                </a:endParaRPr>
              </a:p>
            </p:txBody>
          </p:sp>
          <p:sp>
            <p:nvSpPr>
              <p:cNvPr id="142" name="TextBox 141"/>
              <p:cNvSpPr txBox="1"/>
              <p:nvPr/>
            </p:nvSpPr>
            <p:spPr>
              <a:xfrm>
                <a:off x="4910631" y="1882146"/>
                <a:ext cx="1712691" cy="338554"/>
              </a:xfrm>
              <a:prstGeom prst="rect">
                <a:avLst/>
              </a:prstGeom>
              <a:noFill/>
            </p:spPr>
            <p:txBody>
              <a:bodyPr wrap="none" rtlCol="0">
                <a:spAutoFit/>
              </a:bodyPr>
              <a:lstStyle/>
              <a:p>
                <a:pPr fontAlgn="base">
                  <a:spcBef>
                    <a:spcPct val="0"/>
                  </a:spcBef>
                  <a:spcAft>
                    <a:spcPct val="0"/>
                  </a:spcAft>
                </a:pPr>
                <a:r>
                  <a:rPr lang="en-GB" sz="1600" b="1" dirty="0" smtClean="0">
                    <a:solidFill>
                      <a:schemeClr val="accent4"/>
                    </a:solidFill>
                    <a:cs typeface="Arial" charset="0"/>
                  </a:rPr>
                  <a:t>Most recent channels</a:t>
                </a:r>
                <a:endParaRPr lang="en-GB" sz="1600" b="1" dirty="0">
                  <a:solidFill>
                    <a:schemeClr val="accent4"/>
                  </a:solidFill>
                  <a:cs typeface="Arial" charset="0"/>
                </a:endParaRPr>
              </a:p>
            </p:txBody>
          </p:sp>
          <p:sp>
            <p:nvSpPr>
              <p:cNvPr id="144" name="Right Brace 143"/>
              <p:cNvSpPr/>
              <p:nvPr/>
            </p:nvSpPr>
            <p:spPr>
              <a:xfrm rot="16200000">
                <a:off x="2017902" y="1252874"/>
                <a:ext cx="256978" cy="2280169"/>
              </a:xfrm>
              <a:prstGeom prst="rightBrace">
                <a:avLst>
                  <a:gd name="adj1" fmla="val 0"/>
                  <a:gd name="adj2" fmla="val 50000"/>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sp>
            <p:nvSpPr>
              <p:cNvPr id="228" name="Rectangle 227"/>
              <p:cNvSpPr/>
              <p:nvPr/>
            </p:nvSpPr>
            <p:spPr>
              <a:xfrm>
                <a:off x="6771045" y="2597183"/>
                <a:ext cx="581094" cy="21077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ZA" sz="1000">
                  <a:solidFill>
                    <a:srgbClr val="000000"/>
                  </a:solidFill>
                </a:endParaRPr>
              </a:p>
            </p:txBody>
          </p:sp>
          <p:sp>
            <p:nvSpPr>
              <p:cNvPr id="229" name="Rectangle 228"/>
              <p:cNvSpPr/>
              <p:nvPr/>
            </p:nvSpPr>
            <p:spPr>
              <a:xfrm>
                <a:off x="6771045" y="4695161"/>
                <a:ext cx="581094" cy="12352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ZA" sz="1000">
                  <a:solidFill>
                    <a:srgbClr val="FFFFFF"/>
                  </a:solidFill>
                </a:endParaRPr>
              </a:p>
            </p:txBody>
          </p:sp>
          <p:sp>
            <p:nvSpPr>
              <p:cNvPr id="231" name="TextBox 230"/>
              <p:cNvSpPr txBox="1"/>
              <p:nvPr/>
            </p:nvSpPr>
            <p:spPr>
              <a:xfrm>
                <a:off x="6938016" y="3154696"/>
                <a:ext cx="269607" cy="215444"/>
              </a:xfrm>
              <a:prstGeom prst="rect">
                <a:avLst/>
              </a:prstGeom>
              <a:noFill/>
            </p:spPr>
            <p:txBody>
              <a:bodyPr wrap="none" lIns="0" tIns="0" rIns="0" bIns="0" rtlCol="0">
                <a:spAutoFit/>
              </a:bodyPr>
              <a:lstStyle/>
              <a:p>
                <a:pPr algn="ctr" fontAlgn="base">
                  <a:spcBef>
                    <a:spcPct val="0"/>
                  </a:spcBef>
                  <a:spcAft>
                    <a:spcPct val="0"/>
                  </a:spcAft>
                </a:pPr>
                <a:r>
                  <a:rPr lang="en-US" sz="1400" dirty="0" smtClean="0">
                    <a:solidFill>
                      <a:schemeClr val="bg1"/>
                    </a:solidFill>
                    <a:cs typeface="Arial" charset="0"/>
                  </a:rPr>
                  <a:t>62%</a:t>
                </a:r>
              </a:p>
            </p:txBody>
          </p:sp>
          <p:sp>
            <p:nvSpPr>
              <p:cNvPr id="235" name="TextBox 234"/>
              <p:cNvSpPr txBox="1"/>
              <p:nvPr/>
            </p:nvSpPr>
            <p:spPr>
              <a:xfrm>
                <a:off x="6833845" y="5927525"/>
                <a:ext cx="472309" cy="276999"/>
              </a:xfrm>
              <a:prstGeom prst="rect">
                <a:avLst/>
              </a:prstGeom>
              <a:noFill/>
            </p:spPr>
            <p:txBody>
              <a:bodyPr wrap="none" rtlCol="0">
                <a:spAutoFit/>
              </a:bodyPr>
              <a:lstStyle/>
              <a:p>
                <a:pPr algn="ctr" fontAlgn="base">
                  <a:spcBef>
                    <a:spcPct val="0"/>
                  </a:spcBef>
                  <a:spcAft>
                    <a:spcPct val="0"/>
                  </a:spcAft>
                </a:pPr>
                <a:r>
                  <a:rPr lang="en-US" sz="1200" dirty="0" smtClean="0">
                    <a:cs typeface="Arial" charset="0"/>
                  </a:rPr>
                  <a:t>Online</a:t>
                </a:r>
                <a:endParaRPr lang="en-US" sz="1200" dirty="0">
                  <a:cs typeface="Arial" charset="0"/>
                </a:endParaRPr>
              </a:p>
            </p:txBody>
          </p:sp>
          <p:sp>
            <p:nvSpPr>
              <p:cNvPr id="237" name="TextBox 236"/>
              <p:cNvSpPr txBox="1"/>
              <p:nvPr/>
            </p:nvSpPr>
            <p:spPr>
              <a:xfrm>
                <a:off x="6938015" y="5208557"/>
                <a:ext cx="269607" cy="215444"/>
              </a:xfrm>
              <a:prstGeom prst="rect">
                <a:avLst/>
              </a:prstGeom>
              <a:noFill/>
            </p:spPr>
            <p:txBody>
              <a:bodyPr wrap="none" lIns="0" tIns="0" rIns="0" bIns="0" rtlCol="0">
                <a:spAutoFit/>
              </a:bodyPr>
              <a:lstStyle/>
              <a:p>
                <a:pPr algn="ctr" fontAlgn="base">
                  <a:spcBef>
                    <a:spcPct val="0"/>
                  </a:spcBef>
                  <a:spcAft>
                    <a:spcPct val="0"/>
                  </a:spcAft>
                </a:pPr>
                <a:r>
                  <a:rPr lang="en-US" sz="1400" dirty="0" smtClean="0">
                    <a:solidFill>
                      <a:srgbClr val="FFFFFF"/>
                    </a:solidFill>
                    <a:cs typeface="Arial" charset="0"/>
                  </a:rPr>
                  <a:t>38%</a:t>
                </a:r>
              </a:p>
            </p:txBody>
          </p:sp>
          <p:sp>
            <p:nvSpPr>
              <p:cNvPr id="239" name="Rectangle 238"/>
              <p:cNvSpPr/>
              <p:nvPr/>
            </p:nvSpPr>
            <p:spPr>
              <a:xfrm>
                <a:off x="5921510" y="2597183"/>
                <a:ext cx="581094" cy="20293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ZA" sz="1000">
                  <a:solidFill>
                    <a:srgbClr val="000000"/>
                  </a:solidFill>
                </a:endParaRPr>
              </a:p>
            </p:txBody>
          </p:sp>
          <p:sp>
            <p:nvSpPr>
              <p:cNvPr id="240" name="Rectangle 239"/>
              <p:cNvSpPr/>
              <p:nvPr/>
            </p:nvSpPr>
            <p:spPr>
              <a:xfrm>
                <a:off x="5921510" y="4626536"/>
                <a:ext cx="581094" cy="13038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ZA" sz="1000">
                  <a:solidFill>
                    <a:srgbClr val="FFFFFF"/>
                  </a:solidFill>
                </a:endParaRPr>
              </a:p>
            </p:txBody>
          </p:sp>
          <p:sp>
            <p:nvSpPr>
              <p:cNvPr id="241" name="TextBox 240"/>
              <p:cNvSpPr txBox="1"/>
              <p:nvPr/>
            </p:nvSpPr>
            <p:spPr>
              <a:xfrm>
                <a:off x="6072143" y="3154696"/>
                <a:ext cx="269607" cy="215444"/>
              </a:xfrm>
              <a:prstGeom prst="rect">
                <a:avLst/>
              </a:prstGeom>
              <a:noFill/>
            </p:spPr>
            <p:txBody>
              <a:bodyPr wrap="none" lIns="0" tIns="0" rIns="0" bIns="0" rtlCol="0">
                <a:spAutoFit/>
              </a:bodyPr>
              <a:lstStyle/>
              <a:p>
                <a:pPr algn="ctr" fontAlgn="base">
                  <a:spcBef>
                    <a:spcPct val="0"/>
                  </a:spcBef>
                  <a:spcAft>
                    <a:spcPct val="0"/>
                  </a:spcAft>
                </a:pPr>
                <a:r>
                  <a:rPr lang="en-US" sz="1400" dirty="0" smtClean="0">
                    <a:solidFill>
                      <a:schemeClr val="bg1"/>
                    </a:solidFill>
                    <a:cs typeface="Arial" charset="0"/>
                  </a:rPr>
                  <a:t>60%</a:t>
                </a:r>
              </a:p>
            </p:txBody>
          </p:sp>
          <p:sp>
            <p:nvSpPr>
              <p:cNvPr id="243" name="TextBox 242"/>
              <p:cNvSpPr txBox="1"/>
              <p:nvPr/>
            </p:nvSpPr>
            <p:spPr>
              <a:xfrm>
                <a:off x="5952259" y="5927525"/>
                <a:ext cx="536410" cy="276999"/>
              </a:xfrm>
              <a:prstGeom prst="rect">
                <a:avLst/>
              </a:prstGeom>
              <a:noFill/>
            </p:spPr>
            <p:txBody>
              <a:bodyPr wrap="none" rtlCol="0">
                <a:spAutoFit/>
              </a:bodyPr>
              <a:lstStyle/>
              <a:p>
                <a:pPr algn="ctr" fontAlgn="base">
                  <a:spcBef>
                    <a:spcPct val="0"/>
                  </a:spcBef>
                  <a:spcAft>
                    <a:spcPct val="0"/>
                  </a:spcAft>
                </a:pPr>
                <a:r>
                  <a:rPr lang="en-US" sz="1200" dirty="0" smtClean="0">
                    <a:cs typeface="Arial" charset="0"/>
                  </a:rPr>
                  <a:t>Retailer</a:t>
                </a:r>
                <a:endParaRPr lang="en-US" sz="1200" dirty="0">
                  <a:cs typeface="Arial" charset="0"/>
                </a:endParaRPr>
              </a:p>
            </p:txBody>
          </p:sp>
          <p:sp>
            <p:nvSpPr>
              <p:cNvPr id="244" name="TextBox 243"/>
              <p:cNvSpPr txBox="1"/>
              <p:nvPr/>
            </p:nvSpPr>
            <p:spPr>
              <a:xfrm>
                <a:off x="6072141" y="5208557"/>
                <a:ext cx="269607" cy="215444"/>
              </a:xfrm>
              <a:prstGeom prst="rect">
                <a:avLst/>
              </a:prstGeom>
              <a:noFill/>
            </p:spPr>
            <p:txBody>
              <a:bodyPr wrap="none" lIns="0" tIns="0" rIns="0" bIns="0" rtlCol="0">
                <a:spAutoFit/>
              </a:bodyPr>
              <a:lstStyle/>
              <a:p>
                <a:pPr algn="ctr" fontAlgn="base">
                  <a:spcBef>
                    <a:spcPct val="0"/>
                  </a:spcBef>
                  <a:spcAft>
                    <a:spcPct val="0"/>
                  </a:spcAft>
                </a:pPr>
                <a:r>
                  <a:rPr lang="en-US" sz="1400" dirty="0" smtClean="0">
                    <a:solidFill>
                      <a:srgbClr val="FFFFFF"/>
                    </a:solidFill>
                    <a:cs typeface="Arial" charset="0"/>
                  </a:rPr>
                  <a:t>40%</a:t>
                </a:r>
              </a:p>
            </p:txBody>
          </p:sp>
          <p:sp>
            <p:nvSpPr>
              <p:cNvPr id="246" name="Rectangle 245"/>
              <p:cNvSpPr/>
              <p:nvPr/>
            </p:nvSpPr>
            <p:spPr>
              <a:xfrm>
                <a:off x="5071974" y="2597183"/>
                <a:ext cx="581094" cy="21077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ZA" sz="1000">
                  <a:solidFill>
                    <a:srgbClr val="000000"/>
                  </a:solidFill>
                </a:endParaRPr>
              </a:p>
            </p:txBody>
          </p:sp>
          <p:sp>
            <p:nvSpPr>
              <p:cNvPr id="247" name="Rectangle 246"/>
              <p:cNvSpPr/>
              <p:nvPr/>
            </p:nvSpPr>
            <p:spPr>
              <a:xfrm>
                <a:off x="5071974" y="4518695"/>
                <a:ext cx="581094" cy="14117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ZA" sz="1000">
                  <a:solidFill>
                    <a:srgbClr val="FFFFFF"/>
                  </a:solidFill>
                </a:endParaRPr>
              </a:p>
            </p:txBody>
          </p:sp>
          <p:sp>
            <p:nvSpPr>
              <p:cNvPr id="248" name="TextBox 247"/>
              <p:cNvSpPr txBox="1"/>
              <p:nvPr/>
            </p:nvSpPr>
            <p:spPr>
              <a:xfrm>
                <a:off x="5222606" y="3154696"/>
                <a:ext cx="269607" cy="215444"/>
              </a:xfrm>
              <a:prstGeom prst="rect">
                <a:avLst/>
              </a:prstGeom>
              <a:noFill/>
            </p:spPr>
            <p:txBody>
              <a:bodyPr wrap="none" lIns="0" tIns="0" rIns="0" bIns="0" rtlCol="0">
                <a:spAutoFit/>
              </a:bodyPr>
              <a:lstStyle/>
              <a:p>
                <a:pPr algn="ctr" fontAlgn="base">
                  <a:spcBef>
                    <a:spcPct val="0"/>
                  </a:spcBef>
                  <a:spcAft>
                    <a:spcPct val="0"/>
                  </a:spcAft>
                </a:pPr>
                <a:r>
                  <a:rPr lang="en-US" sz="1400" dirty="0" smtClean="0">
                    <a:solidFill>
                      <a:schemeClr val="bg1"/>
                    </a:solidFill>
                    <a:cs typeface="Arial" charset="0"/>
                  </a:rPr>
                  <a:t>57%</a:t>
                </a:r>
              </a:p>
            </p:txBody>
          </p:sp>
          <p:sp>
            <p:nvSpPr>
              <p:cNvPr id="250" name="TextBox 249"/>
              <p:cNvSpPr txBox="1"/>
              <p:nvPr/>
            </p:nvSpPr>
            <p:spPr>
              <a:xfrm>
                <a:off x="4825767" y="5927525"/>
                <a:ext cx="1108854" cy="646331"/>
              </a:xfrm>
              <a:prstGeom prst="rect">
                <a:avLst/>
              </a:prstGeom>
              <a:noFill/>
            </p:spPr>
            <p:txBody>
              <a:bodyPr wrap="square" rtlCol="0">
                <a:spAutoFit/>
              </a:bodyPr>
              <a:lstStyle/>
              <a:p>
                <a:pPr algn="ctr" fontAlgn="base">
                  <a:spcBef>
                    <a:spcPct val="0"/>
                  </a:spcBef>
                  <a:spcAft>
                    <a:spcPct val="0"/>
                  </a:spcAft>
                </a:pPr>
                <a:r>
                  <a:rPr lang="en-US" sz="1200" dirty="0" smtClean="0">
                    <a:cs typeface="Arial" charset="0"/>
                  </a:rPr>
                  <a:t>Insurance </a:t>
                </a:r>
                <a:br>
                  <a:rPr lang="en-US" sz="1200" dirty="0" smtClean="0">
                    <a:cs typeface="Arial" charset="0"/>
                  </a:rPr>
                </a:br>
                <a:r>
                  <a:rPr lang="en-US" sz="1200" dirty="0" smtClean="0">
                    <a:cs typeface="Arial" charset="0"/>
                  </a:rPr>
                  <a:t>company</a:t>
                </a:r>
              </a:p>
              <a:p>
                <a:pPr algn="ctr" fontAlgn="base">
                  <a:spcBef>
                    <a:spcPct val="0"/>
                  </a:spcBef>
                  <a:spcAft>
                    <a:spcPct val="0"/>
                  </a:spcAft>
                </a:pPr>
                <a:r>
                  <a:rPr lang="en-US" sz="1200" dirty="0"/>
                  <a:t>t</a:t>
                </a:r>
                <a:r>
                  <a:rPr lang="en-US" sz="1200" dirty="0" smtClean="0">
                    <a:cs typeface="Arial" charset="0"/>
                  </a:rPr>
                  <a:t>elephone service</a:t>
                </a:r>
                <a:endParaRPr lang="en-US" sz="1200" dirty="0">
                  <a:cs typeface="Arial" charset="0"/>
                </a:endParaRPr>
              </a:p>
            </p:txBody>
          </p:sp>
          <p:sp>
            <p:nvSpPr>
              <p:cNvPr id="251" name="TextBox 250"/>
              <p:cNvSpPr txBox="1"/>
              <p:nvPr/>
            </p:nvSpPr>
            <p:spPr>
              <a:xfrm>
                <a:off x="5222605" y="5208557"/>
                <a:ext cx="269607" cy="215444"/>
              </a:xfrm>
              <a:prstGeom prst="rect">
                <a:avLst/>
              </a:prstGeom>
              <a:noFill/>
            </p:spPr>
            <p:txBody>
              <a:bodyPr wrap="none" lIns="0" tIns="0" rIns="0" bIns="0" rtlCol="0">
                <a:spAutoFit/>
              </a:bodyPr>
              <a:lstStyle/>
              <a:p>
                <a:pPr algn="ctr" fontAlgn="base">
                  <a:spcBef>
                    <a:spcPct val="0"/>
                  </a:spcBef>
                  <a:spcAft>
                    <a:spcPct val="0"/>
                  </a:spcAft>
                </a:pPr>
                <a:r>
                  <a:rPr lang="en-US" sz="1400" dirty="0" smtClean="0">
                    <a:solidFill>
                      <a:srgbClr val="FFFFFF"/>
                    </a:solidFill>
                    <a:cs typeface="Arial" charset="0"/>
                  </a:rPr>
                  <a:t>43%</a:t>
                </a:r>
              </a:p>
            </p:txBody>
          </p:sp>
          <p:sp>
            <p:nvSpPr>
              <p:cNvPr id="253" name="Rectangle 252"/>
              <p:cNvSpPr/>
              <p:nvPr/>
            </p:nvSpPr>
            <p:spPr>
              <a:xfrm>
                <a:off x="4222437" y="2597183"/>
                <a:ext cx="581094" cy="21077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ZA" sz="1000">
                  <a:solidFill>
                    <a:srgbClr val="000000"/>
                  </a:solidFill>
                </a:endParaRPr>
              </a:p>
            </p:txBody>
          </p:sp>
          <p:sp>
            <p:nvSpPr>
              <p:cNvPr id="254" name="Rectangle 253"/>
              <p:cNvSpPr/>
              <p:nvPr/>
            </p:nvSpPr>
            <p:spPr>
              <a:xfrm>
                <a:off x="4222437" y="4381443"/>
                <a:ext cx="581094" cy="15489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ZA" sz="1000">
                  <a:solidFill>
                    <a:srgbClr val="FFFFFF"/>
                  </a:solidFill>
                </a:endParaRPr>
              </a:p>
            </p:txBody>
          </p:sp>
          <p:sp>
            <p:nvSpPr>
              <p:cNvPr id="255" name="TextBox 254"/>
              <p:cNvSpPr txBox="1"/>
              <p:nvPr/>
            </p:nvSpPr>
            <p:spPr>
              <a:xfrm>
                <a:off x="4373070" y="3154696"/>
                <a:ext cx="269607" cy="215444"/>
              </a:xfrm>
              <a:prstGeom prst="rect">
                <a:avLst/>
              </a:prstGeom>
              <a:noFill/>
            </p:spPr>
            <p:txBody>
              <a:bodyPr wrap="none" lIns="0" tIns="0" rIns="0" bIns="0" rtlCol="0">
                <a:spAutoFit/>
              </a:bodyPr>
              <a:lstStyle/>
              <a:p>
                <a:pPr algn="ctr" fontAlgn="base">
                  <a:spcBef>
                    <a:spcPct val="0"/>
                  </a:spcBef>
                  <a:spcAft>
                    <a:spcPct val="0"/>
                  </a:spcAft>
                </a:pPr>
                <a:r>
                  <a:rPr lang="en-US" sz="1400" dirty="0" smtClean="0">
                    <a:solidFill>
                      <a:schemeClr val="bg1"/>
                    </a:solidFill>
                    <a:cs typeface="Arial" charset="0"/>
                  </a:rPr>
                  <a:t>52%</a:t>
                </a:r>
              </a:p>
            </p:txBody>
          </p:sp>
          <p:sp>
            <p:nvSpPr>
              <p:cNvPr id="257" name="TextBox 256"/>
              <p:cNvSpPr txBox="1"/>
              <p:nvPr/>
            </p:nvSpPr>
            <p:spPr>
              <a:xfrm>
                <a:off x="4310725" y="5927525"/>
                <a:ext cx="401724" cy="276999"/>
              </a:xfrm>
              <a:prstGeom prst="rect">
                <a:avLst/>
              </a:prstGeom>
              <a:noFill/>
            </p:spPr>
            <p:txBody>
              <a:bodyPr wrap="none" rtlCol="0">
                <a:spAutoFit/>
              </a:bodyPr>
              <a:lstStyle/>
              <a:p>
                <a:pPr algn="ctr" fontAlgn="base">
                  <a:spcBef>
                    <a:spcPct val="0"/>
                  </a:spcBef>
                  <a:spcAft>
                    <a:spcPct val="0"/>
                  </a:spcAft>
                </a:pPr>
                <a:r>
                  <a:rPr lang="en-US" sz="1200" dirty="0" smtClean="0">
                    <a:cs typeface="Arial" charset="0"/>
                  </a:rPr>
                  <a:t>Bank</a:t>
                </a:r>
                <a:endParaRPr lang="en-US" sz="1200" dirty="0">
                  <a:cs typeface="Arial" charset="0"/>
                </a:endParaRPr>
              </a:p>
            </p:txBody>
          </p:sp>
          <p:sp>
            <p:nvSpPr>
              <p:cNvPr id="258" name="TextBox 257"/>
              <p:cNvSpPr txBox="1"/>
              <p:nvPr/>
            </p:nvSpPr>
            <p:spPr>
              <a:xfrm>
                <a:off x="4373070" y="5208557"/>
                <a:ext cx="269607" cy="215444"/>
              </a:xfrm>
              <a:prstGeom prst="rect">
                <a:avLst/>
              </a:prstGeom>
              <a:noFill/>
            </p:spPr>
            <p:txBody>
              <a:bodyPr wrap="none" lIns="0" tIns="0" rIns="0" bIns="0" rtlCol="0">
                <a:spAutoFit/>
              </a:bodyPr>
              <a:lstStyle/>
              <a:p>
                <a:pPr algn="ctr" fontAlgn="base">
                  <a:spcBef>
                    <a:spcPct val="0"/>
                  </a:spcBef>
                  <a:spcAft>
                    <a:spcPct val="0"/>
                  </a:spcAft>
                </a:pPr>
                <a:r>
                  <a:rPr lang="en-US" sz="1400" dirty="0" smtClean="0">
                    <a:solidFill>
                      <a:srgbClr val="FFFFFF"/>
                    </a:solidFill>
                    <a:cs typeface="Arial" charset="0"/>
                  </a:rPr>
                  <a:t>48%</a:t>
                </a:r>
              </a:p>
            </p:txBody>
          </p:sp>
          <p:sp>
            <p:nvSpPr>
              <p:cNvPr id="260" name="Rectangle 259"/>
              <p:cNvSpPr/>
              <p:nvPr/>
            </p:nvSpPr>
            <p:spPr>
              <a:xfrm>
                <a:off x="2705380" y="2597183"/>
                <a:ext cx="581094" cy="21077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ZA" sz="1000">
                  <a:solidFill>
                    <a:srgbClr val="000000"/>
                  </a:solidFill>
                </a:endParaRPr>
              </a:p>
            </p:txBody>
          </p:sp>
          <p:sp>
            <p:nvSpPr>
              <p:cNvPr id="261" name="Rectangle 260"/>
              <p:cNvSpPr/>
              <p:nvPr/>
            </p:nvSpPr>
            <p:spPr>
              <a:xfrm>
                <a:off x="2705380" y="3910869"/>
                <a:ext cx="581094" cy="20195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ZA" sz="1000">
                  <a:solidFill>
                    <a:srgbClr val="FFFFFF"/>
                  </a:solidFill>
                </a:endParaRPr>
              </a:p>
            </p:txBody>
          </p:sp>
          <p:sp>
            <p:nvSpPr>
              <p:cNvPr id="262" name="TextBox 261"/>
              <p:cNvSpPr txBox="1"/>
              <p:nvPr/>
            </p:nvSpPr>
            <p:spPr>
              <a:xfrm>
                <a:off x="2856012" y="3154696"/>
                <a:ext cx="269607" cy="215444"/>
              </a:xfrm>
              <a:prstGeom prst="rect">
                <a:avLst/>
              </a:prstGeom>
              <a:noFill/>
            </p:spPr>
            <p:txBody>
              <a:bodyPr wrap="none" lIns="0" tIns="0" rIns="0" bIns="0" rtlCol="0">
                <a:spAutoFit/>
              </a:bodyPr>
              <a:lstStyle/>
              <a:p>
                <a:pPr algn="ctr" fontAlgn="base">
                  <a:spcBef>
                    <a:spcPct val="0"/>
                  </a:spcBef>
                  <a:spcAft>
                    <a:spcPct val="0"/>
                  </a:spcAft>
                </a:pPr>
                <a:r>
                  <a:rPr lang="en-US" sz="1400" dirty="0" smtClean="0">
                    <a:solidFill>
                      <a:schemeClr val="bg1"/>
                    </a:solidFill>
                    <a:cs typeface="Arial" charset="0"/>
                  </a:rPr>
                  <a:t>39%</a:t>
                </a:r>
              </a:p>
            </p:txBody>
          </p:sp>
          <p:sp>
            <p:nvSpPr>
              <p:cNvPr id="264" name="TextBox 263"/>
              <p:cNvSpPr txBox="1"/>
              <p:nvPr/>
            </p:nvSpPr>
            <p:spPr>
              <a:xfrm>
                <a:off x="2671725" y="5927525"/>
                <a:ext cx="645614" cy="461665"/>
              </a:xfrm>
              <a:prstGeom prst="rect">
                <a:avLst/>
              </a:prstGeom>
              <a:noFill/>
            </p:spPr>
            <p:txBody>
              <a:bodyPr wrap="none" rtlCol="0">
                <a:spAutoFit/>
              </a:bodyPr>
              <a:lstStyle/>
              <a:p>
                <a:pPr algn="ctr" fontAlgn="base">
                  <a:spcBef>
                    <a:spcPct val="0"/>
                  </a:spcBef>
                  <a:spcAft>
                    <a:spcPct val="0"/>
                  </a:spcAft>
                </a:pPr>
                <a:r>
                  <a:rPr lang="en-US" sz="1200" dirty="0" smtClean="0">
                    <a:cs typeface="Arial" charset="0"/>
                  </a:rPr>
                  <a:t>Insurance</a:t>
                </a:r>
              </a:p>
              <a:p>
                <a:pPr algn="ctr" fontAlgn="base">
                  <a:spcBef>
                    <a:spcPct val="0"/>
                  </a:spcBef>
                  <a:spcAft>
                    <a:spcPct val="0"/>
                  </a:spcAft>
                </a:pPr>
                <a:r>
                  <a:rPr lang="en-US" sz="1200" dirty="0" smtClean="0">
                    <a:cs typeface="Arial" charset="0"/>
                  </a:rPr>
                  <a:t>agent</a:t>
                </a:r>
                <a:endParaRPr lang="en-US" sz="1200" dirty="0">
                  <a:cs typeface="Arial" charset="0"/>
                </a:endParaRPr>
              </a:p>
            </p:txBody>
          </p:sp>
          <p:sp>
            <p:nvSpPr>
              <p:cNvPr id="265" name="TextBox 264"/>
              <p:cNvSpPr txBox="1"/>
              <p:nvPr/>
            </p:nvSpPr>
            <p:spPr>
              <a:xfrm>
                <a:off x="2856010" y="5208557"/>
                <a:ext cx="269607" cy="215444"/>
              </a:xfrm>
              <a:prstGeom prst="rect">
                <a:avLst/>
              </a:prstGeom>
              <a:noFill/>
            </p:spPr>
            <p:txBody>
              <a:bodyPr wrap="none" lIns="0" tIns="0" rIns="0" bIns="0" rtlCol="0">
                <a:spAutoFit/>
              </a:bodyPr>
              <a:lstStyle/>
              <a:p>
                <a:pPr algn="ctr" fontAlgn="base">
                  <a:spcBef>
                    <a:spcPct val="0"/>
                  </a:spcBef>
                  <a:spcAft>
                    <a:spcPct val="0"/>
                  </a:spcAft>
                </a:pPr>
                <a:r>
                  <a:rPr lang="en-US" sz="1400" dirty="0" smtClean="0">
                    <a:solidFill>
                      <a:srgbClr val="FFFFFF"/>
                    </a:solidFill>
                    <a:cs typeface="Arial" charset="0"/>
                  </a:rPr>
                  <a:t>61%</a:t>
                </a:r>
              </a:p>
            </p:txBody>
          </p:sp>
          <p:sp>
            <p:nvSpPr>
              <p:cNvPr id="267" name="Rectangle 266"/>
              <p:cNvSpPr/>
              <p:nvPr/>
            </p:nvSpPr>
            <p:spPr>
              <a:xfrm>
                <a:off x="1855843" y="2597183"/>
                <a:ext cx="581094" cy="21077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ZA" sz="1000">
                  <a:solidFill>
                    <a:srgbClr val="000000"/>
                  </a:solidFill>
                </a:endParaRPr>
              </a:p>
            </p:txBody>
          </p:sp>
          <p:sp>
            <p:nvSpPr>
              <p:cNvPr id="268" name="Rectangle 267"/>
              <p:cNvSpPr/>
              <p:nvPr/>
            </p:nvSpPr>
            <p:spPr>
              <a:xfrm>
                <a:off x="1855843" y="3920674"/>
                <a:ext cx="581094" cy="20097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ZA" sz="1000">
                  <a:solidFill>
                    <a:srgbClr val="FFFFFF"/>
                  </a:solidFill>
                </a:endParaRPr>
              </a:p>
            </p:txBody>
          </p:sp>
          <p:sp>
            <p:nvSpPr>
              <p:cNvPr id="269" name="TextBox 268"/>
              <p:cNvSpPr txBox="1"/>
              <p:nvPr/>
            </p:nvSpPr>
            <p:spPr>
              <a:xfrm>
                <a:off x="2006476" y="3154696"/>
                <a:ext cx="269607" cy="215444"/>
              </a:xfrm>
              <a:prstGeom prst="rect">
                <a:avLst/>
              </a:prstGeom>
              <a:noFill/>
            </p:spPr>
            <p:txBody>
              <a:bodyPr wrap="none" lIns="0" tIns="0" rIns="0" bIns="0" rtlCol="0">
                <a:spAutoFit/>
              </a:bodyPr>
              <a:lstStyle/>
              <a:p>
                <a:pPr algn="ctr" fontAlgn="base">
                  <a:spcBef>
                    <a:spcPct val="0"/>
                  </a:spcBef>
                  <a:spcAft>
                    <a:spcPct val="0"/>
                  </a:spcAft>
                </a:pPr>
                <a:r>
                  <a:rPr lang="en-US" sz="1400" dirty="0" smtClean="0">
                    <a:solidFill>
                      <a:schemeClr val="bg1"/>
                    </a:solidFill>
                    <a:cs typeface="Arial" charset="0"/>
                  </a:rPr>
                  <a:t>39%</a:t>
                </a:r>
              </a:p>
            </p:txBody>
          </p:sp>
          <p:sp>
            <p:nvSpPr>
              <p:cNvPr id="271" name="TextBox 270"/>
              <p:cNvSpPr txBox="1"/>
              <p:nvPr/>
            </p:nvSpPr>
            <p:spPr>
              <a:xfrm>
                <a:off x="1724345" y="5927525"/>
                <a:ext cx="821700" cy="461665"/>
              </a:xfrm>
              <a:prstGeom prst="rect">
                <a:avLst/>
              </a:prstGeom>
              <a:noFill/>
            </p:spPr>
            <p:txBody>
              <a:bodyPr wrap="none" rtlCol="0">
                <a:spAutoFit/>
              </a:bodyPr>
              <a:lstStyle/>
              <a:p>
                <a:pPr algn="ctr" fontAlgn="base">
                  <a:spcBef>
                    <a:spcPct val="0"/>
                  </a:spcBef>
                  <a:spcAft>
                    <a:spcPct val="0"/>
                  </a:spcAft>
                </a:pPr>
                <a:r>
                  <a:rPr lang="en-US" sz="1200" dirty="0" smtClean="0">
                    <a:cs typeface="Arial" charset="0"/>
                  </a:rPr>
                  <a:t>Independent </a:t>
                </a:r>
              </a:p>
              <a:p>
                <a:pPr algn="ctr" fontAlgn="base">
                  <a:spcBef>
                    <a:spcPct val="0"/>
                  </a:spcBef>
                  <a:spcAft>
                    <a:spcPct val="0"/>
                  </a:spcAft>
                </a:pPr>
                <a:r>
                  <a:rPr lang="en-US" sz="1200" dirty="0" smtClean="0">
                    <a:cs typeface="Arial" charset="0"/>
                  </a:rPr>
                  <a:t>agent/broker</a:t>
                </a:r>
                <a:endParaRPr lang="en-US" sz="1200" dirty="0">
                  <a:cs typeface="Arial" charset="0"/>
                </a:endParaRPr>
              </a:p>
            </p:txBody>
          </p:sp>
          <p:sp>
            <p:nvSpPr>
              <p:cNvPr id="272" name="TextBox 271"/>
              <p:cNvSpPr txBox="1"/>
              <p:nvPr/>
            </p:nvSpPr>
            <p:spPr>
              <a:xfrm>
                <a:off x="2006474" y="5208557"/>
                <a:ext cx="269607" cy="215444"/>
              </a:xfrm>
              <a:prstGeom prst="rect">
                <a:avLst/>
              </a:prstGeom>
              <a:noFill/>
            </p:spPr>
            <p:txBody>
              <a:bodyPr wrap="none" lIns="0" tIns="0" rIns="0" bIns="0" rtlCol="0">
                <a:spAutoFit/>
              </a:bodyPr>
              <a:lstStyle/>
              <a:p>
                <a:pPr algn="ctr" fontAlgn="base">
                  <a:spcBef>
                    <a:spcPct val="0"/>
                  </a:spcBef>
                  <a:spcAft>
                    <a:spcPct val="0"/>
                  </a:spcAft>
                </a:pPr>
                <a:r>
                  <a:rPr lang="en-US" sz="1400" dirty="0" smtClean="0">
                    <a:solidFill>
                      <a:srgbClr val="FFFFFF"/>
                    </a:solidFill>
                    <a:cs typeface="Arial" charset="0"/>
                  </a:rPr>
                  <a:t>61%</a:t>
                </a:r>
              </a:p>
            </p:txBody>
          </p:sp>
          <p:sp>
            <p:nvSpPr>
              <p:cNvPr id="274" name="Rectangle 273"/>
              <p:cNvSpPr/>
              <p:nvPr/>
            </p:nvSpPr>
            <p:spPr>
              <a:xfrm>
                <a:off x="1006307" y="2597183"/>
                <a:ext cx="581094" cy="21077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ZA" sz="1000">
                  <a:solidFill>
                    <a:srgbClr val="000000"/>
                  </a:solidFill>
                </a:endParaRPr>
              </a:p>
            </p:txBody>
          </p:sp>
          <p:sp>
            <p:nvSpPr>
              <p:cNvPr id="275" name="Rectangle 274"/>
              <p:cNvSpPr/>
              <p:nvPr/>
            </p:nvSpPr>
            <p:spPr>
              <a:xfrm>
                <a:off x="1006307" y="3881458"/>
                <a:ext cx="581094" cy="2048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ZA" sz="1000">
                  <a:solidFill>
                    <a:srgbClr val="FFFFFF"/>
                  </a:solidFill>
                </a:endParaRPr>
              </a:p>
            </p:txBody>
          </p:sp>
          <p:sp>
            <p:nvSpPr>
              <p:cNvPr id="276" name="TextBox 275"/>
              <p:cNvSpPr txBox="1"/>
              <p:nvPr/>
            </p:nvSpPr>
            <p:spPr>
              <a:xfrm>
                <a:off x="1156939" y="3154696"/>
                <a:ext cx="269607" cy="215444"/>
              </a:xfrm>
              <a:prstGeom prst="rect">
                <a:avLst/>
              </a:prstGeom>
              <a:noFill/>
            </p:spPr>
            <p:txBody>
              <a:bodyPr wrap="none" lIns="0" tIns="0" rIns="0" bIns="0" rtlCol="0">
                <a:spAutoFit/>
              </a:bodyPr>
              <a:lstStyle/>
              <a:p>
                <a:pPr algn="ctr" fontAlgn="base">
                  <a:spcBef>
                    <a:spcPct val="0"/>
                  </a:spcBef>
                  <a:spcAft>
                    <a:spcPct val="0"/>
                  </a:spcAft>
                </a:pPr>
                <a:r>
                  <a:rPr lang="en-US" sz="1400" dirty="0" smtClean="0">
                    <a:solidFill>
                      <a:schemeClr val="bg1"/>
                    </a:solidFill>
                    <a:cs typeface="Arial" charset="0"/>
                  </a:rPr>
                  <a:t>38%</a:t>
                </a:r>
              </a:p>
            </p:txBody>
          </p:sp>
          <p:cxnSp>
            <p:nvCxnSpPr>
              <p:cNvPr id="277" name="Straight Connector 276"/>
              <p:cNvCxnSpPr/>
              <p:nvPr/>
            </p:nvCxnSpPr>
            <p:spPr>
              <a:xfrm>
                <a:off x="1005467" y="5927525"/>
                <a:ext cx="634662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78" name="TextBox 277"/>
              <p:cNvSpPr txBox="1"/>
              <p:nvPr/>
            </p:nvSpPr>
            <p:spPr>
              <a:xfrm>
                <a:off x="978946" y="5927525"/>
                <a:ext cx="613422" cy="461665"/>
              </a:xfrm>
              <a:prstGeom prst="rect">
                <a:avLst/>
              </a:prstGeom>
              <a:noFill/>
            </p:spPr>
            <p:txBody>
              <a:bodyPr wrap="none" rtlCol="0">
                <a:spAutoFit/>
              </a:bodyPr>
              <a:lstStyle/>
              <a:p>
                <a:pPr algn="ctr" fontAlgn="base">
                  <a:spcBef>
                    <a:spcPct val="0"/>
                  </a:spcBef>
                  <a:spcAft>
                    <a:spcPct val="0"/>
                  </a:spcAft>
                </a:pPr>
                <a:r>
                  <a:rPr lang="en-US" sz="1200" dirty="0" smtClean="0">
                    <a:cs typeface="Arial" charset="0"/>
                  </a:rPr>
                  <a:t>Your </a:t>
                </a:r>
                <a:br>
                  <a:rPr lang="en-US" sz="1200" dirty="0" smtClean="0">
                    <a:cs typeface="Arial" charset="0"/>
                  </a:rPr>
                </a:br>
                <a:r>
                  <a:rPr lang="en-US" sz="1200" dirty="0" smtClean="0">
                    <a:cs typeface="Arial" charset="0"/>
                  </a:rPr>
                  <a:t>employer</a:t>
                </a:r>
                <a:endParaRPr lang="en-US" sz="1200" dirty="0">
                  <a:cs typeface="Arial" charset="0"/>
                </a:endParaRPr>
              </a:p>
            </p:txBody>
          </p:sp>
          <p:sp>
            <p:nvSpPr>
              <p:cNvPr id="279" name="TextBox 278"/>
              <p:cNvSpPr txBox="1"/>
              <p:nvPr/>
            </p:nvSpPr>
            <p:spPr>
              <a:xfrm>
                <a:off x="1156939" y="5208557"/>
                <a:ext cx="269607" cy="215444"/>
              </a:xfrm>
              <a:prstGeom prst="rect">
                <a:avLst/>
              </a:prstGeom>
              <a:noFill/>
            </p:spPr>
            <p:txBody>
              <a:bodyPr wrap="none" lIns="0" tIns="0" rIns="0" bIns="0" rtlCol="0">
                <a:spAutoFit/>
              </a:bodyPr>
              <a:lstStyle/>
              <a:p>
                <a:pPr algn="ctr" fontAlgn="base">
                  <a:spcBef>
                    <a:spcPct val="0"/>
                  </a:spcBef>
                  <a:spcAft>
                    <a:spcPct val="0"/>
                  </a:spcAft>
                </a:pPr>
                <a:r>
                  <a:rPr lang="en-US" sz="1400" dirty="0" smtClean="0">
                    <a:solidFill>
                      <a:srgbClr val="FFFFFF"/>
                    </a:solidFill>
                    <a:cs typeface="Arial" charset="0"/>
                  </a:rPr>
                  <a:t>62%</a:t>
                </a:r>
              </a:p>
            </p:txBody>
          </p:sp>
          <p:sp>
            <p:nvSpPr>
              <p:cNvPr id="50" name="Right Brace 49"/>
              <p:cNvSpPr/>
              <p:nvPr/>
            </p:nvSpPr>
            <p:spPr>
              <a:xfrm rot="16200000">
                <a:off x="5644503" y="855781"/>
                <a:ext cx="256978" cy="3074353"/>
              </a:xfrm>
              <a:prstGeom prst="rightBrace">
                <a:avLst>
                  <a:gd name="adj1" fmla="val 0"/>
                  <a:gd name="adj2" fmla="val 50000"/>
                </a:avLst>
              </a:prstGeom>
              <a:ln w="12700"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fontAlgn="base">
                  <a:spcBef>
                    <a:spcPct val="0"/>
                  </a:spcBef>
                  <a:spcAft>
                    <a:spcPct val="0"/>
                  </a:spcAft>
                </a:pPr>
                <a:endParaRPr lang="en-US" dirty="0">
                  <a:solidFill>
                    <a:srgbClr val="000000"/>
                  </a:solidFill>
                </a:endParaRPr>
              </a:p>
            </p:txBody>
          </p:sp>
        </p:grpSp>
        <p:sp>
          <p:nvSpPr>
            <p:cNvPr id="52" name="Rectangle 51"/>
            <p:cNvSpPr/>
            <p:nvPr>
              <p:custDataLst>
                <p:tags r:id="rId1"/>
              </p:custDataLst>
            </p:nvPr>
          </p:nvSpPr>
          <p:spPr bwMode="auto">
            <a:xfrm>
              <a:off x="8165699" y="2559700"/>
              <a:ext cx="917719" cy="36396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fontAlgn="base">
                <a:spcBef>
                  <a:spcPct val="0"/>
                </a:spcBef>
                <a:spcAft>
                  <a:spcPct val="0"/>
                </a:spcAft>
              </a:pPr>
              <a:r>
                <a:rPr lang="en-US" sz="1200" dirty="0" smtClean="0">
                  <a:solidFill>
                    <a:schemeClr val="tx1"/>
                  </a:solidFill>
                  <a:sym typeface="Arial"/>
                </a:rPr>
                <a:t>&lt; 2 </a:t>
              </a:r>
              <a:r>
                <a:rPr lang="en-US" sz="1200" dirty="0">
                  <a:solidFill>
                    <a:schemeClr val="tx1"/>
                  </a:solidFill>
                  <a:sym typeface="Arial"/>
                </a:rPr>
                <a:t>years ago</a:t>
              </a:r>
            </a:p>
          </p:txBody>
        </p:sp>
        <p:sp>
          <p:nvSpPr>
            <p:cNvPr id="53" name="Rectangle 52"/>
            <p:cNvSpPr/>
            <p:nvPr>
              <p:custDataLst>
                <p:tags r:id="rId2"/>
              </p:custDataLst>
            </p:nvPr>
          </p:nvSpPr>
          <p:spPr bwMode="auto">
            <a:xfrm>
              <a:off x="8165701" y="2966214"/>
              <a:ext cx="1071475" cy="36396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fontAlgn="base">
                <a:spcBef>
                  <a:spcPct val="0"/>
                </a:spcBef>
                <a:spcAft>
                  <a:spcPct val="0"/>
                </a:spcAft>
              </a:pPr>
              <a:r>
                <a:rPr lang="en-US" sz="1200" dirty="0" smtClean="0">
                  <a:solidFill>
                    <a:schemeClr val="tx1"/>
                  </a:solidFill>
                  <a:sym typeface="Arial"/>
                </a:rPr>
                <a:t>&gt;2 </a:t>
              </a:r>
              <a:r>
                <a:rPr lang="en-US" sz="1200" dirty="0">
                  <a:solidFill>
                    <a:schemeClr val="tx1"/>
                  </a:solidFill>
                  <a:sym typeface="Arial"/>
                </a:rPr>
                <a:t>years ago</a:t>
              </a:r>
            </a:p>
          </p:txBody>
        </p:sp>
        <p:sp>
          <p:nvSpPr>
            <p:cNvPr id="54" name="Rectangle 53"/>
            <p:cNvSpPr/>
            <p:nvPr/>
          </p:nvSpPr>
          <p:spPr>
            <a:xfrm>
              <a:off x="7784187" y="3029621"/>
              <a:ext cx="312208" cy="2757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000" dirty="0">
                <a:solidFill>
                  <a:srgbClr val="000000"/>
                </a:solidFill>
              </a:endParaRPr>
            </a:p>
          </p:txBody>
        </p:sp>
        <p:sp>
          <p:nvSpPr>
            <p:cNvPr id="55" name="Rectangle 54"/>
            <p:cNvSpPr/>
            <p:nvPr/>
          </p:nvSpPr>
          <p:spPr>
            <a:xfrm>
              <a:off x="7784188" y="2630460"/>
              <a:ext cx="312208" cy="2757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000" dirty="0">
                <a:solidFill>
                  <a:srgbClr val="000000"/>
                </a:solidFill>
              </a:endParaRPr>
            </a:p>
          </p:txBody>
        </p:sp>
      </p:grpSp>
      <p:sp>
        <p:nvSpPr>
          <p:cNvPr id="58" name="Footer Placeholder 3"/>
          <p:cNvSpPr>
            <a:spLocks noGrp="1"/>
          </p:cNvSpPr>
          <p:nvPr>
            <p:ph type="ftr" sz="quarter" idx="12"/>
          </p:nvPr>
        </p:nvSpPr>
        <p:spPr>
          <a:xfrm>
            <a:off x="360402" y="6575425"/>
            <a:ext cx="5412319" cy="128588"/>
          </a:xfrm>
        </p:spPr>
        <p:txBody>
          <a:bodyPr/>
          <a:lstStyle/>
          <a:p>
            <a:pPr algn="l"/>
            <a:r>
              <a:rPr lang="en-AU" dirty="0" smtClean="0"/>
              <a:t>Copyright © 2014 Accenture  All rights reserved.</a:t>
            </a:r>
            <a:endParaRPr lang="en-AU" dirty="0"/>
          </a:p>
        </p:txBody>
      </p:sp>
      <p:sp>
        <p:nvSpPr>
          <p:cNvPr id="59" name="Slide Number Placeholder 4"/>
          <p:cNvSpPr txBox="1">
            <a:spLocks/>
          </p:cNvSpPr>
          <p:nvPr/>
        </p:nvSpPr>
        <p:spPr>
          <a:xfrm>
            <a:off x="10991675" y="6575425"/>
            <a:ext cx="730425" cy="128588"/>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r">
              <a:defRPr/>
            </a:pPr>
            <a:fld id="{90CBDC3A-D49F-4631-A8C7-55D59B33E5FA}" type="slidenum">
              <a:rPr lang="en-US" sz="900" smtClean="0"/>
              <a:pPr algn="r">
                <a:defRPr/>
              </a:pPr>
              <a:t>8</a:t>
            </a:fld>
            <a:endParaRPr lang="en-US" sz="900" dirty="0"/>
          </a:p>
        </p:txBody>
      </p:sp>
    </p:spTree>
    <p:extLst>
      <p:ext uri="{BB962C8B-B14F-4D97-AF65-F5344CB8AC3E}">
        <p14:creationId xmlns:p14="http://schemas.microsoft.com/office/powerpoint/2010/main" val="3281692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ZA" sz="2800" dirty="0" smtClean="0"/>
              <a:t>The ‘switching’ economy for insurance is estimated at $400 billion </a:t>
            </a:r>
            <a:r>
              <a:rPr lang="en-ZA" sz="2800" dirty="0" smtClean="0">
                <a:solidFill>
                  <a:srgbClr val="000000"/>
                </a:solidFill>
                <a:cs typeface="Arial" charset="0"/>
              </a:rPr>
              <a:t>in premium</a:t>
            </a:r>
            <a:endParaRPr lang="en-US" sz="2800" dirty="0">
              <a:solidFill>
                <a:schemeClr val="accent4"/>
              </a:solidFill>
            </a:endParaRPr>
          </a:p>
        </p:txBody>
      </p:sp>
      <p:sp>
        <p:nvSpPr>
          <p:cNvPr id="18" name="Footer Placeholder 4"/>
          <p:cNvSpPr>
            <a:spLocks noGrp="1"/>
          </p:cNvSpPr>
          <p:nvPr>
            <p:ph type="ftr" sz="quarter" idx="11"/>
          </p:nvPr>
        </p:nvSpPr>
        <p:spPr>
          <a:prstGeom prst="rect">
            <a:avLst/>
          </a:prstGeom>
          <a:noFill/>
        </p:spPr>
        <p:txBody>
          <a:bodyPr wrap="square" lIns="0" anchor="ctr" anchorCtr="0">
            <a:noAutofit/>
          </a:bodyPr>
          <a:lstStyle/>
          <a:p>
            <a:r>
              <a:rPr dirty="0">
                <a:solidFill>
                  <a:srgbClr val="000000"/>
                </a:solidFill>
              </a:rPr>
              <a:t>Copyright © 2014 Accenture  All rights reserved.</a:t>
            </a:r>
          </a:p>
        </p:txBody>
      </p:sp>
      <p:sp>
        <p:nvSpPr>
          <p:cNvPr id="19" name="Slide Number Placeholder 5"/>
          <p:cNvSpPr>
            <a:spLocks noGrp="1"/>
          </p:cNvSpPr>
          <p:nvPr>
            <p:ph type="sldNum" sz="quarter" idx="12"/>
          </p:nvPr>
        </p:nvSpPr>
        <p:spPr>
          <a:prstGeom prst="rect">
            <a:avLst/>
          </a:prstGeom>
        </p:spPr>
        <p:txBody>
          <a:bodyPr vert="horz" wrap="square" lIns="91440" tIns="45720" rIns="0" bIns="45720" numCol="1" anchor="ctr" anchorCtr="0" compatLnSpc="1">
            <a:prstTxWarp prst="textNoShape">
              <a:avLst/>
            </a:prstTxWarp>
            <a:noAutofit/>
          </a:bodyPr>
          <a:lstStyle/>
          <a:p>
            <a:fld id="{90CBDC3A-D49F-4631-A8C7-55D59B33E5FA}" type="slidenum">
              <a:rPr lang="en-US">
                <a:solidFill>
                  <a:srgbClr val="FFFFFF"/>
                </a:solidFill>
              </a:rPr>
              <a:pPr/>
              <a:t>9</a:t>
            </a:fld>
            <a:endParaRPr lang="en-US" dirty="0">
              <a:solidFill>
                <a:srgbClr val="FFFFFF"/>
              </a:solidFill>
            </a:endParaRPr>
          </a:p>
        </p:txBody>
      </p:sp>
      <p:sp>
        <p:nvSpPr>
          <p:cNvPr id="2" name="Text Placeholder 1"/>
          <p:cNvSpPr>
            <a:spLocks noGrp="1"/>
          </p:cNvSpPr>
          <p:nvPr>
            <p:ph type="body" sz="quarter" idx="4294967295"/>
          </p:nvPr>
        </p:nvSpPr>
        <p:spPr>
          <a:xfrm>
            <a:off x="461661" y="4995419"/>
            <a:ext cx="8022110" cy="842962"/>
          </a:xfrm>
          <a:prstGeom prst="rect">
            <a:avLst/>
          </a:prstGeom>
          <a:ln w="12700">
            <a:noFill/>
          </a:ln>
        </p:spPr>
        <p:txBody>
          <a:bodyPr/>
          <a:lstStyle/>
          <a:p>
            <a:pPr marL="182563" indent="-182563">
              <a:spcBef>
                <a:spcPts val="0"/>
              </a:spcBef>
              <a:spcAft>
                <a:spcPts val="600"/>
              </a:spcAft>
              <a:buFont typeface="Arial"/>
              <a:buChar char="•"/>
            </a:pPr>
            <a:r>
              <a:rPr lang="en-ZA" sz="2000" dirty="0" smtClean="0">
                <a:solidFill>
                  <a:srgbClr val="666666"/>
                </a:solidFill>
              </a:rPr>
              <a:t>Personal-lines P&amp;C and life insurance worldwide, 2013 </a:t>
            </a:r>
            <a:endParaRPr lang="en-ZA" sz="2000" dirty="0">
              <a:solidFill>
                <a:srgbClr val="666666"/>
              </a:solidFill>
            </a:endParaRPr>
          </a:p>
          <a:p>
            <a:pPr marL="182563" indent="-182563">
              <a:spcBef>
                <a:spcPts val="0"/>
              </a:spcBef>
              <a:spcAft>
                <a:spcPts val="600"/>
              </a:spcAft>
              <a:buFont typeface="Arial"/>
              <a:buChar char="•"/>
            </a:pPr>
            <a:r>
              <a:rPr lang="en-ZA" sz="2000" dirty="0" smtClean="0">
                <a:solidFill>
                  <a:srgbClr val="666666"/>
                </a:solidFill>
              </a:rPr>
              <a:t>Total premiums multiplied by the switching factor</a:t>
            </a:r>
            <a:endParaRPr lang="en-ZA" sz="2000" dirty="0">
              <a:solidFill>
                <a:srgbClr val="666666"/>
              </a:solidFill>
            </a:endParaRPr>
          </a:p>
        </p:txBody>
      </p:sp>
      <p:pic>
        <p:nvPicPr>
          <p:cNvPr id="13" name="Picture 12" descr="Man working an IPad.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91322" y="1416370"/>
            <a:ext cx="5334754" cy="3387893"/>
          </a:xfrm>
          <a:prstGeom prst="rect">
            <a:avLst/>
          </a:prstGeom>
        </p:spPr>
      </p:pic>
      <p:pic>
        <p:nvPicPr>
          <p:cNvPr id="15" name="Picture 14" descr="Man and woman looking at piece of paper.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61660" y="1416370"/>
            <a:ext cx="5340420" cy="3387893"/>
          </a:xfrm>
          <a:prstGeom prst="rect">
            <a:avLst/>
          </a:prstGeom>
        </p:spPr>
      </p:pic>
    </p:spTree>
    <p:extLst>
      <p:ext uri="{BB962C8B-B14F-4D97-AF65-F5344CB8AC3E}">
        <p14:creationId xmlns:p14="http://schemas.microsoft.com/office/powerpoint/2010/main" val="18315188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a7249ff9137735267271cf6681d731abd3c386"/>
  <p:tag name="ISPRING_RESOURCE_PATHS_HASH_PRESENTER" val="82532151e9c97188e16f22f45bdf5aa2725d34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W8_RePHzhEWOP0O4JVzTW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W8_RePHzhEWOP0O4JVzTW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QfQ1MGwnME2GddUNUHoKV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ccenture_Color_Top_16-9">
  <a:themeElements>
    <a:clrScheme name="17">
      <a:dk1>
        <a:srgbClr val="000000"/>
      </a:dk1>
      <a:lt1>
        <a:srgbClr val="FFFFFF"/>
      </a:lt1>
      <a:dk2>
        <a:srgbClr val="000000"/>
      </a:dk2>
      <a:lt2>
        <a:srgbClr val="666666"/>
      </a:lt2>
      <a:accent1>
        <a:srgbClr val="00BBEE"/>
      </a:accent1>
      <a:accent2>
        <a:srgbClr val="FF9900"/>
      </a:accent2>
      <a:accent3>
        <a:srgbClr val="AA1133"/>
      </a:accent3>
      <a:accent4>
        <a:srgbClr val="4B3107"/>
      </a:accent4>
      <a:accent5>
        <a:srgbClr val="359B4C"/>
      </a:accent5>
      <a:accent6>
        <a:srgbClr val="00BBEE"/>
      </a:accent6>
      <a:hlink>
        <a:srgbClr val="00BBEE"/>
      </a:hlink>
      <a:folHlink>
        <a:srgbClr val="FF99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23AB49CCAA25B46AC76D0321B2DD7E0" ma:contentTypeVersion="1" ma:contentTypeDescription="Create a new document." ma:contentTypeScope="" ma:versionID="be3f45014918f2ef487cc5f0a988278a">
  <xsd:schema xmlns:xsd="http://www.w3.org/2001/XMLSchema" xmlns:p="http://schemas.microsoft.com/office/2006/metadata/properties" xmlns:ns1="http://schemas.microsoft.com/sharepoint/v3" targetNamespace="http://schemas.microsoft.com/office/2006/metadata/properties" ma:root="true" ma:fieldsID="ddb0c952b897a810c8a4e377cff6bff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10414A2-EAE3-493E-A6D8-38C454402F52}">
  <ds:schemaRefs>
    <ds:schemaRef ds:uri="http://schemas.microsoft.com/sharepoint/v3/contenttype/forms"/>
  </ds:schemaRefs>
</ds:datastoreItem>
</file>

<file path=customXml/itemProps2.xml><?xml version="1.0" encoding="utf-8"?>
<ds:datastoreItem xmlns:ds="http://schemas.openxmlformats.org/officeDocument/2006/customXml" ds:itemID="{BC2B386E-ABF9-4D5F-8C24-680FD2AAD81A}">
  <ds:schemaRefs>
    <ds:schemaRef ds:uri="http://schemas.openxmlformats.org/package/2006/metadata/core-properties"/>
    <ds:schemaRef ds:uri="http://purl.org/dc/terms/"/>
    <ds:schemaRef ds:uri="http://purl.org/dc/elements/1.1/"/>
    <ds:schemaRef ds:uri="http://schemas.microsoft.com/sharepoint/v3"/>
    <ds:schemaRef ds:uri="http://purl.org/dc/dcmitype/"/>
    <ds:schemaRef ds:uri="http://schemas.microsoft.com/office/2006/metadata/properties"/>
    <ds:schemaRef ds:uri="http://schemas.microsoft.com/office/2006/documentManagement/types"/>
    <ds:schemaRef ds:uri="http://www.w3.org/XML/1998/namespace"/>
  </ds:schemaRefs>
</ds:datastoreItem>
</file>

<file path=customXml/itemProps3.xml><?xml version="1.0" encoding="utf-8"?>
<ds:datastoreItem xmlns:ds="http://schemas.openxmlformats.org/officeDocument/2006/customXml" ds:itemID="{0BD6577F-067F-40D0-A583-2F1DE7BD4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Accenture_Color_Top_16-9.potx</Template>
  <TotalTime>0</TotalTime>
  <Words>1381</Words>
  <Application>Microsoft Office PowerPoint</Application>
  <PresentationFormat>自定义</PresentationFormat>
  <Paragraphs>262</Paragraphs>
  <Slides>20</Slides>
  <Notes>9</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20</vt:i4>
      </vt:variant>
    </vt:vector>
  </HeadingPairs>
  <TitlesOfParts>
    <vt:vector size="36" baseType="lpstr">
      <vt:lpstr>Arial</vt:lpstr>
      <vt:lpstr>宋体</vt:lpstr>
      <vt:lpstr>Helvetica Neue</vt:lpstr>
      <vt:lpstr>Verdana</vt:lpstr>
      <vt:lpstr>Wingdings</vt:lpstr>
      <vt:lpstr>Chalkboard</vt:lpstr>
      <vt:lpstr>Geneva</vt:lpstr>
      <vt:lpstr>Apple Casual</vt:lpstr>
      <vt:lpstr>Calibri</vt:lpstr>
      <vt:lpstr>ＭＳ Ｐゴシック</vt:lpstr>
      <vt:lpstr>Segoe UI</vt:lpstr>
      <vt:lpstr>Lucida Grande</vt:lpstr>
      <vt:lpstr>微软雅黑</vt:lpstr>
      <vt:lpstr>Accenture_Color_Top_16-9</vt:lpstr>
      <vt:lpstr>Default Theme</vt:lpstr>
      <vt:lpstr>think-cell Slide</vt:lpstr>
      <vt:lpstr>PowerPoint 演示文稿</vt:lpstr>
      <vt:lpstr>Big Bang Disruption</vt:lpstr>
      <vt:lpstr>Three things that have to be true to create technology intensive disruption</vt:lpstr>
      <vt:lpstr>The exponential growth of technology is reshaping the adoption curve</vt:lpstr>
      <vt:lpstr>Disruptions in Financial Services</vt:lpstr>
      <vt:lpstr>LIC: Life Insurance Corporation of India</vt:lpstr>
      <vt:lpstr>PowerPoint 演示文稿</vt:lpstr>
      <vt:lpstr>Customers are willing to adopt of new channels for insurance.</vt:lpstr>
      <vt:lpstr>The ‘switching’ economy for insurance is estimated at $400 billion in premium</vt:lpstr>
      <vt:lpstr>Digital Business vs. Digitizing the Business</vt:lpstr>
      <vt:lpstr>Digital high performers in financial services industry outcompete their peers over time</vt:lpstr>
      <vt:lpstr>It’s time for a different definition of Digital </vt:lpstr>
      <vt:lpstr>We need a different definition of digital.</vt:lpstr>
      <vt:lpstr>The challenge is to invent products and services so beloved by customers that they will pay more for them</vt:lpstr>
      <vt:lpstr>Things to get right in building a digital business</vt:lpstr>
      <vt:lpstr>Becoming a digital business is different from digitizing marketing or operations</vt:lpstr>
      <vt:lpstr>How are we building digital capabilities?  </vt:lpstr>
      <vt:lpstr>Three recipes for digital business success</vt:lpstr>
      <vt:lpstr>Accenture Thought Leadership</vt:lpstr>
      <vt:lpstr>声明：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2014-05-08T14:17:10Z</dcterms:created>
  <dcterms:modified xsi:type="dcterms:W3CDTF">2018-01-05T01:49:31Z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0x010100F23AB49CCAA25B46AC76D0321B2DD7E0</vt:lpwstr>
  </property>
</Properties>
</file>