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40"/>
  </p:notesMasterIdLst>
  <p:handoutMasterIdLst>
    <p:handoutMasterId r:id="rId41"/>
  </p:handoutMasterIdLst>
  <p:sldIdLst>
    <p:sldId id="310" r:id="rId5"/>
    <p:sldId id="314" r:id="rId6"/>
    <p:sldId id="321" r:id="rId7"/>
    <p:sldId id="308" r:id="rId8"/>
    <p:sldId id="311" r:id="rId9"/>
    <p:sldId id="364" r:id="rId10"/>
    <p:sldId id="315" r:id="rId11"/>
    <p:sldId id="324" r:id="rId12"/>
    <p:sldId id="325" r:id="rId13"/>
    <p:sldId id="326" r:id="rId14"/>
    <p:sldId id="365" r:id="rId15"/>
    <p:sldId id="332" r:id="rId16"/>
    <p:sldId id="333" r:id="rId17"/>
    <p:sldId id="334" r:id="rId18"/>
    <p:sldId id="335" r:id="rId19"/>
    <p:sldId id="366" r:id="rId20"/>
    <p:sldId id="336" r:id="rId21"/>
    <p:sldId id="367" r:id="rId22"/>
    <p:sldId id="347" r:id="rId23"/>
    <p:sldId id="348" r:id="rId24"/>
    <p:sldId id="349" r:id="rId25"/>
    <p:sldId id="350" r:id="rId26"/>
    <p:sldId id="353" r:id="rId27"/>
    <p:sldId id="354" r:id="rId28"/>
    <p:sldId id="355" r:id="rId29"/>
    <p:sldId id="356" r:id="rId30"/>
    <p:sldId id="357" r:id="rId31"/>
    <p:sldId id="359" r:id="rId32"/>
    <p:sldId id="358" r:id="rId33"/>
    <p:sldId id="360" r:id="rId34"/>
    <p:sldId id="361" r:id="rId35"/>
    <p:sldId id="362" r:id="rId36"/>
    <p:sldId id="363" r:id="rId37"/>
    <p:sldId id="368" r:id="rId38"/>
    <p:sldId id="369" r:id="rId39"/>
  </p:sldIdLst>
  <p:sldSz cx="9144000" cy="6858000" type="screen4x3"/>
  <p:notesSz cx="7035800" cy="9194800"/>
  <p:defaultTextStyle>
    <a:defPPr>
      <a:defRPr lang="en-AU"/>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5">
          <p15:clr>
            <a:srgbClr val="A4A3A4"/>
          </p15:clr>
        </p15:guide>
        <p15:guide id="3" orient="horz" pos="1156">
          <p15:clr>
            <a:srgbClr val="A4A3A4"/>
          </p15:clr>
        </p15:guide>
        <p15:guide id="4" orient="horz" pos="2316">
          <p15:clr>
            <a:srgbClr val="A4A3A4"/>
          </p15:clr>
        </p15:guide>
        <p15:guide id="5" orient="horz" pos="1996">
          <p15:clr>
            <a:srgbClr val="A4A3A4"/>
          </p15:clr>
        </p15:guide>
        <p15:guide id="6" orient="horz" pos="729">
          <p15:clr>
            <a:srgbClr val="A4A3A4"/>
          </p15:clr>
        </p15:guide>
        <p15:guide id="7" pos="2886">
          <p15:clr>
            <a:srgbClr val="A4A3A4"/>
          </p15:clr>
        </p15:guide>
        <p15:guide id="8" pos="97">
          <p15:clr>
            <a:srgbClr val="A4A3A4"/>
          </p15:clr>
        </p15:guide>
        <p15:guide id="9" pos="162">
          <p15:clr>
            <a:srgbClr val="A4A3A4"/>
          </p15:clr>
        </p15:guide>
        <p15:guide id="10" pos="5579">
          <p15:clr>
            <a:srgbClr val="A4A3A4"/>
          </p15:clr>
        </p15:guide>
        <p15:guide id="11" pos="2818">
          <p15:clr>
            <a:srgbClr val="A4A3A4"/>
          </p15:clr>
        </p15:guide>
        <p15:guide id="12" pos="29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133"/>
    <a:srgbClr val="000000"/>
    <a:srgbClr val="660000"/>
    <a:srgbClr val="BBBB00"/>
    <a:srgbClr val="DD4411"/>
    <a:srgbClr val="00AA99"/>
    <a:srgbClr val="F8F8F8"/>
    <a:srgbClr val="C0C0C0"/>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4" autoAdjust="0"/>
    <p:restoredTop sz="94660" autoAdjust="0"/>
  </p:normalViewPr>
  <p:slideViewPr>
    <p:cSldViewPr snapToGrid="0">
      <p:cViewPr varScale="1">
        <p:scale>
          <a:sx n="114" d="100"/>
          <a:sy n="114" d="100"/>
        </p:scale>
        <p:origin x="1218" y="96"/>
      </p:cViewPr>
      <p:guideLst>
        <p:guide orient="horz" pos="2160"/>
        <p:guide orient="horz" pos="795"/>
        <p:guide orient="horz" pos="1156"/>
        <p:guide orient="horz" pos="2316"/>
        <p:guide orient="horz" pos="1996"/>
        <p:guide orient="horz" pos="729"/>
        <p:guide pos="2886"/>
        <p:guide pos="97"/>
        <p:guide pos="162"/>
        <p:guide pos="5579"/>
        <p:guide pos="2818"/>
        <p:guide pos="2928"/>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221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1228725" y="695325"/>
            <a:ext cx="4579938" cy="343535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38213" y="4367213"/>
            <a:ext cx="5159375" cy="4138612"/>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Tree>
    <p:extLst>
      <p:ext uri="{BB962C8B-B14F-4D97-AF65-F5344CB8AC3E}">
        <p14:creationId xmlns:p14="http://schemas.microsoft.com/office/powerpoint/2010/main" val="421167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3796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5046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9200" y="688975"/>
            <a:ext cx="4597400" cy="34496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985325" y="8733615"/>
            <a:ext cx="3048847" cy="459579"/>
          </a:xfrm>
          <a:prstGeom prst="rect">
            <a:avLst/>
          </a:prstGeom>
        </p:spPr>
        <p:txBody>
          <a:bodyPr lIns="93095" tIns="46548" rIns="93095" bIns="46548"/>
          <a:lstStyle/>
          <a:p>
            <a:pPr>
              <a:buClr>
                <a:srgbClr val="1F497D"/>
              </a:buClr>
            </a:pPr>
            <a:fld id="{35709A46-4ADB-4D2E-835C-D70DEB913FB9}" type="slidenum">
              <a:rPr lang="zh-CN" altLang="en-US" smtClean="0">
                <a:solidFill>
                  <a:prstClr val="black"/>
                </a:solidFill>
              </a:rPr>
              <a:pPr>
                <a:buClr>
                  <a:srgbClr val="1F497D"/>
                </a:buClr>
              </a:pPr>
              <a:t>35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Q:\Clients\Accenture\Natalie Vaughan - 10-2140 - Africa Pov\PPT\links\89628302_ppt cover.jpg"/>
          <p:cNvPicPr>
            <a:picLocks noChangeAspect="1" noChangeArrowheads="1"/>
          </p:cNvPicPr>
          <p:nvPr userDrawn="1"/>
        </p:nvPicPr>
        <p:blipFill>
          <a:blip r:embed="rId2" cstate="email"/>
          <a:srcRect/>
          <a:stretch>
            <a:fillRect/>
          </a:stretch>
        </p:blipFill>
        <p:spPr bwMode="auto">
          <a:xfrm>
            <a:off x="0" y="3429001"/>
            <a:ext cx="9144000" cy="3429000"/>
          </a:xfrm>
          <a:prstGeom prst="rect">
            <a:avLst/>
          </a:prstGeom>
          <a:noFill/>
        </p:spPr>
      </p:pic>
      <p:pic>
        <p:nvPicPr>
          <p:cNvPr id="1027" name="Picture 3" descr="Q:\Clients\Accenture\Natalie Vaughan - 10-2140 - Africa Pov\PPT\links\89628302_ppt cover2.jpg"/>
          <p:cNvPicPr>
            <a:picLocks noChangeAspect="1" noChangeArrowheads="1"/>
          </p:cNvPicPr>
          <p:nvPr userDrawn="1"/>
        </p:nvPicPr>
        <p:blipFill>
          <a:blip r:embed="rId3" cstate="email"/>
          <a:srcRect/>
          <a:stretch>
            <a:fillRect/>
          </a:stretch>
        </p:blipFill>
        <p:spPr bwMode="auto">
          <a:xfrm>
            <a:off x="0" y="3428999"/>
            <a:ext cx="9144000" cy="3424009"/>
          </a:xfrm>
          <a:prstGeom prst="rect">
            <a:avLst/>
          </a:prstGeom>
          <a:noFill/>
        </p:spPr>
      </p:pic>
      <p:pic>
        <p:nvPicPr>
          <p:cNvPr id="5" name="Picture 112"/>
          <p:cNvPicPr>
            <a:picLocks noChangeAspect="1" noChangeArrowheads="1"/>
          </p:cNvPicPr>
          <p:nvPr/>
        </p:nvPicPr>
        <p:blipFill>
          <a:blip r:embed="rId4" cstate="email"/>
          <a:srcRect/>
          <a:stretch>
            <a:fillRect/>
          </a:stretch>
        </p:blipFill>
        <p:spPr bwMode="gray">
          <a:xfrm>
            <a:off x="279400" y="3604260"/>
            <a:ext cx="3821113" cy="431165"/>
          </a:xfrm>
          <a:prstGeom prst="rect">
            <a:avLst/>
          </a:prstGeom>
          <a:noFill/>
          <a:ln w="9525">
            <a:noFill/>
            <a:miter lim="800000"/>
            <a:headEnd/>
            <a:tailEnd/>
          </a:ln>
        </p:spPr>
      </p:pic>
      <p:sp>
        <p:nvSpPr>
          <p:cNvPr id="7" name="Rectangle 136"/>
          <p:cNvSpPr>
            <a:spLocks noChangeArrowheads="1"/>
          </p:cNvSpPr>
          <p:nvPr/>
        </p:nvSpPr>
        <p:spPr bwMode="auto">
          <a:xfrm>
            <a:off x="401638" y="6526213"/>
            <a:ext cx="8345487" cy="230832"/>
          </a:xfrm>
          <a:prstGeom prst="rect">
            <a:avLst/>
          </a:prstGeom>
          <a:noFill/>
          <a:ln w="9525">
            <a:noFill/>
            <a:miter lim="800000"/>
            <a:headEnd/>
            <a:tailEnd/>
          </a:ln>
          <a:effectLst/>
        </p:spPr>
        <p:txBody>
          <a:bodyPr>
            <a:spAutoFit/>
          </a:bodyPr>
          <a:lstStyle/>
          <a:p>
            <a:pPr>
              <a:lnSpc>
                <a:spcPct val="100000"/>
              </a:lnSpc>
              <a:defRPr/>
            </a:pPr>
            <a:r>
              <a:rPr lang="en-AU" sz="900" b="0" dirty="0">
                <a:solidFill>
                  <a:schemeClr val="bg1"/>
                </a:solidFill>
              </a:rPr>
              <a:t>Copyright © 2010 Accenture  All Rights Reserved. Accenture, its logo, and High Performance Delivered are trademarks of Accenture.</a:t>
            </a:r>
          </a:p>
        </p:txBody>
      </p:sp>
      <p:sp>
        <p:nvSpPr>
          <p:cNvPr id="10300" name="Rectangle 60"/>
          <p:cNvSpPr>
            <a:spLocks noGrp="1" noChangeArrowheads="1"/>
          </p:cNvSpPr>
          <p:nvPr>
            <p:ph type="ctrTitle" sz="quarter"/>
          </p:nvPr>
        </p:nvSpPr>
        <p:spPr>
          <a:xfrm>
            <a:off x="2436813" y="183833"/>
            <a:ext cx="6216650" cy="801687"/>
          </a:xfrm>
          <a:ln w="9525"/>
        </p:spPr>
        <p:txBody>
          <a:bodyPr lIns="91440" tIns="45720" rIns="91440" bIns="45720" anchor="t"/>
          <a:lstStyle>
            <a:lvl1pPr>
              <a:defRPr sz="2400">
                <a:solidFill>
                  <a:schemeClr val="accent1"/>
                </a:solidFill>
              </a:defRPr>
            </a:lvl1pPr>
          </a:lstStyle>
          <a:p>
            <a:r>
              <a:rPr lang="en-US" dirty="0"/>
              <a:t>Click to edit Master title style</a:t>
            </a:r>
            <a:endParaRPr lang="en-AU" dirty="0"/>
          </a:p>
        </p:txBody>
      </p:sp>
      <p:sp>
        <p:nvSpPr>
          <p:cNvPr id="10301" name="Rectangle 61"/>
          <p:cNvSpPr>
            <a:spLocks noGrp="1" noChangeArrowheads="1"/>
          </p:cNvSpPr>
          <p:nvPr>
            <p:ph type="subTitle" sz="quarter" idx="1"/>
          </p:nvPr>
        </p:nvSpPr>
        <p:spPr>
          <a:xfrm>
            <a:off x="2436813" y="1006158"/>
            <a:ext cx="6216650" cy="514350"/>
          </a:xfrm>
          <a:ln w="9525"/>
        </p:spPr>
        <p:txBody>
          <a:bodyPr lIns="91440" tIns="45720" rIns="91440" bIns="45720"/>
          <a:lstStyle>
            <a:lvl1pPr marL="0" indent="0">
              <a:buFontTx/>
              <a:buNone/>
              <a:defRPr sz="1800">
                <a:solidFill>
                  <a:schemeClr val="accent2"/>
                </a:solidFill>
              </a:defRPr>
            </a:lvl1pPr>
          </a:lstStyle>
          <a:p>
            <a:r>
              <a:rPr lang="en-US"/>
              <a:t>Click to edit Master subtitle style</a:t>
            </a:r>
            <a:endParaRPr lang="en-AU"/>
          </a:p>
        </p:txBody>
      </p:sp>
      <p:pic>
        <p:nvPicPr>
          <p:cNvPr id="9" name="Picture 114" descr="SigHP_Sz2_gray"/>
          <p:cNvPicPr>
            <a:picLocks noChangeAspect="1" noChangeArrowheads="1"/>
          </p:cNvPicPr>
          <p:nvPr userDrawn="1"/>
        </p:nvPicPr>
        <p:blipFill>
          <a:blip r:embed="rId5" cstate="email"/>
          <a:srcRect/>
          <a:stretch>
            <a:fillRect/>
          </a:stretch>
        </p:blipFill>
        <p:spPr bwMode="gray">
          <a:xfrm>
            <a:off x="428308" y="2125664"/>
            <a:ext cx="3648392" cy="1158556"/>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accent2"/>
              </a:buClr>
              <a:defRPr>
                <a:solidFill>
                  <a:schemeClr val="tx1"/>
                </a:solidFill>
              </a:defRPr>
            </a:lvl1pPr>
            <a:lvl2pPr marL="355600" indent="-173038">
              <a:buClrTx/>
              <a:defRPr sz="1800">
                <a:solidFill>
                  <a:schemeClr val="tx1"/>
                </a:solidFill>
              </a:defRPr>
            </a:lvl2pPr>
            <a:lvl3pPr marL="538163" indent="-182563">
              <a:buClrTx/>
              <a:tabLst/>
              <a:defRPr sz="1600">
                <a:solidFill>
                  <a:schemeClr val="tx1"/>
                </a:solidFill>
              </a:defRPr>
            </a:lvl3pPr>
            <a:lvl4pPr marL="720725" indent="-182563">
              <a:buClrTx/>
              <a:defRPr sz="1400">
                <a:solidFill>
                  <a:schemeClr val="tx1"/>
                </a:solidFill>
              </a:defRPr>
            </a:lvl4pPr>
            <a:lvl5pPr marL="893763" indent="-173038">
              <a:buClrTx/>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60"/>
          <p:cNvSpPr>
            <a:spLocks noGrp="1" noChangeArrowheads="1"/>
          </p:cNvSpPr>
          <p:nvPr>
            <p:ph type="sldNum" sz="quarter" idx="10"/>
          </p:nvPr>
        </p:nvSpPr>
        <p:spPr>
          <a:ln/>
        </p:spPr>
        <p:txBody>
          <a:bodyPr/>
          <a:lstStyle>
            <a:lvl1pPr>
              <a:defRPr>
                <a:solidFill>
                  <a:schemeClr val="tx1"/>
                </a:solidFill>
              </a:defRPr>
            </a:lvl1pPr>
          </a:lstStyle>
          <a:p>
            <a:pPr>
              <a:defRPr/>
            </a:pPr>
            <a:fld id="{28A37779-3EFF-4C44-81BE-A0A03BDD188D}" type="slidenum">
              <a:rPr lang="en-AU" smtClean="0"/>
              <a:pPr>
                <a:defRPr/>
              </a:pPr>
              <a:t>‹#›</a:t>
            </a:fld>
            <a:endParaRPr lang="en-AU"/>
          </a:p>
        </p:txBody>
      </p:sp>
      <p:sp>
        <p:nvSpPr>
          <p:cNvPr id="6" name="Rectangle 62"/>
          <p:cNvSpPr>
            <a:spLocks noGrp="1" noChangeArrowheads="1"/>
          </p:cNvSpPr>
          <p:nvPr>
            <p:ph type="ftr" sz="quarter" idx="11"/>
          </p:nvPr>
        </p:nvSpPr>
        <p:spPr>
          <a:xfrm>
            <a:off x="144463" y="6503863"/>
            <a:ext cx="4489450" cy="270000"/>
          </a:xfrm>
          <a:prstGeom prst="rect">
            <a:avLst/>
          </a:prstGeom>
          <a:ln/>
        </p:spPr>
        <p:txBody>
          <a:bodyPr/>
          <a:lstStyle>
            <a:lvl1pPr>
              <a:defRPr>
                <a:solidFill>
                  <a:schemeClr val="tx1"/>
                </a:solidFill>
              </a:defRPr>
            </a:lvl1pPr>
          </a:lstStyle>
          <a:p>
            <a:pPr>
              <a:defRPr/>
            </a:pPr>
            <a:r>
              <a:rPr lang="en-AU"/>
              <a:t>Copyright © 2010 Accenture All Rights Reserved.</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1448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lvl1pPr>
              <a:defRPr sz="2000">
                <a:solidFill>
                  <a:schemeClr val="bg1"/>
                </a:solidFill>
              </a:defRPr>
            </a:lvl1pPr>
          </a:lstStyle>
          <a:p>
            <a:r>
              <a:rPr lang="en-US"/>
              <a:t>Click to edit Master title style</a:t>
            </a:r>
            <a:endParaRPr lang="en-AU"/>
          </a:p>
        </p:txBody>
      </p:sp>
      <p:sp>
        <p:nvSpPr>
          <p:cNvPr id="3" name="Content Placeholder 2"/>
          <p:cNvSpPr>
            <a:spLocks noGrp="1"/>
          </p:cNvSpPr>
          <p:nvPr>
            <p:ph idx="1"/>
          </p:nvPr>
        </p:nvSpPr>
        <p:spPr>
          <a:xfrm>
            <a:off x="144463" y="1262063"/>
            <a:ext cx="4315777" cy="5062537"/>
          </a:xfrm>
        </p:spPr>
        <p:txBody>
          <a:bodyPr/>
          <a:lstStyle>
            <a:lvl1pPr>
              <a:buClr>
                <a:schemeClr val="accent2"/>
              </a:buClr>
              <a:defRPr>
                <a:solidFill>
                  <a:schemeClr val="tx1"/>
                </a:solidFill>
              </a:defRPr>
            </a:lvl1pPr>
            <a:lvl2pPr marL="355600" indent="-173038">
              <a:buClrTx/>
              <a:defRPr sz="1800">
                <a:solidFill>
                  <a:schemeClr val="tx1"/>
                </a:solidFill>
              </a:defRPr>
            </a:lvl2pPr>
            <a:lvl3pPr marL="538163" indent="-182563">
              <a:buClrTx/>
              <a:tabLst/>
              <a:defRPr sz="1600">
                <a:solidFill>
                  <a:schemeClr val="tx1"/>
                </a:solidFill>
              </a:defRPr>
            </a:lvl3pPr>
            <a:lvl4pPr marL="720725" indent="-182563">
              <a:buClrTx/>
              <a:defRPr sz="1400">
                <a:solidFill>
                  <a:schemeClr val="tx1"/>
                </a:solidFill>
              </a:defRPr>
            </a:lvl4pPr>
            <a:lvl5pPr marL="893763" indent="-173038">
              <a:buClrTx/>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60"/>
          <p:cNvSpPr>
            <a:spLocks noGrp="1" noChangeArrowheads="1"/>
          </p:cNvSpPr>
          <p:nvPr>
            <p:ph type="sldNum" sz="quarter" idx="10"/>
          </p:nvPr>
        </p:nvSpPr>
        <p:spPr>
          <a:xfrm>
            <a:off x="7269163" y="6503988"/>
            <a:ext cx="1693862" cy="269875"/>
          </a:xfrm>
          <a:ln/>
        </p:spPr>
        <p:txBody>
          <a:bodyPr/>
          <a:lstStyle>
            <a:lvl1pPr>
              <a:defRPr>
                <a:solidFill>
                  <a:schemeClr val="tx1"/>
                </a:solidFill>
              </a:defRPr>
            </a:lvl1pPr>
          </a:lstStyle>
          <a:p>
            <a:pPr>
              <a:defRPr/>
            </a:pPr>
            <a:fld id="{28A37779-3EFF-4C44-81BE-A0A03BDD188D}" type="slidenum">
              <a:rPr lang="en-AU" smtClean="0"/>
              <a:pPr>
                <a:defRPr/>
              </a:pPr>
              <a:t>‹#›</a:t>
            </a:fld>
            <a:endParaRPr lang="en-AU"/>
          </a:p>
        </p:txBody>
      </p:sp>
      <p:sp>
        <p:nvSpPr>
          <p:cNvPr id="5" name="Rectangle 62"/>
          <p:cNvSpPr>
            <a:spLocks noGrp="1" noChangeArrowheads="1"/>
          </p:cNvSpPr>
          <p:nvPr>
            <p:ph type="ftr" sz="quarter" idx="11"/>
          </p:nvPr>
        </p:nvSpPr>
        <p:spPr>
          <a:xfrm>
            <a:off x="144463" y="6503863"/>
            <a:ext cx="4489450" cy="270000"/>
          </a:xfrm>
          <a:prstGeom prst="rect">
            <a:avLst/>
          </a:prstGeom>
          <a:ln/>
        </p:spPr>
        <p:txBody>
          <a:bodyPr/>
          <a:lstStyle>
            <a:lvl1pPr>
              <a:defRPr>
                <a:solidFill>
                  <a:schemeClr val="tx1"/>
                </a:solidFill>
              </a:defRPr>
            </a:lvl1pPr>
          </a:lstStyle>
          <a:p>
            <a:pPr>
              <a:defRPr/>
            </a:pPr>
            <a:r>
              <a:rPr lang="en-AU"/>
              <a:t>Copyright © 2010 Accenture All Rights Reserved.</a:t>
            </a:r>
            <a:endParaRPr lang="en-AU" dirty="0"/>
          </a:p>
        </p:txBody>
      </p:sp>
      <p:sp>
        <p:nvSpPr>
          <p:cNvPr id="6" name="Content Placeholder 2"/>
          <p:cNvSpPr>
            <a:spLocks noGrp="1"/>
          </p:cNvSpPr>
          <p:nvPr>
            <p:ph idx="12"/>
          </p:nvPr>
        </p:nvSpPr>
        <p:spPr>
          <a:xfrm>
            <a:off x="4647248" y="1262063"/>
            <a:ext cx="4315777" cy="5062537"/>
          </a:xfrm>
        </p:spPr>
        <p:txBody>
          <a:bodyPr/>
          <a:lstStyle>
            <a:lvl1pPr>
              <a:buClr>
                <a:schemeClr val="accent2"/>
              </a:buClr>
              <a:defRPr>
                <a:solidFill>
                  <a:schemeClr val="tx1"/>
                </a:solidFill>
              </a:defRPr>
            </a:lvl1pPr>
            <a:lvl2pPr marL="355600" indent="-173038">
              <a:buClrTx/>
              <a:defRPr sz="1800">
                <a:solidFill>
                  <a:schemeClr val="tx1"/>
                </a:solidFill>
              </a:defRPr>
            </a:lvl2pPr>
            <a:lvl3pPr marL="538163" indent="-182563">
              <a:buClrTx/>
              <a:tabLst/>
              <a:defRPr sz="1600">
                <a:solidFill>
                  <a:schemeClr val="tx1"/>
                </a:solidFill>
              </a:defRPr>
            </a:lvl3pPr>
            <a:lvl4pPr marL="720725" indent="-182563">
              <a:buClrTx/>
              <a:defRPr sz="1400">
                <a:solidFill>
                  <a:schemeClr val="tx1"/>
                </a:solidFill>
              </a:defRPr>
            </a:lvl4pPr>
            <a:lvl5pPr marL="893763" indent="-173038">
              <a:buClrTx/>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9"/>
          <p:cNvSpPr>
            <a:spLocks noGrp="1" noChangeArrowheads="1"/>
          </p:cNvSpPr>
          <p:nvPr>
            <p:ph type="body" idx="1"/>
          </p:nvPr>
        </p:nvSpPr>
        <p:spPr bwMode="gray">
          <a:xfrm>
            <a:off x="144463" y="1260475"/>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84" name="Rectangle 60"/>
          <p:cNvSpPr>
            <a:spLocks noGrp="1" noChangeArrowheads="1"/>
          </p:cNvSpPr>
          <p:nvPr>
            <p:ph type="sldNum" sz="quarter" idx="4"/>
          </p:nvPr>
        </p:nvSpPr>
        <p:spPr bwMode="gray">
          <a:xfrm>
            <a:off x="7269163" y="6503988"/>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solidFill>
                  <a:schemeClr val="tx1"/>
                </a:solidFill>
              </a:defRPr>
            </a:lvl1pPr>
          </a:lstStyle>
          <a:p>
            <a:pPr>
              <a:defRPr/>
            </a:pPr>
            <a:fld id="{7747B3AA-F3BE-48E7-967F-47A750E1EAF6}" type="slidenum">
              <a:rPr lang="en-AU" smtClean="0"/>
              <a:pPr>
                <a:defRPr/>
              </a:pPr>
              <a:t>‹#›</a:t>
            </a:fld>
            <a:endParaRPr lang="en-AU"/>
          </a:p>
        </p:txBody>
      </p:sp>
      <p:sp>
        <p:nvSpPr>
          <p:cNvPr id="1030" name="Rectangle 65"/>
          <p:cNvSpPr>
            <a:spLocks noGrp="1" noChangeArrowheads="1"/>
          </p:cNvSpPr>
          <p:nvPr>
            <p:ph type="title"/>
          </p:nvPr>
        </p:nvSpPr>
        <p:spPr bwMode="gray">
          <a:xfrm>
            <a:off x="144462" y="0"/>
            <a:ext cx="882720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a:t>Click to edit Master title style</a:t>
            </a:r>
            <a:endParaRPr lang="en-AU" dirty="0"/>
          </a:p>
        </p:txBody>
      </p:sp>
      <p:sp>
        <p:nvSpPr>
          <p:cNvPr id="9" name="Rectangle 62"/>
          <p:cNvSpPr>
            <a:spLocks noGrp="1" noChangeArrowheads="1"/>
          </p:cNvSpPr>
          <p:nvPr>
            <p:ph type="ftr" sz="quarter" idx="3"/>
          </p:nvPr>
        </p:nvSpPr>
        <p:spPr>
          <a:xfrm>
            <a:off x="144463" y="6503863"/>
            <a:ext cx="4489450" cy="2700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lnSpc>
                <a:spcPct val="100000"/>
              </a:lnSpc>
              <a:spcBef>
                <a:spcPct val="0"/>
              </a:spcBef>
              <a:spcAft>
                <a:spcPct val="0"/>
              </a:spcAft>
              <a:defRPr lang="en-AU" sz="900" b="0" kern="1200" smtClean="0">
                <a:solidFill>
                  <a:schemeClr val="tx1"/>
                </a:solidFill>
                <a:latin typeface="Arial" charset="0"/>
                <a:ea typeface="+mn-ea"/>
                <a:cs typeface="+mn-cs"/>
              </a:defRPr>
            </a:lvl1pPr>
          </a:lstStyle>
          <a:p>
            <a:pPr>
              <a:defRPr/>
            </a:pPr>
            <a:r>
              <a:rPr lang="en-AU"/>
              <a:t>Copyright © 2010 Accenture All Rights Reserved.</a:t>
            </a:r>
            <a:endParaRPr lang="en-AU" dirty="0"/>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accent2"/>
        </a:buClr>
        <a:buChar char="•"/>
        <a:defRPr sz="2000">
          <a:solidFill>
            <a:schemeClr val="tx1"/>
          </a:solidFill>
          <a:latin typeface="+mn-lt"/>
          <a:ea typeface="+mn-ea"/>
          <a:cs typeface="+mn-cs"/>
        </a:defRPr>
      </a:lvl1pPr>
      <a:lvl2pPr marL="355600" indent="-173038" algn="l" rtl="0" eaLnBrk="1" fontAlgn="base" hangingPunct="1">
        <a:spcBef>
          <a:spcPct val="20000"/>
        </a:spcBef>
        <a:spcAft>
          <a:spcPct val="0"/>
        </a:spcAft>
        <a:buClrTx/>
        <a:buChar char="–"/>
        <a:defRPr sz="1800">
          <a:solidFill>
            <a:schemeClr val="tx1"/>
          </a:solidFill>
          <a:latin typeface="+mn-lt"/>
        </a:defRPr>
      </a:lvl2pPr>
      <a:lvl3pPr marL="538163" indent="-182563" algn="l" rtl="0" eaLnBrk="1" fontAlgn="base" hangingPunct="1">
        <a:spcBef>
          <a:spcPct val="20000"/>
        </a:spcBef>
        <a:spcAft>
          <a:spcPct val="0"/>
        </a:spcAft>
        <a:buClrTx/>
        <a:buChar char="•"/>
        <a:defRPr sz="1600">
          <a:solidFill>
            <a:schemeClr val="tx1"/>
          </a:solidFill>
          <a:latin typeface="+mn-lt"/>
        </a:defRPr>
      </a:lvl3pPr>
      <a:lvl4pPr marL="720725" indent="-182563" algn="l" rtl="0" eaLnBrk="1" fontAlgn="base" hangingPunct="1">
        <a:spcBef>
          <a:spcPct val="20000"/>
        </a:spcBef>
        <a:spcAft>
          <a:spcPct val="0"/>
        </a:spcAft>
        <a:buClrTx/>
        <a:buChar char="–"/>
        <a:defRPr sz="1400">
          <a:solidFill>
            <a:schemeClr val="tx1"/>
          </a:solidFill>
          <a:latin typeface="+mn-lt"/>
        </a:defRPr>
      </a:lvl4pPr>
      <a:lvl5pPr marL="893763" indent="-173038" algn="l" rtl="0" eaLnBrk="1" fontAlgn="base" hangingPunct="1">
        <a:spcBef>
          <a:spcPct val="20000"/>
        </a:spcBef>
        <a:spcAft>
          <a:spcPct val="0"/>
        </a:spcAft>
        <a:buClrTx/>
        <a:buChar char="•"/>
        <a:defRPr sz="14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2436812" y="144919"/>
            <a:ext cx="6707188" cy="801687"/>
          </a:xfrm>
        </p:spPr>
        <p:txBody>
          <a:bodyPr/>
          <a:lstStyle/>
          <a:p>
            <a:r>
              <a:rPr lang="en-AU" sz="2200" dirty="0"/>
              <a:t>At the tipping point: financial services in Africa comes of age</a:t>
            </a:r>
            <a:br>
              <a:rPr lang="en-AU" sz="2200" dirty="0"/>
            </a:br>
            <a:r>
              <a:rPr lang="en-AU" sz="1800" dirty="0"/>
              <a:t>An Accenture Point of View on the growth opportunities for Financial Institutions in Africa.</a:t>
            </a:r>
            <a:endParaRPr lang="en-AU"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Q:\Clients\Accenture\Natalie Vaughan - 10-2140 - Africa Pov\Illustrator\Round 2 graphs\Slide9_v2.png"/>
          <p:cNvPicPr>
            <a:picLocks noChangeAspect="1" noChangeArrowheads="1"/>
          </p:cNvPicPr>
          <p:nvPr/>
        </p:nvPicPr>
        <p:blipFill>
          <a:blip r:embed="rId2" cstate="print"/>
          <a:srcRect/>
          <a:stretch>
            <a:fillRect/>
          </a:stretch>
        </p:blipFill>
        <p:spPr bwMode="auto">
          <a:xfrm>
            <a:off x="1958682" y="1253448"/>
            <a:ext cx="5227200" cy="5227200"/>
          </a:xfrm>
          <a:prstGeom prst="rect">
            <a:avLst/>
          </a:prstGeom>
          <a:noFill/>
        </p:spPr>
      </p:pic>
      <p:sp>
        <p:nvSpPr>
          <p:cNvPr id="2" name="Title 1"/>
          <p:cNvSpPr>
            <a:spLocks noGrp="1"/>
          </p:cNvSpPr>
          <p:nvPr>
            <p:ph type="title"/>
          </p:nvPr>
        </p:nvSpPr>
        <p:spPr/>
        <p:txBody>
          <a:bodyPr/>
          <a:lstStyle/>
          <a:p>
            <a:r>
              <a:rPr lang="en-AU" dirty="0"/>
              <a:t>Why now? Growth opportunities for financial services companies are large, but the window of opportunity to seize them may be small </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10</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Q:\Clients\Accenture\Natalie Vaughan - 10-2140 - Africa Pov\PPT\links\African Eagle.jpg"/>
          <p:cNvPicPr>
            <a:picLocks noChangeAspect="1" noChangeArrowheads="1"/>
          </p:cNvPicPr>
          <p:nvPr/>
        </p:nvPicPr>
        <p:blipFill>
          <a:blip r:embed="rId2" cstate="email"/>
          <a:srcRect/>
          <a:stretch>
            <a:fillRect/>
          </a:stretch>
        </p:blipFill>
        <p:spPr bwMode="auto">
          <a:xfrm>
            <a:off x="0" y="1978503"/>
            <a:ext cx="9144000" cy="4879497"/>
          </a:xfrm>
          <a:prstGeom prst="rect">
            <a:avLst/>
          </a:prstGeom>
          <a:noFill/>
        </p:spPr>
      </p:pic>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11</a:t>
            </a:fld>
            <a:endParaRPr lang="en-AU" dirty="0">
              <a:solidFill>
                <a:schemeClr val="bg1"/>
              </a:solidFill>
            </a:endParaRPr>
          </a:p>
        </p:txBody>
      </p:sp>
      <p:sp>
        <p:nvSpPr>
          <p:cNvPr id="6" name="Title 1"/>
          <p:cNvSpPr txBox="1">
            <a:spLocks/>
          </p:cNvSpPr>
          <p:nvPr/>
        </p:nvSpPr>
        <p:spPr bwMode="gray">
          <a:xfrm>
            <a:off x="144462" y="283790"/>
            <a:ext cx="8827200" cy="85921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2800" dirty="0">
                <a:solidFill>
                  <a:schemeClr val="accent1"/>
                </a:solidFill>
              </a:rPr>
              <a:t>The Tipping Point Index: </a:t>
            </a:r>
            <a:r>
              <a:rPr kumimoji="0" lang="en-AU" sz="2800" b="1" i="0" u="none" strike="noStrike" kern="0" cap="none" spc="0" normalizeH="0" baseline="0" noProof="0" dirty="0">
                <a:ln>
                  <a:noFill/>
                </a:ln>
                <a:solidFill>
                  <a:schemeClr val="accent1"/>
                </a:solidFill>
                <a:effectLst/>
                <a:uLnTx/>
                <a:uFillTx/>
                <a:latin typeface="+mj-lt"/>
                <a:ea typeface="+mj-ea"/>
                <a:cs typeface="+mj-cs"/>
              </a:rPr>
              <a:t/>
            </a:r>
            <a:br>
              <a:rPr kumimoji="0" lang="en-AU" sz="2800" b="1" i="0" u="none" strike="noStrike" kern="0" cap="none" spc="0" normalizeH="0" baseline="0" noProof="0" dirty="0">
                <a:ln>
                  <a:noFill/>
                </a:ln>
                <a:solidFill>
                  <a:schemeClr val="accent1"/>
                </a:solidFill>
                <a:effectLst/>
                <a:uLnTx/>
                <a:uFillTx/>
                <a:latin typeface="+mj-lt"/>
                <a:ea typeface="+mj-ea"/>
                <a:cs typeface="+mj-cs"/>
              </a:rPr>
            </a:br>
            <a:r>
              <a:rPr lang="en-AU" sz="2200" b="0" dirty="0">
                <a:solidFill>
                  <a:schemeClr val="accent1"/>
                </a:solidFill>
              </a:rPr>
              <a:t>Which markets are most attractive for financial services growth?</a:t>
            </a:r>
            <a:endParaRPr kumimoji="0" lang="en-AU" sz="2200" b="0" i="0" u="none" strike="noStrike" kern="0" cap="none" spc="0" normalizeH="0" baseline="0" noProof="0" dirty="0">
              <a:ln>
                <a:noFill/>
              </a:ln>
              <a:solidFill>
                <a:schemeClr val="accent1"/>
              </a:solidFill>
              <a:effectLst/>
              <a:uLnTx/>
              <a:uFillTx/>
              <a:latin typeface="+mj-lt"/>
              <a:ea typeface="+mj-ea"/>
              <a:cs typeface="+mj-cs"/>
            </a:endParaRPr>
          </a:p>
        </p:txBody>
      </p:sp>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Accenture Tipping Point Index, understanding which markets are the most attractive for financial services growth</a:t>
            </a:r>
          </a:p>
        </p:txBody>
      </p:sp>
      <p:sp>
        <p:nvSpPr>
          <p:cNvPr id="6" name="Content Placeholder 5"/>
          <p:cNvSpPr>
            <a:spLocks noGrp="1"/>
          </p:cNvSpPr>
          <p:nvPr>
            <p:ph idx="1"/>
          </p:nvPr>
        </p:nvSpPr>
        <p:spPr>
          <a:xfrm>
            <a:off x="144463" y="1262063"/>
            <a:ext cx="4315777" cy="4489450"/>
          </a:xfrm>
        </p:spPr>
        <p:txBody>
          <a:bodyPr/>
          <a:lstStyle/>
          <a:p>
            <a:pPr>
              <a:spcBef>
                <a:spcPts val="800"/>
              </a:spcBef>
            </a:pPr>
            <a:r>
              <a:rPr lang="en-AU" sz="1400" dirty="0">
                <a:solidFill>
                  <a:schemeClr val="tx1"/>
                </a:solidFill>
              </a:rPr>
              <a:t>While the overall growth story for the African continent is positive, levels of development, financial depth and market scale and the business environment vary considerably between countries.</a:t>
            </a:r>
          </a:p>
          <a:p>
            <a:pPr>
              <a:spcBef>
                <a:spcPts val="800"/>
              </a:spcBef>
            </a:pPr>
            <a:r>
              <a:rPr lang="en-AU" sz="1400" dirty="0">
                <a:solidFill>
                  <a:schemeClr val="tx1"/>
                </a:solidFill>
              </a:rPr>
              <a:t>To develop a comparative lens for analysing different countries, Accenture has developed the ‘Tipping Point’ Index, which assesses a range of variables  for 23 of the largest economies in Africa, across three main  categories:</a:t>
            </a:r>
          </a:p>
          <a:p>
            <a:pPr lvl="1">
              <a:spcBef>
                <a:spcPts val="800"/>
              </a:spcBef>
            </a:pPr>
            <a:r>
              <a:rPr lang="en-AU" sz="1400" dirty="0">
                <a:solidFill>
                  <a:schemeClr val="tx1"/>
                </a:solidFill>
              </a:rPr>
              <a:t>Financial infrastructure – such as the development and sophistication of financial markets</a:t>
            </a:r>
          </a:p>
          <a:p>
            <a:pPr lvl="1">
              <a:spcBef>
                <a:spcPts val="800"/>
              </a:spcBef>
            </a:pPr>
            <a:r>
              <a:rPr lang="en-AU" sz="1400" dirty="0">
                <a:solidFill>
                  <a:schemeClr val="tx1"/>
                </a:solidFill>
              </a:rPr>
              <a:t>Consumer financial services – looking at the existing depth of and access to consumer financial markets</a:t>
            </a:r>
          </a:p>
          <a:p>
            <a:pPr lvl="1">
              <a:spcBef>
                <a:spcPts val="800"/>
              </a:spcBef>
            </a:pPr>
            <a:r>
              <a:rPr lang="en-AU" sz="1400" dirty="0">
                <a:solidFill>
                  <a:schemeClr val="tx1"/>
                </a:solidFill>
              </a:rPr>
              <a:t>Economic development factors – such as economic growth, underlying institutions and regulatory environment</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12</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Content Placeholder 6"/>
          <p:cNvSpPr>
            <a:spLocks noGrp="1"/>
          </p:cNvSpPr>
          <p:nvPr>
            <p:ph idx="12"/>
          </p:nvPr>
        </p:nvSpPr>
        <p:spPr>
          <a:xfrm>
            <a:off x="4647248" y="1262063"/>
            <a:ext cx="4315777" cy="4489450"/>
          </a:xfrm>
          <a:noFill/>
          <a:ln w="12700">
            <a:noFill/>
            <a:miter lim="800000"/>
            <a:headEnd/>
            <a:tailEnd/>
          </a:ln>
        </p:spPr>
        <p:txBody>
          <a:bodyPr vert="horz" wrap="square" lIns="90488" tIns="44450" rIns="90488" bIns="44450" numCol="1" anchor="t" anchorCtr="0" compatLnSpc="1">
            <a:prstTxWarp prst="textNoShape">
              <a:avLst/>
            </a:prstTxWarp>
          </a:bodyPr>
          <a:lstStyle/>
          <a:p>
            <a:pPr>
              <a:spcBef>
                <a:spcPts val="800"/>
              </a:spcBef>
            </a:pPr>
            <a:r>
              <a:rPr lang="en-AU" sz="1400" dirty="0">
                <a:solidFill>
                  <a:schemeClr val="tx1"/>
                </a:solidFill>
              </a:rPr>
              <a:t>Our analysis shows a division between:</a:t>
            </a:r>
          </a:p>
          <a:p>
            <a:pPr>
              <a:spcBef>
                <a:spcPts val="800"/>
              </a:spcBef>
            </a:pPr>
            <a:r>
              <a:rPr lang="en-AU" sz="1400" dirty="0">
                <a:solidFill>
                  <a:schemeClr val="tx1"/>
                </a:solidFill>
              </a:rPr>
              <a:t>‘Established Financial Services Markets’ that are relatively deep and mature, with an existing diverse and thriving financial sector</a:t>
            </a:r>
          </a:p>
          <a:p>
            <a:pPr>
              <a:spcBef>
                <a:spcPts val="800"/>
              </a:spcBef>
            </a:pPr>
            <a:r>
              <a:rPr lang="en-AU" sz="1400" dirty="0">
                <a:solidFill>
                  <a:schemeClr val="tx1"/>
                </a:solidFill>
              </a:rPr>
              <a:t>‘Forging Ahead’ economies that tend to be larger, wealthier or more institutionally developed markets that are embarking on reforms that are creating more attractive financial services markets</a:t>
            </a:r>
          </a:p>
          <a:p>
            <a:pPr>
              <a:spcBef>
                <a:spcPts val="800"/>
              </a:spcBef>
            </a:pPr>
            <a:r>
              <a:rPr lang="en-AU" sz="1400" dirty="0">
                <a:solidFill>
                  <a:schemeClr val="tx1"/>
                </a:solidFill>
              </a:rPr>
              <a:t> ‘Next Movers’ are a larger set of economies that have high potential and are in the process of overcoming barriers of low income, financial access, institutional or governance deficiencies</a:t>
            </a:r>
          </a:p>
          <a:p>
            <a:pPr>
              <a:spcBef>
                <a:spcPts val="800"/>
              </a:spcBef>
            </a:pPr>
            <a:r>
              <a:rPr lang="en-AU" sz="1400" dirty="0">
                <a:solidFill>
                  <a:schemeClr val="tx1"/>
                </a:solidFill>
              </a:rPr>
              <a:t>‘Transitional Economies’ where potential is constrained by barriers such as poverty, lack of financial inclusion, difficult business and civil environments and a lack of financial infrastructure</a:t>
            </a:r>
          </a:p>
        </p:txBody>
      </p:sp>
      <p:sp>
        <p:nvSpPr>
          <p:cNvPr id="9" name="TextBox 8"/>
          <p:cNvSpPr txBox="1"/>
          <p:nvPr/>
        </p:nvSpPr>
        <p:spPr>
          <a:xfrm>
            <a:off x="3305176" y="6396335"/>
            <a:ext cx="5295899" cy="461665"/>
          </a:xfrm>
          <a:prstGeom prst="rect">
            <a:avLst/>
          </a:prstGeom>
          <a:noFill/>
        </p:spPr>
        <p:txBody>
          <a:bodyPr wrap="square" rtlCol="0">
            <a:spAutoFit/>
          </a:bodyPr>
          <a:lstStyle/>
          <a:p>
            <a:pPr>
              <a:lnSpc>
                <a:spcPct val="100000"/>
              </a:lnSpc>
            </a:pPr>
            <a:r>
              <a:rPr lang="en-AU" sz="800" b="0" dirty="0"/>
              <a:t>Note: While the availability of data on African economies is more limited than many developed markets, we have looked at leading international institutional data sources to obtain a ‘best available’ view.</a:t>
            </a:r>
          </a:p>
          <a:p>
            <a:pPr>
              <a:lnSpc>
                <a:spcPct val="100000"/>
              </a:lnSpc>
            </a:pPr>
            <a:endParaRPr lang="en-GB" sz="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sosceles Triangle 25"/>
          <p:cNvSpPr/>
          <p:nvPr/>
        </p:nvSpPr>
        <p:spPr bwMode="auto">
          <a:xfrm rot="16200000">
            <a:off x="7580490" y="3001303"/>
            <a:ext cx="195263" cy="205280"/>
          </a:xfrm>
          <a:prstGeom prst="triangl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AU" dirty="0"/>
              <a:t>Tipping Point Index  - Financial Market Readiness</a:t>
            </a:r>
            <a:br>
              <a:rPr lang="en-AU" dirty="0"/>
            </a:br>
            <a:r>
              <a:rPr lang="en-AU" sz="1800" dirty="0"/>
              <a:t>The positioning of different economies will determine expansion strategies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13</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Rectangle 6"/>
          <p:cNvSpPr/>
          <p:nvPr/>
        </p:nvSpPr>
        <p:spPr bwMode="auto">
          <a:xfrm>
            <a:off x="257174" y="1294431"/>
            <a:ext cx="2938089"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176213" lvl="1" indent="-176213" eaLnBrk="1" hangingPunct="1">
              <a:lnSpc>
                <a:spcPct val="100000"/>
              </a:lnSpc>
              <a:spcBef>
                <a:spcPts val="800"/>
              </a:spcBef>
              <a:buClr>
                <a:schemeClr val="accent2"/>
              </a:buClr>
              <a:buFont typeface="Arial" pitchFamily="34" charset="0"/>
              <a:buChar char="•"/>
              <a:tabLst>
                <a:tab pos="1619250" algn="l"/>
              </a:tabLst>
            </a:pPr>
            <a:r>
              <a:rPr lang="en-AU" sz="1400" b="0" dirty="0">
                <a:latin typeface="+mn-lt"/>
              </a:rPr>
              <a:t>Ranking is based on relative performance across 29 observations</a:t>
            </a:r>
          </a:p>
          <a:p>
            <a:pPr marL="176213" lvl="1" indent="-176213" eaLnBrk="1" hangingPunct="1">
              <a:lnSpc>
                <a:spcPct val="100000"/>
              </a:lnSpc>
              <a:spcBef>
                <a:spcPts val="800"/>
              </a:spcBef>
              <a:buClr>
                <a:schemeClr val="accent2"/>
              </a:buClr>
              <a:buFont typeface="Arial" pitchFamily="34" charset="0"/>
              <a:buChar char="•"/>
              <a:tabLst>
                <a:tab pos="1619250" algn="l"/>
              </a:tabLst>
            </a:pPr>
            <a:r>
              <a:rPr lang="en-AU" sz="1400" b="0" dirty="0">
                <a:latin typeface="+mn-lt"/>
              </a:rPr>
              <a:t>Ranking is based on un-weighted performance against underlying variables</a:t>
            </a:r>
          </a:p>
          <a:p>
            <a:pPr marL="176213" lvl="1" indent="-176213" eaLnBrk="1" hangingPunct="1">
              <a:lnSpc>
                <a:spcPct val="100000"/>
              </a:lnSpc>
              <a:spcBef>
                <a:spcPts val="800"/>
              </a:spcBef>
              <a:buClr>
                <a:schemeClr val="accent2"/>
              </a:buClr>
              <a:buFont typeface="Arial" pitchFamily="34" charset="0"/>
              <a:buChar char="•"/>
              <a:tabLst>
                <a:tab pos="1619250" algn="l"/>
              </a:tabLst>
            </a:pPr>
            <a:r>
              <a:rPr lang="en-AU" sz="1400" b="0" dirty="0">
                <a:latin typeface="+mn-lt"/>
              </a:rPr>
              <a:t>FS development in SA and Mauritius is well ahead of other countries</a:t>
            </a:r>
          </a:p>
          <a:p>
            <a:pPr marL="176213" lvl="1" indent="-176213" eaLnBrk="1" hangingPunct="1">
              <a:lnSpc>
                <a:spcPct val="100000"/>
              </a:lnSpc>
              <a:spcBef>
                <a:spcPts val="800"/>
              </a:spcBef>
              <a:buClr>
                <a:schemeClr val="accent2"/>
              </a:buClr>
              <a:buFont typeface="Arial" pitchFamily="34" charset="0"/>
              <a:buChar char="•"/>
              <a:tabLst>
                <a:tab pos="1619250" algn="l"/>
              </a:tabLst>
            </a:pPr>
            <a:r>
              <a:rPr lang="en-AU" sz="1400" b="0" dirty="0">
                <a:latin typeface="+mn-lt"/>
              </a:rPr>
              <a:t>Next movers and transitional economies are in some cases impacted by the lack of existing markets </a:t>
            </a:r>
            <a:br>
              <a:rPr lang="en-AU" sz="1400" b="0" dirty="0">
                <a:latin typeface="+mn-lt"/>
              </a:rPr>
            </a:br>
            <a:r>
              <a:rPr lang="en-AU" sz="1400" b="0" dirty="0">
                <a:latin typeface="+mn-lt"/>
              </a:rPr>
              <a:t>e.g. no equity capital market – or lack of data availability</a:t>
            </a:r>
          </a:p>
          <a:p>
            <a:pPr marL="176213" lvl="1" indent="-176213" eaLnBrk="1" hangingPunct="1">
              <a:lnSpc>
                <a:spcPct val="100000"/>
              </a:lnSpc>
              <a:spcBef>
                <a:spcPts val="800"/>
              </a:spcBef>
              <a:buClr>
                <a:schemeClr val="accent2"/>
              </a:buClr>
              <a:buFont typeface="Arial" pitchFamily="34" charset="0"/>
              <a:buChar char="•"/>
              <a:tabLst>
                <a:tab pos="1619250" algn="l"/>
              </a:tabLst>
            </a:pPr>
            <a:r>
              <a:rPr lang="en-AU" sz="1400" b="0" dirty="0">
                <a:latin typeface="+mn-lt"/>
              </a:rPr>
              <a:t>Some of the transitional or unrated economies may have hidden potential (e.g. Angola, Mozambique, Zimbabwe) that could be released through institutional change or structural reforms</a:t>
            </a:r>
          </a:p>
        </p:txBody>
      </p:sp>
      <p:graphicFrame>
        <p:nvGraphicFramePr>
          <p:cNvPr id="9" name="Table 8"/>
          <p:cNvGraphicFramePr>
            <a:graphicFrameLocks noGrp="1"/>
          </p:cNvGraphicFramePr>
          <p:nvPr/>
        </p:nvGraphicFramePr>
        <p:xfrm>
          <a:off x="3450573" y="1310615"/>
          <a:ext cx="3955552" cy="5303520"/>
        </p:xfrm>
        <a:graphic>
          <a:graphicData uri="http://schemas.openxmlformats.org/drawingml/2006/table">
            <a:tbl>
              <a:tblPr firstRow="1" bandRow="1">
                <a:tableStyleId>{5C22544A-7EE6-4342-B048-85BDC9FD1C3A}</a:tableStyleId>
              </a:tblPr>
              <a:tblGrid>
                <a:gridCol w="585626">
                  <a:extLst>
                    <a:ext uri="{9D8B030D-6E8A-4147-A177-3AD203B41FA5}">
                      <a16:colId xmlns:a16="http://schemas.microsoft.com/office/drawing/2014/main" xmlns="" val="20000"/>
                    </a:ext>
                  </a:extLst>
                </a:gridCol>
                <a:gridCol w="1684963">
                  <a:extLst>
                    <a:ext uri="{9D8B030D-6E8A-4147-A177-3AD203B41FA5}">
                      <a16:colId xmlns:a16="http://schemas.microsoft.com/office/drawing/2014/main" xmlns="" val="20001"/>
                    </a:ext>
                  </a:extLst>
                </a:gridCol>
                <a:gridCol w="1684963">
                  <a:extLst>
                    <a:ext uri="{9D8B030D-6E8A-4147-A177-3AD203B41FA5}">
                      <a16:colId xmlns:a16="http://schemas.microsoft.com/office/drawing/2014/main" xmlns="" val="20002"/>
                    </a:ext>
                  </a:extLst>
                </a:gridCol>
              </a:tblGrid>
              <a:tr h="200076">
                <a:tc>
                  <a:txBody>
                    <a:bodyPr/>
                    <a:lstStyle/>
                    <a:p>
                      <a:pPr>
                        <a:lnSpc>
                          <a:spcPct val="90000"/>
                        </a:lnSpc>
                      </a:pPr>
                      <a:r>
                        <a:rPr lang="en-GB" sz="1200" dirty="0"/>
                        <a:t>Rank</a:t>
                      </a:r>
                    </a:p>
                  </a:txBody>
                  <a:tcPr>
                    <a:lnL w="635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nSpc>
                          <a:spcPct val="90000"/>
                        </a:lnSpc>
                      </a:pPr>
                      <a:r>
                        <a:rPr lang="en-GB" sz="1200" dirty="0"/>
                        <a:t>Country</a:t>
                      </a:r>
                    </a:p>
                  </a:txBody>
                  <a:tcP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nSpc>
                          <a:spcPct val="90000"/>
                        </a:lnSpc>
                      </a:pPr>
                      <a:r>
                        <a:rPr lang="en-GB" sz="1200" dirty="0"/>
                        <a:t>TPI Score</a:t>
                      </a:r>
                    </a:p>
                  </a:txBody>
                  <a:tcPr>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r h="172288">
                <a:tc>
                  <a:txBody>
                    <a:bodyPr/>
                    <a:lstStyle/>
                    <a:p>
                      <a:pPr>
                        <a:lnSpc>
                          <a:spcPct val="80000"/>
                        </a:lnSpc>
                      </a:pPr>
                      <a:r>
                        <a:rPr lang="en-GB" sz="1050" dirty="0"/>
                        <a:t>1</a:t>
                      </a:r>
                    </a:p>
                  </a:txBody>
                  <a:tcPr>
                    <a:lnR w="1270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South Africa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0.73</a:t>
                      </a:r>
                    </a:p>
                  </a:txBody>
                  <a:tcPr>
                    <a:lnL w="12700" cap="flat" cmpd="sng" algn="ctr">
                      <a:solidFill>
                        <a:schemeClr val="accent5"/>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1"/>
                  </a:ext>
                </a:extLst>
              </a:tr>
              <a:tr h="172288">
                <a:tc>
                  <a:txBody>
                    <a:bodyPr/>
                    <a:lstStyle/>
                    <a:p>
                      <a:pPr>
                        <a:lnSpc>
                          <a:spcPct val="80000"/>
                        </a:lnSpc>
                      </a:pPr>
                      <a:r>
                        <a:rPr lang="en-GB" sz="1050" dirty="0"/>
                        <a:t>2</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Mauritius</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0.54</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2"/>
                  </a:ext>
                </a:extLst>
              </a:tr>
              <a:tr h="172288">
                <a:tc>
                  <a:txBody>
                    <a:bodyPr/>
                    <a:lstStyle/>
                    <a:p>
                      <a:pPr>
                        <a:lnSpc>
                          <a:spcPct val="80000"/>
                        </a:lnSpc>
                      </a:pPr>
                      <a:r>
                        <a:rPr lang="en-GB" sz="1050" dirty="0"/>
                        <a:t>3 </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Egypt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0.49</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3"/>
                  </a:ext>
                </a:extLst>
              </a:tr>
              <a:tr h="172288">
                <a:tc>
                  <a:txBody>
                    <a:bodyPr/>
                    <a:lstStyle/>
                    <a:p>
                      <a:pPr>
                        <a:lnSpc>
                          <a:spcPct val="80000"/>
                        </a:lnSpc>
                      </a:pPr>
                      <a:r>
                        <a:rPr lang="en-GB" sz="1050" dirty="0"/>
                        <a:t>4</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Tunisia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0.48</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4"/>
                  </a:ext>
                </a:extLst>
              </a:tr>
              <a:tr h="172288">
                <a:tc>
                  <a:txBody>
                    <a:bodyPr/>
                    <a:lstStyle/>
                    <a:p>
                      <a:pPr>
                        <a:lnSpc>
                          <a:spcPct val="80000"/>
                        </a:lnSpc>
                      </a:pPr>
                      <a:r>
                        <a:rPr lang="en-GB" sz="1050" dirty="0"/>
                        <a:t>5</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Morocco</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0.43</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5"/>
                  </a:ext>
                </a:extLst>
              </a:tr>
              <a:tr h="172288">
                <a:tc>
                  <a:txBody>
                    <a:bodyPr/>
                    <a:lstStyle/>
                    <a:p>
                      <a:pPr>
                        <a:lnSpc>
                          <a:spcPct val="80000"/>
                        </a:lnSpc>
                      </a:pPr>
                      <a:r>
                        <a:rPr lang="en-GB" sz="1050" dirty="0"/>
                        <a:t>6</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Nigeria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0.41</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6"/>
                  </a:ext>
                </a:extLst>
              </a:tr>
              <a:tr h="172288">
                <a:tc>
                  <a:txBody>
                    <a:bodyPr/>
                    <a:lstStyle/>
                    <a:p>
                      <a:pPr>
                        <a:lnSpc>
                          <a:spcPct val="80000"/>
                        </a:lnSpc>
                      </a:pPr>
                      <a:r>
                        <a:rPr lang="en-GB" sz="1050" dirty="0"/>
                        <a:t>7</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Botswana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0.39</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7"/>
                  </a:ext>
                </a:extLst>
              </a:tr>
              <a:tr h="172288">
                <a:tc>
                  <a:txBody>
                    <a:bodyPr/>
                    <a:lstStyle/>
                    <a:p>
                      <a:pPr>
                        <a:lnSpc>
                          <a:spcPct val="80000"/>
                        </a:lnSpc>
                      </a:pPr>
                      <a:r>
                        <a:rPr lang="en-GB" sz="1050" dirty="0"/>
                        <a:t>8</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Ghana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0.33</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8"/>
                  </a:ext>
                </a:extLst>
              </a:tr>
              <a:tr h="172288">
                <a:tc>
                  <a:txBody>
                    <a:bodyPr/>
                    <a:lstStyle/>
                    <a:p>
                      <a:pPr>
                        <a:lnSpc>
                          <a:spcPct val="80000"/>
                        </a:lnSpc>
                      </a:pPr>
                      <a:r>
                        <a:rPr lang="en-GB" sz="1050" dirty="0"/>
                        <a:t>9</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Namibia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0.31</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09"/>
                  </a:ext>
                </a:extLst>
              </a:tr>
              <a:tr h="172288">
                <a:tc>
                  <a:txBody>
                    <a:bodyPr/>
                    <a:lstStyle/>
                    <a:p>
                      <a:pPr>
                        <a:lnSpc>
                          <a:spcPct val="80000"/>
                        </a:lnSpc>
                      </a:pPr>
                      <a:r>
                        <a:rPr lang="en-GB" sz="1050" dirty="0"/>
                        <a:t>10=</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Algeria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0.28</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0"/>
                  </a:ext>
                </a:extLst>
              </a:tr>
              <a:tr h="172288">
                <a:tc>
                  <a:txBody>
                    <a:bodyPr/>
                    <a:lstStyle/>
                    <a:p>
                      <a:pPr>
                        <a:lnSpc>
                          <a:spcPct val="80000"/>
                        </a:lnSpc>
                      </a:pPr>
                      <a:r>
                        <a:rPr lang="en-GB" sz="1050" dirty="0"/>
                        <a:t>10=</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Libya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0.28</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1"/>
                  </a:ext>
                </a:extLst>
              </a:tr>
              <a:tr h="172288">
                <a:tc>
                  <a:txBody>
                    <a:bodyPr/>
                    <a:lstStyle/>
                    <a:p>
                      <a:pPr>
                        <a:lnSpc>
                          <a:spcPct val="80000"/>
                        </a:lnSpc>
                      </a:pPr>
                      <a:r>
                        <a:rPr lang="en-GB" sz="1050" dirty="0"/>
                        <a:t>10=</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Zambia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0.28</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2"/>
                  </a:ext>
                </a:extLst>
              </a:tr>
              <a:tr h="172288">
                <a:tc>
                  <a:txBody>
                    <a:bodyPr/>
                    <a:lstStyle/>
                    <a:p>
                      <a:pPr>
                        <a:lnSpc>
                          <a:spcPct val="80000"/>
                        </a:lnSpc>
                      </a:pPr>
                      <a:r>
                        <a:rPr lang="en-GB" sz="1050" dirty="0"/>
                        <a:t>13=</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Senegal</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0.27</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3"/>
                  </a:ext>
                </a:extLst>
              </a:tr>
              <a:tr h="172288">
                <a:tc>
                  <a:txBody>
                    <a:bodyPr/>
                    <a:lstStyle/>
                    <a:p>
                      <a:pPr>
                        <a:lnSpc>
                          <a:spcPct val="80000"/>
                        </a:lnSpc>
                      </a:pPr>
                      <a:r>
                        <a:rPr lang="en-GB" sz="1050" dirty="0"/>
                        <a:t>13=</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Kenya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0.27</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4"/>
                  </a:ext>
                </a:extLst>
              </a:tr>
              <a:tr h="172288">
                <a:tc>
                  <a:txBody>
                    <a:bodyPr/>
                    <a:lstStyle/>
                    <a:p>
                      <a:pPr>
                        <a:lnSpc>
                          <a:spcPct val="80000"/>
                        </a:lnSpc>
                      </a:pPr>
                      <a:r>
                        <a:rPr lang="en-GB" sz="1050" dirty="0"/>
                        <a:t>15</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Uganda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0.25</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5"/>
                  </a:ext>
                </a:extLst>
              </a:tr>
              <a:tr h="172288">
                <a:tc>
                  <a:txBody>
                    <a:bodyPr/>
                    <a:lstStyle/>
                    <a:p>
                      <a:pPr>
                        <a:lnSpc>
                          <a:spcPct val="80000"/>
                        </a:lnSpc>
                      </a:pPr>
                      <a:r>
                        <a:rPr lang="en-GB" sz="1050" dirty="0"/>
                        <a:t>16</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Gabon</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0.23</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6"/>
                  </a:ext>
                </a:extLst>
              </a:tr>
              <a:tr h="172288">
                <a:tc>
                  <a:txBody>
                    <a:bodyPr/>
                    <a:lstStyle/>
                    <a:p>
                      <a:pPr>
                        <a:lnSpc>
                          <a:spcPct val="80000"/>
                        </a:lnSpc>
                      </a:pPr>
                      <a:r>
                        <a:rPr lang="en-GB" sz="1050" dirty="0"/>
                        <a:t>17=</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Angola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0.21</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7"/>
                  </a:ext>
                </a:extLst>
              </a:tr>
              <a:tr h="172288">
                <a:tc>
                  <a:txBody>
                    <a:bodyPr/>
                    <a:lstStyle/>
                    <a:p>
                      <a:pPr>
                        <a:lnSpc>
                          <a:spcPct val="80000"/>
                        </a:lnSpc>
                      </a:pPr>
                      <a:r>
                        <a:rPr lang="en-GB" sz="1050" dirty="0"/>
                        <a:t>17=</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Tanzania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0.21</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8"/>
                  </a:ext>
                </a:extLst>
              </a:tr>
              <a:tr h="172288">
                <a:tc>
                  <a:txBody>
                    <a:bodyPr/>
                    <a:lstStyle/>
                    <a:p>
                      <a:pPr>
                        <a:lnSpc>
                          <a:spcPct val="80000"/>
                        </a:lnSpc>
                      </a:pPr>
                      <a:r>
                        <a:rPr lang="en-GB" sz="1050" dirty="0"/>
                        <a:t>19</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Mozambique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0.20</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19"/>
                  </a:ext>
                </a:extLst>
              </a:tr>
              <a:tr h="172288">
                <a:tc>
                  <a:txBody>
                    <a:bodyPr/>
                    <a:lstStyle/>
                    <a:p>
                      <a:pPr>
                        <a:lnSpc>
                          <a:spcPct val="80000"/>
                        </a:lnSpc>
                      </a:pPr>
                      <a:r>
                        <a:rPr lang="en-GB" sz="1050" dirty="0"/>
                        <a:t>20</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Cote d’Ivoire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0.19</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20"/>
                  </a:ext>
                </a:extLst>
              </a:tr>
              <a:tr h="172288">
                <a:tc>
                  <a:txBody>
                    <a:bodyPr/>
                    <a:lstStyle/>
                    <a:p>
                      <a:pPr>
                        <a:lnSpc>
                          <a:spcPct val="80000"/>
                        </a:lnSpc>
                      </a:pPr>
                      <a:r>
                        <a:rPr lang="en-GB" sz="1050" dirty="0"/>
                        <a:t>21</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Ethiopia</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0.18</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21"/>
                  </a:ext>
                </a:extLst>
              </a:tr>
              <a:tr h="172288">
                <a:tc>
                  <a:txBody>
                    <a:bodyPr/>
                    <a:lstStyle/>
                    <a:p>
                      <a:pPr>
                        <a:lnSpc>
                          <a:spcPct val="80000"/>
                        </a:lnSpc>
                      </a:pPr>
                      <a:r>
                        <a:rPr lang="en-GB" sz="1050" dirty="0"/>
                        <a:t>22</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baseline="0" dirty="0"/>
                        <a:t>Cameroon</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pPr>
                        <a:lnSpc>
                          <a:spcPct val="80000"/>
                        </a:lnSpc>
                      </a:pPr>
                      <a:r>
                        <a:rPr lang="en-GB" sz="1050" dirty="0"/>
                        <a:t>0.17</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xmlns="" val="10022"/>
                  </a:ext>
                </a:extLst>
              </a:tr>
              <a:tr h="172288">
                <a:tc>
                  <a:txBody>
                    <a:bodyPr/>
                    <a:lstStyle/>
                    <a:p>
                      <a:pPr>
                        <a:lnSpc>
                          <a:spcPct val="80000"/>
                        </a:lnSpc>
                      </a:pPr>
                      <a:r>
                        <a:rPr lang="en-GB" sz="1050" dirty="0"/>
                        <a:t>23</a:t>
                      </a: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noFill/>
                  </a:tcPr>
                </a:tc>
                <a:tc>
                  <a:txBody>
                    <a:bodyPr/>
                    <a:lstStyle/>
                    <a:p>
                      <a:pPr>
                        <a:lnSpc>
                          <a:spcPct val="80000"/>
                        </a:lnSpc>
                      </a:pPr>
                      <a:r>
                        <a:rPr lang="en-GB" sz="1050" baseline="0" dirty="0"/>
                        <a:t>Sudan</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noFill/>
                  </a:tcPr>
                </a:tc>
                <a:tc>
                  <a:txBody>
                    <a:bodyPr/>
                    <a:lstStyle/>
                    <a:p>
                      <a:pPr>
                        <a:lnSpc>
                          <a:spcPct val="80000"/>
                        </a:lnSpc>
                      </a:pPr>
                      <a:r>
                        <a:rPr lang="en-GB" sz="1050" dirty="0"/>
                        <a:t>0.11</a:t>
                      </a: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noFill/>
                  </a:tcPr>
                </a:tc>
                <a:extLst>
                  <a:ext uri="{0D108BD9-81ED-4DB2-BD59-A6C34878D82A}">
                    <a16:rowId xmlns:a16="http://schemas.microsoft.com/office/drawing/2014/main" xmlns="" val="10023"/>
                  </a:ext>
                </a:extLst>
              </a:tr>
            </a:tbl>
          </a:graphicData>
        </a:graphic>
      </p:graphicFrame>
      <p:sp>
        <p:nvSpPr>
          <p:cNvPr id="10" name="Right Bracket 9"/>
          <p:cNvSpPr/>
          <p:nvPr/>
        </p:nvSpPr>
        <p:spPr bwMode="auto">
          <a:xfrm>
            <a:off x="7498684" y="1555723"/>
            <a:ext cx="126425" cy="43989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
        <p:nvSpPr>
          <p:cNvPr id="15" name="Rectangle 14"/>
          <p:cNvSpPr/>
          <p:nvPr/>
        </p:nvSpPr>
        <p:spPr>
          <a:xfrm>
            <a:off x="7642877" y="1548992"/>
            <a:ext cx="1400175" cy="461665"/>
          </a:xfrm>
          <a:prstGeom prst="rect">
            <a:avLst/>
          </a:prstGeom>
        </p:spPr>
        <p:txBody>
          <a:bodyPr wrap="square">
            <a:spAutoFit/>
          </a:bodyPr>
          <a:lstStyle/>
          <a:p>
            <a:pPr>
              <a:lnSpc>
                <a:spcPct val="100000"/>
              </a:lnSpc>
            </a:pPr>
            <a:r>
              <a:rPr lang="en-GB" sz="1200" dirty="0">
                <a:solidFill>
                  <a:schemeClr val="accent2"/>
                </a:solidFill>
              </a:rPr>
              <a:t>Established FS Markets</a:t>
            </a:r>
          </a:p>
        </p:txBody>
      </p:sp>
      <p:sp>
        <p:nvSpPr>
          <p:cNvPr id="18" name="Rectangle 17"/>
          <p:cNvSpPr/>
          <p:nvPr/>
        </p:nvSpPr>
        <p:spPr>
          <a:xfrm>
            <a:off x="7642877" y="2408782"/>
            <a:ext cx="1400175" cy="276999"/>
          </a:xfrm>
          <a:prstGeom prst="rect">
            <a:avLst/>
          </a:prstGeom>
        </p:spPr>
        <p:txBody>
          <a:bodyPr wrap="square">
            <a:spAutoFit/>
          </a:bodyPr>
          <a:lstStyle/>
          <a:p>
            <a:pPr>
              <a:lnSpc>
                <a:spcPct val="100000"/>
              </a:lnSpc>
            </a:pPr>
            <a:r>
              <a:rPr lang="en-GB" sz="1200" dirty="0">
                <a:solidFill>
                  <a:schemeClr val="accent2"/>
                </a:solidFill>
              </a:rPr>
              <a:t>Forging Ahead</a:t>
            </a:r>
          </a:p>
        </p:txBody>
      </p:sp>
      <p:sp>
        <p:nvSpPr>
          <p:cNvPr id="24" name="Rectangle 23"/>
          <p:cNvSpPr/>
          <p:nvPr/>
        </p:nvSpPr>
        <p:spPr>
          <a:xfrm>
            <a:off x="7642877" y="3843565"/>
            <a:ext cx="1400175" cy="276999"/>
          </a:xfrm>
          <a:prstGeom prst="rect">
            <a:avLst/>
          </a:prstGeom>
        </p:spPr>
        <p:txBody>
          <a:bodyPr wrap="square">
            <a:spAutoFit/>
          </a:bodyPr>
          <a:lstStyle/>
          <a:p>
            <a:pPr>
              <a:lnSpc>
                <a:spcPct val="100000"/>
              </a:lnSpc>
            </a:pPr>
            <a:r>
              <a:rPr lang="en-GB" sz="1200" dirty="0">
                <a:solidFill>
                  <a:schemeClr val="accent2"/>
                </a:solidFill>
              </a:rPr>
              <a:t>Next Movers</a:t>
            </a:r>
          </a:p>
        </p:txBody>
      </p:sp>
      <p:sp>
        <p:nvSpPr>
          <p:cNvPr id="25" name="Rectangle 24"/>
          <p:cNvSpPr/>
          <p:nvPr/>
        </p:nvSpPr>
        <p:spPr>
          <a:xfrm>
            <a:off x="7723848" y="2970593"/>
            <a:ext cx="1361814" cy="276999"/>
          </a:xfrm>
          <a:prstGeom prst="rect">
            <a:avLst/>
          </a:prstGeom>
        </p:spPr>
        <p:txBody>
          <a:bodyPr wrap="square">
            <a:spAutoFit/>
          </a:bodyPr>
          <a:lstStyle/>
          <a:p>
            <a:pPr>
              <a:lnSpc>
                <a:spcPct val="100000"/>
              </a:lnSpc>
            </a:pPr>
            <a:r>
              <a:rPr lang="en-GB" sz="1200" dirty="0">
                <a:solidFill>
                  <a:schemeClr val="accent3"/>
                </a:solidFill>
              </a:rPr>
              <a:t>“Tipping Point”</a:t>
            </a:r>
          </a:p>
        </p:txBody>
      </p:sp>
      <p:cxnSp>
        <p:nvCxnSpPr>
          <p:cNvPr id="28" name="Straight Connector 27"/>
          <p:cNvCxnSpPr/>
          <p:nvPr/>
        </p:nvCxnSpPr>
        <p:spPr bwMode="auto">
          <a:xfrm flipH="1" flipV="1">
            <a:off x="3453782" y="3101317"/>
            <a:ext cx="4326980" cy="2626"/>
          </a:xfrm>
          <a:prstGeom prst="line">
            <a:avLst/>
          </a:prstGeom>
          <a:solidFill>
            <a:schemeClr val="accent1"/>
          </a:solidFill>
          <a:ln w="19050" cap="flat" cmpd="sng" algn="ctr">
            <a:solidFill>
              <a:schemeClr val="accent3"/>
            </a:solidFill>
            <a:prstDash val="solid"/>
            <a:round/>
            <a:headEnd type="none" w="med" len="med"/>
            <a:tailEnd type="none" w="med" len="med"/>
          </a:ln>
          <a:effectLst/>
        </p:spPr>
      </p:cxnSp>
      <p:sp>
        <p:nvSpPr>
          <p:cNvPr id="37" name="Rectangle 36"/>
          <p:cNvSpPr/>
          <p:nvPr/>
        </p:nvSpPr>
        <p:spPr>
          <a:xfrm>
            <a:off x="7642877" y="5512015"/>
            <a:ext cx="1400175" cy="461665"/>
          </a:xfrm>
          <a:prstGeom prst="rect">
            <a:avLst/>
          </a:prstGeom>
        </p:spPr>
        <p:txBody>
          <a:bodyPr wrap="square">
            <a:spAutoFit/>
          </a:bodyPr>
          <a:lstStyle/>
          <a:p>
            <a:pPr>
              <a:lnSpc>
                <a:spcPct val="100000"/>
              </a:lnSpc>
            </a:pPr>
            <a:r>
              <a:rPr lang="en-GB" sz="1200" dirty="0">
                <a:solidFill>
                  <a:schemeClr val="accent2"/>
                </a:solidFill>
              </a:rPr>
              <a:t>Transitional</a:t>
            </a:r>
          </a:p>
          <a:p>
            <a:pPr>
              <a:lnSpc>
                <a:spcPct val="100000"/>
              </a:lnSpc>
            </a:pPr>
            <a:r>
              <a:rPr lang="en-GB" sz="1200" dirty="0">
                <a:solidFill>
                  <a:schemeClr val="accent2"/>
                </a:solidFill>
              </a:rPr>
              <a:t>Economies</a:t>
            </a:r>
          </a:p>
        </p:txBody>
      </p:sp>
      <p:sp>
        <p:nvSpPr>
          <p:cNvPr id="27" name="Right Bracket 9"/>
          <p:cNvSpPr/>
          <p:nvPr/>
        </p:nvSpPr>
        <p:spPr bwMode="auto">
          <a:xfrm>
            <a:off x="7498684" y="2019273"/>
            <a:ext cx="126425" cy="105095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
        <p:nvSpPr>
          <p:cNvPr id="29" name="Right Bracket 9"/>
          <p:cNvSpPr/>
          <p:nvPr/>
        </p:nvSpPr>
        <p:spPr bwMode="auto">
          <a:xfrm>
            <a:off x="7498684" y="3140048"/>
            <a:ext cx="126425" cy="168595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
        <p:nvSpPr>
          <p:cNvPr id="30" name="Right Bracket 9"/>
          <p:cNvSpPr/>
          <p:nvPr/>
        </p:nvSpPr>
        <p:spPr bwMode="auto">
          <a:xfrm>
            <a:off x="7498684" y="4879947"/>
            <a:ext cx="126425" cy="172722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cap="none" normalizeH="0" baseline="0">
              <a:ln>
                <a:noFill/>
              </a:ln>
              <a:solidFill>
                <a:schemeClr val="tx1"/>
              </a:solidFill>
              <a:effectLst/>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1800" dirty="0"/>
              <a:t>While a number of economies have a sound business environment for FS market development, relatively few also have the existing scale of population and depth of financial market assets to be immediately attractive</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14</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Title 1"/>
          <p:cNvSpPr txBox="1">
            <a:spLocks/>
          </p:cNvSpPr>
          <p:nvPr/>
        </p:nvSpPr>
        <p:spPr bwMode="gray">
          <a:xfrm>
            <a:off x="153988" y="1685502"/>
            <a:ext cx="8639942"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Tipping Point Index, 2009</a:t>
            </a:r>
          </a:p>
        </p:txBody>
      </p:sp>
      <p:sp>
        <p:nvSpPr>
          <p:cNvPr id="8" name="TextBox 7"/>
          <p:cNvSpPr txBox="1"/>
          <p:nvPr/>
        </p:nvSpPr>
        <p:spPr>
          <a:xfrm>
            <a:off x="153988" y="1229695"/>
            <a:ext cx="8741168" cy="461665"/>
          </a:xfrm>
          <a:prstGeom prst="rect">
            <a:avLst/>
          </a:prstGeom>
          <a:noFill/>
        </p:spPr>
        <p:txBody>
          <a:bodyPr wrap="square" rtlCol="0">
            <a:spAutoFit/>
          </a:bodyPr>
          <a:lstStyle/>
          <a:p>
            <a:pPr eaLnBrk="1" hangingPunct="1">
              <a:lnSpc>
                <a:spcPct val="100000"/>
              </a:lnSpc>
              <a:spcBef>
                <a:spcPts val="800"/>
              </a:spcBef>
              <a:buClr>
                <a:schemeClr val="accent2"/>
              </a:buClr>
            </a:pPr>
            <a:r>
              <a:rPr lang="en-AU" sz="1200" b="0" dirty="0">
                <a:latin typeface="+mn-lt"/>
              </a:rPr>
              <a:t>The TPI Dual Factor index examines the underlying variables related to the FS Business Environment and the FS Market Attractiveness to provide a deeper understanding of the market development and potential in leading African economies. </a:t>
            </a:r>
            <a:endParaRPr lang="en-GB" sz="1200" b="0" dirty="0">
              <a:latin typeface="+mn-lt"/>
            </a:endParaRPr>
          </a:p>
        </p:txBody>
      </p:sp>
      <p:pic>
        <p:nvPicPr>
          <p:cNvPr id="9218" name="Picture 2" descr="Q:\Clients\Accenture\Natalie Vaughan - 10-2140 - Africa Pov\Illustrator\Round 2 graphs\Slide13_v2.png"/>
          <p:cNvPicPr>
            <a:picLocks noChangeAspect="1" noChangeArrowheads="1"/>
          </p:cNvPicPr>
          <p:nvPr/>
        </p:nvPicPr>
        <p:blipFill>
          <a:blip r:embed="rId2" cstate="print"/>
          <a:srcRect/>
          <a:stretch>
            <a:fillRect/>
          </a:stretch>
        </p:blipFill>
        <p:spPr bwMode="auto">
          <a:xfrm>
            <a:off x="232899" y="2078505"/>
            <a:ext cx="8129707" cy="4503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Clients\Accenture\Natalie Vaughan - 10-2140 - Africa Pov\Illustrator\Round 2 graphs\LARGE DECK\Slide16 NEW.png"/>
          <p:cNvPicPr>
            <a:picLocks noChangeAspect="1" noChangeArrowheads="1"/>
          </p:cNvPicPr>
          <p:nvPr/>
        </p:nvPicPr>
        <p:blipFill>
          <a:blip r:embed="rId3" cstate="print"/>
          <a:srcRect/>
          <a:stretch>
            <a:fillRect/>
          </a:stretch>
        </p:blipFill>
        <p:spPr bwMode="auto">
          <a:xfrm>
            <a:off x="257175" y="1328738"/>
            <a:ext cx="8600400" cy="4899622"/>
          </a:xfrm>
          <a:prstGeom prst="rect">
            <a:avLst/>
          </a:prstGeom>
          <a:noFill/>
        </p:spPr>
      </p:pic>
      <p:sp>
        <p:nvSpPr>
          <p:cNvPr id="2" name="Title 1"/>
          <p:cNvSpPr>
            <a:spLocks noGrp="1"/>
          </p:cNvSpPr>
          <p:nvPr>
            <p:ph type="title"/>
          </p:nvPr>
        </p:nvSpPr>
        <p:spPr/>
        <p:txBody>
          <a:bodyPr/>
          <a:lstStyle/>
          <a:p>
            <a:r>
              <a:rPr lang="en-AU" dirty="0"/>
              <a:t>Countries that are forging ahead are implementing measures that are triggering the Tipping Point for hyper growth</a:t>
            </a:r>
            <a:endParaRPr lang="en-AU" sz="1800" b="0" dirty="0"/>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15</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TextBox 6"/>
          <p:cNvSpPr txBox="1"/>
          <p:nvPr>
            <p:custDataLst>
              <p:tags r:id="rId1"/>
            </p:custDataLst>
          </p:nvPr>
        </p:nvSpPr>
        <p:spPr>
          <a:xfrm>
            <a:off x="144463" y="6383891"/>
            <a:ext cx="6538277" cy="190821"/>
          </a:xfrm>
          <a:prstGeom prst="rect">
            <a:avLst/>
          </a:prstGeom>
          <a:noFill/>
        </p:spPr>
        <p:txBody>
          <a:bodyPr wrap="square" rtlCol="0">
            <a:spAutoFit/>
          </a:bodyPr>
          <a:lstStyle/>
          <a:p>
            <a:r>
              <a:rPr lang="en-US" sz="800" b="0" dirty="0"/>
              <a:t>Sources: Accenture Research analysis based on World  Bank, CGAP, African Development Bank and WEF African Competitiveness Report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Clients\Accenture\Natalie Vaughan - 10-2140 - Africa Pov\PPT\links\106960972.jpg"/>
          <p:cNvPicPr>
            <a:picLocks noChangeAspect="1" noChangeArrowheads="1"/>
          </p:cNvPicPr>
          <p:nvPr/>
        </p:nvPicPr>
        <p:blipFill>
          <a:blip r:embed="rId2" cstate="print"/>
          <a:srcRect t="15016" b="4684"/>
          <a:stretch>
            <a:fillRect/>
          </a:stretch>
        </p:blipFill>
        <p:spPr bwMode="auto">
          <a:xfrm>
            <a:off x="0" y="3429000"/>
            <a:ext cx="9144000" cy="3429000"/>
          </a:xfrm>
          <a:prstGeom prst="rect">
            <a:avLst/>
          </a:prstGeom>
          <a:noFill/>
        </p:spPr>
      </p:pic>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16</a:t>
            </a:fld>
            <a:endParaRPr lang="en-AU" dirty="0">
              <a:solidFill>
                <a:schemeClr val="bg1"/>
              </a:solidFill>
            </a:endParaRPr>
          </a:p>
        </p:txBody>
      </p:sp>
      <p:sp>
        <p:nvSpPr>
          <p:cNvPr id="6" name="Title 1"/>
          <p:cNvSpPr txBox="1">
            <a:spLocks/>
          </p:cNvSpPr>
          <p:nvPr/>
        </p:nvSpPr>
        <p:spPr bwMode="gray">
          <a:xfrm>
            <a:off x="144462" y="283790"/>
            <a:ext cx="8827200" cy="1197764"/>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2800" dirty="0">
                <a:solidFill>
                  <a:schemeClr val="accent1"/>
                </a:solidFill>
              </a:rPr>
              <a:t>Growth Triggers:</a:t>
            </a:r>
            <a:r>
              <a:rPr kumimoji="0" lang="en-AU" sz="2800" b="1" i="0" u="none" strike="noStrike" kern="0" cap="none" spc="0" normalizeH="0" baseline="0" noProof="0" dirty="0">
                <a:ln>
                  <a:noFill/>
                </a:ln>
                <a:solidFill>
                  <a:schemeClr val="accent1"/>
                </a:solidFill>
                <a:effectLst/>
                <a:uLnTx/>
                <a:uFillTx/>
                <a:latin typeface="+mj-lt"/>
                <a:ea typeface="+mj-ea"/>
                <a:cs typeface="+mj-cs"/>
              </a:rPr>
              <a:t/>
            </a:r>
            <a:br>
              <a:rPr kumimoji="0" lang="en-AU" sz="2800" b="1" i="0" u="none" strike="noStrike" kern="0" cap="none" spc="0" normalizeH="0" baseline="0" noProof="0" dirty="0">
                <a:ln>
                  <a:noFill/>
                </a:ln>
                <a:solidFill>
                  <a:schemeClr val="accent1"/>
                </a:solidFill>
                <a:effectLst/>
                <a:uLnTx/>
                <a:uFillTx/>
                <a:latin typeface="+mj-lt"/>
                <a:ea typeface="+mj-ea"/>
                <a:cs typeface="+mj-cs"/>
              </a:rPr>
            </a:br>
            <a:r>
              <a:rPr lang="en-AU" sz="2200" b="0" dirty="0">
                <a:solidFill>
                  <a:schemeClr val="accent1"/>
                </a:solidFill>
              </a:rPr>
              <a:t>What drives financial services market growth in different </a:t>
            </a:r>
            <a:br>
              <a:rPr lang="en-AU" sz="2200" b="0" dirty="0">
                <a:solidFill>
                  <a:schemeClr val="accent1"/>
                </a:solidFill>
              </a:rPr>
            </a:br>
            <a:r>
              <a:rPr lang="en-AU" sz="2200" b="0" dirty="0">
                <a:solidFill>
                  <a:schemeClr val="accent1"/>
                </a:solidFill>
              </a:rPr>
              <a:t>African economies?</a:t>
            </a:r>
            <a:endParaRPr kumimoji="0" lang="en-AU" sz="2200" b="0" i="0" u="none" strike="noStrike" kern="0" cap="none" spc="0" normalizeH="0" baseline="0" noProof="0" dirty="0">
              <a:ln>
                <a:noFill/>
              </a:ln>
              <a:solidFill>
                <a:schemeClr val="accent1"/>
              </a:solidFill>
              <a:effectLst/>
              <a:uLnTx/>
              <a:uFillTx/>
              <a:latin typeface="+mj-lt"/>
              <a:ea typeface="+mj-ea"/>
              <a:cs typeface="+mj-cs"/>
            </a:endParaRPr>
          </a:p>
        </p:txBody>
      </p:sp>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Q:\Clients\Accenture\Natalie Vaughan - 10-2140 - Africa Pov\Illustrator\Round 2 graphs\S_16_v2.png"/>
          <p:cNvPicPr>
            <a:picLocks noChangeAspect="1" noChangeArrowheads="1"/>
          </p:cNvPicPr>
          <p:nvPr/>
        </p:nvPicPr>
        <p:blipFill>
          <a:blip r:embed="rId2" cstate="print"/>
          <a:srcRect l="4819"/>
          <a:stretch>
            <a:fillRect/>
          </a:stretch>
        </p:blipFill>
        <p:spPr bwMode="auto">
          <a:xfrm>
            <a:off x="359194" y="2128206"/>
            <a:ext cx="8373856" cy="4517122"/>
          </a:xfrm>
          <a:prstGeom prst="rect">
            <a:avLst/>
          </a:prstGeom>
          <a:noFill/>
        </p:spPr>
      </p:pic>
      <p:sp>
        <p:nvSpPr>
          <p:cNvPr id="2" name="Title 1"/>
          <p:cNvSpPr>
            <a:spLocks noGrp="1"/>
          </p:cNvSpPr>
          <p:nvPr>
            <p:ph type="title"/>
          </p:nvPr>
        </p:nvSpPr>
        <p:spPr/>
        <p:txBody>
          <a:bodyPr/>
          <a:lstStyle/>
          <a:p>
            <a:r>
              <a:rPr lang="en-AU" dirty="0"/>
              <a:t>The financial market attractiveness of many countries in Africa is changing as strong growth momentum and many traditional barriers  are tackled</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17</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1191732"/>
            <a:ext cx="8639942"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600" kern="0" dirty="0">
                <a:solidFill>
                  <a:schemeClr val="accent2"/>
                </a:solidFill>
                <a:latin typeface="+mj-lt"/>
                <a:ea typeface="+mj-ea"/>
                <a:cs typeface="+mj-cs"/>
              </a:rPr>
              <a:t>A strong set of African economies present a set of attractive growth drivers (numerator) while tackling the fundamental barriers to growth (denominator) that have held back many countries from experiencing hyper-growth in financial services...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78464673.jpg"/>
          <p:cNvPicPr>
            <a:picLocks noChangeAspect="1"/>
          </p:cNvPicPr>
          <p:nvPr/>
        </p:nvPicPr>
        <p:blipFill>
          <a:blip r:embed="rId2" cstate="email"/>
          <a:srcRect/>
          <a:stretch>
            <a:fillRect/>
          </a:stretch>
        </p:blipFill>
        <p:spPr>
          <a:xfrm flipH="1">
            <a:off x="0" y="3429000"/>
            <a:ext cx="9144000" cy="3429000"/>
          </a:xfrm>
          <a:prstGeom prst="rect">
            <a:avLst/>
          </a:prstGeom>
        </p:spPr>
      </p:pic>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18</a:t>
            </a:fld>
            <a:endParaRPr lang="en-AU" dirty="0">
              <a:solidFill>
                <a:schemeClr val="bg1"/>
              </a:solidFill>
            </a:endParaRPr>
          </a:p>
        </p:txBody>
      </p:sp>
      <p:sp>
        <p:nvSpPr>
          <p:cNvPr id="6" name="Title 1"/>
          <p:cNvSpPr txBox="1">
            <a:spLocks/>
          </p:cNvSpPr>
          <p:nvPr/>
        </p:nvSpPr>
        <p:spPr bwMode="gray">
          <a:xfrm>
            <a:off x="144462" y="283790"/>
            <a:ext cx="8827200" cy="1197764"/>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2800" dirty="0">
                <a:solidFill>
                  <a:schemeClr val="accent1"/>
                </a:solidFill>
              </a:rPr>
              <a:t>African Expansion:</a:t>
            </a:r>
            <a:r>
              <a:rPr kumimoji="0" lang="en-AU" sz="2800" b="1" i="0" u="none" strike="noStrike" kern="0" cap="none" spc="0" normalizeH="0" baseline="0" noProof="0" dirty="0">
                <a:ln>
                  <a:noFill/>
                </a:ln>
                <a:solidFill>
                  <a:schemeClr val="accent1"/>
                </a:solidFill>
                <a:effectLst/>
                <a:uLnTx/>
                <a:uFillTx/>
                <a:latin typeface="+mj-lt"/>
                <a:ea typeface="+mj-ea"/>
                <a:cs typeface="+mj-cs"/>
              </a:rPr>
              <a:t/>
            </a:r>
            <a:br>
              <a:rPr kumimoji="0" lang="en-AU" sz="2800" b="1" i="0" u="none" strike="noStrike" kern="0" cap="none" spc="0" normalizeH="0" baseline="0" noProof="0" dirty="0">
                <a:ln>
                  <a:noFill/>
                </a:ln>
                <a:solidFill>
                  <a:schemeClr val="accent1"/>
                </a:solidFill>
                <a:effectLst/>
                <a:uLnTx/>
                <a:uFillTx/>
                <a:latin typeface="+mj-lt"/>
                <a:ea typeface="+mj-ea"/>
                <a:cs typeface="+mj-cs"/>
              </a:rPr>
            </a:br>
            <a:r>
              <a:rPr lang="en-AU" sz="2200" b="0" dirty="0">
                <a:solidFill>
                  <a:schemeClr val="accent1"/>
                </a:solidFill>
              </a:rPr>
              <a:t>How are global FS institutions entering the African market, and African institutions expanding across borders?</a:t>
            </a:r>
            <a:endParaRPr kumimoji="0" lang="en-AU" sz="2200" b="0" i="0" u="none" strike="noStrike" kern="0" cap="none" spc="0" normalizeH="0" baseline="0" noProof="0" dirty="0">
              <a:ln>
                <a:noFill/>
              </a:ln>
              <a:solidFill>
                <a:schemeClr val="accent1"/>
              </a:solidFill>
              <a:effectLst/>
              <a:uLnTx/>
              <a:uFillTx/>
              <a:latin typeface="+mj-lt"/>
              <a:ea typeface="+mj-ea"/>
              <a:cs typeface="+mj-cs"/>
            </a:endParaRPr>
          </a:p>
        </p:txBody>
      </p:sp>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Q:\Clients\Accenture\Natalie Vaughan - 10-2140 - Africa Pov\Illustrator\Round 2 graphs\LARGE DECK\S_23_v2.png"/>
          <p:cNvPicPr>
            <a:picLocks noChangeAspect="1" noChangeArrowheads="1"/>
          </p:cNvPicPr>
          <p:nvPr/>
        </p:nvPicPr>
        <p:blipFill>
          <a:blip r:embed="rId2" cstate="print"/>
          <a:srcRect/>
          <a:stretch>
            <a:fillRect/>
          </a:stretch>
        </p:blipFill>
        <p:spPr bwMode="auto">
          <a:xfrm>
            <a:off x="257175" y="1262062"/>
            <a:ext cx="8600400" cy="5439217"/>
          </a:xfrm>
          <a:prstGeom prst="rect">
            <a:avLst/>
          </a:prstGeom>
          <a:noFill/>
        </p:spPr>
      </p:pic>
      <p:sp>
        <p:nvSpPr>
          <p:cNvPr id="2" name="Title 1"/>
          <p:cNvSpPr>
            <a:spLocks noGrp="1"/>
          </p:cNvSpPr>
          <p:nvPr>
            <p:ph type="title"/>
          </p:nvPr>
        </p:nvSpPr>
        <p:spPr/>
        <p:txBody>
          <a:bodyPr/>
          <a:lstStyle/>
          <a:p>
            <a:r>
              <a:rPr lang="en-AU" dirty="0"/>
              <a:t>New entrants from Emerging Markets are challenging European Banks in Sub Sahara Africa</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19</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Q:\Clients\Accenture\Natalie Vaughan - 10-2140 - Africa Pov\PPT\links\89628302_ppt cover2.jpg"/>
          <p:cNvPicPr>
            <a:picLocks noChangeAspect="1" noChangeArrowheads="1"/>
          </p:cNvPicPr>
          <p:nvPr/>
        </p:nvPicPr>
        <p:blipFill>
          <a:blip r:embed="rId2" cstate="email"/>
          <a:srcRect/>
          <a:stretch>
            <a:fillRect/>
          </a:stretch>
        </p:blipFill>
        <p:spPr bwMode="auto">
          <a:xfrm>
            <a:off x="0" y="0"/>
            <a:ext cx="9144000" cy="3424009"/>
          </a:xfrm>
          <a:prstGeom prst="rect">
            <a:avLst/>
          </a:prstGeom>
          <a:noFill/>
        </p:spPr>
      </p:pic>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9" name="Title 1"/>
          <p:cNvSpPr txBox="1">
            <a:spLocks/>
          </p:cNvSpPr>
          <p:nvPr/>
        </p:nvSpPr>
        <p:spPr bwMode="gray">
          <a:xfrm>
            <a:off x="144462" y="0"/>
            <a:ext cx="882720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eaLnBrk="1" hangingPunct="1">
              <a:lnSpc>
                <a:spcPct val="100000"/>
              </a:lnSpc>
            </a:pPr>
            <a:r>
              <a:rPr lang="en-AU" sz="2800" kern="0" dirty="0">
                <a:solidFill>
                  <a:schemeClr val="bg1"/>
                </a:solidFill>
                <a:latin typeface="+mj-lt"/>
                <a:ea typeface="+mj-ea"/>
                <a:cs typeface="+mj-cs"/>
              </a:rPr>
              <a:t>Contents</a:t>
            </a:r>
            <a:endParaRPr kumimoji="0" lang="en-AU" sz="2800" b="1" i="0" u="none" strike="noStrike" kern="0" cap="none" spc="0" normalizeH="0" baseline="0" noProof="0" dirty="0">
              <a:ln>
                <a:noFill/>
              </a:ln>
              <a:solidFill>
                <a:schemeClr val="bg1"/>
              </a:solidFill>
              <a:effectLst/>
              <a:uLnTx/>
              <a:uFillTx/>
              <a:latin typeface="+mj-lt"/>
              <a:ea typeface="+mj-ea"/>
              <a:cs typeface="+mj-cs"/>
            </a:endParaRPr>
          </a:p>
        </p:txBody>
      </p:sp>
      <p:sp>
        <p:nvSpPr>
          <p:cNvPr id="15" name="Rectangle 14"/>
          <p:cNvSpPr/>
          <p:nvPr/>
        </p:nvSpPr>
        <p:spPr bwMode="auto">
          <a:xfrm>
            <a:off x="257174" y="3676651"/>
            <a:ext cx="8724901" cy="28892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nSpc>
                <a:spcPct val="100000"/>
              </a:lnSpc>
              <a:spcBef>
                <a:spcPts val="800"/>
              </a:spcBef>
              <a:buClr>
                <a:schemeClr val="accent2"/>
              </a:buClr>
              <a:tabLst>
                <a:tab pos="8524875" algn="r"/>
              </a:tabLst>
            </a:pPr>
            <a:r>
              <a:rPr lang="en-AU" sz="1200" dirty="0">
                <a:solidFill>
                  <a:schemeClr val="accent1"/>
                </a:solidFill>
              </a:rPr>
              <a:t>Executive Summary	3</a:t>
            </a:r>
          </a:p>
          <a:p>
            <a:pPr>
              <a:lnSpc>
                <a:spcPct val="100000"/>
              </a:lnSpc>
              <a:spcBef>
                <a:spcPts val="800"/>
              </a:spcBef>
              <a:buClr>
                <a:schemeClr val="accent2"/>
              </a:buClr>
              <a:tabLst>
                <a:tab pos="8524875" algn="r"/>
              </a:tabLst>
            </a:pPr>
            <a:r>
              <a:rPr lang="en-AU" sz="1200" dirty="0">
                <a:solidFill>
                  <a:schemeClr val="accent1"/>
                </a:solidFill>
              </a:rPr>
              <a:t>The African Opportunity:	7</a:t>
            </a:r>
            <a:br>
              <a:rPr lang="en-AU" sz="1200" dirty="0">
                <a:solidFill>
                  <a:schemeClr val="accent1"/>
                </a:solidFill>
              </a:rPr>
            </a:br>
            <a:r>
              <a:rPr lang="en-AU" sz="1200" b="0" dirty="0"/>
              <a:t>Why Africa? and why now?</a:t>
            </a:r>
          </a:p>
          <a:p>
            <a:pPr>
              <a:lnSpc>
                <a:spcPct val="100000"/>
              </a:lnSpc>
              <a:spcBef>
                <a:spcPts val="800"/>
              </a:spcBef>
              <a:buClr>
                <a:schemeClr val="accent2"/>
              </a:buClr>
              <a:tabLst>
                <a:tab pos="8524875" algn="r"/>
              </a:tabLst>
            </a:pPr>
            <a:r>
              <a:rPr lang="en-AU" sz="1200" dirty="0">
                <a:solidFill>
                  <a:schemeClr val="accent1"/>
                </a:solidFill>
              </a:rPr>
              <a:t>The Tipping Point Index:	12</a:t>
            </a:r>
            <a:br>
              <a:rPr lang="en-AU" sz="1200" dirty="0">
                <a:solidFill>
                  <a:schemeClr val="accent1"/>
                </a:solidFill>
              </a:rPr>
            </a:br>
            <a:r>
              <a:rPr lang="en-AU" sz="1200" b="0" dirty="0"/>
              <a:t>Which markets are most attractive for financial services growth?</a:t>
            </a:r>
          </a:p>
          <a:p>
            <a:pPr>
              <a:lnSpc>
                <a:spcPct val="100000"/>
              </a:lnSpc>
              <a:spcBef>
                <a:spcPts val="800"/>
              </a:spcBef>
              <a:buClr>
                <a:schemeClr val="accent2"/>
              </a:buClr>
              <a:tabLst>
                <a:tab pos="8524875" algn="r"/>
              </a:tabLst>
            </a:pPr>
            <a:r>
              <a:rPr lang="en-AU" sz="1200" dirty="0">
                <a:solidFill>
                  <a:schemeClr val="accent1"/>
                </a:solidFill>
              </a:rPr>
              <a:t>Growth Triggers:	17</a:t>
            </a:r>
            <a:r>
              <a:rPr lang="en-AU" sz="1200" dirty="0"/>
              <a:t/>
            </a:r>
            <a:br>
              <a:rPr lang="en-AU" sz="1200" dirty="0"/>
            </a:br>
            <a:r>
              <a:rPr lang="en-AU" sz="1200" b="0" dirty="0"/>
              <a:t>What drives financial services market growth in different African economies?</a:t>
            </a:r>
          </a:p>
          <a:p>
            <a:pPr>
              <a:lnSpc>
                <a:spcPct val="100000"/>
              </a:lnSpc>
              <a:spcBef>
                <a:spcPts val="800"/>
              </a:spcBef>
              <a:buClr>
                <a:schemeClr val="accent2"/>
              </a:buClr>
              <a:tabLst>
                <a:tab pos="8524875" algn="r"/>
              </a:tabLst>
            </a:pPr>
            <a:r>
              <a:rPr lang="en-AU" sz="1200" dirty="0">
                <a:solidFill>
                  <a:schemeClr val="accent1"/>
                </a:solidFill>
              </a:rPr>
              <a:t>African Expansion:	24</a:t>
            </a:r>
            <a:r>
              <a:rPr lang="en-AU" sz="1200" dirty="0"/>
              <a:t/>
            </a:r>
            <a:br>
              <a:rPr lang="en-AU" sz="1200" dirty="0"/>
            </a:br>
            <a:r>
              <a:rPr lang="en-AU" sz="1200" b="0" dirty="0"/>
              <a:t>How are global FS institutions entering the African market, and African institutions </a:t>
            </a:r>
            <a:br>
              <a:rPr lang="en-AU" sz="1200" b="0" dirty="0"/>
            </a:br>
            <a:r>
              <a:rPr lang="en-AU" sz="1200" b="0" dirty="0"/>
              <a:t>expanding across borders?</a:t>
            </a:r>
          </a:p>
          <a:p>
            <a:pPr>
              <a:lnSpc>
                <a:spcPct val="100000"/>
              </a:lnSpc>
              <a:spcBef>
                <a:spcPts val="800"/>
              </a:spcBef>
              <a:buClr>
                <a:schemeClr val="accent2"/>
              </a:buClr>
              <a:tabLst>
                <a:tab pos="8524875" algn="r"/>
              </a:tabLst>
            </a:pPr>
            <a:r>
              <a:rPr lang="en-AU" sz="1200" dirty="0">
                <a:solidFill>
                  <a:schemeClr val="accent1"/>
                </a:solidFill>
              </a:rPr>
              <a:t>Business Models:	29</a:t>
            </a:r>
            <a:r>
              <a:rPr lang="en-AU" sz="1200" dirty="0"/>
              <a:t/>
            </a:r>
            <a:br>
              <a:rPr lang="en-AU" sz="1200" dirty="0"/>
            </a:br>
            <a:r>
              <a:rPr lang="en-AU" sz="1200" b="0" dirty="0"/>
              <a:t>What business models are required for success in African environment?</a:t>
            </a:r>
          </a:p>
        </p:txBody>
      </p:sp>
      <p:cxnSp>
        <p:nvCxnSpPr>
          <p:cNvPr id="12" name="Straight Connector 11"/>
          <p:cNvCxnSpPr/>
          <p:nvPr/>
        </p:nvCxnSpPr>
        <p:spPr bwMode="auto">
          <a:xfrm>
            <a:off x="1739788" y="3827533"/>
            <a:ext cx="6902506"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cxnSp>
        <p:nvCxnSpPr>
          <p:cNvPr id="13" name="Straight Connector 12"/>
          <p:cNvCxnSpPr/>
          <p:nvPr/>
        </p:nvCxnSpPr>
        <p:spPr bwMode="auto">
          <a:xfrm>
            <a:off x="2095837" y="4093256"/>
            <a:ext cx="6546457"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cxnSp>
        <p:nvCxnSpPr>
          <p:cNvPr id="17" name="Straight Connector 16"/>
          <p:cNvCxnSpPr/>
          <p:nvPr/>
        </p:nvCxnSpPr>
        <p:spPr bwMode="auto">
          <a:xfrm>
            <a:off x="2095837" y="4581128"/>
            <a:ext cx="6469043"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cxnSp>
        <p:nvCxnSpPr>
          <p:cNvPr id="19" name="Straight Connector 18"/>
          <p:cNvCxnSpPr/>
          <p:nvPr/>
        </p:nvCxnSpPr>
        <p:spPr bwMode="auto">
          <a:xfrm>
            <a:off x="1546860" y="5047084"/>
            <a:ext cx="7018020"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cxnSp>
        <p:nvCxnSpPr>
          <p:cNvPr id="21" name="Straight Connector 20"/>
          <p:cNvCxnSpPr/>
          <p:nvPr/>
        </p:nvCxnSpPr>
        <p:spPr bwMode="auto">
          <a:xfrm>
            <a:off x="1699260" y="5517232"/>
            <a:ext cx="6865620"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cxnSp>
        <p:nvCxnSpPr>
          <p:cNvPr id="23" name="Straight Connector 22"/>
          <p:cNvCxnSpPr/>
          <p:nvPr/>
        </p:nvCxnSpPr>
        <p:spPr bwMode="auto">
          <a:xfrm>
            <a:off x="1600200" y="6165304"/>
            <a:ext cx="6964680" cy="0"/>
          </a:xfrm>
          <a:prstGeom prst="line">
            <a:avLst/>
          </a:prstGeom>
          <a:solidFill>
            <a:schemeClr val="accent1"/>
          </a:solidFill>
          <a:ln w="6350" cap="flat" cmpd="sng" algn="ctr">
            <a:solidFill>
              <a:schemeClr val="accent5"/>
            </a:solidFill>
            <a:prstDash val="dash"/>
            <a:round/>
            <a:headEnd type="none" w="med" len="med"/>
            <a:tailEnd type="none" w="med" len="med"/>
          </a:ln>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Q:\Clients\Accenture\Natalie Vaughan - 10-2140 - Africa Pov\Illustrator\Round 2 graphs\LARGE DECK\S_24_v2.png"/>
          <p:cNvPicPr>
            <a:picLocks noChangeAspect="1" noChangeArrowheads="1"/>
          </p:cNvPicPr>
          <p:nvPr/>
        </p:nvPicPr>
        <p:blipFill>
          <a:blip r:embed="rId2" cstate="print"/>
          <a:srcRect/>
          <a:stretch>
            <a:fillRect/>
          </a:stretch>
        </p:blipFill>
        <p:spPr bwMode="auto">
          <a:xfrm>
            <a:off x="257175" y="1195388"/>
            <a:ext cx="8629200" cy="5492818"/>
          </a:xfrm>
          <a:prstGeom prst="rect">
            <a:avLst/>
          </a:prstGeom>
          <a:noFill/>
        </p:spPr>
      </p:pic>
      <p:sp>
        <p:nvSpPr>
          <p:cNvPr id="2" name="Title 1"/>
          <p:cNvSpPr>
            <a:spLocks noGrp="1"/>
          </p:cNvSpPr>
          <p:nvPr>
            <p:ph type="title"/>
          </p:nvPr>
        </p:nvSpPr>
        <p:spPr/>
        <p:txBody>
          <a:bodyPr/>
          <a:lstStyle/>
          <a:p>
            <a:r>
              <a:rPr lang="en-AU" dirty="0"/>
              <a:t>The current transformation of the Nigeria market may change the face of inter-African competition, largely based up to now on traditional regional and business areas of influence</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20</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Clients\Accenture\Natalie Vaughan - 10-2140 - Africa Pov\Illustrator\Round 2 graphs\Slide25_v2.png"/>
          <p:cNvPicPr>
            <a:picLocks noChangeAspect="1" noChangeArrowheads="1"/>
          </p:cNvPicPr>
          <p:nvPr/>
        </p:nvPicPr>
        <p:blipFill>
          <a:blip r:embed="rId2" cstate="print"/>
          <a:srcRect r="4605"/>
          <a:stretch>
            <a:fillRect/>
          </a:stretch>
        </p:blipFill>
        <p:spPr bwMode="auto">
          <a:xfrm>
            <a:off x="248843" y="1574988"/>
            <a:ext cx="8766000" cy="4235069"/>
          </a:xfrm>
          <a:prstGeom prst="rect">
            <a:avLst/>
          </a:prstGeom>
          <a:noFill/>
        </p:spPr>
      </p:pic>
      <p:sp>
        <p:nvSpPr>
          <p:cNvPr id="2" name="Title 1"/>
          <p:cNvSpPr>
            <a:spLocks noGrp="1"/>
          </p:cNvSpPr>
          <p:nvPr>
            <p:ph type="title"/>
          </p:nvPr>
        </p:nvSpPr>
        <p:spPr/>
        <p:txBody>
          <a:bodyPr/>
          <a:lstStyle/>
          <a:p>
            <a:r>
              <a:rPr lang="en-AU" dirty="0"/>
              <a:t>FS Companies expanding and acquiring in Africa are following a number of different approaches complimentary to their existing strengths and strategies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21</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Title 1"/>
          <p:cNvSpPr txBox="1">
            <a:spLocks/>
          </p:cNvSpPr>
          <p:nvPr/>
        </p:nvSpPr>
        <p:spPr bwMode="gray">
          <a:xfrm>
            <a:off x="152554"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African FS Expansion Strategies</a:t>
            </a:r>
          </a:p>
        </p:txBody>
      </p:sp>
      <p:sp>
        <p:nvSpPr>
          <p:cNvPr id="9" name="Title 1"/>
          <p:cNvSpPr txBox="1">
            <a:spLocks/>
          </p:cNvSpPr>
          <p:nvPr/>
        </p:nvSpPr>
        <p:spPr bwMode="gray">
          <a:xfrm>
            <a:off x="160646" y="4700233"/>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A key consideration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Q:\Clients\Accenture\Natalie Vaughan - 10-2140 - Africa Pov\Illustrator\Round 2 graphs\LARGE DECK\Slide26_v2.png"/>
          <p:cNvPicPr>
            <a:picLocks noChangeAspect="1" noChangeArrowheads="1"/>
          </p:cNvPicPr>
          <p:nvPr/>
        </p:nvPicPr>
        <p:blipFill>
          <a:blip r:embed="rId3" cstate="print"/>
          <a:srcRect b="9495"/>
          <a:stretch>
            <a:fillRect/>
          </a:stretch>
        </p:blipFill>
        <p:spPr bwMode="auto">
          <a:xfrm>
            <a:off x="1092424" y="1820980"/>
            <a:ext cx="6958800" cy="4458440"/>
          </a:xfrm>
          <a:prstGeom prst="rect">
            <a:avLst/>
          </a:prstGeom>
          <a:noFill/>
        </p:spPr>
      </p:pic>
      <p:sp>
        <p:nvSpPr>
          <p:cNvPr id="2" name="Title 1"/>
          <p:cNvSpPr>
            <a:spLocks noGrp="1"/>
          </p:cNvSpPr>
          <p:nvPr>
            <p:ph type="title"/>
          </p:nvPr>
        </p:nvSpPr>
        <p:spPr/>
        <p:txBody>
          <a:bodyPr/>
          <a:lstStyle/>
          <a:p>
            <a:r>
              <a:rPr lang="en-AU" dirty="0"/>
              <a:t>Gold rush: M&amp;A in the African Financial Services industry have strongly increased since 2004</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22</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1" y="1191732"/>
            <a:ext cx="5026349"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Financial Services Sector M&amp;A Deal Value</a:t>
            </a:r>
          </a:p>
          <a:p>
            <a:pPr lvl="0" eaLnBrk="1" hangingPunct="1">
              <a:lnSpc>
                <a:spcPct val="100000"/>
              </a:lnSpc>
            </a:pPr>
            <a:r>
              <a:rPr lang="en-AU" sz="1800" b="0" kern="0" dirty="0">
                <a:solidFill>
                  <a:schemeClr val="accent2"/>
                </a:solidFill>
                <a:latin typeface="+mj-lt"/>
                <a:ea typeface="+mj-ea"/>
                <a:cs typeface="+mj-cs"/>
              </a:rPr>
              <a:t>Domestic and Cross-Border, $m</a:t>
            </a:r>
          </a:p>
        </p:txBody>
      </p:sp>
      <p:sp>
        <p:nvSpPr>
          <p:cNvPr id="10" name="TextBox 9"/>
          <p:cNvSpPr txBox="1"/>
          <p:nvPr>
            <p:custDataLst>
              <p:tags r:id="rId1"/>
            </p:custDataLst>
          </p:nvPr>
        </p:nvSpPr>
        <p:spPr>
          <a:xfrm>
            <a:off x="144463" y="6383891"/>
            <a:ext cx="6538277" cy="190821"/>
          </a:xfrm>
          <a:prstGeom prst="rect">
            <a:avLst/>
          </a:prstGeom>
          <a:noFill/>
        </p:spPr>
        <p:txBody>
          <a:bodyPr wrap="square" rtlCol="0">
            <a:spAutoFit/>
          </a:bodyPr>
          <a:lstStyle/>
          <a:p>
            <a:r>
              <a:rPr lang="en-US" sz="800" b="0" dirty="0"/>
              <a:t>Sources: Accenture Research based on Bloomberg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23</a:t>
            </a:fld>
            <a:endParaRPr lang="en-AU" dirty="0">
              <a:solidFill>
                <a:schemeClr val="bg1"/>
              </a:solidFill>
            </a:endParaRPr>
          </a:p>
        </p:txBody>
      </p:sp>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
        <p:nvSpPr>
          <p:cNvPr id="6" name="Title 1"/>
          <p:cNvSpPr txBox="1">
            <a:spLocks/>
          </p:cNvSpPr>
          <p:nvPr/>
        </p:nvSpPr>
        <p:spPr bwMode="gray">
          <a:xfrm>
            <a:off x="144462" y="283790"/>
            <a:ext cx="8999538" cy="1197764"/>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2800" dirty="0">
                <a:solidFill>
                  <a:schemeClr val="accent1"/>
                </a:solidFill>
              </a:rPr>
              <a:t>Business Models:</a:t>
            </a:r>
            <a:r>
              <a:rPr kumimoji="0" lang="en-AU" sz="2800" b="1" i="0" u="none" strike="noStrike" kern="0" cap="none" spc="0" normalizeH="0" baseline="0" noProof="0" dirty="0">
                <a:ln>
                  <a:noFill/>
                </a:ln>
                <a:solidFill>
                  <a:schemeClr val="accent1"/>
                </a:solidFill>
                <a:effectLst/>
                <a:uLnTx/>
                <a:uFillTx/>
                <a:latin typeface="+mj-lt"/>
                <a:ea typeface="+mj-ea"/>
                <a:cs typeface="+mj-cs"/>
              </a:rPr>
              <a:t/>
            </a:r>
            <a:br>
              <a:rPr kumimoji="0" lang="en-AU" sz="2800" b="1" i="0" u="none" strike="noStrike" kern="0" cap="none" spc="0" normalizeH="0" baseline="0" noProof="0" dirty="0">
                <a:ln>
                  <a:noFill/>
                </a:ln>
                <a:solidFill>
                  <a:schemeClr val="accent1"/>
                </a:solidFill>
                <a:effectLst/>
                <a:uLnTx/>
                <a:uFillTx/>
                <a:latin typeface="+mj-lt"/>
                <a:ea typeface="+mj-ea"/>
                <a:cs typeface="+mj-cs"/>
              </a:rPr>
            </a:br>
            <a:r>
              <a:rPr lang="en-AU" sz="2200" b="0" dirty="0">
                <a:solidFill>
                  <a:schemeClr val="accent1"/>
                </a:solidFill>
              </a:rPr>
              <a:t>What business models are required for success in </a:t>
            </a:r>
            <a:br>
              <a:rPr lang="en-AU" sz="2200" b="0" dirty="0">
                <a:solidFill>
                  <a:schemeClr val="accent1"/>
                </a:solidFill>
              </a:rPr>
            </a:br>
            <a:r>
              <a:rPr lang="en-AU" sz="2200" b="0" dirty="0">
                <a:solidFill>
                  <a:schemeClr val="accent1"/>
                </a:solidFill>
              </a:rPr>
              <a:t>African environment?</a:t>
            </a:r>
          </a:p>
        </p:txBody>
      </p:sp>
      <p:pic>
        <p:nvPicPr>
          <p:cNvPr id="19458" name="Picture 2" descr="Q:\Clients\Accenture\Natalie Vaughan - 10-2140 - Africa Pov\PPT\links\83204554.jpg"/>
          <p:cNvPicPr>
            <a:picLocks noChangeAspect="1" noChangeArrowheads="1"/>
          </p:cNvPicPr>
          <p:nvPr/>
        </p:nvPicPr>
        <p:blipFill>
          <a:blip r:embed="rId2" cstate="email"/>
          <a:srcRect/>
          <a:stretch>
            <a:fillRect/>
          </a:stretch>
        </p:blipFill>
        <p:spPr bwMode="auto">
          <a:xfrm>
            <a:off x="0" y="3429000"/>
            <a:ext cx="9144000" cy="3429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Q:\Clients\Accenture\Natalie Vaughan - 10-2140 - Africa Pov\Illustrator\Round 2 graphs\LARGE DECK\Slide28_v2.png"/>
          <p:cNvPicPr>
            <a:picLocks noChangeAspect="1" noChangeArrowheads="1"/>
          </p:cNvPicPr>
          <p:nvPr/>
        </p:nvPicPr>
        <p:blipFill>
          <a:blip r:embed="rId2" cstate="print"/>
          <a:srcRect/>
          <a:stretch>
            <a:fillRect/>
          </a:stretch>
        </p:blipFill>
        <p:spPr bwMode="auto">
          <a:xfrm>
            <a:off x="257175" y="1475990"/>
            <a:ext cx="8600400" cy="4521859"/>
          </a:xfrm>
          <a:prstGeom prst="rect">
            <a:avLst/>
          </a:prstGeom>
          <a:noFill/>
        </p:spPr>
      </p:pic>
      <p:sp>
        <p:nvSpPr>
          <p:cNvPr id="2" name="Title 1"/>
          <p:cNvSpPr>
            <a:spLocks noGrp="1"/>
          </p:cNvSpPr>
          <p:nvPr>
            <p:ph type="title"/>
          </p:nvPr>
        </p:nvSpPr>
        <p:spPr/>
        <p:txBody>
          <a:bodyPr/>
          <a:lstStyle/>
          <a:p>
            <a:r>
              <a:rPr lang="en-AU" dirty="0"/>
              <a:t>Innovative growth strategies are needed for Africa. Replicating old business models is not enough</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24</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Q:\Clients\Accenture\Natalie Vaughan - 10-2140 - Africa Pov\Illustrator\Round 2 graphs\1A.png"/>
          <p:cNvPicPr>
            <a:picLocks noChangeAspect="1" noChangeArrowheads="1"/>
          </p:cNvPicPr>
          <p:nvPr/>
        </p:nvPicPr>
        <p:blipFill>
          <a:blip r:embed="rId2" cstate="print"/>
          <a:srcRect b="43804"/>
          <a:stretch>
            <a:fillRect/>
          </a:stretch>
        </p:blipFill>
        <p:spPr bwMode="auto">
          <a:xfrm>
            <a:off x="257976" y="4014582"/>
            <a:ext cx="4215600" cy="2282847"/>
          </a:xfrm>
          <a:prstGeom prst="rect">
            <a:avLst/>
          </a:prstGeom>
          <a:noFill/>
        </p:spPr>
      </p:pic>
      <p:sp>
        <p:nvSpPr>
          <p:cNvPr id="2" name="Title 1"/>
          <p:cNvSpPr>
            <a:spLocks noGrp="1"/>
          </p:cNvSpPr>
          <p:nvPr>
            <p:ph type="title"/>
          </p:nvPr>
        </p:nvSpPr>
        <p:spPr/>
        <p:txBody>
          <a:bodyPr/>
          <a:lstStyle/>
          <a:p>
            <a:r>
              <a:rPr lang="en-AU" dirty="0"/>
              <a:t>Four business models are likely to dominate African FS company networks – with a number of hybrids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25</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800" kern="0" dirty="0">
                <a:solidFill>
                  <a:schemeClr val="accent2"/>
                </a:solidFill>
                <a:latin typeface="+mj-lt"/>
                <a:ea typeface="+mj-ea"/>
                <a:cs typeface="+mj-cs"/>
              </a:rPr>
              <a:t>1. Standardised Operating Model</a:t>
            </a:r>
          </a:p>
        </p:txBody>
      </p:sp>
      <p:sp>
        <p:nvSpPr>
          <p:cNvPr id="7" name="Title 1"/>
          <p:cNvSpPr txBox="1">
            <a:spLocks/>
          </p:cNvSpPr>
          <p:nvPr/>
        </p:nvSpPr>
        <p:spPr bwMode="gray">
          <a:xfrm>
            <a:off x="144462" y="1538425"/>
            <a:ext cx="3703638" cy="3094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400" kern="0" dirty="0">
                <a:solidFill>
                  <a:schemeClr val="accent3"/>
                </a:solidFill>
                <a:latin typeface="+mj-lt"/>
                <a:ea typeface="+mj-ea"/>
                <a:cs typeface="+mj-cs"/>
              </a:rPr>
              <a:t>Operating model typology</a:t>
            </a:r>
          </a:p>
        </p:txBody>
      </p:sp>
      <p:sp>
        <p:nvSpPr>
          <p:cNvPr id="8" name="Content Placeholder 2"/>
          <p:cNvSpPr>
            <a:spLocks noGrp="1"/>
          </p:cNvSpPr>
          <p:nvPr>
            <p:ph idx="1"/>
          </p:nvPr>
        </p:nvSpPr>
        <p:spPr>
          <a:xfrm>
            <a:off x="144462" y="1846675"/>
            <a:ext cx="4503738" cy="1483113"/>
          </a:xfrm>
        </p:spPr>
        <p:txBody>
          <a:bodyPr/>
          <a:lstStyle/>
          <a:p>
            <a:pPr>
              <a:spcBef>
                <a:spcPts val="600"/>
              </a:spcBef>
            </a:pPr>
            <a:r>
              <a:rPr lang="en-AU" sz="1100" dirty="0">
                <a:solidFill>
                  <a:schemeClr val="tx1"/>
                </a:solidFill>
              </a:rPr>
              <a:t>Multiple countries served by common systems, platforms and operations</a:t>
            </a:r>
          </a:p>
          <a:p>
            <a:pPr>
              <a:spcBef>
                <a:spcPts val="600"/>
              </a:spcBef>
            </a:pPr>
            <a:r>
              <a:rPr lang="en-AU" sz="1100" dirty="0">
                <a:solidFill>
                  <a:schemeClr val="tx1"/>
                </a:solidFill>
              </a:rPr>
              <a:t>Shared-services provide specialist support</a:t>
            </a:r>
          </a:p>
          <a:p>
            <a:pPr>
              <a:spcBef>
                <a:spcPts val="600"/>
              </a:spcBef>
            </a:pPr>
            <a:r>
              <a:rPr lang="en-AU" sz="1100" dirty="0">
                <a:solidFill>
                  <a:schemeClr val="tx1"/>
                </a:solidFill>
              </a:rPr>
              <a:t>Targeting high efficiency, consistent services and scale economics </a:t>
            </a:r>
          </a:p>
          <a:p>
            <a:pPr>
              <a:spcBef>
                <a:spcPts val="600"/>
              </a:spcBef>
            </a:pPr>
            <a:r>
              <a:rPr lang="en-AU" sz="1100" dirty="0">
                <a:solidFill>
                  <a:schemeClr val="tx1"/>
                </a:solidFill>
              </a:rPr>
              <a:t>Key challenge in supporting local market requirements – including different customer service requirements, payments infrastructure and regulation</a:t>
            </a:r>
          </a:p>
          <a:p>
            <a:pPr>
              <a:spcBef>
                <a:spcPts val="600"/>
              </a:spcBef>
            </a:pPr>
            <a:r>
              <a:rPr lang="en-AU" sz="1100" dirty="0">
                <a:solidFill>
                  <a:schemeClr val="tx1"/>
                </a:solidFill>
              </a:rPr>
              <a:t>More typical for Corporate and Commercial banking models</a:t>
            </a:r>
          </a:p>
          <a:p>
            <a:pPr>
              <a:spcBef>
                <a:spcPts val="600"/>
              </a:spcBef>
            </a:pPr>
            <a:r>
              <a:rPr lang="en-AU" sz="1100" dirty="0">
                <a:solidFill>
                  <a:schemeClr val="tx1"/>
                </a:solidFill>
              </a:rPr>
              <a:t>E.g. Ecobank, Standard Bank (Aspiration)</a:t>
            </a:r>
          </a:p>
        </p:txBody>
      </p:sp>
      <p:sp>
        <p:nvSpPr>
          <p:cNvPr id="9" name="Title 1"/>
          <p:cNvSpPr txBox="1">
            <a:spLocks/>
          </p:cNvSpPr>
          <p:nvPr/>
        </p:nvSpPr>
        <p:spPr bwMode="gray">
          <a:xfrm>
            <a:off x="4572000"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800" kern="0" dirty="0">
                <a:solidFill>
                  <a:schemeClr val="accent2"/>
                </a:solidFill>
                <a:latin typeface="+mj-lt"/>
                <a:ea typeface="+mj-ea"/>
                <a:cs typeface="+mj-cs"/>
              </a:rPr>
              <a:t>2. Regional Operating Model</a:t>
            </a:r>
          </a:p>
        </p:txBody>
      </p:sp>
      <p:sp>
        <p:nvSpPr>
          <p:cNvPr id="10" name="Title 1"/>
          <p:cNvSpPr txBox="1">
            <a:spLocks/>
          </p:cNvSpPr>
          <p:nvPr/>
        </p:nvSpPr>
        <p:spPr bwMode="gray">
          <a:xfrm>
            <a:off x="4572000" y="1538425"/>
            <a:ext cx="3703638" cy="3094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400" kern="0" dirty="0">
                <a:solidFill>
                  <a:schemeClr val="accent3"/>
                </a:solidFill>
                <a:latin typeface="+mj-lt"/>
                <a:ea typeface="+mj-ea"/>
                <a:cs typeface="+mj-cs"/>
              </a:rPr>
              <a:t>Operating model typology</a:t>
            </a:r>
          </a:p>
        </p:txBody>
      </p:sp>
      <p:sp>
        <p:nvSpPr>
          <p:cNvPr id="11" name="Content Placeholder 2"/>
          <p:cNvSpPr txBox="1">
            <a:spLocks/>
          </p:cNvSpPr>
          <p:nvPr/>
        </p:nvSpPr>
        <p:spPr bwMode="gray">
          <a:xfrm>
            <a:off x="4572000" y="1846675"/>
            <a:ext cx="4503738" cy="148311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lvl="0" indent="-176213" eaLnBrk="1" hangingPunct="1">
              <a:lnSpc>
                <a:spcPct val="100000"/>
              </a:lnSpc>
              <a:spcBef>
                <a:spcPts val="600"/>
              </a:spcBef>
              <a:buClr>
                <a:schemeClr val="accent2"/>
              </a:buClr>
              <a:buFontTx/>
              <a:buChar char="•"/>
            </a:pPr>
            <a:r>
              <a:rPr lang="en-AU" sz="1100" b="0" kern="0" dirty="0">
                <a:latin typeface="+mn-lt"/>
              </a:rPr>
              <a:t>African regions served by common systems, platforms and operations</a:t>
            </a:r>
          </a:p>
          <a:p>
            <a:pPr marL="176213" lvl="0" indent="-176213" eaLnBrk="1" hangingPunct="1">
              <a:lnSpc>
                <a:spcPct val="100000"/>
              </a:lnSpc>
              <a:spcBef>
                <a:spcPts val="600"/>
              </a:spcBef>
              <a:buClr>
                <a:schemeClr val="accent2"/>
              </a:buClr>
              <a:buFontTx/>
              <a:buChar char="•"/>
            </a:pPr>
            <a:r>
              <a:rPr lang="en-AU" sz="1100" b="0" kern="0" dirty="0">
                <a:latin typeface="+mn-lt"/>
              </a:rPr>
              <a:t>Some degree of shared-services provide specialist support</a:t>
            </a:r>
          </a:p>
          <a:p>
            <a:pPr marL="176213" lvl="0" indent="-176213" eaLnBrk="1" hangingPunct="1">
              <a:lnSpc>
                <a:spcPct val="100000"/>
              </a:lnSpc>
              <a:spcBef>
                <a:spcPts val="600"/>
              </a:spcBef>
              <a:buClr>
                <a:schemeClr val="accent2"/>
              </a:buClr>
              <a:buFontTx/>
              <a:buChar char="•"/>
            </a:pPr>
            <a:r>
              <a:rPr lang="en-AU" sz="1100" b="0" kern="0" dirty="0">
                <a:latin typeface="+mn-lt"/>
              </a:rPr>
              <a:t>Targeting efficiency, consistent services and scale economics tailored to regions </a:t>
            </a:r>
          </a:p>
          <a:p>
            <a:pPr marL="176213" lvl="0" indent="-176213" eaLnBrk="1" hangingPunct="1">
              <a:lnSpc>
                <a:spcPct val="100000"/>
              </a:lnSpc>
              <a:spcBef>
                <a:spcPts val="600"/>
              </a:spcBef>
              <a:buClr>
                <a:schemeClr val="accent2"/>
              </a:buClr>
              <a:buFontTx/>
              <a:buChar char="•"/>
            </a:pPr>
            <a:r>
              <a:rPr lang="en-AU" sz="1100" b="0" kern="0" dirty="0">
                <a:latin typeface="+mn-lt"/>
              </a:rPr>
              <a:t>Key challenge in supporting local market requirements – little regional harmonisation</a:t>
            </a:r>
          </a:p>
          <a:p>
            <a:pPr marL="176213" lvl="0" indent="-176213" eaLnBrk="1" hangingPunct="1">
              <a:lnSpc>
                <a:spcPct val="100000"/>
              </a:lnSpc>
              <a:spcBef>
                <a:spcPts val="600"/>
              </a:spcBef>
              <a:buClr>
                <a:schemeClr val="accent2"/>
              </a:buClr>
              <a:buFontTx/>
              <a:buChar char="•"/>
            </a:pPr>
            <a:r>
              <a:rPr lang="en-AU" sz="1100" b="0" kern="0" dirty="0">
                <a:latin typeface="+mn-lt"/>
              </a:rPr>
              <a:t>More typical for retail business models</a:t>
            </a:r>
          </a:p>
          <a:p>
            <a:pPr marL="176213" lvl="0" indent="-176213" eaLnBrk="1" hangingPunct="1">
              <a:lnSpc>
                <a:spcPct val="100000"/>
              </a:lnSpc>
              <a:spcBef>
                <a:spcPts val="600"/>
              </a:spcBef>
              <a:buClr>
                <a:schemeClr val="accent2"/>
              </a:buClr>
              <a:buFontTx/>
              <a:buChar char="•"/>
            </a:pPr>
            <a:r>
              <a:rPr lang="en-AU" sz="1100" b="0" kern="0" dirty="0">
                <a:latin typeface="+mn-lt"/>
              </a:rPr>
              <a:t>E.g. Absa/Barclays (Aspiration)</a:t>
            </a:r>
            <a:endParaRPr kumimoji="0" lang="en-AU" sz="1100" b="0" i="0" u="none" strike="noStrike" kern="0" cap="none" spc="0" normalizeH="0" baseline="0" noProof="0" dirty="0">
              <a:ln>
                <a:noFill/>
              </a:ln>
              <a:effectLst/>
              <a:uLnTx/>
              <a:uFillTx/>
              <a:latin typeface="+mn-lt"/>
              <a:ea typeface="+mn-ea"/>
              <a:cs typeface="+mn-cs"/>
            </a:endParaRPr>
          </a:p>
        </p:txBody>
      </p:sp>
      <p:pic>
        <p:nvPicPr>
          <p:cNvPr id="1028" name="Picture 4" descr="Q:\Clients\Accenture\Natalie Vaughan - 10-2140 - Africa Pov\Illustrator\Round 2 graphs\1B.png"/>
          <p:cNvPicPr>
            <a:picLocks noChangeAspect="1" noChangeArrowheads="1"/>
          </p:cNvPicPr>
          <p:nvPr/>
        </p:nvPicPr>
        <p:blipFill>
          <a:blip r:embed="rId3" cstate="print"/>
          <a:srcRect b="44230"/>
          <a:stretch>
            <a:fillRect/>
          </a:stretch>
        </p:blipFill>
        <p:spPr bwMode="auto">
          <a:xfrm>
            <a:off x="4672730" y="4014582"/>
            <a:ext cx="4284000" cy="229350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Clients\Accenture\Natalie Vaughan - 10-2140 - Africa Pov\Illustrator\Round 2 graphs\1C.png"/>
          <p:cNvPicPr>
            <a:picLocks noChangeAspect="1" noChangeArrowheads="1"/>
          </p:cNvPicPr>
          <p:nvPr/>
        </p:nvPicPr>
        <p:blipFill>
          <a:blip r:embed="rId2" cstate="print"/>
          <a:srcRect/>
          <a:stretch>
            <a:fillRect/>
          </a:stretch>
        </p:blipFill>
        <p:spPr bwMode="auto">
          <a:xfrm>
            <a:off x="257176" y="4042788"/>
            <a:ext cx="4183200" cy="2219435"/>
          </a:xfrm>
          <a:prstGeom prst="rect">
            <a:avLst/>
          </a:prstGeom>
          <a:noFill/>
        </p:spPr>
      </p:pic>
      <p:sp>
        <p:nvSpPr>
          <p:cNvPr id="2" name="Title 1"/>
          <p:cNvSpPr>
            <a:spLocks noGrp="1"/>
          </p:cNvSpPr>
          <p:nvPr>
            <p:ph type="title"/>
          </p:nvPr>
        </p:nvSpPr>
        <p:spPr/>
        <p:txBody>
          <a:bodyPr/>
          <a:lstStyle/>
          <a:p>
            <a:r>
              <a:rPr lang="en-AU" dirty="0"/>
              <a:t>Four business models are likely to dominate African FS company networks – with a number of hybrids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26</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800" kern="0" dirty="0">
                <a:solidFill>
                  <a:schemeClr val="accent2"/>
                </a:solidFill>
                <a:latin typeface="+mj-lt"/>
                <a:ea typeface="+mj-ea"/>
                <a:cs typeface="+mj-cs"/>
              </a:rPr>
              <a:t>3. Multi-Local Operating Model</a:t>
            </a:r>
          </a:p>
        </p:txBody>
      </p:sp>
      <p:sp>
        <p:nvSpPr>
          <p:cNvPr id="7" name="Title 1"/>
          <p:cNvSpPr txBox="1">
            <a:spLocks/>
          </p:cNvSpPr>
          <p:nvPr/>
        </p:nvSpPr>
        <p:spPr bwMode="gray">
          <a:xfrm>
            <a:off x="144462" y="1538425"/>
            <a:ext cx="3703638" cy="3094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400" kern="0" dirty="0">
                <a:solidFill>
                  <a:schemeClr val="accent3"/>
                </a:solidFill>
                <a:latin typeface="+mj-lt"/>
                <a:ea typeface="+mj-ea"/>
                <a:cs typeface="+mj-cs"/>
              </a:rPr>
              <a:t>Operating model typology</a:t>
            </a:r>
          </a:p>
        </p:txBody>
      </p:sp>
      <p:sp>
        <p:nvSpPr>
          <p:cNvPr id="8" name="Content Placeholder 2"/>
          <p:cNvSpPr>
            <a:spLocks noGrp="1"/>
          </p:cNvSpPr>
          <p:nvPr>
            <p:ph idx="1"/>
          </p:nvPr>
        </p:nvSpPr>
        <p:spPr>
          <a:xfrm>
            <a:off x="144462" y="1846675"/>
            <a:ext cx="4503738" cy="1483113"/>
          </a:xfrm>
        </p:spPr>
        <p:txBody>
          <a:bodyPr/>
          <a:lstStyle/>
          <a:p>
            <a:pPr>
              <a:spcBef>
                <a:spcPts val="600"/>
              </a:spcBef>
            </a:pPr>
            <a:r>
              <a:rPr lang="en-AU" sz="1100" dirty="0">
                <a:solidFill>
                  <a:schemeClr val="tx1"/>
                </a:solidFill>
              </a:rPr>
              <a:t>Each country supported by local operations, systems </a:t>
            </a:r>
            <a:br>
              <a:rPr lang="en-AU" sz="1100" dirty="0">
                <a:solidFill>
                  <a:schemeClr val="tx1"/>
                </a:solidFill>
              </a:rPr>
            </a:br>
            <a:r>
              <a:rPr lang="en-AU" sz="1100" dirty="0">
                <a:solidFill>
                  <a:schemeClr val="tx1"/>
                </a:solidFill>
              </a:rPr>
              <a:t>and infrastructure</a:t>
            </a:r>
          </a:p>
          <a:p>
            <a:pPr>
              <a:spcBef>
                <a:spcPts val="600"/>
              </a:spcBef>
            </a:pPr>
            <a:r>
              <a:rPr lang="en-AU" sz="1100" dirty="0">
                <a:solidFill>
                  <a:schemeClr val="tx1"/>
                </a:solidFill>
              </a:rPr>
              <a:t>Some shared-services provide specialist support in </a:t>
            </a:r>
            <a:br>
              <a:rPr lang="en-AU" sz="1100" dirty="0">
                <a:solidFill>
                  <a:schemeClr val="tx1"/>
                </a:solidFill>
              </a:rPr>
            </a:br>
            <a:r>
              <a:rPr lang="en-AU" sz="1100" dirty="0">
                <a:solidFill>
                  <a:schemeClr val="tx1"/>
                </a:solidFill>
              </a:rPr>
              <a:t>multi-country groups</a:t>
            </a:r>
          </a:p>
          <a:p>
            <a:pPr>
              <a:spcBef>
                <a:spcPts val="600"/>
              </a:spcBef>
            </a:pPr>
            <a:r>
              <a:rPr lang="en-AU" sz="1100" dirty="0">
                <a:solidFill>
                  <a:schemeClr val="tx1"/>
                </a:solidFill>
              </a:rPr>
              <a:t>Targeting responsiveness to local market needs</a:t>
            </a:r>
          </a:p>
          <a:p>
            <a:pPr>
              <a:spcBef>
                <a:spcPts val="600"/>
              </a:spcBef>
            </a:pPr>
            <a:r>
              <a:rPr lang="en-AU" sz="1100" dirty="0">
                <a:solidFill>
                  <a:schemeClr val="tx1"/>
                </a:solidFill>
              </a:rPr>
              <a:t>Struggle to develop efficiency or offered specialised services in small-scale markets</a:t>
            </a:r>
          </a:p>
          <a:p>
            <a:pPr>
              <a:spcBef>
                <a:spcPts val="600"/>
              </a:spcBef>
            </a:pPr>
            <a:r>
              <a:rPr lang="en-AU" sz="1100" dirty="0">
                <a:solidFill>
                  <a:schemeClr val="tx1"/>
                </a:solidFill>
              </a:rPr>
              <a:t>More typical for retail banking models, especially where local regulators require domestic operations and processing</a:t>
            </a:r>
          </a:p>
          <a:p>
            <a:pPr>
              <a:spcBef>
                <a:spcPts val="600"/>
              </a:spcBef>
            </a:pPr>
            <a:r>
              <a:rPr lang="en-AU" sz="1100" dirty="0">
                <a:solidFill>
                  <a:schemeClr val="tx1"/>
                </a:solidFill>
              </a:rPr>
              <a:t>E.g. Absa/Barclays (today)</a:t>
            </a:r>
          </a:p>
        </p:txBody>
      </p:sp>
      <p:sp>
        <p:nvSpPr>
          <p:cNvPr id="9" name="Title 1"/>
          <p:cNvSpPr txBox="1">
            <a:spLocks/>
          </p:cNvSpPr>
          <p:nvPr/>
        </p:nvSpPr>
        <p:spPr bwMode="gray">
          <a:xfrm>
            <a:off x="4572000"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800" kern="0" dirty="0">
                <a:solidFill>
                  <a:schemeClr val="accent2"/>
                </a:solidFill>
                <a:latin typeface="+mj-lt"/>
                <a:ea typeface="+mj-ea"/>
                <a:cs typeface="+mj-cs"/>
              </a:rPr>
              <a:t>4. International Supported Model</a:t>
            </a:r>
          </a:p>
        </p:txBody>
      </p:sp>
      <p:sp>
        <p:nvSpPr>
          <p:cNvPr id="10" name="Title 1"/>
          <p:cNvSpPr txBox="1">
            <a:spLocks/>
          </p:cNvSpPr>
          <p:nvPr/>
        </p:nvSpPr>
        <p:spPr bwMode="gray">
          <a:xfrm>
            <a:off x="4572000" y="1538425"/>
            <a:ext cx="3703638" cy="3094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400" kern="0" dirty="0">
                <a:solidFill>
                  <a:schemeClr val="accent3"/>
                </a:solidFill>
                <a:latin typeface="+mj-lt"/>
                <a:ea typeface="+mj-ea"/>
                <a:cs typeface="+mj-cs"/>
              </a:rPr>
              <a:t>Operating model typology</a:t>
            </a:r>
          </a:p>
        </p:txBody>
      </p:sp>
      <p:sp>
        <p:nvSpPr>
          <p:cNvPr id="11" name="Content Placeholder 2"/>
          <p:cNvSpPr txBox="1">
            <a:spLocks/>
          </p:cNvSpPr>
          <p:nvPr/>
        </p:nvSpPr>
        <p:spPr bwMode="gray">
          <a:xfrm>
            <a:off x="4572000" y="1846675"/>
            <a:ext cx="4503738" cy="148311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lvl="0" indent="-176213" eaLnBrk="1" hangingPunct="1">
              <a:lnSpc>
                <a:spcPct val="100000"/>
              </a:lnSpc>
              <a:spcBef>
                <a:spcPts val="600"/>
              </a:spcBef>
              <a:buClr>
                <a:schemeClr val="accent2"/>
              </a:buClr>
              <a:buFontTx/>
              <a:buChar char="•"/>
            </a:pPr>
            <a:r>
              <a:rPr lang="en-AU" sz="1100" b="0" kern="0" dirty="0">
                <a:latin typeface="+mn-lt"/>
              </a:rPr>
              <a:t>Small local presence supported by offshore services, infrastructure and platforms</a:t>
            </a:r>
          </a:p>
          <a:p>
            <a:pPr marL="176213" lvl="0" indent="-176213" eaLnBrk="1" hangingPunct="1">
              <a:lnSpc>
                <a:spcPct val="100000"/>
              </a:lnSpc>
              <a:spcBef>
                <a:spcPts val="600"/>
              </a:spcBef>
              <a:buClr>
                <a:schemeClr val="accent2"/>
              </a:buClr>
              <a:buFontTx/>
              <a:buChar char="•"/>
            </a:pPr>
            <a:r>
              <a:rPr lang="en-AU" sz="1100" b="0" kern="0" dirty="0">
                <a:latin typeface="+mn-lt"/>
              </a:rPr>
              <a:t>Majority of enterprise and specialist services provided offshore</a:t>
            </a:r>
          </a:p>
          <a:p>
            <a:pPr marL="176213" lvl="0" indent="-176213" eaLnBrk="1" hangingPunct="1">
              <a:lnSpc>
                <a:spcPct val="100000"/>
              </a:lnSpc>
              <a:spcBef>
                <a:spcPts val="600"/>
              </a:spcBef>
              <a:buClr>
                <a:schemeClr val="accent2"/>
              </a:buClr>
              <a:buFontTx/>
              <a:buChar char="•"/>
            </a:pPr>
            <a:r>
              <a:rPr lang="en-AU" sz="1100" b="0" kern="0" dirty="0">
                <a:latin typeface="+mn-lt"/>
              </a:rPr>
              <a:t>Targeting customer acquisition and front office service, leveraging global servicing for efficiency or specialist services</a:t>
            </a:r>
          </a:p>
          <a:p>
            <a:pPr marL="176213" lvl="0" indent="-176213" eaLnBrk="1" hangingPunct="1">
              <a:lnSpc>
                <a:spcPct val="100000"/>
              </a:lnSpc>
              <a:spcBef>
                <a:spcPts val="600"/>
              </a:spcBef>
              <a:buClr>
                <a:schemeClr val="accent2"/>
              </a:buClr>
              <a:buFontTx/>
              <a:buChar char="•"/>
            </a:pPr>
            <a:r>
              <a:rPr lang="en-AU" sz="1100" b="0" kern="0" dirty="0">
                <a:latin typeface="+mn-lt"/>
              </a:rPr>
              <a:t>Minimal local customisation</a:t>
            </a:r>
          </a:p>
          <a:p>
            <a:pPr marL="176213" lvl="0" indent="-176213" eaLnBrk="1" hangingPunct="1">
              <a:lnSpc>
                <a:spcPct val="100000"/>
              </a:lnSpc>
              <a:spcBef>
                <a:spcPts val="600"/>
              </a:spcBef>
              <a:buClr>
                <a:schemeClr val="accent2"/>
              </a:buClr>
              <a:buFontTx/>
              <a:buChar char="•"/>
            </a:pPr>
            <a:r>
              <a:rPr lang="en-AU" sz="1100" b="0" kern="0" dirty="0">
                <a:latin typeface="+mn-lt"/>
              </a:rPr>
              <a:t>Typically focused on providing specialist services to local market, e.g. Trade, Corporate or Capital Market Services</a:t>
            </a:r>
          </a:p>
          <a:p>
            <a:pPr marL="176213" lvl="0" indent="-176213" eaLnBrk="1" hangingPunct="1">
              <a:lnSpc>
                <a:spcPct val="100000"/>
              </a:lnSpc>
              <a:spcBef>
                <a:spcPts val="600"/>
              </a:spcBef>
              <a:buClr>
                <a:schemeClr val="accent2"/>
              </a:buClr>
              <a:buFontTx/>
              <a:buChar char="•"/>
            </a:pPr>
            <a:r>
              <a:rPr lang="en-AU" sz="1100" b="0" kern="0" dirty="0">
                <a:latin typeface="+mn-lt"/>
              </a:rPr>
              <a:t>E.g. </a:t>
            </a:r>
            <a:r>
              <a:rPr lang="en-AU" sz="1100" b="0" kern="0" dirty="0" err="1">
                <a:latin typeface="+mn-lt"/>
              </a:rPr>
              <a:t>Societe</a:t>
            </a:r>
            <a:r>
              <a:rPr lang="en-AU" sz="1100" b="0" kern="0" dirty="0">
                <a:latin typeface="+mn-lt"/>
              </a:rPr>
              <a:t> </a:t>
            </a:r>
            <a:r>
              <a:rPr lang="en-AU" sz="1100" b="0" kern="0" dirty="0" err="1">
                <a:latin typeface="+mn-lt"/>
              </a:rPr>
              <a:t>Generale</a:t>
            </a:r>
            <a:r>
              <a:rPr lang="en-AU" sz="1100" b="0" kern="0" dirty="0">
                <a:latin typeface="+mn-lt"/>
              </a:rPr>
              <a:t> (IT)</a:t>
            </a:r>
          </a:p>
        </p:txBody>
      </p:sp>
      <p:pic>
        <p:nvPicPr>
          <p:cNvPr id="2051" name="Picture 3" descr="Q:\Clients\Accenture\Natalie Vaughan - 10-2140 - Africa Pov\Illustrator\Round 2 graphs\1D.png"/>
          <p:cNvPicPr>
            <a:picLocks noChangeAspect="1" noChangeArrowheads="1"/>
          </p:cNvPicPr>
          <p:nvPr/>
        </p:nvPicPr>
        <p:blipFill>
          <a:blip r:embed="rId3" cstate="print"/>
          <a:srcRect/>
          <a:stretch>
            <a:fillRect/>
          </a:stretch>
        </p:blipFill>
        <p:spPr bwMode="auto">
          <a:xfrm>
            <a:off x="4668292" y="4042788"/>
            <a:ext cx="4273632" cy="2221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Q:\Clients\Accenture\Natalie Vaughan - 10-2140 - Africa Pov\Illustrator\Round 2 graphs\LARGE DECK\New graph_Slide31.png"/>
          <p:cNvPicPr>
            <a:picLocks noChangeAspect="1" noChangeArrowheads="1"/>
          </p:cNvPicPr>
          <p:nvPr/>
        </p:nvPicPr>
        <p:blipFill>
          <a:blip r:embed="rId2" cstate="print"/>
          <a:srcRect/>
          <a:stretch>
            <a:fillRect/>
          </a:stretch>
        </p:blipFill>
        <p:spPr bwMode="auto">
          <a:xfrm>
            <a:off x="757237" y="1262063"/>
            <a:ext cx="7610400" cy="5094057"/>
          </a:xfrm>
          <a:prstGeom prst="rect">
            <a:avLst/>
          </a:prstGeom>
          <a:noFill/>
        </p:spPr>
      </p:pic>
      <p:sp>
        <p:nvSpPr>
          <p:cNvPr id="2" name="Title 1"/>
          <p:cNvSpPr>
            <a:spLocks noGrp="1"/>
          </p:cNvSpPr>
          <p:nvPr>
            <p:ph type="title"/>
          </p:nvPr>
        </p:nvSpPr>
        <p:spPr/>
        <p:txBody>
          <a:bodyPr/>
          <a:lstStyle/>
          <a:p>
            <a:r>
              <a:rPr lang="en-AU" dirty="0"/>
              <a:t>Pan-African banks are undertaking a rapid evolution of operating models to scale for growth, geared towards their target business lines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27</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Retail banking in Africa has historically focused on smaller numbers of affluent customers. As the need for financial services grows new low cost distribution strategies will be required</a:t>
            </a:r>
          </a:p>
        </p:txBody>
      </p:sp>
      <p:sp>
        <p:nvSpPr>
          <p:cNvPr id="6" name="Content Placeholder 5"/>
          <p:cNvSpPr>
            <a:spLocks noGrp="1"/>
          </p:cNvSpPr>
          <p:nvPr>
            <p:ph idx="1"/>
          </p:nvPr>
        </p:nvSpPr>
        <p:spPr>
          <a:xfrm>
            <a:off x="144463" y="1262063"/>
            <a:ext cx="5599112" cy="5062537"/>
          </a:xfrm>
        </p:spPr>
        <p:txBody>
          <a:bodyPr/>
          <a:lstStyle/>
          <a:p>
            <a:pPr>
              <a:spcBef>
                <a:spcPts val="800"/>
              </a:spcBef>
            </a:pPr>
            <a:r>
              <a:rPr lang="en-AU" sz="1500" dirty="0">
                <a:solidFill>
                  <a:schemeClr val="tx1"/>
                </a:solidFill>
              </a:rPr>
              <a:t>While growing numbers of Africans are attaining income levels of a new middle class, traditional banking services remain too expensive for many.</a:t>
            </a:r>
          </a:p>
          <a:p>
            <a:pPr>
              <a:spcBef>
                <a:spcPts val="800"/>
              </a:spcBef>
            </a:pPr>
            <a:r>
              <a:rPr lang="en-AU" sz="1500" dirty="0">
                <a:solidFill>
                  <a:schemeClr val="tx1"/>
                </a:solidFill>
              </a:rPr>
              <a:t>The cost of extending banking access through traditional physical channels is prohibitive, and many low income customers provide thin margins for traditional banking models</a:t>
            </a:r>
          </a:p>
          <a:p>
            <a:pPr>
              <a:spcBef>
                <a:spcPts val="800"/>
              </a:spcBef>
            </a:pPr>
            <a:r>
              <a:rPr lang="en-AU" sz="1500" dirty="0">
                <a:solidFill>
                  <a:schemeClr val="tx1"/>
                </a:solidFill>
              </a:rPr>
              <a:t>Mobile payment solutions are providing a new low cost way to meet basic financial services needs, however these services are also low margin and for many operators are a way of increasing core revenue streams from selling air-time and reducing </a:t>
            </a:r>
            <a:br>
              <a:rPr lang="en-AU" sz="1500" dirty="0">
                <a:solidFill>
                  <a:schemeClr val="tx1"/>
                </a:solidFill>
              </a:rPr>
            </a:br>
            <a:r>
              <a:rPr lang="en-AU" sz="1500" dirty="0">
                <a:solidFill>
                  <a:schemeClr val="tx1"/>
                </a:solidFill>
              </a:rPr>
              <a:t>customer churn</a:t>
            </a:r>
          </a:p>
          <a:p>
            <a:pPr>
              <a:spcBef>
                <a:spcPts val="800"/>
              </a:spcBef>
            </a:pPr>
            <a:r>
              <a:rPr lang="en-AU" sz="1500" dirty="0">
                <a:solidFill>
                  <a:schemeClr val="tx1"/>
                </a:solidFill>
              </a:rPr>
              <a:t>For banks seeking to tap the potential of the emerging customer group, new retail models are required, including</a:t>
            </a:r>
          </a:p>
          <a:p>
            <a:pPr lvl="1">
              <a:spcBef>
                <a:spcPts val="800"/>
              </a:spcBef>
            </a:pPr>
            <a:r>
              <a:rPr lang="en-AU" sz="1350" dirty="0">
                <a:solidFill>
                  <a:schemeClr val="tx1"/>
                </a:solidFill>
              </a:rPr>
              <a:t>Low cost distribution strategies </a:t>
            </a:r>
          </a:p>
          <a:p>
            <a:pPr lvl="1">
              <a:spcBef>
                <a:spcPts val="800"/>
              </a:spcBef>
            </a:pPr>
            <a:r>
              <a:rPr lang="en-AU" sz="1350" dirty="0">
                <a:solidFill>
                  <a:schemeClr val="tx1"/>
                </a:solidFill>
              </a:rPr>
              <a:t>Simple, low cost products</a:t>
            </a:r>
          </a:p>
          <a:p>
            <a:pPr lvl="1">
              <a:spcBef>
                <a:spcPts val="800"/>
              </a:spcBef>
            </a:pPr>
            <a:r>
              <a:rPr lang="en-AU" sz="1350" dirty="0">
                <a:solidFill>
                  <a:schemeClr val="tx1"/>
                </a:solidFill>
              </a:rPr>
              <a:t>Scale and low cost operations through regionalisation, shared services, automation and process outsourcing are required to reduce cost-to-serve</a:t>
            </a:r>
          </a:p>
        </p:txBody>
      </p:sp>
      <p:sp>
        <p:nvSpPr>
          <p:cNvPr id="5" name="Footer Placeholder 4"/>
          <p:cNvSpPr>
            <a:spLocks noGrp="1"/>
          </p:cNvSpPr>
          <p:nvPr>
            <p:ph type="ftr" sz="quarter" idx="11"/>
          </p:nvPr>
        </p:nvSpPr>
        <p:spPr/>
        <p:txBody>
          <a:bodyPr/>
          <a:lstStyle/>
          <a:p>
            <a:pPr>
              <a:defRPr/>
            </a:pPr>
            <a:r>
              <a:rPr lang="en-AU"/>
              <a:t>Copyright © 2010 Accenture All Rights Reserved.</a:t>
            </a:r>
            <a:endParaRPr lang="en-AU" dirty="0"/>
          </a:p>
        </p:txBody>
      </p:sp>
      <p:pic>
        <p:nvPicPr>
          <p:cNvPr id="11269" name="Picture 5" descr="Q:\Clients\Accenture\Natalie Vaughan - 10-2140 - Africa Pov\Illustrator\Round 2 graphs\New graph_Slide32NEW.png"/>
          <p:cNvPicPr>
            <a:picLocks noChangeAspect="1" noChangeArrowheads="1"/>
          </p:cNvPicPr>
          <p:nvPr/>
        </p:nvPicPr>
        <p:blipFill>
          <a:blip r:embed="rId2" cstate="email"/>
          <a:srcRect/>
          <a:stretch>
            <a:fillRect/>
          </a:stretch>
        </p:blipFill>
        <p:spPr bwMode="auto">
          <a:xfrm>
            <a:off x="6046788" y="1262063"/>
            <a:ext cx="2809875" cy="5144165"/>
          </a:xfrm>
          <a:prstGeom prst="rect">
            <a:avLst/>
          </a:prstGeom>
          <a:noFill/>
        </p:spPr>
      </p:pic>
      <p:sp>
        <p:nvSpPr>
          <p:cNvPr id="12"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pPr>
                <a:defRPr/>
              </a:pPr>
              <a:t>28</a:t>
            </a:fld>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Clients\Accenture\Natalie Vaughan - 10-2140 - Africa Pov\Illustrator\Round 2 graphs\LARGE DECK\New graph_Slide32_B.png"/>
          <p:cNvPicPr>
            <a:picLocks noChangeAspect="1" noChangeArrowheads="1"/>
          </p:cNvPicPr>
          <p:nvPr/>
        </p:nvPicPr>
        <p:blipFill>
          <a:blip r:embed="rId2" cstate="print"/>
          <a:srcRect/>
          <a:stretch>
            <a:fillRect/>
          </a:stretch>
        </p:blipFill>
        <p:spPr bwMode="auto">
          <a:xfrm>
            <a:off x="6426757" y="1521422"/>
            <a:ext cx="1971758" cy="1868400"/>
          </a:xfrm>
          <a:prstGeom prst="rect">
            <a:avLst/>
          </a:prstGeom>
          <a:noFill/>
        </p:spPr>
      </p:pic>
      <p:sp>
        <p:nvSpPr>
          <p:cNvPr id="2" name="Title 1"/>
          <p:cNvSpPr>
            <a:spLocks noGrp="1"/>
          </p:cNvSpPr>
          <p:nvPr>
            <p:ph type="title"/>
          </p:nvPr>
        </p:nvSpPr>
        <p:spPr/>
        <p:txBody>
          <a:bodyPr/>
          <a:lstStyle/>
          <a:p>
            <a:r>
              <a:rPr lang="en-AU" dirty="0"/>
              <a:t>Mobile financial services are a growing force across Africa and an important part of the emerging FS ecosystem</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29</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1115532"/>
            <a:ext cx="6037264"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600" kern="0" dirty="0">
                <a:solidFill>
                  <a:schemeClr val="accent2"/>
                </a:solidFill>
                <a:latin typeface="+mj-lt"/>
                <a:ea typeface="+mj-ea"/>
                <a:cs typeface="+mj-cs"/>
              </a:rPr>
              <a:t>Mobile FS is undergoing a rapid growth trajectory</a:t>
            </a:r>
          </a:p>
        </p:txBody>
      </p:sp>
      <p:sp>
        <p:nvSpPr>
          <p:cNvPr id="7" name="Content Placeholder 2"/>
          <p:cNvSpPr>
            <a:spLocks noGrp="1"/>
          </p:cNvSpPr>
          <p:nvPr>
            <p:ph idx="1"/>
          </p:nvPr>
        </p:nvSpPr>
        <p:spPr>
          <a:xfrm>
            <a:off x="144462" y="1418051"/>
            <a:ext cx="5618163" cy="1191800"/>
          </a:xfrm>
        </p:spPr>
        <p:txBody>
          <a:bodyPr/>
          <a:lstStyle/>
          <a:p>
            <a:pPr>
              <a:spcBef>
                <a:spcPts val="500"/>
              </a:spcBef>
            </a:pPr>
            <a:r>
              <a:rPr lang="en-AU" sz="1100" dirty="0">
                <a:solidFill>
                  <a:schemeClr val="tx1"/>
                </a:solidFill>
              </a:rPr>
              <a:t>27m Africans are expected to subscribe to mobile financial services at the end of 2010, this is forecast to grow to 78m by 2012 and 238m by 2015 as uptake increases and more providers roll out solutions in more countries</a:t>
            </a:r>
          </a:p>
          <a:p>
            <a:pPr>
              <a:spcBef>
                <a:spcPts val="500"/>
              </a:spcBef>
            </a:pPr>
            <a:r>
              <a:rPr lang="en-AU" sz="1100" dirty="0">
                <a:solidFill>
                  <a:schemeClr val="tx1"/>
                </a:solidFill>
              </a:rPr>
              <a:t>The total amount transacted is anticipated to grow to 7.5% of total African GDP in 2015 or $200bn earning mobile operators c$3bn revenue.</a:t>
            </a:r>
            <a:r>
              <a:rPr lang="en-AU" sz="1050" baseline="30000" dirty="0">
                <a:solidFill>
                  <a:schemeClr val="tx1"/>
                </a:solidFill>
              </a:rPr>
              <a:t>1</a:t>
            </a:r>
            <a:endParaRPr lang="en-AU" sz="1100" baseline="30000" dirty="0">
              <a:solidFill>
                <a:schemeClr val="tx1"/>
              </a:solidFill>
            </a:endParaRPr>
          </a:p>
          <a:p>
            <a:pPr>
              <a:spcBef>
                <a:spcPts val="500"/>
              </a:spcBef>
            </a:pPr>
            <a:r>
              <a:rPr lang="en-AU" sz="1100" dirty="0">
                <a:solidFill>
                  <a:schemeClr val="tx1"/>
                </a:solidFill>
              </a:rPr>
              <a:t>High mobile penetration, lower cost access to basic financial services and large alternative distribution networks are key drivers for customer uptake</a:t>
            </a:r>
          </a:p>
        </p:txBody>
      </p:sp>
      <p:sp>
        <p:nvSpPr>
          <p:cNvPr id="8" name="Title 1"/>
          <p:cNvSpPr txBox="1">
            <a:spLocks/>
          </p:cNvSpPr>
          <p:nvPr/>
        </p:nvSpPr>
        <p:spPr bwMode="gray">
          <a:xfrm>
            <a:off x="144461" y="2805311"/>
            <a:ext cx="5913439"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600" kern="0" dirty="0">
                <a:solidFill>
                  <a:schemeClr val="accent2"/>
                </a:solidFill>
                <a:latin typeface="+mj-lt"/>
                <a:ea typeface="+mj-ea"/>
                <a:cs typeface="+mj-cs"/>
              </a:rPr>
              <a:t>Mobile Operators are playing a key role in driving growth – </a:t>
            </a:r>
          </a:p>
          <a:p>
            <a:pPr marL="342900" lvl="0" indent="-342900" eaLnBrk="1" hangingPunct="1">
              <a:lnSpc>
                <a:spcPct val="100000"/>
              </a:lnSpc>
            </a:pPr>
            <a:r>
              <a:rPr lang="en-AU" sz="1600" kern="0" dirty="0">
                <a:solidFill>
                  <a:schemeClr val="accent2"/>
                </a:solidFill>
                <a:latin typeface="+mj-lt"/>
                <a:ea typeface="+mj-ea"/>
                <a:cs typeface="+mj-cs"/>
              </a:rPr>
              <a:t>as well as banks</a:t>
            </a:r>
          </a:p>
        </p:txBody>
      </p:sp>
      <p:sp>
        <p:nvSpPr>
          <p:cNvPr id="9" name="Content Placeholder 2"/>
          <p:cNvSpPr txBox="1">
            <a:spLocks/>
          </p:cNvSpPr>
          <p:nvPr/>
        </p:nvSpPr>
        <p:spPr bwMode="gray">
          <a:xfrm>
            <a:off x="144461" y="3326905"/>
            <a:ext cx="8999539" cy="1191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176213" lvl="0" indent="-176213" eaLnBrk="1" hangingPunct="1">
              <a:lnSpc>
                <a:spcPct val="100000"/>
              </a:lnSpc>
              <a:spcBef>
                <a:spcPts val="500"/>
              </a:spcBef>
              <a:buClr>
                <a:schemeClr val="accent2"/>
              </a:buClr>
              <a:buFontTx/>
              <a:buChar char="•"/>
            </a:pPr>
            <a:r>
              <a:rPr lang="en-AU" sz="1100" b="0" kern="0" dirty="0">
                <a:latin typeface="+mn-lt"/>
              </a:rPr>
              <a:t>The relationships between operators and banks are critical to business models</a:t>
            </a:r>
          </a:p>
          <a:p>
            <a:pPr marL="176213" lvl="0" indent="-176213" eaLnBrk="1" hangingPunct="1">
              <a:lnSpc>
                <a:spcPct val="100000"/>
              </a:lnSpc>
              <a:spcBef>
                <a:spcPts val="500"/>
              </a:spcBef>
              <a:buClr>
                <a:schemeClr val="accent2"/>
              </a:buClr>
              <a:buFontTx/>
              <a:buChar char="•"/>
            </a:pPr>
            <a:r>
              <a:rPr lang="en-AU" sz="1100" b="0" kern="0" dirty="0">
                <a:latin typeface="+mn-lt"/>
              </a:rPr>
              <a:t>Regulatory issues for money supply, e-cash creation and cash management will </a:t>
            </a:r>
            <a:br>
              <a:rPr lang="en-AU" sz="1100" b="0" kern="0" dirty="0">
                <a:latin typeface="+mn-lt"/>
              </a:rPr>
            </a:br>
            <a:r>
              <a:rPr lang="en-AU" sz="1100" b="0" kern="0" dirty="0">
                <a:latin typeface="+mn-lt"/>
              </a:rPr>
              <a:t>shape the inter-relationship of Mobile Operators and Banks</a:t>
            </a:r>
          </a:p>
          <a:p>
            <a:pPr marL="176213" lvl="0" indent="-176213" eaLnBrk="1" hangingPunct="1">
              <a:lnSpc>
                <a:spcPct val="100000"/>
              </a:lnSpc>
              <a:spcBef>
                <a:spcPts val="500"/>
              </a:spcBef>
              <a:buClr>
                <a:schemeClr val="accent2"/>
              </a:buClr>
              <a:buFontTx/>
              <a:buChar char="•"/>
            </a:pPr>
            <a:r>
              <a:rPr lang="en-AU" sz="1100" b="0" kern="0" dirty="0">
                <a:latin typeface="+mn-lt"/>
              </a:rPr>
              <a:t>As yet – Mobile Operators operating as banks, and 3rd party providers have not made significant impact on the African mobile FS market</a:t>
            </a:r>
          </a:p>
          <a:p>
            <a:pPr marL="176213" lvl="0" indent="-176213" eaLnBrk="1" hangingPunct="1">
              <a:lnSpc>
                <a:spcPct val="100000"/>
              </a:lnSpc>
              <a:spcBef>
                <a:spcPts val="500"/>
              </a:spcBef>
              <a:buClr>
                <a:schemeClr val="accent2"/>
              </a:buClr>
              <a:buFontTx/>
              <a:buChar char="•"/>
            </a:pPr>
            <a:r>
              <a:rPr lang="en-AU" sz="1100" b="0" kern="0" dirty="0">
                <a:latin typeface="+mn-lt"/>
              </a:rPr>
              <a:t>Serving low income customers profitably is a major challenge – many mobile solutions are relatively low margin, but cross-subsidised by airtime sales; banks will be challenged to serve these customers without reducing margins for their overall business</a:t>
            </a:r>
            <a:endParaRPr kumimoji="0" lang="en-AU" sz="1100" b="0" i="0" u="none" strike="noStrike" kern="0" cap="none" spc="0" normalizeH="0" baseline="0" noProof="0" dirty="0">
              <a:ln>
                <a:noFill/>
              </a:ln>
              <a:effectLst/>
              <a:uLnTx/>
              <a:uFillTx/>
              <a:latin typeface="+mn-lt"/>
              <a:ea typeface="+mn-ea"/>
              <a:cs typeface="+mn-cs"/>
            </a:endParaRPr>
          </a:p>
        </p:txBody>
      </p:sp>
      <p:sp>
        <p:nvSpPr>
          <p:cNvPr id="12" name="Title 1"/>
          <p:cNvSpPr txBox="1">
            <a:spLocks/>
          </p:cNvSpPr>
          <p:nvPr/>
        </p:nvSpPr>
        <p:spPr bwMode="gray">
          <a:xfrm>
            <a:off x="5877718" y="1115532"/>
            <a:ext cx="323078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600" kern="0" dirty="0">
                <a:solidFill>
                  <a:schemeClr val="accent2"/>
                </a:solidFill>
                <a:latin typeface="+mj-lt"/>
                <a:ea typeface="+mj-ea"/>
                <a:cs typeface="+mj-cs"/>
              </a:rPr>
              <a:t>African Mobile Subscribers (m)</a:t>
            </a:r>
          </a:p>
        </p:txBody>
      </p:sp>
      <p:sp>
        <p:nvSpPr>
          <p:cNvPr id="13" name="Title 1"/>
          <p:cNvSpPr txBox="1">
            <a:spLocks/>
          </p:cNvSpPr>
          <p:nvPr/>
        </p:nvSpPr>
        <p:spPr bwMode="gray">
          <a:xfrm>
            <a:off x="5887243" y="3449157"/>
            <a:ext cx="323078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900" b="0" kern="0" dirty="0">
                <a:latin typeface="+mj-lt"/>
                <a:ea typeface="+mj-ea"/>
                <a:cs typeface="+mj-cs"/>
              </a:rPr>
              <a:t>Source: Pyramid Research, Mobile Financial Services in Africa, October 2010</a:t>
            </a:r>
          </a:p>
        </p:txBody>
      </p:sp>
      <p:sp>
        <p:nvSpPr>
          <p:cNvPr id="14" name="Title 1"/>
          <p:cNvSpPr txBox="1">
            <a:spLocks/>
          </p:cNvSpPr>
          <p:nvPr/>
        </p:nvSpPr>
        <p:spPr bwMode="gray">
          <a:xfrm>
            <a:off x="144460" y="6382857"/>
            <a:ext cx="5818189" cy="22749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900" b="0" kern="0" baseline="30000" dirty="0">
                <a:solidFill>
                  <a:schemeClr val="accent5"/>
                </a:solidFill>
                <a:latin typeface="+mj-lt"/>
                <a:ea typeface="+mj-ea"/>
                <a:cs typeface="+mj-cs"/>
              </a:rPr>
              <a:t>1 </a:t>
            </a:r>
            <a:r>
              <a:rPr lang="en-AU" sz="900" b="0" kern="0" dirty="0">
                <a:solidFill>
                  <a:schemeClr val="accent5"/>
                </a:solidFill>
                <a:latin typeface="+mj-lt"/>
                <a:ea typeface="+mj-ea"/>
                <a:cs typeface="+mj-cs"/>
              </a:rPr>
              <a:t>Pyramid Research, Mobile Financial Services in Africa, October 2010</a:t>
            </a:r>
          </a:p>
        </p:txBody>
      </p:sp>
      <p:pic>
        <p:nvPicPr>
          <p:cNvPr id="4098" name="Picture 2" descr="Q:\Clients\Accenture\Natalie Vaughan - 10-2140 - Africa Pov\Illustrator\Round 2 graphs\New graph_Slide32.png"/>
          <p:cNvPicPr>
            <a:picLocks noChangeAspect="1" noChangeArrowheads="1"/>
          </p:cNvPicPr>
          <p:nvPr/>
        </p:nvPicPr>
        <p:blipFill>
          <a:blip r:embed="rId3" cstate="print"/>
          <a:srcRect/>
          <a:stretch>
            <a:fillRect/>
          </a:stretch>
        </p:blipFill>
        <p:spPr bwMode="auto">
          <a:xfrm>
            <a:off x="541226" y="4649088"/>
            <a:ext cx="8049600" cy="17353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Clients\Accenture\Natalie Vaughan - 10-2140 - Africa Pov\PPT\links\84543134.jpg"/>
          <p:cNvPicPr>
            <a:picLocks noChangeAspect="1" noChangeArrowheads="1"/>
          </p:cNvPicPr>
          <p:nvPr/>
        </p:nvPicPr>
        <p:blipFill>
          <a:blip r:embed="rId2" cstate="email"/>
          <a:srcRect/>
          <a:stretch>
            <a:fillRect/>
          </a:stretch>
        </p:blipFill>
        <p:spPr bwMode="auto">
          <a:xfrm>
            <a:off x="-1" y="3428999"/>
            <a:ext cx="9144001" cy="3429001"/>
          </a:xfrm>
          <a:prstGeom prst="rect">
            <a:avLst/>
          </a:prstGeom>
          <a:noFill/>
        </p:spPr>
      </p:pic>
      <p:sp>
        <p:nvSpPr>
          <p:cNvPr id="7" name="Title 1"/>
          <p:cNvSpPr>
            <a:spLocks noGrp="1"/>
          </p:cNvSpPr>
          <p:nvPr>
            <p:ph type="title"/>
          </p:nvPr>
        </p:nvSpPr>
        <p:spPr>
          <a:xfrm>
            <a:off x="144462" y="0"/>
            <a:ext cx="8827200" cy="1143000"/>
          </a:xfrm>
        </p:spPr>
        <p:txBody>
          <a:bodyPr/>
          <a:lstStyle/>
          <a:p>
            <a:r>
              <a:rPr lang="en-AU" sz="2800" dirty="0"/>
              <a:t>Executive Summary</a:t>
            </a:r>
          </a:p>
        </p:txBody>
      </p:sp>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3</a:t>
            </a:fld>
            <a:endParaRPr lang="en-AU" dirty="0">
              <a:solidFill>
                <a:schemeClr val="bg1"/>
              </a:solidFill>
            </a:endParaRPr>
          </a:p>
        </p:txBody>
      </p:sp>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Clients\Accenture\Natalie Vaughan - 10-2140 - Africa Pov\Illustrator\Round 2 graphs\New graph_Slide33.png"/>
          <p:cNvPicPr>
            <a:picLocks noChangeAspect="1" noChangeArrowheads="1"/>
          </p:cNvPicPr>
          <p:nvPr/>
        </p:nvPicPr>
        <p:blipFill>
          <a:blip r:embed="rId2" cstate="print"/>
          <a:srcRect/>
          <a:stretch>
            <a:fillRect/>
          </a:stretch>
        </p:blipFill>
        <p:spPr bwMode="auto">
          <a:xfrm>
            <a:off x="257174" y="2872739"/>
            <a:ext cx="8280000" cy="2985136"/>
          </a:xfrm>
          <a:prstGeom prst="rect">
            <a:avLst/>
          </a:prstGeom>
          <a:noFill/>
        </p:spPr>
      </p:pic>
      <p:sp>
        <p:nvSpPr>
          <p:cNvPr id="2" name="Title 1"/>
          <p:cNvSpPr>
            <a:spLocks noGrp="1"/>
          </p:cNvSpPr>
          <p:nvPr>
            <p:ph type="title"/>
          </p:nvPr>
        </p:nvSpPr>
        <p:spPr/>
        <p:txBody>
          <a:bodyPr/>
          <a:lstStyle/>
          <a:p>
            <a:r>
              <a:rPr lang="en-AU" dirty="0"/>
              <a:t>How does your organisation position itself to make the most of </a:t>
            </a:r>
            <a:br>
              <a:rPr lang="en-AU" dirty="0"/>
            </a:br>
            <a:r>
              <a:rPr lang="en-AU" dirty="0"/>
              <a:t>growth in African FS?</a:t>
            </a:r>
          </a:p>
        </p:txBody>
      </p:sp>
      <p:sp>
        <p:nvSpPr>
          <p:cNvPr id="3" name="Content Placeholder 2"/>
          <p:cNvSpPr>
            <a:spLocks noGrp="1"/>
          </p:cNvSpPr>
          <p:nvPr>
            <p:ph idx="1"/>
          </p:nvPr>
        </p:nvSpPr>
        <p:spPr>
          <a:xfrm>
            <a:off x="144463" y="1260475"/>
            <a:ext cx="8826500" cy="1139825"/>
          </a:xfrm>
        </p:spPr>
        <p:txBody>
          <a:bodyPr/>
          <a:lstStyle/>
          <a:p>
            <a:r>
              <a:rPr lang="en-AU" sz="1600" dirty="0">
                <a:solidFill>
                  <a:schemeClr val="tx1"/>
                </a:solidFill>
              </a:rPr>
              <a:t>The diversity and complexity of financial services in Africa mean that there is unlikely to be a Pan-Africa Strategy</a:t>
            </a:r>
          </a:p>
          <a:p>
            <a:r>
              <a:rPr lang="en-AU" sz="1600" dirty="0">
                <a:solidFill>
                  <a:schemeClr val="tx1"/>
                </a:solidFill>
              </a:rPr>
              <a:t>Instead organisations are taking a set of focused actions – including building a presence in select markets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30</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242998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lnSpc>
                <a:spcPct val="100000"/>
              </a:lnSpc>
            </a:pPr>
            <a:r>
              <a:rPr lang="en-AU" sz="1800" kern="0" dirty="0">
                <a:solidFill>
                  <a:schemeClr val="accent2"/>
                </a:solidFill>
                <a:latin typeface="+mj-lt"/>
                <a:ea typeface="+mj-ea"/>
                <a:cs typeface="+mj-cs"/>
              </a:rPr>
              <a:t>Key Considerations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Financial Services in Africa offer the opportunity for banks and insurers to participate in a growth story that goes beyond profits</a:t>
            </a:r>
          </a:p>
        </p:txBody>
      </p:sp>
      <p:sp>
        <p:nvSpPr>
          <p:cNvPr id="6" name="Content Placeholder 5"/>
          <p:cNvSpPr>
            <a:spLocks noGrp="1"/>
          </p:cNvSpPr>
          <p:nvPr>
            <p:ph idx="1"/>
          </p:nvPr>
        </p:nvSpPr>
        <p:spPr/>
        <p:txBody>
          <a:bodyPr/>
          <a:lstStyle/>
          <a:p>
            <a:pPr>
              <a:spcBef>
                <a:spcPts val="800"/>
              </a:spcBef>
            </a:pPr>
            <a:r>
              <a:rPr lang="en-AU" sz="1600" dirty="0">
                <a:solidFill>
                  <a:schemeClr val="tx1"/>
                </a:solidFill>
              </a:rPr>
              <a:t>Growth potential in Africa is now real</a:t>
            </a:r>
          </a:p>
          <a:p>
            <a:pPr>
              <a:spcBef>
                <a:spcPts val="800"/>
              </a:spcBef>
            </a:pPr>
            <a:r>
              <a:rPr lang="en-AU" sz="1600" dirty="0">
                <a:solidFill>
                  <a:schemeClr val="tx1"/>
                </a:solidFill>
              </a:rPr>
              <a:t>Governments are proactively reducing barriers to FS growth building key market enablers</a:t>
            </a:r>
          </a:p>
          <a:p>
            <a:pPr>
              <a:spcBef>
                <a:spcPts val="800"/>
              </a:spcBef>
            </a:pPr>
            <a:r>
              <a:rPr lang="en-AU" sz="1600" dirty="0">
                <a:solidFill>
                  <a:schemeClr val="tx1"/>
                </a:solidFill>
              </a:rPr>
              <a:t>The Tipping Point Index shows that the African continent can not be treated as a single entity. There is differential attractiveness to foreign banks between African countries</a:t>
            </a:r>
          </a:p>
          <a:p>
            <a:pPr>
              <a:spcBef>
                <a:spcPts val="800"/>
              </a:spcBef>
            </a:pPr>
            <a:r>
              <a:rPr lang="en-AU" sz="1600" dirty="0">
                <a:solidFill>
                  <a:schemeClr val="tx1"/>
                </a:solidFill>
              </a:rPr>
              <a:t>But – a new group of fast movers that need to be taken seriously as a serious growth opportunity</a:t>
            </a:r>
          </a:p>
          <a:p>
            <a:pPr>
              <a:spcBef>
                <a:spcPts val="800"/>
              </a:spcBef>
            </a:pPr>
            <a:r>
              <a:rPr lang="en-AU" sz="1600" dirty="0">
                <a:solidFill>
                  <a:schemeClr val="tx1"/>
                </a:solidFill>
              </a:rPr>
              <a:t>Many countries are trying to skip a generation of evolution and create a FS environment highly customised to Africa</a:t>
            </a:r>
          </a:p>
          <a:p>
            <a:pPr>
              <a:spcBef>
                <a:spcPts val="800"/>
              </a:spcBef>
            </a:pPr>
            <a:r>
              <a:rPr lang="en-AU" sz="1600" dirty="0">
                <a:solidFill>
                  <a:schemeClr val="tx1"/>
                </a:solidFill>
              </a:rPr>
              <a:t>However, foreign banks can bring competitive advantages, know how and innovation</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31</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7" name="Content Placeholder 6"/>
          <p:cNvSpPr>
            <a:spLocks noGrp="1"/>
          </p:cNvSpPr>
          <p:nvPr>
            <p:ph idx="12"/>
          </p:nvPr>
        </p:nvSpPr>
        <p:spPr/>
        <p:txBody>
          <a:bodyPr/>
          <a:lstStyle/>
          <a:p>
            <a:pPr>
              <a:spcBef>
                <a:spcPts val="800"/>
              </a:spcBef>
            </a:pPr>
            <a:r>
              <a:rPr lang="en-AU" sz="1600" dirty="0">
                <a:solidFill>
                  <a:schemeClr val="tx1"/>
                </a:solidFill>
              </a:rPr>
              <a:t>Considerable dexterity from foreign banks (c. 20) to “buy an option” on the Tipping Point</a:t>
            </a:r>
          </a:p>
          <a:p>
            <a:pPr>
              <a:spcBef>
                <a:spcPts val="800"/>
              </a:spcBef>
            </a:pPr>
            <a:r>
              <a:rPr lang="en-AU" sz="1600" dirty="0">
                <a:solidFill>
                  <a:schemeClr val="tx1"/>
                </a:solidFill>
              </a:rPr>
              <a:t>Business models – a large spectrum of entry strategies and scaling approaches to business</a:t>
            </a:r>
          </a:p>
          <a:p>
            <a:pPr>
              <a:spcBef>
                <a:spcPts val="800"/>
              </a:spcBef>
            </a:pPr>
            <a:r>
              <a:rPr lang="en-AU" sz="1600" dirty="0">
                <a:solidFill>
                  <a:schemeClr val="tx1"/>
                </a:solidFill>
              </a:rPr>
              <a:t>No single “best practice” but some early learning and some critical success factors are becoming visible</a:t>
            </a:r>
          </a:p>
          <a:p>
            <a:pPr lvl="1">
              <a:spcBef>
                <a:spcPts val="800"/>
              </a:spcBef>
            </a:pPr>
            <a:r>
              <a:rPr lang="en-AU" sz="1400" dirty="0">
                <a:solidFill>
                  <a:schemeClr val="tx1"/>
                </a:solidFill>
              </a:rPr>
              <a:t>Establish an Africa Taskforce</a:t>
            </a:r>
          </a:p>
          <a:p>
            <a:pPr lvl="1">
              <a:spcBef>
                <a:spcPts val="800"/>
              </a:spcBef>
            </a:pPr>
            <a:r>
              <a:rPr lang="en-AU" sz="1400" dirty="0">
                <a:solidFill>
                  <a:schemeClr val="tx1"/>
                </a:solidFill>
              </a:rPr>
              <a:t>Look for partners</a:t>
            </a:r>
          </a:p>
          <a:p>
            <a:pPr lvl="1">
              <a:spcBef>
                <a:spcPts val="800"/>
              </a:spcBef>
            </a:pPr>
            <a:r>
              <a:rPr lang="en-AU" sz="1400" dirty="0">
                <a:solidFill>
                  <a:schemeClr val="tx1"/>
                </a:solidFill>
              </a:rPr>
              <a:t>Understand the relative attractiveness of different sectors</a:t>
            </a:r>
          </a:p>
          <a:p>
            <a:pPr lvl="1">
              <a:spcBef>
                <a:spcPts val="800"/>
              </a:spcBef>
            </a:pPr>
            <a:r>
              <a:rPr lang="en-AU" sz="1400" dirty="0">
                <a:solidFill>
                  <a:schemeClr val="tx1"/>
                </a:solidFill>
              </a:rPr>
              <a:t>Define clear competitive advantages to bring to market</a:t>
            </a:r>
          </a:p>
          <a:p>
            <a:pPr lvl="1">
              <a:spcBef>
                <a:spcPts val="800"/>
              </a:spcBef>
            </a:pPr>
            <a:endParaRPr lang="en-AU" sz="14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Appendix</a:t>
            </a:r>
          </a:p>
        </p:txBody>
      </p:sp>
      <p:sp>
        <p:nvSpPr>
          <p:cNvPr id="3" name="Content Placeholder 2"/>
          <p:cNvSpPr>
            <a:spLocks noGrp="1"/>
          </p:cNvSpPr>
          <p:nvPr>
            <p:ph idx="1"/>
          </p:nvPr>
        </p:nvSpPr>
        <p:spPr/>
        <p:txBody>
          <a:bodyPr/>
          <a:lstStyle/>
          <a:p>
            <a:endParaRPr lang="en-AU" dirty="0">
              <a:solidFill>
                <a:schemeClr val="tx1"/>
              </a:solidFill>
            </a:endParaRP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32</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Content Placeholder 5"/>
          <p:cNvSpPr>
            <a:spLocks noGrp="1"/>
          </p:cNvSpPr>
          <p:nvPr>
            <p:ph idx="12"/>
          </p:nvPr>
        </p:nvSpPr>
        <p:spPr/>
        <p:txBody>
          <a:bodyPr/>
          <a:lstStyle/>
          <a:p>
            <a:endParaRPr lang="en-AU"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Q:\Clients\Accenture\Natalie Vaughan - 10-2140 - Africa Pov\PPT\links\diagram last page.png"/>
          <p:cNvPicPr>
            <a:picLocks noChangeAspect="1" noChangeArrowheads="1"/>
          </p:cNvPicPr>
          <p:nvPr/>
        </p:nvPicPr>
        <p:blipFill>
          <a:blip r:embed="rId2" cstate="print"/>
          <a:srcRect/>
          <a:stretch>
            <a:fillRect/>
          </a:stretch>
        </p:blipFill>
        <p:spPr bwMode="auto">
          <a:xfrm>
            <a:off x="257175" y="2721982"/>
            <a:ext cx="8600400" cy="3704389"/>
          </a:xfrm>
          <a:prstGeom prst="rect">
            <a:avLst/>
          </a:prstGeom>
          <a:noFill/>
        </p:spPr>
      </p:pic>
      <p:sp>
        <p:nvSpPr>
          <p:cNvPr id="2" name="Title 1"/>
          <p:cNvSpPr>
            <a:spLocks noGrp="1"/>
          </p:cNvSpPr>
          <p:nvPr>
            <p:ph type="title"/>
          </p:nvPr>
        </p:nvSpPr>
        <p:spPr/>
        <p:txBody>
          <a:bodyPr/>
          <a:lstStyle/>
          <a:p>
            <a:r>
              <a:rPr lang="en-AU" dirty="0"/>
              <a:t>Understanding the attractiveness of different FS markets in Africa depends on an understanding of economic factors, financial infrastructure and existing depth of consumer FS markets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33</a:t>
            </a:fld>
            <a:endParaRPr lang="en-AU"/>
          </a:p>
        </p:txBody>
      </p:sp>
      <p:sp>
        <p:nvSpPr>
          <p:cNvPr id="5" name="Footer Placeholder 4"/>
          <p:cNvSpPr>
            <a:spLocks noGrp="1"/>
          </p:cNvSpPr>
          <p:nvPr>
            <p:ph type="ftr" sz="quarter" idx="11"/>
          </p:nvPr>
        </p:nvSpPr>
        <p:spPr/>
        <p:txBody>
          <a:bodyPr/>
          <a:lstStyle/>
          <a:p>
            <a:pPr>
              <a:defRPr/>
            </a:pPr>
            <a:r>
              <a:rPr lang="en-AU"/>
              <a:t>Copyright © 2010 Accenture All Rights Reserved.</a:t>
            </a:r>
            <a:endParaRPr lang="en-AU" dirty="0"/>
          </a:p>
        </p:txBody>
      </p:sp>
      <p:sp>
        <p:nvSpPr>
          <p:cNvPr id="7" name="Title 1"/>
          <p:cNvSpPr txBox="1">
            <a:spLocks/>
          </p:cNvSpPr>
          <p:nvPr/>
        </p:nvSpPr>
        <p:spPr bwMode="gray">
          <a:xfrm>
            <a:off x="144462" y="1191732"/>
            <a:ext cx="4324796"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Tipping Point Index Methodology</a:t>
            </a:r>
            <a:br>
              <a:rPr lang="en-AU" sz="1800" kern="0" dirty="0">
                <a:solidFill>
                  <a:schemeClr val="accent2"/>
                </a:solidFill>
                <a:latin typeface="+mj-lt"/>
                <a:ea typeface="+mj-ea"/>
                <a:cs typeface="+mj-cs"/>
              </a:rPr>
            </a:br>
            <a:r>
              <a:rPr lang="en-AU" sz="1800" kern="0" dirty="0">
                <a:solidFill>
                  <a:schemeClr val="accent2"/>
                </a:solidFill>
                <a:latin typeface="+mj-lt"/>
                <a:ea typeface="+mj-ea"/>
                <a:cs typeface="+mj-cs"/>
              </a:rPr>
              <a:t>Financial Market Readiness</a:t>
            </a:r>
          </a:p>
        </p:txBody>
      </p:sp>
      <p:sp>
        <p:nvSpPr>
          <p:cNvPr id="8" name="Content Placeholder 2"/>
          <p:cNvSpPr>
            <a:spLocks noGrp="1"/>
          </p:cNvSpPr>
          <p:nvPr>
            <p:ph idx="1"/>
          </p:nvPr>
        </p:nvSpPr>
        <p:spPr>
          <a:xfrm>
            <a:off x="144463" y="1856201"/>
            <a:ext cx="4922838" cy="782224"/>
          </a:xfrm>
        </p:spPr>
        <p:txBody>
          <a:bodyPr/>
          <a:lstStyle/>
          <a:p>
            <a:pPr marL="180975" indent="-180975">
              <a:spcBef>
                <a:spcPts val="500"/>
              </a:spcBef>
              <a:buFont typeface="+mj-lt"/>
              <a:buAutoNum type="arabicPeriod"/>
            </a:pPr>
            <a:r>
              <a:rPr lang="en-AU" sz="1100" dirty="0">
                <a:solidFill>
                  <a:schemeClr val="tx1"/>
                </a:solidFill>
              </a:rPr>
              <a:t>Are the conditions for growth present?</a:t>
            </a:r>
          </a:p>
          <a:p>
            <a:pPr marL="180975" indent="-180975">
              <a:spcBef>
                <a:spcPts val="500"/>
              </a:spcBef>
              <a:buFont typeface="+mj-lt"/>
              <a:buAutoNum type="arabicPeriod"/>
            </a:pPr>
            <a:r>
              <a:rPr lang="en-AU" sz="1100" dirty="0">
                <a:solidFill>
                  <a:schemeClr val="tx1"/>
                </a:solidFill>
              </a:rPr>
              <a:t>Readiness – which countries are in the take-off zone?</a:t>
            </a:r>
          </a:p>
          <a:p>
            <a:pPr marL="180975" indent="-180975">
              <a:spcBef>
                <a:spcPts val="500"/>
              </a:spcBef>
              <a:buFont typeface="+mj-lt"/>
              <a:buAutoNum type="arabicPeriod"/>
            </a:pPr>
            <a:r>
              <a:rPr lang="en-AU" sz="1100" dirty="0">
                <a:solidFill>
                  <a:schemeClr val="tx1"/>
                </a:solidFill>
              </a:rPr>
              <a:t>What do individual countries have to do to get to the take-off zone?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8A37779-3EFF-4C44-81BE-A0A03BDD188D}" type="slidenum">
              <a:rPr lang="en-AU" smtClean="0"/>
              <a:pPr>
                <a:defRPr/>
              </a:pPr>
              <a:t>34</a:t>
            </a:fld>
            <a:endParaRPr lang="en-AU"/>
          </a:p>
        </p:txBody>
      </p:sp>
      <p:sp>
        <p:nvSpPr>
          <p:cNvPr id="5" name="页脚占位符 4"/>
          <p:cNvSpPr>
            <a:spLocks noGrp="1"/>
          </p:cNvSpPr>
          <p:nvPr>
            <p:ph type="ftr" sz="quarter" idx="11"/>
          </p:nvPr>
        </p:nvSpPr>
        <p:spPr/>
        <p:txBody>
          <a:bodyPr/>
          <a:lstStyle/>
          <a:p>
            <a:pPr>
              <a:defRPr/>
            </a:pPr>
            <a:r>
              <a:rPr lang="en-AU"/>
              <a:t>Copyright © 2010 Accenture All Rights Reserved.</a:t>
            </a:r>
            <a:endParaRPr lang="en-AU" dirty="0"/>
          </a:p>
        </p:txBody>
      </p:sp>
      <p:sp>
        <p:nvSpPr>
          <p:cNvPr id="6" name="内容占位符 5"/>
          <p:cNvSpPr>
            <a:spLocks noGrp="1"/>
          </p:cNvSpPr>
          <p:nvPr>
            <p:ph idx="12"/>
          </p:nvPr>
        </p:nvSpPr>
        <p:spPr/>
        <p:txBody>
          <a:bodyPr/>
          <a:lstStyle/>
          <a:p>
            <a:endParaRPr lang="zh-CN" altLang="en-US"/>
          </a:p>
        </p:txBody>
      </p:sp>
    </p:spTree>
    <p:extLst>
      <p:ext uri="{BB962C8B-B14F-4D97-AF65-F5344CB8AC3E}">
        <p14:creationId xmlns:p14="http://schemas.microsoft.com/office/powerpoint/2010/main" val="102086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accent1">
                    <a:lumMod val="75000"/>
                  </a:schemeClr>
                </a:solidFill>
                <a:latin typeface="+mn-ea"/>
                <a:ea typeface="+mn-ea"/>
              </a:rPr>
              <a:t>声明：</a:t>
            </a:r>
          </a:p>
        </p:txBody>
      </p:sp>
      <p:sp>
        <p:nvSpPr>
          <p:cNvPr id="5" name="内容占位符 4"/>
          <p:cNvSpPr>
            <a:spLocks noGrp="1"/>
          </p:cNvSpPr>
          <p:nvPr>
            <p:ph idx="1"/>
          </p:nvPr>
        </p:nvSpPr>
        <p:spPr>
          <a:xfrm>
            <a:off x="457200" y="980728"/>
            <a:ext cx="8229600" cy="3744416"/>
          </a:xfrm>
        </p:spPr>
        <p:txBody>
          <a:bodyPr/>
          <a:lstStyle/>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所有的版权属于原有公司，文件均来自公开渠道</a:t>
            </a:r>
            <a:endParaRPr lang="en-US" altLang="zh-CN" dirty="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此文件仅供学习使用，任何人不得进行以此为商业目的的行为</a:t>
            </a:r>
            <a:endParaRPr lang="en-US" altLang="zh-CN" dirty="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如有疑问，请立即删除</a:t>
            </a:r>
          </a:p>
        </p:txBody>
      </p:sp>
      <p:sp>
        <p:nvSpPr>
          <p:cNvPr id="6" name="矩形 5"/>
          <p:cNvSpPr/>
          <p:nvPr/>
        </p:nvSpPr>
        <p:spPr>
          <a:xfrm>
            <a:off x="349286" y="3717034"/>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3" tIns="45702" rIns="91403" bIns="45702" rtlCol="0" anchor="t" anchorCtr="0"/>
          <a:lstStyle/>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百度传课：司马懿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网易学堂：司马懿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知乎：       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8" name="圆角矩形 7">
            <a:hlinkClick r:id="rId3"/>
          </p:cNvPr>
          <p:cNvSpPr/>
          <p:nvPr/>
        </p:nvSpPr>
        <p:spPr>
          <a:xfrm>
            <a:off x="3589793" y="4214092"/>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4" y="4214092"/>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921171"/>
            <a:ext cx="7293966" cy="507823"/>
          </a:xfrm>
          <a:prstGeom prst="rect">
            <a:avLst/>
          </a:prstGeom>
        </p:spPr>
        <p:txBody>
          <a:bodyPr wrap="none" lIns="91403" tIns="45702" rIns="91403" bIns="45702">
            <a:spAutoFit/>
          </a:bodyPr>
          <a:lstStyle/>
          <a:p>
            <a:pPr defTabSz="914127" eaLnBrk="1" hangingPunct="1">
              <a:lnSpc>
                <a:spcPct val="150000"/>
              </a:lnSpc>
            </a:pPr>
            <a:r>
              <a:rPr lang="zh-CN" altLang="en-US" sz="1800" b="0" dirty="0">
                <a:solidFill>
                  <a:srgbClr val="4F81BD">
                    <a:lumMod val="75000"/>
                  </a:srgbClr>
                </a:solidFill>
                <a:latin typeface="微软雅黑"/>
                <a:cs typeface="Segoe UI" pitchFamily="34" charset="0"/>
              </a:rPr>
              <a:t>学习世界五百强和咨询公司</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Tree>
    <p:extLst>
      <p:ext uri="{BB962C8B-B14F-4D97-AF65-F5344CB8AC3E}">
        <p14:creationId xmlns:p14="http://schemas.microsoft.com/office/powerpoint/2010/main" val="417248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noFill/>
          <a:ln w="12700">
            <a:noFill/>
            <a:miter lim="800000"/>
            <a:headEnd/>
            <a:tailEnd/>
          </a:ln>
        </p:spPr>
        <p:txBody>
          <a:bodyPr vert="horz" wrap="square" lIns="90488" tIns="44450" rIns="90488" bIns="44450" numCol="1" anchor="b" anchorCtr="0" compatLnSpc="1">
            <a:prstTxWarp prst="textNoShape">
              <a:avLst/>
            </a:prstTxWarp>
          </a:bodyPr>
          <a:lstStyle/>
          <a:p>
            <a:r>
              <a:rPr lang="en-US" dirty="0"/>
              <a:t>(1/3)</a:t>
            </a:r>
          </a:p>
        </p:txBody>
      </p:sp>
      <p:sp>
        <p:nvSpPr>
          <p:cNvPr id="6146" name="Slide Number Placeholder 3"/>
          <p:cNvSpPr>
            <a:spLocks noGrp="1"/>
          </p:cNvSpPr>
          <p:nvPr>
            <p:ph type="sldNum" sz="quarter" idx="10"/>
          </p:nvPr>
        </p:nvSpPr>
        <p:spPr>
          <a:noFill/>
        </p:spPr>
        <p:txBody>
          <a:bodyPr/>
          <a:lstStyle/>
          <a:p>
            <a:fld id="{0735528E-0595-4C4B-9563-39303AB4BE7F}" type="slidenum">
              <a:rPr lang="en-AU" smtClean="0"/>
              <a:pPr/>
              <a:t>4</a:t>
            </a:fld>
            <a:endParaRPr lang="en-AU" dirty="0"/>
          </a:p>
        </p:txBody>
      </p:sp>
      <p:sp>
        <p:nvSpPr>
          <p:cNvPr id="6147" name="Footer Placeholder 4"/>
          <p:cNvSpPr>
            <a:spLocks noGrp="1"/>
          </p:cNvSpPr>
          <p:nvPr>
            <p:ph type="ftr" sz="quarter" idx="11"/>
          </p:nvPr>
        </p:nvSpPr>
        <p:spPr>
          <a:noFill/>
        </p:spPr>
        <p:txBody>
          <a:bodyPr/>
          <a:lstStyle/>
          <a:p>
            <a:r>
              <a:rPr lang="en-AU" dirty="0"/>
              <a:t>Copyright © 2010 Accenture All Rights Reserved.</a:t>
            </a:r>
          </a:p>
        </p:txBody>
      </p:sp>
      <p:sp>
        <p:nvSpPr>
          <p:cNvPr id="11" name="Rectangle 10"/>
          <p:cNvSpPr/>
          <p:nvPr/>
        </p:nvSpPr>
        <p:spPr bwMode="auto">
          <a:xfrm>
            <a:off x="257175" y="1835150"/>
            <a:ext cx="2759294"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84138" indent="-84138">
              <a:lnSpc>
                <a:spcPct val="100000"/>
              </a:lnSpc>
              <a:spcBef>
                <a:spcPts val="800"/>
              </a:spcBef>
              <a:buClr>
                <a:schemeClr val="accent2"/>
              </a:buClr>
              <a:buFont typeface="Arial" pitchFamily="34" charset="0"/>
              <a:buChar char="•"/>
              <a:tabLst>
                <a:tab pos="1619250" algn="l"/>
              </a:tabLst>
            </a:pPr>
            <a:r>
              <a:rPr lang="en-AU" sz="1150" b="0" dirty="0"/>
              <a:t>The economic growth potential for Africa is huge. Current changes in the underlying business conditions and increasing globalisation create strong tailwinds. While many African nations used to be held back by issues such as political and civil instability, poverty, poor infrastructure or governance – increasing  numbers of countries are breaking these barriers.</a:t>
            </a:r>
          </a:p>
          <a:p>
            <a:pPr marL="84138" indent="-84138">
              <a:lnSpc>
                <a:spcPct val="100000"/>
              </a:lnSpc>
              <a:spcBef>
                <a:spcPts val="800"/>
              </a:spcBef>
              <a:buClr>
                <a:schemeClr val="accent2"/>
              </a:buClr>
              <a:buFont typeface="Arial" pitchFamily="34" charset="0"/>
              <a:buChar char="•"/>
              <a:tabLst>
                <a:tab pos="1619250" algn="l"/>
              </a:tabLst>
            </a:pPr>
            <a:r>
              <a:rPr lang="en-AU" sz="1150" b="0" dirty="0"/>
              <a:t>Financial Services companies also have an important role to play in the African growth story, as providers of services and as participants in the development of financial infrastructure. These different growth factors create an attractive environment for Financial Services companies – either in markets where there is already established financial services market depth, or in countries where a ‘tipping point’ for financial services companies has been reached or soon will be.</a:t>
            </a:r>
          </a:p>
        </p:txBody>
      </p:sp>
      <p:sp>
        <p:nvSpPr>
          <p:cNvPr id="19" name="Rectangle 18"/>
          <p:cNvSpPr/>
          <p:nvPr/>
        </p:nvSpPr>
        <p:spPr bwMode="auto">
          <a:xfrm>
            <a:off x="6097369" y="1835150"/>
            <a:ext cx="2759294"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84138" lvl="1" indent="-84138">
              <a:lnSpc>
                <a:spcPct val="100000"/>
              </a:lnSpc>
              <a:spcBef>
                <a:spcPts val="800"/>
              </a:spcBef>
              <a:buClr>
                <a:schemeClr val="accent2"/>
              </a:buClr>
              <a:tabLst>
                <a:tab pos="1619250" algn="l"/>
              </a:tabLst>
            </a:pPr>
            <a:r>
              <a:rPr lang="en-AU" sz="1150" b="0" dirty="0"/>
              <a:t>	the “tipping point” of  hyper growth in several countries. The players which will seize the emerging opportunities will build a sustained and lasting competitive advantage in these promising markets</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Accenture has developed a proprietary “Tipping Point Index” (TPI) to identify the readiness of financial markets to take off, based on the combination of 29 different criteria  grouped in three categories: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financial infrastructures such as financial markets sophistication, equity capital market etc. </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existing depth of consumer markets such as banking penetration, insurance density etc.</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economic development factors such as regulatory environment, market openness etc.</a:t>
            </a:r>
          </a:p>
        </p:txBody>
      </p:sp>
      <p:sp>
        <p:nvSpPr>
          <p:cNvPr id="20" name="Rectangle 19"/>
          <p:cNvSpPr/>
          <p:nvPr/>
        </p:nvSpPr>
        <p:spPr bwMode="auto">
          <a:xfrm>
            <a:off x="3177272" y="1835150"/>
            <a:ext cx="2759294"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84138" indent="-84138">
              <a:lnSpc>
                <a:spcPct val="100000"/>
              </a:lnSpc>
              <a:spcBef>
                <a:spcPts val="800"/>
              </a:spcBef>
              <a:buClr>
                <a:schemeClr val="accent2"/>
              </a:buClr>
              <a:buFont typeface="Arial" pitchFamily="34" charset="0"/>
              <a:buChar char="•"/>
              <a:tabLst>
                <a:tab pos="1619250" algn="l"/>
              </a:tabLst>
            </a:pPr>
            <a:r>
              <a:rPr lang="en-AU" sz="1150" b="0" dirty="0"/>
              <a:t>This research paper examines: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The macro-environment for African growth and financial services development</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Our ‘tipping point’ index to identify which countries are most likely to experience hyper-growth in financial services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Different growth trajectories in different countries and business lines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The current attraction of African markets to foreign participants and African banks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An outline of business models required to succeed in establishing an African presence</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Accenture believes that the Continent ‘s current pace of change and potential future in the new “MultiPolar world” is still largely underestimated in most Financial Services analysis.  Financial Services markets are either established or near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(2/3)</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5</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8" name="Rectangle 7"/>
          <p:cNvSpPr/>
          <p:nvPr/>
        </p:nvSpPr>
        <p:spPr bwMode="auto">
          <a:xfrm>
            <a:off x="257175" y="1835150"/>
            <a:ext cx="2825072"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84138" lvl="1" indent="-84138">
              <a:lnSpc>
                <a:spcPct val="100000"/>
              </a:lnSpc>
              <a:spcBef>
                <a:spcPts val="800"/>
              </a:spcBef>
              <a:buClr>
                <a:schemeClr val="accent2"/>
              </a:buClr>
              <a:buFont typeface="Arial" pitchFamily="34" charset="0"/>
              <a:buChar char="•"/>
              <a:tabLst>
                <a:tab pos="1619250" algn="l"/>
              </a:tabLst>
            </a:pPr>
            <a:r>
              <a:rPr lang="en-AU" sz="1150" b="0" dirty="0"/>
              <a:t>Based on the first release of the TPI analysis*, beyond South Africa and Mauritius, which have already established  and somewhat mature FS markets, Accenture has identified:</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five markets which are “forging ahead” to the tipping point of fast development</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eight markets as “next movers”</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additional markets which have hidden potential that can be unlocked quickly through some structural transformations</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New triggers  of FS sector growth exist and point to rapid market development in some countries. Although paths to growth are different in each country, frequent triggers include:</a:t>
            </a:r>
          </a:p>
          <a:p>
            <a:pPr marL="174625" lvl="1" indent="-82550">
              <a:lnSpc>
                <a:spcPct val="100000"/>
              </a:lnSpc>
              <a:spcBef>
                <a:spcPts val="800"/>
              </a:spcBef>
              <a:buClr>
                <a:schemeClr val="accent2"/>
              </a:buClr>
              <a:buFont typeface="Arial" pitchFamily="34" charset="0"/>
              <a:buChar char="­"/>
              <a:tabLst>
                <a:tab pos="1619250" algn="l"/>
              </a:tabLst>
            </a:pPr>
            <a:r>
              <a:rPr lang="en-AU" sz="1150" b="0" dirty="0"/>
              <a:t>Innovation through (very) low cost offerings and distribution  in order to radically transform the access to financial services for a large percentage of the consumers</a:t>
            </a:r>
          </a:p>
        </p:txBody>
      </p:sp>
      <p:sp>
        <p:nvSpPr>
          <p:cNvPr id="9" name="Rectangle 8"/>
          <p:cNvSpPr/>
          <p:nvPr/>
        </p:nvSpPr>
        <p:spPr bwMode="auto">
          <a:xfrm>
            <a:off x="6097369" y="1835150"/>
            <a:ext cx="2759294"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84138" lvl="1" indent="-84138">
              <a:lnSpc>
                <a:spcPct val="100000"/>
              </a:lnSpc>
              <a:spcBef>
                <a:spcPts val="800"/>
              </a:spcBef>
              <a:buClr>
                <a:schemeClr val="accent2"/>
              </a:buClr>
              <a:tabLst>
                <a:tab pos="1619250" algn="l"/>
              </a:tabLst>
            </a:pPr>
            <a:r>
              <a:rPr lang="en-AU" sz="1150" b="0" dirty="0"/>
              <a:t>	local business and regulatory environments pose a challenge to rolling out standardised models</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Contributing to nation building and the development of local communities is a prerequisite in many countries across the region</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Emerging strategies include:</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Using one major local market as a base to expand market presence and roll out model across Africa</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Following Corporate Clients across Africa</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Deepen “localization” through acquisition of local “Giant” and integrate in Global network</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For Retail banks, low cost Mobile Banking capabilities and alliances with telecom companies are a “must have” due the criticality of access, customer experience and scalability to take Banking to the Unbanked</a:t>
            </a:r>
          </a:p>
        </p:txBody>
      </p:sp>
      <p:sp>
        <p:nvSpPr>
          <p:cNvPr id="10" name="Rectangle 9"/>
          <p:cNvSpPr/>
          <p:nvPr/>
        </p:nvSpPr>
        <p:spPr bwMode="auto">
          <a:xfrm>
            <a:off x="3177272" y="1835150"/>
            <a:ext cx="2833110" cy="45971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174625" lvl="1" indent="-82550">
              <a:lnSpc>
                <a:spcPct val="100000"/>
              </a:lnSpc>
              <a:spcBef>
                <a:spcPts val="700"/>
              </a:spcBef>
              <a:buClr>
                <a:schemeClr val="accent2"/>
              </a:buClr>
              <a:buFont typeface="Arial" pitchFamily="34" charset="0"/>
              <a:buChar char="­"/>
              <a:tabLst>
                <a:tab pos="1619250" algn="l"/>
              </a:tabLst>
            </a:pPr>
            <a:r>
              <a:rPr lang="en-AU" sz="1150" b="0" dirty="0"/>
              <a:t>FS Infrastructure development through more sophisticated FS regulations, and the development of IT, telephone, internet infrastructures and FS infrastructures</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Investment in the economy thanks to FDI flows, trade flows and Financial Institutions following their clients into new countries </a:t>
            </a:r>
          </a:p>
          <a:p>
            <a:pPr marL="174625" lvl="1" indent="-82550">
              <a:lnSpc>
                <a:spcPct val="100000"/>
              </a:lnSpc>
              <a:spcBef>
                <a:spcPts val="700"/>
              </a:spcBef>
              <a:buClr>
                <a:schemeClr val="accent2"/>
              </a:buClr>
              <a:buFont typeface="Arial" pitchFamily="34" charset="0"/>
              <a:buChar char="­"/>
              <a:tabLst>
                <a:tab pos="1619250" algn="l"/>
              </a:tabLst>
            </a:pPr>
            <a:r>
              <a:rPr lang="en-AU" sz="1150" b="0" dirty="0"/>
              <a:t>Rise of cities and urban consumers, emergence of new middle class, distributed consumers through low cost mobile in rural areas, rural/agricultural informal business through MFI</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Replicating old business models will not be enough in Africa’s fast developing markets. New growth strategies are needed to have a lasting success </a:t>
            </a:r>
            <a:br>
              <a:rPr lang="en-AU" sz="1150" b="0" dirty="0"/>
            </a:br>
            <a:r>
              <a:rPr lang="en-AU" sz="1150" b="0" dirty="0"/>
              <a:t>across Africa. </a:t>
            </a:r>
          </a:p>
          <a:p>
            <a:pPr marL="84138" lvl="1" indent="-84138">
              <a:lnSpc>
                <a:spcPct val="100000"/>
              </a:lnSpc>
              <a:spcBef>
                <a:spcPts val="800"/>
              </a:spcBef>
              <a:buClr>
                <a:schemeClr val="accent2"/>
              </a:buClr>
              <a:buFont typeface="Arial" pitchFamily="34" charset="0"/>
              <a:buChar char="•"/>
              <a:tabLst>
                <a:tab pos="1619250" algn="l"/>
              </a:tabLst>
            </a:pPr>
            <a:r>
              <a:rPr lang="en-AU" sz="1150" b="0" dirty="0"/>
              <a:t>Adapting traditional retail banking models to local cultural needs including traditional uses of money, family and kin relationships, and distributed populations, in addition to significant differences in</a:t>
            </a:r>
          </a:p>
          <a:p>
            <a:pPr marL="84138" lvl="1" indent="-84138">
              <a:lnSpc>
                <a:spcPct val="100000"/>
              </a:lnSpc>
              <a:spcBef>
                <a:spcPts val="800"/>
              </a:spcBef>
              <a:buClr>
                <a:schemeClr val="accent2"/>
              </a:buClr>
              <a:buFont typeface="Arial" pitchFamily="34" charset="0"/>
              <a:buChar char="•"/>
              <a:tabLst>
                <a:tab pos="1619250" algn="l"/>
              </a:tabLst>
            </a:pPr>
            <a:endParaRPr lang="en-AU" sz="115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462" y="283790"/>
            <a:ext cx="8827200" cy="859210"/>
          </a:xfrm>
        </p:spPr>
        <p:txBody>
          <a:bodyPr anchor="t" anchorCtr="0">
            <a:spAutoFit/>
          </a:bodyPr>
          <a:lstStyle/>
          <a:p>
            <a:r>
              <a:rPr lang="en-AU" sz="2800" dirty="0"/>
              <a:t>The African Opportunity:</a:t>
            </a:r>
            <a:br>
              <a:rPr lang="en-AU" sz="2800" dirty="0"/>
            </a:br>
            <a:r>
              <a:rPr lang="en-AU" sz="2200" b="0" dirty="0"/>
              <a:t>Why Africa, and why now?</a:t>
            </a:r>
          </a:p>
        </p:txBody>
      </p:sp>
      <p:sp>
        <p:nvSpPr>
          <p:cNvPr id="8" name="Slide Number Placeholder 3"/>
          <p:cNvSpPr>
            <a:spLocks noGrp="1"/>
          </p:cNvSpPr>
          <p:nvPr>
            <p:ph type="sldNum" sz="quarter" idx="10"/>
          </p:nvPr>
        </p:nvSpPr>
        <p:spPr>
          <a:xfrm>
            <a:off x="7269163" y="6503988"/>
            <a:ext cx="1693862" cy="269875"/>
          </a:xfrm>
        </p:spPr>
        <p:txBody>
          <a:bodyPr/>
          <a:lstStyle/>
          <a:p>
            <a:pPr>
              <a:defRPr/>
            </a:pPr>
            <a:fld id="{28A37779-3EFF-4C44-81BE-A0A03BDD188D}" type="slidenum">
              <a:rPr lang="en-AU" smtClean="0">
                <a:solidFill>
                  <a:schemeClr val="bg1"/>
                </a:solidFill>
              </a:rPr>
              <a:pPr>
                <a:defRPr/>
              </a:pPr>
              <a:t>6</a:t>
            </a:fld>
            <a:endParaRPr lang="en-AU" dirty="0">
              <a:solidFill>
                <a:schemeClr val="bg1"/>
              </a:solidFill>
            </a:endParaRPr>
          </a:p>
        </p:txBody>
      </p:sp>
      <p:pic>
        <p:nvPicPr>
          <p:cNvPr id="6" name="Picture 5" descr="Chapter2_image.png"/>
          <p:cNvPicPr>
            <a:picLocks noChangeAspect="1"/>
          </p:cNvPicPr>
          <p:nvPr/>
        </p:nvPicPr>
        <p:blipFill>
          <a:blip r:embed="rId2" cstate="email"/>
          <a:stretch>
            <a:fillRect/>
          </a:stretch>
        </p:blipFill>
        <p:spPr>
          <a:xfrm>
            <a:off x="0" y="3417118"/>
            <a:ext cx="9144000" cy="3440882"/>
          </a:xfrm>
          <a:prstGeom prst="rect">
            <a:avLst/>
          </a:prstGeom>
        </p:spPr>
      </p:pic>
      <p:sp>
        <p:nvSpPr>
          <p:cNvPr id="9" name="Footer Placeholder 4"/>
          <p:cNvSpPr>
            <a:spLocks noGrp="1"/>
          </p:cNvSpPr>
          <p:nvPr>
            <p:ph type="ftr" sz="quarter" idx="11"/>
          </p:nvPr>
        </p:nvSpPr>
        <p:spPr>
          <a:xfrm>
            <a:off x="144463" y="6503863"/>
            <a:ext cx="4489450" cy="270000"/>
          </a:xfrm>
        </p:spPr>
        <p:txBody>
          <a:bodyPr/>
          <a:lstStyle/>
          <a:p>
            <a:pPr>
              <a:defRPr/>
            </a:pPr>
            <a:r>
              <a:rPr lang="en-AU" dirty="0">
                <a:solidFill>
                  <a:schemeClr val="bg1"/>
                </a:solidFill>
              </a:rPr>
              <a:t>Copyright © 2010 Accenture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Forecasts predict high growth rates over the next 5 years – although growth paths are diverse</a:t>
            </a:r>
            <a:endParaRPr lang="en-AU" sz="2000" dirty="0"/>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7</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8" name="Title 1"/>
          <p:cNvSpPr txBox="1">
            <a:spLocks/>
          </p:cNvSpPr>
          <p:nvPr/>
        </p:nvSpPr>
        <p:spPr bwMode="gray">
          <a:xfrm>
            <a:off x="144462" y="1191732"/>
            <a:ext cx="5999484"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GDP Growth of Leading African Economies (CAGR)</a:t>
            </a:r>
            <a:endParaRPr kumimoji="0" lang="en-AU" sz="1800" b="1" i="0" u="none" strike="noStrike" kern="0" cap="none" spc="0" normalizeH="0" baseline="0" noProof="0" dirty="0">
              <a:ln>
                <a:noFill/>
              </a:ln>
              <a:solidFill>
                <a:schemeClr val="accent2"/>
              </a:solidFill>
              <a:effectLst/>
              <a:uLnTx/>
              <a:uFillTx/>
              <a:latin typeface="+mj-lt"/>
              <a:ea typeface="+mj-ea"/>
              <a:cs typeface="+mj-cs"/>
            </a:endParaRPr>
          </a:p>
        </p:txBody>
      </p:sp>
      <p:sp>
        <p:nvSpPr>
          <p:cNvPr id="7" name="Title 1"/>
          <p:cNvSpPr txBox="1">
            <a:spLocks/>
          </p:cNvSpPr>
          <p:nvPr/>
        </p:nvSpPr>
        <p:spPr bwMode="gray">
          <a:xfrm>
            <a:off x="153988" y="6288280"/>
            <a:ext cx="6028532" cy="193439"/>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900" b="0" kern="0" dirty="0">
                <a:latin typeface="+mj-lt"/>
                <a:ea typeface="+mj-ea"/>
                <a:cs typeface="+mj-cs"/>
              </a:rPr>
              <a:t>Source: GDP current prices, World Date Bank, IMF, 2010</a:t>
            </a:r>
          </a:p>
        </p:txBody>
      </p:sp>
      <p:pic>
        <p:nvPicPr>
          <p:cNvPr id="3" name="Picture 3" descr="Q:\Clients\Accenture\Natalie Vaughan - 10-2140 - Africa Pov\Illustrator\Round 2 graphs\LARGE DECK\Slide6_v3.png"/>
          <p:cNvPicPr>
            <a:picLocks noChangeAspect="1" noChangeArrowheads="1"/>
          </p:cNvPicPr>
          <p:nvPr/>
        </p:nvPicPr>
        <p:blipFill>
          <a:blip r:embed="rId2" cstate="print"/>
          <a:srcRect/>
          <a:stretch>
            <a:fillRect/>
          </a:stretch>
        </p:blipFill>
        <p:spPr bwMode="auto">
          <a:xfrm>
            <a:off x="257175" y="1653536"/>
            <a:ext cx="8599488" cy="478891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Clients\Accenture\Natalie Vaughan - 10-2140 - Africa Pov\Illustrator\Round 2 graphs\LARGE DECK\Slide7_v3.png"/>
          <p:cNvPicPr>
            <a:picLocks noChangeAspect="1" noChangeArrowheads="1"/>
          </p:cNvPicPr>
          <p:nvPr/>
        </p:nvPicPr>
        <p:blipFill>
          <a:blip r:embed="rId2" cstate="print"/>
          <a:srcRect/>
          <a:stretch>
            <a:fillRect/>
          </a:stretch>
        </p:blipFill>
        <p:spPr bwMode="auto">
          <a:xfrm>
            <a:off x="2715312" y="1711577"/>
            <a:ext cx="6192000" cy="3207367"/>
          </a:xfrm>
          <a:prstGeom prst="rect">
            <a:avLst/>
          </a:prstGeom>
          <a:noFill/>
        </p:spPr>
      </p:pic>
      <p:sp>
        <p:nvSpPr>
          <p:cNvPr id="2" name="Title 1"/>
          <p:cNvSpPr>
            <a:spLocks noGrp="1"/>
          </p:cNvSpPr>
          <p:nvPr>
            <p:ph type="title"/>
          </p:nvPr>
        </p:nvSpPr>
        <p:spPr/>
        <p:txBody>
          <a:bodyPr/>
          <a:lstStyle/>
          <a:p>
            <a:r>
              <a:rPr lang="en-AU" dirty="0"/>
              <a:t>The Business environment has improved  in recent years but is still very diverse; GDP growth will continue to push forward income and living standards in the largest economies</a:t>
            </a:r>
          </a:p>
        </p:txBody>
      </p:sp>
      <p:sp>
        <p:nvSpPr>
          <p:cNvPr id="3" name="Content Placeholder 2"/>
          <p:cNvSpPr>
            <a:spLocks noGrp="1"/>
          </p:cNvSpPr>
          <p:nvPr>
            <p:ph idx="1"/>
          </p:nvPr>
        </p:nvSpPr>
        <p:spPr>
          <a:xfrm>
            <a:off x="153988" y="1601061"/>
            <a:ext cx="2523236" cy="1698482"/>
          </a:xfrm>
        </p:spPr>
        <p:txBody>
          <a:bodyPr/>
          <a:lstStyle/>
          <a:p>
            <a:pPr>
              <a:spcBef>
                <a:spcPts val="800"/>
              </a:spcBef>
            </a:pPr>
            <a:r>
              <a:rPr lang="en-AU" sz="1200" dirty="0">
                <a:solidFill>
                  <a:schemeClr val="tx1"/>
                </a:solidFill>
              </a:rPr>
              <a:t>The pace of reforms to improve the business environment has accelerated across Africa since 2007 and has not slowed down last year despite the economic uncertainty*.</a:t>
            </a:r>
          </a:p>
          <a:p>
            <a:pPr>
              <a:spcBef>
                <a:spcPts val="800"/>
              </a:spcBef>
            </a:pPr>
            <a:r>
              <a:rPr lang="en-AU" sz="1200" dirty="0">
                <a:solidFill>
                  <a:schemeClr val="tx1"/>
                </a:solidFill>
              </a:rPr>
              <a:t>The business environments are still very diverse across the region, and largely independent from the potential size of the markets </a:t>
            </a:r>
          </a:p>
          <a:p>
            <a:pPr>
              <a:spcBef>
                <a:spcPts val="800"/>
              </a:spcBef>
            </a:pPr>
            <a:r>
              <a:rPr lang="en-AU" sz="1200" dirty="0">
                <a:solidFill>
                  <a:schemeClr val="tx1"/>
                </a:solidFill>
              </a:rPr>
              <a:t>Economic growth will push more people into income categories where demand for financial services products increases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8</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8" name="Title 1"/>
          <p:cNvSpPr txBox="1">
            <a:spLocks/>
          </p:cNvSpPr>
          <p:nvPr/>
        </p:nvSpPr>
        <p:spPr bwMode="gray">
          <a:xfrm>
            <a:off x="144462" y="1191732"/>
            <a:ext cx="8639942"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1800" kern="0" dirty="0">
                <a:solidFill>
                  <a:schemeClr val="accent2"/>
                </a:solidFill>
                <a:latin typeface="+mj-lt"/>
                <a:ea typeface="+mj-ea"/>
                <a:cs typeface="+mj-cs"/>
              </a:rPr>
              <a:t>Leading African Economies: Business Environment and Market potential </a:t>
            </a:r>
            <a:endParaRPr kumimoji="0" lang="en-AU" sz="1800" b="1" i="0" u="none" strike="noStrike" kern="0" cap="none" spc="0" normalizeH="0" baseline="0" noProof="0" dirty="0">
              <a:ln>
                <a:noFill/>
              </a:ln>
              <a:solidFill>
                <a:schemeClr val="accent2"/>
              </a:solidFill>
              <a:effectLst/>
              <a:uLnTx/>
              <a:uFillTx/>
              <a:latin typeface="+mj-lt"/>
              <a:ea typeface="+mj-ea"/>
              <a:cs typeface="+mj-cs"/>
            </a:endParaRPr>
          </a:p>
        </p:txBody>
      </p:sp>
      <p:sp>
        <p:nvSpPr>
          <p:cNvPr id="11" name="Title 1"/>
          <p:cNvSpPr txBox="1">
            <a:spLocks/>
          </p:cNvSpPr>
          <p:nvPr/>
        </p:nvSpPr>
        <p:spPr bwMode="gray">
          <a:xfrm>
            <a:off x="2905918" y="4977371"/>
            <a:ext cx="6028532" cy="38021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eaLnBrk="1" hangingPunct="1">
              <a:lnSpc>
                <a:spcPct val="100000"/>
              </a:lnSpc>
            </a:pPr>
            <a:r>
              <a:rPr lang="en-AU" sz="900" b="0" kern="0" dirty="0">
                <a:latin typeface="+mj-lt"/>
                <a:ea typeface="+mj-ea"/>
                <a:cs typeface="+mj-cs"/>
              </a:rPr>
              <a:t>Source: IMF, 2010; World Bank, “Doing Business 2011” NB: no data for Libya.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Trends suggest that the development of FS markets in Africa will not follow the same path as developed markets or other emerging markets</a:t>
            </a:r>
          </a:p>
        </p:txBody>
      </p:sp>
      <p:sp>
        <p:nvSpPr>
          <p:cNvPr id="4" name="Slide Number Placeholder 3"/>
          <p:cNvSpPr>
            <a:spLocks noGrp="1"/>
          </p:cNvSpPr>
          <p:nvPr>
            <p:ph type="sldNum" sz="quarter" idx="10"/>
          </p:nvPr>
        </p:nvSpPr>
        <p:spPr/>
        <p:txBody>
          <a:bodyPr/>
          <a:lstStyle/>
          <a:p>
            <a:pPr>
              <a:defRPr/>
            </a:pPr>
            <a:fld id="{28A37779-3EFF-4C44-81BE-A0A03BDD188D}" type="slidenum">
              <a:rPr lang="en-AU" smtClean="0"/>
              <a:pPr>
                <a:defRPr/>
              </a:pPr>
              <a:t>9</a:t>
            </a:fld>
            <a:endParaRPr lang="en-AU" dirty="0"/>
          </a:p>
        </p:txBody>
      </p:sp>
      <p:sp>
        <p:nvSpPr>
          <p:cNvPr id="5" name="Footer Placeholder 4"/>
          <p:cNvSpPr>
            <a:spLocks noGrp="1"/>
          </p:cNvSpPr>
          <p:nvPr>
            <p:ph type="ftr" sz="quarter" idx="11"/>
          </p:nvPr>
        </p:nvSpPr>
        <p:spPr/>
        <p:txBody>
          <a:bodyPr/>
          <a:lstStyle/>
          <a:p>
            <a:pPr>
              <a:defRPr/>
            </a:pPr>
            <a:r>
              <a:rPr lang="en-AU" dirty="0"/>
              <a:t>Copyright © 2010 Accenture All Rights Reserved.</a:t>
            </a:r>
          </a:p>
        </p:txBody>
      </p:sp>
      <p:sp>
        <p:nvSpPr>
          <p:cNvPr id="6" name="Title 1"/>
          <p:cNvSpPr txBox="1">
            <a:spLocks/>
          </p:cNvSpPr>
          <p:nvPr/>
        </p:nvSpPr>
        <p:spPr bwMode="gray">
          <a:xfrm>
            <a:off x="144462" y="1379305"/>
            <a:ext cx="4961794" cy="582211"/>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1600" kern="0" dirty="0">
                <a:solidFill>
                  <a:schemeClr val="accent2"/>
                </a:solidFill>
                <a:latin typeface="+mj-lt"/>
                <a:ea typeface="+mj-ea"/>
                <a:cs typeface="+mj-cs"/>
              </a:rPr>
              <a:t>Four forces are likely to drive a new form of financial market development in Africa...</a:t>
            </a:r>
            <a:endParaRPr kumimoji="0" lang="en-AU" sz="1600" b="1" i="0" u="none" strike="noStrike" kern="0" cap="none" spc="0" normalizeH="0" baseline="0" noProof="0" dirty="0">
              <a:ln>
                <a:noFill/>
              </a:ln>
              <a:solidFill>
                <a:schemeClr val="accent2"/>
              </a:solidFill>
              <a:effectLst/>
              <a:uLnTx/>
              <a:uFillTx/>
              <a:latin typeface="+mj-lt"/>
              <a:ea typeface="+mj-ea"/>
              <a:cs typeface="+mj-cs"/>
            </a:endParaRPr>
          </a:p>
        </p:txBody>
      </p:sp>
      <p:sp>
        <p:nvSpPr>
          <p:cNvPr id="7" name="Title 1"/>
          <p:cNvSpPr txBox="1">
            <a:spLocks/>
          </p:cNvSpPr>
          <p:nvPr/>
        </p:nvSpPr>
        <p:spPr bwMode="gray">
          <a:xfrm>
            <a:off x="5743254" y="1133084"/>
            <a:ext cx="3256284" cy="828432"/>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eaLnBrk="1" hangingPunct="1">
              <a:lnSpc>
                <a:spcPct val="100000"/>
              </a:lnSpc>
            </a:pPr>
            <a:r>
              <a:rPr lang="en-AU" sz="1600" kern="0" dirty="0">
                <a:solidFill>
                  <a:schemeClr val="accent2"/>
                </a:solidFill>
                <a:latin typeface="+mj-lt"/>
                <a:ea typeface="+mj-ea"/>
                <a:cs typeface="+mj-cs"/>
              </a:rPr>
              <a:t>...While a set of factors may continue to restrict the shape of market development</a:t>
            </a:r>
            <a:endParaRPr kumimoji="0" lang="en-AU" sz="1600" b="1" i="0" u="none" strike="noStrike" kern="0" cap="none" spc="0" normalizeH="0" baseline="0" noProof="0" dirty="0">
              <a:ln>
                <a:noFill/>
              </a:ln>
              <a:solidFill>
                <a:schemeClr val="accent2"/>
              </a:solidFill>
              <a:effectLst/>
              <a:uLnTx/>
              <a:uFillTx/>
              <a:latin typeface="+mj-lt"/>
              <a:ea typeface="+mj-ea"/>
              <a:cs typeface="+mj-cs"/>
            </a:endParaRPr>
          </a:p>
        </p:txBody>
      </p:sp>
      <p:pic>
        <p:nvPicPr>
          <p:cNvPr id="7170" name="Picture 2" descr="Q:\Clients\Accenture\Natalie Vaughan - 10-2140 - Africa Pov\Illustrator\Round 2 graphs\Slide8_v2.png"/>
          <p:cNvPicPr>
            <a:picLocks noChangeAspect="1" noChangeArrowheads="1"/>
          </p:cNvPicPr>
          <p:nvPr/>
        </p:nvPicPr>
        <p:blipFill>
          <a:blip r:embed="rId2" cstate="print"/>
          <a:srcRect/>
          <a:stretch>
            <a:fillRect/>
          </a:stretch>
        </p:blipFill>
        <p:spPr bwMode="auto">
          <a:xfrm>
            <a:off x="256263" y="1964233"/>
            <a:ext cx="8600400" cy="4576267"/>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6PVj575lUqWjM49z6no.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6PVj575lUqWjM49z6no.Q"/>
</p:tagLst>
</file>

<file path=ppt/theme/theme1.xml><?xml version="1.0" encoding="utf-8"?>
<a:theme xmlns:a="http://schemas.openxmlformats.org/drawingml/2006/main" name="Tiger template">
  <a:themeElements>
    <a:clrScheme name="Custom 373">
      <a:dk1>
        <a:srgbClr val="000000"/>
      </a:dk1>
      <a:lt1>
        <a:srgbClr val="FFFFFF"/>
      </a:lt1>
      <a:dk2>
        <a:srgbClr val="F8F8F8"/>
      </a:dk2>
      <a:lt2>
        <a:srgbClr val="C0C0C0"/>
      </a:lt2>
      <a:accent1>
        <a:srgbClr val="00BBEE"/>
      </a:accent1>
      <a:accent2>
        <a:srgbClr val="DD4411"/>
      </a:accent2>
      <a:accent3>
        <a:srgbClr val="88DD00"/>
      </a:accent3>
      <a:accent4>
        <a:srgbClr val="660000"/>
      </a:accent4>
      <a:accent5>
        <a:srgbClr val="666666"/>
      </a:accent5>
      <a:accent6>
        <a:srgbClr val="5C9A3D"/>
      </a:accent6>
      <a:hlink>
        <a:srgbClr val="887799"/>
      </a:hlink>
      <a:folHlink>
        <a:srgbClr val="224433"/>
      </a:folHlink>
    </a:clrScheme>
    <a:fontScheme name="InterpretationA_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DIR\suzanne.m.forney</SubmittedBy>
    <ArchiveDate xmlns="http://schemas.microsoft.com/sharepoint/v3">2013-01-18T06:00:00+00:00</ArchiveDate>
    <Abstract xmlns="http://schemas.microsoft.com/sharepoint/v3">After decades outside the financial mainstream, Africa is rapidly becoming one of the world’s fastest-growing emerging markets and an increasingly sought-after investment destination. What is more, progress to date is dwarfed by Africa’s massive potential for economic growth, fuelled by ongoing improvement in business conditions and increasing globalisation. While many African nations continue to be held back by issues such as political and civil instability, poverty, poor infrastructure and concerns over governance, more and more African countries are now overcoming these barriers.
In countries across the world, experience shows that economic development is inextricably linked to a strong banking sector. Banking, through its dynamic role in financing an economy, boosts economic activity. Other financial services companies also have an important role to play, as providers of services and developers of financial infrastructure. To deliver these benefits more effectively in Africa, major banks and insurers are now actively investigating how best to expand their geographic footprint there.
To help clients make the right choices, Accenture has recently conducted a research study to identify the key growth drivers, opportunities, and market entry and operating model options for banks and insurers in Africa
You will find relevant and thought-provoking content that you can use as a conversation-starter to engage your clients in discussions on the African market. The opportunity for financial services players in Africa is here now — and it is growing by the day, fuelled by increasingly intense interest from institutions based in mature and emerging markets, and by the rise of large domestic players. Current trends suggest a new, major financial services market will be developed across Africa over the next few years. The steps that banks and insurers take today will determine whether they participate in this exciting step forward for Africa and its people.
Hard copy versions of the research results can be ordered from the Resource Center (US Orders: 1-866-235-6400; Outside US: 1-303-672-7315) by requesting item number 12458641. 
Available materials:
- PDF soft and hard copy versions of the research
- Client Sales deck (long and short versions) to aid in client discussions</Abstract>
    <PertinentToOrgUnit xmlns="http://schemas.microsoft.com/sharepoint/v3">;#6799;~Operating Groups;#6801;~Financial Services</PertinentToOrgUnit>
    <PertinentToDomainSpecialty xmlns="http://schemas.microsoft.com/sharepoint/v3" xsi:nil="true"/>
    <VisibleToAsset xmlns="http://schemas.microsoft.com/sharepoint/v3" xsi:nil="true"/>
    <Contacts xmlns="http://schemas.microsoft.com/sharepoint/v3">DIR\anton.l.pichler,DIR\francis.hintermann,DIR\noel.gordon,DIR\juan.pedro.moreno</Contacts>
    <ConditionsforUse xmlns="http://schemas.microsoft.com/sharepoint/v3">Unrestricted Use</ConditionsforUse>
    <DetailsPageURL xmlns="http://schemas.microsoft.com/sharepoint/v3">https://kx.accenture.com/Repositories/ContributionForm.aspx?path=C20/77/42&amp;mode=Read</DetailsPageURL>
    <StorageType xmlns="http://schemas.microsoft.com/sharepoint/v3">File</StorageType>
    <OfficialAsset xmlns="http://schemas.microsoft.com/sharepoint/v3">No</OfficialAsset>
    <BusinessFunctionKeywords xmlns="http://schemas.microsoft.com/sharepoint/v3" xsi:nil="true"/>
    <CSuiteImperative xmlns="http://schemas.microsoft.com/sharepoint/v3">;#9042;~Driving Growth</CSuiteImperative>
    <Client xmlns="http://schemas.microsoft.com/sharepoint/v3" xsi:nil="true"/>
    <DeliveryCenter xmlns="http://schemas.microsoft.com/sharepoint/v3" xsi:nil="true"/>
    <ContentCurrentDate xmlns="http://schemas.microsoft.com/sharepoint/v3">2011-01-18T06:00:00+00:00</ContentCurrentDate>
    <ContribKeywords xmlns="http://schemas.microsoft.com/sharepoint/v3" xsi:nil="true"/>
    <VendorProductKeywords xmlns="http://schemas.microsoft.com/sharepoint/v3" xsi:nil="true"/>
    <Offerings xmlns="http://schemas.microsoft.com/sharepoint/v3">;#4843;~Financial Services</Offerings>
    <EngagementLink xmlns="http://schemas.microsoft.com/sharepoint/v3" xsi:nil="true"/>
    <flagVVID xmlns="http://schemas.microsoft.com/sharepoint/v3" xsi:nil="true"/>
    <KXGeography xmlns="http://schemas.microsoft.com/sharepoint/v3">;#9051;~EALA</KXGeography>
    <ApprovedForUseBy xmlns="http://schemas.microsoft.com/sharepoint/v3">;#32;~Financial Services</ApprovedForUseBy>
    <DetailsPageURL2 xmlns="http://schemas.microsoft.com/sharepoint/v3">https://kx.accenture.com/Repositories/DownloadForm.aspx?path=C20/77/42/10-2140%20-%20Africa%20FS%20POV%20Client%20Deck_Long%20Version.pptx</DetailsPageURL2>
    <PertinentToCountry xmlns="http://schemas.microsoft.com/sharepoint/v3" xsi:nil="true"/>
    <RevisionBy xmlns="http://schemas.microsoft.com/sharepoint/v3">DIR\suzanne.m.forney&lt;br&gt;DIR\suzanne.m.forney&lt;br&gt;DIR\suzanne.m.forney</RevisionBy>
    <DateCreated xmlns="http://schemas.microsoft.com/sharepoint/v3">2011-01-19T04:26:57+00:00</DateCreated>
    <TechnologyKeywords xmlns="http://schemas.microsoft.com/sharepoint/v3" xsi:nil="true"/>
    <Geography xmlns="http://schemas.microsoft.com/sharepoint/v3" xsi:nil="true"/>
    <HasAttachment xmlns="http://schemas.microsoft.com/sharepoint/v3">No</HasAttachment>
    <ItemType xmlns="http://schemas.microsoft.com/sharepoint/v3">;#526;~Marketing and Sales Materials</ItemType>
    <FederalData xmlns="http://schemas.microsoft.com/sharepoint/v3">No</FederalData>
    <ArchiveStatus xmlns="http://schemas.microsoft.com/sharepoint/v3">Active</ArchiveStatus>
    <IndustryKeywords xmlns="http://schemas.microsoft.com/sharepoint/v3">;#318;~Banking;#389;~Insurance</IndustryKeywords>
    <RevisionTime xmlns="http://schemas.microsoft.com/sharepoint/v3">1/21/2011 11:53:37 AM&lt;br&gt;1/18/2011 11:01:47 PM&lt;br&gt;1/18/2011 10:26:57 PM</RevisionTime>
    <AssetClass xmlns="http://schemas.microsoft.com/sharepoint/v3">Knowledge</AssetClass>
    <ArchivalDate xmlns="http://schemas.microsoft.com/sharepoint/v3" xsi:nil="true"/>
    <ConditionsforUseComments xmlns="http://schemas.microsoft.com/sharepoint/v3" xsi:nil="true"/>
    <ContribLanguage xmlns="http://schemas.microsoft.com/sharepoint/v3">;#4628;~English</ContribLanguage>
    <PertinentToServiceLin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ED82886411AEA4488F1831A011B3CB40" ma:contentTypeVersion="0" ma:contentTypeDescription="General Contribution" ma:contentTypeScope="" ma:versionID="a9b10a1626d668237eedd07e9debf108">
  <xsd:schema xmlns:xsd="http://www.w3.org/2001/XMLSchema" xmlns:p="http://schemas.microsoft.com/office/2006/metadata/properties" xmlns:ns1="http://schemas.microsoft.com/sharepoint/v3" targetNamespace="http://schemas.microsoft.com/office/2006/metadata/properties" ma:root="true" ma:fieldsID="64bcf9c2ee5cdbe20d6b264fae7ef2a9"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PertinentToDomainSpecialty" minOccurs="0"/>
                <xsd:element ref="ns1:PertinentToServiceLine" minOccurs="0"/>
                <xsd:element ref="ns1:RevisionTime" minOccurs="0"/>
                <xsd:element ref="ns1:RevisionBy" minOccurs="0"/>
                <xsd:element ref="ns1:flagVVID" minOccurs="0"/>
                <xsd:element ref="ns1:DateCreated" minOccurs="0"/>
                <xsd:element ref="ns1:SubmittedBy" minOccurs="0"/>
                <xsd:element ref="ns1:CSuiteImperative" minOccurs="0"/>
                <xsd:element ref="ns1:KXGeography" minOccurs="0"/>
                <xsd:element ref="ns1:Geography" minOccurs="0"/>
                <xsd:element ref="ns1:AssetClass" minOccurs="0"/>
                <xsd:element ref="ns1:HasAttachment" minOccurs="0"/>
                <xsd:element ref="ns1:FederalData" minOccurs="0"/>
                <xsd:element ref="ns1:VisibleToAsset" minOccurs="0"/>
                <xsd:element ref="ns1:OfficialAsse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PertinentToDomainSpecialty" ma:index="28" nillable="true" ma:displayName="Specialties" ma:internalName="PertinentToDomainSpecialty">
      <xsd:simpleType>
        <xsd:restriction base="dms:Note"/>
      </xsd:simpleType>
    </xsd:element>
    <xsd:element name="PertinentToServiceLine" ma:index="29" nillable="true" ma:displayName="Capabilities" ma:internalName="PertinentToServiceLine">
      <xsd:simpleType>
        <xsd:restriction base="dms:Note"/>
      </xsd:simpleType>
    </xsd:element>
    <xsd:element name="RevisionTime" ma:index="30" nillable="true" ma:displayName="Revision Time" ma:internalName="RevisionTime">
      <xsd:simpleType>
        <xsd:restriction base="dms:Note"/>
      </xsd:simpleType>
    </xsd:element>
    <xsd:element name="RevisionBy" ma:index="31" nillable="true" ma:displayName="Revision By" ma:internalName="RevisionBy">
      <xsd:simpleType>
        <xsd:restriction base="dms:Note"/>
      </xsd:simpleType>
    </xsd:element>
    <xsd:element name="flagVVID" ma:index="32" nillable="true" ma:displayName="flagVVID" ma:internalName="flagVVID">
      <xsd:simpleType>
        <xsd:restriction base="dms:Text"/>
      </xsd:simpleType>
    </xsd:element>
    <xsd:element name="DateCreated" ma:index="33" nillable="true" ma:displayName="Date Created" ma:internalName="DateCreated">
      <xsd:simpleType>
        <xsd:restriction base="dms:DateTime"/>
      </xsd:simpleType>
    </xsd:element>
    <xsd:element name="SubmittedBy" ma:index="34" nillable="true" ma:displayName="Submitted By" ma:internalName="SubmittedBy">
      <xsd:simpleType>
        <xsd:restriction base="dms:Text"/>
      </xsd:simpleType>
    </xsd:element>
    <xsd:element name="CSuiteImperative" ma:index="35" nillable="true" ma:displayName="CSuiteImperative" ma:internalName="CSuiteImperative">
      <xsd:simpleType>
        <xsd:restriction base="dms:Note"/>
      </xsd:simpleType>
    </xsd:element>
    <xsd:element name="KXGeography" ma:index="36" nillable="true" ma:displayName="KXGeography" ma:internalName="KXGeography">
      <xsd:simpleType>
        <xsd:restriction base="dms:Note"/>
      </xsd:simpleType>
    </xsd:element>
    <xsd:element name="Geography" ma:index="37" nillable="true" ma:displayName="Geography" ma:internalName="Geography">
      <xsd:simpleType>
        <xsd:restriction base="dms:Note"/>
      </xsd:simpleType>
    </xsd:element>
    <xsd:element name="AssetClass" ma:index="38" nillable="true" ma:displayName="Asset Class" ma:internalName="AssetClass">
      <xsd:simpleType>
        <xsd:restriction base="dms:Text"/>
      </xsd:simpleType>
    </xsd:element>
    <xsd:element name="HasAttachment" ma:index="39" nillable="true" ma:displayName="Has Attachment" ma:description="Check if contribution has attachment." ma:internalName="HasAttachment">
      <xsd:simpleType>
        <xsd:restriction base="dms:Text"/>
      </xsd:simpleType>
    </xsd:element>
    <xsd:element name="FederalData" ma:index="40" nillable="true" ma:displayName="Federal Data" ma:internalName="FederalData">
      <xsd:simpleType>
        <xsd:restriction base="dms:Text"/>
      </xsd:simpleType>
    </xsd:element>
    <xsd:element name="VisibleToAsset" ma:index="41" nillable="true" ma:displayName="Visible To Asset" ma:internalName="VisibleToAsset">
      <xsd:simpleType>
        <xsd:restriction base="dms:Text"/>
      </xsd:simpleType>
    </xsd:element>
    <xsd:element name="OfficialAsset" ma:index="42" nillable="true" ma:displayName="Official Asset" ma:internalName="OfficialAsse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8474B0D0-C7BF-4A54-B6C9-6C2B13D7C710}">
  <ds:schemaRefs>
    <ds:schemaRef ds:uri="http://purl.org/dc/dcmitype/"/>
    <ds:schemaRef ds:uri="http://purl.org/dc/term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sharepoint/v3"/>
  </ds:schemaRefs>
</ds:datastoreItem>
</file>

<file path=customXml/itemProps2.xml><?xml version="1.0" encoding="utf-8"?>
<ds:datastoreItem xmlns:ds="http://schemas.openxmlformats.org/officeDocument/2006/customXml" ds:itemID="{00DAC71D-CCB7-419D-95EB-DDA9D1E85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328199C-D4DB-477A-BF82-D5F0B9833F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TotalTime>
  <Words>2725</Words>
  <Application>Microsoft Office PowerPoint</Application>
  <PresentationFormat>全屏显示(4:3)</PresentationFormat>
  <Paragraphs>336</Paragraphs>
  <Slides>35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宋体</vt:lpstr>
      <vt:lpstr>微软雅黑</vt:lpstr>
      <vt:lpstr>Arial</vt:lpstr>
      <vt:lpstr>Segoe UI</vt:lpstr>
      <vt:lpstr>Wingdings</vt:lpstr>
      <vt:lpstr>Tiger template</vt:lpstr>
      <vt:lpstr>At the tipping point: financial services in Africa comes of age An Accenture Point of View on the growth opportunities for Financial Institutions in Africa.</vt:lpstr>
      <vt:lpstr>PowerPoint 演示文稿</vt:lpstr>
      <vt:lpstr>Executive Summary</vt:lpstr>
      <vt:lpstr>(1/3)</vt:lpstr>
      <vt:lpstr>(2/3)</vt:lpstr>
      <vt:lpstr>The African Opportunity: Why Africa, and why now?</vt:lpstr>
      <vt:lpstr>Forecasts predict high growth rates over the next 5 years – although growth paths are diverse</vt:lpstr>
      <vt:lpstr>The Business environment has improved  in recent years but is still very diverse; GDP growth will continue to push forward income and living standards in the largest economies</vt:lpstr>
      <vt:lpstr>Trends suggest that the development of FS markets in Africa will not follow the same path as developed markets or other emerging markets</vt:lpstr>
      <vt:lpstr>Why now? Growth opportunities for financial services companies are large, but the window of opportunity to seize them may be small </vt:lpstr>
      <vt:lpstr>PowerPoint 演示文稿</vt:lpstr>
      <vt:lpstr>The Accenture Tipping Point Index, understanding which markets are the most attractive for financial services growth</vt:lpstr>
      <vt:lpstr>Tipping Point Index  - Financial Market Readiness The positioning of different economies will determine expansion strategies</vt:lpstr>
      <vt:lpstr>While a number of economies have a sound business environment for FS market development, relatively few also have the existing scale of population and depth of financial market assets to be immediately attractive</vt:lpstr>
      <vt:lpstr>Countries that are forging ahead are implementing measures that are triggering the Tipping Point for hyper growth</vt:lpstr>
      <vt:lpstr>PowerPoint 演示文稿</vt:lpstr>
      <vt:lpstr>The financial market attractiveness of many countries in Africa is changing as strong growth momentum and many traditional barriers  are tackled</vt:lpstr>
      <vt:lpstr>PowerPoint 演示文稿</vt:lpstr>
      <vt:lpstr>New entrants from Emerging Markets are challenging European Banks in Sub Sahara Africa</vt:lpstr>
      <vt:lpstr>The current transformation of the Nigeria market may change the face of inter-African competition, largely based up to now on traditional regional and business areas of influence</vt:lpstr>
      <vt:lpstr>FS Companies expanding and acquiring in Africa are following a number of different approaches complimentary to their existing strengths and strategies</vt:lpstr>
      <vt:lpstr>Gold rush: M&amp;A in the African Financial Services industry have strongly increased since 2004</vt:lpstr>
      <vt:lpstr>PowerPoint 演示文稿</vt:lpstr>
      <vt:lpstr>Innovative growth strategies are needed for Africa. Replicating old business models is not enough</vt:lpstr>
      <vt:lpstr>Four business models are likely to dominate African FS company networks – with a number of hybrids</vt:lpstr>
      <vt:lpstr>Four business models are likely to dominate African FS company networks – with a number of hybrids</vt:lpstr>
      <vt:lpstr>Pan-African banks are undertaking a rapid evolution of operating models to scale for growth, geared towards their target business lines</vt:lpstr>
      <vt:lpstr>Retail banking in Africa has historically focused on smaller numbers of affluent customers. As the need for financial services grows new low cost distribution strategies will be required</vt:lpstr>
      <vt:lpstr>Mobile financial services are a growing force across Africa and an important part of the emerging FS ecosystem</vt:lpstr>
      <vt:lpstr>How does your organisation position itself to make the most of  growth in African FS?</vt:lpstr>
      <vt:lpstr>Financial Services in Africa offer the opportunity for banks and insurers to participate in a growth story that goes beyond profits</vt:lpstr>
      <vt:lpstr>Appendix</vt:lpstr>
      <vt:lpstr>Understanding the attractiveness of different FS markets in Africa depends on an understanding of economic factors, financial infrastructure and existing depth of consumer FS markets</vt:lpstr>
      <vt:lpstr>PowerPoint 演示文稿</vt:lpstr>
      <vt:lpstr>声明：</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tipping point: Financial Services in Africa Comes of Age Point of View</dc:title>
  <dc:creator>Accenture</dc:creator>
  <dc:description>Accenture Sample Presentation v9.1</dc:description>
  <cp:lastModifiedBy>ji ye</cp:lastModifiedBy>
  <cp:revision>308</cp:revision>
  <cp:lastPrinted>2000-08-10T20:43:38Z</cp:lastPrinted>
  <dcterms:created xsi:type="dcterms:W3CDTF">2009-12-02T02:35:01Z</dcterms:created>
  <dcterms:modified xsi:type="dcterms:W3CDTF">2018-12-07T05:13:16Z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0x012000FD200C85A7BB46D2B974A85017C5AC2B0100ED82886411AEA4488F1831A011B3CB40</vt:lpwstr>
  </property>
</Properties>
</file>