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1" r:id="rId2"/>
  </p:sldMasterIdLst>
  <p:notesMasterIdLst>
    <p:notesMasterId r:id="rId27"/>
  </p:notesMasterIdLst>
  <p:handoutMasterIdLst>
    <p:handoutMasterId r:id="rId28"/>
  </p:handoutMasterIdLst>
  <p:sldIdLst>
    <p:sldId id="340" r:id="rId3"/>
    <p:sldId id="344" r:id="rId4"/>
    <p:sldId id="337" r:id="rId5"/>
    <p:sldId id="284" r:id="rId6"/>
    <p:sldId id="345" r:id="rId7"/>
    <p:sldId id="379" r:id="rId8"/>
    <p:sldId id="395" r:id="rId9"/>
    <p:sldId id="391" r:id="rId10"/>
    <p:sldId id="389" r:id="rId11"/>
    <p:sldId id="383" r:id="rId12"/>
    <p:sldId id="384" r:id="rId13"/>
    <p:sldId id="380" r:id="rId14"/>
    <p:sldId id="382" r:id="rId15"/>
    <p:sldId id="381" r:id="rId16"/>
    <p:sldId id="387" r:id="rId17"/>
    <p:sldId id="385" r:id="rId18"/>
    <p:sldId id="386" r:id="rId19"/>
    <p:sldId id="388" r:id="rId20"/>
    <p:sldId id="393" r:id="rId21"/>
    <p:sldId id="394" r:id="rId22"/>
    <p:sldId id="310" r:id="rId23"/>
    <p:sldId id="265" r:id="rId24"/>
    <p:sldId id="339" r:id="rId25"/>
    <p:sldId id="396" r:id="rId26"/>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84" autoAdjust="0"/>
    <p:restoredTop sz="94690" autoAdjust="0"/>
  </p:normalViewPr>
  <p:slideViewPr>
    <p:cSldViewPr snapToGrid="0" showGuides="1">
      <p:cViewPr>
        <p:scale>
          <a:sx n="80" d="100"/>
          <a:sy n="80" d="100"/>
        </p:scale>
        <p:origin x="-1052" y="-48"/>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5" d="100"/>
          <a:sy n="55" d="100"/>
        </p:scale>
        <p:origin x="-161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8468393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3269326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24</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Microsoft, Windows, Excel, Outlook, and PowerPoint are registered trademarks of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Linux is the registered trademark of Linus Torvalds in the U.S. and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Adobe, the Adobe logo, Acrobat, PostScript, and Reader are either trademarks or registered trademarks of Adobe Systems Incorporated in the United States and/or other countries.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Oracle and Java are registered trademarks of Oracle and/or its affiliates.</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UNIX, X/Open, OSF/1, and Motif are registered trademarks of the Open Group.</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Citrix, ICA, Program Neighborhood, MetaFrame, WinFrame, VideoFrame, and MultiWin are trademarks or registered trademarks of Citrix Systems, Inc.</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GB" sz="900" kern="1200" noProof="1" smtClean="0">
                <a:solidFill>
                  <a:schemeClr val="tx1"/>
                </a:solidFill>
                <a:latin typeface="Arial"/>
                <a:ea typeface="MS PGothic" pitchFamily="34" charset="-128"/>
                <a:cs typeface="+mn-cs"/>
              </a:rPr>
              <a:t>HTML, XML, XHTML and W3C are trademarks or registered trademarks of W3C</a:t>
            </a:r>
            <a:r>
              <a:rPr lang="en-GB" sz="900" kern="1200" baseline="30000" noProof="1" smtClean="0">
                <a:solidFill>
                  <a:schemeClr val="tx1"/>
                </a:solidFill>
                <a:latin typeface="Arial"/>
                <a:ea typeface="MS PGothic" pitchFamily="34" charset="-128"/>
                <a:cs typeface="+mn-cs"/>
              </a:rPr>
              <a:t>®</a:t>
            </a:r>
            <a:r>
              <a:rPr lang="en-GB" sz="900" kern="1200" noProof="1" smtClean="0">
                <a:solidFill>
                  <a:schemeClr val="tx1"/>
                </a:solidFill>
                <a:latin typeface="Arial"/>
                <a:ea typeface="MS PGothic" pitchFamily="34" charset="-128"/>
                <a:cs typeface="+mn-cs"/>
              </a:rPr>
              <a:t>, World Wide Web Consortium, Massachusetts Institute of Technology. </a:t>
            </a:r>
            <a:endParaRPr lang="de-DE" sz="900" kern="1200" noProof="1" smtClean="0">
              <a:solidFill>
                <a:schemeClr val="tx1"/>
              </a:solidFill>
              <a:latin typeface="Arial"/>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marL="0" marR="0" indent="0" algn="l" defTabSz="914400" rtl="0" eaLnBrk="1" fontAlgn="t" latinLnBrk="0" hangingPunct="1">
              <a:lnSpc>
                <a:spcPct val="100000"/>
              </a:lnSpc>
              <a:spcBef>
                <a:spcPts val="600"/>
              </a:spcBef>
              <a:spcAft>
                <a:spcPts val="0"/>
              </a:spcAft>
              <a:buClrTx/>
              <a:buSzTx/>
              <a:buFontTx/>
              <a:buNone/>
              <a:tabLst/>
              <a:defRPr/>
            </a:pPr>
            <a:r>
              <a:rPr lang="en-US" sz="900" kern="1200" noProof="1" smtClean="0">
                <a:solidFill>
                  <a:schemeClr val="tx1"/>
                </a:solidFill>
                <a:latin typeface="Arial"/>
                <a:ea typeface="MS PGothic" pitchFamily="34" charset="-128"/>
                <a:cs typeface="+mn-cs"/>
              </a:rPr>
              <a:t>SAP, R/3, SAP NetWeaver, Duet, PartnerEdge, ByDesign, SAP BusinessObjects Explorer, StreamWork, and other SAP products and services mentioned herein as well as their respective logos are trademarks or registered trademarks of SAP AG in Germany and other countries.</a:t>
            </a:r>
            <a:endParaRPr lang="en-US" sz="900" kern="1200" noProof="1" smtClean="0">
              <a:solidFill>
                <a:schemeClr val="tx1"/>
              </a:solidFill>
              <a:latin typeface="+mn-lt"/>
              <a:ea typeface="MS PGothic" pitchFamily="34" charset="-128"/>
              <a:cs typeface="+mn-cs"/>
            </a:endParaRPr>
          </a:p>
          <a:p>
            <a:pPr marL="0" algn="l" defTabSz="914400" rtl="0" eaLnBrk="1" fontAlgn="t" latinLnBrk="0" hangingPunct="1">
              <a:lnSpc>
                <a:spcPct val="100000"/>
              </a:lnSpc>
              <a:spcBef>
                <a:spcPts val="600"/>
              </a:spcBef>
            </a:pPr>
            <a:r>
              <a:rPr lang="en-US" sz="900" kern="1200" noProof="1" smtClean="0">
                <a:solidFill>
                  <a:schemeClr val="tx1"/>
                </a:solidFill>
                <a:latin typeface="+mn-lt"/>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kern="1200" noProof="1" smtClean="0">
                <a:solidFill>
                  <a:schemeClr val="tx1"/>
                </a:solidFill>
                <a:latin typeface="+mn-lt"/>
                <a:ea typeface="MS PGothic" pitchFamily="34" charset="-128"/>
                <a:cs typeface="+mn-cs"/>
              </a:rPr>
            </a:br>
            <a:r>
              <a:rPr lang="en-US" sz="900" kern="1200" noProof="1" smtClean="0">
                <a:solidFill>
                  <a:schemeClr val="tx1"/>
                </a:solidFill>
                <a:latin typeface="+mn-lt"/>
                <a:ea typeface="MS PGothic" pitchFamily="34" charset="-128"/>
                <a:cs typeface="+mn-cs"/>
              </a:rPr>
              <a:t>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GB" sz="900" kern="1200" noProof="1" smtClean="0">
                <a:solidFill>
                  <a:schemeClr val="tx1"/>
                </a:solidFill>
                <a:latin typeface="+mn-lt"/>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900" kern="1200" noProof="1" smtClean="0">
              <a:solidFill>
                <a:schemeClr val="tx1"/>
              </a:solidFill>
              <a:latin typeface="+mn-lt"/>
              <a:ea typeface="MS PGothic" pitchFamily="34" charset="-128"/>
              <a:cs typeface="+mn-cs"/>
            </a:endParaRPr>
          </a:p>
          <a:p>
            <a:pPr marL="0" algn="l" defTabSz="914400" rtl="0" eaLnBrk="1" latinLnBrk="0" hangingPunct="1">
              <a:lnSpc>
                <a:spcPct val="100000"/>
              </a:lnSpc>
              <a:spcBef>
                <a:spcPts val="600"/>
              </a:spcBef>
            </a:pPr>
            <a:r>
              <a:rPr lang="en-US" sz="900" kern="1200" noProof="1" smtClean="0">
                <a:solidFill>
                  <a:schemeClr val="tx1"/>
                </a:solidFill>
                <a:latin typeface="+mn-lt"/>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900" kern="1200" noProof="1">
              <a:solidFill>
                <a:schemeClr val="tx1"/>
              </a:solidFill>
              <a:latin typeface="+mn-lt"/>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Microsoft, Windows, Excel, Outlook, und PowerPoint sind eingetragene Marken der Microsoft Corporation. </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en-US" sz="9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kern="1200" noProof="1" smtClean="0">
              <a:solidFill>
                <a:schemeClr val="tx1"/>
              </a:solidFill>
              <a:latin typeface="Arial"/>
              <a:ea typeface="MS PGothic" pitchFamily="34" charset="-128"/>
              <a:cs typeface="+mn-cs"/>
            </a:endParaRP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Oracle und Java sind eingetragene Marken von Oracle und/oder ihrer Tochtergesellschaften.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400"/>
              </a:spcBef>
              <a:spcAft>
                <a:spcPts val="0"/>
              </a:spcAft>
              <a:buClrTx/>
              <a:buSzTx/>
              <a:buFontTx/>
              <a:buNone/>
              <a:tabLst/>
              <a:defRPr/>
            </a:pPr>
            <a:r>
              <a:rPr lang="de-DE" sz="900" kern="1200" noProof="1" smtClean="0">
                <a:solidFill>
                  <a:schemeClr val="tx1"/>
                </a:solidFill>
                <a:latin typeface="Arial"/>
                <a:ea typeface="MS PGothic" pitchFamily="34" charset="-128"/>
                <a:cs typeface="+mn-cs"/>
              </a:rPr>
              <a:t>HTML, XML, XHTML und W3C sind Marken oder eingetragene Marken des W3C</a:t>
            </a:r>
            <a:r>
              <a:rPr lang="de-DE" sz="900" kern="1200" baseline="30000" noProof="1" smtClean="0">
                <a:solidFill>
                  <a:schemeClr val="tx1"/>
                </a:solidFill>
                <a:latin typeface="Arial"/>
                <a:ea typeface="MS PGothic" pitchFamily="34" charset="-128"/>
                <a:cs typeface="+mn-cs"/>
              </a:rPr>
              <a:t>®</a:t>
            </a:r>
            <a:r>
              <a:rPr lang="de-DE" sz="900" kern="1200" noProof="1" smtClean="0">
                <a:solidFill>
                  <a:schemeClr val="tx1"/>
                </a:solidFill>
                <a:latin typeface="Arial"/>
                <a:ea typeface="MS PGothic" pitchFamily="34" charset="-128"/>
                <a:cs typeface="+mn-cs"/>
              </a:rPr>
              <a:t>, World Wide Web Consortium, Massachusetts Institute of Technology.</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9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9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marL="0" indent="0" algn="l" defTabSz="914400" rtl="0" eaLnBrk="1" latinLnBrk="0" hangingPunct="1">
              <a:lnSpc>
                <a:spcPct val="100000"/>
              </a:lnSpc>
              <a:spcBef>
                <a:spcPts val="400"/>
              </a:spcBef>
            </a:pPr>
            <a:endParaRPr lang="de-DE" sz="9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omputer.howstuffworks.com/hard-disk.ht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Business_Objects_(company)"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en.wikipedia.org/wiki/Extract,_transform,_load" TargetMode="External"/><Relationship Id="rId4" Type="http://schemas.openxmlformats.org/officeDocument/2006/relationships/hyperlink" Target="http://en.wikipedia.org/wiki/Data_integr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wiki.sdn.sap.com/wiki/x/94NCE" TargetMode="External"/><Relationship Id="rId2" Type="http://schemas.openxmlformats.org/officeDocument/2006/relationships/hyperlink" Target="http://wiki.sdn.sap.com/wiki/x/aYJCE"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wiki.sdn.sap.com/wiki/display/BOBJ/Cached+Transforms"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Templates_Guidelines\eOn\Templates\2011\Corporate\PSD_Bilder_rechts\titelbild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err="1" smtClean="0"/>
              <a:t>AL_Tables</a:t>
            </a:r>
            <a:endParaRPr lang="en-US" dirty="0"/>
          </a:p>
        </p:txBody>
      </p:sp>
      <p:sp>
        <p:nvSpPr>
          <p:cNvPr id="3" name="Subtitle 2"/>
          <p:cNvSpPr>
            <a:spLocks noGrp="1"/>
          </p:cNvSpPr>
          <p:nvPr>
            <p:ph type="subTitle" idx="1"/>
          </p:nvPr>
        </p:nvSpPr>
        <p:spPr>
          <a:xfrm>
            <a:off x="414000" y="1499870"/>
            <a:ext cx="6840000" cy="492443"/>
          </a:xfrm>
        </p:spPr>
        <p:txBody>
          <a:bodyPr/>
          <a:lstStyle/>
          <a:p>
            <a:r>
              <a:rPr lang="en-US" dirty="0" smtClean="0"/>
              <a:t>Jim Kirk</a:t>
            </a:r>
            <a:br>
              <a:rPr lang="en-US" dirty="0" smtClean="0"/>
            </a:br>
            <a:r>
              <a:rPr lang="en-US" dirty="0" smtClean="0"/>
              <a:t>August, 2011</a:t>
            </a:r>
          </a:p>
        </p:txBody>
      </p:sp>
      <p:cxnSp>
        <p:nvCxnSpPr>
          <p:cNvPr id="17" name="Straight Arrow Connector 16"/>
          <p:cNvCxnSpPr/>
          <p:nvPr/>
        </p:nvCxnSpPr>
        <p:spPr>
          <a:xfrm>
            <a:off x="6013175" y="6044332"/>
            <a:ext cx="806724" cy="266775"/>
          </a:xfrm>
          <a:prstGeom prst="straightConnector1">
            <a:avLst/>
          </a:prstGeom>
          <a:ln w="63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 Collect statistics for optimization</a:t>
            </a:r>
            <a:endParaRPr lang="en-US" dirty="0"/>
          </a:p>
        </p:txBody>
      </p:sp>
      <p:sp>
        <p:nvSpPr>
          <p:cNvPr id="3" name="TextBox 2"/>
          <p:cNvSpPr txBox="1"/>
          <p:nvPr/>
        </p:nvSpPr>
        <p:spPr>
          <a:xfrm>
            <a:off x="418882" y="1412445"/>
            <a:ext cx="7923743" cy="1154162"/>
          </a:xfrm>
          <a:prstGeom prst="rect">
            <a:avLst/>
          </a:prstGeom>
          <a:noFill/>
        </p:spPr>
        <p:txBody>
          <a:bodyPr wrap="square" lIns="0" tIns="0" rIns="0" bIns="0" rtlCol="0">
            <a:spAutoFit/>
          </a:bodyPr>
          <a:lstStyle/>
          <a:p>
            <a:r>
              <a:rPr lang="en-US" sz="1200" dirty="0" smtClean="0"/>
              <a:t>Select this check box if you want to collect statistics that the Data Services optimizer will use to choose an optimal cache type (in-memory or pageable). This option is not selected by default. </a:t>
            </a:r>
          </a:p>
          <a:p>
            <a:r>
              <a:rPr lang="en-US" sz="1200" dirty="0" smtClean="0"/>
              <a:t>For more information, see Caching sources in the </a:t>
            </a:r>
            <a:r>
              <a:rPr lang="en-US" sz="1200" i="1" dirty="0" smtClean="0"/>
              <a:t>Performance Optimization Guide</a:t>
            </a:r>
            <a:r>
              <a:rPr lang="en-US" sz="1200" dirty="0" smtClean="0"/>
              <a:t>. </a:t>
            </a:r>
          </a:p>
          <a:p>
            <a:r>
              <a:rPr lang="en-US" sz="1200" dirty="0" smtClean="0"/>
              <a:t>For more information, see the Using Caches chapter in the </a:t>
            </a:r>
            <a:r>
              <a:rPr lang="en-US" sz="1200" i="1" dirty="0" smtClean="0"/>
              <a:t>Performance Optimization Guide</a:t>
            </a:r>
            <a:endParaRPr lang="en-US" sz="1200" dirty="0" smtClean="0"/>
          </a:p>
          <a:p>
            <a:pPr fontAlgn="base">
              <a:spcBef>
                <a:spcPct val="50000"/>
              </a:spcBef>
              <a:spcAft>
                <a:spcPct val="0"/>
              </a:spcAft>
              <a:buClr>
                <a:srgbClr val="F0AB00"/>
              </a:buClr>
              <a:buSzPct val="80000"/>
            </a:pPr>
            <a:endParaRPr lang="en-US" sz="1800" kern="0" dirty="0" err="1" smtClean="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3" cstate="print"/>
          <a:srcRect/>
          <a:stretch>
            <a:fillRect/>
          </a:stretch>
        </p:blipFill>
        <p:spPr bwMode="auto">
          <a:xfrm>
            <a:off x="1710527" y="2577370"/>
            <a:ext cx="3027807" cy="29655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 Data </a:t>
            </a:r>
            <a:br>
              <a:rPr lang="en-US" dirty="0" smtClean="0"/>
            </a:br>
            <a:r>
              <a:rPr lang="en-US" sz="1600" dirty="0" smtClean="0"/>
              <a:t>Reference Using Caches in Performance Opt Guide</a:t>
            </a:r>
            <a:endParaRPr lang="en-US" sz="1600" dirty="0"/>
          </a:p>
        </p:txBody>
      </p:sp>
      <p:sp>
        <p:nvSpPr>
          <p:cNvPr id="4" name="TextBox 3"/>
          <p:cNvSpPr txBox="1"/>
          <p:nvPr/>
        </p:nvSpPr>
        <p:spPr>
          <a:xfrm>
            <a:off x="457200" y="1463040"/>
            <a:ext cx="7836408" cy="327782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You can improve the performance of data transformations that occur in memory by caching as much data as possible. By caching data, you limit the number of times the system must access the database.</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SAP </a:t>
            </a:r>
            <a:r>
              <a:rPr lang="en-US" sz="1000" kern="0" dirty="0" err="1" smtClean="0">
                <a:ea typeface="Arial Unicode MS" pitchFamily="34" charset="-128"/>
                <a:cs typeface="Arial Unicode MS" pitchFamily="34" charset="-128"/>
              </a:rPr>
              <a:t>BusinessObjects</a:t>
            </a:r>
            <a:r>
              <a:rPr lang="en-US" sz="1000" kern="0" dirty="0" smtClean="0">
                <a:ea typeface="Arial Unicode MS" pitchFamily="34" charset="-128"/>
                <a:cs typeface="Arial Unicode MS" pitchFamily="34" charset="-128"/>
              </a:rPr>
              <a:t> Data Services provides the following types of caches that your data flow can use for all of the operations it contains:</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In-memory</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Use in-memory cache when your data flow processes a small amount of data that fits in memory.</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Pageable cache</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Use pageable cache when your data flow processes a very large amount of data that does not fit in memory. When memory-intensive operations (such as Group By and Order By) exceed available memory, the software uses pageable cache to complete the operation.</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Pageable cache is the default cache type. To change the cache type, use the Cache type option on the data flow Properties window.</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Note: If your data fits in memory, it is recommended that you use in-memory cache because pageable cache incurs an overhead cost.</a:t>
            </a:r>
          </a:p>
          <a:p>
            <a:endParaRPr lang="en-US" sz="1000" dirty="0" smtClean="0"/>
          </a:p>
          <a:p>
            <a:r>
              <a:rPr lang="en-US" sz="1000" dirty="0" smtClean="0"/>
              <a:t>SAP </a:t>
            </a:r>
            <a:r>
              <a:rPr lang="en-US" sz="1000" dirty="0" err="1" smtClean="0"/>
              <a:t>BusinessObjects</a:t>
            </a:r>
            <a:r>
              <a:rPr lang="en-US" sz="1000" dirty="0" smtClean="0"/>
              <a:t> Data Services uses cache statistics collected from previous job runs to automatically determine which cache type to use for a data flow. Cache statistics include the number of rows processed.</a:t>
            </a:r>
          </a:p>
          <a:p>
            <a:r>
              <a:rPr lang="en-US" sz="1000" dirty="0" smtClean="0"/>
              <a:t>The default cache type is pageable. the software can switch to in-memory cache when it determines that your data flow processes a small amount of data that fits in memory.</a:t>
            </a:r>
          </a:p>
          <a:p>
            <a:endParaRPr lang="en-US" sz="1000" kern="0" dirty="0" smtClean="0">
              <a:ea typeface="Arial Unicode MS" pitchFamily="34" charset="-128"/>
              <a:cs typeface="Arial Unicode MS" pitchFamily="34" charset="-128"/>
            </a:endParaRPr>
          </a:p>
          <a:p>
            <a:r>
              <a:rPr lang="en-US" sz="1000" dirty="0" smtClean="0"/>
              <a:t>A cache (pronounced CASH) is a place to store something temporarily</a:t>
            </a:r>
            <a:endParaRPr lang="en-US" sz="1000" kern="0" dirty="0" smtClean="0">
              <a:ea typeface="Arial Unicode MS" pitchFamily="34" charset="-128"/>
              <a:cs typeface="Arial Unicode MS"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Definitons</a:t>
            </a:r>
            <a:r>
              <a:rPr lang="en-US" dirty="0" smtClean="0"/>
              <a:t> (on Oracle)</a:t>
            </a:r>
            <a:br>
              <a:rPr lang="en-US" dirty="0" smtClean="0"/>
            </a:br>
            <a:r>
              <a:rPr lang="en-US" dirty="0" err="1" smtClean="0"/>
              <a:t>AL_Cache_Stats</a:t>
            </a:r>
            <a:r>
              <a:rPr lang="en-US" dirty="0" smtClean="0"/>
              <a:t>                             </a:t>
            </a:r>
            <a:r>
              <a:rPr lang="en-US" dirty="0" err="1" smtClean="0"/>
              <a:t>AL_Cache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06896" y="3166682"/>
            <a:ext cx="3629025" cy="1000125"/>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213098" y="3145917"/>
            <a:ext cx="3771900" cy="1352550"/>
          </a:xfrm>
          <a:prstGeom prst="rect">
            <a:avLst/>
          </a:prstGeom>
          <a:noFill/>
          <a:ln w="9525">
            <a:noFill/>
            <a:miter lim="800000"/>
            <a:headEnd/>
            <a:tailEnd/>
          </a:ln>
        </p:spPr>
      </p:pic>
      <p:sp>
        <p:nvSpPr>
          <p:cNvPr id="5" name="TextBox 4"/>
          <p:cNvSpPr txBox="1"/>
          <p:nvPr/>
        </p:nvSpPr>
        <p:spPr>
          <a:xfrm>
            <a:off x="548640" y="1627631"/>
            <a:ext cx="7942217"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When the collect statistics for optimization is checked these two tables populate based on design and cache used while running in pageable mode.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test case illustrating collect stats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38175" y="1378458"/>
            <a:ext cx="5581650" cy="1485900"/>
          </a:xfrm>
          <a:prstGeom prst="rect">
            <a:avLst/>
          </a:prstGeom>
          <a:noFill/>
          <a:ln w="9525">
            <a:noFill/>
            <a:miter lim="800000"/>
            <a:headEnd/>
            <a:tailEnd/>
          </a:ln>
        </p:spPr>
      </p:pic>
      <p:sp>
        <p:nvSpPr>
          <p:cNvPr id="4" name="TextBox 3"/>
          <p:cNvSpPr txBox="1"/>
          <p:nvPr/>
        </p:nvSpPr>
        <p:spPr>
          <a:xfrm>
            <a:off x="758953" y="2836506"/>
            <a:ext cx="7685252" cy="1477328"/>
          </a:xfrm>
          <a:prstGeom prst="rect">
            <a:avLst/>
          </a:prstGeom>
          <a:noFill/>
        </p:spPr>
        <p:txBody>
          <a:bodyPr wrap="square" lIns="0" tIns="0" rIns="0" bIns="0" rtlCol="0">
            <a:spAutoFit/>
          </a:bodyPr>
          <a:lstStyle/>
          <a:p>
            <a:r>
              <a:rPr lang="en-US" sz="1200" kern="0" dirty="0" smtClean="0">
                <a:ea typeface="Arial Unicode MS" pitchFamily="34" charset="-128"/>
                <a:cs typeface="Arial Unicode MS" pitchFamily="34" charset="-128"/>
              </a:rPr>
              <a:t>Row gen for 20mil rows; two lookups on a table with addresses, a </a:t>
            </a:r>
            <a:r>
              <a:rPr lang="en-US" sz="1200" kern="0" dirty="0" err="1" smtClean="0">
                <a:ea typeface="Arial Unicode MS" pitchFamily="34" charset="-128"/>
                <a:cs typeface="Arial Unicode MS" pitchFamily="34" charset="-128"/>
              </a:rPr>
              <a:t>groupby</a:t>
            </a:r>
            <a:r>
              <a:rPr lang="en-US" sz="1200" kern="0" dirty="0" smtClean="0">
                <a:ea typeface="Arial Unicode MS" pitchFamily="34" charset="-128"/>
                <a:cs typeface="Arial Unicode MS" pitchFamily="34" charset="-128"/>
              </a:rPr>
              <a:t> on region + zip code and </a:t>
            </a:r>
            <a:r>
              <a:rPr lang="en-US" sz="1200" kern="0" dirty="0" err="1" smtClean="0">
                <a:ea typeface="Arial Unicode MS" pitchFamily="34" charset="-128"/>
                <a:cs typeface="Arial Unicode MS" pitchFamily="34" charset="-128"/>
              </a:rPr>
              <a:t>orderby</a:t>
            </a:r>
            <a:r>
              <a:rPr lang="en-US" sz="1200" kern="0" dirty="0" smtClean="0">
                <a:ea typeface="Arial Unicode MS" pitchFamily="34" charset="-128"/>
                <a:cs typeface="Arial Unicode MS" pitchFamily="34" charset="-128"/>
              </a:rPr>
              <a:t> region; map op to discard all and xml template for the target. This design will leverage paging. On a fresh repo or after truncating the </a:t>
            </a:r>
            <a:r>
              <a:rPr lang="en-US" sz="1200" kern="0" dirty="0" err="1" smtClean="0">
                <a:ea typeface="Arial Unicode MS" pitchFamily="34" charset="-128"/>
                <a:cs typeface="Arial Unicode MS" pitchFamily="34" charset="-128"/>
              </a:rPr>
              <a:t>al_cache</a:t>
            </a:r>
            <a:r>
              <a:rPr lang="en-US" sz="1200" kern="0" dirty="0" smtClean="0">
                <a:ea typeface="Arial Unicode MS" pitchFamily="34" charset="-128"/>
                <a:cs typeface="Arial Unicode MS" pitchFamily="34" charset="-128"/>
              </a:rPr>
              <a:t> and </a:t>
            </a:r>
            <a:r>
              <a:rPr lang="en-US" sz="1200" kern="0" dirty="0" err="1" smtClean="0">
                <a:ea typeface="Arial Unicode MS" pitchFamily="34" charset="-128"/>
                <a:cs typeface="Arial Unicode MS" pitchFamily="34" charset="-128"/>
              </a:rPr>
              <a:t>al_cache_statistics</a:t>
            </a:r>
            <a:r>
              <a:rPr lang="en-US" sz="1200" kern="0" dirty="0" smtClean="0">
                <a:ea typeface="Arial Unicode MS" pitchFamily="34" charset="-128"/>
                <a:cs typeface="Arial Unicode MS" pitchFamily="34" charset="-128"/>
              </a:rPr>
              <a:t> tables run the job with ‘Collect statistics for Optimization’ and for monitoring checked. </a:t>
            </a:r>
            <a:r>
              <a:rPr lang="en-US" sz="1200" kern="0" dirty="0" smtClean="0">
                <a:solidFill>
                  <a:srgbClr val="FF0000"/>
                </a:solidFill>
                <a:ea typeface="Arial Unicode MS" pitchFamily="34" charset="-128"/>
                <a:cs typeface="Arial Unicode MS" pitchFamily="34" charset="-128"/>
              </a:rPr>
              <a:t>NOTE: Whenever the job is run to collect stats it will run in pageable. </a:t>
            </a:r>
          </a:p>
          <a:p>
            <a:r>
              <a:rPr lang="en-US" sz="1200" kern="0" dirty="0" smtClean="0">
                <a:ea typeface="Arial Unicode MS" pitchFamily="34" charset="-128"/>
                <a:cs typeface="Arial Unicode MS" pitchFamily="34" charset="-128"/>
              </a:rPr>
              <a:t>Then run this sql on the repo:</a:t>
            </a:r>
          </a:p>
          <a:p>
            <a:r>
              <a:rPr lang="en-US" sz="1200" dirty="0" smtClean="0"/>
              <a:t>select </a:t>
            </a:r>
            <a:r>
              <a:rPr lang="en-US" sz="1200" dirty="0" err="1" smtClean="0"/>
              <a:t>s.STATNAME,s.statvalue</a:t>
            </a:r>
            <a:r>
              <a:rPr lang="en-US" sz="1200" dirty="0" smtClean="0"/>
              <a:t>, </a:t>
            </a:r>
            <a:r>
              <a:rPr lang="en-US" sz="1200" dirty="0" err="1" smtClean="0"/>
              <a:t>c.text_value</a:t>
            </a:r>
            <a:r>
              <a:rPr lang="en-US" sz="1200" dirty="0" smtClean="0"/>
              <a:t> from </a:t>
            </a:r>
            <a:r>
              <a:rPr lang="en-US" sz="1200" dirty="0" err="1" smtClean="0"/>
              <a:t>al_cache_stats</a:t>
            </a:r>
            <a:r>
              <a:rPr lang="en-US" sz="1200" dirty="0" smtClean="0"/>
              <a:t> s, </a:t>
            </a:r>
            <a:r>
              <a:rPr lang="en-US" sz="1200" dirty="0" err="1" smtClean="0"/>
              <a:t>al_cache</a:t>
            </a:r>
            <a:r>
              <a:rPr lang="en-US" sz="1200" dirty="0" smtClean="0"/>
              <a:t> c</a:t>
            </a:r>
          </a:p>
          <a:p>
            <a:r>
              <a:rPr lang="en-US" sz="1200" dirty="0" smtClean="0"/>
              <a:t>where </a:t>
            </a:r>
            <a:r>
              <a:rPr lang="en-US" sz="1200" dirty="0" err="1" smtClean="0"/>
              <a:t>s.object_key</a:t>
            </a:r>
            <a:r>
              <a:rPr lang="en-US" sz="1200" dirty="0" smtClean="0"/>
              <a:t> = </a:t>
            </a:r>
            <a:r>
              <a:rPr lang="en-US" sz="1200" dirty="0" err="1" smtClean="0"/>
              <a:t>c.parent_objid</a:t>
            </a:r>
            <a:r>
              <a:rPr lang="en-US" sz="1200" dirty="0" smtClean="0"/>
              <a:t> and </a:t>
            </a:r>
            <a:r>
              <a:rPr lang="en-US" sz="1200" dirty="0" err="1" smtClean="0"/>
              <a:t>c.SEQNUM</a:t>
            </a:r>
            <a:r>
              <a:rPr lang="en-US" sz="1200" dirty="0" smtClean="0"/>
              <a:t> &lt;&gt; '-1' and </a:t>
            </a:r>
            <a:r>
              <a:rPr lang="en-US" sz="1200" dirty="0" err="1" smtClean="0"/>
              <a:t>s.STATNAME</a:t>
            </a:r>
            <a:r>
              <a:rPr lang="en-US" sz="1200" dirty="0" smtClean="0"/>
              <a:t> = '</a:t>
            </a:r>
            <a:r>
              <a:rPr lang="en-US" sz="1200" dirty="0" err="1" smtClean="0"/>
              <a:t>cachesize</a:t>
            </a:r>
            <a:r>
              <a:rPr lang="en-US" sz="1200" dirty="0" smtClean="0"/>
              <a:t>‘</a:t>
            </a:r>
          </a:p>
          <a:p>
            <a:r>
              <a:rPr lang="en-US" sz="1200" kern="0" dirty="0" err="1" smtClean="0">
                <a:ea typeface="Arial Unicode MS" pitchFamily="34" charset="-128"/>
                <a:cs typeface="Arial Unicode MS" pitchFamily="34" charset="-128"/>
              </a:rPr>
              <a:t>Statvalue</a:t>
            </a:r>
            <a:r>
              <a:rPr lang="en-US" sz="1200" kern="0" dirty="0" smtClean="0">
                <a:ea typeface="Arial Unicode MS" pitchFamily="34" charset="-128"/>
                <a:cs typeface="Arial Unicode MS" pitchFamily="34" charset="-128"/>
              </a:rPr>
              <a:t> in bits. The following illustrations are for #1 the sql results, and #2 the activity on </a:t>
            </a:r>
            <a:r>
              <a:rPr lang="en-US" sz="1200" kern="0" dirty="0" err="1" smtClean="0">
                <a:ea typeface="Arial Unicode MS" pitchFamily="34" charset="-128"/>
                <a:cs typeface="Arial Unicode MS" pitchFamily="34" charset="-128"/>
              </a:rPr>
              <a:t>Pcache</a:t>
            </a:r>
            <a:r>
              <a:rPr lang="en-US" sz="1200" kern="0" dirty="0" smtClean="0">
                <a:ea typeface="Arial Unicode MS" pitchFamily="34" charset="-128"/>
                <a:cs typeface="Arial Unicode MS" pitchFamily="34" charset="-128"/>
              </a:rPr>
              <a:t> directory.</a:t>
            </a:r>
          </a:p>
        </p:txBody>
      </p:sp>
      <p:pic>
        <p:nvPicPr>
          <p:cNvPr id="1028" name="Picture 4"/>
          <p:cNvPicPr>
            <a:picLocks noChangeAspect="1" noChangeArrowheads="1"/>
          </p:cNvPicPr>
          <p:nvPr/>
        </p:nvPicPr>
        <p:blipFill>
          <a:blip r:embed="rId4" cstate="print"/>
          <a:srcRect/>
          <a:stretch>
            <a:fillRect/>
          </a:stretch>
        </p:blipFill>
        <p:spPr bwMode="auto">
          <a:xfrm>
            <a:off x="275252" y="4786703"/>
            <a:ext cx="8504854" cy="904875"/>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156716" y="5734622"/>
            <a:ext cx="6172200" cy="6191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Al_cache_stats</a:t>
            </a:r>
            <a:r>
              <a:rPr lang="en-US" dirty="0" smtClean="0"/>
              <a:t> will have four rows per transformation using cache</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2176463" y="2033588"/>
            <a:ext cx="4791075" cy="2790825"/>
          </a:xfrm>
          <a:prstGeom prst="rect">
            <a:avLst/>
          </a:prstGeom>
          <a:noFill/>
          <a:ln w="9525">
            <a:noFill/>
            <a:miter lim="800000"/>
            <a:headEnd/>
            <a:tailEnd/>
          </a:ln>
        </p:spPr>
      </p:pic>
      <p:sp>
        <p:nvSpPr>
          <p:cNvPr id="5" name="TextBox 4"/>
          <p:cNvSpPr txBox="1"/>
          <p:nvPr/>
        </p:nvSpPr>
        <p:spPr>
          <a:xfrm>
            <a:off x="475862" y="5321807"/>
            <a:ext cx="8145624"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With four objects\functions requiring cache add four the stats up.12,309,256 bytes or 12.3mb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run using collected stats</a:t>
            </a:r>
            <a:endParaRPr lang="en-US" dirty="0"/>
          </a:p>
        </p:txBody>
      </p:sp>
      <p:sp>
        <p:nvSpPr>
          <p:cNvPr id="3" name="TextBox 2"/>
          <p:cNvSpPr txBox="1"/>
          <p:nvPr/>
        </p:nvSpPr>
        <p:spPr>
          <a:xfrm>
            <a:off x="630937" y="1453896"/>
            <a:ext cx="7768854" cy="415498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Trace Log:</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(12.2) 12-15-11 10:28:28 (20296:18372) DATAFLOW: Data flow &lt;_df_pache_sdn1&gt; is started.</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(12.2) 12-15-11 10:28:28 (20296:18372) DATAFLOW: Cache statistics determined that data flow &lt;_df_pache_sdn1&gt; uses &lt;4&gt; </a:t>
            </a:r>
            <a:r>
              <a:rPr lang="en-US" sz="1200" b="1" kern="0" dirty="0" smtClean="0">
                <a:ea typeface="Arial Unicode MS" pitchFamily="34" charset="-128"/>
                <a:cs typeface="Arial Unicode MS" pitchFamily="34" charset="-128"/>
              </a:rPr>
              <a:t>caches with a total size of &lt;12317626&gt; bytes</a:t>
            </a:r>
            <a:r>
              <a:rPr lang="en-US" sz="1200" kern="0" dirty="0" smtClean="0">
                <a:ea typeface="Arial Unicode MS" pitchFamily="34" charset="-128"/>
                <a:cs typeface="Arial Unicode MS" pitchFamily="34" charset="-128"/>
              </a:rPr>
              <a:t>. This is less than(or equal to) the </a:t>
            </a:r>
            <a:r>
              <a:rPr lang="en-US" sz="1200" b="1" kern="0" dirty="0" smtClean="0">
                <a:ea typeface="Arial Unicode MS" pitchFamily="34" charset="-128"/>
                <a:cs typeface="Arial Unicode MS" pitchFamily="34" charset="-128"/>
              </a:rPr>
              <a:t>virtual memory &lt;1290797056&gt; bytes </a:t>
            </a:r>
            <a:r>
              <a:rPr lang="en-US" sz="1200" kern="0" dirty="0" smtClean="0">
                <a:ea typeface="Arial Unicode MS" pitchFamily="34" charset="-128"/>
                <a:cs typeface="Arial Unicode MS" pitchFamily="34" charset="-128"/>
              </a:rPr>
              <a:t>available for caches. Statistics is switching the cache type to IN MEMORY.(12.2) 12-15-11 10:28:28 (20296:18372) DATAFLOW: Data flow &lt;_df_pache_sdn1&gt; using IN MEMORY Cache.</a:t>
            </a:r>
          </a:p>
          <a:p>
            <a:pPr fontAlgn="base">
              <a:spcBef>
                <a:spcPct val="50000"/>
              </a:spcBef>
              <a:spcAft>
                <a:spcPct val="0"/>
              </a:spcAft>
              <a:buClr>
                <a:srgbClr val="F0AB00"/>
              </a:buClr>
              <a:buSzPct val="80000"/>
            </a:pPr>
            <a:r>
              <a:rPr lang="en-US" sz="1600" kern="0" dirty="0" smtClean="0">
                <a:ea typeface="Arial Unicode MS" pitchFamily="34" charset="-128"/>
                <a:cs typeface="Arial Unicode MS" pitchFamily="34" charset="-128"/>
              </a:rPr>
              <a:t>NOTE:</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DON”T confuse  the cache types here with the OS resources.</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On a Windows machine </a:t>
            </a:r>
            <a:r>
              <a:rPr lang="en-US" sz="1200" dirty="0" smtClean="0"/>
              <a:t>with virtual memory, the computer can look for areas of RAM that have not been used recently and copy them onto the </a:t>
            </a:r>
            <a:r>
              <a:rPr lang="en-US" sz="1200" dirty="0" smtClean="0">
                <a:hlinkClick r:id="rId2"/>
              </a:rPr>
              <a:t>hard disk</a:t>
            </a:r>
            <a:r>
              <a:rPr lang="en-US" sz="1200" dirty="0" smtClean="0"/>
              <a:t>. The area of the hard disk that stores the RAM image is called a </a:t>
            </a:r>
            <a:r>
              <a:rPr lang="en-US" sz="1200" b="1" dirty="0" smtClean="0"/>
              <a:t>page file</a:t>
            </a:r>
            <a:endParaRPr lang="en-US" sz="1200" kern="0" dirty="0" smtClean="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200" dirty="0" smtClean="0"/>
              <a:t>The virtual memory manager might issue the message:</a:t>
            </a:r>
            <a:br>
              <a:rPr lang="en-US" sz="1200" dirty="0" smtClean="0"/>
            </a:br>
            <a:r>
              <a:rPr lang="en-US" sz="1200" dirty="0" smtClean="0"/>
              <a:t>"Your system is low on virtual memory. Windows is increasing the size of your virtual memory paging file." This happens if it is required to swap out a page from RAM to the </a:t>
            </a:r>
            <a:r>
              <a:rPr lang="en-US" sz="1200" dirty="0" err="1" smtClean="0"/>
              <a:t>pagefile</a:t>
            </a:r>
            <a:r>
              <a:rPr lang="en-US" sz="1200" dirty="0" smtClean="0"/>
              <a:t> while all pages in the </a:t>
            </a:r>
            <a:r>
              <a:rPr lang="en-US" sz="1200" dirty="0" err="1" smtClean="0"/>
              <a:t>pagefile</a:t>
            </a:r>
            <a:r>
              <a:rPr lang="en-US" sz="1200" dirty="0" smtClean="0"/>
              <a:t> are already taken. With that message, it will allocate more space to the </a:t>
            </a:r>
            <a:r>
              <a:rPr lang="en-US" sz="1200" dirty="0" err="1" smtClean="0"/>
              <a:t>pagefile</a:t>
            </a:r>
            <a:r>
              <a:rPr lang="en-US" sz="1200" dirty="0" smtClean="0"/>
              <a:t> and use the added space to store the newly- swapped-out page (and subsequent pages).</a:t>
            </a:r>
          </a:p>
          <a:p>
            <a:pPr fontAlgn="base">
              <a:spcBef>
                <a:spcPct val="50000"/>
              </a:spcBef>
              <a:spcAft>
                <a:spcPct val="0"/>
              </a:spcAft>
              <a:buClr>
                <a:srgbClr val="F0AB00"/>
              </a:buClr>
              <a:buSzPct val="80000"/>
            </a:pPr>
            <a:endParaRPr lang="en-US" sz="1200" kern="0" dirty="0" err="1" smtClean="0">
              <a:ea typeface="Arial Unicode MS" pitchFamily="34" charset="-128"/>
              <a:cs typeface="Arial Unicode MS" pitchFamily="34" charset="-128"/>
            </a:endParaRPr>
          </a:p>
        </p:txBody>
      </p:sp>
      <p:pic>
        <p:nvPicPr>
          <p:cNvPr id="6146" name="Picture 2"/>
          <p:cNvPicPr>
            <a:picLocks noChangeAspect="1" noChangeArrowheads="1"/>
          </p:cNvPicPr>
          <p:nvPr/>
        </p:nvPicPr>
        <p:blipFill>
          <a:blip r:embed="rId3" cstate="print"/>
          <a:srcRect/>
          <a:stretch>
            <a:fillRect/>
          </a:stretch>
        </p:blipFill>
        <p:spPr bwMode="auto">
          <a:xfrm>
            <a:off x="625793" y="5594795"/>
            <a:ext cx="5514975" cy="295275"/>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6733413" y="5321808"/>
            <a:ext cx="1657350" cy="91440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4393311" y="5248085"/>
            <a:ext cx="2076450" cy="11715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 to run in-memory</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329384" y="5653519"/>
            <a:ext cx="4124325" cy="666750"/>
          </a:xfrm>
          <a:prstGeom prst="rect">
            <a:avLst/>
          </a:prstGeom>
          <a:noFill/>
          <a:ln w="9525">
            <a:noFill/>
            <a:miter lim="800000"/>
            <a:headEnd/>
            <a:tailEnd/>
          </a:ln>
        </p:spPr>
      </p:pic>
      <p:sp>
        <p:nvSpPr>
          <p:cNvPr id="4" name="TextBox 3"/>
          <p:cNvSpPr txBox="1"/>
          <p:nvPr/>
        </p:nvSpPr>
        <p:spPr>
          <a:xfrm>
            <a:off x="576073" y="1627632"/>
            <a:ext cx="7840140"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On the Data Flow set cache type to in-memory, and job execution options check only collect stats for monitoring. This forces the job to run in-memory.</a:t>
            </a:r>
          </a:p>
        </p:txBody>
      </p:sp>
      <p:pic>
        <p:nvPicPr>
          <p:cNvPr id="3075" name="Picture 3"/>
          <p:cNvPicPr>
            <a:picLocks noChangeAspect="1" noChangeArrowheads="1"/>
          </p:cNvPicPr>
          <p:nvPr/>
        </p:nvPicPr>
        <p:blipFill>
          <a:blip r:embed="rId3" cstate="print"/>
          <a:srcRect/>
          <a:stretch>
            <a:fillRect/>
          </a:stretch>
        </p:blipFill>
        <p:spPr bwMode="auto">
          <a:xfrm>
            <a:off x="561213" y="2392680"/>
            <a:ext cx="8034147" cy="1524000"/>
          </a:xfrm>
          <a:prstGeom prst="rect">
            <a:avLst/>
          </a:prstGeom>
          <a:noFill/>
          <a:ln w="9525">
            <a:noFill/>
            <a:miter lim="800000"/>
            <a:headEnd/>
            <a:tailEnd/>
          </a:ln>
        </p:spPr>
      </p:pic>
      <p:sp>
        <p:nvSpPr>
          <p:cNvPr id="6" name="TextBox 5"/>
          <p:cNvSpPr txBox="1"/>
          <p:nvPr/>
        </p:nvSpPr>
        <p:spPr>
          <a:xfrm>
            <a:off x="559837" y="4233673"/>
            <a:ext cx="8210940" cy="12464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11.7mb total cache memory required here, the system saw 24mb total increase while the job was running. The content of the two cache tables was truncated. If there are stats and the DF is set to default ‘pageable’ and the run is set without checking either collect or use stats the rows for this job, data flow are deleted. </a:t>
            </a:r>
          </a:p>
          <a:p>
            <a:pP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Trace on MS SQL contains ‘DELETE FROM AL_CACHE_STATS WHERE OBJECT_KEY in (1)’</a:t>
            </a:r>
          </a:p>
          <a:p>
            <a:pPr fontAlgn="base">
              <a:spcBef>
                <a:spcPct val="50000"/>
              </a:spcBef>
              <a:spcAft>
                <a:spcPct val="0"/>
              </a:spcAft>
              <a:buClr>
                <a:srgbClr val="F0AB00"/>
              </a:buClr>
              <a:buSzPct val="80000"/>
            </a:pPr>
            <a:endParaRPr lang="en-US" sz="1800" kern="0" dirty="0" smtClean="0">
              <a:ea typeface="Arial Unicode MS" pitchFamily="34" charset="-128"/>
              <a:cs typeface="Arial Unicode MS"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over, or take a deep breath.</a:t>
            </a:r>
            <a:endParaRPr lang="en-US" dirty="0"/>
          </a:p>
        </p:txBody>
      </p:sp>
      <p:sp>
        <p:nvSpPr>
          <p:cNvPr id="3" name="TextBox 2"/>
          <p:cNvSpPr txBox="1"/>
          <p:nvPr/>
        </p:nvSpPr>
        <p:spPr>
          <a:xfrm>
            <a:off x="320040" y="1380744"/>
            <a:ext cx="8413786" cy="135421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Leave DF as in-memory but collect stats for optimization and monitoring.</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Trace:</a:t>
            </a:r>
          </a:p>
          <a:p>
            <a:pPr fontAlgn="base">
              <a:spcBef>
                <a:spcPct val="50000"/>
              </a:spcBef>
              <a:spcAft>
                <a:spcPct val="0"/>
              </a:spcAft>
              <a:buClr>
                <a:srgbClr val="F0AB00"/>
              </a:buClr>
              <a:buSzPct val="80000"/>
            </a:pPr>
            <a:r>
              <a:rPr lang="en-US" sz="1100" kern="0" dirty="0" smtClean="0">
                <a:ea typeface="Arial Unicode MS" pitchFamily="34" charset="-128"/>
                <a:cs typeface="Arial Unicode MS" pitchFamily="34" charset="-128"/>
              </a:rPr>
              <a:t>16756	18060	DATAFLOW	12/15/2011 12:09:01 PM	Switching cache type from IN MEMORY to PAGEABLE for data flow &lt;_df_pache_sdn1&gt; to allow collection of statistics for16756	18060	DATAFLOW	12/15/2011 12:09:01 PM	optimization. PAGEABLE cache is chosen while collecting statistics to allow the data flow to finish any amount of data being16756	18060	DATAFLOW	12/15/2011 12:09:01 PM	cached.16756	18060	DATAFLOW	12/15/2011 12:09:01 PM	Data flow &lt;_df_pache_sdn1&gt; using PAGEABLE Cache with &lt;1231 MB&gt; buffer pool.</a:t>
            </a:r>
          </a:p>
        </p:txBody>
      </p:sp>
      <p:pic>
        <p:nvPicPr>
          <p:cNvPr id="4098" name="Picture 2"/>
          <p:cNvPicPr>
            <a:picLocks noChangeAspect="1" noChangeArrowheads="1"/>
          </p:cNvPicPr>
          <p:nvPr/>
        </p:nvPicPr>
        <p:blipFill>
          <a:blip r:embed="rId2" cstate="print"/>
          <a:srcRect/>
          <a:stretch>
            <a:fillRect/>
          </a:stretch>
        </p:blipFill>
        <p:spPr bwMode="auto">
          <a:xfrm>
            <a:off x="421183" y="2846956"/>
            <a:ext cx="7828384" cy="13716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85700" y="4352699"/>
            <a:ext cx="7504922" cy="990600"/>
          </a:xfrm>
          <a:prstGeom prst="rect">
            <a:avLst/>
          </a:prstGeom>
          <a:noFill/>
          <a:ln w="9525">
            <a:noFill/>
            <a:miter lim="800000"/>
            <a:headEnd/>
            <a:tailEnd/>
          </a:ln>
        </p:spPr>
      </p:pic>
      <p:sp>
        <p:nvSpPr>
          <p:cNvPr id="6" name="TextBox 5"/>
          <p:cNvSpPr txBox="1"/>
          <p:nvPr/>
        </p:nvSpPr>
        <p:spPr>
          <a:xfrm>
            <a:off x="786384" y="5769864"/>
            <a:ext cx="623247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Run again using collected stats and the job runs in pageable.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log examples</a:t>
            </a:r>
            <a:endParaRPr lang="en-US" dirty="0"/>
          </a:p>
        </p:txBody>
      </p:sp>
      <p:sp>
        <p:nvSpPr>
          <p:cNvPr id="3" name="TextBox 2"/>
          <p:cNvSpPr txBox="1"/>
          <p:nvPr/>
        </p:nvSpPr>
        <p:spPr>
          <a:xfrm>
            <a:off x="813816" y="2194560"/>
            <a:ext cx="7909560"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First  run  on new job, with use collected stats checked and DF set to default cache type == pageable.</a:t>
            </a:r>
          </a:p>
          <a:p>
            <a:pPr fontAlgn="base">
              <a:spcBef>
                <a:spcPct val="50000"/>
              </a:spcBef>
              <a:spcAft>
                <a:spcPct val="0"/>
              </a:spcAft>
              <a:buClr>
                <a:srgbClr val="F0AB00"/>
              </a:buClr>
              <a:buSzPct val="80000"/>
            </a:pPr>
            <a:r>
              <a:rPr lang="en-US" sz="800" kern="0" dirty="0" smtClean="0">
                <a:ea typeface="Arial Unicode MS" pitchFamily="34" charset="-128"/>
                <a:cs typeface="Arial Unicode MS" pitchFamily="34" charset="-128"/>
              </a:rPr>
              <a:t>18408	20152	DATAFLOW	12/16/2011 2:03:07 PM	Cache statistics for data flow &lt;_</a:t>
            </a:r>
            <a:r>
              <a:rPr lang="en-US" sz="800" kern="0" dirty="0" err="1" smtClean="0">
                <a:ea typeface="Arial Unicode MS" pitchFamily="34" charset="-128"/>
                <a:cs typeface="Arial Unicode MS" pitchFamily="34" charset="-128"/>
              </a:rPr>
              <a:t>df_al_stats_rpivot_jwrk</a:t>
            </a:r>
            <a:r>
              <a:rPr lang="en-US" sz="800" kern="0" dirty="0" smtClean="0">
                <a:ea typeface="Arial Unicode MS" pitchFamily="34" charset="-128"/>
                <a:cs typeface="Arial Unicode MS" pitchFamily="34" charset="-128"/>
              </a:rPr>
              <a:t>&gt; are not available to be used for optimization and need to be18408	20152	DATAFLOW	12/16/2011 2:03:07 PM	collected before they can be used.18408	20152	DATAFLOW	12/16/2011 2:03:07 PM	Data flow &lt;_</a:t>
            </a:r>
            <a:r>
              <a:rPr lang="en-US" sz="800" kern="0" dirty="0" err="1" smtClean="0">
                <a:ea typeface="Arial Unicode MS" pitchFamily="34" charset="-128"/>
                <a:cs typeface="Arial Unicode MS" pitchFamily="34" charset="-128"/>
              </a:rPr>
              <a:t>df_al_stats_rpivot_jwrk</a:t>
            </a:r>
            <a:r>
              <a:rPr lang="en-US" sz="800" kern="0" dirty="0" smtClean="0">
                <a:ea typeface="Arial Unicode MS" pitchFamily="34" charset="-128"/>
                <a:cs typeface="Arial Unicode MS" pitchFamily="34" charset="-128"/>
              </a:rPr>
              <a:t>&gt; using PAGEABLE Cache with &lt;1486 MB&gt; buffer pool</a:t>
            </a:r>
            <a:r>
              <a:rPr lang="en-US" kern="0" dirty="0" smtClean="0">
                <a:ea typeface="Arial Unicode MS" pitchFamily="34" charset="-128"/>
                <a:cs typeface="Arial Unicode MS" pitchFamily="34" charset="-128"/>
              </a:rPr>
              <a:t>.</a:t>
            </a:r>
            <a:endParaRPr lang="en-US" sz="1800" kern="0" dirty="0" smtClean="0">
              <a:ea typeface="Arial Unicode MS" pitchFamily="34" charset="-128"/>
              <a:cs typeface="Arial Unicode MS"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Example – cache, bad join, 119mil rows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03645" y="1287018"/>
            <a:ext cx="4103179" cy="1995678"/>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274320" y="3445111"/>
            <a:ext cx="4123944" cy="2480202"/>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4366641" y="1402080"/>
            <a:ext cx="4448175" cy="2133600"/>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4325112" y="3972929"/>
            <a:ext cx="4471416" cy="176506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metadata tables</a:t>
            </a:r>
            <a:endParaRPr lang="en-US" dirty="0"/>
          </a:p>
        </p:txBody>
      </p:sp>
      <p:sp>
        <p:nvSpPr>
          <p:cNvPr id="3" name="Text Placeholder 2"/>
          <p:cNvSpPr>
            <a:spLocks noGrp="1"/>
          </p:cNvSpPr>
          <p:nvPr>
            <p:ph type="body" sz="quarter" idx="10"/>
          </p:nvPr>
        </p:nvSpPr>
        <p:spPr>
          <a:xfrm>
            <a:off x="324000" y="1692000"/>
            <a:ext cx="8494713" cy="4443624"/>
          </a:xfrm>
        </p:spPr>
        <p:txBody>
          <a:bodyPr/>
          <a:lstStyle/>
          <a:p>
            <a:pPr marL="342900" indent="-342900">
              <a:buAutoNum type="arabicParenR"/>
            </a:pPr>
            <a:r>
              <a:rPr lang="en-US" dirty="0" err="1" smtClean="0"/>
              <a:t>AL_Statistics</a:t>
            </a:r>
            <a:endParaRPr lang="en-US" dirty="0" smtClean="0"/>
          </a:p>
          <a:p>
            <a:pPr marL="342900" indent="-342900">
              <a:buAutoNum type="arabicParenR"/>
            </a:pPr>
            <a:r>
              <a:rPr lang="en-US" dirty="0" err="1" smtClean="0"/>
              <a:t>AL_History</a:t>
            </a:r>
            <a:endParaRPr lang="en-US" dirty="0" smtClean="0"/>
          </a:p>
          <a:p>
            <a:pPr marL="342900" indent="-342900">
              <a:buAutoNum type="arabicParenR"/>
            </a:pPr>
            <a:r>
              <a:rPr lang="en-US" dirty="0" err="1" smtClean="0"/>
              <a:t>AL_Lang</a:t>
            </a:r>
            <a:r>
              <a:rPr lang="en-US" dirty="0" smtClean="0"/>
              <a:t> &amp; </a:t>
            </a:r>
            <a:r>
              <a:rPr lang="en-US" dirty="0" err="1" smtClean="0"/>
              <a:t>AL_Langxmlltext</a:t>
            </a:r>
            <a:endParaRPr lang="en-US" dirty="0" smtClean="0"/>
          </a:p>
          <a:p>
            <a:pPr marL="342900" indent="-342900">
              <a:buAutoNum type="arabicParenR"/>
            </a:pPr>
            <a:r>
              <a:rPr lang="en-US" dirty="0" err="1" smtClean="0"/>
              <a:t>AL_Cache</a:t>
            </a:r>
            <a:r>
              <a:rPr lang="en-US" dirty="0" smtClean="0"/>
              <a:t> &amp; </a:t>
            </a:r>
            <a:r>
              <a:rPr lang="en-US" dirty="0" err="1" smtClean="0"/>
              <a:t>AL_Cache_Stats</a:t>
            </a:r>
            <a:endParaRPr lang="en-US" dirty="0" smtClean="0"/>
          </a:p>
          <a:p>
            <a:pPr marL="342900" indent="-342900">
              <a:buAutoNum type="arabicParenR"/>
            </a:pPr>
            <a:r>
              <a:rPr lang="en-US" dirty="0" err="1" smtClean="0"/>
              <a:t>AL_Audit</a:t>
            </a:r>
            <a:r>
              <a:rPr lang="en-US" dirty="0" smtClean="0"/>
              <a:t> &amp; </a:t>
            </a:r>
            <a:r>
              <a:rPr lang="en-US" dirty="0" err="1" smtClean="0"/>
              <a:t>AL_Audit_Info</a:t>
            </a:r>
            <a:endParaRPr lang="en-US" dirty="0" smtClean="0"/>
          </a:p>
          <a:p>
            <a:pPr marL="342900" indent="-342900"/>
            <a:r>
              <a:rPr lang="en-US" sz="1000" dirty="0" smtClean="0"/>
              <a:t>The intent is to present the logic behind some of the resolutions you have all used or seen in the past. This content is for primary support engineers and not to be posted to case notes, external KBA or wiki content. You have no doubt heard these before:</a:t>
            </a:r>
          </a:p>
          <a:p>
            <a:pPr marL="342900" indent="-342900" algn="ctr"/>
            <a:r>
              <a:rPr lang="en-US" sz="1000" b="1" dirty="0" smtClean="0"/>
              <a:t>My logs aren't’ being deleted, why?</a:t>
            </a:r>
          </a:p>
          <a:p>
            <a:pPr marL="342900" indent="-342900" algn="ctr"/>
            <a:r>
              <a:rPr lang="en-US" sz="1000" b="1" dirty="0" smtClean="0"/>
              <a:t>Uncheck  ‘Use Collected Statistics’ and rerun the job.</a:t>
            </a:r>
          </a:p>
          <a:p>
            <a:pPr marL="342900" indent="-342900" algn="ctr"/>
            <a:r>
              <a:rPr lang="en-US" sz="1000" b="1" dirty="0" smtClean="0"/>
              <a:t>Change the Cache Type to ‘In-Memory’.</a:t>
            </a:r>
          </a:p>
          <a:p>
            <a:pPr marL="342900" indent="-342900" algn="ctr"/>
            <a:r>
              <a:rPr lang="en-US" sz="1000" b="1" dirty="0" smtClean="0"/>
              <a:t>I get ‘Virtual Memory’ warnings or errors.</a:t>
            </a:r>
          </a:p>
          <a:p>
            <a:pPr marL="342900" indent="-342900" algn="ctr"/>
            <a:r>
              <a:rPr lang="en-US" sz="1000" b="1" dirty="0" smtClean="0"/>
              <a:t>My </a:t>
            </a:r>
            <a:r>
              <a:rPr lang="en-US" sz="1000" b="1" dirty="0" err="1" smtClean="0"/>
              <a:t>AL_Statistics</a:t>
            </a:r>
            <a:r>
              <a:rPr lang="en-US" sz="1000" b="1" dirty="0" smtClean="0"/>
              <a:t> table is huge.</a:t>
            </a:r>
          </a:p>
          <a:p>
            <a:pPr marL="342900" indent="-342900" algn="ctr"/>
            <a:r>
              <a:rPr lang="en-US" sz="1000" b="1" dirty="0" smtClean="0"/>
              <a:t>My Management Console Admin/Batch is very slow, why?</a:t>
            </a:r>
          </a:p>
          <a:p>
            <a:pPr marL="342900" indent="-342900"/>
            <a:endParaRPr lang="en-US" sz="1200" dirty="0" smtClean="0"/>
          </a:p>
          <a:p>
            <a:pPr marL="342900" indent="-342900"/>
            <a:endParaRPr lang="en-US" dirty="0" smtClean="0"/>
          </a:p>
          <a:p>
            <a:pPr marL="342900" indent="-342900">
              <a:buAutoNum type="arabicParenR"/>
            </a:pPr>
            <a:endParaRPr lang="en-US" dirty="0" smtClean="0"/>
          </a:p>
          <a:p>
            <a:r>
              <a:rPr lang="en-US" dirty="0" smtClean="0"/>
              <a:t>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Lots of threads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01169" y="1030797"/>
            <a:ext cx="8247888" cy="551630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In Exile.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Integrator Background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Acta</a:t>
            </a:r>
            <a:endParaRPr lang="en-US" dirty="0"/>
          </a:p>
        </p:txBody>
      </p:sp>
      <p:sp>
        <p:nvSpPr>
          <p:cNvPr id="3" name="Text Placeholder 2"/>
          <p:cNvSpPr>
            <a:spLocks noGrp="1"/>
          </p:cNvSpPr>
          <p:nvPr>
            <p:ph type="body" sz="quarter" idx="10"/>
          </p:nvPr>
        </p:nvSpPr>
        <p:spPr/>
        <p:txBody>
          <a:bodyPr/>
          <a:lstStyle/>
          <a:p>
            <a:r>
              <a:rPr lang="en-US" dirty="0" smtClean="0"/>
              <a:t>Roots:</a:t>
            </a:r>
          </a:p>
          <a:p>
            <a:r>
              <a:rPr lang="en-US" dirty="0" smtClean="0">
                <a:hlinkClick r:id="rId3" action="ppaction://hlinkfile" tooltip="Business Objects (company)"/>
              </a:rPr>
              <a:t>Business </a:t>
            </a:r>
            <a:r>
              <a:rPr lang="en-US" dirty="0" err="1" smtClean="0">
                <a:hlinkClick r:id="rId3" action="ppaction://hlinkfile" tooltip="Business Objects (company)"/>
              </a:rPr>
              <a:t>Objects</a:t>
            </a:r>
            <a:r>
              <a:rPr lang="en-US" dirty="0" err="1" smtClean="0"/>
              <a:t>'s</a:t>
            </a:r>
            <a:r>
              <a:rPr lang="en-US" dirty="0" smtClean="0"/>
              <a:t> Data Integrator is a </a:t>
            </a:r>
            <a:r>
              <a:rPr lang="en-US" dirty="0" smtClean="0">
                <a:hlinkClick r:id="rId4" action="ppaction://hlinkfile" tooltip="Data integration"/>
              </a:rPr>
              <a:t>data integration</a:t>
            </a:r>
            <a:r>
              <a:rPr lang="en-US" dirty="0" smtClean="0"/>
              <a:t> and </a:t>
            </a:r>
            <a:r>
              <a:rPr lang="en-US" dirty="0" smtClean="0">
                <a:hlinkClick r:id="rId5" action="ppaction://hlinkfile" tooltip="Extract, transform, load"/>
              </a:rPr>
              <a:t>ETL</a:t>
            </a:r>
            <a:r>
              <a:rPr lang="en-US" dirty="0" smtClean="0"/>
              <a:t> tool that was previously known as </a:t>
            </a:r>
            <a:r>
              <a:rPr lang="en-US" dirty="0" err="1" smtClean="0"/>
              <a:t>ActaWorks</a:t>
            </a:r>
            <a:r>
              <a:rPr lang="en-US" dirty="0" smtClean="0"/>
              <a:t>.</a:t>
            </a:r>
          </a:p>
          <a:p>
            <a:r>
              <a:rPr lang="en-US" dirty="0" err="1" smtClean="0"/>
              <a:t>Acta</a:t>
            </a:r>
            <a:r>
              <a:rPr lang="en-US" dirty="0" smtClean="0"/>
              <a:t> Technology_ posted in April 2002</a:t>
            </a:r>
          </a:p>
          <a:p>
            <a:r>
              <a:rPr lang="en-US" dirty="0" err="1" smtClean="0"/>
              <a:t>Acta</a:t>
            </a:r>
            <a:r>
              <a:rPr lang="en-US" dirty="0" smtClean="0"/>
              <a:t> provides the industry's first and only batch and real-time data integration platform expanding extraction, transformation, and loading (ETL) technology beyond its traditional data warehousing role to more effectively integrate business intelligence (BI), enterprise resource planning (ERP), customer relationship management (CRM), supply chain management (SCM), and </a:t>
            </a:r>
            <a:r>
              <a:rPr lang="en-US" dirty="0" err="1" smtClean="0"/>
              <a:t>eCommerce</a:t>
            </a:r>
            <a:r>
              <a:rPr lang="en-US" dirty="0" smtClean="0"/>
              <a:t> solutions. With </a:t>
            </a:r>
            <a:r>
              <a:rPr lang="en-US" dirty="0" err="1" smtClean="0"/>
              <a:t>Acta's</a:t>
            </a:r>
            <a:r>
              <a:rPr lang="en-US" dirty="0" smtClean="0"/>
              <a:t> highly scalable data integration software, enterprises can rapidly design and deploy data flows that provide customers, suppliers, employees, and partners with the critical information they need, faster and at lower cost.</a:t>
            </a:r>
          </a:p>
          <a:p>
            <a:endParaRPr lang="en-US" dirty="0" smtClean="0"/>
          </a:p>
          <a:p>
            <a:endParaRPr lang="en-US" dirty="0"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Metadata AL Tables</a:t>
            </a:r>
            <a:endParaRPr lang="en-US" dirty="0"/>
          </a:p>
        </p:txBody>
      </p:sp>
      <p:sp>
        <p:nvSpPr>
          <p:cNvPr id="3" name="Text Placeholder 2"/>
          <p:cNvSpPr>
            <a:spLocks noGrp="1"/>
          </p:cNvSpPr>
          <p:nvPr>
            <p:ph type="body" sz="quarter" idx="10"/>
          </p:nvPr>
        </p:nvSpPr>
        <p:spPr/>
        <p:txBody>
          <a:bodyPr/>
          <a:lstStyle/>
          <a:p>
            <a:r>
              <a:rPr lang="en-US" dirty="0" err="1" smtClean="0"/>
              <a:t>ReferenceGuide</a:t>
            </a:r>
            <a:r>
              <a:rPr lang="en-US" dirty="0" smtClean="0"/>
              <a:t>\Metadata in Repository Tables and Views</a:t>
            </a:r>
          </a:p>
          <a:p>
            <a:pPr>
              <a:buFont typeface="Arial" pitchFamily="34" charset="0"/>
              <a:buChar char="•"/>
            </a:pPr>
            <a:r>
              <a:rPr lang="en-US" dirty="0" smtClean="0"/>
              <a:t>This will contain a small sampling of the tables and their purpose.</a:t>
            </a:r>
          </a:p>
          <a:p>
            <a:pPr>
              <a:buFont typeface="Arial" pitchFamily="34" charset="0"/>
              <a:buChar char="•"/>
            </a:pPr>
            <a:r>
              <a:rPr lang="en-US" dirty="0" smtClean="0"/>
              <a:t>It will include sample sql to query against the content for reporting.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err="1" smtClean="0"/>
              <a:t>AL_Cache</a:t>
            </a:r>
            <a:r>
              <a:rPr lang="en-US" sz="4400" dirty="0" smtClean="0"/>
              <a:t> &amp; AL &amp; </a:t>
            </a:r>
            <a:r>
              <a:rPr lang="en-US" sz="4400" dirty="0" err="1" smtClean="0"/>
              <a:t>Cache_Stats</a:t>
            </a: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Text Placeholder 2"/>
          <p:cNvSpPr>
            <a:spLocks noGrp="1"/>
          </p:cNvSpPr>
          <p:nvPr>
            <p:ph type="body" sz="quarter" idx="10"/>
          </p:nvPr>
        </p:nvSpPr>
        <p:spPr/>
        <p:txBody>
          <a:bodyPr/>
          <a:lstStyle/>
          <a:p>
            <a:pPr>
              <a:spcBef>
                <a:spcPts val="0"/>
              </a:spcBef>
            </a:pPr>
            <a:r>
              <a:rPr lang="en-US" dirty="0">
                <a:ea typeface="Calibri"/>
                <a:cs typeface="Times New Roman"/>
              </a:rPr>
              <a:t>Wiki DI caching -&gt; </a:t>
            </a:r>
            <a:r>
              <a:rPr lang="en-US" u="sng" dirty="0">
                <a:solidFill>
                  <a:srgbClr val="0000FF"/>
                </a:solidFill>
                <a:ea typeface="Calibri"/>
                <a:cs typeface="Times New Roman"/>
                <a:hlinkClick r:id="rId2"/>
              </a:rPr>
              <a:t>http://wiki.sdn.sap.com/wiki/x/aYJCE</a:t>
            </a:r>
            <a:endParaRPr lang="en-US" sz="2400" dirty="0">
              <a:ea typeface="Calibri"/>
              <a:cs typeface="Times New Roman"/>
            </a:endParaRPr>
          </a:p>
          <a:p>
            <a:pPr>
              <a:spcBef>
                <a:spcPts val="0"/>
              </a:spcBef>
            </a:pPr>
            <a:r>
              <a:rPr lang="en-US" dirty="0">
                <a:ea typeface="Calibri"/>
                <a:cs typeface="Times New Roman"/>
              </a:rPr>
              <a:t>Wiki Cache transforms -&gt; </a:t>
            </a:r>
            <a:r>
              <a:rPr lang="en-US" u="sng" dirty="0">
                <a:solidFill>
                  <a:srgbClr val="0000FF"/>
                </a:solidFill>
                <a:ea typeface="Calibri"/>
                <a:cs typeface="Times New Roman"/>
                <a:hlinkClick r:id="rId3"/>
              </a:rPr>
              <a:t>http://wiki.sdn.sap.com/wiki/x/94NCE</a:t>
            </a:r>
            <a:endParaRPr lang="en-US" sz="2400" dirty="0">
              <a:ea typeface="Calibri"/>
              <a:cs typeface="Times New Roman"/>
            </a:endParaRPr>
          </a:p>
          <a:p>
            <a:endParaRPr lang="en-US" dirty="0"/>
          </a:p>
        </p:txBody>
      </p:sp>
    </p:spTree>
    <p:extLst>
      <p:ext uri="{BB962C8B-B14F-4D97-AF65-F5344CB8AC3E}">
        <p14:creationId xmlns:p14="http://schemas.microsoft.com/office/powerpoint/2010/main" val="389306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I determine the size of the cache (say one table)?</a:t>
            </a:r>
            <a:endParaRPr lang="en-US" dirty="0"/>
          </a:p>
        </p:txBody>
      </p:sp>
      <p:sp>
        <p:nvSpPr>
          <p:cNvPr id="3" name="Text Placeholder 2"/>
          <p:cNvSpPr>
            <a:spLocks noGrp="1"/>
          </p:cNvSpPr>
          <p:nvPr>
            <p:ph type="body" sz="quarter" idx="10"/>
          </p:nvPr>
        </p:nvSpPr>
        <p:spPr/>
        <p:txBody>
          <a:bodyPr/>
          <a:lstStyle/>
          <a:p>
            <a:r>
              <a:rPr lang="en-US" dirty="0" smtClean="0"/>
              <a:t>table size = (in bytes)</a:t>
            </a:r>
          </a:p>
          <a:p>
            <a:r>
              <a:rPr lang="en-US" dirty="0" smtClean="0"/>
              <a:t> # of rows * # of columns * 20 bytes (average column size) * 1.3 (30% overhead)</a:t>
            </a:r>
          </a:p>
          <a:p>
            <a:r>
              <a:rPr lang="en-US" dirty="0" smtClean="0"/>
              <a:t>Example: a modest transactional table with manageable data types.</a:t>
            </a:r>
          </a:p>
          <a:p>
            <a:r>
              <a:rPr lang="en-US" dirty="0" smtClean="0"/>
              <a:t> 250000 * 20 * 20 * 1.3 = 169mb</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know up front uses cache?</a:t>
            </a:r>
            <a:br>
              <a:rPr lang="en-US" dirty="0" smtClean="0"/>
            </a:br>
            <a:r>
              <a:rPr lang="en-US" sz="1100" u="sng" dirty="0" smtClean="0">
                <a:hlinkClick r:id="rId3"/>
              </a:rPr>
              <a:t>http://wiki.sdn.sap.com/wiki/display/BOBJ/Cached+Transforms</a:t>
            </a:r>
            <a:r>
              <a:rPr lang="en-US" dirty="0" smtClean="0"/>
              <a:t/>
            </a:r>
            <a:br>
              <a:rPr lang="en-US" dirty="0" smtClean="0"/>
            </a:br>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886968" y="1344168"/>
            <a:ext cx="4133850" cy="520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SAP_2011_v1.2</Template>
  <TotalTime>6716</TotalTime>
  <Words>1389</Words>
  <Application>Microsoft Office PowerPoint</Application>
  <PresentationFormat>全屏显示(4:3)</PresentationFormat>
  <Paragraphs>120</Paragraphs>
  <Slides>24</Slides>
  <Notes>13</Notes>
  <HiddenSlides>2</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SAP_2011_v1.2</vt:lpstr>
      <vt:lpstr>Default Theme</vt:lpstr>
      <vt:lpstr>AL_Tables</vt:lpstr>
      <vt:lpstr>Agenda – metadata tables</vt:lpstr>
      <vt:lpstr>Data Integrator Background</vt:lpstr>
      <vt:lpstr>Acta</vt:lpstr>
      <vt:lpstr>Metadata AL Tables</vt:lpstr>
      <vt:lpstr>AL_Cache &amp; AL &amp; Cache_Stats</vt:lpstr>
      <vt:lpstr>References</vt:lpstr>
      <vt:lpstr>Can I determine the size of the cache (say one table)?</vt:lpstr>
      <vt:lpstr>What do we know up front uses cache? http://wiki.sdn.sap.com/wiki/display/BOBJ/Cached+Transforms </vt:lpstr>
      <vt:lpstr>Definition - Collect statistics for optimization</vt:lpstr>
      <vt:lpstr>Caching Data  Reference Using Caches in Performance Opt Guide</vt:lpstr>
      <vt:lpstr>Definitons (on Oracle) AL_Cache_Stats                             AL_Cache</vt:lpstr>
      <vt:lpstr>Simple test case illustrating collect stats</vt:lpstr>
      <vt:lpstr>Al_cache_stats will have four rows per transformation using cache</vt:lpstr>
      <vt:lpstr>Now run using collected stats</vt:lpstr>
      <vt:lpstr>Force to run in-memory</vt:lpstr>
      <vt:lpstr>Start over, or take a deep breath.</vt:lpstr>
      <vt:lpstr>Trace log examples</vt:lpstr>
      <vt:lpstr>Customer Example – cache, bad join, 119mil rows</vt:lpstr>
      <vt:lpstr>Lots of threads</vt:lpstr>
      <vt:lpstr>Thank You!</vt:lpstr>
      <vt:lpstr>PowerPoint 演示文稿</vt:lpstr>
      <vt:lpstr>PowerPoint 演示文稿</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d002555</dc:creator>
  <cp:lastModifiedBy>Microsoft</cp:lastModifiedBy>
  <cp:revision>161</cp:revision>
  <dcterms:created xsi:type="dcterms:W3CDTF">2011-04-04T13:54:29Z</dcterms:created>
  <dcterms:modified xsi:type="dcterms:W3CDTF">2018-01-05T05:08:28Z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2086298770</vt:i4>
  </property>
  <property fmtid="{D5CDD505-2E9C-101B-9397-08002B2CF9AE}" pid="3" name="_NewReviewCycle">
    <vt:lpwstr/>
  </property>
  <property fmtid="{D5CDD505-2E9C-101B-9397-08002B2CF9AE}" pid="4" name="_EmailSubject">
    <vt:lpwstr>Presentation Wízard - changes for the current release 4.3</vt:lpwstr>
  </property>
  <property fmtid="{D5CDD505-2E9C-101B-9397-08002B2CF9AE}" pid="5" name="_AuthorEmail">
    <vt:lpwstr>anette.sandmann@sap.com</vt:lpwstr>
  </property>
  <property fmtid="{D5CDD505-2E9C-101B-9397-08002B2CF9AE}" pid="6" name="_AuthorEmailDisplayName">
    <vt:lpwstr>Sandmann, Anette</vt:lpwstr>
  </property>
  <property fmtid="{D5CDD505-2E9C-101B-9397-08002B2CF9AE}" pid="7" name="_PreviousAdHocReviewCycleID">
    <vt:i4>1357826825</vt:i4>
  </property>
</Properties>
</file>