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3" r:id="rId2"/>
    <p:sldMasterId id="2147483775" r:id="rId3"/>
  </p:sldMasterIdLst>
  <p:notesMasterIdLst>
    <p:notesMasterId r:id="rId10"/>
  </p:notesMasterIdLst>
  <p:handoutMasterIdLst>
    <p:handoutMasterId r:id="rId11"/>
  </p:handoutMasterIdLst>
  <p:sldIdLst>
    <p:sldId id="716" r:id="rId4"/>
    <p:sldId id="721" r:id="rId5"/>
    <p:sldId id="760" r:id="rId6"/>
    <p:sldId id="759" r:id="rId7"/>
    <p:sldId id="736" r:id="rId8"/>
    <p:sldId id="761" r:id="rId9"/>
  </p:sldIdLst>
  <p:sldSz cx="9144000" cy="6858000" type="screen4x3"/>
  <p:notesSz cx="7086600" cy="93726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FF"/>
    <a:srgbClr val="FFB13F"/>
    <a:srgbClr val="2B3F7B"/>
    <a:srgbClr val="666666"/>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2022" autoAdjust="0"/>
  </p:normalViewPr>
  <p:slideViewPr>
    <p:cSldViewPr snapToGrid="0" showGuides="1">
      <p:cViewPr varScale="1">
        <p:scale>
          <a:sx n="59" d="100"/>
          <a:sy n="59" d="100"/>
        </p:scale>
        <p:origin x="-1456" y="-72"/>
      </p:cViewPr>
      <p:guideLst>
        <p:guide orient="horz" pos="4117"/>
        <p:guide orient="horz" pos="206"/>
        <p:guide orient="horz" pos="3834"/>
        <p:guide orient="horz" pos="969"/>
        <p:guide orient="horz" pos="567"/>
        <p:guide pos="5474"/>
        <p:guide pos="206"/>
        <p:guide pos="2886"/>
      </p:guideLst>
    </p:cSldViewPr>
  </p:slideViewPr>
  <p:outlineViewPr>
    <p:cViewPr>
      <p:scale>
        <a:sx n="33" d="100"/>
        <a:sy n="33" d="100"/>
      </p:scale>
      <p:origin x="0" y="11528"/>
    </p:cViewPr>
  </p:outlineViewPr>
  <p:notesTextViewPr>
    <p:cViewPr>
      <p:scale>
        <a:sx n="100" d="100"/>
        <a:sy n="100" d="100"/>
      </p:scale>
      <p:origin x="0" y="0"/>
    </p:cViewPr>
  </p:notesTextViewPr>
  <p:sorterViewPr>
    <p:cViewPr>
      <p:scale>
        <a:sx n="100" d="100"/>
        <a:sy n="100" d="100"/>
      </p:scale>
      <p:origin x="0" y="52"/>
    </p:cViewPr>
  </p:sorterViewPr>
  <p:notesViewPr>
    <p:cSldViewPr snapToGrid="0" showGuides="1">
      <p:cViewPr>
        <p:scale>
          <a:sx n="75" d="100"/>
          <a:sy n="75" d="100"/>
        </p:scale>
        <p:origin x="-2172" y="-72"/>
      </p:cViewPr>
      <p:guideLst>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07870" y="8902343"/>
            <a:ext cx="3070860" cy="468630"/>
          </a:xfrm>
          <a:prstGeom prst="rect">
            <a:avLst/>
          </a:prstGeom>
        </p:spPr>
        <p:txBody>
          <a:bodyPr vert="horz" lIns="94046" tIns="47023" rIns="94046" bIns="47023"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val="1555396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6925" y="400050"/>
            <a:ext cx="5492750" cy="4119563"/>
          </a:xfrm>
          <a:prstGeom prst="rect">
            <a:avLst/>
          </a:prstGeom>
          <a:noFill/>
          <a:ln w="12700">
            <a:solidFill>
              <a:prstClr val="black"/>
            </a:solidFill>
          </a:ln>
        </p:spPr>
        <p:txBody>
          <a:bodyPr vert="horz" lIns="94046" tIns="47023" rIns="94046" bIns="47023" rtlCol="0" anchor="ctr"/>
          <a:lstStyle/>
          <a:p>
            <a:endParaRPr lang="de-DE" dirty="0"/>
          </a:p>
        </p:txBody>
      </p:sp>
      <p:sp>
        <p:nvSpPr>
          <p:cNvPr id="5" name="Notes Placeholder 4"/>
          <p:cNvSpPr>
            <a:spLocks noGrp="1"/>
          </p:cNvSpPr>
          <p:nvPr>
            <p:ph type="body" sz="quarter" idx="3"/>
          </p:nvPr>
        </p:nvSpPr>
        <p:spPr>
          <a:xfrm>
            <a:off x="775620" y="4823765"/>
            <a:ext cx="5535360" cy="4037746"/>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3056096" y="9138287"/>
            <a:ext cx="974409" cy="210492"/>
          </a:xfrm>
          <a:prstGeom prst="rect">
            <a:avLst/>
          </a:prstGeom>
        </p:spPr>
        <p:txBody>
          <a:bodyPr vert="horz" lIns="94046" tIns="47023" rIns="94046" bIns="47023"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403333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1901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0460">
              <a:buFont typeface="Arial" charset="0"/>
              <a:buChar char="•"/>
              <a:defRPr/>
            </a:pPr>
            <a:endParaRPr lang="de-CH" b="1" i="1" dirty="0">
              <a:solidFill>
                <a:schemeClr val="tx1">
                  <a:lumMod val="65000"/>
                  <a:lumOff val="35000"/>
                </a:schemeClr>
              </a:solidFill>
              <a:latin typeface="Arial" pitchFamily="-1" charset="0"/>
              <a:ea typeface="Arial" pitchFamily="-1" charset="0"/>
              <a:cs typeface="Arial" pitchFamily="-1" charset="0"/>
              <a:sym typeface="Arial" pitchFamily="-1" charset="0"/>
            </a:endParaRPr>
          </a:p>
        </p:txBody>
      </p:sp>
      <p:sp>
        <p:nvSpPr>
          <p:cNvPr id="4" name="Slide Number Placeholder 3"/>
          <p:cNvSpPr>
            <a:spLocks noGrp="1"/>
          </p:cNvSpPr>
          <p:nvPr>
            <p:ph type="sldNum" sz="quarter" idx="10"/>
          </p:nvPr>
        </p:nvSpPr>
        <p:spPr/>
        <p:txBody>
          <a:bodyPr/>
          <a:lstStyle/>
          <a:p>
            <a:fld id="{C6AE34EC-F7DF-42A5-BAA0-632A388504C6}" type="slidenum">
              <a:rPr lang="es-ES" smtClean="0">
                <a:solidFill>
                  <a:prstClr val="black"/>
                </a:solidFill>
                <a:latin typeface="Calibri"/>
              </a:rPr>
              <a:pPr/>
              <a:t>4</a:t>
            </a:fld>
            <a:endParaRPr lang="es-E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2014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15230458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3472861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4199453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001472851"/>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67465443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235445928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2253621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354487984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409780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4006850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7960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97198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0105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7558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45450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799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3261338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16215662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400349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21394428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2014 SAP AG or an SAP affiliate company. </a:t>
            </a:r>
            <a:br>
              <a:rPr lang="en-US" sz="2400" b="1" dirty="0" smtClean="0">
                <a:solidFill>
                  <a:srgbClr val="666666"/>
                </a:solidFill>
                <a:ea typeface="+mj-ea"/>
                <a:cs typeface="+mj-cs"/>
              </a:rPr>
            </a:br>
            <a:r>
              <a:rPr lang="en-US" sz="2400" b="1" dirty="0" smtClean="0">
                <a:solidFill>
                  <a:srgbClr val="666666"/>
                </a:solidFill>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dirty="0" smtClean="0">
                <a:solidFill>
                  <a:srgbClr val="000000"/>
                </a:solidFill>
                <a:ea typeface="MS PGothic" pitchFamily="34" charset="-128"/>
              </a:rPr>
              <a:t>No part of this publication may be reproduced or transmitted in any form or for any purpose without the express permission of SAP AG or an </a:t>
            </a:r>
          </a:p>
          <a:p>
            <a:r>
              <a:rPr lang="en-US" sz="1000" dirty="0" smtClean="0">
                <a:solidFill>
                  <a:srgbClr val="000000"/>
                </a:solidFill>
                <a:ea typeface="MS PGothic" pitchFamily="34" charset="-128"/>
              </a:rPr>
              <a:t>SAP affiliate company.</a:t>
            </a:r>
          </a:p>
          <a:p>
            <a:pPr>
              <a:spcBef>
                <a:spcPts val="1200"/>
              </a:spcBef>
            </a:pPr>
            <a:r>
              <a:rPr lang="en-US" sz="1000" dirty="0" smtClean="0">
                <a:solidFill>
                  <a:srgbClr val="000000"/>
                </a:solidFill>
                <a:ea typeface="MS PGothic" pitchFamily="34" charset="-128"/>
              </a:rPr>
              <a:t>SAP and other SAP products and services mentioned herein as well as their respective logos are trademarks or registered trademarks of SAP AG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(or an SAP affiliate company) in Germany and other countries. Please see </a:t>
            </a:r>
            <a:r>
              <a:rPr lang="en-US" sz="1000" dirty="0" smtClean="0">
                <a:solidFill>
                  <a:srgbClr val="000000"/>
                </a:solidFill>
                <a:ea typeface="MS PGothic" pitchFamily="34" charset="-128"/>
                <a:hlinkClick r:id="rId2"/>
              </a:rPr>
              <a:t>http://global12.sap.com/corporate-en/legal/copyright/index.epx</a:t>
            </a:r>
            <a:r>
              <a:rPr lang="en-US" sz="1000" dirty="0" smtClean="0">
                <a:solidFill>
                  <a:srgbClr val="000000"/>
                </a:solidFill>
                <a:ea typeface="MS PGothic" pitchFamily="34" charset="-128"/>
              </a:rPr>
              <a:t> for additional trademark information and notices.</a:t>
            </a:r>
          </a:p>
          <a:p>
            <a:pPr>
              <a:spcBef>
                <a:spcPts val="1200"/>
              </a:spcBef>
            </a:pPr>
            <a:r>
              <a:rPr lang="en-US" sz="1000" dirty="0"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dirty="0" smtClean="0">
                <a:solidFill>
                  <a:srgbClr val="000000"/>
                </a:solidFill>
                <a:ea typeface="MS PGothic" pitchFamily="34" charset="-128"/>
              </a:rPr>
              <a:t>National product specifications may vary.</a:t>
            </a:r>
          </a:p>
          <a:p>
            <a:pPr>
              <a:spcBef>
                <a:spcPts val="1200"/>
              </a:spcBef>
            </a:pPr>
            <a:r>
              <a:rPr lang="en-US" sz="1000" dirty="0" smtClean="0">
                <a:solidFill>
                  <a:srgbClr val="000000"/>
                </a:solidFill>
                <a:ea typeface="MS PGothic" pitchFamily="34" charset="-128"/>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SAP affiliate company products and services are those that are set forth in the express warranty statements accompanying such products and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services, if any. Nothing herein should be construed as constituting an additional warranty. </a:t>
            </a:r>
          </a:p>
          <a:p>
            <a:pPr>
              <a:spcBef>
                <a:spcPts val="1200"/>
              </a:spcBef>
            </a:pPr>
            <a:r>
              <a:rPr lang="en-US" sz="1000" dirty="0" smtClean="0">
                <a:solidFill>
                  <a:srgbClr val="000000"/>
                </a:solidFill>
                <a:ea typeface="MS PGothic" pitchFamily="34" charset="-128"/>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9158109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defRPr/>
            </a:pPr>
            <a:r>
              <a:rPr sz="2400" b="1" dirty="0" smtClean="0">
                <a:solidFill>
                  <a:srgbClr val="666666"/>
                </a:solidFill>
                <a:ea typeface="+mj-ea"/>
                <a:cs typeface="+mj-cs"/>
              </a:rPr>
              <a:t>© 2014 SAP AG oder ein SAP-Konzernunternehmen. </a:t>
            </a:r>
            <a:br>
              <a:rPr sz="2400" b="1" dirty="0" smtClean="0">
                <a:solidFill>
                  <a:srgbClr val="666666"/>
                </a:solidFill>
                <a:ea typeface="+mj-ea"/>
                <a:cs typeface="+mj-cs"/>
              </a:rPr>
            </a:br>
            <a:r>
              <a:rPr sz="2400" b="1" dirty="0" smtClean="0">
                <a:solidFill>
                  <a:srgbClr val="666666"/>
                </a:solidFill>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sz="1000" dirty="0" smtClean="0">
                <a:solidFill>
                  <a:srgbClr val="000000"/>
                </a:solidFill>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sz="1000" dirty="0" smtClean="0">
                <a:solidFill>
                  <a:srgbClr val="000000"/>
                </a:solidFill>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sz="1000" dirty="0" smtClean="0">
                <a:solidFill>
                  <a:srgbClr val="000000"/>
                </a:solidFill>
              </a:rPr>
            </a:br>
            <a:r>
              <a:rPr sz="1000" dirty="0" smtClean="0">
                <a:solidFill>
                  <a:srgbClr val="000000"/>
                </a:solidFill>
              </a:rPr>
              <a:t>Weitere Hinweise und Informationen zum Markenrecht finden Sie unter </a:t>
            </a:r>
            <a:r>
              <a:rPr sz="1000" dirty="0" smtClean="0">
                <a:solidFill>
                  <a:srgbClr val="000000"/>
                </a:solidFill>
                <a:hlinkClick r:id="rId2"/>
              </a:rPr>
              <a:t>http://global.sap.com/corporate-de/legal/copyright/index.epx</a:t>
            </a:r>
            <a:r>
              <a:rPr sz="1000" dirty="0" smtClean="0">
                <a:solidFill>
                  <a:srgbClr val="000000"/>
                </a:solidFill>
              </a:rPr>
              <a:t>.</a:t>
            </a:r>
          </a:p>
          <a:p>
            <a:pPr>
              <a:spcBef>
                <a:spcPts val="1200"/>
              </a:spcBef>
            </a:pPr>
            <a:r>
              <a:rPr sz="1000" dirty="0" smtClean="0">
                <a:solidFill>
                  <a:srgbClr val="000000"/>
                </a:solidFill>
              </a:rPr>
              <a:t>Die von SAP AG oder deren Vertriebsfirmen angebotenen Softwareprodukte können Softwarekomponenten auch anderer Softwarehersteller enthalten.</a:t>
            </a:r>
          </a:p>
          <a:p>
            <a:pPr>
              <a:spcBef>
                <a:spcPts val="1200"/>
              </a:spcBef>
            </a:pPr>
            <a:r>
              <a:rPr sz="1000" dirty="0" smtClean="0">
                <a:solidFill>
                  <a:srgbClr val="000000"/>
                </a:solidFill>
              </a:rPr>
              <a:t>Produkte können länderspezifische Unterschiede aufweisen.</a:t>
            </a:r>
          </a:p>
          <a:p>
            <a:pPr>
              <a:spcBef>
                <a:spcPts val="1200"/>
              </a:spcBef>
            </a:pPr>
            <a:r>
              <a:rPr sz="1000" dirty="0" smtClean="0">
                <a:solidFill>
                  <a:srgbClr val="000000"/>
                </a:solidFill>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sz="1000" dirty="0" smtClean="0">
                <a:solidFill>
                  <a:srgbClr val="000000"/>
                </a:solidFill>
              </a:rPr>
            </a:br>
            <a:r>
              <a:rPr sz="1000" dirty="0" smtClean="0">
                <a:solidFill>
                  <a:srgbClr val="000000"/>
                </a:solidFill>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000" dirty="0" smtClean="0">
                <a:solidFill>
                  <a:srgbClr val="000000"/>
                </a:solidFill>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sz="1000" dirty="0" smtClean="0">
                <a:solidFill>
                  <a:srgbClr val="000000"/>
                </a:solidFill>
              </a:rPr>
            </a:br>
            <a:r>
              <a:rPr sz="1000" dirty="0" smtClean="0">
                <a:solidFill>
                  <a:srgbClr val="000000"/>
                </a:solidFill>
              </a:rPr>
              <a:t>eine zugehörige Präsentation, die Strategie und etwaige künftige Entwicklungen, Produkte und/oder Plattformen der SAP AG oder ihrer Konzern-</a:t>
            </a:r>
            <a:br>
              <a:rPr sz="1000" dirty="0" smtClean="0">
                <a:solidFill>
                  <a:srgbClr val="000000"/>
                </a:solidFill>
              </a:rPr>
            </a:br>
            <a:r>
              <a:rPr sz="1000" dirty="0" smtClean="0">
                <a:solidFill>
                  <a:srgbClr val="000000"/>
                </a:solidFill>
              </a:rPr>
              <a:t>unternehmen können von der SAP AG oder ihren Konzernunternehmen jederzeit und ohne Angabe von Gründen unangekündigt geändert werden. </a:t>
            </a:r>
            <a:br>
              <a:rPr sz="1000" dirty="0" smtClean="0">
                <a:solidFill>
                  <a:srgbClr val="000000"/>
                </a:solidFill>
              </a:rPr>
            </a:br>
            <a:r>
              <a:rPr sz="1000" dirty="0" smtClean="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sz="1000" dirty="0" smtClean="0">
                <a:solidFill>
                  <a:srgbClr val="000000"/>
                </a:solidFill>
              </a:rPr>
            </a:br>
            <a:r>
              <a:rPr sz="1000" dirty="0" smtClean="0">
                <a:solidFill>
                  <a:srgbClr val="000000"/>
                </a:solidFill>
              </a:rPr>
              <a:t>die tatsächlichen Ergebnisse von den Erwartungen abweichen können. Die vorausschauenden Aussagen geben die Sicht zu dem Zeitpunkt wieder, </a:t>
            </a:r>
            <a:br>
              <a:rPr sz="1000" dirty="0" smtClean="0">
                <a:solidFill>
                  <a:srgbClr val="000000"/>
                </a:solidFill>
              </a:rPr>
            </a:br>
            <a:r>
              <a:rPr sz="1000" dirty="0" smtClean="0">
                <a:solidFill>
                  <a:srgbClr val="000000"/>
                </a:solidFill>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2972417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nchor="ctr" anchorCtr="0"/>
          <a:lstStyle>
            <a:lvl1pPr algn="ctr">
              <a:defRPr/>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689" r:id="rId6"/>
    <p:sldLayoutId id="2147483704"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27"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smtClean="0">
                <a:solidFill>
                  <a:srgbClr val="FFFFFF"/>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smtClean="0">
                <a:solidFill>
                  <a:srgbClr val="FFFFFF"/>
                </a:solidFill>
              </a:rPr>
              <a:pPr marL="93663" indent="-93663" algn="r">
                <a:buClr>
                  <a:srgbClr val="666666"/>
                </a:buClr>
                <a:buFont typeface="Arial" pitchFamily="34" charset="0"/>
                <a:buNone/>
              </a:pPr>
              <a:t>‹#›</a:t>
            </a:fld>
            <a:endParaRPr lang="en-US" sz="800" dirty="0" smtClean="0">
              <a:solidFill>
                <a:srgbClr val="FFFFFF"/>
              </a:solidFill>
            </a:endParaRPr>
          </a:p>
        </p:txBody>
      </p:sp>
      <p:sp>
        <p:nvSpPr>
          <p:cNvPr id="4" name="Information_Classification"/>
          <p:cNvSpPr txBox="1"/>
          <p:nvPr/>
        </p:nvSpPr>
        <p:spPr>
          <a:xfrm>
            <a:off x="6729288" y="6620293"/>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 and Partner Use Only</a:t>
            </a:r>
          </a:p>
        </p:txBody>
      </p:sp>
    </p:spTree>
    <p:extLst>
      <p:ext uri="{BB962C8B-B14F-4D97-AF65-F5344CB8AC3E}">
        <p14:creationId xmlns:p14="http://schemas.microsoft.com/office/powerpoint/2010/main" val="274331300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http://scn.sap.com/community/sybase-iq" TargetMode="External"/><Relationship Id="rId13" Type="http://schemas.openxmlformats.org/officeDocument/2006/relationships/hyperlink" Target="http://infocenter.sybase.com/help/index.jsp?topic=/com.sybase.infocenter.dc01825.1600/doc/html/san1282692559126.html" TargetMode="External"/><Relationship Id="rId3" Type="http://schemas.openxmlformats.org/officeDocument/2006/relationships/hyperlink" Target="http://www.youtube.com/watch?v=6wKvJKlpXbA" TargetMode="External"/><Relationship Id="rId7" Type="http://schemas.openxmlformats.org/officeDocument/2006/relationships/hyperlink" Target="http://scn.sap.com/docs/DOC-41455" TargetMode="External"/><Relationship Id="rId12" Type="http://schemas.openxmlformats.org/officeDocument/2006/relationships/hyperlink" Target="http://downloads.sybase.com/swd/jsp/faq.jsp"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hyperlink" Target="http://www.sap.com/asset/index.epx?id=91f90861-b0e9-4580-9994-25e77107548f" TargetMode="External"/><Relationship Id="rId11" Type="http://schemas.openxmlformats.org/officeDocument/2006/relationships/hyperlink" Target="http://infocenter.sybase.com/help/topic/com.sybase.infocenter.help.iq.16.0/doc/html/PLUGINS_ROOT/com.sybase.infocenter.dc01687.1600/doc/html/title.html" TargetMode="External"/><Relationship Id="rId5" Type="http://schemas.openxmlformats.org/officeDocument/2006/relationships/hyperlink" Target="http://infocenter.sybase.com/help/topic/com.sybase.infocenter.help.iq.16.0/doc/html/PLUGINS_ROOT/com.sybase.infocenter.dc38159.1600/doc/html/title.html" TargetMode="External"/><Relationship Id="rId15" Type="http://schemas.openxmlformats.org/officeDocument/2006/relationships/hyperlink" Target="http://infocenter.sybase.com/help/index.jsp?topic=/com.sybase.infocenter.dc01778.1600/doc/html/san1282692559126.html" TargetMode="External"/><Relationship Id="rId10" Type="http://schemas.openxmlformats.org/officeDocument/2006/relationships/hyperlink" Target="http://global.sap.com/campaign/ne/sybase/iq_16_free_trial_download/iq_quick_start_guide.epx" TargetMode="External"/><Relationship Id="rId4" Type="http://schemas.openxmlformats.org/officeDocument/2006/relationships/hyperlink" Target="https://service.sap.com/~sapidb/011000358700000824042012E/index.htm" TargetMode="External"/><Relationship Id="rId9" Type="http://schemas.openxmlformats.org/officeDocument/2006/relationships/hyperlink" Target="http://scn.sap.com/docs/DOC-39896" TargetMode="External"/><Relationship Id="rId14" Type="http://schemas.openxmlformats.org/officeDocument/2006/relationships/hyperlink" Target="http://infocenter.sybase.com/help/topic/com.sybase.infocenter.help.iq.16.0/doc/html/PLUGINS_ROOT/com.sybase.infocenter.dc01778.1600/doc/html/title.htm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downloads.sybase.com/swd/jsp/faq.jsp" TargetMode="External"/><Relationship Id="rId7" Type="http://schemas.openxmlformats.org/officeDocument/2006/relationships/hyperlink" Target="http://infocenter.sybase.com/help/index.jsp?topic=/com.sybase.infocenter.dc01778.1600/doc/html/san1282692559126.html" TargetMode="External"/><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hyperlink" Target="http://infocenter.sybase.com/help/topic/com.sybase.infocenter.help.iq.16.0/doc/html/PLUGINS_ROOT/com.sybase.infocenter.dc01778.1600/doc/html/title.html" TargetMode="External"/><Relationship Id="rId5" Type="http://schemas.openxmlformats.org/officeDocument/2006/relationships/hyperlink" Target="http://infocenter.sybase.com/help/index.jsp?topic=/com.sybase.infocenter.dc01825.1600/doc/html/san1282692559126.html" TargetMode="External"/><Relationship Id="rId4" Type="http://schemas.openxmlformats.org/officeDocument/2006/relationships/hyperlink" Target="http://infocenter.sybase.com/help/topic/com.sybase.infocenter.help.iq.16.0/doc/html/PLUGINS_ROOT/com.sybase.infocenter.dc01825.1600/doc/html/title.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 y="162000"/>
            <a:ext cx="9144004" cy="6583682"/>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dirty="0" smtClean="0"/>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p:nvPr>
        </p:nvSpPr>
        <p:spPr>
          <a:xfrm>
            <a:off x="432000" y="162000"/>
            <a:ext cx="8280000" cy="923330"/>
          </a:xfrm>
        </p:spPr>
        <p:txBody>
          <a:bodyPr/>
          <a:lstStyle/>
          <a:p>
            <a:r>
              <a:rPr lang="en-US" sz="3200" dirty="0" smtClean="0"/>
              <a:t>Implementation  - </a:t>
            </a:r>
            <a:r>
              <a:rPr lang="en-US" sz="3200" dirty="0"/>
              <a:t>SAP IQ</a:t>
            </a:r>
            <a:br>
              <a:rPr lang="en-US" sz="3200" dirty="0"/>
            </a:br>
            <a:r>
              <a:rPr lang="en-US" sz="2000" dirty="0"/>
              <a:t>Build your own technical expertise</a:t>
            </a:r>
            <a:r>
              <a:rPr lang="en-US" sz="3200" dirty="0" smtClean="0"/>
              <a:t/>
            </a:r>
            <a:br>
              <a:rPr lang="en-US" sz="3200" dirty="0" smtClean="0"/>
            </a:br>
            <a:r>
              <a:rPr lang="en-US" sz="1600" dirty="0" smtClean="0"/>
              <a:t>1Q14</a:t>
            </a:r>
            <a:endParaRPr lang="en-US" sz="1600" dirty="0"/>
          </a:p>
        </p:txBody>
      </p:sp>
    </p:spTree>
    <p:extLst>
      <p:ext uri="{BB962C8B-B14F-4D97-AF65-F5344CB8AC3E}">
        <p14:creationId xmlns:p14="http://schemas.microsoft.com/office/powerpoint/2010/main" val="341438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7162" y="1316736"/>
            <a:ext cx="8632927" cy="12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
            </a:r>
            <a:br>
              <a:rPr lang="en-US" dirty="0" smtClean="0"/>
            </a:br>
            <a:r>
              <a:rPr lang="en-US" dirty="0" smtClean="0"/>
              <a:t>Option #1:  Build Your </a:t>
            </a:r>
            <a:r>
              <a:rPr lang="en-US" dirty="0"/>
              <a:t>O</a:t>
            </a:r>
            <a:r>
              <a:rPr lang="en-US" dirty="0" smtClean="0"/>
              <a:t>wn </a:t>
            </a:r>
            <a:r>
              <a:rPr lang="en-US" dirty="0"/>
              <a:t>T</a:t>
            </a:r>
            <a:r>
              <a:rPr lang="en-US" dirty="0" smtClean="0"/>
              <a:t>echnical </a:t>
            </a:r>
            <a:r>
              <a:rPr lang="en-US" dirty="0"/>
              <a:t>E</a:t>
            </a:r>
            <a:r>
              <a:rPr lang="en-US" dirty="0" smtClean="0"/>
              <a:t>xpertise</a:t>
            </a:r>
            <a:endParaRPr lang="en-US" dirty="0"/>
          </a:p>
        </p:txBody>
      </p:sp>
      <p:sp>
        <p:nvSpPr>
          <p:cNvPr id="3" name="Text Placeholder 2"/>
          <p:cNvSpPr>
            <a:spLocks noGrp="1"/>
          </p:cNvSpPr>
          <p:nvPr>
            <p:ph type="body" sz="quarter" idx="10"/>
          </p:nvPr>
        </p:nvSpPr>
        <p:spPr>
          <a:xfrm>
            <a:off x="429768" y="1384300"/>
            <a:ext cx="8388945" cy="1249172"/>
          </a:xfrm>
        </p:spPr>
        <p:txBody>
          <a:bodyPr/>
          <a:lstStyle/>
          <a:p>
            <a:pPr marL="0" lvl="2" indent="0">
              <a:spcBef>
                <a:spcPts val="1620"/>
              </a:spcBef>
              <a:buSzPct val="80000"/>
              <a:buNone/>
            </a:pPr>
            <a:r>
              <a:rPr lang="en-US" sz="1800" dirty="0"/>
              <a:t>SAP has developed a 90 day jump start training plan to enable your Technical Consultants to get smart on </a:t>
            </a:r>
            <a:r>
              <a:rPr lang="en-US" sz="1800" dirty="0" smtClean="0"/>
              <a:t>SAP IQ.  </a:t>
            </a:r>
            <a:r>
              <a:rPr lang="en-US" sz="1800" dirty="0"/>
              <a:t>Our jump start plan outlines the training, enablement and </a:t>
            </a:r>
            <a:r>
              <a:rPr lang="en-US" sz="1800" dirty="0" smtClean="0"/>
              <a:t>assets needed </a:t>
            </a:r>
            <a:r>
              <a:rPr lang="en-US" sz="1800" dirty="0"/>
              <a:t>to begin building your SAP implementation expertise</a:t>
            </a:r>
            <a:r>
              <a:rPr lang="en-US" sz="1800" dirty="0" smtClean="0"/>
              <a:t>.</a:t>
            </a:r>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452399">
            <a:off x="5602344" y="3174659"/>
            <a:ext cx="3071802" cy="19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bwMode="gray">
          <a:xfrm>
            <a:off x="356616" y="2716276"/>
            <a:ext cx="5129784" cy="2029460"/>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spcBef>
                <a:spcPts val="1620"/>
              </a:spcBef>
              <a:buSzPct val="80000"/>
              <a:buFont typeface="Wingdings" pitchFamily="2" charset="2"/>
              <a:buNone/>
            </a:pPr>
            <a:r>
              <a:rPr lang="en-US" sz="1800" dirty="0" smtClean="0"/>
              <a:t>After the completion of the training, your Technical Consultant will be well positioned to implement a Big Data opportunity with SAP IQ and understand the following:</a:t>
            </a:r>
          </a:p>
          <a:p>
            <a:pPr marL="555625" lvl="2" indent="-285750">
              <a:spcBef>
                <a:spcPts val="0"/>
              </a:spcBef>
              <a:buFont typeface="Arial" panose="020B0604020202020204" pitchFamily="34" charset="0"/>
              <a:buChar char="•"/>
            </a:pPr>
            <a:r>
              <a:rPr lang="en-US" b="0" dirty="0" smtClean="0"/>
              <a:t>Effectively administer a Sybase IQ single server and Multiplex configuration</a:t>
            </a:r>
          </a:p>
          <a:p>
            <a:pPr marL="555625" lvl="2" indent="-285750">
              <a:spcBef>
                <a:spcPts val="0"/>
              </a:spcBef>
              <a:buFont typeface="Arial" panose="020B0604020202020204" pitchFamily="34" charset="0"/>
              <a:buChar char="•"/>
            </a:pPr>
            <a:r>
              <a:rPr lang="en-US" b="0" dirty="0" smtClean="0"/>
              <a:t>Choose the correct Sybase IQ index types</a:t>
            </a:r>
          </a:p>
          <a:p>
            <a:pPr marL="555625" lvl="2" indent="-285750">
              <a:spcBef>
                <a:spcPts val="0"/>
              </a:spcBef>
              <a:buFont typeface="Arial" panose="020B0604020202020204" pitchFamily="34" charset="0"/>
              <a:buChar char="•"/>
            </a:pPr>
            <a:r>
              <a:rPr lang="en-US" b="0" dirty="0" smtClean="0"/>
              <a:t>Create Sybase IQ databases, </a:t>
            </a:r>
            <a:r>
              <a:rPr lang="en-US" b="0" dirty="0" err="1" smtClean="0"/>
              <a:t>dbspaces</a:t>
            </a:r>
            <a:r>
              <a:rPr lang="en-US" b="0" dirty="0" smtClean="0"/>
              <a:t>, </a:t>
            </a:r>
            <a:r>
              <a:rPr lang="en-US" b="0" dirty="0" err="1" smtClean="0"/>
              <a:t>dbfiles</a:t>
            </a:r>
            <a:r>
              <a:rPr lang="en-US" b="0" dirty="0" smtClean="0"/>
              <a:t>, tables, views and indexes</a:t>
            </a:r>
          </a:p>
          <a:p>
            <a:pPr marL="555625" lvl="2" indent="-285750">
              <a:spcBef>
                <a:spcPts val="0"/>
              </a:spcBef>
              <a:buFont typeface="Arial" panose="020B0604020202020204" pitchFamily="34" charset="0"/>
              <a:buChar char="•"/>
            </a:pPr>
            <a:r>
              <a:rPr lang="en-US" b="0" dirty="0" smtClean="0"/>
              <a:t>Extract and load data into Sybase IQ from a variety of sources</a:t>
            </a:r>
          </a:p>
          <a:p>
            <a:pPr marL="555625" lvl="2" indent="-285750">
              <a:spcBef>
                <a:spcPts val="0"/>
              </a:spcBef>
              <a:buFont typeface="Arial" panose="020B0604020202020204" pitchFamily="34" charset="0"/>
              <a:buChar char="•"/>
            </a:pPr>
            <a:r>
              <a:rPr lang="en-US" b="0" dirty="0" smtClean="0"/>
              <a:t>Backup and restore a Sybase IQ database</a:t>
            </a:r>
            <a:endParaRPr lang="en-US" b="0" dirty="0"/>
          </a:p>
        </p:txBody>
      </p:sp>
      <p:sp>
        <p:nvSpPr>
          <p:cNvPr id="7" name="Information_Classification"/>
          <p:cNvSpPr txBox="1"/>
          <p:nvPr/>
        </p:nvSpPr>
        <p:spPr>
          <a:xfrm>
            <a:off x="6729288" y="6620293"/>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 and Partner Use Only</a:t>
            </a:r>
          </a:p>
        </p:txBody>
      </p:sp>
    </p:spTree>
    <p:extLst>
      <p:ext uri="{BB962C8B-B14F-4D97-AF65-F5344CB8AC3E}">
        <p14:creationId xmlns:p14="http://schemas.microsoft.com/office/powerpoint/2010/main" val="20154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pic>
        <p:nvPicPr>
          <p:cNvPr id="1026" name="Picture 2" descr="C:\Users\I835153\AppData\Local\Microsoft\Windows\Temporary Internet Files\Content.IE5\YBX7Z40R\274467_l_srgb_s_gl[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3"/>
          <p:cNvSpPr txBox="1">
            <a:spLocks/>
          </p:cNvSpPr>
          <p:nvPr/>
        </p:nvSpPr>
        <p:spPr bwMode="gray">
          <a:xfrm>
            <a:off x="324000" y="1521460"/>
            <a:ext cx="8515936" cy="5249454"/>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defPPr>
              <a:defRPr lang="de-DE"/>
            </a:defPPr>
            <a:lvl1pPr defTabSz="1088865">
              <a:spcBef>
                <a:spcPct val="50000"/>
              </a:spcBef>
              <a:buClr>
                <a:srgbClr val="F0AB00"/>
              </a:buClr>
              <a:buSzPct val="80000"/>
              <a:defRPr sz="1600" kern="0">
                <a:solidFill>
                  <a:srgbClr val="000000"/>
                </a:solidFill>
                <a:ea typeface="Arial Unicode MS" pitchFamily="34" charset="-128"/>
                <a:cs typeface="Arial Unicode MS" pitchFamily="34" charset="-128"/>
              </a:defRPr>
            </a:lvl1pPr>
          </a:lstStyle>
          <a:p>
            <a:endParaRPr lang="en-US" sz="1800" dirty="0">
              <a:solidFill>
                <a:srgbClr val="FFFFFF"/>
              </a:solidFill>
            </a:endParaRPr>
          </a:p>
        </p:txBody>
      </p:sp>
      <p:sp>
        <p:nvSpPr>
          <p:cNvPr id="6" name="Title 3"/>
          <p:cNvSpPr txBox="1">
            <a:spLocks/>
          </p:cNvSpPr>
          <p:nvPr/>
        </p:nvSpPr>
        <p:spPr bwMode="gray">
          <a:xfrm>
            <a:off x="324000" y="324001"/>
            <a:ext cx="8515936" cy="1204784"/>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defPPr>
              <a:defRPr lang="de-DE"/>
            </a:defPPr>
            <a:lvl1pPr defTabSz="1088865">
              <a:spcBef>
                <a:spcPct val="50000"/>
              </a:spcBef>
              <a:buClr>
                <a:srgbClr val="F0AB00"/>
              </a:buClr>
              <a:buSzPct val="80000"/>
              <a:defRPr sz="1600" kern="0">
                <a:solidFill>
                  <a:srgbClr val="000000"/>
                </a:solidFill>
                <a:ea typeface="Arial Unicode MS" pitchFamily="34" charset="-128"/>
                <a:cs typeface="Arial Unicode MS" pitchFamily="34" charset="-128"/>
              </a:defRPr>
            </a:lvl1pPr>
          </a:lstStyle>
          <a:p>
            <a:r>
              <a:rPr lang="en-GB" sz="3200" dirty="0">
                <a:solidFill>
                  <a:srgbClr val="FFFFFF"/>
                </a:solidFill>
              </a:rPr>
              <a:t>Get up and running </a:t>
            </a:r>
            <a:r>
              <a:rPr lang="en-GB" sz="3200" dirty="0" smtClean="0">
                <a:solidFill>
                  <a:srgbClr val="FFFFFF"/>
                </a:solidFill>
              </a:rPr>
              <a:t>quickly</a:t>
            </a:r>
          </a:p>
          <a:p>
            <a:r>
              <a:rPr lang="en-GB" sz="1800" dirty="0" smtClean="0">
                <a:solidFill>
                  <a:srgbClr val="FFFFFF"/>
                </a:solidFill>
              </a:rPr>
              <a:t>SAP IQ</a:t>
            </a:r>
            <a:endParaRPr lang="en-US" sz="1800" dirty="0">
              <a:solidFill>
                <a:srgbClr val="FFFFF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301162074"/>
              </p:ext>
            </p:extLst>
          </p:nvPr>
        </p:nvGraphicFramePr>
        <p:xfrm>
          <a:off x="493804" y="2016125"/>
          <a:ext cx="8196263" cy="1601470"/>
        </p:xfrm>
        <a:graphic>
          <a:graphicData uri="http://schemas.openxmlformats.org/drawingml/2006/table">
            <a:tbl>
              <a:tblPr firstRow="1" bandRow="1">
                <a:tableStyleId>{69C7853C-536D-4A76-A0AE-DD22124D55A5}</a:tableStyleId>
              </a:tblPr>
              <a:tblGrid>
                <a:gridCol w="2762890"/>
                <a:gridCol w="1275180"/>
                <a:gridCol w="1423026"/>
                <a:gridCol w="1445648"/>
                <a:gridCol w="1289519"/>
              </a:tblGrid>
              <a:tr h="377190">
                <a:tc>
                  <a:txBody>
                    <a:bodyPr/>
                    <a:lstStyle/>
                    <a:p>
                      <a:endParaRPr lang="en-US" dirty="0">
                        <a:solidFill>
                          <a:schemeClr val="bg1"/>
                        </a:solidFill>
                      </a:endParaRPr>
                    </a:p>
                  </a:txBody>
                  <a:tcPr>
                    <a:solidFill>
                      <a:schemeClr val="accent3">
                        <a:lumMod val="50000"/>
                      </a:schemeClr>
                    </a:solidFill>
                  </a:tcPr>
                </a:tc>
                <a:tc>
                  <a:txBody>
                    <a:bodyPr/>
                    <a:lstStyle/>
                    <a:p>
                      <a:pPr algn="ctr"/>
                      <a:r>
                        <a:rPr lang="en-US" sz="1600" dirty="0" smtClean="0"/>
                        <a:t>Sales</a:t>
                      </a:r>
                      <a:endParaRPr lang="en-US" sz="1600" dirty="0">
                        <a:solidFill>
                          <a:schemeClr val="bg1"/>
                        </a:solidFill>
                      </a:endParaRPr>
                    </a:p>
                  </a:txBody>
                  <a:tcPr>
                    <a:solidFill>
                      <a:schemeClr val="accent3">
                        <a:lumMod val="50000"/>
                      </a:schemeClr>
                    </a:solidFill>
                  </a:tcPr>
                </a:tc>
                <a:tc>
                  <a:txBody>
                    <a:bodyPr/>
                    <a:lstStyle/>
                    <a:p>
                      <a:pPr algn="ctr"/>
                      <a:r>
                        <a:rPr lang="en-US" sz="1600" dirty="0" smtClean="0"/>
                        <a:t>Presales</a:t>
                      </a:r>
                      <a:endParaRPr lang="en-US" sz="1600" dirty="0">
                        <a:solidFill>
                          <a:schemeClr val="bg1"/>
                        </a:solidFill>
                      </a:endParaRPr>
                    </a:p>
                  </a:txBody>
                  <a:tcPr>
                    <a:solidFill>
                      <a:schemeClr val="accent3">
                        <a:lumMod val="50000"/>
                      </a:schemeClr>
                    </a:solidFill>
                  </a:tcPr>
                </a:tc>
                <a:tc>
                  <a:txBody>
                    <a:bodyPr/>
                    <a:lstStyle/>
                    <a:p>
                      <a:pPr algn="ctr"/>
                      <a:r>
                        <a:rPr lang="en-US" sz="1600" dirty="0" smtClean="0"/>
                        <a:t>Consultant</a:t>
                      </a:r>
                      <a:r>
                        <a:rPr lang="en-US" sz="1600" b="0" baseline="30000" dirty="0" smtClean="0"/>
                        <a:t>3</a:t>
                      </a:r>
                      <a:endParaRPr lang="en-US" sz="1600" b="0" baseline="30000" dirty="0">
                        <a:solidFill>
                          <a:schemeClr val="bg1"/>
                        </a:solidFill>
                      </a:endParaRPr>
                    </a:p>
                  </a:txBody>
                  <a:tcPr>
                    <a:solidFill>
                      <a:schemeClr val="accent3">
                        <a:lumMod val="50000"/>
                      </a:schemeClr>
                    </a:solidFill>
                  </a:tcPr>
                </a:tc>
                <a:tc>
                  <a:txBody>
                    <a:bodyPr/>
                    <a:lstStyle/>
                    <a:p>
                      <a:pPr algn="ctr"/>
                      <a:r>
                        <a:rPr lang="en-US" sz="1600" dirty="0" smtClean="0">
                          <a:solidFill>
                            <a:schemeClr val="bg1"/>
                          </a:solidFill>
                        </a:rPr>
                        <a:t>Total</a:t>
                      </a:r>
                      <a:endParaRPr lang="en-US" sz="1600" dirty="0">
                        <a:solidFill>
                          <a:schemeClr val="bg1"/>
                        </a:solidFill>
                      </a:endParaRPr>
                    </a:p>
                  </a:txBody>
                  <a:tcPr>
                    <a:solidFill>
                      <a:schemeClr val="accent3">
                        <a:lumMod val="50000"/>
                      </a:schemeClr>
                    </a:solidFill>
                  </a:tcPr>
                </a:tc>
              </a:tr>
              <a:tr h="370840">
                <a:tc gridSpan="5">
                  <a:txBody>
                    <a:bodyPr/>
                    <a:lstStyle/>
                    <a:p>
                      <a:r>
                        <a:rPr lang="en-US" sz="1200" b="1" dirty="0" smtClean="0">
                          <a:solidFill>
                            <a:schemeClr val="bg1"/>
                          </a:solidFill>
                        </a:rPr>
                        <a:t>Sybase IQ </a:t>
                      </a:r>
                      <a:endParaRPr lang="en-US" sz="1200" b="0" baseline="300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r>
              <a:tr h="370840">
                <a:tc>
                  <a:txBody>
                    <a:bodyPr/>
                    <a:lstStyle/>
                    <a:p>
                      <a:r>
                        <a:rPr lang="en-US" sz="1200" dirty="0" smtClean="0"/>
                        <a:t>Minimum training </a:t>
                      </a:r>
                      <a:br>
                        <a:rPr lang="en-US" sz="1200" dirty="0" smtClean="0"/>
                      </a:br>
                      <a:r>
                        <a:rPr lang="en-US" sz="1000" dirty="0" smtClean="0"/>
                        <a:t>SAP product</a:t>
                      </a:r>
                      <a:r>
                        <a:rPr lang="en-US" sz="1000" baseline="0" dirty="0" smtClean="0"/>
                        <a:t> knowledge</a:t>
                      </a:r>
                      <a:endParaRPr lang="en-US" sz="1000" dirty="0">
                        <a:solidFill>
                          <a:schemeClr val="bg1"/>
                        </a:solidFill>
                      </a:endParaRPr>
                    </a:p>
                  </a:txBody>
                  <a:tcPr/>
                </a:tc>
                <a:tc>
                  <a:txBody>
                    <a:bodyPr/>
                    <a:lstStyle/>
                    <a:p>
                      <a:r>
                        <a:rPr lang="en-US" sz="1000" dirty="0" smtClean="0">
                          <a:solidFill>
                            <a:schemeClr val="bg1"/>
                          </a:solidFill>
                        </a:rPr>
                        <a:t>3</a:t>
                      </a:r>
                      <a:r>
                        <a:rPr lang="en-US" sz="1000" baseline="0" dirty="0" smtClean="0">
                          <a:solidFill>
                            <a:schemeClr val="bg1"/>
                          </a:solidFill>
                        </a:rPr>
                        <a:t> hours 35 </a:t>
                      </a:r>
                      <a:r>
                        <a:rPr lang="en-US" sz="1000" baseline="0" dirty="0" err="1" smtClean="0">
                          <a:solidFill>
                            <a:schemeClr val="bg1"/>
                          </a:solidFill>
                        </a:rPr>
                        <a:t>mins</a:t>
                      </a:r>
                      <a:endParaRPr lang="en-US" sz="1000" dirty="0">
                        <a:solidFill>
                          <a:schemeClr val="bg1"/>
                        </a:solidFill>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5</a:t>
                      </a:r>
                      <a:r>
                        <a:rPr lang="en-US" sz="1000" kern="1200" baseline="0" dirty="0" smtClean="0">
                          <a:solidFill>
                            <a:schemeClr val="bg1"/>
                          </a:solidFill>
                          <a:latin typeface="+mn-lt"/>
                          <a:ea typeface="+mn-ea"/>
                          <a:cs typeface="+mn-cs"/>
                        </a:rPr>
                        <a:t> </a:t>
                      </a:r>
                      <a:r>
                        <a:rPr lang="en-US" sz="1000" kern="1200" dirty="0" smtClean="0">
                          <a:solidFill>
                            <a:schemeClr val="bg1"/>
                          </a:solidFill>
                          <a:latin typeface="+mn-lt"/>
                          <a:ea typeface="+mn-ea"/>
                          <a:cs typeface="+mn-cs"/>
                        </a:rPr>
                        <a:t>hours 5 mins</a:t>
                      </a:r>
                      <a:r>
                        <a:rPr lang="en-US" sz="1000" kern="1200" baseline="30000" dirty="0" smtClean="0">
                          <a:solidFill>
                            <a:schemeClr val="bg1"/>
                          </a:solidFill>
                          <a:latin typeface="+mn-lt"/>
                          <a:ea typeface="+mn-ea"/>
                          <a:cs typeface="+mn-cs"/>
                        </a:rPr>
                        <a:t>1</a:t>
                      </a:r>
                      <a:endParaRPr lang="en-US" sz="1000" kern="1200" baseline="300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2 days 3 hours</a:t>
                      </a:r>
                      <a:r>
                        <a:rPr lang="en-US" sz="1000" kern="1200" baseline="30000" dirty="0" smtClean="0">
                          <a:solidFill>
                            <a:schemeClr val="bg1"/>
                          </a:solidFill>
                          <a:latin typeface="+mn-lt"/>
                          <a:ea typeface="+mn-ea"/>
                          <a:cs typeface="+mn-cs"/>
                        </a:rPr>
                        <a:t>2</a:t>
                      </a:r>
                      <a:endParaRPr lang="en-US" sz="1000" kern="1200" baseline="300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20 hours</a:t>
                      </a:r>
                      <a:endParaRPr lang="en-US" sz="1000" kern="1200" dirty="0">
                        <a:solidFill>
                          <a:schemeClr val="bg1"/>
                        </a:solidFill>
                        <a:latin typeface="+mn-lt"/>
                        <a:ea typeface="+mn-ea"/>
                        <a:cs typeface="+mn-cs"/>
                      </a:endParaRPr>
                    </a:p>
                  </a:txBody>
                  <a:tcPr/>
                </a:tc>
              </a:tr>
              <a:tr h="370840">
                <a:tc>
                  <a:txBody>
                    <a:bodyPr/>
                    <a:lstStyle/>
                    <a:p>
                      <a:r>
                        <a:rPr lang="en-US" sz="1200" dirty="0" smtClean="0"/>
                        <a:t>Additional training </a:t>
                      </a:r>
                    </a:p>
                    <a:p>
                      <a:r>
                        <a:rPr lang="en-US" sz="1000" dirty="0" smtClean="0"/>
                        <a:t>Product agnostic</a:t>
                      </a:r>
                      <a:r>
                        <a:rPr lang="en-US" sz="1000" baseline="0" dirty="0" smtClean="0"/>
                        <a:t> </a:t>
                      </a:r>
                      <a:r>
                        <a:rPr lang="en-US" sz="1000" dirty="0" smtClean="0"/>
                        <a:t>selling / demo skills</a:t>
                      </a:r>
                      <a:endParaRPr lang="en-US" sz="1000" dirty="0">
                        <a:solidFill>
                          <a:schemeClr val="bg1"/>
                        </a:solidFill>
                      </a:endParaRPr>
                    </a:p>
                  </a:txBody>
                  <a:tcPr/>
                </a:tc>
                <a:tc>
                  <a:txBody>
                    <a:bodyPr/>
                    <a:lstStyle/>
                    <a:p>
                      <a:r>
                        <a:rPr lang="en-US" sz="1000" dirty="0" smtClean="0">
                          <a:solidFill>
                            <a:schemeClr val="bg1"/>
                          </a:solidFill>
                        </a:rPr>
                        <a:t>5 hours 45 </a:t>
                      </a:r>
                      <a:r>
                        <a:rPr lang="en-US" sz="1000" dirty="0" err="1" smtClean="0">
                          <a:solidFill>
                            <a:schemeClr val="bg1"/>
                          </a:solidFill>
                        </a:rPr>
                        <a:t>mins</a:t>
                      </a:r>
                      <a:endParaRPr lang="en-US" sz="1000" dirty="0">
                        <a:solidFill>
                          <a:schemeClr val="bg1"/>
                        </a:solidFill>
                      </a:endParaRPr>
                    </a:p>
                  </a:txBody>
                  <a:tcPr/>
                </a:tc>
                <a:tc>
                  <a:txBody>
                    <a:bodyPr/>
                    <a:lstStyle/>
                    <a:p>
                      <a:r>
                        <a:rPr lang="en-US" sz="1000" dirty="0" smtClean="0">
                          <a:solidFill>
                            <a:schemeClr val="bg1"/>
                          </a:solidFill>
                        </a:rPr>
                        <a:t>13 hours 52 </a:t>
                      </a:r>
                      <a:r>
                        <a:rPr lang="en-US" sz="1000" dirty="0" err="1" smtClean="0">
                          <a:solidFill>
                            <a:schemeClr val="bg1"/>
                          </a:solidFill>
                        </a:rPr>
                        <a:t>mins</a:t>
                      </a:r>
                      <a:endParaRPr lang="en-US" sz="1000" dirty="0">
                        <a:solidFill>
                          <a:schemeClr val="bg1"/>
                        </a:solidFill>
                      </a:endParaRPr>
                    </a:p>
                  </a:txBody>
                  <a:tcPr/>
                </a:tc>
                <a:tc>
                  <a:txBody>
                    <a:bodyPr/>
                    <a:lstStyle/>
                    <a:p>
                      <a:r>
                        <a:rPr lang="en-US" sz="1000" dirty="0" smtClean="0">
                          <a:solidFill>
                            <a:schemeClr val="bg1"/>
                          </a:solidFill>
                        </a:rPr>
                        <a:t>N/A</a:t>
                      </a:r>
                      <a:endParaRPr lang="en-US" sz="1000" dirty="0">
                        <a:solidFill>
                          <a:schemeClr val="bg1"/>
                        </a:solidFill>
                      </a:endParaRPr>
                    </a:p>
                  </a:txBody>
                  <a:tcPr/>
                </a:tc>
                <a:tc>
                  <a:txBody>
                    <a:bodyPr/>
                    <a:lstStyle/>
                    <a:p>
                      <a:r>
                        <a:rPr lang="en-US" sz="1000" dirty="0" smtClean="0">
                          <a:solidFill>
                            <a:schemeClr val="bg1"/>
                          </a:solidFill>
                        </a:rPr>
                        <a:t>19 hours 37</a:t>
                      </a:r>
                      <a:r>
                        <a:rPr lang="en-US" sz="1000" baseline="0" dirty="0" smtClean="0">
                          <a:solidFill>
                            <a:schemeClr val="bg1"/>
                          </a:solidFill>
                        </a:rPr>
                        <a:t> </a:t>
                      </a:r>
                      <a:r>
                        <a:rPr lang="en-US" sz="1000" baseline="0" dirty="0" err="1" smtClean="0">
                          <a:solidFill>
                            <a:schemeClr val="bg1"/>
                          </a:solidFill>
                        </a:rPr>
                        <a:t>mins</a:t>
                      </a:r>
                      <a:endParaRPr lang="en-US" sz="1000" dirty="0">
                        <a:solidFill>
                          <a:schemeClr val="bg1"/>
                        </a:solidFill>
                      </a:endParaRPr>
                    </a:p>
                  </a:txBody>
                  <a:tcPr/>
                </a:tc>
              </a:tr>
            </a:tbl>
          </a:graphicData>
        </a:graphic>
      </p:graphicFrame>
      <p:sp>
        <p:nvSpPr>
          <p:cNvPr id="5" name="TextBox 4"/>
          <p:cNvSpPr txBox="1"/>
          <p:nvPr/>
        </p:nvSpPr>
        <p:spPr>
          <a:xfrm>
            <a:off x="515709" y="3815327"/>
            <a:ext cx="8094889"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baseline="30000" dirty="0">
                <a:solidFill>
                  <a:srgbClr val="FFFFFF"/>
                </a:solidFill>
              </a:rPr>
              <a:t>1</a:t>
            </a:r>
            <a:r>
              <a:rPr lang="en-US" sz="1100" kern="0" dirty="0" smtClean="0">
                <a:solidFill>
                  <a:srgbClr val="FFFFFF"/>
                </a:solidFill>
                <a:ea typeface="Arial Unicode MS" pitchFamily="34" charset="-128"/>
                <a:cs typeface="Arial Unicode MS" pitchFamily="34" charset="-128"/>
              </a:rPr>
              <a:t> </a:t>
            </a:r>
            <a:r>
              <a:rPr lang="en-US" sz="1100" kern="0" dirty="0">
                <a:solidFill>
                  <a:srgbClr val="FFFFFF"/>
                </a:solidFill>
                <a:ea typeface="Arial Unicode MS" pitchFamily="34" charset="-128"/>
                <a:cs typeface="Arial Unicode MS" pitchFamily="34" charset="-128"/>
              </a:rPr>
              <a:t>Includes 3 hours </a:t>
            </a:r>
            <a:r>
              <a:rPr lang="en-US" sz="1100" kern="0" dirty="0" smtClean="0">
                <a:solidFill>
                  <a:srgbClr val="FFFFFF"/>
                </a:solidFill>
                <a:ea typeface="Arial Unicode MS" pitchFamily="34" charset="-128"/>
                <a:cs typeface="Arial Unicode MS" pitchFamily="34" charset="-128"/>
              </a:rPr>
              <a:t>35 minutes </a:t>
            </a:r>
            <a:r>
              <a:rPr lang="en-US" sz="1100" kern="0" dirty="0">
                <a:solidFill>
                  <a:srgbClr val="FFFFFF"/>
                </a:solidFill>
                <a:ea typeface="Arial Unicode MS" pitchFamily="34" charset="-128"/>
                <a:cs typeface="Arial Unicode MS" pitchFamily="34" charset="-128"/>
              </a:rPr>
              <a:t>from the sales </a:t>
            </a:r>
            <a:r>
              <a:rPr lang="en-US" sz="1100" kern="0" dirty="0" smtClean="0">
                <a:solidFill>
                  <a:srgbClr val="FFFFFF"/>
                </a:solidFill>
                <a:ea typeface="Arial Unicode MS" pitchFamily="34" charset="-128"/>
                <a:cs typeface="Arial Unicode MS" pitchFamily="34" charset="-128"/>
              </a:rPr>
              <a:t>training</a:t>
            </a:r>
          </a:p>
          <a:p>
            <a:pPr fontAlgn="base">
              <a:spcBef>
                <a:spcPts val="600"/>
              </a:spcBef>
              <a:spcAft>
                <a:spcPct val="0"/>
              </a:spcAft>
              <a:buClr>
                <a:srgbClr val="F0AB00"/>
              </a:buClr>
              <a:buSzPct val="80000"/>
            </a:pPr>
            <a:r>
              <a:rPr lang="en-US" sz="1100" baseline="30000" dirty="0" smtClean="0">
                <a:solidFill>
                  <a:srgbClr val="FFFFFF"/>
                </a:solidFill>
              </a:rPr>
              <a:t>2</a:t>
            </a:r>
            <a:r>
              <a:rPr lang="en-US" sz="1100" kern="0" dirty="0" smtClean="0">
                <a:solidFill>
                  <a:srgbClr val="FFFFFF"/>
                </a:solidFill>
                <a:ea typeface="Arial Unicode MS" pitchFamily="34" charset="-128"/>
                <a:cs typeface="Arial Unicode MS" pitchFamily="34" charset="-128"/>
              </a:rPr>
              <a:t> </a:t>
            </a:r>
            <a:r>
              <a:rPr lang="en-US" sz="1100" kern="0" dirty="0">
                <a:solidFill>
                  <a:srgbClr val="FFFFFF"/>
                </a:solidFill>
                <a:ea typeface="Arial Unicode MS" pitchFamily="34" charset="-128"/>
                <a:cs typeface="Arial Unicode MS" pitchFamily="34" charset="-128"/>
              </a:rPr>
              <a:t>Includes </a:t>
            </a:r>
            <a:r>
              <a:rPr lang="en-US" sz="1100" kern="0" dirty="0" smtClean="0">
                <a:solidFill>
                  <a:srgbClr val="FFFFFF"/>
                </a:solidFill>
                <a:ea typeface="Arial Unicode MS" pitchFamily="34" charset="-128"/>
                <a:cs typeface="Arial Unicode MS" pitchFamily="34" charset="-128"/>
              </a:rPr>
              <a:t>2 hours and 40 minutes from sales training 20 minutes </a:t>
            </a:r>
            <a:r>
              <a:rPr lang="en-US" sz="1100" kern="0" dirty="0">
                <a:solidFill>
                  <a:srgbClr val="FFFFFF"/>
                </a:solidFill>
                <a:ea typeface="Arial Unicode MS" pitchFamily="34" charset="-128"/>
                <a:cs typeface="Arial Unicode MS" pitchFamily="34" charset="-128"/>
              </a:rPr>
              <a:t>from the </a:t>
            </a:r>
            <a:r>
              <a:rPr lang="en-US" sz="1100" kern="0" dirty="0" smtClean="0">
                <a:solidFill>
                  <a:srgbClr val="FFFFFF"/>
                </a:solidFill>
                <a:ea typeface="Arial Unicode MS" pitchFamily="34" charset="-128"/>
                <a:cs typeface="Arial Unicode MS" pitchFamily="34" charset="-128"/>
              </a:rPr>
              <a:t>presales training</a:t>
            </a:r>
          </a:p>
          <a:p>
            <a:pPr fontAlgn="base">
              <a:spcBef>
                <a:spcPts val="600"/>
              </a:spcBef>
              <a:spcAft>
                <a:spcPct val="0"/>
              </a:spcAft>
              <a:buClr>
                <a:srgbClr val="F0AB00"/>
              </a:buClr>
              <a:buSzPct val="80000"/>
            </a:pPr>
            <a:r>
              <a:rPr lang="en-US" sz="1100" baseline="30000" dirty="0" smtClean="0">
                <a:solidFill>
                  <a:srgbClr val="FFFFFF"/>
                </a:solidFill>
              </a:rPr>
              <a:t>3</a:t>
            </a:r>
            <a:r>
              <a:rPr lang="en-US" sz="1100" kern="0" dirty="0" smtClean="0">
                <a:solidFill>
                  <a:srgbClr val="FFFFFF"/>
                </a:solidFill>
                <a:ea typeface="Arial Unicode MS" pitchFamily="34" charset="-128"/>
                <a:cs typeface="Arial Unicode MS" pitchFamily="34" charset="-128"/>
              </a:rPr>
              <a:t> </a:t>
            </a:r>
            <a:r>
              <a:rPr lang="en-US" sz="1100" kern="0" dirty="0">
                <a:solidFill>
                  <a:srgbClr val="FFFFFF"/>
                </a:solidFill>
                <a:ea typeface="Arial Unicode MS" pitchFamily="34" charset="-128"/>
                <a:cs typeface="Arial Unicode MS" pitchFamily="34" charset="-128"/>
              </a:rPr>
              <a:t>Find the implementation learning plan for consultants in the Implementation section, under Build your own practice.</a:t>
            </a:r>
          </a:p>
          <a:p>
            <a:pPr fontAlgn="base">
              <a:spcBef>
                <a:spcPts val="600"/>
              </a:spcBef>
              <a:spcAft>
                <a:spcPct val="0"/>
              </a:spcAft>
              <a:buClr>
                <a:srgbClr val="F0AB00"/>
              </a:buClr>
              <a:buSzPct val="80000"/>
            </a:pPr>
            <a:endParaRPr lang="en-US" sz="1100" kern="0" dirty="0" smtClean="0">
              <a:solidFill>
                <a:srgbClr val="FFFFFF"/>
              </a:solidFill>
              <a:ea typeface="Arial Unicode MS" pitchFamily="34" charset="-128"/>
              <a:cs typeface="Arial Unicode MS" pitchFamily="34" charset="-128"/>
            </a:endParaRPr>
          </a:p>
        </p:txBody>
      </p:sp>
      <p:sp>
        <p:nvSpPr>
          <p:cNvPr id="10" name="TextBox 9"/>
          <p:cNvSpPr txBox="1"/>
          <p:nvPr/>
        </p:nvSpPr>
        <p:spPr>
          <a:xfrm>
            <a:off x="483052" y="1681189"/>
            <a:ext cx="809488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solidFill>
                  <a:srgbClr val="FFFFFF"/>
                </a:solidFill>
                <a:ea typeface="Arial Unicode MS" pitchFamily="34" charset="-128"/>
                <a:cs typeface="Arial Unicode MS" pitchFamily="34" charset="-128"/>
              </a:rPr>
              <a:t>Take advantage of the Big Data opportunity with SAP IQ</a:t>
            </a:r>
            <a:endParaRPr lang="en-US" sz="1600" kern="0" dirty="0" smtClean="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222423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188007" y="991310"/>
            <a:ext cx="8955993" cy="427289"/>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7651" name="Rectangle 1"/>
          <p:cNvSpPr>
            <a:spLocks/>
          </p:cNvSpPr>
          <p:nvPr/>
        </p:nvSpPr>
        <p:spPr bwMode="auto">
          <a:xfrm>
            <a:off x="323850" y="0"/>
            <a:ext cx="8520113" cy="161925"/>
          </a:xfrm>
          <a:prstGeom prst="rect">
            <a:avLst/>
          </a:prstGeom>
          <a:solidFill>
            <a:schemeClr val="accent1"/>
          </a:solidFill>
          <a:ln w="9525">
            <a:noFill/>
            <a:miter lim="800000"/>
            <a:headEnd/>
            <a:tailEnd/>
          </a:ln>
        </p:spPr>
        <p:txBody>
          <a:bodyPr lIns="0" tIns="0" rIns="0" bIns="0">
            <a:prstTxWarp prst="textNoShape">
              <a:avLst/>
            </a:prstTxWarp>
          </a:bodyPr>
          <a:lstStyle/>
          <a:p>
            <a:pPr algn="ctr" fontAlgn="base">
              <a:spcBef>
                <a:spcPct val="0"/>
              </a:spcBef>
              <a:spcAft>
                <a:spcPct val="0"/>
              </a:spcAft>
            </a:pPr>
            <a:endParaRPr lang="de-CH" sz="4200" dirty="0">
              <a:solidFill>
                <a:srgbClr val="000000"/>
              </a:solidFill>
              <a:latin typeface="Gill Sans" pitchFamily="-84" charset="0"/>
              <a:sym typeface="Gill Sans" pitchFamily="-8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326340759"/>
              </p:ext>
            </p:extLst>
          </p:nvPr>
        </p:nvGraphicFramePr>
        <p:xfrm>
          <a:off x="323850" y="161925"/>
          <a:ext cx="8521047" cy="6396343"/>
        </p:xfrm>
        <a:graphic>
          <a:graphicData uri="http://schemas.openxmlformats.org/drawingml/2006/table">
            <a:tbl>
              <a:tblPr firstRow="1" firstCol="1" bandRow="1">
                <a:tableStyleId>{5C22544A-7EE6-4342-B048-85BDC9FD1C3A}</a:tableStyleId>
              </a:tblPr>
              <a:tblGrid>
                <a:gridCol w="1403489"/>
                <a:gridCol w="2664039"/>
                <a:gridCol w="2415822"/>
                <a:gridCol w="2037697"/>
              </a:tblGrid>
              <a:tr h="0">
                <a:tc gridSpan="4">
                  <a:txBody>
                    <a:bodyPr/>
                    <a:lstStyle/>
                    <a:p>
                      <a:pPr marL="0" indent="0" algn="ctr" defTabSz="914400" rtl="0" eaLnBrk="1" latinLnBrk="0" hangingPunct="1">
                        <a:spcBef>
                          <a:spcPts val="0"/>
                        </a:spcBef>
                        <a:buFont typeface="Arial" panose="020B0604020202020204" pitchFamily="34" charset="0"/>
                        <a:buNone/>
                      </a:pPr>
                      <a:r>
                        <a:rPr lang="en-US" sz="1600" kern="1200" noProof="0" dirty="0" smtClean="0">
                          <a:solidFill>
                            <a:schemeClr val="bg1"/>
                          </a:solidFill>
                          <a:latin typeface="+mn-lt"/>
                          <a:ea typeface="+mn-ea"/>
                          <a:cs typeface="+mn-cs"/>
                          <a:sym typeface="Gill Sans" pitchFamily="-1" charset="0"/>
                        </a:rPr>
                        <a:t>Global Distribution Solution Consultant –Authorized Reseller Training</a:t>
                      </a:r>
                    </a:p>
                  </a:txBody>
                  <a:tcPr anchor="ctr">
                    <a:lnR w="76200" cap="flat" cmpd="sng" algn="ctr">
                      <a:solidFill>
                        <a:srgbClr val="FFFFFF"/>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b="1" noProof="0" dirty="0" smtClean="0">
                        <a:solidFill>
                          <a:schemeClr val="tx1"/>
                        </a:solidFill>
                        <a:latin typeface="+mn-lt"/>
                        <a:ea typeface="ヒラギノ角ゴ ProN W3" pitchFamily="-1" charset="-128"/>
                        <a:cs typeface="ヒラギノ角ゴ ProN W3" pitchFamily="-1" charset="-128"/>
                        <a:sym typeface="Gill Sans" pitchFamily="-1" charset="0"/>
                      </a:endParaRPr>
                    </a:p>
                  </a:txBody>
                  <a:tcPr anchor="ctr">
                    <a:no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noProof="0" dirty="0" smtClean="0">
                        <a:solidFill>
                          <a:schemeClr val="tx1"/>
                        </a:solidFill>
                      </a:endParaRPr>
                    </a:p>
                  </a:txBody>
                  <a:tcPr anchor="ctr">
                    <a:no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noProof="0" dirty="0" smtClean="0">
                        <a:solidFill>
                          <a:schemeClr val="tx1"/>
                        </a:solidFill>
                      </a:endParaRPr>
                    </a:p>
                  </a:txBody>
                  <a:tcPr anchor="ctr">
                    <a:lnR w="76200" cap="flat" cmpd="sng" algn="ctr">
                      <a:solidFill>
                        <a:srgbClr val="FFFFFF"/>
                      </a:solidFill>
                      <a:prstDash val="solid"/>
                      <a:round/>
                      <a:headEnd type="none" w="med" len="med"/>
                      <a:tailEnd type="none" w="med" len="med"/>
                    </a:lnR>
                    <a:noFill/>
                  </a:tcPr>
                </a:tc>
              </a:tr>
              <a:tr h="414643">
                <a:tc>
                  <a:txBody>
                    <a:bodyPr/>
                    <a:lstStyle/>
                    <a:p>
                      <a:pPr marL="0" marR="0" lvl="0" indent="0" algn="ctr"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Timeframe</a:t>
                      </a:r>
                    </a:p>
                  </a:txBody>
                  <a:tcPr marL="63500" marR="63500" marT="63500" marB="635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baseline="0" noProof="0" dirty="0" smtClean="0">
                          <a:solidFill>
                            <a:schemeClr val="tx1"/>
                          </a:solidFill>
                          <a:latin typeface="+mn-lt"/>
                          <a:ea typeface="+mn-ea"/>
                          <a:cs typeface="+mn-cs"/>
                        </a:rPr>
                        <a:t>Month 1</a:t>
                      </a: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baseline="0" noProof="0" dirty="0" smtClean="0">
                          <a:solidFill>
                            <a:schemeClr val="tx1"/>
                          </a:solidFill>
                          <a:latin typeface="+mn-lt"/>
                          <a:ea typeface="+mn-ea"/>
                          <a:cs typeface="+mn-cs"/>
                        </a:rPr>
                        <a:t>Month 2</a:t>
                      </a:r>
                      <a:endParaRPr lang="en-US" sz="1100" b="1" kern="1200" noProof="0" dirty="0" smtClean="0">
                        <a:solidFill>
                          <a:schemeClr val="tx1"/>
                        </a:solidFill>
                        <a:latin typeface="+mn-lt"/>
                        <a:ea typeface="+mn-ea"/>
                        <a:cs typeface="+mn-cs"/>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noProof="0" dirty="0" smtClean="0">
                          <a:solidFill>
                            <a:schemeClr val="tx1"/>
                          </a:solidFill>
                          <a:latin typeface="+mn-lt"/>
                          <a:ea typeface="+mn-ea"/>
                          <a:cs typeface="+mn-cs"/>
                        </a:rPr>
                        <a:t>Month 3+</a:t>
                      </a:r>
                      <a:endParaRPr lang="en-US" sz="1100" b="1" kern="1200" noProof="0" dirty="0">
                        <a:solidFill>
                          <a:schemeClr val="tx1"/>
                        </a:solidFill>
                        <a:latin typeface="+mn-lt"/>
                        <a:ea typeface="+mn-ea"/>
                        <a:cs typeface="+mn-cs"/>
                      </a:endParaRPr>
                    </a:p>
                  </a:txBody>
                  <a:tcPr marL="63500" marR="63500" marT="63500" marB="63500" horzOverflow="overflow">
                    <a:lnL w="12700" cap="flat" cmpd="sng" algn="ctr">
                      <a:solidFill>
                        <a:schemeClr val="tx1"/>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tcPr>
                </a:tc>
              </a:tr>
              <a:tr h="1323404">
                <a:tc>
                  <a:txBody>
                    <a:bodyPr/>
                    <a:lstStyle/>
                    <a:p>
                      <a:pPr marL="0" marR="0" lvl="0" indent="0" algn="l"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SAP IQ</a:t>
                      </a:r>
                    </a:p>
                    <a:p>
                      <a:pPr marL="0" marR="0" lvl="0" indent="0" algn="l" defTabSz="649288" rtl="0" eaLnBrk="1" fontAlgn="base" latinLnBrk="0" hangingPunct="0">
                        <a:lnSpc>
                          <a:spcPct val="100000"/>
                        </a:lnSpc>
                        <a:spcBef>
                          <a:spcPct val="0"/>
                        </a:spcBef>
                        <a:spcAft>
                          <a:spcPct val="0"/>
                        </a:spcAft>
                        <a:buClrTx/>
                        <a:buSzTx/>
                        <a:buFontTx/>
                        <a:buNone/>
                        <a:tabLst/>
                      </a:pPr>
                      <a:endPar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endParaRPr>
                    </a:p>
                    <a:p>
                      <a:pPr marL="0" marR="0" lvl="0" indent="0" algn="l" defTabSz="649288" rtl="0" eaLnBrk="1" fontAlgn="base" latinLnBrk="0" hangingPunct="0">
                        <a:lnSpc>
                          <a:spcPct val="100000"/>
                        </a:lnSpc>
                        <a:spcBef>
                          <a:spcPct val="0"/>
                        </a:spcBef>
                        <a:spcAft>
                          <a:spcPct val="0"/>
                        </a:spcAft>
                        <a:buClrTx/>
                        <a:buSzTx/>
                        <a:buFontTx/>
                        <a:buNone/>
                        <a:tabLst/>
                      </a:pPr>
                      <a:endPar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endParaRPr>
                    </a:p>
                  </a:txBody>
                  <a:tcPr marL="63500" marR="63500" marT="63500" marB="635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i="1" u="none" kern="1200" dirty="0" smtClean="0">
                          <a:solidFill>
                            <a:schemeClr val="dk1"/>
                          </a:solidFill>
                          <a:effectLst/>
                          <a:latin typeface="+mn-lt"/>
                          <a:ea typeface="+mn-ea"/>
                          <a:cs typeface="+mn-cs"/>
                        </a:rPr>
                        <a:t>Minimum training to implement</a:t>
                      </a:r>
                      <a:r>
                        <a:rPr lang="en-US" sz="1100" i="1" u="none" kern="1200" baseline="0" dirty="0" smtClean="0">
                          <a:solidFill>
                            <a:schemeClr val="dk1"/>
                          </a:solidFill>
                          <a:effectLst/>
                          <a:latin typeface="+mn-lt"/>
                          <a:ea typeface="+mn-ea"/>
                          <a:cs typeface="+mn-cs"/>
                        </a:rPr>
                        <a:t> SAP IQ:</a:t>
                      </a:r>
                      <a:endParaRPr lang="en-US" sz="1100" i="1" u="sng" kern="1200" dirty="0" smtClean="0">
                        <a:solidFill>
                          <a:schemeClr val="dk1"/>
                        </a:solidFill>
                        <a:effectLst/>
                        <a:latin typeface="+mn-lt"/>
                        <a:ea typeface="+mn-ea"/>
                        <a:cs typeface="+mn-cs"/>
                      </a:endParaRPr>
                    </a:p>
                    <a:p>
                      <a:pPr marL="0" indent="0" algn="l" defTabSz="914400" rtl="0" eaLnBrk="1" latinLnBrk="0" hangingPunct="1">
                        <a:spcBef>
                          <a:spcPts val="0"/>
                        </a:spcBef>
                        <a:buFont typeface="Arial" panose="020B0604020202020204" pitchFamily="34" charset="0"/>
                        <a:buNone/>
                      </a:pPr>
                      <a:endParaRPr lang="en-US" sz="1100" kern="1200" dirty="0" smtClean="0">
                        <a:solidFill>
                          <a:schemeClr val="dk1"/>
                        </a:solidFill>
                        <a:latin typeface="+mn-lt"/>
                        <a:ea typeface="+mn-ea"/>
                        <a:cs typeface="+mn-cs"/>
                      </a:endParaRPr>
                    </a:p>
                    <a:p>
                      <a:pPr marL="171450" indent="-171450">
                        <a:spcBef>
                          <a:spcPts val="0"/>
                        </a:spcBef>
                        <a:buFont typeface="Arial" panose="020B0604020202020204" pitchFamily="34" charset="0"/>
                        <a:buChar char="•"/>
                      </a:pPr>
                      <a:r>
                        <a:rPr lang="en-US" sz="1100" dirty="0" smtClean="0">
                          <a:hlinkClick r:id="rId3"/>
                        </a:rPr>
                        <a:t>SAP Database &amp; Technology Strategy ,  Whiteboard  </a:t>
                      </a:r>
                      <a:r>
                        <a:rPr lang="en-US" sz="1100" dirty="0" smtClean="0">
                          <a:solidFill>
                            <a:schemeClr val="tx2"/>
                          </a:solidFill>
                        </a:rPr>
                        <a:t>(5 min)</a:t>
                      </a:r>
                    </a:p>
                    <a:p>
                      <a:pPr marL="171450" indent="-171450">
                        <a:spcBef>
                          <a:spcPts val="0"/>
                        </a:spcBef>
                        <a:buFont typeface="Arial" panose="020B0604020202020204" pitchFamily="34" charset="0"/>
                        <a:buChar char="•"/>
                      </a:pPr>
                      <a:r>
                        <a:rPr lang="en-US" sz="1100" dirty="0" smtClean="0">
                          <a:hlinkClick r:id="rId4"/>
                        </a:rPr>
                        <a:t>Introduction to the SAP Real-Time Data Platform eBook</a:t>
                      </a:r>
                      <a:r>
                        <a:rPr lang="en-US" sz="1100" dirty="0" smtClean="0"/>
                        <a:t>, </a:t>
                      </a:r>
                      <a:r>
                        <a:rPr lang="en-US" sz="1100" dirty="0" smtClean="0">
                          <a:solidFill>
                            <a:schemeClr val="tx2"/>
                          </a:solidFill>
                        </a:rPr>
                        <a:t>(30 min)</a:t>
                      </a:r>
                    </a:p>
                    <a:p>
                      <a:pPr marL="171450" lvl="0" indent="-171450">
                        <a:spcBef>
                          <a:spcPts val="0"/>
                        </a:spcBef>
                        <a:buFont typeface="Arial" panose="020B0604020202020204" pitchFamily="34" charset="0"/>
                        <a:buChar char="•"/>
                      </a:pPr>
                      <a:r>
                        <a:rPr lang="en-US" sz="1100" b="0" u="sng" dirty="0" smtClean="0">
                          <a:hlinkClick r:id="rId5"/>
                        </a:rPr>
                        <a:t>Introduction to SAP Sybase IQ</a:t>
                      </a:r>
                      <a:r>
                        <a:rPr lang="en-US" sz="1100" b="0" dirty="0" smtClean="0"/>
                        <a:t> (html)</a:t>
                      </a:r>
                      <a:r>
                        <a:rPr lang="en-US" sz="1100" dirty="0" smtClean="0"/>
                        <a:t>, 40 pages, </a:t>
                      </a:r>
                      <a:r>
                        <a:rPr lang="en-US" sz="1100" dirty="0" smtClean="0">
                          <a:solidFill>
                            <a:schemeClr val="tx2"/>
                          </a:solidFill>
                        </a:rPr>
                        <a:t>(2 hours)*</a:t>
                      </a:r>
                    </a:p>
                    <a:p>
                      <a:pPr marL="171450" indent="-171450">
                        <a:spcBef>
                          <a:spcPts val="0"/>
                        </a:spcBef>
                        <a:buFont typeface="Arial" panose="020B0604020202020204" pitchFamily="34" charset="0"/>
                        <a:buChar char="•"/>
                      </a:pPr>
                      <a:r>
                        <a:rPr lang="en-US" sz="1100" dirty="0" smtClean="0">
                          <a:hlinkClick r:id="rId6"/>
                        </a:rPr>
                        <a:t>SAP Sybase IQ16 Overview</a:t>
                      </a:r>
                      <a:r>
                        <a:rPr lang="en-US" sz="1100" baseline="0" dirty="0" smtClean="0"/>
                        <a:t> </a:t>
                      </a:r>
                      <a:r>
                        <a:rPr lang="en-US" sz="1100" baseline="0" dirty="0" smtClean="0">
                          <a:solidFill>
                            <a:schemeClr val="tx2"/>
                          </a:solidFill>
                        </a:rPr>
                        <a:t>(</a:t>
                      </a:r>
                      <a:r>
                        <a:rPr lang="en-US" sz="1100" dirty="0" smtClean="0">
                          <a:solidFill>
                            <a:schemeClr val="tx2"/>
                          </a:solidFill>
                        </a:rPr>
                        <a:t>5 min)</a:t>
                      </a:r>
                      <a:endParaRPr lang="en-US" sz="1100" kern="1200" dirty="0" smtClean="0">
                        <a:solidFill>
                          <a:schemeClr val="dk1"/>
                        </a:solidFill>
                        <a:latin typeface="+mn-lt"/>
                        <a:ea typeface="+mn-ea"/>
                        <a:cs typeface="+mn-cs"/>
                        <a:hlinkClick r:id=""/>
                      </a:endParaRPr>
                    </a:p>
                    <a:p>
                      <a:pPr marL="171450" lvl="0" indent="-171450" algn="l" defTabSz="914400" rtl="0" eaLnBrk="1" latinLnBrk="0" hangingPunct="1">
                        <a:spcBef>
                          <a:spcPts val="0"/>
                        </a:spcBef>
                        <a:buFont typeface="Arial" panose="020B0604020202020204" pitchFamily="34" charset="0"/>
                        <a:buChar char="•"/>
                      </a:pPr>
                      <a:r>
                        <a:rPr lang="en-US" sz="1100" kern="1200" dirty="0" smtClean="0">
                          <a:solidFill>
                            <a:schemeClr val="dk1"/>
                          </a:solidFill>
                          <a:latin typeface="+mn-lt"/>
                          <a:ea typeface="+mn-ea"/>
                          <a:cs typeface="+mn-cs"/>
                          <a:hlinkClick r:id=""/>
                        </a:rPr>
                        <a:t>Getting started with SAP Sybase IQ 16 server</a:t>
                      </a:r>
                      <a:r>
                        <a:rPr lang="en-US" sz="1100" kern="1200" dirty="0" smtClean="0">
                          <a:solidFill>
                            <a:schemeClr val="dk1"/>
                          </a:solidFill>
                          <a:latin typeface="+mn-lt"/>
                          <a:ea typeface="+mn-ea"/>
                          <a:cs typeface="+mn-cs"/>
                        </a:rPr>
                        <a:t> </a:t>
                      </a:r>
                      <a:r>
                        <a:rPr lang="en-US" sz="1100" kern="1200" dirty="0" smtClean="0">
                          <a:solidFill>
                            <a:schemeClr val="tx2"/>
                          </a:solidFill>
                          <a:latin typeface="+mn-lt"/>
                          <a:ea typeface="+mn-ea"/>
                          <a:cs typeface="+mn-cs"/>
                        </a:rPr>
                        <a:t>(5.5 hours)</a:t>
                      </a:r>
                    </a:p>
                    <a:p>
                      <a:pPr marL="171450" lvl="0" indent="-171450" algn="l" defTabSz="914400" rtl="0" eaLnBrk="1" latinLnBrk="0" hangingPunct="1">
                        <a:spcBef>
                          <a:spcPts val="0"/>
                        </a:spcBef>
                        <a:buFont typeface="Arial" panose="020B0604020202020204" pitchFamily="34" charset="0"/>
                        <a:buChar char="•"/>
                      </a:pPr>
                      <a:r>
                        <a:rPr lang="en-US" sz="1100" kern="1200" dirty="0" smtClean="0">
                          <a:solidFill>
                            <a:schemeClr val="dk1"/>
                          </a:solidFill>
                          <a:latin typeface="+mn-lt"/>
                          <a:ea typeface="+mn-ea"/>
                          <a:cs typeface="+mn-cs"/>
                          <a:hlinkClick r:id="rId7"/>
                        </a:rPr>
                        <a:t>Hardware Sizing Guide:</a:t>
                      </a:r>
                      <a:r>
                        <a:rPr lang="en-US" sz="1100" kern="1200" dirty="0" smtClean="0">
                          <a:solidFill>
                            <a:schemeClr val="dk1"/>
                          </a:solidFill>
                          <a:latin typeface="+mn-lt"/>
                          <a:ea typeface="+mn-ea"/>
                          <a:cs typeface="+mn-cs"/>
                        </a:rPr>
                        <a:t> </a:t>
                      </a:r>
                      <a:r>
                        <a:rPr lang="en-US" sz="1100" kern="1200" dirty="0" smtClean="0">
                          <a:solidFill>
                            <a:schemeClr val="dk1"/>
                          </a:solidFill>
                          <a:latin typeface="+mn-lt"/>
                          <a:ea typeface="+mn-ea"/>
                          <a:cs typeface="+mn-cs"/>
                          <a:hlinkClick r:id="rId7"/>
                        </a:rPr>
                        <a:t>SAP Sybase IQ 16</a:t>
                      </a:r>
                      <a:r>
                        <a:rPr lang="en-US" sz="1100" kern="1200" dirty="0" smtClean="0">
                          <a:solidFill>
                            <a:schemeClr val="dk1"/>
                          </a:solidFill>
                          <a:latin typeface="+mn-lt"/>
                          <a:ea typeface="+mn-ea"/>
                          <a:cs typeface="+mn-cs"/>
                        </a:rPr>
                        <a:t> </a:t>
                      </a:r>
                      <a:r>
                        <a:rPr lang="en-US" sz="1100" kern="1200" dirty="0" smtClean="0">
                          <a:solidFill>
                            <a:schemeClr val="tx2"/>
                          </a:solidFill>
                          <a:latin typeface="+mn-lt"/>
                          <a:ea typeface="+mn-ea"/>
                          <a:cs typeface="+mn-cs"/>
                        </a:rPr>
                        <a:t>(2.5 hours)</a:t>
                      </a:r>
                      <a:r>
                        <a:rPr lang="en-US" sz="1100" kern="1200" dirty="0" smtClean="0">
                          <a:solidFill>
                            <a:schemeClr val="dk1"/>
                          </a:solidFill>
                          <a:latin typeface="+mn-lt"/>
                          <a:ea typeface="+mn-ea"/>
                          <a:cs typeface="+mn-cs"/>
                        </a:rPr>
                        <a:t> </a:t>
                      </a:r>
                    </a:p>
                    <a:p>
                      <a:pPr marL="171450" indent="-171450" algn="l" defTabSz="914400" rtl="0" eaLnBrk="1" latinLnBrk="0" hangingPunct="1">
                        <a:spcBef>
                          <a:spcPts val="0"/>
                        </a:spcBef>
                        <a:buFont typeface="Arial" panose="020B0604020202020204" pitchFamily="34" charset="0"/>
                        <a:buChar char="•"/>
                      </a:pPr>
                      <a:endParaRPr lang="en-US" sz="1100" kern="1200" dirty="0">
                        <a:solidFill>
                          <a:schemeClr val="dk1"/>
                        </a:solidFill>
                        <a:latin typeface="+mn-lt"/>
                        <a:ea typeface="+mn-ea"/>
                        <a:cs typeface="+mn-cs"/>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None/>
                        <a:tabLst/>
                        <a:defRPr/>
                      </a:pPr>
                      <a:endParaRPr lang="en-US" sz="1100" kern="1200" dirty="0" smtClean="0">
                        <a:solidFill>
                          <a:schemeClr val="dk1"/>
                        </a:solidFill>
                        <a:latin typeface="+mn-lt"/>
                        <a:ea typeface="+mn-ea"/>
                        <a:cs typeface="+mn-cs"/>
                        <a:hlinkClick r:id=""/>
                      </a:endParaRPr>
                    </a:p>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1100" kern="1200" dirty="0" smtClean="0">
                          <a:solidFill>
                            <a:schemeClr val="dk1"/>
                          </a:solidFill>
                          <a:latin typeface="+mn-lt"/>
                          <a:ea typeface="+mn-ea"/>
                          <a:cs typeface="+mn-cs"/>
                          <a:hlinkClick r:id=""/>
                        </a:rPr>
                        <a:t>Best Practices Guide: SAP Sybase IQ 16</a:t>
                      </a:r>
                    </a:p>
                    <a:p>
                      <a:pPr marL="171450" lvl="0" indent="-171450" algn="l" defTabSz="914400" rtl="0" eaLnBrk="1" latinLnBrk="0" hangingPunct="1">
                        <a:lnSpc>
                          <a:spcPct val="150000"/>
                        </a:lnSpc>
                        <a:spcBef>
                          <a:spcPts val="0"/>
                        </a:spcBef>
                        <a:buClr>
                          <a:schemeClr val="accent1"/>
                        </a:buClr>
                        <a:buFont typeface="Arial" panose="020B0604020202020204" pitchFamily="34" charset="0"/>
                        <a:buChar char="•"/>
                      </a:pPr>
                      <a:r>
                        <a:rPr lang="en-US" sz="1100" kern="1200" dirty="0" smtClean="0">
                          <a:solidFill>
                            <a:schemeClr val="dk1"/>
                          </a:solidFill>
                          <a:latin typeface="+mn-lt"/>
                          <a:ea typeface="+mn-ea"/>
                          <a:cs typeface="+mn-cs"/>
                          <a:hlinkClick r:id=""/>
                        </a:rPr>
                        <a:t>SAP Sybase IQ 15 Resources</a:t>
                      </a:r>
                      <a:endParaRPr lang="en-US" sz="1100" kern="1200" dirty="0" smtClean="0">
                        <a:solidFill>
                          <a:schemeClr val="dk1"/>
                        </a:solidFill>
                        <a:latin typeface="+mn-lt"/>
                        <a:ea typeface="+mn-ea"/>
                        <a:cs typeface="+mn-cs"/>
                      </a:endParaRPr>
                    </a:p>
                    <a:p>
                      <a:pPr marL="171450" marR="0" lvl="2"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sz="1100" dirty="0" smtClean="0">
                          <a:hlinkClick r:id="rId8"/>
                        </a:rPr>
                        <a:t>SAP Sybase IQ SCN</a:t>
                      </a:r>
                      <a:r>
                        <a:rPr lang="en-US" sz="1100" dirty="0" smtClean="0"/>
                        <a:t> </a:t>
                      </a:r>
                      <a:endParaRPr lang="en-US" sz="1100" kern="1200" noProof="0" dirty="0" smtClean="0">
                        <a:solidFill>
                          <a:schemeClr val="dk1"/>
                        </a:solidFill>
                        <a:latin typeface="+mn-lt"/>
                        <a:ea typeface="+mn-ea"/>
                        <a:cs typeface="+mn-cs"/>
                      </a:endParaRPr>
                    </a:p>
                    <a:p>
                      <a:pPr marL="171450" lvl="0" indent="-171450" algn="l" defTabSz="914400" rtl="0" eaLnBrk="1" latinLnBrk="0" hangingPunct="1">
                        <a:lnSpc>
                          <a:spcPct val="150000"/>
                        </a:lnSpc>
                        <a:spcBef>
                          <a:spcPts val="0"/>
                        </a:spcBef>
                        <a:buClr>
                          <a:schemeClr val="accent1"/>
                        </a:buClr>
                        <a:buFont typeface="Arial" panose="020B0604020202020204" pitchFamily="34" charset="0"/>
                        <a:buChar char="•"/>
                      </a:pPr>
                      <a:endParaRPr lang="en-US" sz="1100" kern="1200" dirty="0" smtClean="0">
                        <a:solidFill>
                          <a:schemeClr val="dk1"/>
                        </a:solidFill>
                        <a:latin typeface="+mn-lt"/>
                        <a:ea typeface="+mn-ea"/>
                        <a:cs typeface="+mn-cs"/>
                      </a:endParaRPr>
                    </a:p>
                    <a:p>
                      <a:endParaRPr lang="en-US" dirty="0"/>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smtClean="0">
                        <a:solidFill>
                          <a:schemeClr val="dk1"/>
                        </a:solidFill>
                        <a:latin typeface="+mn-lt"/>
                        <a:ea typeface="+mn-ea"/>
                        <a:cs typeface="+mn-cs"/>
                        <a:hlinkClick r:id=""/>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smtClean="0">
                        <a:solidFill>
                          <a:schemeClr val="dk1"/>
                        </a:solidFill>
                        <a:latin typeface="+mn-lt"/>
                        <a:ea typeface="+mn-ea"/>
                        <a:cs typeface="+mn-cs"/>
                        <a:hlinkClick r:id=""/>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hlinkClick r:id=""/>
                        </a:rPr>
                        <a:t>SAP Sybase IQ Administration</a:t>
                      </a:r>
                      <a:r>
                        <a:rPr lang="en-US" sz="1100" kern="1200" dirty="0" smtClean="0">
                          <a:solidFill>
                            <a:schemeClr val="dk1"/>
                          </a:solidFill>
                          <a:latin typeface="+mn-lt"/>
                          <a:ea typeface="+mn-ea"/>
                          <a:cs typeface="+mn-cs"/>
                        </a:rPr>
                        <a:t> </a:t>
                      </a:r>
                      <a:br>
                        <a:rPr lang="en-US" sz="1100" kern="1200" dirty="0" smtClean="0">
                          <a:solidFill>
                            <a:schemeClr val="dk1"/>
                          </a:solidFill>
                          <a:latin typeface="+mn-lt"/>
                          <a:ea typeface="+mn-ea"/>
                          <a:cs typeface="+mn-cs"/>
                        </a:rPr>
                      </a:br>
                      <a:r>
                        <a:rPr lang="en-US" sz="1100" kern="1200" dirty="0" smtClean="0">
                          <a:solidFill>
                            <a:schemeClr val="tx2"/>
                          </a:solidFill>
                          <a:latin typeface="+mn-lt"/>
                          <a:ea typeface="+mn-ea"/>
                          <a:cs typeface="+mn-cs"/>
                        </a:rPr>
                        <a:t>(5 days)</a:t>
                      </a:r>
                      <a:endParaRPr lang="en-US" sz="1100" kern="1200" dirty="0" smtClean="0">
                        <a:solidFill>
                          <a:schemeClr val="tx2"/>
                        </a:solidFill>
                        <a:latin typeface="+mn-lt"/>
                        <a:ea typeface="+mn-ea"/>
                        <a:cs typeface="+mn-cs"/>
                        <a:hlinkClick r:id="rId9"/>
                      </a:endParaRPr>
                    </a:p>
                    <a:p>
                      <a:endParaRPr lang="en-US" dirty="0"/>
                    </a:p>
                  </a:txBody>
                  <a:tcPr>
                    <a:lnL w="12700" cap="flat" cmpd="sng" algn="ctr">
                      <a:solidFill>
                        <a:schemeClr val="tx1"/>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0135">
                <a:tc>
                  <a:txBody>
                    <a:bodyPr/>
                    <a:lstStyle/>
                    <a:p>
                      <a:pPr marL="0" marR="0" lvl="0" indent="0" algn="l"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Tutorials</a:t>
                      </a:r>
                    </a:p>
                  </a:txBody>
                  <a:tcPr marL="63500" marR="63500" marT="63500" marB="635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i="1" u="none" kern="1200" dirty="0" smtClean="0">
                          <a:solidFill>
                            <a:schemeClr val="dk1"/>
                          </a:solidFill>
                          <a:latin typeface="+mn-lt"/>
                          <a:ea typeface="+mn-ea"/>
                          <a:cs typeface="+mn-cs"/>
                        </a:rPr>
                        <a:t>Minimum</a:t>
                      </a:r>
                      <a:r>
                        <a:rPr lang="en-US" sz="1100" i="1" u="none" kern="1200" baseline="0" dirty="0" smtClean="0">
                          <a:solidFill>
                            <a:schemeClr val="dk1"/>
                          </a:solidFill>
                          <a:latin typeface="+mn-lt"/>
                          <a:ea typeface="+mn-ea"/>
                          <a:cs typeface="+mn-cs"/>
                        </a:rPr>
                        <a:t> hands on practice:</a:t>
                      </a:r>
                      <a:endParaRPr lang="en-US" sz="1100" kern="1200" dirty="0" smtClean="0">
                        <a:solidFill>
                          <a:schemeClr val="dk1"/>
                        </a:solidFill>
                        <a:latin typeface="+mn-lt"/>
                        <a:ea typeface="+mn-ea"/>
                        <a:cs typeface="+mn-cs"/>
                        <a:hlinkClick r:id=""/>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hlinkClick r:id=""/>
                        </a:rPr>
                        <a:t>IQ 16 Quick Start for Windows</a:t>
                      </a:r>
                      <a:r>
                        <a:rPr lang="en-US" sz="1100" kern="1200" dirty="0" smtClean="0">
                          <a:solidFill>
                            <a:schemeClr val="dk1"/>
                          </a:solidFill>
                          <a:latin typeface="+mn-lt"/>
                          <a:ea typeface="+mn-ea"/>
                          <a:cs typeface="+mn-cs"/>
                        </a:rPr>
                        <a:t> (html) </a:t>
                      </a:r>
                      <a:r>
                        <a:rPr lang="en-US" sz="1100" kern="1200" dirty="0" smtClean="0">
                          <a:solidFill>
                            <a:schemeClr val="tx2"/>
                          </a:solidFill>
                          <a:latin typeface="+mn-lt"/>
                          <a:ea typeface="+mn-ea"/>
                          <a:cs typeface="+mn-cs"/>
                        </a:rPr>
                        <a:t>(20 </a:t>
                      </a:r>
                      <a:r>
                        <a:rPr lang="en-US" sz="1100" kern="1200" dirty="0" err="1" smtClean="0">
                          <a:solidFill>
                            <a:schemeClr val="tx2"/>
                          </a:solidFill>
                          <a:latin typeface="+mn-lt"/>
                          <a:ea typeface="+mn-ea"/>
                          <a:cs typeface="+mn-cs"/>
                        </a:rPr>
                        <a:t>mins</a:t>
                      </a:r>
                      <a:r>
                        <a:rPr lang="en-US" sz="1100" kern="1200" dirty="0" smtClean="0">
                          <a:solidFill>
                            <a:schemeClr val="tx2"/>
                          </a:solidFill>
                          <a:latin typeface="+mn-lt"/>
                          <a:ea typeface="+mn-ea"/>
                          <a:cs typeface="+mn-cs"/>
                        </a:rPr>
                        <a:t>)</a:t>
                      </a:r>
                    </a:p>
                    <a:p>
                      <a:pPr marL="171450" indent="-171450" algn="l" defTabSz="914400" rtl="0" eaLnBrk="1" latinLnBrk="0" hangingPunct="1">
                        <a:spcBef>
                          <a:spcPts val="0"/>
                        </a:spcBef>
                        <a:buFont typeface="Arial" panose="020B0604020202020204" pitchFamily="34" charset="0"/>
                        <a:buChar char="•"/>
                      </a:pPr>
                      <a:endParaRPr lang="en-US" sz="1100" kern="1200" dirty="0">
                        <a:solidFill>
                          <a:schemeClr val="dk1"/>
                        </a:solidFill>
                        <a:latin typeface="+mn-lt"/>
                        <a:ea typeface="+mn-ea"/>
                        <a:cs typeface="+mn-cs"/>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i="1" u="none" kern="1200" dirty="0" smtClean="0">
                          <a:solidFill>
                            <a:schemeClr val="dk1"/>
                          </a:solidFill>
                          <a:latin typeface="+mn-lt"/>
                          <a:ea typeface="+mn-ea"/>
                          <a:cs typeface="+mn-cs"/>
                        </a:rPr>
                        <a:t>Minimum</a:t>
                      </a:r>
                      <a:r>
                        <a:rPr lang="en-US" sz="1100" i="1" u="none" kern="1200" baseline="0" dirty="0" smtClean="0">
                          <a:solidFill>
                            <a:schemeClr val="dk1"/>
                          </a:solidFill>
                          <a:latin typeface="+mn-lt"/>
                          <a:ea typeface="+mn-ea"/>
                          <a:cs typeface="+mn-cs"/>
                        </a:rPr>
                        <a:t> hands on practice:</a:t>
                      </a:r>
                      <a:endParaRPr lang="en-US" sz="1100" i="1" u="sng" kern="1200" dirty="0" smtClean="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hlinkClick r:id="rId10"/>
                        </a:rPr>
                        <a:t>SAP IQ Quick Start hands on tutorial</a:t>
                      </a:r>
                      <a:r>
                        <a:rPr lang="en-US" sz="1100" kern="1200" dirty="0" smtClean="0">
                          <a:solidFill>
                            <a:schemeClr val="dk1"/>
                          </a:solidFill>
                          <a:latin typeface="+mn-lt"/>
                          <a:ea typeface="+mn-ea"/>
                          <a:cs typeface="+mn-cs"/>
                        </a:rPr>
                        <a:t> </a:t>
                      </a:r>
                      <a:r>
                        <a:rPr lang="en-US" sz="1100" kern="1200" dirty="0" smtClean="0">
                          <a:solidFill>
                            <a:schemeClr val="tx2"/>
                          </a:solidFill>
                          <a:latin typeface="+mn-lt"/>
                          <a:ea typeface="+mn-ea"/>
                          <a:cs typeface="+mn-cs"/>
                        </a:rPr>
                        <a:t>(8 hours)</a:t>
                      </a:r>
                      <a:endParaRPr lang="en-US" sz="1100" kern="1200" dirty="0" smtClean="0">
                        <a:solidFill>
                          <a:schemeClr val="tx2"/>
                        </a:solidFill>
                        <a:latin typeface="+mn-lt"/>
                        <a:ea typeface="+mn-ea"/>
                        <a:cs typeface="+mn-cs"/>
                        <a:hlinkClick r:id="rId11"/>
                      </a:endParaRPr>
                    </a:p>
                    <a:p>
                      <a:endParaRPr lang="en-US" dirty="0"/>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i="1" u="none" kern="1200" dirty="0" smtClean="0">
                          <a:solidFill>
                            <a:schemeClr val="dk1"/>
                          </a:solidFill>
                          <a:latin typeface="+mn-lt"/>
                          <a:ea typeface="+mn-ea"/>
                          <a:cs typeface="+mn-cs"/>
                        </a:rPr>
                        <a:t>Minimum</a:t>
                      </a:r>
                      <a:r>
                        <a:rPr lang="en-US" sz="1100" i="1" u="none" kern="1200" baseline="0" dirty="0" smtClean="0">
                          <a:solidFill>
                            <a:schemeClr val="dk1"/>
                          </a:solidFill>
                          <a:latin typeface="+mn-lt"/>
                          <a:ea typeface="+mn-ea"/>
                          <a:cs typeface="+mn-cs"/>
                        </a:rPr>
                        <a:t> hands on practice:</a:t>
                      </a:r>
                      <a:endParaRPr lang="en-US" sz="1100" kern="1200" dirty="0" smtClean="0">
                        <a:solidFill>
                          <a:schemeClr val="dk1"/>
                        </a:solidFill>
                        <a:latin typeface="+mn-lt"/>
                        <a:ea typeface="+mn-ea"/>
                        <a:cs typeface="+mn-cs"/>
                        <a:hlinkClick r:id=""/>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hlinkClick r:id=""/>
                        </a:rPr>
                        <a:t>IQ 16 Quick Start for Linux and UNIX</a:t>
                      </a:r>
                      <a:r>
                        <a:rPr lang="en-US" sz="1100" kern="1200" dirty="0" smtClean="0">
                          <a:solidFill>
                            <a:schemeClr val="dk1"/>
                          </a:solidFill>
                          <a:latin typeface="+mn-lt"/>
                          <a:ea typeface="+mn-ea"/>
                          <a:cs typeface="+mn-cs"/>
                        </a:rPr>
                        <a:t> (html) (20 </a:t>
                      </a:r>
                      <a:r>
                        <a:rPr lang="en-US" sz="1100" kern="1200" dirty="0" err="1" smtClean="0">
                          <a:solidFill>
                            <a:schemeClr val="dk1"/>
                          </a:solidFill>
                          <a:latin typeface="+mn-lt"/>
                          <a:ea typeface="+mn-ea"/>
                          <a:cs typeface="+mn-cs"/>
                        </a:rPr>
                        <a:t>mins</a:t>
                      </a:r>
                      <a:r>
                        <a:rPr lang="en-US" sz="1100" kern="1200" dirty="0" smtClean="0">
                          <a:solidFill>
                            <a:schemeClr val="dk1"/>
                          </a:solidFill>
                          <a:latin typeface="+mn-lt"/>
                          <a:ea typeface="+mn-ea"/>
                          <a:cs typeface="+mn-cs"/>
                        </a:rPr>
                        <a:t>)</a:t>
                      </a:r>
                    </a:p>
                    <a:p>
                      <a:endParaRPr lang="en-US" dirty="0"/>
                    </a:p>
                  </a:txBody>
                  <a:tcPr>
                    <a:lnL w="12700" cap="flat" cmpd="sng" algn="ctr">
                      <a:solidFill>
                        <a:schemeClr val="tx1"/>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3404">
                <a:tc>
                  <a:txBody>
                    <a:bodyPr/>
                    <a:lstStyle/>
                    <a:p>
                      <a:pPr marL="0" marR="0" lvl="0" indent="0" algn="l"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SAP IQ documentation</a:t>
                      </a:r>
                    </a:p>
                  </a:txBody>
                  <a:tcPr marL="63500" marR="63500" marT="63500" marB="635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a:tcPr>
                </a:tc>
                <a:tc>
                  <a:txBody>
                    <a:bodyPr/>
                    <a:lstStyle/>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100" u="sng" dirty="0" smtClean="0">
                          <a:hlinkClick r:id="rId12"/>
                        </a:rPr>
                        <a:t>SAP Sybase IQ Software Downloads</a:t>
                      </a:r>
                    </a:p>
                    <a:p>
                      <a:pPr marL="498475" lvl="2" indent="-228600">
                        <a:buFont typeface="Arial" panose="020B0604020202020204" pitchFamily="34" charset="0"/>
                        <a:buChar char="•"/>
                      </a:pPr>
                      <a:r>
                        <a:rPr lang="en-US" sz="1050" dirty="0" smtClean="0"/>
                        <a:t>Software Download for SAP Sybase IQ 30-Day Trial</a:t>
                      </a:r>
                    </a:p>
                    <a:p>
                      <a:pPr marL="498475" lvl="2" indent="-228600">
                        <a:buFont typeface="Arial" panose="020B0604020202020204" pitchFamily="34" charset="0"/>
                        <a:buChar char="•"/>
                      </a:pPr>
                      <a:r>
                        <a:rPr lang="en-US" sz="1050" dirty="0" smtClean="0"/>
                        <a:t>Software Download SAP Sybase IQ Express Edition</a:t>
                      </a:r>
                    </a:p>
                    <a:p>
                      <a:pPr marL="498475" lvl="2" indent="-228600">
                        <a:buFont typeface="Arial" panose="020B0604020202020204" pitchFamily="34" charset="0"/>
                        <a:buChar char="•"/>
                      </a:pPr>
                      <a:r>
                        <a:rPr lang="en-US" sz="1050" dirty="0" smtClean="0"/>
                        <a:t>SAP Sybase IQ Quick Start Guide</a:t>
                      </a:r>
                      <a:endParaRPr lang="en-US" sz="1100" kern="1200" dirty="0" smtClean="0">
                        <a:solidFill>
                          <a:schemeClr val="dk1"/>
                        </a:solidFill>
                        <a:latin typeface="+mn-lt"/>
                        <a:ea typeface="+mn-ea"/>
                        <a:cs typeface="+mn-cs"/>
                        <a:hlinkClick r:id=""/>
                      </a:endParaRPr>
                    </a:p>
                    <a:p>
                      <a:pPr marL="171450" lvl="0" indent="-171450" algn="l" defTabSz="914400" rtl="0" eaLnBrk="1" latinLnBrk="0" hangingPunct="1">
                        <a:lnSpc>
                          <a:spcPct val="150000"/>
                        </a:lnSpc>
                        <a:spcBef>
                          <a:spcPts val="0"/>
                        </a:spcBef>
                        <a:buClr>
                          <a:schemeClr val="accent1"/>
                        </a:buClr>
                        <a:buFont typeface="Arial" panose="020B0604020202020204" pitchFamily="34" charset="0"/>
                        <a:buChar char="•"/>
                      </a:pPr>
                      <a:r>
                        <a:rPr lang="en-US" sz="1100" kern="1200" dirty="0" smtClean="0">
                          <a:solidFill>
                            <a:schemeClr val="dk1"/>
                          </a:solidFill>
                          <a:latin typeface="+mn-lt"/>
                          <a:ea typeface="+mn-ea"/>
                          <a:cs typeface="+mn-cs"/>
                          <a:hlinkClick r:id=""/>
                        </a:rPr>
                        <a:t>IQ 16 Migration Guide for Windows: Upgrading IQ 15 Databases</a:t>
                      </a:r>
                      <a:endParaRPr lang="en-US" sz="1100" kern="1200" dirty="0" smtClean="0">
                        <a:solidFill>
                          <a:schemeClr val="dk1"/>
                        </a:solidFill>
                        <a:latin typeface="+mn-lt"/>
                        <a:ea typeface="+mn-ea"/>
                        <a:cs typeface="+mn-cs"/>
                      </a:endParaRPr>
                    </a:p>
                    <a:p>
                      <a:pPr marL="171450" lvl="0" indent="-171450" algn="l" defTabSz="914400" rtl="0" eaLnBrk="1" latinLnBrk="0" hangingPunct="1">
                        <a:lnSpc>
                          <a:spcPct val="150000"/>
                        </a:lnSpc>
                        <a:spcBef>
                          <a:spcPts val="0"/>
                        </a:spcBef>
                        <a:buClr>
                          <a:schemeClr val="accent1"/>
                        </a:buClr>
                        <a:buFont typeface="Arial" panose="020B0604020202020204" pitchFamily="34" charset="0"/>
                        <a:buChar char="•"/>
                      </a:pPr>
                      <a:r>
                        <a:rPr lang="en-US" sz="1100" kern="1200" dirty="0" smtClean="0">
                          <a:solidFill>
                            <a:schemeClr val="dk1"/>
                          </a:solidFill>
                          <a:latin typeface="+mn-lt"/>
                          <a:ea typeface="+mn-ea"/>
                          <a:cs typeface="+mn-cs"/>
                          <a:hlinkClick r:id="rId13"/>
                        </a:rPr>
                        <a:t>Multiplex16 Migration Guide for Windows</a:t>
                      </a:r>
                      <a:endParaRPr lang="en-US" sz="1100" kern="1200" dirty="0" smtClean="0">
                        <a:solidFill>
                          <a:schemeClr val="dk1"/>
                        </a:solidFill>
                        <a:latin typeface="+mn-lt"/>
                        <a:ea typeface="+mn-ea"/>
                        <a:cs typeface="+mn-cs"/>
                      </a:endParaRPr>
                    </a:p>
                    <a:p>
                      <a:pPr marL="171450" indent="-171450" algn="l" defTabSz="914400" rtl="0" eaLnBrk="1" latinLnBrk="0" hangingPunct="1">
                        <a:spcBef>
                          <a:spcPts val="0"/>
                        </a:spcBef>
                        <a:buFont typeface="Arial" panose="020B0604020202020204" pitchFamily="34" charset="0"/>
                        <a:buChar char="•"/>
                      </a:pPr>
                      <a:endParaRPr lang="en-US" sz="1100" kern="1200" dirty="0">
                        <a:solidFill>
                          <a:schemeClr val="dk1"/>
                        </a:solidFill>
                        <a:latin typeface="+mn-lt"/>
                        <a:ea typeface="+mn-ea"/>
                        <a:cs typeface="+mn-cs"/>
                      </a:endParaRPr>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1100" kern="1200" dirty="0" smtClean="0">
                          <a:solidFill>
                            <a:schemeClr val="dk1"/>
                          </a:solidFill>
                          <a:latin typeface="+mn-lt"/>
                          <a:ea typeface="+mn-ea"/>
                          <a:cs typeface="+mn-cs"/>
                          <a:hlinkClick r:id="rId14"/>
                        </a:rPr>
                        <a:t>IQ 16 Migration Guide for Linux/UNIX: Upgrading IQ 15 Databases</a:t>
                      </a:r>
                      <a:endParaRPr lang="en-US" sz="1100" kern="1200" dirty="0" smtClean="0">
                        <a:solidFill>
                          <a:schemeClr val="dk1"/>
                        </a:solidFill>
                        <a:latin typeface="+mn-lt"/>
                        <a:ea typeface="+mn-ea"/>
                        <a:cs typeface="+mn-cs"/>
                      </a:endParaRPr>
                    </a:p>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1100" kern="1200" dirty="0" smtClean="0">
                          <a:solidFill>
                            <a:schemeClr val="dk1"/>
                          </a:solidFill>
                          <a:latin typeface="+mn-lt"/>
                          <a:ea typeface="+mn-ea"/>
                          <a:cs typeface="+mn-cs"/>
                          <a:hlinkClick r:id="rId15"/>
                        </a:rPr>
                        <a:t>Multiplex 16 Migration Guide for Linux/UNIX</a:t>
                      </a:r>
                      <a:endParaRPr lang="en-US" sz="1100" kern="1200" dirty="0" smtClean="0">
                        <a:solidFill>
                          <a:schemeClr val="dk1"/>
                        </a:solidFill>
                        <a:latin typeface="+mn-lt"/>
                        <a:ea typeface="+mn-ea"/>
                        <a:cs typeface="+mn-cs"/>
                      </a:endParaRPr>
                    </a:p>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endParaRPr lang="en-US" sz="1100" kern="1200" dirty="0" smtClean="0">
                        <a:solidFill>
                          <a:schemeClr val="dk1"/>
                        </a:solidFill>
                        <a:latin typeface="+mn-lt"/>
                        <a:ea typeface="+mn-ea"/>
                        <a:cs typeface="+mn-cs"/>
                      </a:endParaRPr>
                    </a:p>
                    <a:p>
                      <a:endParaRPr lang="en-US" dirty="0"/>
                    </a:p>
                  </a:txBody>
                  <a:tcPr marL="63500" marR="63500" marT="63500" marB="635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dirty="0"/>
                    </a:p>
                  </a:txBody>
                  <a:tcPr>
                    <a:lnL w="12700" cap="flat" cmpd="sng" algn="ctr">
                      <a:solidFill>
                        <a:schemeClr val="tx1"/>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3531355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189667" y="1554480"/>
            <a:ext cx="4713287" cy="464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Additional Resources and Enablement Tools</a:t>
            </a:r>
            <a:endParaRPr lang="en-US" dirty="0"/>
          </a:p>
        </p:txBody>
      </p:sp>
      <p:sp>
        <p:nvSpPr>
          <p:cNvPr id="3" name="Text Placeholder 2"/>
          <p:cNvSpPr>
            <a:spLocks noGrp="1"/>
          </p:cNvSpPr>
          <p:nvPr>
            <p:ph type="body" sz="quarter" idx="10"/>
          </p:nvPr>
        </p:nvSpPr>
        <p:spPr>
          <a:xfrm>
            <a:off x="4347178" y="1809750"/>
            <a:ext cx="4398263" cy="2894013"/>
          </a:xfrm>
        </p:spPr>
        <p:txBody>
          <a:bodyPr/>
          <a:lstStyle/>
          <a:p>
            <a:pPr marL="171450" lvl="0" indent="-171450">
              <a:spcBef>
                <a:spcPts val="0"/>
              </a:spcBef>
              <a:buSzTx/>
              <a:buFont typeface="Arial" panose="020B0604020202020204" pitchFamily="34" charset="0"/>
              <a:buChar char="•"/>
              <a:defRPr/>
            </a:pPr>
            <a:r>
              <a:rPr lang="en-US" sz="1600" u="sng" dirty="0">
                <a:hlinkClick r:id="rId3"/>
              </a:rPr>
              <a:t>SAP Sybase IQ Software Downloads</a:t>
            </a:r>
          </a:p>
          <a:p>
            <a:pPr marL="498475" lvl="2" indent="-228600">
              <a:buFont typeface="Arial" panose="020B0604020202020204" pitchFamily="34" charset="0"/>
              <a:buChar char="•"/>
            </a:pPr>
            <a:r>
              <a:rPr lang="en-US" dirty="0"/>
              <a:t>Software Download for SAP Sybase IQ 30-Day Trial</a:t>
            </a:r>
          </a:p>
          <a:p>
            <a:pPr marL="498475" lvl="2" indent="-228600">
              <a:buFont typeface="Arial" panose="020B0604020202020204" pitchFamily="34" charset="0"/>
              <a:buChar char="•"/>
            </a:pPr>
            <a:r>
              <a:rPr lang="en-US" dirty="0"/>
              <a:t>Software Download SAP Sybase IQ Express Edition</a:t>
            </a:r>
          </a:p>
          <a:p>
            <a:pPr marL="498475" lvl="2" indent="-228600">
              <a:buFont typeface="Arial" panose="020B0604020202020204" pitchFamily="34" charset="0"/>
              <a:buChar char="•"/>
            </a:pPr>
            <a:r>
              <a:rPr lang="en-US" dirty="0"/>
              <a:t>SAP Sybase IQ Quick Start Guide</a:t>
            </a:r>
            <a:endParaRPr lang="en-US" dirty="0">
              <a:solidFill>
                <a:schemeClr val="dk1"/>
              </a:solidFill>
              <a:hlinkClick r:id="rId4"/>
            </a:endParaRPr>
          </a:p>
          <a:p>
            <a:pPr marL="171450" lvl="0" indent="-171450">
              <a:lnSpc>
                <a:spcPct val="150000"/>
              </a:lnSpc>
              <a:spcBef>
                <a:spcPts val="0"/>
              </a:spcBef>
              <a:buFont typeface="Arial" panose="020B0604020202020204" pitchFamily="34" charset="0"/>
              <a:buChar char="•"/>
            </a:pPr>
            <a:r>
              <a:rPr lang="en-US" sz="1600" dirty="0">
                <a:solidFill>
                  <a:schemeClr val="dk1"/>
                </a:solidFill>
                <a:hlinkClick r:id="rId4"/>
              </a:rPr>
              <a:t>IQ 16 Migration Guide for Windows: Upgrading IQ 15 Databases</a:t>
            </a:r>
            <a:endParaRPr lang="en-US" sz="1600" dirty="0">
              <a:solidFill>
                <a:schemeClr val="dk1"/>
              </a:solidFill>
            </a:endParaRPr>
          </a:p>
          <a:p>
            <a:pPr marL="171450" lvl="0" indent="-171450">
              <a:lnSpc>
                <a:spcPct val="150000"/>
              </a:lnSpc>
              <a:spcBef>
                <a:spcPts val="0"/>
              </a:spcBef>
              <a:buFont typeface="Arial" panose="020B0604020202020204" pitchFamily="34" charset="0"/>
              <a:buChar char="•"/>
            </a:pPr>
            <a:r>
              <a:rPr lang="en-US" sz="1600" dirty="0">
                <a:solidFill>
                  <a:schemeClr val="dk1"/>
                </a:solidFill>
                <a:hlinkClick r:id="rId5"/>
              </a:rPr>
              <a:t>Multiplex16 Migration Guide for </a:t>
            </a:r>
            <a:r>
              <a:rPr lang="en-US" sz="1600" dirty="0" smtClean="0">
                <a:solidFill>
                  <a:schemeClr val="dk1"/>
                </a:solidFill>
                <a:hlinkClick r:id="rId5"/>
              </a:rPr>
              <a:t>Windows</a:t>
            </a:r>
            <a:endParaRPr lang="en-US" sz="1600" dirty="0" smtClean="0">
              <a:solidFill>
                <a:schemeClr val="dk1"/>
              </a:solidFill>
            </a:endParaRPr>
          </a:p>
          <a:p>
            <a:pPr marL="171450" lvl="0" indent="-171450">
              <a:lnSpc>
                <a:spcPct val="150000"/>
              </a:lnSpc>
              <a:spcBef>
                <a:spcPts val="0"/>
              </a:spcBef>
              <a:buSzTx/>
              <a:buFont typeface="Arial" panose="020B0604020202020204" pitchFamily="34" charset="0"/>
              <a:buChar char="•"/>
              <a:defRPr/>
            </a:pPr>
            <a:r>
              <a:rPr lang="en-US" sz="1600" dirty="0">
                <a:solidFill>
                  <a:schemeClr val="dk1"/>
                </a:solidFill>
                <a:hlinkClick r:id="rId6"/>
              </a:rPr>
              <a:t>IQ 16 Migration Guide for Linux/UNIX: Upgrading IQ 15 Databases</a:t>
            </a:r>
            <a:endParaRPr lang="en-US" sz="1600" dirty="0">
              <a:solidFill>
                <a:schemeClr val="dk1"/>
              </a:solidFill>
            </a:endParaRPr>
          </a:p>
          <a:p>
            <a:pPr marL="171450" lvl="0" indent="-171450">
              <a:lnSpc>
                <a:spcPct val="150000"/>
              </a:lnSpc>
              <a:spcBef>
                <a:spcPts val="0"/>
              </a:spcBef>
              <a:buSzTx/>
              <a:buFont typeface="Arial" panose="020B0604020202020204" pitchFamily="34" charset="0"/>
              <a:buChar char="•"/>
              <a:defRPr/>
            </a:pPr>
            <a:r>
              <a:rPr lang="en-US" sz="1600" dirty="0">
                <a:solidFill>
                  <a:schemeClr val="dk1"/>
                </a:solidFill>
                <a:hlinkClick r:id="rId7"/>
              </a:rPr>
              <a:t>Multiplex 16 Migration Guide for Linux/UNIX</a:t>
            </a:r>
            <a:endParaRPr lang="en-US" sz="1600" dirty="0">
              <a:solidFill>
                <a:schemeClr val="dk1"/>
              </a:solidFill>
            </a:endParaRPr>
          </a:p>
          <a:p>
            <a:pPr marL="171450" lvl="0" indent="-171450">
              <a:lnSpc>
                <a:spcPct val="150000"/>
              </a:lnSpc>
              <a:spcBef>
                <a:spcPts val="0"/>
              </a:spcBef>
              <a:buFont typeface="Arial" panose="020B0604020202020204" pitchFamily="34" charset="0"/>
              <a:buChar char="•"/>
            </a:pPr>
            <a:endParaRPr lang="en-US" sz="2000" dirty="0">
              <a:solidFill>
                <a:schemeClr val="dk1"/>
              </a:solidFill>
            </a:endParaRPr>
          </a:p>
          <a:p>
            <a:pPr marL="91440" lvl="0" indent="-91440" defTabSz="649288" fontAlgn="base" hangingPunct="0">
              <a:spcBef>
                <a:spcPct val="0"/>
              </a:spcBef>
              <a:spcAft>
                <a:spcPct val="0"/>
              </a:spcAft>
              <a:buClrTx/>
              <a:buSzTx/>
              <a:buFont typeface="Arial" pitchFamily="34" charset="0"/>
              <a:buChar char="•"/>
              <a:defRPr/>
            </a:pPr>
            <a:endParaRPr lang="en-US" sz="3600" b="0" dirty="0"/>
          </a:p>
        </p:txBody>
      </p:sp>
      <p:pic>
        <p:nvPicPr>
          <p:cNvPr id="2050"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21099312">
            <a:off x="246888" y="2316382"/>
            <a:ext cx="3631692" cy="204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Information_Classification"/>
          <p:cNvSpPr txBox="1"/>
          <p:nvPr/>
        </p:nvSpPr>
        <p:spPr>
          <a:xfrm>
            <a:off x="6729288" y="6642595"/>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 and Partner Use Only</a:t>
            </a:r>
          </a:p>
        </p:txBody>
      </p:sp>
    </p:spTree>
    <p:extLst>
      <p:ext uri="{BB962C8B-B14F-4D97-AF65-F5344CB8AC3E}">
        <p14:creationId xmlns:p14="http://schemas.microsoft.com/office/powerpoint/2010/main" val="2217241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1_v1.0">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1_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Template>
  <TotalTime>56998</TotalTime>
  <Words>631</Words>
  <Application>Microsoft Office PowerPoint</Application>
  <PresentationFormat>全屏显示(4:3)</PresentationFormat>
  <Paragraphs>97</Paragraphs>
  <Slides>6</Slides>
  <Notes>4</Notes>
  <HiddenSlides>0</HiddenSlides>
  <MMClips>0</MMClips>
  <ScaleCrop>false</ScaleCrop>
  <HeadingPairs>
    <vt:vector size="4" baseType="variant">
      <vt:variant>
        <vt:lpstr>主题</vt:lpstr>
      </vt:variant>
      <vt:variant>
        <vt:i4>3</vt:i4>
      </vt:variant>
      <vt:variant>
        <vt:lpstr>幻灯片标题</vt:lpstr>
      </vt:variant>
      <vt:variant>
        <vt:i4>6</vt:i4>
      </vt:variant>
    </vt:vector>
  </HeadingPairs>
  <TitlesOfParts>
    <vt:vector size="9" baseType="lpstr">
      <vt:lpstr>SAP_2011_v1.0</vt:lpstr>
      <vt:lpstr>1_SAP_2014_v1.0</vt:lpstr>
      <vt:lpstr>Default Theme</vt:lpstr>
      <vt:lpstr>Implementation  - SAP IQ Build your own technical expertise 1Q14</vt:lpstr>
      <vt:lpstr> Option #1:  Build Your Own Technical Expertise</vt:lpstr>
      <vt:lpstr>PowerPoint 演示文稿</vt:lpstr>
      <vt:lpstr>PowerPoint 演示文稿</vt:lpstr>
      <vt:lpstr>Additional Resources and Enablement Tools</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Agenda Comm Plan 2012</dc:title>
  <dc:creator>Jerry Rosa</dc:creator>
  <cp:lastModifiedBy>Microsoft</cp:lastModifiedBy>
  <cp:revision>1708</cp:revision>
  <cp:lastPrinted>2014-02-04T21:44:07Z</cp:lastPrinted>
  <dcterms:created xsi:type="dcterms:W3CDTF">2011-01-18T10:17:19Z</dcterms:created>
  <dcterms:modified xsi:type="dcterms:W3CDTF">2018-01-05T05:08:59Z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1403366147</vt:i4>
  </property>
  <property fmtid="{D5CDD505-2E9C-101B-9397-08002B2CF9AE}" pid="4" name="_EmailSubject">
    <vt:lpwstr>IQ and VSP Implementation Options</vt:lpwstr>
  </property>
  <property fmtid="{D5CDD505-2E9C-101B-9397-08002B2CF9AE}" pid="5" name="_AuthorEmail">
    <vt:lpwstr>leeann.smith01@sap.com</vt:lpwstr>
  </property>
  <property fmtid="{D5CDD505-2E9C-101B-9397-08002B2CF9AE}" pid="6" name="_AuthorEmailDisplayName">
    <vt:lpwstr>Smith, LeeAnn (external - Project)</vt:lpwstr>
  </property>
  <property fmtid="{D5CDD505-2E9C-101B-9397-08002B2CF9AE}" pid="7" name="_PreviousAdHocReviewCycleID">
    <vt:i4>-126987586</vt:i4>
  </property>
</Properties>
</file>