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1" r:id="rId2"/>
  </p:sldMasterIdLst>
  <p:notesMasterIdLst>
    <p:notesMasterId r:id="rId43"/>
  </p:notesMasterIdLst>
  <p:handoutMasterIdLst>
    <p:handoutMasterId r:id="rId44"/>
  </p:handoutMasterIdLst>
  <p:sldIdLst>
    <p:sldId id="340" r:id="rId3"/>
    <p:sldId id="349" r:id="rId4"/>
    <p:sldId id="381" r:id="rId5"/>
    <p:sldId id="352" r:id="rId6"/>
    <p:sldId id="353" r:id="rId7"/>
    <p:sldId id="355" r:id="rId8"/>
    <p:sldId id="356" r:id="rId9"/>
    <p:sldId id="357" r:id="rId10"/>
    <p:sldId id="359" r:id="rId11"/>
    <p:sldId id="360" r:id="rId12"/>
    <p:sldId id="361" r:id="rId13"/>
    <p:sldId id="363" r:id="rId14"/>
    <p:sldId id="364" r:id="rId15"/>
    <p:sldId id="365" r:id="rId16"/>
    <p:sldId id="366" r:id="rId17"/>
    <p:sldId id="367" r:id="rId18"/>
    <p:sldId id="368" r:id="rId19"/>
    <p:sldId id="369" r:id="rId20"/>
    <p:sldId id="374" r:id="rId21"/>
    <p:sldId id="375" r:id="rId22"/>
    <p:sldId id="382" r:id="rId23"/>
    <p:sldId id="370" r:id="rId24"/>
    <p:sldId id="376" r:id="rId25"/>
    <p:sldId id="377" r:id="rId26"/>
    <p:sldId id="378" r:id="rId27"/>
    <p:sldId id="383" r:id="rId28"/>
    <p:sldId id="384" r:id="rId29"/>
    <p:sldId id="379" r:id="rId30"/>
    <p:sldId id="380" r:id="rId31"/>
    <p:sldId id="372" r:id="rId32"/>
    <p:sldId id="373" r:id="rId33"/>
    <p:sldId id="385" r:id="rId34"/>
    <p:sldId id="390" r:id="rId35"/>
    <p:sldId id="386" r:id="rId36"/>
    <p:sldId id="387" r:id="rId37"/>
    <p:sldId id="388" r:id="rId38"/>
    <p:sldId id="389" r:id="rId39"/>
    <p:sldId id="347" r:id="rId40"/>
    <p:sldId id="310" r:id="rId41"/>
    <p:sldId id="391" r:id="rId42"/>
  </p:sldIdLst>
  <p:sldSz cx="12195175" cy="6859588"/>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4690" autoAdjust="0"/>
  </p:normalViewPr>
  <p:slideViewPr>
    <p:cSldViewPr snapToGrid="0" showGuides="1">
      <p:cViewPr>
        <p:scale>
          <a:sx n="77" d="100"/>
          <a:sy n="77" d="100"/>
        </p:scale>
        <p:origin x="-100" y="-4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464742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For creating BI content, </a:t>
            </a:r>
            <a:r>
              <a:rPr lang="en-US" sz="1000" dirty="0" smtClean="0"/>
              <a:t>we consistently</a:t>
            </a:r>
            <a:r>
              <a:rPr lang="en-US" sz="1000" baseline="0" dirty="0" smtClean="0"/>
              <a:t> see three sets of requirements a</a:t>
            </a:r>
            <a:r>
              <a:rPr lang="en-US" sz="1000" dirty="0" smtClean="0"/>
              <a:t>cross our customer 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000" baseline="0" dirty="0" smtClean="0"/>
              <a:t>1/ Self-service for the Analyst persona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000" baseline="0" dirty="0" smtClean="0"/>
              <a:t>2/ Dashboards and 3/ Reporting for the Developer persona</a:t>
            </a:r>
          </a:p>
          <a:p>
            <a:r>
              <a:rPr lang="en-US" sz="1000" baseline="0" dirty="0" smtClean="0"/>
              <a:t>For each set of requirements, we have products </a:t>
            </a:r>
            <a:r>
              <a:rPr lang="en-US" sz="800" baseline="0" dirty="0" smtClean="0"/>
              <a:t>designe</a:t>
            </a:r>
            <a:r>
              <a:rPr lang="en-US" sz="1000" baseline="0" dirty="0" smtClean="0"/>
              <a:t>d to meet the needs of our diverse customer base.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587812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dirty="0" smtClean="0"/>
              <a:t>For Analysts and Power users, we have our Visual</a:t>
            </a:r>
            <a:r>
              <a:rPr lang="en-US" baseline="0" dirty="0" smtClean="0"/>
              <a:t> Intelligence suite </a:t>
            </a:r>
            <a:r>
              <a:rPr lang="en-US" sz="1200" kern="1200" dirty="0" smtClean="0">
                <a:solidFill>
                  <a:schemeClr val="tx1"/>
                </a:solidFill>
                <a:effectLst/>
                <a:latin typeface="+mn-lt"/>
                <a:ea typeface="+mn-ea"/>
                <a:cs typeface="+mn-cs"/>
              </a:rPr>
              <a:t>VI desktop and web for being creative with data and applying it to your local context - and then telling great visual stories</a:t>
            </a:r>
          </a:p>
          <a:p>
            <a:endParaRPr lang="en-US" dirty="0" smtClean="0"/>
          </a:p>
          <a:p>
            <a:r>
              <a:rPr lang="en-US" dirty="0" smtClean="0"/>
              <a:t>Competitive Differentiators:</a:t>
            </a:r>
          </a:p>
          <a:p>
            <a:pPr marL="169813" indent="-169813">
              <a:buFontTx/>
              <a:buChar char="-"/>
            </a:pPr>
            <a:r>
              <a:rPr lang="en-US" dirty="0" smtClean="0"/>
              <a:t>Ability to quickly massage,</a:t>
            </a:r>
            <a:r>
              <a:rPr lang="en-US" baseline="0" dirty="0" smtClean="0"/>
              <a:t> transform and personalize data without scripting in Visual Intelligence</a:t>
            </a:r>
          </a:p>
          <a:p>
            <a:pPr marL="169813" indent="-169813">
              <a:buFontTx/>
              <a:buChar char="-"/>
            </a:pPr>
            <a:r>
              <a:rPr lang="en-US" baseline="0" dirty="0" smtClean="0"/>
              <a:t>Fast answers using search in Explorer</a:t>
            </a:r>
          </a:p>
          <a:p>
            <a:pPr marL="169813" indent="-169813" defTabSz="905669">
              <a:buFontTx/>
              <a:buChar char="-"/>
              <a:defRPr/>
            </a:pPr>
            <a:r>
              <a:rPr lang="en-US" dirty="0" smtClean="0"/>
              <a:t>Accessible everywhere</a:t>
            </a:r>
            <a:r>
              <a:rPr lang="en-US" baseline="0" dirty="0" smtClean="0"/>
              <a:t> – </a:t>
            </a:r>
            <a:r>
              <a:rPr lang="en-US" dirty="0" smtClean="0"/>
              <a:t>Mobile, Web and Desktop;</a:t>
            </a:r>
            <a:r>
              <a:rPr lang="en-US" baseline="0" dirty="0" smtClean="0"/>
              <a:t> Online and Offline</a:t>
            </a:r>
            <a:endParaRPr lang="en-US" dirty="0" smtClean="0"/>
          </a:p>
          <a:p>
            <a:pPr marL="169813" indent="-169813">
              <a:buFontTx/>
              <a:buChar char="-"/>
            </a:pPr>
            <a:r>
              <a:rPr lang="en-US" baseline="0" dirty="0" smtClean="0"/>
              <a:t>Best SAP BW support with Analysis</a:t>
            </a:r>
          </a:p>
          <a:p>
            <a:pPr marL="169813" indent="-169813">
              <a:buFontTx/>
              <a:buChar char="-"/>
            </a:pPr>
            <a:endParaRPr lang="en-US" baseline="0" dirty="0" smtClean="0"/>
          </a:p>
          <a:p>
            <a:r>
              <a:rPr lang="en-US" baseline="0" dirty="0" smtClean="0"/>
              <a:t>Customer recommendations:</a:t>
            </a:r>
          </a:p>
          <a:p>
            <a:pPr marL="169813" indent="-169813">
              <a:buFontTx/>
              <a:buChar char="-"/>
            </a:pPr>
            <a:r>
              <a:rPr lang="en-US" baseline="0" dirty="0" smtClean="0"/>
              <a:t>Net new customers: Lead with Visual Intelligence and Explorer</a:t>
            </a:r>
          </a:p>
          <a:p>
            <a:pPr marL="169813" indent="-169813">
              <a:buFontTx/>
              <a:buChar char="-"/>
            </a:pPr>
            <a:r>
              <a:rPr lang="en-US" baseline="0" dirty="0" smtClean="0"/>
              <a:t>SAP BW customers: Lead with Analysis</a:t>
            </a:r>
          </a:p>
          <a:p>
            <a:pPr marL="169813" indent="-169813">
              <a:buFontTx/>
              <a:buChar char="-"/>
            </a:pPr>
            <a:r>
              <a:rPr lang="en-US" baseline="0" dirty="0" smtClean="0"/>
              <a:t>BOBJ customers: Lead with Visual Intelligence and Explorer</a:t>
            </a:r>
            <a:endParaRPr lang="en-US" dirty="0" smtClean="0"/>
          </a:p>
          <a:p>
            <a:endParaRPr lang="en-US" dirty="0" smtClean="0"/>
          </a:p>
          <a:p>
            <a:r>
              <a:rPr lang="en-US" dirty="0" smtClean="0"/>
              <a:t>* While the Predictive market is separate from the BI market, customers</a:t>
            </a:r>
            <a:r>
              <a:rPr lang="en-US" baseline="0" dirty="0" smtClean="0"/>
              <a:t> with Discovery and Analysis requirements often have requirements for predictive functionality as well.  This presents an opportunity to introduce Predictive Analysis to customers looking at our Discovery and Analysis portfolio.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326786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IT and Developers, we have our </a:t>
            </a:r>
            <a:r>
              <a:rPr lang="en-US" baseline="0" dirty="0" err="1" smtClean="0"/>
              <a:t>Dashboarding</a:t>
            </a:r>
            <a:r>
              <a:rPr lang="en-US" baseline="0" dirty="0" smtClean="0"/>
              <a:t> solution that allow them to build engaging, flexible content that can be securely shared with end users.</a:t>
            </a:r>
          </a:p>
          <a:p>
            <a:endParaRPr lang="en-US" dirty="0" smtClean="0"/>
          </a:p>
          <a:p>
            <a:r>
              <a:rPr lang="en-US" dirty="0" smtClean="0"/>
              <a:t>Competitive Differentiators:</a:t>
            </a:r>
          </a:p>
          <a:p>
            <a:pPr marL="169813" indent="-169813">
              <a:buFontTx/>
              <a:buChar char="-"/>
            </a:pPr>
            <a:r>
              <a:rPr lang="en-US" dirty="0" smtClean="0"/>
              <a:t>Best SAP support with Design Studio</a:t>
            </a:r>
          </a:p>
          <a:p>
            <a:pPr marL="169813" indent="-169813" defTabSz="905669">
              <a:buFontTx/>
              <a:buChar char="-"/>
              <a:defRPr/>
            </a:pPr>
            <a:r>
              <a:rPr lang="en-US" dirty="0" smtClean="0"/>
              <a:t>Accessible everywhere</a:t>
            </a:r>
            <a:r>
              <a:rPr lang="en-US" baseline="0" dirty="0" smtClean="0"/>
              <a:t> – </a:t>
            </a:r>
            <a:r>
              <a:rPr lang="en-US" dirty="0" smtClean="0"/>
              <a:t>Mobile, Web and Desktop;</a:t>
            </a:r>
            <a:r>
              <a:rPr lang="en-US" baseline="0" dirty="0" smtClean="0"/>
              <a:t> Online and Offline</a:t>
            </a:r>
            <a:endParaRPr lang="en-US" dirty="0" smtClean="0"/>
          </a:p>
          <a:p>
            <a:pPr marL="169813" indent="-169813">
              <a:buFontTx/>
              <a:buChar char="-"/>
            </a:pPr>
            <a:endParaRPr lang="en-US" dirty="0" smtClean="0"/>
          </a:p>
          <a:p>
            <a:r>
              <a:rPr lang="en-US" baseline="0" dirty="0" smtClean="0"/>
              <a:t>Customer recommendations:</a:t>
            </a:r>
          </a:p>
          <a:p>
            <a:pPr marL="169813" indent="-169813">
              <a:buFontTx/>
              <a:buChar char="-"/>
            </a:pPr>
            <a:r>
              <a:rPr lang="en-US" baseline="0" dirty="0" smtClean="0"/>
              <a:t>Net new customers: Dashboards (</a:t>
            </a:r>
            <a:r>
              <a:rPr lang="en-US" baseline="0" dirty="0" err="1" smtClean="0"/>
              <a:t>Xcelsius</a:t>
            </a:r>
            <a:r>
              <a:rPr lang="en-US" baseline="0" dirty="0" smtClean="0"/>
              <a:t>)</a:t>
            </a:r>
          </a:p>
          <a:p>
            <a:pPr marL="169813" indent="-169813">
              <a:buFontTx/>
              <a:buChar char="-"/>
            </a:pPr>
            <a:r>
              <a:rPr lang="en-US" baseline="0" dirty="0" smtClean="0"/>
              <a:t>SAP BW customers: Design Studio</a:t>
            </a:r>
          </a:p>
          <a:p>
            <a:pPr marL="169813" indent="-169813">
              <a:buFontTx/>
              <a:buChar char="-"/>
            </a:pPr>
            <a:r>
              <a:rPr lang="en-US" baseline="0" dirty="0" smtClean="0"/>
              <a:t>BOBJ customers: Dashboards (</a:t>
            </a:r>
            <a:r>
              <a:rPr lang="en-US" baseline="0" dirty="0" err="1" smtClean="0"/>
              <a:t>Xcelsius</a:t>
            </a:r>
            <a:r>
              <a:rPr lang="en-US" baseline="0" dirty="0" smtClean="0"/>
              <a:t>)</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804636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Reporting, we have the 2 leading reporting tools in the Industry, Web Intelligence and Crystal Reports.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allow report designers to quickly build highly formatted reports on any data source, and share securely through multiple ways.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WebI is mostly used to empower</a:t>
            </a:r>
            <a:r>
              <a:rPr lang="en-US" baseline="0" dirty="0" smtClean="0"/>
              <a:t> users to create or modify their own reports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Crystal is mostly used by developers for instance as embedded reports with SAP or other application vendors</a:t>
            </a:r>
            <a:endParaRPr lang="en-US" dirty="0" smtClean="0"/>
          </a:p>
          <a:p>
            <a:pPr defTabSz="905669">
              <a:defRPr/>
            </a:pPr>
            <a:endParaRPr lang="en-US" dirty="0" smtClean="0"/>
          </a:p>
          <a:p>
            <a:pPr defTabSz="905669">
              <a:defRPr/>
            </a:pPr>
            <a:endParaRPr lang="en-US" dirty="0" smtClean="0"/>
          </a:p>
          <a:p>
            <a:pPr defTabSz="905669">
              <a:defRPr/>
            </a:pPr>
            <a:r>
              <a:rPr lang="en-US" dirty="0" smtClean="0"/>
              <a:t>Competitive Differentiators:</a:t>
            </a:r>
          </a:p>
          <a:p>
            <a:pPr marL="169813" indent="-169813" defTabSz="905669">
              <a:buFontTx/>
              <a:buChar char="-"/>
              <a:defRPr/>
            </a:pPr>
            <a:r>
              <a:rPr lang="en-US" dirty="0" smtClean="0"/>
              <a:t>Self-service ad-hoc reporting with Web Intelligence</a:t>
            </a:r>
          </a:p>
          <a:p>
            <a:pPr marL="169813" indent="-169813" defTabSz="905669">
              <a:buFontTx/>
              <a:buChar char="-"/>
              <a:defRPr/>
            </a:pPr>
            <a:r>
              <a:rPr lang="en-US" dirty="0" smtClean="0"/>
              <a:t>Depth of SDK and </a:t>
            </a:r>
            <a:r>
              <a:rPr lang="en-US" dirty="0" err="1" smtClean="0"/>
              <a:t>embedability</a:t>
            </a:r>
            <a:r>
              <a:rPr lang="en-US" dirty="0" smtClean="0"/>
              <a:t> of Crystal Reports</a:t>
            </a:r>
          </a:p>
          <a:p>
            <a:pPr marL="169813" indent="-169813" defTabSz="905669">
              <a:buFontTx/>
              <a:buChar char="-"/>
              <a:defRPr/>
            </a:pPr>
            <a:r>
              <a:rPr lang="en-US" dirty="0" smtClean="0"/>
              <a:t>Accessible everywhere</a:t>
            </a:r>
            <a:r>
              <a:rPr lang="en-US" baseline="0" dirty="0" smtClean="0"/>
              <a:t> – </a:t>
            </a:r>
            <a:r>
              <a:rPr lang="en-US" dirty="0" smtClean="0"/>
              <a:t>Mobile, Web and Desktop;</a:t>
            </a:r>
            <a:r>
              <a:rPr lang="en-US" baseline="0" dirty="0" smtClean="0"/>
              <a:t> Online and Offline</a:t>
            </a:r>
            <a:endParaRPr lang="en-US" dirty="0" smtClean="0"/>
          </a:p>
          <a:p>
            <a:endParaRPr lang="en-US" dirty="0" smtClean="0"/>
          </a:p>
          <a:p>
            <a:r>
              <a:rPr lang="en-US" baseline="0" dirty="0" smtClean="0"/>
              <a:t>Customer recommendations:</a:t>
            </a:r>
          </a:p>
          <a:p>
            <a:pPr marL="169813" indent="-169813">
              <a:buFontTx/>
              <a:buChar char="-"/>
            </a:pPr>
            <a:r>
              <a:rPr lang="en-US" baseline="0" dirty="0" smtClean="0"/>
              <a:t>Net new customers: Lead with Web Intelligence</a:t>
            </a:r>
          </a:p>
          <a:p>
            <a:pPr marL="169813" indent="-169813">
              <a:buFontTx/>
              <a:buChar char="-"/>
            </a:pPr>
            <a:r>
              <a:rPr lang="en-US" baseline="0" dirty="0" smtClean="0"/>
              <a:t>SAP BW customers: Depends on use case*</a:t>
            </a:r>
          </a:p>
          <a:p>
            <a:pPr marL="169813" indent="-169813">
              <a:buFontTx/>
              <a:buChar char="-"/>
            </a:pPr>
            <a:r>
              <a:rPr lang="en-US" baseline="0" dirty="0" smtClean="0"/>
              <a:t>BOBJ customers: Lead with Web Intelligence</a:t>
            </a:r>
          </a:p>
          <a:p>
            <a:pPr marL="169813" indent="-169813">
              <a:buFontTx/>
              <a:buChar char="-"/>
            </a:pPr>
            <a:r>
              <a:rPr lang="en-US" baseline="0" dirty="0" smtClean="0"/>
              <a:t>OEM and embedded: Crystal Reports</a:t>
            </a:r>
            <a:endParaRPr lang="en-US"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804636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baseline="0" dirty="0" smtClean="0"/>
              <a:t>CIO.com ranks Mobile BI in the top apps for business: http://cio.com/slideshow/detail/55953/10-Mobile-Business-Intelligence-Apps-for-On-the-Go-Analysis#slide11</a:t>
            </a:r>
          </a:p>
          <a:p>
            <a:endParaRPr lang="en-US" baseline="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fr-FR" baseline="0" dirty="0" smtClean="0"/>
              <a:t>CIO.com </a:t>
            </a:r>
            <a:r>
              <a:rPr lang="fr-FR" baseline="0" dirty="0" err="1" smtClean="0"/>
              <a:t>ranks</a:t>
            </a:r>
            <a:r>
              <a:rPr lang="fr-FR" baseline="0" dirty="0" smtClean="0"/>
              <a:t> Mobile BI in the top </a:t>
            </a:r>
            <a:r>
              <a:rPr lang="fr-FR" baseline="0" dirty="0" err="1" smtClean="0"/>
              <a:t>apps</a:t>
            </a:r>
            <a:r>
              <a:rPr lang="fr-FR" baseline="0" smtClean="0"/>
              <a:t> for business: http://cio.com/slideshow/detail/55953/10-Mobile-Business-Intelligence-Apps-for-On-the-Go-Analysis#slide11</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fontScale="47500" lnSpcReduction="20000"/>
          </a:bodyPr>
          <a:lstStyle/>
          <a:p>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3781195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390525"/>
            <a:ext cx="7143750" cy="40195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82588" y="685800"/>
            <a:ext cx="6094412" cy="3429000"/>
          </a:xfrm>
          <a:ln/>
        </p:spPr>
      </p:sp>
      <p:sp>
        <p:nvSpPr>
          <p:cNvPr id="89091" name="Rectangle 3"/>
          <p:cNvSpPr>
            <a:spLocks noGrp="1" noChangeArrowheads="1"/>
          </p:cNvSpPr>
          <p:nvPr>
            <p:ph type="body" idx="1"/>
          </p:nvPr>
        </p:nvSpPr>
        <p:spPr>
          <a:xfrm>
            <a:off x="914512" y="4343915"/>
            <a:ext cx="5028987" cy="4114361"/>
          </a:xfrm>
          <a:noFill/>
          <a:ln w="9525"/>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390525"/>
            <a:ext cx="7143750" cy="40195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36B6DF30-406D-40C2-BFD5-EA1857A25797}" type="slidenum">
              <a:rPr lang="de-DE" smtClean="0"/>
              <a:pPr>
                <a:defRPr/>
              </a:pPr>
              <a:t>25</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 Variables » (in HANA </a:t>
            </a:r>
            <a:r>
              <a:rPr lang="fr-FR" sz="1200" kern="1200" dirty="0" err="1" smtClean="0">
                <a:solidFill>
                  <a:schemeClr val="tx1"/>
                </a:solidFill>
                <a:effectLst/>
                <a:latin typeface="+mn-lt"/>
                <a:ea typeface="+mn-ea"/>
                <a:cs typeface="+mn-cs"/>
              </a:rPr>
              <a:t>sense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filter</a:t>
            </a:r>
            <a:r>
              <a:rPr lang="fr-FR" sz="1200" kern="1200" dirty="0" smtClean="0">
                <a:solidFill>
                  <a:schemeClr val="tx1"/>
                </a:solidFill>
                <a:effectLst/>
                <a:latin typeface="+mn-lt"/>
                <a:ea typeface="+mn-ea"/>
                <a:cs typeface="+mn-cs"/>
              </a:rPr>
              <a:t> data in </a:t>
            </a:r>
            <a:r>
              <a:rPr lang="fr-FR" sz="1200" kern="1200" dirty="0" err="1" smtClean="0">
                <a:solidFill>
                  <a:schemeClr val="tx1"/>
                </a:solidFill>
                <a:effectLst/>
                <a:latin typeface="+mn-lt"/>
                <a:ea typeface="+mn-ea"/>
                <a:cs typeface="+mn-cs"/>
              </a:rPr>
              <a:t>analytic</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view</a:t>
            </a:r>
            <a:endParaRPr lang="fr-FR" sz="1200" kern="1200" baseline="0" dirty="0" smtClean="0">
              <a:solidFill>
                <a:schemeClr val="tx1"/>
              </a:solidFill>
              <a:effectLst/>
              <a:latin typeface="+mn-lt"/>
              <a:ea typeface="+mn-ea"/>
              <a:cs typeface="+mn-cs"/>
            </a:endParaRPr>
          </a:p>
          <a:p>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Parameters</a:t>
            </a:r>
            <a:r>
              <a:rPr lang="fr-FR" sz="1200" kern="1200" baseline="0" dirty="0" smtClean="0">
                <a:solidFill>
                  <a:schemeClr val="tx1"/>
                </a:solidFill>
                <a:effectLst/>
                <a:latin typeface="+mn-lt"/>
                <a:ea typeface="+mn-ea"/>
                <a:cs typeface="+mn-cs"/>
              </a:rPr>
              <a:t> » (in HANA </a:t>
            </a:r>
            <a:r>
              <a:rPr lang="fr-FR" sz="1200" kern="1200" baseline="0" dirty="0" err="1" smtClean="0">
                <a:solidFill>
                  <a:schemeClr val="tx1"/>
                </a:solidFill>
                <a:effectLst/>
                <a:latin typeface="+mn-lt"/>
                <a:ea typeface="+mn-ea"/>
                <a:cs typeface="+mn-cs"/>
              </a:rPr>
              <a:t>sense</a:t>
            </a:r>
            <a:r>
              <a:rPr lang="fr-FR" sz="1200" kern="1200" baseline="0" dirty="0" smtClean="0">
                <a:solidFill>
                  <a:schemeClr val="tx1"/>
                </a:solidFill>
                <a:effectLst/>
                <a:latin typeface="+mn-lt"/>
                <a:ea typeface="+mn-ea"/>
                <a:cs typeface="+mn-cs"/>
              </a:rPr>
              <a:t>): variables </a:t>
            </a:r>
            <a:r>
              <a:rPr lang="fr-FR" sz="1200" kern="1200" baseline="0" dirty="0" err="1" smtClean="0">
                <a:solidFill>
                  <a:schemeClr val="tx1"/>
                </a:solidFill>
                <a:effectLst/>
                <a:latin typeface="+mn-lt"/>
                <a:ea typeface="+mn-ea"/>
                <a:cs typeface="+mn-cs"/>
              </a:rPr>
              <a:t>that</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can</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be</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used</a:t>
            </a:r>
            <a:r>
              <a:rPr lang="fr-FR" sz="1200" kern="1200" baseline="0" dirty="0" smtClean="0">
                <a:solidFill>
                  <a:schemeClr val="tx1"/>
                </a:solidFill>
                <a:effectLst/>
                <a:latin typeface="+mn-lt"/>
                <a:ea typeface="+mn-ea"/>
                <a:cs typeface="+mn-cs"/>
              </a:rPr>
              <a:t> to </a:t>
            </a:r>
            <a:r>
              <a:rPr lang="fr-FR" sz="1200" kern="1200" baseline="0" dirty="0" err="1" smtClean="0">
                <a:solidFill>
                  <a:schemeClr val="tx1"/>
                </a:solidFill>
                <a:effectLst/>
                <a:latin typeface="+mn-lt"/>
                <a:ea typeface="+mn-ea"/>
                <a:cs typeface="+mn-cs"/>
              </a:rPr>
              <a:t>determine</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target</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currency</a:t>
            </a:r>
            <a:r>
              <a:rPr lang="fr-FR" sz="1200" kern="1200" baseline="0" dirty="0" smtClean="0">
                <a:solidFill>
                  <a:schemeClr val="tx1"/>
                </a:solidFill>
                <a:effectLst/>
                <a:latin typeface="+mn-lt"/>
                <a:ea typeface="+mn-ea"/>
                <a:cs typeface="+mn-cs"/>
              </a:rPr>
              <a:t> (in </a:t>
            </a:r>
            <a:r>
              <a:rPr lang="fr-FR" sz="1200" kern="1200" baseline="0" dirty="0" err="1" smtClean="0">
                <a:solidFill>
                  <a:schemeClr val="tx1"/>
                </a:solidFill>
                <a:effectLst/>
                <a:latin typeface="+mn-lt"/>
                <a:ea typeface="+mn-ea"/>
                <a:cs typeface="+mn-cs"/>
              </a:rPr>
              <a:t>currency</a:t>
            </a:r>
            <a:r>
              <a:rPr lang="fr-FR" sz="1200" kern="1200" baseline="0" dirty="0" smtClean="0">
                <a:solidFill>
                  <a:schemeClr val="tx1"/>
                </a:solidFill>
                <a:effectLst/>
                <a:latin typeface="+mn-lt"/>
                <a:ea typeface="+mn-ea"/>
                <a:cs typeface="+mn-cs"/>
              </a:rPr>
              <a:t> translation) or </a:t>
            </a:r>
            <a:r>
              <a:rPr lang="fr-FR" sz="1200" kern="1200" baseline="0" dirty="0" err="1" smtClean="0">
                <a:solidFill>
                  <a:schemeClr val="tx1"/>
                </a:solidFill>
                <a:effectLst/>
                <a:latin typeface="+mn-lt"/>
                <a:ea typeface="+mn-ea"/>
                <a:cs typeface="+mn-cs"/>
              </a:rPr>
              <a:t>processing</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within</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analytic</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view</a:t>
            </a:r>
            <a:r>
              <a:rPr lang="fr-FR" sz="1200" kern="1200" baseline="0" dirty="0" smtClean="0">
                <a:solidFill>
                  <a:schemeClr val="tx1"/>
                </a:solidFill>
                <a:effectLst/>
                <a:latin typeface="+mn-lt"/>
                <a:ea typeface="+mn-ea"/>
                <a:cs typeface="+mn-cs"/>
              </a:rPr>
              <a:t>/</a:t>
            </a:r>
            <a:r>
              <a:rPr lang="fr-FR" sz="1200" kern="1200" baseline="0" dirty="0" err="1" smtClean="0">
                <a:solidFill>
                  <a:schemeClr val="tx1"/>
                </a:solidFill>
                <a:effectLst/>
                <a:latin typeface="+mn-lt"/>
                <a:ea typeface="+mn-ea"/>
                <a:cs typeface="+mn-cs"/>
              </a:rPr>
              <a:t>calc</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view</a:t>
            </a:r>
            <a:endParaRPr lang="fr-FR" sz="1200" kern="1200" baseline="0" dirty="0" smtClean="0">
              <a:solidFill>
                <a:schemeClr val="tx1"/>
              </a:solidFill>
              <a:effectLst/>
              <a:latin typeface="+mn-lt"/>
              <a:ea typeface="+mn-ea"/>
              <a:cs typeface="+mn-cs"/>
            </a:endParaRPr>
          </a:p>
          <a:p>
            <a:endParaRPr lang="fr-FR" sz="1200" kern="1200" baseline="0" dirty="0" smtClean="0">
              <a:solidFill>
                <a:schemeClr val="tx1"/>
              </a:solidFill>
              <a:effectLst/>
              <a:latin typeface="+mn-lt"/>
              <a:ea typeface="+mn-ea"/>
              <a:cs typeface="+mn-cs"/>
            </a:endParaRPr>
          </a:p>
          <a:p>
            <a:r>
              <a:rPr lang="fr-FR" sz="1200" kern="1200" baseline="0" dirty="0" smtClean="0">
                <a:solidFill>
                  <a:schemeClr val="tx1"/>
                </a:solidFill>
                <a:effectLst/>
                <a:latin typeface="+mn-lt"/>
                <a:ea typeface="+mn-ea"/>
                <a:cs typeface="+mn-cs"/>
                <a:sym typeface="Wingdings" pitchFamily="2" charset="2"/>
              </a:rPr>
              <a:t> </a:t>
            </a:r>
            <a:r>
              <a:rPr lang="fr-FR" sz="1200" kern="1200" baseline="0" dirty="0" err="1" smtClean="0">
                <a:solidFill>
                  <a:schemeClr val="tx1"/>
                </a:solidFill>
                <a:effectLst/>
                <a:latin typeface="+mn-lt"/>
                <a:ea typeface="+mn-ea"/>
                <a:cs typeface="+mn-cs"/>
                <a:sym typeface="Wingdings" pitchFamily="2" charset="2"/>
              </a:rPr>
              <a:t>Both</a:t>
            </a:r>
            <a:r>
              <a:rPr lang="fr-FR" sz="1200" kern="1200" baseline="0" dirty="0" smtClean="0">
                <a:solidFill>
                  <a:schemeClr val="tx1"/>
                </a:solidFill>
                <a:effectLst/>
                <a:latin typeface="+mn-lt"/>
                <a:ea typeface="+mn-ea"/>
                <a:cs typeface="+mn-cs"/>
                <a:sym typeface="Wingdings" pitchFamily="2" charset="2"/>
              </a:rPr>
              <a:t> </a:t>
            </a:r>
            <a:r>
              <a:rPr lang="fr-FR" sz="1200" kern="1200" baseline="0" dirty="0" err="1" smtClean="0">
                <a:solidFill>
                  <a:schemeClr val="tx1"/>
                </a:solidFill>
                <a:effectLst/>
                <a:latin typeface="+mn-lt"/>
                <a:ea typeface="+mn-ea"/>
                <a:cs typeface="+mn-cs"/>
                <a:sym typeface="Wingdings" pitchFamily="2" charset="2"/>
              </a:rPr>
              <a:t>works</a:t>
            </a:r>
            <a:r>
              <a:rPr lang="fr-FR" sz="1200" kern="1200" baseline="0" dirty="0" smtClean="0">
                <a:solidFill>
                  <a:schemeClr val="tx1"/>
                </a:solidFill>
                <a:effectLst/>
                <a:latin typeface="+mn-lt"/>
                <a:ea typeface="+mn-ea"/>
                <a:cs typeface="+mn-cs"/>
                <a:sym typeface="Wingdings" pitchFamily="2" charset="2"/>
              </a:rPr>
              <a:t> via prompts </a:t>
            </a:r>
            <a:endParaRPr lang="fr-FR" sz="1200" kern="1200" dirty="0" smtClean="0">
              <a:solidFill>
                <a:schemeClr val="tx1"/>
              </a:solidFill>
              <a:effectLst/>
              <a:latin typeface="+mn-lt"/>
              <a:ea typeface="+mn-ea"/>
              <a:cs typeface="+mn-cs"/>
            </a:endParaRPr>
          </a:p>
          <a:p>
            <a:pPr defTabSz="843900" eaLnBrk="0" fontAlgn="base" hangingPunct="0">
              <a:spcBef>
                <a:spcPct val="75000"/>
              </a:spcBef>
              <a:spcAft>
                <a:spcPct val="0"/>
              </a:spcAft>
              <a:buClr>
                <a:schemeClr val="tx1"/>
              </a:buClr>
              <a:buSzPct val="80000"/>
              <a:defRPr/>
            </a:pPr>
            <a:endParaRPr lang="de-DE" sz="1200" dirty="0" smtClean="0">
              <a:latin typeface="Arial" charset="0"/>
              <a:ea typeface="Arial Unicode MS" pitchFamily="34" charset="-128"/>
              <a:cs typeface="Arial Unicode MS" pitchFamily="34" charset="-128"/>
            </a:endParaRPr>
          </a:p>
          <a:p>
            <a:pPr defTabSz="843900" eaLnBrk="0" fontAlgn="base" hangingPunct="0">
              <a:spcBef>
                <a:spcPct val="75000"/>
              </a:spcBef>
              <a:spcAft>
                <a:spcPct val="0"/>
              </a:spcAft>
              <a:buClr>
                <a:schemeClr val="tx1"/>
              </a:buClr>
              <a:buSzPct val="80000"/>
              <a:defRPr/>
            </a:pPr>
            <a:endParaRPr lang="de-DE" sz="1200" smtClean="0">
              <a:latin typeface="Arial" charset="0"/>
              <a:ea typeface="Arial Unicode MS" pitchFamily="34" charset="-128"/>
              <a:cs typeface="Arial Unicode MS" pitchFamily="34" charset="-128"/>
            </a:endParaRPr>
          </a:p>
          <a:p>
            <a:pPr defTabSz="843900" eaLnBrk="0" fontAlgn="base" hangingPunct="0">
              <a:spcBef>
                <a:spcPct val="75000"/>
              </a:spcBef>
              <a:spcAft>
                <a:spcPct val="0"/>
              </a:spcAft>
              <a:buClr>
                <a:schemeClr val="tx1"/>
              </a:buClr>
              <a:buSzPct val="80000"/>
              <a:defRPr/>
            </a:pPr>
            <a:endParaRPr lang="de-DE" sz="1200" dirty="0" smtClean="0">
              <a:latin typeface="Arial" charset="0"/>
              <a:ea typeface="Arial Unicode MS" pitchFamily="34" charset="-128"/>
              <a:cs typeface="Arial Unicode MS" pitchFamily="34" charset="-128"/>
            </a:endParaRPr>
          </a:p>
          <a:p>
            <a:r>
              <a:rPr lang="en-US" sz="1200" kern="1200" dirty="0" smtClean="0">
                <a:solidFill>
                  <a:schemeClr val="tx1"/>
                </a:solidFill>
                <a:effectLst/>
                <a:latin typeface="+mn-lt"/>
                <a:ea typeface="+mn-ea"/>
                <a:cs typeface="+mn-cs"/>
              </a:rPr>
              <a:t>Variables:</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Variable can be specified before executing a query on the view. Usually variable values are entered manually by the user on a UI (variable popup). A variable defines a filter on an attribute of the view. Therefore it always has to be </a:t>
            </a:r>
            <a:r>
              <a:rPr lang="en-US" sz="1200" kern="1200" dirty="0" err="1" smtClean="0">
                <a:solidFill>
                  <a:schemeClr val="tx1"/>
                </a:solidFill>
                <a:effectLst/>
                <a:latin typeface="+mn-lt"/>
                <a:ea typeface="+mn-ea"/>
                <a:cs typeface="+mn-cs"/>
              </a:rPr>
              <a:t>asigned</a:t>
            </a:r>
            <a:r>
              <a:rPr lang="en-US" sz="1200" kern="1200" dirty="0" smtClean="0">
                <a:solidFill>
                  <a:schemeClr val="tx1"/>
                </a:solidFill>
                <a:effectLst/>
                <a:latin typeface="+mn-lt"/>
                <a:ea typeface="+mn-ea"/>
                <a:cs typeface="+mn-cs"/>
              </a:rPr>
              <a:t> to an attribute. The variable values are passed to the engine via the WHERE clause of the SQL statement. Variables are not known by the engine, but only by the clients like </a:t>
            </a:r>
            <a:r>
              <a:rPr lang="en-US" sz="1200" kern="1200" dirty="0" err="1" smtClean="0">
                <a:solidFill>
                  <a:schemeClr val="tx1"/>
                </a:solidFill>
                <a:effectLst/>
                <a:latin typeface="+mn-lt"/>
                <a:ea typeface="+mn-ea"/>
                <a:cs typeface="+mn-cs"/>
              </a:rPr>
              <a:t>Datapreview</a:t>
            </a:r>
            <a:r>
              <a:rPr lang="en-US" sz="1200" kern="1200" dirty="0" smtClean="0">
                <a:solidFill>
                  <a:schemeClr val="tx1"/>
                </a:solidFill>
                <a:effectLst/>
                <a:latin typeface="+mn-lt"/>
                <a:ea typeface="+mn-ea"/>
                <a:cs typeface="+mn-cs"/>
              </a:rPr>
              <a:t>, MDX, Advanced Analysis for Office or BO Explorer. It is the task of the client to convert the user input into the WHERE clause when accessing the data. </a:t>
            </a:r>
          </a:p>
          <a:p>
            <a:endParaRPr lang="de-DE" sz="1200" kern="1200" dirty="0" smtClean="0">
              <a:solidFill>
                <a:schemeClr val="tx1"/>
              </a:solidFill>
              <a:effectLst/>
              <a:latin typeface="+mn-lt"/>
              <a:ea typeface="+mn-ea"/>
              <a:cs typeface="+mn-cs"/>
            </a:endParaRPr>
          </a:p>
          <a:p>
            <a:pPr lvl="0"/>
            <a:r>
              <a:rPr lang="fr-FR" sz="1200" kern="1200" dirty="0" err="1" smtClean="0">
                <a:solidFill>
                  <a:schemeClr val="tx1"/>
                </a:solidFill>
                <a:effectLst/>
                <a:latin typeface="+mn-lt"/>
                <a:ea typeface="+mn-ea"/>
                <a:cs typeface="+mn-cs"/>
              </a:rPr>
              <a:t>Parameters</a:t>
            </a:r>
            <a:r>
              <a:rPr lang="fr-FR" sz="1200" kern="1200" dirty="0" smtClean="0">
                <a:solidFill>
                  <a:schemeClr val="tx1"/>
                </a:solidFill>
                <a:effectLst/>
                <a:latin typeface="+mn-lt"/>
                <a:ea typeface="+mn-ea"/>
                <a:cs typeface="+mn-cs"/>
              </a:rPr>
              <a:t> or Input </a:t>
            </a:r>
            <a:r>
              <a:rPr lang="fr-FR" sz="1200" kern="1200" dirty="0" err="1" smtClean="0">
                <a:solidFill>
                  <a:schemeClr val="tx1"/>
                </a:solidFill>
                <a:effectLst/>
                <a:latin typeface="+mn-lt"/>
                <a:ea typeface="+mn-ea"/>
                <a:cs typeface="+mn-cs"/>
              </a:rPr>
              <a:t>Parameters</a:t>
            </a:r>
            <a:r>
              <a:rPr lang="fr-FR" sz="1200"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parameter (like a variable) can be specified before executing a query on the view. Usually parameter values are entered manually by the user on a UI (variable popup). A Parameter defines an internal parameterization of the view. This means the engine needs to know it and uses the parameter value during the execution (e.g. to calculate a formula for a calculated measure). The parameter value is passed to the engine via the PLACEHOLDER clause of the SQL statement. A parameter can only have single values. For the end user there is no distinction between variables and parameters. Both appear as input fields on the variable popup. </a:t>
            </a:r>
            <a:endParaRPr lang="de-DE" sz="1200" kern="1200" dirty="0" smtClean="0">
              <a:solidFill>
                <a:schemeClr val="tx1"/>
              </a:solidFill>
              <a:effectLst/>
              <a:latin typeface="+mn-lt"/>
              <a:ea typeface="+mn-ea"/>
              <a:cs typeface="+mn-cs"/>
            </a:endParaRPr>
          </a:p>
          <a:p>
            <a:pPr defTabSz="843900" eaLnBrk="0" fontAlgn="base" hangingPunct="0">
              <a:spcBef>
                <a:spcPct val="75000"/>
              </a:spcBef>
              <a:spcAft>
                <a:spcPct val="0"/>
              </a:spcAft>
              <a:buClr>
                <a:schemeClr val="tx1"/>
              </a:buClr>
              <a:buSzPct val="80000"/>
              <a:defRPr/>
            </a:pPr>
            <a:endParaRPr lang="de-DE" sz="1200" dirty="0" smtClean="0">
              <a:latin typeface="Arial" charset="0"/>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pPr defTabSz="843900" eaLnBrk="0" fontAlgn="base" hangingPunct="0">
              <a:spcBef>
                <a:spcPct val="75000"/>
              </a:spcBef>
              <a:spcAft>
                <a:spcPct val="0"/>
              </a:spcAft>
              <a:buClr>
                <a:schemeClr val="tx1"/>
              </a:buClr>
              <a:buSzPct val="80000"/>
              <a:defRPr/>
            </a:pPr>
            <a:endParaRPr lang="de-DE" sz="1200" dirty="0" smtClean="0">
              <a:latin typeface="Arial" charset="0"/>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pPr marL="184150" lvl="1" indent="-182563" algn="l">
              <a:spcBef>
                <a:spcPct val="25000"/>
              </a:spcBef>
              <a:buClr>
                <a:srgbClr val="F0AB00"/>
              </a:buClr>
              <a:buFont typeface="Wingdings" pitchFamily="2" charset="2"/>
              <a:buChar char="n"/>
              <a:defRPr/>
            </a:pPr>
            <a:r>
              <a:rPr lang="en-US" sz="1800" kern="0" dirty="0" smtClean="0">
                <a:solidFill>
                  <a:srgbClr val="000000"/>
                </a:solidFill>
                <a:latin typeface="+mn-lt"/>
                <a:ea typeface="Arial Unicode MS"/>
                <a:cs typeface="Arial Unicode MS"/>
              </a:rPr>
              <a:t>T</a:t>
            </a:r>
            <a:r>
              <a:rPr lang="en-US" sz="1900" kern="0" dirty="0" smtClean="0">
                <a:solidFill>
                  <a:srgbClr val="000000"/>
                </a:solidFill>
                <a:latin typeface="+mn-lt"/>
                <a:ea typeface="Arial Unicode MS"/>
                <a:cs typeface="Arial Unicode MS"/>
              </a:rPr>
              <a:t>ask Panel (hidden)</a:t>
            </a:r>
          </a:p>
          <a:p>
            <a:pPr marL="341313" marR="0" lvl="2" indent="-165100" algn="l" defTabSz="914400" rtl="0" eaLnBrk="0" fontAlgn="base" latinLnBrk="0" hangingPunct="0">
              <a:lnSpc>
                <a:spcPct val="100000"/>
              </a:lnSpc>
              <a:spcBef>
                <a:spcPct val="25000"/>
              </a:spcBef>
              <a:spcAft>
                <a:spcPct val="0"/>
              </a:spcAft>
              <a:buClrTx/>
              <a:buSzPct val="80000"/>
              <a:buFont typeface="Wingdings" pitchFamily="2" charset="2"/>
              <a:buChar char="§"/>
              <a:tabLst/>
              <a:defRPr/>
            </a:pPr>
            <a:r>
              <a:rPr lang="en-US" sz="1900" kern="0" dirty="0" smtClean="0">
                <a:solidFill>
                  <a:srgbClr val="000000"/>
                </a:solidFill>
                <a:latin typeface="+mn-lt"/>
                <a:ea typeface="Arial Unicode MS"/>
                <a:cs typeface="Arial Unicode MS"/>
              </a:rPr>
              <a:t>On the Data tab, you add predefined connections to data sources, and view the dimensions</a:t>
            </a:r>
            <a:r>
              <a:rPr lang="en-US" sz="1900" kern="0" baseline="0" dirty="0" smtClean="0">
                <a:solidFill>
                  <a:srgbClr val="000000"/>
                </a:solidFill>
                <a:latin typeface="+mn-lt"/>
                <a:ea typeface="Arial Unicode MS"/>
                <a:cs typeface="Arial Unicode MS"/>
              </a:rPr>
              <a:t> </a:t>
            </a:r>
            <a:r>
              <a:rPr lang="en-US" sz="1900" kern="0" dirty="0" smtClean="0">
                <a:solidFill>
                  <a:srgbClr val="000000"/>
                </a:solidFill>
                <a:latin typeface="+mn-lt"/>
                <a:ea typeface="Arial Unicode MS"/>
                <a:cs typeface="Arial Unicode MS"/>
              </a:rPr>
              <a:t>and hierarchies defined in those data sources.</a:t>
            </a:r>
          </a:p>
          <a:p>
            <a:pPr marL="341313" lvl="2" indent="-165100" algn="l">
              <a:spcBef>
                <a:spcPct val="25000"/>
              </a:spcBef>
              <a:buClrTx/>
              <a:buFont typeface="Wingdings" pitchFamily="2" charset="2"/>
              <a:buChar char="§"/>
              <a:defRPr/>
            </a:pPr>
            <a:r>
              <a:rPr lang="en-US" sz="1900" kern="0" dirty="0" smtClean="0">
                <a:solidFill>
                  <a:srgbClr val="000000"/>
                </a:solidFill>
                <a:latin typeface="+mn-lt"/>
                <a:ea typeface="Arial Unicode MS"/>
                <a:cs typeface="Arial Unicode MS"/>
              </a:rPr>
              <a:t>The Pages tab shows the relationships between analyses and visual components (crosstabs and</a:t>
            </a:r>
            <a:r>
              <a:rPr lang="en-US" sz="1900" kern="0" baseline="0" dirty="0" smtClean="0">
                <a:solidFill>
                  <a:srgbClr val="000000"/>
                </a:solidFill>
                <a:latin typeface="+mn-lt"/>
                <a:ea typeface="Arial Unicode MS"/>
                <a:cs typeface="Arial Unicode MS"/>
              </a:rPr>
              <a:t> </a:t>
            </a:r>
            <a:r>
              <a:rPr lang="en-US" sz="1900" kern="0" dirty="0" smtClean="0">
                <a:solidFill>
                  <a:srgbClr val="000000"/>
                </a:solidFill>
                <a:latin typeface="+mn-lt"/>
                <a:ea typeface="Arial Unicode MS"/>
                <a:cs typeface="Arial Unicode MS"/>
              </a:rPr>
              <a:t>charts) on the on each of the workspace pages.</a:t>
            </a:r>
          </a:p>
          <a:p>
            <a:pPr marL="341313" marR="0" lvl="2" indent="-165100" algn="l" defTabSz="914400" rtl="0" eaLnBrk="0" fontAlgn="base" latinLnBrk="0" hangingPunct="0">
              <a:lnSpc>
                <a:spcPct val="100000"/>
              </a:lnSpc>
              <a:spcBef>
                <a:spcPct val="25000"/>
              </a:spcBef>
              <a:spcAft>
                <a:spcPct val="0"/>
              </a:spcAft>
              <a:buClrTx/>
              <a:buSzPct val="80000"/>
              <a:buFont typeface="Wingdings" pitchFamily="2" charset="2"/>
              <a:buChar char="§"/>
              <a:tabLst/>
              <a:defRPr/>
            </a:pPr>
            <a:r>
              <a:rPr lang="en-US" sz="1900" kern="0" dirty="0" smtClean="0">
                <a:solidFill>
                  <a:srgbClr val="000000"/>
                </a:solidFill>
                <a:latin typeface="+mn-lt"/>
                <a:ea typeface="Arial Unicode MS"/>
                <a:cs typeface="Arial Unicode MS"/>
              </a:rPr>
              <a:t>The Properties tab displays a set of properties for the selected crosstab</a:t>
            </a:r>
            <a:r>
              <a:rPr lang="en-US" sz="1900" kern="0" baseline="0" dirty="0" smtClean="0">
                <a:solidFill>
                  <a:srgbClr val="000000"/>
                </a:solidFill>
                <a:latin typeface="+mn-lt"/>
                <a:ea typeface="Arial Unicode MS"/>
                <a:cs typeface="Arial Unicode MS"/>
              </a:rPr>
              <a:t> or chart.</a:t>
            </a:r>
            <a:endParaRPr lang="en-US" sz="1900" kern="0" dirty="0" smtClean="0">
              <a:solidFill>
                <a:srgbClr val="000000"/>
              </a:solidFill>
              <a:latin typeface="+mn-lt"/>
              <a:ea typeface="Arial Unicode MS"/>
              <a:cs typeface="Arial Unicode MS"/>
            </a:endParaRPr>
          </a:p>
          <a:p>
            <a:pPr marL="341313" lvl="2" indent="-165100" algn="l">
              <a:spcBef>
                <a:spcPct val="25000"/>
              </a:spcBef>
              <a:buClrTx/>
              <a:buFont typeface="Wingdings" pitchFamily="2" charset="2"/>
              <a:buChar char="§"/>
              <a:defRPr/>
            </a:pPr>
            <a:endParaRPr lang="en-US" sz="1900" kern="0" dirty="0" smtClean="0">
              <a:solidFill>
                <a:srgbClr val="000000"/>
              </a:solidFill>
              <a:latin typeface="+mn-lt"/>
              <a:ea typeface="Arial Unicode MS"/>
              <a:cs typeface="Arial Unicode MS"/>
            </a:endParaRPr>
          </a:p>
          <a:p>
            <a:pPr marL="131763" lvl="1" indent="-165100" algn="l">
              <a:spcBef>
                <a:spcPct val="25000"/>
              </a:spcBef>
              <a:buClrTx/>
              <a:buFont typeface="Arial" pitchFamily="34" charset="0"/>
              <a:buChar char="■"/>
              <a:defRPr/>
            </a:pPr>
            <a:r>
              <a:rPr lang="en-US" sz="1900" kern="0" dirty="0" smtClean="0">
                <a:solidFill>
                  <a:srgbClr val="000000"/>
                </a:solidFill>
                <a:latin typeface="+mn-lt"/>
                <a:ea typeface="Arial Unicode MS"/>
                <a:cs typeface="Arial Unicode MS"/>
              </a:rPr>
              <a:t>Layout Panel (hidden)</a:t>
            </a:r>
          </a:p>
          <a:p>
            <a:pPr marL="341313" lvl="2" indent="-165100" algn="l">
              <a:spcBef>
                <a:spcPct val="25000"/>
              </a:spcBef>
              <a:buClrTx/>
              <a:buFont typeface="Wingdings" pitchFamily="2" charset="2"/>
              <a:buChar char="§"/>
              <a:defRPr/>
            </a:pPr>
            <a:r>
              <a:rPr lang="en-US" sz="1900" kern="1200" baseline="0" dirty="0" smtClean="0">
                <a:solidFill>
                  <a:schemeClr val="tx1"/>
                </a:solidFill>
                <a:latin typeface="Arial" charset="0"/>
                <a:ea typeface="Arial Unicode MS" pitchFamily="34" charset="-128"/>
                <a:cs typeface="Arial Unicode MS" pitchFamily="34" charset="-128"/>
              </a:rPr>
              <a:t>Drop zones are the locations in the "Layout" panel where hierarchies can be dropped to define and manipulate the analysis. Drop zones include the row and column axes and the background filters zone.</a:t>
            </a:r>
            <a:r>
              <a:rPr lang="en-US" sz="1900" kern="0" dirty="0" smtClean="0">
                <a:solidFill>
                  <a:srgbClr val="000000"/>
                </a:solidFill>
                <a:latin typeface="+mn-lt"/>
                <a:ea typeface="Arial Unicode MS"/>
                <a:cs typeface="Arial Unicode MS"/>
              </a:rPr>
              <a:t/>
            </a:r>
            <a:br>
              <a:rPr lang="en-US" sz="1900" kern="0" dirty="0" smtClean="0">
                <a:solidFill>
                  <a:srgbClr val="000000"/>
                </a:solidFill>
                <a:latin typeface="+mn-lt"/>
                <a:ea typeface="Arial Unicode MS"/>
                <a:cs typeface="Arial Unicode MS"/>
              </a:rPr>
            </a:br>
            <a:endParaRPr lang="en-US" sz="1900" kern="0" dirty="0" smtClean="0">
              <a:solidFill>
                <a:srgbClr val="000000"/>
              </a:solidFill>
              <a:latin typeface="+mn-lt"/>
              <a:ea typeface="Arial Unicode MS"/>
              <a:cs typeface="Arial Unicode MS"/>
            </a:endParaRPr>
          </a:p>
          <a:p>
            <a:pPr marL="184150" lvl="1" indent="-182563" algn="l">
              <a:spcBef>
                <a:spcPct val="25000"/>
              </a:spcBef>
              <a:buClr>
                <a:srgbClr val="F0AB00"/>
              </a:buClr>
              <a:buFont typeface="Wingdings" pitchFamily="2" charset="2"/>
              <a:buChar char="n"/>
              <a:defRPr/>
            </a:pPr>
            <a:r>
              <a:rPr lang="en-US" sz="1900" kern="0" dirty="0" smtClean="0">
                <a:solidFill>
                  <a:srgbClr val="000000"/>
                </a:solidFill>
                <a:latin typeface="+mn-lt"/>
                <a:ea typeface="Arial Unicode MS"/>
                <a:cs typeface="Arial Unicode MS"/>
              </a:rPr>
              <a:t>Pages</a:t>
            </a:r>
          </a:p>
          <a:p>
            <a:pPr marL="341313" marR="0" lvl="2" indent="-165100" algn="l" defTabSz="914400" rtl="0" eaLnBrk="0" fontAlgn="base" latinLnBrk="0" hangingPunct="0">
              <a:lnSpc>
                <a:spcPct val="100000"/>
              </a:lnSpc>
              <a:spcBef>
                <a:spcPct val="25000"/>
              </a:spcBef>
              <a:spcAft>
                <a:spcPct val="0"/>
              </a:spcAft>
              <a:buClrTx/>
              <a:buSzPct val="80000"/>
              <a:buFont typeface="Wingdings" pitchFamily="2" charset="2"/>
              <a:buChar char="§"/>
              <a:tabLst/>
              <a:defRPr/>
            </a:pPr>
            <a:r>
              <a:rPr lang="en-US" sz="1900" kern="0" dirty="0" smtClean="0">
                <a:solidFill>
                  <a:srgbClr val="000000"/>
                </a:solidFill>
                <a:latin typeface="+mn-lt"/>
                <a:ea typeface="Arial Unicode MS"/>
                <a:cs typeface="Arial Unicode MS"/>
              </a:rPr>
              <a:t>Pages are useful for grouping related analyses together in</a:t>
            </a:r>
            <a:r>
              <a:rPr lang="en-US" sz="1900" kern="0" baseline="0" dirty="0" smtClean="0">
                <a:solidFill>
                  <a:srgbClr val="000000"/>
                </a:solidFill>
                <a:latin typeface="+mn-lt"/>
                <a:ea typeface="Arial Unicode MS"/>
                <a:cs typeface="Arial Unicode MS"/>
              </a:rPr>
              <a:t> </a:t>
            </a:r>
            <a:r>
              <a:rPr lang="en-US" sz="1900" kern="0" dirty="0" smtClean="0">
                <a:solidFill>
                  <a:srgbClr val="000000"/>
                </a:solidFill>
                <a:latin typeface="+mn-lt"/>
                <a:ea typeface="Arial Unicode MS"/>
                <a:cs typeface="Arial Unicode MS"/>
              </a:rPr>
              <a:t>one workspace. </a:t>
            </a:r>
          </a:p>
          <a:p>
            <a:pPr marL="341313" marR="0" lvl="2" indent="-165100" algn="l" defTabSz="914400" rtl="0" eaLnBrk="0" fontAlgn="base" latinLnBrk="0" hangingPunct="0">
              <a:lnSpc>
                <a:spcPct val="100000"/>
              </a:lnSpc>
              <a:spcBef>
                <a:spcPct val="25000"/>
              </a:spcBef>
              <a:spcAft>
                <a:spcPct val="0"/>
              </a:spcAft>
              <a:buClrTx/>
              <a:buSzPct val="80000"/>
              <a:buFont typeface="Wingdings" pitchFamily="2" charset="2"/>
              <a:buChar char="§"/>
              <a:tabLst/>
              <a:defRPr/>
            </a:pPr>
            <a:r>
              <a:rPr lang="en-US" sz="1900" kern="0" dirty="0" smtClean="0">
                <a:solidFill>
                  <a:srgbClr val="000000"/>
                </a:solidFill>
                <a:latin typeface="+mn-lt"/>
                <a:ea typeface="Arial Unicode MS"/>
                <a:cs typeface="Arial Unicode MS"/>
              </a:rPr>
              <a:t>For example, a workspace might represent the solution to a particular problem, with</a:t>
            </a:r>
            <a:r>
              <a:rPr lang="en-US" sz="1900" kern="0" baseline="0" dirty="0" smtClean="0">
                <a:solidFill>
                  <a:srgbClr val="000000"/>
                </a:solidFill>
                <a:latin typeface="+mn-lt"/>
                <a:ea typeface="Arial Unicode MS"/>
                <a:cs typeface="Arial Unicode MS"/>
              </a:rPr>
              <a:t> </a:t>
            </a:r>
            <a:r>
              <a:rPr lang="en-US" sz="1900" kern="0" dirty="0" smtClean="0">
                <a:solidFill>
                  <a:srgbClr val="000000"/>
                </a:solidFill>
                <a:latin typeface="+mn-lt"/>
                <a:ea typeface="Arial Unicode MS"/>
                <a:cs typeface="Arial Unicode MS"/>
              </a:rPr>
              <a:t>each page representing a step in the solution.</a:t>
            </a:r>
          </a:p>
          <a:p>
            <a:pPr marL="341313" lvl="2" indent="-165100" algn="l">
              <a:spcBef>
                <a:spcPct val="25000"/>
              </a:spcBef>
              <a:buClrTx/>
              <a:buFont typeface="Wingdings" pitchFamily="2" charset="2"/>
              <a:buNone/>
              <a:defRPr/>
            </a:pPr>
            <a:endParaRPr lang="en-US" sz="1900" kern="0" dirty="0" smtClean="0">
              <a:solidFill>
                <a:srgbClr val="000000"/>
              </a:solidFill>
              <a:latin typeface="+mn-lt"/>
              <a:ea typeface="Arial Unicode MS"/>
              <a:cs typeface="Arial Unicode MS"/>
            </a:endParaRPr>
          </a:p>
          <a:p>
            <a:pPr marL="184150" lvl="1" indent="-182563" algn="l">
              <a:spcBef>
                <a:spcPct val="25000"/>
              </a:spcBef>
              <a:buClr>
                <a:srgbClr val="F0AB00"/>
              </a:buClr>
              <a:buFont typeface="Wingdings" pitchFamily="2" charset="2"/>
              <a:buChar char="n"/>
              <a:defRPr/>
            </a:pPr>
            <a:r>
              <a:rPr lang="en-US" sz="1900" kern="0" dirty="0" smtClean="0">
                <a:solidFill>
                  <a:srgbClr val="000000"/>
                </a:solidFill>
                <a:latin typeface="+mn-lt"/>
                <a:ea typeface="Arial Unicode MS"/>
                <a:cs typeface="Arial Unicode MS"/>
              </a:rPr>
              <a:t>Tabbed Toolbar</a:t>
            </a:r>
          </a:p>
          <a:p>
            <a:pPr marL="341313" lvl="2" indent="-165100" algn="l">
              <a:spcBef>
                <a:spcPct val="25000"/>
              </a:spcBef>
              <a:buClrTx/>
              <a:buFont typeface="Wingdings" pitchFamily="2" charset="2"/>
              <a:buChar char="§"/>
              <a:defRPr/>
            </a:pPr>
            <a:r>
              <a:rPr lang="en-US" sz="1900" kern="0" dirty="0" smtClean="0">
                <a:solidFill>
                  <a:srgbClr val="000000"/>
                </a:solidFill>
                <a:latin typeface="+mn-lt"/>
                <a:ea typeface="Arial Unicode MS"/>
                <a:cs typeface="Arial Unicode MS"/>
              </a:rPr>
              <a:t>Groups together complementary features</a:t>
            </a:r>
          </a:p>
          <a:p>
            <a:pPr marL="341313" lvl="2" indent="-165100" algn="l">
              <a:spcBef>
                <a:spcPct val="25000"/>
              </a:spcBef>
              <a:buClrTx/>
              <a:buFont typeface="Wingdings" pitchFamily="2" charset="2"/>
              <a:buNone/>
              <a:defRPr/>
            </a:pPr>
            <a:endParaRPr lang="en-US" sz="1900" kern="0" dirty="0" smtClean="0">
              <a:solidFill>
                <a:srgbClr val="000000"/>
              </a:solidFill>
              <a:latin typeface="+mn-lt"/>
              <a:ea typeface="Arial Unicode MS"/>
              <a:cs typeface="Arial Unicode MS"/>
            </a:endParaRPr>
          </a:p>
          <a:p>
            <a:pPr marL="184150" lvl="1" indent="-182563" algn="l">
              <a:spcBef>
                <a:spcPct val="25000"/>
              </a:spcBef>
              <a:buClr>
                <a:srgbClr val="F0AB00"/>
              </a:buClr>
              <a:buFont typeface="Wingdings" pitchFamily="2" charset="2"/>
              <a:buChar char="n"/>
              <a:defRPr/>
            </a:pPr>
            <a:r>
              <a:rPr lang="en-US" sz="1900" kern="0" dirty="0" smtClean="0">
                <a:solidFill>
                  <a:srgbClr val="000000"/>
                </a:solidFill>
                <a:latin typeface="+mn-lt"/>
                <a:ea typeface="Arial Unicode MS"/>
                <a:cs typeface="Arial Unicode MS"/>
              </a:rPr>
              <a:t>Auto Update</a:t>
            </a:r>
          </a:p>
          <a:p>
            <a:pPr marL="341313" lvl="2" indent="-165100" algn="l">
              <a:spcBef>
                <a:spcPct val="25000"/>
              </a:spcBef>
              <a:buClrTx/>
              <a:buFont typeface="Wingdings" pitchFamily="2" charset="2"/>
              <a:buChar char="§"/>
              <a:defRPr/>
            </a:pPr>
            <a:r>
              <a:rPr lang="en-US" sz="1900" kern="0" dirty="0" smtClean="0">
                <a:solidFill>
                  <a:srgbClr val="000000"/>
                </a:solidFill>
                <a:latin typeface="+mn-lt"/>
                <a:ea typeface="Arial Unicode MS"/>
                <a:cs typeface="Arial Unicode MS"/>
              </a:rPr>
              <a:t>Pause update to perform several navigation steps</a:t>
            </a:r>
            <a:endParaRPr lang="en-US" dirty="0" smtClean="0"/>
          </a:p>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4BCF73-8E73-8A4C-A92D-081D0EA363B2}" type="slidenum">
              <a:rPr lang="en-US" smtClean="0"/>
              <a:t>30</a:t>
            </a:fld>
            <a:endParaRPr lang="en-US"/>
          </a:p>
        </p:txBody>
      </p:sp>
    </p:spTree>
    <p:extLst>
      <p:ext uri="{BB962C8B-B14F-4D97-AF65-F5344CB8AC3E}">
        <p14:creationId xmlns:p14="http://schemas.microsoft.com/office/powerpoint/2010/main" val="3728164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xfrm>
            <a:off x="547688" y="612775"/>
            <a:ext cx="5762625" cy="32416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796F2A14-9C09-421B-AA29-BFCA9AF7C42B}" type="slidenum">
              <a:rPr smtClean="0">
                <a:solidFill>
                  <a:prstClr val="black"/>
                </a:solidFill>
              </a:rPr>
              <a:pPr>
                <a:defRPr/>
              </a:pPr>
              <a:t>31</a:t>
            </a:fld>
            <a:endParaRPr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en-US" dirty="0" smtClean="0"/>
              <a:t>This</a:t>
            </a:r>
            <a:r>
              <a:rPr lang="en-US" baseline="0" dirty="0" smtClean="0"/>
              <a:t> is important to show the “innovation without disruption” message.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32</a:t>
            </a:fld>
            <a:endParaRPr dirty="0">
              <a:solidFill>
                <a:prstClr val="black"/>
              </a:solidFill>
            </a:endParaRPr>
          </a:p>
        </p:txBody>
      </p:sp>
    </p:spTree>
    <p:extLst>
      <p:ext uri="{BB962C8B-B14F-4D97-AF65-F5344CB8AC3E}">
        <p14:creationId xmlns:p14="http://schemas.microsoft.com/office/powerpoint/2010/main" val="1009402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390525"/>
            <a:ext cx="7143750" cy="40195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79413" y="684213"/>
            <a:ext cx="6099175" cy="3432175"/>
          </a:xfrm>
          <a:ln/>
        </p:spPr>
      </p:sp>
      <p:sp>
        <p:nvSpPr>
          <p:cNvPr id="60419" name="Rectangle 3"/>
          <p:cNvSpPr>
            <a:spLocks noGrp="1" noChangeArrowheads="1"/>
          </p:cNvSpPr>
          <p:nvPr>
            <p:ph type="body" idx="1"/>
          </p:nvPr>
        </p:nvSpPr>
        <p:spPr>
          <a:xfrm>
            <a:off x="915773" y="4344866"/>
            <a:ext cx="5026458" cy="4114800"/>
          </a:xfrm>
          <a:noFill/>
          <a:ln w="9525"/>
        </p:spPr>
        <p:txBody>
          <a:bodyPr/>
          <a:lstStyle/>
          <a:p>
            <a:r>
              <a:rPr lang="de-DE" b="1" dirty="0">
                <a:latin typeface="Arial" pitchFamily="34" charset="0"/>
                <a:ea typeface="Arial Unicode MS" pitchFamily="34" charset="-128"/>
                <a:cs typeface="Arial Unicode MS" pitchFamily="34" charset="-128"/>
              </a:rPr>
              <a:t> </a:t>
            </a:r>
            <a:endParaRPr lang="en-GB" dirty="0"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en-US" b="0" dirty="0" smtClean="0"/>
              <a:t>The Business Intelligence mission is to connect the data to the people to allow them to make better decisions</a:t>
            </a:r>
          </a:p>
          <a:p>
            <a:endParaRPr lang="en-US" b="0"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89541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79413" y="684213"/>
            <a:ext cx="6099175" cy="3432175"/>
          </a:xfrm>
          <a:ln/>
        </p:spPr>
      </p:sp>
      <p:sp>
        <p:nvSpPr>
          <p:cNvPr id="60419" name="Rectangle 3"/>
          <p:cNvSpPr>
            <a:spLocks noGrp="1" noChangeArrowheads="1"/>
          </p:cNvSpPr>
          <p:nvPr>
            <p:ph type="body" idx="1"/>
          </p:nvPr>
        </p:nvSpPr>
        <p:spPr>
          <a:xfrm>
            <a:off x="915773" y="4344866"/>
            <a:ext cx="5026458" cy="4114800"/>
          </a:xfrm>
          <a:noFill/>
          <a:ln w="9525"/>
        </p:spPr>
        <p:txBody>
          <a:bodyPr/>
          <a:lstStyle/>
          <a:p>
            <a:r>
              <a:rPr lang="de-DE" b="1" dirty="0">
                <a:latin typeface="Arial" pitchFamily="34" charset="0"/>
                <a:ea typeface="Arial Unicode MS" pitchFamily="34" charset="-128"/>
                <a:cs typeface="Arial Unicode MS" pitchFamily="34" charset="-128"/>
              </a:rPr>
              <a:t> </a:t>
            </a:r>
            <a:endParaRPr lang="en-GB" dirty="0" smtClean="0">
              <a:latin typeface="Arial" charset="0"/>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79413" y="684213"/>
            <a:ext cx="6099175" cy="3432175"/>
          </a:xfrm>
          <a:ln/>
        </p:spPr>
      </p:sp>
      <p:sp>
        <p:nvSpPr>
          <p:cNvPr id="60419" name="Rectangle 3"/>
          <p:cNvSpPr>
            <a:spLocks noGrp="1" noChangeArrowheads="1"/>
          </p:cNvSpPr>
          <p:nvPr>
            <p:ph type="body" idx="1"/>
          </p:nvPr>
        </p:nvSpPr>
        <p:spPr>
          <a:xfrm>
            <a:off x="915773" y="4344866"/>
            <a:ext cx="5026458" cy="4114800"/>
          </a:xfrm>
          <a:noFill/>
          <a:ln w="9525"/>
        </p:spPr>
        <p:txBody>
          <a:bodyPr/>
          <a:lstStyle/>
          <a:p>
            <a:r>
              <a:rPr lang="de-DE" b="1" dirty="0">
                <a:latin typeface="Arial" pitchFamily="34" charset="0"/>
                <a:ea typeface="Arial Unicode MS" pitchFamily="34" charset="-128"/>
                <a:cs typeface="Arial Unicode MS" pitchFamily="34" charset="-128"/>
              </a:rPr>
              <a:t> </a:t>
            </a:r>
            <a:endParaRPr lang="en-GB" dirty="0" smtClean="0">
              <a:latin typeface="Arial" charset="0"/>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79413" y="684213"/>
            <a:ext cx="6099175" cy="3432175"/>
          </a:xfrm>
          <a:ln/>
        </p:spPr>
      </p:sp>
      <p:sp>
        <p:nvSpPr>
          <p:cNvPr id="60419" name="Rectangle 3"/>
          <p:cNvSpPr>
            <a:spLocks noGrp="1" noChangeArrowheads="1"/>
          </p:cNvSpPr>
          <p:nvPr>
            <p:ph type="body" idx="1"/>
          </p:nvPr>
        </p:nvSpPr>
        <p:spPr>
          <a:xfrm>
            <a:off x="915773" y="4344866"/>
            <a:ext cx="5026458" cy="4114800"/>
          </a:xfrm>
          <a:noFill/>
          <a:ln w="9525"/>
        </p:spPr>
        <p:txBody>
          <a:bodyPr/>
          <a:lstStyle/>
          <a:p>
            <a:r>
              <a:rPr lang="de-DE" b="1" dirty="0">
                <a:latin typeface="Arial" pitchFamily="34" charset="0"/>
                <a:ea typeface="Arial Unicode MS" pitchFamily="34" charset="-128"/>
                <a:cs typeface="Arial Unicode MS" pitchFamily="34" charset="-128"/>
              </a:rPr>
              <a:t> </a:t>
            </a:r>
            <a:endParaRPr lang="en-GB" dirty="0" smtClean="0">
              <a:latin typeface="Arial" charset="0"/>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5424" y="685488"/>
            <a:ext cx="4547152"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40</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en-US" sz="1200" dirty="0" smtClean="0"/>
              <a:t>There is no surprise here, one of the key trends is</a:t>
            </a:r>
            <a:r>
              <a:rPr lang="en-US" sz="1200" baseline="0" dirty="0" smtClean="0"/>
              <a:t> the how much data is growing in volume and variety.</a:t>
            </a:r>
          </a:p>
          <a:p>
            <a:pPr marL="0" marR="0" indent="0" algn="l" defTabSz="1088776" rtl="0" eaLnBrk="1" fontAlgn="auto" latinLnBrk="0" hangingPunct="1">
              <a:lnSpc>
                <a:spcPct val="100000"/>
              </a:lnSpc>
              <a:spcBef>
                <a:spcPts val="0"/>
              </a:spcBef>
              <a:spcAft>
                <a:spcPts val="0"/>
              </a:spcAft>
              <a:buClrTx/>
              <a:buSzTx/>
              <a:buFontTx/>
              <a:buNone/>
              <a:tabLst/>
              <a:defRPr/>
            </a:pPr>
            <a:r>
              <a:rPr lang="en-US" sz="1200" baseline="0" dirty="0" smtClean="0"/>
              <a:t>This data needs to be analyzed and harnessed to provide value to the businesses</a:t>
            </a:r>
          </a:p>
          <a:p>
            <a:pPr marL="0" marR="0" indent="0" algn="l" defTabSz="1088776"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954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en-US" b="1" dirty="0" smtClean="0"/>
              <a:t>IT remains resource constrained,</a:t>
            </a:r>
            <a:r>
              <a:rPr lang="en-US" b="1" baseline="0" dirty="0" smtClean="0"/>
              <a:t> and </a:t>
            </a:r>
            <a:r>
              <a:rPr lang="en-US" b="1" dirty="0" smtClean="0"/>
              <a:t>needs to reduce the cost of ownership</a:t>
            </a:r>
            <a:r>
              <a:rPr lang="en-US" b="1" baseline="0" dirty="0" smtClean="0"/>
              <a:t> and to scale the platform to a larger number of users</a:t>
            </a:r>
            <a:endParaRPr lang="en-US" b="1" dirty="0" smtClean="0"/>
          </a:p>
          <a:p>
            <a:pPr marL="285750" indent="-285750">
              <a:buFont typeface="Arial" pitchFamily="34" charset="0"/>
              <a:buChar char="•"/>
            </a:pPr>
            <a:r>
              <a:rPr lang="en-US" sz="1200" dirty="0" smtClean="0"/>
              <a:t>IT needs the time to manage the data, without being stuck maintaining systems and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our mission is to deliver the great experiences</a:t>
            </a:r>
            <a:r>
              <a:rPr lang="en-US" baseline="0" dirty="0" smtClean="0"/>
              <a:t> targeted towards the changing users, while providing IT with the platform to scale and innovate across their business.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That’s a big challenge, but there is good news…</a:t>
            </a:r>
          </a:p>
          <a:p>
            <a:endParaRPr lang="en-US" b="1"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89541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en-US" b="1" dirty="0" smtClean="0"/>
              <a:t>IT remains resource constrained,</a:t>
            </a:r>
            <a:r>
              <a:rPr lang="en-US" b="1" baseline="0" dirty="0" smtClean="0"/>
              <a:t> and </a:t>
            </a:r>
            <a:r>
              <a:rPr lang="en-US" b="1" dirty="0" smtClean="0"/>
              <a:t>needs to reduce the cost of ownership</a:t>
            </a:r>
            <a:r>
              <a:rPr lang="en-US" b="1" baseline="0" dirty="0" smtClean="0"/>
              <a:t> and to scale the platform to a larger number of users</a:t>
            </a:r>
            <a:endParaRPr lang="en-US" b="1" dirty="0" smtClean="0"/>
          </a:p>
          <a:p>
            <a:pPr marL="285750" indent="-285750">
              <a:buFont typeface="Arial" pitchFamily="34" charset="0"/>
              <a:buChar char="•"/>
            </a:pPr>
            <a:r>
              <a:rPr lang="en-US" sz="1200" dirty="0" smtClean="0"/>
              <a:t>IT needs the time to manage the data, without being stuck maintaining systems and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our mission is to deliver the great experiences</a:t>
            </a:r>
            <a:r>
              <a:rPr lang="en-US" baseline="0" dirty="0" smtClean="0"/>
              <a:t> targeted towards the changing users, while providing IT with the platform to scale and innovate across their business.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That’s a big challenge, but there is good news…</a:t>
            </a:r>
          </a:p>
          <a:p>
            <a:endParaRPr lang="en-US" b="1"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89541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fontScale="77500" lnSpcReduction="20000"/>
          </a:bodyPr>
          <a:lstStyle/>
          <a:p>
            <a:r>
              <a:rPr lang="en-US" dirty="0" smtClean="0"/>
              <a:t>In real Time no aggregates</a:t>
            </a:r>
          </a:p>
          <a:p>
            <a:endParaRPr lang="en-US"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baseline="0" dirty="0" smtClean="0"/>
              <a:t>Our vision at SAP is to close this gap, and enable the intelligent enterprise, </a:t>
            </a:r>
            <a:r>
              <a:rPr lang="en-US" b="0" dirty="0" smtClean="0"/>
              <a:t>where every user will contribute and enrich the network</a:t>
            </a:r>
            <a:r>
              <a:rPr lang="en-US" b="0" baseline="0" dirty="0" smtClean="0"/>
              <a:t> </a:t>
            </a:r>
            <a:r>
              <a:rPr lang="en-US" b="0" dirty="0" smtClean="0"/>
              <a:t>of information.</a:t>
            </a:r>
          </a:p>
          <a:p>
            <a:pPr marL="0" marR="0" indent="0" algn="l" defTabSz="1088776"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b="0" dirty="0" smtClean="0"/>
              <a:t>We build a suit of tools that bring together all the users</a:t>
            </a:r>
            <a:r>
              <a:rPr lang="en-US" b="0" baseline="0" dirty="0" smtClean="0"/>
              <a:t> on a single platform, that scales to address any volume of data and any number of users.</a:t>
            </a:r>
            <a:endParaRPr lang="en-US" b="0" dirty="0" smtClean="0"/>
          </a:p>
          <a:p>
            <a:r>
              <a:rPr lang="en-US" sz="1200" kern="1200" dirty="0" smtClean="0">
                <a:solidFill>
                  <a:schemeClr val="tx1"/>
                </a:solidFill>
                <a:effectLst/>
                <a:latin typeface="+mn-lt"/>
                <a:ea typeface="+mn-ea"/>
                <a:cs typeface="+mn-cs"/>
              </a:rPr>
              <a:t>1. we allow Developers and IT, to </a:t>
            </a:r>
            <a:r>
              <a:rPr lang="en-US" sz="1200" kern="1200" baseline="0" dirty="0" smtClean="0">
                <a:solidFill>
                  <a:schemeClr val="tx1"/>
                </a:solidFill>
                <a:effectLst/>
                <a:latin typeface="+mn-lt"/>
                <a:ea typeface="+mn-ea"/>
                <a:cs typeface="+mn-cs"/>
              </a:rPr>
              <a:t>focus on the </a:t>
            </a:r>
            <a:r>
              <a:rPr lang="en-US" sz="1200" kern="1200" dirty="0" smtClean="0">
                <a:solidFill>
                  <a:schemeClr val="tx1"/>
                </a:solidFill>
                <a:effectLst/>
                <a:latin typeface="+mn-lt"/>
                <a:ea typeface="+mn-ea"/>
                <a:cs typeface="+mn-cs"/>
              </a:rPr>
              <a:t>"Design" and "Govern“ experiences, where they administer and monitor the platform</a:t>
            </a:r>
          </a:p>
          <a:p>
            <a:r>
              <a:rPr lang="en-US" sz="1200" kern="1200" dirty="0" smtClean="0">
                <a:solidFill>
                  <a:schemeClr val="tx1"/>
                </a:solidFill>
                <a:effectLst/>
                <a:latin typeface="+mn-lt"/>
                <a:ea typeface="+mn-ea"/>
                <a:cs typeface="+mn-cs"/>
              </a:rPr>
              <a:t>2. we allow</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Analysts to focus on the "Enrich", "Explain", and "Explore" experiences, so that</a:t>
            </a:r>
            <a:r>
              <a:rPr lang="en-US" sz="1200" kern="1200" baseline="0" dirty="0" smtClean="0">
                <a:solidFill>
                  <a:schemeClr val="tx1"/>
                </a:solidFill>
                <a:effectLst/>
                <a:latin typeface="+mn-lt"/>
                <a:ea typeface="+mn-ea"/>
                <a:cs typeface="+mn-cs"/>
              </a:rPr>
              <a:t> they </a:t>
            </a:r>
            <a:r>
              <a:rPr lang="en-US" sz="1200" kern="1200" dirty="0" smtClean="0">
                <a:solidFill>
                  <a:schemeClr val="tx1"/>
                </a:solidFill>
                <a:effectLst/>
                <a:latin typeface="+mn-lt"/>
                <a:ea typeface="+mn-ea"/>
                <a:cs typeface="+mn-cs"/>
              </a:rPr>
              <a:t>can produce the right content and analyses</a:t>
            </a:r>
          </a:p>
          <a:p>
            <a:r>
              <a:rPr lang="en-US" sz="1200" kern="1200" dirty="0" smtClean="0">
                <a:solidFill>
                  <a:schemeClr val="tx1"/>
                </a:solidFill>
                <a:effectLst/>
                <a:latin typeface="+mn-lt"/>
                <a:ea typeface="+mn-ea"/>
                <a:cs typeface="+mn-cs"/>
              </a:rPr>
              <a:t>3. Finally, we give the End Users the "Monitor", "Explore" and "Explain" experiences, where they can easily access information</a:t>
            </a:r>
            <a:r>
              <a:rPr lang="en-US" sz="1200" kern="1200" baseline="0" dirty="0" smtClean="0">
                <a:solidFill>
                  <a:schemeClr val="tx1"/>
                </a:solidFill>
                <a:effectLst/>
                <a:latin typeface="+mn-lt"/>
                <a:ea typeface="+mn-ea"/>
                <a:cs typeface="+mn-cs"/>
              </a:rPr>
              <a:t> and make a case to their colleagues to take better decisions</a:t>
            </a:r>
            <a:endParaRPr lang="en-US" sz="1200" kern="1200" dirty="0" smtClean="0">
              <a:solidFill>
                <a:schemeClr val="tx1"/>
              </a:solidFill>
              <a:effectLst/>
              <a:latin typeface="+mn-lt"/>
              <a:ea typeface="+mn-ea"/>
              <a:cs typeface="+mn-cs"/>
            </a:endParaRPr>
          </a:p>
          <a:p>
            <a:pPr marL="0" marR="0" indent="0" algn="l" defTabSz="1088776"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dirty="0" smtClean="0"/>
              <a:t>You can think of Wikipedia as an analogy:</a:t>
            </a:r>
            <a:r>
              <a:rPr lang="en-US" baseline="0" dirty="0" smtClean="0"/>
              <a:t> at first there were a few specialists that were writing articles for encyclopedia, and it would take years to complete, and print. The updates would traditionally be one volume per year over the course of 20+ years, then came Encarta, then came Wikipedia.</a:t>
            </a:r>
          </a:p>
          <a:p>
            <a:pPr marL="0" marR="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baseline="0" dirty="0" smtClean="0"/>
              <a:t>For BI, we have to go through the same revolution, and now start to empower the analysts to create their own content, It still retains the role of moderator, and users contribute too, just by accessing this report rather than this other report, and by the comments they provide back to the authors. </a:t>
            </a:r>
          </a:p>
          <a:p>
            <a:pPr marL="0" marR="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baseline="0" dirty="0" smtClean="0"/>
              <a:t>This is the way forward, and SAP provides is innovating by providing an integrated suite of tools that enable IT to cover the needs of all users in the departments.</a:t>
            </a:r>
          </a:p>
          <a:p>
            <a:pPr marL="0" marR="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baseline="0" dirty="0" smtClean="0"/>
              <a:t>Our vision is the network of truth</a:t>
            </a:r>
          </a:p>
          <a:p>
            <a:pPr marL="0" marR="0" indent="0" algn="l" defTabSz="1088776" rtl="0" eaLnBrk="1" fontAlgn="auto" latinLnBrk="0" hangingPunct="1">
              <a:lnSpc>
                <a:spcPct val="100000"/>
              </a:lnSpc>
              <a:spcBef>
                <a:spcPts val="0"/>
              </a:spcBef>
              <a:spcAft>
                <a:spcPts val="0"/>
              </a:spcAft>
              <a:buClrTx/>
              <a:buSzTx/>
              <a:buFontTx/>
              <a:buNone/>
              <a:tabLst/>
              <a:defRPr/>
            </a:pPr>
            <a:r>
              <a:rPr lang="en-US" baseline="0" dirty="0" smtClean="0"/>
              <a:t>What is unique about us is that we are addressing to make it a </a:t>
            </a:r>
            <a:r>
              <a:rPr lang="en-US" baseline="0" dirty="0" err="1" smtClean="0"/>
              <a:t>tryly</a:t>
            </a:r>
            <a:r>
              <a:rPr lang="en-US" baseline="0" dirty="0" smtClean="0"/>
              <a:t> contribution system</a:t>
            </a:r>
          </a:p>
          <a:p>
            <a:pPr marL="0" marR="0" indent="0" algn="l" defTabSz="1088776" rtl="0" eaLnBrk="1" fontAlgn="auto" latinLnBrk="0" hangingPunct="1">
              <a:lnSpc>
                <a:spcPct val="100000"/>
              </a:lnSpc>
              <a:spcBef>
                <a:spcPts val="0"/>
              </a:spcBef>
              <a:spcAft>
                <a:spcPts val="0"/>
              </a:spcAft>
              <a:buClrTx/>
              <a:buSzTx/>
              <a:buFontTx/>
              <a:buNone/>
              <a:tabLst/>
              <a:defRPr/>
            </a:pPr>
            <a:r>
              <a:rPr lang="en-US" baseline="0" dirty="0" smtClean="0"/>
              <a:t>Introduce Hana </a:t>
            </a:r>
          </a:p>
          <a:p>
            <a:pPr marL="0" marR="0" indent="0" algn="l" defTabSz="1088776" rtl="0" eaLnBrk="1" fontAlgn="auto" latinLnBrk="0" hangingPunct="1">
              <a:lnSpc>
                <a:spcPct val="100000"/>
              </a:lnSpc>
              <a:spcBef>
                <a:spcPts val="0"/>
              </a:spcBef>
              <a:spcAft>
                <a:spcPts val="0"/>
              </a:spcAft>
              <a:buClrTx/>
              <a:buSzTx/>
              <a:buFontTx/>
              <a:buNone/>
              <a:tabLst/>
              <a:defRPr/>
            </a:pPr>
            <a:r>
              <a:rPr lang="en-US" baseline="0" dirty="0" smtClean="0"/>
              <a:t>Path to Network of Truth goes through single version of truth that meets the needs of the 3 users</a:t>
            </a:r>
          </a:p>
          <a:p>
            <a:pPr marL="0" marR="0" indent="0" algn="l" defTabSz="1088776" rtl="0" eaLnBrk="1" fontAlgn="auto" latinLnBrk="0" hangingPunct="1">
              <a:lnSpc>
                <a:spcPct val="100000"/>
              </a:lnSpc>
              <a:spcBef>
                <a:spcPts val="0"/>
              </a:spcBef>
              <a:spcAft>
                <a:spcPts val="0"/>
              </a:spcAft>
              <a:buClrTx/>
              <a:buSzTx/>
              <a:buFontTx/>
              <a:buNone/>
              <a:tabLst/>
              <a:defRPr/>
            </a:pPr>
            <a:r>
              <a:rPr lang="en-US" baseline="0" dirty="0" smtClean="0"/>
              <a:t>4.1</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47414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r>
              <a:rPr lang="en-US" baseline="0" dirty="0" smtClean="0"/>
              <a:t>Our strategic areas of investment in BI:</a:t>
            </a:r>
          </a:p>
          <a:p>
            <a:endParaRPr lang="en-US" sz="120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1/ Core</a:t>
            </a:r>
            <a:r>
              <a:rPr lang="en-US" sz="1200" b="1" i="0" kern="1200" baseline="0" dirty="0" smtClean="0">
                <a:solidFill>
                  <a:schemeClr val="tx1"/>
                </a:solidFill>
                <a:effectLst/>
                <a:latin typeface="+mn-lt"/>
                <a:ea typeface="+mn-ea"/>
                <a:cs typeface="+mn-cs"/>
              </a:rPr>
              <a:t> BI infrastructure: </a:t>
            </a:r>
            <a:r>
              <a:rPr lang="en-US" sz="1200" b="0" i="0" kern="1200" baseline="0" dirty="0" smtClean="0">
                <a:solidFill>
                  <a:schemeClr val="tx1"/>
                </a:solidFill>
                <a:effectLst/>
                <a:latin typeface="+mn-lt"/>
                <a:ea typeface="+mn-ea"/>
                <a:cs typeface="+mn-cs"/>
              </a:rPr>
              <a:t>o</a:t>
            </a:r>
            <a:r>
              <a:rPr lang="en-US" b="0" i="0" baseline="0" dirty="0" smtClean="0"/>
              <a:t>ur first focus </a:t>
            </a:r>
            <a:r>
              <a:rPr lang="en-US" baseline="0" dirty="0" smtClean="0"/>
              <a:t>is to continue to be the most scalable BI platform in the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core products include the BI Platform and the Administration Console,  </a:t>
            </a:r>
            <a:r>
              <a:rPr lang="en-US" sz="1200" kern="1200" baseline="0" dirty="0" err="1" smtClean="0">
                <a:solidFill>
                  <a:schemeClr val="tx1"/>
                </a:solidFill>
                <a:effectLst/>
                <a:latin typeface="+mn-lt"/>
                <a:ea typeface="+mn-ea"/>
                <a:cs typeface="+mn-cs"/>
              </a:rPr>
              <a:t>WebIntelligence</a:t>
            </a:r>
            <a:r>
              <a:rPr lang="en-US" sz="1200" kern="1200" baseline="0" dirty="0" smtClean="0">
                <a:solidFill>
                  <a:schemeClr val="tx1"/>
                </a:solidFill>
                <a:effectLst/>
                <a:latin typeface="+mn-lt"/>
                <a:ea typeface="+mn-ea"/>
                <a:cs typeface="+mn-cs"/>
              </a:rPr>
              <a:t>, the Semantic Layer, Crystal Reports...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customers don’t have time for </a:t>
            </a:r>
            <a:r>
              <a:rPr lang="en-US" sz="1200" kern="1200" dirty="0" smtClean="0">
                <a:solidFill>
                  <a:schemeClr val="tx1"/>
                </a:solidFill>
                <a:effectLst/>
                <a:latin typeface="+mn-lt"/>
                <a:ea typeface="+mn-ea"/>
                <a:cs typeface="+mn-cs"/>
              </a:rPr>
              <a:t>downtime.</a:t>
            </a:r>
            <a:r>
              <a:rPr lang="en-US" sz="1200" kern="1200" baseline="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 For instance at </a:t>
            </a:r>
            <a:r>
              <a:rPr lang="en-US" baseline="0" dirty="0" smtClean="0"/>
              <a:t>3M the BI application is </a:t>
            </a:r>
            <a:r>
              <a:rPr lang="en-US" sz="1200" kern="1200" baseline="0" dirty="0" smtClean="0">
                <a:solidFill>
                  <a:schemeClr val="tx1"/>
                </a:solidFill>
                <a:effectLst/>
                <a:latin typeface="+mn-lt"/>
                <a:ea typeface="+mn-ea"/>
                <a:cs typeface="+mn-cs"/>
              </a:rPr>
              <a:t>one their top IT applications, they have 15000 users, and it has to be up 24 by 7.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(Check Infosys numbers / went live last year with 100k+ users)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 have invested a lot in the 4.1 release to increase the quality and reliability of our products so that it is aligned with SAP’s brand expectation to be solid and stable.</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2/ Creative</a:t>
            </a:r>
          </a:p>
          <a:p>
            <a:r>
              <a:rPr lang="en-US" baseline="0" dirty="0" smtClean="0"/>
              <a:t>A second area of investment is to allow users to be more creative. We want our customers to innovate and to use our solutions in both the IT department and in the lines of business.</a:t>
            </a:r>
          </a:p>
          <a:p>
            <a:r>
              <a:rPr lang="en-US" baseline="0" dirty="0" smtClean="0"/>
              <a:t>We provide a framework where power users </a:t>
            </a:r>
            <a:r>
              <a:rPr lang="en-US" sz="1200" kern="1200" dirty="0" smtClean="0">
                <a:solidFill>
                  <a:schemeClr val="tx1"/>
                </a:solidFill>
                <a:effectLst/>
                <a:latin typeface="+mn-lt"/>
                <a:ea typeface="+mn-ea"/>
                <a:cs typeface="+mn-cs"/>
              </a:rPr>
              <a:t>can work more in a self service mode, but stay attached to IT infrastructure.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products</a:t>
            </a:r>
            <a:r>
              <a:rPr lang="en-US" sz="1200" kern="1200" baseline="0" dirty="0" smtClean="0">
                <a:solidFill>
                  <a:schemeClr val="tx1"/>
                </a:solidFill>
                <a:effectLst/>
                <a:latin typeface="+mn-lt"/>
                <a:ea typeface="+mn-ea"/>
                <a:cs typeface="+mn-cs"/>
              </a:rPr>
              <a:t> in this area include the Analysis products (Analysis for Office and the OLAP edition, as well as Live Office) the new Zen/Design Studio release along with Dashboards, as well as Explorer and </a:t>
            </a:r>
            <a:r>
              <a:rPr lang="en-US" sz="1200" kern="1200" dirty="0" smtClean="0">
                <a:solidFill>
                  <a:schemeClr val="tx1"/>
                </a:solidFill>
                <a:effectLst/>
                <a:latin typeface="+mn-lt"/>
                <a:ea typeface="+mn-ea"/>
                <a:cs typeface="+mn-cs"/>
              </a:rPr>
              <a:t>Visual Intelligence.</a:t>
            </a:r>
          </a:p>
          <a:p>
            <a:endParaRPr lang="en-US" sz="1200" kern="1200" dirty="0" smtClean="0">
              <a:solidFill>
                <a:schemeClr val="tx1"/>
              </a:solidFill>
              <a:effectLst/>
              <a:latin typeface="+mn-lt"/>
              <a:ea typeface="+mn-ea"/>
              <a:cs typeface="+mn-cs"/>
            </a:endParaRPr>
          </a:p>
          <a:p>
            <a:r>
              <a:rPr lang="en-US" b="1" baseline="0" dirty="0" smtClean="0"/>
              <a:t>3/ The 3</a:t>
            </a:r>
            <a:r>
              <a:rPr lang="en-US" b="1" baseline="30000" dirty="0" smtClean="0"/>
              <a:t>rd</a:t>
            </a:r>
            <a:r>
              <a:rPr lang="en-US" b="1" baseline="0" dirty="0" smtClean="0"/>
              <a:t> area of investment is mobile</a:t>
            </a:r>
            <a:r>
              <a:rPr lang="en-US" b="0" baseline="0" dirty="0" smtClean="0"/>
              <a:t>. </a:t>
            </a:r>
            <a:r>
              <a:rPr lang="en-US" dirty="0" smtClean="0"/>
              <a:t>We’re focused </a:t>
            </a:r>
            <a:r>
              <a:rPr lang="en-US" baseline="0" dirty="0" smtClean="0"/>
              <a:t>to deliver all BI content in one single mobile application in the next few quarters. We’ve started a few years ago with </a:t>
            </a:r>
            <a:r>
              <a:rPr lang="en-US" baseline="0" dirty="0" err="1" smtClean="0"/>
              <a:t>WebIntelligence</a:t>
            </a:r>
            <a:r>
              <a:rPr lang="en-US" baseline="0" dirty="0" smtClean="0"/>
              <a:t> and Crystal reports, we have added Dashboards and Design Studio last year. In the next few months we’re bringing Explorer in the same Mobile BI application (right now it’s a separate application).</a:t>
            </a:r>
            <a:endParaRPr lang="en-US" dirty="0" smtClean="0"/>
          </a:p>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r>
              <a:rPr lang="en-US" b="1" baseline="0" dirty="0" smtClean="0"/>
              <a:t>4/ The 4</a:t>
            </a:r>
            <a:r>
              <a:rPr lang="en-US" b="1" baseline="30000" dirty="0" smtClean="0"/>
              <a:t>th</a:t>
            </a:r>
            <a:r>
              <a:rPr lang="en-US" b="1" baseline="0" dirty="0" smtClean="0"/>
              <a:t> area is Extreme Analytics</a:t>
            </a:r>
            <a:r>
              <a:rPr lang="en-US" baseline="0" dirty="0" smtClean="0"/>
              <a:t>. With the explosion in data, predictive and data mining is no longer a separate discipline. We want to allow customers want to go beyond simple reporting and look at new ways to understand the data and detect trends and opportunities. By combining a new tool, predictive analysis, with the capabilities of Hana and of the semantic layer, we’re addressing the Big Data challenges</a:t>
            </a:r>
          </a:p>
          <a:p>
            <a:endParaRPr lang="en-US" baseline="0" dirty="0" smtClean="0"/>
          </a:p>
          <a:p>
            <a:r>
              <a:rPr lang="en-US" b="1" baseline="0" dirty="0" smtClean="0"/>
              <a:t>5/ Finally we’re also looking at collaboration</a:t>
            </a:r>
            <a:r>
              <a:rPr lang="en-US" baseline="0" dirty="0" smtClean="0"/>
              <a:t>, as most decisions are not made in isolation, and require collaboration between people. Here we have an integration with SAP Jam and Streamwork, which are our collaboration solutions.</a:t>
            </a:r>
          </a:p>
          <a:p>
            <a:endParaRPr lang="en-US" dirty="0" smtClean="0"/>
          </a:p>
          <a:p>
            <a:r>
              <a:rPr lang="en-US" dirty="0" smtClean="0"/>
              <a:t>Overall,</a:t>
            </a:r>
            <a:r>
              <a:rPr lang="en-US" baseline="0" dirty="0" smtClean="0"/>
              <a:t> our strategy is to continue to innovate without disruption, by allowing our customers to get more from our BI suite, and to leverage their existing investments.</a:t>
            </a:r>
          </a:p>
          <a:p>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390525"/>
            <a:ext cx="7143750" cy="40195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2013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other countries.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2013 SAP AG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2800767"/>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19590" y="1557153"/>
            <a:ext cx="10365899" cy="578629"/>
          </a:xfrm>
        </p:spPr>
        <p:txBody>
          <a:bodyPr>
            <a:noAutofit/>
          </a:bodyPr>
          <a:lstStyle>
            <a:lvl1pPr algn="l">
              <a:defRPr sz="38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730142" y="2205374"/>
            <a:ext cx="8536623" cy="1753006"/>
          </a:xfrm>
        </p:spPr>
        <p:txBody>
          <a:bodyPr/>
          <a:lstStyle>
            <a:lvl1pPr marL="0" indent="0" algn="l">
              <a:buNone/>
              <a:defRPr>
                <a:solidFill>
                  <a:schemeClr val="bg1">
                    <a:lumMod val="75000"/>
                  </a:schemeClr>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81307" y="6465203"/>
            <a:ext cx="5425252" cy="288099"/>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700" b="1" dirty="0" smtClean="0">
                  <a:solidFill>
                    <a:prstClr val="white"/>
                  </a:solidFill>
                  <a:latin typeface="微软雅黑" pitchFamily="34" charset="-122"/>
                </a:rPr>
                <a:t>世界</a:t>
              </a:r>
              <a:r>
                <a:rPr lang="en-US" altLang="zh-CN" sz="1700" b="1" dirty="0" smtClean="0">
                  <a:solidFill>
                    <a:prstClr val="white"/>
                  </a:solidFill>
                  <a:latin typeface="微软雅黑" pitchFamily="34" charset="-122"/>
                </a:rPr>
                <a:t>500</a:t>
              </a:r>
              <a:r>
                <a:rPr lang="zh-CN" altLang="en-US" sz="1700" b="1" dirty="0" smtClean="0">
                  <a:solidFill>
                    <a:prstClr val="white"/>
                  </a:solidFill>
                  <a:latin typeface="微软雅黑" pitchFamily="34" charset="-122"/>
                </a:rPr>
                <a:t>强研究中心</a:t>
              </a:r>
              <a:endParaRPr lang="zh-CN" altLang="en-US" sz="17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en-US" altLang="zh-CN" sz="1400" b="1" dirty="0" smtClean="0">
                  <a:solidFill>
                    <a:prstClr val="white"/>
                  </a:solidFill>
                  <a:latin typeface="微软雅黑" pitchFamily="34" charset="-122"/>
                </a:rPr>
                <a:t>zhao-biao.com</a:t>
              </a:r>
              <a:endParaRPr lang="zh-CN" altLang="en-US" sz="1400" b="1" dirty="0">
                <a:solidFill>
                  <a:prstClr val="white"/>
                </a:solidFill>
                <a:latin typeface="微软雅黑" pitchFamily="34" charset="-122"/>
              </a:endParaRPr>
            </a:p>
          </p:txBody>
        </p:sp>
      </p:grpSp>
      <p:sp>
        <p:nvSpPr>
          <p:cNvPr id="11" name="矩形 10"/>
          <p:cNvSpPr/>
          <p:nvPr/>
        </p:nvSpPr>
        <p:spPr>
          <a:xfrm>
            <a:off x="5802680" y="6478346"/>
            <a:ext cx="6001466" cy="288099"/>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8878" tIns="108878" rIns="108878" bIns="108878" rtlCol="0" anchor="ctr"/>
          <a:lstStyle/>
          <a:p>
            <a:pPr algn="ctr" defTabSz="914400"/>
            <a:r>
              <a:rPr lang="zh-CN" altLang="en-US" sz="1700" b="1" dirty="0" smtClean="0">
                <a:solidFill>
                  <a:prstClr val="white"/>
                </a:solidFill>
                <a:latin typeface="微软雅黑" pitchFamily="34" charset="-122"/>
              </a:rPr>
              <a:t>找表网：专注于海外</a:t>
            </a:r>
            <a:r>
              <a:rPr lang="zh-CN" altLang="en-US" sz="1700" b="1" dirty="0">
                <a:solidFill>
                  <a:prstClr val="white"/>
                </a:solidFill>
                <a:latin typeface="微软雅黑" pitchFamily="34" charset="-122"/>
              </a:rPr>
              <a:t>知名</a:t>
            </a:r>
            <a:r>
              <a:rPr lang="zh-CN" altLang="en-US" sz="1700" b="1" dirty="0" smtClean="0">
                <a:solidFill>
                  <a:prstClr val="white"/>
                </a:solidFill>
                <a:latin typeface="微软雅黑" pitchFamily="34" charset="-122"/>
              </a:rPr>
              <a:t>上市公司公开资料研究</a:t>
            </a:r>
            <a:endParaRPr lang="zh-CN" altLang="en-US" sz="1700" b="1" dirty="0">
              <a:solidFill>
                <a:prstClr val="white"/>
              </a:solidFill>
              <a:latin typeface="微软雅黑" pitchFamily="34" charset="-122"/>
            </a:endParaRPr>
          </a:p>
        </p:txBody>
      </p:sp>
      <p:cxnSp>
        <p:nvCxnSpPr>
          <p:cNvPr id="14" name="直接连接符 13"/>
          <p:cNvCxnSpPr/>
          <p:nvPr userDrawn="1"/>
        </p:nvCxnSpPr>
        <p:spPr>
          <a:xfrm>
            <a:off x="575659" y="908930"/>
            <a:ext cx="1109199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7921"/>
            <a:ext cx="10365899"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7387"/>
            <a:ext cx="10365899" cy="1500534"/>
          </a:xfrm>
        </p:spPr>
        <p:txBody>
          <a:bodyPr anchor="b"/>
          <a:lstStyle>
            <a:lvl1pPr marL="0" indent="0">
              <a:buNone/>
              <a:defRPr sz="2400">
                <a:solidFill>
                  <a:schemeClr val="tx1">
                    <a:tint val="75000"/>
                  </a:schemeClr>
                </a:solidFill>
              </a:defRPr>
            </a:lvl1pPr>
            <a:lvl2pPr marL="544388" indent="0">
              <a:buNone/>
              <a:defRPr sz="2100">
                <a:solidFill>
                  <a:schemeClr val="tx1">
                    <a:tint val="75000"/>
                  </a:schemeClr>
                </a:solidFill>
              </a:defRPr>
            </a:lvl2pPr>
            <a:lvl3pPr marL="1088776" indent="0">
              <a:buNone/>
              <a:defRPr sz="1900">
                <a:solidFill>
                  <a:schemeClr val="tx1">
                    <a:tint val="75000"/>
                  </a:schemeClr>
                </a:solidFill>
              </a:defRPr>
            </a:lvl3pPr>
            <a:lvl4pPr marL="1633164" indent="0">
              <a:buNone/>
              <a:defRPr sz="1700">
                <a:solidFill>
                  <a:schemeClr val="tx1">
                    <a:tint val="75000"/>
                  </a:schemeClr>
                </a:solidFill>
              </a:defRPr>
            </a:lvl4pPr>
            <a:lvl5pPr marL="2177552" indent="0">
              <a:buNone/>
              <a:defRPr sz="1700">
                <a:solidFill>
                  <a:schemeClr val="tx1">
                    <a:tint val="75000"/>
                  </a:schemeClr>
                </a:solidFill>
              </a:defRPr>
            </a:lvl5pPr>
            <a:lvl6pPr marL="2721940" indent="0">
              <a:buNone/>
              <a:defRPr sz="1700">
                <a:solidFill>
                  <a:schemeClr val="tx1">
                    <a:tint val="75000"/>
                  </a:schemeClr>
                </a:solidFill>
              </a:defRPr>
            </a:lvl6pPr>
            <a:lvl7pPr marL="3266328" indent="0">
              <a:buNone/>
              <a:defRPr sz="1700">
                <a:solidFill>
                  <a:schemeClr val="tx1">
                    <a:tint val="75000"/>
                  </a:schemeClr>
                </a:solidFill>
              </a:defRPr>
            </a:lvl7pPr>
            <a:lvl8pPr marL="3810716" indent="0">
              <a:buNone/>
              <a:defRPr sz="1700">
                <a:solidFill>
                  <a:schemeClr val="tx1">
                    <a:tint val="75000"/>
                  </a:schemeClr>
                </a:solidFill>
              </a:defRPr>
            </a:lvl8pPr>
            <a:lvl9pPr marL="4355104"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335" y="1485129"/>
            <a:ext cx="10365899" cy="1362390"/>
          </a:xfrm>
        </p:spPr>
        <p:txBody>
          <a:bodyPr anchor="b"/>
          <a:lstStyle>
            <a:lvl1pPr algn="l">
              <a:defRPr sz="48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335" y="2937606"/>
            <a:ext cx="10365899" cy="1500534"/>
          </a:xfrm>
        </p:spPr>
        <p:txBody>
          <a:bodyPr anchor="t"/>
          <a:lstStyle>
            <a:lvl1pPr marL="0" indent="0">
              <a:buNone/>
              <a:defRPr sz="2400">
                <a:solidFill>
                  <a:schemeClr val="bg1"/>
                </a:solidFill>
              </a:defRPr>
            </a:lvl1pPr>
            <a:lvl2pPr marL="544388" indent="0">
              <a:buNone/>
              <a:defRPr sz="2100">
                <a:solidFill>
                  <a:schemeClr val="tx1">
                    <a:tint val="75000"/>
                  </a:schemeClr>
                </a:solidFill>
              </a:defRPr>
            </a:lvl2pPr>
            <a:lvl3pPr marL="1088776" indent="0">
              <a:buNone/>
              <a:defRPr sz="1900">
                <a:solidFill>
                  <a:schemeClr val="tx1">
                    <a:tint val="75000"/>
                  </a:schemeClr>
                </a:solidFill>
              </a:defRPr>
            </a:lvl3pPr>
            <a:lvl4pPr marL="1633164" indent="0">
              <a:buNone/>
              <a:defRPr sz="1700">
                <a:solidFill>
                  <a:schemeClr val="tx1">
                    <a:tint val="75000"/>
                  </a:schemeClr>
                </a:solidFill>
              </a:defRPr>
            </a:lvl4pPr>
            <a:lvl5pPr marL="2177552" indent="0">
              <a:buNone/>
              <a:defRPr sz="1700">
                <a:solidFill>
                  <a:schemeClr val="tx1">
                    <a:tint val="75000"/>
                  </a:schemeClr>
                </a:solidFill>
              </a:defRPr>
            </a:lvl5pPr>
            <a:lvl6pPr marL="2721940" indent="0">
              <a:buNone/>
              <a:defRPr sz="1700">
                <a:solidFill>
                  <a:schemeClr val="tx1">
                    <a:tint val="75000"/>
                  </a:schemeClr>
                </a:solidFill>
              </a:defRPr>
            </a:lvl6pPr>
            <a:lvl7pPr marL="3266328" indent="0">
              <a:buNone/>
              <a:defRPr sz="1700">
                <a:solidFill>
                  <a:schemeClr val="tx1">
                    <a:tint val="75000"/>
                  </a:schemeClr>
                </a:solidFill>
              </a:defRPr>
            </a:lvl7pPr>
            <a:lvl8pPr marL="3810716" indent="0">
              <a:buNone/>
              <a:defRPr sz="1700">
                <a:solidFill>
                  <a:schemeClr val="tx1">
                    <a:tint val="75000"/>
                  </a:schemeClr>
                </a:solidFill>
              </a:defRPr>
            </a:lvl8pPr>
            <a:lvl9pPr marL="4355104"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575659" y="908930"/>
            <a:ext cx="1109199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759" y="1600571"/>
            <a:ext cx="5386202"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9214" y="1600571"/>
            <a:ext cx="5386202"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469"/>
            <a:ext cx="5388320" cy="639910"/>
          </a:xfrm>
        </p:spPr>
        <p:txBody>
          <a:bodyPr anchor="b"/>
          <a:lstStyle>
            <a:lvl1pPr marL="0" indent="0">
              <a:buNone/>
              <a:defRPr sz="2900" b="1"/>
            </a:lvl1pPr>
            <a:lvl2pPr marL="544388" indent="0">
              <a:buNone/>
              <a:defRPr sz="2400" b="1"/>
            </a:lvl2pPr>
            <a:lvl3pPr marL="1088776" indent="0">
              <a:buNone/>
              <a:defRPr sz="2100" b="1"/>
            </a:lvl3pPr>
            <a:lvl4pPr marL="1633164" indent="0">
              <a:buNone/>
              <a:defRPr sz="1900" b="1"/>
            </a:lvl4pPr>
            <a:lvl5pPr marL="2177552" indent="0">
              <a:buNone/>
              <a:defRPr sz="1900" b="1"/>
            </a:lvl5pPr>
            <a:lvl6pPr marL="2721940" indent="0">
              <a:buNone/>
              <a:defRPr sz="1900" b="1"/>
            </a:lvl6pPr>
            <a:lvl7pPr marL="3266328" indent="0">
              <a:buNone/>
              <a:defRPr sz="1900" b="1"/>
            </a:lvl7pPr>
            <a:lvl8pPr marL="3810716" indent="0">
              <a:buNone/>
              <a:defRPr sz="1900" b="1"/>
            </a:lvl8pPr>
            <a:lvl9pPr marL="4355104"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5379"/>
            <a:ext cx="5388320"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469"/>
            <a:ext cx="5390437" cy="639910"/>
          </a:xfrm>
        </p:spPr>
        <p:txBody>
          <a:bodyPr anchor="b"/>
          <a:lstStyle>
            <a:lvl1pPr marL="0" indent="0">
              <a:buNone/>
              <a:defRPr sz="2900" b="1"/>
            </a:lvl1pPr>
            <a:lvl2pPr marL="544388" indent="0">
              <a:buNone/>
              <a:defRPr sz="2400" b="1"/>
            </a:lvl2pPr>
            <a:lvl3pPr marL="1088776" indent="0">
              <a:buNone/>
              <a:defRPr sz="2100" b="1"/>
            </a:lvl3pPr>
            <a:lvl4pPr marL="1633164" indent="0">
              <a:buNone/>
              <a:defRPr sz="1900" b="1"/>
            </a:lvl4pPr>
            <a:lvl5pPr marL="2177552" indent="0">
              <a:buNone/>
              <a:defRPr sz="1900" b="1"/>
            </a:lvl5pPr>
            <a:lvl6pPr marL="2721940" indent="0">
              <a:buNone/>
              <a:defRPr sz="1900" b="1"/>
            </a:lvl6pPr>
            <a:lvl7pPr marL="3266328" indent="0">
              <a:buNone/>
              <a:defRPr sz="1900" b="1"/>
            </a:lvl7pPr>
            <a:lvl8pPr marL="3810716" indent="0">
              <a:buNone/>
              <a:defRPr sz="1900" b="1"/>
            </a:lvl8pPr>
            <a:lvl9pPr marL="4355104"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5379"/>
            <a:ext cx="5390437"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113"/>
            <a:ext cx="4012129"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114"/>
            <a:ext cx="6817442"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433"/>
            <a:ext cx="4012129" cy="4692149"/>
          </a:xfrm>
        </p:spPr>
        <p:txBody>
          <a:bodyPr/>
          <a:lstStyle>
            <a:lvl1pPr marL="0" indent="0">
              <a:buNone/>
              <a:defRPr sz="1700"/>
            </a:lvl1pPr>
            <a:lvl2pPr marL="544388" indent="0">
              <a:buNone/>
              <a:defRPr sz="1400"/>
            </a:lvl2pPr>
            <a:lvl3pPr marL="1088776" indent="0">
              <a:buNone/>
              <a:defRPr sz="1200"/>
            </a:lvl3pPr>
            <a:lvl4pPr marL="1633164" indent="0">
              <a:buNone/>
              <a:defRPr sz="1100"/>
            </a:lvl4pPr>
            <a:lvl5pPr marL="2177552" indent="0">
              <a:buNone/>
              <a:defRPr sz="1100"/>
            </a:lvl5pPr>
            <a:lvl6pPr marL="2721940" indent="0">
              <a:buNone/>
              <a:defRPr sz="1100"/>
            </a:lvl6pPr>
            <a:lvl7pPr marL="3266328" indent="0">
              <a:buNone/>
              <a:defRPr sz="1100"/>
            </a:lvl7pPr>
            <a:lvl8pPr marL="3810716" indent="0">
              <a:buNone/>
              <a:defRPr sz="1100"/>
            </a:lvl8pPr>
            <a:lvl9pPr marL="4355104"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1712"/>
            <a:ext cx="7317105"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917"/>
            <a:ext cx="7317105" cy="4115753"/>
          </a:xfrm>
        </p:spPr>
        <p:txBody>
          <a:bodyPr/>
          <a:lstStyle>
            <a:lvl1pPr marL="0" indent="0">
              <a:buNone/>
              <a:defRPr sz="3800"/>
            </a:lvl1pPr>
            <a:lvl2pPr marL="544388" indent="0">
              <a:buNone/>
              <a:defRPr sz="3300"/>
            </a:lvl2pPr>
            <a:lvl3pPr marL="1088776" indent="0">
              <a:buNone/>
              <a:defRPr sz="2900"/>
            </a:lvl3pPr>
            <a:lvl4pPr marL="1633164" indent="0">
              <a:buNone/>
              <a:defRPr sz="2400"/>
            </a:lvl4pPr>
            <a:lvl5pPr marL="2177552" indent="0">
              <a:buNone/>
              <a:defRPr sz="2400"/>
            </a:lvl5pPr>
            <a:lvl6pPr marL="2721940" indent="0">
              <a:buNone/>
              <a:defRPr sz="2400"/>
            </a:lvl6pPr>
            <a:lvl7pPr marL="3266328" indent="0">
              <a:buNone/>
              <a:defRPr sz="2400"/>
            </a:lvl7pPr>
            <a:lvl8pPr marL="3810716" indent="0">
              <a:buNone/>
              <a:defRPr sz="2400"/>
            </a:lvl8pPr>
            <a:lvl9pPr marL="4355104"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90340" y="5368581"/>
            <a:ext cx="7317105" cy="805048"/>
          </a:xfrm>
        </p:spPr>
        <p:txBody>
          <a:bodyPr/>
          <a:lstStyle>
            <a:lvl1pPr marL="0" indent="0">
              <a:buNone/>
              <a:defRPr sz="1700"/>
            </a:lvl1pPr>
            <a:lvl2pPr marL="544388" indent="0">
              <a:buNone/>
              <a:defRPr sz="1400"/>
            </a:lvl2pPr>
            <a:lvl3pPr marL="1088776" indent="0">
              <a:buNone/>
              <a:defRPr sz="1200"/>
            </a:lvl3pPr>
            <a:lvl4pPr marL="1633164" indent="0">
              <a:buNone/>
              <a:defRPr sz="1100"/>
            </a:lvl4pPr>
            <a:lvl5pPr marL="2177552" indent="0">
              <a:buNone/>
              <a:defRPr sz="1100"/>
            </a:lvl5pPr>
            <a:lvl6pPr marL="2721940" indent="0">
              <a:buNone/>
              <a:defRPr sz="1100"/>
            </a:lvl6pPr>
            <a:lvl7pPr marL="3266328" indent="0">
              <a:buNone/>
              <a:defRPr sz="1100"/>
            </a:lvl7pPr>
            <a:lvl8pPr marL="3810716" indent="0">
              <a:buNone/>
              <a:defRPr sz="1100"/>
            </a:lvl8pPr>
            <a:lvl9pPr marL="4355104"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702"/>
            <a:ext cx="2743914" cy="585288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274702"/>
            <a:ext cx="8028490" cy="58528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2013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702"/>
            <a:ext cx="10975658" cy="562204"/>
          </a:xfrm>
          <a:prstGeom prst="rect">
            <a:avLst/>
          </a:prstGeom>
        </p:spPr>
        <p:txBody>
          <a:bodyPr vert="horz" lIns="108878" tIns="54439" rIns="108878" bIns="5443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980955"/>
            <a:ext cx="10975658" cy="5401851"/>
          </a:xfrm>
          <a:prstGeom prst="rect">
            <a:avLst/>
          </a:prstGeom>
        </p:spPr>
        <p:txBody>
          <a:bodyPr vert="horz" lIns="108878" tIns="54439" rIns="108878" bIns="5443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489488"/>
            <a:ext cx="2845541" cy="365210"/>
          </a:xfrm>
          <a:prstGeom prst="rect">
            <a:avLst/>
          </a:prstGeom>
        </p:spPr>
        <p:txBody>
          <a:bodyPr vert="horz" lIns="108878" tIns="54439" rIns="108878" bIns="54439" rtlCol="0" anchor="ctr"/>
          <a:lstStyle>
            <a:lvl1pPr algn="l">
              <a:defRPr sz="1400">
                <a:solidFill>
                  <a:schemeClr val="tx1">
                    <a:tint val="75000"/>
                  </a:schemeClr>
                </a:solidFill>
              </a:defRPr>
            </a:lvl1pPr>
          </a:lstStyle>
          <a:p>
            <a:pPr defTabSz="914400"/>
            <a:fld id="{532A548F-CF34-4B50-B370-B3732F5B80E4}" type="datetimeFigureOut">
              <a:rPr lang="zh-CN" altLang="en-US" smtClean="0">
                <a:solidFill>
                  <a:prstClr val="black">
                    <a:tint val="75000"/>
                  </a:prstClr>
                </a:solidFill>
                <a:latin typeface="Verdana"/>
                <a:cs typeface="Arial" charset="0"/>
              </a:rPr>
              <a:pPr defTabSz="914400"/>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4166685" y="6489488"/>
            <a:ext cx="3861805" cy="365210"/>
          </a:xfrm>
          <a:prstGeom prst="rect">
            <a:avLst/>
          </a:prstGeom>
        </p:spPr>
        <p:txBody>
          <a:bodyPr vert="horz" lIns="108878" tIns="54439" rIns="108878" bIns="54439" rtlCol="0" anchor="ctr"/>
          <a:lstStyle>
            <a:lvl1pPr algn="ctr">
              <a:defRPr sz="1400">
                <a:solidFill>
                  <a:schemeClr val="tx1">
                    <a:tint val="75000"/>
                  </a:schemeClr>
                </a:solidFill>
              </a:defRPr>
            </a:lvl1pPr>
          </a:lstStyle>
          <a:p>
            <a:pPr defTabSz="914400"/>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8739875" y="6489488"/>
            <a:ext cx="2845541" cy="365210"/>
          </a:xfrm>
          <a:prstGeom prst="rect">
            <a:avLst/>
          </a:prstGeom>
        </p:spPr>
        <p:txBody>
          <a:bodyPr vert="horz" lIns="108878" tIns="54439" rIns="108878" bIns="54439" rtlCol="0" anchor="ctr"/>
          <a:lstStyle>
            <a:lvl1pPr algn="r">
              <a:defRPr sz="1400">
                <a:solidFill>
                  <a:schemeClr val="tx1">
                    <a:tint val="75000"/>
                  </a:schemeClr>
                </a:solidFill>
              </a:defRPr>
            </a:lvl1pPr>
          </a:lstStyle>
          <a:p>
            <a:pPr defTabSz="914400"/>
            <a:fld id="{E6F7F160-E61C-4897-94C3-BDF1D09C6643}" type="slidenum">
              <a:rPr lang="zh-CN" altLang="en-US" smtClean="0">
                <a:solidFill>
                  <a:prstClr val="black">
                    <a:tint val="75000"/>
                  </a:prstClr>
                </a:solidFill>
                <a:latin typeface="Verdana"/>
                <a:cs typeface="Arial" charset="0"/>
              </a:rPr>
              <a:pPr defTabSz="914400"/>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575659" y="908930"/>
            <a:ext cx="11091997"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1088776" rtl="0" eaLnBrk="1" latinLnBrk="0" hangingPunct="1">
        <a:spcBef>
          <a:spcPct val="0"/>
        </a:spcBef>
        <a:buNone/>
        <a:defRPr sz="2900" b="1" kern="1200">
          <a:solidFill>
            <a:schemeClr val="tx1">
              <a:lumMod val="65000"/>
              <a:lumOff val="35000"/>
            </a:schemeClr>
          </a:solidFill>
          <a:latin typeface="+mj-lt"/>
          <a:ea typeface="+mj-ea"/>
          <a:cs typeface="+mj-cs"/>
        </a:defRPr>
      </a:lvl1pPr>
    </p:titleStyle>
    <p:bodyStyle>
      <a:lvl1pPr marL="0" indent="0" algn="l" defTabSz="1088776" rtl="0" eaLnBrk="1" latinLnBrk="0" hangingPunct="1">
        <a:spcBef>
          <a:spcPct val="20000"/>
        </a:spcBef>
        <a:buFont typeface="Arial" pitchFamily="34" charset="0"/>
        <a:buNone/>
        <a:defRPr sz="2100" kern="1200">
          <a:solidFill>
            <a:schemeClr val="tx1"/>
          </a:solidFill>
          <a:latin typeface="+mn-lt"/>
          <a:ea typeface="+mn-ea"/>
          <a:cs typeface="+mn-cs"/>
        </a:defRPr>
      </a:lvl1pPr>
      <a:lvl2pPr marL="544388" indent="0" algn="l" defTabSz="1088776" rtl="0" eaLnBrk="1" latinLnBrk="0" hangingPunct="1">
        <a:spcBef>
          <a:spcPct val="20000"/>
        </a:spcBef>
        <a:buFont typeface="Arial" pitchFamily="34" charset="0"/>
        <a:buNone/>
        <a:defRPr sz="1900" kern="1200">
          <a:solidFill>
            <a:schemeClr val="tx1"/>
          </a:solidFill>
          <a:latin typeface="+mn-lt"/>
          <a:ea typeface="+mn-ea"/>
          <a:cs typeface="+mn-cs"/>
        </a:defRPr>
      </a:lvl2pPr>
      <a:lvl3pPr marL="1088776" indent="0" algn="l" defTabSz="1088776" rtl="0" eaLnBrk="1" latinLnBrk="0" hangingPunct="1">
        <a:spcBef>
          <a:spcPct val="20000"/>
        </a:spcBef>
        <a:buFont typeface="Arial" pitchFamily="34" charset="0"/>
        <a:buNone/>
        <a:defRPr sz="1700" kern="1200">
          <a:solidFill>
            <a:schemeClr val="tx1"/>
          </a:solidFill>
          <a:latin typeface="+mn-lt"/>
          <a:ea typeface="+mn-ea"/>
          <a:cs typeface="+mn-cs"/>
        </a:defRPr>
      </a:lvl3pPr>
      <a:lvl4pPr marL="1633164" indent="0" algn="l" defTabSz="1088776" rtl="0" eaLnBrk="1" latinLnBrk="0" hangingPunct="1">
        <a:spcBef>
          <a:spcPct val="20000"/>
        </a:spcBef>
        <a:buFont typeface="Arial" pitchFamily="34" charset="0"/>
        <a:buNone/>
        <a:defRPr sz="1400" kern="1200">
          <a:solidFill>
            <a:schemeClr val="tx1"/>
          </a:solidFill>
          <a:latin typeface="+mn-lt"/>
          <a:ea typeface="+mn-ea"/>
          <a:cs typeface="+mn-cs"/>
        </a:defRPr>
      </a:lvl4pPr>
      <a:lvl5pPr marL="2177552" indent="0" algn="l" defTabSz="1088776" rtl="0" eaLnBrk="1" latinLnBrk="0" hangingPunct="1">
        <a:spcBef>
          <a:spcPct val="20000"/>
        </a:spcBef>
        <a:buFont typeface="Arial" pitchFamily="34" charset="0"/>
        <a:buNone/>
        <a:defRPr sz="14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48.png"/><Relationship Id="rId10" Type="http://schemas.openxmlformats.org/officeDocument/2006/relationships/image" Target="../media/image51.png"/><Relationship Id="rId4" Type="http://schemas.microsoft.com/office/2007/relationships/hdphoto" Target="../media/hdphoto1.wdp"/><Relationship Id="rId9" Type="http://schemas.openxmlformats.org/officeDocument/2006/relationships/image" Target="../media/image50.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57.jpe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jpeg"/><Relationship Id="rId4" Type="http://schemas.openxmlformats.org/officeDocument/2006/relationships/image" Target="../media/image53.png"/><Relationship Id="rId9" Type="http://schemas.openxmlformats.org/officeDocument/2006/relationships/image" Target="../media/image58.jpeg"/></Relationships>
</file>

<file path=ppt/slides/_rels/slide1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jpeg"/></Relationships>
</file>

<file path=ppt/slides/_rels/slide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67.png"/><Relationship Id="rId5" Type="http://schemas.openxmlformats.org/officeDocument/2006/relationships/image" Target="../media/image71.png"/><Relationship Id="rId4" Type="http://schemas.openxmlformats.org/officeDocument/2006/relationships/image" Target="../media/image70.jpeg"/></Relationships>
</file>

<file path=ppt/slides/_rels/slide1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74.png"/><Relationship Id="rId4" Type="http://schemas.openxmlformats.org/officeDocument/2006/relationships/image" Target="../media/image73.png"/></Relationships>
</file>

<file path=ppt/slides/_rels/slide1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74.png"/><Relationship Id="rId5" Type="http://schemas.openxmlformats.org/officeDocument/2006/relationships/image" Target="../media/image77.png"/><Relationship Id="rId4" Type="http://schemas.openxmlformats.org/officeDocument/2006/relationships/image" Target="../media/image7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xml"/><Relationship Id="rId5" Type="http://schemas.openxmlformats.org/officeDocument/2006/relationships/image" Target="../media/image79.jpeg"/><Relationship Id="rId4" Type="http://schemas.openxmlformats.org/officeDocument/2006/relationships/image" Target="../media/image7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79.jpeg"/><Relationship Id="rId3" Type="http://schemas.openxmlformats.org/officeDocument/2006/relationships/image" Target="../media/image80.png"/><Relationship Id="rId7" Type="http://schemas.openxmlformats.org/officeDocument/2006/relationships/image" Target="../media/image84.jpe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87.png"/><Relationship Id="rId4" Type="http://schemas.openxmlformats.org/officeDocument/2006/relationships/image" Target="../media/image86.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2.xml"/><Relationship Id="rId5" Type="http://schemas.openxmlformats.org/officeDocument/2006/relationships/image" Target="../media/image89.png"/><Relationship Id="rId4" Type="http://schemas.openxmlformats.org/officeDocument/2006/relationships/image" Target="../media/image88.png"/></Relationships>
</file>

<file path=ppt/slides/_rels/slide2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89.png"/><Relationship Id="rId5" Type="http://schemas.openxmlformats.org/officeDocument/2006/relationships/image" Target="../media/image94.png"/><Relationship Id="rId4" Type="http://schemas.openxmlformats.org/officeDocument/2006/relationships/image" Target="../media/image93.png"/></Relationships>
</file>

<file path=ppt/slides/_rels/slide26.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97.jpeg"/></Relationships>
</file>

<file path=ppt/slides/_rels/slide2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89.png"/><Relationship Id="rId5" Type="http://schemas.openxmlformats.org/officeDocument/2006/relationships/image" Target="../media/image100.png"/><Relationship Id="rId4" Type="http://schemas.openxmlformats.org/officeDocument/2006/relationships/image" Target="../media/image99.png"/></Relationships>
</file>

<file path=ppt/slides/_rels/slide2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89.png"/><Relationship Id="rId4" Type="http://schemas.openxmlformats.org/officeDocument/2006/relationships/image" Target="../media/image10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notesSlide" Target="../notesSlides/notesSlide27.xml"/><Relationship Id="rId2" Type="http://schemas.openxmlformats.org/officeDocument/2006/relationships/tags" Target="../tags/tag5.xml"/><Relationship Id="rId16" Type="http://schemas.openxmlformats.org/officeDocument/2006/relationships/slideLayout" Target="../slideLayouts/slideLayout17.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mailto:andreas.forster@sap.com"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1.png"/><Relationship Id="rId3" Type="http://schemas.openxmlformats.org/officeDocument/2006/relationships/image" Target="../media/image7.png"/><Relationship Id="rId21" Type="http://schemas.openxmlformats.org/officeDocument/2006/relationships/image" Target="../media/image24.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5.png"/><Relationship Id="rId25" Type="http://schemas.openxmlformats.org/officeDocument/2006/relationships/image" Target="../media/image28.png"/><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7.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6.png"/><Relationship Id="rId10"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jpe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d019534\AppData\Local\Microsoft\Windows\Temporary Internet Files\Content.IE5\M8B9MV8Z\273539_l_srgb_s_gl[1].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 y="0"/>
            <a:ext cx="12195174" cy="68595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1"/>
            <a:ext cx="11545200" cy="3089189"/>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CH" dirty="0"/>
              <a:t>Business </a:t>
            </a:r>
            <a:r>
              <a:rPr lang="de-CH" dirty="0" err="1"/>
              <a:t>Intelligence</a:t>
            </a:r>
            <a:r>
              <a:rPr lang="de-CH" dirty="0"/>
              <a:t> mit SAP: Strategie, Neuerungen, Nutzen</a:t>
            </a:r>
            <a:endParaRPr lang="en-US" dirty="0"/>
          </a:p>
        </p:txBody>
      </p:sp>
      <p:sp>
        <p:nvSpPr>
          <p:cNvPr id="15" name="Subtitle 2"/>
          <p:cNvSpPr>
            <a:spLocks noGrp="1"/>
          </p:cNvSpPr>
          <p:nvPr>
            <p:ph type="subTitle" idx="1"/>
          </p:nvPr>
        </p:nvSpPr>
        <p:spPr>
          <a:xfrm>
            <a:off x="467999" y="2352851"/>
            <a:ext cx="11257200" cy="584775"/>
          </a:xfrm>
        </p:spPr>
        <p:txBody>
          <a:bodyPr/>
          <a:lstStyle/>
          <a:p>
            <a:r>
              <a:rPr lang="en-US" dirty="0" smtClean="0"/>
              <a:t>Andreas Forster / Solution Advisor</a:t>
            </a:r>
            <a:br>
              <a:rPr lang="en-US" dirty="0" smtClean="0"/>
            </a:br>
            <a:r>
              <a:rPr lang="en-US" dirty="0" smtClean="0"/>
              <a:t>June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Analysts Can Consume and Contribute</a:t>
            </a:r>
            <a:br>
              <a:rPr lang="en-US" dirty="0"/>
            </a:br>
            <a:r>
              <a:rPr lang="en-US" b="0" dirty="0"/>
              <a:t>SAP Visual Intelligence - Desktop</a:t>
            </a:r>
            <a:endParaRPr lang="en-US" dirty="0"/>
          </a:p>
        </p:txBody>
      </p:sp>
      <p:grpSp>
        <p:nvGrpSpPr>
          <p:cNvPr id="38" name="Group 37"/>
          <p:cNvGrpSpPr/>
          <p:nvPr/>
        </p:nvGrpSpPr>
        <p:grpSpPr>
          <a:xfrm>
            <a:off x="1333194" y="2625675"/>
            <a:ext cx="1708198" cy="1876578"/>
            <a:chOff x="2335002" y="1391313"/>
            <a:chExt cx="1280815" cy="1407108"/>
          </a:xfrm>
        </p:grpSpPr>
        <p:sp>
          <p:nvSpPr>
            <p:cNvPr id="42" name="Hexagon 41"/>
            <p:cNvSpPr>
              <a:spLocks noChangeAspect="1"/>
            </p:cNvSpPr>
            <p:nvPr/>
          </p:nvSpPr>
          <p:spPr bwMode="gray">
            <a:xfrm rot="16200000">
              <a:off x="2271856" y="1454459"/>
              <a:ext cx="1407108" cy="1280815"/>
            </a:xfrm>
            <a:prstGeom prst="hexagon">
              <a:avLst/>
            </a:prstGeom>
            <a:solidFill>
              <a:schemeClr val="bg1"/>
            </a:solidFill>
            <a:ln w="38100" algn="ctr">
              <a:solidFill>
                <a:schemeClr val="accent1"/>
              </a:solidFill>
              <a:miter lim="800000"/>
              <a:headEnd/>
              <a:tailEnd/>
            </a:ln>
          </p:spPr>
          <p:txBody>
            <a:bodyPr lIns="90000" tIns="72000" rIns="90000" bIns="72000" rtlCol="0" anchor="ctr"/>
            <a:lstStyle/>
            <a:p>
              <a:pPr algn="ctr" defTabSz="1219444"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nvGrpSpPr>
            <p:cNvPr id="44" name="Group 43"/>
            <p:cNvGrpSpPr/>
            <p:nvPr/>
          </p:nvGrpSpPr>
          <p:grpSpPr>
            <a:xfrm>
              <a:off x="2379877" y="1558212"/>
              <a:ext cx="1191066" cy="1010320"/>
              <a:chOff x="463672" y="1778139"/>
              <a:chExt cx="1719244" cy="1458345"/>
            </a:xfrm>
          </p:grpSpPr>
          <p:sp>
            <p:nvSpPr>
              <p:cNvPr id="45" name="TextBox 44"/>
              <p:cNvSpPr txBox="1"/>
              <p:nvPr/>
            </p:nvSpPr>
            <p:spPr bwMode="gray">
              <a:xfrm>
                <a:off x="463672" y="2969928"/>
                <a:ext cx="1719244" cy="266556"/>
              </a:xfrm>
              <a:prstGeom prst="rect">
                <a:avLst/>
              </a:prstGeom>
              <a:noFill/>
            </p:spPr>
            <p:txBody>
              <a:bodyPr wrap="square" lIns="0" tIns="0" rIns="0" bIns="0">
                <a:spAutoFit/>
              </a:bodyPr>
              <a:lstStyle/>
              <a:p>
                <a:pPr algn="ctr">
                  <a:spcBef>
                    <a:spcPct val="50000"/>
                  </a:spcBef>
                  <a:buClr>
                    <a:srgbClr val="F0AB00"/>
                  </a:buClr>
                  <a:buSzPct val="80000"/>
                  <a:defRPr/>
                </a:pPr>
                <a:r>
                  <a:rPr lang="en-US" sz="1600" b="1" kern="0" dirty="0">
                    <a:ea typeface="Arial Unicode MS" pitchFamily="34" charset="-128"/>
                    <a:cs typeface="Arial Unicode MS" pitchFamily="34" charset="-128"/>
                  </a:rPr>
                  <a:t>Analyst</a:t>
                </a:r>
              </a:p>
            </p:txBody>
          </p:sp>
          <p:pic>
            <p:nvPicPr>
              <p:cNvPr id="47" name="Picture 16" descr="\\psf\Host\Users\eric\Graphic Tank\People v2-11.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gray">
              <a:xfrm>
                <a:off x="924401" y="1778139"/>
                <a:ext cx="797786" cy="1062383"/>
              </a:xfrm>
              <a:prstGeom prst="rect">
                <a:avLst/>
              </a:prstGeom>
              <a:noFill/>
            </p:spPr>
          </p:pic>
        </p:grpSp>
      </p:grpSp>
      <p:sp>
        <p:nvSpPr>
          <p:cNvPr id="88" name="Hexagon 87"/>
          <p:cNvSpPr>
            <a:spLocks noChangeAspect="1"/>
          </p:cNvSpPr>
          <p:nvPr/>
        </p:nvSpPr>
        <p:spPr bwMode="gray">
          <a:xfrm rot="16200000">
            <a:off x="2321027" y="2257578"/>
            <a:ext cx="833278" cy="758512"/>
          </a:xfrm>
          <a:prstGeom prst="hexagon">
            <a:avLst/>
          </a:prstGeom>
          <a:solidFill>
            <a:schemeClr val="accent5">
              <a:lumMod val="60000"/>
              <a:lumOff val="40000"/>
            </a:schemeClr>
          </a:solidFill>
          <a:ln w="12700" algn="ctr">
            <a:solidFill>
              <a:schemeClr val="accent5">
                <a:lumMod val="60000"/>
                <a:lumOff val="40000"/>
              </a:schemeClr>
            </a:solidFill>
            <a:miter lim="800000"/>
            <a:headEnd/>
            <a:tailEnd/>
          </a:ln>
        </p:spPr>
        <p:txBody>
          <a:bodyPr vert="vert" lIns="0" tIns="0" rIns="0" bIns="0" rtlCol="0" anchor="ctr"/>
          <a:lstStyle/>
          <a:p>
            <a:pPr algn="ctr" defTabSz="1219444" fontAlgn="base">
              <a:spcBef>
                <a:spcPct val="50000"/>
              </a:spcBef>
              <a:spcAft>
                <a:spcPct val="0"/>
              </a:spcAft>
              <a:buClr>
                <a:srgbClr val="F0AB00"/>
              </a:buClr>
              <a:buSzPct val="80000"/>
            </a:pPr>
            <a:r>
              <a:rPr lang="en-US" sz="900" kern="0" dirty="0">
                <a:solidFill>
                  <a:schemeClr val="bg1"/>
                </a:solidFill>
                <a:ea typeface="Arial Unicode MS" pitchFamily="34" charset="-128"/>
                <a:cs typeface="Arial Unicode MS" pitchFamily="34" charset="-128"/>
              </a:rPr>
              <a:t>Personal View</a:t>
            </a:r>
          </a:p>
        </p:txBody>
      </p:sp>
      <p:sp>
        <p:nvSpPr>
          <p:cNvPr id="89" name="Hexagon 88"/>
          <p:cNvSpPr>
            <a:spLocks noChangeAspect="1"/>
          </p:cNvSpPr>
          <p:nvPr/>
        </p:nvSpPr>
        <p:spPr bwMode="gray">
          <a:xfrm rot="16200000">
            <a:off x="2624754" y="3205807"/>
            <a:ext cx="833278" cy="758512"/>
          </a:xfrm>
          <a:prstGeom prst="hexagon">
            <a:avLst/>
          </a:prstGeom>
          <a:solidFill>
            <a:schemeClr val="accent6"/>
          </a:solidFill>
          <a:ln w="12700" algn="ctr">
            <a:solidFill>
              <a:schemeClr val="accent6"/>
            </a:solidFill>
            <a:miter lim="800000"/>
            <a:headEnd/>
            <a:tailEnd/>
          </a:ln>
        </p:spPr>
        <p:txBody>
          <a:bodyPr vert="vert" lIns="0" tIns="0" rIns="0" bIns="0" rtlCol="0" anchor="ctr"/>
          <a:lstStyle/>
          <a:p>
            <a:pPr algn="ctr" defTabSz="1219444" fontAlgn="base">
              <a:spcBef>
                <a:spcPct val="50000"/>
              </a:spcBef>
              <a:spcAft>
                <a:spcPct val="0"/>
              </a:spcAft>
              <a:buClr>
                <a:srgbClr val="F0AB00"/>
              </a:buClr>
              <a:buSzPct val="80000"/>
            </a:pPr>
            <a:r>
              <a:rPr lang="en-US" sz="900" kern="0" dirty="0">
                <a:solidFill>
                  <a:schemeClr val="bg1"/>
                </a:solidFill>
                <a:ea typeface="Arial Unicode MS" pitchFamily="34" charset="-128"/>
                <a:cs typeface="Arial Unicode MS" pitchFamily="34" charset="-128"/>
              </a:rPr>
              <a:t>Personal View</a:t>
            </a:r>
          </a:p>
        </p:txBody>
      </p:sp>
      <p:sp>
        <p:nvSpPr>
          <p:cNvPr id="90" name="Hexagon 89"/>
          <p:cNvSpPr>
            <a:spLocks noChangeAspect="1"/>
          </p:cNvSpPr>
          <p:nvPr/>
        </p:nvSpPr>
        <p:spPr bwMode="gray">
          <a:xfrm rot="16200000">
            <a:off x="1265972" y="4122997"/>
            <a:ext cx="833278" cy="758512"/>
          </a:xfrm>
          <a:prstGeom prst="hexagon">
            <a:avLst/>
          </a:prstGeom>
          <a:solidFill>
            <a:schemeClr val="accent1">
              <a:lumMod val="60000"/>
              <a:lumOff val="40000"/>
            </a:schemeClr>
          </a:solidFill>
          <a:ln w="12700" algn="ctr">
            <a:solidFill>
              <a:schemeClr val="accent1">
                <a:lumMod val="60000"/>
                <a:lumOff val="40000"/>
              </a:schemeClr>
            </a:solidFill>
            <a:miter lim="800000"/>
            <a:headEnd/>
            <a:tailEnd/>
          </a:ln>
        </p:spPr>
        <p:txBody>
          <a:bodyPr vert="vert" lIns="0" tIns="0" rIns="0" bIns="0" rtlCol="0" anchor="ctr"/>
          <a:lstStyle/>
          <a:p>
            <a:pPr algn="ctr" defTabSz="1219444" fontAlgn="base">
              <a:spcBef>
                <a:spcPct val="50000"/>
              </a:spcBef>
              <a:spcAft>
                <a:spcPct val="0"/>
              </a:spcAft>
              <a:buClr>
                <a:srgbClr val="F0AB00"/>
              </a:buClr>
              <a:buSzPct val="80000"/>
            </a:pPr>
            <a:r>
              <a:rPr lang="en-US" sz="900" kern="0" dirty="0">
                <a:solidFill>
                  <a:schemeClr val="bg1"/>
                </a:solidFill>
                <a:ea typeface="Arial Unicode MS" pitchFamily="34" charset="-128"/>
                <a:cs typeface="Arial Unicode MS" pitchFamily="34" charset="-128"/>
              </a:rPr>
              <a:t>Personal View</a:t>
            </a:r>
          </a:p>
        </p:txBody>
      </p:sp>
      <p:cxnSp>
        <p:nvCxnSpPr>
          <p:cNvPr id="91" name="Straight Connector 90"/>
          <p:cNvCxnSpPr>
            <a:stCxn id="89" idx="3"/>
          </p:cNvCxnSpPr>
          <p:nvPr/>
        </p:nvCxnSpPr>
        <p:spPr>
          <a:xfrm flipV="1">
            <a:off x="3041394" y="3775695"/>
            <a:ext cx="1101480" cy="2260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9" idx="2"/>
          </p:cNvCxnSpPr>
          <p:nvPr/>
        </p:nvCxnSpPr>
        <p:spPr>
          <a:xfrm>
            <a:off x="3420650" y="3812080"/>
            <a:ext cx="722224" cy="46911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3420650" y="2404806"/>
            <a:ext cx="1306293" cy="93236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9" idx="0"/>
          </p:cNvCxnSpPr>
          <p:nvPr/>
        </p:nvCxnSpPr>
        <p:spPr>
          <a:xfrm flipV="1">
            <a:off x="3041394" y="2910308"/>
            <a:ext cx="1685549" cy="25811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3964635" y="1653364"/>
            <a:ext cx="4765833" cy="4350576"/>
            <a:chOff x="3058660" y="1558265"/>
            <a:chExt cx="4764592" cy="4349570"/>
          </a:xfrm>
        </p:grpSpPr>
        <p:grpSp>
          <p:nvGrpSpPr>
            <p:cNvPr id="96" name="Group 95"/>
            <p:cNvGrpSpPr/>
            <p:nvPr/>
          </p:nvGrpSpPr>
          <p:grpSpPr>
            <a:xfrm>
              <a:off x="3629773" y="2115403"/>
              <a:ext cx="3589361" cy="3548418"/>
              <a:chOff x="1041005" y="2115403"/>
              <a:chExt cx="3589361" cy="3548418"/>
            </a:xfrm>
          </p:grpSpPr>
          <p:sp>
            <p:nvSpPr>
              <p:cNvPr id="115" name="Oval 114"/>
              <p:cNvSpPr/>
              <p:nvPr/>
            </p:nvSpPr>
            <p:spPr bwMode="gray">
              <a:xfrm>
                <a:off x="1041005" y="2115403"/>
                <a:ext cx="3589361" cy="3548418"/>
              </a:xfrm>
              <a:prstGeom prst="ellipse">
                <a:avLst/>
              </a:prstGeom>
              <a:noFill/>
              <a:ln w="28575" algn="ctr">
                <a:solidFill>
                  <a:schemeClr val="tx1">
                    <a:lumMod val="75000"/>
                    <a:lumOff val="25000"/>
                  </a:schemeClr>
                </a:solidFill>
                <a:miter lim="800000"/>
                <a:headEnd/>
                <a:tailEnd/>
              </a:ln>
            </p:spPr>
            <p:txBody>
              <a:bodyPr lIns="90000" tIns="72000" rIns="90000" bIns="72000" rtlCol="0" anchor="ctr"/>
              <a:lstStyle/>
              <a:p>
                <a:pPr algn="ctr" defTabSz="1219444"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Enterprise Information</a:t>
                </a:r>
                <a:br>
                  <a:rPr lang="en-US" sz="2000" kern="0" dirty="0">
                    <a:ea typeface="Arial Unicode MS" pitchFamily="34" charset="-128"/>
                    <a:cs typeface="Arial Unicode MS" pitchFamily="34" charset="-128"/>
                  </a:rPr>
                </a:br>
                <a:r>
                  <a:rPr lang="en-US" sz="2000" kern="0" dirty="0">
                    <a:ea typeface="Arial Unicode MS" pitchFamily="34" charset="-128"/>
                    <a:cs typeface="Arial Unicode MS" pitchFamily="34" charset="-128"/>
                  </a:rPr>
                  <a:t>Assets</a:t>
                </a:r>
              </a:p>
              <a:p>
                <a:pPr algn="ctr" defTabSz="1219444" fontAlgn="base">
                  <a:spcBef>
                    <a:spcPct val="50000"/>
                  </a:spcBef>
                  <a:spcAft>
                    <a:spcPct val="0"/>
                  </a:spcAft>
                  <a:buClr>
                    <a:srgbClr val="F0AB00"/>
                  </a:buClr>
                  <a:buSzPct val="80000"/>
                </a:pPr>
                <a:r>
                  <a:rPr lang="en-US" sz="1500" kern="0" dirty="0">
                    <a:solidFill>
                      <a:schemeClr val="accent2"/>
                    </a:solidFill>
                    <a:ea typeface="Arial Unicode MS" pitchFamily="34" charset="-128"/>
                    <a:cs typeface="Arial Unicode MS" pitchFamily="34" charset="-128"/>
                  </a:rPr>
                  <a:t>Powered by SAP HANA</a:t>
                </a:r>
              </a:p>
            </p:txBody>
          </p:sp>
          <p:sp>
            <p:nvSpPr>
              <p:cNvPr id="116" name="Oval 115"/>
              <p:cNvSpPr/>
              <p:nvPr/>
            </p:nvSpPr>
            <p:spPr bwMode="gray">
              <a:xfrm>
                <a:off x="3742890" y="2151796"/>
                <a:ext cx="887104" cy="832513"/>
              </a:xfrm>
              <a:prstGeom prst="ellipse">
                <a:avLst/>
              </a:prstGeom>
              <a:solidFill>
                <a:schemeClr val="accent1"/>
              </a:solidFill>
              <a:ln w="6350" algn="ctr">
                <a:solidFill>
                  <a:schemeClr val="accent1">
                    <a:lumMod val="60000"/>
                    <a:lumOff val="40000"/>
                  </a:schemeClr>
                </a:solidFill>
                <a:miter lim="800000"/>
                <a:headEnd/>
                <a:tailEnd/>
              </a:ln>
            </p:spPr>
            <p:txBody>
              <a:bodyPr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grpSp>
        <p:sp>
          <p:nvSpPr>
            <p:cNvPr id="97" name="Hexagon 96"/>
            <p:cNvSpPr>
              <a:spLocks noChangeAspect="1"/>
            </p:cNvSpPr>
            <p:nvPr/>
          </p:nvSpPr>
          <p:spPr bwMode="gray">
            <a:xfrm rot="16200000">
              <a:off x="4964972" y="1601403"/>
              <a:ext cx="961255" cy="874979"/>
            </a:xfrm>
            <a:prstGeom prst="hexagon">
              <a:avLst/>
            </a:prstGeom>
            <a:solidFill>
              <a:schemeClr val="accent2"/>
            </a:solidFill>
            <a:ln w="12700" algn="ctr">
              <a:solidFill>
                <a:schemeClr val="accent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98" name="Hexagon 97"/>
            <p:cNvSpPr>
              <a:spLocks noChangeAspect="1"/>
            </p:cNvSpPr>
            <p:nvPr/>
          </p:nvSpPr>
          <p:spPr bwMode="gray">
            <a:xfrm rot="16200000">
              <a:off x="6300645" y="2136292"/>
              <a:ext cx="961255" cy="874979"/>
            </a:xfrm>
            <a:prstGeom prst="hexagon">
              <a:avLst/>
            </a:prstGeom>
            <a:solidFill>
              <a:schemeClr val="accent1"/>
            </a:solidFill>
            <a:ln w="12700" algn="ctr">
              <a:solidFill>
                <a:schemeClr val="accent1"/>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99" name="Hexagon 98"/>
            <p:cNvSpPr>
              <a:spLocks noChangeAspect="1"/>
            </p:cNvSpPr>
            <p:nvPr/>
          </p:nvSpPr>
          <p:spPr bwMode="gray">
            <a:xfrm rot="16200000">
              <a:off x="6905135" y="3439479"/>
              <a:ext cx="961255" cy="874979"/>
            </a:xfrm>
            <a:prstGeom prst="hexagon">
              <a:avLst/>
            </a:prstGeom>
            <a:solidFill>
              <a:schemeClr val="accent4"/>
            </a:solidFill>
            <a:ln w="12700" algn="ctr">
              <a:solidFill>
                <a:schemeClr val="accent4"/>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100" name="Hexagon 99"/>
            <p:cNvSpPr>
              <a:spLocks noChangeAspect="1"/>
            </p:cNvSpPr>
            <p:nvPr/>
          </p:nvSpPr>
          <p:spPr bwMode="gray">
            <a:xfrm rot="16200000">
              <a:off x="5851030" y="4989718"/>
              <a:ext cx="961255" cy="874979"/>
            </a:xfrm>
            <a:prstGeom prst="hexagon">
              <a:avLst/>
            </a:prstGeom>
            <a:solidFill>
              <a:schemeClr val="bg2"/>
            </a:solidFill>
            <a:ln w="12700" algn="ctr">
              <a:solidFill>
                <a:schemeClr val="bg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101" name="Hexagon 100"/>
            <p:cNvSpPr>
              <a:spLocks noChangeAspect="1"/>
            </p:cNvSpPr>
            <p:nvPr/>
          </p:nvSpPr>
          <p:spPr bwMode="gray">
            <a:xfrm rot="16200000">
              <a:off x="3957216" y="4989718"/>
              <a:ext cx="961255" cy="874979"/>
            </a:xfrm>
            <a:prstGeom prst="hexagon">
              <a:avLst/>
            </a:prstGeom>
            <a:solidFill>
              <a:schemeClr val="tx1"/>
            </a:solidFill>
            <a:ln w="12700" algn="ctr">
              <a:solidFill>
                <a:schemeClr val="tx1"/>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102" name="Hexagon 101"/>
            <p:cNvSpPr>
              <a:spLocks noChangeAspect="1"/>
            </p:cNvSpPr>
            <p:nvPr/>
          </p:nvSpPr>
          <p:spPr bwMode="gray">
            <a:xfrm rot="16200000">
              <a:off x="3015522" y="3439479"/>
              <a:ext cx="961255" cy="874979"/>
            </a:xfrm>
            <a:prstGeom prst="hexagon">
              <a:avLst/>
            </a:prstGeom>
            <a:solidFill>
              <a:schemeClr val="tx2"/>
            </a:solidFill>
            <a:ln w="12700" algn="ctr">
              <a:solidFill>
                <a:schemeClr val="tx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103" name="Hexagon 102"/>
            <p:cNvSpPr>
              <a:spLocks noChangeAspect="1"/>
            </p:cNvSpPr>
            <p:nvPr/>
          </p:nvSpPr>
          <p:spPr bwMode="gray">
            <a:xfrm rot="16200000">
              <a:off x="3513664" y="2136047"/>
              <a:ext cx="961255" cy="874979"/>
            </a:xfrm>
            <a:prstGeom prst="hexagon">
              <a:avLst/>
            </a:prstGeom>
            <a:solidFill>
              <a:schemeClr val="accent5"/>
            </a:solidFill>
            <a:ln w="12700" algn="ctr">
              <a:solidFill>
                <a:schemeClr val="accent5"/>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105" name="Hexagon 104"/>
            <p:cNvSpPr>
              <a:spLocks noChangeAspect="1"/>
            </p:cNvSpPr>
            <p:nvPr/>
          </p:nvSpPr>
          <p:spPr bwMode="gray">
            <a:xfrm rot="16200000">
              <a:off x="4477407" y="2559453"/>
              <a:ext cx="365277" cy="332492"/>
            </a:xfrm>
            <a:prstGeom prst="hexagon">
              <a:avLst/>
            </a:prstGeom>
            <a:solidFill>
              <a:schemeClr val="accent5"/>
            </a:solidFill>
            <a:ln w="12700" algn="ctr">
              <a:solidFill>
                <a:schemeClr val="accent5"/>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06" name="Hexagon 105"/>
            <p:cNvSpPr>
              <a:spLocks noChangeAspect="1"/>
            </p:cNvSpPr>
            <p:nvPr/>
          </p:nvSpPr>
          <p:spPr bwMode="gray">
            <a:xfrm rot="16200000">
              <a:off x="5472250" y="2519646"/>
              <a:ext cx="365277" cy="332492"/>
            </a:xfrm>
            <a:prstGeom prst="hexagon">
              <a:avLst/>
            </a:prstGeom>
            <a:solidFill>
              <a:schemeClr val="accent2"/>
            </a:solidFill>
            <a:ln w="12700" algn="ctr">
              <a:solidFill>
                <a:schemeClr val="accent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07" name="Hexagon 106"/>
            <p:cNvSpPr>
              <a:spLocks noChangeAspect="1"/>
            </p:cNvSpPr>
            <p:nvPr/>
          </p:nvSpPr>
          <p:spPr bwMode="gray">
            <a:xfrm rot="16200000">
              <a:off x="6721557" y="3230094"/>
              <a:ext cx="365277" cy="332492"/>
            </a:xfrm>
            <a:prstGeom prst="hexagon">
              <a:avLst/>
            </a:prstGeom>
            <a:solidFill>
              <a:schemeClr val="accent4"/>
            </a:solidFill>
            <a:ln w="12700" algn="ctr">
              <a:solidFill>
                <a:schemeClr val="accent4"/>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08" name="Hexagon 107"/>
            <p:cNvSpPr>
              <a:spLocks noChangeAspect="1"/>
            </p:cNvSpPr>
            <p:nvPr/>
          </p:nvSpPr>
          <p:spPr bwMode="gray">
            <a:xfrm rot="16200000">
              <a:off x="6529000" y="3573356"/>
              <a:ext cx="365277" cy="332492"/>
            </a:xfrm>
            <a:prstGeom prst="hexagon">
              <a:avLst/>
            </a:prstGeom>
            <a:solidFill>
              <a:schemeClr val="accent4"/>
            </a:solidFill>
            <a:ln w="12700" algn="ctr">
              <a:solidFill>
                <a:schemeClr val="accent4"/>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09" name="Hexagon 108"/>
            <p:cNvSpPr>
              <a:spLocks noChangeAspect="1"/>
            </p:cNvSpPr>
            <p:nvPr/>
          </p:nvSpPr>
          <p:spPr bwMode="gray">
            <a:xfrm rot="16200000">
              <a:off x="3853942" y="3260492"/>
              <a:ext cx="365277" cy="332492"/>
            </a:xfrm>
            <a:prstGeom prst="hexagon">
              <a:avLst/>
            </a:prstGeom>
            <a:solidFill>
              <a:schemeClr val="tx2"/>
            </a:solidFill>
            <a:ln w="12700" algn="ctr">
              <a:solidFill>
                <a:schemeClr val="tx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10" name="Hexagon 109"/>
            <p:cNvSpPr>
              <a:spLocks noChangeAspect="1"/>
            </p:cNvSpPr>
            <p:nvPr/>
          </p:nvSpPr>
          <p:spPr bwMode="gray">
            <a:xfrm rot="16200000">
              <a:off x="3995721" y="3723365"/>
              <a:ext cx="365277" cy="332492"/>
            </a:xfrm>
            <a:prstGeom prst="hexagon">
              <a:avLst/>
            </a:prstGeom>
            <a:solidFill>
              <a:schemeClr val="tx2"/>
            </a:solidFill>
            <a:ln w="12700" algn="ctr">
              <a:solidFill>
                <a:schemeClr val="tx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11" name="Hexagon 110"/>
            <p:cNvSpPr>
              <a:spLocks noChangeAspect="1"/>
            </p:cNvSpPr>
            <p:nvPr/>
          </p:nvSpPr>
          <p:spPr bwMode="gray">
            <a:xfrm rot="16200000">
              <a:off x="3860975" y="4169882"/>
              <a:ext cx="365277" cy="332492"/>
            </a:xfrm>
            <a:prstGeom prst="hexagon">
              <a:avLst/>
            </a:prstGeom>
            <a:solidFill>
              <a:schemeClr val="tx2"/>
            </a:solidFill>
            <a:ln w="12700" algn="ctr">
              <a:solidFill>
                <a:schemeClr val="tx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12" name="Hexagon 111"/>
            <p:cNvSpPr>
              <a:spLocks noChangeAspect="1"/>
            </p:cNvSpPr>
            <p:nvPr/>
          </p:nvSpPr>
          <p:spPr bwMode="gray">
            <a:xfrm rot="16200000">
              <a:off x="5629240" y="4794362"/>
              <a:ext cx="365277" cy="332492"/>
            </a:xfrm>
            <a:prstGeom prst="hexagon">
              <a:avLst/>
            </a:prstGeom>
            <a:solidFill>
              <a:schemeClr val="bg2"/>
            </a:solidFill>
            <a:ln w="12700" algn="ctr">
              <a:solidFill>
                <a:schemeClr val="bg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13" name="Hexagon 112"/>
            <p:cNvSpPr>
              <a:spLocks noChangeAspect="1"/>
            </p:cNvSpPr>
            <p:nvPr/>
          </p:nvSpPr>
          <p:spPr bwMode="gray">
            <a:xfrm rot="16200000">
              <a:off x="6003877" y="4584111"/>
              <a:ext cx="365277" cy="332492"/>
            </a:xfrm>
            <a:prstGeom prst="hexagon">
              <a:avLst/>
            </a:prstGeom>
            <a:solidFill>
              <a:schemeClr val="bg2"/>
            </a:solidFill>
            <a:ln w="12700" algn="ctr">
              <a:solidFill>
                <a:schemeClr val="bg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14" name="Hexagon 113"/>
            <p:cNvSpPr>
              <a:spLocks noChangeAspect="1"/>
            </p:cNvSpPr>
            <p:nvPr/>
          </p:nvSpPr>
          <p:spPr bwMode="gray">
            <a:xfrm rot="16200000">
              <a:off x="6389065" y="4632991"/>
              <a:ext cx="365277" cy="332492"/>
            </a:xfrm>
            <a:prstGeom prst="hexagon">
              <a:avLst/>
            </a:prstGeom>
            <a:solidFill>
              <a:schemeClr val="bg2"/>
            </a:solidFill>
            <a:ln w="12700" algn="ctr">
              <a:solidFill>
                <a:schemeClr val="bg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grpSp>
      <p:pic>
        <p:nvPicPr>
          <p:cNvPr id="3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62659" y="4413269"/>
            <a:ext cx="1974190" cy="209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3717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Analysts Can Consume and Contribute</a:t>
            </a:r>
            <a:br>
              <a:rPr lang="en-US" dirty="0"/>
            </a:br>
            <a:r>
              <a:rPr lang="en-US" b="0" dirty="0"/>
              <a:t>SAP </a:t>
            </a:r>
            <a:r>
              <a:rPr lang="en-US" b="0" dirty="0" err="1" smtClean="0"/>
              <a:t>Lumira</a:t>
            </a:r>
            <a:r>
              <a:rPr lang="en-US" b="0" dirty="0" smtClean="0"/>
              <a:t> - </a:t>
            </a:r>
            <a:r>
              <a:rPr lang="en-US" b="0" dirty="0"/>
              <a:t>Desktop</a:t>
            </a:r>
            <a:endParaRPr lang="en-US" dirty="0"/>
          </a:p>
        </p:txBody>
      </p:sp>
      <p:pic>
        <p:nvPicPr>
          <p:cNvPr id="5"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26727" y="1308334"/>
            <a:ext cx="9266307" cy="514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580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693146" y="1478023"/>
            <a:ext cx="2327751" cy="4502993"/>
            <a:chOff x="2019333" y="1172087"/>
            <a:chExt cx="1745359" cy="4501949"/>
          </a:xfrm>
        </p:grpSpPr>
        <p:grpSp>
          <p:nvGrpSpPr>
            <p:cNvPr id="7" name="Group 6"/>
            <p:cNvGrpSpPr/>
            <p:nvPr/>
          </p:nvGrpSpPr>
          <p:grpSpPr>
            <a:xfrm>
              <a:off x="2067800" y="2660708"/>
              <a:ext cx="1642019" cy="3013328"/>
              <a:chOff x="2067800" y="2660708"/>
              <a:chExt cx="1642019" cy="3013328"/>
            </a:xfrm>
          </p:grpSpPr>
          <p:sp>
            <p:nvSpPr>
              <p:cNvPr id="17" name="Rectangle 16"/>
              <p:cNvSpPr/>
              <p:nvPr/>
            </p:nvSpPr>
            <p:spPr bwMode="gray">
              <a:xfrm>
                <a:off x="2067800" y="2660708"/>
                <a:ext cx="1642019" cy="3013328"/>
              </a:xfrm>
              <a:prstGeom prst="rect">
                <a:avLst/>
              </a:prstGeom>
              <a:solidFill>
                <a:schemeClr val="tx2"/>
              </a:solidFill>
              <a:ln w="9525">
                <a:miter lim="800000"/>
                <a:headEnd/>
                <a:tailEnd/>
              </a:ln>
            </p:spPr>
            <p:txBody>
              <a:bodyPr wrap="none" lIns="108851" tIns="54426" rIns="108851" bIns="54426" anchor="ctr">
                <a:flatTx/>
              </a:bodyPr>
              <a:lstStyle/>
              <a:p>
                <a:pPr algn="ctr" fontAlgn="base">
                  <a:spcBef>
                    <a:spcPct val="50000"/>
                  </a:spcBef>
                  <a:spcAft>
                    <a:spcPct val="0"/>
                  </a:spcAft>
                  <a:buClr>
                    <a:srgbClr val="F0AB00"/>
                  </a:buClr>
                  <a:buSzPct val="80000"/>
                </a:pPr>
                <a:endParaRPr lang="en-US" sz="1500" b="1" dirty="0">
                  <a:solidFill>
                    <a:schemeClr val="bg1"/>
                  </a:solidFill>
                </a:endParaRPr>
              </a:p>
            </p:txBody>
          </p:sp>
          <p:sp>
            <p:nvSpPr>
              <p:cNvPr id="14" name="TextBox 13"/>
              <p:cNvSpPr txBox="1"/>
              <p:nvPr/>
            </p:nvSpPr>
            <p:spPr>
              <a:xfrm>
                <a:off x="2188191" y="2766039"/>
                <a:ext cx="1166219" cy="292320"/>
              </a:xfrm>
              <a:prstGeom prst="rect">
                <a:avLst/>
              </a:prstGeom>
              <a:noFill/>
            </p:spPr>
            <p:txBody>
              <a:bodyPr wrap="square" lIns="0" tIns="0" rIns="0" bIns="0" rtlCol="0" anchor="ctr" anchorCtr="0">
                <a:spAutoFit/>
              </a:bodyPr>
              <a:lstStyle/>
              <a:p>
                <a:pPr fontAlgn="base">
                  <a:spcBef>
                    <a:spcPct val="50000"/>
                  </a:spcBef>
                  <a:spcAft>
                    <a:spcPct val="0"/>
                  </a:spcAft>
                  <a:buClr>
                    <a:srgbClr val="F0AB00"/>
                  </a:buClr>
                  <a:buSzPct val="80000"/>
                </a:pPr>
                <a:r>
                  <a:rPr lang="en-US" sz="1900" b="1" kern="0" dirty="0">
                    <a:solidFill>
                      <a:schemeClr val="bg1"/>
                    </a:solidFill>
                    <a:ea typeface="Arial Unicode MS" pitchFamily="34" charset="-128"/>
                    <a:cs typeface="Arial Unicode MS" pitchFamily="34" charset="-128"/>
                  </a:rPr>
                  <a:t>Creative</a:t>
                </a:r>
              </a:p>
            </p:txBody>
          </p:sp>
          <p:sp>
            <p:nvSpPr>
              <p:cNvPr id="29" name="Rectangle 28"/>
              <p:cNvSpPr/>
              <p:nvPr/>
            </p:nvSpPr>
            <p:spPr>
              <a:xfrm>
                <a:off x="2072378" y="3155650"/>
                <a:ext cx="1616205" cy="1340537"/>
              </a:xfrm>
              <a:prstGeom prst="rect">
                <a:avLst/>
              </a:prstGeom>
            </p:spPr>
            <p:txBody>
              <a:bodyPr wrap="square">
                <a:spAutoFit/>
              </a:bodyPr>
              <a:lstStyle/>
              <a:p>
                <a:pPr marL="226491" indent="-226491">
                  <a:spcBef>
                    <a:spcPts val="533"/>
                  </a:spcBef>
                  <a:buClr>
                    <a:schemeClr val="accent1"/>
                  </a:buClr>
                  <a:buFont typeface="Wingdings" pitchFamily="2" charset="2"/>
                  <a:buChar char=""/>
                </a:pPr>
                <a:r>
                  <a:rPr lang="en-US" sz="1900" dirty="0">
                    <a:solidFill>
                      <a:schemeClr val="bg1"/>
                    </a:solidFill>
                  </a:rPr>
                  <a:t>Connect IT and departments</a:t>
                </a:r>
              </a:p>
              <a:p>
                <a:pPr marL="226491" indent="-226491">
                  <a:spcBef>
                    <a:spcPts val="533"/>
                  </a:spcBef>
                  <a:buClr>
                    <a:schemeClr val="accent1"/>
                  </a:buClr>
                  <a:buFont typeface="Wingdings" pitchFamily="2" charset="2"/>
                  <a:buChar char=""/>
                </a:pPr>
                <a:r>
                  <a:rPr lang="en-US" sz="1900" dirty="0">
                    <a:solidFill>
                      <a:schemeClr val="bg1"/>
                    </a:solidFill>
                  </a:rPr>
                  <a:t>Fast time to value</a:t>
                </a:r>
              </a:p>
            </p:txBody>
          </p:sp>
        </p:grpSp>
        <p:pic>
          <p:nvPicPr>
            <p:cNvPr id="36" name="Picture 35"/>
            <p:cNvPicPr>
              <a:picLocks noChangeAspect="1"/>
            </p:cNvPicPr>
            <p:nvPr/>
          </p:nvPicPr>
          <p:blipFill>
            <a:blip r:embed="rId3" cstate="email">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a:off x="2019333" y="1172087"/>
              <a:ext cx="1745359" cy="1473511"/>
            </a:xfrm>
            <a:prstGeom prst="rect">
              <a:avLst/>
            </a:prstGeom>
          </p:spPr>
        </p:pic>
      </p:grpSp>
      <p:grpSp>
        <p:nvGrpSpPr>
          <p:cNvPr id="13" name="Group 12"/>
          <p:cNvGrpSpPr/>
          <p:nvPr/>
        </p:nvGrpSpPr>
        <p:grpSpPr>
          <a:xfrm>
            <a:off x="5005785" y="1490594"/>
            <a:ext cx="2189929" cy="4490422"/>
            <a:chOff x="3753359" y="1184653"/>
            <a:chExt cx="1642019" cy="4489383"/>
          </a:xfrm>
        </p:grpSpPr>
        <p:grpSp>
          <p:nvGrpSpPr>
            <p:cNvPr id="8" name="Group 7"/>
            <p:cNvGrpSpPr/>
            <p:nvPr/>
          </p:nvGrpSpPr>
          <p:grpSpPr>
            <a:xfrm>
              <a:off x="3753359" y="2660708"/>
              <a:ext cx="1642019" cy="3013328"/>
              <a:chOff x="3753359" y="2660708"/>
              <a:chExt cx="1642019" cy="3013328"/>
            </a:xfrm>
          </p:grpSpPr>
          <p:sp>
            <p:nvSpPr>
              <p:cNvPr id="18" name="Rectangle 17"/>
              <p:cNvSpPr/>
              <p:nvPr/>
            </p:nvSpPr>
            <p:spPr bwMode="gray">
              <a:xfrm>
                <a:off x="3753359" y="2660708"/>
                <a:ext cx="1642019" cy="3013328"/>
              </a:xfrm>
              <a:prstGeom prst="rect">
                <a:avLst/>
              </a:prstGeom>
              <a:solidFill>
                <a:schemeClr val="accent4"/>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6" name="TextBox 25"/>
              <p:cNvSpPr txBox="1"/>
              <p:nvPr/>
            </p:nvSpPr>
            <p:spPr>
              <a:xfrm>
                <a:off x="3821893" y="2766039"/>
                <a:ext cx="1437604" cy="292320"/>
              </a:xfrm>
              <a:prstGeom prst="rect">
                <a:avLst/>
              </a:prstGeom>
              <a:noFill/>
            </p:spPr>
            <p:txBody>
              <a:bodyPr wrap="square" lIns="0" tIns="0" rIns="0" bIns="0" rtlCol="0" anchor="ctr" anchorCtr="0">
                <a:spAutoFit/>
              </a:bodyPr>
              <a:lstStyle/>
              <a:p>
                <a:pPr fontAlgn="base">
                  <a:spcBef>
                    <a:spcPct val="50000"/>
                  </a:spcBef>
                  <a:spcAft>
                    <a:spcPct val="0"/>
                  </a:spcAft>
                  <a:buClr>
                    <a:srgbClr val="F0AB00"/>
                  </a:buClr>
                  <a:buSzPct val="80000"/>
                </a:pPr>
                <a:r>
                  <a:rPr lang="en-US" sz="1900" b="1" kern="0" dirty="0">
                    <a:solidFill>
                      <a:schemeClr val="bg1"/>
                    </a:solidFill>
                    <a:ea typeface="Arial Unicode MS" pitchFamily="34" charset="-128"/>
                    <a:cs typeface="Arial Unicode MS" pitchFamily="34" charset="-128"/>
                  </a:rPr>
                  <a:t>Mobile</a:t>
                </a:r>
              </a:p>
            </p:txBody>
          </p:sp>
          <p:sp>
            <p:nvSpPr>
              <p:cNvPr id="30" name="Rectangle 29"/>
              <p:cNvSpPr/>
              <p:nvPr/>
            </p:nvSpPr>
            <p:spPr>
              <a:xfrm>
                <a:off x="3770040" y="3155651"/>
                <a:ext cx="1614026" cy="1627796"/>
              </a:xfrm>
              <a:prstGeom prst="rect">
                <a:avLst/>
              </a:prstGeom>
            </p:spPr>
            <p:txBody>
              <a:bodyPr wrap="square">
                <a:spAutoFit/>
              </a:bodyPr>
              <a:lstStyle/>
              <a:p>
                <a:pPr marL="226491" indent="-226491">
                  <a:spcBef>
                    <a:spcPts val="533"/>
                  </a:spcBef>
                  <a:buClr>
                    <a:schemeClr val="accent1"/>
                  </a:buClr>
                  <a:buFont typeface="Wingdings" pitchFamily="2" charset="2"/>
                  <a:buChar char=""/>
                </a:pPr>
                <a:r>
                  <a:rPr lang="en-US" sz="1900" dirty="0">
                    <a:solidFill>
                      <a:schemeClr val="bg1"/>
                    </a:solidFill>
                  </a:rPr>
                  <a:t>Expand BI to all users</a:t>
                </a:r>
              </a:p>
              <a:p>
                <a:pPr marL="226491" indent="-226491">
                  <a:spcBef>
                    <a:spcPts val="533"/>
                  </a:spcBef>
                  <a:buClr>
                    <a:schemeClr val="accent1"/>
                  </a:buClr>
                  <a:buFont typeface="Wingdings" pitchFamily="2" charset="2"/>
                  <a:buChar char=""/>
                </a:pPr>
                <a:r>
                  <a:rPr lang="en-US" sz="1900" dirty="0">
                    <a:solidFill>
                      <a:schemeClr val="bg1"/>
                    </a:solidFill>
                  </a:rPr>
                  <a:t>Deliver content at point of impact</a:t>
                </a:r>
              </a:p>
            </p:txBody>
          </p:sp>
        </p:grpSp>
        <p:pic>
          <p:nvPicPr>
            <p:cNvPr id="37" name="Picture 36"/>
            <p:cNvPicPr>
              <a:picLocks noChangeAspect="1"/>
            </p:cNvPicPr>
            <p:nvPr/>
          </p:nvPicPr>
          <p:blipFill>
            <a:blip r:embed="rId5" cstate="email">
              <a:clrChange>
                <a:clrFrom>
                  <a:srgbClr val="FFFF13"/>
                </a:clrFrom>
                <a:clrTo>
                  <a:srgbClr val="FFFF13">
                    <a:alpha val="0"/>
                  </a:srgbClr>
                </a:clrTo>
              </a:clrChange>
              <a:duotone>
                <a:schemeClr val="accent4">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3764374" y="1184653"/>
              <a:ext cx="1618885" cy="1395099"/>
            </a:xfrm>
            <a:prstGeom prst="rect">
              <a:avLst/>
            </a:prstGeom>
          </p:spPr>
        </p:pic>
      </p:grpSp>
      <p:sp>
        <p:nvSpPr>
          <p:cNvPr id="4" name="Title 3"/>
          <p:cNvSpPr>
            <a:spLocks noGrp="1"/>
          </p:cNvSpPr>
          <p:nvPr>
            <p:ph type="title"/>
          </p:nvPr>
        </p:nvSpPr>
        <p:spPr>
          <a:xfrm>
            <a:off x="432114" y="324075"/>
            <a:ext cx="11420741" cy="756175"/>
          </a:xfrm>
        </p:spPr>
        <p:txBody>
          <a:bodyPr/>
          <a:lstStyle/>
          <a:p>
            <a:r>
              <a:rPr lang="en-US" dirty="0" smtClean="0"/>
              <a:t>Our Strategic Priorities for SAP BI</a:t>
            </a:r>
            <a:endParaRPr lang="en-US" dirty="0"/>
          </a:p>
        </p:txBody>
      </p:sp>
      <p:grpSp>
        <p:nvGrpSpPr>
          <p:cNvPr id="9" name="Group 8"/>
          <p:cNvGrpSpPr/>
          <p:nvPr/>
        </p:nvGrpSpPr>
        <p:grpSpPr>
          <a:xfrm>
            <a:off x="7253777" y="1478023"/>
            <a:ext cx="2208292" cy="4502990"/>
            <a:chOff x="5438917" y="1172089"/>
            <a:chExt cx="1655788" cy="4501947"/>
          </a:xfrm>
        </p:grpSpPr>
        <p:sp>
          <p:nvSpPr>
            <p:cNvPr id="19" name="Rectangle 18"/>
            <p:cNvSpPr/>
            <p:nvPr/>
          </p:nvSpPr>
          <p:spPr bwMode="gray">
            <a:xfrm>
              <a:off x="5438917" y="2660708"/>
              <a:ext cx="1642019" cy="3013328"/>
            </a:xfrm>
            <a:prstGeom prst="rect">
              <a:avLst/>
            </a:prstGeom>
            <a:solidFill>
              <a:schemeClr val="accent5"/>
            </a:solidFill>
            <a:ln w="12700">
              <a:noFill/>
              <a:miter lim="800000"/>
              <a:headEnd/>
              <a:tailEnd/>
            </a:ln>
            <a:effectLst/>
          </p:spPr>
          <p:txBody>
            <a:bodyPr wrap="none" lIns="108851" tIns="54426" rIns="108851" bIns="54426" anchor="ctr">
              <a:flatTx/>
            </a:bodyPr>
            <a:lstStyle/>
            <a:p>
              <a:pPr algn="ctr" fontAlgn="base">
                <a:spcBef>
                  <a:spcPct val="50000"/>
                </a:spcBef>
                <a:spcAft>
                  <a:spcPct val="0"/>
                </a:spcAft>
                <a:buClr>
                  <a:srgbClr val="F0AB00"/>
                </a:buClr>
                <a:buSzPct val="80000"/>
                <a:defRPr/>
              </a:pPr>
              <a:endParaRPr lang="en-US" sz="1500" b="1" dirty="0">
                <a:solidFill>
                  <a:srgbClr val="FFFFFF"/>
                </a:solidFill>
              </a:endParaRPr>
            </a:p>
          </p:txBody>
        </p:sp>
        <p:sp>
          <p:nvSpPr>
            <p:cNvPr id="27" name="TextBox 26"/>
            <p:cNvSpPr txBox="1"/>
            <p:nvPr/>
          </p:nvSpPr>
          <p:spPr>
            <a:xfrm>
              <a:off x="5494766" y="2766040"/>
              <a:ext cx="1585542" cy="292320"/>
            </a:xfrm>
            <a:prstGeom prst="rect">
              <a:avLst/>
            </a:prstGeom>
            <a:noFill/>
          </p:spPr>
          <p:txBody>
            <a:bodyPr wrap="square" lIns="0" tIns="0" rIns="0" bIns="0" rtlCol="0" anchor="ctr" anchorCtr="0">
              <a:spAutoFit/>
            </a:bodyPr>
            <a:lstStyle/>
            <a:p>
              <a:pPr fontAlgn="base">
                <a:spcBef>
                  <a:spcPct val="50000"/>
                </a:spcBef>
                <a:spcAft>
                  <a:spcPct val="0"/>
                </a:spcAft>
                <a:buClr>
                  <a:srgbClr val="F0AB00"/>
                </a:buClr>
                <a:buSzPct val="80000"/>
              </a:pPr>
              <a:r>
                <a:rPr lang="en-US" sz="1900" b="1" kern="0" dirty="0">
                  <a:solidFill>
                    <a:schemeClr val="bg1"/>
                  </a:solidFill>
                  <a:ea typeface="Arial Unicode MS" pitchFamily="34" charset="-128"/>
                  <a:cs typeface="Arial Unicode MS" pitchFamily="34" charset="-128"/>
                </a:rPr>
                <a:t>Extreme</a:t>
              </a:r>
            </a:p>
          </p:txBody>
        </p:sp>
        <p:sp>
          <p:nvSpPr>
            <p:cNvPr id="31" name="Rectangle 30"/>
            <p:cNvSpPr/>
            <p:nvPr/>
          </p:nvSpPr>
          <p:spPr>
            <a:xfrm>
              <a:off x="5511988" y="3155651"/>
              <a:ext cx="1383761" cy="1121674"/>
            </a:xfrm>
            <a:prstGeom prst="rect">
              <a:avLst/>
            </a:prstGeom>
          </p:spPr>
          <p:txBody>
            <a:bodyPr wrap="square">
              <a:spAutoFit/>
            </a:bodyPr>
            <a:lstStyle/>
            <a:p>
              <a:pPr marL="226491" indent="-226491">
                <a:spcBef>
                  <a:spcPts val="533"/>
                </a:spcBef>
                <a:buClr>
                  <a:schemeClr val="accent1"/>
                </a:buClr>
                <a:buFont typeface="Wingdings" pitchFamily="2" charset="2"/>
                <a:buChar char=""/>
              </a:pPr>
              <a:r>
                <a:rPr lang="en-US" sz="1900" dirty="0">
                  <a:solidFill>
                    <a:schemeClr val="bg1"/>
                  </a:solidFill>
                </a:rPr>
                <a:t>Big data</a:t>
              </a:r>
            </a:p>
            <a:p>
              <a:pPr marL="226491" indent="-226491">
                <a:spcBef>
                  <a:spcPts val="533"/>
                </a:spcBef>
                <a:buClr>
                  <a:schemeClr val="accent1"/>
                </a:buClr>
                <a:buFont typeface="Wingdings" pitchFamily="2" charset="2"/>
                <a:buChar char=""/>
              </a:pPr>
              <a:r>
                <a:rPr lang="en-US" sz="1900" dirty="0">
                  <a:solidFill>
                    <a:schemeClr val="bg1"/>
                  </a:solidFill>
                </a:rPr>
                <a:t>Real time</a:t>
              </a:r>
            </a:p>
            <a:p>
              <a:pPr marL="226491" indent="-226491">
                <a:spcBef>
                  <a:spcPts val="533"/>
                </a:spcBef>
                <a:buClr>
                  <a:schemeClr val="accent1"/>
                </a:buClr>
                <a:buFont typeface="Wingdings" pitchFamily="2" charset="2"/>
                <a:buChar char=""/>
              </a:pPr>
              <a:r>
                <a:rPr lang="en-US" sz="1900" dirty="0">
                  <a:solidFill>
                    <a:schemeClr val="bg1"/>
                  </a:solidFill>
                </a:rPr>
                <a:t>Predictive</a:t>
              </a:r>
            </a:p>
          </p:txBody>
        </p:sp>
        <p:pic>
          <p:nvPicPr>
            <p:cNvPr id="1026" name="Picture 2"/>
            <p:cNvPicPr>
              <a:picLocks noChangeAspect="1" noChangeArrowheads="1"/>
            </p:cNvPicPr>
            <p:nvPr/>
          </p:nvPicPr>
          <p:blipFill>
            <a:blip r:embed="rId7" cstate="email">
              <a:duotone>
                <a:schemeClr val="accent5">
                  <a:shade val="45000"/>
                  <a:satMod val="135000"/>
                </a:schemeClr>
                <a:prstClr val="white"/>
              </a:duotone>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a:ext>
              </a:extLst>
            </a:blip>
            <a:srcRect/>
            <a:stretch>
              <a:fillRect/>
            </a:stretch>
          </p:blipFill>
          <p:spPr bwMode="auto">
            <a:xfrm>
              <a:off x="5438917" y="1172089"/>
              <a:ext cx="1655788" cy="1415470"/>
            </a:xfrm>
            <a:prstGeom prst="rect">
              <a:avLst/>
            </a:prstGeom>
            <a:noFill/>
            <a:ln w="9525">
              <a:noFill/>
              <a:miter lim="800000"/>
              <a:headEnd/>
              <a:tailEnd/>
            </a:ln>
          </p:spPr>
        </p:pic>
      </p:grpSp>
      <p:grpSp>
        <p:nvGrpSpPr>
          <p:cNvPr id="6" name="Group 5"/>
          <p:cNvGrpSpPr/>
          <p:nvPr/>
        </p:nvGrpSpPr>
        <p:grpSpPr>
          <a:xfrm>
            <a:off x="440555" y="1522346"/>
            <a:ext cx="2317227" cy="4458670"/>
            <a:chOff x="330330" y="1216400"/>
            <a:chExt cx="1737468" cy="4457636"/>
          </a:xfrm>
        </p:grpSpPr>
        <p:sp>
          <p:nvSpPr>
            <p:cNvPr id="16" name="Rectangle 15"/>
            <p:cNvSpPr/>
            <p:nvPr/>
          </p:nvSpPr>
          <p:spPr bwMode="gray">
            <a:xfrm>
              <a:off x="382242" y="2660708"/>
              <a:ext cx="1642019" cy="3013328"/>
            </a:xfrm>
            <a:prstGeom prst="rect">
              <a:avLst/>
            </a:prstGeom>
            <a:solidFill>
              <a:schemeClr val="accent1"/>
            </a:solidFill>
            <a:ln w="9525">
              <a:miter lim="800000"/>
              <a:headEnd/>
              <a:tailEnd/>
            </a:ln>
          </p:spPr>
          <p:txBody>
            <a:bodyPr wrap="none" lIns="108851" tIns="54426" rIns="108851" bIns="54426" anchor="ctr">
              <a:flatTx/>
            </a:bodyPr>
            <a:lstStyle/>
            <a:p>
              <a:pPr algn="ctr" fontAlgn="base">
                <a:spcBef>
                  <a:spcPct val="50000"/>
                </a:spcBef>
                <a:spcAft>
                  <a:spcPct val="0"/>
                </a:spcAft>
                <a:buClr>
                  <a:srgbClr val="F0AB00"/>
                </a:buClr>
                <a:buSzPct val="80000"/>
              </a:pPr>
              <a:endParaRPr lang="en-US" sz="1500" b="1" dirty="0">
                <a:solidFill>
                  <a:schemeClr val="bg1"/>
                </a:solidFill>
              </a:endParaRPr>
            </a:p>
          </p:txBody>
        </p:sp>
        <p:sp>
          <p:nvSpPr>
            <p:cNvPr id="12" name="TextBox 11"/>
            <p:cNvSpPr txBox="1"/>
            <p:nvPr/>
          </p:nvSpPr>
          <p:spPr>
            <a:xfrm>
              <a:off x="452939" y="2766930"/>
              <a:ext cx="958012" cy="292320"/>
            </a:xfrm>
            <a:prstGeom prst="rect">
              <a:avLst/>
            </a:prstGeom>
            <a:noFill/>
          </p:spPr>
          <p:txBody>
            <a:bodyPr wrap="square" lIns="0" tIns="0" rIns="0" bIns="0" rtlCol="0" anchor="ctr" anchorCtr="0">
              <a:spAutoFit/>
            </a:bodyPr>
            <a:lstStyle/>
            <a:p>
              <a:pPr fontAlgn="base">
                <a:spcBef>
                  <a:spcPct val="50000"/>
                </a:spcBef>
                <a:spcAft>
                  <a:spcPct val="0"/>
                </a:spcAft>
                <a:buClr>
                  <a:srgbClr val="F0AB00"/>
                </a:buClr>
                <a:buSzPct val="80000"/>
              </a:pPr>
              <a:r>
                <a:rPr lang="en-US" sz="1900" b="1" kern="0" dirty="0">
                  <a:solidFill>
                    <a:schemeClr val="bg1"/>
                  </a:solidFill>
                  <a:ea typeface="Arial Unicode MS" pitchFamily="34" charset="-128"/>
                  <a:cs typeface="Arial Unicode MS" pitchFamily="34" charset="-128"/>
                </a:rPr>
                <a:t>Core</a:t>
              </a:r>
            </a:p>
          </p:txBody>
        </p:sp>
        <p:sp>
          <p:nvSpPr>
            <p:cNvPr id="28" name="Rectangle 27"/>
            <p:cNvSpPr/>
            <p:nvPr/>
          </p:nvSpPr>
          <p:spPr>
            <a:xfrm>
              <a:off x="401086" y="3155651"/>
              <a:ext cx="1484887" cy="1340537"/>
            </a:xfrm>
            <a:prstGeom prst="rect">
              <a:avLst/>
            </a:prstGeom>
          </p:spPr>
          <p:txBody>
            <a:bodyPr wrap="square">
              <a:spAutoFit/>
            </a:bodyPr>
            <a:lstStyle/>
            <a:p>
              <a:pPr marL="226491" indent="-226491">
                <a:spcBef>
                  <a:spcPts val="533"/>
                </a:spcBef>
                <a:buClr>
                  <a:schemeClr val="bg1"/>
                </a:buClr>
                <a:buFont typeface="Wingdings" pitchFamily="2" charset="2"/>
                <a:buChar char=""/>
              </a:pPr>
              <a:r>
                <a:rPr lang="en-US" sz="1900" dirty="0">
                  <a:solidFill>
                    <a:schemeClr val="bg1"/>
                  </a:solidFill>
                </a:rPr>
                <a:t>Scalable Platform</a:t>
              </a:r>
            </a:p>
            <a:p>
              <a:pPr marL="226491" indent="-226491">
                <a:spcBef>
                  <a:spcPts val="533"/>
                </a:spcBef>
                <a:buClr>
                  <a:schemeClr val="bg1"/>
                </a:buClr>
                <a:buFont typeface="Wingdings" pitchFamily="2" charset="2"/>
                <a:buChar char=""/>
              </a:pPr>
              <a:r>
                <a:rPr lang="en-US" sz="1900" dirty="0">
                  <a:solidFill>
                    <a:schemeClr val="bg1"/>
                  </a:solidFill>
                </a:rPr>
                <a:t>Complete BI suite</a:t>
              </a:r>
            </a:p>
          </p:txBody>
        </p:sp>
        <p:pic>
          <p:nvPicPr>
            <p:cNvPr id="2" name="Picture 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30330" y="1216400"/>
              <a:ext cx="1737468" cy="1436752"/>
            </a:xfrm>
            <a:prstGeom prst="rect">
              <a:avLst/>
            </a:prstGeom>
          </p:spPr>
        </p:pic>
      </p:grpSp>
      <p:grpSp>
        <p:nvGrpSpPr>
          <p:cNvPr id="10" name="Group 9"/>
          <p:cNvGrpSpPr/>
          <p:nvPr/>
        </p:nvGrpSpPr>
        <p:grpSpPr>
          <a:xfrm>
            <a:off x="9486602" y="1433691"/>
            <a:ext cx="2212661" cy="4547323"/>
            <a:chOff x="7113097" y="1127764"/>
            <a:chExt cx="1659064" cy="4546272"/>
          </a:xfrm>
        </p:grpSpPr>
        <p:sp>
          <p:nvSpPr>
            <p:cNvPr id="25" name="Rectangle 24"/>
            <p:cNvSpPr/>
            <p:nvPr/>
          </p:nvSpPr>
          <p:spPr bwMode="gray">
            <a:xfrm>
              <a:off x="7124476" y="2660708"/>
              <a:ext cx="1642019" cy="3013328"/>
            </a:xfrm>
            <a:prstGeom prst="rect">
              <a:avLst/>
            </a:prstGeom>
            <a:solidFill>
              <a:schemeClr val="accent6">
                <a:lumMod val="75000"/>
              </a:schemeClr>
            </a:solidFill>
            <a:ln w="9525">
              <a:miter lim="800000"/>
              <a:headEnd/>
              <a:tailEnd/>
            </a:ln>
          </p:spPr>
          <p:txBody>
            <a:bodyPr wrap="none" lIns="108851" tIns="54426" rIns="108851" bIns="54426" anchor="ctr">
              <a:flatTx/>
            </a:bodyPr>
            <a:lstStyle/>
            <a:p>
              <a:pPr algn="ctr" fontAlgn="base">
                <a:spcBef>
                  <a:spcPct val="50000"/>
                </a:spcBef>
                <a:spcAft>
                  <a:spcPct val="0"/>
                </a:spcAft>
                <a:buClr>
                  <a:srgbClr val="F0AB00"/>
                </a:buClr>
                <a:buSzPct val="80000"/>
                <a:defRPr/>
              </a:pPr>
              <a:endParaRPr lang="en-US" sz="1500" b="1" dirty="0">
                <a:solidFill>
                  <a:srgbClr val="FFFFFF"/>
                </a:solidFill>
              </a:endParaRPr>
            </a:p>
          </p:txBody>
        </p:sp>
        <p:sp>
          <p:nvSpPr>
            <p:cNvPr id="32" name="TextBox 31"/>
            <p:cNvSpPr txBox="1"/>
            <p:nvPr/>
          </p:nvSpPr>
          <p:spPr>
            <a:xfrm>
              <a:off x="7239048" y="2766039"/>
              <a:ext cx="1472650" cy="292320"/>
            </a:xfrm>
            <a:prstGeom prst="rect">
              <a:avLst/>
            </a:prstGeom>
            <a:noFill/>
          </p:spPr>
          <p:txBody>
            <a:bodyPr wrap="square" lIns="0" tIns="0" rIns="0" bIns="0" rtlCol="0" anchor="ctr" anchorCtr="0">
              <a:spAutoFit/>
            </a:bodyPr>
            <a:lstStyle/>
            <a:p>
              <a:pPr fontAlgn="base">
                <a:spcBef>
                  <a:spcPct val="50000"/>
                </a:spcBef>
                <a:spcAft>
                  <a:spcPct val="0"/>
                </a:spcAft>
                <a:buClr>
                  <a:srgbClr val="F0AB00"/>
                </a:buClr>
                <a:buSzPct val="80000"/>
              </a:pPr>
              <a:r>
                <a:rPr lang="en-US" sz="1900" b="1" kern="0" dirty="0">
                  <a:solidFill>
                    <a:schemeClr val="bg1"/>
                  </a:solidFill>
                  <a:ea typeface="Arial Unicode MS" pitchFamily="34" charset="-128"/>
                  <a:cs typeface="Arial Unicode MS" pitchFamily="34" charset="-128"/>
                </a:rPr>
                <a:t>Social</a:t>
              </a:r>
            </a:p>
          </p:txBody>
        </p:sp>
        <p:sp>
          <p:nvSpPr>
            <p:cNvPr id="33" name="Rectangle 32"/>
            <p:cNvSpPr/>
            <p:nvPr/>
          </p:nvSpPr>
          <p:spPr>
            <a:xfrm>
              <a:off x="7197547" y="3155651"/>
              <a:ext cx="1383761" cy="1340538"/>
            </a:xfrm>
            <a:prstGeom prst="rect">
              <a:avLst/>
            </a:prstGeom>
          </p:spPr>
          <p:txBody>
            <a:bodyPr wrap="square">
              <a:spAutoFit/>
            </a:bodyPr>
            <a:lstStyle/>
            <a:p>
              <a:pPr marL="226491" indent="-226491">
                <a:spcBef>
                  <a:spcPts val="533"/>
                </a:spcBef>
                <a:buClr>
                  <a:schemeClr val="accent1"/>
                </a:buClr>
                <a:buFont typeface="Wingdings" pitchFamily="2" charset="2"/>
                <a:buChar char=""/>
              </a:pPr>
              <a:r>
                <a:rPr lang="en-US" sz="1900" dirty="0">
                  <a:solidFill>
                    <a:schemeClr val="bg1"/>
                  </a:solidFill>
                </a:rPr>
                <a:t>Information in context</a:t>
              </a:r>
            </a:p>
            <a:p>
              <a:pPr marL="226491" indent="-226491">
                <a:spcBef>
                  <a:spcPts val="533"/>
                </a:spcBef>
                <a:buClr>
                  <a:schemeClr val="accent1"/>
                </a:buClr>
                <a:buFont typeface="Wingdings" pitchFamily="2" charset="2"/>
                <a:buChar char=""/>
              </a:pPr>
              <a:r>
                <a:rPr lang="en-US" sz="1900" dirty="0">
                  <a:solidFill>
                    <a:schemeClr val="bg1"/>
                  </a:solidFill>
                </a:rPr>
                <a:t>Capture the decisions</a:t>
              </a:r>
            </a:p>
          </p:txBody>
        </p:sp>
        <p:pic>
          <p:nvPicPr>
            <p:cNvPr id="5" name="Picture 4"/>
            <p:cNvPicPr>
              <a:picLocks noChangeAspect="1"/>
            </p:cNvPicPr>
            <p:nvPr/>
          </p:nvPicPr>
          <p:blipFill>
            <a:blip r:embed="rId10"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7113097" y="1127764"/>
              <a:ext cx="1659064" cy="1482459"/>
            </a:xfrm>
            <a:prstGeom prst="rect">
              <a:avLst/>
            </a:prstGeom>
            <a:noFill/>
            <a:ln>
              <a:noFill/>
            </a:ln>
          </p:spPr>
        </p:pic>
      </p:grpSp>
      <p:grpSp>
        <p:nvGrpSpPr>
          <p:cNvPr id="11" name="Group 10"/>
          <p:cNvGrpSpPr/>
          <p:nvPr/>
        </p:nvGrpSpPr>
        <p:grpSpPr>
          <a:xfrm>
            <a:off x="73956" y="5485913"/>
            <a:ext cx="12049728" cy="749320"/>
            <a:chOff x="49101" y="4846869"/>
            <a:chExt cx="9034943" cy="749147"/>
          </a:xfrm>
        </p:grpSpPr>
        <p:sp>
          <p:nvSpPr>
            <p:cNvPr id="22" name="Left-Right Arrow 21"/>
            <p:cNvSpPr/>
            <p:nvPr/>
          </p:nvSpPr>
          <p:spPr>
            <a:xfrm>
              <a:off x="49101" y="4846869"/>
              <a:ext cx="9034943" cy="749147"/>
            </a:xfrm>
            <a:prstGeom prst="leftRightArrow">
              <a:avLst>
                <a:gd name="adj1" fmla="val 50000"/>
                <a:gd name="adj2" fmla="val 43281"/>
              </a:avLst>
            </a:prstGeom>
            <a:solidFill>
              <a:schemeClr val="tx1">
                <a:lumMod val="85000"/>
                <a:lumOff val="15000"/>
              </a:schemeClr>
            </a:solidFill>
            <a:effectLst>
              <a:outerShdw blurRad="50800" dist="38100" dir="2700000" algn="tl" rotWithShape="0">
                <a:prstClr val="black">
                  <a:alpha val="40000"/>
                </a:prstClr>
              </a:outerShdw>
            </a:effectLst>
          </p:spPr>
          <p:style>
            <a:lnRef idx="0">
              <a:schemeClr val="lt1">
                <a:hueOff val="0"/>
                <a:satOff val="0"/>
                <a:lumOff val="0"/>
                <a:alphaOff val="0"/>
              </a:schemeClr>
            </a:lnRef>
            <a:fillRef idx="3">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23" name="TextBox 22"/>
            <p:cNvSpPr txBox="1"/>
            <p:nvPr/>
          </p:nvSpPr>
          <p:spPr>
            <a:xfrm>
              <a:off x="3016883" y="5098330"/>
              <a:ext cx="3243043" cy="32829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b="1" dirty="0">
                  <a:solidFill>
                    <a:schemeClr val="bg1"/>
                  </a:solidFill>
                </a:rPr>
                <a:t>Innovation without disruption</a:t>
              </a:r>
              <a:endParaRPr lang="en-US" sz="1900" b="1" kern="0" dirty="0">
                <a:solidFill>
                  <a:schemeClr val="bg1"/>
                </a:solidFill>
                <a:ea typeface="Arial Unicode MS" pitchFamily="34" charset="-128"/>
                <a:cs typeface="Arial Unicode MS" pitchFamily="34" charset="-128"/>
              </a:endParaRPr>
            </a:p>
          </p:txBody>
        </p:sp>
      </p:grpSp>
      <p:sp>
        <p:nvSpPr>
          <p:cNvPr id="34" name="Rectangle 33"/>
          <p:cNvSpPr/>
          <p:nvPr/>
        </p:nvSpPr>
        <p:spPr bwMode="gray">
          <a:xfrm>
            <a:off x="234269" y="1217756"/>
            <a:ext cx="11622705" cy="136390"/>
          </a:xfrm>
          <a:prstGeom prst="rect">
            <a:avLst/>
          </a:prstGeom>
          <a:solidFill>
            <a:schemeClr val="bg1"/>
          </a:solidFill>
          <a:ln w="6350" algn="ctr">
            <a:noFill/>
            <a:miter lim="800000"/>
            <a:headEnd/>
            <a:tailEnd/>
          </a:ln>
        </p:spPr>
        <p:txBody>
          <a:bodyPr lIns="100784" tIns="80627" rIns="100784" bIns="80627" rtlCol="0" anchor="ctr"/>
          <a:lstStyle/>
          <a:p>
            <a:pPr algn="ctr" defTabSz="1023967"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0405822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out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32112" y="2873097"/>
            <a:ext cx="11336824" cy="1991874"/>
          </a:xfrm>
        </p:spPr>
        <p:txBody>
          <a:bodyPr/>
          <a:lstStyle/>
          <a:p>
            <a:r>
              <a:rPr lang="en-US" dirty="0" smtClean="0"/>
              <a:t>SAP BusinessObjects </a:t>
            </a:r>
            <a:br>
              <a:rPr lang="en-US" dirty="0" smtClean="0"/>
            </a:br>
            <a:r>
              <a:rPr lang="en-US" dirty="0" smtClean="0"/>
              <a:t>Business Intelligence Suite</a:t>
            </a:r>
            <a:endParaRPr lang="en-US" dirty="0"/>
          </a:p>
        </p:txBody>
      </p:sp>
      <p:sp>
        <p:nvSpPr>
          <p:cNvPr id="2" name="Picture Placeholder 1"/>
          <p:cNvSpPr>
            <a:spLocks noGrp="1"/>
          </p:cNvSpPr>
          <p:nvPr>
            <p:ph type="pic" sz="quarter" idx="11"/>
          </p:nvPr>
        </p:nvSpPr>
        <p:spPr/>
      </p:sp>
      <p:pic>
        <p:nvPicPr>
          <p:cNvPr id="6" name="Picture 2" descr="C:\Users\d019534\AppData\Local\Microsoft\Windows\Temporary Internet Files\Content.IE5\M8B9MV8Z\273539_l_srgb_s_gl[1].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432113" y="162037"/>
            <a:ext cx="11330950" cy="25592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06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6666"/>
                </a:solidFill>
                <a:latin typeface="Arial" charset="0"/>
              </a:rPr>
              <a:t>SAP BusinessObjects Business Intelligence Suite</a:t>
            </a:r>
            <a:endParaRPr lang="en-US" sz="2700" b="0" dirty="0">
              <a:latin typeface="Arial" charset="0"/>
            </a:endParaRPr>
          </a:p>
        </p:txBody>
      </p:sp>
      <p:sp>
        <p:nvSpPr>
          <p:cNvPr id="220" name="Rectangle 219"/>
          <p:cNvSpPr/>
          <p:nvPr/>
        </p:nvSpPr>
        <p:spPr bwMode="gray">
          <a:xfrm>
            <a:off x="433332" y="4236828"/>
            <a:ext cx="11366551" cy="535849"/>
          </a:xfrm>
          <a:prstGeom prst="rect">
            <a:avLst/>
          </a:prstGeom>
          <a:gradFill flip="none" rotWithShape="1">
            <a:gsLst>
              <a:gs pos="13750">
                <a:srgbClr val="001548"/>
              </a:gs>
              <a:gs pos="100000">
                <a:schemeClr val="tx2">
                  <a:lumMod val="75000"/>
                </a:schemeClr>
              </a:gs>
            </a:gsLst>
            <a:lin ang="5400000" scaled="1"/>
            <a:tileRect/>
          </a:gradFill>
          <a:ln/>
          <a:effectLst>
            <a:outerShdw blurRad="50800" dist="38100" dir="2700000" algn="tl" rotWithShape="0">
              <a:prstClr val="black">
                <a:alpha val="40000"/>
              </a:prstClr>
            </a:outerShdw>
          </a:effectLst>
        </p:spPr>
        <p:txBody>
          <a:bodyPr wrap="none" lIns="121944" tIns="60972" rIns="121944" bIns="60972" anchor="ctr"/>
          <a:lstStyle/>
          <a:p>
            <a:pPr algn="ctr"/>
            <a:r>
              <a:rPr lang="en-US" sz="1900" b="1" dirty="0">
                <a:solidFill>
                  <a:schemeClr val="bg1"/>
                </a:solidFill>
              </a:rPr>
              <a:t>Universe Semantic Layer</a:t>
            </a:r>
          </a:p>
        </p:txBody>
      </p:sp>
      <p:sp>
        <p:nvSpPr>
          <p:cNvPr id="227" name="Rectangle 226"/>
          <p:cNvSpPr/>
          <p:nvPr/>
        </p:nvSpPr>
        <p:spPr bwMode="gray">
          <a:xfrm>
            <a:off x="433331" y="3624867"/>
            <a:ext cx="11365682" cy="535849"/>
          </a:xfrm>
          <a:prstGeom prst="rect">
            <a:avLst/>
          </a:prstGeom>
          <a:gradFill flip="none" rotWithShape="1">
            <a:gsLst>
              <a:gs pos="0">
                <a:srgbClr val="001342"/>
              </a:gs>
              <a:gs pos="100000">
                <a:srgbClr val="16295E"/>
              </a:gs>
            </a:gsLst>
            <a:lin ang="5400000" scaled="1"/>
            <a:tileRect/>
          </a:gradFill>
          <a:ln/>
          <a:effectLst>
            <a:outerShdw blurRad="50800" dist="38100" dir="2700000" algn="tl" rotWithShape="0">
              <a:prstClr val="black">
                <a:alpha val="40000"/>
              </a:prstClr>
            </a:outerShdw>
          </a:effectLst>
        </p:spPr>
        <p:txBody>
          <a:bodyPr wrap="none" lIns="121944" tIns="60972" rIns="121944" bIns="60972" anchor="ctr"/>
          <a:lstStyle/>
          <a:p>
            <a:pPr algn="ctr"/>
            <a:r>
              <a:rPr lang="en-US" sz="1900" b="1" dirty="0">
                <a:solidFill>
                  <a:schemeClr val="bg1"/>
                </a:solidFill>
              </a:rPr>
              <a:t>Business Intelligence Platform</a:t>
            </a:r>
          </a:p>
        </p:txBody>
      </p:sp>
      <p:sp>
        <p:nvSpPr>
          <p:cNvPr id="53" name="Rectangle 52"/>
          <p:cNvSpPr/>
          <p:nvPr/>
        </p:nvSpPr>
        <p:spPr bwMode="gray">
          <a:xfrm>
            <a:off x="8095840" y="2744062"/>
            <a:ext cx="3704043" cy="758856"/>
          </a:xfrm>
          <a:prstGeom prst="rect">
            <a:avLst/>
          </a:prstGeom>
          <a:solidFill>
            <a:schemeClr val="tx2">
              <a:lumMod val="60000"/>
              <a:lumOff val="40000"/>
            </a:schemeClr>
          </a:solidFill>
          <a:ln/>
          <a:effectLst>
            <a:outerShdw blurRad="50800" dist="38100" dir="2700000" algn="tl" rotWithShape="0">
              <a:prstClr val="black">
                <a:alpha val="40000"/>
              </a:prstClr>
            </a:outerShdw>
          </a:effectLst>
        </p:spPr>
        <p:txBody>
          <a:bodyPr wrap="square" lIns="121944" tIns="60972" rIns="121944" bIns="60972" anchor="ctr"/>
          <a:lstStyle/>
          <a:p>
            <a:pPr algn="ctr"/>
            <a:r>
              <a:rPr lang="en-US" dirty="0" smtClean="0">
                <a:solidFill>
                  <a:schemeClr val="bg1"/>
                </a:solidFill>
              </a:rPr>
              <a:t>Reporting</a:t>
            </a:r>
            <a:endParaRPr lang="en-US" dirty="0">
              <a:solidFill>
                <a:schemeClr val="bg1"/>
              </a:solidFill>
            </a:endParaRPr>
          </a:p>
        </p:txBody>
      </p:sp>
      <p:sp>
        <p:nvSpPr>
          <p:cNvPr id="54" name="Rectangle 53"/>
          <p:cNvSpPr/>
          <p:nvPr/>
        </p:nvSpPr>
        <p:spPr bwMode="gray">
          <a:xfrm>
            <a:off x="433332" y="2744062"/>
            <a:ext cx="3601983" cy="758856"/>
          </a:xfrm>
          <a:prstGeom prst="rect">
            <a:avLst/>
          </a:prstGeom>
          <a:solidFill>
            <a:schemeClr val="tx2">
              <a:lumMod val="75000"/>
            </a:schemeClr>
          </a:solidFill>
          <a:ln/>
          <a:effectLst>
            <a:outerShdw blurRad="50800" dist="38100" dir="2700000" algn="tl" rotWithShape="0">
              <a:prstClr val="black">
                <a:alpha val="40000"/>
              </a:prstClr>
            </a:outerShdw>
          </a:effectLst>
        </p:spPr>
        <p:txBody>
          <a:bodyPr wrap="square" lIns="121944" tIns="60972" rIns="121944" bIns="60972" anchor="ctr"/>
          <a:lstStyle/>
          <a:p>
            <a:pPr algn="ctr"/>
            <a:r>
              <a:rPr lang="en-US" dirty="0" smtClean="0">
                <a:solidFill>
                  <a:schemeClr val="bg1"/>
                </a:solidFill>
              </a:rPr>
              <a:t>Self-service</a:t>
            </a:r>
            <a:endParaRPr lang="en-US" dirty="0">
              <a:solidFill>
                <a:schemeClr val="bg1"/>
              </a:solidFill>
            </a:endParaRPr>
          </a:p>
        </p:txBody>
      </p:sp>
      <p:sp>
        <p:nvSpPr>
          <p:cNvPr id="55" name="Rectangle 54"/>
          <p:cNvSpPr/>
          <p:nvPr/>
        </p:nvSpPr>
        <p:spPr bwMode="gray">
          <a:xfrm>
            <a:off x="4212478" y="2744062"/>
            <a:ext cx="3645309" cy="758856"/>
          </a:xfrm>
          <a:prstGeom prst="rect">
            <a:avLst/>
          </a:prstGeom>
          <a:solidFill>
            <a:schemeClr val="tx2"/>
          </a:solidFill>
          <a:ln/>
          <a:effectLst>
            <a:outerShdw blurRad="50800" dist="38100" dir="2700000" algn="tl" rotWithShape="0">
              <a:prstClr val="black">
                <a:alpha val="40000"/>
              </a:prstClr>
            </a:outerShdw>
          </a:effectLst>
        </p:spPr>
        <p:txBody>
          <a:bodyPr wrap="square" lIns="121944" tIns="60972" rIns="121944" bIns="60972" anchor="ctr"/>
          <a:lstStyle/>
          <a:p>
            <a:pPr algn="ctr"/>
            <a:r>
              <a:rPr lang="en-US" dirty="0" smtClean="0">
                <a:solidFill>
                  <a:schemeClr val="bg1"/>
                </a:solidFill>
              </a:rPr>
              <a:t>Dashboards and Apps</a:t>
            </a:r>
            <a:endParaRPr lang="en-US" dirty="0">
              <a:solidFill>
                <a:schemeClr val="bg1"/>
              </a:solidFill>
            </a:endParaRPr>
          </a:p>
        </p:txBody>
      </p:sp>
      <p:sp>
        <p:nvSpPr>
          <p:cNvPr id="75" name="Text Placeholder 3"/>
          <p:cNvSpPr txBox="1">
            <a:spLocks/>
          </p:cNvSpPr>
          <p:nvPr/>
        </p:nvSpPr>
        <p:spPr>
          <a:xfrm>
            <a:off x="433331" y="4928898"/>
            <a:ext cx="11365682" cy="1577261"/>
          </a:xfrm>
          <a:prstGeom prst="rect">
            <a:avLst/>
          </a:prstGeom>
          <a:gradFill flip="none" rotWithShape="1">
            <a:gsLst>
              <a:gs pos="0">
                <a:srgbClr val="D9D9D9"/>
              </a:gs>
              <a:gs pos="100000">
                <a:schemeClr val="bg1"/>
              </a:gs>
            </a:gsLst>
            <a:lin ang="13500000" scaled="0"/>
            <a:tileRect/>
          </a:gradFill>
          <a:ln w="12700" algn="ctr">
            <a:noFill/>
            <a:round/>
            <a:headEnd/>
            <a:tailEnd/>
          </a:ln>
          <a:effectLst>
            <a:outerShdw blurRad="50800" dist="38100" dir="2700000" algn="tl" rotWithShape="0">
              <a:prstClr val="black">
                <a:alpha val="40000"/>
              </a:prstClr>
            </a:outerShdw>
          </a:effectLst>
        </p:spPr>
        <p:txBody>
          <a:bodyPr lIns="121944" tIns="121944" rIns="121944" bIns="121944" anchor="t"/>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96" lvl="1">
              <a:spcBef>
                <a:spcPts val="1334"/>
              </a:spcBef>
              <a:buClr>
                <a:srgbClr val="FDB913"/>
              </a:buClr>
              <a:buSzPct val="100000"/>
            </a:pPr>
            <a:endParaRPr lang="en-US" sz="1600" dirty="0">
              <a:latin typeface="Arial"/>
            </a:endParaRPr>
          </a:p>
        </p:txBody>
      </p:sp>
      <p:sp>
        <p:nvSpPr>
          <p:cNvPr id="76" name="Text Box 26"/>
          <p:cNvSpPr txBox="1">
            <a:spLocks noChangeArrowheads="1"/>
          </p:cNvSpPr>
          <p:nvPr/>
        </p:nvSpPr>
        <p:spPr bwMode="gray">
          <a:xfrm>
            <a:off x="565298" y="5797904"/>
            <a:ext cx="1707325" cy="513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60972" rIns="0" bIns="60972" anchor="ct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defRPr/>
            </a:pPr>
            <a:r>
              <a:rPr lang="en-US" sz="1300" b="1" dirty="0">
                <a:solidFill>
                  <a:srgbClr val="000000"/>
                </a:solidFill>
                <a:ea typeface="MS PGothic" charset="0"/>
                <a:cs typeface="MS PGothic" charset="0"/>
              </a:rPr>
              <a:t>ERP: </a:t>
            </a:r>
            <a:r>
              <a:rPr lang="en-US" sz="1200" dirty="0">
                <a:solidFill>
                  <a:srgbClr val="000000"/>
                </a:solidFill>
                <a:ea typeface="MS PGothic" charset="0"/>
                <a:cs typeface="MS PGothic" charset="0"/>
              </a:rPr>
              <a:t>SAP Business Suite and other ERPs</a:t>
            </a:r>
          </a:p>
        </p:txBody>
      </p:sp>
      <p:pic>
        <p:nvPicPr>
          <p:cNvPr id="77" name="Picture 2" descr="\\.psf\Host\Users\eric\Graphic Tank\facebook-icon.png"/>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gray">
          <a:xfrm>
            <a:off x="10778721" y="5191709"/>
            <a:ext cx="446734" cy="45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3" descr="\\.psf\Host\Users\eric\Graphic Tank\twitter icon.png"/>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gray">
          <a:xfrm>
            <a:off x="10141436" y="5119724"/>
            <a:ext cx="463417" cy="46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306" descr="icon"/>
          <p:cNvPicPr>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gray">
          <a:xfrm>
            <a:off x="10475955" y="5472847"/>
            <a:ext cx="406506" cy="41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 Box 75"/>
          <p:cNvSpPr txBox="1">
            <a:spLocks noChangeArrowheads="1"/>
          </p:cNvSpPr>
          <p:nvPr/>
        </p:nvSpPr>
        <p:spPr bwMode="gray">
          <a:xfrm>
            <a:off x="9871902" y="5913336"/>
            <a:ext cx="1881943" cy="369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buClr>
                <a:srgbClr val="F0AB00"/>
              </a:buClr>
              <a:buSzPct val="80000"/>
              <a:buFont typeface="Wingdings" charset="0"/>
              <a:buNone/>
            </a:pPr>
            <a:r>
              <a:rPr lang="en-US" sz="1200" dirty="0">
                <a:solidFill>
                  <a:srgbClr val="000000"/>
                </a:solidFill>
              </a:rPr>
              <a:t>Unstructured data in </a:t>
            </a:r>
            <a:br>
              <a:rPr lang="en-US" sz="1200" dirty="0">
                <a:solidFill>
                  <a:srgbClr val="000000"/>
                </a:solidFill>
              </a:rPr>
            </a:br>
            <a:r>
              <a:rPr lang="en-US" sz="1200" dirty="0">
                <a:solidFill>
                  <a:srgbClr val="000000"/>
                </a:solidFill>
              </a:rPr>
              <a:t>Social Media and Hadoop</a:t>
            </a:r>
          </a:p>
        </p:txBody>
      </p:sp>
      <p:pic>
        <p:nvPicPr>
          <p:cNvPr id="81" name="Picture 7" descr="\\psf\Host\Users\eric\Graphic Tank\cu3.tif"/>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565062" y="5112251"/>
            <a:ext cx="687915" cy="79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 Box 75"/>
          <p:cNvSpPr txBox="1">
            <a:spLocks noChangeArrowheads="1"/>
          </p:cNvSpPr>
          <p:nvPr/>
        </p:nvSpPr>
        <p:spPr bwMode="gray">
          <a:xfrm>
            <a:off x="7499555" y="6014526"/>
            <a:ext cx="1171545" cy="184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buClr>
                <a:srgbClr val="F0AB00"/>
              </a:buClr>
              <a:buSzPct val="80000"/>
              <a:buFont typeface="Wingdings" charset="0"/>
              <a:buNone/>
            </a:pPr>
            <a:r>
              <a:rPr lang="en-US" sz="1200" dirty="0">
                <a:solidFill>
                  <a:srgbClr val="000000"/>
                </a:solidFill>
              </a:rPr>
              <a:t>OLAP Cubes</a:t>
            </a:r>
          </a:p>
        </p:txBody>
      </p:sp>
      <p:pic>
        <p:nvPicPr>
          <p:cNvPr id="83" name="Picture 43" descr="http://icons.iconarchive.com/icons/benjigarner/softdimension/256/Excel-icon.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952728" y="5160491"/>
            <a:ext cx="688062" cy="68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 Box 75"/>
          <p:cNvSpPr txBox="1">
            <a:spLocks noChangeArrowheads="1"/>
          </p:cNvSpPr>
          <p:nvPr/>
        </p:nvSpPr>
        <p:spPr bwMode="gray">
          <a:xfrm>
            <a:off x="8870319" y="6007590"/>
            <a:ext cx="1102618" cy="184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a:buClr>
                <a:srgbClr val="F0AB00"/>
              </a:buClr>
              <a:buSzPct val="80000"/>
              <a:buFont typeface="Wingdings" charset="0"/>
              <a:buNone/>
            </a:pPr>
            <a:r>
              <a:rPr lang="en-US" sz="1200" dirty="0">
                <a:solidFill>
                  <a:srgbClr val="000000"/>
                </a:solidFill>
              </a:rPr>
              <a:t>MS Excel</a:t>
            </a:r>
          </a:p>
        </p:txBody>
      </p:sp>
      <p:sp>
        <p:nvSpPr>
          <p:cNvPr id="85" name="TextBox 84"/>
          <p:cNvSpPr txBox="1"/>
          <p:nvPr/>
        </p:nvSpPr>
        <p:spPr>
          <a:xfrm>
            <a:off x="3810464" y="5927368"/>
            <a:ext cx="1707325" cy="400134"/>
          </a:xfrm>
          <a:prstGeom prst="rect">
            <a:avLst/>
          </a:prstGeom>
          <a:noFill/>
          <a:ln>
            <a:noFill/>
          </a:ln>
          <a:effectLst/>
        </p:spPr>
        <p:txBody>
          <a:bodyPr wrap="square" lIns="0" tIns="60972" rIns="0" bIns="60972" anchor="ctr">
            <a:spAutoFit/>
          </a:bodyPr>
          <a:lstStyle>
            <a:defPPr>
              <a:defRPr lang="de-DE"/>
            </a:defPPr>
            <a:lvl1pPr algn="ctr" eaLnBrk="0" hangingPunct="0">
              <a:defRPr sz="900">
                <a:solidFill>
                  <a:srgbClr val="000000"/>
                </a:solidFill>
                <a:latin typeface="Arial" charset="0"/>
                <a:ea typeface="MS PGothic" charset="0"/>
                <a:cs typeface="MS PGothic" charset="0"/>
              </a:defRPr>
            </a:lvl1pPr>
            <a:lvl2pPr marL="742950" indent="-285750" eaLnBrk="0" hangingPunct="0">
              <a:defRPr>
                <a:latin typeface="Arial" charset="0"/>
                <a:ea typeface="Arial" charset="0"/>
                <a:cs typeface="Arial" charset="0"/>
              </a:defRPr>
            </a:lvl2pPr>
            <a:lvl3pPr marL="1143000" indent="-228600" eaLnBrk="0" hangingPunct="0">
              <a:defRPr>
                <a:latin typeface="Arial" charset="0"/>
                <a:ea typeface="Arial" charset="0"/>
                <a:cs typeface="Arial" charset="0"/>
              </a:defRPr>
            </a:lvl3pPr>
            <a:lvl4pPr marL="1600200" indent="-228600" eaLnBrk="0" hangingPunct="0">
              <a:defRPr>
                <a:latin typeface="Arial" charset="0"/>
                <a:ea typeface="Arial" charset="0"/>
                <a:cs typeface="Arial" charset="0"/>
              </a:defRPr>
            </a:lvl4pPr>
            <a:lvl5pPr marL="2057400" indent="-228600" eaLnBrk="0" hangingPunct="0">
              <a:defRPr>
                <a:latin typeface="Arial" charset="0"/>
                <a:ea typeface="Arial" charset="0"/>
                <a:cs typeface="Arial" charset="0"/>
              </a:defRPr>
            </a:lvl5pPr>
            <a:lvl6pPr marL="2514600" indent="-228600" eaLnBrk="0" fontAlgn="base" hangingPunct="0">
              <a:spcBef>
                <a:spcPct val="0"/>
              </a:spcBef>
              <a:spcAft>
                <a:spcPct val="0"/>
              </a:spcAft>
              <a:defRPr>
                <a:latin typeface="Arial" charset="0"/>
                <a:ea typeface="Arial" charset="0"/>
                <a:cs typeface="Arial" charset="0"/>
              </a:defRPr>
            </a:lvl6pPr>
            <a:lvl7pPr marL="2971800" indent="-228600" eaLnBrk="0" fontAlgn="base" hangingPunct="0">
              <a:spcBef>
                <a:spcPct val="0"/>
              </a:spcBef>
              <a:spcAft>
                <a:spcPct val="0"/>
              </a:spcAft>
              <a:defRPr>
                <a:latin typeface="Arial" charset="0"/>
                <a:ea typeface="Arial" charset="0"/>
                <a:cs typeface="Arial" charset="0"/>
              </a:defRPr>
            </a:lvl7pPr>
            <a:lvl8pPr marL="3429000" indent="-228600" eaLnBrk="0" fontAlgn="base" hangingPunct="0">
              <a:spcBef>
                <a:spcPct val="0"/>
              </a:spcBef>
              <a:spcAft>
                <a:spcPct val="0"/>
              </a:spcAft>
              <a:defRPr>
                <a:latin typeface="Arial" charset="0"/>
                <a:ea typeface="Arial" charset="0"/>
                <a:cs typeface="Arial" charset="0"/>
              </a:defRPr>
            </a:lvl8pPr>
            <a:lvl9pPr marL="3886200" indent="-228600" eaLnBrk="0" fontAlgn="base" hangingPunct="0">
              <a:spcBef>
                <a:spcPct val="0"/>
              </a:spcBef>
              <a:spcAft>
                <a:spcPct val="0"/>
              </a:spcAft>
              <a:defRPr>
                <a:latin typeface="Arial" charset="0"/>
                <a:ea typeface="Arial" charset="0"/>
                <a:cs typeface="Arial" charset="0"/>
              </a:defRPr>
            </a:lvl9pPr>
          </a:lstStyle>
          <a:p>
            <a:pPr algn="l"/>
            <a:r>
              <a:rPr lang="en-US" dirty="0"/>
              <a:t>Oracle, </a:t>
            </a:r>
            <a:r>
              <a:rPr lang="en-US" dirty="0" smtClean="0"/>
              <a:t>DB2</a:t>
            </a:r>
            <a:r>
              <a:rPr lang="en-US" dirty="0"/>
              <a:t>, </a:t>
            </a:r>
            <a:r>
              <a:rPr lang="en-US" dirty="0" smtClean="0"/>
              <a:t>MS SQL and many other DBs</a:t>
            </a:r>
            <a:endParaRPr lang="en-US" dirty="0"/>
          </a:p>
        </p:txBody>
      </p:sp>
      <p:grpSp>
        <p:nvGrpSpPr>
          <p:cNvPr id="86" name="Group 217"/>
          <p:cNvGrpSpPr/>
          <p:nvPr/>
        </p:nvGrpSpPr>
        <p:grpSpPr>
          <a:xfrm>
            <a:off x="4167126" y="5092828"/>
            <a:ext cx="761420" cy="785794"/>
            <a:chOff x="2594973" y="3254890"/>
            <a:chExt cx="570916" cy="441907"/>
          </a:xfrm>
        </p:grpSpPr>
        <p:sp>
          <p:nvSpPr>
            <p:cNvPr id="87" name="Rectangle 86"/>
            <p:cNvSpPr/>
            <p:nvPr/>
          </p:nvSpPr>
          <p:spPr bwMode="gray">
            <a:xfrm>
              <a:off x="2594973" y="3254890"/>
              <a:ext cx="310896" cy="232107"/>
            </a:xfrm>
            <a:prstGeom prst="rect">
              <a:avLst/>
            </a:prstGeom>
            <a:solidFill>
              <a:schemeClr val="accent1"/>
            </a:solidFill>
            <a:ln/>
          </p:spPr>
          <p:txBody>
            <a:bodyPr/>
            <a:lstStyle/>
            <a:p>
              <a:endParaRPr lang="en-US"/>
            </a:p>
          </p:txBody>
        </p:sp>
        <p:sp>
          <p:nvSpPr>
            <p:cNvPr id="88" name="Rectangle 87"/>
            <p:cNvSpPr/>
            <p:nvPr/>
          </p:nvSpPr>
          <p:spPr bwMode="gray">
            <a:xfrm>
              <a:off x="2854993" y="3464690"/>
              <a:ext cx="310896" cy="232107"/>
            </a:xfrm>
            <a:prstGeom prst="rect">
              <a:avLst/>
            </a:prstGeom>
            <a:solidFill>
              <a:schemeClr val="tx2"/>
            </a:solidFill>
            <a:ln/>
          </p:spPr>
          <p:txBody>
            <a:bodyPr/>
            <a:lstStyle/>
            <a:p>
              <a:endParaRPr lang="en-US"/>
            </a:p>
          </p:txBody>
        </p:sp>
        <p:grpSp>
          <p:nvGrpSpPr>
            <p:cNvPr id="89" name="Group 38"/>
            <p:cNvGrpSpPr>
              <a:grpSpLocks/>
            </p:cNvGrpSpPr>
            <p:nvPr/>
          </p:nvGrpSpPr>
          <p:grpSpPr bwMode="auto">
            <a:xfrm rot="10800000">
              <a:off x="2886398" y="3321974"/>
              <a:ext cx="98519" cy="165021"/>
              <a:chOff x="860" y="1784"/>
              <a:chExt cx="883" cy="141"/>
            </a:xfrm>
          </p:grpSpPr>
          <p:cxnSp>
            <p:nvCxnSpPr>
              <p:cNvPr id="90" name="Straight Connector 29"/>
              <p:cNvCxnSpPr>
                <a:cxnSpLocks noChangeShapeType="1"/>
              </p:cNvCxnSpPr>
              <p:nvPr/>
            </p:nvCxnSpPr>
            <p:spPr bwMode="gray">
              <a:xfrm flipH="1">
                <a:off x="860" y="1925"/>
                <a:ext cx="883" cy="0"/>
              </a:xfrm>
              <a:prstGeom prst="bentConnector3">
                <a:avLst>
                  <a:gd name="adj1" fmla="val 50000"/>
                </a:avLst>
              </a:prstGeom>
              <a:noFill/>
              <a:ln w="15875" algn="ctr">
                <a:solidFill>
                  <a:schemeClr val="accent2"/>
                </a:solidFill>
                <a:round/>
                <a:headEnd/>
                <a:tailEnd/>
              </a:ln>
            </p:spPr>
          </p:cxnSp>
          <p:cxnSp>
            <p:nvCxnSpPr>
              <p:cNvPr id="91" name="Straight Connector 30"/>
              <p:cNvCxnSpPr>
                <a:cxnSpLocks noChangeShapeType="1"/>
              </p:cNvCxnSpPr>
              <p:nvPr/>
            </p:nvCxnSpPr>
            <p:spPr bwMode="gray">
              <a:xfrm rot="5400000" flipH="1" flipV="1">
                <a:off x="790" y="1855"/>
                <a:ext cx="141" cy="0"/>
              </a:xfrm>
              <a:prstGeom prst="line">
                <a:avLst/>
              </a:prstGeom>
              <a:noFill/>
              <a:ln w="15875" algn="ctr">
                <a:solidFill>
                  <a:schemeClr val="accent2"/>
                </a:solidFill>
                <a:round/>
                <a:headEnd/>
                <a:tailEnd type="oval" w="med" len="med"/>
              </a:ln>
            </p:spPr>
          </p:cxnSp>
        </p:grpSp>
      </p:grpSp>
      <p:sp>
        <p:nvSpPr>
          <p:cNvPr id="92" name="Text Box 26"/>
          <p:cNvSpPr txBox="1">
            <a:spLocks noChangeArrowheads="1"/>
          </p:cNvSpPr>
          <p:nvPr/>
        </p:nvSpPr>
        <p:spPr bwMode="gray">
          <a:xfrm>
            <a:off x="2373698" y="5802877"/>
            <a:ext cx="1198648" cy="492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60972" rIns="0" bIns="60972" anchor="ct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defRPr/>
            </a:pPr>
            <a:r>
              <a:rPr lang="en-US" sz="1200" dirty="0" err="1">
                <a:solidFill>
                  <a:srgbClr val="000000"/>
                </a:solidFill>
                <a:ea typeface="MS PGothic" charset="0"/>
                <a:cs typeface="MS PGothic" charset="0"/>
              </a:rPr>
              <a:t>BW,TeraData</a:t>
            </a:r>
            <a:r>
              <a:rPr lang="en-US" sz="1200" dirty="0">
                <a:solidFill>
                  <a:srgbClr val="000000"/>
                </a:solidFill>
                <a:ea typeface="MS PGothic" charset="0"/>
                <a:cs typeface="MS PGothic" charset="0"/>
              </a:rPr>
              <a:t>, </a:t>
            </a:r>
            <a:br>
              <a:rPr lang="en-US" sz="1200" dirty="0">
                <a:solidFill>
                  <a:srgbClr val="000000"/>
                </a:solidFill>
                <a:ea typeface="MS PGothic" charset="0"/>
                <a:cs typeface="MS PGothic" charset="0"/>
              </a:rPr>
            </a:br>
            <a:r>
              <a:rPr lang="en-US" sz="1200" dirty="0">
                <a:solidFill>
                  <a:srgbClr val="000000"/>
                </a:solidFill>
                <a:ea typeface="MS PGothic" charset="0"/>
                <a:cs typeface="MS PGothic" charset="0"/>
              </a:rPr>
              <a:t>other DWs</a:t>
            </a:r>
          </a:p>
        </p:txBody>
      </p:sp>
      <p:pic>
        <p:nvPicPr>
          <p:cNvPr id="93" name="Picture 92" descr="272752_l_srgb_s_gl.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605057" y="5182346"/>
            <a:ext cx="1519424" cy="966877"/>
          </a:xfrm>
          <a:prstGeom prst="rect">
            <a:avLst/>
          </a:prstGeom>
        </p:spPr>
      </p:pic>
      <p:sp>
        <p:nvSpPr>
          <p:cNvPr id="94" name="TextBox 93"/>
          <p:cNvSpPr txBox="1"/>
          <p:nvPr/>
        </p:nvSpPr>
        <p:spPr>
          <a:xfrm>
            <a:off x="5694528" y="6171770"/>
            <a:ext cx="1707325" cy="261634"/>
          </a:xfrm>
          <a:prstGeom prst="rect">
            <a:avLst/>
          </a:prstGeom>
          <a:noFill/>
          <a:ln>
            <a:noFill/>
          </a:ln>
          <a:effectLst/>
        </p:spPr>
        <p:txBody>
          <a:bodyPr wrap="square" lIns="0" tIns="60972" rIns="0" bIns="60972" anchor="ctr">
            <a:spAutoFit/>
          </a:bodyPr>
          <a:lstStyle>
            <a:defPPr>
              <a:defRPr lang="de-DE"/>
            </a:defPPr>
            <a:lvl1pPr algn="ctr" eaLnBrk="0" hangingPunct="0">
              <a:defRPr sz="900">
                <a:solidFill>
                  <a:srgbClr val="000000"/>
                </a:solidFill>
                <a:latin typeface="Arial" charset="0"/>
                <a:ea typeface="MS PGothic" charset="0"/>
                <a:cs typeface="MS PGothic" charset="0"/>
              </a:defRPr>
            </a:lvl1pPr>
            <a:lvl2pPr marL="742950" indent="-285750" eaLnBrk="0" hangingPunct="0">
              <a:defRPr>
                <a:latin typeface="Arial" charset="0"/>
                <a:ea typeface="Arial" charset="0"/>
                <a:cs typeface="Arial" charset="0"/>
              </a:defRPr>
            </a:lvl2pPr>
            <a:lvl3pPr marL="1143000" indent="-228600" eaLnBrk="0" hangingPunct="0">
              <a:defRPr>
                <a:latin typeface="Arial" charset="0"/>
                <a:ea typeface="Arial" charset="0"/>
                <a:cs typeface="Arial" charset="0"/>
              </a:defRPr>
            </a:lvl3pPr>
            <a:lvl4pPr marL="1600200" indent="-228600" eaLnBrk="0" hangingPunct="0">
              <a:defRPr>
                <a:latin typeface="Arial" charset="0"/>
                <a:ea typeface="Arial" charset="0"/>
                <a:cs typeface="Arial" charset="0"/>
              </a:defRPr>
            </a:lvl4pPr>
            <a:lvl5pPr marL="2057400" indent="-228600" eaLnBrk="0" hangingPunct="0">
              <a:defRPr>
                <a:latin typeface="Arial" charset="0"/>
                <a:ea typeface="Arial" charset="0"/>
                <a:cs typeface="Arial" charset="0"/>
              </a:defRPr>
            </a:lvl5pPr>
            <a:lvl6pPr marL="2514600" indent="-228600" eaLnBrk="0" fontAlgn="base" hangingPunct="0">
              <a:spcBef>
                <a:spcPct val="0"/>
              </a:spcBef>
              <a:spcAft>
                <a:spcPct val="0"/>
              </a:spcAft>
              <a:defRPr>
                <a:latin typeface="Arial" charset="0"/>
                <a:ea typeface="Arial" charset="0"/>
                <a:cs typeface="Arial" charset="0"/>
              </a:defRPr>
            </a:lvl6pPr>
            <a:lvl7pPr marL="2971800" indent="-228600" eaLnBrk="0" fontAlgn="base" hangingPunct="0">
              <a:spcBef>
                <a:spcPct val="0"/>
              </a:spcBef>
              <a:spcAft>
                <a:spcPct val="0"/>
              </a:spcAft>
              <a:defRPr>
                <a:latin typeface="Arial" charset="0"/>
                <a:ea typeface="Arial" charset="0"/>
                <a:cs typeface="Arial" charset="0"/>
              </a:defRPr>
            </a:lvl7pPr>
            <a:lvl8pPr marL="3429000" indent="-228600" eaLnBrk="0" fontAlgn="base" hangingPunct="0">
              <a:spcBef>
                <a:spcPct val="0"/>
              </a:spcBef>
              <a:spcAft>
                <a:spcPct val="0"/>
              </a:spcAft>
              <a:defRPr>
                <a:latin typeface="Arial" charset="0"/>
                <a:ea typeface="Arial" charset="0"/>
                <a:cs typeface="Arial" charset="0"/>
              </a:defRPr>
            </a:lvl8pPr>
            <a:lvl9pPr marL="3886200" indent="-228600" eaLnBrk="0" fontAlgn="base" hangingPunct="0">
              <a:spcBef>
                <a:spcPct val="0"/>
              </a:spcBef>
              <a:spcAft>
                <a:spcPct val="0"/>
              </a:spcAft>
              <a:defRPr>
                <a:latin typeface="Arial" charset="0"/>
                <a:ea typeface="Arial" charset="0"/>
                <a:cs typeface="Arial" charset="0"/>
              </a:defRPr>
            </a:lvl9pPr>
          </a:lstStyle>
          <a:p>
            <a:pPr algn="l"/>
            <a:r>
              <a:rPr lang="en-US" dirty="0" smtClean="0"/>
              <a:t>SAP HANA Platform</a:t>
            </a:r>
            <a:endParaRPr lang="en-US" dirty="0"/>
          </a:p>
        </p:txBody>
      </p:sp>
      <p:pic>
        <p:nvPicPr>
          <p:cNvPr id="95" name="Picture 94" descr="273805_h_srgb_s_gl.jp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373698" y="5181780"/>
            <a:ext cx="1117494" cy="645465"/>
          </a:xfrm>
          <a:prstGeom prst="rect">
            <a:avLst/>
          </a:prstGeom>
        </p:spPr>
      </p:pic>
      <p:pic>
        <p:nvPicPr>
          <p:cNvPr id="96" name="Picture 95" descr="272675_h_srgb_s_gl.jp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69636" y="4946320"/>
            <a:ext cx="904297" cy="910180"/>
          </a:xfrm>
          <a:prstGeom prst="rect">
            <a:avLst/>
          </a:prstGeom>
        </p:spPr>
      </p:pic>
      <p:sp>
        <p:nvSpPr>
          <p:cNvPr id="97" name="Rectangle 96"/>
          <p:cNvSpPr/>
          <p:nvPr/>
        </p:nvSpPr>
        <p:spPr bwMode="gray">
          <a:xfrm>
            <a:off x="421570" y="1358852"/>
            <a:ext cx="11377445" cy="1257528"/>
          </a:xfrm>
          <a:prstGeom prst="rect">
            <a:avLst/>
          </a:prstGeom>
          <a:gradFill flip="none" rotWithShape="1">
            <a:gsLst>
              <a:gs pos="0">
                <a:schemeClr val="tx2">
                  <a:lumMod val="20000"/>
                  <a:lumOff val="80000"/>
                </a:schemeClr>
              </a:gs>
              <a:gs pos="100000">
                <a:schemeClr val="accent3">
                  <a:lumMod val="40000"/>
                  <a:lumOff val="60000"/>
                </a:schemeClr>
              </a:gs>
            </a:gsLst>
            <a:path path="circle">
              <a:fillToRect l="50000" t="50000" r="50000" b="50000"/>
            </a:path>
            <a:tileRect/>
          </a:gradFill>
          <a:ln w="6350"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lIns="120024" tIns="96019" rIns="120024" bIns="96019" rtlCol="0" anchor="ctr"/>
          <a:lstStyle/>
          <a:p>
            <a:pPr algn="ctr" defTabSz="1219444" fontAlgn="base">
              <a:spcBef>
                <a:spcPct val="50000"/>
              </a:spcBef>
              <a:spcAft>
                <a:spcPct val="0"/>
              </a:spcAft>
              <a:buClr>
                <a:srgbClr val="F0AB00"/>
              </a:buClr>
              <a:buSzPct val="80000"/>
            </a:pPr>
            <a:endParaRPr lang="en-US" sz="2700" kern="0" dirty="0" err="1">
              <a:ea typeface="Arial Unicode MS" pitchFamily="34" charset="-128"/>
              <a:cs typeface="Arial Unicode MS" pitchFamily="34" charset="-128"/>
            </a:endParaRPr>
          </a:p>
        </p:txBody>
      </p:sp>
      <p:pic>
        <p:nvPicPr>
          <p:cNvPr id="98" name="Picture 4"/>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617262" y="1521425"/>
            <a:ext cx="977764" cy="893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TextBox 98"/>
          <p:cNvSpPr txBox="1"/>
          <p:nvPr/>
        </p:nvSpPr>
        <p:spPr>
          <a:xfrm>
            <a:off x="1784528" y="1592424"/>
            <a:ext cx="6039880" cy="36941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I</a:t>
            </a:r>
            <a:r>
              <a:rPr lang="en-US" sz="2400" b="1" kern="0" dirty="0">
                <a:ea typeface="Arial Unicode MS" pitchFamily="34" charset="-128"/>
                <a:cs typeface="Arial Unicode MS" pitchFamily="34" charset="-128"/>
              </a:rPr>
              <a:t>nformation Access</a:t>
            </a:r>
          </a:p>
        </p:txBody>
      </p:sp>
      <p:sp>
        <p:nvSpPr>
          <p:cNvPr id="100" name="TextBox 99"/>
          <p:cNvSpPr txBox="1"/>
          <p:nvPr/>
        </p:nvSpPr>
        <p:spPr>
          <a:xfrm>
            <a:off x="1784529" y="2045399"/>
            <a:ext cx="9963097" cy="36941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through Mobile app, </a:t>
            </a:r>
            <a:r>
              <a:rPr lang="en-US" kern="0" dirty="0">
                <a:ea typeface="Arial Unicode MS" pitchFamily="34" charset="-128"/>
                <a:cs typeface="Arial Unicode MS" pitchFamily="34" charset="-128"/>
              </a:rPr>
              <a:t>w</a:t>
            </a:r>
            <a:r>
              <a:rPr lang="en-US" sz="2400" kern="0" dirty="0">
                <a:ea typeface="Arial Unicode MS" pitchFamily="34" charset="-128"/>
                <a:cs typeface="Arial Unicode MS" pitchFamily="34" charset="-128"/>
              </a:rPr>
              <a:t>eb portals, MS Office and cloud</a:t>
            </a:r>
          </a:p>
        </p:txBody>
      </p:sp>
      <p:pic>
        <p:nvPicPr>
          <p:cNvPr id="101" name="Picture 3"/>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19389" y="2833498"/>
            <a:ext cx="625353" cy="61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2"/>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617327" y="2809874"/>
            <a:ext cx="719590" cy="65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1489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SAP BusinessObjects client tools</a:t>
            </a:r>
            <a:endParaRPr lang="en-US" sz="2700" b="0" dirty="0">
              <a:latin typeface="Arial" charset="0"/>
            </a:endParaRPr>
          </a:p>
        </p:txBody>
      </p:sp>
      <p:grpSp>
        <p:nvGrpSpPr>
          <p:cNvPr id="24" name="Group 13"/>
          <p:cNvGrpSpPr/>
          <p:nvPr/>
        </p:nvGrpSpPr>
        <p:grpSpPr>
          <a:xfrm>
            <a:off x="3225644" y="2376985"/>
            <a:ext cx="5847169" cy="5839152"/>
            <a:chOff x="8947824" y="1974948"/>
            <a:chExt cx="3808924" cy="3803813"/>
          </a:xfrm>
          <a:effectLst>
            <a:outerShdw blurRad="76200" dir="18900000" sy="23000" kx="-1200000" algn="bl" rotWithShape="0">
              <a:prstClr val="black">
                <a:alpha val="20000"/>
              </a:prstClr>
            </a:outerShdw>
          </a:effectLst>
        </p:grpSpPr>
        <p:sp>
          <p:nvSpPr>
            <p:cNvPr id="25" name="Block Arc 24"/>
            <p:cNvSpPr/>
            <p:nvPr/>
          </p:nvSpPr>
          <p:spPr bwMode="gray">
            <a:xfrm>
              <a:off x="8956605" y="1981474"/>
              <a:ext cx="3797287" cy="3797287"/>
            </a:xfrm>
            <a:prstGeom prst="blockArc">
              <a:avLst>
                <a:gd name="adj1" fmla="val 10800000"/>
                <a:gd name="adj2" fmla="val 14423550"/>
                <a:gd name="adj3" fmla="val 25320"/>
              </a:avLst>
            </a:prstGeom>
            <a:solidFill>
              <a:srgbClr val="003283"/>
            </a:solidFill>
          </p:spPr>
          <p:txBody>
            <a:bodyPr wrap="square" rtlCol="0" anchor="ctr" anchorCtr="0">
              <a:noAutofit/>
            </a:bodyPr>
            <a:lstStyle/>
            <a:p>
              <a:pPr algn="ctr"/>
              <a:endParaRPr lang="en-US" sz="1600" dirty="0">
                <a:solidFill>
                  <a:schemeClr val="bg1"/>
                </a:solidFill>
                <a:cs typeface="Arial"/>
              </a:endParaRPr>
            </a:p>
          </p:txBody>
        </p:sp>
        <p:sp>
          <p:nvSpPr>
            <p:cNvPr id="26" name="Block Arc 25"/>
            <p:cNvSpPr/>
            <p:nvPr/>
          </p:nvSpPr>
          <p:spPr bwMode="gray">
            <a:xfrm rot="7200000">
              <a:off x="8947824" y="1974948"/>
              <a:ext cx="3797287" cy="3797287"/>
            </a:xfrm>
            <a:prstGeom prst="blockArc">
              <a:avLst>
                <a:gd name="adj1" fmla="val 10873801"/>
                <a:gd name="adj2" fmla="val 14366678"/>
                <a:gd name="adj3" fmla="val 25319"/>
              </a:avLst>
            </a:prstGeom>
            <a:solidFill>
              <a:srgbClr val="00B0F0"/>
            </a:solidFill>
          </p:spPr>
          <p:txBody>
            <a:bodyPr wrap="square" rtlCol="0" anchor="ctr" anchorCtr="1">
              <a:noAutofit/>
            </a:bodyPr>
            <a:lstStyle/>
            <a:p>
              <a:pPr algn="ctr"/>
              <a:endParaRPr lang="en-US" sz="1600" dirty="0">
                <a:solidFill>
                  <a:schemeClr val="bg1"/>
                </a:solidFill>
                <a:cs typeface="Arial"/>
              </a:endParaRPr>
            </a:p>
          </p:txBody>
        </p:sp>
        <p:sp>
          <p:nvSpPr>
            <p:cNvPr id="27" name="Block Arc 26"/>
            <p:cNvSpPr/>
            <p:nvPr/>
          </p:nvSpPr>
          <p:spPr bwMode="gray">
            <a:xfrm>
              <a:off x="8959461" y="1981474"/>
              <a:ext cx="3797287" cy="3797287"/>
            </a:xfrm>
            <a:prstGeom prst="blockArc">
              <a:avLst>
                <a:gd name="adj1" fmla="val 14422387"/>
                <a:gd name="adj2" fmla="val 18074366"/>
                <a:gd name="adj3" fmla="val 25303"/>
              </a:avLst>
            </a:prstGeom>
            <a:solidFill>
              <a:schemeClr val="tx2"/>
            </a:solidFill>
          </p:spPr>
          <p:txBody>
            <a:bodyPr wrap="square" rtlCol="0" anchor="ctr" anchorCtr="1">
              <a:noAutofit/>
            </a:bodyPr>
            <a:lstStyle/>
            <a:p>
              <a:pPr algn="ctr"/>
              <a:endParaRPr lang="en-US" sz="1600" dirty="0">
                <a:solidFill>
                  <a:schemeClr val="bg1"/>
                </a:solidFill>
                <a:cs typeface="Arial"/>
              </a:endParaRPr>
            </a:p>
          </p:txBody>
        </p:sp>
      </p:grpSp>
      <p:sp>
        <p:nvSpPr>
          <p:cNvPr id="30" name="Rectangle 29"/>
          <p:cNvSpPr/>
          <p:nvPr/>
        </p:nvSpPr>
        <p:spPr bwMode="gray">
          <a:xfrm>
            <a:off x="7181358" y="3801327"/>
            <a:ext cx="1459217" cy="491014"/>
          </a:xfrm>
          <a:prstGeom prst="rect">
            <a:avLst/>
          </a:prstGeom>
          <a:noFill/>
          <a:ln/>
          <a:effectLst/>
        </p:spPr>
        <p:txBody>
          <a:bodyPr wrap="square" lIns="121944" tIns="60972" rIns="121944" bIns="60972" anchor="ctr"/>
          <a:lstStyle/>
          <a:p>
            <a:pPr algn="ctr"/>
            <a:r>
              <a:rPr lang="en-US" sz="1900" b="1" dirty="0">
                <a:solidFill>
                  <a:schemeClr val="bg1"/>
                </a:solidFill>
              </a:rPr>
              <a:t>Reporting</a:t>
            </a:r>
          </a:p>
        </p:txBody>
      </p:sp>
      <p:sp>
        <p:nvSpPr>
          <p:cNvPr id="31" name="Rectangle 30"/>
          <p:cNvSpPr/>
          <p:nvPr/>
        </p:nvSpPr>
        <p:spPr bwMode="gray">
          <a:xfrm>
            <a:off x="3544302" y="3801327"/>
            <a:ext cx="1761953" cy="491014"/>
          </a:xfrm>
          <a:prstGeom prst="rect">
            <a:avLst/>
          </a:prstGeom>
          <a:noFill/>
          <a:ln/>
          <a:effectLst/>
        </p:spPr>
        <p:txBody>
          <a:bodyPr wrap="square" lIns="121944" tIns="60972" rIns="121944" bIns="60972" anchor="ctr"/>
          <a:lstStyle/>
          <a:p>
            <a:pPr algn="ctr"/>
            <a:r>
              <a:rPr lang="en-US" sz="1900" b="1" dirty="0">
                <a:solidFill>
                  <a:schemeClr val="bg1"/>
                </a:solidFill>
              </a:rPr>
              <a:t>Self-service</a:t>
            </a:r>
          </a:p>
        </p:txBody>
      </p:sp>
      <p:sp>
        <p:nvSpPr>
          <p:cNvPr id="32" name="Rectangle 31"/>
          <p:cNvSpPr/>
          <p:nvPr/>
        </p:nvSpPr>
        <p:spPr bwMode="gray">
          <a:xfrm>
            <a:off x="5172980" y="2898066"/>
            <a:ext cx="2017877" cy="704344"/>
          </a:xfrm>
          <a:prstGeom prst="rect">
            <a:avLst/>
          </a:prstGeom>
          <a:noFill/>
          <a:ln/>
          <a:effectLst/>
        </p:spPr>
        <p:txBody>
          <a:bodyPr wrap="square" lIns="121944" tIns="60972" rIns="121944" bIns="60972" anchor="ctr"/>
          <a:lstStyle/>
          <a:p>
            <a:pPr algn="ctr"/>
            <a:r>
              <a:rPr lang="en-US" sz="1900" b="1" dirty="0">
                <a:solidFill>
                  <a:schemeClr val="bg1"/>
                </a:solidFill>
              </a:rPr>
              <a:t>Dashboards</a:t>
            </a:r>
            <a:br>
              <a:rPr lang="en-US" sz="1900" b="1" dirty="0">
                <a:solidFill>
                  <a:schemeClr val="bg1"/>
                </a:solidFill>
              </a:rPr>
            </a:br>
            <a:r>
              <a:rPr lang="en-US" sz="1900" b="1" dirty="0">
                <a:solidFill>
                  <a:schemeClr val="bg1"/>
                </a:solidFill>
              </a:rPr>
              <a:t>and Apps</a:t>
            </a:r>
          </a:p>
        </p:txBody>
      </p:sp>
      <p:sp>
        <p:nvSpPr>
          <p:cNvPr id="33" name="TextBox 32"/>
          <p:cNvSpPr txBox="1"/>
          <p:nvPr/>
        </p:nvSpPr>
        <p:spPr>
          <a:xfrm>
            <a:off x="355748" y="5333851"/>
            <a:ext cx="3704043" cy="395869"/>
          </a:xfrm>
          <a:prstGeom prst="rect">
            <a:avLst/>
          </a:prstGeom>
          <a:noFill/>
          <a:ln w="25400" algn="ctr">
            <a:noFill/>
            <a:round/>
            <a:headEnd/>
            <a:tailEnd/>
          </a:ln>
          <a:effectLst/>
        </p:spPr>
        <p:txBody>
          <a:bodyPr lIns="121944" tIns="121944" rIns="121944" bIns="121944" anchor="t"/>
          <a:lstStyle>
            <a:defPPr>
              <a:defRPr lang="de-DE"/>
            </a:defPPr>
            <a:lvl2pPr marL="182880" lvl="1" indent="-182880">
              <a:spcBef>
                <a:spcPts val="600"/>
              </a:spcBef>
              <a:buFont typeface="Wingdings" pitchFamily="2" charset="2"/>
              <a:buChar char="n"/>
              <a:defRPr sz="1200"/>
            </a:lvl2pPr>
          </a:lstStyle>
          <a:p>
            <a:pPr marL="0" lvl="1" indent="0">
              <a:spcAft>
                <a:spcPts val="800"/>
              </a:spcAft>
              <a:buNone/>
            </a:pPr>
            <a:r>
              <a:rPr lang="en-US" sz="1900" b="1" dirty="0"/>
              <a:t>Discover.  Predict.  Create.</a:t>
            </a:r>
          </a:p>
        </p:txBody>
      </p:sp>
      <p:sp>
        <p:nvSpPr>
          <p:cNvPr id="34" name="TextBox 33"/>
          <p:cNvSpPr txBox="1"/>
          <p:nvPr/>
        </p:nvSpPr>
        <p:spPr>
          <a:xfrm>
            <a:off x="7494196" y="5211182"/>
            <a:ext cx="3704043" cy="395869"/>
          </a:xfrm>
          <a:prstGeom prst="rect">
            <a:avLst/>
          </a:prstGeom>
          <a:noFill/>
          <a:ln w="25400" algn="ctr">
            <a:noFill/>
            <a:round/>
            <a:headEnd/>
            <a:tailEnd/>
          </a:ln>
          <a:effectLst/>
        </p:spPr>
        <p:txBody>
          <a:bodyPr lIns="121944" tIns="121944" rIns="121944" bIns="121944" anchor="t"/>
          <a:lstStyle>
            <a:defPPr>
              <a:defRPr lang="de-DE"/>
            </a:defPPr>
            <a:lvl2pPr marL="182880" lvl="1" indent="-182880">
              <a:spcBef>
                <a:spcPts val="600"/>
              </a:spcBef>
              <a:buFont typeface="Wingdings" pitchFamily="2" charset="2"/>
              <a:buChar char="n"/>
              <a:defRPr sz="1200"/>
            </a:lvl2pPr>
          </a:lstStyle>
          <a:p>
            <a:pPr marL="0" lvl="1" indent="0">
              <a:buNone/>
            </a:pPr>
            <a:r>
              <a:rPr lang="en-US" sz="1900" b="1" dirty="0"/>
              <a:t>Distribute Information</a:t>
            </a:r>
          </a:p>
          <a:p>
            <a:pPr marL="0" lvl="1" indent="0">
              <a:spcBef>
                <a:spcPts val="0"/>
              </a:spcBef>
              <a:buNone/>
            </a:pPr>
            <a:endParaRPr lang="en-US" sz="1900" dirty="0"/>
          </a:p>
        </p:txBody>
      </p:sp>
      <p:pic>
        <p:nvPicPr>
          <p:cNvPr id="35"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519846" y="1984533"/>
            <a:ext cx="2900110" cy="1796012"/>
          </a:xfrm>
          <a:prstGeom prst="rect">
            <a:avLst/>
          </a:prstGeom>
          <a:ln>
            <a:noFill/>
          </a:ln>
          <a:effectLst>
            <a:outerShdw blurRad="50800" dist="38100" dir="2700000" algn="tl" rotWithShape="0">
              <a:prstClr val="black">
                <a:alpha val="40000"/>
              </a:prstClr>
            </a:outerShdw>
          </a:effectLst>
        </p:spPr>
      </p:pic>
      <p:pic>
        <p:nvPicPr>
          <p:cNvPr id="36" name="Picture 2" descr="http://de.sap.info/wp-content/uploads/2010/07/Best_iPad_Apps.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55748" y="3555692"/>
            <a:ext cx="2283657" cy="17567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7"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016140" y="2311899"/>
            <a:ext cx="2666840" cy="1520716"/>
          </a:xfrm>
          <a:prstGeom prst="rect">
            <a:avLst/>
          </a:prstGeom>
          <a:ln>
            <a:noFill/>
          </a:ln>
          <a:effectLst>
            <a:outerShdw blurRad="50800" dist="38100" dir="2700000" algn="tl" rotWithShape="0">
              <a:prstClr val="black">
                <a:alpha val="40000"/>
              </a:prstClr>
            </a:outerShdw>
          </a:effectLst>
        </p:spPr>
      </p:pic>
      <p:pic>
        <p:nvPicPr>
          <p:cNvPr id="38" name="Picture 10"/>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433947" y="3584447"/>
            <a:ext cx="2540052" cy="16530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Box 38"/>
          <p:cNvSpPr txBox="1"/>
          <p:nvPr/>
        </p:nvSpPr>
        <p:spPr>
          <a:xfrm>
            <a:off x="4217854" y="1719871"/>
            <a:ext cx="4900511" cy="556936"/>
          </a:xfrm>
          <a:prstGeom prst="rect">
            <a:avLst/>
          </a:prstGeom>
          <a:noFill/>
          <a:ln w="25400" algn="ctr">
            <a:noFill/>
            <a:round/>
            <a:headEnd/>
            <a:tailEnd/>
          </a:ln>
          <a:effectLst/>
        </p:spPr>
        <p:txBody>
          <a:bodyPr lIns="121944" tIns="121944" rIns="121944" bIns="121944" anchor="t"/>
          <a:lstStyle>
            <a:defPPr>
              <a:defRPr lang="de-DE"/>
            </a:defPPr>
            <a:lvl2pPr marL="182880" lvl="1" indent="-182880">
              <a:spcBef>
                <a:spcPts val="600"/>
              </a:spcBef>
              <a:buFont typeface="Wingdings" pitchFamily="2" charset="2"/>
              <a:buChar char="n"/>
              <a:defRPr sz="1200"/>
            </a:lvl2pPr>
          </a:lstStyle>
          <a:p>
            <a:pPr marL="0" lvl="1" indent="0">
              <a:spcAft>
                <a:spcPts val="800"/>
              </a:spcAft>
              <a:buNone/>
            </a:pPr>
            <a:r>
              <a:rPr lang="en-US" sz="1900" b="1" dirty="0"/>
              <a:t>Build Custom Experiences</a:t>
            </a:r>
          </a:p>
        </p:txBody>
      </p:sp>
      <p:pic>
        <p:nvPicPr>
          <p:cNvPr id="17" name="Picture 3"/>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534859" y="4410973"/>
            <a:ext cx="788885" cy="769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7111695" y="2954121"/>
            <a:ext cx="842511" cy="769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418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436" y="299107"/>
            <a:ext cx="8439616" cy="756175"/>
          </a:xfrm>
        </p:spPr>
        <p:txBody>
          <a:bodyPr/>
          <a:lstStyle/>
          <a:p>
            <a:r>
              <a:rPr lang="en-US" dirty="0" smtClean="0"/>
              <a:t>Self-service:  Discover.  Predict.  Create.</a:t>
            </a:r>
            <a:endParaRPr lang="en-US" sz="2700" dirty="0"/>
          </a:p>
        </p:txBody>
      </p:sp>
      <p:pic>
        <p:nvPicPr>
          <p:cNvPr id="15" name="Picture 2" descr="Discover answers from any data"/>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969820" y="3866376"/>
            <a:ext cx="3478647" cy="203396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bwMode="gray">
          <a:xfrm>
            <a:off x="437458" y="1361151"/>
            <a:ext cx="7400974" cy="497264"/>
          </a:xfrm>
          <a:prstGeom prst="rect">
            <a:avLst/>
          </a:prstGeom>
          <a:solidFill>
            <a:srgbClr val="003283"/>
          </a:solidFill>
        </p:spPr>
        <p:txBody>
          <a:bodyPr wrap="square" lIns="121944" tIns="60972" rIns="121944" bIns="60972" rtlCol="0" anchor="ctr" anchorCtr="1">
            <a:noAutofit/>
          </a:bodyPr>
          <a:lstStyle/>
          <a:p>
            <a:pPr algn="ctr"/>
            <a:endParaRPr lang="en-US" sz="1500" dirty="0">
              <a:solidFill>
                <a:schemeClr val="bg1"/>
              </a:solidFill>
              <a:cs typeface="Arial"/>
            </a:endParaRPr>
          </a:p>
        </p:txBody>
      </p:sp>
      <p:sp>
        <p:nvSpPr>
          <p:cNvPr id="17" name="Rectangle 16"/>
          <p:cNvSpPr/>
          <p:nvPr/>
        </p:nvSpPr>
        <p:spPr bwMode="gray">
          <a:xfrm>
            <a:off x="8013570" y="1361151"/>
            <a:ext cx="3603337" cy="497264"/>
          </a:xfrm>
          <a:prstGeom prst="rect">
            <a:avLst/>
          </a:prstGeom>
          <a:solidFill>
            <a:srgbClr val="003283"/>
          </a:solidFill>
        </p:spPr>
        <p:txBody>
          <a:bodyPr wrap="square" lIns="121944" tIns="60972" rIns="121944" bIns="60972" rtlCol="0" anchor="ctr" anchorCtr="1">
            <a:noAutofit/>
          </a:bodyPr>
          <a:lstStyle/>
          <a:p>
            <a:pPr algn="ctr"/>
            <a:endParaRPr lang="en-US" sz="1500" dirty="0">
              <a:solidFill>
                <a:schemeClr val="bg1"/>
              </a:solidFill>
              <a:cs typeface="Arial"/>
            </a:endParaRPr>
          </a:p>
        </p:txBody>
      </p:sp>
      <p:sp>
        <p:nvSpPr>
          <p:cNvPr id="18" name="Rectangle 3"/>
          <p:cNvSpPr>
            <a:spLocks noChangeArrowheads="1"/>
          </p:cNvSpPr>
          <p:nvPr/>
        </p:nvSpPr>
        <p:spPr bwMode="blackWhite">
          <a:xfrm>
            <a:off x="445015" y="1299316"/>
            <a:ext cx="7295998" cy="2234412"/>
          </a:xfrm>
          <a:prstGeom prst="rect">
            <a:avLst/>
          </a:prstGeom>
          <a:noFill/>
          <a:ln w="25400" algn="ctr">
            <a:noFill/>
            <a:round/>
            <a:headEnd/>
            <a:tailEnd/>
          </a:ln>
          <a:effectLst/>
        </p:spPr>
        <p:txBody>
          <a:bodyPr lIns="121944" tIns="121944" rIns="121944" bIns="121944" anchor="t"/>
          <a:lstStyle/>
          <a:p>
            <a:pPr marL="0" lvl="1">
              <a:spcBef>
                <a:spcPts val="2400"/>
              </a:spcBef>
              <a:buNone/>
            </a:pPr>
            <a:r>
              <a:rPr lang="en-US" b="1" dirty="0">
                <a:solidFill>
                  <a:schemeClr val="bg1"/>
                </a:solidFill>
              </a:rPr>
              <a:t>Agility for business analysts and business users</a:t>
            </a:r>
          </a:p>
          <a:p>
            <a:pPr marL="224412" lvl="1" indent="-224412">
              <a:spcBef>
                <a:spcPts val="1600"/>
              </a:spcBef>
              <a:buFont typeface="Wingdings" pitchFamily="2" charset="2"/>
              <a:buChar char=""/>
            </a:pPr>
            <a:r>
              <a:rPr lang="en-US" sz="1600" dirty="0"/>
              <a:t>Discover trends, outliers and areas of interest in your business</a:t>
            </a:r>
          </a:p>
          <a:p>
            <a:pPr marL="224412" lvl="1" indent="-224412">
              <a:spcBef>
                <a:spcPts val="1200"/>
              </a:spcBef>
              <a:buFont typeface="Wingdings" pitchFamily="2" charset="2"/>
              <a:buChar char=""/>
            </a:pPr>
            <a:r>
              <a:rPr lang="en-US" sz="1600" dirty="0"/>
              <a:t>Adapt to business scenarios by combining, manipulating, and enriching data</a:t>
            </a:r>
          </a:p>
          <a:p>
            <a:pPr marL="224412" lvl="1" indent="-224412">
              <a:spcBef>
                <a:spcPts val="1200"/>
              </a:spcBef>
              <a:buFont typeface="Wingdings" pitchFamily="2" charset="2"/>
              <a:buChar char=""/>
            </a:pPr>
            <a:r>
              <a:rPr lang="en-US" sz="1600" dirty="0"/>
              <a:t>Tell your story with self-service visualizations and analytics</a:t>
            </a:r>
          </a:p>
          <a:p>
            <a:pPr marL="224412" lvl="1" indent="-224412">
              <a:spcBef>
                <a:spcPts val="1200"/>
              </a:spcBef>
              <a:buFont typeface="Wingdings" pitchFamily="2" charset="2"/>
              <a:buChar char=""/>
            </a:pPr>
            <a:r>
              <a:rPr lang="en-US" sz="1600" dirty="0"/>
              <a:t>Forecast and predict future outcomes</a:t>
            </a:r>
          </a:p>
        </p:txBody>
      </p:sp>
      <p:sp>
        <p:nvSpPr>
          <p:cNvPr id="19" name="Text Placeholder 3"/>
          <p:cNvSpPr txBox="1">
            <a:spLocks/>
          </p:cNvSpPr>
          <p:nvPr/>
        </p:nvSpPr>
        <p:spPr bwMode="gray">
          <a:xfrm>
            <a:off x="8153187" y="1299317"/>
            <a:ext cx="3479151" cy="2234411"/>
          </a:xfrm>
          <a:prstGeom prst="rect">
            <a:avLst/>
          </a:prstGeom>
          <a:noFill/>
          <a:ln w="25400" algn="ctr">
            <a:noFill/>
            <a:round/>
            <a:headEnd/>
            <a:tailEnd/>
          </a:ln>
          <a:effectLst/>
        </p:spPr>
        <p:txBody>
          <a:bodyPr vert="horz" lIns="121944" tIns="121944" rIns="121944" bIns="121944" rtlCol="0" anchor="t">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3" lvl="1">
              <a:spcBef>
                <a:spcPts val="1600"/>
              </a:spcBef>
              <a:spcAft>
                <a:spcPts val="800"/>
              </a:spcAft>
              <a:buClr>
                <a:srgbClr val="FDB913"/>
              </a:buClr>
              <a:buSzPct val="100000"/>
            </a:pPr>
            <a:r>
              <a:rPr lang="en-US" sz="2100" b="1" dirty="0">
                <a:solidFill>
                  <a:schemeClr val="bg1"/>
                </a:solidFill>
              </a:rPr>
              <a:t>Portfolio</a:t>
            </a:r>
            <a:endParaRPr lang="en-US" sz="1500" b="1" dirty="0">
              <a:solidFill>
                <a:schemeClr val="bg1"/>
              </a:solidFill>
            </a:endParaRPr>
          </a:p>
          <a:p>
            <a:pPr marL="224412" lvl="1" indent="-224412">
              <a:spcBef>
                <a:spcPts val="1600"/>
              </a:spcBef>
              <a:buClr>
                <a:srgbClr val="FDB913"/>
              </a:buClr>
              <a:buSzPct val="100000"/>
              <a:buFont typeface="Wingdings" pitchFamily="2" charset="2"/>
              <a:buChar char=""/>
            </a:pPr>
            <a:r>
              <a:rPr lang="en-US" sz="1600" dirty="0" err="1" smtClean="0"/>
              <a:t>Lumira</a:t>
            </a:r>
            <a:r>
              <a:rPr lang="en-US" sz="1600" dirty="0" smtClean="0"/>
              <a:t> / Predictive Analysis</a:t>
            </a:r>
            <a:endParaRPr lang="en-US" sz="1600" dirty="0"/>
          </a:p>
          <a:p>
            <a:pPr marL="224412" lvl="1" indent="-224412">
              <a:spcBef>
                <a:spcPts val="1200"/>
              </a:spcBef>
              <a:buClr>
                <a:srgbClr val="FDB913"/>
              </a:buClr>
              <a:buSzPct val="100000"/>
              <a:buFont typeface="Wingdings" pitchFamily="2" charset="2"/>
              <a:buChar char=""/>
            </a:pPr>
            <a:r>
              <a:rPr lang="en-US" sz="1600" dirty="0"/>
              <a:t>Explorer</a:t>
            </a:r>
          </a:p>
          <a:p>
            <a:pPr marL="224412" lvl="1" indent="-224412">
              <a:spcBef>
                <a:spcPts val="1200"/>
              </a:spcBef>
              <a:buClr>
                <a:srgbClr val="FDB913"/>
              </a:buClr>
              <a:buSzPct val="100000"/>
              <a:buFont typeface="Wingdings" pitchFamily="2" charset="2"/>
              <a:buChar char=""/>
            </a:pPr>
            <a:r>
              <a:rPr lang="en-US" sz="1600" dirty="0" smtClean="0"/>
              <a:t>Analysis</a:t>
            </a:r>
            <a:endParaRPr lang="en-US" sz="1600" dirty="0"/>
          </a:p>
        </p:txBody>
      </p:sp>
      <p:pic>
        <p:nvPicPr>
          <p:cNvPr id="25" name="Picture 3"/>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775721" y="4270492"/>
            <a:ext cx="3062711" cy="2016180"/>
          </a:xfrm>
          <a:prstGeom prst="rect">
            <a:avLst/>
          </a:prstGeom>
          <a:noFill/>
          <a:ln w="12700">
            <a:solidFill>
              <a:schemeClr val="bg2"/>
            </a:solidFill>
            <a:miter lim="800000"/>
            <a:headEnd/>
            <a:tailEnd/>
          </a:ln>
          <a:effectLst/>
        </p:spPr>
      </p:pic>
      <p:pic>
        <p:nvPicPr>
          <p:cNvPr id="29"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613379" y="4126829"/>
            <a:ext cx="3099960" cy="2272723"/>
          </a:xfrm>
          <a:prstGeom prst="rect">
            <a:avLst/>
          </a:prstGeom>
          <a:noFill/>
          <a:ln w="9525">
            <a:noFill/>
            <a:miter lim="800000"/>
            <a:headEnd/>
            <a:tailEnd/>
          </a:ln>
        </p:spPr>
      </p:pic>
      <p:grpSp>
        <p:nvGrpSpPr>
          <p:cNvPr id="30" name="Group 13"/>
          <p:cNvGrpSpPr/>
          <p:nvPr/>
        </p:nvGrpSpPr>
        <p:grpSpPr>
          <a:xfrm>
            <a:off x="9764159" y="425655"/>
            <a:ext cx="1852081" cy="1836344"/>
            <a:chOff x="8947824" y="1974948"/>
            <a:chExt cx="3808924" cy="3803813"/>
          </a:xfrm>
          <a:effectLst>
            <a:outerShdw blurRad="50800" dist="38100" dir="2700000" algn="tl" rotWithShape="0">
              <a:prstClr val="black">
                <a:alpha val="40000"/>
              </a:prstClr>
            </a:outerShdw>
          </a:effectLst>
        </p:grpSpPr>
        <p:sp>
          <p:nvSpPr>
            <p:cNvPr id="31" name="Block Arc 30"/>
            <p:cNvSpPr/>
            <p:nvPr/>
          </p:nvSpPr>
          <p:spPr bwMode="gray">
            <a:xfrm>
              <a:off x="8956605" y="1981474"/>
              <a:ext cx="3797287" cy="3797287"/>
            </a:xfrm>
            <a:prstGeom prst="blockArc">
              <a:avLst>
                <a:gd name="adj1" fmla="val 10800000"/>
                <a:gd name="adj2" fmla="val 14423550"/>
                <a:gd name="adj3" fmla="val 25320"/>
              </a:avLst>
            </a:prstGeom>
            <a:solidFill>
              <a:srgbClr val="003283"/>
            </a:solidFill>
          </p:spPr>
          <p:txBody>
            <a:bodyPr wrap="square" rtlCol="0" anchor="ctr" anchorCtr="0">
              <a:noAutofit/>
            </a:bodyPr>
            <a:lstStyle/>
            <a:p>
              <a:pPr algn="ctr"/>
              <a:endParaRPr lang="en-US" sz="1600" dirty="0">
                <a:solidFill>
                  <a:schemeClr val="bg1"/>
                </a:solidFill>
                <a:cs typeface="Arial"/>
              </a:endParaRPr>
            </a:p>
          </p:txBody>
        </p:sp>
        <p:sp>
          <p:nvSpPr>
            <p:cNvPr id="32" name="Block Arc 31"/>
            <p:cNvSpPr/>
            <p:nvPr/>
          </p:nvSpPr>
          <p:spPr bwMode="gray">
            <a:xfrm rot="7200000">
              <a:off x="8947824" y="1974948"/>
              <a:ext cx="3797287" cy="3797287"/>
            </a:xfrm>
            <a:prstGeom prst="blockArc">
              <a:avLst>
                <a:gd name="adj1" fmla="val 10873801"/>
                <a:gd name="adj2" fmla="val 14366678"/>
                <a:gd name="adj3" fmla="val 25319"/>
              </a:avLst>
            </a:prstGeom>
            <a:solidFill>
              <a:schemeClr val="bg2"/>
            </a:solidFill>
            <a:ln>
              <a:solidFill>
                <a:schemeClr val="bg2">
                  <a:lumMod val="75000"/>
                </a:schemeClr>
              </a:solidFill>
            </a:ln>
          </p:spPr>
          <p:txBody>
            <a:bodyPr wrap="square" rtlCol="0" anchor="ctr" anchorCtr="1">
              <a:noAutofit/>
            </a:bodyPr>
            <a:lstStyle/>
            <a:p>
              <a:pPr algn="ctr"/>
              <a:endParaRPr lang="en-US" sz="1600" dirty="0">
                <a:solidFill>
                  <a:schemeClr val="bg1"/>
                </a:solidFill>
                <a:cs typeface="Arial"/>
              </a:endParaRPr>
            </a:p>
          </p:txBody>
        </p:sp>
        <p:sp>
          <p:nvSpPr>
            <p:cNvPr id="33" name="Block Arc 32"/>
            <p:cNvSpPr/>
            <p:nvPr/>
          </p:nvSpPr>
          <p:spPr bwMode="gray">
            <a:xfrm>
              <a:off x="8959461" y="1981474"/>
              <a:ext cx="3797287" cy="3797287"/>
            </a:xfrm>
            <a:prstGeom prst="blockArc">
              <a:avLst>
                <a:gd name="adj1" fmla="val 14422387"/>
                <a:gd name="adj2" fmla="val 18074366"/>
                <a:gd name="adj3" fmla="val 25303"/>
              </a:avLst>
            </a:prstGeom>
            <a:solidFill>
              <a:schemeClr val="bg2"/>
            </a:solidFill>
            <a:ln>
              <a:solidFill>
                <a:schemeClr val="tx1">
                  <a:lumMod val="65000"/>
                  <a:lumOff val="35000"/>
                </a:schemeClr>
              </a:solidFill>
            </a:ln>
          </p:spPr>
          <p:txBody>
            <a:bodyPr wrap="square" rtlCol="0" anchor="ctr" anchorCtr="1">
              <a:noAutofit/>
            </a:bodyPr>
            <a:lstStyle/>
            <a:p>
              <a:pPr algn="ctr"/>
              <a:endParaRPr lang="en-US" sz="1600" dirty="0">
                <a:solidFill>
                  <a:schemeClr val="bg1"/>
                </a:solidFill>
                <a:cs typeface="Arial"/>
              </a:endParaRPr>
            </a:p>
          </p:txBody>
        </p:sp>
      </p:grpSp>
      <p:pic>
        <p:nvPicPr>
          <p:cNvPr id="20" name="Picture 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0301474" y="957480"/>
            <a:ext cx="788885" cy="769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863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98675" y="1369223"/>
            <a:ext cx="7009266" cy="497264"/>
          </a:xfrm>
          <a:prstGeom prst="rect">
            <a:avLst/>
          </a:prstGeom>
          <a:solidFill>
            <a:schemeClr val="tx2"/>
          </a:solidFill>
        </p:spPr>
        <p:txBody>
          <a:bodyPr wrap="square" lIns="121944" tIns="60972" rIns="121944" bIns="60972" rtlCol="0" anchor="ctr" anchorCtr="1">
            <a:noAutofit/>
          </a:bodyPr>
          <a:lstStyle/>
          <a:p>
            <a:pPr algn="ctr"/>
            <a:endParaRPr lang="en-US" sz="1500" dirty="0">
              <a:solidFill>
                <a:schemeClr val="bg1"/>
              </a:solidFill>
              <a:cs typeface="Arial"/>
            </a:endParaRPr>
          </a:p>
        </p:txBody>
      </p:sp>
      <p:sp>
        <p:nvSpPr>
          <p:cNvPr id="24" name="Rectangle 3"/>
          <p:cNvSpPr>
            <a:spLocks noChangeArrowheads="1"/>
          </p:cNvSpPr>
          <p:nvPr/>
        </p:nvSpPr>
        <p:spPr bwMode="blackWhite">
          <a:xfrm>
            <a:off x="426239" y="1307387"/>
            <a:ext cx="7022468" cy="2725755"/>
          </a:xfrm>
          <a:prstGeom prst="rect">
            <a:avLst/>
          </a:prstGeom>
          <a:noFill/>
          <a:ln w="25400" algn="ctr">
            <a:noFill/>
            <a:round/>
            <a:headEnd/>
            <a:tailEnd/>
          </a:ln>
          <a:effectLst/>
        </p:spPr>
        <p:txBody>
          <a:bodyPr lIns="121944" tIns="121944" rIns="121944" bIns="121944" anchor="t"/>
          <a:lstStyle/>
          <a:p>
            <a:pPr marL="0" lvl="1">
              <a:spcBef>
                <a:spcPts val="2400"/>
              </a:spcBef>
              <a:buNone/>
            </a:pPr>
            <a:r>
              <a:rPr lang="en-US" b="1" dirty="0">
                <a:solidFill>
                  <a:schemeClr val="bg1"/>
                </a:solidFill>
              </a:rPr>
              <a:t>Build engaging, visual dashboards</a:t>
            </a:r>
          </a:p>
          <a:p>
            <a:pPr marL="224412" lvl="1" indent="-224412">
              <a:spcBef>
                <a:spcPts val="1600"/>
              </a:spcBef>
              <a:buFont typeface="Wingdings" pitchFamily="2" charset="2"/>
              <a:buChar char=""/>
            </a:pPr>
            <a:r>
              <a:rPr lang="en-US" sz="1600" dirty="0">
                <a:latin typeface="+mn-lt"/>
              </a:rPr>
              <a:t>Powerful environment to build interactive and visually appealing analytics</a:t>
            </a:r>
          </a:p>
          <a:p>
            <a:pPr marL="224412" lvl="1" indent="-224412">
              <a:spcBef>
                <a:spcPts val="1600"/>
              </a:spcBef>
              <a:buFont typeface="Wingdings" pitchFamily="2" charset="2"/>
              <a:buChar char=""/>
            </a:pPr>
            <a:r>
              <a:rPr lang="en-US" sz="1600" dirty="0">
                <a:latin typeface="+mn-lt"/>
              </a:rPr>
              <a:t>Rich set of controls: buttons, list boxes, drop-down, crosstabs, charts…</a:t>
            </a:r>
          </a:p>
          <a:p>
            <a:pPr marL="224412" lvl="1" indent="-224412">
              <a:spcBef>
                <a:spcPts val="1600"/>
              </a:spcBef>
              <a:buFont typeface="Wingdings" pitchFamily="2" charset="2"/>
              <a:buChar char=""/>
            </a:pPr>
            <a:r>
              <a:rPr lang="en-US" sz="1600" dirty="0">
                <a:latin typeface="+mn-lt"/>
              </a:rPr>
              <a:t>Use custom code to extend and build workflows</a:t>
            </a:r>
          </a:p>
        </p:txBody>
      </p:sp>
      <p:sp>
        <p:nvSpPr>
          <p:cNvPr id="2" name="Title 1"/>
          <p:cNvSpPr>
            <a:spLocks noGrp="1"/>
          </p:cNvSpPr>
          <p:nvPr>
            <p:ph type="title"/>
          </p:nvPr>
        </p:nvSpPr>
        <p:spPr>
          <a:xfrm>
            <a:off x="426240" y="324075"/>
            <a:ext cx="9216169" cy="756175"/>
          </a:xfrm>
        </p:spPr>
        <p:txBody>
          <a:bodyPr/>
          <a:lstStyle/>
          <a:p>
            <a:r>
              <a:rPr lang="en-US" dirty="0" smtClean="0"/>
              <a:t>Dashboards and Apps</a:t>
            </a:r>
            <a:endParaRPr lang="en-US" sz="3700" dirty="0"/>
          </a:p>
        </p:txBody>
      </p:sp>
      <p:sp>
        <p:nvSpPr>
          <p:cNvPr id="16" name="Rectangle 15"/>
          <p:cNvSpPr/>
          <p:nvPr/>
        </p:nvSpPr>
        <p:spPr bwMode="gray">
          <a:xfrm>
            <a:off x="7550021" y="1369223"/>
            <a:ext cx="4184770" cy="497264"/>
          </a:xfrm>
          <a:prstGeom prst="rect">
            <a:avLst/>
          </a:prstGeom>
          <a:solidFill>
            <a:schemeClr val="tx2"/>
          </a:solidFill>
        </p:spPr>
        <p:txBody>
          <a:bodyPr wrap="square" lIns="121944" tIns="60972" rIns="121944" bIns="60972" rtlCol="0" anchor="ctr" anchorCtr="1">
            <a:noAutofit/>
          </a:bodyPr>
          <a:lstStyle/>
          <a:p>
            <a:pPr algn="ctr"/>
            <a:endParaRPr lang="en-US" sz="1500" dirty="0">
              <a:solidFill>
                <a:schemeClr val="bg1"/>
              </a:solidFill>
              <a:cs typeface="Arial"/>
            </a:endParaRPr>
          </a:p>
        </p:txBody>
      </p:sp>
      <p:pic>
        <p:nvPicPr>
          <p:cNvPr id="1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977671" y="3603015"/>
            <a:ext cx="4094529" cy="2524387"/>
          </a:xfrm>
          <a:prstGeom prst="rect">
            <a:avLst/>
          </a:prstGeom>
          <a:noFill/>
          <a:ln w="12700">
            <a:solidFill>
              <a:schemeClr val="bg2"/>
            </a:solidFill>
            <a:miter lim="800000"/>
            <a:headEnd/>
            <a:tailEnd/>
          </a:ln>
          <a:effectLst/>
        </p:spPr>
      </p:pic>
      <p:pic>
        <p:nvPicPr>
          <p:cNvPr id="18" name="Picture 1" descr="image00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74848" y="3603016"/>
            <a:ext cx="4700900" cy="251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Placeholder 3"/>
          <p:cNvSpPr txBox="1">
            <a:spLocks/>
          </p:cNvSpPr>
          <p:nvPr/>
        </p:nvSpPr>
        <p:spPr bwMode="gray">
          <a:xfrm>
            <a:off x="7713787" y="1307388"/>
            <a:ext cx="3479151" cy="1908821"/>
          </a:xfrm>
          <a:prstGeom prst="rect">
            <a:avLst/>
          </a:prstGeom>
          <a:noFill/>
          <a:ln w="25400" algn="ctr">
            <a:noFill/>
            <a:round/>
            <a:headEnd/>
            <a:tailEnd/>
          </a:ln>
          <a:effectLst/>
        </p:spPr>
        <p:txBody>
          <a:bodyPr vert="horz" lIns="121944" tIns="121944" rIns="121944" bIns="121944" rtlCol="0" anchor="t">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3" lvl="1">
              <a:spcBef>
                <a:spcPts val="1600"/>
              </a:spcBef>
              <a:spcAft>
                <a:spcPts val="800"/>
              </a:spcAft>
              <a:buClr>
                <a:srgbClr val="FDB913"/>
              </a:buClr>
              <a:buSzPct val="100000"/>
            </a:pPr>
            <a:r>
              <a:rPr lang="en-US" sz="2100" b="1" dirty="0">
                <a:solidFill>
                  <a:schemeClr val="bg1"/>
                </a:solidFill>
              </a:rPr>
              <a:t>Portfolio</a:t>
            </a:r>
            <a:endParaRPr lang="en-US" sz="1500" b="1" dirty="0">
              <a:solidFill>
                <a:schemeClr val="bg1"/>
              </a:solidFill>
            </a:endParaRPr>
          </a:p>
          <a:p>
            <a:pPr marL="224412" lvl="1" indent="-224412">
              <a:spcBef>
                <a:spcPts val="1600"/>
              </a:spcBef>
              <a:buClr>
                <a:srgbClr val="FDB913"/>
              </a:buClr>
              <a:buSzPct val="100000"/>
              <a:buFont typeface="Wingdings" pitchFamily="2" charset="2"/>
              <a:buChar char=""/>
            </a:pPr>
            <a:r>
              <a:rPr lang="en-US" sz="1600" dirty="0"/>
              <a:t>Design Studio</a:t>
            </a:r>
          </a:p>
          <a:p>
            <a:pPr marL="224412" lvl="1" indent="-224412">
              <a:spcBef>
                <a:spcPts val="1600"/>
              </a:spcBef>
              <a:buClr>
                <a:srgbClr val="FDB913"/>
              </a:buClr>
              <a:buSzPct val="100000"/>
              <a:buFont typeface="Wingdings" pitchFamily="2" charset="2"/>
              <a:buChar char=""/>
            </a:pPr>
            <a:r>
              <a:rPr lang="en-US" sz="1600" dirty="0"/>
              <a:t>Dashboards (aka Xcelsius)</a:t>
            </a:r>
          </a:p>
        </p:txBody>
      </p:sp>
      <p:cxnSp>
        <p:nvCxnSpPr>
          <p:cNvPr id="26" name="Straight Connector 25"/>
          <p:cNvCxnSpPr/>
          <p:nvPr/>
        </p:nvCxnSpPr>
        <p:spPr>
          <a:xfrm>
            <a:off x="8336736" y="1896059"/>
            <a:ext cx="3353673" cy="0"/>
          </a:xfrm>
          <a:prstGeom prst="line">
            <a:avLst/>
          </a:prstGeom>
          <a:noFill/>
          <a:ln w="6350">
            <a:noFill/>
            <a:prstDash val="dash"/>
          </a:ln>
        </p:spPr>
        <p:style>
          <a:lnRef idx="1">
            <a:schemeClr val="accent1"/>
          </a:lnRef>
          <a:fillRef idx="0">
            <a:schemeClr val="accent1"/>
          </a:fillRef>
          <a:effectRef idx="0">
            <a:schemeClr val="accent1"/>
          </a:effectRef>
          <a:fontRef idx="minor">
            <a:schemeClr val="tx1"/>
          </a:fontRef>
        </p:style>
      </p:cxnSp>
      <p:grpSp>
        <p:nvGrpSpPr>
          <p:cNvPr id="27" name="Group 13"/>
          <p:cNvGrpSpPr/>
          <p:nvPr/>
        </p:nvGrpSpPr>
        <p:grpSpPr>
          <a:xfrm>
            <a:off x="9781581" y="425655"/>
            <a:ext cx="1852081" cy="1836344"/>
            <a:chOff x="8947824" y="1974948"/>
            <a:chExt cx="3808924" cy="3803813"/>
          </a:xfrm>
          <a:effectLst>
            <a:outerShdw blurRad="50800" dist="38100" dir="2700000" algn="tl" rotWithShape="0">
              <a:prstClr val="black">
                <a:alpha val="40000"/>
              </a:prstClr>
            </a:outerShdw>
          </a:effectLst>
        </p:grpSpPr>
        <p:sp>
          <p:nvSpPr>
            <p:cNvPr id="28" name="Block Arc 27"/>
            <p:cNvSpPr/>
            <p:nvPr/>
          </p:nvSpPr>
          <p:spPr bwMode="gray">
            <a:xfrm>
              <a:off x="8956605" y="1981474"/>
              <a:ext cx="3797287" cy="3797287"/>
            </a:xfrm>
            <a:prstGeom prst="blockArc">
              <a:avLst>
                <a:gd name="adj1" fmla="val 10800000"/>
                <a:gd name="adj2" fmla="val 14423550"/>
                <a:gd name="adj3" fmla="val 25320"/>
              </a:avLst>
            </a:prstGeom>
            <a:solidFill>
              <a:schemeClr val="bg2"/>
            </a:solidFill>
          </p:spPr>
          <p:txBody>
            <a:bodyPr wrap="square" rtlCol="0" anchor="ctr" anchorCtr="0">
              <a:noAutofit/>
            </a:bodyPr>
            <a:lstStyle/>
            <a:p>
              <a:pPr algn="ctr"/>
              <a:endParaRPr lang="en-US" sz="1600" dirty="0">
                <a:solidFill>
                  <a:schemeClr val="bg1"/>
                </a:solidFill>
                <a:cs typeface="Arial"/>
              </a:endParaRPr>
            </a:p>
          </p:txBody>
        </p:sp>
        <p:sp>
          <p:nvSpPr>
            <p:cNvPr id="29" name="Block Arc 28"/>
            <p:cNvSpPr/>
            <p:nvPr/>
          </p:nvSpPr>
          <p:spPr bwMode="gray">
            <a:xfrm rot="7200000">
              <a:off x="8947824" y="1974948"/>
              <a:ext cx="3797287" cy="3797287"/>
            </a:xfrm>
            <a:prstGeom prst="blockArc">
              <a:avLst>
                <a:gd name="adj1" fmla="val 10873801"/>
                <a:gd name="adj2" fmla="val 14366678"/>
                <a:gd name="adj3" fmla="val 25319"/>
              </a:avLst>
            </a:prstGeom>
            <a:solidFill>
              <a:schemeClr val="bg2"/>
            </a:solidFill>
            <a:ln>
              <a:solidFill>
                <a:schemeClr val="bg2"/>
              </a:solidFill>
            </a:ln>
          </p:spPr>
          <p:txBody>
            <a:bodyPr wrap="square" rtlCol="0" anchor="ctr" anchorCtr="1">
              <a:noAutofit/>
            </a:bodyPr>
            <a:lstStyle/>
            <a:p>
              <a:pPr algn="ctr"/>
              <a:endParaRPr lang="en-US" sz="1600" dirty="0">
                <a:solidFill>
                  <a:schemeClr val="bg1"/>
                </a:solidFill>
                <a:cs typeface="Arial"/>
              </a:endParaRPr>
            </a:p>
          </p:txBody>
        </p:sp>
        <p:sp>
          <p:nvSpPr>
            <p:cNvPr id="30" name="Block Arc 29"/>
            <p:cNvSpPr/>
            <p:nvPr/>
          </p:nvSpPr>
          <p:spPr bwMode="gray">
            <a:xfrm>
              <a:off x="8959461" y="1981474"/>
              <a:ext cx="3797287" cy="3797287"/>
            </a:xfrm>
            <a:prstGeom prst="blockArc">
              <a:avLst>
                <a:gd name="adj1" fmla="val 14422387"/>
                <a:gd name="adj2" fmla="val 18074366"/>
                <a:gd name="adj3" fmla="val 25303"/>
              </a:avLst>
            </a:prstGeom>
            <a:solidFill>
              <a:srgbClr val="0070C0"/>
            </a:solidFill>
            <a:ln>
              <a:solidFill>
                <a:schemeClr val="tx1">
                  <a:lumMod val="65000"/>
                  <a:lumOff val="35000"/>
                </a:schemeClr>
              </a:solidFill>
            </a:ln>
          </p:spPr>
          <p:txBody>
            <a:bodyPr wrap="square" rtlCol="0" anchor="ctr" anchorCtr="1">
              <a:noAutofit/>
            </a:bodyPr>
            <a:lstStyle/>
            <a:p>
              <a:pPr algn="ctr"/>
              <a:endParaRPr lang="en-US" sz="1600" dirty="0">
                <a:solidFill>
                  <a:schemeClr val="bg1"/>
                </a:solidFill>
                <a:cs typeface="Arial"/>
              </a:endParaRPr>
            </a:p>
          </p:txBody>
        </p:sp>
      </p:grpSp>
      <p:pic>
        <p:nvPicPr>
          <p:cNvPr id="20"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327404" y="974881"/>
            <a:ext cx="774774" cy="769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711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043" y="324075"/>
            <a:ext cx="9228928" cy="756175"/>
          </a:xfrm>
        </p:spPr>
        <p:txBody>
          <a:bodyPr/>
          <a:lstStyle/>
          <a:p>
            <a:r>
              <a:rPr lang="en-US" dirty="0" smtClean="0"/>
              <a:t>Reporting: share information</a:t>
            </a:r>
            <a:endParaRPr lang="en-US" sz="3700" dirty="0"/>
          </a:p>
        </p:txBody>
      </p:sp>
      <p:pic>
        <p:nvPicPr>
          <p:cNvPr id="1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96084" y="4111924"/>
            <a:ext cx="3640120" cy="2261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840824" y="3453122"/>
            <a:ext cx="1790758" cy="2210624"/>
          </a:xfrm>
          <a:prstGeom prst="rect">
            <a:avLst/>
          </a:prstGeom>
          <a:ln>
            <a:noFill/>
          </a:ln>
          <a:effectLst/>
        </p:spPr>
      </p:pic>
      <p:pic>
        <p:nvPicPr>
          <p:cNvPr id="18"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263839" y="3651314"/>
            <a:ext cx="2812263" cy="2347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25"/>
          <p:cNvSpPr/>
          <p:nvPr/>
        </p:nvSpPr>
        <p:spPr bwMode="gray">
          <a:xfrm>
            <a:off x="426240" y="1395953"/>
            <a:ext cx="7009266" cy="497264"/>
          </a:xfrm>
          <a:prstGeom prst="rect">
            <a:avLst/>
          </a:prstGeom>
          <a:solidFill>
            <a:srgbClr val="00B0F0"/>
          </a:solidFill>
        </p:spPr>
        <p:txBody>
          <a:bodyPr wrap="square" lIns="121944" tIns="60972" rIns="121944" bIns="60972" rtlCol="0" anchor="ctr" anchorCtr="1">
            <a:noAutofit/>
          </a:bodyPr>
          <a:lstStyle/>
          <a:p>
            <a:pPr algn="ctr"/>
            <a:endParaRPr lang="en-US" sz="1500" dirty="0">
              <a:solidFill>
                <a:schemeClr val="bg1"/>
              </a:solidFill>
              <a:cs typeface="Arial"/>
            </a:endParaRPr>
          </a:p>
        </p:txBody>
      </p:sp>
      <p:sp>
        <p:nvSpPr>
          <p:cNvPr id="27" name="Rectangle 26"/>
          <p:cNvSpPr/>
          <p:nvPr/>
        </p:nvSpPr>
        <p:spPr bwMode="gray">
          <a:xfrm>
            <a:off x="7577586" y="1395953"/>
            <a:ext cx="4184770" cy="497264"/>
          </a:xfrm>
          <a:prstGeom prst="rect">
            <a:avLst/>
          </a:prstGeom>
          <a:solidFill>
            <a:srgbClr val="00B0F0"/>
          </a:solidFill>
        </p:spPr>
        <p:txBody>
          <a:bodyPr wrap="square" lIns="121944" tIns="60972" rIns="121944" bIns="60972" rtlCol="0" anchor="ctr" anchorCtr="1">
            <a:noAutofit/>
          </a:bodyPr>
          <a:lstStyle/>
          <a:p>
            <a:pPr algn="ctr"/>
            <a:endParaRPr lang="en-US" sz="1500" dirty="0">
              <a:solidFill>
                <a:schemeClr val="bg1"/>
              </a:solidFill>
              <a:cs typeface="Arial"/>
            </a:endParaRPr>
          </a:p>
        </p:txBody>
      </p:sp>
      <p:sp>
        <p:nvSpPr>
          <p:cNvPr id="28" name="Rectangle 3"/>
          <p:cNvSpPr>
            <a:spLocks noChangeArrowheads="1"/>
          </p:cNvSpPr>
          <p:nvPr/>
        </p:nvSpPr>
        <p:spPr bwMode="blackWhite">
          <a:xfrm>
            <a:off x="480122" y="1351539"/>
            <a:ext cx="7332034" cy="2725755"/>
          </a:xfrm>
          <a:prstGeom prst="rect">
            <a:avLst/>
          </a:prstGeom>
          <a:noFill/>
          <a:ln w="25400" algn="ctr">
            <a:noFill/>
            <a:round/>
            <a:headEnd/>
            <a:tailEnd/>
          </a:ln>
          <a:effectLst/>
        </p:spPr>
        <p:txBody>
          <a:bodyPr lIns="121944" tIns="121944" rIns="121944" bIns="121944" anchor="t"/>
          <a:lstStyle/>
          <a:p>
            <a:pPr marL="0" lvl="1">
              <a:spcBef>
                <a:spcPts val="2400"/>
              </a:spcBef>
              <a:buNone/>
            </a:pPr>
            <a:r>
              <a:rPr lang="en-US" b="1" dirty="0">
                <a:solidFill>
                  <a:schemeClr val="bg1"/>
                </a:solidFill>
              </a:rPr>
              <a:t>High productivity design for report designers</a:t>
            </a:r>
          </a:p>
          <a:p>
            <a:pPr marL="224412" lvl="1" indent="-224412">
              <a:spcBef>
                <a:spcPts val="1600"/>
              </a:spcBef>
              <a:buFont typeface="Wingdings" pitchFamily="2" charset="2"/>
              <a:buChar char=""/>
            </a:pPr>
            <a:r>
              <a:rPr lang="en-US" sz="1600" dirty="0">
                <a:latin typeface="+mn-lt"/>
              </a:rPr>
              <a:t>Quickly build formatted reports on any data source</a:t>
            </a:r>
          </a:p>
          <a:p>
            <a:pPr marL="224412" lvl="1" indent="-224412">
              <a:spcBef>
                <a:spcPts val="1600"/>
              </a:spcBef>
              <a:buFont typeface="Wingdings" pitchFamily="2" charset="2"/>
              <a:buChar char=""/>
            </a:pPr>
            <a:r>
              <a:rPr lang="en-US" sz="1600" dirty="0">
                <a:latin typeface="+mn-lt"/>
              </a:rPr>
              <a:t>Securely distribute reports both internally and externally</a:t>
            </a:r>
          </a:p>
          <a:p>
            <a:pPr marL="224412" lvl="1" indent="-224412">
              <a:spcBef>
                <a:spcPts val="1600"/>
              </a:spcBef>
              <a:buFont typeface="Wingdings" pitchFamily="2" charset="2"/>
              <a:buChar char=""/>
            </a:pPr>
            <a:r>
              <a:rPr lang="en-US" sz="1600" dirty="0">
                <a:latin typeface="+mn-lt"/>
              </a:rPr>
              <a:t>Minimize IT support costs by empowering end users</a:t>
            </a:r>
            <a:br>
              <a:rPr lang="en-US" sz="1600" dirty="0">
                <a:latin typeface="+mn-lt"/>
              </a:rPr>
            </a:br>
            <a:r>
              <a:rPr lang="en-US" sz="1600" dirty="0">
                <a:latin typeface="+mn-lt"/>
              </a:rPr>
              <a:t>to easily create and modify their own reports</a:t>
            </a:r>
          </a:p>
          <a:p>
            <a:pPr marL="224412" lvl="1" indent="-224412">
              <a:spcBef>
                <a:spcPts val="1600"/>
              </a:spcBef>
              <a:buFont typeface="Wingdings" pitchFamily="2" charset="2"/>
              <a:buChar char=""/>
            </a:pPr>
            <a:r>
              <a:rPr lang="en-US" sz="1600" dirty="0">
                <a:latin typeface="+mn-lt"/>
              </a:rPr>
              <a:t>Enhance custom applications with embedded reports</a:t>
            </a:r>
          </a:p>
        </p:txBody>
      </p:sp>
      <p:sp>
        <p:nvSpPr>
          <p:cNvPr id="29" name="Text Placeholder 3"/>
          <p:cNvSpPr txBox="1">
            <a:spLocks/>
          </p:cNvSpPr>
          <p:nvPr/>
        </p:nvSpPr>
        <p:spPr bwMode="gray">
          <a:xfrm>
            <a:off x="7741352" y="1351539"/>
            <a:ext cx="3479151" cy="1908821"/>
          </a:xfrm>
          <a:prstGeom prst="rect">
            <a:avLst/>
          </a:prstGeom>
          <a:noFill/>
          <a:ln w="25400" algn="ctr">
            <a:noFill/>
            <a:round/>
            <a:headEnd/>
            <a:tailEnd/>
          </a:ln>
          <a:effectLst/>
        </p:spPr>
        <p:txBody>
          <a:bodyPr vert="horz" lIns="121944" tIns="121944" rIns="121944" bIns="121944" rtlCol="0" anchor="t">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3" lvl="1">
              <a:spcBef>
                <a:spcPts val="1600"/>
              </a:spcBef>
              <a:spcAft>
                <a:spcPts val="800"/>
              </a:spcAft>
              <a:buClr>
                <a:srgbClr val="FDB913"/>
              </a:buClr>
              <a:buSzPct val="100000"/>
            </a:pPr>
            <a:r>
              <a:rPr lang="en-US" sz="2100" b="1" dirty="0">
                <a:solidFill>
                  <a:schemeClr val="bg1"/>
                </a:solidFill>
              </a:rPr>
              <a:t>Portfolio</a:t>
            </a:r>
            <a:endParaRPr lang="en-US" sz="1500" b="1" dirty="0">
              <a:solidFill>
                <a:schemeClr val="bg1"/>
              </a:solidFill>
            </a:endParaRPr>
          </a:p>
          <a:p>
            <a:pPr marL="224412" lvl="1" indent="-224412">
              <a:spcBef>
                <a:spcPts val="1600"/>
              </a:spcBef>
              <a:buClr>
                <a:srgbClr val="FDB913"/>
              </a:buClr>
              <a:buSzPct val="100000"/>
              <a:buFont typeface="Wingdings" pitchFamily="2" charset="2"/>
              <a:buChar char=""/>
            </a:pPr>
            <a:r>
              <a:rPr lang="en-US" sz="1600" dirty="0"/>
              <a:t>Web </a:t>
            </a:r>
            <a:r>
              <a:rPr lang="en-US" sz="1600" dirty="0" smtClean="0"/>
              <a:t>Intelligence</a:t>
            </a:r>
            <a:endParaRPr lang="en-US" sz="1600" dirty="0"/>
          </a:p>
          <a:p>
            <a:pPr marL="224412" lvl="1" indent="-224412">
              <a:spcBef>
                <a:spcPts val="1600"/>
              </a:spcBef>
              <a:buClr>
                <a:srgbClr val="FDB913"/>
              </a:buClr>
              <a:buSzPct val="100000"/>
              <a:buFont typeface="Wingdings" pitchFamily="2" charset="2"/>
              <a:buChar char=""/>
            </a:pPr>
            <a:r>
              <a:rPr lang="en-US" sz="1600" dirty="0"/>
              <a:t>Crystal </a:t>
            </a:r>
            <a:r>
              <a:rPr lang="en-US" sz="1600" dirty="0" smtClean="0"/>
              <a:t>Reports</a:t>
            </a:r>
            <a:endParaRPr lang="en-US" sz="1600" dirty="0"/>
          </a:p>
        </p:txBody>
      </p:sp>
      <p:cxnSp>
        <p:nvCxnSpPr>
          <p:cNvPr id="30" name="Straight Connector 29"/>
          <p:cNvCxnSpPr/>
          <p:nvPr/>
        </p:nvCxnSpPr>
        <p:spPr>
          <a:xfrm>
            <a:off x="8364300" y="1975053"/>
            <a:ext cx="3353673" cy="0"/>
          </a:xfrm>
          <a:prstGeom prst="line">
            <a:avLst/>
          </a:prstGeom>
          <a:noFill/>
          <a:ln w="6350">
            <a:noFill/>
            <a:prstDash val="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41043" y="8391273"/>
            <a:ext cx="7942777" cy="292412"/>
          </a:xfrm>
          <a:prstGeom prst="rect">
            <a:avLst/>
          </a:prstGeom>
          <a:noFill/>
        </p:spPr>
        <p:txBody>
          <a:bodyPr wrap="square" lIns="0" tIns="60972" rIns="0" bIns="60972" rtlCol="0" anchor="b" anchorCtr="0">
            <a:spAutoFit/>
          </a:bodyPr>
          <a:lstStyle/>
          <a:p>
            <a:pPr marL="609722" indent="-609722"/>
            <a:r>
              <a:rPr lang="en-US" sz="1100" dirty="0">
                <a:latin typeface="Arial" pitchFamily="34" charset="0"/>
                <a:cs typeface="Arial" pitchFamily="34" charset="0"/>
              </a:rPr>
              <a:t>* SAP BusinessObjects Web Intelligence; SAP Crystal Reports</a:t>
            </a:r>
          </a:p>
        </p:txBody>
      </p:sp>
      <p:grpSp>
        <p:nvGrpSpPr>
          <p:cNvPr id="32" name="Group 13"/>
          <p:cNvGrpSpPr/>
          <p:nvPr/>
        </p:nvGrpSpPr>
        <p:grpSpPr>
          <a:xfrm>
            <a:off x="9764159" y="443076"/>
            <a:ext cx="1852081" cy="1836344"/>
            <a:chOff x="8947824" y="1974948"/>
            <a:chExt cx="3808924" cy="3803813"/>
          </a:xfrm>
          <a:effectLst>
            <a:outerShdw blurRad="50800" dist="38100" dir="2700000" algn="tl" rotWithShape="0">
              <a:prstClr val="black">
                <a:alpha val="40000"/>
              </a:prstClr>
            </a:outerShdw>
          </a:effectLst>
        </p:grpSpPr>
        <p:sp>
          <p:nvSpPr>
            <p:cNvPr id="33" name="Block Arc 32"/>
            <p:cNvSpPr/>
            <p:nvPr/>
          </p:nvSpPr>
          <p:spPr bwMode="gray">
            <a:xfrm>
              <a:off x="8956605" y="1981474"/>
              <a:ext cx="3797287" cy="3797287"/>
            </a:xfrm>
            <a:prstGeom prst="blockArc">
              <a:avLst>
                <a:gd name="adj1" fmla="val 10800000"/>
                <a:gd name="adj2" fmla="val 14423550"/>
                <a:gd name="adj3" fmla="val 25320"/>
              </a:avLst>
            </a:prstGeom>
            <a:solidFill>
              <a:schemeClr val="bg2"/>
            </a:solidFill>
            <a:ln>
              <a:solidFill>
                <a:schemeClr val="bg2">
                  <a:lumMod val="75000"/>
                </a:schemeClr>
              </a:solidFill>
            </a:ln>
          </p:spPr>
          <p:txBody>
            <a:bodyPr wrap="square" rtlCol="0" anchor="ctr" anchorCtr="0">
              <a:noAutofit/>
            </a:bodyPr>
            <a:lstStyle/>
            <a:p>
              <a:pPr algn="ctr"/>
              <a:endParaRPr lang="en-US" sz="1600" dirty="0">
                <a:solidFill>
                  <a:schemeClr val="bg1"/>
                </a:solidFill>
                <a:cs typeface="Arial"/>
              </a:endParaRPr>
            </a:p>
          </p:txBody>
        </p:sp>
        <p:sp>
          <p:nvSpPr>
            <p:cNvPr id="34" name="Block Arc 33"/>
            <p:cNvSpPr/>
            <p:nvPr/>
          </p:nvSpPr>
          <p:spPr bwMode="gray">
            <a:xfrm rot="7200000">
              <a:off x="8947824" y="1974948"/>
              <a:ext cx="3797287" cy="3797287"/>
            </a:xfrm>
            <a:prstGeom prst="blockArc">
              <a:avLst>
                <a:gd name="adj1" fmla="val 10873801"/>
                <a:gd name="adj2" fmla="val 14366678"/>
                <a:gd name="adj3" fmla="val 25319"/>
              </a:avLst>
            </a:prstGeom>
            <a:solidFill>
              <a:srgbClr val="00B0F0"/>
            </a:solidFill>
            <a:ln>
              <a:solidFill>
                <a:schemeClr val="bg2">
                  <a:lumMod val="75000"/>
                </a:schemeClr>
              </a:solidFill>
            </a:ln>
          </p:spPr>
          <p:txBody>
            <a:bodyPr wrap="square" rtlCol="0" anchor="ctr" anchorCtr="1">
              <a:noAutofit/>
            </a:bodyPr>
            <a:lstStyle/>
            <a:p>
              <a:pPr algn="ctr"/>
              <a:endParaRPr lang="en-US" sz="1600" dirty="0">
                <a:solidFill>
                  <a:schemeClr val="bg1"/>
                </a:solidFill>
                <a:cs typeface="Arial"/>
              </a:endParaRPr>
            </a:p>
          </p:txBody>
        </p:sp>
        <p:sp>
          <p:nvSpPr>
            <p:cNvPr id="35" name="Block Arc 34"/>
            <p:cNvSpPr/>
            <p:nvPr/>
          </p:nvSpPr>
          <p:spPr bwMode="gray">
            <a:xfrm>
              <a:off x="8959461" y="1981474"/>
              <a:ext cx="3797287" cy="3797287"/>
            </a:xfrm>
            <a:prstGeom prst="blockArc">
              <a:avLst>
                <a:gd name="adj1" fmla="val 14422387"/>
                <a:gd name="adj2" fmla="val 18074366"/>
                <a:gd name="adj3" fmla="val 25303"/>
              </a:avLst>
            </a:prstGeom>
            <a:solidFill>
              <a:schemeClr val="bg2"/>
            </a:solidFill>
            <a:ln>
              <a:solidFill>
                <a:schemeClr val="bg2">
                  <a:lumMod val="75000"/>
                </a:schemeClr>
              </a:solidFill>
            </a:ln>
          </p:spPr>
          <p:txBody>
            <a:bodyPr wrap="square" rtlCol="0" anchor="ctr" anchorCtr="1">
              <a:noAutofit/>
            </a:bodyPr>
            <a:lstStyle/>
            <a:p>
              <a:pPr algn="ctr"/>
              <a:endParaRPr lang="en-US" sz="1600" dirty="0">
                <a:solidFill>
                  <a:schemeClr val="bg1"/>
                </a:solidFill>
                <a:cs typeface="Arial"/>
              </a:endParaRPr>
            </a:p>
          </p:txBody>
        </p:sp>
      </p:grpSp>
      <p:pic>
        <p:nvPicPr>
          <p:cNvPr id="20"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0327404" y="974881"/>
            <a:ext cx="774774" cy="769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77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dirty="0" smtClean="0"/>
              <a:t>SAP Mobile BI</a:t>
            </a:r>
            <a:br>
              <a:rPr lang="en-US" dirty="0" smtClean="0"/>
            </a:br>
            <a:r>
              <a:rPr lang="en-US" sz="2400" b="0" dirty="0"/>
              <a:t>Top Downloaded Mobile Application for Business</a:t>
            </a:r>
            <a:endParaRPr lang="en-US" b="0" dirty="0" smtClean="0"/>
          </a:p>
        </p:txBody>
      </p:sp>
      <p:sp>
        <p:nvSpPr>
          <p:cNvPr id="6" name="Rectangle 5"/>
          <p:cNvSpPr/>
          <p:nvPr/>
        </p:nvSpPr>
        <p:spPr>
          <a:xfrm>
            <a:off x="1911185" y="1371090"/>
            <a:ext cx="10015694" cy="999928"/>
          </a:xfrm>
          <a:prstGeom prst="rect">
            <a:avLst/>
          </a:prstGeom>
        </p:spPr>
        <p:txBody>
          <a:bodyPr wrap="square" lIns="108878" tIns="54439" rIns="108878" bIns="54439">
            <a:spAutoFit/>
          </a:bodyPr>
          <a:lstStyle/>
          <a:p>
            <a:pPr>
              <a:spcBef>
                <a:spcPts val="714"/>
              </a:spcBef>
              <a:buClr>
                <a:srgbClr val="000000"/>
              </a:buClr>
              <a:defRPr/>
            </a:pPr>
            <a:r>
              <a:rPr lang="en-US" sz="1700" b="1" dirty="0">
                <a:solidFill>
                  <a:srgbClr val="FFFFFF">
                    <a:lumMod val="50000"/>
                  </a:srgbClr>
                </a:solidFill>
                <a:latin typeface="Arial Black"/>
              </a:rPr>
              <a:t>SAP BusinessObjects Mobile</a:t>
            </a:r>
          </a:p>
          <a:p>
            <a:pPr>
              <a:spcBef>
                <a:spcPts val="714"/>
              </a:spcBef>
              <a:buClr>
                <a:srgbClr val="000000"/>
              </a:buClr>
              <a:defRPr/>
            </a:pPr>
            <a:r>
              <a:rPr lang="en-US" sz="3500" b="1" dirty="0">
                <a:solidFill>
                  <a:srgbClr val="FFFFFF">
                    <a:lumMod val="50000"/>
                  </a:srgbClr>
                </a:solidFill>
                <a:latin typeface="Arial Black"/>
              </a:rPr>
              <a:t>Over 500,000 downloads on iTunes!</a:t>
            </a:r>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093201" y="2590758"/>
            <a:ext cx="9669862" cy="390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4149" y="1347425"/>
            <a:ext cx="1374231" cy="971903"/>
          </a:xfrm>
          <a:prstGeom prst="rect">
            <a:avLst/>
          </a:prstGeom>
        </p:spPr>
      </p:pic>
    </p:spTree>
    <p:custDataLst>
      <p:tags r:id="rId1"/>
    </p:custDataLst>
    <p:extLst>
      <p:ext uri="{BB962C8B-B14F-4D97-AF65-F5344CB8AC3E}">
        <p14:creationId xmlns:p14="http://schemas.microsoft.com/office/powerpoint/2010/main" val="300477128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Rectangle 4"/>
          <p:cNvSpPr/>
          <p:nvPr/>
        </p:nvSpPr>
        <p:spPr>
          <a:xfrm>
            <a:off x="432113" y="1467458"/>
            <a:ext cx="11478508" cy="3433928"/>
          </a:xfrm>
          <a:prstGeom prst="rect">
            <a:avLst/>
          </a:prstGeom>
        </p:spPr>
        <p:txBody>
          <a:bodyPr wrap="square" lIns="108878" tIns="54439" rIns="108878" bIns="54439">
            <a:spAutoFit/>
          </a:bodyPr>
          <a:lstStyle/>
          <a:p>
            <a:pPr marL="408291" indent="-408291">
              <a:buFont typeface="Arial" pitchFamily="34" charset="0"/>
              <a:buChar char="•"/>
            </a:pPr>
            <a:r>
              <a:rPr lang="de-CH" sz="2400" b="1" dirty="0" smtClean="0">
                <a:solidFill>
                  <a:srgbClr val="000000"/>
                </a:solidFill>
              </a:rPr>
              <a:t>SAP Business </a:t>
            </a:r>
            <a:r>
              <a:rPr lang="de-CH" sz="2400" b="1" dirty="0" err="1" smtClean="0">
                <a:solidFill>
                  <a:srgbClr val="000000"/>
                </a:solidFill>
              </a:rPr>
              <a:t>Intelligence</a:t>
            </a:r>
            <a:r>
              <a:rPr lang="de-CH" sz="2400" b="1" dirty="0" smtClean="0">
                <a:solidFill>
                  <a:srgbClr val="000000"/>
                </a:solidFill>
              </a:rPr>
              <a:t> Vision</a:t>
            </a:r>
            <a:endParaRPr lang="de-CH" sz="2400" b="1" dirty="0">
              <a:solidFill>
                <a:srgbClr val="000000"/>
              </a:solidFill>
            </a:endParaRPr>
          </a:p>
          <a:p>
            <a:pPr marL="408291" indent="-408291">
              <a:buFont typeface="Arial" pitchFamily="34" charset="0"/>
              <a:buChar char="•"/>
            </a:pPr>
            <a:endParaRPr lang="de-CH" sz="2400" b="1" dirty="0">
              <a:solidFill>
                <a:srgbClr val="000000"/>
              </a:solidFill>
            </a:endParaRPr>
          </a:p>
          <a:p>
            <a:pPr marL="408291" indent="-408291">
              <a:buFont typeface="Arial" pitchFamily="34" charset="0"/>
              <a:buChar char="•"/>
            </a:pPr>
            <a:r>
              <a:rPr lang="de-CH" sz="2400" b="1" dirty="0" smtClean="0">
                <a:solidFill>
                  <a:srgbClr val="000000"/>
                </a:solidFill>
              </a:rPr>
              <a:t>SAP </a:t>
            </a:r>
            <a:r>
              <a:rPr lang="de-CH" sz="2400" b="1" dirty="0" err="1" smtClean="0">
                <a:solidFill>
                  <a:srgbClr val="000000"/>
                </a:solidFill>
              </a:rPr>
              <a:t>BusinessObjects</a:t>
            </a:r>
            <a:r>
              <a:rPr lang="de-CH" sz="2400" b="1" dirty="0" smtClean="0">
                <a:solidFill>
                  <a:srgbClr val="000000"/>
                </a:solidFill>
              </a:rPr>
              <a:t> Suite</a:t>
            </a:r>
            <a:endParaRPr lang="de-CH" sz="2400" b="1" dirty="0">
              <a:solidFill>
                <a:srgbClr val="000000"/>
              </a:solidFill>
            </a:endParaRPr>
          </a:p>
          <a:p>
            <a:pPr marL="408291" indent="-408291">
              <a:buFont typeface="Arial" pitchFamily="34" charset="0"/>
              <a:buChar char="•"/>
            </a:pPr>
            <a:endParaRPr lang="de-CH" sz="2400" b="1" dirty="0">
              <a:solidFill>
                <a:srgbClr val="000000"/>
              </a:solidFill>
            </a:endParaRPr>
          </a:p>
          <a:p>
            <a:pPr marL="408291" indent="-408291">
              <a:buFont typeface="Arial" pitchFamily="34" charset="0"/>
              <a:buChar char="•"/>
            </a:pPr>
            <a:r>
              <a:rPr lang="de-CH" sz="2400" b="1" dirty="0" smtClean="0">
                <a:solidFill>
                  <a:srgbClr val="000000"/>
                </a:solidFill>
              </a:rPr>
              <a:t>SAP </a:t>
            </a:r>
            <a:r>
              <a:rPr lang="de-CH" sz="2400" b="1" dirty="0" err="1" smtClean="0">
                <a:solidFill>
                  <a:srgbClr val="000000"/>
                </a:solidFill>
              </a:rPr>
              <a:t>BusinessObjects</a:t>
            </a:r>
            <a:r>
              <a:rPr lang="de-CH" sz="2400" b="1" dirty="0" smtClean="0">
                <a:solidFill>
                  <a:srgbClr val="000000"/>
                </a:solidFill>
              </a:rPr>
              <a:t> BI </a:t>
            </a:r>
            <a:r>
              <a:rPr lang="de-CH" sz="2400" b="1" dirty="0" err="1" smtClean="0">
                <a:solidFill>
                  <a:srgbClr val="000000"/>
                </a:solidFill>
              </a:rPr>
              <a:t>and</a:t>
            </a:r>
            <a:r>
              <a:rPr lang="de-CH" sz="2400" b="1" dirty="0" smtClean="0">
                <a:solidFill>
                  <a:srgbClr val="000000"/>
                </a:solidFill>
              </a:rPr>
              <a:t> SAP</a:t>
            </a:r>
          </a:p>
          <a:p>
            <a:pPr marL="408291" indent="-408291">
              <a:buFont typeface="Arial" pitchFamily="34" charset="0"/>
              <a:buChar char="•"/>
            </a:pPr>
            <a:endParaRPr lang="de-CH" sz="2400" b="1" dirty="0">
              <a:solidFill>
                <a:srgbClr val="000000"/>
              </a:solidFill>
            </a:endParaRPr>
          </a:p>
          <a:p>
            <a:pPr marL="408291" indent="-408291">
              <a:buFont typeface="Arial" pitchFamily="34" charset="0"/>
              <a:buChar char="•"/>
            </a:pPr>
            <a:r>
              <a:rPr lang="de-CH" sz="2400" b="1" dirty="0" smtClean="0">
                <a:solidFill>
                  <a:srgbClr val="000000"/>
                </a:solidFill>
              </a:rPr>
              <a:t>Rapid </a:t>
            </a:r>
            <a:r>
              <a:rPr lang="de-CH" sz="2400" b="1" dirty="0" err="1" smtClean="0">
                <a:solidFill>
                  <a:srgbClr val="000000"/>
                </a:solidFill>
              </a:rPr>
              <a:t>Deployment</a:t>
            </a:r>
            <a:r>
              <a:rPr lang="de-CH" sz="2400" b="1" dirty="0" smtClean="0">
                <a:solidFill>
                  <a:srgbClr val="000000"/>
                </a:solidFill>
              </a:rPr>
              <a:t> Services</a:t>
            </a:r>
            <a:endParaRPr lang="de-CH" sz="2400" b="1" dirty="0">
              <a:solidFill>
                <a:srgbClr val="000000"/>
              </a:solidFill>
            </a:endParaRPr>
          </a:p>
          <a:p>
            <a:endParaRPr lang="de-CH" sz="2400" b="1" dirty="0">
              <a:solidFill>
                <a:srgbClr val="000000"/>
              </a:solidFill>
            </a:endParaRPr>
          </a:p>
          <a:p>
            <a:pPr marL="408291" indent="-408291">
              <a:buFont typeface="Arial" pitchFamily="34" charset="0"/>
              <a:buChar char="•"/>
            </a:pPr>
            <a:r>
              <a:rPr lang="de-CH" sz="2400" b="1" dirty="0">
                <a:solidFill>
                  <a:srgbClr val="000000"/>
                </a:solidFill>
              </a:rPr>
              <a:t>Questions &amp; Answers                                               </a:t>
            </a:r>
          </a:p>
        </p:txBody>
      </p:sp>
    </p:spTree>
    <p:extLst>
      <p:ext uri="{BB962C8B-B14F-4D97-AF65-F5344CB8AC3E}">
        <p14:creationId xmlns:p14="http://schemas.microsoft.com/office/powerpoint/2010/main" val="5478519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BI app</a:t>
            </a:r>
          </a:p>
        </p:txBody>
      </p:sp>
      <p:sp>
        <p:nvSpPr>
          <p:cNvPr id="3" name="Text Placeholder 11"/>
          <p:cNvSpPr>
            <a:spLocks noGrp="1"/>
          </p:cNvSpPr>
          <p:nvPr>
            <p:ph type="body" sz="quarter" idx="10"/>
          </p:nvPr>
        </p:nvSpPr>
        <p:spPr>
          <a:xfrm>
            <a:off x="324001" y="1387573"/>
            <a:ext cx="6520542" cy="303506"/>
          </a:xfrm>
        </p:spPr>
        <p:txBody>
          <a:bodyPr/>
          <a:lstStyle/>
          <a:p>
            <a:pPr marL="88885" lvl="2" indent="0">
              <a:buNone/>
            </a:pPr>
            <a:r>
              <a:rPr lang="en-US" dirty="0"/>
              <a:t>Access following new additional content types</a:t>
            </a:r>
          </a:p>
          <a:p>
            <a:pPr marL="269829" lvl="3" indent="0">
              <a:buNone/>
            </a:pPr>
            <a:endParaRPr lang="en-US" dirty="0" smtClean="0"/>
          </a:p>
          <a:p>
            <a:pPr lvl="3"/>
            <a:endParaRPr lang="en-US" dirty="0"/>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2971470" y="3996724"/>
            <a:ext cx="3379552" cy="190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227725" y="2089600"/>
            <a:ext cx="2534218" cy="571606"/>
          </a:xfrm>
          <a:prstGeom prst="rect">
            <a:avLst/>
          </a:prstGeom>
          <a:noFill/>
        </p:spPr>
        <p:txBody>
          <a:bodyPr wrap="square" lIns="108878" tIns="54439" rIns="108878" bIns="54439" rtlCol="0">
            <a:spAutoFit/>
          </a:bodyPr>
          <a:lstStyle/>
          <a:p>
            <a:pPr algn="ctr" fontAlgn="base">
              <a:spcBef>
                <a:spcPct val="50000"/>
              </a:spcBef>
              <a:spcAft>
                <a:spcPct val="0"/>
              </a:spcAft>
              <a:buClr>
                <a:srgbClr val="F0AB00"/>
              </a:buClr>
              <a:buSzPct val="80000"/>
            </a:pPr>
            <a:r>
              <a:rPr lang="en-US" sz="1500" b="1" kern="0" dirty="0">
                <a:ea typeface="Arial Unicode MS" pitchFamily="34" charset="-128"/>
                <a:cs typeface="Arial Unicode MS" pitchFamily="34" charset="-128"/>
              </a:rPr>
              <a:t>SAP BusinessObjects Dashboards</a:t>
            </a:r>
          </a:p>
        </p:txBody>
      </p:sp>
      <p:sp>
        <p:nvSpPr>
          <p:cNvPr id="7" name="TextBox 6"/>
          <p:cNvSpPr txBox="1"/>
          <p:nvPr/>
        </p:nvSpPr>
        <p:spPr>
          <a:xfrm>
            <a:off x="6253372" y="2253722"/>
            <a:ext cx="2744021" cy="340774"/>
          </a:xfrm>
          <a:prstGeom prst="rect">
            <a:avLst/>
          </a:prstGeom>
          <a:noFill/>
        </p:spPr>
        <p:txBody>
          <a:bodyPr wrap="square" lIns="108878" tIns="54439" rIns="108878" bIns="54439" rtlCol="0">
            <a:spAutoFit/>
          </a:bodyPr>
          <a:lstStyle/>
          <a:p>
            <a:pPr algn="ctr" fontAlgn="base">
              <a:spcBef>
                <a:spcPct val="50000"/>
              </a:spcBef>
              <a:spcAft>
                <a:spcPct val="0"/>
              </a:spcAft>
              <a:buClr>
                <a:srgbClr val="F0AB00"/>
              </a:buClr>
              <a:buSzPct val="80000"/>
            </a:pPr>
            <a:r>
              <a:rPr lang="en-US" sz="1500" b="1" kern="0" dirty="0">
                <a:ea typeface="Arial Unicode MS" pitchFamily="34" charset="-128"/>
                <a:cs typeface="Arial Unicode MS" pitchFamily="34" charset="-128"/>
              </a:rPr>
              <a:t>SAP Crystal Reports</a:t>
            </a:r>
          </a:p>
        </p:txBody>
      </p:sp>
      <p:pic>
        <p:nvPicPr>
          <p:cNvPr id="8" name="Picture 2" descr="C:\Users\D027273\AppData\Local\Microsoft\Windows\Temporary Internet Files\Content.Outlook\THOVSM7K\BlackTheme_Screen2 (3).pn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8667072" y="3996724"/>
            <a:ext cx="3379552" cy="18961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149396" y="2089600"/>
            <a:ext cx="2349698" cy="571606"/>
          </a:xfrm>
          <a:prstGeom prst="rect">
            <a:avLst/>
          </a:prstGeom>
          <a:noFill/>
        </p:spPr>
        <p:txBody>
          <a:bodyPr wrap="square" lIns="108878" tIns="54439" rIns="108878" bIns="54439" rtlCol="0">
            <a:spAutoFit/>
          </a:bodyPr>
          <a:lstStyle/>
          <a:p>
            <a:pPr algn="ctr" fontAlgn="base">
              <a:spcBef>
                <a:spcPct val="50000"/>
              </a:spcBef>
              <a:spcAft>
                <a:spcPct val="0"/>
              </a:spcAft>
              <a:buClr>
                <a:srgbClr val="F0AB00"/>
              </a:buClr>
              <a:buSzPct val="80000"/>
            </a:pPr>
            <a:r>
              <a:rPr lang="en-US" sz="1500" b="1" kern="0" dirty="0">
                <a:ea typeface="Arial Unicode MS" pitchFamily="34" charset="-128"/>
                <a:cs typeface="Arial Unicode MS" pitchFamily="34" charset="-128"/>
              </a:rPr>
              <a:t>SAP BusinessObjects Design Studio </a:t>
            </a:r>
          </a:p>
        </p:txBody>
      </p:sp>
      <p:grpSp>
        <p:nvGrpSpPr>
          <p:cNvPr id="10" name="Group 9"/>
          <p:cNvGrpSpPr/>
          <p:nvPr/>
        </p:nvGrpSpPr>
        <p:grpSpPr>
          <a:xfrm>
            <a:off x="4268473" y="2810895"/>
            <a:ext cx="471843" cy="353580"/>
            <a:chOff x="1625248" y="2536162"/>
            <a:chExt cx="471843" cy="353580"/>
          </a:xfrm>
        </p:grpSpPr>
        <p:sp>
          <p:nvSpPr>
            <p:cNvPr id="23" name="Isosceles Triangle 22"/>
            <p:cNvSpPr/>
            <p:nvPr/>
          </p:nvSpPr>
          <p:spPr bwMode="gray">
            <a:xfrm rot="10800000">
              <a:off x="1682976" y="2536162"/>
              <a:ext cx="337266" cy="235720"/>
            </a:xfrm>
            <a:prstGeom prst="triangle">
              <a:avLst/>
            </a:prstGeom>
            <a:solidFill>
              <a:schemeClr val="accent1"/>
            </a:solidFill>
            <a:ln w="6350" algn="ctr">
              <a:noFill/>
              <a:miter lim="800000"/>
              <a:headEnd/>
              <a:tailEnd/>
            </a:ln>
          </p:spPr>
          <p:txBody>
            <a:bodyPr lIns="90000" tIns="72000" rIns="90000" bIns="72000" rtlCol="0" anchor="ctr"/>
            <a:lstStyle/>
            <a:p>
              <a:pPr algn="ctr" defTabSz="914246"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4" name="Isosceles Triangle 23"/>
            <p:cNvSpPr/>
            <p:nvPr/>
          </p:nvSpPr>
          <p:spPr bwMode="gray">
            <a:xfrm rot="10800000">
              <a:off x="1625248" y="2654022"/>
              <a:ext cx="471843" cy="235720"/>
            </a:xfrm>
            <a:prstGeom prst="triangle">
              <a:avLst/>
            </a:prstGeom>
            <a:solidFill>
              <a:schemeClr val="accent1"/>
            </a:solidFill>
            <a:ln w="6350" algn="ctr">
              <a:noFill/>
              <a:miter lim="800000"/>
              <a:headEnd/>
              <a:tailEnd/>
            </a:ln>
          </p:spPr>
          <p:txBody>
            <a:bodyPr lIns="90000" tIns="72000" rIns="90000" bIns="72000" rtlCol="0" anchor="ctr"/>
            <a:lstStyle/>
            <a:p>
              <a:pPr algn="ctr" defTabSz="914246"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11" name="Group 10"/>
          <p:cNvGrpSpPr/>
          <p:nvPr/>
        </p:nvGrpSpPr>
        <p:grpSpPr>
          <a:xfrm>
            <a:off x="7293309" y="2810895"/>
            <a:ext cx="471843" cy="353580"/>
            <a:chOff x="4337900" y="2582461"/>
            <a:chExt cx="471843" cy="353580"/>
          </a:xfrm>
        </p:grpSpPr>
        <p:sp>
          <p:nvSpPr>
            <p:cNvPr id="21" name="Isosceles Triangle 20"/>
            <p:cNvSpPr/>
            <p:nvPr/>
          </p:nvSpPr>
          <p:spPr bwMode="gray">
            <a:xfrm rot="10800000">
              <a:off x="4405189" y="2582461"/>
              <a:ext cx="337266" cy="235720"/>
            </a:xfrm>
            <a:prstGeom prst="triangle">
              <a:avLst/>
            </a:prstGeom>
            <a:solidFill>
              <a:schemeClr val="accent1"/>
            </a:solidFill>
            <a:ln w="6350" algn="ctr">
              <a:noFill/>
              <a:miter lim="800000"/>
              <a:headEnd/>
              <a:tailEnd/>
            </a:ln>
          </p:spPr>
          <p:txBody>
            <a:bodyPr lIns="90000" tIns="72000" rIns="90000" bIns="72000" rtlCol="0" anchor="ctr"/>
            <a:lstStyle/>
            <a:p>
              <a:pPr algn="ctr" defTabSz="914246"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2" name="Isosceles Triangle 21"/>
            <p:cNvSpPr/>
            <p:nvPr/>
          </p:nvSpPr>
          <p:spPr bwMode="gray">
            <a:xfrm rot="10800000">
              <a:off x="4337900" y="2700321"/>
              <a:ext cx="471843" cy="235720"/>
            </a:xfrm>
            <a:prstGeom prst="triangle">
              <a:avLst/>
            </a:prstGeom>
            <a:solidFill>
              <a:schemeClr val="accent1"/>
            </a:solidFill>
            <a:ln w="6350" algn="ctr">
              <a:noFill/>
              <a:miter lim="800000"/>
              <a:headEnd/>
              <a:tailEnd/>
            </a:ln>
          </p:spPr>
          <p:txBody>
            <a:bodyPr lIns="90000" tIns="72000" rIns="90000" bIns="72000" rtlCol="0" anchor="ctr"/>
            <a:lstStyle/>
            <a:p>
              <a:pPr algn="ctr" defTabSz="914246"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grpSp>
        <p:nvGrpSpPr>
          <p:cNvPr id="12" name="Group 16"/>
          <p:cNvGrpSpPr/>
          <p:nvPr/>
        </p:nvGrpSpPr>
        <p:grpSpPr>
          <a:xfrm>
            <a:off x="10117439" y="2810895"/>
            <a:ext cx="471843" cy="353580"/>
            <a:chOff x="4244116" y="2582461"/>
            <a:chExt cx="471843" cy="353580"/>
          </a:xfrm>
        </p:grpSpPr>
        <p:sp>
          <p:nvSpPr>
            <p:cNvPr id="19" name="Isosceles Triangle 18"/>
            <p:cNvSpPr/>
            <p:nvPr/>
          </p:nvSpPr>
          <p:spPr bwMode="gray">
            <a:xfrm rot="10800000">
              <a:off x="4311405" y="2582461"/>
              <a:ext cx="337266" cy="235720"/>
            </a:xfrm>
            <a:prstGeom prst="triangle">
              <a:avLst/>
            </a:prstGeom>
            <a:solidFill>
              <a:schemeClr val="accent1"/>
            </a:solidFill>
            <a:ln w="6350" algn="ctr">
              <a:noFill/>
              <a:miter lim="800000"/>
              <a:headEnd/>
              <a:tailEnd/>
            </a:ln>
          </p:spPr>
          <p:txBody>
            <a:bodyPr lIns="90000" tIns="72000" rIns="90000" bIns="72000" rtlCol="0" anchor="ctr"/>
            <a:lstStyle/>
            <a:p>
              <a:pPr algn="ctr" defTabSz="914246"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0" name="Isosceles Triangle 19"/>
            <p:cNvSpPr/>
            <p:nvPr/>
          </p:nvSpPr>
          <p:spPr bwMode="gray">
            <a:xfrm rot="10800000">
              <a:off x="4244116" y="2700321"/>
              <a:ext cx="471843" cy="235720"/>
            </a:xfrm>
            <a:prstGeom prst="triangle">
              <a:avLst/>
            </a:prstGeom>
            <a:solidFill>
              <a:schemeClr val="accent1"/>
            </a:solidFill>
            <a:ln w="6350" algn="ctr">
              <a:noFill/>
              <a:miter lim="800000"/>
              <a:headEnd/>
              <a:tailEnd/>
            </a:ln>
          </p:spPr>
          <p:txBody>
            <a:bodyPr lIns="90000" tIns="72000" rIns="90000" bIns="72000" rtlCol="0" anchor="ctr"/>
            <a:lstStyle/>
            <a:p>
              <a:pPr algn="ctr" defTabSz="914246"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pic>
        <p:nvPicPr>
          <p:cNvPr id="13" name="Picture 2"/>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a:off x="285667" y="3996724"/>
            <a:ext cx="2439152" cy="1371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255718" y="2102103"/>
            <a:ext cx="2534218" cy="571606"/>
          </a:xfrm>
          <a:prstGeom prst="rect">
            <a:avLst/>
          </a:prstGeom>
          <a:noFill/>
        </p:spPr>
        <p:txBody>
          <a:bodyPr wrap="square" lIns="108878" tIns="54439" rIns="108878" bIns="54439" rtlCol="0">
            <a:spAutoFit/>
          </a:bodyPr>
          <a:lstStyle/>
          <a:p>
            <a:pPr algn="ctr" fontAlgn="base">
              <a:spcBef>
                <a:spcPct val="50000"/>
              </a:spcBef>
              <a:spcAft>
                <a:spcPct val="0"/>
              </a:spcAft>
              <a:buClr>
                <a:srgbClr val="F0AB00"/>
              </a:buClr>
              <a:buSzPct val="80000"/>
            </a:pPr>
            <a:r>
              <a:rPr lang="en-US" sz="1500" b="1" kern="0" dirty="0">
                <a:ea typeface="Arial Unicode MS" pitchFamily="34" charset="-128"/>
                <a:cs typeface="Arial Unicode MS" pitchFamily="34" charset="-128"/>
              </a:rPr>
              <a:t>SAP BusinessObjects Web Intelligence</a:t>
            </a:r>
          </a:p>
        </p:txBody>
      </p:sp>
      <p:grpSp>
        <p:nvGrpSpPr>
          <p:cNvPr id="15" name="Group 20"/>
          <p:cNvGrpSpPr/>
          <p:nvPr/>
        </p:nvGrpSpPr>
        <p:grpSpPr>
          <a:xfrm>
            <a:off x="1284742" y="2810895"/>
            <a:ext cx="471843" cy="353580"/>
            <a:chOff x="1461126" y="2536162"/>
            <a:chExt cx="471843" cy="353580"/>
          </a:xfrm>
        </p:grpSpPr>
        <p:sp>
          <p:nvSpPr>
            <p:cNvPr id="17" name="Isosceles Triangle 16"/>
            <p:cNvSpPr/>
            <p:nvPr/>
          </p:nvSpPr>
          <p:spPr bwMode="gray">
            <a:xfrm rot="10800000">
              <a:off x="1530577" y="2536162"/>
              <a:ext cx="337266" cy="235720"/>
            </a:xfrm>
            <a:prstGeom prst="triangle">
              <a:avLst/>
            </a:prstGeom>
            <a:solidFill>
              <a:schemeClr val="accent1"/>
            </a:solidFill>
            <a:ln w="6350" algn="ctr">
              <a:noFill/>
              <a:miter lim="800000"/>
              <a:headEnd/>
              <a:tailEnd/>
            </a:ln>
          </p:spPr>
          <p:txBody>
            <a:bodyPr lIns="90000" tIns="72000" rIns="90000" bIns="72000" rtlCol="0" anchor="ctr"/>
            <a:lstStyle/>
            <a:p>
              <a:pPr algn="ctr" defTabSz="914246"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8" name="Isosceles Triangle 17"/>
            <p:cNvSpPr/>
            <p:nvPr/>
          </p:nvSpPr>
          <p:spPr bwMode="gray">
            <a:xfrm rot="10800000">
              <a:off x="1461126" y="2654022"/>
              <a:ext cx="471843" cy="235720"/>
            </a:xfrm>
            <a:prstGeom prst="triangle">
              <a:avLst/>
            </a:prstGeom>
            <a:solidFill>
              <a:schemeClr val="accent1"/>
            </a:solidFill>
            <a:ln w="6350" algn="ctr">
              <a:noFill/>
              <a:miter lim="800000"/>
              <a:headEnd/>
              <a:tailEnd/>
            </a:ln>
          </p:spPr>
          <p:txBody>
            <a:bodyPr lIns="90000" tIns="72000" rIns="90000" bIns="72000" rtlCol="0" anchor="ctr"/>
            <a:lstStyle/>
            <a:p>
              <a:pPr algn="ctr" defTabSz="914246"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pic>
        <p:nvPicPr>
          <p:cNvPr id="16" name="Picture 3"/>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auto">
          <a:xfrm>
            <a:off x="6526981" y="3996724"/>
            <a:ext cx="2045562" cy="2037188"/>
          </a:xfrm>
          <a:prstGeom prst="rect">
            <a:avLst/>
          </a:prstGeom>
          <a:noFill/>
          <a:ln>
            <a:noFill/>
          </a:ln>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961233" y="3199063"/>
            <a:ext cx="648562" cy="461463"/>
          </a:xfrm>
          <a:prstGeom prst="rect">
            <a:avLst/>
          </a:prstGeom>
          <a:noFill/>
          <a:ln>
            <a:noFill/>
          </a:ln>
        </p:spPr>
      </p:pic>
      <p:pic>
        <p:nvPicPr>
          <p:cNvPr id="26" name="Picture 2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10471" y="261871"/>
            <a:ext cx="1374231" cy="971903"/>
          </a:xfrm>
          <a:prstGeom prst="rect">
            <a:avLst/>
          </a:prstGeom>
        </p:spPr>
      </p:pic>
      <p:sp>
        <p:nvSpPr>
          <p:cNvPr id="4" name="Rectangle 3"/>
          <p:cNvSpPr/>
          <p:nvPr/>
        </p:nvSpPr>
        <p:spPr>
          <a:xfrm>
            <a:off x="3562901" y="3245085"/>
            <a:ext cx="4442192" cy="433107"/>
          </a:xfrm>
          <a:prstGeom prst="rect">
            <a:avLst/>
          </a:prstGeom>
        </p:spPr>
        <p:txBody>
          <a:bodyPr wrap="none" lIns="108878" tIns="54439" rIns="108878" bIns="54439">
            <a:spAutoFit/>
          </a:bodyPr>
          <a:lstStyle/>
          <a:p>
            <a:pPr>
              <a:spcBef>
                <a:spcPts val="714"/>
              </a:spcBef>
              <a:buClr>
                <a:srgbClr val="000000"/>
              </a:buClr>
              <a:defRPr/>
            </a:pPr>
            <a:r>
              <a:rPr lang="en-US" b="1" dirty="0">
                <a:solidFill>
                  <a:srgbClr val="FFFFFF">
                    <a:lumMod val="50000"/>
                  </a:srgbClr>
                </a:solidFill>
                <a:latin typeface="Arial Black"/>
              </a:rPr>
              <a:t>SAP </a:t>
            </a:r>
            <a:r>
              <a:rPr lang="en-US" b="1" dirty="0" err="1">
                <a:solidFill>
                  <a:srgbClr val="FFFFFF">
                    <a:lumMod val="50000"/>
                  </a:srgbClr>
                </a:solidFill>
                <a:latin typeface="Arial Black"/>
              </a:rPr>
              <a:t>BusinessObjects</a:t>
            </a:r>
            <a:r>
              <a:rPr lang="en-US" b="1" dirty="0">
                <a:solidFill>
                  <a:srgbClr val="FFFFFF">
                    <a:lumMod val="50000"/>
                  </a:srgbClr>
                </a:solidFill>
                <a:latin typeface="Arial Black"/>
              </a:rPr>
              <a:t> Mobile</a:t>
            </a:r>
          </a:p>
        </p:txBody>
      </p:sp>
      <p:sp>
        <p:nvSpPr>
          <p:cNvPr id="27" name="Rectangle 26"/>
          <p:cNvSpPr/>
          <p:nvPr/>
        </p:nvSpPr>
        <p:spPr>
          <a:xfrm>
            <a:off x="3562901" y="3245085"/>
            <a:ext cx="4442192" cy="433107"/>
          </a:xfrm>
          <a:prstGeom prst="rect">
            <a:avLst/>
          </a:prstGeom>
        </p:spPr>
        <p:txBody>
          <a:bodyPr wrap="none" lIns="108878" tIns="54439" rIns="108878" bIns="54439">
            <a:spAutoFit/>
          </a:bodyPr>
          <a:lstStyle/>
          <a:p>
            <a:pPr>
              <a:spcBef>
                <a:spcPts val="714"/>
              </a:spcBef>
              <a:buClr>
                <a:srgbClr val="000000"/>
              </a:buClr>
              <a:defRPr/>
            </a:pPr>
            <a:r>
              <a:rPr lang="en-US" b="1" dirty="0">
                <a:solidFill>
                  <a:srgbClr val="FFFFFF">
                    <a:lumMod val="50000"/>
                  </a:srgbClr>
                </a:solidFill>
                <a:latin typeface="Arial Black"/>
              </a:rPr>
              <a:t>SAP </a:t>
            </a:r>
            <a:r>
              <a:rPr lang="en-US" b="1" dirty="0" err="1">
                <a:solidFill>
                  <a:srgbClr val="FFFFFF">
                    <a:lumMod val="50000"/>
                  </a:srgbClr>
                </a:solidFill>
                <a:latin typeface="Arial Black"/>
              </a:rPr>
              <a:t>BusinessObjects</a:t>
            </a:r>
            <a:r>
              <a:rPr lang="en-US" b="1" dirty="0">
                <a:solidFill>
                  <a:srgbClr val="FFFFFF">
                    <a:lumMod val="50000"/>
                  </a:srgbClr>
                </a:solidFill>
                <a:latin typeface="Arial Black"/>
              </a:rPr>
              <a:t> Mobile</a:t>
            </a:r>
          </a:p>
        </p:txBody>
      </p:sp>
      <p:sp>
        <p:nvSpPr>
          <p:cNvPr id="28" name="TextBox 27"/>
          <p:cNvSpPr txBox="1"/>
          <p:nvPr/>
        </p:nvSpPr>
        <p:spPr>
          <a:xfrm>
            <a:off x="6874042" y="609291"/>
            <a:ext cx="4222310"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b="1" dirty="0">
                <a:solidFill>
                  <a:srgbClr val="FFFFFF">
                    <a:lumMod val="50000"/>
                  </a:srgbClr>
                </a:solidFill>
                <a:latin typeface="Arial Black"/>
              </a:rPr>
              <a:t>SAP </a:t>
            </a:r>
            <a:r>
              <a:rPr lang="en-US" b="1" dirty="0" err="1">
                <a:solidFill>
                  <a:srgbClr val="FFFFFF">
                    <a:lumMod val="50000"/>
                  </a:srgbClr>
                </a:solidFill>
                <a:latin typeface="Arial Black"/>
              </a:rPr>
              <a:t>BusinessObjects</a:t>
            </a:r>
            <a:r>
              <a:rPr lang="en-US" b="1" dirty="0">
                <a:solidFill>
                  <a:srgbClr val="FFFFFF">
                    <a:lumMod val="50000"/>
                  </a:srgbClr>
                </a:solidFill>
                <a:latin typeface="Arial Black"/>
              </a:rPr>
              <a:t> </a:t>
            </a:r>
            <a:r>
              <a:rPr lang="en-US" b="1" dirty="0" smtClean="0">
                <a:solidFill>
                  <a:srgbClr val="FFFFFF">
                    <a:lumMod val="50000"/>
                  </a:srgbClr>
                </a:solidFill>
                <a:latin typeface="Arial Black"/>
              </a:rPr>
              <a:t>Mobile</a:t>
            </a:r>
            <a:endParaRPr lang="en-US" b="1" dirty="0">
              <a:solidFill>
                <a:srgbClr val="FFFFFF">
                  <a:lumMod val="50000"/>
                </a:srgbClr>
              </a:solidFill>
              <a:latin typeface="Arial Black"/>
            </a:endParaRPr>
          </a:p>
        </p:txBody>
      </p:sp>
    </p:spTree>
    <p:extLst>
      <p:ext uri="{BB962C8B-B14F-4D97-AF65-F5344CB8AC3E}">
        <p14:creationId xmlns:p14="http://schemas.microsoft.com/office/powerpoint/2010/main" val="282843532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Predictive </a:t>
            </a:r>
            <a:r>
              <a:rPr lang="en-US" dirty="0" smtClean="0"/>
              <a:t>Analytics with SAP</a:t>
            </a:r>
            <a:r>
              <a:rPr lang="en-US" dirty="0"/>
              <a:t/>
            </a:r>
            <a:br>
              <a:rPr lang="en-US" dirty="0"/>
            </a:br>
            <a:r>
              <a:rPr lang="en-US" sz="2400" b="0" dirty="0"/>
              <a:t>Transforming the Future with Insight Today</a:t>
            </a:r>
            <a:endParaRPr lang="en-US" b="0" dirty="0"/>
          </a:p>
        </p:txBody>
      </p:sp>
      <p:sp>
        <p:nvSpPr>
          <p:cNvPr id="4" name="Text Placeholder 3"/>
          <p:cNvSpPr>
            <a:spLocks noGrp="1"/>
          </p:cNvSpPr>
          <p:nvPr>
            <p:ph type="body" sz="quarter" idx="10"/>
          </p:nvPr>
        </p:nvSpPr>
        <p:spPr>
          <a:xfrm>
            <a:off x="432113" y="1494678"/>
            <a:ext cx="5374455" cy="4730678"/>
          </a:xfrm>
        </p:spPr>
        <p:txBody>
          <a:bodyPr/>
          <a:lstStyle/>
          <a:p>
            <a:pPr>
              <a:spcBef>
                <a:spcPts val="2143"/>
              </a:spcBef>
            </a:pPr>
            <a:r>
              <a:rPr lang="en-US" dirty="0"/>
              <a:t>Unleash the </a:t>
            </a:r>
            <a:r>
              <a:rPr lang="en-US" dirty="0" smtClean="0"/>
              <a:t>value </a:t>
            </a:r>
            <a:r>
              <a:rPr lang="en-US" dirty="0"/>
              <a:t>of Big Data </a:t>
            </a:r>
            <a:r>
              <a:rPr lang="en-US" dirty="0" smtClean="0"/>
              <a:t> through the power of SAP </a:t>
            </a:r>
            <a:r>
              <a:rPr lang="en-US" dirty="0"/>
              <a:t>HANA</a:t>
            </a:r>
          </a:p>
          <a:p>
            <a:pPr marL="554569" lvl="2" indent="-340243">
              <a:spcBef>
                <a:spcPts val="357"/>
              </a:spcBef>
              <a:buFont typeface="Arial" pitchFamily="34" charset="0"/>
              <a:buChar char="•"/>
            </a:pPr>
            <a:r>
              <a:rPr lang="en-US" dirty="0"/>
              <a:t>Employ in-database predictive algorithms</a:t>
            </a:r>
          </a:p>
          <a:p>
            <a:pPr marL="554569" lvl="2" indent="-340243">
              <a:spcBef>
                <a:spcPts val="357"/>
              </a:spcBef>
              <a:buFont typeface="Arial" pitchFamily="34" charset="0"/>
              <a:buChar char="•"/>
            </a:pPr>
            <a:r>
              <a:rPr lang="en-US" dirty="0"/>
              <a:t>Access 3,500+ open-source algorithms via R integration for SAP HANA</a:t>
            </a:r>
          </a:p>
          <a:p>
            <a:pPr marL="1890" lvl="1">
              <a:spcBef>
                <a:spcPts val="2143"/>
              </a:spcBef>
            </a:pPr>
            <a:r>
              <a:rPr lang="en-US" b="1" dirty="0"/>
              <a:t>Intuitively design and visualize complex predictive </a:t>
            </a:r>
            <a:r>
              <a:rPr lang="en-US" b="1" dirty="0" smtClean="0"/>
              <a:t>models, also without SAP HANA!</a:t>
            </a:r>
            <a:endParaRPr lang="en-US" b="1" dirty="0"/>
          </a:p>
          <a:p>
            <a:pPr marL="554569" lvl="2" indent="-340243">
              <a:spcBef>
                <a:spcPts val="357"/>
              </a:spcBef>
              <a:buFont typeface="Arial" pitchFamily="34" charset="0"/>
              <a:buChar char="•"/>
            </a:pPr>
            <a:r>
              <a:rPr lang="en-US" dirty="0"/>
              <a:t>SAP Predictive Analysis software</a:t>
            </a:r>
          </a:p>
          <a:p>
            <a:pPr marL="1890" lvl="1">
              <a:spcBef>
                <a:spcPts val="2143"/>
              </a:spcBef>
            </a:pPr>
            <a:r>
              <a:rPr lang="en-US" b="1" dirty="0" smtClean="0"/>
              <a:t>Bring predictive insight to  everyone in the business </a:t>
            </a:r>
          </a:p>
          <a:p>
            <a:pPr marL="554569" lvl="2" indent="-340243">
              <a:spcBef>
                <a:spcPts val="357"/>
              </a:spcBef>
              <a:buFont typeface="Arial" pitchFamily="34" charset="0"/>
              <a:buChar char="•"/>
            </a:pPr>
            <a:r>
              <a:rPr lang="en-US" dirty="0"/>
              <a:t>Embed within business applications</a:t>
            </a:r>
          </a:p>
          <a:p>
            <a:pPr marL="554569" lvl="2" indent="-340243">
              <a:spcBef>
                <a:spcPts val="357"/>
              </a:spcBef>
              <a:buFont typeface="Arial" pitchFamily="34" charset="0"/>
              <a:buChar char="•"/>
            </a:pPr>
            <a:r>
              <a:rPr lang="en-US" dirty="0"/>
              <a:t>Extend into BI and reports</a:t>
            </a:r>
          </a:p>
          <a:p>
            <a:pPr marL="554569" lvl="2" indent="-340243">
              <a:spcBef>
                <a:spcPts val="357"/>
              </a:spcBef>
              <a:buFont typeface="Arial" pitchFamily="34" charset="0"/>
              <a:buChar char="•"/>
            </a:pPr>
            <a:r>
              <a:rPr lang="en-US" dirty="0"/>
              <a:t>Insight into events instantly delivered to dashboards, alerts, and mobile devices</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79710" y="4469143"/>
            <a:ext cx="3736141" cy="2027638"/>
          </a:xfrm>
          <a:prstGeom prst="rect">
            <a:avLst/>
          </a:prstGeom>
        </p:spPr>
      </p:pic>
      <p:pic>
        <p:nvPicPr>
          <p:cNvPr id="26"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152914" y="3202284"/>
            <a:ext cx="3746643" cy="1859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213623" y="1319913"/>
            <a:ext cx="4250127" cy="1792918"/>
          </a:xfrm>
          <a:prstGeom prst="rect">
            <a:avLst/>
          </a:prstGeom>
        </p:spPr>
      </p:pic>
    </p:spTree>
    <p:extLst>
      <p:ext uri="{BB962C8B-B14F-4D97-AF65-F5344CB8AC3E}">
        <p14:creationId xmlns:p14="http://schemas.microsoft.com/office/powerpoint/2010/main" val="21475484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32112" y="2682097"/>
            <a:ext cx="11336824" cy="846452"/>
          </a:xfrm>
        </p:spPr>
        <p:txBody>
          <a:bodyPr/>
          <a:lstStyle/>
          <a:p>
            <a:r>
              <a:rPr lang="en-US" sz="4800" dirty="0" smtClean="0"/>
              <a:t>SAP </a:t>
            </a:r>
            <a:r>
              <a:rPr lang="en-US" sz="4800" dirty="0" err="1" smtClean="0"/>
              <a:t>BusinessObjects</a:t>
            </a:r>
            <a:r>
              <a:rPr lang="en-US" sz="4800" dirty="0" smtClean="0"/>
              <a:t> BI and SAP</a:t>
            </a:r>
            <a:endParaRPr lang="en-US" sz="4800"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email">
            <a:extLst>
              <a:ext uri="{28A0092B-C50C-407E-A947-70E740481C1C}">
                <a14:useLocalDpi xmlns:a14="http://schemas.microsoft.com/office/drawing/2010/main"/>
              </a:ext>
            </a:extLst>
          </a:blip>
          <a:srcRect/>
          <a:stretch/>
        </p:blipFill>
        <p:spPr bwMode="auto">
          <a:xfrm>
            <a:off x="432113" y="162037"/>
            <a:ext cx="11330950" cy="25592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389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a:off x="1901153" y="2436518"/>
            <a:ext cx="4000393" cy="2226382"/>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7163" tIns="55725" rIns="107163" bIns="55725" numCol="1" rtlCol="0" anchor="t" anchorCtr="1" compatLnSpc="1">
            <a:prstTxWarp prst="textNoShape">
              <a:avLst/>
            </a:prstTxWarp>
          </a:bodyPr>
          <a:lstStyle/>
          <a:p>
            <a:pPr marL="291096" indent="-291096">
              <a:buClr>
                <a:srgbClr val="F0AB00"/>
              </a:buClr>
            </a:pPr>
            <a:endParaRPr lang="de-DE" sz="1400" b="1" dirty="0">
              <a:solidFill>
                <a:srgbClr val="FFFFFF"/>
              </a:solidFill>
            </a:endParaRPr>
          </a:p>
        </p:txBody>
      </p:sp>
      <p:sp>
        <p:nvSpPr>
          <p:cNvPr id="11268" name="Rectangle 4"/>
          <p:cNvSpPr>
            <a:spLocks noGrp="1" noChangeArrowheads="1"/>
          </p:cNvSpPr>
          <p:nvPr>
            <p:ph type="title"/>
          </p:nvPr>
        </p:nvSpPr>
        <p:spPr/>
        <p:txBody>
          <a:bodyPr/>
          <a:lstStyle/>
          <a:p>
            <a:pPr eaLnBrk="1" hangingPunct="1"/>
            <a:r>
              <a:rPr lang="en-US" dirty="0" smtClean="0"/>
              <a:t>SAP </a:t>
            </a:r>
            <a:r>
              <a:rPr lang="en-US" dirty="0" err="1" smtClean="0"/>
              <a:t>BusinessObjects</a:t>
            </a:r>
            <a:r>
              <a:rPr lang="en-US" dirty="0" smtClean="0"/>
              <a:t> Analysis &amp; Design Studio</a:t>
            </a:r>
            <a:br>
              <a:rPr lang="en-US" dirty="0" smtClean="0"/>
            </a:br>
            <a:r>
              <a:rPr lang="en-US" sz="2400" b="0" dirty="0"/>
              <a:t>The Premium Alternative to </a:t>
            </a:r>
            <a:r>
              <a:rPr lang="en-US" sz="2400" b="0" dirty="0" err="1"/>
              <a:t>BEx</a:t>
            </a:r>
            <a:endParaRPr lang="en-US" b="0" dirty="0" smtClean="0"/>
          </a:p>
        </p:txBody>
      </p:sp>
      <p:sp>
        <p:nvSpPr>
          <p:cNvPr id="32" name="Rounded Rectangle 31"/>
          <p:cNvSpPr/>
          <p:nvPr/>
        </p:nvSpPr>
        <p:spPr bwMode="auto">
          <a:xfrm>
            <a:off x="1901152" y="4831018"/>
            <a:ext cx="8388837" cy="1539503"/>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7163" tIns="55725" rIns="107163" bIns="55725" numCol="1" rtlCol="0" anchor="t" anchorCtr="1" compatLnSpc="1">
            <a:prstTxWarp prst="textNoShape">
              <a:avLst/>
            </a:prstTxWarp>
          </a:bodyPr>
          <a:lstStyle/>
          <a:p>
            <a:pPr marL="291096" indent="-291096">
              <a:buClr>
                <a:srgbClr val="F0AB00"/>
              </a:buClr>
            </a:pPr>
            <a:endParaRPr lang="en-US" sz="1400" b="1" dirty="0">
              <a:solidFill>
                <a:srgbClr val="FFFFFF"/>
              </a:solidFill>
            </a:endParaRPr>
          </a:p>
        </p:txBody>
      </p:sp>
      <p:sp>
        <p:nvSpPr>
          <p:cNvPr id="27" name="TextBox 26"/>
          <p:cNvSpPr txBox="1"/>
          <p:nvPr/>
        </p:nvSpPr>
        <p:spPr>
          <a:xfrm>
            <a:off x="1399976" y="2436518"/>
            <a:ext cx="492571" cy="2226672"/>
          </a:xfrm>
          <a:prstGeom prst="rect">
            <a:avLst/>
          </a:prstGeom>
          <a:noFill/>
        </p:spPr>
        <p:txBody>
          <a:bodyPr vert="vert270" wrap="square" lIns="108878" tIns="54439" rIns="108878" bIns="54439" rtlCol="0">
            <a:spAutoFit/>
          </a:bodyPr>
          <a:lstStyle/>
          <a:p>
            <a:pPr algn="ctr">
              <a:buClr>
                <a:srgbClr val="F0AB00"/>
              </a:buClr>
            </a:pPr>
            <a:r>
              <a:rPr lang="de-DE" sz="1400" i="1" dirty="0">
                <a:solidFill>
                  <a:srgbClr val="000000"/>
                </a:solidFill>
                <a:ea typeface="Arial Unicode MS"/>
                <a:cs typeface="Arial Unicode MS"/>
              </a:rPr>
              <a:t>Web</a:t>
            </a:r>
          </a:p>
        </p:txBody>
      </p:sp>
      <p:sp>
        <p:nvSpPr>
          <p:cNvPr id="30" name="TextBox 29"/>
          <p:cNvSpPr txBox="1"/>
          <p:nvPr/>
        </p:nvSpPr>
        <p:spPr>
          <a:xfrm>
            <a:off x="1414659" y="4831018"/>
            <a:ext cx="435326" cy="1539503"/>
          </a:xfrm>
          <a:prstGeom prst="rect">
            <a:avLst/>
          </a:prstGeom>
          <a:noFill/>
        </p:spPr>
        <p:txBody>
          <a:bodyPr vert="vert270" wrap="square" lIns="108878" tIns="54439" rIns="108878" bIns="54439" rtlCol="0">
            <a:spAutoFit/>
          </a:bodyPr>
          <a:lstStyle/>
          <a:p>
            <a:pPr algn="ctr">
              <a:buClr>
                <a:srgbClr val="F0AB00"/>
              </a:buClr>
            </a:pPr>
            <a:r>
              <a:rPr lang="de-DE" sz="1400" i="1" dirty="0">
                <a:solidFill>
                  <a:srgbClr val="000000"/>
                </a:solidFill>
                <a:ea typeface="Arial Unicode MS"/>
                <a:cs typeface="Arial Unicode MS"/>
              </a:rPr>
              <a:t>Microsoft Office </a:t>
            </a:r>
          </a:p>
        </p:txBody>
      </p:sp>
      <p:sp>
        <p:nvSpPr>
          <p:cNvPr id="61" name="Rectangle 21"/>
          <p:cNvSpPr>
            <a:spLocks noChangeArrowheads="1"/>
          </p:cNvSpPr>
          <p:nvPr/>
        </p:nvSpPr>
        <p:spPr bwMode="gray">
          <a:xfrm>
            <a:off x="1933596" y="1407646"/>
            <a:ext cx="3967949" cy="381088"/>
          </a:xfrm>
          <a:prstGeom prst="rect">
            <a:avLst/>
          </a:prstGeom>
          <a:ln>
            <a:headEnd/>
            <a:tailEnd/>
          </a:ln>
          <a:effectLst>
            <a:outerShdw blurRad="38100" dist="30000" dir="5400000" rotWithShape="0">
              <a:srgbClr val="000000">
                <a:alpha val="45000"/>
              </a:srgbClr>
            </a:outerShdw>
            <a:softEdge rad="127000"/>
          </a:effectLst>
        </p:spPr>
        <p:style>
          <a:lnRef idx="1">
            <a:schemeClr val="accent2"/>
          </a:lnRef>
          <a:fillRef idx="2">
            <a:schemeClr val="accent2"/>
          </a:fillRef>
          <a:effectRef idx="1">
            <a:schemeClr val="accent2"/>
          </a:effectRef>
          <a:fontRef idx="minor">
            <a:schemeClr val="dk1"/>
          </a:fontRef>
        </p:style>
        <p:txBody>
          <a:bodyPr wrap="none" lIns="85730" tIns="0" rIns="0" bIns="0" anchor="ctr"/>
          <a:lstStyle/>
          <a:p>
            <a:pPr algn="ctr">
              <a:spcBef>
                <a:spcPct val="75000"/>
              </a:spcBef>
              <a:buClr>
                <a:srgbClr val="777777"/>
              </a:buClr>
              <a:defRPr/>
            </a:pPr>
            <a:r>
              <a:rPr lang="en-US" sz="1300" b="1" dirty="0">
                <a:solidFill>
                  <a:srgbClr val="000000"/>
                </a:solidFill>
              </a:rPr>
              <a:t>Analytical Applications</a:t>
            </a:r>
          </a:p>
        </p:txBody>
      </p:sp>
      <p:sp>
        <p:nvSpPr>
          <p:cNvPr id="70" name="Rectangle 21"/>
          <p:cNvSpPr>
            <a:spLocks noChangeArrowheads="1"/>
          </p:cNvSpPr>
          <p:nvPr/>
        </p:nvSpPr>
        <p:spPr bwMode="gray">
          <a:xfrm>
            <a:off x="6132580" y="1394943"/>
            <a:ext cx="4157409" cy="381088"/>
          </a:xfrm>
          <a:prstGeom prst="rect">
            <a:avLst/>
          </a:prstGeom>
          <a:ln>
            <a:headEnd/>
            <a:tailEnd/>
          </a:ln>
          <a:effectLst>
            <a:outerShdw blurRad="38100" dist="30000" dir="5400000" rotWithShape="0">
              <a:srgbClr val="000000">
                <a:alpha val="45000"/>
              </a:srgbClr>
            </a:outerShdw>
            <a:softEdge rad="127000"/>
          </a:effectLst>
        </p:spPr>
        <p:style>
          <a:lnRef idx="1">
            <a:schemeClr val="accent2"/>
          </a:lnRef>
          <a:fillRef idx="2">
            <a:schemeClr val="accent2"/>
          </a:fillRef>
          <a:effectRef idx="1">
            <a:schemeClr val="accent2"/>
          </a:effectRef>
          <a:fontRef idx="minor">
            <a:schemeClr val="dk1"/>
          </a:fontRef>
        </p:style>
        <p:txBody>
          <a:bodyPr wrap="none" lIns="85730" tIns="0" rIns="0" bIns="0" anchor="ctr"/>
          <a:lstStyle/>
          <a:p>
            <a:pPr algn="ctr">
              <a:spcBef>
                <a:spcPct val="75000"/>
              </a:spcBef>
              <a:buClr>
                <a:srgbClr val="777777"/>
              </a:buClr>
            </a:pPr>
            <a:r>
              <a:rPr lang="en-US" sz="1300" b="1" dirty="0" err="1">
                <a:solidFill>
                  <a:srgbClr val="000000"/>
                </a:solidFill>
              </a:rPr>
              <a:t>AdHoc</a:t>
            </a:r>
            <a:r>
              <a:rPr lang="en-US" sz="1300" b="1" dirty="0">
                <a:solidFill>
                  <a:srgbClr val="000000"/>
                </a:solidFill>
              </a:rPr>
              <a:t> OLAP</a:t>
            </a:r>
          </a:p>
        </p:txBody>
      </p:sp>
      <p:sp>
        <p:nvSpPr>
          <p:cNvPr id="78" name="Rounded Rectangle 77"/>
          <p:cNvSpPr/>
          <p:nvPr/>
        </p:nvSpPr>
        <p:spPr bwMode="auto">
          <a:xfrm>
            <a:off x="6132581" y="2415907"/>
            <a:ext cx="4157409" cy="2247282"/>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7163" tIns="55725" rIns="107163" bIns="55725" numCol="1" rtlCol="0" anchor="t" anchorCtr="1" compatLnSpc="1">
            <a:prstTxWarp prst="textNoShape">
              <a:avLst/>
            </a:prstTxWarp>
          </a:bodyPr>
          <a:lstStyle/>
          <a:p>
            <a:pPr marL="291096" indent="-291096">
              <a:buClr>
                <a:srgbClr val="F0AB00"/>
              </a:buClr>
            </a:pPr>
            <a:endParaRPr lang="de-DE" sz="1400" b="1" dirty="0">
              <a:solidFill>
                <a:srgbClr val="FFFFFF"/>
              </a:solidFill>
            </a:endParaRPr>
          </a:p>
        </p:txBody>
      </p:sp>
      <p:sp>
        <p:nvSpPr>
          <p:cNvPr id="81" name="Rectangle 80"/>
          <p:cNvSpPr/>
          <p:nvPr/>
        </p:nvSpPr>
        <p:spPr>
          <a:xfrm>
            <a:off x="1962083" y="2518017"/>
            <a:ext cx="3886980" cy="1975837"/>
          </a:xfrm>
          <a:prstGeom prst="rect">
            <a:avLst/>
          </a:prstGeom>
        </p:spPr>
        <p:txBody>
          <a:bodyPr wrap="square" lIns="108878" tIns="54439" rIns="108878" bIns="54439">
            <a:spAutoFit/>
          </a:bodyPr>
          <a:lstStyle/>
          <a:p>
            <a:pPr marL="0" lvl="1" indent="1891" eaLnBrk="0" hangingPunct="0">
              <a:spcBef>
                <a:spcPct val="25000"/>
              </a:spcBef>
              <a:buClrTx/>
              <a:buNone/>
              <a:defRPr/>
            </a:pPr>
            <a:r>
              <a:rPr lang="de-DE" sz="1400" b="1" dirty="0">
                <a:ea typeface="Arial Unicode MS"/>
                <a:cs typeface="Arial Unicode MS"/>
              </a:rPr>
              <a:t>Design Studio</a:t>
            </a:r>
            <a:endParaRPr lang="en-US" sz="1400" kern="0" dirty="0">
              <a:ea typeface="Arial Unicode MS"/>
              <a:cs typeface="Arial Unicode MS"/>
            </a:endParaRPr>
          </a:p>
          <a:p>
            <a:pPr marL="219267" lvl="1" indent="-217378" eaLnBrk="0" hangingPunct="0">
              <a:spcBef>
                <a:spcPct val="25000"/>
              </a:spcBef>
              <a:buClrTx/>
              <a:buFont typeface="Arial"/>
              <a:buChar char="•"/>
              <a:defRPr/>
            </a:pPr>
            <a:r>
              <a:rPr lang="en-US" sz="1300" kern="0" dirty="0">
                <a:ea typeface="Arial Unicode MS"/>
                <a:cs typeface="Arial Unicode MS"/>
              </a:rPr>
              <a:t>Premium Alternative to </a:t>
            </a:r>
            <a:r>
              <a:rPr lang="en-US" sz="1300" kern="0" dirty="0" err="1">
                <a:ea typeface="Arial Unicode MS"/>
                <a:cs typeface="Arial Unicode MS"/>
              </a:rPr>
              <a:t>BEx</a:t>
            </a:r>
            <a:r>
              <a:rPr lang="en-US" sz="1300" kern="0" dirty="0">
                <a:ea typeface="Arial Unicode MS"/>
                <a:cs typeface="Arial Unicode MS"/>
              </a:rPr>
              <a:t> Web App Designer</a:t>
            </a:r>
          </a:p>
          <a:p>
            <a:pPr marL="219267" lvl="1" indent="-217378" eaLnBrk="0" hangingPunct="0">
              <a:spcBef>
                <a:spcPct val="25000"/>
              </a:spcBef>
              <a:buClrTx/>
              <a:buFont typeface="Arial"/>
              <a:buChar char="•"/>
              <a:defRPr/>
            </a:pPr>
            <a:r>
              <a:rPr lang="en-US" sz="1300" kern="0" dirty="0">
                <a:ea typeface="Arial Unicode MS"/>
                <a:cs typeface="Arial Unicode MS"/>
              </a:rPr>
              <a:t>Design studio for power users to create purpose-built OLAP analysis &amp; planning apps</a:t>
            </a:r>
          </a:p>
          <a:p>
            <a:pPr marL="219267" lvl="1" indent="-217378" eaLnBrk="0" hangingPunct="0">
              <a:spcBef>
                <a:spcPct val="25000"/>
              </a:spcBef>
              <a:buClrTx/>
              <a:buFont typeface="Arial"/>
              <a:buChar char="•"/>
              <a:defRPr/>
            </a:pPr>
            <a:r>
              <a:rPr lang="en-US" sz="1300" kern="0" dirty="0">
                <a:ea typeface="Arial Unicode MS"/>
                <a:cs typeface="Arial Unicode MS"/>
              </a:rPr>
              <a:t>Mobile support</a:t>
            </a:r>
          </a:p>
          <a:p>
            <a:pPr marL="219267" lvl="1" indent="-217378" eaLnBrk="0" hangingPunct="0">
              <a:spcBef>
                <a:spcPct val="25000"/>
              </a:spcBef>
              <a:buClrTx/>
              <a:buFont typeface="Arial"/>
              <a:buChar char="•"/>
              <a:defRPr/>
            </a:pPr>
            <a:r>
              <a:rPr lang="en-US" sz="1300" kern="0" dirty="0">
                <a:ea typeface="Arial Unicode MS"/>
                <a:cs typeface="Arial Unicode MS"/>
              </a:rPr>
              <a:t>Customer- and SAP-delivered content</a:t>
            </a:r>
          </a:p>
          <a:p>
            <a:pPr marL="219267" lvl="1" indent="-217378" eaLnBrk="0" hangingPunct="0">
              <a:spcBef>
                <a:spcPct val="25000"/>
              </a:spcBef>
              <a:buClrTx/>
              <a:buFont typeface="Arial"/>
              <a:buChar char="•"/>
              <a:defRPr/>
            </a:pPr>
            <a:r>
              <a:rPr lang="en-US" sz="1300" kern="0" dirty="0">
                <a:ea typeface="Arial Unicode MS"/>
                <a:cs typeface="Arial Unicode MS"/>
              </a:rPr>
              <a:t>Supporting SAP BW &amp; SAP HANA </a:t>
            </a:r>
            <a:r>
              <a:rPr lang="en-US" sz="1300" kern="0" dirty="0" smtClean="0">
                <a:ea typeface="Arial Unicode MS"/>
                <a:cs typeface="Arial Unicode MS"/>
              </a:rPr>
              <a:t>sources</a:t>
            </a:r>
            <a:endParaRPr lang="en-US" sz="1300" kern="0" dirty="0">
              <a:ea typeface="Arial Unicode MS"/>
              <a:cs typeface="Arial Unicode MS"/>
            </a:endParaRPr>
          </a:p>
        </p:txBody>
      </p:sp>
      <p:sp>
        <p:nvSpPr>
          <p:cNvPr id="44" name="TextBox 43"/>
          <p:cNvSpPr txBox="1"/>
          <p:nvPr/>
        </p:nvSpPr>
        <p:spPr>
          <a:xfrm>
            <a:off x="4225984" y="4803619"/>
            <a:ext cx="4093660" cy="1575727"/>
          </a:xfrm>
          <a:prstGeom prst="rect">
            <a:avLst/>
          </a:prstGeom>
          <a:noFill/>
        </p:spPr>
        <p:txBody>
          <a:bodyPr wrap="square" lIns="108878" tIns="54439" rIns="108878" bIns="54439" rtlCol="0">
            <a:spAutoFit/>
          </a:bodyPr>
          <a:lstStyle/>
          <a:p>
            <a:pPr marL="291096" indent="-291096">
              <a:buClr>
                <a:srgbClr val="F0AB00"/>
              </a:buClr>
            </a:pPr>
            <a:r>
              <a:rPr lang="en-US" sz="1400" b="1" dirty="0">
                <a:ea typeface="Arial Unicode MS"/>
                <a:cs typeface="Arial Unicode MS"/>
              </a:rPr>
              <a:t>Analysis, Edition for Microsoft Office</a:t>
            </a:r>
            <a:endParaRPr lang="en-US" sz="1400" b="1" u="sng" dirty="0">
              <a:ea typeface="Arial Unicode MS"/>
              <a:cs typeface="Arial Unicode MS"/>
            </a:endParaRPr>
          </a:p>
          <a:p>
            <a:pPr marL="219267" lvl="1" indent="-217378" eaLnBrk="0" hangingPunct="0">
              <a:spcBef>
                <a:spcPct val="25000"/>
              </a:spcBef>
              <a:buClrTx/>
              <a:buFont typeface="Arial"/>
              <a:buChar char="•"/>
              <a:defRPr/>
            </a:pPr>
            <a:r>
              <a:rPr lang="en-US" sz="1300" kern="0" dirty="0">
                <a:ea typeface="Arial Unicode MS"/>
                <a:cs typeface="Arial Unicode MS"/>
              </a:rPr>
              <a:t>IT / Developers, Data Analysts, Business Users</a:t>
            </a:r>
          </a:p>
          <a:p>
            <a:pPr marL="219267" lvl="1" indent="-217378" eaLnBrk="0" hangingPunct="0">
              <a:spcBef>
                <a:spcPct val="25000"/>
              </a:spcBef>
              <a:buClrTx/>
              <a:buFont typeface="Arial"/>
              <a:buChar char="•"/>
              <a:defRPr/>
            </a:pPr>
            <a:r>
              <a:rPr lang="en-US" sz="1300" kern="0" dirty="0">
                <a:ea typeface="Arial Unicode MS"/>
                <a:cs typeface="Arial Unicode MS"/>
              </a:rPr>
              <a:t>Excel-based OLAP analysis</a:t>
            </a:r>
          </a:p>
          <a:p>
            <a:pPr marL="219267" lvl="1" indent="-217378" eaLnBrk="0" hangingPunct="0">
              <a:spcBef>
                <a:spcPct val="25000"/>
              </a:spcBef>
              <a:buClrTx/>
              <a:buFont typeface="Arial"/>
              <a:buChar char="•"/>
              <a:defRPr/>
            </a:pPr>
            <a:r>
              <a:rPr lang="en-US" sz="1300" kern="0" dirty="0">
                <a:ea typeface="Arial Unicode MS"/>
                <a:cs typeface="Arial Unicode MS"/>
              </a:rPr>
              <a:t>Excel-based BI applications</a:t>
            </a:r>
          </a:p>
          <a:p>
            <a:pPr marL="219267" lvl="1" indent="-217378" eaLnBrk="0" hangingPunct="0">
              <a:spcBef>
                <a:spcPct val="25000"/>
              </a:spcBef>
              <a:buClrTx/>
              <a:buFont typeface="Arial"/>
              <a:buChar char="•"/>
              <a:defRPr/>
            </a:pPr>
            <a:r>
              <a:rPr lang="en-US" sz="1300" kern="0" dirty="0">
                <a:ea typeface="Arial Unicode MS"/>
                <a:cs typeface="Arial Unicode MS"/>
              </a:rPr>
              <a:t>Live PowerPoint presentations</a:t>
            </a:r>
          </a:p>
          <a:p>
            <a:pPr marL="219267" lvl="1" indent="-217378" eaLnBrk="0" hangingPunct="0">
              <a:spcBef>
                <a:spcPct val="25000"/>
              </a:spcBef>
              <a:buClrTx/>
              <a:buFont typeface="Arial"/>
              <a:buChar char="•"/>
              <a:defRPr/>
            </a:pPr>
            <a:r>
              <a:rPr lang="en-US" sz="1300" kern="0" dirty="0">
                <a:ea typeface="Arial Unicode MS"/>
                <a:cs typeface="Arial Unicode MS"/>
              </a:rPr>
              <a:t>Supporting SAP BW &amp; SAP HANA sources</a:t>
            </a:r>
          </a:p>
        </p:txBody>
      </p:sp>
      <p:sp>
        <p:nvSpPr>
          <p:cNvPr id="54" name="Rectangle 53"/>
          <p:cNvSpPr/>
          <p:nvPr/>
        </p:nvSpPr>
        <p:spPr>
          <a:xfrm>
            <a:off x="6227788" y="2518017"/>
            <a:ext cx="3407279" cy="1875809"/>
          </a:xfrm>
          <a:prstGeom prst="rect">
            <a:avLst/>
          </a:prstGeom>
        </p:spPr>
        <p:txBody>
          <a:bodyPr wrap="square" lIns="108878" tIns="54439" rIns="108878" bIns="54439">
            <a:spAutoFit/>
          </a:bodyPr>
          <a:lstStyle/>
          <a:p>
            <a:pPr marL="219267" lvl="1" indent="-217378" eaLnBrk="0" hangingPunct="0">
              <a:spcBef>
                <a:spcPct val="25000"/>
              </a:spcBef>
              <a:buClrTx/>
              <a:buNone/>
              <a:defRPr/>
            </a:pPr>
            <a:r>
              <a:rPr lang="de-DE" sz="1400" b="1" dirty="0">
                <a:ea typeface="Arial Unicode MS"/>
                <a:cs typeface="Arial Unicode MS"/>
              </a:rPr>
              <a:t>Analysis, Edition for OLAP</a:t>
            </a:r>
            <a:endParaRPr lang="en-US" sz="1400" kern="0" dirty="0">
              <a:ea typeface="Arial Unicode MS"/>
              <a:cs typeface="Arial Unicode MS"/>
            </a:endParaRPr>
          </a:p>
          <a:p>
            <a:pPr marL="219267" lvl="1" indent="-217378" eaLnBrk="0" hangingPunct="0">
              <a:spcBef>
                <a:spcPct val="25000"/>
              </a:spcBef>
              <a:buClrTx/>
              <a:buFont typeface="Arial"/>
              <a:buChar char="•"/>
              <a:defRPr/>
            </a:pPr>
            <a:r>
              <a:rPr lang="en-US" sz="1300" kern="0" dirty="0">
                <a:ea typeface="Arial Unicode MS"/>
                <a:cs typeface="Arial Unicode MS"/>
              </a:rPr>
              <a:t>Dedicated Ad-Hoc OLAP client for business users to analyze OLAP data and share it with others</a:t>
            </a:r>
          </a:p>
          <a:p>
            <a:pPr marL="219267" lvl="1" indent="-217378" eaLnBrk="0" hangingPunct="0">
              <a:spcBef>
                <a:spcPct val="25000"/>
              </a:spcBef>
              <a:buClrTx/>
              <a:buFont typeface="Arial"/>
              <a:buChar char="•"/>
              <a:defRPr/>
            </a:pPr>
            <a:r>
              <a:rPr lang="en-US" sz="1300" kern="0" dirty="0">
                <a:ea typeface="Arial Unicode MS"/>
                <a:cs typeface="Arial Unicode MS"/>
              </a:rPr>
              <a:t>Seamless interoperability  between  designer and ad-hoc client</a:t>
            </a:r>
          </a:p>
          <a:p>
            <a:pPr marL="219267" lvl="1" indent="-217378" eaLnBrk="0" hangingPunct="0">
              <a:spcBef>
                <a:spcPct val="25000"/>
              </a:spcBef>
              <a:buClrTx/>
              <a:buFont typeface="Arial"/>
              <a:buChar char="•"/>
              <a:defRPr/>
            </a:pPr>
            <a:r>
              <a:rPr lang="en-US" sz="1300" kern="0" dirty="0">
                <a:ea typeface="Arial Unicode MS"/>
                <a:cs typeface="Arial Unicode MS"/>
              </a:rPr>
              <a:t>Supporting SAP BW &amp; SAP HANA sources + 3</a:t>
            </a:r>
            <a:r>
              <a:rPr lang="en-US" sz="1300" kern="0" baseline="30000" dirty="0">
                <a:ea typeface="Arial Unicode MS"/>
                <a:cs typeface="Arial Unicode MS"/>
              </a:rPr>
              <a:t>rd</a:t>
            </a:r>
            <a:r>
              <a:rPr lang="en-US" sz="1300" kern="0" dirty="0">
                <a:ea typeface="Arial Unicode MS"/>
                <a:cs typeface="Arial Unicode MS"/>
              </a:rPr>
              <a:t> party </a:t>
            </a:r>
            <a:r>
              <a:rPr lang="en-US" sz="1300" kern="0" dirty="0" smtClean="0">
                <a:ea typeface="Arial Unicode MS"/>
                <a:cs typeface="Arial Unicode MS"/>
              </a:rPr>
              <a:t>OLAP</a:t>
            </a:r>
            <a:endParaRPr lang="en-US" sz="1300" kern="0" dirty="0">
              <a:ea typeface="Arial Unicode MS"/>
              <a:cs typeface="Arial Unicode MS"/>
            </a:endParaRPr>
          </a:p>
        </p:txBody>
      </p:sp>
      <p:pic>
        <p:nvPicPr>
          <p:cNvPr id="35" name="Picture 41"/>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gray">
          <a:xfrm>
            <a:off x="4619018" y="1890108"/>
            <a:ext cx="376865" cy="395926"/>
          </a:xfrm>
          <a:prstGeom prst="rect">
            <a:avLst/>
          </a:prstGeom>
          <a:noFill/>
          <a:ln w="9525">
            <a:noFill/>
            <a:miter lim="800000"/>
            <a:headEnd/>
            <a:tailEnd/>
          </a:ln>
        </p:spPr>
      </p:pic>
      <p:sp>
        <p:nvSpPr>
          <p:cNvPr id="39" name="Right Arrow 5"/>
          <p:cNvSpPr>
            <a:spLocks noChangeArrowheads="1"/>
          </p:cNvSpPr>
          <p:nvPr/>
        </p:nvSpPr>
        <p:spPr bwMode="auto">
          <a:xfrm>
            <a:off x="2940965" y="1989764"/>
            <a:ext cx="340351" cy="234339"/>
          </a:xfrm>
          <a:prstGeom prst="rightArrow">
            <a:avLst>
              <a:gd name="adj1" fmla="val 50000"/>
              <a:gd name="adj2" fmla="val 50024"/>
            </a:avLst>
          </a:prstGeom>
          <a:solidFill>
            <a:schemeClr val="accent1"/>
          </a:solidFill>
          <a:ln w="9525" algn="ctr">
            <a:solidFill>
              <a:schemeClr val="accent1"/>
            </a:solidFill>
            <a:round/>
            <a:headEnd/>
            <a:tailEnd/>
          </a:ln>
          <a:effectLst/>
        </p:spPr>
        <p:txBody>
          <a:bodyPr lIns="107163" tIns="55725" rIns="107163" bIns="55725" anchor="ctr"/>
          <a:lstStyle/>
          <a:p>
            <a:pPr>
              <a:buClr>
                <a:srgbClr val="F0AB00"/>
              </a:buClr>
              <a:defRPr/>
            </a:pPr>
            <a:endParaRPr lang="en-US" dirty="0">
              <a:solidFill>
                <a:srgbClr val="000000"/>
              </a:solidFill>
              <a:ea typeface="Arial Unicode MS"/>
              <a:cs typeface="Arial Unicode MS"/>
            </a:endParaRPr>
          </a:p>
        </p:txBody>
      </p:sp>
      <p:pic>
        <p:nvPicPr>
          <p:cNvPr id="42" name="Picture 35"/>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gray">
          <a:xfrm>
            <a:off x="2397252" y="1890190"/>
            <a:ext cx="349932" cy="395844"/>
          </a:xfrm>
          <a:prstGeom prst="rect">
            <a:avLst/>
          </a:prstGeom>
          <a:noFill/>
          <a:ln w="9525">
            <a:noFill/>
            <a:miter lim="800000"/>
            <a:headEnd/>
            <a:tailEnd/>
          </a:ln>
        </p:spPr>
      </p:pic>
      <p:pic>
        <p:nvPicPr>
          <p:cNvPr id="46" name="Picture 41"/>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gray">
          <a:xfrm>
            <a:off x="3808731" y="1890108"/>
            <a:ext cx="376865" cy="395926"/>
          </a:xfrm>
          <a:prstGeom prst="rect">
            <a:avLst/>
          </a:prstGeom>
          <a:noFill/>
          <a:ln w="9525">
            <a:noFill/>
            <a:miter lim="800000"/>
            <a:headEnd/>
            <a:tailEnd/>
          </a:ln>
        </p:spPr>
      </p:pic>
      <p:pic>
        <p:nvPicPr>
          <p:cNvPr id="47" name="Picture 35"/>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gray">
          <a:xfrm>
            <a:off x="4237820" y="1890190"/>
            <a:ext cx="349932" cy="395844"/>
          </a:xfrm>
          <a:prstGeom prst="rect">
            <a:avLst/>
          </a:prstGeom>
          <a:noFill/>
          <a:ln w="9525">
            <a:noFill/>
            <a:miter lim="800000"/>
            <a:headEnd/>
            <a:tailEnd/>
          </a:ln>
        </p:spPr>
      </p:pic>
      <p:sp>
        <p:nvSpPr>
          <p:cNvPr id="48" name="Right Arrow 5"/>
          <p:cNvSpPr>
            <a:spLocks noChangeArrowheads="1"/>
          </p:cNvSpPr>
          <p:nvPr/>
        </p:nvSpPr>
        <p:spPr bwMode="auto">
          <a:xfrm>
            <a:off x="7971668" y="1989764"/>
            <a:ext cx="340351" cy="234339"/>
          </a:xfrm>
          <a:prstGeom prst="rightArrow">
            <a:avLst>
              <a:gd name="adj1" fmla="val 50000"/>
              <a:gd name="adj2" fmla="val 50024"/>
            </a:avLst>
          </a:prstGeom>
          <a:solidFill>
            <a:schemeClr val="accent1"/>
          </a:solidFill>
          <a:ln w="9525" algn="ctr">
            <a:solidFill>
              <a:schemeClr val="accent1"/>
            </a:solidFill>
            <a:round/>
            <a:headEnd/>
            <a:tailEnd/>
          </a:ln>
          <a:effectLst/>
        </p:spPr>
        <p:txBody>
          <a:bodyPr lIns="107163" tIns="55725" rIns="107163" bIns="55725" anchor="ctr"/>
          <a:lstStyle/>
          <a:p>
            <a:pPr>
              <a:buClr>
                <a:srgbClr val="F0AB00"/>
              </a:buClr>
              <a:defRPr/>
            </a:pPr>
            <a:endParaRPr lang="en-US" dirty="0">
              <a:solidFill>
                <a:srgbClr val="000000"/>
              </a:solidFill>
              <a:ea typeface="Arial Unicode MS"/>
              <a:cs typeface="Arial Unicode MS"/>
            </a:endParaRPr>
          </a:p>
        </p:txBody>
      </p:sp>
      <p:pic>
        <p:nvPicPr>
          <p:cNvPr id="51" name="Picture 35"/>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gray">
          <a:xfrm>
            <a:off x="7028329" y="1890190"/>
            <a:ext cx="349932" cy="395844"/>
          </a:xfrm>
          <a:prstGeom prst="rect">
            <a:avLst/>
          </a:prstGeom>
          <a:noFill/>
          <a:ln w="9525">
            <a:noFill/>
            <a:miter lim="800000"/>
            <a:headEnd/>
            <a:tailEnd/>
          </a:ln>
        </p:spPr>
      </p:pic>
      <p:pic>
        <p:nvPicPr>
          <p:cNvPr id="52" name="Picture 41"/>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gray">
          <a:xfrm>
            <a:off x="8425792" y="1890108"/>
            <a:ext cx="376865" cy="395926"/>
          </a:xfrm>
          <a:prstGeom prst="rect">
            <a:avLst/>
          </a:prstGeom>
          <a:noFill/>
          <a:ln w="9525">
            <a:noFill/>
            <a:miter lim="800000"/>
            <a:headEnd/>
            <a:tailEnd/>
          </a:ln>
        </p:spPr>
      </p:pic>
      <p:pic>
        <p:nvPicPr>
          <p:cNvPr id="53" name="Picture 35"/>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gray">
          <a:xfrm>
            <a:off x="8854881" y="1890190"/>
            <a:ext cx="349932" cy="395844"/>
          </a:xfrm>
          <a:prstGeom prst="rect">
            <a:avLst/>
          </a:prstGeom>
          <a:noFill/>
          <a:ln w="9525">
            <a:noFill/>
            <a:miter lim="800000"/>
            <a:headEnd/>
            <a:tailEnd/>
          </a:ln>
        </p:spPr>
      </p:pic>
      <p:pic>
        <p:nvPicPr>
          <p:cNvPr id="55" name="Picture 41"/>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gray">
          <a:xfrm>
            <a:off x="7447167" y="1890108"/>
            <a:ext cx="376865" cy="395926"/>
          </a:xfrm>
          <a:prstGeom prst="rect">
            <a:avLst/>
          </a:prstGeom>
          <a:noFill/>
          <a:ln w="9525">
            <a:noFill/>
            <a:miter lim="800000"/>
            <a:headEnd/>
            <a:tailEnd/>
          </a:ln>
        </p:spPr>
      </p:pic>
      <p:pic>
        <p:nvPicPr>
          <p:cNvPr id="56" name="Picture 41"/>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gray">
          <a:xfrm>
            <a:off x="5035724" y="1890108"/>
            <a:ext cx="376865" cy="395926"/>
          </a:xfrm>
          <a:prstGeom prst="rect">
            <a:avLst/>
          </a:prstGeom>
          <a:noFill/>
          <a:ln w="9525">
            <a:noFill/>
            <a:miter lim="800000"/>
            <a:headEnd/>
            <a:tailEnd/>
          </a:ln>
        </p:spPr>
      </p:pic>
      <p:pic>
        <p:nvPicPr>
          <p:cNvPr id="57" name="Picture 41"/>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gray">
          <a:xfrm>
            <a:off x="3391501" y="1890108"/>
            <a:ext cx="376865" cy="39592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4754113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Analysis &amp; Design Studio</a:t>
            </a:r>
            <a:r>
              <a:rPr lang="de-DE" dirty="0"/>
              <a:t/>
            </a:r>
            <a:br>
              <a:rPr lang="de-DE" dirty="0"/>
            </a:br>
            <a:r>
              <a:rPr lang="de-DE" b="0" dirty="0" err="1"/>
              <a:t>Designed</a:t>
            </a:r>
            <a:r>
              <a:rPr lang="de-DE" b="0" dirty="0"/>
              <a:t> </a:t>
            </a:r>
            <a:r>
              <a:rPr lang="de-DE" b="0" dirty="0" err="1"/>
              <a:t>for</a:t>
            </a:r>
            <a:r>
              <a:rPr lang="de-DE" b="0" dirty="0"/>
              <a:t> BW, BW on HANA &amp; Native HANA Scenarios</a:t>
            </a:r>
            <a:endParaRPr lang="de-DE" dirty="0"/>
          </a:p>
        </p:txBody>
      </p:sp>
      <p:sp>
        <p:nvSpPr>
          <p:cNvPr id="162" name="AutoShape 33"/>
          <p:cNvSpPr>
            <a:spLocks noChangeArrowheads="1"/>
          </p:cNvSpPr>
          <p:nvPr/>
        </p:nvSpPr>
        <p:spPr bwMode="gray">
          <a:xfrm>
            <a:off x="2340519" y="4161437"/>
            <a:ext cx="7177183" cy="2081632"/>
          </a:xfrm>
          <a:prstGeom prst="roundRect">
            <a:avLst>
              <a:gd name="adj" fmla="val 9634"/>
            </a:avLst>
          </a:prstGeom>
          <a:gradFill rotWithShape="1">
            <a:gsLst>
              <a:gs pos="0">
                <a:schemeClr val="bg1"/>
              </a:gs>
              <a:gs pos="100000">
                <a:schemeClr val="bg2"/>
              </a:gs>
            </a:gsLst>
            <a:lin ang="2700000" scaled="1"/>
          </a:gradFill>
          <a:ln w="12700"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0" tIns="0" rIns="0" bIns="0" anchor="b"/>
          <a:lstStyle/>
          <a:p>
            <a:pPr algn="ctr">
              <a:buClr>
                <a:srgbClr val="F0AB00"/>
              </a:buClr>
            </a:pPr>
            <a:r>
              <a:rPr lang="en-US" sz="1800" b="1" dirty="0">
                <a:solidFill>
                  <a:srgbClr val="000000"/>
                </a:solidFill>
                <a:cs typeface="Arial" charset="0"/>
              </a:rPr>
              <a:t>SAP HANA</a:t>
            </a:r>
          </a:p>
        </p:txBody>
      </p:sp>
      <p:sp>
        <p:nvSpPr>
          <p:cNvPr id="164" name="AutoShape 7"/>
          <p:cNvSpPr>
            <a:spLocks noChangeArrowheads="1"/>
          </p:cNvSpPr>
          <p:nvPr/>
        </p:nvSpPr>
        <p:spPr bwMode="gray">
          <a:xfrm>
            <a:off x="2585715" y="4378263"/>
            <a:ext cx="3181066" cy="1291688"/>
          </a:xfrm>
          <a:prstGeom prst="roundRect">
            <a:avLst>
              <a:gd name="adj" fmla="val 12449"/>
            </a:avLst>
          </a:prstGeom>
          <a:gradFill flip="none" rotWithShape="1">
            <a:gsLst>
              <a:gs pos="0">
                <a:srgbClr val="226CA9">
                  <a:shade val="30000"/>
                  <a:satMod val="115000"/>
                </a:srgbClr>
              </a:gs>
              <a:gs pos="50000">
                <a:srgbClr val="226CA9">
                  <a:shade val="67500"/>
                  <a:satMod val="115000"/>
                </a:srgbClr>
              </a:gs>
              <a:gs pos="100000">
                <a:srgbClr val="226CA9">
                  <a:shade val="100000"/>
                  <a:satMod val="115000"/>
                </a:srgbClr>
              </a:gs>
            </a:gsLst>
            <a:lin ang="2700000" scaled="1"/>
            <a:tileRect/>
          </a:gradFill>
          <a:ln w="12700"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85730" tIns="0" rIns="0" bIns="0" anchor="b" anchorCtr="0"/>
          <a:lstStyle/>
          <a:p>
            <a:pPr algn="ctr">
              <a:spcBef>
                <a:spcPct val="75000"/>
              </a:spcBef>
              <a:buClr>
                <a:srgbClr val="777777"/>
              </a:buClr>
            </a:pPr>
            <a:endParaRPr lang="en-US" sz="1700" b="1" dirty="0">
              <a:solidFill>
                <a:srgbClr val="FFFFFF"/>
              </a:solidFill>
            </a:endParaRPr>
          </a:p>
          <a:p>
            <a:pPr algn="ctr">
              <a:spcBef>
                <a:spcPct val="75000"/>
              </a:spcBef>
              <a:buClr>
                <a:srgbClr val="777777"/>
              </a:buClr>
            </a:pPr>
            <a:endParaRPr lang="en-US" sz="1700" b="1" dirty="0">
              <a:solidFill>
                <a:srgbClr val="FFFFFF"/>
              </a:solidFill>
            </a:endParaRPr>
          </a:p>
          <a:p>
            <a:pPr algn="ctr">
              <a:spcBef>
                <a:spcPct val="75000"/>
              </a:spcBef>
              <a:buClr>
                <a:srgbClr val="777777"/>
              </a:buClr>
            </a:pPr>
            <a:endParaRPr lang="en-US" sz="1700" b="1" dirty="0">
              <a:solidFill>
                <a:srgbClr val="FFFFFF"/>
              </a:solidFill>
            </a:endParaRPr>
          </a:p>
          <a:p>
            <a:pPr algn="ctr">
              <a:spcBef>
                <a:spcPct val="75000"/>
              </a:spcBef>
              <a:buClr>
                <a:srgbClr val="777777"/>
              </a:buClr>
            </a:pPr>
            <a:r>
              <a:rPr lang="en-US" sz="1700" b="1" dirty="0">
                <a:solidFill>
                  <a:srgbClr val="FFFFFF"/>
                </a:solidFill>
              </a:rPr>
              <a:t>BW-managed schema</a:t>
            </a:r>
          </a:p>
        </p:txBody>
      </p:sp>
      <p:sp>
        <p:nvSpPr>
          <p:cNvPr id="165" name="AutoShape 7"/>
          <p:cNvSpPr>
            <a:spLocks noChangeArrowheads="1"/>
          </p:cNvSpPr>
          <p:nvPr/>
        </p:nvSpPr>
        <p:spPr bwMode="gray">
          <a:xfrm>
            <a:off x="6114924" y="4378263"/>
            <a:ext cx="3181066" cy="1291688"/>
          </a:xfrm>
          <a:prstGeom prst="roundRect">
            <a:avLst>
              <a:gd name="adj" fmla="val 12449"/>
            </a:avLst>
          </a:prstGeom>
          <a:gradFill flip="none" rotWithShape="1">
            <a:gsLst>
              <a:gs pos="0">
                <a:srgbClr val="226CA9">
                  <a:shade val="30000"/>
                  <a:satMod val="115000"/>
                </a:srgbClr>
              </a:gs>
              <a:gs pos="50000">
                <a:srgbClr val="226CA9">
                  <a:shade val="67500"/>
                  <a:satMod val="115000"/>
                </a:srgbClr>
              </a:gs>
              <a:gs pos="100000">
                <a:srgbClr val="226CA9">
                  <a:shade val="100000"/>
                  <a:satMod val="115000"/>
                </a:srgbClr>
              </a:gs>
            </a:gsLst>
            <a:lin ang="2700000" scaled="1"/>
            <a:tileRect/>
          </a:gradFill>
          <a:ln w="12700"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85730" tIns="0" rIns="0" bIns="0" anchor="b" anchorCtr="0"/>
          <a:lstStyle/>
          <a:p>
            <a:pPr algn="ctr">
              <a:spcBef>
                <a:spcPct val="75000"/>
              </a:spcBef>
              <a:buClr>
                <a:srgbClr val="777777"/>
              </a:buClr>
            </a:pPr>
            <a:endParaRPr lang="en-US" sz="1700" b="1" dirty="0">
              <a:solidFill>
                <a:srgbClr val="FFFFFF"/>
              </a:solidFill>
            </a:endParaRPr>
          </a:p>
          <a:p>
            <a:pPr algn="ctr">
              <a:spcBef>
                <a:spcPct val="75000"/>
              </a:spcBef>
              <a:buClr>
                <a:srgbClr val="777777"/>
              </a:buClr>
            </a:pPr>
            <a:endParaRPr lang="en-US" sz="1700" b="1" dirty="0">
              <a:solidFill>
                <a:srgbClr val="FFFFFF"/>
              </a:solidFill>
            </a:endParaRPr>
          </a:p>
          <a:p>
            <a:pPr algn="ctr">
              <a:spcBef>
                <a:spcPct val="75000"/>
              </a:spcBef>
              <a:buClr>
                <a:srgbClr val="777777"/>
              </a:buClr>
            </a:pPr>
            <a:endParaRPr lang="en-US" sz="1700" b="1" dirty="0">
              <a:solidFill>
                <a:srgbClr val="FFFFFF"/>
              </a:solidFill>
            </a:endParaRPr>
          </a:p>
          <a:p>
            <a:pPr algn="ctr">
              <a:spcBef>
                <a:spcPct val="75000"/>
              </a:spcBef>
              <a:buClr>
                <a:srgbClr val="777777"/>
              </a:buClr>
            </a:pPr>
            <a:r>
              <a:rPr lang="en-US" sz="1700" b="1" dirty="0">
                <a:solidFill>
                  <a:srgbClr val="FFFFFF"/>
                </a:solidFill>
              </a:rPr>
              <a:t>Any schema</a:t>
            </a:r>
          </a:p>
        </p:txBody>
      </p:sp>
      <p:cxnSp>
        <p:nvCxnSpPr>
          <p:cNvPr id="465" name="Straight Arrow Connector 464"/>
          <p:cNvCxnSpPr/>
          <p:nvPr/>
        </p:nvCxnSpPr>
        <p:spPr>
          <a:xfrm>
            <a:off x="5323319" y="5024106"/>
            <a:ext cx="1267031" cy="0"/>
          </a:xfrm>
          <a:prstGeom prst="straightConnector1">
            <a:avLst/>
          </a:prstGeom>
          <a:ln w="38100">
            <a:solidFill>
              <a:schemeClr val="accent1">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67" name="Picture 160" descr="Unbenannt-1"/>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023307" y="4514706"/>
            <a:ext cx="918873" cy="687547"/>
          </a:xfrm>
          <a:prstGeom prst="rect">
            <a:avLst/>
          </a:prstGeom>
          <a:noFill/>
          <a:ln w="9525">
            <a:noFill/>
            <a:miter lim="800000"/>
            <a:headEnd/>
            <a:tailEnd/>
          </a:ln>
        </p:spPr>
      </p:pic>
      <p:grpSp>
        <p:nvGrpSpPr>
          <p:cNvPr id="168" name="Group 125"/>
          <p:cNvGrpSpPr>
            <a:grpSpLocks/>
          </p:cNvGrpSpPr>
          <p:nvPr/>
        </p:nvGrpSpPr>
        <p:grpSpPr bwMode="auto">
          <a:xfrm>
            <a:off x="4197106" y="4669523"/>
            <a:ext cx="931576" cy="377912"/>
            <a:chOff x="787" y="627"/>
            <a:chExt cx="568" cy="357"/>
          </a:xfrm>
        </p:grpSpPr>
        <p:sp>
          <p:nvSpPr>
            <p:cNvPr id="169" name="Freeform 126"/>
            <p:cNvSpPr>
              <a:spLocks/>
            </p:cNvSpPr>
            <p:nvPr/>
          </p:nvSpPr>
          <p:spPr bwMode="auto">
            <a:xfrm>
              <a:off x="865" y="683"/>
              <a:ext cx="490" cy="301"/>
            </a:xfrm>
            <a:custGeom>
              <a:avLst/>
              <a:gdLst>
                <a:gd name="T0" fmla="*/ 0 w 575"/>
                <a:gd name="T1" fmla="*/ 0 h 651"/>
                <a:gd name="T2" fmla="*/ 417 w 575"/>
                <a:gd name="T3" fmla="*/ 0 h 651"/>
                <a:gd name="T4" fmla="*/ 417 w 575"/>
                <a:gd name="T5" fmla="*/ 112 h 651"/>
                <a:gd name="T6" fmla="*/ 415 w 575"/>
                <a:gd name="T7" fmla="*/ 116 h 651"/>
                <a:gd name="T8" fmla="*/ 411 w 575"/>
                <a:gd name="T9" fmla="*/ 118 h 651"/>
                <a:gd name="T10" fmla="*/ 405 w 575"/>
                <a:gd name="T11" fmla="*/ 121 h 651"/>
                <a:gd name="T12" fmla="*/ 397 w 575"/>
                <a:gd name="T13" fmla="*/ 123 h 651"/>
                <a:gd name="T14" fmla="*/ 386 w 575"/>
                <a:gd name="T15" fmla="*/ 125 h 651"/>
                <a:gd name="T16" fmla="*/ 374 w 575"/>
                <a:gd name="T17" fmla="*/ 128 h 651"/>
                <a:gd name="T18" fmla="*/ 361 w 575"/>
                <a:gd name="T19" fmla="*/ 129 h 651"/>
                <a:gd name="T20" fmla="*/ 345 w 575"/>
                <a:gd name="T21" fmla="*/ 131 h 651"/>
                <a:gd name="T22" fmla="*/ 328 w 575"/>
                <a:gd name="T23" fmla="*/ 133 h 651"/>
                <a:gd name="T24" fmla="*/ 309 w 575"/>
                <a:gd name="T25" fmla="*/ 135 h 651"/>
                <a:gd name="T26" fmla="*/ 289 w 575"/>
                <a:gd name="T27" fmla="*/ 136 h 651"/>
                <a:gd name="T28" fmla="*/ 268 w 575"/>
                <a:gd name="T29" fmla="*/ 137 h 651"/>
                <a:gd name="T30" fmla="*/ 246 w 575"/>
                <a:gd name="T31" fmla="*/ 138 h 651"/>
                <a:gd name="T32" fmla="*/ 223 w 575"/>
                <a:gd name="T33" fmla="*/ 139 h 651"/>
                <a:gd name="T34" fmla="*/ 199 w 575"/>
                <a:gd name="T35" fmla="*/ 139 h 651"/>
                <a:gd name="T36" fmla="*/ 175 w 575"/>
                <a:gd name="T37" fmla="*/ 139 h 651"/>
                <a:gd name="T38" fmla="*/ 162 w 575"/>
                <a:gd name="T39" fmla="*/ 139 h 651"/>
                <a:gd name="T40" fmla="*/ 150 w 575"/>
                <a:gd name="T41" fmla="*/ 139 h 651"/>
                <a:gd name="T42" fmla="*/ 139 w 575"/>
                <a:gd name="T43" fmla="*/ 139 h 651"/>
                <a:gd name="T44" fmla="*/ 125 w 575"/>
                <a:gd name="T45" fmla="*/ 139 h 651"/>
                <a:gd name="T46" fmla="*/ 115 w 575"/>
                <a:gd name="T47" fmla="*/ 138 h 651"/>
                <a:gd name="T48" fmla="*/ 102 w 575"/>
                <a:gd name="T49" fmla="*/ 138 h 651"/>
                <a:gd name="T50" fmla="*/ 91 w 575"/>
                <a:gd name="T51" fmla="*/ 137 h 651"/>
                <a:gd name="T52" fmla="*/ 79 w 575"/>
                <a:gd name="T53" fmla="*/ 137 h 651"/>
                <a:gd name="T54" fmla="*/ 70 w 575"/>
                <a:gd name="T55" fmla="*/ 136 h 651"/>
                <a:gd name="T56" fmla="*/ 59 w 575"/>
                <a:gd name="T57" fmla="*/ 135 h 651"/>
                <a:gd name="T58" fmla="*/ 49 w 575"/>
                <a:gd name="T59" fmla="*/ 135 h 651"/>
                <a:gd name="T60" fmla="*/ 37 w 575"/>
                <a:gd name="T61" fmla="*/ 134 h 651"/>
                <a:gd name="T62" fmla="*/ 27 w 575"/>
                <a:gd name="T63" fmla="*/ 133 h 651"/>
                <a:gd name="T64" fmla="*/ 19 w 575"/>
                <a:gd name="T65" fmla="*/ 132 h 651"/>
                <a:gd name="T66" fmla="*/ 9 w 575"/>
                <a:gd name="T67" fmla="*/ 131 h 651"/>
                <a:gd name="T68" fmla="*/ 1 w 575"/>
                <a:gd name="T69" fmla="*/ 130 h 651"/>
                <a:gd name="T70" fmla="*/ 0 w 575"/>
                <a:gd name="T71" fmla="*/ 0 h 6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651"/>
                <a:gd name="T110" fmla="*/ 575 w 575"/>
                <a:gd name="T111" fmla="*/ 651 h 6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651">
                  <a:moveTo>
                    <a:pt x="0" y="0"/>
                  </a:moveTo>
                  <a:lnTo>
                    <a:pt x="574" y="0"/>
                  </a:lnTo>
                  <a:lnTo>
                    <a:pt x="574" y="526"/>
                  </a:lnTo>
                  <a:lnTo>
                    <a:pt x="571" y="540"/>
                  </a:lnTo>
                  <a:lnTo>
                    <a:pt x="566" y="553"/>
                  </a:lnTo>
                  <a:lnTo>
                    <a:pt x="557" y="564"/>
                  </a:lnTo>
                  <a:lnTo>
                    <a:pt x="547" y="574"/>
                  </a:lnTo>
                  <a:lnTo>
                    <a:pt x="532" y="584"/>
                  </a:lnTo>
                  <a:lnTo>
                    <a:pt x="515" y="596"/>
                  </a:lnTo>
                  <a:lnTo>
                    <a:pt x="497" y="605"/>
                  </a:lnTo>
                  <a:lnTo>
                    <a:pt x="475" y="614"/>
                  </a:lnTo>
                  <a:lnTo>
                    <a:pt x="452" y="622"/>
                  </a:lnTo>
                  <a:lnTo>
                    <a:pt x="426" y="629"/>
                  </a:lnTo>
                  <a:lnTo>
                    <a:pt x="398" y="635"/>
                  </a:lnTo>
                  <a:lnTo>
                    <a:pt x="370" y="641"/>
                  </a:lnTo>
                  <a:lnTo>
                    <a:pt x="339" y="644"/>
                  </a:lnTo>
                  <a:lnTo>
                    <a:pt x="308" y="649"/>
                  </a:lnTo>
                  <a:lnTo>
                    <a:pt x="274" y="650"/>
                  </a:lnTo>
                  <a:lnTo>
                    <a:pt x="241" y="650"/>
                  </a:lnTo>
                  <a:lnTo>
                    <a:pt x="223" y="650"/>
                  </a:lnTo>
                  <a:lnTo>
                    <a:pt x="206" y="650"/>
                  </a:lnTo>
                  <a:lnTo>
                    <a:pt x="191" y="650"/>
                  </a:lnTo>
                  <a:lnTo>
                    <a:pt x="173" y="649"/>
                  </a:lnTo>
                  <a:lnTo>
                    <a:pt x="158" y="644"/>
                  </a:lnTo>
                  <a:lnTo>
                    <a:pt x="141" y="644"/>
                  </a:lnTo>
                  <a:lnTo>
                    <a:pt x="125" y="643"/>
                  </a:lnTo>
                  <a:lnTo>
                    <a:pt x="109" y="640"/>
                  </a:lnTo>
                  <a:lnTo>
                    <a:pt x="96" y="638"/>
                  </a:lnTo>
                  <a:lnTo>
                    <a:pt x="81" y="632"/>
                  </a:lnTo>
                  <a:lnTo>
                    <a:pt x="67" y="631"/>
                  </a:lnTo>
                  <a:lnTo>
                    <a:pt x="52" y="626"/>
                  </a:lnTo>
                  <a:lnTo>
                    <a:pt x="38" y="622"/>
                  </a:lnTo>
                  <a:lnTo>
                    <a:pt x="26" y="619"/>
                  </a:lnTo>
                  <a:lnTo>
                    <a:pt x="12" y="614"/>
                  </a:lnTo>
                  <a:lnTo>
                    <a:pt x="1" y="608"/>
                  </a:lnTo>
                  <a:lnTo>
                    <a:pt x="0" y="0"/>
                  </a:lnTo>
                </a:path>
              </a:pathLst>
            </a:custGeom>
            <a:gradFill rotWithShape="0">
              <a:gsLst>
                <a:gs pos="0">
                  <a:srgbClr val="FFFFFF"/>
                </a:gs>
                <a:gs pos="100000">
                  <a:srgbClr val="919191"/>
                </a:gs>
              </a:gsLst>
              <a:lin ang="0" scaled="1"/>
            </a:gradFill>
            <a:ln w="25400" cap="rnd">
              <a:noFill/>
              <a:round/>
              <a:headEnd/>
              <a:tailEnd/>
            </a:ln>
          </p:spPr>
          <p:txBody>
            <a:bodyPr/>
            <a:lstStyle/>
            <a:p>
              <a:endParaRPr lang="de-DE">
                <a:latin typeface="Calibri" pitchFamily="34" charset="0"/>
              </a:endParaRPr>
            </a:p>
          </p:txBody>
        </p:sp>
        <p:sp>
          <p:nvSpPr>
            <p:cNvPr id="170" name="Freeform 127"/>
            <p:cNvSpPr>
              <a:spLocks/>
            </p:cNvSpPr>
            <p:nvPr/>
          </p:nvSpPr>
          <p:spPr bwMode="auto">
            <a:xfrm>
              <a:off x="787" y="683"/>
              <a:ext cx="148" cy="282"/>
            </a:xfrm>
            <a:custGeom>
              <a:avLst/>
              <a:gdLst>
                <a:gd name="T0" fmla="*/ 235 w 90"/>
                <a:gd name="T1" fmla="*/ 0 h 610"/>
                <a:gd name="T2" fmla="*/ 240 w 90"/>
                <a:gd name="T3" fmla="*/ 130 h 610"/>
                <a:gd name="T4" fmla="*/ 186 w 90"/>
                <a:gd name="T5" fmla="*/ 129 h 610"/>
                <a:gd name="T6" fmla="*/ 138 w 90"/>
                <a:gd name="T7" fmla="*/ 126 h 610"/>
                <a:gd name="T8" fmla="*/ 100 w 90"/>
                <a:gd name="T9" fmla="*/ 124 h 610"/>
                <a:gd name="T10" fmla="*/ 64 w 90"/>
                <a:gd name="T11" fmla="*/ 122 h 610"/>
                <a:gd name="T12" fmla="*/ 35 w 90"/>
                <a:gd name="T13" fmla="*/ 120 h 610"/>
                <a:gd name="T14" fmla="*/ 13 w 90"/>
                <a:gd name="T15" fmla="*/ 118 h 610"/>
                <a:gd name="T16" fmla="*/ 3 w 90"/>
                <a:gd name="T17" fmla="*/ 116 h 610"/>
                <a:gd name="T18" fmla="*/ 0 w 90"/>
                <a:gd name="T19" fmla="*/ 113 h 610"/>
                <a:gd name="T20" fmla="*/ 0 w 90"/>
                <a:gd name="T21" fmla="*/ 0 h 610"/>
                <a:gd name="T22" fmla="*/ 235 w 90"/>
                <a:gd name="T23" fmla="*/ 0 h 6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
                <a:gd name="T37" fmla="*/ 0 h 610"/>
                <a:gd name="T38" fmla="*/ 90 w 90"/>
                <a:gd name="T39" fmla="*/ 610 h 6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 h="610">
                  <a:moveTo>
                    <a:pt x="87" y="0"/>
                  </a:moveTo>
                  <a:lnTo>
                    <a:pt x="89" y="609"/>
                  </a:lnTo>
                  <a:lnTo>
                    <a:pt x="69" y="602"/>
                  </a:lnTo>
                  <a:lnTo>
                    <a:pt x="51" y="591"/>
                  </a:lnTo>
                  <a:lnTo>
                    <a:pt x="37" y="582"/>
                  </a:lnTo>
                  <a:lnTo>
                    <a:pt x="24" y="572"/>
                  </a:lnTo>
                  <a:lnTo>
                    <a:pt x="13" y="561"/>
                  </a:lnTo>
                  <a:lnTo>
                    <a:pt x="5" y="551"/>
                  </a:lnTo>
                  <a:lnTo>
                    <a:pt x="1" y="541"/>
                  </a:lnTo>
                  <a:lnTo>
                    <a:pt x="0" y="527"/>
                  </a:lnTo>
                  <a:lnTo>
                    <a:pt x="0" y="0"/>
                  </a:lnTo>
                  <a:lnTo>
                    <a:pt x="87" y="0"/>
                  </a:lnTo>
                </a:path>
              </a:pathLst>
            </a:custGeom>
            <a:gradFill rotWithShape="0">
              <a:gsLst>
                <a:gs pos="0">
                  <a:srgbClr val="919191"/>
                </a:gs>
                <a:gs pos="100000">
                  <a:srgbClr val="FFFFFF"/>
                </a:gs>
              </a:gsLst>
              <a:lin ang="0" scaled="1"/>
            </a:gradFill>
            <a:ln w="12700" cap="rnd">
              <a:noFill/>
              <a:round/>
              <a:headEnd/>
              <a:tailEnd/>
            </a:ln>
          </p:spPr>
          <p:txBody>
            <a:bodyPr/>
            <a:lstStyle/>
            <a:p>
              <a:endParaRPr lang="de-DE">
                <a:latin typeface="Calibri" pitchFamily="34" charset="0"/>
              </a:endParaRPr>
            </a:p>
          </p:txBody>
        </p:sp>
        <p:sp>
          <p:nvSpPr>
            <p:cNvPr id="171" name="Freeform 128"/>
            <p:cNvSpPr>
              <a:spLocks/>
            </p:cNvSpPr>
            <p:nvPr/>
          </p:nvSpPr>
          <p:spPr bwMode="auto">
            <a:xfrm>
              <a:off x="787" y="627"/>
              <a:ext cx="568" cy="113"/>
            </a:xfrm>
            <a:custGeom>
              <a:avLst/>
              <a:gdLst>
                <a:gd name="T0" fmla="*/ 266 w 666"/>
                <a:gd name="T1" fmla="*/ 0 h 244"/>
                <a:gd name="T2" fmla="*/ 313 w 666"/>
                <a:gd name="T3" fmla="*/ 1 h 244"/>
                <a:gd name="T4" fmla="*/ 357 w 666"/>
                <a:gd name="T5" fmla="*/ 3 h 244"/>
                <a:gd name="T6" fmla="*/ 395 w 666"/>
                <a:gd name="T7" fmla="*/ 6 h 244"/>
                <a:gd name="T8" fmla="*/ 427 w 666"/>
                <a:gd name="T9" fmla="*/ 10 h 244"/>
                <a:gd name="T10" fmla="*/ 454 w 666"/>
                <a:gd name="T11" fmla="*/ 14 h 244"/>
                <a:gd name="T12" fmla="*/ 472 w 666"/>
                <a:gd name="T13" fmla="*/ 18 h 244"/>
                <a:gd name="T14" fmla="*/ 482 w 666"/>
                <a:gd name="T15" fmla="*/ 24 h 244"/>
                <a:gd name="T16" fmla="*/ 482 w 666"/>
                <a:gd name="T17" fmla="*/ 29 h 244"/>
                <a:gd name="T18" fmla="*/ 472 w 666"/>
                <a:gd name="T19" fmla="*/ 34 h 244"/>
                <a:gd name="T20" fmla="*/ 454 w 666"/>
                <a:gd name="T21" fmla="*/ 38 h 244"/>
                <a:gd name="T22" fmla="*/ 427 w 666"/>
                <a:gd name="T23" fmla="*/ 43 h 244"/>
                <a:gd name="T24" fmla="*/ 395 w 666"/>
                <a:gd name="T25" fmla="*/ 46 h 244"/>
                <a:gd name="T26" fmla="*/ 357 w 666"/>
                <a:gd name="T27" fmla="*/ 49 h 244"/>
                <a:gd name="T28" fmla="*/ 313 w 666"/>
                <a:gd name="T29" fmla="*/ 51 h 244"/>
                <a:gd name="T30" fmla="*/ 266 w 666"/>
                <a:gd name="T31" fmla="*/ 52 h 244"/>
                <a:gd name="T32" fmla="*/ 217 w 666"/>
                <a:gd name="T33" fmla="*/ 52 h 244"/>
                <a:gd name="T34" fmla="*/ 170 w 666"/>
                <a:gd name="T35" fmla="*/ 51 h 244"/>
                <a:gd name="T36" fmla="*/ 126 w 666"/>
                <a:gd name="T37" fmla="*/ 49 h 244"/>
                <a:gd name="T38" fmla="*/ 87 w 666"/>
                <a:gd name="T39" fmla="*/ 46 h 244"/>
                <a:gd name="T40" fmla="*/ 55 w 666"/>
                <a:gd name="T41" fmla="*/ 43 h 244"/>
                <a:gd name="T42" fmla="*/ 30 w 666"/>
                <a:gd name="T43" fmla="*/ 38 h 244"/>
                <a:gd name="T44" fmla="*/ 10 w 666"/>
                <a:gd name="T45" fmla="*/ 34 h 244"/>
                <a:gd name="T46" fmla="*/ 1 w 666"/>
                <a:gd name="T47" fmla="*/ 29 h 244"/>
                <a:gd name="T48" fmla="*/ 1 w 666"/>
                <a:gd name="T49" fmla="*/ 24 h 244"/>
                <a:gd name="T50" fmla="*/ 10 w 666"/>
                <a:gd name="T51" fmla="*/ 18 h 244"/>
                <a:gd name="T52" fmla="*/ 30 w 666"/>
                <a:gd name="T53" fmla="*/ 14 h 244"/>
                <a:gd name="T54" fmla="*/ 55 w 666"/>
                <a:gd name="T55" fmla="*/ 10 h 244"/>
                <a:gd name="T56" fmla="*/ 87 w 666"/>
                <a:gd name="T57" fmla="*/ 6 h 244"/>
                <a:gd name="T58" fmla="*/ 126 w 666"/>
                <a:gd name="T59" fmla="*/ 3 h 244"/>
                <a:gd name="T60" fmla="*/ 170 w 666"/>
                <a:gd name="T61" fmla="*/ 1 h 244"/>
                <a:gd name="T62" fmla="*/ 217 w 666"/>
                <a:gd name="T63" fmla="*/ 0 h 2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66"/>
                <a:gd name="T97" fmla="*/ 0 h 244"/>
                <a:gd name="T98" fmla="*/ 666 w 666"/>
                <a:gd name="T99" fmla="*/ 244 h 2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66" h="244">
                  <a:moveTo>
                    <a:pt x="333" y="0"/>
                  </a:moveTo>
                  <a:lnTo>
                    <a:pt x="366" y="0"/>
                  </a:lnTo>
                  <a:lnTo>
                    <a:pt x="399" y="1"/>
                  </a:lnTo>
                  <a:lnTo>
                    <a:pt x="430" y="6"/>
                  </a:lnTo>
                  <a:lnTo>
                    <a:pt x="461" y="9"/>
                  </a:lnTo>
                  <a:lnTo>
                    <a:pt x="491" y="14"/>
                  </a:lnTo>
                  <a:lnTo>
                    <a:pt x="517" y="22"/>
                  </a:lnTo>
                  <a:lnTo>
                    <a:pt x="543" y="27"/>
                  </a:lnTo>
                  <a:lnTo>
                    <a:pt x="568" y="35"/>
                  </a:lnTo>
                  <a:lnTo>
                    <a:pt x="588" y="45"/>
                  </a:lnTo>
                  <a:lnTo>
                    <a:pt x="606" y="55"/>
                  </a:lnTo>
                  <a:lnTo>
                    <a:pt x="624" y="64"/>
                  </a:lnTo>
                  <a:lnTo>
                    <a:pt x="638" y="75"/>
                  </a:lnTo>
                  <a:lnTo>
                    <a:pt x="650" y="85"/>
                  </a:lnTo>
                  <a:lnTo>
                    <a:pt x="657" y="98"/>
                  </a:lnTo>
                  <a:lnTo>
                    <a:pt x="663" y="110"/>
                  </a:lnTo>
                  <a:lnTo>
                    <a:pt x="665" y="122"/>
                  </a:lnTo>
                  <a:lnTo>
                    <a:pt x="663" y="133"/>
                  </a:lnTo>
                  <a:lnTo>
                    <a:pt x="657" y="145"/>
                  </a:lnTo>
                  <a:lnTo>
                    <a:pt x="650" y="158"/>
                  </a:lnTo>
                  <a:lnTo>
                    <a:pt x="638" y="168"/>
                  </a:lnTo>
                  <a:lnTo>
                    <a:pt x="624" y="179"/>
                  </a:lnTo>
                  <a:lnTo>
                    <a:pt x="606" y="191"/>
                  </a:lnTo>
                  <a:lnTo>
                    <a:pt x="588" y="198"/>
                  </a:lnTo>
                  <a:lnTo>
                    <a:pt x="568" y="208"/>
                  </a:lnTo>
                  <a:lnTo>
                    <a:pt x="543" y="216"/>
                  </a:lnTo>
                  <a:lnTo>
                    <a:pt x="517" y="223"/>
                  </a:lnTo>
                  <a:lnTo>
                    <a:pt x="491" y="227"/>
                  </a:lnTo>
                  <a:lnTo>
                    <a:pt x="461" y="233"/>
                  </a:lnTo>
                  <a:lnTo>
                    <a:pt x="430" y="237"/>
                  </a:lnTo>
                  <a:lnTo>
                    <a:pt x="399" y="240"/>
                  </a:lnTo>
                  <a:lnTo>
                    <a:pt x="366" y="243"/>
                  </a:lnTo>
                  <a:lnTo>
                    <a:pt x="333" y="243"/>
                  </a:lnTo>
                  <a:lnTo>
                    <a:pt x="299" y="243"/>
                  </a:lnTo>
                  <a:lnTo>
                    <a:pt x="267" y="240"/>
                  </a:lnTo>
                  <a:lnTo>
                    <a:pt x="233" y="237"/>
                  </a:lnTo>
                  <a:lnTo>
                    <a:pt x="202" y="233"/>
                  </a:lnTo>
                  <a:lnTo>
                    <a:pt x="173" y="227"/>
                  </a:lnTo>
                  <a:lnTo>
                    <a:pt x="146" y="223"/>
                  </a:lnTo>
                  <a:lnTo>
                    <a:pt x="120" y="216"/>
                  </a:lnTo>
                  <a:lnTo>
                    <a:pt x="96" y="208"/>
                  </a:lnTo>
                  <a:lnTo>
                    <a:pt x="75" y="198"/>
                  </a:lnTo>
                  <a:lnTo>
                    <a:pt x="55" y="191"/>
                  </a:lnTo>
                  <a:lnTo>
                    <a:pt x="41" y="179"/>
                  </a:lnTo>
                  <a:lnTo>
                    <a:pt x="26" y="168"/>
                  </a:lnTo>
                  <a:lnTo>
                    <a:pt x="14" y="158"/>
                  </a:lnTo>
                  <a:lnTo>
                    <a:pt x="7" y="145"/>
                  </a:lnTo>
                  <a:lnTo>
                    <a:pt x="1" y="133"/>
                  </a:lnTo>
                  <a:lnTo>
                    <a:pt x="0" y="122"/>
                  </a:lnTo>
                  <a:lnTo>
                    <a:pt x="1" y="110"/>
                  </a:lnTo>
                  <a:lnTo>
                    <a:pt x="7" y="98"/>
                  </a:lnTo>
                  <a:lnTo>
                    <a:pt x="14" y="85"/>
                  </a:lnTo>
                  <a:lnTo>
                    <a:pt x="26" y="75"/>
                  </a:lnTo>
                  <a:lnTo>
                    <a:pt x="41" y="64"/>
                  </a:lnTo>
                  <a:lnTo>
                    <a:pt x="55" y="55"/>
                  </a:lnTo>
                  <a:lnTo>
                    <a:pt x="75" y="45"/>
                  </a:lnTo>
                  <a:lnTo>
                    <a:pt x="96" y="35"/>
                  </a:lnTo>
                  <a:lnTo>
                    <a:pt x="120" y="27"/>
                  </a:lnTo>
                  <a:lnTo>
                    <a:pt x="146" y="22"/>
                  </a:lnTo>
                  <a:lnTo>
                    <a:pt x="173" y="14"/>
                  </a:lnTo>
                  <a:lnTo>
                    <a:pt x="202" y="9"/>
                  </a:lnTo>
                  <a:lnTo>
                    <a:pt x="233" y="6"/>
                  </a:lnTo>
                  <a:lnTo>
                    <a:pt x="267" y="1"/>
                  </a:lnTo>
                  <a:lnTo>
                    <a:pt x="299" y="0"/>
                  </a:lnTo>
                  <a:lnTo>
                    <a:pt x="333" y="0"/>
                  </a:lnTo>
                </a:path>
              </a:pathLst>
            </a:custGeom>
            <a:gradFill rotWithShape="0">
              <a:gsLst>
                <a:gs pos="0">
                  <a:srgbClr val="FFFFFF"/>
                </a:gs>
                <a:gs pos="100000">
                  <a:srgbClr val="676767"/>
                </a:gs>
              </a:gsLst>
              <a:lin ang="0" scaled="1"/>
            </a:gradFill>
            <a:ln w="12700" cap="rnd">
              <a:noFill/>
              <a:round/>
              <a:headEnd/>
              <a:tailEnd/>
            </a:ln>
          </p:spPr>
          <p:txBody>
            <a:bodyPr/>
            <a:lstStyle/>
            <a:p>
              <a:endParaRPr lang="de-DE">
                <a:latin typeface="Calibri" pitchFamily="34" charset="0"/>
              </a:endParaRPr>
            </a:p>
          </p:txBody>
        </p:sp>
        <p:sp>
          <p:nvSpPr>
            <p:cNvPr id="172" name="Freeform 129"/>
            <p:cNvSpPr>
              <a:spLocks/>
            </p:cNvSpPr>
            <p:nvPr/>
          </p:nvSpPr>
          <p:spPr bwMode="auto">
            <a:xfrm>
              <a:off x="932" y="657"/>
              <a:ext cx="275" cy="53"/>
            </a:xfrm>
            <a:custGeom>
              <a:avLst/>
              <a:gdLst>
                <a:gd name="T0" fmla="*/ 130 w 322"/>
                <a:gd name="T1" fmla="*/ 0 h 115"/>
                <a:gd name="T2" fmla="*/ 153 w 322"/>
                <a:gd name="T3" fmla="*/ 0 h 115"/>
                <a:gd name="T4" fmla="*/ 173 w 322"/>
                <a:gd name="T5" fmla="*/ 1 h 115"/>
                <a:gd name="T6" fmla="*/ 192 w 322"/>
                <a:gd name="T7" fmla="*/ 3 h 115"/>
                <a:gd name="T8" fmla="*/ 208 w 322"/>
                <a:gd name="T9" fmla="*/ 5 h 115"/>
                <a:gd name="T10" fmla="*/ 220 w 322"/>
                <a:gd name="T11" fmla="*/ 6 h 115"/>
                <a:gd name="T12" fmla="*/ 228 w 322"/>
                <a:gd name="T13" fmla="*/ 8 h 115"/>
                <a:gd name="T14" fmla="*/ 234 w 322"/>
                <a:gd name="T15" fmla="*/ 11 h 115"/>
                <a:gd name="T16" fmla="*/ 234 w 322"/>
                <a:gd name="T17" fmla="*/ 13 h 115"/>
                <a:gd name="T18" fmla="*/ 228 w 322"/>
                <a:gd name="T19" fmla="*/ 16 h 115"/>
                <a:gd name="T20" fmla="*/ 220 w 322"/>
                <a:gd name="T21" fmla="*/ 18 h 115"/>
                <a:gd name="T22" fmla="*/ 208 w 322"/>
                <a:gd name="T23" fmla="*/ 20 h 115"/>
                <a:gd name="T24" fmla="*/ 192 w 322"/>
                <a:gd name="T25" fmla="*/ 21 h 115"/>
                <a:gd name="T26" fmla="*/ 173 w 322"/>
                <a:gd name="T27" fmla="*/ 23 h 115"/>
                <a:gd name="T28" fmla="*/ 153 w 322"/>
                <a:gd name="T29" fmla="*/ 24 h 115"/>
                <a:gd name="T30" fmla="*/ 130 w 322"/>
                <a:gd name="T31" fmla="*/ 24 h 115"/>
                <a:gd name="T32" fmla="*/ 106 w 322"/>
                <a:gd name="T33" fmla="*/ 24 h 115"/>
                <a:gd name="T34" fmla="*/ 83 w 322"/>
                <a:gd name="T35" fmla="*/ 24 h 115"/>
                <a:gd name="T36" fmla="*/ 62 w 322"/>
                <a:gd name="T37" fmla="*/ 23 h 115"/>
                <a:gd name="T38" fmla="*/ 43 w 322"/>
                <a:gd name="T39" fmla="*/ 21 h 115"/>
                <a:gd name="T40" fmla="*/ 27 w 322"/>
                <a:gd name="T41" fmla="*/ 20 h 115"/>
                <a:gd name="T42" fmla="*/ 15 w 322"/>
                <a:gd name="T43" fmla="*/ 18 h 115"/>
                <a:gd name="T44" fmla="*/ 6 w 322"/>
                <a:gd name="T45" fmla="*/ 16 h 115"/>
                <a:gd name="T46" fmla="*/ 2 w 322"/>
                <a:gd name="T47" fmla="*/ 13 h 115"/>
                <a:gd name="T48" fmla="*/ 2 w 322"/>
                <a:gd name="T49" fmla="*/ 11 h 115"/>
                <a:gd name="T50" fmla="*/ 6 w 322"/>
                <a:gd name="T51" fmla="*/ 8 h 115"/>
                <a:gd name="T52" fmla="*/ 15 w 322"/>
                <a:gd name="T53" fmla="*/ 6 h 115"/>
                <a:gd name="T54" fmla="*/ 27 w 322"/>
                <a:gd name="T55" fmla="*/ 5 h 115"/>
                <a:gd name="T56" fmla="*/ 43 w 322"/>
                <a:gd name="T57" fmla="*/ 3 h 115"/>
                <a:gd name="T58" fmla="*/ 62 w 322"/>
                <a:gd name="T59" fmla="*/ 1 h 115"/>
                <a:gd name="T60" fmla="*/ 83 w 322"/>
                <a:gd name="T61" fmla="*/ 0 h 115"/>
                <a:gd name="T62" fmla="*/ 106 w 322"/>
                <a:gd name="T63" fmla="*/ 0 h 1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2"/>
                <a:gd name="T97" fmla="*/ 0 h 115"/>
                <a:gd name="T98" fmla="*/ 322 w 322"/>
                <a:gd name="T99" fmla="*/ 115 h 1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2" h="115">
                  <a:moveTo>
                    <a:pt x="161" y="0"/>
                  </a:moveTo>
                  <a:lnTo>
                    <a:pt x="178" y="0"/>
                  </a:lnTo>
                  <a:lnTo>
                    <a:pt x="193" y="1"/>
                  </a:lnTo>
                  <a:lnTo>
                    <a:pt x="210" y="1"/>
                  </a:lnTo>
                  <a:lnTo>
                    <a:pt x="223" y="4"/>
                  </a:lnTo>
                  <a:lnTo>
                    <a:pt x="236" y="7"/>
                  </a:lnTo>
                  <a:lnTo>
                    <a:pt x="250" y="8"/>
                  </a:lnTo>
                  <a:lnTo>
                    <a:pt x="263" y="12"/>
                  </a:lnTo>
                  <a:lnTo>
                    <a:pt x="274" y="16"/>
                  </a:lnTo>
                  <a:lnTo>
                    <a:pt x="284" y="21"/>
                  </a:lnTo>
                  <a:lnTo>
                    <a:pt x="294" y="23"/>
                  </a:lnTo>
                  <a:lnTo>
                    <a:pt x="302" y="29"/>
                  </a:lnTo>
                  <a:lnTo>
                    <a:pt x="309" y="34"/>
                  </a:lnTo>
                  <a:lnTo>
                    <a:pt x="313" y="40"/>
                  </a:lnTo>
                  <a:lnTo>
                    <a:pt x="318" y="45"/>
                  </a:lnTo>
                  <a:lnTo>
                    <a:pt x="321" y="51"/>
                  </a:lnTo>
                  <a:lnTo>
                    <a:pt x="321" y="56"/>
                  </a:lnTo>
                  <a:lnTo>
                    <a:pt x="321" y="62"/>
                  </a:lnTo>
                  <a:lnTo>
                    <a:pt x="318" y="67"/>
                  </a:lnTo>
                  <a:lnTo>
                    <a:pt x="313" y="73"/>
                  </a:lnTo>
                  <a:lnTo>
                    <a:pt x="309" y="78"/>
                  </a:lnTo>
                  <a:lnTo>
                    <a:pt x="302" y="84"/>
                  </a:lnTo>
                  <a:lnTo>
                    <a:pt x="294" y="89"/>
                  </a:lnTo>
                  <a:lnTo>
                    <a:pt x="284" y="93"/>
                  </a:lnTo>
                  <a:lnTo>
                    <a:pt x="274" y="96"/>
                  </a:lnTo>
                  <a:lnTo>
                    <a:pt x="263" y="100"/>
                  </a:lnTo>
                  <a:lnTo>
                    <a:pt x="250" y="104"/>
                  </a:lnTo>
                  <a:lnTo>
                    <a:pt x="236" y="107"/>
                  </a:lnTo>
                  <a:lnTo>
                    <a:pt x="223" y="109"/>
                  </a:lnTo>
                  <a:lnTo>
                    <a:pt x="210" y="110"/>
                  </a:lnTo>
                  <a:lnTo>
                    <a:pt x="193" y="113"/>
                  </a:lnTo>
                  <a:lnTo>
                    <a:pt x="178" y="114"/>
                  </a:lnTo>
                  <a:lnTo>
                    <a:pt x="161" y="114"/>
                  </a:lnTo>
                  <a:lnTo>
                    <a:pt x="145" y="114"/>
                  </a:lnTo>
                  <a:lnTo>
                    <a:pt x="129" y="113"/>
                  </a:lnTo>
                  <a:lnTo>
                    <a:pt x="114" y="110"/>
                  </a:lnTo>
                  <a:lnTo>
                    <a:pt x="98" y="109"/>
                  </a:lnTo>
                  <a:lnTo>
                    <a:pt x="85" y="107"/>
                  </a:lnTo>
                  <a:lnTo>
                    <a:pt x="71" y="104"/>
                  </a:lnTo>
                  <a:lnTo>
                    <a:pt x="58" y="100"/>
                  </a:lnTo>
                  <a:lnTo>
                    <a:pt x="49" y="96"/>
                  </a:lnTo>
                  <a:lnTo>
                    <a:pt x="37" y="93"/>
                  </a:lnTo>
                  <a:lnTo>
                    <a:pt x="29" y="89"/>
                  </a:lnTo>
                  <a:lnTo>
                    <a:pt x="20" y="84"/>
                  </a:lnTo>
                  <a:lnTo>
                    <a:pt x="13" y="78"/>
                  </a:lnTo>
                  <a:lnTo>
                    <a:pt x="8" y="73"/>
                  </a:lnTo>
                  <a:lnTo>
                    <a:pt x="4" y="67"/>
                  </a:lnTo>
                  <a:lnTo>
                    <a:pt x="2" y="62"/>
                  </a:lnTo>
                  <a:lnTo>
                    <a:pt x="0" y="56"/>
                  </a:lnTo>
                  <a:lnTo>
                    <a:pt x="2" y="51"/>
                  </a:lnTo>
                  <a:lnTo>
                    <a:pt x="4" y="45"/>
                  </a:lnTo>
                  <a:lnTo>
                    <a:pt x="8" y="40"/>
                  </a:lnTo>
                  <a:lnTo>
                    <a:pt x="13" y="34"/>
                  </a:lnTo>
                  <a:lnTo>
                    <a:pt x="20" y="29"/>
                  </a:lnTo>
                  <a:lnTo>
                    <a:pt x="29" y="23"/>
                  </a:lnTo>
                  <a:lnTo>
                    <a:pt x="37" y="21"/>
                  </a:lnTo>
                  <a:lnTo>
                    <a:pt x="49" y="16"/>
                  </a:lnTo>
                  <a:lnTo>
                    <a:pt x="58" y="12"/>
                  </a:lnTo>
                  <a:lnTo>
                    <a:pt x="71" y="8"/>
                  </a:lnTo>
                  <a:lnTo>
                    <a:pt x="85" y="7"/>
                  </a:lnTo>
                  <a:lnTo>
                    <a:pt x="98" y="4"/>
                  </a:lnTo>
                  <a:lnTo>
                    <a:pt x="114" y="1"/>
                  </a:lnTo>
                  <a:lnTo>
                    <a:pt x="129" y="1"/>
                  </a:lnTo>
                  <a:lnTo>
                    <a:pt x="145" y="0"/>
                  </a:lnTo>
                  <a:lnTo>
                    <a:pt x="161" y="0"/>
                  </a:lnTo>
                </a:path>
              </a:pathLst>
            </a:custGeom>
            <a:gradFill rotWithShape="0">
              <a:gsLst>
                <a:gs pos="0">
                  <a:srgbClr val="FFFFFF"/>
                </a:gs>
                <a:gs pos="100000">
                  <a:srgbClr val="919191"/>
                </a:gs>
              </a:gsLst>
              <a:path path="rect">
                <a:fillToRect l="50000" t="50000" r="50000" b="50000"/>
              </a:path>
            </a:gradFill>
            <a:ln w="12700" cap="rnd">
              <a:noFill/>
              <a:round/>
              <a:headEnd/>
              <a:tailEnd/>
            </a:ln>
          </p:spPr>
          <p:txBody>
            <a:bodyPr/>
            <a:lstStyle/>
            <a:p>
              <a:endParaRPr lang="de-DE">
                <a:latin typeface="Calibri" pitchFamily="34" charset="0"/>
              </a:endParaRPr>
            </a:p>
          </p:txBody>
        </p:sp>
        <p:sp>
          <p:nvSpPr>
            <p:cNvPr id="173" name="Freeform 130"/>
            <p:cNvSpPr>
              <a:spLocks/>
            </p:cNvSpPr>
            <p:nvPr/>
          </p:nvSpPr>
          <p:spPr bwMode="auto">
            <a:xfrm>
              <a:off x="932" y="657"/>
              <a:ext cx="275" cy="29"/>
            </a:xfrm>
            <a:custGeom>
              <a:avLst/>
              <a:gdLst>
                <a:gd name="T0" fmla="*/ 227 w 322"/>
                <a:gd name="T1" fmla="*/ 12 h 63"/>
                <a:gd name="T2" fmla="*/ 220 w 322"/>
                <a:gd name="T3" fmla="*/ 11 h 63"/>
                <a:gd name="T4" fmla="*/ 210 w 322"/>
                <a:gd name="T5" fmla="*/ 9 h 63"/>
                <a:gd name="T6" fmla="*/ 197 w 322"/>
                <a:gd name="T7" fmla="*/ 8 h 63"/>
                <a:gd name="T8" fmla="*/ 183 w 322"/>
                <a:gd name="T9" fmla="*/ 7 h 63"/>
                <a:gd name="T10" fmla="*/ 166 w 322"/>
                <a:gd name="T11" fmla="*/ 6 h 63"/>
                <a:gd name="T12" fmla="*/ 148 w 322"/>
                <a:gd name="T13" fmla="*/ 5 h 63"/>
                <a:gd name="T14" fmla="*/ 127 w 322"/>
                <a:gd name="T15" fmla="*/ 5 h 63"/>
                <a:gd name="T16" fmla="*/ 108 w 322"/>
                <a:gd name="T17" fmla="*/ 5 h 63"/>
                <a:gd name="T18" fmla="*/ 87 w 322"/>
                <a:gd name="T19" fmla="*/ 5 h 63"/>
                <a:gd name="T20" fmla="*/ 67 w 322"/>
                <a:gd name="T21" fmla="*/ 6 h 63"/>
                <a:gd name="T22" fmla="*/ 51 w 322"/>
                <a:gd name="T23" fmla="*/ 7 h 63"/>
                <a:gd name="T24" fmla="*/ 36 w 322"/>
                <a:gd name="T25" fmla="*/ 8 h 63"/>
                <a:gd name="T26" fmla="*/ 22 w 322"/>
                <a:gd name="T27" fmla="*/ 9 h 63"/>
                <a:gd name="T28" fmla="*/ 13 w 322"/>
                <a:gd name="T29" fmla="*/ 11 h 63"/>
                <a:gd name="T30" fmla="*/ 6 w 322"/>
                <a:gd name="T31" fmla="*/ 12 h 63"/>
                <a:gd name="T32" fmla="*/ 3 w 322"/>
                <a:gd name="T33" fmla="*/ 13 h 63"/>
                <a:gd name="T34" fmla="*/ 0 w 322"/>
                <a:gd name="T35" fmla="*/ 12 h 63"/>
                <a:gd name="T36" fmla="*/ 0 w 322"/>
                <a:gd name="T37" fmla="*/ 10 h 63"/>
                <a:gd name="T38" fmla="*/ 4 w 322"/>
                <a:gd name="T39" fmla="*/ 8 h 63"/>
                <a:gd name="T40" fmla="*/ 14 w 322"/>
                <a:gd name="T41" fmla="*/ 6 h 63"/>
                <a:gd name="T42" fmla="*/ 27 w 322"/>
                <a:gd name="T43" fmla="*/ 4 h 63"/>
                <a:gd name="T44" fmla="*/ 43 w 322"/>
                <a:gd name="T45" fmla="*/ 2 h 63"/>
                <a:gd name="T46" fmla="*/ 62 w 322"/>
                <a:gd name="T47" fmla="*/ 1 h 63"/>
                <a:gd name="T48" fmla="*/ 81 w 322"/>
                <a:gd name="T49" fmla="*/ 0 h 63"/>
                <a:gd name="T50" fmla="*/ 106 w 322"/>
                <a:gd name="T51" fmla="*/ 0 h 63"/>
                <a:gd name="T52" fmla="*/ 130 w 322"/>
                <a:gd name="T53" fmla="*/ 0 h 63"/>
                <a:gd name="T54" fmla="*/ 151 w 322"/>
                <a:gd name="T55" fmla="*/ 0 h 63"/>
                <a:gd name="T56" fmla="*/ 173 w 322"/>
                <a:gd name="T57" fmla="*/ 1 h 63"/>
                <a:gd name="T58" fmla="*/ 190 w 322"/>
                <a:gd name="T59" fmla="*/ 2 h 63"/>
                <a:gd name="T60" fmla="*/ 208 w 322"/>
                <a:gd name="T61" fmla="*/ 3 h 63"/>
                <a:gd name="T62" fmla="*/ 220 w 322"/>
                <a:gd name="T63" fmla="*/ 6 h 63"/>
                <a:gd name="T64" fmla="*/ 228 w 322"/>
                <a:gd name="T65" fmla="*/ 7 h 63"/>
                <a:gd name="T66" fmla="*/ 232 w 322"/>
                <a:gd name="T67" fmla="*/ 10 h 63"/>
                <a:gd name="T68" fmla="*/ 234 w 322"/>
                <a:gd name="T69" fmla="*/ 12 h 63"/>
                <a:gd name="T70" fmla="*/ 232 w 322"/>
                <a:gd name="T71" fmla="*/ 13 h 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2"/>
                <a:gd name="T109" fmla="*/ 0 h 63"/>
                <a:gd name="T110" fmla="*/ 322 w 322"/>
                <a:gd name="T111" fmla="*/ 63 h 6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2" h="63">
                  <a:moveTo>
                    <a:pt x="317" y="62"/>
                  </a:moveTo>
                  <a:lnTo>
                    <a:pt x="312" y="57"/>
                  </a:lnTo>
                  <a:lnTo>
                    <a:pt x="308" y="53"/>
                  </a:lnTo>
                  <a:lnTo>
                    <a:pt x="302" y="49"/>
                  </a:lnTo>
                  <a:lnTo>
                    <a:pt x="294" y="47"/>
                  </a:lnTo>
                  <a:lnTo>
                    <a:pt x="288" y="42"/>
                  </a:lnTo>
                  <a:lnTo>
                    <a:pt x="280" y="39"/>
                  </a:lnTo>
                  <a:lnTo>
                    <a:pt x="270" y="37"/>
                  </a:lnTo>
                  <a:lnTo>
                    <a:pt x="260" y="32"/>
                  </a:lnTo>
                  <a:lnTo>
                    <a:pt x="250" y="32"/>
                  </a:lnTo>
                  <a:lnTo>
                    <a:pt x="239" y="28"/>
                  </a:lnTo>
                  <a:lnTo>
                    <a:pt x="227" y="27"/>
                  </a:lnTo>
                  <a:lnTo>
                    <a:pt x="214" y="25"/>
                  </a:lnTo>
                  <a:lnTo>
                    <a:pt x="202" y="23"/>
                  </a:lnTo>
                  <a:lnTo>
                    <a:pt x="188" y="22"/>
                  </a:lnTo>
                  <a:lnTo>
                    <a:pt x="174" y="22"/>
                  </a:lnTo>
                  <a:lnTo>
                    <a:pt x="161" y="22"/>
                  </a:lnTo>
                  <a:lnTo>
                    <a:pt x="147" y="22"/>
                  </a:lnTo>
                  <a:lnTo>
                    <a:pt x="133" y="22"/>
                  </a:lnTo>
                  <a:lnTo>
                    <a:pt x="119" y="23"/>
                  </a:lnTo>
                  <a:lnTo>
                    <a:pt x="106" y="25"/>
                  </a:lnTo>
                  <a:lnTo>
                    <a:pt x="93" y="27"/>
                  </a:lnTo>
                  <a:lnTo>
                    <a:pt x="81" y="28"/>
                  </a:lnTo>
                  <a:lnTo>
                    <a:pt x="70" y="32"/>
                  </a:lnTo>
                  <a:lnTo>
                    <a:pt x="60" y="33"/>
                  </a:lnTo>
                  <a:lnTo>
                    <a:pt x="49" y="37"/>
                  </a:lnTo>
                  <a:lnTo>
                    <a:pt x="40" y="39"/>
                  </a:lnTo>
                  <a:lnTo>
                    <a:pt x="31" y="42"/>
                  </a:lnTo>
                  <a:lnTo>
                    <a:pt x="25" y="47"/>
                  </a:lnTo>
                  <a:lnTo>
                    <a:pt x="18" y="49"/>
                  </a:lnTo>
                  <a:lnTo>
                    <a:pt x="12" y="54"/>
                  </a:lnTo>
                  <a:lnTo>
                    <a:pt x="8" y="59"/>
                  </a:lnTo>
                  <a:lnTo>
                    <a:pt x="4" y="62"/>
                  </a:lnTo>
                  <a:lnTo>
                    <a:pt x="3" y="61"/>
                  </a:lnTo>
                  <a:lnTo>
                    <a:pt x="2" y="57"/>
                  </a:lnTo>
                  <a:lnTo>
                    <a:pt x="0" y="54"/>
                  </a:lnTo>
                  <a:lnTo>
                    <a:pt x="0" y="52"/>
                  </a:lnTo>
                  <a:lnTo>
                    <a:pt x="0" y="47"/>
                  </a:lnTo>
                  <a:lnTo>
                    <a:pt x="3" y="40"/>
                  </a:lnTo>
                  <a:lnTo>
                    <a:pt x="6" y="37"/>
                  </a:lnTo>
                  <a:lnTo>
                    <a:pt x="12" y="32"/>
                  </a:lnTo>
                  <a:lnTo>
                    <a:pt x="19" y="27"/>
                  </a:lnTo>
                  <a:lnTo>
                    <a:pt x="27" y="23"/>
                  </a:lnTo>
                  <a:lnTo>
                    <a:pt x="37" y="18"/>
                  </a:lnTo>
                  <a:lnTo>
                    <a:pt x="46" y="15"/>
                  </a:lnTo>
                  <a:lnTo>
                    <a:pt x="58" y="11"/>
                  </a:lnTo>
                  <a:lnTo>
                    <a:pt x="71" y="9"/>
                  </a:lnTo>
                  <a:lnTo>
                    <a:pt x="85" y="6"/>
                  </a:lnTo>
                  <a:lnTo>
                    <a:pt x="98" y="5"/>
                  </a:lnTo>
                  <a:lnTo>
                    <a:pt x="111" y="1"/>
                  </a:lnTo>
                  <a:lnTo>
                    <a:pt x="128" y="1"/>
                  </a:lnTo>
                  <a:lnTo>
                    <a:pt x="145" y="0"/>
                  </a:lnTo>
                  <a:lnTo>
                    <a:pt x="161" y="0"/>
                  </a:lnTo>
                  <a:lnTo>
                    <a:pt x="178" y="0"/>
                  </a:lnTo>
                  <a:lnTo>
                    <a:pt x="192" y="1"/>
                  </a:lnTo>
                  <a:lnTo>
                    <a:pt x="207" y="1"/>
                  </a:lnTo>
                  <a:lnTo>
                    <a:pt x="223" y="3"/>
                  </a:lnTo>
                  <a:lnTo>
                    <a:pt x="236" y="6"/>
                  </a:lnTo>
                  <a:lnTo>
                    <a:pt x="250" y="8"/>
                  </a:lnTo>
                  <a:lnTo>
                    <a:pt x="261" y="10"/>
                  </a:lnTo>
                  <a:lnTo>
                    <a:pt x="274" y="14"/>
                  </a:lnTo>
                  <a:lnTo>
                    <a:pt x="284" y="16"/>
                  </a:lnTo>
                  <a:lnTo>
                    <a:pt x="294" y="22"/>
                  </a:lnTo>
                  <a:lnTo>
                    <a:pt x="302" y="25"/>
                  </a:lnTo>
                  <a:lnTo>
                    <a:pt x="308" y="30"/>
                  </a:lnTo>
                  <a:lnTo>
                    <a:pt x="313" y="34"/>
                  </a:lnTo>
                  <a:lnTo>
                    <a:pt x="317" y="40"/>
                  </a:lnTo>
                  <a:lnTo>
                    <a:pt x="319" y="46"/>
                  </a:lnTo>
                  <a:lnTo>
                    <a:pt x="321" y="52"/>
                  </a:lnTo>
                  <a:lnTo>
                    <a:pt x="321" y="54"/>
                  </a:lnTo>
                  <a:lnTo>
                    <a:pt x="319" y="57"/>
                  </a:lnTo>
                  <a:lnTo>
                    <a:pt x="318" y="61"/>
                  </a:lnTo>
                  <a:lnTo>
                    <a:pt x="317" y="62"/>
                  </a:lnTo>
                </a:path>
              </a:pathLst>
            </a:custGeom>
            <a:gradFill rotWithShape="0">
              <a:gsLst>
                <a:gs pos="0">
                  <a:srgbClr val="919191"/>
                </a:gs>
                <a:gs pos="100000">
                  <a:srgbClr val="FFFFFF"/>
                </a:gs>
              </a:gsLst>
              <a:lin ang="0" scaled="1"/>
            </a:gradFill>
            <a:ln w="12700" cap="rnd">
              <a:noFill/>
              <a:round/>
              <a:headEnd/>
              <a:tailEnd/>
            </a:ln>
          </p:spPr>
          <p:txBody>
            <a:bodyPr/>
            <a:lstStyle/>
            <a:p>
              <a:endParaRPr lang="de-DE">
                <a:latin typeface="Calibri" pitchFamily="34" charset="0"/>
              </a:endParaRPr>
            </a:p>
          </p:txBody>
        </p:sp>
        <p:sp>
          <p:nvSpPr>
            <p:cNvPr id="174" name="Text Box 131"/>
            <p:cNvSpPr txBox="1">
              <a:spLocks noChangeArrowheads="1"/>
            </p:cNvSpPr>
            <p:nvPr/>
          </p:nvSpPr>
          <p:spPr bwMode="auto">
            <a:xfrm>
              <a:off x="826" y="717"/>
              <a:ext cx="500" cy="247"/>
            </a:xfrm>
            <a:prstGeom prst="rect">
              <a:avLst/>
            </a:prstGeom>
            <a:noFill/>
            <a:ln w="12700">
              <a:noFill/>
              <a:miter lim="800000"/>
              <a:headEnd/>
              <a:tailEnd/>
            </a:ln>
          </p:spPr>
          <p:txBody>
            <a:bodyPr>
              <a:spAutoFit/>
            </a:bodyPr>
            <a:lstStyle/>
            <a:p>
              <a:pPr eaLnBrk="0" hangingPunct="0"/>
              <a:endParaRPr lang="en-US" sz="1100" dirty="0">
                <a:latin typeface="Calibri" pitchFamily="34" charset="0"/>
              </a:endParaRPr>
            </a:p>
          </p:txBody>
        </p:sp>
      </p:grpSp>
      <p:sp>
        <p:nvSpPr>
          <p:cNvPr id="466" name="Rectangle 465"/>
          <p:cNvSpPr/>
          <p:nvPr/>
        </p:nvSpPr>
        <p:spPr bwMode="gray">
          <a:xfrm>
            <a:off x="7192189" y="4731979"/>
            <a:ext cx="300920" cy="156140"/>
          </a:xfrm>
          <a:prstGeom prst="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76" name="Rectangle 175"/>
          <p:cNvSpPr/>
          <p:nvPr/>
        </p:nvSpPr>
        <p:spPr bwMode="gray">
          <a:xfrm>
            <a:off x="7710736" y="4837307"/>
            <a:ext cx="300920" cy="156140"/>
          </a:xfrm>
          <a:prstGeom prst="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177" name="Rectangle 176"/>
          <p:cNvSpPr/>
          <p:nvPr/>
        </p:nvSpPr>
        <p:spPr bwMode="gray">
          <a:xfrm>
            <a:off x="7342649" y="5202253"/>
            <a:ext cx="300920" cy="156140"/>
          </a:xfrm>
          <a:prstGeom prst="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de-DE" kern="0" dirty="0">
                <a:ea typeface="Arial Unicode MS" pitchFamily="34" charset="-128"/>
                <a:cs typeface="Arial Unicode MS" pitchFamily="34" charset="-128"/>
              </a:rPr>
              <a:t>   </a:t>
            </a:r>
          </a:p>
        </p:txBody>
      </p:sp>
      <p:cxnSp>
        <p:nvCxnSpPr>
          <p:cNvPr id="470" name="Elbow Connector 469"/>
          <p:cNvCxnSpPr>
            <a:stCxn id="466" idx="3"/>
            <a:endCxn id="176" idx="0"/>
          </p:cNvCxnSpPr>
          <p:nvPr/>
        </p:nvCxnSpPr>
        <p:spPr>
          <a:xfrm>
            <a:off x="7493109" y="4810049"/>
            <a:ext cx="368088" cy="27258"/>
          </a:xfrm>
          <a:prstGeom prst="bentConnector2">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2" name="Elbow Connector 471"/>
          <p:cNvCxnSpPr>
            <a:endCxn id="177" idx="3"/>
          </p:cNvCxnSpPr>
          <p:nvPr/>
        </p:nvCxnSpPr>
        <p:spPr>
          <a:xfrm rot="5400000">
            <a:off x="7608945" y="5028071"/>
            <a:ext cx="286875" cy="217627"/>
          </a:xfrm>
          <a:prstGeom prst="bentConnector2">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4" name="AutoShape 33"/>
          <p:cNvSpPr>
            <a:spLocks noChangeArrowheads="1"/>
          </p:cNvSpPr>
          <p:nvPr/>
        </p:nvSpPr>
        <p:spPr bwMode="gray">
          <a:xfrm>
            <a:off x="2671760" y="2880924"/>
            <a:ext cx="3009640" cy="1072304"/>
          </a:xfrm>
          <a:prstGeom prst="roundRect">
            <a:avLst>
              <a:gd name="adj" fmla="val 9634"/>
            </a:avLst>
          </a:prstGeom>
          <a:gradFill flip="none" rotWithShape="1">
            <a:gsLst>
              <a:gs pos="0">
                <a:srgbClr val="008FCC">
                  <a:tint val="66000"/>
                  <a:satMod val="160000"/>
                </a:srgbClr>
              </a:gs>
              <a:gs pos="50000">
                <a:srgbClr val="008FCC">
                  <a:tint val="44500"/>
                  <a:satMod val="160000"/>
                </a:srgbClr>
              </a:gs>
              <a:gs pos="100000">
                <a:srgbClr val="008FCC">
                  <a:tint val="23500"/>
                  <a:satMod val="160000"/>
                </a:srgbClr>
              </a:gs>
            </a:gsLst>
            <a:lin ang="2700000" scaled="1"/>
            <a:tileRect/>
          </a:gradFill>
          <a:ln w="12700"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0" tIns="0" rIns="0" bIns="0" anchor="ctr" anchorCtr="1"/>
          <a:lstStyle/>
          <a:p>
            <a:pPr algn="ctr">
              <a:buClr>
                <a:srgbClr val="F0AB00"/>
              </a:buClr>
            </a:pPr>
            <a:r>
              <a:rPr lang="en-US" sz="1900" b="1" dirty="0">
                <a:solidFill>
                  <a:srgbClr val="000000"/>
                </a:solidFill>
                <a:cs typeface="Arial" charset="0"/>
              </a:rPr>
              <a:t>BW Application</a:t>
            </a:r>
          </a:p>
        </p:txBody>
      </p:sp>
      <p:cxnSp>
        <p:nvCxnSpPr>
          <p:cNvPr id="474" name="Elbow Connector 473"/>
          <p:cNvCxnSpPr>
            <a:stCxn id="184" idx="2"/>
            <a:endCxn id="164" idx="0"/>
          </p:cNvCxnSpPr>
          <p:nvPr/>
        </p:nvCxnSpPr>
        <p:spPr>
          <a:xfrm rot="5400000">
            <a:off x="3963897" y="4165581"/>
            <a:ext cx="425034" cy="332"/>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Elbow Connector 186"/>
          <p:cNvCxnSpPr>
            <a:stCxn id="184" idx="3"/>
          </p:cNvCxnSpPr>
          <p:nvPr/>
        </p:nvCxnSpPr>
        <p:spPr>
          <a:xfrm>
            <a:off x="5681400" y="3417076"/>
            <a:ext cx="697412" cy="961187"/>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AutoShape 7"/>
          <p:cNvSpPr>
            <a:spLocks noChangeArrowheads="1"/>
          </p:cNvSpPr>
          <p:nvPr/>
        </p:nvSpPr>
        <p:spPr bwMode="gray">
          <a:xfrm>
            <a:off x="2945689" y="2922975"/>
            <a:ext cx="1123706" cy="283846"/>
          </a:xfrm>
          <a:prstGeom prst="roundRect">
            <a:avLst>
              <a:gd name="adj" fmla="val 12449"/>
            </a:avLst>
          </a:prstGeom>
          <a:gradFill flip="none" rotWithShape="1">
            <a:gsLst>
              <a:gs pos="0">
                <a:srgbClr val="226CA9">
                  <a:shade val="30000"/>
                  <a:satMod val="115000"/>
                </a:srgbClr>
              </a:gs>
              <a:gs pos="50000">
                <a:srgbClr val="226CA9">
                  <a:shade val="67500"/>
                  <a:satMod val="115000"/>
                </a:srgbClr>
              </a:gs>
              <a:gs pos="100000">
                <a:srgbClr val="226CA9">
                  <a:shade val="100000"/>
                  <a:satMod val="115000"/>
                </a:srgbClr>
              </a:gs>
            </a:gsLst>
            <a:lin ang="2700000" scaled="1"/>
            <a:tileRect/>
          </a:gradFill>
          <a:ln w="12700" algn="ctr">
            <a:noFill/>
            <a:round/>
            <a:headEnd/>
            <a:tailEnd/>
          </a:ln>
          <a:effectLst>
            <a:prstShdw prst="shdw17" dist="17961" dir="2700000">
              <a:srgbClr val="777777"/>
            </a:prstShdw>
          </a:effectLst>
        </p:spPr>
        <p:txBody>
          <a:bodyPr wrap="none" lIns="85730" tIns="0" rIns="0" bIns="0" anchor="ctr" anchorCtr="1"/>
          <a:lstStyle/>
          <a:p>
            <a:pPr algn="ctr">
              <a:spcBef>
                <a:spcPct val="75000"/>
              </a:spcBef>
              <a:buClr>
                <a:srgbClr val="777777"/>
              </a:buClr>
            </a:pPr>
            <a:r>
              <a:rPr lang="en-US" sz="1700" b="1" dirty="0">
                <a:solidFill>
                  <a:srgbClr val="FFFFFF"/>
                </a:solidFill>
              </a:rPr>
              <a:t>MDX</a:t>
            </a:r>
          </a:p>
        </p:txBody>
      </p:sp>
      <p:sp>
        <p:nvSpPr>
          <p:cNvPr id="195" name="AutoShape 7"/>
          <p:cNvSpPr>
            <a:spLocks noChangeArrowheads="1"/>
          </p:cNvSpPr>
          <p:nvPr/>
        </p:nvSpPr>
        <p:spPr bwMode="gray">
          <a:xfrm>
            <a:off x="4176248" y="2922977"/>
            <a:ext cx="1123706" cy="283846"/>
          </a:xfrm>
          <a:prstGeom prst="roundRect">
            <a:avLst>
              <a:gd name="adj" fmla="val 12449"/>
            </a:avLst>
          </a:prstGeom>
          <a:gradFill flip="none" rotWithShape="1">
            <a:gsLst>
              <a:gs pos="0">
                <a:srgbClr val="226CA9">
                  <a:shade val="30000"/>
                  <a:satMod val="115000"/>
                </a:srgbClr>
              </a:gs>
              <a:gs pos="50000">
                <a:srgbClr val="226CA9">
                  <a:shade val="67500"/>
                  <a:satMod val="115000"/>
                </a:srgbClr>
              </a:gs>
              <a:gs pos="100000">
                <a:srgbClr val="226CA9">
                  <a:shade val="100000"/>
                  <a:satMod val="115000"/>
                </a:srgbClr>
              </a:gs>
            </a:gsLst>
            <a:lin ang="2700000" scaled="1"/>
            <a:tileRect/>
          </a:gradFill>
          <a:ln w="12700" algn="ctr">
            <a:noFill/>
            <a:round/>
            <a:headEnd/>
            <a:tailEnd/>
          </a:ln>
          <a:effectLst>
            <a:prstShdw prst="shdw17" dist="17961" dir="2700000">
              <a:srgbClr val="777777"/>
            </a:prstShdw>
          </a:effectLst>
        </p:spPr>
        <p:txBody>
          <a:bodyPr wrap="none" lIns="85730" tIns="0" rIns="0" bIns="0" anchor="ctr" anchorCtr="1"/>
          <a:lstStyle/>
          <a:p>
            <a:pPr algn="ctr">
              <a:spcBef>
                <a:spcPct val="75000"/>
              </a:spcBef>
              <a:buClr>
                <a:srgbClr val="777777"/>
              </a:buClr>
            </a:pPr>
            <a:r>
              <a:rPr lang="en-US" sz="1700" b="1" dirty="0">
                <a:solidFill>
                  <a:srgbClr val="FFFFFF"/>
                </a:solidFill>
              </a:rPr>
              <a:t>BICS</a:t>
            </a:r>
          </a:p>
        </p:txBody>
      </p:sp>
      <p:sp>
        <p:nvSpPr>
          <p:cNvPr id="197" name="AutoShape 33"/>
          <p:cNvSpPr>
            <a:spLocks noChangeArrowheads="1"/>
          </p:cNvSpPr>
          <p:nvPr/>
        </p:nvSpPr>
        <p:spPr bwMode="gray">
          <a:xfrm>
            <a:off x="6364796" y="4461523"/>
            <a:ext cx="848785" cy="207380"/>
          </a:xfrm>
          <a:prstGeom prst="roundRect">
            <a:avLst>
              <a:gd name="adj" fmla="val 9634"/>
            </a:avLst>
          </a:prstGeom>
          <a:gradFill flip="none" rotWithShape="1">
            <a:gsLst>
              <a:gs pos="0">
                <a:srgbClr val="008FCC">
                  <a:tint val="66000"/>
                  <a:satMod val="160000"/>
                </a:srgbClr>
              </a:gs>
              <a:gs pos="50000">
                <a:srgbClr val="008FCC">
                  <a:tint val="44500"/>
                  <a:satMod val="160000"/>
                </a:srgbClr>
              </a:gs>
              <a:gs pos="100000">
                <a:srgbClr val="008FCC">
                  <a:tint val="23500"/>
                  <a:satMod val="160000"/>
                </a:srgbClr>
              </a:gs>
            </a:gsLst>
            <a:lin ang="2700000" scaled="1"/>
            <a:tileRect/>
          </a:gradFill>
          <a:ln w="12700" algn="ctr">
            <a:noFill/>
            <a:round/>
            <a:headEnd/>
            <a:tailEnd/>
          </a:ln>
          <a:effectLst>
            <a:prstShdw prst="shdw17" dist="17961" dir="2700000">
              <a:srgbClr val="777777"/>
            </a:prstShdw>
          </a:effectLst>
        </p:spPr>
        <p:txBody>
          <a:bodyPr wrap="none" lIns="0" tIns="0" rIns="0" bIns="0" anchor="ctr" anchorCtr="1"/>
          <a:lstStyle/>
          <a:p>
            <a:pPr algn="ctr">
              <a:buClr>
                <a:srgbClr val="F0AB00"/>
              </a:buClr>
            </a:pPr>
            <a:r>
              <a:rPr lang="en-US" sz="1400" b="1" dirty="0">
                <a:solidFill>
                  <a:srgbClr val="000000"/>
                </a:solidFill>
                <a:cs typeface="Arial" charset="0"/>
              </a:rPr>
              <a:t>BICS</a:t>
            </a:r>
          </a:p>
        </p:txBody>
      </p:sp>
      <p:sp>
        <p:nvSpPr>
          <p:cNvPr id="198" name="AutoShape 33"/>
          <p:cNvSpPr>
            <a:spLocks noChangeArrowheads="1"/>
          </p:cNvSpPr>
          <p:nvPr/>
        </p:nvSpPr>
        <p:spPr bwMode="gray">
          <a:xfrm>
            <a:off x="7377246" y="4461523"/>
            <a:ext cx="848785" cy="207380"/>
          </a:xfrm>
          <a:prstGeom prst="roundRect">
            <a:avLst>
              <a:gd name="adj" fmla="val 9634"/>
            </a:avLst>
          </a:prstGeom>
          <a:gradFill flip="none" rotWithShape="1">
            <a:gsLst>
              <a:gs pos="0">
                <a:srgbClr val="008FCC">
                  <a:tint val="66000"/>
                  <a:satMod val="160000"/>
                </a:srgbClr>
              </a:gs>
              <a:gs pos="50000">
                <a:srgbClr val="008FCC">
                  <a:tint val="44500"/>
                  <a:satMod val="160000"/>
                </a:srgbClr>
              </a:gs>
              <a:gs pos="100000">
                <a:srgbClr val="008FCC">
                  <a:tint val="23500"/>
                  <a:satMod val="160000"/>
                </a:srgbClr>
              </a:gs>
            </a:gsLst>
            <a:lin ang="2700000" scaled="1"/>
            <a:tileRect/>
          </a:gradFill>
          <a:ln w="12700" algn="ctr">
            <a:noFill/>
            <a:round/>
            <a:headEnd/>
            <a:tailEnd/>
          </a:ln>
          <a:effectLst>
            <a:prstShdw prst="shdw17" dist="17961" dir="2700000">
              <a:srgbClr val="777777"/>
            </a:prstShdw>
          </a:effectLst>
        </p:spPr>
        <p:txBody>
          <a:bodyPr wrap="none" lIns="0" tIns="0" rIns="0" bIns="0" anchor="ctr" anchorCtr="1"/>
          <a:lstStyle/>
          <a:p>
            <a:pPr algn="ctr">
              <a:buClr>
                <a:srgbClr val="F0AB00"/>
              </a:buClr>
            </a:pPr>
            <a:r>
              <a:rPr lang="en-US" sz="1400" b="1" dirty="0">
                <a:solidFill>
                  <a:srgbClr val="000000"/>
                </a:solidFill>
                <a:cs typeface="Arial" charset="0"/>
              </a:rPr>
              <a:t>MDX</a:t>
            </a:r>
          </a:p>
        </p:txBody>
      </p:sp>
      <p:sp>
        <p:nvSpPr>
          <p:cNvPr id="199" name="AutoShape 33"/>
          <p:cNvSpPr>
            <a:spLocks noChangeArrowheads="1"/>
          </p:cNvSpPr>
          <p:nvPr/>
        </p:nvSpPr>
        <p:spPr bwMode="gray">
          <a:xfrm>
            <a:off x="8351013" y="4461523"/>
            <a:ext cx="848785" cy="207380"/>
          </a:xfrm>
          <a:prstGeom prst="roundRect">
            <a:avLst>
              <a:gd name="adj" fmla="val 9634"/>
            </a:avLst>
          </a:prstGeom>
          <a:gradFill flip="none" rotWithShape="1">
            <a:gsLst>
              <a:gs pos="0">
                <a:srgbClr val="008FCC">
                  <a:tint val="66000"/>
                  <a:satMod val="160000"/>
                </a:srgbClr>
              </a:gs>
              <a:gs pos="50000">
                <a:srgbClr val="008FCC">
                  <a:tint val="44500"/>
                  <a:satMod val="160000"/>
                </a:srgbClr>
              </a:gs>
              <a:gs pos="100000">
                <a:srgbClr val="008FCC">
                  <a:tint val="23500"/>
                  <a:satMod val="160000"/>
                </a:srgbClr>
              </a:gs>
            </a:gsLst>
            <a:lin ang="2700000" scaled="1"/>
            <a:tileRect/>
          </a:gradFill>
          <a:ln w="12700" algn="ctr">
            <a:noFill/>
            <a:round/>
            <a:headEnd/>
            <a:tailEnd/>
          </a:ln>
          <a:effectLst>
            <a:prstShdw prst="shdw17" dist="17961" dir="2700000">
              <a:srgbClr val="777777"/>
            </a:prstShdw>
          </a:effectLst>
        </p:spPr>
        <p:txBody>
          <a:bodyPr wrap="none" lIns="0" tIns="0" rIns="0" bIns="0" anchor="ctr" anchorCtr="1"/>
          <a:lstStyle/>
          <a:p>
            <a:pPr algn="ctr">
              <a:buClr>
                <a:srgbClr val="F0AB00"/>
              </a:buClr>
            </a:pPr>
            <a:r>
              <a:rPr lang="en-US" sz="1400" b="1" dirty="0">
                <a:solidFill>
                  <a:srgbClr val="000000"/>
                </a:solidFill>
                <a:cs typeface="Arial" charset="0"/>
              </a:rPr>
              <a:t>SQL</a:t>
            </a:r>
          </a:p>
        </p:txBody>
      </p:sp>
      <p:pic>
        <p:nvPicPr>
          <p:cNvPr id="201" name="Picture 20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54374" y="2124005"/>
            <a:ext cx="703703" cy="527763"/>
          </a:xfrm>
          <a:prstGeom prst="rect">
            <a:avLst/>
          </a:prstGeom>
        </p:spPr>
      </p:pic>
      <p:sp>
        <p:nvSpPr>
          <p:cNvPr id="205" name="AutoShape 7"/>
          <p:cNvSpPr>
            <a:spLocks noChangeArrowheads="1"/>
          </p:cNvSpPr>
          <p:nvPr/>
        </p:nvSpPr>
        <p:spPr bwMode="gray">
          <a:xfrm>
            <a:off x="5128683" y="1345051"/>
            <a:ext cx="3328156" cy="990609"/>
          </a:xfrm>
          <a:prstGeom prst="roundRect">
            <a:avLst>
              <a:gd name="adj" fmla="val 12449"/>
            </a:avLst>
          </a:prstGeom>
          <a:gradFill flip="none" rotWithShape="1">
            <a:gsLst>
              <a:gs pos="0">
                <a:srgbClr val="2A7B44">
                  <a:shade val="30000"/>
                  <a:satMod val="115000"/>
                </a:srgbClr>
              </a:gs>
              <a:gs pos="50000">
                <a:srgbClr val="2A7B44">
                  <a:shade val="67500"/>
                  <a:satMod val="115000"/>
                </a:srgbClr>
              </a:gs>
              <a:gs pos="100000">
                <a:srgbClr val="2A7B44">
                  <a:shade val="100000"/>
                  <a:satMod val="115000"/>
                </a:srgbClr>
              </a:gs>
            </a:gsLst>
            <a:path path="circle">
              <a:fillToRect r="100000" b="100000"/>
            </a:path>
            <a:tileRect l="-100000" t="-100000"/>
          </a:gradFill>
          <a:ln w="12700"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85730" tIns="0" rIns="0" bIns="0" anchor="ctr" anchorCtr="1"/>
          <a:lstStyle/>
          <a:p>
            <a:pPr algn="ctr">
              <a:spcBef>
                <a:spcPct val="75000"/>
              </a:spcBef>
              <a:buClr>
                <a:srgbClr val="777777"/>
              </a:buClr>
            </a:pPr>
            <a:r>
              <a:rPr lang="en-US" sz="1700" b="1" dirty="0">
                <a:solidFill>
                  <a:schemeClr val="bg1"/>
                </a:solidFill>
              </a:rPr>
              <a:t>Analysis</a:t>
            </a:r>
            <a:br>
              <a:rPr lang="en-US" sz="1700" b="1" dirty="0">
                <a:solidFill>
                  <a:schemeClr val="bg1"/>
                </a:solidFill>
              </a:rPr>
            </a:br>
            <a:r>
              <a:rPr lang="en-US" sz="1700" b="1" dirty="0">
                <a:solidFill>
                  <a:schemeClr val="bg1"/>
                </a:solidFill>
              </a:rPr>
              <a:t>Design Studio</a:t>
            </a:r>
          </a:p>
        </p:txBody>
      </p:sp>
      <p:sp>
        <p:nvSpPr>
          <p:cNvPr id="208" name="AutoShape 7"/>
          <p:cNvSpPr>
            <a:spLocks noChangeArrowheads="1"/>
          </p:cNvSpPr>
          <p:nvPr/>
        </p:nvSpPr>
        <p:spPr bwMode="gray">
          <a:xfrm>
            <a:off x="8467020" y="3649458"/>
            <a:ext cx="1657894" cy="363746"/>
          </a:xfrm>
          <a:prstGeom prst="roundRect">
            <a:avLst>
              <a:gd name="adj" fmla="val 12449"/>
            </a:avLst>
          </a:prstGeom>
          <a:gradFill flip="none" rotWithShape="1">
            <a:gsLst>
              <a:gs pos="0">
                <a:srgbClr val="B4CA48">
                  <a:shade val="30000"/>
                  <a:satMod val="115000"/>
                </a:srgbClr>
              </a:gs>
              <a:gs pos="50000">
                <a:srgbClr val="B4CA48">
                  <a:shade val="67500"/>
                  <a:satMod val="115000"/>
                </a:srgbClr>
              </a:gs>
              <a:gs pos="100000">
                <a:srgbClr val="B4CA48">
                  <a:shade val="100000"/>
                  <a:satMod val="115000"/>
                </a:srgbClr>
              </a:gs>
            </a:gsLst>
            <a:lin ang="8100000" scaled="1"/>
            <a:tileRect/>
          </a:gradFill>
          <a:ln w="12700" algn="ctr">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85730" tIns="0" rIns="0" bIns="0" anchor="ctr"/>
          <a:lstStyle/>
          <a:p>
            <a:pPr algn="ctr">
              <a:spcBef>
                <a:spcPct val="75000"/>
              </a:spcBef>
              <a:buClr>
                <a:srgbClr val="777777"/>
              </a:buClr>
              <a:defRPr/>
            </a:pPr>
            <a:r>
              <a:rPr lang="en-US" sz="1800" b="1" dirty="0">
                <a:solidFill>
                  <a:schemeClr val="bg1"/>
                </a:solidFill>
              </a:rPr>
              <a:t>Universe</a:t>
            </a:r>
          </a:p>
        </p:txBody>
      </p:sp>
      <p:cxnSp>
        <p:nvCxnSpPr>
          <p:cNvPr id="222" name="Elbow Connector 221"/>
          <p:cNvCxnSpPr>
            <a:stCxn id="205" idx="2"/>
            <a:endCxn id="197" idx="0"/>
          </p:cNvCxnSpPr>
          <p:nvPr/>
        </p:nvCxnSpPr>
        <p:spPr>
          <a:xfrm rot="5400000">
            <a:off x="5728045" y="3396806"/>
            <a:ext cx="2125863" cy="357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08" idx="2"/>
            <a:endCxn id="199" idx="0"/>
          </p:cNvCxnSpPr>
          <p:nvPr/>
        </p:nvCxnSpPr>
        <p:spPr>
          <a:xfrm rot="5400000">
            <a:off x="8811528" y="3977082"/>
            <a:ext cx="448319" cy="52056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05" idx="2"/>
            <a:endCxn id="195" idx="0"/>
          </p:cNvCxnSpPr>
          <p:nvPr/>
        </p:nvCxnSpPr>
        <p:spPr>
          <a:xfrm rot="5400000">
            <a:off x="5471774" y="1601988"/>
            <a:ext cx="587317" cy="205466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01" idx="2"/>
            <a:endCxn id="194" idx="0"/>
          </p:cNvCxnSpPr>
          <p:nvPr/>
        </p:nvCxnSpPr>
        <p:spPr>
          <a:xfrm rot="16200000" flipH="1">
            <a:off x="3371280" y="2786713"/>
            <a:ext cx="271208" cy="131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58377" y="3613324"/>
            <a:ext cx="703703" cy="527763"/>
          </a:xfrm>
          <a:prstGeom prst="rect">
            <a:avLst/>
          </a:prstGeom>
        </p:spPr>
      </p:pic>
      <p:cxnSp>
        <p:nvCxnSpPr>
          <p:cNvPr id="62" name="Elbow Connector 61"/>
          <p:cNvCxnSpPr>
            <a:stCxn id="61" idx="2"/>
            <a:endCxn id="198" idx="0"/>
          </p:cNvCxnSpPr>
          <p:nvPr/>
        </p:nvCxnSpPr>
        <p:spPr>
          <a:xfrm rot="5400000">
            <a:off x="7645716" y="4297011"/>
            <a:ext cx="320436" cy="859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828597"/>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solidFill>
                  <a:srgbClr val="666666"/>
                </a:solidFill>
              </a:rPr>
              <a:t>SAP® </a:t>
            </a:r>
            <a:r>
              <a:rPr lang="en-GB" sz="2400" dirty="0" err="1">
                <a:solidFill>
                  <a:srgbClr val="666666"/>
                </a:solidFill>
              </a:rPr>
              <a:t>BusinessObjects</a:t>
            </a:r>
            <a:r>
              <a:rPr lang="en-GB" sz="2400" dirty="0">
                <a:solidFill>
                  <a:srgbClr val="666666"/>
                </a:solidFill>
              </a:rPr>
              <a:t>™ Analysis, Edition for Microsoft Office</a:t>
            </a:r>
            <a:br>
              <a:rPr lang="en-GB" sz="2400" dirty="0">
                <a:solidFill>
                  <a:srgbClr val="666666"/>
                </a:solidFill>
              </a:rPr>
            </a:br>
            <a:r>
              <a:rPr lang="en-US" sz="2400" b="0" dirty="0">
                <a:solidFill>
                  <a:srgbClr val="666666"/>
                </a:solidFill>
              </a:rPr>
              <a:t>Multidimensional Analysis of SAP BW and SAP HANA</a:t>
            </a:r>
            <a:endParaRPr lang="en-US" dirty="0"/>
          </a:p>
        </p:txBody>
      </p:sp>
      <p:pic>
        <p:nvPicPr>
          <p:cNvPr id="3" name="Picture 8" descr="\\Vs1\TomaWork\Projects\SAP\5693\Analysis Office Drag&amp;Drop - Step 4.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87549" y="2342182"/>
            <a:ext cx="7273906" cy="3843558"/>
          </a:xfrm>
          <a:prstGeom prst="rect">
            <a:avLst/>
          </a:prstGeom>
          <a:ln>
            <a:noFill/>
          </a:ln>
          <a:effectLst>
            <a:outerShdw blurRad="292100" dist="139700" dir="2700000" algn="tl" rotWithShape="0">
              <a:srgbClr val="333333">
                <a:alpha val="65000"/>
              </a:srgbClr>
            </a:outerShdw>
          </a:effectLst>
          <a:scene3d>
            <a:camera prst="perspectiveContrastingRightFacing" fov="2700000">
              <a:rot lat="600000" lon="21000000" rev="0"/>
            </a:camera>
            <a:lightRig rig="threePt" dir="t"/>
          </a:scene3d>
        </p:spPr>
      </p:pic>
      <p:pic>
        <p:nvPicPr>
          <p:cNvPr id="4"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776179" y="3399867"/>
            <a:ext cx="2523290" cy="3099864"/>
          </a:xfrm>
          <a:prstGeom prst="rect">
            <a:avLst/>
          </a:prstGeom>
          <a:ln>
            <a:noFill/>
          </a:ln>
          <a:effectLst>
            <a:outerShdw blurRad="292100" dist="139700" dir="2700000" algn="tl" rotWithShape="0">
              <a:srgbClr val="333333">
                <a:alpha val="65000"/>
              </a:srgbClr>
            </a:outerShdw>
          </a:effectLst>
          <a:scene3d>
            <a:camera prst="perspectiveHeroicExtremeLeftFacing">
              <a:rot lat="900000" lon="600000" rev="21425485"/>
            </a:camera>
            <a:lightRig rig="threePt" dir="t"/>
          </a:scene3d>
        </p:spPr>
      </p:pic>
      <p:sp>
        <p:nvSpPr>
          <p:cNvPr id="5" name="Rounded Rectangular Callout 4"/>
          <p:cNvSpPr/>
          <p:nvPr/>
        </p:nvSpPr>
        <p:spPr bwMode="gray">
          <a:xfrm>
            <a:off x="2778480" y="3064614"/>
            <a:ext cx="3037706" cy="1064275"/>
          </a:xfrm>
          <a:prstGeom prst="wedgeRoundRectCallout">
            <a:avLst>
              <a:gd name="adj1" fmla="val 57676"/>
              <a:gd name="adj2" fmla="val -84051"/>
              <a:gd name="adj3" fmla="val 16667"/>
            </a:avLst>
          </a:prstGeom>
          <a:solidFill>
            <a:schemeClr val="accent1">
              <a:lumMod val="40000"/>
              <a:lumOff val="60000"/>
            </a:schemeClr>
          </a:solidFill>
          <a:ln w="12700" algn="ctr">
            <a:noFill/>
            <a:round/>
            <a:headEnd/>
            <a:tailEnd/>
          </a:ln>
          <a:effectLst/>
        </p:spPr>
        <p:txBody>
          <a:bodyPr vert="horz" wrap="square" lIns="108878" tIns="108878" rIns="108878" bIns="108878" numCol="1" anchor="ctr" anchorCtr="0" compatLnSpc="1">
            <a:prstTxWarp prst="textNoShape">
              <a:avLst/>
            </a:prstTxWarp>
          </a:bodyPr>
          <a:lstStyle/>
          <a:p>
            <a:pPr algn="ctr">
              <a:lnSpc>
                <a:spcPct val="110000"/>
              </a:lnSpc>
              <a:spcBef>
                <a:spcPct val="75000"/>
              </a:spcBef>
              <a:buClr>
                <a:schemeClr val="accent1"/>
              </a:buClr>
              <a:buSzPct val="80000"/>
            </a:pPr>
            <a:r>
              <a:rPr lang="en-US" sz="1900" dirty="0">
                <a:solidFill>
                  <a:srgbClr val="000000"/>
                </a:solidFill>
                <a:latin typeface="Arial" pitchFamily="34" charset="0"/>
              </a:rPr>
              <a:t>Modern and familiar Microsoft Office user experience</a:t>
            </a:r>
          </a:p>
        </p:txBody>
      </p:sp>
      <p:sp>
        <p:nvSpPr>
          <p:cNvPr id="6" name="Rounded Rectangular Callout 5"/>
          <p:cNvSpPr/>
          <p:nvPr/>
        </p:nvSpPr>
        <p:spPr bwMode="gray">
          <a:xfrm>
            <a:off x="876756" y="5143288"/>
            <a:ext cx="3237272" cy="1064275"/>
          </a:xfrm>
          <a:prstGeom prst="wedgeRoundRectCallout">
            <a:avLst>
              <a:gd name="adj1" fmla="val 72110"/>
              <a:gd name="adj2" fmla="val -39172"/>
              <a:gd name="adj3" fmla="val 16667"/>
            </a:avLst>
          </a:prstGeom>
          <a:solidFill>
            <a:schemeClr val="accent1">
              <a:lumMod val="40000"/>
              <a:lumOff val="60000"/>
            </a:schemeClr>
          </a:solidFill>
          <a:ln w="12700" algn="ctr">
            <a:noFill/>
            <a:round/>
            <a:headEnd/>
            <a:tailEnd/>
          </a:ln>
          <a:effectLst/>
        </p:spPr>
        <p:txBody>
          <a:bodyPr vert="horz" wrap="square" lIns="108878" tIns="108878" rIns="108878" bIns="108878" numCol="1" anchor="ctr" anchorCtr="0" compatLnSpc="1">
            <a:prstTxWarp prst="textNoShape">
              <a:avLst/>
            </a:prstTxWarp>
          </a:bodyPr>
          <a:lstStyle/>
          <a:p>
            <a:pPr algn="ctr">
              <a:lnSpc>
                <a:spcPct val="110000"/>
              </a:lnSpc>
              <a:spcBef>
                <a:spcPct val="75000"/>
              </a:spcBef>
              <a:buClr>
                <a:schemeClr val="accent1"/>
              </a:buClr>
              <a:buSzPct val="80000"/>
              <a:defRPr/>
            </a:pPr>
            <a:r>
              <a:rPr lang="en-US" sz="1900" dirty="0">
                <a:solidFill>
                  <a:srgbClr val="000000"/>
                </a:solidFill>
                <a:latin typeface="Arial" pitchFamily="34" charset="0"/>
              </a:rPr>
              <a:t>Build powerful Excel workbook BI applications</a:t>
            </a:r>
          </a:p>
        </p:txBody>
      </p:sp>
      <p:sp>
        <p:nvSpPr>
          <p:cNvPr id="8" name="Rounded Rectangular Callout 7"/>
          <p:cNvSpPr/>
          <p:nvPr/>
        </p:nvSpPr>
        <p:spPr bwMode="gray">
          <a:xfrm>
            <a:off x="6189129" y="5675427"/>
            <a:ext cx="3246503" cy="766568"/>
          </a:xfrm>
          <a:prstGeom prst="wedgeRoundRectCallout">
            <a:avLst>
              <a:gd name="adj1" fmla="val 7069"/>
              <a:gd name="adj2" fmla="val -158621"/>
              <a:gd name="adj3" fmla="val 16667"/>
            </a:avLst>
          </a:prstGeom>
          <a:solidFill>
            <a:schemeClr val="accent1">
              <a:lumMod val="40000"/>
              <a:lumOff val="60000"/>
            </a:schemeClr>
          </a:solidFill>
          <a:ln w="12700" algn="ctr">
            <a:noFill/>
            <a:round/>
            <a:headEnd/>
            <a:tailEnd/>
          </a:ln>
          <a:effectLst/>
        </p:spPr>
        <p:txBody>
          <a:bodyPr vert="horz" wrap="square" lIns="108878" tIns="108878" rIns="108878" bIns="108878" numCol="1" anchor="ctr" anchorCtr="0" compatLnSpc="1">
            <a:prstTxWarp prst="textNoShape">
              <a:avLst/>
            </a:prstTxWarp>
          </a:bodyPr>
          <a:lstStyle/>
          <a:p>
            <a:pPr algn="ctr">
              <a:lnSpc>
                <a:spcPct val="110000"/>
              </a:lnSpc>
              <a:spcBef>
                <a:spcPct val="75000"/>
              </a:spcBef>
              <a:buClr>
                <a:schemeClr val="accent1"/>
              </a:buClr>
              <a:buSzPct val="80000"/>
            </a:pPr>
            <a:r>
              <a:rPr lang="en-US" sz="1900" dirty="0">
                <a:solidFill>
                  <a:srgbClr val="000000"/>
                </a:solidFill>
                <a:latin typeface="Arial" pitchFamily="34" charset="0"/>
              </a:rPr>
              <a:t>Support BW-Integrated Planning</a:t>
            </a:r>
          </a:p>
        </p:txBody>
      </p:sp>
      <p:sp>
        <p:nvSpPr>
          <p:cNvPr id="10" name="Rounded Rectangle 9"/>
          <p:cNvSpPr/>
          <p:nvPr/>
        </p:nvSpPr>
        <p:spPr bwMode="gray">
          <a:xfrm>
            <a:off x="313548" y="1625977"/>
            <a:ext cx="2830310" cy="990829"/>
          </a:xfrm>
          <a:prstGeom prst="roundRect">
            <a:avLst/>
          </a:prstGeom>
          <a:ln>
            <a:headEnd/>
            <a:tailEnd/>
          </a:ln>
        </p:spPr>
        <p:style>
          <a:lnRef idx="0">
            <a:schemeClr val="accent1"/>
          </a:lnRef>
          <a:fillRef idx="3">
            <a:schemeClr val="accent1"/>
          </a:fillRef>
          <a:effectRef idx="3">
            <a:schemeClr val="accent1"/>
          </a:effectRef>
          <a:fontRef idx="minor">
            <a:schemeClr val="lt1"/>
          </a:fontRef>
        </p:style>
        <p:txBody>
          <a:bodyPr wrap="none" lIns="85730" tIns="0" rIns="0" bIns="0" anchor="t" anchorCtr="1"/>
          <a:lstStyle/>
          <a:p>
            <a:pPr algn="ctr" fontAlgn="base">
              <a:spcBef>
                <a:spcPct val="75000"/>
              </a:spcBef>
              <a:spcAft>
                <a:spcPct val="0"/>
              </a:spcAft>
              <a:buClr>
                <a:srgbClr val="777777"/>
              </a:buClr>
              <a:buSzPct val="80000"/>
            </a:pPr>
            <a:r>
              <a:rPr lang="de-DE" sz="1400" b="1" dirty="0">
                <a:solidFill>
                  <a:schemeClr val="tx1">
                    <a:lumMod val="85000"/>
                    <a:lumOff val="15000"/>
                  </a:schemeClr>
                </a:solidFill>
                <a:latin typeface="Arial"/>
              </a:rPr>
              <a:t>Target User Groups:</a:t>
            </a:r>
          </a:p>
          <a:p>
            <a:pPr algn="ctr" fontAlgn="base">
              <a:spcBef>
                <a:spcPct val="75000"/>
              </a:spcBef>
              <a:spcAft>
                <a:spcPct val="0"/>
              </a:spcAft>
              <a:buClr>
                <a:srgbClr val="777777"/>
              </a:buClr>
              <a:buSzPct val="80000"/>
            </a:pPr>
            <a:r>
              <a:rPr lang="de-DE" sz="1700" b="1" dirty="0">
                <a:solidFill>
                  <a:schemeClr val="tx1">
                    <a:lumMod val="85000"/>
                    <a:lumOff val="15000"/>
                  </a:schemeClr>
                </a:solidFill>
                <a:latin typeface="Arial"/>
              </a:rPr>
              <a:t>BI Professional</a:t>
            </a:r>
            <a:br>
              <a:rPr lang="de-DE" sz="1700" b="1" dirty="0">
                <a:solidFill>
                  <a:schemeClr val="tx1">
                    <a:lumMod val="85000"/>
                    <a:lumOff val="15000"/>
                  </a:schemeClr>
                </a:solidFill>
                <a:latin typeface="Arial"/>
              </a:rPr>
            </a:br>
            <a:r>
              <a:rPr lang="de-DE" sz="1700" b="1" dirty="0">
                <a:solidFill>
                  <a:schemeClr val="tx1">
                    <a:lumMod val="85000"/>
                    <a:lumOff val="15000"/>
                  </a:schemeClr>
                </a:solidFill>
                <a:latin typeface="Arial"/>
              </a:rPr>
              <a:t>Business User</a:t>
            </a:r>
          </a:p>
        </p:txBody>
      </p:sp>
      <p:pic>
        <p:nvPicPr>
          <p:cNvPr id="13" name="Picture 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65747" y="1308164"/>
            <a:ext cx="3809238" cy="2426236"/>
          </a:xfrm>
          <a:prstGeom prst="rect">
            <a:avLst/>
          </a:prstGeom>
          <a:noFill/>
          <a:ln w="9525">
            <a:noFill/>
            <a:miter lim="800000"/>
            <a:headEnd/>
            <a:tailEnd/>
          </a:ln>
          <a:scene3d>
            <a:camera prst="perspectiveHeroicExtremeLeftFacing"/>
            <a:lightRig rig="threePt" dir="t"/>
          </a:scene3d>
        </p:spPr>
      </p:pic>
      <p:sp>
        <p:nvSpPr>
          <p:cNvPr id="9" name="Rounded Rectangular Callout 8"/>
          <p:cNvSpPr/>
          <p:nvPr/>
        </p:nvSpPr>
        <p:spPr bwMode="gray">
          <a:xfrm>
            <a:off x="6087503" y="1244650"/>
            <a:ext cx="2949017" cy="1097533"/>
          </a:xfrm>
          <a:prstGeom prst="wedgeRoundRectCallout">
            <a:avLst>
              <a:gd name="adj1" fmla="val 72305"/>
              <a:gd name="adj2" fmla="val 810"/>
              <a:gd name="adj3" fmla="val 16667"/>
            </a:avLst>
          </a:prstGeom>
          <a:solidFill>
            <a:schemeClr val="accent1">
              <a:lumMod val="40000"/>
              <a:lumOff val="60000"/>
            </a:schemeClr>
          </a:solidFill>
          <a:ln w="12700" algn="ctr">
            <a:noFill/>
            <a:round/>
            <a:headEnd/>
            <a:tailEnd/>
          </a:ln>
          <a:effectLst/>
        </p:spPr>
        <p:txBody>
          <a:bodyPr vert="horz" wrap="square" lIns="108878" tIns="108878" rIns="108878" bIns="108878" numCol="1" anchor="ctr" anchorCtr="0" compatLnSpc="1">
            <a:prstTxWarp prst="textNoShape">
              <a:avLst/>
            </a:prstTxWarp>
          </a:bodyPr>
          <a:lstStyle/>
          <a:p>
            <a:pPr algn="ctr">
              <a:lnSpc>
                <a:spcPct val="110000"/>
              </a:lnSpc>
              <a:spcBef>
                <a:spcPct val="75000"/>
              </a:spcBef>
              <a:buClr>
                <a:schemeClr val="accent1"/>
              </a:buClr>
              <a:buSzPct val="80000"/>
              <a:defRPr/>
            </a:pPr>
            <a:r>
              <a:rPr lang="en-US" sz="1900" dirty="0">
                <a:solidFill>
                  <a:srgbClr val="000000"/>
                </a:solidFill>
                <a:latin typeface="Arial" pitchFamily="34" charset="0"/>
              </a:rPr>
              <a:t>Create live PowerPoint presentations</a:t>
            </a:r>
          </a:p>
        </p:txBody>
      </p:sp>
      <p:pic>
        <p:nvPicPr>
          <p:cNvPr id="14" name="Picture 35"/>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gray">
          <a:xfrm>
            <a:off x="436148" y="1700607"/>
            <a:ext cx="349932" cy="395844"/>
          </a:xfrm>
          <a:prstGeom prst="rect">
            <a:avLst/>
          </a:prstGeom>
          <a:noFill/>
          <a:ln w="9525">
            <a:noFill/>
            <a:miter lim="800000"/>
            <a:headEnd/>
            <a:tailEnd/>
          </a:ln>
        </p:spPr>
      </p:pic>
    </p:spTree>
    <p:extLst>
      <p:ext uri="{BB962C8B-B14F-4D97-AF65-F5344CB8AC3E}">
        <p14:creationId xmlns:p14="http://schemas.microsoft.com/office/powerpoint/2010/main" val="42473687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err="1" smtClean="0"/>
              <a:t>BusinessObjects</a:t>
            </a:r>
            <a:r>
              <a:rPr lang="en-US" dirty="0" smtClean="0"/>
              <a:t> Analysis, Edition for Microsoft Office</a:t>
            </a:r>
            <a:br>
              <a:rPr lang="en-US" dirty="0" smtClean="0"/>
            </a:br>
            <a:r>
              <a:rPr lang="en-US" dirty="0" smtClean="0"/>
              <a:t>New in Release 1.3</a:t>
            </a:r>
            <a:endParaRPr lang="en-US" sz="2400" b="0" dirty="0"/>
          </a:p>
        </p:txBody>
      </p:sp>
      <p:sp>
        <p:nvSpPr>
          <p:cNvPr id="6" name="Text Placeholder 5"/>
          <p:cNvSpPr>
            <a:spLocks noGrp="1"/>
          </p:cNvSpPr>
          <p:nvPr>
            <p:ph type="body" sz="quarter" idx="10"/>
          </p:nvPr>
        </p:nvSpPr>
        <p:spPr>
          <a:xfrm>
            <a:off x="5395960" y="1215248"/>
            <a:ext cx="6799215" cy="5297126"/>
          </a:xfrm>
        </p:spPr>
        <p:txBody>
          <a:bodyPr/>
          <a:lstStyle/>
          <a:p>
            <a:pPr marL="219267" indent="-217378" fontAlgn="base">
              <a:spcBef>
                <a:spcPct val="25000"/>
              </a:spcBef>
              <a:spcAft>
                <a:spcPct val="0"/>
              </a:spcAft>
              <a:buClr>
                <a:srgbClr val="F0AB00"/>
              </a:buClr>
              <a:defRPr/>
            </a:pPr>
            <a:r>
              <a:rPr lang="en-US" sz="1700" dirty="0"/>
              <a:t>Platform Features</a:t>
            </a:r>
          </a:p>
          <a:p>
            <a:pPr marL="219267" lvl="1" indent="-217378" fontAlgn="base">
              <a:spcBef>
                <a:spcPct val="25000"/>
              </a:spcBef>
              <a:spcAft>
                <a:spcPct val="0"/>
              </a:spcAft>
              <a:buClr>
                <a:srgbClr val="F0AB00"/>
              </a:buClr>
              <a:defRPr/>
            </a:pPr>
            <a:r>
              <a:rPr lang="en-US" sz="1700" dirty="0"/>
              <a:t>Report-Report Interface (as sender: query, URL)</a:t>
            </a:r>
          </a:p>
          <a:p>
            <a:pPr marL="219267" lvl="1" indent="-217378" fontAlgn="base">
              <a:spcBef>
                <a:spcPct val="25000"/>
              </a:spcBef>
              <a:spcAft>
                <a:spcPct val="0"/>
              </a:spcAft>
              <a:buClr>
                <a:srgbClr val="F0AB00"/>
              </a:buClr>
              <a:defRPr/>
            </a:pPr>
            <a:r>
              <a:rPr lang="en-US" sz="1700" dirty="0"/>
              <a:t>Variants</a:t>
            </a:r>
          </a:p>
          <a:p>
            <a:pPr marL="219267" lvl="1" indent="-217378" fontAlgn="base">
              <a:spcBef>
                <a:spcPct val="25000"/>
              </a:spcBef>
              <a:spcAft>
                <a:spcPct val="0"/>
              </a:spcAft>
              <a:buClr>
                <a:srgbClr val="F0AB00"/>
              </a:buClr>
              <a:defRPr/>
            </a:pPr>
            <a:r>
              <a:rPr lang="en-US" sz="1700" dirty="0"/>
              <a:t>Storing workbooks/</a:t>
            </a:r>
            <a:r>
              <a:rPr lang="en-US" sz="1700" dirty="0" err="1"/>
              <a:t>ppts</a:t>
            </a:r>
            <a:r>
              <a:rPr lang="en-US" sz="1700" dirty="0"/>
              <a:t> in BW repository</a:t>
            </a:r>
          </a:p>
          <a:p>
            <a:pPr marL="219267" lvl="1" indent="-217378" fontAlgn="base">
              <a:spcBef>
                <a:spcPct val="25000"/>
              </a:spcBef>
              <a:spcAft>
                <a:spcPct val="0"/>
              </a:spcAft>
              <a:buClr>
                <a:srgbClr val="F0AB00"/>
              </a:buClr>
              <a:defRPr/>
            </a:pPr>
            <a:r>
              <a:rPr lang="en-US" sz="1700" dirty="0"/>
              <a:t>Launcher (from ABAP transaction)</a:t>
            </a:r>
          </a:p>
          <a:p>
            <a:pPr marL="219267" indent="-217378" fontAlgn="base">
              <a:spcBef>
                <a:spcPct val="25000"/>
              </a:spcBef>
              <a:spcAft>
                <a:spcPct val="0"/>
              </a:spcAft>
              <a:buClr>
                <a:srgbClr val="F0AB00"/>
              </a:buClr>
              <a:defRPr/>
            </a:pPr>
            <a:endParaRPr lang="en-US" sz="1700" dirty="0"/>
          </a:p>
          <a:p>
            <a:pPr marL="219267" indent="-217378" fontAlgn="base">
              <a:spcBef>
                <a:spcPct val="25000"/>
              </a:spcBef>
              <a:spcAft>
                <a:spcPct val="0"/>
              </a:spcAft>
              <a:buClr>
                <a:srgbClr val="F0AB00"/>
              </a:buClr>
              <a:defRPr/>
            </a:pPr>
            <a:r>
              <a:rPr lang="en-US" sz="1700" dirty="0"/>
              <a:t>Innovation</a:t>
            </a:r>
          </a:p>
          <a:p>
            <a:pPr lvl="1" fontAlgn="base">
              <a:spcAft>
                <a:spcPct val="0"/>
              </a:spcAft>
              <a:defRPr/>
            </a:pPr>
            <a:r>
              <a:rPr lang="en-US" sz="1700" dirty="0"/>
              <a:t>Combine local Excel data with corporate data (using BW Workspaces)</a:t>
            </a:r>
          </a:p>
          <a:p>
            <a:pPr marL="219267" indent="-217378" fontAlgn="base">
              <a:spcBef>
                <a:spcPct val="25000"/>
              </a:spcBef>
              <a:spcAft>
                <a:spcPct val="0"/>
              </a:spcAft>
              <a:buClr>
                <a:srgbClr val="F0AB00"/>
              </a:buClr>
              <a:defRPr/>
            </a:pPr>
            <a:endParaRPr lang="en-US" sz="1700" dirty="0"/>
          </a:p>
          <a:p>
            <a:pPr marL="219267" indent="-217378" fontAlgn="base">
              <a:spcBef>
                <a:spcPct val="25000"/>
              </a:spcBef>
              <a:spcAft>
                <a:spcPct val="0"/>
              </a:spcAft>
              <a:buClr>
                <a:srgbClr val="F0AB00"/>
              </a:buClr>
              <a:defRPr/>
            </a:pPr>
            <a:r>
              <a:rPr lang="en-US" sz="1700" dirty="0"/>
              <a:t>HANA Support</a:t>
            </a:r>
          </a:p>
          <a:p>
            <a:pPr lvl="1" fontAlgn="base">
              <a:spcAft>
                <a:spcPct val="0"/>
              </a:spcAft>
              <a:defRPr/>
            </a:pPr>
            <a:r>
              <a:rPr lang="en-US" sz="1700" dirty="0"/>
              <a:t>Hierarchies, Prompts, Password Change</a:t>
            </a:r>
          </a:p>
          <a:p>
            <a:pPr marL="219267" indent="-217378" fontAlgn="base">
              <a:spcBef>
                <a:spcPct val="25000"/>
              </a:spcBef>
              <a:spcAft>
                <a:spcPct val="0"/>
              </a:spcAft>
              <a:buClr>
                <a:srgbClr val="F0AB00"/>
              </a:buClr>
              <a:defRPr/>
            </a:pPr>
            <a:endParaRPr lang="en-US" sz="1700" dirty="0"/>
          </a:p>
          <a:p>
            <a:pPr marL="219267" indent="-217378" fontAlgn="base">
              <a:spcBef>
                <a:spcPct val="25000"/>
              </a:spcBef>
              <a:spcAft>
                <a:spcPct val="0"/>
              </a:spcAft>
              <a:buClr>
                <a:srgbClr val="F0AB00"/>
              </a:buClr>
              <a:defRPr/>
            </a:pPr>
            <a:r>
              <a:rPr lang="en-US" sz="1700" dirty="0" smtClean="0"/>
              <a:t>Conversion of (simple) </a:t>
            </a:r>
            <a:r>
              <a:rPr lang="en-US" sz="1700" dirty="0" err="1" smtClean="0"/>
              <a:t>BEx</a:t>
            </a:r>
            <a:r>
              <a:rPr lang="en-US" sz="1700" dirty="0" smtClean="0"/>
              <a:t> workbooks</a:t>
            </a:r>
            <a:endParaRPr lang="en-US" sz="1700" dirty="0"/>
          </a:p>
          <a:p>
            <a:pPr marL="219267" lvl="1" indent="-217378" fontAlgn="base">
              <a:spcBef>
                <a:spcPct val="25000"/>
              </a:spcBef>
              <a:spcAft>
                <a:spcPct val="0"/>
              </a:spcAft>
              <a:buClr>
                <a:srgbClr val="F0AB00"/>
              </a:buClr>
              <a:defRPr/>
            </a:pPr>
            <a:endParaRPr lang="en-US" sz="1700" dirty="0"/>
          </a:p>
          <a:p>
            <a:pPr marL="219267" indent="-217378" fontAlgn="base">
              <a:spcBef>
                <a:spcPct val="25000"/>
              </a:spcBef>
              <a:spcAft>
                <a:spcPct val="0"/>
              </a:spcAft>
              <a:buClr>
                <a:srgbClr val="F0AB00"/>
              </a:buClr>
              <a:defRPr/>
            </a:pPr>
            <a:r>
              <a:rPr lang="en-US" sz="1700" dirty="0"/>
              <a:t>BW Integration</a:t>
            </a:r>
          </a:p>
          <a:p>
            <a:pPr marL="219267" lvl="1" indent="-217378" fontAlgn="base">
              <a:spcBef>
                <a:spcPct val="25000"/>
              </a:spcBef>
              <a:spcAft>
                <a:spcPct val="0"/>
              </a:spcAft>
              <a:buClr>
                <a:srgbClr val="F0AB00"/>
              </a:buClr>
              <a:defRPr/>
            </a:pPr>
            <a:r>
              <a:rPr lang="en-US" sz="1700" dirty="0"/>
              <a:t>Activating/deactivating </a:t>
            </a:r>
            <a:r>
              <a:rPr lang="en-US" sz="1700" dirty="0" err="1"/>
              <a:t>BEx</a:t>
            </a:r>
            <a:r>
              <a:rPr lang="en-US" sz="1700" dirty="0"/>
              <a:t> conditions</a:t>
            </a:r>
          </a:p>
          <a:p>
            <a:pPr marL="219267" lvl="1" indent="-217378" fontAlgn="base">
              <a:spcBef>
                <a:spcPct val="25000"/>
              </a:spcBef>
              <a:spcAft>
                <a:spcPct val="0"/>
              </a:spcAft>
              <a:buClr>
                <a:srgbClr val="F0AB00"/>
              </a:buClr>
              <a:defRPr/>
            </a:pPr>
            <a:endParaRPr lang="en-US" dirty="0" smtClean="0"/>
          </a:p>
          <a:p>
            <a:pPr lvl="1" fontAlgn="base">
              <a:spcAft>
                <a:spcPct val="0"/>
              </a:spcAft>
              <a:defRPr/>
            </a:pPr>
            <a:endParaRPr lang="en-US" sz="1900" dirty="0"/>
          </a:p>
        </p:txBody>
      </p:sp>
      <p:sp>
        <p:nvSpPr>
          <p:cNvPr id="14" name="AutoShape 7"/>
          <p:cNvSpPr>
            <a:spLocks noChangeArrowheads="1"/>
          </p:cNvSpPr>
          <p:nvPr/>
        </p:nvSpPr>
        <p:spPr bwMode="gray">
          <a:xfrm>
            <a:off x="1078674" y="4005221"/>
            <a:ext cx="3443719" cy="1238564"/>
          </a:xfrm>
          <a:prstGeom prst="roundRect">
            <a:avLst>
              <a:gd name="adj" fmla="val 12449"/>
            </a:avLst>
          </a:prstGeom>
          <a:solidFill>
            <a:schemeClr val="tx2"/>
          </a:solidFill>
          <a:ln w="12700" algn="ctr">
            <a:noFill/>
            <a:round/>
            <a:headEnd/>
            <a:tailEnd/>
          </a:ln>
          <a:effectLst/>
        </p:spPr>
        <p:txBody>
          <a:bodyPr wrap="none" lIns="85730" tIns="0" rIns="0" bIns="0" anchor="b" anchorCtr="1"/>
          <a:lstStyle/>
          <a:p>
            <a:pPr algn="ctr">
              <a:spcBef>
                <a:spcPct val="75000"/>
              </a:spcBef>
              <a:buClr>
                <a:srgbClr val="777777"/>
              </a:buClr>
              <a:buSzTx/>
            </a:pPr>
            <a:r>
              <a:rPr lang="en-US" sz="1700" b="1" dirty="0">
                <a:solidFill>
                  <a:schemeClr val="bg1"/>
                </a:solidFill>
              </a:rPr>
              <a:t>Analysis,</a:t>
            </a:r>
            <a:br>
              <a:rPr lang="en-US" sz="1700" b="1" dirty="0">
                <a:solidFill>
                  <a:schemeClr val="bg1"/>
                </a:solidFill>
              </a:rPr>
            </a:br>
            <a:r>
              <a:rPr lang="en-US" sz="1700" b="1" dirty="0">
                <a:solidFill>
                  <a:schemeClr val="bg1"/>
                </a:solidFill>
              </a:rPr>
              <a:t>edition for Microsoft Office</a:t>
            </a:r>
          </a:p>
        </p:txBody>
      </p:sp>
      <p:sp>
        <p:nvSpPr>
          <p:cNvPr id="15" name="AutoShape 33"/>
          <p:cNvSpPr>
            <a:spLocks noChangeArrowheads="1"/>
          </p:cNvSpPr>
          <p:nvPr/>
        </p:nvSpPr>
        <p:spPr bwMode="gray">
          <a:xfrm>
            <a:off x="1528375" y="3022432"/>
            <a:ext cx="2535364" cy="476829"/>
          </a:xfrm>
          <a:prstGeom prst="roundRect">
            <a:avLst>
              <a:gd name="adj" fmla="val 9634"/>
            </a:avLst>
          </a:prstGeom>
          <a:solidFill>
            <a:schemeClr val="bg1">
              <a:lumMod val="85000"/>
            </a:schemeClr>
          </a:solidFill>
          <a:ln w="12700" algn="ctr">
            <a:noFill/>
            <a:round/>
            <a:headEnd/>
            <a:tailEnd/>
          </a:ln>
          <a:effectLst/>
        </p:spPr>
        <p:txBody>
          <a:bodyPr wrap="none" lIns="0" tIns="0" rIns="0" bIns="0" anchor="ctr" anchorCtr="1"/>
          <a:lstStyle/>
          <a:p>
            <a:pPr algn="ctr"/>
            <a:r>
              <a:rPr lang="en-US" sz="1400" b="1" dirty="0">
                <a:cs typeface="Arial" charset="0"/>
              </a:rPr>
              <a:t>BW Workspaces</a:t>
            </a:r>
          </a:p>
        </p:txBody>
      </p:sp>
      <p:pic>
        <p:nvPicPr>
          <p:cNvPr id="1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27957" y="4093545"/>
            <a:ext cx="1095185" cy="65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AutoShape 7"/>
          <p:cNvSpPr>
            <a:spLocks noChangeArrowheads="1"/>
          </p:cNvSpPr>
          <p:nvPr/>
        </p:nvSpPr>
        <p:spPr bwMode="gray">
          <a:xfrm>
            <a:off x="364359" y="1700606"/>
            <a:ext cx="2344338" cy="648940"/>
          </a:xfrm>
          <a:prstGeom prst="roundRect">
            <a:avLst>
              <a:gd name="adj" fmla="val 12449"/>
            </a:avLst>
          </a:prstGeom>
          <a:solidFill>
            <a:schemeClr val="accent1"/>
          </a:solidFill>
          <a:ln w="12700" algn="ctr">
            <a:noFill/>
            <a:round/>
            <a:headEnd/>
            <a:tailEnd/>
          </a:ln>
          <a:effectLst/>
        </p:spPr>
        <p:txBody>
          <a:bodyPr wrap="none" lIns="85730" tIns="0" rIns="0" bIns="0" anchor="ctr"/>
          <a:lstStyle/>
          <a:p>
            <a:pPr algn="ctr">
              <a:spcBef>
                <a:spcPct val="75000"/>
              </a:spcBef>
              <a:buClr>
                <a:srgbClr val="777777"/>
              </a:buClr>
            </a:pPr>
            <a:r>
              <a:rPr lang="en-US" sz="1300" b="1" dirty="0">
                <a:solidFill>
                  <a:srgbClr val="000000"/>
                </a:solidFill>
              </a:rPr>
              <a:t>Corporate Data</a:t>
            </a:r>
            <a:br>
              <a:rPr lang="en-US" sz="1300" b="1" dirty="0">
                <a:solidFill>
                  <a:srgbClr val="000000"/>
                </a:solidFill>
              </a:rPr>
            </a:br>
            <a:r>
              <a:rPr lang="en-US" sz="1300" b="1" dirty="0">
                <a:solidFill>
                  <a:srgbClr val="000000"/>
                </a:solidFill>
              </a:rPr>
              <a:t>(SAP BW, SAP HANA)</a:t>
            </a:r>
          </a:p>
        </p:txBody>
      </p:sp>
      <p:sp>
        <p:nvSpPr>
          <p:cNvPr id="19" name="AutoShape 7"/>
          <p:cNvSpPr>
            <a:spLocks noChangeArrowheads="1"/>
          </p:cNvSpPr>
          <p:nvPr/>
        </p:nvSpPr>
        <p:spPr bwMode="gray">
          <a:xfrm>
            <a:off x="2911950" y="1700606"/>
            <a:ext cx="2344338" cy="648940"/>
          </a:xfrm>
          <a:prstGeom prst="roundRect">
            <a:avLst>
              <a:gd name="adj" fmla="val 12449"/>
            </a:avLst>
          </a:prstGeom>
          <a:solidFill>
            <a:schemeClr val="accent1"/>
          </a:solidFill>
          <a:ln w="12700" algn="ctr">
            <a:noFill/>
            <a:round/>
            <a:headEnd/>
            <a:tailEnd/>
          </a:ln>
          <a:effectLst/>
        </p:spPr>
        <p:txBody>
          <a:bodyPr wrap="none" lIns="85730" tIns="0" rIns="0" bIns="0" anchor="ctr"/>
          <a:lstStyle/>
          <a:p>
            <a:pPr algn="ctr">
              <a:spcBef>
                <a:spcPct val="75000"/>
              </a:spcBef>
              <a:buClr>
                <a:srgbClr val="777777"/>
              </a:buClr>
            </a:pPr>
            <a:r>
              <a:rPr lang="en-US" sz="1300" b="1" dirty="0">
                <a:solidFill>
                  <a:srgbClr val="000000"/>
                </a:solidFill>
              </a:rPr>
              <a:t>Local Data</a:t>
            </a:r>
          </a:p>
        </p:txBody>
      </p:sp>
      <p:cxnSp>
        <p:nvCxnSpPr>
          <p:cNvPr id="20" name="Shape 31"/>
          <p:cNvCxnSpPr>
            <a:stCxn id="15" idx="0"/>
            <a:endCxn id="18" idx="2"/>
          </p:cNvCxnSpPr>
          <p:nvPr/>
        </p:nvCxnSpPr>
        <p:spPr bwMode="auto">
          <a:xfrm rot="16200000" flipV="1">
            <a:off x="1829850" y="2056224"/>
            <a:ext cx="672886" cy="1259529"/>
          </a:xfrm>
          <a:prstGeom prst="bentConnector3">
            <a:avLst>
              <a:gd name="adj1" fmla="val 50000"/>
            </a:avLst>
          </a:prstGeom>
          <a:ln w="28575" cap="flat" cmpd="sng" algn="ctr">
            <a:solidFill>
              <a:schemeClr val="tx1"/>
            </a:solidFill>
            <a:prstDash val="solid"/>
            <a:round/>
            <a:headEnd type="triangle" w="lg"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Shape 31"/>
          <p:cNvCxnSpPr>
            <a:stCxn id="15" idx="0"/>
            <a:endCxn id="19" idx="2"/>
          </p:cNvCxnSpPr>
          <p:nvPr/>
        </p:nvCxnSpPr>
        <p:spPr bwMode="auto">
          <a:xfrm rot="5400000" flipH="1" flipV="1">
            <a:off x="3103645" y="2041959"/>
            <a:ext cx="672886" cy="1288062"/>
          </a:xfrm>
          <a:prstGeom prst="bentConnector3">
            <a:avLst>
              <a:gd name="adj1" fmla="val 50000"/>
            </a:avLst>
          </a:prstGeom>
          <a:ln w="28575" cap="flat" cmpd="sng" algn="ctr">
            <a:solidFill>
              <a:schemeClr val="tx1"/>
            </a:solidFill>
            <a:prstDash val="solid"/>
            <a:round/>
            <a:headEnd type="triangle" w="lg"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Shape 31"/>
          <p:cNvCxnSpPr>
            <a:stCxn id="14" idx="0"/>
            <a:endCxn id="15" idx="2"/>
          </p:cNvCxnSpPr>
          <p:nvPr/>
        </p:nvCxnSpPr>
        <p:spPr bwMode="auto">
          <a:xfrm rot="16200000" flipV="1">
            <a:off x="2545316" y="3750003"/>
            <a:ext cx="505959" cy="4476"/>
          </a:xfrm>
          <a:prstGeom prst="bentConnector3">
            <a:avLst>
              <a:gd name="adj1" fmla="val 50000"/>
            </a:avLst>
          </a:prstGeom>
          <a:ln w="28575" cap="flat" cmpd="sng" algn="ctr">
            <a:solidFill>
              <a:schemeClr val="tx1"/>
            </a:solidFill>
            <a:prstDash val="solid"/>
            <a:round/>
            <a:headEnd type="triangle" w="lg"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3"/>
          <p:cNvSpPr txBox="1">
            <a:spLocks noChangeArrowheads="1"/>
          </p:cNvSpPr>
          <p:nvPr/>
        </p:nvSpPr>
        <p:spPr>
          <a:xfrm>
            <a:off x="601491" y="6065928"/>
            <a:ext cx="4962759" cy="526898"/>
          </a:xfrm>
          <a:prstGeom prst="rect">
            <a:avLst/>
          </a:prstGeom>
          <a:ln>
            <a:noFill/>
          </a:ln>
        </p:spPr>
        <p:txBody>
          <a:bodyPr lIns="108878" tIns="54439" rIns="108878" bIns="54439"/>
          <a:lstStyle/>
          <a:p>
            <a:pPr marL="219267" lvl="1" indent="-217378" fontAlgn="base">
              <a:spcBef>
                <a:spcPct val="25000"/>
              </a:spcBef>
              <a:spcAft>
                <a:spcPct val="0"/>
              </a:spcAft>
              <a:buClr>
                <a:srgbClr val="F0AB00"/>
              </a:buClr>
              <a:buSzPct val="80000"/>
              <a:buNone/>
              <a:defRPr/>
            </a:pPr>
            <a:r>
              <a:rPr lang="en-US" sz="2400" kern="0" dirty="0">
                <a:solidFill>
                  <a:schemeClr val="tx2"/>
                </a:solidFill>
                <a:latin typeface="+mn-lt"/>
                <a:sym typeface="Wingdings" pitchFamily="2" charset="2"/>
              </a:rPr>
              <a:t>GA since Oct 2012</a:t>
            </a:r>
            <a:endParaRPr lang="en-US" sz="2400" kern="0" dirty="0">
              <a:solidFill>
                <a:schemeClr val="tx2"/>
              </a:solidFill>
              <a:latin typeface="+mn-lt"/>
            </a:endParaRPr>
          </a:p>
        </p:txBody>
      </p:sp>
    </p:spTree>
    <p:extLst>
      <p:ext uri="{BB962C8B-B14F-4D97-AF65-F5344CB8AC3E}">
        <p14:creationId xmlns:p14="http://schemas.microsoft.com/office/powerpoint/2010/main" val="11047831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dirty="0" err="1"/>
              <a:t>BusinessObjects</a:t>
            </a:r>
            <a:r>
              <a:rPr lang="en-US" dirty="0"/>
              <a:t> Analysis, Edition for Microsoft Office</a:t>
            </a:r>
            <a:br>
              <a:rPr lang="en-US" dirty="0"/>
            </a:br>
            <a:r>
              <a:rPr lang="en-US" dirty="0"/>
              <a:t>New </a:t>
            </a:r>
            <a:r>
              <a:rPr lang="en-US" dirty="0" smtClean="0"/>
              <a:t>in Release 1.4</a:t>
            </a:r>
            <a:endParaRPr lang="en-US" sz="2400" b="0" dirty="0"/>
          </a:p>
        </p:txBody>
      </p:sp>
      <p:sp>
        <p:nvSpPr>
          <p:cNvPr id="6" name="Text Placeholder 5"/>
          <p:cNvSpPr>
            <a:spLocks noGrp="1"/>
          </p:cNvSpPr>
          <p:nvPr>
            <p:ph type="body" sz="quarter" idx="10"/>
          </p:nvPr>
        </p:nvSpPr>
        <p:spPr>
          <a:xfrm>
            <a:off x="4948518" y="1240655"/>
            <a:ext cx="7229719" cy="5297126"/>
          </a:xfrm>
        </p:spPr>
        <p:txBody>
          <a:bodyPr/>
          <a:lstStyle/>
          <a:p>
            <a:pPr marL="219267" indent="-217378" fontAlgn="base">
              <a:spcBef>
                <a:spcPct val="25000"/>
              </a:spcBef>
              <a:spcAft>
                <a:spcPct val="0"/>
              </a:spcAft>
              <a:buClr>
                <a:srgbClr val="F0AB00"/>
              </a:buClr>
              <a:defRPr/>
            </a:pPr>
            <a:r>
              <a:rPr lang="en-US" sz="1800" dirty="0"/>
              <a:t>Analysis Suite</a:t>
            </a:r>
          </a:p>
          <a:p>
            <a:pPr lvl="1" indent="1891" fontAlgn="base">
              <a:spcBef>
                <a:spcPct val="25000"/>
              </a:spcBef>
              <a:spcAft>
                <a:spcPct val="0"/>
              </a:spcAft>
              <a:buClr>
                <a:srgbClr val="F0AB00"/>
              </a:buClr>
              <a:defRPr/>
            </a:pPr>
            <a:r>
              <a:rPr lang="en-US" sz="1800" dirty="0"/>
              <a:t>Interoperability with Design Studio</a:t>
            </a:r>
          </a:p>
          <a:p>
            <a:pPr lvl="1" indent="1891" fontAlgn="base">
              <a:spcBef>
                <a:spcPct val="25000"/>
              </a:spcBef>
              <a:spcAft>
                <a:spcPct val="0"/>
              </a:spcAft>
              <a:buClr>
                <a:srgbClr val="F0AB00"/>
              </a:buClr>
              <a:defRPr/>
            </a:pPr>
            <a:r>
              <a:rPr lang="de-DE" sz="1800" dirty="0" err="1"/>
              <a:t>Automatic</a:t>
            </a:r>
            <a:r>
              <a:rPr lang="de-DE" sz="1800" dirty="0"/>
              <a:t> </a:t>
            </a:r>
            <a:r>
              <a:rPr lang="de-DE" sz="1800" dirty="0" err="1"/>
              <a:t>transformation</a:t>
            </a:r>
            <a:r>
              <a:rPr lang="de-DE" sz="1800" dirty="0"/>
              <a:t> </a:t>
            </a:r>
            <a:r>
              <a:rPr lang="de-DE" sz="1800" dirty="0" err="1"/>
              <a:t>from</a:t>
            </a:r>
            <a:r>
              <a:rPr lang="de-DE" sz="1800" dirty="0"/>
              <a:t> Analysis Office </a:t>
            </a:r>
            <a:r>
              <a:rPr lang="de-DE" sz="1800" dirty="0" err="1"/>
              <a:t>apps</a:t>
            </a:r>
            <a:r>
              <a:rPr lang="de-DE" sz="1800" dirty="0"/>
              <a:t> </a:t>
            </a:r>
            <a:r>
              <a:rPr lang="de-DE" sz="1800" dirty="0" err="1"/>
              <a:t>to</a:t>
            </a:r>
            <a:r>
              <a:rPr lang="de-DE" sz="1800" dirty="0"/>
              <a:t> </a:t>
            </a:r>
            <a:r>
              <a:rPr lang="de-DE" sz="1800" dirty="0" err="1"/>
              <a:t>iPad</a:t>
            </a:r>
            <a:r>
              <a:rPr lang="de-DE" sz="1800" dirty="0"/>
              <a:t> </a:t>
            </a:r>
            <a:r>
              <a:rPr lang="de-DE" sz="1800" dirty="0" err="1"/>
              <a:t>apps</a:t>
            </a:r>
            <a:endParaRPr lang="en-US" sz="1800" dirty="0"/>
          </a:p>
          <a:p>
            <a:pPr marL="219267" indent="-217378" fontAlgn="base">
              <a:spcBef>
                <a:spcPct val="25000"/>
              </a:spcBef>
              <a:spcAft>
                <a:spcPct val="0"/>
              </a:spcAft>
              <a:buClr>
                <a:srgbClr val="F0AB00"/>
              </a:buClr>
              <a:defRPr/>
            </a:pPr>
            <a:endParaRPr lang="en-US" sz="1600" dirty="0"/>
          </a:p>
          <a:p>
            <a:pPr marL="219267" indent="-217378" fontAlgn="base">
              <a:spcBef>
                <a:spcPct val="25000"/>
              </a:spcBef>
              <a:spcAft>
                <a:spcPct val="0"/>
              </a:spcAft>
              <a:buClr>
                <a:srgbClr val="F0AB00"/>
              </a:buClr>
              <a:defRPr/>
            </a:pPr>
            <a:r>
              <a:rPr lang="en-US" sz="1800" dirty="0" err="1" smtClean="0"/>
              <a:t>Enhancemed</a:t>
            </a:r>
            <a:r>
              <a:rPr lang="en-US" sz="1800" dirty="0" smtClean="0"/>
              <a:t> BI Platform Support</a:t>
            </a:r>
            <a:endParaRPr lang="en-US" sz="1800" dirty="0"/>
          </a:p>
          <a:p>
            <a:pPr lvl="1" fontAlgn="base">
              <a:spcAft>
                <a:spcPct val="0"/>
              </a:spcAft>
              <a:defRPr/>
            </a:pPr>
            <a:r>
              <a:rPr lang="en-US" sz="1800" dirty="0" smtClean="0"/>
              <a:t>Single Sign-On and LCM (requires BI 4.1)</a:t>
            </a:r>
            <a:endParaRPr lang="en-US" sz="1800" dirty="0"/>
          </a:p>
          <a:p>
            <a:pPr marL="219267" indent="-217378" fontAlgn="base">
              <a:spcBef>
                <a:spcPct val="25000"/>
              </a:spcBef>
              <a:spcAft>
                <a:spcPct val="0"/>
              </a:spcAft>
              <a:buClr>
                <a:srgbClr val="F0AB00"/>
              </a:buClr>
              <a:defRPr/>
            </a:pPr>
            <a:endParaRPr lang="en-US" sz="1800" dirty="0"/>
          </a:p>
          <a:p>
            <a:pPr marL="219267" indent="-217378" fontAlgn="base">
              <a:spcBef>
                <a:spcPct val="25000"/>
              </a:spcBef>
              <a:spcAft>
                <a:spcPct val="0"/>
              </a:spcAft>
              <a:buClr>
                <a:srgbClr val="F0AB00"/>
              </a:buClr>
              <a:defRPr/>
            </a:pPr>
            <a:r>
              <a:rPr lang="en-US" sz="1800" dirty="0"/>
              <a:t>Innovation</a:t>
            </a:r>
          </a:p>
          <a:p>
            <a:pPr lvl="1" fontAlgn="base">
              <a:spcAft>
                <a:spcPct val="0"/>
              </a:spcAft>
              <a:defRPr/>
            </a:pPr>
            <a:r>
              <a:rPr lang="en-US" sz="1800" dirty="0"/>
              <a:t>Waterfall </a:t>
            </a:r>
            <a:r>
              <a:rPr lang="en-US" sz="1800" dirty="0" smtClean="0"/>
              <a:t>Charts</a:t>
            </a:r>
          </a:p>
          <a:p>
            <a:pPr lvl="1" fontAlgn="base">
              <a:spcAft>
                <a:spcPct val="0"/>
              </a:spcAft>
              <a:defRPr/>
            </a:pPr>
            <a:endParaRPr lang="en-US" sz="1800" dirty="0"/>
          </a:p>
          <a:p>
            <a:pPr marL="219267" indent="-217378" fontAlgn="base">
              <a:spcBef>
                <a:spcPct val="25000"/>
              </a:spcBef>
              <a:spcAft>
                <a:spcPct val="0"/>
              </a:spcAft>
              <a:buClr>
                <a:srgbClr val="F0AB00"/>
              </a:buClr>
              <a:defRPr/>
            </a:pPr>
            <a:r>
              <a:rPr lang="en-US" sz="1800" dirty="0" smtClean="0"/>
              <a:t>Continuous </a:t>
            </a:r>
            <a:r>
              <a:rPr lang="en-US" sz="1800" dirty="0"/>
              <a:t>Improvements</a:t>
            </a:r>
          </a:p>
          <a:p>
            <a:pPr lvl="1" fontAlgn="base">
              <a:spcAft>
                <a:spcPct val="0"/>
              </a:spcAft>
              <a:defRPr/>
            </a:pPr>
            <a:r>
              <a:rPr lang="en-US" sz="1800" dirty="0" smtClean="0"/>
              <a:t>Broadcasting via BI Platform 4.1 (Feature Pack planned for Q3 2013)</a:t>
            </a:r>
          </a:p>
          <a:p>
            <a:pPr lvl="1" fontAlgn="base">
              <a:spcAft>
                <a:spcPct val="0"/>
              </a:spcAft>
              <a:defRPr/>
            </a:pPr>
            <a:r>
              <a:rPr lang="en-US" sz="1800" dirty="0" smtClean="0"/>
              <a:t>Launch Query Designer</a:t>
            </a:r>
          </a:p>
          <a:p>
            <a:pPr lvl="1" fontAlgn="base">
              <a:spcAft>
                <a:spcPct val="0"/>
              </a:spcAft>
              <a:defRPr/>
            </a:pPr>
            <a:r>
              <a:rPr lang="en-US" sz="1800" smtClean="0"/>
              <a:t>Access Mode</a:t>
            </a:r>
            <a:r>
              <a:rPr lang="en-US" sz="1800" dirty="0" smtClean="0"/>
              <a:t>, Versioned/time-</a:t>
            </a:r>
            <a:r>
              <a:rPr lang="en-US" sz="1800" dirty="0" err="1" smtClean="0"/>
              <a:t>dep</a:t>
            </a:r>
            <a:r>
              <a:rPr lang="en-US" sz="1800" dirty="0" smtClean="0"/>
              <a:t> hierarchies, de-/activate hierarchies, Data Refresh, Member selector for mass data (</a:t>
            </a:r>
            <a:r>
              <a:rPr lang="en-US" sz="1800" dirty="0"/>
              <a:t>note </a:t>
            </a:r>
            <a:r>
              <a:rPr lang="en-US" sz="1800" dirty="0" smtClean="0"/>
              <a:t>1824726)</a:t>
            </a:r>
            <a:endParaRPr lang="en-US" sz="1800" dirty="0"/>
          </a:p>
        </p:txBody>
      </p:sp>
      <p:sp>
        <p:nvSpPr>
          <p:cNvPr id="14" name="AutoShape 7"/>
          <p:cNvSpPr>
            <a:spLocks noChangeArrowheads="1"/>
          </p:cNvSpPr>
          <p:nvPr/>
        </p:nvSpPr>
        <p:spPr bwMode="gray">
          <a:xfrm>
            <a:off x="1078674" y="4005220"/>
            <a:ext cx="3443719" cy="1372358"/>
          </a:xfrm>
          <a:prstGeom prst="roundRect">
            <a:avLst>
              <a:gd name="adj" fmla="val 12449"/>
            </a:avLst>
          </a:prstGeom>
          <a:solidFill>
            <a:schemeClr val="tx2"/>
          </a:solidFill>
          <a:ln w="12700" algn="ctr">
            <a:noFill/>
            <a:round/>
            <a:headEnd/>
            <a:tailEnd/>
          </a:ln>
          <a:effectLst/>
        </p:spPr>
        <p:txBody>
          <a:bodyPr wrap="none" lIns="85730" tIns="0" rIns="0" bIns="0" anchor="b" anchorCtr="1"/>
          <a:lstStyle/>
          <a:p>
            <a:pPr algn="ctr">
              <a:spcBef>
                <a:spcPct val="75000"/>
              </a:spcBef>
              <a:buClr>
                <a:srgbClr val="777777"/>
              </a:buClr>
              <a:buSzTx/>
            </a:pPr>
            <a:r>
              <a:rPr lang="en-US" sz="1700" b="1" dirty="0">
                <a:solidFill>
                  <a:schemeClr val="bg1"/>
                </a:solidFill>
              </a:rPr>
              <a:t>Analysis,</a:t>
            </a:r>
            <a:br>
              <a:rPr lang="en-US" sz="1700" b="1" dirty="0">
                <a:solidFill>
                  <a:schemeClr val="bg1"/>
                </a:solidFill>
              </a:rPr>
            </a:br>
            <a:r>
              <a:rPr lang="en-US" sz="1700" b="1" dirty="0">
                <a:solidFill>
                  <a:schemeClr val="bg1"/>
                </a:solidFill>
              </a:rPr>
              <a:t>edition for Microsoft Office</a:t>
            </a:r>
          </a:p>
        </p:txBody>
      </p:sp>
      <p:sp>
        <p:nvSpPr>
          <p:cNvPr id="15" name="AutoShape 33"/>
          <p:cNvSpPr>
            <a:spLocks noChangeArrowheads="1"/>
          </p:cNvSpPr>
          <p:nvPr/>
        </p:nvSpPr>
        <p:spPr bwMode="gray">
          <a:xfrm>
            <a:off x="1528375" y="3022432"/>
            <a:ext cx="2535364" cy="476829"/>
          </a:xfrm>
          <a:prstGeom prst="roundRect">
            <a:avLst>
              <a:gd name="adj" fmla="val 9634"/>
            </a:avLst>
          </a:prstGeom>
          <a:solidFill>
            <a:schemeClr val="bg1">
              <a:lumMod val="85000"/>
            </a:schemeClr>
          </a:solidFill>
          <a:ln w="12700" algn="ctr">
            <a:noFill/>
            <a:round/>
            <a:headEnd/>
            <a:tailEnd/>
          </a:ln>
          <a:effectLst/>
        </p:spPr>
        <p:txBody>
          <a:bodyPr wrap="none" lIns="0" tIns="0" rIns="0" bIns="0" anchor="ctr" anchorCtr="1"/>
          <a:lstStyle/>
          <a:p>
            <a:pPr algn="ctr"/>
            <a:r>
              <a:rPr lang="en-US" sz="1400" b="1" dirty="0">
                <a:cs typeface="Arial" charset="0"/>
              </a:rPr>
              <a:t>Using Design Studio</a:t>
            </a:r>
            <a:br>
              <a:rPr lang="en-US" sz="1400" b="1" dirty="0">
                <a:cs typeface="Arial" charset="0"/>
              </a:rPr>
            </a:br>
            <a:r>
              <a:rPr lang="en-US" sz="1400" b="1" dirty="0">
                <a:cs typeface="Arial" charset="0"/>
              </a:rPr>
              <a:t>runtime</a:t>
            </a:r>
          </a:p>
        </p:txBody>
      </p:sp>
      <p:cxnSp>
        <p:nvCxnSpPr>
          <p:cNvPr id="21" name="Shape 31"/>
          <p:cNvCxnSpPr>
            <a:stCxn id="1026" idx="2"/>
            <a:endCxn id="15" idx="0"/>
          </p:cNvCxnSpPr>
          <p:nvPr/>
        </p:nvCxnSpPr>
        <p:spPr bwMode="auto">
          <a:xfrm rot="16200000" flipH="1">
            <a:off x="2540386" y="2766759"/>
            <a:ext cx="507248" cy="4096"/>
          </a:xfrm>
          <a:prstGeom prst="bentConnector3">
            <a:avLst>
              <a:gd name="adj1" fmla="val 50000"/>
            </a:avLst>
          </a:prstGeom>
          <a:ln w="28575" cap="flat" cmpd="sng" algn="ctr">
            <a:solidFill>
              <a:schemeClr val="tx1"/>
            </a:solidFill>
            <a:prstDash val="solid"/>
            <a:round/>
            <a:headEnd type="triangle" w="lg"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Shape 31"/>
          <p:cNvCxnSpPr>
            <a:stCxn id="15" idx="2"/>
            <a:endCxn id="14" idx="0"/>
          </p:cNvCxnSpPr>
          <p:nvPr/>
        </p:nvCxnSpPr>
        <p:spPr bwMode="auto">
          <a:xfrm rot="16200000" flipH="1">
            <a:off x="2545316" y="3750003"/>
            <a:ext cx="505959" cy="4476"/>
          </a:xfrm>
          <a:prstGeom prst="bentConnector3">
            <a:avLst>
              <a:gd name="adj1" fmla="val 50000"/>
            </a:avLst>
          </a:prstGeom>
          <a:ln w="28575" cap="flat" cmpd="sng" algn="ctr">
            <a:solidFill>
              <a:schemeClr val="tx1"/>
            </a:solidFill>
            <a:prstDash val="solid"/>
            <a:round/>
            <a:headEnd type="triangle" w="lg"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026" name="Picture 2" descr="http://de.sap.info/wp-content/uploads/2010/07/Best_iPad_Apps.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942189" y="1520485"/>
            <a:ext cx="1699545" cy="9946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003884" y="1883938"/>
            <a:ext cx="1767586" cy="433107"/>
          </a:xfrm>
          <a:prstGeom prst="rect">
            <a:avLst/>
          </a:prstGeom>
          <a:noFill/>
        </p:spPr>
        <p:txBody>
          <a:bodyPr wrap="square" lIns="108878" tIns="54439" rIns="108878" bIns="54439" rtlCol="0">
            <a:spAutoFit/>
          </a:bodyPr>
          <a:lstStyle/>
          <a:p>
            <a:pPr fontAlgn="base">
              <a:spcBef>
                <a:spcPct val="50000"/>
              </a:spcBef>
              <a:spcAft>
                <a:spcPct val="0"/>
              </a:spcAft>
              <a:buClr>
                <a:srgbClr val="F0AB00"/>
              </a:buClr>
              <a:buSzPct val="80000"/>
            </a:pPr>
            <a:r>
              <a:rPr lang="de-DE" b="1" kern="0" dirty="0" err="1">
                <a:solidFill>
                  <a:schemeClr val="accent5">
                    <a:lumMod val="50000"/>
                  </a:schemeClr>
                </a:solidFill>
                <a:ea typeface="Arial Unicode MS" pitchFamily="34" charset="-128"/>
                <a:cs typeface="Arial Unicode MS" pitchFamily="34" charset="-128"/>
              </a:rPr>
              <a:t>iPad</a:t>
            </a:r>
            <a:r>
              <a:rPr lang="de-DE" b="1" kern="0" dirty="0">
                <a:solidFill>
                  <a:schemeClr val="accent5">
                    <a:lumMod val="50000"/>
                  </a:schemeClr>
                </a:solidFill>
                <a:ea typeface="Arial Unicode MS" pitchFamily="34" charset="-128"/>
                <a:cs typeface="Arial Unicode MS" pitchFamily="34" charset="-128"/>
              </a:rPr>
              <a:t> App</a:t>
            </a:r>
          </a:p>
        </p:txBody>
      </p:sp>
      <p:pic>
        <p:nvPicPr>
          <p:cNvPr id="1027"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262178" y="4068911"/>
            <a:ext cx="1127319" cy="78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3"/>
          <p:cNvSpPr txBox="1">
            <a:spLocks noChangeArrowheads="1"/>
          </p:cNvSpPr>
          <p:nvPr/>
        </p:nvSpPr>
        <p:spPr>
          <a:xfrm>
            <a:off x="601491" y="6065928"/>
            <a:ext cx="4962759" cy="526898"/>
          </a:xfrm>
          <a:prstGeom prst="rect">
            <a:avLst/>
          </a:prstGeom>
          <a:ln>
            <a:noFill/>
          </a:ln>
        </p:spPr>
        <p:txBody>
          <a:bodyPr lIns="108878" tIns="54439" rIns="108878" bIns="54439"/>
          <a:lstStyle/>
          <a:p>
            <a:pPr marL="219267" lvl="1" indent="-217378" fontAlgn="base">
              <a:spcBef>
                <a:spcPct val="25000"/>
              </a:spcBef>
              <a:spcAft>
                <a:spcPct val="0"/>
              </a:spcAft>
              <a:buClr>
                <a:srgbClr val="F0AB00"/>
              </a:buClr>
              <a:buSzPct val="80000"/>
              <a:buNone/>
              <a:defRPr/>
            </a:pPr>
            <a:r>
              <a:rPr lang="en-US" sz="2400" kern="0" dirty="0">
                <a:solidFill>
                  <a:schemeClr val="tx2"/>
                </a:solidFill>
                <a:latin typeface="+mn-lt"/>
                <a:sym typeface="Wingdings" pitchFamily="2" charset="2"/>
              </a:rPr>
              <a:t>GA since </a:t>
            </a:r>
            <a:r>
              <a:rPr lang="en-US" sz="2400" kern="0" dirty="0" smtClean="0">
                <a:solidFill>
                  <a:schemeClr val="tx2"/>
                </a:solidFill>
                <a:latin typeface="+mn-lt"/>
                <a:sym typeface="Wingdings" pitchFamily="2" charset="2"/>
              </a:rPr>
              <a:t>June 2013</a:t>
            </a:r>
            <a:endParaRPr lang="en-US" sz="2400" kern="0" dirty="0">
              <a:solidFill>
                <a:schemeClr val="tx2"/>
              </a:solidFill>
              <a:latin typeface="+mn-lt"/>
            </a:endParaRPr>
          </a:p>
        </p:txBody>
      </p:sp>
    </p:spTree>
    <p:extLst>
      <p:ext uri="{BB962C8B-B14F-4D97-AF65-F5344CB8AC3E}">
        <p14:creationId xmlns:p14="http://schemas.microsoft.com/office/powerpoint/2010/main" val="383333240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SAP® </a:t>
            </a:r>
            <a:r>
              <a:rPr lang="en-GB" dirty="0" err="1" smtClean="0"/>
              <a:t>BusinessObjects</a:t>
            </a:r>
            <a:r>
              <a:rPr lang="en-GB" dirty="0" smtClean="0"/>
              <a:t>™ Analysis, Edition for OLAP</a:t>
            </a:r>
            <a:br>
              <a:rPr lang="en-GB" dirty="0" smtClean="0"/>
            </a:br>
            <a:r>
              <a:rPr lang="en-US" sz="2400" b="0" dirty="0"/>
              <a:t>The best web client for SAP BW and SAP HANA</a:t>
            </a:r>
            <a:endParaRPr lang="en-US" b="0" dirty="0" smtClean="0"/>
          </a:p>
        </p:txBody>
      </p:sp>
      <p:pic>
        <p:nvPicPr>
          <p:cNvPr id="1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02859" y="1678763"/>
            <a:ext cx="7772614" cy="4371969"/>
          </a:xfrm>
          <a:prstGeom prst="rect">
            <a:avLst/>
          </a:prstGeom>
          <a:ln>
            <a:noFill/>
          </a:ln>
          <a:effectLst>
            <a:outerShdw blurRad="292100" dist="139700" dir="2700000" algn="tl" rotWithShape="0">
              <a:srgbClr val="333333">
                <a:alpha val="65000"/>
              </a:srgbClr>
            </a:outerShdw>
          </a:effectLst>
          <a:scene3d>
            <a:camera prst="perspectiveHeroicExtremeLeftFacing" fov="2700000">
              <a:rot lat="0" lon="600000" rev="21480000"/>
            </a:camera>
            <a:lightRig rig="threePt" dir="t"/>
          </a:scene3d>
        </p:spPr>
      </p:pic>
      <p:pic>
        <p:nvPicPr>
          <p:cNvPr id="6"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143859" y="2693023"/>
            <a:ext cx="3218986" cy="3537309"/>
          </a:xfrm>
          <a:prstGeom prst="rect">
            <a:avLst/>
          </a:prstGeom>
          <a:ln>
            <a:noFill/>
          </a:ln>
          <a:effectLst>
            <a:outerShdw blurRad="292100" dist="139700" dir="2700000" algn="tl" rotWithShape="0">
              <a:srgbClr val="333333">
                <a:alpha val="65000"/>
              </a:srgbClr>
            </a:outerShdw>
          </a:effectLst>
          <a:scene3d>
            <a:camera prst="perspectiveContrastingRightFacing" fov="2700000">
              <a:rot lat="600000" lon="21000000" rev="0"/>
            </a:camera>
            <a:lightRig rig="threePt" dir="t"/>
          </a:scene3d>
        </p:spPr>
      </p:pic>
      <p:pic>
        <p:nvPicPr>
          <p:cNvPr id="7" name="Picture 3"/>
          <p:cNvPicPr>
            <a:picLocks noChangeAspect="1" noChangeArrowheads="1"/>
          </p:cNvPicPr>
          <p:nvPr/>
        </p:nvPicPr>
        <p:blipFill>
          <a:blip r:embed="rId5" cstate="print"/>
          <a:srcRect/>
          <a:stretch>
            <a:fillRect/>
          </a:stretch>
        </p:blipFill>
        <p:spPr bwMode="auto">
          <a:xfrm>
            <a:off x="3809604" y="1780386"/>
            <a:ext cx="7487869" cy="525902"/>
          </a:xfrm>
          <a:prstGeom prst="rect">
            <a:avLst/>
          </a:prstGeom>
          <a:ln>
            <a:noFill/>
          </a:ln>
          <a:effectLst>
            <a:outerShdw blurRad="292100" dist="139700" dir="2700000" algn="tl" rotWithShape="0">
              <a:srgbClr val="333333">
                <a:alpha val="65000"/>
              </a:srgbClr>
            </a:outerShdw>
          </a:effectLst>
          <a:scene3d>
            <a:camera prst="perspectiveHeroicExtremeLeftFacing" fov="2700000">
              <a:rot lat="0" lon="600000" rev="21540000"/>
            </a:camera>
            <a:lightRig rig="threePt" dir="t"/>
          </a:scene3d>
        </p:spPr>
      </p:pic>
      <p:sp>
        <p:nvSpPr>
          <p:cNvPr id="8" name="Rounded Rectangular Callout 7"/>
          <p:cNvSpPr/>
          <p:nvPr/>
        </p:nvSpPr>
        <p:spPr bwMode="gray">
          <a:xfrm>
            <a:off x="9681454" y="4255897"/>
            <a:ext cx="2352613" cy="792183"/>
          </a:xfrm>
          <a:prstGeom prst="wedgeRoundRectCallout">
            <a:avLst>
              <a:gd name="adj1" fmla="val -86806"/>
              <a:gd name="adj2" fmla="val -126742"/>
              <a:gd name="adj3" fmla="val 16667"/>
            </a:avLst>
          </a:prstGeom>
          <a:solidFill>
            <a:schemeClr val="accent1">
              <a:lumMod val="40000"/>
              <a:lumOff val="60000"/>
            </a:schemeClr>
          </a:solidFill>
          <a:ln w="12700" algn="ctr">
            <a:noFill/>
            <a:round/>
            <a:headEnd/>
            <a:tailEnd/>
          </a:ln>
          <a:effectLst/>
        </p:spPr>
        <p:txBody>
          <a:bodyPr vert="horz" wrap="square" lIns="108878" tIns="108878" rIns="108878" bIns="108878" numCol="1" anchor="ctr" anchorCtr="0" compatLnSpc="1">
            <a:prstTxWarp prst="textNoShape">
              <a:avLst/>
            </a:prstTxWarp>
          </a:bodyPr>
          <a:lstStyle/>
          <a:p>
            <a:pPr algn="ctr">
              <a:lnSpc>
                <a:spcPct val="110000"/>
              </a:lnSpc>
              <a:spcBef>
                <a:spcPct val="75000"/>
              </a:spcBef>
              <a:buClr>
                <a:schemeClr val="accent1"/>
              </a:buClr>
              <a:buSzPct val="80000"/>
              <a:defRPr/>
            </a:pPr>
            <a:r>
              <a:rPr lang="en-US" sz="1900" dirty="0">
                <a:solidFill>
                  <a:srgbClr val="000000"/>
                </a:solidFill>
              </a:rPr>
              <a:t>Pervasive web-based analysis</a:t>
            </a:r>
          </a:p>
        </p:txBody>
      </p:sp>
      <p:sp>
        <p:nvSpPr>
          <p:cNvPr id="9" name="Rounded Rectangular Callout 8"/>
          <p:cNvSpPr/>
          <p:nvPr/>
        </p:nvSpPr>
        <p:spPr bwMode="gray">
          <a:xfrm>
            <a:off x="4052658" y="5702211"/>
            <a:ext cx="3744975" cy="792183"/>
          </a:xfrm>
          <a:prstGeom prst="wedgeRoundRectCallout">
            <a:avLst>
              <a:gd name="adj1" fmla="val -50655"/>
              <a:gd name="adj2" fmla="val -86824"/>
              <a:gd name="adj3" fmla="val 16667"/>
            </a:avLst>
          </a:prstGeom>
          <a:solidFill>
            <a:schemeClr val="accent1">
              <a:lumMod val="40000"/>
              <a:lumOff val="60000"/>
            </a:schemeClr>
          </a:solidFill>
          <a:ln w="12700" algn="ctr">
            <a:noFill/>
            <a:round/>
            <a:headEnd/>
            <a:tailEnd/>
          </a:ln>
          <a:effectLst/>
        </p:spPr>
        <p:txBody>
          <a:bodyPr vert="horz" wrap="square" lIns="108878" tIns="108878" rIns="108878" bIns="108878" numCol="1" anchor="ctr" anchorCtr="0" compatLnSpc="1">
            <a:prstTxWarp prst="textNoShape">
              <a:avLst/>
            </a:prstTxWarp>
          </a:bodyPr>
          <a:lstStyle/>
          <a:p>
            <a:pPr algn="ctr">
              <a:lnSpc>
                <a:spcPct val="110000"/>
              </a:lnSpc>
              <a:spcBef>
                <a:spcPct val="75000"/>
              </a:spcBef>
              <a:buClr>
                <a:schemeClr val="accent1"/>
              </a:buClr>
              <a:buSzPct val="80000"/>
              <a:defRPr/>
            </a:pPr>
            <a:r>
              <a:rPr lang="en-US" sz="1900" dirty="0">
                <a:solidFill>
                  <a:srgbClr val="000000"/>
                </a:solidFill>
              </a:rPr>
              <a:t>Modern look-and-feel with intuitive drag-and-drop </a:t>
            </a:r>
          </a:p>
        </p:txBody>
      </p:sp>
      <p:sp>
        <p:nvSpPr>
          <p:cNvPr id="10" name="Rounded Rectangular Callout 9"/>
          <p:cNvSpPr/>
          <p:nvPr/>
        </p:nvSpPr>
        <p:spPr bwMode="gray">
          <a:xfrm>
            <a:off x="8666001" y="2508257"/>
            <a:ext cx="3216838" cy="792183"/>
          </a:xfrm>
          <a:prstGeom prst="wedgeRoundRectCallout">
            <a:avLst>
              <a:gd name="adj1" fmla="val -73879"/>
              <a:gd name="adj2" fmla="val -107736"/>
              <a:gd name="adj3" fmla="val 16667"/>
            </a:avLst>
          </a:prstGeom>
          <a:solidFill>
            <a:schemeClr val="accent1">
              <a:lumMod val="40000"/>
              <a:lumOff val="60000"/>
            </a:schemeClr>
          </a:solidFill>
          <a:ln w="12700" algn="ctr">
            <a:noFill/>
            <a:round/>
            <a:headEnd/>
            <a:tailEnd/>
          </a:ln>
          <a:effectLst/>
        </p:spPr>
        <p:txBody>
          <a:bodyPr vert="horz" wrap="square" lIns="108878" tIns="108878" rIns="108878" bIns="108878" numCol="1" anchor="ctr" anchorCtr="0" compatLnSpc="1">
            <a:prstTxWarp prst="textNoShape">
              <a:avLst/>
            </a:prstTxWarp>
          </a:bodyPr>
          <a:lstStyle/>
          <a:p>
            <a:pPr algn="ctr">
              <a:lnSpc>
                <a:spcPct val="110000"/>
              </a:lnSpc>
              <a:spcBef>
                <a:spcPct val="75000"/>
              </a:spcBef>
              <a:buClr>
                <a:schemeClr val="accent1"/>
              </a:buClr>
              <a:buSzPct val="80000"/>
              <a:defRPr/>
            </a:pPr>
            <a:r>
              <a:rPr lang="en-US" sz="1900" dirty="0">
                <a:solidFill>
                  <a:srgbClr val="000000"/>
                </a:solidFill>
              </a:rPr>
              <a:t>Few simple clicks to fast business insights</a:t>
            </a:r>
          </a:p>
        </p:txBody>
      </p:sp>
      <p:sp>
        <p:nvSpPr>
          <p:cNvPr id="11" name="Rounded Rectangular Callout 10"/>
          <p:cNvSpPr/>
          <p:nvPr/>
        </p:nvSpPr>
        <p:spPr bwMode="gray">
          <a:xfrm>
            <a:off x="8874809" y="5537201"/>
            <a:ext cx="3184864" cy="909624"/>
          </a:xfrm>
          <a:prstGeom prst="wedgeRoundRectCallout">
            <a:avLst>
              <a:gd name="adj1" fmla="val -86806"/>
              <a:gd name="adj2" fmla="val -126742"/>
              <a:gd name="adj3" fmla="val 16667"/>
            </a:avLst>
          </a:prstGeom>
          <a:solidFill>
            <a:schemeClr val="accent1">
              <a:lumMod val="40000"/>
              <a:lumOff val="60000"/>
            </a:schemeClr>
          </a:solidFill>
          <a:ln w="12700" algn="ctr">
            <a:noFill/>
            <a:round/>
            <a:headEnd/>
            <a:tailEnd/>
          </a:ln>
          <a:effectLst/>
        </p:spPr>
        <p:txBody>
          <a:bodyPr vert="horz" wrap="square" lIns="108878" tIns="108878" rIns="108878" bIns="108878" numCol="1" anchor="ctr" anchorCtr="0" compatLnSpc="1">
            <a:prstTxWarp prst="textNoShape">
              <a:avLst/>
            </a:prstTxWarp>
          </a:bodyPr>
          <a:lstStyle/>
          <a:p>
            <a:pPr algn="ctr">
              <a:lnSpc>
                <a:spcPct val="110000"/>
              </a:lnSpc>
              <a:spcBef>
                <a:spcPct val="75000"/>
              </a:spcBef>
              <a:buClr>
                <a:schemeClr val="accent1"/>
              </a:buClr>
              <a:buSzPct val="80000"/>
              <a:defRPr/>
            </a:pPr>
            <a:r>
              <a:rPr lang="en-US" sz="1900" dirty="0">
                <a:solidFill>
                  <a:srgbClr val="000000"/>
                </a:solidFill>
              </a:rPr>
              <a:t>SAP BW, HANA, EPM, Teradata and Microsoft Analysis Services</a:t>
            </a:r>
          </a:p>
        </p:txBody>
      </p:sp>
      <p:sp>
        <p:nvSpPr>
          <p:cNvPr id="14" name="Rounded Rectangular Callout 13"/>
          <p:cNvSpPr/>
          <p:nvPr/>
        </p:nvSpPr>
        <p:spPr bwMode="gray">
          <a:xfrm>
            <a:off x="313548" y="5284423"/>
            <a:ext cx="2830310" cy="945909"/>
          </a:xfrm>
          <a:prstGeom prst="wedgeRoundRectCallout">
            <a:avLst>
              <a:gd name="adj1" fmla="val 124861"/>
              <a:gd name="adj2" fmla="val -155606"/>
              <a:gd name="adj3" fmla="val 16667"/>
            </a:avLst>
          </a:prstGeom>
          <a:solidFill>
            <a:schemeClr val="accent1">
              <a:lumMod val="40000"/>
              <a:lumOff val="60000"/>
            </a:schemeClr>
          </a:solidFill>
          <a:ln w="12700" algn="ctr">
            <a:noFill/>
            <a:round/>
            <a:headEnd/>
            <a:tailEnd/>
          </a:ln>
          <a:effectLst/>
        </p:spPr>
        <p:txBody>
          <a:bodyPr vert="horz" wrap="square" lIns="108878" tIns="108878" rIns="108878" bIns="108878" numCol="1" anchor="ctr" anchorCtr="0" compatLnSpc="1">
            <a:prstTxWarp prst="textNoShape">
              <a:avLst/>
            </a:prstTxWarp>
          </a:bodyPr>
          <a:lstStyle/>
          <a:p>
            <a:pPr algn="ctr">
              <a:lnSpc>
                <a:spcPct val="110000"/>
              </a:lnSpc>
              <a:spcBef>
                <a:spcPct val="75000"/>
              </a:spcBef>
              <a:buClr>
                <a:schemeClr val="accent1"/>
              </a:buClr>
              <a:buSzPct val="80000"/>
              <a:defRPr/>
            </a:pPr>
            <a:r>
              <a:rPr lang="en-US" sz="1900" dirty="0">
                <a:solidFill>
                  <a:srgbClr val="000000"/>
                </a:solidFill>
              </a:rPr>
              <a:t>Interoperate with </a:t>
            </a:r>
            <a:r>
              <a:rPr lang="en-US" sz="1900" dirty="0" err="1">
                <a:solidFill>
                  <a:srgbClr val="000000"/>
                </a:solidFill>
              </a:rPr>
              <a:t>WebI</a:t>
            </a:r>
            <a:r>
              <a:rPr lang="en-US" sz="1900" dirty="0">
                <a:solidFill>
                  <a:srgbClr val="000000"/>
                </a:solidFill>
              </a:rPr>
              <a:t> and Crystal Reports</a:t>
            </a:r>
          </a:p>
        </p:txBody>
      </p:sp>
      <p:sp>
        <p:nvSpPr>
          <p:cNvPr id="15" name="Rounded Rectangle 14"/>
          <p:cNvSpPr/>
          <p:nvPr/>
        </p:nvSpPr>
        <p:spPr bwMode="gray">
          <a:xfrm>
            <a:off x="313548" y="1625976"/>
            <a:ext cx="2830310" cy="711365"/>
          </a:xfrm>
          <a:prstGeom prst="roundRect">
            <a:avLst/>
          </a:prstGeom>
          <a:ln>
            <a:headEnd/>
            <a:tailEnd/>
          </a:ln>
        </p:spPr>
        <p:style>
          <a:lnRef idx="0">
            <a:schemeClr val="accent1"/>
          </a:lnRef>
          <a:fillRef idx="3">
            <a:schemeClr val="accent1"/>
          </a:fillRef>
          <a:effectRef idx="3">
            <a:schemeClr val="accent1"/>
          </a:effectRef>
          <a:fontRef idx="minor">
            <a:schemeClr val="lt1"/>
          </a:fontRef>
        </p:style>
        <p:txBody>
          <a:bodyPr wrap="none" lIns="85730" tIns="0" rIns="0" bIns="0" anchor="t" anchorCtr="1"/>
          <a:lstStyle/>
          <a:p>
            <a:pPr algn="ctr" fontAlgn="base">
              <a:spcBef>
                <a:spcPct val="75000"/>
              </a:spcBef>
              <a:spcAft>
                <a:spcPct val="0"/>
              </a:spcAft>
              <a:buClr>
                <a:srgbClr val="777777"/>
              </a:buClr>
              <a:buSzPct val="80000"/>
            </a:pPr>
            <a:r>
              <a:rPr lang="de-DE" sz="1400" b="1" dirty="0">
                <a:solidFill>
                  <a:schemeClr val="tx1">
                    <a:lumMod val="85000"/>
                    <a:lumOff val="15000"/>
                  </a:schemeClr>
                </a:solidFill>
              </a:rPr>
              <a:t>Target User Groups:</a:t>
            </a:r>
          </a:p>
          <a:p>
            <a:pPr algn="ctr" fontAlgn="base">
              <a:spcBef>
                <a:spcPct val="75000"/>
              </a:spcBef>
              <a:spcAft>
                <a:spcPct val="0"/>
              </a:spcAft>
              <a:buClr>
                <a:srgbClr val="777777"/>
              </a:buClr>
              <a:buSzPct val="80000"/>
            </a:pPr>
            <a:r>
              <a:rPr lang="de-DE" sz="1400" b="1" dirty="0">
                <a:solidFill>
                  <a:schemeClr val="tx1">
                    <a:lumMod val="85000"/>
                    <a:lumOff val="15000"/>
                  </a:schemeClr>
                </a:solidFill>
              </a:rPr>
              <a:t>Data Analysts</a:t>
            </a:r>
          </a:p>
        </p:txBody>
      </p:sp>
      <p:pic>
        <p:nvPicPr>
          <p:cNvPr id="18" name="Picture 35"/>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gray">
          <a:xfrm>
            <a:off x="436148" y="1700607"/>
            <a:ext cx="349932" cy="395844"/>
          </a:xfrm>
          <a:prstGeom prst="rect">
            <a:avLst/>
          </a:prstGeom>
          <a:noFill/>
          <a:ln w="9525">
            <a:noFill/>
            <a:miter lim="800000"/>
            <a:headEnd/>
            <a:tailEnd/>
          </a:ln>
        </p:spPr>
      </p:pic>
    </p:spTree>
    <p:extLst>
      <p:ext uri="{BB962C8B-B14F-4D97-AF65-F5344CB8AC3E}">
        <p14:creationId xmlns:p14="http://schemas.microsoft.com/office/powerpoint/2010/main" val="378809673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35644" y="1754778"/>
            <a:ext cx="8078870" cy="3849878"/>
          </a:xfrm>
          <a:prstGeom prst="rect">
            <a:avLst/>
          </a:prstGeom>
          <a:noFill/>
          <a:ln w="9525">
            <a:noFill/>
            <a:miter lim="800000"/>
            <a:headEnd/>
            <a:tailEnd/>
          </a:ln>
          <a:scene3d>
            <a:camera prst="perspectiveContrastingLeftFacing">
              <a:rot lat="0" lon="1200000" rev="0"/>
            </a:camera>
            <a:lightRig rig="threePt" dir="t"/>
          </a:scene3d>
        </p:spPr>
      </p:pic>
      <p:sp>
        <p:nvSpPr>
          <p:cNvPr id="2" name="Title 1"/>
          <p:cNvSpPr>
            <a:spLocks noGrp="1"/>
          </p:cNvSpPr>
          <p:nvPr>
            <p:ph type="title"/>
          </p:nvPr>
        </p:nvSpPr>
        <p:spPr/>
        <p:txBody>
          <a:bodyPr/>
          <a:lstStyle/>
          <a:p>
            <a:r>
              <a:rPr lang="en-GB" dirty="0">
                <a:solidFill>
                  <a:srgbClr val="666666"/>
                </a:solidFill>
              </a:rPr>
              <a:t>SAP® </a:t>
            </a:r>
            <a:r>
              <a:rPr lang="en-GB" dirty="0" err="1">
                <a:solidFill>
                  <a:srgbClr val="666666"/>
                </a:solidFill>
              </a:rPr>
              <a:t>BusinessObjects</a:t>
            </a:r>
            <a:r>
              <a:rPr lang="en-GB" dirty="0">
                <a:solidFill>
                  <a:srgbClr val="666666"/>
                </a:solidFill>
              </a:rPr>
              <a:t>™ </a:t>
            </a:r>
            <a:r>
              <a:rPr lang="en-GB" dirty="0" smtClean="0">
                <a:solidFill>
                  <a:srgbClr val="666666"/>
                </a:solidFill>
              </a:rPr>
              <a:t>Design Studio</a:t>
            </a:r>
            <a:r>
              <a:rPr lang="en-GB" sz="2400" dirty="0">
                <a:solidFill>
                  <a:srgbClr val="666666"/>
                </a:solidFill>
              </a:rPr>
              <a:t/>
            </a:r>
            <a:br>
              <a:rPr lang="en-GB" sz="2400" dirty="0">
                <a:solidFill>
                  <a:srgbClr val="666666"/>
                </a:solidFill>
              </a:rPr>
            </a:br>
            <a:r>
              <a:rPr lang="en-GB" sz="2400" b="0" dirty="0">
                <a:solidFill>
                  <a:srgbClr val="666666"/>
                </a:solidFill>
              </a:rPr>
              <a:t>Powerful </a:t>
            </a:r>
            <a:r>
              <a:rPr lang="en-US" sz="2400" b="0" dirty="0">
                <a:solidFill>
                  <a:srgbClr val="666666"/>
                </a:solidFill>
              </a:rPr>
              <a:t>analytical &amp; planning apps on SAP BW and </a:t>
            </a:r>
            <a:r>
              <a:rPr lang="en-US" sz="2400" b="0" dirty="0" smtClean="0">
                <a:solidFill>
                  <a:srgbClr val="666666"/>
                </a:solidFill>
              </a:rPr>
              <a:t>HANA</a:t>
            </a:r>
            <a:endParaRPr lang="en-US" dirty="0" smtClean="0"/>
          </a:p>
        </p:txBody>
      </p:sp>
      <p:sp>
        <p:nvSpPr>
          <p:cNvPr id="7" name="Rounded Rectangle 6"/>
          <p:cNvSpPr/>
          <p:nvPr/>
        </p:nvSpPr>
        <p:spPr bwMode="gray">
          <a:xfrm>
            <a:off x="313548" y="1625976"/>
            <a:ext cx="2830310" cy="1154293"/>
          </a:xfrm>
          <a:prstGeom prst="roundRect">
            <a:avLst/>
          </a:prstGeom>
          <a:ln>
            <a:headEnd/>
            <a:tailEnd/>
          </a:ln>
        </p:spPr>
        <p:style>
          <a:lnRef idx="0">
            <a:schemeClr val="accent1"/>
          </a:lnRef>
          <a:fillRef idx="3">
            <a:schemeClr val="accent1"/>
          </a:fillRef>
          <a:effectRef idx="3">
            <a:schemeClr val="accent1"/>
          </a:effectRef>
          <a:fontRef idx="minor">
            <a:schemeClr val="lt1"/>
          </a:fontRef>
        </p:style>
        <p:txBody>
          <a:bodyPr wrap="none" lIns="85730" tIns="0" rIns="0" bIns="0" anchor="t" anchorCtr="1"/>
          <a:lstStyle/>
          <a:p>
            <a:pPr algn="ctr" fontAlgn="base">
              <a:spcBef>
                <a:spcPct val="75000"/>
              </a:spcBef>
              <a:spcAft>
                <a:spcPct val="0"/>
              </a:spcAft>
              <a:buClr>
                <a:srgbClr val="777777"/>
              </a:buClr>
              <a:buSzPct val="80000"/>
            </a:pPr>
            <a:r>
              <a:rPr lang="de-DE" sz="1400" b="1" dirty="0">
                <a:solidFill>
                  <a:schemeClr val="tx1">
                    <a:lumMod val="85000"/>
                    <a:lumOff val="15000"/>
                  </a:schemeClr>
                </a:solidFill>
              </a:rPr>
              <a:t>Target User Groups:</a:t>
            </a:r>
          </a:p>
          <a:p>
            <a:pPr algn="ctr" fontAlgn="base">
              <a:spcBef>
                <a:spcPct val="75000"/>
              </a:spcBef>
              <a:spcAft>
                <a:spcPct val="0"/>
              </a:spcAft>
              <a:buClr>
                <a:srgbClr val="777777"/>
              </a:buClr>
              <a:buSzPct val="80000"/>
            </a:pPr>
            <a:r>
              <a:rPr lang="de-DE" sz="1400" b="1" dirty="0">
                <a:solidFill>
                  <a:schemeClr val="tx1">
                    <a:lumMod val="85000"/>
                    <a:lumOff val="15000"/>
                  </a:schemeClr>
                </a:solidFill>
              </a:rPr>
              <a:t>IT</a:t>
            </a:r>
            <a:br>
              <a:rPr lang="de-DE" sz="1400" b="1" dirty="0">
                <a:solidFill>
                  <a:schemeClr val="tx1">
                    <a:lumMod val="85000"/>
                    <a:lumOff val="15000"/>
                  </a:schemeClr>
                </a:solidFill>
              </a:rPr>
            </a:br>
            <a:r>
              <a:rPr lang="de-DE" sz="1400" b="1" dirty="0">
                <a:solidFill>
                  <a:schemeClr val="tx1">
                    <a:lumMod val="85000"/>
                    <a:lumOff val="15000"/>
                  </a:schemeClr>
                </a:solidFill>
              </a:rPr>
              <a:t>Key Users</a:t>
            </a:r>
            <a:br>
              <a:rPr lang="de-DE" sz="1400" b="1" dirty="0">
                <a:solidFill>
                  <a:schemeClr val="tx1">
                    <a:lumMod val="85000"/>
                    <a:lumOff val="15000"/>
                  </a:schemeClr>
                </a:solidFill>
              </a:rPr>
            </a:br>
            <a:r>
              <a:rPr lang="de-DE" sz="1400" b="1" dirty="0">
                <a:solidFill>
                  <a:schemeClr val="tx1">
                    <a:lumMod val="85000"/>
                    <a:lumOff val="15000"/>
                  </a:schemeClr>
                </a:solidFill>
              </a:rPr>
              <a:t>Designers</a:t>
            </a:r>
          </a:p>
        </p:txBody>
      </p:sp>
      <p:sp>
        <p:nvSpPr>
          <p:cNvPr id="11" name="Rounded Rectangular Callout 10"/>
          <p:cNvSpPr/>
          <p:nvPr/>
        </p:nvSpPr>
        <p:spPr bwMode="gray">
          <a:xfrm>
            <a:off x="7898272" y="1415192"/>
            <a:ext cx="3216838" cy="792183"/>
          </a:xfrm>
          <a:prstGeom prst="wedgeRoundRectCallout">
            <a:avLst>
              <a:gd name="adj1" fmla="val 13905"/>
              <a:gd name="adj2" fmla="val 78200"/>
              <a:gd name="adj3" fmla="val 16667"/>
            </a:avLst>
          </a:prstGeom>
          <a:solidFill>
            <a:schemeClr val="accent1">
              <a:lumMod val="40000"/>
              <a:lumOff val="60000"/>
            </a:schemeClr>
          </a:solidFill>
          <a:ln w="12700" algn="ctr">
            <a:noFill/>
            <a:round/>
            <a:headEnd/>
            <a:tailEnd/>
          </a:ln>
          <a:effectLst/>
        </p:spPr>
        <p:txBody>
          <a:bodyPr vert="horz" wrap="square" lIns="108860" tIns="108860" rIns="108860" bIns="108860" numCol="1" anchor="ctr" anchorCtr="0" compatLnSpc="1">
            <a:prstTxWarp prst="textNoShape">
              <a:avLst/>
            </a:prstTxWarp>
          </a:bodyPr>
          <a:lstStyle/>
          <a:p>
            <a:pPr algn="ctr">
              <a:lnSpc>
                <a:spcPct val="110000"/>
              </a:lnSpc>
              <a:spcBef>
                <a:spcPct val="75000"/>
              </a:spcBef>
              <a:buClr>
                <a:schemeClr val="accent1"/>
              </a:buClr>
              <a:buSzPct val="80000"/>
              <a:defRPr/>
            </a:pPr>
            <a:r>
              <a:rPr lang="en-US" sz="1900" dirty="0">
                <a:solidFill>
                  <a:srgbClr val="000000"/>
                </a:solidFill>
              </a:rPr>
              <a:t>Direct Access to BW and HANA via BICS</a:t>
            </a:r>
          </a:p>
        </p:txBody>
      </p:sp>
      <p:sp>
        <p:nvSpPr>
          <p:cNvPr id="13" name="Rounded Rectangular Callout 12"/>
          <p:cNvSpPr/>
          <p:nvPr/>
        </p:nvSpPr>
        <p:spPr bwMode="gray">
          <a:xfrm>
            <a:off x="7201856" y="5676854"/>
            <a:ext cx="3216838" cy="792183"/>
          </a:xfrm>
          <a:prstGeom prst="wedgeRoundRectCallout">
            <a:avLst>
              <a:gd name="adj1" fmla="val 27204"/>
              <a:gd name="adj2" fmla="val -81520"/>
              <a:gd name="adj3" fmla="val 16667"/>
            </a:avLst>
          </a:prstGeom>
          <a:solidFill>
            <a:schemeClr val="accent1">
              <a:lumMod val="40000"/>
              <a:lumOff val="60000"/>
            </a:schemeClr>
          </a:solidFill>
          <a:ln w="12700" algn="ctr">
            <a:noFill/>
            <a:round/>
            <a:headEnd/>
            <a:tailEnd/>
          </a:ln>
          <a:effectLst/>
        </p:spPr>
        <p:txBody>
          <a:bodyPr vert="horz" wrap="square" lIns="108860" tIns="108860" rIns="108860" bIns="108860" numCol="1" anchor="ctr" anchorCtr="0" compatLnSpc="1">
            <a:prstTxWarp prst="textNoShape">
              <a:avLst/>
            </a:prstTxWarp>
          </a:bodyPr>
          <a:lstStyle/>
          <a:p>
            <a:pPr algn="ctr">
              <a:lnSpc>
                <a:spcPct val="110000"/>
              </a:lnSpc>
              <a:spcBef>
                <a:spcPct val="75000"/>
              </a:spcBef>
              <a:buClr>
                <a:schemeClr val="accent1"/>
              </a:buClr>
              <a:buSzPct val="80000"/>
              <a:defRPr/>
            </a:pPr>
            <a:r>
              <a:rPr lang="en-US" sz="1900" dirty="0">
                <a:solidFill>
                  <a:srgbClr val="000000"/>
                </a:solidFill>
              </a:rPr>
              <a:t>State of the art rendering: HTML5</a:t>
            </a:r>
          </a:p>
        </p:txBody>
      </p:sp>
      <p:pic>
        <p:nvPicPr>
          <p:cNvPr id="1027"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480020" y="1903668"/>
            <a:ext cx="1770633" cy="3584003"/>
          </a:xfrm>
          <a:prstGeom prst="rect">
            <a:avLst/>
          </a:prstGeom>
          <a:noFill/>
          <a:ln w="9525">
            <a:noFill/>
            <a:miter lim="800000"/>
            <a:headEnd/>
            <a:tailEnd/>
          </a:ln>
        </p:spPr>
      </p:pic>
      <p:sp>
        <p:nvSpPr>
          <p:cNvPr id="9" name="Rounded Rectangular Callout 8"/>
          <p:cNvSpPr/>
          <p:nvPr/>
        </p:nvSpPr>
        <p:spPr bwMode="gray">
          <a:xfrm>
            <a:off x="789131" y="3254315"/>
            <a:ext cx="2993905" cy="882708"/>
          </a:xfrm>
          <a:prstGeom prst="wedgeRoundRectCallout">
            <a:avLst>
              <a:gd name="adj1" fmla="val 56053"/>
              <a:gd name="adj2" fmla="val -124331"/>
              <a:gd name="adj3" fmla="val 16667"/>
            </a:avLst>
          </a:prstGeom>
          <a:solidFill>
            <a:schemeClr val="accent1">
              <a:lumMod val="40000"/>
              <a:lumOff val="60000"/>
            </a:schemeClr>
          </a:solidFill>
          <a:ln w="12700" algn="ctr">
            <a:noFill/>
            <a:round/>
            <a:headEnd/>
            <a:tailEnd/>
          </a:ln>
          <a:effectLst/>
        </p:spPr>
        <p:txBody>
          <a:bodyPr vert="horz" wrap="square" lIns="108860" tIns="108860" rIns="108860" bIns="108860" numCol="1" anchor="ctr" anchorCtr="0" compatLnSpc="1">
            <a:prstTxWarp prst="textNoShape">
              <a:avLst/>
            </a:prstTxWarp>
          </a:bodyPr>
          <a:lstStyle/>
          <a:p>
            <a:pPr algn="ctr">
              <a:lnSpc>
                <a:spcPct val="110000"/>
              </a:lnSpc>
              <a:spcBef>
                <a:spcPct val="75000"/>
              </a:spcBef>
              <a:buClr>
                <a:schemeClr val="accent1"/>
              </a:buClr>
              <a:buSzPct val="80000"/>
              <a:defRPr/>
            </a:pPr>
            <a:r>
              <a:rPr lang="en-US" sz="1800" dirty="0">
                <a:solidFill>
                  <a:srgbClr val="000000"/>
                </a:solidFill>
              </a:rPr>
              <a:t>Eclipse-based application design environment</a:t>
            </a:r>
          </a:p>
        </p:txBody>
      </p:sp>
      <p:sp>
        <p:nvSpPr>
          <p:cNvPr id="14" name="Rounded Rectangular Callout 13"/>
          <p:cNvSpPr/>
          <p:nvPr/>
        </p:nvSpPr>
        <p:spPr bwMode="gray">
          <a:xfrm>
            <a:off x="1547396" y="4586057"/>
            <a:ext cx="2711746" cy="792183"/>
          </a:xfrm>
          <a:prstGeom prst="wedgeRoundRectCallout">
            <a:avLst>
              <a:gd name="adj1" fmla="val 67391"/>
              <a:gd name="adj2" fmla="val -73018"/>
              <a:gd name="adj3" fmla="val 16667"/>
            </a:avLst>
          </a:prstGeom>
          <a:solidFill>
            <a:schemeClr val="accent1">
              <a:lumMod val="40000"/>
              <a:lumOff val="60000"/>
            </a:schemeClr>
          </a:solidFill>
          <a:ln w="12700" algn="ctr">
            <a:noFill/>
            <a:round/>
            <a:headEnd/>
            <a:tailEnd/>
          </a:ln>
          <a:effectLst/>
        </p:spPr>
        <p:txBody>
          <a:bodyPr vert="horz" wrap="square" lIns="108860" tIns="108860" rIns="108860" bIns="108860" numCol="1" anchor="ctr" anchorCtr="0" compatLnSpc="1">
            <a:prstTxWarp prst="textNoShape">
              <a:avLst/>
            </a:prstTxWarp>
          </a:bodyPr>
          <a:lstStyle/>
          <a:p>
            <a:pPr algn="ctr">
              <a:lnSpc>
                <a:spcPct val="110000"/>
              </a:lnSpc>
              <a:spcBef>
                <a:spcPct val="75000"/>
              </a:spcBef>
              <a:buClr>
                <a:schemeClr val="accent1"/>
              </a:buClr>
              <a:buSzPct val="80000"/>
              <a:defRPr/>
            </a:pPr>
            <a:r>
              <a:rPr lang="en-US" sz="1900" dirty="0" err="1">
                <a:solidFill>
                  <a:srgbClr val="000000"/>
                </a:solidFill>
              </a:rPr>
              <a:t>iPad</a:t>
            </a:r>
            <a:r>
              <a:rPr lang="en-US" sz="1900" dirty="0">
                <a:solidFill>
                  <a:srgbClr val="000000"/>
                </a:solidFill>
              </a:rPr>
              <a:t> Apps</a:t>
            </a:r>
          </a:p>
        </p:txBody>
      </p:sp>
      <p:sp>
        <p:nvSpPr>
          <p:cNvPr id="10" name="Rounded Rectangular Callout 9"/>
          <p:cNvSpPr/>
          <p:nvPr/>
        </p:nvSpPr>
        <p:spPr bwMode="gray">
          <a:xfrm>
            <a:off x="2677033" y="5657831"/>
            <a:ext cx="2875489" cy="786991"/>
          </a:xfrm>
          <a:prstGeom prst="wedgeRoundRectCallout">
            <a:avLst>
              <a:gd name="adj1" fmla="val 39743"/>
              <a:gd name="adj2" fmla="val -88083"/>
              <a:gd name="adj3" fmla="val 16667"/>
            </a:avLst>
          </a:prstGeom>
          <a:solidFill>
            <a:schemeClr val="accent1">
              <a:lumMod val="40000"/>
              <a:lumOff val="60000"/>
            </a:schemeClr>
          </a:solidFill>
          <a:ln w="12700" algn="ctr">
            <a:noFill/>
            <a:round/>
            <a:headEnd/>
            <a:tailEnd/>
          </a:ln>
          <a:effectLst/>
        </p:spPr>
        <p:txBody>
          <a:bodyPr vert="horz" wrap="square" lIns="108860" tIns="108860" rIns="108860" bIns="108860" numCol="1" anchor="ctr" anchorCtr="0" compatLnSpc="1">
            <a:prstTxWarp prst="textNoShape">
              <a:avLst/>
            </a:prstTxWarp>
          </a:bodyPr>
          <a:lstStyle/>
          <a:p>
            <a:pPr algn="ctr">
              <a:lnSpc>
                <a:spcPct val="110000"/>
              </a:lnSpc>
              <a:spcBef>
                <a:spcPct val="75000"/>
              </a:spcBef>
              <a:buClr>
                <a:schemeClr val="accent1"/>
              </a:buClr>
              <a:buSzPct val="80000"/>
              <a:defRPr/>
            </a:pPr>
            <a:r>
              <a:rPr lang="en-US" sz="1900" dirty="0">
                <a:solidFill>
                  <a:srgbClr val="000000"/>
                </a:solidFill>
              </a:rPr>
              <a:t>Premium alternative to </a:t>
            </a:r>
            <a:r>
              <a:rPr lang="en-US" sz="1900" dirty="0" err="1">
                <a:solidFill>
                  <a:srgbClr val="000000"/>
                </a:solidFill>
              </a:rPr>
              <a:t>BEx</a:t>
            </a:r>
            <a:r>
              <a:rPr lang="en-US" sz="1900" dirty="0">
                <a:solidFill>
                  <a:srgbClr val="000000"/>
                </a:solidFill>
              </a:rPr>
              <a:t> WAD</a:t>
            </a:r>
          </a:p>
        </p:txBody>
      </p:sp>
      <p:pic>
        <p:nvPicPr>
          <p:cNvPr id="16" name="Picture 35"/>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gray">
          <a:xfrm>
            <a:off x="436148" y="1700607"/>
            <a:ext cx="349932" cy="395844"/>
          </a:xfrm>
          <a:prstGeom prst="rect">
            <a:avLst/>
          </a:prstGeom>
          <a:noFill/>
          <a:ln w="9525">
            <a:noFill/>
            <a:miter lim="800000"/>
            <a:headEnd/>
            <a:tailEnd/>
          </a:ln>
        </p:spPr>
      </p:pic>
    </p:spTree>
    <p:extLst>
      <p:ext uri="{BB962C8B-B14F-4D97-AF65-F5344CB8AC3E}">
        <p14:creationId xmlns:p14="http://schemas.microsoft.com/office/powerpoint/2010/main" val="36319791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32112" y="2873097"/>
            <a:ext cx="11336824" cy="1991874"/>
          </a:xfrm>
        </p:spPr>
        <p:txBody>
          <a:bodyPr/>
          <a:lstStyle/>
          <a:p>
            <a:r>
              <a:rPr lang="en-US" dirty="0" smtClean="0"/>
              <a:t>SAP Business Intelligence Vision</a:t>
            </a:r>
            <a:endParaRPr lang="en-US" dirty="0"/>
          </a:p>
        </p:txBody>
      </p:sp>
      <p:sp>
        <p:nvSpPr>
          <p:cNvPr id="2" name="Picture Placeholder 1"/>
          <p:cNvSpPr>
            <a:spLocks noGrp="1"/>
          </p:cNvSpPr>
          <p:nvPr>
            <p:ph type="pic" sz="quarter" idx="11"/>
          </p:nvPr>
        </p:nvSpPr>
        <p:spPr/>
      </p:sp>
      <p:pic>
        <p:nvPicPr>
          <p:cNvPr id="6" name="Picture 2" descr="C:\Users\d019534\AppData\Local\Microsoft\Windows\Temporary Internet Files\Content.IE5\M8B9MV8Z\273539_l_srgb_s_gl[1].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432113" y="162037"/>
            <a:ext cx="11330950" cy="25592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001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6666"/>
                </a:solidFill>
                <a:latin typeface="Arial" charset="0"/>
              </a:rPr>
              <a:t>SAP </a:t>
            </a:r>
            <a:r>
              <a:rPr lang="en-US" dirty="0" err="1" smtClean="0">
                <a:solidFill>
                  <a:srgbClr val="666666"/>
                </a:solidFill>
                <a:latin typeface="Arial" charset="0"/>
              </a:rPr>
              <a:t>Netweaver</a:t>
            </a:r>
            <a:r>
              <a:rPr lang="en-US" dirty="0" smtClean="0">
                <a:solidFill>
                  <a:srgbClr val="666666"/>
                </a:solidFill>
                <a:latin typeface="Arial" charset="0"/>
              </a:rPr>
              <a:t> BW Customers: How to adopt</a:t>
            </a:r>
            <a:endParaRPr lang="en-US" dirty="0"/>
          </a:p>
        </p:txBody>
      </p:sp>
      <p:sp>
        <p:nvSpPr>
          <p:cNvPr id="3" name="Rectangle 2"/>
          <p:cNvSpPr>
            <a:spLocks noChangeArrowheads="1"/>
          </p:cNvSpPr>
          <p:nvPr/>
        </p:nvSpPr>
        <p:spPr bwMode="gray">
          <a:xfrm>
            <a:off x="4287568" y="2323019"/>
            <a:ext cx="3621967" cy="365845"/>
          </a:xfrm>
          <a:prstGeom prst="rect">
            <a:avLst/>
          </a:prstGeom>
          <a:solidFill>
            <a:schemeClr val="tx2">
              <a:lumMod val="75000"/>
            </a:schemeClr>
          </a:solidFill>
          <a:ln w="9525">
            <a:noFill/>
            <a:miter lim="800000"/>
            <a:headEnd/>
            <a:tailEnd/>
          </a:ln>
          <a:effectLst/>
          <a:extLst/>
        </p:spPr>
        <p:txBody>
          <a:bodyPr lIns="108878" tIns="54439" rIns="108878" bIns="54439" anchor="ctr"/>
          <a:lstStyle/>
          <a:p>
            <a:pPr algn="ctr">
              <a:defRPr/>
            </a:pPr>
            <a:r>
              <a:rPr lang="en-US" dirty="0" smtClean="0">
                <a:solidFill>
                  <a:srgbClr val="FFFFFF"/>
                </a:solidFill>
                <a:latin typeface="Arial"/>
              </a:rPr>
              <a:t>Self Service</a:t>
            </a:r>
            <a:endParaRPr lang="en-US" dirty="0">
              <a:solidFill>
                <a:srgbClr val="FFFFFF"/>
              </a:solidFill>
              <a:latin typeface="Arial"/>
            </a:endParaRPr>
          </a:p>
        </p:txBody>
      </p:sp>
      <p:sp>
        <p:nvSpPr>
          <p:cNvPr id="4" name="Rectangle 3"/>
          <p:cNvSpPr/>
          <p:nvPr/>
        </p:nvSpPr>
        <p:spPr bwMode="gray">
          <a:xfrm>
            <a:off x="4287568" y="2604412"/>
            <a:ext cx="3621967" cy="1688866"/>
          </a:xfrm>
          <a:prstGeom prst="rect">
            <a:avLst/>
          </a:prstGeom>
          <a:noFill/>
          <a:ln w="6350" algn="ctr">
            <a:solidFill>
              <a:schemeClr val="tx2">
                <a:lumMod val="75000"/>
              </a:schemeClr>
            </a:solidFill>
            <a:miter lim="800000"/>
            <a:headEnd/>
            <a:tailEnd/>
          </a:ln>
        </p:spPr>
        <p:txBody>
          <a:bodyPr lIns="107163" tIns="85730" rIns="107163" bIns="85730" rtlCol="0" anchor="t"/>
          <a:lstStyle/>
          <a:p>
            <a:pPr marL="0" lvl="1" algn="ctr">
              <a:spcBef>
                <a:spcPts val="714"/>
              </a:spcBef>
              <a:spcAft>
                <a:spcPts val="714"/>
              </a:spcAft>
              <a:defRPr/>
            </a:pPr>
            <a:r>
              <a:rPr lang="en-US" sz="1400" b="1" dirty="0">
                <a:solidFill>
                  <a:srgbClr val="000000"/>
                </a:solidFill>
              </a:rPr>
              <a:t>SAP BusinessObjects Analysis, edition for OLAP</a:t>
            </a:r>
          </a:p>
          <a:p>
            <a:pPr marL="321489" lvl="1" indent="-214326">
              <a:spcBef>
                <a:spcPts val="476"/>
              </a:spcBef>
              <a:buClr>
                <a:srgbClr val="F0AB00"/>
              </a:buClr>
              <a:buFont typeface="Wingdings" pitchFamily="2" charset="2"/>
              <a:buChar char=""/>
              <a:defRPr/>
            </a:pPr>
            <a:r>
              <a:rPr lang="en-US" sz="1300" dirty="0">
                <a:solidFill>
                  <a:srgbClr val="000000"/>
                </a:solidFill>
              </a:rPr>
              <a:t>Reporting and analysis on BW data from the web for business users</a:t>
            </a:r>
          </a:p>
          <a:p>
            <a:pPr marL="321489" lvl="1" indent="-214326">
              <a:spcBef>
                <a:spcPts val="476"/>
              </a:spcBef>
              <a:buClr>
                <a:srgbClr val="F0AB00"/>
              </a:buClr>
              <a:buFont typeface="Wingdings" pitchFamily="2" charset="2"/>
              <a:buChar char=""/>
              <a:defRPr/>
            </a:pPr>
            <a:r>
              <a:rPr lang="en-US" sz="1300" dirty="0">
                <a:solidFill>
                  <a:srgbClr val="000000"/>
                </a:solidFill>
              </a:rPr>
              <a:t>Web based</a:t>
            </a:r>
          </a:p>
          <a:p>
            <a:pPr marL="321489" lvl="1" indent="-214326">
              <a:spcBef>
                <a:spcPts val="476"/>
              </a:spcBef>
              <a:buClr>
                <a:srgbClr val="F0AB00"/>
              </a:buClr>
              <a:buFont typeface="Wingdings" pitchFamily="2" charset="2"/>
              <a:buChar char=""/>
              <a:defRPr/>
            </a:pPr>
            <a:r>
              <a:rPr lang="en-US" sz="1300" dirty="0">
                <a:solidFill>
                  <a:srgbClr val="000000"/>
                </a:solidFill>
              </a:rPr>
              <a:t>Next generation of BEx Web </a:t>
            </a:r>
            <a:r>
              <a:rPr lang="en-US" sz="1300" dirty="0" smtClean="0">
                <a:solidFill>
                  <a:srgbClr val="000000"/>
                </a:solidFill>
              </a:rPr>
              <a:t>Analyzer</a:t>
            </a:r>
          </a:p>
          <a:p>
            <a:pPr marL="321489" lvl="1" indent="-214326">
              <a:spcBef>
                <a:spcPts val="476"/>
              </a:spcBef>
              <a:buClr>
                <a:srgbClr val="F0AB00"/>
              </a:buClr>
              <a:buFont typeface="Wingdings" pitchFamily="2" charset="2"/>
              <a:buChar char=""/>
              <a:defRPr/>
            </a:pPr>
            <a:endParaRPr lang="en-US" sz="1300" dirty="0">
              <a:solidFill>
                <a:srgbClr val="000000"/>
              </a:solidFill>
            </a:endParaRPr>
          </a:p>
        </p:txBody>
      </p:sp>
      <p:sp>
        <p:nvSpPr>
          <p:cNvPr id="5" name="Rectangle 4"/>
          <p:cNvSpPr>
            <a:spLocks noChangeArrowheads="1"/>
          </p:cNvSpPr>
          <p:nvPr/>
        </p:nvSpPr>
        <p:spPr bwMode="gray">
          <a:xfrm>
            <a:off x="4277116" y="4379777"/>
            <a:ext cx="3621967" cy="365845"/>
          </a:xfrm>
          <a:prstGeom prst="rect">
            <a:avLst/>
          </a:prstGeom>
          <a:solidFill>
            <a:schemeClr val="tx2"/>
          </a:solidFill>
          <a:ln w="9525">
            <a:noFill/>
            <a:miter lim="800000"/>
            <a:headEnd/>
            <a:tailEnd/>
          </a:ln>
          <a:effectLst/>
          <a:extLst/>
        </p:spPr>
        <p:txBody>
          <a:bodyPr lIns="108878" tIns="54439" rIns="108878" bIns="54439" anchor="ctr"/>
          <a:lstStyle/>
          <a:p>
            <a:pPr algn="ctr">
              <a:defRPr/>
            </a:pPr>
            <a:r>
              <a:rPr lang="en-US" dirty="0">
                <a:solidFill>
                  <a:srgbClr val="FFFFFF"/>
                </a:solidFill>
                <a:latin typeface="Arial"/>
              </a:rPr>
              <a:t>Dashboards and apps</a:t>
            </a:r>
          </a:p>
        </p:txBody>
      </p:sp>
      <p:sp>
        <p:nvSpPr>
          <p:cNvPr id="6" name="Rectangle 5"/>
          <p:cNvSpPr/>
          <p:nvPr/>
        </p:nvSpPr>
        <p:spPr bwMode="gray">
          <a:xfrm>
            <a:off x="4277116" y="4747525"/>
            <a:ext cx="3621967" cy="1728989"/>
          </a:xfrm>
          <a:prstGeom prst="rect">
            <a:avLst/>
          </a:prstGeom>
          <a:noFill/>
          <a:ln w="6350" algn="ctr">
            <a:solidFill>
              <a:schemeClr val="tx2"/>
            </a:solidFill>
            <a:miter lim="800000"/>
            <a:headEnd/>
            <a:tailEnd/>
          </a:ln>
        </p:spPr>
        <p:txBody>
          <a:bodyPr lIns="107163" tIns="85730" rIns="107163" bIns="85730" rtlCol="0" anchor="t"/>
          <a:lstStyle/>
          <a:p>
            <a:pPr marL="0" lvl="1" algn="ctr">
              <a:spcBef>
                <a:spcPts val="714"/>
              </a:spcBef>
              <a:spcAft>
                <a:spcPts val="714"/>
              </a:spcAft>
              <a:defRPr/>
            </a:pPr>
            <a:r>
              <a:rPr lang="en-US" sz="1400" b="1" dirty="0">
                <a:solidFill>
                  <a:srgbClr val="000000"/>
                </a:solidFill>
              </a:rPr>
              <a:t>SAP BusinessObjects Design Studio</a:t>
            </a:r>
          </a:p>
          <a:p>
            <a:pPr marL="321489" lvl="1" indent="-214326">
              <a:spcBef>
                <a:spcPts val="476"/>
              </a:spcBef>
              <a:buClr>
                <a:srgbClr val="F0AB00"/>
              </a:buClr>
              <a:buFont typeface="Wingdings" pitchFamily="2" charset="2"/>
              <a:buChar char=""/>
              <a:defRPr/>
            </a:pPr>
            <a:r>
              <a:rPr lang="en-US" sz="1300" dirty="0">
                <a:solidFill>
                  <a:srgbClr val="000000"/>
                </a:solidFill>
              </a:rPr>
              <a:t>For graphical dashboards and analytic applications</a:t>
            </a:r>
          </a:p>
          <a:p>
            <a:pPr marL="321489" lvl="1" indent="-214326">
              <a:spcBef>
                <a:spcPts val="476"/>
              </a:spcBef>
              <a:buClr>
                <a:srgbClr val="F0AB00"/>
              </a:buClr>
              <a:buFont typeface="Wingdings" pitchFamily="2" charset="2"/>
              <a:buChar char=""/>
              <a:defRPr/>
            </a:pPr>
            <a:r>
              <a:rPr lang="en-US" sz="1300" dirty="0">
                <a:solidFill>
                  <a:srgbClr val="000000"/>
                </a:solidFill>
              </a:rPr>
              <a:t>Next generation of BEx Web Application Designer</a:t>
            </a:r>
          </a:p>
          <a:p>
            <a:pPr marL="107163" lvl="1">
              <a:spcBef>
                <a:spcPts val="476"/>
              </a:spcBef>
              <a:buClr>
                <a:srgbClr val="F0AB00"/>
              </a:buClr>
              <a:defRPr/>
            </a:pPr>
            <a:endParaRPr lang="en-US" sz="1300" dirty="0">
              <a:solidFill>
                <a:srgbClr val="000000"/>
              </a:solidFill>
            </a:endParaRPr>
          </a:p>
          <a:p>
            <a:pPr marL="0" lvl="1" algn="ctr">
              <a:spcBef>
                <a:spcPts val="714"/>
              </a:spcBef>
              <a:spcAft>
                <a:spcPts val="714"/>
              </a:spcAft>
              <a:defRPr/>
            </a:pPr>
            <a:endParaRPr lang="en-US" sz="1700" b="1" dirty="0">
              <a:solidFill>
                <a:srgbClr val="000000"/>
              </a:solidFill>
            </a:endParaRPr>
          </a:p>
          <a:p>
            <a:pPr marL="0" lvl="1" algn="ctr">
              <a:spcBef>
                <a:spcPts val="714"/>
              </a:spcBef>
              <a:spcAft>
                <a:spcPts val="714"/>
              </a:spcAft>
              <a:defRPr/>
            </a:pPr>
            <a:endParaRPr lang="en-US" sz="1700" b="1" dirty="0">
              <a:solidFill>
                <a:srgbClr val="000000"/>
              </a:solidFill>
            </a:endParaRPr>
          </a:p>
        </p:txBody>
      </p:sp>
      <p:sp>
        <p:nvSpPr>
          <p:cNvPr id="9" name="Text Placeholder 3"/>
          <p:cNvSpPr txBox="1">
            <a:spLocks/>
          </p:cNvSpPr>
          <p:nvPr/>
        </p:nvSpPr>
        <p:spPr bwMode="gray">
          <a:xfrm>
            <a:off x="426654" y="1377813"/>
            <a:ext cx="3607160" cy="833159"/>
          </a:xfrm>
          <a:prstGeom prst="rect">
            <a:avLst/>
          </a:prstGeom>
          <a:gradFill flip="none" rotWithShape="1">
            <a:gsLst>
              <a:gs pos="0">
                <a:srgbClr val="D9D9D9"/>
              </a:gs>
              <a:gs pos="100000">
                <a:schemeClr val="bg1"/>
              </a:gs>
            </a:gsLst>
            <a:lin ang="13500000" scaled="0"/>
            <a:tileRect/>
          </a:gradFill>
          <a:ln w="25400" algn="ctr">
            <a:solidFill>
              <a:srgbClr val="008FCC"/>
            </a:solidFill>
            <a:round/>
            <a:headEnd/>
            <a:tailEnd/>
          </a:ln>
          <a:effectLst>
            <a:outerShdw blurRad="25400" dist="12700" dir="2700000" algn="tl" rotWithShape="0">
              <a:prstClr val="black">
                <a:alpha val="40000"/>
              </a:prstClr>
            </a:outerShdw>
          </a:effectLst>
        </p:spPr>
        <p:txBody>
          <a:bodyPr vert="horz" lIns="108878" tIns="108878" rIns="108878" bIns="108878" rtlCol="0" anchor="ctr">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7" lvl="1" algn="ctr">
              <a:spcBef>
                <a:spcPts val="0"/>
              </a:spcBef>
              <a:buClr>
                <a:srgbClr val="FDB913"/>
              </a:buClr>
              <a:buSzPct val="100000"/>
            </a:pPr>
            <a:r>
              <a:rPr lang="en-US" sz="1700" b="1" dirty="0">
                <a:solidFill>
                  <a:srgbClr val="000000"/>
                </a:solidFill>
                <a:latin typeface="Arial"/>
              </a:rPr>
              <a:t>Step 1: Get Started</a:t>
            </a:r>
          </a:p>
        </p:txBody>
      </p:sp>
      <p:sp>
        <p:nvSpPr>
          <p:cNvPr id="11" name="Rectangle 10"/>
          <p:cNvSpPr>
            <a:spLocks noChangeArrowheads="1"/>
          </p:cNvSpPr>
          <p:nvPr/>
        </p:nvSpPr>
        <p:spPr bwMode="gray">
          <a:xfrm>
            <a:off x="8152462" y="2327966"/>
            <a:ext cx="3621967" cy="561953"/>
          </a:xfrm>
          <a:prstGeom prst="rect">
            <a:avLst/>
          </a:prstGeom>
          <a:solidFill>
            <a:schemeClr val="tx2">
              <a:lumMod val="75000"/>
            </a:schemeClr>
          </a:solidFill>
          <a:ln w="9525">
            <a:noFill/>
            <a:miter lim="800000"/>
            <a:headEnd/>
            <a:tailEnd/>
          </a:ln>
          <a:effectLst/>
          <a:extLst/>
        </p:spPr>
        <p:txBody>
          <a:bodyPr lIns="0" tIns="54439" rIns="0" bIns="54439" anchor="ctr"/>
          <a:lstStyle/>
          <a:p>
            <a:pPr algn="ctr">
              <a:defRPr/>
            </a:pPr>
            <a:r>
              <a:rPr lang="en-US" dirty="0" smtClean="0">
                <a:solidFill>
                  <a:srgbClr val="FFFFFF"/>
                </a:solidFill>
                <a:latin typeface="Arial"/>
              </a:rPr>
              <a:t>Self Service</a:t>
            </a:r>
            <a:br>
              <a:rPr lang="en-US" dirty="0" smtClean="0">
                <a:solidFill>
                  <a:srgbClr val="FFFFFF"/>
                </a:solidFill>
                <a:latin typeface="Arial"/>
              </a:rPr>
            </a:br>
            <a:r>
              <a:rPr lang="en-US" sz="1700" dirty="0">
                <a:solidFill>
                  <a:srgbClr val="FFFFFF"/>
                </a:solidFill>
              </a:rPr>
              <a:t>with BW Powered by SAP HANA</a:t>
            </a:r>
            <a:endParaRPr lang="en-US" dirty="0">
              <a:solidFill>
                <a:srgbClr val="FFFFFF"/>
              </a:solidFill>
              <a:latin typeface="Arial"/>
            </a:endParaRPr>
          </a:p>
        </p:txBody>
      </p:sp>
      <p:sp>
        <p:nvSpPr>
          <p:cNvPr id="12" name="Rectangle 11"/>
          <p:cNvSpPr/>
          <p:nvPr/>
        </p:nvSpPr>
        <p:spPr bwMode="gray">
          <a:xfrm>
            <a:off x="8152462" y="2840492"/>
            <a:ext cx="3621967" cy="1452786"/>
          </a:xfrm>
          <a:prstGeom prst="rect">
            <a:avLst/>
          </a:prstGeom>
          <a:noFill/>
          <a:ln w="6350" algn="ctr">
            <a:solidFill>
              <a:schemeClr val="tx2">
                <a:lumMod val="75000"/>
              </a:schemeClr>
            </a:solidFill>
            <a:miter lim="800000"/>
            <a:headEnd/>
            <a:tailEnd/>
          </a:ln>
        </p:spPr>
        <p:txBody>
          <a:bodyPr lIns="107163" tIns="85730" rIns="107163" bIns="85730" rtlCol="0" anchor="t"/>
          <a:lstStyle/>
          <a:p>
            <a:pPr marL="107163" lvl="1" algn="ctr">
              <a:spcBef>
                <a:spcPts val="476"/>
              </a:spcBef>
              <a:buClr>
                <a:srgbClr val="F0AB00"/>
              </a:buClr>
              <a:buNone/>
              <a:defRPr/>
            </a:pPr>
            <a:r>
              <a:rPr lang="en-US" sz="1400" b="1" dirty="0">
                <a:solidFill>
                  <a:srgbClr val="000000"/>
                </a:solidFill>
              </a:rPr>
              <a:t>SAP Visual Intelligence</a:t>
            </a:r>
          </a:p>
          <a:p>
            <a:pPr marL="107163" lvl="1" algn="ctr">
              <a:spcBef>
                <a:spcPts val="476"/>
              </a:spcBef>
              <a:buClr>
                <a:srgbClr val="F0AB00"/>
              </a:buClr>
              <a:buNone/>
              <a:defRPr/>
            </a:pPr>
            <a:r>
              <a:rPr lang="en-US" sz="1400" b="1" dirty="0">
                <a:solidFill>
                  <a:srgbClr val="000000"/>
                </a:solidFill>
              </a:rPr>
              <a:t>SAP BusinessObjects Explorer</a:t>
            </a:r>
          </a:p>
          <a:p>
            <a:pPr marL="321489" lvl="1" indent="-214326">
              <a:spcBef>
                <a:spcPts val="476"/>
              </a:spcBef>
              <a:buClr>
                <a:srgbClr val="F0AB00"/>
              </a:buClr>
              <a:buFont typeface="Wingdings" pitchFamily="2" charset="2"/>
              <a:buChar char=""/>
              <a:defRPr/>
            </a:pPr>
            <a:r>
              <a:rPr lang="en-US" sz="1300" dirty="0">
                <a:solidFill>
                  <a:srgbClr val="000000"/>
                </a:solidFill>
              </a:rPr>
              <a:t>Desktop and Web </a:t>
            </a:r>
          </a:p>
          <a:p>
            <a:pPr marL="321489" lvl="1" indent="-214326">
              <a:spcBef>
                <a:spcPts val="476"/>
              </a:spcBef>
              <a:buClr>
                <a:srgbClr val="F0AB00"/>
              </a:buClr>
              <a:buFont typeface="Wingdings" pitchFamily="2" charset="2"/>
              <a:buChar char=""/>
              <a:defRPr/>
            </a:pPr>
            <a:r>
              <a:rPr lang="en-US" sz="1300" dirty="0">
                <a:solidFill>
                  <a:srgbClr val="000000"/>
                </a:solidFill>
              </a:rPr>
              <a:t>Accelerate data discovery workflows with in memory aggregation</a:t>
            </a:r>
          </a:p>
        </p:txBody>
      </p:sp>
      <p:sp>
        <p:nvSpPr>
          <p:cNvPr id="15" name="Text Placeholder 3"/>
          <p:cNvSpPr txBox="1">
            <a:spLocks/>
          </p:cNvSpPr>
          <p:nvPr/>
        </p:nvSpPr>
        <p:spPr bwMode="gray">
          <a:xfrm>
            <a:off x="4275853" y="1375092"/>
            <a:ext cx="3607160" cy="833159"/>
          </a:xfrm>
          <a:prstGeom prst="rect">
            <a:avLst/>
          </a:prstGeom>
          <a:gradFill flip="none" rotWithShape="1">
            <a:gsLst>
              <a:gs pos="0">
                <a:srgbClr val="D9D9D9"/>
              </a:gs>
              <a:gs pos="100000">
                <a:schemeClr val="bg1"/>
              </a:gs>
            </a:gsLst>
            <a:lin ang="13500000" scaled="0"/>
            <a:tileRect/>
          </a:gradFill>
          <a:ln w="25400" algn="ctr">
            <a:solidFill>
              <a:srgbClr val="008FCC"/>
            </a:solidFill>
            <a:round/>
            <a:headEnd/>
            <a:tailEnd/>
          </a:ln>
          <a:effectLst>
            <a:outerShdw blurRad="25400" dist="12700" dir="2700000" algn="tl" rotWithShape="0">
              <a:prstClr val="black">
                <a:alpha val="40000"/>
              </a:prstClr>
            </a:outerShdw>
          </a:effectLst>
        </p:spPr>
        <p:txBody>
          <a:bodyPr vert="horz" lIns="108878" tIns="108878" rIns="108878" bIns="108878" rtlCol="0" anchor="ctr">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7" lvl="1" algn="ctr">
              <a:spcBef>
                <a:spcPts val="0"/>
              </a:spcBef>
              <a:buClr>
                <a:srgbClr val="FDB913"/>
              </a:buClr>
              <a:buSzPct val="100000"/>
            </a:pPr>
            <a:r>
              <a:rPr lang="en-US" sz="1700" b="1" dirty="0">
                <a:solidFill>
                  <a:srgbClr val="000000"/>
                </a:solidFill>
                <a:latin typeface="Arial"/>
              </a:rPr>
              <a:t>Step 2: Replace All BEx Tools</a:t>
            </a:r>
          </a:p>
        </p:txBody>
      </p:sp>
      <p:sp>
        <p:nvSpPr>
          <p:cNvPr id="18" name="Text Placeholder 3"/>
          <p:cNvSpPr txBox="1">
            <a:spLocks/>
          </p:cNvSpPr>
          <p:nvPr/>
        </p:nvSpPr>
        <p:spPr bwMode="gray">
          <a:xfrm>
            <a:off x="8132287" y="1375856"/>
            <a:ext cx="3607160" cy="833159"/>
          </a:xfrm>
          <a:prstGeom prst="rect">
            <a:avLst/>
          </a:prstGeom>
          <a:gradFill flip="none" rotWithShape="1">
            <a:gsLst>
              <a:gs pos="0">
                <a:srgbClr val="D9D9D9"/>
              </a:gs>
              <a:gs pos="100000">
                <a:schemeClr val="bg1"/>
              </a:gs>
            </a:gsLst>
            <a:lin ang="13500000" scaled="0"/>
            <a:tileRect/>
          </a:gradFill>
          <a:ln w="25400" algn="ctr">
            <a:solidFill>
              <a:srgbClr val="008FCC"/>
            </a:solidFill>
            <a:round/>
            <a:headEnd/>
            <a:tailEnd/>
          </a:ln>
          <a:effectLst>
            <a:outerShdw blurRad="25400" dist="12700" dir="2700000" algn="tl" rotWithShape="0">
              <a:prstClr val="black">
                <a:alpha val="40000"/>
              </a:prstClr>
            </a:outerShdw>
          </a:effectLst>
        </p:spPr>
        <p:txBody>
          <a:bodyPr vert="horz" lIns="108878" tIns="108878" rIns="108878" bIns="108878" rtlCol="0" anchor="ctr">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7" lvl="1" algn="ctr">
              <a:spcBef>
                <a:spcPts val="0"/>
              </a:spcBef>
              <a:buClr>
                <a:srgbClr val="FDB913"/>
              </a:buClr>
              <a:buSzPct val="100000"/>
            </a:pPr>
            <a:r>
              <a:rPr lang="en-US" sz="1700" b="1" dirty="0">
                <a:solidFill>
                  <a:srgbClr val="000000"/>
                </a:solidFill>
                <a:latin typeface="Arial"/>
              </a:rPr>
              <a:t>Step 3: Add BW on HANA and other BI Solutions</a:t>
            </a:r>
          </a:p>
        </p:txBody>
      </p:sp>
      <p:sp>
        <p:nvSpPr>
          <p:cNvPr id="21" name="Rectangle 20"/>
          <p:cNvSpPr>
            <a:spLocks noChangeArrowheads="1"/>
          </p:cNvSpPr>
          <p:nvPr/>
        </p:nvSpPr>
        <p:spPr bwMode="gray">
          <a:xfrm>
            <a:off x="8149819" y="4394339"/>
            <a:ext cx="3621967" cy="365845"/>
          </a:xfrm>
          <a:prstGeom prst="rect">
            <a:avLst/>
          </a:prstGeom>
          <a:solidFill>
            <a:schemeClr val="tx2">
              <a:lumMod val="60000"/>
              <a:lumOff val="40000"/>
            </a:schemeClr>
          </a:solidFill>
          <a:ln w="9525">
            <a:noFill/>
            <a:miter lim="800000"/>
            <a:headEnd/>
            <a:tailEnd/>
          </a:ln>
          <a:effectLst/>
          <a:extLst/>
        </p:spPr>
        <p:txBody>
          <a:bodyPr lIns="108878" tIns="54439" rIns="108878" bIns="54439" anchor="ctr"/>
          <a:lstStyle/>
          <a:p>
            <a:pPr algn="ctr">
              <a:defRPr/>
            </a:pPr>
            <a:r>
              <a:rPr lang="en-US" dirty="0">
                <a:solidFill>
                  <a:srgbClr val="FFFFFF"/>
                </a:solidFill>
                <a:latin typeface="Arial"/>
              </a:rPr>
              <a:t>Reporting</a:t>
            </a:r>
          </a:p>
        </p:txBody>
      </p:sp>
      <p:sp>
        <p:nvSpPr>
          <p:cNvPr id="22" name="Rectangle 21"/>
          <p:cNvSpPr/>
          <p:nvPr/>
        </p:nvSpPr>
        <p:spPr bwMode="gray">
          <a:xfrm>
            <a:off x="8149819" y="4767139"/>
            <a:ext cx="3621967" cy="1709377"/>
          </a:xfrm>
          <a:prstGeom prst="rect">
            <a:avLst/>
          </a:prstGeom>
          <a:noFill/>
          <a:ln w="6350" algn="ctr">
            <a:solidFill>
              <a:schemeClr val="tx2">
                <a:lumMod val="60000"/>
                <a:lumOff val="40000"/>
              </a:schemeClr>
            </a:solidFill>
            <a:miter lim="800000"/>
            <a:headEnd/>
            <a:tailEnd/>
          </a:ln>
        </p:spPr>
        <p:txBody>
          <a:bodyPr lIns="107163" tIns="85730" rIns="107163" bIns="85730" rtlCol="0" anchor="t"/>
          <a:lstStyle/>
          <a:p>
            <a:pPr marL="0" lvl="1" algn="ctr">
              <a:spcBef>
                <a:spcPts val="714"/>
              </a:spcBef>
              <a:defRPr/>
            </a:pPr>
            <a:r>
              <a:rPr lang="en-US" sz="1400" b="1" dirty="0">
                <a:solidFill>
                  <a:srgbClr val="000000"/>
                </a:solidFill>
              </a:rPr>
              <a:t>SAP Crystal Reports</a:t>
            </a:r>
          </a:p>
          <a:p>
            <a:pPr marL="0" lvl="1" algn="ctr">
              <a:spcBef>
                <a:spcPts val="714"/>
              </a:spcBef>
              <a:defRPr/>
            </a:pPr>
            <a:r>
              <a:rPr lang="en-US" sz="1400" b="1" dirty="0">
                <a:solidFill>
                  <a:srgbClr val="000000"/>
                </a:solidFill>
              </a:rPr>
              <a:t>SAP BusinessObjects Web Intelligence</a:t>
            </a:r>
          </a:p>
          <a:p>
            <a:pPr marL="321489" lvl="1" indent="-214326">
              <a:spcBef>
                <a:spcPts val="476"/>
              </a:spcBef>
              <a:spcAft>
                <a:spcPts val="714"/>
              </a:spcAft>
              <a:buClr>
                <a:srgbClr val="F0AB00"/>
              </a:buClr>
              <a:buFont typeface="Wingdings" pitchFamily="2" charset="2"/>
              <a:buChar char=""/>
              <a:defRPr/>
            </a:pPr>
            <a:r>
              <a:rPr lang="en-US" sz="1300" dirty="0">
                <a:solidFill>
                  <a:srgbClr val="000000"/>
                </a:solidFill>
              </a:rPr>
              <a:t>SAP Crystal Reports for highly formatted production reporting</a:t>
            </a:r>
          </a:p>
          <a:p>
            <a:pPr marL="321489" lvl="1" indent="-214326">
              <a:spcBef>
                <a:spcPts val="476"/>
              </a:spcBef>
              <a:spcAft>
                <a:spcPts val="714"/>
              </a:spcAft>
              <a:buClr>
                <a:srgbClr val="F0AB00"/>
              </a:buClr>
              <a:buFont typeface="Wingdings" pitchFamily="2" charset="2"/>
              <a:buChar char=""/>
              <a:defRPr/>
            </a:pPr>
            <a:r>
              <a:rPr lang="en-US" sz="1300" dirty="0">
                <a:solidFill>
                  <a:srgbClr val="000000"/>
                </a:solidFill>
              </a:rPr>
              <a:t>SAP BusinessObjects Web Intelligence for interactive reporting by business users</a:t>
            </a:r>
            <a:endParaRPr lang="en-US" sz="1200" dirty="0">
              <a:solidFill>
                <a:srgbClr val="000000"/>
              </a:solidFill>
            </a:endParaRPr>
          </a:p>
          <a:p>
            <a:pPr marL="0" lvl="1" algn="ctr">
              <a:spcBef>
                <a:spcPts val="714"/>
              </a:spcBef>
              <a:defRPr/>
            </a:pPr>
            <a:endParaRPr lang="en-US" sz="1400" dirty="0">
              <a:solidFill>
                <a:srgbClr val="000000"/>
              </a:solidFill>
            </a:endParaRPr>
          </a:p>
        </p:txBody>
      </p:sp>
      <p:sp>
        <p:nvSpPr>
          <p:cNvPr id="23" name="Rectangle 22"/>
          <p:cNvSpPr>
            <a:spLocks noChangeArrowheads="1"/>
          </p:cNvSpPr>
          <p:nvPr/>
        </p:nvSpPr>
        <p:spPr bwMode="gray">
          <a:xfrm>
            <a:off x="407856" y="2323782"/>
            <a:ext cx="3621967" cy="365845"/>
          </a:xfrm>
          <a:prstGeom prst="rect">
            <a:avLst/>
          </a:prstGeom>
          <a:solidFill>
            <a:schemeClr val="tx2">
              <a:lumMod val="75000"/>
            </a:schemeClr>
          </a:solidFill>
          <a:ln w="9525">
            <a:noFill/>
            <a:miter lim="800000"/>
            <a:headEnd/>
            <a:tailEnd/>
          </a:ln>
          <a:effectLst/>
          <a:extLst/>
        </p:spPr>
        <p:txBody>
          <a:bodyPr lIns="108878" tIns="54439" rIns="108878" bIns="54439" anchor="ctr"/>
          <a:lstStyle/>
          <a:p>
            <a:pPr algn="ctr">
              <a:defRPr/>
            </a:pPr>
            <a:r>
              <a:rPr lang="en-US" dirty="0" smtClean="0">
                <a:solidFill>
                  <a:srgbClr val="FFFFFF"/>
                </a:solidFill>
                <a:latin typeface="Arial"/>
              </a:rPr>
              <a:t>Self Service</a:t>
            </a:r>
            <a:endParaRPr lang="en-US" dirty="0">
              <a:solidFill>
                <a:srgbClr val="FFFFFF"/>
              </a:solidFill>
              <a:latin typeface="Arial"/>
            </a:endParaRPr>
          </a:p>
        </p:txBody>
      </p:sp>
      <p:sp>
        <p:nvSpPr>
          <p:cNvPr id="24" name="Rectangle 23"/>
          <p:cNvSpPr/>
          <p:nvPr/>
        </p:nvSpPr>
        <p:spPr bwMode="gray">
          <a:xfrm>
            <a:off x="407856" y="2592817"/>
            <a:ext cx="3621967" cy="1700461"/>
          </a:xfrm>
          <a:prstGeom prst="rect">
            <a:avLst/>
          </a:prstGeom>
          <a:noFill/>
          <a:ln w="6350" algn="ctr">
            <a:solidFill>
              <a:schemeClr val="tx2">
                <a:lumMod val="75000"/>
              </a:schemeClr>
            </a:solidFill>
            <a:miter lim="800000"/>
            <a:headEnd/>
            <a:tailEnd/>
          </a:ln>
        </p:spPr>
        <p:txBody>
          <a:bodyPr lIns="107163" tIns="85730" rIns="107163" bIns="85730" rtlCol="0" anchor="t"/>
          <a:lstStyle/>
          <a:p>
            <a:pPr marL="0" lvl="1" algn="ctr">
              <a:spcBef>
                <a:spcPts val="714"/>
              </a:spcBef>
              <a:spcAft>
                <a:spcPts val="714"/>
              </a:spcAft>
              <a:defRPr/>
            </a:pPr>
            <a:r>
              <a:rPr lang="en-US" sz="1400" b="1" dirty="0">
                <a:solidFill>
                  <a:srgbClr val="000000"/>
                </a:solidFill>
              </a:rPr>
              <a:t>SAP BusinessObjects Analysis, edition for Microsoft Office</a:t>
            </a:r>
          </a:p>
          <a:p>
            <a:pPr marL="321489" lvl="1" indent="-214326">
              <a:spcBef>
                <a:spcPts val="476"/>
              </a:spcBef>
              <a:buClr>
                <a:srgbClr val="F0AB00"/>
              </a:buClr>
              <a:buFont typeface="Wingdings" pitchFamily="2" charset="2"/>
              <a:buChar char=""/>
              <a:defRPr/>
            </a:pPr>
            <a:r>
              <a:rPr lang="en-US" sz="1300" dirty="0">
                <a:solidFill>
                  <a:srgbClr val="000000"/>
                </a:solidFill>
              </a:rPr>
              <a:t>Reporting and analysis on BW data from within Excel for business users</a:t>
            </a:r>
          </a:p>
          <a:p>
            <a:pPr marL="321489" lvl="1" indent="-214326">
              <a:spcBef>
                <a:spcPts val="476"/>
              </a:spcBef>
              <a:buClr>
                <a:srgbClr val="F0AB00"/>
              </a:buClr>
              <a:buFont typeface="Wingdings" pitchFamily="2" charset="2"/>
              <a:buChar char=""/>
              <a:defRPr/>
            </a:pPr>
            <a:r>
              <a:rPr lang="en-US" sz="1300" dirty="0">
                <a:solidFill>
                  <a:srgbClr val="000000"/>
                </a:solidFill>
              </a:rPr>
              <a:t>Excel </a:t>
            </a:r>
            <a:r>
              <a:rPr lang="en-US" sz="1300" dirty="0" err="1">
                <a:solidFill>
                  <a:srgbClr val="000000"/>
                </a:solidFill>
              </a:rPr>
              <a:t>addin</a:t>
            </a:r>
            <a:endParaRPr lang="en-US" sz="1300" dirty="0">
              <a:solidFill>
                <a:srgbClr val="000000"/>
              </a:solidFill>
            </a:endParaRPr>
          </a:p>
          <a:p>
            <a:pPr marL="321489" lvl="1" indent="-214326">
              <a:spcBef>
                <a:spcPts val="476"/>
              </a:spcBef>
              <a:buClr>
                <a:srgbClr val="F0AB00"/>
              </a:buClr>
              <a:buFont typeface="Wingdings" pitchFamily="2" charset="2"/>
              <a:buChar char=""/>
              <a:defRPr/>
            </a:pPr>
            <a:r>
              <a:rPr lang="en-US" sz="1300" dirty="0">
                <a:solidFill>
                  <a:srgbClr val="000000"/>
                </a:solidFill>
              </a:rPr>
              <a:t>Next generation of BEx Analyzer</a:t>
            </a:r>
          </a:p>
        </p:txBody>
      </p:sp>
    </p:spTree>
    <p:extLst>
      <p:ext uri="{BB962C8B-B14F-4D97-AF65-F5344CB8AC3E}">
        <p14:creationId xmlns:p14="http://schemas.microsoft.com/office/powerpoint/2010/main" val="26196268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solidFill>
                  <a:srgbClr val="666666"/>
                </a:solidFill>
              </a:rPr>
              <a:t>BEx to SAP BusinessObjects Cheat Sheet</a:t>
            </a:r>
            <a:endParaRPr lang="en-US" sz="2100" b="0" dirty="0">
              <a:solidFill>
                <a:schemeClr val="tx1"/>
              </a:solidFill>
              <a:latin typeface="+mn-l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4104611368"/>
              </p:ext>
            </p:extLst>
          </p:nvPr>
        </p:nvGraphicFramePr>
        <p:xfrm>
          <a:off x="426831" y="1571066"/>
          <a:ext cx="11329317" cy="4701821"/>
        </p:xfrm>
        <a:graphic>
          <a:graphicData uri="http://schemas.openxmlformats.org/drawingml/2006/table">
            <a:tbl>
              <a:tblPr firstRow="1" bandRow="1">
                <a:tableStyleId>{3B4B98B0-60AC-42C2-AFA5-B58CD77FA1E5}</a:tableStyleId>
              </a:tblPr>
              <a:tblGrid>
                <a:gridCol w="3780504"/>
                <a:gridCol w="3996519"/>
                <a:gridCol w="3552294"/>
              </a:tblGrid>
              <a:tr h="5104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BI</a:t>
                      </a:r>
                      <a:r>
                        <a:rPr lang="de-DE" sz="1600" baseline="0" dirty="0" smtClean="0"/>
                        <a:t> Needs</a:t>
                      </a:r>
                      <a:endParaRPr lang="de-DE" sz="1600" dirty="0" smtClean="0"/>
                    </a:p>
                  </a:txBody>
                  <a:tcPr marL="121956" marR="121956" marT="45734" marB="45734" anchor="ctr"/>
                </a:tc>
                <a:tc>
                  <a:txBody>
                    <a:bodyPr/>
                    <a:lstStyle/>
                    <a:p>
                      <a:pPr algn="l"/>
                      <a:r>
                        <a:rPr lang="de-DE" sz="1600" dirty="0" smtClean="0"/>
                        <a:t>SAP BEx</a:t>
                      </a:r>
                      <a:endParaRPr lang="de-DE" sz="1600" dirty="0"/>
                    </a:p>
                  </a:txBody>
                  <a:tcPr marL="121956" marR="121956" marT="45734" marB="45734" anchor="ctr"/>
                </a:tc>
                <a:tc>
                  <a:txBody>
                    <a:bodyPr/>
                    <a:lstStyle/>
                    <a:p>
                      <a:pPr algn="l"/>
                      <a:r>
                        <a:rPr lang="de-DE" sz="1600" dirty="0" smtClean="0"/>
                        <a:t>SAP BusinessObjects BI</a:t>
                      </a:r>
                      <a:endParaRPr lang="de-DE" sz="1600" dirty="0"/>
                    </a:p>
                  </a:txBody>
                  <a:tcPr marL="121956" marR="121956" marT="45734" marB="45734" anchor="ctr"/>
                </a:tc>
              </a:tr>
              <a:tr h="510493">
                <a:tc>
                  <a:txBody>
                    <a:bodyPr/>
                    <a:lstStyle/>
                    <a:p>
                      <a:r>
                        <a:rPr lang="de-DE" sz="1400" dirty="0" smtClean="0"/>
                        <a:t>Excel-</a:t>
                      </a:r>
                      <a:r>
                        <a:rPr lang="de-DE" sz="1400" dirty="0" err="1" smtClean="0"/>
                        <a:t>based</a:t>
                      </a:r>
                      <a:r>
                        <a:rPr lang="de-DE" sz="1400" dirty="0" smtClean="0"/>
                        <a:t> </a:t>
                      </a:r>
                      <a:r>
                        <a:rPr lang="de-DE" sz="1400" dirty="0" err="1" smtClean="0"/>
                        <a:t>analysis</a:t>
                      </a:r>
                      <a:r>
                        <a:rPr lang="de-DE" sz="1400" dirty="0" smtClean="0"/>
                        <a:t> (OLAP)</a:t>
                      </a:r>
                      <a:endParaRPr lang="de-DE" sz="1400" b="1" dirty="0"/>
                    </a:p>
                  </a:txBody>
                  <a:tcPr marL="121956" marR="121956" marT="45734" marB="45734" anchor="ctr"/>
                </a:tc>
                <a:tc>
                  <a:txBody>
                    <a:bodyPr/>
                    <a:lstStyle/>
                    <a:p>
                      <a:r>
                        <a:rPr lang="de-DE" sz="1400" dirty="0" smtClean="0"/>
                        <a:t>BEx</a:t>
                      </a:r>
                      <a:r>
                        <a:rPr lang="de-DE" sz="1400" baseline="0" dirty="0" smtClean="0"/>
                        <a:t> Analyzer</a:t>
                      </a:r>
                      <a:endParaRPr lang="de-DE" sz="1400" b="1" dirty="0"/>
                    </a:p>
                  </a:txBody>
                  <a:tcPr marL="121956" marR="121956" marT="45734" marB="45734" anchor="ctr"/>
                </a:tc>
                <a:tc>
                  <a:txBody>
                    <a:bodyPr/>
                    <a:lstStyle/>
                    <a:p>
                      <a:r>
                        <a:rPr lang="de-DE" sz="1400" baseline="0" dirty="0" smtClean="0"/>
                        <a:t>Analysis, edition for MS Office</a:t>
                      </a:r>
                      <a:endParaRPr lang="de-DE" sz="1400" b="1" dirty="0"/>
                    </a:p>
                  </a:txBody>
                  <a:tcPr marL="121956" marR="121956" marT="45734" marB="45734" anchor="ctr"/>
                </a:tc>
              </a:tr>
              <a:tr h="510493">
                <a:tc>
                  <a:txBody>
                    <a:bodyPr/>
                    <a:lstStyle/>
                    <a:p>
                      <a:r>
                        <a:rPr lang="de-DE" sz="1400" dirty="0" smtClean="0"/>
                        <a:t>Web-</a:t>
                      </a:r>
                      <a:r>
                        <a:rPr lang="de-DE" sz="1400" dirty="0" err="1" smtClean="0"/>
                        <a:t>based</a:t>
                      </a:r>
                      <a:r>
                        <a:rPr lang="de-DE" sz="1400" dirty="0" smtClean="0"/>
                        <a:t> </a:t>
                      </a:r>
                      <a:r>
                        <a:rPr lang="de-DE" sz="1400" dirty="0" err="1" smtClean="0"/>
                        <a:t>analysis</a:t>
                      </a:r>
                      <a:r>
                        <a:rPr lang="de-DE" sz="1400" dirty="0" smtClean="0"/>
                        <a:t> (OLAP)</a:t>
                      </a:r>
                      <a:endParaRPr lang="de-DE" sz="1400" b="1" dirty="0"/>
                    </a:p>
                  </a:txBody>
                  <a:tcPr marL="121956" marR="121956" marT="45734" marB="45734" anchor="ctr"/>
                </a:tc>
                <a:tc>
                  <a:txBody>
                    <a:bodyPr/>
                    <a:lstStyle/>
                    <a:p>
                      <a:r>
                        <a:rPr lang="de-DE" sz="1400" dirty="0" smtClean="0"/>
                        <a:t>BEx</a:t>
                      </a:r>
                      <a:r>
                        <a:rPr lang="de-DE" sz="1400" baseline="0" dirty="0" smtClean="0"/>
                        <a:t> Web Analyzer/Templates</a:t>
                      </a:r>
                      <a:endParaRPr lang="de-DE" sz="1400" b="1" dirty="0"/>
                    </a:p>
                  </a:txBody>
                  <a:tcPr marL="121956" marR="121956" marT="45734" marB="45734" anchor="ctr"/>
                </a:tc>
                <a:tc>
                  <a:txBody>
                    <a:bodyPr/>
                    <a:lstStyle/>
                    <a:p>
                      <a:r>
                        <a:rPr lang="de-DE" sz="1400" baseline="0" dirty="0" smtClean="0"/>
                        <a:t>Analysis, edition for OLAP</a:t>
                      </a:r>
                      <a:endParaRPr lang="de-DE" sz="1400" b="1" dirty="0"/>
                    </a:p>
                  </a:txBody>
                  <a:tcPr marL="121956" marR="121956" marT="45734" marB="45734" anchor="ctr"/>
                </a:tc>
              </a:tr>
              <a:tr h="510493">
                <a:tc>
                  <a:txBody>
                    <a:bodyPr/>
                    <a:lstStyle/>
                    <a:p>
                      <a:r>
                        <a:rPr lang="de-DE" sz="1400" dirty="0" err="1" smtClean="0"/>
                        <a:t>Application</a:t>
                      </a:r>
                      <a:r>
                        <a:rPr lang="de-DE" sz="1400" dirty="0" smtClean="0"/>
                        <a:t> Design</a:t>
                      </a:r>
                      <a:r>
                        <a:rPr lang="de-DE" sz="1400" baseline="0" dirty="0" smtClean="0"/>
                        <a:t> / Dashboards</a:t>
                      </a:r>
                      <a:endParaRPr lang="de-DE" sz="1400" b="1" dirty="0"/>
                    </a:p>
                  </a:txBody>
                  <a:tcPr marL="121956" marR="121956" marT="45727" marB="45727" anchor="ctr"/>
                </a:tc>
                <a:tc>
                  <a:txBody>
                    <a:bodyPr/>
                    <a:lstStyle/>
                    <a:p>
                      <a:r>
                        <a:rPr lang="de-DE" sz="1400" dirty="0" smtClean="0"/>
                        <a:t>BEx Web Application Designer</a:t>
                      </a:r>
                      <a:endParaRPr lang="de-DE" sz="1400" b="1" dirty="0"/>
                    </a:p>
                  </a:txBody>
                  <a:tcPr marL="121956" marR="121956" marT="45734" marB="45734" anchor="ctr"/>
                </a:tc>
                <a:tc>
                  <a:txBody>
                    <a:bodyPr/>
                    <a:lstStyle/>
                    <a:p>
                      <a:r>
                        <a:rPr lang="de-DE" sz="1400" baseline="0" dirty="0" smtClean="0"/>
                        <a:t>Design Studio</a:t>
                      </a:r>
                      <a:endParaRPr lang="de-DE" sz="1400" b="1" dirty="0"/>
                    </a:p>
                  </a:txBody>
                  <a:tcPr marL="121956" marR="121956" marT="45734" marB="45734" anchor="ctr"/>
                </a:tc>
              </a:tr>
              <a:tr h="510493">
                <a:tc>
                  <a:txBody>
                    <a:bodyPr/>
                    <a:lstStyle/>
                    <a:p>
                      <a:r>
                        <a:rPr lang="de-DE" sz="1400" dirty="0" smtClean="0"/>
                        <a:t>Reporting </a:t>
                      </a:r>
                      <a:r>
                        <a:rPr lang="de-DE" sz="1400" b="0" dirty="0" smtClean="0"/>
                        <a:t>– </a:t>
                      </a:r>
                      <a:r>
                        <a:rPr lang="de-DE" sz="1400" dirty="0" smtClean="0"/>
                        <a:t>Enterprise</a:t>
                      </a:r>
                      <a:endParaRPr lang="de-DE" sz="1400" b="1" dirty="0"/>
                    </a:p>
                  </a:txBody>
                  <a:tcPr marL="121956" marR="121956" marT="45727" marB="45727" anchor="ctr"/>
                </a:tc>
                <a:tc>
                  <a:txBody>
                    <a:bodyPr/>
                    <a:lstStyle/>
                    <a:p>
                      <a:r>
                        <a:rPr lang="de-DE" sz="1400" dirty="0" smtClean="0"/>
                        <a:t>BEx Report Designer</a:t>
                      </a:r>
                      <a:endParaRPr lang="de-DE" sz="1400" b="1" dirty="0"/>
                    </a:p>
                  </a:txBody>
                  <a:tcPr marL="121956" marR="121956" marT="45734" marB="45734" anchor="ctr"/>
                </a:tc>
                <a:tc>
                  <a:txBody>
                    <a:bodyPr/>
                    <a:lstStyle/>
                    <a:p>
                      <a:r>
                        <a:rPr lang="de-DE" sz="1400" dirty="0" smtClean="0"/>
                        <a:t>Crystal Reports</a:t>
                      </a:r>
                      <a:endParaRPr lang="de-DE" sz="1400" b="1" dirty="0"/>
                    </a:p>
                  </a:txBody>
                  <a:tcPr marL="121956" marR="121956" marT="45734" marB="45734" anchor="ctr"/>
                </a:tc>
              </a:tr>
              <a:tr h="716452">
                <a:tc>
                  <a:txBody>
                    <a:bodyPr/>
                    <a:lstStyle/>
                    <a:p>
                      <a:r>
                        <a:rPr lang="de-DE" sz="1400" b="0" dirty="0" smtClean="0"/>
                        <a:t>Reporting – Ad-hoc</a:t>
                      </a:r>
                      <a:endParaRPr lang="de-DE" sz="1400" b="0" dirty="0"/>
                    </a:p>
                  </a:txBody>
                  <a:tcPr marL="121956" marR="121956" marT="45727" marB="45727" anchor="ctr"/>
                </a:tc>
                <a:tc>
                  <a:txBody>
                    <a:bodyPr/>
                    <a:lstStyle/>
                    <a:p>
                      <a:r>
                        <a:rPr lang="de-DE" sz="1400" b="0" dirty="0" err="1" smtClean="0"/>
                        <a:t>No</a:t>
                      </a:r>
                      <a:r>
                        <a:rPr lang="de-DE" sz="1400" b="0" dirty="0" smtClean="0"/>
                        <a:t> </a:t>
                      </a:r>
                      <a:r>
                        <a:rPr lang="de-DE" sz="1400" b="0" dirty="0" err="1" smtClean="0"/>
                        <a:t>equivalent</a:t>
                      </a:r>
                      <a:r>
                        <a:rPr lang="de-DE" sz="1400" b="0" dirty="0" smtClean="0"/>
                        <a:t> in </a:t>
                      </a:r>
                      <a:r>
                        <a:rPr lang="de-DE" sz="1400" b="0" dirty="0" err="1" smtClean="0"/>
                        <a:t>the</a:t>
                      </a:r>
                      <a:r>
                        <a:rPr lang="de-DE" sz="1400" b="0" dirty="0" smtClean="0"/>
                        <a:t> BEx</a:t>
                      </a:r>
                      <a:r>
                        <a:rPr lang="de-DE" sz="1400" b="0" baseline="0" dirty="0" smtClean="0"/>
                        <a:t> </a:t>
                      </a:r>
                      <a:r>
                        <a:rPr lang="de-DE" sz="1400" b="0" baseline="0" dirty="0" err="1" smtClean="0"/>
                        <a:t>suite</a:t>
                      </a:r>
                      <a:endParaRPr lang="de-DE" sz="1400" b="0" baseline="0" dirty="0" smtClean="0"/>
                    </a:p>
                    <a:p>
                      <a:pPr>
                        <a:spcBef>
                          <a:spcPts val="600"/>
                        </a:spcBef>
                      </a:pPr>
                      <a:r>
                        <a:rPr lang="de-DE" sz="1100" b="0" baseline="0" dirty="0" smtClean="0"/>
                        <a:t>Best </a:t>
                      </a:r>
                      <a:r>
                        <a:rPr lang="de-DE" sz="1100" b="0" baseline="0" dirty="0" err="1" smtClean="0"/>
                        <a:t>for</a:t>
                      </a:r>
                      <a:r>
                        <a:rPr lang="de-DE" sz="1100" b="0" baseline="0" dirty="0" smtClean="0"/>
                        <a:t> </a:t>
                      </a:r>
                      <a:r>
                        <a:rPr lang="de-DE" sz="1100" b="0" baseline="0" dirty="0" err="1" smtClean="0"/>
                        <a:t>reporting</a:t>
                      </a:r>
                      <a:r>
                        <a:rPr lang="de-DE" sz="1100" b="0" baseline="0" dirty="0" smtClean="0"/>
                        <a:t> </a:t>
                      </a:r>
                      <a:r>
                        <a:rPr lang="de-DE" sz="1100" b="0" baseline="0" dirty="0" err="1" smtClean="0"/>
                        <a:t>use</a:t>
                      </a:r>
                      <a:r>
                        <a:rPr lang="de-DE" sz="1100" b="0" baseline="0" dirty="0" smtClean="0"/>
                        <a:t> </a:t>
                      </a:r>
                      <a:r>
                        <a:rPr lang="de-DE" sz="1100" b="0" baseline="0" dirty="0" err="1" smtClean="0"/>
                        <a:t>cases</a:t>
                      </a:r>
                      <a:r>
                        <a:rPr lang="de-DE" sz="1100" b="0" baseline="0" dirty="0" smtClean="0"/>
                        <a:t>. Analytical </a:t>
                      </a:r>
                      <a:r>
                        <a:rPr lang="de-DE" sz="1100" b="0" baseline="0" dirty="0" err="1" smtClean="0"/>
                        <a:t>workflows</a:t>
                      </a:r>
                      <a:r>
                        <a:rPr lang="de-DE" sz="1100" b="0" baseline="0" dirty="0" smtClean="0"/>
                        <a:t> </a:t>
                      </a:r>
                      <a:r>
                        <a:rPr lang="de-DE" sz="1100" b="0" baseline="0" dirty="0" err="1" smtClean="0"/>
                        <a:t>should</a:t>
                      </a:r>
                      <a:r>
                        <a:rPr lang="de-DE" sz="1100" b="0" baseline="0" dirty="0" smtClean="0"/>
                        <a:t> </a:t>
                      </a:r>
                      <a:r>
                        <a:rPr lang="de-DE" sz="1100" b="0" baseline="0" dirty="0" err="1" smtClean="0"/>
                        <a:t>use</a:t>
                      </a:r>
                      <a:r>
                        <a:rPr lang="de-DE" sz="1100" b="0" baseline="0" dirty="0" smtClean="0"/>
                        <a:t> </a:t>
                      </a:r>
                      <a:r>
                        <a:rPr lang="de-DE" sz="1100" b="0" baseline="0" dirty="0" err="1" smtClean="0"/>
                        <a:t>the</a:t>
                      </a:r>
                      <a:r>
                        <a:rPr lang="de-DE" sz="1100" b="0" baseline="0" dirty="0" smtClean="0"/>
                        <a:t> Analysis </a:t>
                      </a:r>
                      <a:r>
                        <a:rPr lang="de-DE" sz="1100" b="0" baseline="0" dirty="0" err="1" smtClean="0"/>
                        <a:t>products</a:t>
                      </a:r>
                      <a:endParaRPr lang="de-DE" sz="1400" b="0" dirty="0"/>
                    </a:p>
                  </a:txBody>
                  <a:tcPr marL="121956" marR="121956" marT="45734" marB="45734" anchor="ctr"/>
                </a:tc>
                <a:tc>
                  <a:txBody>
                    <a:bodyPr/>
                    <a:lstStyle/>
                    <a:p>
                      <a:r>
                        <a:rPr lang="de-DE" sz="1400" b="0" dirty="0" smtClean="0"/>
                        <a:t>Web </a:t>
                      </a:r>
                      <a:r>
                        <a:rPr lang="de-DE" sz="1400" b="0" dirty="0" err="1" smtClean="0"/>
                        <a:t>Intelligence</a:t>
                      </a:r>
                      <a:endParaRPr lang="de-DE" sz="1400" b="0" dirty="0"/>
                    </a:p>
                  </a:txBody>
                  <a:tcPr marL="121956" marR="121956" marT="45734" marB="45734" anchor="ctr"/>
                </a:tc>
              </a:tr>
              <a:tr h="716452">
                <a:tc>
                  <a:txBody>
                    <a:bodyPr/>
                    <a:lstStyle/>
                    <a:p>
                      <a:r>
                        <a:rPr lang="de-DE" sz="1400" baseline="0" dirty="0" err="1" smtClean="0"/>
                        <a:t>Self</a:t>
                      </a:r>
                      <a:r>
                        <a:rPr lang="de-DE" sz="1400" baseline="0" dirty="0" smtClean="0"/>
                        <a:t>-Service</a:t>
                      </a:r>
                      <a:endParaRPr lang="de-DE" sz="1400" b="1" dirty="0"/>
                    </a:p>
                  </a:txBody>
                  <a:tcPr marL="121956" marR="121956" marT="45734" marB="45734" anchor="ctr"/>
                </a:tc>
                <a:tc>
                  <a:txBody>
                    <a:bodyPr/>
                    <a:lstStyle/>
                    <a:p>
                      <a:r>
                        <a:rPr lang="de-DE" sz="1400" b="0" dirty="0" err="1" smtClean="0"/>
                        <a:t>No</a:t>
                      </a:r>
                      <a:r>
                        <a:rPr lang="de-DE" sz="1400" b="0" dirty="0" smtClean="0"/>
                        <a:t> </a:t>
                      </a:r>
                      <a:r>
                        <a:rPr lang="de-DE" sz="1400" b="0" dirty="0" err="1" smtClean="0"/>
                        <a:t>equivalent</a:t>
                      </a:r>
                      <a:r>
                        <a:rPr lang="de-DE" sz="1400" b="0" dirty="0" smtClean="0"/>
                        <a:t> in </a:t>
                      </a:r>
                      <a:r>
                        <a:rPr lang="de-DE" sz="1400" b="0" dirty="0" err="1" smtClean="0"/>
                        <a:t>the</a:t>
                      </a:r>
                      <a:r>
                        <a:rPr lang="de-DE" sz="1400" b="0" dirty="0" smtClean="0"/>
                        <a:t> BEx</a:t>
                      </a:r>
                      <a:r>
                        <a:rPr lang="de-DE" sz="1400" b="0" baseline="0" dirty="0" smtClean="0"/>
                        <a:t> </a:t>
                      </a:r>
                      <a:r>
                        <a:rPr lang="de-DE" sz="1400" b="0" baseline="0" dirty="0" err="1" smtClean="0"/>
                        <a:t>suite</a:t>
                      </a:r>
                      <a:endParaRPr lang="de-DE" sz="1400" b="0" baseline="0" dirty="0" smtClean="0"/>
                    </a:p>
                    <a:p>
                      <a:pPr>
                        <a:spcBef>
                          <a:spcPts val="600"/>
                        </a:spcBef>
                      </a:pPr>
                      <a:r>
                        <a:rPr lang="de-DE" sz="1100" b="0" baseline="0" dirty="0" smtClean="0"/>
                        <a:t>Best </a:t>
                      </a:r>
                      <a:r>
                        <a:rPr lang="de-DE" sz="1100" b="0" baseline="0" dirty="0" err="1" smtClean="0"/>
                        <a:t>with</a:t>
                      </a:r>
                      <a:r>
                        <a:rPr lang="de-DE" sz="1100" b="0" baseline="0" dirty="0" smtClean="0"/>
                        <a:t> BW on HANA </a:t>
                      </a:r>
                      <a:r>
                        <a:rPr lang="de-DE" sz="1100" b="0" baseline="0" dirty="0" err="1" smtClean="0"/>
                        <a:t>and</a:t>
                      </a:r>
                      <a:r>
                        <a:rPr lang="de-DE" sz="1100" b="0" baseline="0" dirty="0" smtClean="0"/>
                        <a:t> HANA </a:t>
                      </a:r>
                      <a:r>
                        <a:rPr lang="de-DE" sz="1100" b="0" baseline="0" dirty="0" err="1" smtClean="0"/>
                        <a:t>managed</a:t>
                      </a:r>
                      <a:r>
                        <a:rPr lang="de-DE" sz="1100" b="0" baseline="0" dirty="0" smtClean="0"/>
                        <a:t> </a:t>
                      </a:r>
                      <a:r>
                        <a:rPr lang="de-DE" sz="1100" b="0" baseline="0" dirty="0" err="1" smtClean="0"/>
                        <a:t>schemas</a:t>
                      </a:r>
                      <a:endParaRPr lang="de-DE" sz="1100" b="1" dirty="0"/>
                    </a:p>
                  </a:txBody>
                  <a:tcPr marL="121956" marR="121956" marT="45734" marB="45734" anchor="ctr"/>
                </a:tc>
                <a:tc>
                  <a:txBody>
                    <a:bodyPr/>
                    <a:lstStyle/>
                    <a:p>
                      <a:r>
                        <a:rPr lang="de-DE" sz="1400" dirty="0" smtClean="0"/>
                        <a:t>Explorer / Visual </a:t>
                      </a:r>
                      <a:r>
                        <a:rPr lang="de-DE" sz="1400" dirty="0" err="1" smtClean="0"/>
                        <a:t>Intelligence</a:t>
                      </a:r>
                      <a:endParaRPr lang="de-DE" sz="1400" b="1" dirty="0"/>
                    </a:p>
                  </a:txBody>
                  <a:tcPr marL="121956" marR="121956" marT="45734" marB="45734" anchor="ctr"/>
                </a:tc>
              </a:tr>
              <a:tr h="716452">
                <a:tc>
                  <a:txBody>
                    <a:bodyPr/>
                    <a:lstStyle/>
                    <a:p>
                      <a:r>
                        <a:rPr lang="de-DE" sz="1400" dirty="0" err="1" smtClean="0"/>
                        <a:t>Predictive</a:t>
                      </a:r>
                      <a:endParaRPr lang="de-DE" sz="1400" b="1" dirty="0"/>
                    </a:p>
                  </a:txBody>
                  <a:tcPr marL="121956" marR="121956" marT="45734" marB="45734" anchor="ctr"/>
                </a:tc>
                <a:tc>
                  <a:txBody>
                    <a:bodyPr/>
                    <a:lstStyle/>
                    <a:p>
                      <a:r>
                        <a:rPr lang="de-DE" sz="1400" b="0" dirty="0" err="1" smtClean="0"/>
                        <a:t>No</a:t>
                      </a:r>
                      <a:r>
                        <a:rPr lang="de-DE" sz="1400" b="0" dirty="0" smtClean="0"/>
                        <a:t> </a:t>
                      </a:r>
                      <a:r>
                        <a:rPr lang="de-DE" sz="1400" b="0" dirty="0" err="1" smtClean="0"/>
                        <a:t>equivalent</a:t>
                      </a:r>
                      <a:r>
                        <a:rPr lang="de-DE" sz="1400" b="0" dirty="0" smtClean="0"/>
                        <a:t> in </a:t>
                      </a:r>
                      <a:r>
                        <a:rPr lang="de-DE" sz="1400" b="0" dirty="0" err="1" smtClean="0"/>
                        <a:t>the</a:t>
                      </a:r>
                      <a:r>
                        <a:rPr lang="de-DE" sz="1400" b="0" dirty="0" smtClean="0"/>
                        <a:t> BEx</a:t>
                      </a:r>
                      <a:r>
                        <a:rPr lang="de-DE" sz="1400" b="0" baseline="0" dirty="0" smtClean="0"/>
                        <a:t> </a:t>
                      </a:r>
                      <a:r>
                        <a:rPr lang="de-DE" sz="1400" b="0" baseline="0" dirty="0" err="1" smtClean="0"/>
                        <a:t>suite</a:t>
                      </a:r>
                      <a:endParaRPr lang="de-DE" sz="1400" b="0" baseline="0" dirty="0" smtClean="0"/>
                    </a:p>
                    <a:p>
                      <a:pPr>
                        <a:spcBef>
                          <a:spcPts val="600"/>
                        </a:spcBef>
                      </a:pPr>
                      <a:r>
                        <a:rPr lang="de-DE" sz="1100" b="0" baseline="0" dirty="0" err="1" smtClean="0"/>
                        <a:t>Rrequires</a:t>
                      </a:r>
                      <a:r>
                        <a:rPr lang="de-DE" sz="1100" b="0" baseline="0" dirty="0" smtClean="0"/>
                        <a:t> SAP HANA Enterprise </a:t>
                      </a:r>
                      <a:r>
                        <a:rPr lang="de-DE" sz="1100" b="0" baseline="0" dirty="0" err="1" smtClean="0"/>
                        <a:t>edition</a:t>
                      </a:r>
                      <a:r>
                        <a:rPr lang="de-DE" sz="1100" b="0" baseline="0" dirty="0" smtClean="0"/>
                        <a:t>, Universes, Excel, SQL </a:t>
                      </a:r>
                      <a:r>
                        <a:rPr lang="de-DE" sz="1100" b="0" baseline="0" dirty="0" err="1" smtClean="0"/>
                        <a:t>sources</a:t>
                      </a:r>
                      <a:r>
                        <a:rPr lang="de-DE" sz="1100" b="0" baseline="0" dirty="0" smtClean="0"/>
                        <a:t>.</a:t>
                      </a:r>
                      <a:endParaRPr lang="de-DE" sz="1400" b="1" dirty="0"/>
                    </a:p>
                  </a:txBody>
                  <a:tcPr marL="121956" marR="121956" marT="45734" marB="45734" anchor="ctr"/>
                </a:tc>
                <a:tc>
                  <a:txBody>
                    <a:bodyPr/>
                    <a:lstStyle/>
                    <a:p>
                      <a:r>
                        <a:rPr lang="de-DE" sz="1400" dirty="0" err="1" smtClean="0"/>
                        <a:t>Predictive</a:t>
                      </a:r>
                      <a:r>
                        <a:rPr lang="de-DE" sz="1400" dirty="0" smtClean="0"/>
                        <a:t> Analysis</a:t>
                      </a:r>
                      <a:endParaRPr lang="de-DE" sz="1400" b="1" dirty="0"/>
                    </a:p>
                  </a:txBody>
                  <a:tcPr marL="121956" marR="121956" marT="45734" marB="45734" anchor="ctr"/>
                </a:tc>
              </a:tr>
            </a:tbl>
          </a:graphicData>
        </a:graphic>
      </p:graphicFrame>
      <p:sp>
        <p:nvSpPr>
          <p:cNvPr id="3" name="Rounded Rectangle 2"/>
          <p:cNvSpPr/>
          <p:nvPr/>
        </p:nvSpPr>
        <p:spPr bwMode="gray">
          <a:xfrm>
            <a:off x="411784" y="2043030"/>
            <a:ext cx="11355768" cy="1591661"/>
          </a:xfrm>
          <a:prstGeom prst="roundRect">
            <a:avLst/>
          </a:prstGeom>
          <a:noFill/>
          <a:ln w="63500" algn="ctr">
            <a:solidFill>
              <a:schemeClr val="tx2"/>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latin typeface="Arial"/>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3353895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gray">
          <a:xfrm>
            <a:off x="1206339" y="1529511"/>
            <a:ext cx="1941535" cy="3858017"/>
          </a:xfrm>
          <a:prstGeom prst="rect">
            <a:avLst/>
          </a:prstGeom>
          <a:noFill/>
          <a:ln w="6350" algn="ctr">
            <a:solidFill>
              <a:schemeClr val="bg2"/>
            </a:solidFill>
            <a:miter lim="800000"/>
            <a:headEnd/>
            <a:tailEnd/>
          </a:ln>
        </p:spPr>
        <p:txBody>
          <a:bodyPr lIns="89923" tIns="71937" rIns="89923" bIns="71937" rtlCol="0" anchor="t" anchorCtr="0"/>
          <a:lstStyle/>
          <a:p>
            <a:pPr algn="ctr" defTabSz="913626">
              <a:spcBef>
                <a:spcPct val="50000"/>
              </a:spcBef>
              <a:buClr>
                <a:srgbClr val="F0AB00"/>
              </a:buClr>
              <a:buSzPct val="80000"/>
            </a:pPr>
            <a:r>
              <a:rPr lang="en-US" sz="1400" b="1" kern="0" dirty="0">
                <a:solidFill>
                  <a:srgbClr val="000000"/>
                </a:solidFill>
                <a:ea typeface="Arial Unicode MS" pitchFamily="34" charset="-128"/>
                <a:cs typeface="Arial Unicode MS" pitchFamily="34" charset="-128"/>
              </a:rPr>
              <a:t>Existing Stack</a:t>
            </a:r>
          </a:p>
        </p:txBody>
      </p:sp>
      <p:sp>
        <p:nvSpPr>
          <p:cNvPr id="2" name="Title 1"/>
          <p:cNvSpPr>
            <a:spLocks noGrp="1"/>
          </p:cNvSpPr>
          <p:nvPr>
            <p:ph type="title"/>
          </p:nvPr>
        </p:nvSpPr>
        <p:spPr/>
        <p:txBody>
          <a:bodyPr/>
          <a:lstStyle/>
          <a:p>
            <a:r>
              <a:rPr lang="en-US" noProof="0" dirty="0" smtClean="0"/>
              <a:t>SAP HANA Live deployment options</a:t>
            </a:r>
            <a:endParaRPr lang="en-US" noProof="0" dirty="0"/>
          </a:p>
        </p:txBody>
      </p:sp>
      <p:sp>
        <p:nvSpPr>
          <p:cNvPr id="3" name="TextBox 2"/>
          <p:cNvSpPr txBox="1"/>
          <p:nvPr/>
        </p:nvSpPr>
        <p:spPr>
          <a:xfrm>
            <a:off x="325439" y="5753609"/>
            <a:ext cx="11545886" cy="523220"/>
          </a:xfrm>
          <a:prstGeom prst="rect">
            <a:avLst/>
          </a:prstGeom>
          <a:noFill/>
        </p:spPr>
        <p:txBody>
          <a:bodyPr wrap="square" lIns="0" tIns="0" rIns="0" bIns="0" rtlCol="0">
            <a:spAutoFit/>
          </a:bodyPr>
          <a:lstStyle/>
          <a:p>
            <a:pPr defTabSz="1088040"/>
            <a:r>
              <a:rPr lang="en-US" sz="1700" b="1" dirty="0">
                <a:solidFill>
                  <a:srgbClr val="666666"/>
                </a:solidFill>
              </a:rPr>
              <a:t>Customers can add new analytics capabilities immediately without disruption to their existing landscape. Any investment today will be valid for SAP Business Suite powered by SAP HANA. </a:t>
            </a:r>
            <a:endParaRPr lang="en-US" sz="1700" b="1" kern="0" dirty="0">
              <a:solidFill>
                <a:srgbClr val="666666"/>
              </a:solidFill>
              <a:ea typeface="Arial Unicode MS" pitchFamily="34" charset="-128"/>
              <a:cs typeface="Arial Unicode MS" pitchFamily="34" charset="-128"/>
            </a:endParaRPr>
          </a:p>
        </p:txBody>
      </p:sp>
      <p:grpSp>
        <p:nvGrpSpPr>
          <p:cNvPr id="36" name="Group 35"/>
          <p:cNvGrpSpPr/>
          <p:nvPr/>
        </p:nvGrpSpPr>
        <p:grpSpPr>
          <a:xfrm>
            <a:off x="6915715" y="1930344"/>
            <a:ext cx="1843819" cy="1807290"/>
            <a:chOff x="300624" y="1979112"/>
            <a:chExt cx="1615858" cy="2429082"/>
          </a:xfrm>
        </p:grpSpPr>
        <p:cxnSp>
          <p:nvCxnSpPr>
            <p:cNvPr id="37" name="Straight Connector 36"/>
            <p:cNvCxnSpPr/>
            <p:nvPr/>
          </p:nvCxnSpPr>
          <p:spPr>
            <a:xfrm>
              <a:off x="1108553" y="2840736"/>
              <a:ext cx="0" cy="40233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108553" y="4005858"/>
              <a:ext cx="0" cy="40233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300624" y="1979112"/>
              <a:ext cx="1615858" cy="2162422"/>
              <a:chOff x="275573" y="1654912"/>
              <a:chExt cx="1615858" cy="2372828"/>
            </a:xfrm>
          </p:grpSpPr>
          <p:sp>
            <p:nvSpPr>
              <p:cNvPr id="42" name="Rectangle 41"/>
              <p:cNvSpPr/>
              <p:nvPr>
                <p:custDataLst>
                  <p:tags r:id="rId14"/>
                </p:custDataLst>
              </p:nvPr>
            </p:nvSpPr>
            <p:spPr bwMode="gray">
              <a:xfrm>
                <a:off x="275573" y="2938208"/>
                <a:ext cx="1615858" cy="1089532"/>
              </a:xfrm>
              <a:prstGeom prst="rect">
                <a:avLst/>
              </a:prstGeom>
              <a:solidFill>
                <a:schemeClr val="accent3">
                  <a:lumMod val="50000"/>
                </a:schemeClr>
              </a:solidFill>
            </p:spPr>
            <p:txBody>
              <a:bodyPr wrap="square" lIns="0" rIns="0" rtlCol="0" anchor="ctr" anchorCtr="0">
                <a:noAutofit/>
              </a:bodyPr>
              <a:lstStyle/>
              <a:p>
                <a:pPr algn="ctr" defTabSz="1088040">
                  <a:spcBef>
                    <a:spcPct val="50000"/>
                  </a:spcBef>
                  <a:buClr>
                    <a:srgbClr val="F0AB00"/>
                  </a:buClr>
                  <a:buSzPct val="80000"/>
                </a:pPr>
                <a:r>
                  <a:rPr lang="en-US" sz="1400" b="1" kern="0" dirty="0">
                    <a:solidFill>
                      <a:srgbClr val="FFFFFF"/>
                    </a:solidFill>
                    <a:ea typeface="Arial Unicode MS" pitchFamily="34" charset="-128"/>
                    <a:cs typeface="Arial Unicode MS" pitchFamily="34" charset="-128"/>
                  </a:rPr>
                  <a:t>SAP Business Suite</a:t>
                </a:r>
                <a:br>
                  <a:rPr lang="en-US" sz="1400" b="1" kern="0" dirty="0">
                    <a:solidFill>
                      <a:srgbClr val="FFFFFF"/>
                    </a:solidFill>
                    <a:ea typeface="Arial Unicode MS" pitchFamily="34" charset="-128"/>
                    <a:cs typeface="Arial Unicode MS" pitchFamily="34" charset="-128"/>
                  </a:rPr>
                </a:br>
                <a:r>
                  <a:rPr lang="en-US" sz="1100" kern="0" dirty="0">
                    <a:solidFill>
                      <a:srgbClr val="FFFFFF"/>
                    </a:solidFill>
                    <a:ea typeface="Arial Unicode MS" pitchFamily="34" charset="-128"/>
                    <a:cs typeface="Arial Unicode MS" pitchFamily="34" charset="-128"/>
                  </a:rPr>
                  <a:t>(ERP, CRM, SCM,…)</a:t>
                </a:r>
                <a:endParaRPr lang="en-US" sz="1400" kern="0" dirty="0">
                  <a:solidFill>
                    <a:srgbClr val="FFFFFF"/>
                  </a:solidFill>
                  <a:ea typeface="Arial Unicode MS" pitchFamily="34" charset="-128"/>
                  <a:cs typeface="Arial Unicode MS" pitchFamily="34" charset="-128"/>
                </a:endParaRPr>
              </a:p>
            </p:txBody>
          </p:sp>
          <p:sp>
            <p:nvSpPr>
              <p:cNvPr id="43" name="Rectangle 42"/>
              <p:cNvSpPr/>
              <p:nvPr>
                <p:custDataLst>
                  <p:tags r:id="rId15"/>
                </p:custDataLst>
              </p:nvPr>
            </p:nvSpPr>
            <p:spPr bwMode="gray">
              <a:xfrm>
                <a:off x="275573" y="1654912"/>
                <a:ext cx="1615858" cy="1089532"/>
              </a:xfrm>
              <a:prstGeom prst="rect">
                <a:avLst/>
              </a:prstGeom>
              <a:solidFill>
                <a:schemeClr val="accent3">
                  <a:lumMod val="50000"/>
                </a:schemeClr>
              </a:solidFill>
            </p:spPr>
            <p:txBody>
              <a:bodyPr wrap="square" lIns="0" rIns="0" rtlCol="0" anchor="ctr" anchorCtr="0">
                <a:noAutofit/>
              </a:bodyPr>
              <a:lstStyle/>
              <a:p>
                <a:pPr algn="ctr" defTabSz="1088040">
                  <a:spcBef>
                    <a:spcPct val="50000"/>
                  </a:spcBef>
                  <a:buClr>
                    <a:srgbClr val="F0AB00"/>
                  </a:buClr>
                  <a:buSzPct val="80000"/>
                </a:pPr>
                <a:r>
                  <a:rPr lang="en-US" sz="1400" b="1" kern="0" dirty="0">
                    <a:solidFill>
                      <a:srgbClr val="FFFFFF"/>
                    </a:solidFill>
                    <a:ea typeface="Arial Unicode MS" pitchFamily="34" charset="-128"/>
                    <a:cs typeface="Arial Unicode MS" pitchFamily="34" charset="-128"/>
                  </a:rPr>
                  <a:t>SAP Frontend</a:t>
                </a:r>
              </a:p>
            </p:txBody>
          </p:sp>
        </p:grpSp>
      </p:grpSp>
      <p:sp>
        <p:nvSpPr>
          <p:cNvPr id="48" name="Rectangle 47"/>
          <p:cNvSpPr/>
          <p:nvPr>
            <p:custDataLst>
              <p:tags r:id="rId1"/>
            </p:custDataLst>
          </p:nvPr>
        </p:nvSpPr>
        <p:spPr bwMode="gray">
          <a:xfrm>
            <a:off x="4207323" y="3751590"/>
            <a:ext cx="1826469" cy="1510683"/>
          </a:xfrm>
          <a:prstGeom prst="rect">
            <a:avLst/>
          </a:prstGeom>
          <a:solidFill>
            <a:schemeClr val="accent3"/>
          </a:solidFill>
          <a:ln w="6350" algn="ctr">
            <a:noFill/>
            <a:miter lim="800000"/>
            <a:headEnd/>
            <a:tailEnd/>
          </a:ln>
          <a:effectLst/>
        </p:spPr>
        <p:txBody>
          <a:bodyPr lIns="0" tIns="71937" rIns="0" bIns="182725" rtlCol="0" anchor="b" anchorCtr="0"/>
          <a:lstStyle/>
          <a:p>
            <a:pPr algn="ctr" defTabSz="1088040">
              <a:spcBef>
                <a:spcPct val="50000"/>
              </a:spcBef>
              <a:buClr>
                <a:srgbClr val="F0AB00"/>
              </a:buClr>
              <a:buSzPct val="80000"/>
            </a:pPr>
            <a:r>
              <a:rPr lang="en-US" sz="1500" b="1" kern="0" dirty="0">
                <a:solidFill>
                  <a:srgbClr val="FFFFFF"/>
                </a:solidFill>
                <a:ea typeface="Arial Unicode MS" pitchFamily="34" charset="-128"/>
                <a:cs typeface="Arial Unicode MS" pitchFamily="34" charset="-128"/>
              </a:rPr>
              <a:t>SAP HANA </a:t>
            </a:r>
          </a:p>
        </p:txBody>
      </p:sp>
      <p:sp>
        <p:nvSpPr>
          <p:cNvPr id="50" name="Rectangle 49"/>
          <p:cNvSpPr/>
          <p:nvPr/>
        </p:nvSpPr>
        <p:spPr bwMode="gray">
          <a:xfrm>
            <a:off x="3851419" y="1529511"/>
            <a:ext cx="2528172" cy="3858017"/>
          </a:xfrm>
          <a:prstGeom prst="rect">
            <a:avLst/>
          </a:prstGeom>
          <a:noFill/>
          <a:ln w="6350" algn="ctr">
            <a:solidFill>
              <a:schemeClr val="bg2"/>
            </a:solidFill>
            <a:miter lim="800000"/>
            <a:headEnd/>
            <a:tailEnd/>
          </a:ln>
        </p:spPr>
        <p:txBody>
          <a:bodyPr lIns="89923" tIns="71937" rIns="89923" bIns="71937" rtlCol="0" anchor="t" anchorCtr="0"/>
          <a:lstStyle/>
          <a:p>
            <a:pPr algn="ctr" defTabSz="913626">
              <a:spcBef>
                <a:spcPct val="50000"/>
              </a:spcBef>
              <a:buClr>
                <a:srgbClr val="F0AB00"/>
              </a:buClr>
              <a:buSzPct val="80000"/>
            </a:pPr>
            <a:r>
              <a:rPr lang="en-US" sz="1400" b="1" kern="0" dirty="0">
                <a:solidFill>
                  <a:srgbClr val="000000"/>
                </a:solidFill>
                <a:ea typeface="Arial Unicode MS" pitchFamily="34" charset="-128"/>
                <a:cs typeface="Arial Unicode MS" pitchFamily="34" charset="-128"/>
              </a:rPr>
              <a:t>Sidecar Approach</a:t>
            </a:r>
          </a:p>
        </p:txBody>
      </p:sp>
      <p:cxnSp>
        <p:nvCxnSpPr>
          <p:cNvPr id="51" name="Straight Arrow Connector 50"/>
          <p:cNvCxnSpPr/>
          <p:nvPr/>
        </p:nvCxnSpPr>
        <p:spPr>
          <a:xfrm>
            <a:off x="2872301" y="4861435"/>
            <a:ext cx="127765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77105" y="2791973"/>
            <a:ext cx="0" cy="40233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177105" y="3957095"/>
            <a:ext cx="0" cy="40233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2"/>
            </p:custDataLst>
          </p:nvPr>
        </p:nvSpPr>
        <p:spPr bwMode="gray">
          <a:xfrm>
            <a:off x="1369176" y="4269348"/>
            <a:ext cx="1615858" cy="992920"/>
          </a:xfrm>
          <a:prstGeom prst="rect">
            <a:avLst/>
          </a:prstGeom>
          <a:solidFill>
            <a:schemeClr val="bg2">
              <a:lumMod val="90000"/>
            </a:schemeClr>
          </a:solidFill>
          <a:ln w="6350" algn="ctr">
            <a:noFill/>
            <a:miter lim="800000"/>
            <a:headEnd/>
            <a:tailEnd/>
          </a:ln>
          <a:effectLst/>
        </p:spPr>
        <p:txBody>
          <a:bodyPr lIns="0" tIns="71912" rIns="0" bIns="71912" rtlCol="0" anchor="ctr"/>
          <a:lstStyle/>
          <a:p>
            <a:pPr algn="ctr" defTabSz="1087488">
              <a:spcBef>
                <a:spcPct val="50000"/>
              </a:spcBef>
              <a:buClr>
                <a:srgbClr val="F0AB00"/>
              </a:buClr>
              <a:buSzPct val="80000"/>
            </a:pPr>
            <a:r>
              <a:rPr lang="en-US" sz="1400" b="1" kern="0" dirty="0">
                <a:solidFill>
                  <a:srgbClr val="FFFFFF"/>
                </a:solidFill>
                <a:ea typeface="Arial Unicode MS" pitchFamily="34" charset="-128"/>
                <a:cs typeface="Arial Narrow"/>
              </a:rPr>
              <a:t>AnyDB</a:t>
            </a:r>
          </a:p>
        </p:txBody>
      </p:sp>
      <p:sp>
        <p:nvSpPr>
          <p:cNvPr id="22" name="Rectangle 21"/>
          <p:cNvSpPr/>
          <p:nvPr>
            <p:custDataLst>
              <p:tags r:id="rId3"/>
            </p:custDataLst>
          </p:nvPr>
        </p:nvSpPr>
        <p:spPr bwMode="gray">
          <a:xfrm>
            <a:off x="1369176" y="3099846"/>
            <a:ext cx="1615858" cy="992920"/>
          </a:xfrm>
          <a:prstGeom prst="rect">
            <a:avLst/>
          </a:prstGeom>
          <a:solidFill>
            <a:schemeClr val="accent3">
              <a:lumMod val="50000"/>
            </a:schemeClr>
          </a:solidFill>
        </p:spPr>
        <p:txBody>
          <a:bodyPr wrap="square" lIns="0" tIns="45682" rIns="0" bIns="45682" rtlCol="0" anchor="ctr" anchorCtr="0">
            <a:noAutofit/>
          </a:bodyPr>
          <a:lstStyle/>
          <a:p>
            <a:pPr algn="ctr" defTabSz="1088040">
              <a:spcBef>
                <a:spcPct val="50000"/>
              </a:spcBef>
              <a:buClr>
                <a:srgbClr val="F0AB00"/>
              </a:buClr>
              <a:buSzPct val="80000"/>
            </a:pPr>
            <a:r>
              <a:rPr lang="en-US" sz="1400" b="1" kern="0" dirty="0">
                <a:solidFill>
                  <a:srgbClr val="FFFFFF"/>
                </a:solidFill>
                <a:ea typeface="Arial Unicode MS" pitchFamily="34" charset="-128"/>
                <a:cs typeface="Arial Unicode MS" pitchFamily="34" charset="-128"/>
              </a:rPr>
              <a:t>SAP Business Suite</a:t>
            </a:r>
            <a:br>
              <a:rPr lang="en-US" sz="1400" b="1" kern="0" dirty="0">
                <a:solidFill>
                  <a:srgbClr val="FFFFFF"/>
                </a:solidFill>
                <a:ea typeface="Arial Unicode MS" pitchFamily="34" charset="-128"/>
                <a:cs typeface="Arial Unicode MS" pitchFamily="34" charset="-128"/>
              </a:rPr>
            </a:br>
            <a:r>
              <a:rPr lang="en-US" sz="1100" kern="0" dirty="0">
                <a:solidFill>
                  <a:srgbClr val="FFFFFF"/>
                </a:solidFill>
                <a:ea typeface="Arial Unicode MS" pitchFamily="34" charset="-128"/>
                <a:cs typeface="Arial Unicode MS" pitchFamily="34" charset="-128"/>
              </a:rPr>
              <a:t>(ERP, CRM, SCM,…)</a:t>
            </a:r>
          </a:p>
        </p:txBody>
      </p:sp>
      <p:sp>
        <p:nvSpPr>
          <p:cNvPr id="23" name="Rectangle 22"/>
          <p:cNvSpPr/>
          <p:nvPr>
            <p:custDataLst>
              <p:tags r:id="rId4"/>
            </p:custDataLst>
          </p:nvPr>
        </p:nvSpPr>
        <p:spPr bwMode="gray">
          <a:xfrm>
            <a:off x="1369176" y="1930344"/>
            <a:ext cx="1615858" cy="992920"/>
          </a:xfrm>
          <a:prstGeom prst="rect">
            <a:avLst/>
          </a:prstGeom>
          <a:solidFill>
            <a:schemeClr val="accent3">
              <a:lumMod val="50000"/>
            </a:schemeClr>
          </a:solidFill>
        </p:spPr>
        <p:txBody>
          <a:bodyPr wrap="square" lIns="0" tIns="45682" rIns="0" bIns="45682" rtlCol="0" anchor="ctr" anchorCtr="0">
            <a:noAutofit/>
          </a:bodyPr>
          <a:lstStyle/>
          <a:p>
            <a:pPr algn="ctr" defTabSz="1088040">
              <a:spcBef>
                <a:spcPct val="50000"/>
              </a:spcBef>
              <a:buClr>
                <a:srgbClr val="F0AB00"/>
              </a:buClr>
              <a:buSzPct val="80000"/>
            </a:pPr>
            <a:r>
              <a:rPr lang="en-US" sz="1400" b="1" kern="0" dirty="0">
                <a:solidFill>
                  <a:srgbClr val="FFFFFF"/>
                </a:solidFill>
                <a:ea typeface="Arial Unicode MS" pitchFamily="34" charset="-128"/>
                <a:cs typeface="Arial Unicode MS" pitchFamily="34" charset="-128"/>
              </a:rPr>
              <a:t>SAP Frontend</a:t>
            </a:r>
          </a:p>
        </p:txBody>
      </p:sp>
      <p:sp>
        <p:nvSpPr>
          <p:cNvPr id="52" name="Rectangle 51"/>
          <p:cNvSpPr/>
          <p:nvPr/>
        </p:nvSpPr>
        <p:spPr>
          <a:xfrm>
            <a:off x="3063038" y="4539789"/>
            <a:ext cx="941126" cy="276922"/>
          </a:xfrm>
          <a:prstGeom prst="rect">
            <a:avLst/>
          </a:prstGeom>
        </p:spPr>
        <p:txBody>
          <a:bodyPr wrap="none" lIns="91362" tIns="45682" rIns="91362" bIns="45682">
            <a:spAutoFit/>
          </a:bodyPr>
          <a:lstStyle/>
          <a:p>
            <a:pPr algn="ctr" defTabSz="913626">
              <a:spcBef>
                <a:spcPct val="50000"/>
              </a:spcBef>
              <a:buClr>
                <a:srgbClr val="F0AB00"/>
              </a:buClr>
              <a:buSzPct val="80000"/>
            </a:pPr>
            <a:r>
              <a:rPr lang="en-US" sz="1200" kern="0" dirty="0">
                <a:solidFill>
                  <a:srgbClr val="000000"/>
                </a:solidFill>
                <a:ea typeface="Arial Unicode MS" pitchFamily="34" charset="-128"/>
                <a:cs typeface="Arial Unicode MS" pitchFamily="34" charset="-128"/>
              </a:rPr>
              <a:t>Replication</a:t>
            </a:r>
          </a:p>
        </p:txBody>
      </p:sp>
      <p:cxnSp>
        <p:nvCxnSpPr>
          <p:cNvPr id="57" name="Straight Connector 56"/>
          <p:cNvCxnSpPr/>
          <p:nvPr/>
        </p:nvCxnSpPr>
        <p:spPr>
          <a:xfrm>
            <a:off x="4538263" y="2644333"/>
            <a:ext cx="0" cy="129018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972365" y="2644333"/>
            <a:ext cx="0" cy="129018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406468" y="2644333"/>
            <a:ext cx="0" cy="129018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custDataLst>
              <p:tags r:id="rId5"/>
            </p:custDataLst>
          </p:nvPr>
        </p:nvSpPr>
        <p:spPr bwMode="gray">
          <a:xfrm>
            <a:off x="4089497" y="2206517"/>
            <a:ext cx="861874" cy="529608"/>
          </a:xfrm>
          <a:prstGeom prst="rect">
            <a:avLst/>
          </a:prstGeom>
          <a:solidFill>
            <a:srgbClr val="666666"/>
          </a:solidFill>
          <a:ln w="6350" algn="ctr">
            <a:solidFill>
              <a:schemeClr val="bg1"/>
            </a:solidFill>
            <a:miter lim="800000"/>
            <a:headEnd/>
            <a:tailEnd/>
          </a:ln>
          <a:effectLst/>
        </p:spPr>
        <p:txBody>
          <a:bodyPr lIns="0" tIns="71912" rIns="0" bIns="71912" rtlCol="0" anchor="ctr"/>
          <a:lstStyle/>
          <a:p>
            <a:pPr algn="ctr" defTabSz="1088040">
              <a:lnSpc>
                <a:spcPts val="1699"/>
              </a:lnSpc>
              <a:spcBef>
                <a:spcPct val="50000"/>
              </a:spcBef>
              <a:buClr>
                <a:srgbClr val="F0AB00"/>
              </a:buClr>
              <a:buSzPct val="80000"/>
            </a:pPr>
            <a:r>
              <a:rPr lang="en-US" sz="1400" b="1" kern="0" dirty="0">
                <a:solidFill>
                  <a:srgbClr val="FFFFFF"/>
                </a:solidFill>
                <a:ea typeface="Arial Unicode MS" pitchFamily="34" charset="-128"/>
                <a:cs typeface="Arial Narrow"/>
              </a:rPr>
              <a:t>BOBJ</a:t>
            </a:r>
            <a:endParaRPr lang="en-US" sz="1100" kern="0" dirty="0">
              <a:solidFill>
                <a:srgbClr val="FFFFFF"/>
              </a:solidFill>
              <a:ea typeface="Arial Unicode MS" pitchFamily="34" charset="-128"/>
              <a:cs typeface="Arial Narrow"/>
            </a:endParaRPr>
          </a:p>
        </p:txBody>
      </p:sp>
      <p:sp>
        <p:nvSpPr>
          <p:cNvPr id="31" name="Rectangle 30"/>
          <p:cNvSpPr/>
          <p:nvPr>
            <p:custDataLst>
              <p:tags r:id="rId6"/>
            </p:custDataLst>
          </p:nvPr>
        </p:nvSpPr>
        <p:spPr bwMode="gray">
          <a:xfrm>
            <a:off x="4627692" y="2560090"/>
            <a:ext cx="861874" cy="529608"/>
          </a:xfrm>
          <a:prstGeom prst="rect">
            <a:avLst/>
          </a:prstGeom>
          <a:solidFill>
            <a:srgbClr val="666666"/>
          </a:solidFill>
          <a:ln w="6350" algn="ctr">
            <a:solidFill>
              <a:schemeClr val="bg1"/>
            </a:solidFill>
            <a:miter lim="800000"/>
            <a:headEnd/>
            <a:tailEnd/>
          </a:ln>
          <a:effectLst/>
        </p:spPr>
        <p:txBody>
          <a:bodyPr lIns="0" tIns="71912" rIns="0" bIns="71912" rtlCol="0" anchor="ctr"/>
          <a:lstStyle/>
          <a:p>
            <a:pPr algn="ctr" defTabSz="1088040">
              <a:lnSpc>
                <a:spcPts val="1699"/>
              </a:lnSpc>
              <a:spcBef>
                <a:spcPct val="50000"/>
              </a:spcBef>
              <a:buClr>
                <a:srgbClr val="F0AB00"/>
              </a:buClr>
              <a:buSzPct val="80000"/>
            </a:pPr>
            <a:r>
              <a:rPr lang="en-US" sz="1400" b="1" kern="0" dirty="0">
                <a:solidFill>
                  <a:srgbClr val="FFFFFF"/>
                </a:solidFill>
                <a:ea typeface="Arial Unicode MS" pitchFamily="34" charset="-128"/>
                <a:cs typeface="Arial Narrow"/>
              </a:rPr>
              <a:t>HTML 5</a:t>
            </a:r>
            <a:endParaRPr lang="en-US" sz="1100" kern="0" dirty="0">
              <a:solidFill>
                <a:srgbClr val="FFFFFF"/>
              </a:solidFill>
              <a:ea typeface="Arial Unicode MS" pitchFamily="34" charset="-128"/>
              <a:cs typeface="Arial Narrow"/>
            </a:endParaRPr>
          </a:p>
        </p:txBody>
      </p:sp>
      <p:sp>
        <p:nvSpPr>
          <p:cNvPr id="32" name="Rectangle 31"/>
          <p:cNvSpPr/>
          <p:nvPr>
            <p:custDataLst>
              <p:tags r:id="rId7"/>
            </p:custDataLst>
          </p:nvPr>
        </p:nvSpPr>
        <p:spPr bwMode="gray">
          <a:xfrm>
            <a:off x="5165884" y="2973308"/>
            <a:ext cx="861874" cy="529608"/>
          </a:xfrm>
          <a:prstGeom prst="rect">
            <a:avLst/>
          </a:prstGeom>
          <a:solidFill>
            <a:srgbClr val="666666"/>
          </a:solidFill>
          <a:ln w="6350" algn="ctr">
            <a:solidFill>
              <a:schemeClr val="bg1"/>
            </a:solidFill>
            <a:miter lim="800000"/>
            <a:headEnd/>
            <a:tailEnd/>
          </a:ln>
          <a:effectLst/>
        </p:spPr>
        <p:txBody>
          <a:bodyPr lIns="0" tIns="71912" rIns="0" bIns="71912" rtlCol="0" anchor="ctr"/>
          <a:lstStyle/>
          <a:p>
            <a:pPr algn="ctr" defTabSz="1088040">
              <a:lnSpc>
                <a:spcPts val="1699"/>
              </a:lnSpc>
              <a:spcBef>
                <a:spcPct val="50000"/>
              </a:spcBef>
              <a:buClr>
                <a:srgbClr val="F0AB00"/>
              </a:buClr>
              <a:buSzPct val="80000"/>
            </a:pPr>
            <a:r>
              <a:rPr lang="en-US" sz="1400" b="1" kern="0" dirty="0">
                <a:solidFill>
                  <a:srgbClr val="FFFFFF"/>
                </a:solidFill>
                <a:ea typeface="Arial Unicode MS" pitchFamily="34" charset="-128"/>
                <a:cs typeface="Arial Narrow"/>
              </a:rPr>
              <a:t>Any frontend</a:t>
            </a:r>
            <a:endParaRPr lang="en-US" sz="1100" kern="0" dirty="0">
              <a:solidFill>
                <a:srgbClr val="FFFFFF"/>
              </a:solidFill>
              <a:ea typeface="Arial Unicode MS" pitchFamily="34" charset="-128"/>
              <a:cs typeface="Arial Narrow"/>
            </a:endParaRPr>
          </a:p>
        </p:txBody>
      </p:sp>
      <p:sp>
        <p:nvSpPr>
          <p:cNvPr id="49" name="Rectangle 48"/>
          <p:cNvSpPr/>
          <p:nvPr>
            <p:custDataLst>
              <p:tags r:id="rId8"/>
            </p:custDataLst>
          </p:nvPr>
        </p:nvSpPr>
        <p:spPr bwMode="gray">
          <a:xfrm>
            <a:off x="4209840" y="3880278"/>
            <a:ext cx="1821420" cy="542751"/>
          </a:xfrm>
          <a:prstGeom prst="rect">
            <a:avLst/>
          </a:prstGeom>
          <a:solidFill>
            <a:srgbClr val="00B0F0"/>
          </a:solidFill>
          <a:ln w="6350" algn="ctr">
            <a:noFill/>
            <a:miter lim="800000"/>
            <a:headEnd/>
            <a:tailEnd/>
          </a:ln>
          <a:effectLst/>
        </p:spPr>
        <p:txBody>
          <a:bodyPr lIns="0" tIns="71937" rIns="0" bIns="71937" rtlCol="0" anchor="ctr"/>
          <a:lstStyle/>
          <a:p>
            <a:pPr algn="ctr" defTabSz="1088040">
              <a:lnSpc>
                <a:spcPts val="1699"/>
              </a:lnSpc>
              <a:spcBef>
                <a:spcPct val="50000"/>
              </a:spcBef>
              <a:buClr>
                <a:srgbClr val="F0AB00"/>
              </a:buClr>
              <a:buSzPct val="80000"/>
            </a:pPr>
            <a:r>
              <a:rPr lang="en-US" sz="1200" b="1" kern="0" dirty="0">
                <a:solidFill>
                  <a:srgbClr val="FFFFFF"/>
                </a:solidFill>
                <a:ea typeface="Arial Unicode MS" pitchFamily="34" charset="-128"/>
                <a:cs typeface="Arial Unicode MS" pitchFamily="34" charset="-128"/>
              </a:rPr>
              <a:t>SAP HANA Live</a:t>
            </a:r>
          </a:p>
        </p:txBody>
      </p:sp>
      <p:sp>
        <p:nvSpPr>
          <p:cNvPr id="61" name="Rectangle 60"/>
          <p:cNvSpPr/>
          <p:nvPr/>
        </p:nvSpPr>
        <p:spPr bwMode="gray">
          <a:xfrm>
            <a:off x="6774619" y="1529511"/>
            <a:ext cx="3913924" cy="3858017"/>
          </a:xfrm>
          <a:prstGeom prst="rect">
            <a:avLst/>
          </a:prstGeom>
          <a:noFill/>
          <a:ln w="6350" algn="ctr">
            <a:solidFill>
              <a:schemeClr val="bg2"/>
            </a:solidFill>
            <a:miter lim="800000"/>
            <a:headEnd/>
            <a:tailEnd/>
          </a:ln>
        </p:spPr>
        <p:txBody>
          <a:bodyPr lIns="89923" tIns="71937" rIns="89923" bIns="71937" rtlCol="0" anchor="t" anchorCtr="0"/>
          <a:lstStyle/>
          <a:p>
            <a:pPr algn="ctr" defTabSz="913626">
              <a:spcBef>
                <a:spcPct val="50000"/>
              </a:spcBef>
              <a:buClr>
                <a:srgbClr val="F0AB00"/>
              </a:buClr>
              <a:buSzPct val="80000"/>
            </a:pPr>
            <a:r>
              <a:rPr lang="en-US" sz="1400" b="1" kern="0" dirty="0">
                <a:solidFill>
                  <a:srgbClr val="000000"/>
                </a:solidFill>
                <a:ea typeface="Arial Unicode MS" pitchFamily="34" charset="-128"/>
                <a:cs typeface="Arial Unicode MS" pitchFamily="34" charset="-128"/>
              </a:rPr>
              <a:t>Integrated Stack</a:t>
            </a:r>
          </a:p>
        </p:txBody>
      </p:sp>
      <p:sp>
        <p:nvSpPr>
          <p:cNvPr id="58" name="Freeform 57"/>
          <p:cNvSpPr/>
          <p:nvPr/>
        </p:nvSpPr>
        <p:spPr bwMode="gray">
          <a:xfrm>
            <a:off x="8534066" y="2256026"/>
            <a:ext cx="1102290" cy="1766170"/>
          </a:xfrm>
          <a:custGeom>
            <a:avLst/>
            <a:gdLst>
              <a:gd name="connsiteX0" fmla="*/ 0 w 964504"/>
              <a:gd name="connsiteY0" fmla="*/ 1766170 h 1766170"/>
              <a:gd name="connsiteX1" fmla="*/ 526093 w 964504"/>
              <a:gd name="connsiteY1" fmla="*/ 1766170 h 1766170"/>
              <a:gd name="connsiteX2" fmla="*/ 526093 w 964504"/>
              <a:gd name="connsiteY2" fmla="*/ 0 h 1766170"/>
              <a:gd name="connsiteX3" fmla="*/ 964504 w 964504"/>
              <a:gd name="connsiteY3" fmla="*/ 0 h 1766170"/>
            </a:gdLst>
            <a:ahLst/>
            <a:cxnLst>
              <a:cxn ang="0">
                <a:pos x="connsiteX0" y="connsiteY0"/>
              </a:cxn>
              <a:cxn ang="0">
                <a:pos x="connsiteX1" y="connsiteY1"/>
              </a:cxn>
              <a:cxn ang="0">
                <a:pos x="connsiteX2" y="connsiteY2"/>
              </a:cxn>
              <a:cxn ang="0">
                <a:pos x="connsiteX3" y="connsiteY3"/>
              </a:cxn>
            </a:cxnLst>
            <a:rect l="l" t="t" r="r" b="b"/>
            <a:pathLst>
              <a:path w="964504" h="1766170">
                <a:moveTo>
                  <a:pt x="0" y="1766170"/>
                </a:moveTo>
                <a:lnTo>
                  <a:pt x="526093" y="1766170"/>
                </a:lnTo>
                <a:lnTo>
                  <a:pt x="526093" y="0"/>
                </a:lnTo>
                <a:lnTo>
                  <a:pt x="964504" y="0"/>
                </a:lnTo>
              </a:path>
            </a:pathLst>
          </a:custGeom>
          <a:noFill/>
          <a:ln w="6350" algn="ctr">
            <a:solidFill>
              <a:schemeClr val="accent2"/>
            </a:solidFill>
            <a:miter lim="800000"/>
            <a:headEnd/>
            <a:tailEnd/>
          </a:ln>
        </p:spPr>
        <p:txBody>
          <a:bodyPr lIns="91362" tIns="45682" rIns="91362" bIns="45682" rtlCol="0" anchor="ctr"/>
          <a:lstStyle/>
          <a:p>
            <a:pPr algn="ctr" defTabSz="1088040"/>
            <a:endParaRPr lang="en-US">
              <a:solidFill>
                <a:srgbClr val="000000"/>
              </a:solidFill>
            </a:endParaRPr>
          </a:p>
        </p:txBody>
      </p:sp>
      <p:sp>
        <p:nvSpPr>
          <p:cNvPr id="63" name="Freeform 62"/>
          <p:cNvSpPr/>
          <p:nvPr/>
        </p:nvSpPr>
        <p:spPr bwMode="gray">
          <a:xfrm>
            <a:off x="8646827" y="2894852"/>
            <a:ext cx="1102290" cy="1215026"/>
          </a:xfrm>
          <a:custGeom>
            <a:avLst/>
            <a:gdLst>
              <a:gd name="connsiteX0" fmla="*/ 0 w 964504"/>
              <a:gd name="connsiteY0" fmla="*/ 1766170 h 1766170"/>
              <a:gd name="connsiteX1" fmla="*/ 526093 w 964504"/>
              <a:gd name="connsiteY1" fmla="*/ 1766170 h 1766170"/>
              <a:gd name="connsiteX2" fmla="*/ 526093 w 964504"/>
              <a:gd name="connsiteY2" fmla="*/ 0 h 1766170"/>
              <a:gd name="connsiteX3" fmla="*/ 964504 w 964504"/>
              <a:gd name="connsiteY3" fmla="*/ 0 h 1766170"/>
            </a:gdLst>
            <a:ahLst/>
            <a:cxnLst>
              <a:cxn ang="0">
                <a:pos x="connsiteX0" y="connsiteY0"/>
              </a:cxn>
              <a:cxn ang="0">
                <a:pos x="connsiteX1" y="connsiteY1"/>
              </a:cxn>
              <a:cxn ang="0">
                <a:pos x="connsiteX2" y="connsiteY2"/>
              </a:cxn>
              <a:cxn ang="0">
                <a:pos x="connsiteX3" y="connsiteY3"/>
              </a:cxn>
            </a:cxnLst>
            <a:rect l="l" t="t" r="r" b="b"/>
            <a:pathLst>
              <a:path w="964504" h="1766170">
                <a:moveTo>
                  <a:pt x="0" y="1766170"/>
                </a:moveTo>
                <a:lnTo>
                  <a:pt x="526093" y="1766170"/>
                </a:lnTo>
                <a:lnTo>
                  <a:pt x="526093" y="0"/>
                </a:lnTo>
                <a:lnTo>
                  <a:pt x="964504" y="0"/>
                </a:lnTo>
              </a:path>
            </a:pathLst>
          </a:custGeom>
          <a:noFill/>
          <a:ln w="6350" algn="ctr">
            <a:solidFill>
              <a:schemeClr val="accent2"/>
            </a:solidFill>
            <a:miter lim="800000"/>
            <a:headEnd/>
            <a:tailEnd/>
          </a:ln>
        </p:spPr>
        <p:txBody>
          <a:bodyPr lIns="91362" tIns="45682" rIns="91362" bIns="45682" rtlCol="0" anchor="ctr"/>
          <a:lstStyle/>
          <a:p>
            <a:pPr algn="ctr" defTabSz="1088040"/>
            <a:endParaRPr lang="en-US">
              <a:solidFill>
                <a:srgbClr val="000000"/>
              </a:solidFill>
            </a:endParaRPr>
          </a:p>
        </p:txBody>
      </p:sp>
      <p:sp>
        <p:nvSpPr>
          <p:cNvPr id="64" name="Freeform 63"/>
          <p:cNvSpPr/>
          <p:nvPr/>
        </p:nvSpPr>
        <p:spPr bwMode="gray">
          <a:xfrm>
            <a:off x="8621775" y="3608837"/>
            <a:ext cx="1352784" cy="613775"/>
          </a:xfrm>
          <a:custGeom>
            <a:avLst/>
            <a:gdLst>
              <a:gd name="connsiteX0" fmla="*/ 0 w 964504"/>
              <a:gd name="connsiteY0" fmla="*/ 1766170 h 1766170"/>
              <a:gd name="connsiteX1" fmla="*/ 526093 w 964504"/>
              <a:gd name="connsiteY1" fmla="*/ 1766170 h 1766170"/>
              <a:gd name="connsiteX2" fmla="*/ 526093 w 964504"/>
              <a:gd name="connsiteY2" fmla="*/ 0 h 1766170"/>
              <a:gd name="connsiteX3" fmla="*/ 964504 w 964504"/>
              <a:gd name="connsiteY3" fmla="*/ 0 h 1766170"/>
            </a:gdLst>
            <a:ahLst/>
            <a:cxnLst>
              <a:cxn ang="0">
                <a:pos x="connsiteX0" y="connsiteY0"/>
              </a:cxn>
              <a:cxn ang="0">
                <a:pos x="connsiteX1" y="connsiteY1"/>
              </a:cxn>
              <a:cxn ang="0">
                <a:pos x="connsiteX2" y="connsiteY2"/>
              </a:cxn>
              <a:cxn ang="0">
                <a:pos x="connsiteX3" y="connsiteY3"/>
              </a:cxn>
            </a:cxnLst>
            <a:rect l="l" t="t" r="r" b="b"/>
            <a:pathLst>
              <a:path w="964504" h="1766170">
                <a:moveTo>
                  <a:pt x="0" y="1766170"/>
                </a:moveTo>
                <a:lnTo>
                  <a:pt x="526093" y="1766170"/>
                </a:lnTo>
                <a:lnTo>
                  <a:pt x="526093" y="0"/>
                </a:lnTo>
                <a:lnTo>
                  <a:pt x="964504" y="0"/>
                </a:lnTo>
              </a:path>
            </a:pathLst>
          </a:custGeom>
          <a:noFill/>
          <a:ln w="6350" algn="ctr">
            <a:solidFill>
              <a:schemeClr val="accent2"/>
            </a:solidFill>
            <a:miter lim="800000"/>
            <a:headEnd/>
            <a:tailEnd/>
          </a:ln>
        </p:spPr>
        <p:txBody>
          <a:bodyPr lIns="91362" tIns="45682" rIns="91362" bIns="45682" rtlCol="0" anchor="ctr"/>
          <a:lstStyle/>
          <a:p>
            <a:pPr algn="ctr" defTabSz="1088040"/>
            <a:endParaRPr lang="en-US">
              <a:solidFill>
                <a:srgbClr val="000000"/>
              </a:solidFill>
            </a:endParaRPr>
          </a:p>
        </p:txBody>
      </p:sp>
      <p:sp>
        <p:nvSpPr>
          <p:cNvPr id="44" name="Rectangle 43"/>
          <p:cNvSpPr/>
          <p:nvPr>
            <p:custDataLst>
              <p:tags r:id="rId9"/>
            </p:custDataLst>
          </p:nvPr>
        </p:nvSpPr>
        <p:spPr bwMode="gray">
          <a:xfrm>
            <a:off x="9536870" y="1951320"/>
            <a:ext cx="861874" cy="529608"/>
          </a:xfrm>
          <a:prstGeom prst="rect">
            <a:avLst/>
          </a:prstGeom>
          <a:solidFill>
            <a:srgbClr val="666666"/>
          </a:solidFill>
          <a:ln w="6350" algn="ctr">
            <a:noFill/>
            <a:miter lim="800000"/>
            <a:headEnd/>
            <a:tailEnd/>
          </a:ln>
          <a:effectLst/>
        </p:spPr>
        <p:txBody>
          <a:bodyPr lIns="0" tIns="71912" rIns="0" bIns="71912" rtlCol="0" anchor="ctr"/>
          <a:lstStyle/>
          <a:p>
            <a:pPr algn="ctr" defTabSz="1088040">
              <a:lnSpc>
                <a:spcPts val="1699"/>
              </a:lnSpc>
              <a:spcBef>
                <a:spcPct val="50000"/>
              </a:spcBef>
              <a:buClr>
                <a:srgbClr val="F0AB00"/>
              </a:buClr>
              <a:buSzPct val="80000"/>
            </a:pPr>
            <a:r>
              <a:rPr lang="en-US" sz="1400" b="1" kern="0" dirty="0">
                <a:solidFill>
                  <a:srgbClr val="FFFFFF"/>
                </a:solidFill>
                <a:ea typeface="Arial Unicode MS" pitchFamily="34" charset="-128"/>
                <a:cs typeface="Arial Narrow"/>
              </a:rPr>
              <a:t>BOBJ</a:t>
            </a:r>
            <a:endParaRPr lang="en-US" sz="1100" kern="0" dirty="0">
              <a:solidFill>
                <a:srgbClr val="FFFFFF"/>
              </a:solidFill>
              <a:ea typeface="Arial Unicode MS" pitchFamily="34" charset="-128"/>
              <a:cs typeface="Arial Narrow"/>
            </a:endParaRPr>
          </a:p>
        </p:txBody>
      </p:sp>
      <p:sp>
        <p:nvSpPr>
          <p:cNvPr id="45" name="Rectangle 44"/>
          <p:cNvSpPr/>
          <p:nvPr>
            <p:custDataLst>
              <p:tags r:id="rId10"/>
            </p:custDataLst>
          </p:nvPr>
        </p:nvSpPr>
        <p:spPr bwMode="gray">
          <a:xfrm>
            <a:off x="9536870" y="2676094"/>
            <a:ext cx="861874" cy="529608"/>
          </a:xfrm>
          <a:prstGeom prst="rect">
            <a:avLst/>
          </a:prstGeom>
          <a:solidFill>
            <a:srgbClr val="666666"/>
          </a:solidFill>
          <a:ln w="6350" algn="ctr">
            <a:noFill/>
            <a:miter lim="800000"/>
            <a:headEnd/>
            <a:tailEnd/>
          </a:ln>
          <a:effectLst/>
        </p:spPr>
        <p:txBody>
          <a:bodyPr lIns="0" tIns="71912" rIns="0" bIns="71912" rtlCol="0" anchor="ctr"/>
          <a:lstStyle/>
          <a:p>
            <a:pPr algn="ctr" defTabSz="1088040">
              <a:lnSpc>
                <a:spcPts val="1699"/>
              </a:lnSpc>
              <a:spcBef>
                <a:spcPct val="50000"/>
              </a:spcBef>
              <a:buClr>
                <a:srgbClr val="F0AB00"/>
              </a:buClr>
              <a:buSzPct val="80000"/>
            </a:pPr>
            <a:r>
              <a:rPr lang="en-US" sz="1400" b="1" kern="0" dirty="0">
                <a:solidFill>
                  <a:srgbClr val="FFFFFF"/>
                </a:solidFill>
                <a:ea typeface="Arial Unicode MS" pitchFamily="34" charset="-128"/>
                <a:cs typeface="Arial Narrow"/>
              </a:rPr>
              <a:t>HTML 5</a:t>
            </a:r>
            <a:endParaRPr lang="en-US" sz="1100" kern="0" dirty="0">
              <a:solidFill>
                <a:srgbClr val="FFFFFF"/>
              </a:solidFill>
              <a:ea typeface="Arial Unicode MS" pitchFamily="34" charset="-128"/>
              <a:cs typeface="Arial Narrow"/>
            </a:endParaRPr>
          </a:p>
        </p:txBody>
      </p:sp>
      <p:sp>
        <p:nvSpPr>
          <p:cNvPr id="46" name="Rectangle 45"/>
          <p:cNvSpPr/>
          <p:nvPr>
            <p:custDataLst>
              <p:tags r:id="rId11"/>
            </p:custDataLst>
          </p:nvPr>
        </p:nvSpPr>
        <p:spPr bwMode="gray">
          <a:xfrm>
            <a:off x="9536870" y="3400863"/>
            <a:ext cx="861874" cy="529608"/>
          </a:xfrm>
          <a:prstGeom prst="rect">
            <a:avLst/>
          </a:prstGeom>
          <a:solidFill>
            <a:srgbClr val="666666"/>
          </a:solidFill>
          <a:ln w="6350" algn="ctr">
            <a:noFill/>
            <a:miter lim="800000"/>
            <a:headEnd/>
            <a:tailEnd/>
          </a:ln>
          <a:effectLst/>
        </p:spPr>
        <p:txBody>
          <a:bodyPr lIns="0" tIns="71912" rIns="0" bIns="71912" rtlCol="0" anchor="ctr"/>
          <a:lstStyle/>
          <a:p>
            <a:pPr algn="ctr" defTabSz="1088040">
              <a:lnSpc>
                <a:spcPts val="1699"/>
              </a:lnSpc>
              <a:spcBef>
                <a:spcPct val="50000"/>
              </a:spcBef>
              <a:buClr>
                <a:srgbClr val="F0AB00"/>
              </a:buClr>
              <a:buSzPct val="80000"/>
            </a:pPr>
            <a:r>
              <a:rPr lang="en-US" sz="1400" b="1" kern="0" dirty="0">
                <a:solidFill>
                  <a:srgbClr val="FFFFFF"/>
                </a:solidFill>
                <a:ea typeface="Arial Unicode MS" pitchFamily="34" charset="-128"/>
                <a:cs typeface="Arial Narrow"/>
              </a:rPr>
              <a:t>Any frontend</a:t>
            </a:r>
            <a:endParaRPr lang="en-US" sz="1100" kern="0" dirty="0">
              <a:solidFill>
                <a:srgbClr val="FFFFFF"/>
              </a:solidFill>
              <a:ea typeface="Arial Unicode MS" pitchFamily="34" charset="-128"/>
              <a:cs typeface="Arial Narrow"/>
            </a:endParaRPr>
          </a:p>
        </p:txBody>
      </p:sp>
      <p:grpSp>
        <p:nvGrpSpPr>
          <p:cNvPr id="53" name="Group 52"/>
          <p:cNvGrpSpPr/>
          <p:nvPr/>
        </p:nvGrpSpPr>
        <p:grpSpPr>
          <a:xfrm>
            <a:off x="6928247" y="3751590"/>
            <a:ext cx="1826469" cy="1510683"/>
            <a:chOff x="4211076" y="3800353"/>
            <a:chExt cx="1826469" cy="1510683"/>
          </a:xfrm>
        </p:grpSpPr>
        <p:sp>
          <p:nvSpPr>
            <p:cNvPr id="54" name="Rectangle 53"/>
            <p:cNvSpPr/>
            <p:nvPr>
              <p:custDataLst>
                <p:tags r:id="rId12"/>
              </p:custDataLst>
            </p:nvPr>
          </p:nvSpPr>
          <p:spPr bwMode="gray">
            <a:xfrm>
              <a:off x="4211076" y="3800353"/>
              <a:ext cx="1826469" cy="1510683"/>
            </a:xfrm>
            <a:prstGeom prst="rect">
              <a:avLst/>
            </a:prstGeom>
            <a:solidFill>
              <a:schemeClr val="accent3"/>
            </a:solidFill>
            <a:ln w="6350" algn="ctr">
              <a:noFill/>
              <a:miter lim="800000"/>
              <a:headEnd/>
              <a:tailEnd/>
            </a:ln>
            <a:effectLst/>
          </p:spPr>
          <p:txBody>
            <a:bodyPr lIns="0" tIns="72000" rIns="0" bIns="182880" rtlCol="0" anchor="b" anchorCtr="0"/>
            <a:lstStyle/>
            <a:p>
              <a:pPr algn="ctr" defTabSz="1088040">
                <a:spcBef>
                  <a:spcPct val="50000"/>
                </a:spcBef>
                <a:buClr>
                  <a:srgbClr val="F0AB00"/>
                </a:buClr>
                <a:buSzPct val="80000"/>
              </a:pPr>
              <a:r>
                <a:rPr lang="en-US" sz="1500" b="1" kern="0" dirty="0">
                  <a:solidFill>
                    <a:srgbClr val="FFFFFF"/>
                  </a:solidFill>
                  <a:ea typeface="Arial Unicode MS" pitchFamily="34" charset="-128"/>
                  <a:cs typeface="Arial Unicode MS" pitchFamily="34" charset="-128"/>
                </a:rPr>
                <a:t>SAP HANA </a:t>
              </a:r>
            </a:p>
          </p:txBody>
        </p:sp>
        <p:sp>
          <p:nvSpPr>
            <p:cNvPr id="55" name="Rectangle 54"/>
            <p:cNvSpPr/>
            <p:nvPr>
              <p:custDataLst>
                <p:tags r:id="rId13"/>
              </p:custDataLst>
            </p:nvPr>
          </p:nvSpPr>
          <p:spPr bwMode="gray">
            <a:xfrm>
              <a:off x="4213600" y="3929041"/>
              <a:ext cx="1821420" cy="542751"/>
            </a:xfrm>
            <a:prstGeom prst="rect">
              <a:avLst/>
            </a:prstGeom>
            <a:solidFill>
              <a:srgbClr val="00B0F0"/>
            </a:solidFill>
            <a:ln w="6350" algn="ctr">
              <a:noFill/>
              <a:miter lim="800000"/>
              <a:headEnd/>
              <a:tailEnd/>
            </a:ln>
            <a:effectLst/>
          </p:spPr>
          <p:txBody>
            <a:bodyPr lIns="0" tIns="72000" rIns="0" bIns="72000" rtlCol="0" anchor="ctr"/>
            <a:lstStyle/>
            <a:p>
              <a:pPr algn="ctr" defTabSz="1088040">
                <a:lnSpc>
                  <a:spcPts val="1699"/>
                </a:lnSpc>
                <a:spcBef>
                  <a:spcPct val="50000"/>
                </a:spcBef>
                <a:buClr>
                  <a:srgbClr val="F0AB00"/>
                </a:buClr>
                <a:buSzPct val="80000"/>
              </a:pPr>
              <a:r>
                <a:rPr lang="en-US" sz="1200" b="1" kern="0" dirty="0">
                  <a:solidFill>
                    <a:srgbClr val="FFFFFF"/>
                  </a:solidFill>
                  <a:ea typeface="Arial Unicode MS" pitchFamily="34" charset="-128"/>
                  <a:cs typeface="Arial Unicode MS" pitchFamily="34" charset="-128"/>
                </a:rPr>
                <a:t>SAP HANA Live</a:t>
              </a:r>
            </a:p>
          </p:txBody>
        </p:sp>
      </p:grpSp>
      <p:cxnSp>
        <p:nvCxnSpPr>
          <p:cNvPr id="65" name="Straight Connector 64"/>
          <p:cNvCxnSpPr/>
          <p:nvPr/>
        </p:nvCxnSpPr>
        <p:spPr>
          <a:xfrm>
            <a:off x="6608064" y="1524000"/>
            <a:ext cx="0" cy="3938016"/>
          </a:xfrm>
          <a:prstGeom prst="line">
            <a:avLst/>
          </a:prstGeom>
          <a:ln w="6350">
            <a:solidFill>
              <a:schemeClr val="bg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504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32112" y="2873097"/>
            <a:ext cx="11336824" cy="1991874"/>
          </a:xfrm>
        </p:spPr>
        <p:txBody>
          <a:bodyPr/>
          <a:lstStyle/>
          <a:p>
            <a:r>
              <a:rPr lang="en-US" dirty="0" smtClean="0"/>
              <a:t>Rapid Deployment Solutions</a:t>
            </a:r>
            <a:endParaRPr lang="en-US" dirty="0"/>
          </a:p>
        </p:txBody>
      </p:sp>
      <p:sp>
        <p:nvSpPr>
          <p:cNvPr id="2" name="Picture Placeholder 1"/>
          <p:cNvSpPr>
            <a:spLocks noGrp="1"/>
          </p:cNvSpPr>
          <p:nvPr>
            <p:ph type="pic" sz="quarter" idx="11"/>
          </p:nvPr>
        </p:nvSpPr>
        <p:spPr/>
      </p:sp>
      <p:pic>
        <p:nvPicPr>
          <p:cNvPr id="6" name="Picture 2" descr="C:\Users\d019534\AppData\Local\Microsoft\Windows\Temporary Internet Files\Content.IE5\M8B9MV8Z\273539_l_srgb_s_gl[1].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432113" y="162037"/>
            <a:ext cx="11330950" cy="25592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3771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8"/>
          <p:cNvSpPr>
            <a:spLocks noGrp="1" noChangeArrowheads="1"/>
          </p:cNvSpPr>
          <p:nvPr>
            <p:ph type="title"/>
          </p:nvPr>
        </p:nvSpPr>
        <p:spPr>
          <a:xfrm>
            <a:off x="239412" y="368745"/>
            <a:ext cx="11330950" cy="756175"/>
          </a:xfrm>
          <a:noFill/>
        </p:spPr>
        <p:txBody>
          <a:bodyPr/>
          <a:lstStyle/>
          <a:p>
            <a:pPr marL="204146"/>
            <a:r>
              <a:rPr lang="en-US" dirty="0" smtClean="0">
                <a:solidFill>
                  <a:schemeClr val="tx1"/>
                </a:solidFill>
              </a:rPr>
              <a:t>SAP </a:t>
            </a:r>
            <a:r>
              <a:rPr lang="en-US" dirty="0" err="1" smtClean="0">
                <a:solidFill>
                  <a:schemeClr val="tx1"/>
                </a:solidFill>
              </a:rPr>
              <a:t>BusinessObjects</a:t>
            </a:r>
            <a:r>
              <a:rPr lang="en-US" dirty="0" smtClean="0">
                <a:solidFill>
                  <a:schemeClr val="tx1"/>
                </a:solidFill>
              </a:rPr>
              <a:t> BI Rapid Deployment Solutions (</a:t>
            </a:r>
            <a:r>
              <a:rPr lang="en-US" dirty="0" err="1" smtClean="0">
                <a:solidFill>
                  <a:schemeClr val="tx1"/>
                </a:solidFill>
              </a:rPr>
              <a:t>RDS</a:t>
            </a:r>
            <a:r>
              <a:rPr lang="en-US" dirty="0" smtClean="0">
                <a:solidFill>
                  <a:schemeClr val="tx1"/>
                </a:solidFill>
              </a:rPr>
              <a:t>) and Services</a:t>
            </a:r>
            <a:br>
              <a:rPr lang="en-US" dirty="0" smtClean="0">
                <a:solidFill>
                  <a:schemeClr val="tx1"/>
                </a:solidFill>
              </a:rPr>
            </a:br>
            <a:endParaRPr lang="en-US" sz="2600" b="0" dirty="0">
              <a:solidFill>
                <a:schemeClr val="tx1"/>
              </a:solidFill>
            </a:endParaRPr>
          </a:p>
        </p:txBody>
      </p:sp>
      <p:graphicFrame>
        <p:nvGraphicFramePr>
          <p:cNvPr id="86" name="Table 85"/>
          <p:cNvGraphicFramePr>
            <a:graphicFrameLocks noGrp="1"/>
          </p:cNvGraphicFramePr>
          <p:nvPr>
            <p:extLst>
              <p:ext uri="{D42A27DB-BD31-4B8C-83A1-F6EECF244321}">
                <p14:modId xmlns:p14="http://schemas.microsoft.com/office/powerpoint/2010/main" val="199719383"/>
              </p:ext>
            </p:extLst>
          </p:nvPr>
        </p:nvGraphicFramePr>
        <p:xfrm>
          <a:off x="292684" y="1197029"/>
          <a:ext cx="11471008" cy="5085577"/>
        </p:xfrm>
        <a:graphic>
          <a:graphicData uri="http://schemas.openxmlformats.org/drawingml/2006/table">
            <a:tbl>
              <a:tblPr>
                <a:tableStyleId>{616DA210-FB5B-4158-B5E0-FEB733F419BA}</a:tableStyleId>
              </a:tblPr>
              <a:tblGrid>
                <a:gridCol w="3269434"/>
                <a:gridCol w="5560593"/>
                <a:gridCol w="1248464"/>
                <a:gridCol w="1392517"/>
              </a:tblGrid>
              <a:tr h="224452">
                <a:tc>
                  <a:txBody>
                    <a:bodyPr/>
                    <a:lstStyle/>
                    <a:p>
                      <a:pPr algn="l" fontAlgn="t"/>
                      <a:r>
                        <a:rPr lang="de-DE" sz="1000" b="1" i="0" u="none" strike="noStrike" dirty="0" smtClean="0">
                          <a:solidFill>
                            <a:srgbClr val="000000"/>
                          </a:solidFill>
                          <a:latin typeface="Arial"/>
                        </a:rPr>
                        <a:t>Service Name</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smtClean="0"/>
                        <a:t>Content</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err="1"/>
                        <a:t>Category</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err="1" smtClean="0"/>
                        <a:t>Availability</a:t>
                      </a:r>
                      <a:endParaRPr lang="de-DE" sz="1000" b="1" i="0" u="none" strike="noStrike" dirty="0">
                        <a:solidFill>
                          <a:srgbClr val="000000"/>
                        </a:solidFill>
                        <a:latin typeface="Arial"/>
                      </a:endParaRPr>
                    </a:p>
                  </a:txBody>
                  <a:tcPr marL="48013" marR="48013" marT="36008" marB="36008">
                    <a:solidFill>
                      <a:schemeClr val="accent1"/>
                    </a:solidFill>
                  </a:tcPr>
                </a:tc>
              </a:tr>
              <a:tr h="681758">
                <a:tc>
                  <a:txBody>
                    <a:bodyPr/>
                    <a:lstStyle/>
                    <a:p>
                      <a:pPr algn="l" fontAlgn="t"/>
                      <a:r>
                        <a:rPr lang="en-US" sz="1000" dirty="0" smtClean="0"/>
                        <a:t>Roadmap assessment  for Business Intelligence</a:t>
                      </a:r>
                      <a:endParaRPr lang="de-DE" sz="1000" b="1" i="0" u="none" strike="noStrike" dirty="0">
                        <a:solidFill>
                          <a:schemeClr val="tx1"/>
                        </a:solidFill>
                        <a:latin typeface="Arial"/>
                      </a:endParaRPr>
                    </a:p>
                  </a:txBody>
                  <a:tcPr marL="48013" marR="48013" marT="36008" marB="36008"/>
                </a:tc>
                <a:tc>
                  <a:txBody>
                    <a:bodyPr/>
                    <a:lstStyle/>
                    <a:p>
                      <a:pPr algn="l" fontAlgn="t"/>
                      <a:r>
                        <a:rPr lang="en-US" sz="1000" dirty="0" smtClean="0"/>
                        <a:t>The SAP BI Roadmap  Assessment provides customers with a recommended  business intelligence roadmap, based on their specific requirements and  business  challenges, suggesting new  areas of  the business  where business intelligence could offer strategic benefits</a:t>
                      </a:r>
                      <a:endParaRPr lang="en-US" sz="1000" b="0" i="0" u="none" strike="noStrike" dirty="0">
                        <a:solidFill>
                          <a:srgbClr val="000000"/>
                        </a:solidFill>
                        <a:latin typeface="Arial"/>
                      </a:endParaRPr>
                    </a:p>
                  </a:txBody>
                  <a:tcPr marL="48013" marR="48013" marT="36008" marB="36008"/>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dirty="0" smtClean="0"/>
                        <a:t>Standardized Service</a:t>
                      </a:r>
                      <a:endParaRPr lang="de-DE" sz="1000" b="0" i="0" u="none" strike="noStrike" dirty="0" smtClean="0">
                        <a:solidFill>
                          <a:srgbClr val="000000"/>
                        </a:solidFill>
                        <a:latin typeface="+mn-lt"/>
                      </a:endParaRPr>
                    </a:p>
                    <a:p>
                      <a:pPr algn="ctr" fontAlgn="t"/>
                      <a:endParaRPr lang="de-DE" sz="1000" b="0" i="0" u="none" strike="noStrike" dirty="0">
                        <a:solidFill>
                          <a:srgbClr val="000000"/>
                        </a:solidFill>
                        <a:latin typeface="+mn-lt"/>
                      </a:endParaRPr>
                    </a:p>
                  </a:txBody>
                  <a:tcPr marL="48013" marR="48013" marT="36008" marB="36008"/>
                </a:tc>
                <a:tc>
                  <a:txBody>
                    <a:bodyPr/>
                    <a:lstStyle/>
                    <a:p>
                      <a:pPr algn="ctr" fontAlgn="t"/>
                      <a:r>
                        <a:rPr lang="en-US" sz="1000" b="0" i="0" u="none" strike="noStrike" dirty="0" smtClean="0">
                          <a:solidFill>
                            <a:schemeClr val="tx1"/>
                          </a:solidFill>
                          <a:latin typeface="+mn-lt"/>
                        </a:rPr>
                        <a:t>Yes</a:t>
                      </a:r>
                      <a:endParaRPr lang="en-US" sz="1000" b="0" i="0" u="none" strike="noStrike" dirty="0">
                        <a:solidFill>
                          <a:schemeClr val="tx1"/>
                        </a:solidFill>
                        <a:latin typeface="+mn-lt"/>
                      </a:endParaRPr>
                    </a:p>
                  </a:txBody>
                  <a:tcPr marL="48013" marR="48013" marT="36008" marB="36008"/>
                </a:tc>
              </a:tr>
              <a:tr h="1139064">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smtClean="0"/>
                        <a:t>Predefined  business  </a:t>
                      </a:r>
                      <a:r>
                        <a:rPr lang="en-US" sz="1000" dirty="0" smtClean="0"/>
                        <a:t>intelligence </a:t>
                      </a:r>
                      <a:r>
                        <a:rPr lang="en-US" sz="1000" smtClean="0"/>
                        <a:t>assessment  for  SAP BusinessObjects BI</a:t>
                      </a:r>
                      <a:endParaRPr lang="en-US" sz="1000" b="0" i="0" u="none" strike="noStrike" dirty="0" smtClean="0">
                        <a:solidFill>
                          <a:schemeClr val="tx1"/>
                        </a:solidFill>
                        <a:latin typeface="+mn-lt"/>
                      </a:endParaRPr>
                    </a:p>
                  </a:txBody>
                  <a:tcPr marL="48013" marR="48013" marT="36008" marB="36008"/>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dirty="0" smtClean="0"/>
                        <a:t>This service is designed  to assist customers to have Better understanding of the Enterprise platform and  reporting methodology/choices , Better understanding of SAP XI and BI capabilities , identifying  potential areas of risk, Improved performance results, Tool assessment, </a:t>
                      </a:r>
                      <a:r>
                        <a:rPr lang="en-US" sz="1000" smtClean="0"/>
                        <a:t>road  mapping  and opportunities to leverage new  </a:t>
                      </a:r>
                      <a:r>
                        <a:rPr lang="en-US" sz="1000" dirty="0" smtClean="0"/>
                        <a:t>functionality in the new release.</a:t>
                      </a:r>
                      <a:endParaRPr lang="en-US" sz="1000" b="0" i="0" u="none" strike="noStrike" dirty="0" smtClean="0">
                        <a:solidFill>
                          <a:schemeClr val="tx1"/>
                        </a:solidFill>
                        <a:latin typeface="+mn-lt"/>
                      </a:endParaRPr>
                    </a:p>
                    <a:p>
                      <a:pPr marL="0" marR="0" indent="0" algn="l" defTabSz="914400" rtl="0" eaLnBrk="1" fontAlgn="t" latinLnBrk="0" hangingPunct="1">
                        <a:lnSpc>
                          <a:spcPct val="100000"/>
                        </a:lnSpc>
                        <a:spcBef>
                          <a:spcPts val="0"/>
                        </a:spcBef>
                        <a:spcAft>
                          <a:spcPts val="0"/>
                        </a:spcAft>
                        <a:buClrTx/>
                        <a:buSzTx/>
                        <a:buFontTx/>
                        <a:buNone/>
                        <a:tabLst/>
                        <a:defRPr/>
                      </a:pPr>
                      <a:endParaRPr lang="en-US" sz="1000" b="0" i="1" u="none" strike="noStrike" dirty="0" smtClean="0">
                        <a:solidFill>
                          <a:schemeClr val="accent4"/>
                        </a:solidFill>
                        <a:latin typeface="+mn-lt"/>
                      </a:endParaRPr>
                    </a:p>
                  </a:txBody>
                  <a:tcPr marL="48013" marR="48013" marT="36008" marB="36008"/>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dirty="0" smtClean="0"/>
                        <a:t>Engineered Service</a:t>
                      </a:r>
                      <a:endParaRPr lang="de-DE" sz="1000" b="0" i="0" u="none" strike="noStrike" dirty="0" smtClean="0">
                        <a:solidFill>
                          <a:srgbClr val="000000"/>
                        </a:solidFill>
                        <a:latin typeface="+mn-lt"/>
                      </a:endParaRPr>
                    </a:p>
                    <a:p>
                      <a:pPr algn="ctr" fontAlgn="t"/>
                      <a:endParaRPr lang="de-DE" sz="1000" b="0" i="0" u="none" strike="noStrike" dirty="0">
                        <a:solidFill>
                          <a:srgbClr val="000000"/>
                        </a:solidFill>
                        <a:latin typeface="Arial"/>
                      </a:endParaRPr>
                    </a:p>
                  </a:txBody>
                  <a:tcPr marL="48013" marR="48013" marT="36008" marB="36008"/>
                </a:tc>
                <a:tc>
                  <a:txBody>
                    <a:bodyPr/>
                    <a:lstStyle/>
                    <a:p>
                      <a:pPr algn="ctr" fontAlgn="t"/>
                      <a:r>
                        <a:rPr lang="en-US" sz="1000" b="0" i="0" u="none" strike="noStrike" dirty="0" smtClean="0">
                          <a:solidFill>
                            <a:schemeClr val="tx1"/>
                          </a:solidFill>
                          <a:latin typeface="+mn-lt"/>
                        </a:rPr>
                        <a:t>Yes</a:t>
                      </a:r>
                      <a:endParaRPr lang="en-US" sz="1000" b="0" i="0" u="none" strike="noStrike" dirty="0">
                        <a:solidFill>
                          <a:schemeClr val="tx1"/>
                        </a:solidFill>
                        <a:latin typeface="+mn-lt"/>
                      </a:endParaRPr>
                    </a:p>
                  </a:txBody>
                  <a:tcPr marL="48013" marR="48013" marT="36008" marB="36008"/>
                </a:tc>
              </a:tr>
              <a:tr h="986628">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dirty="0" smtClean="0"/>
                        <a:t>Predefined  Upgrade  Assessment  for  BI Platform</a:t>
                      </a:r>
                      <a:endParaRPr lang="en-US" sz="1000" b="0" i="0" u="none" strike="noStrike" dirty="0" smtClean="0">
                        <a:solidFill>
                          <a:schemeClr val="tx1"/>
                        </a:solidFill>
                        <a:latin typeface="+mn-lt"/>
                      </a:endParaRPr>
                    </a:p>
                  </a:txBody>
                  <a:tcPr marL="48013" marR="48013" marT="36008" marB="36008"/>
                </a:tc>
                <a:tc>
                  <a:txBody>
                    <a:bodyPr/>
                    <a:lstStyle/>
                    <a:p>
                      <a:pPr marL="0" lvl="1" indent="0"/>
                      <a:r>
                        <a:rPr lang="en-US" sz="1000" dirty="0" smtClean="0"/>
                        <a:t>Customers who desire to upgrade  their SAP </a:t>
                      </a:r>
                      <a:r>
                        <a:rPr lang="en-US" sz="1000" dirty="0" err="1" smtClean="0"/>
                        <a:t>BusinessObjects</a:t>
                      </a:r>
                      <a:r>
                        <a:rPr lang="en-US" sz="1000" dirty="0" smtClean="0"/>
                        <a:t> BI deployments  to  the latest  version of  the SAP </a:t>
                      </a:r>
                      <a:r>
                        <a:rPr lang="en-US" sz="1000" dirty="0" err="1" smtClean="0"/>
                        <a:t>BusinessObjects</a:t>
                      </a:r>
                      <a:r>
                        <a:rPr lang="en-US" sz="1000" dirty="0" smtClean="0"/>
                        <a:t> BI Platform and  tools often lack the </a:t>
                      </a:r>
                      <a:r>
                        <a:rPr lang="en-US" sz="1000" dirty="0" err="1" smtClean="0"/>
                        <a:t>knoweldge</a:t>
                      </a:r>
                      <a:r>
                        <a:rPr lang="en-US" sz="1000" dirty="0" smtClean="0"/>
                        <a:t> and experience to plan and execute a major software upgrade or may be unsure of what kinds of issues they may encounter, what it will really cost, or how long it will take to complete such an upgrade</a:t>
                      </a:r>
                      <a:endParaRPr lang="en-US" sz="1000" kern="1200" dirty="0" smtClean="0">
                        <a:solidFill>
                          <a:schemeClr val="tx1"/>
                        </a:solidFill>
                        <a:latin typeface="+mn-lt"/>
                        <a:ea typeface="+mn-ea"/>
                        <a:cs typeface="+mn-cs"/>
                      </a:endParaRPr>
                    </a:p>
                  </a:txBody>
                  <a:tcPr marL="48013" marR="48013" marT="36008" marB="36008"/>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dirty="0" smtClean="0"/>
                        <a:t>Engineered Service</a:t>
                      </a:r>
                      <a:endParaRPr lang="de-DE" sz="1000" b="0" i="0" u="none" strike="noStrike" dirty="0" smtClean="0">
                        <a:solidFill>
                          <a:srgbClr val="000000"/>
                        </a:solidFill>
                        <a:latin typeface="+mn-lt"/>
                      </a:endParaRPr>
                    </a:p>
                    <a:p>
                      <a:pPr algn="ctr" fontAlgn="t"/>
                      <a:endParaRPr lang="de-DE" sz="1000" b="0" i="0" u="none" strike="noStrike" dirty="0">
                        <a:solidFill>
                          <a:srgbClr val="000000"/>
                        </a:solidFill>
                        <a:latin typeface="Arial"/>
                      </a:endParaRPr>
                    </a:p>
                  </a:txBody>
                  <a:tcPr marL="48013" marR="48013" marT="36008" marB="36008"/>
                </a:tc>
                <a:tc>
                  <a:txBody>
                    <a:bodyPr/>
                    <a:lstStyle/>
                    <a:p>
                      <a:pPr algn="ctr" fontAlgn="t"/>
                      <a:r>
                        <a:rPr lang="en-US" sz="1000" b="0" i="0" u="none" strike="noStrike" dirty="0" smtClean="0">
                          <a:solidFill>
                            <a:schemeClr val="tx1"/>
                          </a:solidFill>
                          <a:latin typeface="+mn-lt"/>
                        </a:rPr>
                        <a:t>Yes</a:t>
                      </a:r>
                      <a:endParaRPr lang="en-US" sz="1000" b="0" i="0" u="none" strike="noStrike" dirty="0">
                        <a:solidFill>
                          <a:schemeClr val="tx1"/>
                        </a:solidFill>
                        <a:latin typeface="+mn-lt"/>
                      </a:endParaRPr>
                    </a:p>
                  </a:txBody>
                  <a:tcPr marL="48013" marR="48013" marT="36008" marB="36008"/>
                </a:tc>
              </a:tr>
              <a:tr h="2053675">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dirty="0" smtClean="0"/>
                        <a:t>Installation of SAP </a:t>
                      </a:r>
                      <a:r>
                        <a:rPr lang="en-US" sz="1000" dirty="0" err="1" smtClean="0"/>
                        <a:t>BusinessObjects</a:t>
                      </a:r>
                      <a:r>
                        <a:rPr lang="en-US" sz="1000" baseline="0" dirty="0" smtClean="0"/>
                        <a:t>  BI</a:t>
                      </a:r>
                      <a:endParaRPr lang="en-US" sz="1000" b="0" i="0" u="none" strike="noStrike" dirty="0" smtClean="0">
                        <a:solidFill>
                          <a:schemeClr val="tx1"/>
                        </a:solidFill>
                        <a:latin typeface="+mn-lt"/>
                      </a:endParaRPr>
                    </a:p>
                  </a:txBody>
                  <a:tcPr marL="48013" marR="48013" marT="36008" marB="36008"/>
                </a:tc>
                <a:tc>
                  <a:txBody>
                    <a:bodyPr/>
                    <a:lstStyle/>
                    <a:p>
                      <a:r>
                        <a:rPr lang="en-US" sz="1000" kern="1200" dirty="0" smtClean="0">
                          <a:solidFill>
                            <a:schemeClr val="tx1"/>
                          </a:solidFill>
                          <a:latin typeface="+mn-lt"/>
                          <a:ea typeface="+mn-ea"/>
                          <a:cs typeface="+mn-cs"/>
                        </a:rPr>
                        <a:t>Two basic  components  included in the installation of SAP </a:t>
                      </a:r>
                      <a:r>
                        <a:rPr lang="en-US" sz="1000" kern="1200" dirty="0" err="1" smtClean="0">
                          <a:solidFill>
                            <a:schemeClr val="tx1"/>
                          </a:solidFill>
                          <a:latin typeface="+mn-lt"/>
                          <a:ea typeface="+mn-ea"/>
                          <a:cs typeface="+mn-cs"/>
                        </a:rPr>
                        <a:t>BusinessObjects</a:t>
                      </a:r>
                      <a:r>
                        <a:rPr lang="en-US" sz="1000" kern="1200" dirty="0" smtClean="0">
                          <a:solidFill>
                            <a:schemeClr val="tx1"/>
                          </a:solidFill>
                          <a:latin typeface="+mn-lt"/>
                          <a:ea typeface="+mn-ea"/>
                          <a:cs typeface="+mn-cs"/>
                        </a:rPr>
                        <a:t> BI service: </a:t>
                      </a:r>
                    </a:p>
                    <a:p>
                      <a:endParaRPr lang="en-US" sz="1000" kern="1200" dirty="0" smtClean="0">
                        <a:solidFill>
                          <a:schemeClr val="tx1"/>
                        </a:solidFill>
                        <a:latin typeface="+mn-lt"/>
                        <a:ea typeface="+mn-ea"/>
                        <a:cs typeface="+mn-cs"/>
                      </a:endParaRPr>
                    </a:p>
                    <a:p>
                      <a:r>
                        <a:rPr lang="en-US" sz="1000" kern="1200" dirty="0" smtClean="0">
                          <a:solidFill>
                            <a:schemeClr val="tx1"/>
                          </a:solidFill>
                          <a:latin typeface="+mn-lt"/>
                          <a:ea typeface="+mn-ea"/>
                          <a:cs typeface="+mn-cs"/>
                        </a:rPr>
                        <a:t>SAP </a:t>
                      </a:r>
                      <a:r>
                        <a:rPr lang="en-US" sz="1000" kern="1200" dirty="0" err="1" smtClean="0">
                          <a:solidFill>
                            <a:schemeClr val="tx1"/>
                          </a:solidFill>
                          <a:latin typeface="+mn-lt"/>
                          <a:ea typeface="+mn-ea"/>
                          <a:cs typeface="+mn-cs"/>
                        </a:rPr>
                        <a:t>BusinessObjects</a:t>
                      </a:r>
                      <a:r>
                        <a:rPr lang="en-US" sz="1000" kern="1200" dirty="0" smtClean="0">
                          <a:solidFill>
                            <a:schemeClr val="tx1"/>
                          </a:solidFill>
                          <a:latin typeface="+mn-lt"/>
                          <a:ea typeface="+mn-ea"/>
                          <a:cs typeface="+mn-cs"/>
                        </a:rPr>
                        <a:t> BI installation and configuration </a:t>
                      </a:r>
                    </a:p>
                    <a:p>
                      <a:pPr lvl="1"/>
                      <a:r>
                        <a:rPr lang="en-US" sz="1000" kern="1200" dirty="0" smtClean="0">
                          <a:solidFill>
                            <a:schemeClr val="tx1"/>
                          </a:solidFill>
                          <a:latin typeface="+mn-lt"/>
                          <a:ea typeface="+mn-ea"/>
                          <a:cs typeface="+mn-cs"/>
                        </a:rPr>
                        <a:t>Install and configure SAP </a:t>
                      </a:r>
                      <a:r>
                        <a:rPr lang="en-US" sz="1000" kern="1200" dirty="0" err="1" smtClean="0">
                          <a:solidFill>
                            <a:schemeClr val="tx1"/>
                          </a:solidFill>
                          <a:latin typeface="+mn-lt"/>
                          <a:ea typeface="+mn-ea"/>
                          <a:cs typeface="+mn-cs"/>
                        </a:rPr>
                        <a:t>BusinessObjects</a:t>
                      </a:r>
                      <a:r>
                        <a:rPr lang="en-US" sz="1000" kern="1200" dirty="0" smtClean="0">
                          <a:solidFill>
                            <a:schemeClr val="tx1"/>
                          </a:solidFill>
                          <a:latin typeface="+mn-lt"/>
                          <a:ea typeface="+mn-ea"/>
                          <a:cs typeface="+mn-cs"/>
                        </a:rPr>
                        <a:t> BI  in a development (or pilot) environment </a:t>
                      </a:r>
                    </a:p>
                    <a:p>
                      <a:pPr lvl="1"/>
                      <a:r>
                        <a:rPr lang="en-US" sz="1000" kern="1200" dirty="0" smtClean="0">
                          <a:solidFill>
                            <a:schemeClr val="tx1"/>
                          </a:solidFill>
                          <a:latin typeface="+mn-lt"/>
                          <a:ea typeface="+mn-ea"/>
                          <a:cs typeface="+mn-cs"/>
                        </a:rPr>
                        <a:t>Create installation documentation </a:t>
                      </a:r>
                    </a:p>
                    <a:p>
                      <a:pPr lvl="1"/>
                      <a:endParaRPr lang="en-US" sz="1000" kern="1200" dirty="0" smtClean="0">
                        <a:solidFill>
                          <a:schemeClr val="tx1"/>
                        </a:solidFill>
                        <a:latin typeface="+mn-lt"/>
                        <a:ea typeface="+mn-ea"/>
                        <a:cs typeface="+mn-cs"/>
                      </a:endParaRPr>
                    </a:p>
                    <a:p>
                      <a:r>
                        <a:rPr lang="en-US" sz="1000" kern="1200" dirty="0" smtClean="0">
                          <a:solidFill>
                            <a:schemeClr val="tx1"/>
                          </a:solidFill>
                          <a:latin typeface="+mn-lt"/>
                          <a:ea typeface="+mn-ea"/>
                          <a:cs typeface="+mn-cs"/>
                        </a:rPr>
                        <a:t>Forward-looking advisory services </a:t>
                      </a:r>
                    </a:p>
                    <a:p>
                      <a:pPr lvl="1"/>
                      <a:r>
                        <a:rPr lang="en-US" sz="1000" kern="1200" dirty="0" smtClean="0">
                          <a:solidFill>
                            <a:schemeClr val="tx1"/>
                          </a:solidFill>
                          <a:latin typeface="+mn-lt"/>
                          <a:ea typeface="+mn-ea"/>
                          <a:cs typeface="+mn-cs"/>
                        </a:rPr>
                        <a:t>Best practices on the implementation of the Security Model </a:t>
                      </a:r>
                    </a:p>
                    <a:p>
                      <a:pPr lvl="1"/>
                      <a:r>
                        <a:rPr lang="en-US" sz="1000" kern="1200" dirty="0" smtClean="0">
                          <a:solidFill>
                            <a:schemeClr val="tx1"/>
                          </a:solidFill>
                          <a:latin typeface="+mn-lt"/>
                          <a:ea typeface="+mn-ea"/>
                          <a:cs typeface="+mn-cs"/>
                        </a:rPr>
                        <a:t>Best practices on the SAP </a:t>
                      </a:r>
                      <a:r>
                        <a:rPr lang="en-US" sz="1000" kern="1200" dirty="0" err="1" smtClean="0">
                          <a:solidFill>
                            <a:schemeClr val="tx1"/>
                          </a:solidFill>
                          <a:latin typeface="+mn-lt"/>
                          <a:ea typeface="+mn-ea"/>
                          <a:cs typeface="+mn-cs"/>
                        </a:rPr>
                        <a:t>BusinessObjects</a:t>
                      </a:r>
                      <a:r>
                        <a:rPr lang="en-US" sz="1000" kern="1200" dirty="0" smtClean="0">
                          <a:solidFill>
                            <a:schemeClr val="tx1"/>
                          </a:solidFill>
                          <a:latin typeface="+mn-lt"/>
                          <a:ea typeface="+mn-ea"/>
                          <a:cs typeface="+mn-cs"/>
                        </a:rPr>
                        <a:t>  purchased tools </a:t>
                      </a:r>
                    </a:p>
                    <a:p>
                      <a:pPr lvl="1"/>
                      <a:r>
                        <a:rPr lang="en-US" sz="1000" kern="1200" dirty="0" smtClean="0">
                          <a:solidFill>
                            <a:schemeClr val="tx1"/>
                          </a:solidFill>
                          <a:latin typeface="+mn-lt"/>
                          <a:ea typeface="+mn-ea"/>
                          <a:cs typeface="+mn-cs"/>
                        </a:rPr>
                        <a:t>Advice on which tools to use when </a:t>
                      </a:r>
                    </a:p>
                    <a:p>
                      <a:pPr lvl="1"/>
                      <a:r>
                        <a:rPr lang="en-US" sz="1000" kern="1200" dirty="0" smtClean="0">
                          <a:solidFill>
                            <a:schemeClr val="tx1"/>
                          </a:solidFill>
                          <a:latin typeface="+mn-lt"/>
                          <a:ea typeface="+mn-ea"/>
                          <a:cs typeface="+mn-cs"/>
                        </a:rPr>
                        <a:t>Next steps for moving  forward </a:t>
                      </a:r>
                    </a:p>
                  </a:txBody>
                  <a:tcPr marL="48013" marR="48013" marT="36008" marB="36008"/>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dirty="0" smtClean="0"/>
                        <a:t>Engineered Service</a:t>
                      </a:r>
                      <a:endParaRPr lang="de-DE" sz="1000" b="0" i="0" u="none" strike="noStrike" dirty="0" smtClean="0">
                        <a:solidFill>
                          <a:srgbClr val="000000"/>
                        </a:solidFill>
                        <a:latin typeface="+mn-lt"/>
                      </a:endParaRPr>
                    </a:p>
                    <a:p>
                      <a:pPr algn="ctr" fontAlgn="t"/>
                      <a:endParaRPr lang="de-DE" sz="1000" b="0" i="0" u="none" strike="noStrike" dirty="0">
                        <a:solidFill>
                          <a:srgbClr val="000000"/>
                        </a:solidFill>
                        <a:latin typeface="Arial"/>
                      </a:endParaRPr>
                    </a:p>
                  </a:txBody>
                  <a:tcPr marL="48013" marR="48013" marT="36008" marB="36008"/>
                </a:tc>
                <a:tc>
                  <a:txBody>
                    <a:bodyPr/>
                    <a:lstStyle/>
                    <a:p>
                      <a:pPr algn="ctr" fontAlgn="t"/>
                      <a:r>
                        <a:rPr lang="en-US" sz="1000" b="0" i="0" u="none" strike="noStrike" dirty="0" smtClean="0">
                          <a:solidFill>
                            <a:schemeClr val="tx1"/>
                          </a:solidFill>
                          <a:latin typeface="+mn-lt"/>
                        </a:rPr>
                        <a:t>Yes</a:t>
                      </a:r>
                      <a:endParaRPr lang="en-US" sz="1000" b="0" i="0" u="none" strike="noStrike" dirty="0">
                        <a:solidFill>
                          <a:schemeClr val="tx1"/>
                        </a:solidFill>
                        <a:latin typeface="+mn-lt"/>
                      </a:endParaRPr>
                    </a:p>
                  </a:txBody>
                  <a:tcPr marL="48013" marR="48013" marT="36008" marB="36008"/>
                </a:tc>
              </a:tr>
            </a:tbl>
          </a:graphicData>
        </a:graphic>
      </p:graphicFrame>
    </p:spTree>
    <p:extLst>
      <p:ext uri="{BB962C8B-B14F-4D97-AF65-F5344CB8AC3E}">
        <p14:creationId xmlns:p14="http://schemas.microsoft.com/office/powerpoint/2010/main" val="3859784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8"/>
          <p:cNvSpPr>
            <a:spLocks noGrp="1" noChangeArrowheads="1"/>
          </p:cNvSpPr>
          <p:nvPr>
            <p:ph type="title"/>
          </p:nvPr>
        </p:nvSpPr>
        <p:spPr>
          <a:xfrm>
            <a:off x="239412" y="368745"/>
            <a:ext cx="11330950" cy="756175"/>
          </a:xfrm>
          <a:noFill/>
        </p:spPr>
        <p:txBody>
          <a:bodyPr/>
          <a:lstStyle/>
          <a:p>
            <a:pPr marL="204146"/>
            <a:r>
              <a:rPr lang="en-US" dirty="0" smtClean="0">
                <a:solidFill>
                  <a:schemeClr val="tx1"/>
                </a:solidFill>
              </a:rPr>
              <a:t>SAP </a:t>
            </a:r>
            <a:r>
              <a:rPr lang="en-US" dirty="0" err="1" smtClean="0">
                <a:solidFill>
                  <a:schemeClr val="tx1"/>
                </a:solidFill>
              </a:rPr>
              <a:t>BusinessObjects</a:t>
            </a:r>
            <a:r>
              <a:rPr lang="en-US" dirty="0" smtClean="0">
                <a:solidFill>
                  <a:schemeClr val="tx1"/>
                </a:solidFill>
              </a:rPr>
              <a:t> BI Rapid Deployment Solutions (</a:t>
            </a:r>
            <a:r>
              <a:rPr lang="en-US" dirty="0" err="1" smtClean="0">
                <a:solidFill>
                  <a:schemeClr val="tx1"/>
                </a:solidFill>
              </a:rPr>
              <a:t>RDS</a:t>
            </a:r>
            <a:r>
              <a:rPr lang="en-US" dirty="0" smtClean="0">
                <a:solidFill>
                  <a:schemeClr val="tx1"/>
                </a:solidFill>
              </a:rPr>
              <a:t>) and Services</a:t>
            </a:r>
            <a:br>
              <a:rPr lang="en-US" dirty="0" smtClean="0">
                <a:solidFill>
                  <a:schemeClr val="tx1"/>
                </a:solidFill>
              </a:rPr>
            </a:br>
            <a:endParaRPr lang="en-US" sz="2600" b="0" dirty="0">
              <a:solidFill>
                <a:schemeClr val="tx1"/>
              </a:solidFill>
            </a:endParaRPr>
          </a:p>
        </p:txBody>
      </p:sp>
      <p:graphicFrame>
        <p:nvGraphicFramePr>
          <p:cNvPr id="86" name="Table 85"/>
          <p:cNvGraphicFramePr>
            <a:graphicFrameLocks noGrp="1"/>
          </p:cNvGraphicFramePr>
          <p:nvPr>
            <p:extLst>
              <p:ext uri="{D42A27DB-BD31-4B8C-83A1-F6EECF244321}">
                <p14:modId xmlns:p14="http://schemas.microsoft.com/office/powerpoint/2010/main" val="1777190258"/>
              </p:ext>
            </p:extLst>
          </p:nvPr>
        </p:nvGraphicFramePr>
        <p:xfrm>
          <a:off x="292684" y="1197029"/>
          <a:ext cx="11471008" cy="5238012"/>
        </p:xfrm>
        <a:graphic>
          <a:graphicData uri="http://schemas.openxmlformats.org/drawingml/2006/table">
            <a:tbl>
              <a:tblPr>
                <a:tableStyleId>{616DA210-FB5B-4158-B5E0-FEB733F419BA}</a:tableStyleId>
              </a:tblPr>
              <a:tblGrid>
                <a:gridCol w="3269434"/>
                <a:gridCol w="5560593"/>
                <a:gridCol w="1248464"/>
                <a:gridCol w="1392517"/>
              </a:tblGrid>
              <a:tr h="224452">
                <a:tc>
                  <a:txBody>
                    <a:bodyPr/>
                    <a:lstStyle/>
                    <a:p>
                      <a:pPr algn="l" fontAlgn="t"/>
                      <a:r>
                        <a:rPr lang="de-DE" sz="1000" b="1" i="0" u="none" strike="noStrike" dirty="0" smtClean="0">
                          <a:solidFill>
                            <a:srgbClr val="000000"/>
                          </a:solidFill>
                          <a:latin typeface="Arial"/>
                        </a:rPr>
                        <a:t>Service Name</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smtClean="0"/>
                        <a:t>Content</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err="1"/>
                        <a:t>Category</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err="1" smtClean="0"/>
                        <a:t>Availability</a:t>
                      </a:r>
                      <a:endParaRPr lang="de-DE" sz="1000" b="1" i="0" u="none" strike="noStrike" dirty="0">
                        <a:solidFill>
                          <a:srgbClr val="000000"/>
                        </a:solidFill>
                        <a:latin typeface="Arial"/>
                      </a:endParaRPr>
                    </a:p>
                  </a:txBody>
                  <a:tcPr marL="48013" marR="48013" marT="36008" marB="36008">
                    <a:solidFill>
                      <a:schemeClr val="accent1"/>
                    </a:solidFill>
                  </a:tcPr>
                </a:tc>
              </a:tr>
              <a:tr h="1291499">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dirty="0" smtClean="0"/>
                        <a:t>Architecture design for BI reporting</a:t>
                      </a:r>
                      <a:endParaRPr lang="en-US" sz="1000" b="0" i="0" u="none" strike="noStrike" dirty="0" smtClean="0">
                        <a:solidFill>
                          <a:schemeClr val="tx1"/>
                        </a:solidFill>
                        <a:latin typeface="+mn-lt"/>
                      </a:endParaRPr>
                    </a:p>
                  </a:txBody>
                  <a:tcPr marL="48013" marR="48013" marT="36008" marB="36008"/>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dirty="0" smtClean="0"/>
                        <a:t>The scope of  the Project aims to build an Architecture Framework as a blueprint towards implementation of Business Objects for their enterprise. The Architecture Design for BI Reporting includes planning a scalable Business Objects solution for variety of operating systems, application servers, authentication strategies and various database </a:t>
                      </a:r>
                      <a:r>
                        <a:rPr lang="en-US" sz="1000" dirty="0" err="1" smtClean="0"/>
                        <a:t>connectivities</a:t>
                      </a:r>
                      <a:r>
                        <a:rPr lang="en-US" sz="1000" dirty="0" smtClean="0"/>
                        <a:t>. SAP will engage with the customer to perform an evaluation of the reporting landscape, including reporting requirements, existing reporting databases, and company standards</a:t>
                      </a:r>
                      <a:endParaRPr lang="en-US" sz="1000" b="0" i="1" u="none" strike="noStrike" dirty="0" smtClean="0">
                        <a:solidFill>
                          <a:schemeClr val="accent4"/>
                        </a:solidFill>
                        <a:latin typeface="+mn-lt"/>
                      </a:endParaRPr>
                    </a:p>
                  </a:txBody>
                  <a:tcPr marL="48013" marR="48013" marT="36008" marB="36008"/>
                </a:tc>
                <a:tc>
                  <a:txBody>
                    <a:bodyPr/>
                    <a:lstStyle/>
                    <a:p>
                      <a:pPr algn="ctr" fontAlgn="t"/>
                      <a:r>
                        <a:rPr lang="en-US" sz="1000" dirty="0" smtClean="0"/>
                        <a:t>Engineered Service</a:t>
                      </a:r>
                      <a:endParaRPr lang="de-DE" sz="1000" b="0" i="0" u="none" strike="noStrike" dirty="0">
                        <a:solidFill>
                          <a:srgbClr val="000000"/>
                        </a:solidFill>
                        <a:latin typeface="Arial"/>
                      </a:endParaRPr>
                    </a:p>
                  </a:txBody>
                  <a:tcPr marL="48013" marR="48013" marT="36008" marB="36008"/>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latin typeface="+mn-lt"/>
                        </a:rPr>
                        <a:t>Yes</a:t>
                      </a:r>
                    </a:p>
                  </a:txBody>
                  <a:tcPr marL="48013" marR="48013" marT="36008" marB="36008"/>
                </a:tc>
              </a:tr>
              <a:tr h="986628">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dirty="0" smtClean="0"/>
                        <a:t>Implementation service for SAP Business Objects Explorer</a:t>
                      </a:r>
                      <a:endParaRPr lang="en-US" sz="1000" b="0" i="0" u="none" strike="noStrike" dirty="0" smtClean="0">
                        <a:solidFill>
                          <a:schemeClr val="tx1"/>
                        </a:solidFill>
                        <a:latin typeface="+mn-lt"/>
                      </a:endParaRPr>
                    </a:p>
                  </a:txBody>
                  <a:tcPr marL="48013" marR="48013" marT="36008" marB="36008"/>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dirty="0" smtClean="0"/>
                        <a:t>This service provides for the configuration of Accelerated Explorer in a customer's development or </a:t>
                      </a:r>
                      <a:r>
                        <a:rPr lang="en-US" sz="1000" dirty="0" err="1" smtClean="0"/>
                        <a:t>POC</a:t>
                      </a:r>
                      <a:r>
                        <a:rPr lang="en-US" sz="1000" dirty="0" smtClean="0"/>
                        <a:t> environment. This service allows a customer to rapidly install and develop </a:t>
                      </a:r>
                      <a:r>
                        <a:rPr lang="en-US" sz="1000" dirty="0" err="1" smtClean="0"/>
                        <a:t>SBO</a:t>
                      </a:r>
                      <a:r>
                        <a:rPr lang="en-US" sz="1000" dirty="0" smtClean="0"/>
                        <a:t> Explorer as either the first step of a production deployment or as a </a:t>
                      </a:r>
                      <a:r>
                        <a:rPr lang="en-US" sz="1000" dirty="0" err="1" smtClean="0"/>
                        <a:t>POC</a:t>
                      </a:r>
                      <a:r>
                        <a:rPr lang="en-US" sz="1000" dirty="0" smtClean="0"/>
                        <a:t>. The service includes installation of the Explorer software, configuration of the </a:t>
                      </a:r>
                      <a:r>
                        <a:rPr lang="en-US" sz="1000" dirty="0" err="1" smtClean="0"/>
                        <a:t>InfoSpace</a:t>
                      </a:r>
                      <a:r>
                        <a:rPr lang="en-US" sz="1000" dirty="0" smtClean="0"/>
                        <a:t>, and loading of a single </a:t>
                      </a:r>
                      <a:r>
                        <a:rPr lang="en-US" sz="1000" dirty="0" err="1" smtClean="0"/>
                        <a:t>Infospace</a:t>
                      </a:r>
                      <a:r>
                        <a:rPr lang="en-US" sz="1000" dirty="0" smtClean="0"/>
                        <a:t> in Explorer for reporting</a:t>
                      </a:r>
                      <a:endParaRPr lang="en-US" sz="1000" b="0" i="1" u="none" strike="noStrike" dirty="0" smtClean="0">
                        <a:solidFill>
                          <a:schemeClr val="accent4"/>
                        </a:solidFill>
                        <a:latin typeface="+mn-lt"/>
                      </a:endParaRPr>
                    </a:p>
                  </a:txBody>
                  <a:tcPr marL="48013" marR="48013" marT="36008" marB="36008"/>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dirty="0" smtClean="0"/>
                        <a:t>Engineered Service</a:t>
                      </a:r>
                      <a:endParaRPr lang="de-DE" sz="1000" b="0" i="0" u="none" strike="noStrike" dirty="0" smtClean="0">
                        <a:solidFill>
                          <a:srgbClr val="000000"/>
                        </a:solidFill>
                        <a:latin typeface="+mn-lt"/>
                      </a:endParaRPr>
                    </a:p>
                  </a:txBody>
                  <a:tcPr marL="48013" marR="48013" marT="36008" marB="36008"/>
                </a:tc>
                <a:tc>
                  <a:txBody>
                    <a:bodyPr/>
                    <a:lstStyle/>
                    <a:p>
                      <a:pPr algn="ctr" fontAlgn="t"/>
                      <a:r>
                        <a:rPr lang="en-US" sz="1000" b="0" i="0" u="none" strike="noStrike" dirty="0" smtClean="0">
                          <a:solidFill>
                            <a:schemeClr val="tx1"/>
                          </a:solidFill>
                          <a:latin typeface="+mn-lt"/>
                        </a:rPr>
                        <a:t>Yes</a:t>
                      </a:r>
                      <a:endParaRPr lang="en-US" sz="1000" b="0" i="0" u="none" strike="noStrike" dirty="0">
                        <a:solidFill>
                          <a:schemeClr val="tx1"/>
                        </a:solidFill>
                        <a:latin typeface="+mn-lt"/>
                      </a:endParaRPr>
                    </a:p>
                  </a:txBody>
                  <a:tcPr marL="48013" marR="48013" marT="36008" marB="36008"/>
                </a:tc>
              </a:tr>
              <a:tr h="986628">
                <a:tc>
                  <a:txBody>
                    <a:bodyPr/>
                    <a:lstStyle/>
                    <a:p>
                      <a:pPr algn="l" fontAlgn="t"/>
                      <a:r>
                        <a:rPr lang="en-US" sz="1000" dirty="0" smtClean="0"/>
                        <a:t>Upgrade to SAP </a:t>
                      </a:r>
                      <a:r>
                        <a:rPr lang="en-US" sz="1000" dirty="0" err="1" smtClean="0"/>
                        <a:t>BusinessObjects</a:t>
                      </a:r>
                      <a:r>
                        <a:rPr lang="en-US" sz="1000" dirty="0" smtClean="0"/>
                        <a:t> Business Intelligence Platform</a:t>
                      </a:r>
                      <a:endParaRPr lang="de-DE" sz="1000" b="1" i="0" u="none" strike="noStrike" dirty="0">
                        <a:solidFill>
                          <a:schemeClr val="tx1"/>
                        </a:solidFill>
                        <a:latin typeface="Arial"/>
                      </a:endParaRPr>
                    </a:p>
                  </a:txBody>
                  <a:tcPr marL="48013" marR="48013" marT="36008" marB="36008"/>
                </a:tc>
                <a:tc>
                  <a:txBody>
                    <a:bodyPr/>
                    <a:lstStyle/>
                    <a:p>
                      <a:pPr algn="l" fontAlgn="t"/>
                      <a:r>
                        <a:rPr lang="en-US" sz="1000" dirty="0" smtClean="0"/>
                        <a:t>The Upgrade for BI Platform is a standardized service to help customers upgrade their existing SAP </a:t>
                      </a:r>
                      <a:r>
                        <a:rPr lang="en-US" sz="1000" dirty="0" err="1" smtClean="0"/>
                        <a:t>BusinessObjects</a:t>
                      </a:r>
                      <a:r>
                        <a:rPr lang="en-US" sz="1000" dirty="0" smtClean="0"/>
                        <a:t> BI platform and reports, analytics, dashboards, etc. to the latest SAP </a:t>
                      </a:r>
                      <a:r>
                        <a:rPr lang="en-US" sz="1000" dirty="0" err="1" smtClean="0"/>
                        <a:t>BusinessObjects</a:t>
                      </a:r>
                      <a:r>
                        <a:rPr lang="en-US" sz="1000" dirty="0" smtClean="0"/>
                        <a:t> BI platform and technology. This service is offered in phased increments to help the customer understand and pilot the process while keeping costs to a minimum.</a:t>
                      </a:r>
                      <a:endParaRPr lang="en-US" sz="1000" b="0" i="0" u="none" strike="noStrike" dirty="0">
                        <a:solidFill>
                          <a:srgbClr val="000000"/>
                        </a:solidFill>
                        <a:latin typeface="Arial"/>
                      </a:endParaRPr>
                    </a:p>
                  </a:txBody>
                  <a:tcPr marL="48013" marR="48013" marT="36008" marB="36008"/>
                </a:tc>
                <a:tc>
                  <a:txBody>
                    <a:bodyPr/>
                    <a:lstStyle/>
                    <a:p>
                      <a:pPr algn="ctr" fontAlgn="t"/>
                      <a:r>
                        <a:rPr lang="en-US" sz="1000" dirty="0" smtClean="0"/>
                        <a:t>Standardized Service</a:t>
                      </a:r>
                      <a:endParaRPr lang="de-DE" sz="1000" b="0" i="0" u="none" strike="noStrike" dirty="0">
                        <a:solidFill>
                          <a:srgbClr val="000000"/>
                        </a:solidFill>
                        <a:latin typeface="Arial"/>
                      </a:endParaRPr>
                    </a:p>
                  </a:txBody>
                  <a:tcPr marL="48013" marR="48013" marT="36008" marB="36008"/>
                </a:tc>
                <a:tc>
                  <a:txBody>
                    <a:bodyPr/>
                    <a:lstStyle/>
                    <a:p>
                      <a:pPr algn="ctr" fontAlgn="t"/>
                      <a:r>
                        <a:rPr lang="en-US" sz="1000" b="0" i="0" u="none" strike="noStrike" dirty="0" smtClean="0">
                          <a:solidFill>
                            <a:schemeClr val="tx1"/>
                          </a:solidFill>
                          <a:latin typeface="+mn-lt"/>
                        </a:rPr>
                        <a:t>Yes</a:t>
                      </a:r>
                      <a:endParaRPr lang="en-US" sz="1000" b="0" i="0" u="none" strike="noStrike" dirty="0">
                        <a:solidFill>
                          <a:schemeClr val="tx1"/>
                        </a:solidFill>
                        <a:latin typeface="+mn-lt"/>
                      </a:endParaRPr>
                    </a:p>
                  </a:txBody>
                  <a:tcPr marL="48013" marR="48013" marT="36008" marB="36008"/>
                </a:tc>
              </a:tr>
              <a:tr h="1748805">
                <a:tc>
                  <a:txBody>
                    <a:bodyPr/>
                    <a:lstStyle/>
                    <a:p>
                      <a:pPr algn="l" fontAlgn="t"/>
                      <a:r>
                        <a:rPr lang="en-US" sz="1000" dirty="0" smtClean="0"/>
                        <a:t>Solution Migration to BI Platform from 3rd Party Products</a:t>
                      </a:r>
                      <a:endParaRPr lang="de-DE" sz="1000" b="1" i="0" u="none" strike="noStrike" dirty="0">
                        <a:solidFill>
                          <a:schemeClr val="tx1"/>
                        </a:solidFill>
                        <a:latin typeface="Arial"/>
                      </a:endParaRPr>
                    </a:p>
                  </a:txBody>
                  <a:tcPr marL="48013" marR="48013" marT="36008" marB="36008"/>
                </a:tc>
                <a:tc>
                  <a:txBody>
                    <a:bodyPr/>
                    <a:lstStyle/>
                    <a:p>
                      <a:pPr algn="l" fontAlgn="t"/>
                      <a:r>
                        <a:rPr lang="en-US" sz="1000" dirty="0" smtClean="0"/>
                        <a:t>Is a standardized service to help customers migrate their existing reports, analytics, dashboards, and other Business Intelligence (BI) solutions to a new solution using the latest SAP </a:t>
                      </a:r>
                      <a:r>
                        <a:rPr lang="en-US" sz="1000" dirty="0" err="1" smtClean="0"/>
                        <a:t>BusinessObjects</a:t>
                      </a:r>
                      <a:r>
                        <a:rPr lang="en-US" sz="1000" dirty="0" smtClean="0"/>
                        <a:t> BI platform</a:t>
                      </a:r>
                      <a:r>
                        <a:rPr lang="en-US" sz="1000" baseline="0" dirty="0" smtClean="0"/>
                        <a:t> a</a:t>
                      </a:r>
                      <a:r>
                        <a:rPr lang="en-US" sz="1000" dirty="0" smtClean="0"/>
                        <a:t>nd technology. It is a comprehensive "end-to-end" service offering where SAP will manage and execute the migration project from requirements through deployment to ensure customer success. In this service, SAP Consulting will design, install, and configure a new BI technical landscape (system and software) using the SAP </a:t>
                      </a:r>
                      <a:r>
                        <a:rPr lang="en-US" sz="1000" dirty="0" err="1" smtClean="0"/>
                        <a:t>BusinessObjects</a:t>
                      </a:r>
                      <a:r>
                        <a:rPr lang="en-US" sz="1000" dirty="0" smtClean="0"/>
                        <a:t> BI platform and then design, develop, and deploy new BI content (reports, dashboards, etc.) using SAP </a:t>
                      </a:r>
                      <a:r>
                        <a:rPr lang="en-US" sz="1000" dirty="0" err="1" smtClean="0"/>
                        <a:t>BusinessObjects</a:t>
                      </a:r>
                      <a:r>
                        <a:rPr lang="en-US" sz="1000" dirty="0" smtClean="0"/>
                        <a:t> BI technology to replace the existing BI solution and content. </a:t>
                      </a:r>
                      <a:endParaRPr lang="en-US" sz="1000" b="0" i="0" u="none" strike="noStrike" dirty="0">
                        <a:solidFill>
                          <a:srgbClr val="000000"/>
                        </a:solidFill>
                        <a:latin typeface="Arial"/>
                      </a:endParaRPr>
                    </a:p>
                  </a:txBody>
                  <a:tcPr marL="48013" marR="48013" marT="36008" marB="36008"/>
                </a:tc>
                <a:tc>
                  <a:txBody>
                    <a:bodyPr/>
                    <a:lstStyle/>
                    <a:p>
                      <a:pPr algn="ctr" fontAlgn="t"/>
                      <a:r>
                        <a:rPr lang="en-US" sz="1000" dirty="0" smtClean="0"/>
                        <a:t>Standardized Service</a:t>
                      </a:r>
                      <a:endParaRPr lang="de-DE" sz="1000" b="0" i="0" u="none" strike="noStrike" dirty="0">
                        <a:solidFill>
                          <a:srgbClr val="000000"/>
                        </a:solidFill>
                        <a:latin typeface="+mn-lt"/>
                      </a:endParaRPr>
                    </a:p>
                  </a:txBody>
                  <a:tcPr marL="48013" marR="48013" marT="36008" marB="36008"/>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latin typeface="+mn-lt"/>
                        </a:rPr>
                        <a:t>Yes</a:t>
                      </a:r>
                    </a:p>
                  </a:txBody>
                  <a:tcPr marL="48013" marR="48013" marT="36008" marB="36008"/>
                </a:tc>
              </a:tr>
            </a:tbl>
          </a:graphicData>
        </a:graphic>
      </p:graphicFrame>
    </p:spTree>
    <p:extLst>
      <p:ext uri="{BB962C8B-B14F-4D97-AF65-F5344CB8AC3E}">
        <p14:creationId xmlns:p14="http://schemas.microsoft.com/office/powerpoint/2010/main" val="2797201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8"/>
          <p:cNvSpPr>
            <a:spLocks noGrp="1" noChangeArrowheads="1"/>
          </p:cNvSpPr>
          <p:nvPr>
            <p:ph type="title"/>
          </p:nvPr>
        </p:nvSpPr>
        <p:spPr>
          <a:xfrm>
            <a:off x="239412" y="368745"/>
            <a:ext cx="11330950" cy="756175"/>
          </a:xfrm>
          <a:noFill/>
        </p:spPr>
        <p:txBody>
          <a:bodyPr/>
          <a:lstStyle/>
          <a:p>
            <a:pPr marL="204146"/>
            <a:r>
              <a:rPr lang="en-US" dirty="0" smtClean="0">
                <a:solidFill>
                  <a:schemeClr val="tx1"/>
                </a:solidFill>
              </a:rPr>
              <a:t>SAP </a:t>
            </a:r>
            <a:r>
              <a:rPr lang="en-US" dirty="0" err="1" smtClean="0">
                <a:solidFill>
                  <a:schemeClr val="tx1"/>
                </a:solidFill>
              </a:rPr>
              <a:t>BusinessObjects</a:t>
            </a:r>
            <a:r>
              <a:rPr lang="en-US" dirty="0" smtClean="0">
                <a:solidFill>
                  <a:schemeClr val="tx1"/>
                </a:solidFill>
              </a:rPr>
              <a:t> BI Rapid Deployment Solutions (</a:t>
            </a:r>
            <a:r>
              <a:rPr lang="en-US" dirty="0" err="1" smtClean="0">
                <a:solidFill>
                  <a:schemeClr val="tx1"/>
                </a:solidFill>
              </a:rPr>
              <a:t>RDS</a:t>
            </a:r>
            <a:r>
              <a:rPr lang="en-US" dirty="0" smtClean="0">
                <a:solidFill>
                  <a:schemeClr val="tx1"/>
                </a:solidFill>
              </a:rPr>
              <a:t>) and Services</a:t>
            </a:r>
            <a:br>
              <a:rPr lang="en-US" dirty="0" smtClean="0">
                <a:solidFill>
                  <a:schemeClr val="tx1"/>
                </a:solidFill>
              </a:rPr>
            </a:br>
            <a:endParaRPr lang="en-US" sz="2600" b="0" dirty="0">
              <a:solidFill>
                <a:schemeClr val="tx1"/>
              </a:solidFill>
            </a:endParaRPr>
          </a:p>
        </p:txBody>
      </p:sp>
      <p:graphicFrame>
        <p:nvGraphicFramePr>
          <p:cNvPr id="86" name="Table 85"/>
          <p:cNvGraphicFramePr>
            <a:graphicFrameLocks noGrp="1"/>
          </p:cNvGraphicFramePr>
          <p:nvPr>
            <p:extLst>
              <p:ext uri="{D42A27DB-BD31-4B8C-83A1-F6EECF244321}">
                <p14:modId xmlns:p14="http://schemas.microsoft.com/office/powerpoint/2010/main" val="2798096236"/>
              </p:ext>
            </p:extLst>
          </p:nvPr>
        </p:nvGraphicFramePr>
        <p:xfrm>
          <a:off x="292684" y="1197029"/>
          <a:ext cx="11471008" cy="3502546"/>
        </p:xfrm>
        <a:graphic>
          <a:graphicData uri="http://schemas.openxmlformats.org/drawingml/2006/table">
            <a:tbl>
              <a:tblPr>
                <a:tableStyleId>{616DA210-FB5B-4158-B5E0-FEB733F419BA}</a:tableStyleId>
              </a:tblPr>
              <a:tblGrid>
                <a:gridCol w="3269434"/>
                <a:gridCol w="5560593"/>
                <a:gridCol w="1248464"/>
                <a:gridCol w="1392517"/>
              </a:tblGrid>
              <a:tr h="224452">
                <a:tc>
                  <a:txBody>
                    <a:bodyPr/>
                    <a:lstStyle/>
                    <a:p>
                      <a:pPr algn="l" fontAlgn="t"/>
                      <a:r>
                        <a:rPr lang="de-DE" sz="1000" b="1" i="0" u="none" strike="noStrike" dirty="0" smtClean="0">
                          <a:solidFill>
                            <a:srgbClr val="000000"/>
                          </a:solidFill>
                          <a:latin typeface="Arial"/>
                        </a:rPr>
                        <a:t>Service Name</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smtClean="0"/>
                        <a:t>Content</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err="1"/>
                        <a:t>Category</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err="1" smtClean="0"/>
                        <a:t>Availability</a:t>
                      </a:r>
                      <a:endParaRPr lang="de-DE" sz="1000" b="1" i="0" u="none" strike="noStrike" dirty="0">
                        <a:solidFill>
                          <a:srgbClr val="000000"/>
                        </a:solidFill>
                        <a:latin typeface="Arial"/>
                      </a:endParaRPr>
                    </a:p>
                  </a:txBody>
                  <a:tcPr marL="48013" marR="48013" marT="36008" marB="36008">
                    <a:solidFill>
                      <a:schemeClr val="accent1"/>
                    </a:solidFill>
                  </a:tcPr>
                </a:tc>
              </a:tr>
              <a:tr h="999967">
                <a:tc>
                  <a:txBody>
                    <a:bodyPr/>
                    <a:lstStyle/>
                    <a:p>
                      <a:pPr algn="l" fontAlgn="t"/>
                      <a:r>
                        <a:rPr lang="en-US" sz="1000" b="0" dirty="0" smtClean="0"/>
                        <a:t>Rapid Deployment of SAP HANA Data Services, Rapid Marts, and BI Platform</a:t>
                      </a:r>
                      <a:endParaRPr lang="de-DE" sz="1000" b="0" i="0" u="none" strike="noStrike" dirty="0">
                        <a:solidFill>
                          <a:schemeClr val="tx1"/>
                        </a:solidFill>
                        <a:latin typeface="Arial"/>
                      </a:endParaRPr>
                    </a:p>
                  </a:txBody>
                  <a:tcPr marL="48013" marR="48013" marT="36008" marB="36008"/>
                </a:tc>
                <a:tc>
                  <a:txBody>
                    <a:bodyPr/>
                    <a:lstStyle/>
                    <a:p>
                      <a:r>
                        <a:rPr lang="en-US" sz="1000" kern="1200" dirty="0" smtClean="0">
                          <a:solidFill>
                            <a:schemeClr val="tx1"/>
                          </a:solidFill>
                          <a:latin typeface="+mn-lt"/>
                          <a:ea typeface="+mn-ea"/>
                          <a:cs typeface="+mn-cs"/>
                        </a:rPr>
                        <a:t>Accelerated BI and DS  </a:t>
                      </a:r>
                      <a:r>
                        <a:rPr lang="en-US" sz="1000" kern="1200" dirty="0" err="1" smtClean="0">
                          <a:solidFill>
                            <a:schemeClr val="tx1"/>
                          </a:solidFill>
                          <a:latin typeface="+mn-lt"/>
                          <a:ea typeface="+mn-ea"/>
                          <a:cs typeface="+mn-cs"/>
                        </a:rPr>
                        <a:t>RDS</a:t>
                      </a:r>
                      <a:r>
                        <a:rPr lang="en-US" sz="1000" kern="1200" dirty="0" smtClean="0">
                          <a:solidFill>
                            <a:schemeClr val="tx1"/>
                          </a:solidFill>
                          <a:latin typeface="+mn-lt"/>
                          <a:ea typeface="+mn-ea"/>
                          <a:cs typeface="+mn-cs"/>
                        </a:rPr>
                        <a:t> for HANA delivers the SAP </a:t>
                      </a:r>
                      <a:r>
                        <a:rPr lang="en-US" sz="1000" kern="1200" dirty="0" err="1" smtClean="0">
                          <a:solidFill>
                            <a:schemeClr val="tx1"/>
                          </a:solidFill>
                          <a:latin typeface="+mn-lt"/>
                          <a:ea typeface="+mn-ea"/>
                          <a:cs typeface="+mn-cs"/>
                        </a:rPr>
                        <a:t>BusinessObjects</a:t>
                      </a:r>
                      <a:r>
                        <a:rPr lang="en-US" sz="1000" kern="1200" dirty="0" smtClean="0">
                          <a:solidFill>
                            <a:schemeClr val="tx1"/>
                          </a:solidFill>
                          <a:latin typeface="+mn-lt"/>
                          <a:ea typeface="+mn-ea"/>
                          <a:cs typeface="+mn-cs"/>
                        </a:rPr>
                        <a:t> BI Platform, </a:t>
                      </a:r>
                      <a:r>
                        <a:rPr lang="en-US" sz="1000" kern="1200" dirty="0" err="1" smtClean="0">
                          <a:solidFill>
                            <a:schemeClr val="tx1"/>
                          </a:solidFill>
                          <a:latin typeface="+mn-lt"/>
                          <a:ea typeface="+mn-ea"/>
                          <a:cs typeface="+mn-cs"/>
                        </a:rPr>
                        <a:t>BusinessObjects</a:t>
                      </a:r>
                      <a:r>
                        <a:rPr lang="en-US" sz="1000" kern="1200" dirty="0" smtClean="0">
                          <a:solidFill>
                            <a:schemeClr val="tx1"/>
                          </a:solidFill>
                          <a:latin typeface="+mn-lt"/>
                          <a:ea typeface="+mn-ea"/>
                          <a:cs typeface="+mn-cs"/>
                        </a:rPr>
                        <a:t> Explorer and Data Services applications pre configured for reporting, analyzing and loading HANA. This package also includes one Rapid Mart, which provides prebuilt analytical reporting and  analysis, along with extraction routines, transformations, loading, universes and initial  reports. </a:t>
                      </a:r>
                      <a:r>
                        <a:rPr lang="en-US" sz="1000" b="0" u="none" strike="noStrike" dirty="0" smtClean="0"/>
                        <a:t> </a:t>
                      </a:r>
                      <a:endParaRPr lang="en-US" sz="1000" b="0" i="0" u="none" strike="noStrike" dirty="0">
                        <a:solidFill>
                          <a:srgbClr val="000000"/>
                        </a:solidFill>
                        <a:latin typeface="Arial"/>
                      </a:endParaRPr>
                    </a:p>
                  </a:txBody>
                  <a:tcPr marL="48013" marR="48013" marT="36008" marB="36008"/>
                </a:tc>
                <a:tc>
                  <a:txBody>
                    <a:bodyPr/>
                    <a:lstStyle/>
                    <a:p>
                      <a:pPr algn="ctr" fontAlgn="t"/>
                      <a:r>
                        <a:rPr lang="de-DE" sz="1000" u="none" strike="noStrike" dirty="0" err="1" smtClean="0"/>
                        <a:t>RDS</a:t>
                      </a:r>
                      <a:endParaRPr lang="de-DE" sz="1000" b="0" i="0" u="none" strike="noStrike" dirty="0">
                        <a:solidFill>
                          <a:srgbClr val="000000"/>
                        </a:solidFill>
                        <a:latin typeface="Arial"/>
                      </a:endParaRPr>
                    </a:p>
                  </a:txBody>
                  <a:tcPr marL="48013" marR="48013" marT="36008" marB="36008"/>
                </a:tc>
                <a:tc>
                  <a:txBody>
                    <a:bodyPr/>
                    <a:lstStyle/>
                    <a:p>
                      <a:pPr algn="ctr" fontAlgn="t"/>
                      <a:r>
                        <a:rPr lang="en-US" sz="1000" b="0" i="0" u="none" strike="noStrike" dirty="0" smtClean="0">
                          <a:solidFill>
                            <a:schemeClr val="tx1"/>
                          </a:solidFill>
                          <a:latin typeface="+mn-lt"/>
                        </a:rPr>
                        <a:t>Yes</a:t>
                      </a:r>
                      <a:endParaRPr lang="en-US" sz="1000" b="0" i="0" u="none" strike="noStrike" dirty="0">
                        <a:solidFill>
                          <a:schemeClr val="tx1"/>
                        </a:solidFill>
                        <a:latin typeface="+mn-lt"/>
                      </a:endParaRPr>
                    </a:p>
                  </a:txBody>
                  <a:tcPr marL="48013" marR="48013" marT="36008" marB="36008"/>
                </a:tc>
              </a:tr>
              <a:tr h="834193">
                <a:tc>
                  <a:txBody>
                    <a:bodyPr/>
                    <a:lstStyle/>
                    <a:p>
                      <a:pPr algn="l" fontAlgn="t"/>
                      <a:r>
                        <a:rPr lang="en-US" sz="1000" dirty="0" smtClean="0"/>
                        <a:t>Planning  Assessment for Predictive Analysis </a:t>
                      </a:r>
                      <a:endParaRPr lang="de-DE" sz="1000" b="1" i="0" u="none" strike="noStrike" dirty="0">
                        <a:solidFill>
                          <a:schemeClr val="tx1"/>
                        </a:solidFill>
                        <a:latin typeface="Arial"/>
                      </a:endParaRPr>
                    </a:p>
                  </a:txBody>
                  <a:tcPr marL="48013" marR="48013" marT="36008" marB="36008"/>
                </a:tc>
                <a:tc>
                  <a:txBody>
                    <a:bodyPr/>
                    <a:lstStyle/>
                    <a:p>
                      <a:r>
                        <a:rPr lang="en-US" sz="1000" dirty="0" smtClean="0"/>
                        <a:t>The Planning assessment for predictive analysis Includes: </a:t>
                      </a:r>
                    </a:p>
                    <a:p>
                      <a:pPr marL="171450" indent="-171450">
                        <a:buFont typeface="Arial" pitchFamily="34" charset="0"/>
                        <a:buChar char="•"/>
                      </a:pPr>
                      <a:r>
                        <a:rPr lang="en-US" sz="1000" dirty="0" smtClean="0"/>
                        <a:t>Identified use cases with highest possible ROI. </a:t>
                      </a:r>
                    </a:p>
                    <a:p>
                      <a:pPr marL="171450" indent="-171450">
                        <a:buFont typeface="Arial" pitchFamily="34" charset="0"/>
                        <a:buChar char="•"/>
                      </a:pPr>
                      <a:r>
                        <a:rPr lang="en-US" sz="1000" dirty="0" smtClean="0"/>
                        <a:t>Roadmap to predictive analysis maturity </a:t>
                      </a:r>
                    </a:p>
                    <a:p>
                      <a:pPr marL="171450" indent="-171450">
                        <a:buFont typeface="Arial" pitchFamily="34" charset="0"/>
                        <a:buChar char="•"/>
                      </a:pPr>
                      <a:r>
                        <a:rPr lang="en-US" sz="1000" dirty="0" smtClean="0"/>
                        <a:t>Enablement plans for different user groups</a:t>
                      </a:r>
                    </a:p>
                    <a:p>
                      <a:pPr algn="l" fontAlgn="t"/>
                      <a:endParaRPr lang="en-US" sz="1000" b="0" i="0" u="none" strike="noStrike" dirty="0">
                        <a:solidFill>
                          <a:srgbClr val="000000"/>
                        </a:solidFill>
                        <a:latin typeface="Arial"/>
                      </a:endParaRPr>
                    </a:p>
                  </a:txBody>
                  <a:tcPr marL="48013" marR="48013" marT="36008" marB="36008"/>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dirty="0" smtClean="0"/>
                        <a:t>Standardized Service</a:t>
                      </a:r>
                      <a:endParaRPr lang="de-DE" sz="1000" b="0" i="0" u="none" strike="noStrike" dirty="0" smtClean="0">
                        <a:solidFill>
                          <a:srgbClr val="000000"/>
                        </a:solidFill>
                        <a:latin typeface="+mn-lt"/>
                      </a:endParaRPr>
                    </a:p>
                    <a:p>
                      <a:pPr algn="ctr" fontAlgn="t"/>
                      <a:endParaRPr lang="de-DE" sz="1000" b="0" i="0" u="none" strike="noStrike" dirty="0">
                        <a:solidFill>
                          <a:srgbClr val="000000"/>
                        </a:solidFill>
                        <a:latin typeface="Arial"/>
                      </a:endParaRPr>
                    </a:p>
                  </a:txBody>
                  <a:tcPr marL="48013" marR="48013" marT="36008" marB="36008"/>
                </a:tc>
                <a:tc>
                  <a:txBody>
                    <a:bodyPr/>
                    <a:lstStyle/>
                    <a:p>
                      <a:pPr algn="ctr" fontAlgn="t"/>
                      <a:r>
                        <a:rPr lang="en-US" sz="1000" b="0" i="0" u="none" strike="noStrike" dirty="0" smtClean="0">
                          <a:solidFill>
                            <a:schemeClr val="tx1"/>
                          </a:solidFill>
                          <a:latin typeface="+mn-lt"/>
                        </a:rPr>
                        <a:t>June 2013</a:t>
                      </a:r>
                      <a:endParaRPr lang="en-US" sz="1000" b="0" i="0" u="none" strike="noStrike" dirty="0">
                        <a:solidFill>
                          <a:schemeClr val="tx1"/>
                        </a:solidFill>
                        <a:latin typeface="+mn-lt"/>
                      </a:endParaRPr>
                    </a:p>
                  </a:txBody>
                  <a:tcPr marL="48013" marR="48013" marT="36008" marB="36008"/>
                </a:tc>
              </a:tr>
              <a:tr h="1443934">
                <a:tc>
                  <a:txBody>
                    <a:bodyPr/>
                    <a:lstStyle/>
                    <a:p>
                      <a:pPr algn="l" fontAlgn="t"/>
                      <a:r>
                        <a:rPr lang="en-US" sz="1000" dirty="0" smtClean="0"/>
                        <a:t>Implementation of Predictive Analysis using HANA</a:t>
                      </a:r>
                      <a:endParaRPr lang="de-DE" sz="1000" b="1" i="0" u="none" strike="noStrike" dirty="0">
                        <a:solidFill>
                          <a:schemeClr val="tx1"/>
                        </a:solidFill>
                        <a:latin typeface="Arial"/>
                      </a:endParaRPr>
                    </a:p>
                  </a:txBody>
                  <a:tcPr marL="48013" marR="48013" marT="36008" marB="36008"/>
                </a:tc>
                <a:tc>
                  <a:txBody>
                    <a:bodyPr/>
                    <a:lstStyle/>
                    <a:p>
                      <a:r>
                        <a:rPr lang="en-US" sz="1000" dirty="0" smtClean="0"/>
                        <a:t>The Implementation of predictive analysis Includes: </a:t>
                      </a:r>
                    </a:p>
                    <a:p>
                      <a:pPr marL="171450" indent="-171450">
                        <a:buFont typeface="Arial" pitchFamily="34" charset="0"/>
                        <a:buChar char="•"/>
                      </a:pPr>
                      <a:r>
                        <a:rPr lang="en-US" sz="1000" dirty="0" smtClean="0"/>
                        <a:t>Identified use cases with highest possible ROI. </a:t>
                      </a:r>
                    </a:p>
                    <a:p>
                      <a:pPr marL="171450" indent="-171450">
                        <a:buFont typeface="Arial" pitchFamily="34" charset="0"/>
                        <a:buChar char="•"/>
                      </a:pPr>
                      <a:r>
                        <a:rPr lang="en-US" sz="1000" dirty="0" smtClean="0"/>
                        <a:t>Roadmap to predictive analytics maturity </a:t>
                      </a:r>
                    </a:p>
                    <a:p>
                      <a:pPr marL="171450" indent="-171450">
                        <a:buFont typeface="Arial" pitchFamily="34" charset="0"/>
                        <a:buChar char="•"/>
                      </a:pPr>
                      <a:r>
                        <a:rPr lang="en-US" sz="1000" dirty="0" smtClean="0"/>
                        <a:t>Build predictive model to address use case using SAP PA. </a:t>
                      </a:r>
                    </a:p>
                    <a:p>
                      <a:pPr marL="171450" indent="-171450">
                        <a:buFont typeface="Arial" pitchFamily="34" charset="0"/>
                        <a:buChar char="•"/>
                      </a:pPr>
                      <a:r>
                        <a:rPr lang="en-US" sz="1000" dirty="0" smtClean="0"/>
                        <a:t>Visualization using built in VI </a:t>
                      </a:r>
                    </a:p>
                    <a:p>
                      <a:pPr marL="171450" indent="-171450">
                        <a:buFont typeface="Arial" pitchFamily="34" charset="0"/>
                        <a:buChar char="•"/>
                      </a:pPr>
                      <a:r>
                        <a:rPr lang="en-US" sz="1000" dirty="0" smtClean="0"/>
                        <a:t>Enablement plans for different user groups </a:t>
                      </a:r>
                    </a:p>
                    <a:p>
                      <a:pPr marL="171450" indent="-171450">
                        <a:buFont typeface="Arial" pitchFamily="34" charset="0"/>
                        <a:buChar char="•"/>
                      </a:pPr>
                      <a:r>
                        <a:rPr lang="en-US" sz="1000" dirty="0" smtClean="0"/>
                        <a:t>Data model in HANA to support predictive model </a:t>
                      </a:r>
                    </a:p>
                    <a:p>
                      <a:pPr marL="171450" indent="-171450">
                        <a:buFont typeface="Arial" pitchFamily="34" charset="0"/>
                        <a:buChar char="•"/>
                      </a:pPr>
                      <a:r>
                        <a:rPr lang="en-US" sz="1000" dirty="0" smtClean="0"/>
                        <a:t>Performance maximization on HANA</a:t>
                      </a:r>
                    </a:p>
                    <a:p>
                      <a:pPr algn="l" fontAlgn="t"/>
                      <a:endParaRPr lang="en-US" sz="1000" b="0" i="0" u="none" strike="noStrike" dirty="0">
                        <a:solidFill>
                          <a:srgbClr val="000000"/>
                        </a:solidFill>
                        <a:latin typeface="Arial"/>
                      </a:endParaRPr>
                    </a:p>
                  </a:txBody>
                  <a:tcPr marL="48013" marR="48013" marT="36008" marB="36008"/>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dirty="0" smtClean="0"/>
                        <a:t>Standardized Service</a:t>
                      </a:r>
                      <a:endParaRPr lang="de-DE" sz="1000" b="0" i="0" u="none" strike="noStrike" dirty="0" smtClean="0">
                        <a:solidFill>
                          <a:srgbClr val="000000"/>
                        </a:solidFill>
                        <a:latin typeface="+mn-lt"/>
                      </a:endParaRPr>
                    </a:p>
                    <a:p>
                      <a:pPr algn="ctr" fontAlgn="t"/>
                      <a:endParaRPr lang="de-DE" sz="1000" b="0" i="0" u="none" strike="noStrike" dirty="0">
                        <a:solidFill>
                          <a:srgbClr val="000000"/>
                        </a:solidFill>
                        <a:latin typeface="+mn-lt"/>
                      </a:endParaRPr>
                    </a:p>
                  </a:txBody>
                  <a:tcPr marL="48013" marR="48013" marT="36008" marB="36008"/>
                </a:tc>
                <a:tc>
                  <a:txBody>
                    <a:bodyPr/>
                    <a:lstStyle/>
                    <a:p>
                      <a:pPr algn="ctr" fontAlgn="t"/>
                      <a:r>
                        <a:rPr lang="en-US" sz="1000" b="0" i="0" u="none" strike="noStrike" dirty="0" smtClean="0">
                          <a:solidFill>
                            <a:schemeClr val="tx1"/>
                          </a:solidFill>
                          <a:latin typeface="+mn-lt"/>
                        </a:rPr>
                        <a:t>June 2013</a:t>
                      </a:r>
                      <a:endParaRPr lang="en-US" sz="1000" b="0" i="0" u="none" strike="noStrike" dirty="0">
                        <a:solidFill>
                          <a:schemeClr val="tx1"/>
                        </a:solidFill>
                        <a:latin typeface="+mn-lt"/>
                      </a:endParaRPr>
                    </a:p>
                  </a:txBody>
                  <a:tcPr marL="48013" marR="48013" marT="36008" marB="36008"/>
                </a:tc>
              </a:tr>
            </a:tbl>
          </a:graphicData>
        </a:graphic>
      </p:graphicFrame>
    </p:spTree>
    <p:extLst>
      <p:ext uri="{BB962C8B-B14F-4D97-AF65-F5344CB8AC3E}">
        <p14:creationId xmlns:p14="http://schemas.microsoft.com/office/powerpoint/2010/main" val="270003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8"/>
          <p:cNvSpPr>
            <a:spLocks noGrp="1" noChangeArrowheads="1"/>
          </p:cNvSpPr>
          <p:nvPr>
            <p:ph type="title"/>
          </p:nvPr>
        </p:nvSpPr>
        <p:spPr>
          <a:xfrm>
            <a:off x="239412" y="368745"/>
            <a:ext cx="11330950" cy="756175"/>
          </a:xfrm>
          <a:noFill/>
        </p:spPr>
        <p:txBody>
          <a:bodyPr/>
          <a:lstStyle/>
          <a:p>
            <a:pPr marL="204146"/>
            <a:r>
              <a:rPr lang="en-US" dirty="0" smtClean="0">
                <a:solidFill>
                  <a:schemeClr val="tx1"/>
                </a:solidFill>
              </a:rPr>
              <a:t>SAP </a:t>
            </a:r>
            <a:r>
              <a:rPr lang="en-US" dirty="0" err="1" smtClean="0">
                <a:solidFill>
                  <a:schemeClr val="tx1"/>
                </a:solidFill>
              </a:rPr>
              <a:t>BusinessObjects</a:t>
            </a:r>
            <a:r>
              <a:rPr lang="en-US" dirty="0" smtClean="0">
                <a:solidFill>
                  <a:schemeClr val="tx1"/>
                </a:solidFill>
              </a:rPr>
              <a:t> BI Rapid Deployment Solutions (</a:t>
            </a:r>
            <a:r>
              <a:rPr lang="en-US" dirty="0" err="1" smtClean="0">
                <a:solidFill>
                  <a:schemeClr val="tx1"/>
                </a:solidFill>
              </a:rPr>
              <a:t>RDS</a:t>
            </a:r>
            <a:r>
              <a:rPr lang="en-US" dirty="0" smtClean="0">
                <a:solidFill>
                  <a:schemeClr val="tx1"/>
                </a:solidFill>
              </a:rPr>
              <a:t>) and Services</a:t>
            </a:r>
            <a:br>
              <a:rPr lang="en-US" dirty="0" smtClean="0">
                <a:solidFill>
                  <a:schemeClr val="tx1"/>
                </a:solidFill>
              </a:rPr>
            </a:br>
            <a:endParaRPr lang="en-US" sz="2600" b="0" dirty="0">
              <a:solidFill>
                <a:schemeClr val="tx1"/>
              </a:solidFill>
            </a:endParaRPr>
          </a:p>
        </p:txBody>
      </p:sp>
      <p:graphicFrame>
        <p:nvGraphicFramePr>
          <p:cNvPr id="86" name="Table 85"/>
          <p:cNvGraphicFramePr>
            <a:graphicFrameLocks noGrp="1"/>
          </p:cNvGraphicFramePr>
          <p:nvPr>
            <p:extLst>
              <p:ext uri="{D42A27DB-BD31-4B8C-83A1-F6EECF244321}">
                <p14:modId xmlns:p14="http://schemas.microsoft.com/office/powerpoint/2010/main" val="769639837"/>
              </p:ext>
            </p:extLst>
          </p:nvPr>
        </p:nvGraphicFramePr>
        <p:xfrm>
          <a:off x="292684" y="1197029"/>
          <a:ext cx="11471008" cy="4331802"/>
        </p:xfrm>
        <a:graphic>
          <a:graphicData uri="http://schemas.openxmlformats.org/drawingml/2006/table">
            <a:tbl>
              <a:tblPr>
                <a:tableStyleId>{616DA210-FB5B-4158-B5E0-FEB733F419BA}</a:tableStyleId>
              </a:tblPr>
              <a:tblGrid>
                <a:gridCol w="3269434"/>
                <a:gridCol w="5560593"/>
                <a:gridCol w="1248464"/>
                <a:gridCol w="1392517"/>
              </a:tblGrid>
              <a:tr h="224452">
                <a:tc>
                  <a:txBody>
                    <a:bodyPr/>
                    <a:lstStyle/>
                    <a:p>
                      <a:pPr algn="l" fontAlgn="t"/>
                      <a:r>
                        <a:rPr lang="de-DE" sz="1000" b="1" i="0" u="none" strike="noStrike" dirty="0" smtClean="0">
                          <a:solidFill>
                            <a:srgbClr val="000000"/>
                          </a:solidFill>
                          <a:latin typeface="Arial"/>
                        </a:rPr>
                        <a:t>Service Name</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smtClean="0"/>
                        <a:t>Content</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err="1"/>
                        <a:t>Category</a:t>
                      </a:r>
                      <a:endParaRPr lang="de-DE" sz="1000" b="1" i="0" u="none" strike="noStrike" dirty="0">
                        <a:solidFill>
                          <a:srgbClr val="000000"/>
                        </a:solidFill>
                        <a:latin typeface="Arial"/>
                      </a:endParaRPr>
                    </a:p>
                  </a:txBody>
                  <a:tcPr marL="48013" marR="48013" marT="36008" marB="36008">
                    <a:solidFill>
                      <a:schemeClr val="accent1"/>
                    </a:solidFill>
                  </a:tcPr>
                </a:tc>
                <a:tc>
                  <a:txBody>
                    <a:bodyPr/>
                    <a:lstStyle/>
                    <a:p>
                      <a:pPr algn="l" fontAlgn="t"/>
                      <a:r>
                        <a:rPr lang="de-DE" sz="1000" b="1" u="none" strike="noStrike" dirty="0" err="1" smtClean="0"/>
                        <a:t>Availability</a:t>
                      </a:r>
                      <a:endParaRPr lang="de-DE" sz="1000" b="1" i="0" u="none" strike="noStrike" dirty="0">
                        <a:solidFill>
                          <a:srgbClr val="000000"/>
                        </a:solidFill>
                        <a:latin typeface="Arial"/>
                      </a:endParaRPr>
                    </a:p>
                  </a:txBody>
                  <a:tcPr marL="48013" marR="48013" marT="36008" marB="36008">
                    <a:solidFill>
                      <a:schemeClr val="accent1"/>
                    </a:solidFill>
                  </a:tcPr>
                </a:tc>
              </a:tr>
              <a:tr h="2053675">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dirty="0" smtClean="0"/>
                        <a:t>SAP Business Objects Mobile BI - Initialization Service</a:t>
                      </a:r>
                      <a:endParaRPr lang="en-US" sz="1000" b="0" i="0" u="none" strike="noStrike" dirty="0" smtClean="0">
                        <a:solidFill>
                          <a:schemeClr val="tx1"/>
                        </a:solidFill>
                        <a:latin typeface="+mn-lt"/>
                      </a:endParaRPr>
                    </a:p>
                  </a:txBody>
                  <a:tcPr marL="48013" marR="48013" marT="36008" marB="36008"/>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US" sz="1000" b="0" i="0" u="none" strike="noStrike" kern="1200" cap="none" normalizeH="0" baseline="0" dirty="0" smtClean="0">
                          <a:ln>
                            <a:noFill/>
                          </a:ln>
                          <a:solidFill>
                            <a:srgbClr val="000000"/>
                          </a:solidFill>
                          <a:effectLst/>
                          <a:latin typeface="Arial" charset="0"/>
                          <a:ea typeface="+mn-ea"/>
                          <a:cs typeface="+mn-cs"/>
                        </a:rPr>
                        <a:t>Service to initialize SAP </a:t>
                      </a:r>
                      <a:r>
                        <a:rPr kumimoji="0" lang="en-US" sz="1000" b="0" i="0" u="none" strike="noStrike" kern="1200" cap="none" normalizeH="0" baseline="0" dirty="0" err="1" smtClean="0">
                          <a:ln>
                            <a:noFill/>
                          </a:ln>
                          <a:solidFill>
                            <a:srgbClr val="000000"/>
                          </a:solidFill>
                          <a:effectLst/>
                          <a:latin typeface="Arial" charset="0"/>
                          <a:ea typeface="+mn-ea"/>
                          <a:cs typeface="+mn-cs"/>
                        </a:rPr>
                        <a:t>BusinessObjects</a:t>
                      </a:r>
                      <a:r>
                        <a:rPr kumimoji="0" lang="en-US" sz="1000" b="0" i="0" u="none" strike="noStrike" kern="1200" cap="none" normalizeH="0" baseline="0" dirty="0" smtClean="0">
                          <a:ln>
                            <a:noFill/>
                          </a:ln>
                          <a:solidFill>
                            <a:srgbClr val="000000"/>
                          </a:solidFill>
                          <a:effectLst/>
                          <a:latin typeface="Arial" charset="0"/>
                          <a:ea typeface="+mn-ea"/>
                          <a:cs typeface="+mn-cs"/>
                        </a:rPr>
                        <a:t> Mobile BI  capability's on Top of existing SAP </a:t>
                      </a:r>
                      <a:r>
                        <a:rPr kumimoji="0" lang="en-US" sz="1000" b="0" i="0" u="none" strike="noStrike" kern="1200" cap="none" normalizeH="0" baseline="0" dirty="0" err="1" smtClean="0">
                          <a:ln>
                            <a:noFill/>
                          </a:ln>
                          <a:solidFill>
                            <a:srgbClr val="000000"/>
                          </a:solidFill>
                          <a:effectLst/>
                          <a:latin typeface="Arial" charset="0"/>
                          <a:ea typeface="+mn-ea"/>
                          <a:cs typeface="+mn-cs"/>
                        </a:rPr>
                        <a:t>BusinessObjects</a:t>
                      </a:r>
                      <a:r>
                        <a:rPr kumimoji="0" lang="en-US" sz="1000" b="0" i="0" u="none" strike="noStrike" kern="1200" cap="none" normalizeH="0" baseline="0" dirty="0" smtClean="0">
                          <a:ln>
                            <a:noFill/>
                          </a:ln>
                          <a:solidFill>
                            <a:srgbClr val="000000"/>
                          </a:solidFill>
                          <a:effectLst/>
                          <a:latin typeface="Arial" charset="0"/>
                          <a:ea typeface="+mn-ea"/>
                          <a:cs typeface="+mn-cs"/>
                        </a:rPr>
                        <a:t>  BI Platforms.</a:t>
                      </a:r>
                    </a:p>
                    <a:p>
                      <a:pPr marL="0" marR="0" indent="0" algn="l" defTabSz="914400" rtl="0" eaLnBrk="1" fontAlgn="t" latinLnBrk="0" hangingPunct="1">
                        <a:lnSpc>
                          <a:spcPct val="100000"/>
                        </a:lnSpc>
                        <a:spcBef>
                          <a:spcPts val="0"/>
                        </a:spcBef>
                        <a:spcAft>
                          <a:spcPts val="0"/>
                        </a:spcAft>
                        <a:buClrTx/>
                        <a:buSzTx/>
                        <a:buFontTx/>
                        <a:buNone/>
                        <a:tabLst/>
                        <a:defRPr/>
                      </a:pPr>
                      <a:endParaRPr kumimoji="0" lang="en-US" sz="1000" b="0" i="0" u="none" strike="noStrike" kern="1200" cap="none" normalizeH="0" baseline="0" dirty="0" smtClean="0">
                        <a:ln>
                          <a:noFill/>
                        </a:ln>
                        <a:solidFill>
                          <a:srgbClr val="000000"/>
                        </a:solidFill>
                        <a:effectLst/>
                        <a:latin typeface="Arial" charset="0"/>
                        <a:ea typeface="+mn-ea"/>
                        <a:cs typeface="+mn-cs"/>
                      </a:endParaRPr>
                    </a:p>
                    <a:p>
                      <a:pPr>
                        <a:spcBef>
                          <a:spcPts val="0"/>
                        </a:spcBef>
                        <a:buClr>
                          <a:srgbClr val="4F81BD"/>
                        </a:buClr>
                        <a:buSzPct val="120000"/>
                        <a:defRPr/>
                      </a:pPr>
                      <a:r>
                        <a:rPr lang="en-US" sz="1000" b="0" i="0" dirty="0" smtClean="0">
                          <a:solidFill>
                            <a:prstClr val="black"/>
                          </a:solidFill>
                          <a:latin typeface="Arial Bold"/>
                          <a:cs typeface="Arial Bold"/>
                        </a:rPr>
                        <a:t>The service includes:</a:t>
                      </a:r>
                    </a:p>
                    <a:p>
                      <a:pPr marL="171450" indent="-171450">
                        <a:spcBef>
                          <a:spcPts val="0"/>
                        </a:spcBef>
                        <a:buClr>
                          <a:srgbClr val="4F81BD"/>
                        </a:buClr>
                        <a:buSzPct val="120000"/>
                        <a:buFont typeface="Arial" pitchFamily="34" charset="0"/>
                        <a:buChar char="•"/>
                        <a:defRPr/>
                      </a:pPr>
                      <a:r>
                        <a:rPr lang="en-US" sz="1000" kern="1200" dirty="0" smtClean="0">
                          <a:solidFill>
                            <a:schemeClr val="tx1"/>
                          </a:solidFill>
                          <a:latin typeface="+mn-lt"/>
                          <a:ea typeface="+mn-ea"/>
                          <a:cs typeface="+mn-cs"/>
                        </a:rPr>
                        <a:t>Installation &amp; Configuration of Mobile Services on top of Business Objects Platform</a:t>
                      </a:r>
                    </a:p>
                    <a:p>
                      <a:pPr marL="171450" indent="-171450">
                        <a:spcBef>
                          <a:spcPts val="0"/>
                        </a:spcBef>
                        <a:buClr>
                          <a:srgbClr val="4F81BD"/>
                        </a:buClr>
                        <a:buSzPct val="120000"/>
                        <a:buFont typeface="Arial" pitchFamily="34" charset="0"/>
                        <a:buChar char="•"/>
                        <a:defRPr/>
                      </a:pPr>
                      <a:r>
                        <a:rPr lang="en-US" sz="1000" kern="1200" dirty="0" smtClean="0">
                          <a:solidFill>
                            <a:schemeClr val="tx1"/>
                          </a:solidFill>
                          <a:latin typeface="+mn-lt"/>
                          <a:ea typeface="+mn-ea"/>
                          <a:cs typeface="+mn-cs"/>
                        </a:rPr>
                        <a:t>Development of Dataset &amp; 3 Sample Report for SAP Business Objects Mobile Analytics App</a:t>
                      </a:r>
                    </a:p>
                    <a:p>
                      <a:pPr marL="171450" indent="-171450">
                        <a:spcBef>
                          <a:spcPts val="0"/>
                        </a:spcBef>
                        <a:buClr>
                          <a:srgbClr val="4F81BD"/>
                        </a:buClr>
                        <a:buSzPct val="120000"/>
                        <a:buFont typeface="Arial" pitchFamily="34" charset="0"/>
                        <a:buChar char="•"/>
                        <a:defRPr/>
                      </a:pPr>
                      <a:r>
                        <a:rPr lang="en-US" sz="1000" kern="1200" dirty="0" smtClean="0">
                          <a:solidFill>
                            <a:schemeClr val="tx1"/>
                          </a:solidFill>
                          <a:latin typeface="+mn-lt"/>
                          <a:ea typeface="+mn-ea"/>
                          <a:cs typeface="+mn-cs"/>
                        </a:rPr>
                        <a:t>Configuration of  SAP Business Objects Mobile Analytics App to display content</a:t>
                      </a:r>
                    </a:p>
                    <a:p>
                      <a:pPr marL="171450" indent="-171450">
                        <a:spcBef>
                          <a:spcPts val="0"/>
                        </a:spcBef>
                        <a:buClr>
                          <a:srgbClr val="4F81BD"/>
                        </a:buClr>
                        <a:buSzPct val="120000"/>
                        <a:buFont typeface="Arial" pitchFamily="34" charset="0"/>
                        <a:buChar char="•"/>
                        <a:defRPr/>
                      </a:pPr>
                      <a:r>
                        <a:rPr lang="en-US" sz="1000" kern="1200" dirty="0" smtClean="0">
                          <a:solidFill>
                            <a:schemeClr val="tx1"/>
                          </a:solidFill>
                          <a:latin typeface="+mn-lt"/>
                          <a:ea typeface="+mn-ea"/>
                          <a:cs typeface="+mn-cs"/>
                        </a:rPr>
                        <a:t>Optional deployment package for </a:t>
                      </a:r>
                      <a:r>
                        <a:rPr lang="en-US" sz="1000" kern="1200" dirty="0" err="1" smtClean="0">
                          <a:solidFill>
                            <a:schemeClr val="tx1"/>
                          </a:solidFill>
                          <a:latin typeface="+mn-lt"/>
                          <a:ea typeface="+mn-ea"/>
                          <a:cs typeface="+mn-cs"/>
                        </a:rPr>
                        <a:t>Afaria</a:t>
                      </a:r>
                      <a:r>
                        <a:rPr lang="en-US" sz="1000" kern="1200" dirty="0" smtClean="0">
                          <a:solidFill>
                            <a:schemeClr val="tx1"/>
                          </a:solidFill>
                          <a:latin typeface="+mn-lt"/>
                          <a:ea typeface="+mn-ea"/>
                          <a:cs typeface="+mn-cs"/>
                        </a:rPr>
                        <a:t> MDM</a:t>
                      </a:r>
                      <a:br>
                        <a:rPr lang="en-US" sz="1000" kern="1200" dirty="0" smtClean="0">
                          <a:solidFill>
                            <a:schemeClr val="tx1"/>
                          </a:solidFill>
                          <a:latin typeface="+mn-lt"/>
                          <a:ea typeface="+mn-ea"/>
                          <a:cs typeface="+mn-cs"/>
                        </a:rPr>
                      </a:br>
                      <a:r>
                        <a:rPr lang="en-US" sz="1000" kern="1200" dirty="0" smtClean="0">
                          <a:solidFill>
                            <a:schemeClr val="tx1"/>
                          </a:solidFill>
                          <a:latin typeface="+mn-lt"/>
                          <a:ea typeface="+mn-ea"/>
                          <a:cs typeface="+mn-cs"/>
                        </a:rPr>
                        <a:t>available</a:t>
                      </a:r>
                    </a:p>
                    <a:p>
                      <a:pPr marL="0" marR="0" indent="0" algn="l" defTabSz="914400" rtl="0" eaLnBrk="1" fontAlgn="t" latinLnBrk="0" hangingPunct="1">
                        <a:lnSpc>
                          <a:spcPct val="100000"/>
                        </a:lnSpc>
                        <a:spcBef>
                          <a:spcPts val="0"/>
                        </a:spcBef>
                        <a:spcAft>
                          <a:spcPts val="0"/>
                        </a:spcAft>
                        <a:buClrTx/>
                        <a:buSzTx/>
                        <a:buFontTx/>
                        <a:buNone/>
                        <a:tabLst/>
                        <a:defRPr/>
                      </a:pPr>
                      <a:endParaRPr lang="en-US" sz="1000" b="0" i="1" u="none" strike="noStrike" dirty="0" smtClean="0">
                        <a:solidFill>
                          <a:schemeClr val="accent4"/>
                        </a:solidFill>
                        <a:latin typeface="+mn-lt"/>
                      </a:endParaRPr>
                    </a:p>
                  </a:txBody>
                  <a:tcPr marL="48013" marR="48013" marT="36008" marB="36008"/>
                </a:tc>
                <a:tc>
                  <a:txBody>
                    <a:bodyPr/>
                    <a:lstStyle/>
                    <a:p>
                      <a:pPr algn="ctr" fontAlgn="t"/>
                      <a:r>
                        <a:rPr lang="de-DE" sz="1000" b="0" i="0" u="none" strike="noStrike" smtClean="0">
                          <a:solidFill>
                            <a:srgbClr val="000000"/>
                          </a:solidFill>
                          <a:latin typeface="Arial"/>
                        </a:rPr>
                        <a:t>Localized</a:t>
                      </a:r>
                      <a:r>
                        <a:rPr lang="de-DE" sz="1000" b="0" i="0" u="none" strike="noStrike" baseline="0" smtClean="0">
                          <a:solidFill>
                            <a:srgbClr val="000000"/>
                          </a:solidFill>
                          <a:latin typeface="Arial"/>
                        </a:rPr>
                        <a:t> CH Service</a:t>
                      </a:r>
                      <a:endParaRPr lang="de-DE" sz="1000" b="0" i="0" u="none" strike="noStrike" dirty="0">
                        <a:solidFill>
                          <a:srgbClr val="000000"/>
                        </a:solidFill>
                        <a:latin typeface="Arial"/>
                      </a:endParaRPr>
                    </a:p>
                  </a:txBody>
                  <a:tcPr marL="48013" marR="48013" marT="36008" marB="36008"/>
                </a:tc>
                <a:tc>
                  <a:txBody>
                    <a:bodyPr/>
                    <a:lstStyle/>
                    <a:p>
                      <a:pPr algn="ctr" fontAlgn="t"/>
                      <a:r>
                        <a:rPr lang="en-US" sz="1000" b="0" i="0" u="none" strike="noStrike" dirty="0" smtClean="0">
                          <a:solidFill>
                            <a:schemeClr val="tx1"/>
                          </a:solidFill>
                          <a:latin typeface="+mn-lt"/>
                        </a:rPr>
                        <a:t>Yes</a:t>
                      </a:r>
                      <a:endParaRPr lang="en-US" sz="1000" b="0" i="0" u="none" strike="noStrike" dirty="0">
                        <a:solidFill>
                          <a:schemeClr val="tx1"/>
                        </a:solidFill>
                        <a:latin typeface="+mn-lt"/>
                      </a:endParaRPr>
                    </a:p>
                  </a:txBody>
                  <a:tcPr marL="48013" marR="48013" marT="36008" marB="36008"/>
                </a:tc>
              </a:tr>
              <a:tr h="2053675">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dirty="0" smtClean="0"/>
                        <a:t>SAP BI Strategy – Social BI Strategy Service</a:t>
                      </a:r>
                      <a:endParaRPr lang="en-US" sz="1000" b="0" i="0" u="none" strike="noStrike" dirty="0" smtClean="0">
                        <a:solidFill>
                          <a:schemeClr val="tx1"/>
                        </a:solidFill>
                        <a:latin typeface="+mn-lt"/>
                      </a:endParaRPr>
                    </a:p>
                  </a:txBody>
                  <a:tcPr marL="48013" marR="48013" marT="36008" marB="36008"/>
                </a:tc>
                <a:tc>
                  <a:txBody>
                    <a:bodyPr/>
                    <a:lstStyle/>
                    <a:p>
                      <a:pPr marL="0" marR="0" indent="0" algn="l" defTabSz="914400" rtl="0" eaLnBrk="1" fontAlgn="t" latinLnBrk="0" hangingPunct="1">
                        <a:lnSpc>
                          <a:spcPct val="100000"/>
                        </a:lnSpc>
                        <a:spcBef>
                          <a:spcPts val="0"/>
                        </a:spcBef>
                        <a:spcAft>
                          <a:spcPts val="0"/>
                        </a:spcAft>
                        <a:buClr>
                          <a:srgbClr val="4F81BD"/>
                        </a:buClr>
                        <a:buSzPct val="120000"/>
                        <a:buFontTx/>
                        <a:buNone/>
                        <a:tabLst/>
                        <a:defRPr/>
                      </a:pPr>
                      <a:r>
                        <a:rPr lang="en-US" sz="1000" kern="1200" dirty="0" smtClean="0">
                          <a:solidFill>
                            <a:schemeClr val="tx1"/>
                          </a:solidFill>
                          <a:latin typeface="+mn-lt"/>
                          <a:ea typeface="+mn-ea"/>
                          <a:cs typeface="+mn-cs"/>
                        </a:rPr>
                        <a:t>The Social BI Strategy Service is designed  to provide an assessment of your BI Framework and to learn how  to integrate data and information from social media  networks such as Facebook, Twitter, Delicious and more in your Business Intelligence strategy.</a:t>
                      </a:r>
                    </a:p>
                    <a:p>
                      <a:pPr marL="0" marR="0" indent="0" algn="l" defTabSz="914400" rtl="0" eaLnBrk="1" fontAlgn="t" latinLnBrk="0" hangingPunct="1">
                        <a:lnSpc>
                          <a:spcPct val="100000"/>
                        </a:lnSpc>
                        <a:spcBef>
                          <a:spcPts val="0"/>
                        </a:spcBef>
                        <a:spcAft>
                          <a:spcPts val="0"/>
                        </a:spcAft>
                        <a:buClr>
                          <a:srgbClr val="4F81BD"/>
                        </a:buClr>
                        <a:buSzPct val="120000"/>
                        <a:buFontTx/>
                        <a:buNone/>
                        <a:tabLst/>
                        <a:defRPr/>
                      </a:pPr>
                      <a:endParaRPr lang="en-US" sz="1000" b="0" i="0" kern="1200" dirty="0" smtClean="0">
                        <a:solidFill>
                          <a:prstClr val="black"/>
                        </a:solidFill>
                        <a:latin typeface="Arial Bold"/>
                        <a:ea typeface="+mn-ea"/>
                        <a:cs typeface="Arial Bold"/>
                      </a:endParaRPr>
                    </a:p>
                    <a:p>
                      <a:pPr algn="l" defTabSz="914400" rtl="0" eaLnBrk="1" latinLnBrk="0" hangingPunct="1">
                        <a:spcBef>
                          <a:spcPts val="0"/>
                        </a:spcBef>
                        <a:buClr>
                          <a:srgbClr val="4F81BD"/>
                        </a:buClr>
                        <a:buSzPct val="120000"/>
                        <a:defRPr/>
                      </a:pPr>
                      <a:r>
                        <a:rPr lang="en-US" sz="1000" b="0" i="0" kern="1200" dirty="0" smtClean="0">
                          <a:solidFill>
                            <a:prstClr val="black"/>
                          </a:solidFill>
                          <a:latin typeface="Arial Bold"/>
                          <a:ea typeface="+mn-ea"/>
                          <a:cs typeface="Arial Bold"/>
                        </a:rPr>
                        <a:t>The service includes:</a:t>
                      </a:r>
                    </a:p>
                    <a:p>
                      <a:pPr marL="171450" indent="-171450" algn="l" defTabSz="914400" rtl="0" eaLnBrk="1" latinLnBrk="0" hangingPunct="1">
                        <a:spcBef>
                          <a:spcPts val="0"/>
                        </a:spcBef>
                        <a:buClr>
                          <a:srgbClr val="4F81BD"/>
                        </a:buClr>
                        <a:buSzPct val="120000"/>
                        <a:buFont typeface="Arial" pitchFamily="34" charset="0"/>
                        <a:buChar char="•"/>
                        <a:defRPr/>
                      </a:pPr>
                      <a:r>
                        <a:rPr lang="en-US" sz="1000" b="0" i="0" kern="1200" dirty="0" smtClean="0">
                          <a:solidFill>
                            <a:prstClr val="black"/>
                          </a:solidFill>
                          <a:latin typeface="Arial Bold"/>
                          <a:ea typeface="+mn-ea"/>
                          <a:cs typeface="Arial Bold"/>
                        </a:rPr>
                        <a:t>Social BI Introduction: Understand the core pillars of Social BI and how your organization can benefit from it</a:t>
                      </a:r>
                    </a:p>
                    <a:p>
                      <a:pPr marL="171450" indent="-171450" algn="l" defTabSz="914400" rtl="0" eaLnBrk="1" latinLnBrk="0" hangingPunct="1">
                        <a:spcBef>
                          <a:spcPts val="0"/>
                        </a:spcBef>
                        <a:buClr>
                          <a:srgbClr val="4F81BD"/>
                        </a:buClr>
                        <a:buSzPct val="120000"/>
                        <a:buFont typeface="Arial" pitchFamily="34" charset="0"/>
                        <a:buChar char="•"/>
                        <a:defRPr/>
                      </a:pPr>
                      <a:r>
                        <a:rPr lang="en-US" sz="1000" b="0" i="0" kern="1200" dirty="0" smtClean="0">
                          <a:solidFill>
                            <a:prstClr val="black"/>
                          </a:solidFill>
                          <a:latin typeface="Arial Bold"/>
                          <a:ea typeface="+mn-ea"/>
                          <a:cs typeface="Arial Bold"/>
                        </a:rPr>
                        <a:t>Social BI Roadmap: Detailed customized Roadmap that highlights the important areas that are relevant for your business and IT</a:t>
                      </a:r>
                    </a:p>
                    <a:p>
                      <a:pPr marL="171450" indent="-171450" algn="l" defTabSz="914400" rtl="0" eaLnBrk="1" latinLnBrk="0" hangingPunct="1">
                        <a:spcBef>
                          <a:spcPts val="0"/>
                        </a:spcBef>
                        <a:buClr>
                          <a:srgbClr val="4F81BD"/>
                        </a:buClr>
                        <a:buSzPct val="120000"/>
                        <a:buFont typeface="Arial" pitchFamily="34" charset="0"/>
                        <a:buChar char="•"/>
                        <a:defRPr/>
                      </a:pPr>
                      <a:r>
                        <a:rPr lang="en-US" sz="1000" b="0" i="0" kern="1200" dirty="0" smtClean="0">
                          <a:solidFill>
                            <a:prstClr val="black"/>
                          </a:solidFill>
                          <a:latin typeface="Arial Bold"/>
                          <a:ea typeface="+mn-ea"/>
                          <a:cs typeface="Arial Bold"/>
                        </a:rPr>
                        <a:t>Recommendations: Final presentation with detailed  recommendations and next steps</a:t>
                      </a:r>
                    </a:p>
                    <a:p>
                      <a:pPr marL="0" marR="0" indent="0" algn="l" defTabSz="914400" rtl="0" eaLnBrk="1" fontAlgn="t" latinLnBrk="0" hangingPunct="1">
                        <a:lnSpc>
                          <a:spcPct val="100000"/>
                        </a:lnSpc>
                        <a:spcBef>
                          <a:spcPts val="0"/>
                        </a:spcBef>
                        <a:spcAft>
                          <a:spcPts val="0"/>
                        </a:spcAft>
                        <a:buClrTx/>
                        <a:buSzTx/>
                        <a:buFontTx/>
                        <a:buNone/>
                        <a:tabLst/>
                        <a:defRPr/>
                      </a:pPr>
                      <a:endParaRPr lang="en-US" sz="1000" b="0" i="1" u="none" strike="noStrike" dirty="0" smtClean="0">
                        <a:solidFill>
                          <a:schemeClr val="accent4"/>
                        </a:solidFill>
                        <a:latin typeface="+mn-lt"/>
                      </a:endParaRPr>
                    </a:p>
                  </a:txBody>
                  <a:tcPr marL="48013" marR="48013" marT="36008" marB="36008"/>
                </a:tc>
                <a:tc>
                  <a:txBody>
                    <a:bodyPr/>
                    <a:lstStyle/>
                    <a:p>
                      <a:pPr algn="ctr" fontAlgn="t"/>
                      <a:r>
                        <a:rPr lang="de-DE" sz="1000" b="0" i="0" u="none" strike="noStrike" smtClean="0">
                          <a:solidFill>
                            <a:srgbClr val="000000"/>
                          </a:solidFill>
                          <a:latin typeface="Arial"/>
                        </a:rPr>
                        <a:t>Localized</a:t>
                      </a:r>
                      <a:r>
                        <a:rPr lang="de-DE" sz="1000" b="0" i="0" u="none" strike="noStrike" baseline="0" smtClean="0">
                          <a:solidFill>
                            <a:srgbClr val="000000"/>
                          </a:solidFill>
                          <a:latin typeface="Arial"/>
                        </a:rPr>
                        <a:t> CH Service</a:t>
                      </a:r>
                      <a:endParaRPr lang="de-DE" sz="1000" b="0" i="0" u="none" strike="noStrike" dirty="0">
                        <a:solidFill>
                          <a:srgbClr val="000000"/>
                        </a:solidFill>
                        <a:latin typeface="Arial"/>
                      </a:endParaRPr>
                    </a:p>
                  </a:txBody>
                  <a:tcPr marL="48013" marR="48013" marT="36008" marB="36008"/>
                </a:tc>
                <a:tc>
                  <a:txBody>
                    <a:bodyPr/>
                    <a:lstStyle/>
                    <a:p>
                      <a:pPr algn="ctr" fontAlgn="t"/>
                      <a:r>
                        <a:rPr lang="en-US" sz="1000" b="0" i="0" u="none" strike="noStrike" dirty="0" smtClean="0">
                          <a:solidFill>
                            <a:schemeClr val="tx1"/>
                          </a:solidFill>
                          <a:latin typeface="+mn-lt"/>
                        </a:rPr>
                        <a:t>Yes</a:t>
                      </a:r>
                      <a:endParaRPr lang="en-US" sz="1000" b="0" i="0" u="none" strike="noStrike" dirty="0">
                        <a:solidFill>
                          <a:schemeClr val="tx1"/>
                        </a:solidFill>
                        <a:latin typeface="+mn-lt"/>
                      </a:endParaRPr>
                    </a:p>
                  </a:txBody>
                  <a:tcPr marL="48013" marR="48013" marT="36008" marB="36008"/>
                </a:tc>
              </a:tr>
            </a:tbl>
          </a:graphicData>
        </a:graphic>
      </p:graphicFrame>
    </p:spTree>
    <p:extLst>
      <p:ext uri="{BB962C8B-B14F-4D97-AF65-F5344CB8AC3E}">
        <p14:creationId xmlns:p14="http://schemas.microsoft.com/office/powerpoint/2010/main" val="4073334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Zusammenfassung – </a:t>
            </a:r>
            <a:r>
              <a:rPr lang="de-CH" dirty="0" smtClean="0"/>
              <a:t>5   </a:t>
            </a:r>
            <a:r>
              <a:rPr lang="de-CH" dirty="0" smtClean="0">
                <a:solidFill>
                  <a:srgbClr val="FF0000"/>
                </a:solidFill>
              </a:rPr>
              <a:t>6</a:t>
            </a:r>
            <a:r>
              <a:rPr lang="de-CH" dirty="0" smtClean="0"/>
              <a:t> Punkte </a:t>
            </a:r>
            <a:r>
              <a:rPr lang="de-CH" dirty="0"/>
              <a:t>zum Mitnehmen</a:t>
            </a:r>
            <a:endParaRPr lang="en-US" sz="2400" b="0" dirty="0"/>
          </a:p>
        </p:txBody>
      </p:sp>
      <p:sp>
        <p:nvSpPr>
          <p:cNvPr id="5" name="Rectangle 3"/>
          <p:cNvSpPr>
            <a:spLocks noGrp="1" noChangeArrowheads="1"/>
          </p:cNvSpPr>
          <p:nvPr>
            <p:ph type="body" idx="4294967295"/>
          </p:nvPr>
        </p:nvSpPr>
        <p:spPr bwMode="auto">
          <a:xfrm>
            <a:off x="179388" y="1600201"/>
            <a:ext cx="8229600" cy="45259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549275" lvl="2" indent="-457200">
              <a:spcBef>
                <a:spcPts val="600"/>
              </a:spcBef>
              <a:spcAft>
                <a:spcPts val="600"/>
              </a:spcAft>
              <a:buFont typeface="Arial" charset="0"/>
              <a:buAutoNum type="arabicPeriod"/>
            </a:pPr>
            <a:r>
              <a:rPr lang="de-CH" sz="2000" dirty="0" err="1" smtClean="0"/>
              <a:t>Benefit</a:t>
            </a:r>
            <a:r>
              <a:rPr lang="de-CH" sz="2000" dirty="0" smtClean="0"/>
              <a:t> </a:t>
            </a:r>
            <a:r>
              <a:rPr lang="de-CH" sz="2000" dirty="0" err="1" smtClean="0"/>
              <a:t>from</a:t>
            </a:r>
            <a:r>
              <a:rPr lang="de-CH" sz="2000" dirty="0" smtClean="0"/>
              <a:t> </a:t>
            </a:r>
            <a:r>
              <a:rPr lang="de-CH" sz="2000" dirty="0" err="1" smtClean="0"/>
              <a:t>the</a:t>
            </a:r>
            <a:r>
              <a:rPr lang="de-CH" sz="2000" dirty="0" smtClean="0"/>
              <a:t> </a:t>
            </a:r>
            <a:r>
              <a:rPr lang="de-CH" sz="2000" dirty="0" err="1" smtClean="0"/>
              <a:t>latest</a:t>
            </a:r>
            <a:r>
              <a:rPr lang="de-CH" sz="2000" dirty="0" smtClean="0"/>
              <a:t> </a:t>
            </a:r>
            <a:r>
              <a:rPr lang="de-CH" sz="2000" dirty="0" err="1" smtClean="0"/>
              <a:t>innovation</a:t>
            </a:r>
            <a:r>
              <a:rPr lang="de-CH" sz="2000" dirty="0" smtClean="0"/>
              <a:t> </a:t>
            </a:r>
            <a:r>
              <a:rPr lang="de-CH" sz="2000" dirty="0" err="1" smtClean="0"/>
              <a:t>of</a:t>
            </a:r>
            <a:r>
              <a:rPr lang="de-CH" sz="2000" dirty="0" smtClean="0"/>
              <a:t> SAP </a:t>
            </a:r>
            <a:r>
              <a:rPr lang="de-CH" sz="2000" dirty="0" err="1" smtClean="0"/>
              <a:t>BusinessObjects</a:t>
            </a:r>
            <a:r>
              <a:rPr lang="de-CH" sz="2000" dirty="0" smtClean="0"/>
              <a:t> BI 4.x</a:t>
            </a:r>
          </a:p>
          <a:p>
            <a:pPr marL="549275" lvl="2" indent="-457200">
              <a:spcBef>
                <a:spcPts val="600"/>
              </a:spcBef>
              <a:spcAft>
                <a:spcPts val="600"/>
              </a:spcAft>
              <a:buFont typeface="Arial" charset="0"/>
              <a:buAutoNum type="arabicPeriod"/>
            </a:pPr>
            <a:r>
              <a:rPr lang="de-CH" sz="2000" dirty="0" smtClean="0"/>
              <a:t>BW Customers: Move </a:t>
            </a:r>
            <a:r>
              <a:rPr lang="de-CH" sz="2000" dirty="0" err="1" smtClean="0"/>
              <a:t>to</a:t>
            </a:r>
            <a:r>
              <a:rPr lang="de-CH" sz="2000" dirty="0" smtClean="0"/>
              <a:t> </a:t>
            </a:r>
            <a:r>
              <a:rPr lang="de-CH" sz="2000" dirty="0" err="1" smtClean="0"/>
              <a:t>the</a:t>
            </a:r>
            <a:r>
              <a:rPr lang="de-CH" sz="2000" dirty="0" smtClean="0"/>
              <a:t> </a:t>
            </a:r>
            <a:r>
              <a:rPr lang="de-CH" sz="2000" dirty="0" err="1" smtClean="0"/>
              <a:t>strategic</a:t>
            </a:r>
            <a:r>
              <a:rPr lang="de-CH" sz="2000" dirty="0" smtClean="0"/>
              <a:t> Front-Ends</a:t>
            </a:r>
          </a:p>
          <a:p>
            <a:pPr marL="549275" lvl="2" indent="-457200">
              <a:spcBef>
                <a:spcPts val="600"/>
              </a:spcBef>
              <a:spcAft>
                <a:spcPts val="600"/>
              </a:spcAft>
              <a:buFont typeface="Arial" charset="0"/>
              <a:buAutoNum type="arabicPeriod"/>
            </a:pPr>
            <a:r>
              <a:rPr lang="de-CH" sz="2000" dirty="0" err="1" smtClean="0"/>
              <a:t>Consider</a:t>
            </a:r>
            <a:r>
              <a:rPr lang="de-CH" sz="2000" dirty="0" smtClean="0"/>
              <a:t> SAP HANA Live </a:t>
            </a:r>
            <a:r>
              <a:rPr lang="de-CH" sz="2000" dirty="0" err="1" smtClean="0"/>
              <a:t>for</a:t>
            </a:r>
            <a:r>
              <a:rPr lang="de-CH" sz="2000" dirty="0" smtClean="0"/>
              <a:t> Operational Reporting</a:t>
            </a:r>
          </a:p>
          <a:p>
            <a:pPr marL="549275" lvl="2" indent="-457200">
              <a:spcBef>
                <a:spcPts val="600"/>
              </a:spcBef>
              <a:spcAft>
                <a:spcPts val="600"/>
              </a:spcAft>
              <a:buFont typeface="Arial" charset="0"/>
              <a:buAutoNum type="arabicPeriod"/>
            </a:pPr>
            <a:r>
              <a:rPr lang="de-CH" sz="2000" dirty="0" smtClean="0"/>
              <a:t>Go Mobile</a:t>
            </a:r>
          </a:p>
          <a:p>
            <a:pPr marL="549275" lvl="2" indent="-457200">
              <a:spcBef>
                <a:spcPts val="600"/>
              </a:spcBef>
              <a:spcAft>
                <a:spcPts val="600"/>
              </a:spcAft>
              <a:buFont typeface="Arial" charset="0"/>
              <a:buAutoNum type="arabicPeriod"/>
            </a:pPr>
            <a:r>
              <a:rPr lang="de-CH" sz="2000" dirty="0" smtClean="0"/>
              <a:t>Talk </a:t>
            </a:r>
            <a:r>
              <a:rPr lang="de-CH" sz="2000" dirty="0" err="1" smtClean="0"/>
              <a:t>with</a:t>
            </a:r>
            <a:r>
              <a:rPr lang="de-CH" sz="2000" dirty="0" smtClean="0"/>
              <a:t> SAP </a:t>
            </a:r>
            <a:r>
              <a:rPr lang="de-CH" sz="2000" dirty="0" err="1" smtClean="0"/>
              <a:t>about</a:t>
            </a:r>
            <a:r>
              <a:rPr lang="de-CH" sz="2000" dirty="0" smtClean="0"/>
              <a:t> </a:t>
            </a:r>
            <a:r>
              <a:rPr lang="de-CH" sz="2000" dirty="0" err="1" smtClean="0"/>
              <a:t>your</a:t>
            </a:r>
            <a:r>
              <a:rPr lang="de-CH" sz="2000" dirty="0" smtClean="0"/>
              <a:t> Data Mining </a:t>
            </a:r>
            <a:r>
              <a:rPr lang="de-CH" sz="2000" dirty="0" err="1" smtClean="0"/>
              <a:t>requirements</a:t>
            </a:r>
            <a:endParaRPr lang="de-CH" sz="2000" dirty="0" smtClean="0"/>
          </a:p>
          <a:p>
            <a:pPr marL="549275" lvl="2" indent="-457200">
              <a:spcBef>
                <a:spcPts val="600"/>
              </a:spcBef>
              <a:spcAft>
                <a:spcPts val="600"/>
              </a:spcAft>
              <a:buFont typeface="Arial" charset="0"/>
              <a:buAutoNum type="arabicPeriod"/>
            </a:pPr>
            <a:r>
              <a:rPr lang="de-CH" sz="2000" dirty="0" smtClean="0"/>
              <a:t>Play </a:t>
            </a:r>
            <a:r>
              <a:rPr lang="de-CH" sz="2000" dirty="0" err="1" smtClean="0"/>
              <a:t>with</a:t>
            </a:r>
            <a:r>
              <a:rPr lang="de-CH" sz="2000" dirty="0" smtClean="0"/>
              <a:t> SAP </a:t>
            </a:r>
            <a:r>
              <a:rPr lang="de-CH" sz="2000" dirty="0" err="1" smtClean="0"/>
              <a:t>Lumira</a:t>
            </a:r>
            <a:r>
              <a:rPr lang="de-CH" sz="2000" dirty="0" smtClean="0"/>
              <a:t> </a:t>
            </a:r>
            <a:r>
              <a:rPr lang="de-CH" sz="2000" dirty="0" err="1" smtClean="0"/>
              <a:t>and</a:t>
            </a:r>
            <a:r>
              <a:rPr lang="de-CH" sz="2000" dirty="0" smtClean="0"/>
              <a:t> </a:t>
            </a:r>
            <a:r>
              <a:rPr lang="de-CH" sz="2000" dirty="0" err="1" smtClean="0"/>
              <a:t>provide</a:t>
            </a:r>
            <a:r>
              <a:rPr lang="de-CH" sz="2000" dirty="0" smtClean="0"/>
              <a:t> </a:t>
            </a:r>
            <a:r>
              <a:rPr lang="de-CH" sz="2000" dirty="0" err="1" smtClean="0"/>
              <a:t>Self</a:t>
            </a:r>
            <a:r>
              <a:rPr lang="de-CH" sz="2000" dirty="0" smtClean="0"/>
              <a:t> Service BI </a:t>
            </a:r>
            <a:r>
              <a:rPr lang="de-CH" sz="2000" dirty="0" err="1" smtClean="0"/>
              <a:t>to</a:t>
            </a:r>
            <a:r>
              <a:rPr lang="de-CH" sz="2000" dirty="0" smtClean="0"/>
              <a:t> </a:t>
            </a:r>
            <a:r>
              <a:rPr lang="de-CH" sz="2000" dirty="0" err="1" smtClean="0"/>
              <a:t>your</a:t>
            </a:r>
            <a:r>
              <a:rPr lang="de-CH" sz="2000" dirty="0" smtClean="0"/>
              <a:t> </a:t>
            </a:r>
            <a:r>
              <a:rPr lang="de-CH" sz="2000" dirty="0" err="1" smtClean="0"/>
              <a:t>users</a:t>
            </a:r>
            <a:endParaRPr lang="de-CH" sz="2000" dirty="0" smtClean="0"/>
          </a:p>
        </p:txBody>
      </p:sp>
      <p:pic>
        <p:nvPicPr>
          <p:cNvPr id="6" name="Picture 21"/>
          <p:cNvPicPr>
            <a:picLocks noChangeAspect="1" noChangeArrowheads="1"/>
          </p:cNvPicPr>
          <p:nvPr/>
        </p:nvPicPr>
        <p:blipFill>
          <a:blip r:embed="rId3" cstate="email">
            <a:lum bright="66000" contrast="-70000"/>
          </a:blip>
          <a:srcRect/>
          <a:stretch>
            <a:fillRect/>
          </a:stretch>
        </p:blipFill>
        <p:spPr bwMode="auto">
          <a:xfrm>
            <a:off x="8449262" y="1358899"/>
            <a:ext cx="3414712" cy="5165725"/>
          </a:xfrm>
          <a:prstGeom prst="rect">
            <a:avLst/>
          </a:prstGeom>
          <a:noFill/>
          <a:ln w="9525">
            <a:noFill/>
            <a:miter lim="800000"/>
            <a:headEnd/>
            <a:tailEnd/>
          </a:ln>
        </p:spPr>
      </p:pic>
      <p:cxnSp>
        <p:nvCxnSpPr>
          <p:cNvPr id="4" name="Straight Connector 3"/>
          <p:cNvCxnSpPr/>
          <p:nvPr/>
        </p:nvCxnSpPr>
        <p:spPr>
          <a:xfrm flipH="1">
            <a:off x="3929451" y="518984"/>
            <a:ext cx="240955" cy="383059"/>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194213"/>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Andreas Forster</a:t>
            </a:r>
          </a:p>
          <a:p>
            <a:r>
              <a:rPr lang="en-US" dirty="0" smtClean="0"/>
              <a:t>Solution Advisor</a:t>
            </a:r>
          </a:p>
          <a:p>
            <a:r>
              <a:rPr lang="en-US" dirty="0" smtClean="0"/>
              <a:t>SAP </a:t>
            </a:r>
            <a:r>
              <a:rPr lang="en-US" dirty="0" err="1" smtClean="0"/>
              <a:t>Schweiz</a:t>
            </a:r>
            <a:endParaRPr lang="en-US" dirty="0" smtClean="0"/>
          </a:p>
          <a:p>
            <a:r>
              <a:rPr lang="en-US" dirty="0" smtClean="0"/>
              <a:t>+41 797 01 8944, </a:t>
            </a:r>
            <a:r>
              <a:rPr lang="en-US" dirty="0" smtClean="0">
                <a:hlinkClick r:id="rId3"/>
              </a:rPr>
              <a:t>andreas.forster@sap.com</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 mission</a:t>
            </a:r>
            <a:endParaRPr lang="en-US" dirty="0"/>
          </a:p>
        </p:txBody>
      </p:sp>
      <p:pic>
        <p:nvPicPr>
          <p:cNvPr id="25" name="Picture 5" descr="\\psf\Host\Users\eric\Graphic Tank\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33426" y="3233202"/>
            <a:ext cx="1058284" cy="1084507"/>
          </a:xfrm>
          <a:prstGeom prst="rect">
            <a:avLst/>
          </a:prstGeom>
          <a:noFill/>
        </p:spPr>
      </p:pic>
      <p:pic>
        <p:nvPicPr>
          <p:cNvPr id="26" name="Picture 3" descr="Z:\Arbeit\_Jobs_ISP\00000_BRANDING_dont_delete\_new_BRANDING_2011\Illustrations_Pictograms\Pictograms\SAPIndustry\P-PubSector-people3.png"/>
          <p:cNvPicPr>
            <a:picLocks noChangeAspect="1" noChangeArrowheads="1"/>
          </p:cNvPicPr>
          <p:nvPr/>
        </p:nvPicPr>
        <p:blipFill>
          <a:blip r:embed="rId4" cstate="email"/>
          <a:srcRect/>
          <a:stretch>
            <a:fillRect/>
          </a:stretch>
        </p:blipFill>
        <p:spPr bwMode="auto">
          <a:xfrm>
            <a:off x="8400985" y="2857015"/>
            <a:ext cx="1273283" cy="1591560"/>
          </a:xfrm>
          <a:prstGeom prst="rect">
            <a:avLst/>
          </a:prstGeom>
          <a:noFill/>
        </p:spPr>
      </p:pic>
      <p:sp>
        <p:nvSpPr>
          <p:cNvPr id="3" name="Right Arrow 2"/>
          <p:cNvSpPr/>
          <p:nvPr/>
        </p:nvSpPr>
        <p:spPr bwMode="gray">
          <a:xfrm>
            <a:off x="4379178" y="3211634"/>
            <a:ext cx="3215090" cy="989673"/>
          </a:xfrm>
          <a:prstGeom prst="rightArrow">
            <a:avLst>
              <a:gd name="adj1" fmla="val 44399"/>
              <a:gd name="adj2" fmla="val 50000"/>
            </a:avLst>
          </a:prstGeom>
          <a:solidFill>
            <a:schemeClr val="accent1"/>
          </a:solidFill>
          <a:ln w="6350" algn="ctr">
            <a:noFill/>
            <a:miter lim="800000"/>
            <a:headEnd/>
            <a:tailEnd/>
          </a:ln>
        </p:spPr>
        <p:txBody>
          <a:bodyPr lIns="120024" tIns="96019" rIns="120024" bIns="96019" rtlCol="0" anchor="ctr"/>
          <a:lstStyle/>
          <a:p>
            <a:pPr algn="ctr" defTabSz="1219444"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1829737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609759" y="980955"/>
            <a:ext cx="10975658" cy="3745283"/>
          </a:xfrm>
        </p:spPr>
        <p:txBody>
          <a:bodyPr/>
          <a:lstStyle/>
          <a:p>
            <a:pPr marL="408222" indent="-408222">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08222" indent="-408222">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08222" indent="-408222">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465837" y="3717894"/>
            <a:ext cx="11428245" cy="1008345"/>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rtlCol="0" anchor="t" anchorCtr="0"/>
          <a:lstStyle/>
          <a:p>
            <a:pPr marL="340185" indent="-340185">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百度传课：司马懿</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学校</a:t>
            </a:r>
            <a:endParaRPr lang="en-US" altLang="zh-CN" dirty="0">
              <a:solidFill>
                <a:srgbClr val="4F81BD">
                  <a:lumMod val="75000"/>
                </a:srgbClr>
              </a:solidFill>
              <a:latin typeface="微软雅黑"/>
              <a:cs typeface="Segoe UI" pitchFamily="34" charset="0"/>
            </a:endParaRPr>
          </a:p>
          <a:p>
            <a:pPr marL="340185" indent="-340185">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网易学堂：司马懿</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学校</a:t>
            </a:r>
            <a:endParaRPr lang="en-US" altLang="zh-CN" dirty="0">
              <a:solidFill>
                <a:srgbClr val="4F81BD">
                  <a:lumMod val="75000"/>
                </a:srgbClr>
              </a:solidFill>
              <a:latin typeface="微软雅黑"/>
              <a:cs typeface="Segoe UI" pitchFamily="34" charset="0"/>
            </a:endParaRPr>
          </a:p>
          <a:p>
            <a:pPr marL="340185" indent="-340185">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知乎：       司马懿</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学校</a:t>
            </a:r>
            <a:endParaRPr lang="en-US" altLang="zh-CN" dirty="0">
              <a:solidFill>
                <a:srgbClr val="4F81BD">
                  <a:lumMod val="75000"/>
                </a:srgbClr>
              </a:solidFill>
              <a:latin typeface="微软雅黑"/>
              <a:cs typeface="Segoe UI" pitchFamily="34" charset="0"/>
            </a:endParaRPr>
          </a:p>
        </p:txBody>
      </p:sp>
      <p:sp>
        <p:nvSpPr>
          <p:cNvPr id="7" name="圆角矩形 6">
            <a:hlinkClick r:id="rId3"/>
          </p:cNvPr>
          <p:cNvSpPr/>
          <p:nvPr/>
        </p:nvSpPr>
        <p:spPr>
          <a:xfrm>
            <a:off x="4787637" y="3777082"/>
            <a:ext cx="1920500"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pPr algn="ctr"/>
            <a:r>
              <a:rPr lang="zh-CN" altLang="en-US" sz="1900" b="1" dirty="0">
                <a:solidFill>
                  <a:prstClr val="white"/>
                </a:solidFill>
                <a:latin typeface="微软雅黑"/>
                <a:cs typeface="Segoe UI" pitchFamily="34" charset="0"/>
              </a:rPr>
              <a:t>访问地址</a:t>
            </a:r>
          </a:p>
        </p:txBody>
      </p:sp>
      <p:sp>
        <p:nvSpPr>
          <p:cNvPr id="8" name="圆角矩形 7">
            <a:hlinkClick r:id="rId3"/>
          </p:cNvPr>
          <p:cNvSpPr/>
          <p:nvPr/>
        </p:nvSpPr>
        <p:spPr>
          <a:xfrm>
            <a:off x="4787637" y="4215066"/>
            <a:ext cx="1920500"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pPr algn="ctr"/>
            <a:r>
              <a:rPr lang="zh-CN" altLang="en-US" sz="1900" b="1" dirty="0">
                <a:solidFill>
                  <a:prstClr val="white"/>
                </a:solidFill>
                <a:latin typeface="微软雅黑"/>
                <a:cs typeface="Segoe UI" pitchFamily="34" charset="0"/>
              </a:rPr>
              <a:t>访问地址</a:t>
            </a:r>
          </a:p>
        </p:txBody>
      </p:sp>
      <p:sp>
        <p:nvSpPr>
          <p:cNvPr id="16" name="圆角矩形 15">
            <a:hlinkClick r:id="rId3"/>
          </p:cNvPr>
          <p:cNvSpPr/>
          <p:nvPr/>
        </p:nvSpPr>
        <p:spPr>
          <a:xfrm>
            <a:off x="6865873" y="3777082"/>
            <a:ext cx="5028208"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r>
              <a:rPr lang="en-US" altLang="zh-CN" sz="1900" b="1" dirty="0">
                <a:solidFill>
                  <a:prstClr val="white"/>
                </a:solidFill>
                <a:latin typeface="微软雅黑"/>
                <a:cs typeface="Segoe UI" pitchFamily="34" charset="0"/>
              </a:rPr>
              <a:t>https://www.chuanke.com</a:t>
            </a:r>
            <a:endParaRPr lang="zh-CN" altLang="en-US" sz="1900" b="1" dirty="0">
              <a:solidFill>
                <a:prstClr val="white"/>
              </a:solidFill>
              <a:latin typeface="微软雅黑"/>
              <a:cs typeface="Segoe UI" pitchFamily="34" charset="0"/>
            </a:endParaRPr>
          </a:p>
        </p:txBody>
      </p:sp>
      <p:sp>
        <p:nvSpPr>
          <p:cNvPr id="17" name="圆角矩形 16">
            <a:hlinkClick r:id="rId3"/>
          </p:cNvPr>
          <p:cNvSpPr/>
          <p:nvPr/>
        </p:nvSpPr>
        <p:spPr>
          <a:xfrm>
            <a:off x="6865873" y="4215066"/>
            <a:ext cx="5028208"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r>
              <a:rPr lang="en-US" altLang="zh-CN" sz="1900" b="1" dirty="0">
                <a:solidFill>
                  <a:prstClr val="white"/>
                </a:solidFill>
                <a:latin typeface="微软雅黑"/>
                <a:cs typeface="Segoe UI" pitchFamily="34" charset="0"/>
              </a:rPr>
              <a:t>https://study.163.com</a:t>
            </a:r>
            <a:endParaRPr lang="zh-CN" altLang="en-US" sz="1900" b="1" dirty="0">
              <a:solidFill>
                <a:prstClr val="white"/>
              </a:solidFill>
              <a:latin typeface="微软雅黑"/>
              <a:cs typeface="Segoe UI" pitchFamily="34" charset="0"/>
            </a:endParaRPr>
          </a:p>
        </p:txBody>
      </p:sp>
      <p:sp>
        <p:nvSpPr>
          <p:cNvPr id="2" name="矩形 1"/>
          <p:cNvSpPr/>
          <p:nvPr/>
        </p:nvSpPr>
        <p:spPr>
          <a:xfrm>
            <a:off x="1162106" y="2921845"/>
            <a:ext cx="8513783" cy="594669"/>
          </a:xfrm>
          <a:prstGeom prst="rect">
            <a:avLst/>
          </a:prstGeom>
        </p:spPr>
        <p:txBody>
          <a:bodyPr wrap="none" lIns="108860" tIns="54429" rIns="108860" bIns="54429">
            <a:spAutoFit/>
          </a:bodyPr>
          <a:lstStyle/>
          <a:p>
            <a:pPr fontAlgn="base">
              <a:lnSpc>
                <a:spcPct val="150000"/>
              </a:lnSpc>
              <a:spcBef>
                <a:spcPct val="0"/>
              </a:spcBef>
              <a:spcAft>
                <a:spcPct val="0"/>
              </a:spcAft>
            </a:pPr>
            <a:r>
              <a:rPr lang="zh-CN" altLang="en-US" dirty="0">
                <a:solidFill>
                  <a:srgbClr val="4F81BD">
                    <a:lumMod val="75000"/>
                  </a:srgbClr>
                </a:solidFill>
                <a:latin typeface="微软雅黑"/>
                <a:cs typeface="Segoe UI" pitchFamily="34" charset="0"/>
              </a:rPr>
              <a:t>学习世界五百强和咨询公司</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课程请访问如下网站搜索：“司马懿”</a:t>
            </a:r>
          </a:p>
        </p:txBody>
      </p:sp>
      <p:sp>
        <p:nvSpPr>
          <p:cNvPr id="18" name="圆角矩形 17">
            <a:hlinkClick r:id="rId3"/>
          </p:cNvPr>
          <p:cNvSpPr/>
          <p:nvPr/>
        </p:nvSpPr>
        <p:spPr>
          <a:xfrm>
            <a:off x="4787637" y="4654213"/>
            <a:ext cx="1920500"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pPr algn="ctr"/>
            <a:r>
              <a:rPr lang="zh-CN" altLang="en-US" sz="1900" b="1" dirty="0">
                <a:solidFill>
                  <a:prstClr val="white"/>
                </a:solidFill>
                <a:latin typeface="微软雅黑"/>
                <a:cs typeface="Segoe UI" pitchFamily="34" charset="0"/>
              </a:rPr>
              <a:t>访问地址</a:t>
            </a:r>
          </a:p>
        </p:txBody>
      </p:sp>
      <p:sp>
        <p:nvSpPr>
          <p:cNvPr id="19" name="圆角矩形 18">
            <a:hlinkClick r:id="rId3"/>
          </p:cNvPr>
          <p:cNvSpPr/>
          <p:nvPr/>
        </p:nvSpPr>
        <p:spPr>
          <a:xfrm>
            <a:off x="6865873" y="4654213"/>
            <a:ext cx="5028208" cy="396092"/>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8860" tIns="54429" rIns="108860" bIns="54429" rtlCol="0" anchor="t"/>
          <a:lstStyle/>
          <a:p>
            <a:r>
              <a:rPr lang="en-US" altLang="zh-CN" sz="1900" b="1" dirty="0">
                <a:solidFill>
                  <a:prstClr val="white"/>
                </a:solidFill>
                <a:latin typeface="微软雅黑"/>
                <a:cs typeface="Segoe UI" pitchFamily="34" charset="0"/>
              </a:rPr>
              <a:t>https://www.zhiu.com</a:t>
            </a:r>
            <a:endParaRPr lang="zh-CN" altLang="en-US" sz="19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challenges with the data…</a:t>
            </a:r>
            <a:endParaRPr lang="en-US" dirty="0"/>
          </a:p>
        </p:txBody>
      </p:sp>
      <p:sp>
        <p:nvSpPr>
          <p:cNvPr id="6" name="Right Arrow 5"/>
          <p:cNvSpPr/>
          <p:nvPr/>
        </p:nvSpPr>
        <p:spPr bwMode="gray">
          <a:xfrm rot="13515339" flipH="1">
            <a:off x="2728373" y="4295819"/>
            <a:ext cx="1897165" cy="501813"/>
          </a:xfrm>
          <a:prstGeom prst="rightArrow">
            <a:avLst/>
          </a:prstGeom>
          <a:solidFill>
            <a:schemeClr val="accent1"/>
          </a:solidFill>
          <a:ln w="9525" algn="ctr">
            <a:noFill/>
            <a:miter lim="800000"/>
            <a:headEnd/>
            <a:tailEnd/>
          </a:ln>
        </p:spPr>
        <p:txBody>
          <a:bodyPr lIns="120024" tIns="96019" rIns="120024" bIns="96019" rtlCol="0" anchor="ctr"/>
          <a:lstStyle/>
          <a:p>
            <a:pPr algn="ctr">
              <a:spcBef>
                <a:spcPct val="50000"/>
              </a:spcBef>
              <a:buClr>
                <a:srgbClr val="F0AB00"/>
              </a:buClr>
              <a:buSzPct val="80000"/>
            </a:pPr>
            <a:endParaRPr lang="en-US" sz="1300" kern="0" dirty="0">
              <a:solidFill>
                <a:srgbClr val="000000"/>
              </a:solidFill>
              <a:ea typeface="Arial Unicode MS" pitchFamily="34" charset="-128"/>
              <a:cs typeface="Arial Unicode MS" pitchFamily="34" charset="-128"/>
            </a:endParaRPr>
          </a:p>
        </p:txBody>
      </p:sp>
      <p:sp>
        <p:nvSpPr>
          <p:cNvPr id="7" name="Right Arrow 6"/>
          <p:cNvSpPr/>
          <p:nvPr/>
        </p:nvSpPr>
        <p:spPr bwMode="gray">
          <a:xfrm rot="8171262">
            <a:off x="752209" y="4282822"/>
            <a:ext cx="2395781" cy="450828"/>
          </a:xfrm>
          <a:prstGeom prst="rightArrow">
            <a:avLst/>
          </a:prstGeom>
          <a:solidFill>
            <a:schemeClr val="accent1"/>
          </a:solidFill>
          <a:ln w="9525" algn="ctr">
            <a:noFill/>
            <a:miter lim="800000"/>
            <a:headEnd/>
            <a:tailEnd/>
          </a:ln>
        </p:spPr>
        <p:txBody>
          <a:bodyPr lIns="120024" tIns="96019" rIns="120024" bIns="96019" rtlCol="0" anchor="ctr"/>
          <a:lstStyle/>
          <a:p>
            <a:pPr algn="ctr">
              <a:spcBef>
                <a:spcPct val="50000"/>
              </a:spcBef>
              <a:buClr>
                <a:srgbClr val="F0AB00"/>
              </a:buClr>
              <a:buSzPct val="80000"/>
            </a:pPr>
            <a:endParaRPr lang="en-US" sz="1300" kern="0" dirty="0">
              <a:solidFill>
                <a:srgbClr val="000000"/>
              </a:solidFill>
              <a:ea typeface="Arial Unicode MS" pitchFamily="34" charset="-128"/>
              <a:cs typeface="Arial Unicode MS" pitchFamily="34" charset="-128"/>
            </a:endParaRPr>
          </a:p>
        </p:txBody>
      </p:sp>
      <p:sp>
        <p:nvSpPr>
          <p:cNvPr id="8" name="Right Arrow 7"/>
          <p:cNvSpPr/>
          <p:nvPr/>
        </p:nvSpPr>
        <p:spPr bwMode="gray">
          <a:xfrm rot="16200000">
            <a:off x="2160535" y="2857695"/>
            <a:ext cx="1515197" cy="528164"/>
          </a:xfrm>
          <a:prstGeom prst="rightArrow">
            <a:avLst/>
          </a:prstGeom>
          <a:solidFill>
            <a:schemeClr val="accent1"/>
          </a:solidFill>
          <a:ln w="9525" algn="ctr">
            <a:noFill/>
            <a:miter lim="800000"/>
            <a:headEnd/>
            <a:tailEnd/>
          </a:ln>
        </p:spPr>
        <p:txBody>
          <a:bodyPr lIns="120024" tIns="96019" rIns="120024" bIns="96019" rtlCol="0" anchor="ctr"/>
          <a:lstStyle/>
          <a:p>
            <a:pPr algn="ctr">
              <a:spcBef>
                <a:spcPct val="50000"/>
              </a:spcBef>
              <a:buClr>
                <a:srgbClr val="F0AB00"/>
              </a:buClr>
              <a:buSzPct val="80000"/>
            </a:pPr>
            <a:endParaRPr lang="en-US" sz="1300" kern="0" dirty="0">
              <a:solidFill>
                <a:srgbClr val="000000"/>
              </a:solidFill>
              <a:ea typeface="Arial Unicode MS" pitchFamily="34" charset="-128"/>
              <a:cs typeface="Arial Unicode MS" pitchFamily="34" charset="-128"/>
            </a:endParaRPr>
          </a:p>
        </p:txBody>
      </p:sp>
      <p:sp>
        <p:nvSpPr>
          <p:cNvPr id="9" name="Rectangle 350"/>
          <p:cNvSpPr/>
          <p:nvPr/>
        </p:nvSpPr>
        <p:spPr bwMode="gray">
          <a:xfrm>
            <a:off x="1650297" y="2020851"/>
            <a:ext cx="2463047" cy="350088"/>
          </a:xfrm>
          <a:prstGeom prst="rect">
            <a:avLst/>
          </a:prstGeom>
          <a:noFill/>
          <a:ln w="28575" algn="ctr">
            <a:noFill/>
            <a:miter lim="800000"/>
            <a:headEnd/>
            <a:tailEnd/>
          </a:ln>
        </p:spPr>
        <p:txBody>
          <a:bodyPr lIns="100784" tIns="80627" rIns="100784" bIns="80627" rtlCol="0" anchor="ctr"/>
          <a:lstStyle/>
          <a:p>
            <a:pPr algn="ctr">
              <a:spcBef>
                <a:spcPct val="50000"/>
              </a:spcBef>
              <a:buClr>
                <a:srgbClr val="F0AB00"/>
              </a:buClr>
              <a:buSzPct val="80000"/>
            </a:pPr>
            <a:r>
              <a:rPr lang="en-US" sz="2700" b="1" kern="0" dirty="0">
                <a:solidFill>
                  <a:srgbClr val="000000"/>
                </a:solidFill>
                <a:ea typeface="Arial Unicode MS" pitchFamily="34" charset="-128"/>
                <a:cs typeface="Arial Unicode MS" pitchFamily="34" charset="-128"/>
              </a:rPr>
              <a:t>Velocity</a:t>
            </a:r>
          </a:p>
        </p:txBody>
      </p:sp>
      <p:sp>
        <p:nvSpPr>
          <p:cNvPr id="10" name="Rectangle 9"/>
          <p:cNvSpPr/>
          <p:nvPr/>
        </p:nvSpPr>
        <p:spPr bwMode="gray">
          <a:xfrm>
            <a:off x="453655" y="5174848"/>
            <a:ext cx="1548226" cy="350088"/>
          </a:xfrm>
          <a:prstGeom prst="rect">
            <a:avLst/>
          </a:prstGeom>
          <a:noFill/>
          <a:ln w="28575" algn="ctr">
            <a:noFill/>
            <a:miter lim="800000"/>
            <a:headEnd/>
            <a:tailEnd/>
          </a:ln>
        </p:spPr>
        <p:txBody>
          <a:bodyPr lIns="100784" tIns="80627" rIns="100784" bIns="80627" rtlCol="0" anchor="ctr"/>
          <a:lstStyle/>
          <a:p>
            <a:pPr algn="ctr">
              <a:spcBef>
                <a:spcPct val="50000"/>
              </a:spcBef>
              <a:buClr>
                <a:srgbClr val="F0AB00"/>
              </a:buClr>
              <a:buSzPct val="80000"/>
            </a:pPr>
            <a:r>
              <a:rPr lang="en-US" sz="2700" b="1" kern="0" dirty="0">
                <a:solidFill>
                  <a:srgbClr val="000000"/>
                </a:solidFill>
                <a:ea typeface="Arial Unicode MS" pitchFamily="34" charset="-128"/>
                <a:cs typeface="Arial Unicode MS" pitchFamily="34" charset="-128"/>
              </a:rPr>
              <a:t>Volume</a:t>
            </a:r>
          </a:p>
        </p:txBody>
      </p:sp>
      <p:sp>
        <p:nvSpPr>
          <p:cNvPr id="11" name="Rectangle 10"/>
          <p:cNvSpPr/>
          <p:nvPr/>
        </p:nvSpPr>
        <p:spPr bwMode="gray">
          <a:xfrm>
            <a:off x="3451003" y="5174848"/>
            <a:ext cx="1880652" cy="350088"/>
          </a:xfrm>
          <a:prstGeom prst="rect">
            <a:avLst/>
          </a:prstGeom>
          <a:noFill/>
          <a:ln w="28575" algn="ctr">
            <a:noFill/>
            <a:miter lim="800000"/>
            <a:headEnd/>
            <a:tailEnd/>
          </a:ln>
        </p:spPr>
        <p:txBody>
          <a:bodyPr lIns="100784" tIns="80627" rIns="100784" bIns="80627" rtlCol="0" anchor="ctr"/>
          <a:lstStyle/>
          <a:p>
            <a:pPr algn="ctr">
              <a:spcBef>
                <a:spcPct val="50000"/>
              </a:spcBef>
              <a:buClr>
                <a:srgbClr val="F0AB00"/>
              </a:buClr>
              <a:buSzPct val="80000"/>
            </a:pPr>
            <a:r>
              <a:rPr lang="en-US" sz="2700" b="1" kern="0" dirty="0">
                <a:solidFill>
                  <a:srgbClr val="000000"/>
                </a:solidFill>
                <a:ea typeface="Arial Unicode MS" pitchFamily="34" charset="-128"/>
                <a:cs typeface="Arial Unicode MS" pitchFamily="34" charset="-128"/>
              </a:rPr>
              <a:t>Variety</a:t>
            </a:r>
          </a:p>
        </p:txBody>
      </p:sp>
      <p:grpSp>
        <p:nvGrpSpPr>
          <p:cNvPr id="12" name="Group 11"/>
          <p:cNvGrpSpPr/>
          <p:nvPr/>
        </p:nvGrpSpPr>
        <p:grpSpPr>
          <a:xfrm>
            <a:off x="534394" y="2736837"/>
            <a:ext cx="4709369" cy="2306630"/>
            <a:chOff x="1360650" y="1785421"/>
            <a:chExt cx="6589696" cy="4303602"/>
          </a:xfrm>
        </p:grpSpPr>
        <p:grpSp>
          <p:nvGrpSpPr>
            <p:cNvPr id="13" name="Group 12"/>
            <p:cNvGrpSpPr/>
            <p:nvPr/>
          </p:nvGrpSpPr>
          <p:grpSpPr>
            <a:xfrm>
              <a:off x="5354627" y="3385342"/>
              <a:ext cx="709869" cy="523627"/>
              <a:chOff x="300714" y="4043293"/>
              <a:chExt cx="979998" cy="722885"/>
            </a:xfrm>
          </p:grpSpPr>
          <p:grpSp>
            <p:nvGrpSpPr>
              <p:cNvPr id="59" name="Group 36"/>
              <p:cNvGrpSpPr/>
              <p:nvPr/>
            </p:nvGrpSpPr>
            <p:grpSpPr>
              <a:xfrm>
                <a:off x="442851" y="4043293"/>
                <a:ext cx="837861" cy="660456"/>
                <a:chOff x="442851" y="4043293"/>
                <a:chExt cx="837861" cy="660456"/>
              </a:xfrm>
            </p:grpSpPr>
            <p:pic>
              <p:nvPicPr>
                <p:cNvPr id="61" name="Picture 7" descr="\\psf\Host\Users\eric\Graphic Tank\folde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6344" y="4043293"/>
                  <a:ext cx="774368" cy="601025"/>
                </a:xfrm>
                <a:prstGeom prst="rect">
                  <a:avLst/>
                </a:prstGeom>
                <a:noFill/>
              </p:spPr>
            </p:pic>
            <p:pic>
              <p:nvPicPr>
                <p:cNvPr id="62" name="Picture 7" descr="\\psf\Host\Users\eric\Graphic Tank\folde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42851" y="4102724"/>
                  <a:ext cx="785764" cy="601025"/>
                </a:xfrm>
                <a:prstGeom prst="rect">
                  <a:avLst/>
                </a:prstGeom>
                <a:noFill/>
              </p:spPr>
            </p:pic>
          </p:grpSp>
          <p:pic>
            <p:nvPicPr>
              <p:cNvPr id="60" name="Picture 8" descr="\\psf\Host\Users\eric\Graphic Tank\folder open.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00714" y="4171148"/>
                <a:ext cx="864120" cy="595030"/>
              </a:xfrm>
              <a:prstGeom prst="rect">
                <a:avLst/>
              </a:prstGeom>
              <a:noFill/>
            </p:spPr>
          </p:pic>
        </p:grpSp>
        <p:grpSp>
          <p:nvGrpSpPr>
            <p:cNvPr id="14" name="Group 13"/>
            <p:cNvGrpSpPr/>
            <p:nvPr/>
          </p:nvGrpSpPr>
          <p:grpSpPr>
            <a:xfrm>
              <a:off x="3801396" y="3122960"/>
              <a:ext cx="709869" cy="523627"/>
              <a:chOff x="300714" y="4043293"/>
              <a:chExt cx="979998" cy="722885"/>
            </a:xfrm>
          </p:grpSpPr>
          <p:grpSp>
            <p:nvGrpSpPr>
              <p:cNvPr id="55" name="Group 36"/>
              <p:cNvGrpSpPr/>
              <p:nvPr/>
            </p:nvGrpSpPr>
            <p:grpSpPr>
              <a:xfrm>
                <a:off x="442851" y="4043293"/>
                <a:ext cx="837861" cy="660456"/>
                <a:chOff x="442851" y="4043293"/>
                <a:chExt cx="837861" cy="660456"/>
              </a:xfrm>
            </p:grpSpPr>
            <p:pic>
              <p:nvPicPr>
                <p:cNvPr id="57" name="Picture 7" descr="\\psf\Host\Users\eric\Graphic Tank\folde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6344" y="4043293"/>
                  <a:ext cx="774368" cy="601025"/>
                </a:xfrm>
                <a:prstGeom prst="rect">
                  <a:avLst/>
                </a:prstGeom>
                <a:noFill/>
              </p:spPr>
            </p:pic>
            <p:pic>
              <p:nvPicPr>
                <p:cNvPr id="58" name="Picture 7" descr="\\psf\Host\Users\eric\Graphic Tank\folde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42851" y="4102724"/>
                  <a:ext cx="785764" cy="601025"/>
                </a:xfrm>
                <a:prstGeom prst="rect">
                  <a:avLst/>
                </a:prstGeom>
                <a:noFill/>
              </p:spPr>
            </p:pic>
          </p:grpSp>
          <p:pic>
            <p:nvPicPr>
              <p:cNvPr id="56" name="Picture 8" descr="\\psf\Host\Users\eric\Graphic Tank\folder open.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00714" y="4171148"/>
                <a:ext cx="864120" cy="595030"/>
              </a:xfrm>
              <a:prstGeom prst="rect">
                <a:avLst/>
              </a:prstGeom>
              <a:noFill/>
            </p:spPr>
          </p:pic>
        </p:grpSp>
        <p:pic>
          <p:nvPicPr>
            <p:cNvPr id="16" name="Picture 10" descr="\\psf\Host\Users\eric\Graphic Tank\qq7.png"/>
            <p:cNvPicPr>
              <a:picLocks noChangeAspect="1" noChangeArrowheads="1"/>
            </p:cNvPicPr>
            <p:nvPr/>
          </p:nvPicPr>
          <p:blipFill>
            <a:blip r:embed="rId6" cstate="email">
              <a:grayscl/>
              <a:extLst>
                <a:ext uri="{28A0092B-C50C-407E-A947-70E740481C1C}">
                  <a14:useLocalDpi xmlns:a14="http://schemas.microsoft.com/office/drawing/2010/main"/>
                </a:ext>
              </a:extLst>
            </a:blip>
            <a:srcRect/>
            <a:stretch>
              <a:fillRect/>
            </a:stretch>
          </p:blipFill>
          <p:spPr bwMode="auto">
            <a:xfrm>
              <a:off x="4753066" y="4014281"/>
              <a:ext cx="395927" cy="448953"/>
            </a:xfrm>
            <a:prstGeom prst="rect">
              <a:avLst/>
            </a:prstGeom>
            <a:noFill/>
          </p:spPr>
        </p:pic>
        <p:pic>
          <p:nvPicPr>
            <p:cNvPr id="17" name="Picture 6" descr="\\psf\Host\Users\eric\Graphic Tank\ppt.png"/>
            <p:cNvPicPr>
              <a:picLocks noChangeAspect="1" noChangeArrowheads="1"/>
            </p:cNvPicPr>
            <p:nvPr/>
          </p:nvPicPr>
          <p:blipFill>
            <a:blip r:embed="rId7" cstate="email">
              <a:grayscl/>
              <a:extLst>
                <a:ext uri="{28A0092B-C50C-407E-A947-70E740481C1C}">
                  <a14:useLocalDpi xmlns:a14="http://schemas.microsoft.com/office/drawing/2010/main"/>
                </a:ext>
              </a:extLst>
            </a:blip>
            <a:srcRect/>
            <a:stretch>
              <a:fillRect/>
            </a:stretch>
          </p:blipFill>
          <p:spPr bwMode="auto">
            <a:xfrm>
              <a:off x="3313095" y="3382708"/>
              <a:ext cx="452290" cy="587418"/>
            </a:xfrm>
            <a:prstGeom prst="rect">
              <a:avLst/>
            </a:prstGeom>
            <a:noFill/>
          </p:spPr>
        </p:pic>
        <p:pic>
          <p:nvPicPr>
            <p:cNvPr id="18" name="Picture 3" descr="\\psf\Host\Users\eric\Graphic Tank\email.png"/>
            <p:cNvPicPr>
              <a:picLocks noChangeAspect="1" noChangeArrowheads="1"/>
            </p:cNvPicPr>
            <p:nvPr/>
          </p:nvPicPr>
          <p:blipFill>
            <a:blip r:embed="rId8" cstate="email">
              <a:grayscl/>
              <a:extLst>
                <a:ext uri="{28A0092B-C50C-407E-A947-70E740481C1C}">
                  <a14:useLocalDpi xmlns:a14="http://schemas.microsoft.com/office/drawing/2010/main"/>
                </a:ext>
              </a:extLst>
            </a:blip>
            <a:srcRect/>
            <a:stretch>
              <a:fillRect/>
            </a:stretch>
          </p:blipFill>
          <p:spPr bwMode="auto">
            <a:xfrm>
              <a:off x="5158031" y="2547910"/>
              <a:ext cx="478480" cy="498054"/>
            </a:xfrm>
            <a:prstGeom prst="rect">
              <a:avLst/>
            </a:prstGeom>
            <a:noFill/>
          </p:spPr>
        </p:pic>
        <p:pic>
          <p:nvPicPr>
            <p:cNvPr id="19" name="Picture 3" descr="\\psf\Host\Users\eric\Graphic Tank\webpage black.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871873" y="3148177"/>
              <a:ext cx="718748" cy="482034"/>
            </a:xfrm>
            <a:prstGeom prst="rect">
              <a:avLst/>
            </a:prstGeom>
            <a:noFill/>
          </p:spPr>
        </p:pic>
        <p:grpSp>
          <p:nvGrpSpPr>
            <p:cNvPr id="20" name="Group 19"/>
            <p:cNvGrpSpPr/>
            <p:nvPr/>
          </p:nvGrpSpPr>
          <p:grpSpPr>
            <a:xfrm>
              <a:off x="3342708" y="4137120"/>
              <a:ext cx="709869" cy="523627"/>
              <a:chOff x="300714" y="4043293"/>
              <a:chExt cx="979998" cy="722885"/>
            </a:xfrm>
          </p:grpSpPr>
          <p:grpSp>
            <p:nvGrpSpPr>
              <p:cNvPr id="51" name="Group 36"/>
              <p:cNvGrpSpPr/>
              <p:nvPr/>
            </p:nvGrpSpPr>
            <p:grpSpPr>
              <a:xfrm>
                <a:off x="442851" y="4043293"/>
                <a:ext cx="837861" cy="660456"/>
                <a:chOff x="442851" y="4043293"/>
                <a:chExt cx="837861" cy="660456"/>
              </a:xfrm>
            </p:grpSpPr>
            <p:pic>
              <p:nvPicPr>
                <p:cNvPr id="53" name="Picture 7" descr="\\psf\Host\Users\eric\Graphic Tank\folde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6344" y="4043293"/>
                  <a:ext cx="774368" cy="601025"/>
                </a:xfrm>
                <a:prstGeom prst="rect">
                  <a:avLst/>
                </a:prstGeom>
                <a:noFill/>
              </p:spPr>
            </p:pic>
            <p:pic>
              <p:nvPicPr>
                <p:cNvPr id="54" name="Picture 7" descr="\\psf\Host\Users\eric\Graphic Tank\folde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42851" y="4102724"/>
                  <a:ext cx="785764" cy="601025"/>
                </a:xfrm>
                <a:prstGeom prst="rect">
                  <a:avLst/>
                </a:prstGeom>
                <a:noFill/>
              </p:spPr>
            </p:pic>
          </p:grpSp>
          <p:pic>
            <p:nvPicPr>
              <p:cNvPr id="52" name="Picture 8" descr="\\psf\Host\Users\eric\Graphic Tank\folder open.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00714" y="4171148"/>
                <a:ext cx="864120" cy="595030"/>
              </a:xfrm>
              <a:prstGeom prst="rect">
                <a:avLst/>
              </a:prstGeom>
              <a:noFill/>
            </p:spPr>
          </p:pic>
        </p:grpSp>
        <p:pic>
          <p:nvPicPr>
            <p:cNvPr id="21" name="Picture 5" descr="\\psf\Host\Users\eric\Graphic Tank\Icons v2.png"/>
            <p:cNvPicPr>
              <a:picLocks noChangeAspect="1" noChangeArrowheads="1"/>
            </p:cNvPicPr>
            <p:nvPr/>
          </p:nvPicPr>
          <p:blipFill>
            <a:blip r:embed="rId10" cstate="email">
              <a:grayscl/>
              <a:extLst>
                <a:ext uri="{28A0092B-C50C-407E-A947-70E740481C1C}">
                  <a14:useLocalDpi xmlns:a14="http://schemas.microsoft.com/office/drawing/2010/main"/>
                </a:ext>
              </a:extLst>
            </a:blip>
            <a:srcRect/>
            <a:stretch>
              <a:fillRect/>
            </a:stretch>
          </p:blipFill>
          <p:spPr bwMode="auto">
            <a:xfrm>
              <a:off x="5560919" y="3797627"/>
              <a:ext cx="395184" cy="511415"/>
            </a:xfrm>
            <a:prstGeom prst="rect">
              <a:avLst/>
            </a:prstGeom>
            <a:noFill/>
          </p:spPr>
        </p:pic>
        <p:pic>
          <p:nvPicPr>
            <p:cNvPr id="22" name="Picture 4" descr="\\psf\Host\Users\eric\Graphic Tank\wdf.png"/>
            <p:cNvPicPr>
              <a:picLocks noChangeAspect="1" noChangeArrowheads="1"/>
            </p:cNvPicPr>
            <p:nvPr/>
          </p:nvPicPr>
          <p:blipFill>
            <a:blip r:embed="rId11" cstate="email">
              <a:grayscl/>
              <a:extLst>
                <a:ext uri="{28A0092B-C50C-407E-A947-70E740481C1C}">
                  <a14:useLocalDpi xmlns:a14="http://schemas.microsoft.com/office/drawing/2010/main"/>
                </a:ext>
              </a:extLst>
            </a:blip>
            <a:srcRect/>
            <a:stretch>
              <a:fillRect/>
            </a:stretch>
          </p:blipFill>
          <p:spPr bwMode="auto">
            <a:xfrm>
              <a:off x="4136178" y="2390324"/>
              <a:ext cx="390685" cy="505592"/>
            </a:xfrm>
            <a:prstGeom prst="rect">
              <a:avLst/>
            </a:prstGeom>
            <a:noFill/>
          </p:spPr>
        </p:pic>
        <p:pic>
          <p:nvPicPr>
            <p:cNvPr id="23" name="Picture 2" descr="\\psf\Host\Users\eric\Graphic Tank\outl.png"/>
            <p:cNvPicPr>
              <a:picLocks noChangeAspect="1" noChangeArrowheads="1"/>
            </p:cNvPicPr>
            <p:nvPr/>
          </p:nvPicPr>
          <p:blipFill>
            <a:blip r:embed="rId12" cstate="email">
              <a:grayscl/>
              <a:extLst>
                <a:ext uri="{28A0092B-C50C-407E-A947-70E740481C1C}">
                  <a14:useLocalDpi xmlns:a14="http://schemas.microsoft.com/office/drawing/2010/main"/>
                </a:ext>
              </a:extLst>
            </a:blip>
            <a:srcRect/>
            <a:stretch>
              <a:fillRect/>
            </a:stretch>
          </p:blipFill>
          <p:spPr bwMode="auto">
            <a:xfrm>
              <a:off x="3892750" y="4199515"/>
              <a:ext cx="452290" cy="585573"/>
            </a:xfrm>
            <a:prstGeom prst="rect">
              <a:avLst/>
            </a:prstGeom>
            <a:noFill/>
          </p:spPr>
        </p:pic>
        <p:pic>
          <p:nvPicPr>
            <p:cNvPr id="24" name="Picture 3" descr="\\psf\Host\Users\eric\Graphic Tank\pdf.png"/>
            <p:cNvPicPr>
              <a:picLocks noChangeAspect="1" noChangeArrowheads="1"/>
            </p:cNvPicPr>
            <p:nvPr/>
          </p:nvPicPr>
          <p:blipFill>
            <a:blip r:embed="rId13" cstate="email">
              <a:grayscl/>
              <a:extLst>
                <a:ext uri="{28A0092B-C50C-407E-A947-70E740481C1C}">
                  <a14:useLocalDpi xmlns:a14="http://schemas.microsoft.com/office/drawing/2010/main"/>
                </a:ext>
              </a:extLst>
            </a:blip>
            <a:srcRect/>
            <a:stretch>
              <a:fillRect/>
            </a:stretch>
          </p:blipFill>
          <p:spPr bwMode="auto">
            <a:xfrm>
              <a:off x="5065673" y="3693482"/>
              <a:ext cx="452290" cy="585573"/>
            </a:xfrm>
            <a:prstGeom prst="rect">
              <a:avLst/>
            </a:prstGeom>
            <a:noFill/>
          </p:spPr>
        </p:pic>
        <p:pic>
          <p:nvPicPr>
            <p:cNvPr id="27" name="Picture 4" descr="\\psf\Host\Users\eric\Graphic Tank\word.png"/>
            <p:cNvPicPr>
              <a:picLocks noChangeAspect="1" noChangeArrowheads="1"/>
            </p:cNvPicPr>
            <p:nvPr/>
          </p:nvPicPr>
          <p:blipFill>
            <a:blip r:embed="rId14" cstate="email">
              <a:grayscl/>
              <a:extLst>
                <a:ext uri="{28A0092B-C50C-407E-A947-70E740481C1C}">
                  <a14:useLocalDpi xmlns:a14="http://schemas.microsoft.com/office/drawing/2010/main"/>
                </a:ext>
              </a:extLst>
            </a:blip>
            <a:srcRect/>
            <a:stretch>
              <a:fillRect/>
            </a:stretch>
          </p:blipFill>
          <p:spPr bwMode="auto">
            <a:xfrm>
              <a:off x="4364813" y="4019771"/>
              <a:ext cx="452290" cy="585573"/>
            </a:xfrm>
            <a:prstGeom prst="rect">
              <a:avLst/>
            </a:prstGeom>
            <a:noFill/>
          </p:spPr>
        </p:pic>
        <p:pic>
          <p:nvPicPr>
            <p:cNvPr id="28" name="Picture 6" descr="\\psf\Host\Users\eric\Graphic Tank\ppt.png"/>
            <p:cNvPicPr>
              <a:picLocks noChangeAspect="1" noChangeArrowheads="1"/>
            </p:cNvPicPr>
            <p:nvPr/>
          </p:nvPicPr>
          <p:blipFill>
            <a:blip r:embed="rId7" cstate="email">
              <a:grayscl/>
              <a:extLst>
                <a:ext uri="{28A0092B-C50C-407E-A947-70E740481C1C}">
                  <a14:useLocalDpi xmlns:a14="http://schemas.microsoft.com/office/drawing/2010/main"/>
                </a:ext>
              </a:extLst>
            </a:blip>
            <a:srcRect/>
            <a:stretch>
              <a:fillRect/>
            </a:stretch>
          </p:blipFill>
          <p:spPr bwMode="auto">
            <a:xfrm>
              <a:off x="4627338" y="2772974"/>
              <a:ext cx="452290" cy="587418"/>
            </a:xfrm>
            <a:prstGeom prst="rect">
              <a:avLst/>
            </a:prstGeom>
            <a:noFill/>
          </p:spPr>
        </p:pic>
        <p:pic>
          <p:nvPicPr>
            <p:cNvPr id="29" name="Picture 3" descr="\\psf\Host\Users\eric\Graphic Tank\email.png"/>
            <p:cNvPicPr>
              <a:picLocks noChangeAspect="1" noChangeArrowheads="1"/>
            </p:cNvPicPr>
            <p:nvPr/>
          </p:nvPicPr>
          <p:blipFill>
            <a:blip r:embed="rId8" cstate="email">
              <a:grayscl/>
              <a:extLst>
                <a:ext uri="{28A0092B-C50C-407E-A947-70E740481C1C}">
                  <a14:useLocalDpi xmlns:a14="http://schemas.microsoft.com/office/drawing/2010/main"/>
                </a:ext>
              </a:extLst>
            </a:blip>
            <a:srcRect/>
            <a:stretch>
              <a:fillRect/>
            </a:stretch>
          </p:blipFill>
          <p:spPr bwMode="auto">
            <a:xfrm>
              <a:off x="4367988" y="4720686"/>
              <a:ext cx="478480" cy="498054"/>
            </a:xfrm>
            <a:prstGeom prst="rect">
              <a:avLst/>
            </a:prstGeom>
            <a:noFill/>
          </p:spPr>
        </p:pic>
        <p:grpSp>
          <p:nvGrpSpPr>
            <p:cNvPr id="30" name="Group 29"/>
            <p:cNvGrpSpPr/>
            <p:nvPr/>
          </p:nvGrpSpPr>
          <p:grpSpPr>
            <a:xfrm>
              <a:off x="3851148" y="3723767"/>
              <a:ext cx="595427" cy="556172"/>
              <a:chOff x="3179494" y="3542897"/>
              <a:chExt cx="595427" cy="556172"/>
            </a:xfrm>
          </p:grpSpPr>
          <p:pic>
            <p:nvPicPr>
              <p:cNvPr id="49" name="Picture 16" descr="\\psf\Host\Users\eric\Graphic Tank\qq1.png"/>
              <p:cNvPicPr>
                <a:picLocks noChangeAspect="1" noChangeArrowheads="1"/>
              </p:cNvPicPr>
              <p:nvPr/>
            </p:nvPicPr>
            <p:blipFill>
              <a:blip r:embed="rId15" cstate="email">
                <a:grayscl/>
                <a:extLst>
                  <a:ext uri="{28A0092B-C50C-407E-A947-70E740481C1C}">
                    <a14:useLocalDpi xmlns:a14="http://schemas.microsoft.com/office/drawing/2010/main"/>
                  </a:ext>
                </a:extLst>
              </a:blip>
              <a:srcRect/>
              <a:stretch>
                <a:fillRect/>
              </a:stretch>
            </p:blipFill>
            <p:spPr bwMode="auto">
              <a:xfrm>
                <a:off x="3179494" y="3542897"/>
                <a:ext cx="419378" cy="423372"/>
              </a:xfrm>
              <a:prstGeom prst="rect">
                <a:avLst/>
              </a:prstGeom>
              <a:noFill/>
            </p:spPr>
          </p:pic>
          <p:pic>
            <p:nvPicPr>
              <p:cNvPr id="50" name="Picture 16" descr="\\psf\Host\Users\eric\Graphic Tank\qq1.png"/>
              <p:cNvPicPr>
                <a:picLocks noChangeAspect="1" noChangeArrowheads="1"/>
              </p:cNvPicPr>
              <p:nvPr/>
            </p:nvPicPr>
            <p:blipFill>
              <a:blip r:embed="rId15" cstate="email">
                <a:grayscl/>
                <a:extLst>
                  <a:ext uri="{28A0092B-C50C-407E-A947-70E740481C1C}">
                    <a14:useLocalDpi xmlns:a14="http://schemas.microsoft.com/office/drawing/2010/main"/>
                  </a:ext>
                </a:extLst>
              </a:blip>
              <a:srcRect/>
              <a:stretch>
                <a:fillRect/>
              </a:stretch>
            </p:blipFill>
            <p:spPr bwMode="auto">
              <a:xfrm>
                <a:off x="3355543" y="3675697"/>
                <a:ext cx="419378" cy="423372"/>
              </a:xfrm>
              <a:prstGeom prst="rect">
                <a:avLst/>
              </a:prstGeom>
              <a:noFill/>
            </p:spPr>
          </p:pic>
        </p:grpSp>
        <p:pic>
          <p:nvPicPr>
            <p:cNvPr id="31" name="Picture 5" descr="\\psf\Host\Users\eric\Graphic Tank\xls.png"/>
            <p:cNvPicPr>
              <a:picLocks noChangeAspect="1" noChangeArrowheads="1"/>
            </p:cNvPicPr>
            <p:nvPr/>
          </p:nvPicPr>
          <p:blipFill>
            <a:blip r:embed="rId16" cstate="email">
              <a:grayscl/>
              <a:extLst>
                <a:ext uri="{28A0092B-C50C-407E-A947-70E740481C1C}">
                  <a14:useLocalDpi xmlns:a14="http://schemas.microsoft.com/office/drawing/2010/main"/>
                </a:ext>
              </a:extLst>
            </a:blip>
            <a:srcRect/>
            <a:stretch>
              <a:fillRect/>
            </a:stretch>
          </p:blipFill>
          <p:spPr bwMode="auto">
            <a:xfrm>
              <a:off x="4566338" y="3518482"/>
              <a:ext cx="452290" cy="585573"/>
            </a:xfrm>
            <a:prstGeom prst="rect">
              <a:avLst/>
            </a:prstGeom>
            <a:noFill/>
          </p:spPr>
        </p:pic>
        <p:pic>
          <p:nvPicPr>
            <p:cNvPr id="32" name="Picture 16" descr="\\psf\Host\Users\eric\Graphic Tank\qq1.png"/>
            <p:cNvPicPr>
              <a:picLocks noChangeAspect="1" noChangeArrowheads="1"/>
            </p:cNvPicPr>
            <p:nvPr/>
          </p:nvPicPr>
          <p:blipFill>
            <a:blip r:embed="rId15" cstate="email">
              <a:grayscl/>
              <a:extLst>
                <a:ext uri="{28A0092B-C50C-407E-A947-70E740481C1C}">
                  <a14:useLocalDpi xmlns:a14="http://schemas.microsoft.com/office/drawing/2010/main"/>
                </a:ext>
              </a:extLst>
            </a:blip>
            <a:srcRect/>
            <a:stretch>
              <a:fillRect/>
            </a:stretch>
          </p:blipFill>
          <p:spPr bwMode="auto">
            <a:xfrm>
              <a:off x="4699468" y="4393149"/>
              <a:ext cx="419378" cy="423372"/>
            </a:xfrm>
            <a:prstGeom prst="rect">
              <a:avLst/>
            </a:prstGeom>
            <a:noFill/>
          </p:spPr>
        </p:pic>
        <p:pic>
          <p:nvPicPr>
            <p:cNvPr id="33" name="Picture 10" descr="\\psf\Host\Users\eric\Graphic Tank\qq7.png"/>
            <p:cNvPicPr>
              <a:picLocks noChangeAspect="1" noChangeArrowheads="1"/>
            </p:cNvPicPr>
            <p:nvPr/>
          </p:nvPicPr>
          <p:blipFill>
            <a:blip r:embed="rId6" cstate="email">
              <a:grayscl/>
              <a:extLst>
                <a:ext uri="{28A0092B-C50C-407E-A947-70E740481C1C}">
                  <a14:useLocalDpi xmlns:a14="http://schemas.microsoft.com/office/drawing/2010/main"/>
                </a:ext>
              </a:extLst>
            </a:blip>
            <a:srcRect/>
            <a:stretch>
              <a:fillRect/>
            </a:stretch>
          </p:blipFill>
          <p:spPr bwMode="auto">
            <a:xfrm>
              <a:off x="5230565" y="4286228"/>
              <a:ext cx="395927" cy="448953"/>
            </a:xfrm>
            <a:prstGeom prst="rect">
              <a:avLst/>
            </a:prstGeom>
            <a:noFill/>
          </p:spPr>
        </p:pic>
        <p:pic>
          <p:nvPicPr>
            <p:cNvPr id="34" name="Picture 10" descr="\\psf\Host\Users\eric\Graphic Tank\qq7.png"/>
            <p:cNvPicPr>
              <a:picLocks noChangeAspect="1" noChangeArrowheads="1"/>
            </p:cNvPicPr>
            <p:nvPr/>
          </p:nvPicPr>
          <p:blipFill>
            <a:blip r:embed="rId6" cstate="email">
              <a:grayscl/>
              <a:extLst>
                <a:ext uri="{28A0092B-C50C-407E-A947-70E740481C1C}">
                  <a14:useLocalDpi xmlns:a14="http://schemas.microsoft.com/office/drawing/2010/main"/>
                </a:ext>
              </a:extLst>
            </a:blip>
            <a:srcRect/>
            <a:stretch>
              <a:fillRect/>
            </a:stretch>
          </p:blipFill>
          <p:spPr bwMode="auto">
            <a:xfrm>
              <a:off x="5488123" y="4462196"/>
              <a:ext cx="395927" cy="448953"/>
            </a:xfrm>
            <a:prstGeom prst="rect">
              <a:avLst/>
            </a:prstGeom>
            <a:noFill/>
          </p:spPr>
        </p:pic>
        <p:grpSp>
          <p:nvGrpSpPr>
            <p:cNvPr id="35" name="Group 34"/>
            <p:cNvGrpSpPr/>
            <p:nvPr/>
          </p:nvGrpSpPr>
          <p:grpSpPr>
            <a:xfrm>
              <a:off x="3377418" y="2496044"/>
              <a:ext cx="620541" cy="765638"/>
              <a:chOff x="5006837" y="2496044"/>
              <a:chExt cx="620541" cy="765638"/>
            </a:xfrm>
          </p:grpSpPr>
          <p:pic>
            <p:nvPicPr>
              <p:cNvPr id="47" name="Picture 5" descr="\\psf\Host\Users\eric\Graphic Tank\xls.png"/>
              <p:cNvPicPr>
                <a:picLocks noChangeAspect="1" noChangeArrowheads="1"/>
              </p:cNvPicPr>
              <p:nvPr/>
            </p:nvPicPr>
            <p:blipFill>
              <a:blip r:embed="rId16" cstate="email">
                <a:grayscl/>
                <a:extLst>
                  <a:ext uri="{28A0092B-C50C-407E-A947-70E740481C1C}">
                    <a14:useLocalDpi xmlns:a14="http://schemas.microsoft.com/office/drawing/2010/main"/>
                  </a:ext>
                </a:extLst>
              </a:blip>
              <a:srcRect/>
              <a:stretch>
                <a:fillRect/>
              </a:stretch>
            </p:blipFill>
            <p:spPr bwMode="auto">
              <a:xfrm>
                <a:off x="5175088" y="2496044"/>
                <a:ext cx="452290" cy="585573"/>
              </a:xfrm>
              <a:prstGeom prst="rect">
                <a:avLst/>
              </a:prstGeom>
              <a:noFill/>
            </p:spPr>
          </p:pic>
          <p:pic>
            <p:nvPicPr>
              <p:cNvPr id="48" name="Picture 5" descr="\\psf\Host\Users\eric\Graphic Tank\xls.png"/>
              <p:cNvPicPr>
                <a:picLocks noChangeAspect="1" noChangeArrowheads="1"/>
              </p:cNvPicPr>
              <p:nvPr/>
            </p:nvPicPr>
            <p:blipFill>
              <a:blip r:embed="rId16" cstate="email">
                <a:grayscl/>
                <a:extLst>
                  <a:ext uri="{28A0092B-C50C-407E-A947-70E740481C1C}">
                    <a14:useLocalDpi xmlns:a14="http://schemas.microsoft.com/office/drawing/2010/main"/>
                  </a:ext>
                </a:extLst>
              </a:blip>
              <a:srcRect/>
              <a:stretch>
                <a:fillRect/>
              </a:stretch>
            </p:blipFill>
            <p:spPr bwMode="auto">
              <a:xfrm>
                <a:off x="5006837" y="2676109"/>
                <a:ext cx="452290" cy="585573"/>
              </a:xfrm>
              <a:prstGeom prst="rect">
                <a:avLst/>
              </a:prstGeom>
              <a:noFill/>
            </p:spPr>
          </p:pic>
        </p:grpSp>
        <p:sp>
          <p:nvSpPr>
            <p:cNvPr id="36" name="Rectangle 35"/>
            <p:cNvSpPr/>
            <p:nvPr/>
          </p:nvSpPr>
          <p:spPr>
            <a:xfrm>
              <a:off x="1994182" y="2638240"/>
              <a:ext cx="1054677" cy="602946"/>
            </a:xfrm>
            <a:prstGeom prst="rect">
              <a:avLst/>
            </a:prstGeom>
          </p:spPr>
          <p:txBody>
            <a:bodyPr wrap="none">
              <a:spAutoFit/>
            </a:bodyPr>
            <a:lstStyle/>
            <a:p>
              <a:pPr>
                <a:spcBef>
                  <a:spcPct val="50000"/>
                </a:spcBef>
                <a:buClr>
                  <a:srgbClr val="F0AB00"/>
                </a:buClr>
                <a:buSzPct val="80000"/>
              </a:pPr>
              <a:r>
                <a:rPr lang="en-US" sz="1500" kern="0" dirty="0">
                  <a:solidFill>
                    <a:srgbClr val="000000"/>
                  </a:solidFill>
                  <a:ea typeface="Arial Unicode MS" pitchFamily="34" charset="-128"/>
                  <a:cs typeface="Arial Unicode MS" pitchFamily="34" charset="-128"/>
                </a:rPr>
                <a:t>Mobile</a:t>
              </a:r>
            </a:p>
          </p:txBody>
        </p:sp>
        <p:sp>
          <p:nvSpPr>
            <p:cNvPr id="37" name="Rectangle 36"/>
            <p:cNvSpPr/>
            <p:nvPr/>
          </p:nvSpPr>
          <p:spPr>
            <a:xfrm>
              <a:off x="5003384" y="1958742"/>
              <a:ext cx="2014700" cy="775217"/>
            </a:xfrm>
            <a:prstGeom prst="rect">
              <a:avLst/>
            </a:prstGeom>
          </p:spPr>
          <p:txBody>
            <a:bodyPr wrap="none">
              <a:spAutoFit/>
            </a:bodyPr>
            <a:lstStyle/>
            <a:p>
              <a:pPr>
                <a:spcBef>
                  <a:spcPct val="50000"/>
                </a:spcBef>
                <a:buClr>
                  <a:srgbClr val="F0AB00"/>
                </a:buClr>
                <a:buSzPct val="80000"/>
              </a:pPr>
              <a:r>
                <a:rPr lang="en-US" kern="0" dirty="0">
                  <a:solidFill>
                    <a:srgbClr val="000000"/>
                  </a:solidFill>
                  <a:ea typeface="Arial Unicode MS" pitchFamily="34" charset="-128"/>
                  <a:cs typeface="Arial Unicode MS" pitchFamily="34" charset="-128"/>
                </a:rPr>
                <a:t>CRM Data</a:t>
              </a:r>
            </a:p>
          </p:txBody>
        </p:sp>
        <p:sp>
          <p:nvSpPr>
            <p:cNvPr id="38" name="Rectangle 37"/>
            <p:cNvSpPr/>
            <p:nvPr/>
          </p:nvSpPr>
          <p:spPr>
            <a:xfrm>
              <a:off x="2760628" y="5323899"/>
              <a:ext cx="1590764" cy="717794"/>
            </a:xfrm>
            <a:prstGeom prst="rect">
              <a:avLst/>
            </a:prstGeom>
          </p:spPr>
          <p:txBody>
            <a:bodyPr wrap="none">
              <a:spAutoFit/>
            </a:bodyPr>
            <a:lstStyle/>
            <a:p>
              <a:pPr>
                <a:spcBef>
                  <a:spcPct val="50000"/>
                </a:spcBef>
                <a:buClr>
                  <a:srgbClr val="F0AB00"/>
                </a:buClr>
                <a:buSzPct val="80000"/>
              </a:pPr>
              <a:r>
                <a:rPr lang="en-US" sz="1900" kern="0" dirty="0">
                  <a:solidFill>
                    <a:srgbClr val="000000"/>
                  </a:solidFill>
                  <a:ea typeface="Arial Unicode MS" pitchFamily="34" charset="-128"/>
                  <a:cs typeface="Arial Unicode MS" pitchFamily="34" charset="-128"/>
                </a:rPr>
                <a:t>Planning</a:t>
              </a:r>
            </a:p>
          </p:txBody>
        </p:sp>
        <p:sp>
          <p:nvSpPr>
            <p:cNvPr id="39" name="Rectangle 38"/>
            <p:cNvSpPr/>
            <p:nvPr/>
          </p:nvSpPr>
          <p:spPr>
            <a:xfrm>
              <a:off x="5129793" y="4895818"/>
              <a:ext cx="2292836" cy="717794"/>
            </a:xfrm>
            <a:prstGeom prst="rect">
              <a:avLst/>
            </a:prstGeom>
          </p:spPr>
          <p:txBody>
            <a:bodyPr wrap="none">
              <a:spAutoFit/>
            </a:bodyPr>
            <a:lstStyle/>
            <a:p>
              <a:pPr>
                <a:spcBef>
                  <a:spcPct val="50000"/>
                </a:spcBef>
                <a:buClr>
                  <a:srgbClr val="F0AB00"/>
                </a:buClr>
                <a:buSzPct val="80000"/>
              </a:pPr>
              <a:r>
                <a:rPr lang="en-US" sz="1900" kern="0" dirty="0">
                  <a:solidFill>
                    <a:srgbClr val="000000"/>
                  </a:solidFill>
                  <a:ea typeface="Arial Unicode MS" pitchFamily="34" charset="-128"/>
                  <a:cs typeface="Arial Unicode MS" pitchFamily="34" charset="-128"/>
                </a:rPr>
                <a:t>Opportunities</a:t>
              </a:r>
            </a:p>
          </p:txBody>
        </p:sp>
        <p:sp>
          <p:nvSpPr>
            <p:cNvPr id="40" name="Rectangle 39"/>
            <p:cNvSpPr/>
            <p:nvPr/>
          </p:nvSpPr>
          <p:spPr>
            <a:xfrm>
              <a:off x="1440260" y="4752178"/>
              <a:ext cx="2411717" cy="775217"/>
            </a:xfrm>
            <a:prstGeom prst="rect">
              <a:avLst/>
            </a:prstGeom>
          </p:spPr>
          <p:txBody>
            <a:bodyPr wrap="none">
              <a:spAutoFit/>
            </a:bodyPr>
            <a:lstStyle/>
            <a:p>
              <a:pPr>
                <a:spcBef>
                  <a:spcPct val="50000"/>
                </a:spcBef>
                <a:buClr>
                  <a:srgbClr val="F0AB00"/>
                </a:buClr>
                <a:buSzPct val="80000"/>
              </a:pPr>
              <a:r>
                <a:rPr lang="en-US" kern="0" dirty="0">
                  <a:solidFill>
                    <a:srgbClr val="000000"/>
                  </a:solidFill>
                  <a:ea typeface="Arial Unicode MS" pitchFamily="34" charset="-128"/>
                  <a:cs typeface="Arial Unicode MS" pitchFamily="34" charset="-128"/>
                </a:rPr>
                <a:t>Transactions</a:t>
              </a:r>
            </a:p>
          </p:txBody>
        </p:sp>
        <p:sp>
          <p:nvSpPr>
            <p:cNvPr id="41" name="Rectangle 40"/>
            <p:cNvSpPr/>
            <p:nvPr/>
          </p:nvSpPr>
          <p:spPr>
            <a:xfrm>
              <a:off x="6045455" y="2699952"/>
              <a:ext cx="1741048" cy="717794"/>
            </a:xfrm>
            <a:prstGeom prst="rect">
              <a:avLst/>
            </a:prstGeom>
          </p:spPr>
          <p:txBody>
            <a:bodyPr wrap="none">
              <a:spAutoFit/>
            </a:bodyPr>
            <a:lstStyle/>
            <a:p>
              <a:pPr>
                <a:spcBef>
                  <a:spcPct val="50000"/>
                </a:spcBef>
                <a:buClr>
                  <a:srgbClr val="F0AB00"/>
                </a:buClr>
                <a:buSzPct val="80000"/>
              </a:pPr>
              <a:r>
                <a:rPr lang="en-US" sz="1900" kern="0" dirty="0">
                  <a:solidFill>
                    <a:srgbClr val="000000"/>
                  </a:solidFill>
                  <a:ea typeface="Arial Unicode MS" pitchFamily="34" charset="-128"/>
                  <a:cs typeface="Arial Unicode MS" pitchFamily="34" charset="-128"/>
                </a:rPr>
                <a:t>Customer</a:t>
              </a:r>
            </a:p>
          </p:txBody>
        </p:sp>
        <p:sp>
          <p:nvSpPr>
            <p:cNvPr id="42" name="Rectangle 41"/>
            <p:cNvSpPr/>
            <p:nvPr/>
          </p:nvSpPr>
          <p:spPr>
            <a:xfrm>
              <a:off x="6254159" y="4259636"/>
              <a:ext cx="1696187" cy="602946"/>
            </a:xfrm>
            <a:prstGeom prst="rect">
              <a:avLst/>
            </a:prstGeom>
          </p:spPr>
          <p:txBody>
            <a:bodyPr wrap="none">
              <a:spAutoFit/>
            </a:bodyPr>
            <a:lstStyle/>
            <a:p>
              <a:pPr>
                <a:spcBef>
                  <a:spcPct val="50000"/>
                </a:spcBef>
                <a:buClr>
                  <a:srgbClr val="F0AB00"/>
                </a:buClr>
                <a:buSzPct val="80000"/>
              </a:pPr>
              <a:r>
                <a:rPr lang="en-US" sz="1500" kern="0" dirty="0">
                  <a:solidFill>
                    <a:srgbClr val="000000"/>
                  </a:solidFill>
                  <a:ea typeface="Arial Unicode MS" pitchFamily="34" charset="-128"/>
                  <a:cs typeface="Arial Unicode MS" pitchFamily="34" charset="-128"/>
                </a:rPr>
                <a:t>Sales Order</a:t>
              </a:r>
            </a:p>
          </p:txBody>
        </p:sp>
        <p:sp>
          <p:nvSpPr>
            <p:cNvPr id="43" name="Rectangle 42"/>
            <p:cNvSpPr/>
            <p:nvPr/>
          </p:nvSpPr>
          <p:spPr>
            <a:xfrm>
              <a:off x="6367045" y="3527023"/>
              <a:ext cx="1117484" cy="631658"/>
            </a:xfrm>
            <a:prstGeom prst="rect">
              <a:avLst/>
            </a:prstGeom>
          </p:spPr>
          <p:txBody>
            <a:bodyPr wrap="none">
              <a:spAutoFit/>
            </a:bodyPr>
            <a:lstStyle/>
            <a:p>
              <a:pPr>
                <a:spcBef>
                  <a:spcPct val="50000"/>
                </a:spcBef>
                <a:buClr>
                  <a:srgbClr val="F0AB00"/>
                </a:buClr>
                <a:buSzPct val="80000"/>
              </a:pPr>
              <a:r>
                <a:rPr lang="en-US" sz="1600" kern="0" dirty="0">
                  <a:solidFill>
                    <a:srgbClr val="000000"/>
                  </a:solidFill>
                  <a:ea typeface="Arial Unicode MS" pitchFamily="34" charset="-128"/>
                  <a:cs typeface="Arial Unicode MS" pitchFamily="34" charset="-128"/>
                </a:rPr>
                <a:t>Things</a:t>
              </a:r>
            </a:p>
          </p:txBody>
        </p:sp>
        <p:sp>
          <p:nvSpPr>
            <p:cNvPr id="44" name="Rectangle 43"/>
            <p:cNvSpPr/>
            <p:nvPr/>
          </p:nvSpPr>
          <p:spPr>
            <a:xfrm>
              <a:off x="1913693" y="1785421"/>
              <a:ext cx="2936587" cy="717794"/>
            </a:xfrm>
            <a:prstGeom prst="rect">
              <a:avLst/>
            </a:prstGeom>
          </p:spPr>
          <p:txBody>
            <a:bodyPr wrap="none">
              <a:spAutoFit/>
            </a:bodyPr>
            <a:lstStyle/>
            <a:p>
              <a:pPr>
                <a:spcBef>
                  <a:spcPct val="50000"/>
                </a:spcBef>
                <a:buClr>
                  <a:srgbClr val="F0AB00"/>
                </a:buClr>
                <a:buSzPct val="80000"/>
              </a:pPr>
              <a:r>
                <a:rPr lang="en-US" sz="1900" kern="0" dirty="0">
                  <a:solidFill>
                    <a:srgbClr val="000000"/>
                  </a:solidFill>
                  <a:ea typeface="Arial Unicode MS" pitchFamily="34" charset="-128"/>
                  <a:cs typeface="Arial Unicode MS" pitchFamily="34" charset="-128"/>
                </a:rPr>
                <a:t>Instant Messages</a:t>
              </a:r>
            </a:p>
          </p:txBody>
        </p:sp>
        <p:sp>
          <p:nvSpPr>
            <p:cNvPr id="45" name="Rectangle 44"/>
            <p:cNvSpPr/>
            <p:nvPr/>
          </p:nvSpPr>
          <p:spPr>
            <a:xfrm>
              <a:off x="1360650" y="3784833"/>
              <a:ext cx="1341787" cy="631658"/>
            </a:xfrm>
            <a:prstGeom prst="rect">
              <a:avLst/>
            </a:prstGeom>
          </p:spPr>
          <p:txBody>
            <a:bodyPr wrap="none">
              <a:spAutoFit/>
            </a:bodyPr>
            <a:lstStyle/>
            <a:p>
              <a:pPr>
                <a:spcBef>
                  <a:spcPct val="50000"/>
                </a:spcBef>
                <a:buClr>
                  <a:srgbClr val="F0AB00"/>
                </a:buClr>
                <a:buSzPct val="80000"/>
              </a:pPr>
              <a:r>
                <a:rPr lang="en-US" sz="1600" kern="0" dirty="0">
                  <a:solidFill>
                    <a:srgbClr val="000000"/>
                  </a:solidFill>
                  <a:ea typeface="Arial Unicode MS" pitchFamily="34" charset="-128"/>
                  <a:cs typeface="Arial Unicode MS" pitchFamily="34" charset="-128"/>
                </a:rPr>
                <a:t>Demand</a:t>
              </a:r>
            </a:p>
          </p:txBody>
        </p:sp>
        <p:sp>
          <p:nvSpPr>
            <p:cNvPr id="46" name="Rectangle 45"/>
            <p:cNvSpPr/>
            <p:nvPr/>
          </p:nvSpPr>
          <p:spPr>
            <a:xfrm>
              <a:off x="4483164" y="5457365"/>
              <a:ext cx="1440481" cy="631658"/>
            </a:xfrm>
            <a:prstGeom prst="rect">
              <a:avLst/>
            </a:prstGeom>
          </p:spPr>
          <p:txBody>
            <a:bodyPr wrap="none">
              <a:spAutoFit/>
            </a:bodyPr>
            <a:lstStyle/>
            <a:p>
              <a:pPr>
                <a:spcBef>
                  <a:spcPct val="50000"/>
                </a:spcBef>
                <a:buClr>
                  <a:srgbClr val="F0AB00"/>
                </a:buClr>
                <a:buSzPct val="80000"/>
              </a:pPr>
              <a:r>
                <a:rPr lang="en-US" sz="1600" kern="0" dirty="0">
                  <a:solidFill>
                    <a:srgbClr val="000000"/>
                  </a:solidFill>
                  <a:ea typeface="Arial Unicode MS" pitchFamily="34" charset="-128"/>
                  <a:cs typeface="Arial Unicode MS" pitchFamily="34" charset="-128"/>
                </a:rPr>
                <a:t>Inventory</a:t>
              </a:r>
            </a:p>
          </p:txBody>
        </p:sp>
      </p:grpSp>
      <p:pic>
        <p:nvPicPr>
          <p:cNvPr id="25" name="Picture 5" descr="\\psf\Host\Users\eric\Graphic Tank\1.png"/>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2333741" y="3231199"/>
            <a:ext cx="1058284" cy="1084507"/>
          </a:xfrm>
          <a:prstGeom prst="rect">
            <a:avLst/>
          </a:prstGeom>
          <a:noFill/>
        </p:spPr>
      </p:pic>
      <p:pic>
        <p:nvPicPr>
          <p:cNvPr id="63" name="Picture 9"/>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10414793" y="3081427"/>
            <a:ext cx="820536" cy="63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3"/>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10367445" y="4657208"/>
            <a:ext cx="915234" cy="560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2" descr="\\psf\Host\Users\eric\Graphic Tank\Screens and Documents v1_Dashboard.png"/>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8173148" y="4625562"/>
            <a:ext cx="779003" cy="557704"/>
          </a:xfrm>
          <a:prstGeom prst="rect">
            <a:avLst/>
          </a:prstGeom>
          <a:noFill/>
        </p:spPr>
      </p:pic>
      <p:pic>
        <p:nvPicPr>
          <p:cNvPr id="66" name="Picture 11"/>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rot="18523004">
            <a:off x="6272524" y="4524449"/>
            <a:ext cx="657283" cy="751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66"/>
          <p:cNvSpPr txBox="1"/>
          <p:nvPr/>
        </p:nvSpPr>
        <p:spPr>
          <a:xfrm>
            <a:off x="6201486" y="1599842"/>
            <a:ext cx="799361" cy="831151"/>
          </a:xfrm>
          <a:prstGeom prst="rect">
            <a:avLst/>
          </a:prstGeom>
          <a:noFill/>
        </p:spPr>
        <p:txBody>
          <a:bodyPr wrap="square" lIns="91422" tIns="45710" rIns="91422" bIns="45710" rtlCol="0">
            <a:spAutoFit/>
          </a:bodyPr>
          <a:lstStyle/>
          <a:p>
            <a:pPr fontAlgn="base">
              <a:spcBef>
                <a:spcPct val="50000"/>
              </a:spcBef>
              <a:spcAft>
                <a:spcPct val="0"/>
              </a:spcAft>
              <a:buClr>
                <a:srgbClr val="F0AB00"/>
              </a:buClr>
              <a:buSzPct val="80000"/>
            </a:pPr>
            <a:r>
              <a:rPr lang="en-US" sz="4800" b="1" kern="0" dirty="0">
                <a:solidFill>
                  <a:schemeClr val="accent1"/>
                </a:solidFill>
                <a:latin typeface="Arial Rounded MT Bold" pitchFamily="34" charset="0"/>
                <a:ea typeface="Arial Unicode MS" pitchFamily="34" charset="-128"/>
                <a:cs typeface="Aharoni" pitchFamily="2" charset="-79"/>
                <a:sym typeface="Wingdings" pitchFamily="2" charset="2"/>
              </a:rPr>
              <a:t>:-)</a:t>
            </a:r>
            <a:endParaRPr lang="en-US" sz="4800" b="1" kern="0" dirty="0">
              <a:solidFill>
                <a:schemeClr val="accent1"/>
              </a:solidFill>
              <a:latin typeface="Arial Rounded MT Bold" pitchFamily="34" charset="0"/>
              <a:ea typeface="Arial Unicode MS" pitchFamily="34" charset="-128"/>
              <a:cs typeface="Aharoni" pitchFamily="2" charset="-79"/>
            </a:endParaRPr>
          </a:p>
        </p:txBody>
      </p:sp>
      <p:pic>
        <p:nvPicPr>
          <p:cNvPr id="68" name="Picture 6" descr="\\psf\Host\Users\eric\Graphic Tank\Misc-70.png"/>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583354" y="1780551"/>
            <a:ext cx="479965" cy="565730"/>
          </a:xfrm>
          <a:prstGeom prst="rect">
            <a:avLst/>
          </a:prstGeom>
          <a:noFill/>
        </p:spPr>
      </p:pic>
      <p:pic>
        <p:nvPicPr>
          <p:cNvPr id="69" name="Picture 8" descr="\\psf\Host\Users\eric\Graphic Tank\Financial Money-12.png"/>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6242949" y="3231894"/>
            <a:ext cx="716436" cy="528893"/>
          </a:xfrm>
          <a:prstGeom prst="rect">
            <a:avLst/>
          </a:prstGeom>
          <a:noFill/>
        </p:spPr>
      </p:pic>
      <p:pic>
        <p:nvPicPr>
          <p:cNvPr id="70" name="Picture 1" descr="\\psf\Home\Graphic Tank\Misc-86.png"/>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auto">
          <a:xfrm>
            <a:off x="8056039" y="1752835"/>
            <a:ext cx="1013220" cy="661916"/>
          </a:xfrm>
          <a:prstGeom prst="rect">
            <a:avLst/>
          </a:prstGeom>
          <a:noFill/>
        </p:spPr>
      </p:pic>
      <p:pic>
        <p:nvPicPr>
          <p:cNvPr id="71" name="Picture 4"/>
          <p:cNvPicPr>
            <a:picLocks noChangeAspect="1" noChangeArrowheads="1"/>
          </p:cNvPicPr>
          <p:nvPr/>
        </p:nvPicPr>
        <p:blipFill>
          <a:blip r:embed="rId25" cstate="email">
            <a:extLst>
              <a:ext uri="{28A0092B-C50C-407E-A947-70E740481C1C}">
                <a14:useLocalDpi xmlns:a14="http://schemas.microsoft.com/office/drawing/2010/main"/>
              </a:ext>
            </a:extLst>
          </a:blip>
          <a:srcRect/>
          <a:stretch>
            <a:fillRect/>
          </a:stretch>
        </p:blipFill>
        <p:spPr bwMode="auto">
          <a:xfrm>
            <a:off x="8093028" y="3138725"/>
            <a:ext cx="939243" cy="62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TextBox 71"/>
          <p:cNvSpPr txBox="1"/>
          <p:nvPr/>
        </p:nvSpPr>
        <p:spPr>
          <a:xfrm>
            <a:off x="5918598" y="2378107"/>
            <a:ext cx="1365134" cy="502780"/>
          </a:xfrm>
          <a:prstGeom prst="rect">
            <a:avLst/>
          </a:prstGeom>
          <a:noFill/>
        </p:spPr>
        <p:txBody>
          <a:bodyPr wrap="square" lIns="0" tIns="45710" rIns="0" bIns="45710" rtlCol="0">
            <a:spAutoFit/>
          </a:bodyPr>
          <a:lstStyle/>
          <a:p>
            <a:pPr algn="ctr"/>
            <a:r>
              <a:rPr lang="en-US" sz="1300" dirty="0"/>
              <a:t>Brand Sentiment</a:t>
            </a:r>
            <a:br>
              <a:rPr lang="en-US" sz="1300" dirty="0"/>
            </a:br>
            <a:r>
              <a:rPr lang="en-US" sz="1300" b="1" dirty="0"/>
              <a:t>Higher NPS</a:t>
            </a:r>
          </a:p>
        </p:txBody>
      </p:sp>
      <p:sp>
        <p:nvSpPr>
          <p:cNvPr id="73" name="TextBox 72"/>
          <p:cNvSpPr txBox="1"/>
          <p:nvPr/>
        </p:nvSpPr>
        <p:spPr>
          <a:xfrm>
            <a:off x="9752948" y="5248847"/>
            <a:ext cx="2144226" cy="502780"/>
          </a:xfrm>
          <a:prstGeom prst="rect">
            <a:avLst/>
          </a:prstGeom>
          <a:noFill/>
        </p:spPr>
        <p:txBody>
          <a:bodyPr wrap="square" lIns="0" tIns="45710" rIns="0" bIns="45710" rtlCol="0">
            <a:spAutoFit/>
          </a:bodyPr>
          <a:lstStyle/>
          <a:p>
            <a:pPr algn="ctr"/>
            <a:r>
              <a:rPr lang="en-US" sz="1300" dirty="0"/>
              <a:t>360</a:t>
            </a:r>
            <a:r>
              <a:rPr lang="en-US" sz="1300" baseline="30000" dirty="0"/>
              <a:t>O</a:t>
            </a:r>
            <a:r>
              <a:rPr lang="en-US" sz="1300" dirty="0"/>
              <a:t> Customer View</a:t>
            </a:r>
            <a:br>
              <a:rPr lang="en-US" sz="1300" dirty="0"/>
            </a:br>
            <a:r>
              <a:rPr lang="en-US" sz="1300" b="1" dirty="0"/>
              <a:t>Loyal Customers</a:t>
            </a:r>
          </a:p>
        </p:txBody>
      </p:sp>
      <p:sp>
        <p:nvSpPr>
          <p:cNvPr id="74" name="TextBox 73"/>
          <p:cNvSpPr txBox="1"/>
          <p:nvPr/>
        </p:nvSpPr>
        <p:spPr>
          <a:xfrm>
            <a:off x="9813867" y="3769805"/>
            <a:ext cx="2022388" cy="502780"/>
          </a:xfrm>
          <a:prstGeom prst="rect">
            <a:avLst/>
          </a:prstGeom>
          <a:noFill/>
        </p:spPr>
        <p:txBody>
          <a:bodyPr wrap="square" lIns="0" tIns="45710" rIns="0" bIns="45710" rtlCol="0">
            <a:spAutoFit/>
          </a:bodyPr>
          <a:lstStyle/>
          <a:p>
            <a:pPr algn="ctr"/>
            <a:r>
              <a:rPr lang="en-US" sz="1300" dirty="0"/>
              <a:t>Product Recommendation</a:t>
            </a:r>
            <a:br>
              <a:rPr lang="en-US" sz="1300" dirty="0"/>
            </a:br>
            <a:r>
              <a:rPr lang="en-US" sz="1300" b="1" dirty="0"/>
              <a:t>More Sales</a:t>
            </a:r>
          </a:p>
        </p:txBody>
      </p:sp>
      <p:sp>
        <p:nvSpPr>
          <p:cNvPr id="75" name="TextBox 74"/>
          <p:cNvSpPr txBox="1"/>
          <p:nvPr/>
        </p:nvSpPr>
        <p:spPr>
          <a:xfrm>
            <a:off x="5842759" y="5248847"/>
            <a:ext cx="1516815" cy="502780"/>
          </a:xfrm>
          <a:prstGeom prst="rect">
            <a:avLst/>
          </a:prstGeom>
          <a:noFill/>
        </p:spPr>
        <p:txBody>
          <a:bodyPr wrap="square" lIns="0" tIns="45710" rIns="0" bIns="45710" rtlCol="0">
            <a:spAutoFit/>
          </a:bodyPr>
          <a:lstStyle/>
          <a:p>
            <a:pPr algn="ctr"/>
            <a:r>
              <a:rPr lang="en-US" sz="1300" dirty="0"/>
              <a:t>Propensity to Churn</a:t>
            </a:r>
            <a:br>
              <a:rPr lang="en-US" sz="1300" dirty="0"/>
            </a:br>
            <a:r>
              <a:rPr lang="en-US" sz="1300" b="1" dirty="0"/>
              <a:t>Greater Retention</a:t>
            </a:r>
          </a:p>
        </p:txBody>
      </p:sp>
      <p:sp>
        <p:nvSpPr>
          <p:cNvPr id="76" name="TextBox 75"/>
          <p:cNvSpPr txBox="1"/>
          <p:nvPr/>
        </p:nvSpPr>
        <p:spPr>
          <a:xfrm>
            <a:off x="7724500" y="5248847"/>
            <a:ext cx="1676299" cy="708012"/>
          </a:xfrm>
          <a:prstGeom prst="rect">
            <a:avLst/>
          </a:prstGeom>
          <a:noFill/>
        </p:spPr>
        <p:txBody>
          <a:bodyPr wrap="square" lIns="0" tIns="45710" rIns="0" bIns="45710" rtlCol="0">
            <a:spAutoFit/>
          </a:bodyPr>
          <a:lstStyle/>
          <a:p>
            <a:pPr algn="ctr"/>
            <a:r>
              <a:rPr lang="en-US" sz="1300" dirty="0"/>
              <a:t>Real-time Demand/</a:t>
            </a:r>
            <a:br>
              <a:rPr lang="en-US" sz="1300" dirty="0"/>
            </a:br>
            <a:r>
              <a:rPr lang="en-US" sz="1300" dirty="0"/>
              <a:t>Supply Forecast</a:t>
            </a:r>
            <a:br>
              <a:rPr lang="en-US" sz="1300" dirty="0"/>
            </a:br>
            <a:r>
              <a:rPr lang="en-US" sz="1300" b="1" dirty="0"/>
              <a:t>More Efficient</a:t>
            </a:r>
          </a:p>
        </p:txBody>
      </p:sp>
      <p:sp>
        <p:nvSpPr>
          <p:cNvPr id="77" name="Rectangle 76"/>
          <p:cNvSpPr/>
          <p:nvPr/>
        </p:nvSpPr>
        <p:spPr>
          <a:xfrm>
            <a:off x="7779367" y="2424468"/>
            <a:ext cx="1566564" cy="502780"/>
          </a:xfrm>
          <a:prstGeom prst="rect">
            <a:avLst/>
          </a:prstGeom>
        </p:spPr>
        <p:txBody>
          <a:bodyPr wrap="square" lIns="0" tIns="45710" rIns="0" bIns="45710">
            <a:spAutoFit/>
          </a:bodyPr>
          <a:lstStyle/>
          <a:p>
            <a:pPr algn="ctr"/>
            <a:r>
              <a:rPr lang="en-US" sz="1300" dirty="0"/>
              <a:t>Fraud Detection</a:t>
            </a:r>
            <a:br>
              <a:rPr lang="en-US" sz="1300" dirty="0"/>
            </a:br>
            <a:r>
              <a:rPr lang="en-US" sz="1300" b="1" dirty="0"/>
              <a:t>Lower Risk</a:t>
            </a:r>
          </a:p>
        </p:txBody>
      </p:sp>
      <p:sp>
        <p:nvSpPr>
          <p:cNvPr id="78" name="TextBox 77"/>
          <p:cNvSpPr txBox="1"/>
          <p:nvPr/>
        </p:nvSpPr>
        <p:spPr>
          <a:xfrm>
            <a:off x="9752947" y="2389403"/>
            <a:ext cx="2140779" cy="502780"/>
          </a:xfrm>
          <a:prstGeom prst="rect">
            <a:avLst/>
          </a:prstGeom>
          <a:noFill/>
        </p:spPr>
        <p:txBody>
          <a:bodyPr wrap="square" lIns="0" tIns="45710" rIns="0" bIns="45710" rtlCol="0">
            <a:spAutoFit/>
          </a:bodyPr>
          <a:lstStyle/>
          <a:p>
            <a:pPr algn="ctr"/>
            <a:r>
              <a:rPr lang="en-US" sz="1300" dirty="0"/>
              <a:t>Risk Mitigation, Real-time</a:t>
            </a:r>
          </a:p>
          <a:p>
            <a:pPr algn="ctr"/>
            <a:r>
              <a:rPr lang="en-US" sz="1300" b="1" dirty="0"/>
              <a:t>Retain Market Value</a:t>
            </a:r>
          </a:p>
        </p:txBody>
      </p:sp>
      <p:sp>
        <p:nvSpPr>
          <p:cNvPr id="79" name="TextBox 78"/>
          <p:cNvSpPr txBox="1"/>
          <p:nvPr/>
        </p:nvSpPr>
        <p:spPr>
          <a:xfrm>
            <a:off x="5649708" y="3769805"/>
            <a:ext cx="1902914" cy="502780"/>
          </a:xfrm>
          <a:prstGeom prst="rect">
            <a:avLst/>
          </a:prstGeom>
          <a:noFill/>
        </p:spPr>
        <p:txBody>
          <a:bodyPr wrap="square" lIns="0" tIns="45710" rIns="0" bIns="45710" rtlCol="0">
            <a:spAutoFit/>
          </a:bodyPr>
          <a:lstStyle/>
          <a:p>
            <a:pPr algn="ctr"/>
            <a:r>
              <a:rPr lang="en-US" sz="1300" dirty="0"/>
              <a:t>Asset Tracking</a:t>
            </a:r>
            <a:br>
              <a:rPr lang="en-US" sz="1300" dirty="0"/>
            </a:br>
            <a:r>
              <a:rPr lang="en-US" sz="1300" b="1" dirty="0"/>
              <a:t>Increase Productivity</a:t>
            </a:r>
          </a:p>
        </p:txBody>
      </p:sp>
      <p:sp>
        <p:nvSpPr>
          <p:cNvPr id="80" name="TextBox 79"/>
          <p:cNvSpPr txBox="1"/>
          <p:nvPr/>
        </p:nvSpPr>
        <p:spPr>
          <a:xfrm>
            <a:off x="7889437" y="3769805"/>
            <a:ext cx="1683352" cy="502780"/>
          </a:xfrm>
          <a:prstGeom prst="rect">
            <a:avLst/>
          </a:prstGeom>
          <a:noFill/>
        </p:spPr>
        <p:txBody>
          <a:bodyPr wrap="square" lIns="0" tIns="45710" rIns="0" bIns="45710" rtlCol="0">
            <a:spAutoFit/>
          </a:bodyPr>
          <a:lstStyle/>
          <a:p>
            <a:pPr algn="ctr"/>
            <a:r>
              <a:rPr lang="en-US" sz="1300" dirty="0"/>
              <a:t>Personalized Care</a:t>
            </a:r>
            <a:br>
              <a:rPr lang="en-US" sz="1300" dirty="0"/>
            </a:br>
            <a:r>
              <a:rPr lang="en-US" sz="1300" b="1" dirty="0"/>
              <a:t>Loyal Customers</a:t>
            </a:r>
          </a:p>
        </p:txBody>
      </p:sp>
    </p:spTree>
    <p:extLst>
      <p:ext uri="{BB962C8B-B14F-4D97-AF65-F5344CB8AC3E}">
        <p14:creationId xmlns:p14="http://schemas.microsoft.com/office/powerpoint/2010/main" val="228309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60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360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600"/>
                                        <p:tgtEl>
                                          <p:spTgt spid="72"/>
                                        </p:tgtEl>
                                      </p:cBhvr>
                                    </p:animEffect>
                                  </p:childTnLst>
                                </p:cTn>
                              </p:par>
                              <p:par>
                                <p:cTn id="14" presetID="10" presetClass="entr" presetSubtype="0" fill="hold" grpId="0" nodeType="withEffect">
                                  <p:stCondLst>
                                    <p:cond delay="160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par>
                                <p:cTn id="17" presetID="10" presetClass="entr" presetSubtype="0" fill="hold" nodeType="withEffect">
                                  <p:stCondLst>
                                    <p:cond delay="350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400"/>
                                        <p:tgtEl>
                                          <p:spTgt spid="64"/>
                                        </p:tgtEl>
                                      </p:cBhvr>
                                    </p:animEffect>
                                  </p:childTnLst>
                                </p:cTn>
                              </p:par>
                              <p:par>
                                <p:cTn id="20" presetID="10" presetClass="entr" presetSubtype="0" fill="hold" grpId="0" nodeType="withEffect">
                                  <p:stCondLst>
                                    <p:cond delay="350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par>
                                <p:cTn id="23" presetID="10" presetClass="entr" presetSubtype="0" fill="hold" nodeType="withEffect">
                                  <p:stCondLst>
                                    <p:cond delay="240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grpId="0" nodeType="withEffect">
                                  <p:stCondLst>
                                    <p:cond delay="240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
                                        <p:tgtEl>
                                          <p:spTgt spid="74"/>
                                        </p:tgtEl>
                                      </p:cBhvr>
                                    </p:animEffect>
                                  </p:childTnLst>
                                </p:cTn>
                              </p:par>
                              <p:par>
                                <p:cTn id="29" presetID="10" presetClass="entr" presetSubtype="0" fill="hold" nodeType="withEffect">
                                  <p:stCondLst>
                                    <p:cond delay="170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grpId="0" nodeType="withEffect">
                                  <p:stCondLst>
                                    <p:cond delay="1600"/>
                                  </p:stCondLst>
                                  <p:childTnLst>
                                    <p:set>
                                      <p:cBhvr>
                                        <p:cTn id="33" dur="1" fill="hold">
                                          <p:stCondLst>
                                            <p:cond delay="0"/>
                                          </p:stCondLst>
                                        </p:cTn>
                                        <p:tgtEl>
                                          <p:spTgt spid="78"/>
                                        </p:tgtEl>
                                        <p:attrNameLst>
                                          <p:attrName>style.visibility</p:attrName>
                                        </p:attrNameLst>
                                      </p:cBhvr>
                                      <p:to>
                                        <p:strVal val="visible"/>
                                      </p:to>
                                    </p:set>
                                    <p:animEffect transition="in" filter="fade">
                                      <p:cBhvr>
                                        <p:cTn id="34" dur="500"/>
                                        <p:tgtEl>
                                          <p:spTgt spid="78"/>
                                        </p:tgtEl>
                                      </p:cBhvr>
                                    </p:animEffect>
                                  </p:childTnLst>
                                </p:cTn>
                              </p:par>
                              <p:par>
                                <p:cTn id="35" presetID="10" presetClass="entr" presetSubtype="0" fill="hold" nodeType="withEffect">
                                  <p:stCondLst>
                                    <p:cond delay="40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500"/>
                                        <p:tgtEl>
                                          <p:spTgt spid="70"/>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77"/>
                                        </p:tgtEl>
                                        <p:attrNameLst>
                                          <p:attrName>style.visibility</p:attrName>
                                        </p:attrNameLst>
                                      </p:cBhvr>
                                      <p:to>
                                        <p:strVal val="visible"/>
                                      </p:to>
                                    </p:set>
                                    <p:animEffect transition="in" filter="fade">
                                      <p:cBhvr>
                                        <p:cTn id="40" dur="500"/>
                                        <p:tgtEl>
                                          <p:spTgt spid="77"/>
                                        </p:tgtEl>
                                      </p:cBhvr>
                                    </p:animEffect>
                                  </p:childTnLst>
                                </p:cTn>
                              </p:par>
                              <p:par>
                                <p:cTn id="41" presetID="10" presetClass="entr" presetSubtype="0" fill="hold" nodeType="withEffect">
                                  <p:stCondLst>
                                    <p:cond delay="280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280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par>
                                <p:cTn id="47" presetID="10" presetClass="entr" presetSubtype="0" fill="hold" nodeType="withEffect">
                                  <p:stCondLst>
                                    <p:cond delay="340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par>
                                <p:cTn id="50" presetID="10" presetClass="entr" presetSubtype="0" fill="hold" grpId="0" nodeType="withEffect">
                                  <p:stCondLst>
                                    <p:cond delay="3500"/>
                                  </p:stCondLst>
                                  <p:childTnLst>
                                    <p:set>
                                      <p:cBhvr>
                                        <p:cTn id="51" dur="1" fill="hold">
                                          <p:stCondLst>
                                            <p:cond delay="0"/>
                                          </p:stCondLst>
                                        </p:cTn>
                                        <p:tgtEl>
                                          <p:spTgt spid="76"/>
                                        </p:tgtEl>
                                        <p:attrNameLst>
                                          <p:attrName>style.visibility</p:attrName>
                                        </p:attrNameLst>
                                      </p:cBhvr>
                                      <p:to>
                                        <p:strVal val="visible"/>
                                      </p:to>
                                    </p:set>
                                    <p:animEffect transition="in" filter="fade">
                                      <p:cBhvr>
                                        <p:cTn id="52" dur="500"/>
                                        <p:tgtEl>
                                          <p:spTgt spid="76"/>
                                        </p:tgtEl>
                                      </p:cBhvr>
                                    </p:animEffect>
                                  </p:childTnLst>
                                </p:cTn>
                              </p:par>
                              <p:par>
                                <p:cTn id="53" presetID="10" presetClass="entr" presetSubtype="0" fill="hold" nodeType="withEffect">
                                  <p:stCondLst>
                                    <p:cond delay="210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grpId="0" nodeType="withEffect">
                                  <p:stCondLst>
                                    <p:cond delay="210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2" grpId="0"/>
      <p:bldP spid="73" grpId="0"/>
      <p:bldP spid="74" grpId="0"/>
      <p:bldP spid="75" grpId="0"/>
      <p:bldP spid="76" grpId="0"/>
      <p:bldP spid="77" grpId="0"/>
      <p:bldP spid="78" grpId="0"/>
      <p:bldP spid="79" grpId="0"/>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Vs1\tomawork\Projects\SAP\6672\iStock_000007885140Medium_sm.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b="19239"/>
          <a:stretch/>
        </p:blipFill>
        <p:spPr bwMode="auto">
          <a:xfrm>
            <a:off x="2244224" y="1259249"/>
            <a:ext cx="7430045" cy="52883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 cause a growing gap</a:t>
            </a:r>
            <a:endParaRPr lang="en-US" dirty="0"/>
          </a:p>
        </p:txBody>
      </p:sp>
      <p:pic>
        <p:nvPicPr>
          <p:cNvPr id="26" name="Picture 3" descr="Z:\Arbeit\_Jobs_ISP\00000_BRANDING_dont_delete\_new_BRANDING_2011\Illustrations_Pictograms\Pictograms\SAPIndustry\P-PubSector-people3.png"/>
          <p:cNvPicPr>
            <a:picLocks noChangeAspect="1" noChangeArrowheads="1"/>
          </p:cNvPicPr>
          <p:nvPr/>
        </p:nvPicPr>
        <p:blipFill>
          <a:blip r:embed="rId4" cstate="email"/>
          <a:srcRect/>
          <a:stretch>
            <a:fillRect/>
          </a:stretch>
        </p:blipFill>
        <p:spPr bwMode="auto">
          <a:xfrm>
            <a:off x="8400985" y="2857015"/>
            <a:ext cx="1273283" cy="1591560"/>
          </a:xfrm>
          <a:prstGeom prst="rect">
            <a:avLst/>
          </a:prstGeom>
          <a:noFill/>
        </p:spPr>
      </p:pic>
      <p:pic>
        <p:nvPicPr>
          <p:cNvPr id="25" name="Picture 5" descr="\\psf\Host\Users\eric\Graphic Tank\1.png"/>
          <p:cNvPicPr>
            <a:picLocks noChangeAspect="1" noChangeArrowheads="1"/>
          </p:cNvPicPr>
          <p:nvPr/>
        </p:nvPicPr>
        <p:blipFill>
          <a:blip r:embed="rId5" cstate="screen"/>
          <a:srcRect/>
          <a:stretch>
            <a:fillRect/>
          </a:stretch>
        </p:blipFill>
        <p:spPr bwMode="auto">
          <a:xfrm>
            <a:off x="1640181" y="2923947"/>
            <a:ext cx="1976145" cy="2025113"/>
          </a:xfrm>
          <a:prstGeom prst="rect">
            <a:avLst/>
          </a:prstGeom>
          <a:noFill/>
        </p:spPr>
      </p:pic>
      <p:grpSp>
        <p:nvGrpSpPr>
          <p:cNvPr id="63" name="Group 15"/>
          <p:cNvGrpSpPr/>
          <p:nvPr/>
        </p:nvGrpSpPr>
        <p:grpSpPr>
          <a:xfrm>
            <a:off x="10015009" y="4633378"/>
            <a:ext cx="1194427" cy="929493"/>
            <a:chOff x="5450470" y="2012074"/>
            <a:chExt cx="956285" cy="762591"/>
          </a:xfrm>
        </p:grpSpPr>
        <p:pic>
          <p:nvPicPr>
            <p:cNvPr id="64" name="Picture 2" descr="\\psf\Host\Users\eric\Graphic Tank\fac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888759" y="2256671"/>
              <a:ext cx="517996" cy="517994"/>
            </a:xfrm>
            <a:prstGeom prst="rect">
              <a:avLst/>
            </a:prstGeom>
            <a:noFill/>
            <a:ln w="19050">
              <a:solidFill>
                <a:schemeClr val="bg1"/>
              </a:solidFill>
            </a:ln>
          </p:spPr>
        </p:pic>
        <p:pic>
          <p:nvPicPr>
            <p:cNvPr id="65" name="Picture 3" descr="\\psf\Host\Users\eric\Graphic Tank\tweet.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450470" y="2012074"/>
              <a:ext cx="517996" cy="517994"/>
            </a:xfrm>
            <a:prstGeom prst="roundRect">
              <a:avLst/>
            </a:prstGeom>
            <a:noFill/>
            <a:ln w="19050">
              <a:solidFill>
                <a:schemeClr val="bg1"/>
              </a:solidFill>
            </a:ln>
          </p:spPr>
        </p:pic>
      </p:grpSp>
      <p:pic>
        <p:nvPicPr>
          <p:cNvPr id="66" name="Picture 6" descr="\\psf\Host\Users\eric\Graphic Tank\mbol.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338504" y="2473485"/>
            <a:ext cx="710952" cy="1213582"/>
          </a:xfrm>
          <a:prstGeom prst="rect">
            <a:avLst/>
          </a:prstGeom>
          <a:noFill/>
        </p:spPr>
      </p:pic>
      <p:sp>
        <p:nvSpPr>
          <p:cNvPr id="3" name="Rectangle 2"/>
          <p:cNvSpPr/>
          <p:nvPr/>
        </p:nvSpPr>
        <p:spPr>
          <a:xfrm>
            <a:off x="10117603" y="1865348"/>
            <a:ext cx="1036551" cy="446300"/>
          </a:xfrm>
          <a:prstGeom prst="rect">
            <a:avLst/>
          </a:prstGeom>
        </p:spPr>
        <p:txBody>
          <a:bodyPr wrap="none" lIns="121944" tIns="60972" rIns="121944" bIns="60972">
            <a:spAutoFit/>
          </a:bodyPr>
          <a:lstStyle/>
          <a:p>
            <a:pPr fontAlgn="base">
              <a:spcBef>
                <a:spcPct val="50000"/>
              </a:spcBef>
              <a:spcAft>
                <a:spcPct val="0"/>
              </a:spcAft>
              <a:buClr>
                <a:srgbClr val="F0AB00"/>
              </a:buClr>
              <a:buSzPct val="80000"/>
            </a:pPr>
            <a:r>
              <a:rPr lang="en-US" kern="0" smtClean="0">
                <a:ea typeface="Arial Unicode MS" pitchFamily="34" charset="-128"/>
                <a:cs typeface="Arial Unicode MS" pitchFamily="34" charset="-128"/>
              </a:rPr>
              <a:t>Mobile</a:t>
            </a:r>
            <a:endParaRPr lang="en-US" kern="0" dirty="0">
              <a:ea typeface="Arial Unicode MS" pitchFamily="34" charset="-128"/>
              <a:cs typeface="Arial Unicode MS" pitchFamily="34" charset="-128"/>
            </a:endParaRPr>
          </a:p>
        </p:txBody>
      </p:sp>
      <p:sp>
        <p:nvSpPr>
          <p:cNvPr id="4" name="Rectangle 3"/>
          <p:cNvSpPr/>
          <p:nvPr/>
        </p:nvSpPr>
        <p:spPr>
          <a:xfrm>
            <a:off x="10267747" y="5782053"/>
            <a:ext cx="1067007" cy="446300"/>
          </a:xfrm>
          <a:prstGeom prst="rect">
            <a:avLst/>
          </a:prstGeom>
        </p:spPr>
        <p:txBody>
          <a:bodyPr wrap="none" lIns="121944" tIns="60972" rIns="121944" bIns="60972">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Simple</a:t>
            </a:r>
            <a:endParaRPr lang="en-US" kern="0" dirty="0">
              <a:ea typeface="Arial Unicode MS" pitchFamily="34" charset="-128"/>
              <a:cs typeface="Arial Unicode MS" pitchFamily="34" charset="-128"/>
            </a:endParaRPr>
          </a:p>
        </p:txBody>
      </p:sp>
      <p:sp>
        <p:nvSpPr>
          <p:cNvPr id="68" name="TextBox 67"/>
          <p:cNvSpPr txBox="1"/>
          <p:nvPr/>
        </p:nvSpPr>
        <p:spPr>
          <a:xfrm>
            <a:off x="1205484" y="5083004"/>
            <a:ext cx="2845537" cy="32837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Bigger. Faster. Social.  </a:t>
            </a:r>
          </a:p>
        </p:txBody>
      </p:sp>
    </p:spTree>
    <p:extLst>
      <p:ext uri="{BB962C8B-B14F-4D97-AF65-F5344CB8AC3E}">
        <p14:creationId xmlns:p14="http://schemas.microsoft.com/office/powerpoint/2010/main" val="3156796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SAP’s vision is to build a network of truth</a:t>
            </a:r>
            <a:endParaRPr lang="en-US" dirty="0"/>
          </a:p>
        </p:txBody>
      </p:sp>
      <p:sp>
        <p:nvSpPr>
          <p:cNvPr id="13" name="Hexagon 12"/>
          <p:cNvSpPr/>
          <p:nvPr/>
        </p:nvSpPr>
        <p:spPr bwMode="gray">
          <a:xfrm rot="16200000">
            <a:off x="9308942" y="3220874"/>
            <a:ext cx="2185151" cy="2011284"/>
          </a:xfrm>
          <a:prstGeom prst="hexagon">
            <a:avLst/>
          </a:prstGeom>
          <a:noFill/>
          <a:ln w="41275" algn="ctr">
            <a:solidFill>
              <a:schemeClr val="accent1"/>
            </a:solidFill>
            <a:miter lim="800000"/>
            <a:headEnd/>
            <a:tailEnd/>
          </a:ln>
        </p:spPr>
        <p:txBody>
          <a:bodyPr lIns="120024" tIns="96019" rIns="120024" bIns="96019" rtlCol="0" anchor="ctr"/>
          <a:lstStyle/>
          <a:p>
            <a:pPr algn="ctr" defTabSz="1219444"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4" name="TextBox 13"/>
          <p:cNvSpPr txBox="1"/>
          <p:nvPr/>
        </p:nvSpPr>
        <p:spPr bwMode="gray">
          <a:xfrm>
            <a:off x="9858980" y="4057182"/>
            <a:ext cx="1248530" cy="36941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PEOPLE</a:t>
            </a:r>
          </a:p>
        </p:txBody>
      </p:sp>
      <p:pic>
        <p:nvPicPr>
          <p:cNvPr id="16" name="Picture 15" descr="\\psf\Host\Users\eric\Graphic Tank\People v2-1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gray">
          <a:xfrm>
            <a:off x="11003658" y="2152926"/>
            <a:ext cx="807002" cy="1131905"/>
          </a:xfrm>
          <a:prstGeom prst="rect">
            <a:avLst/>
          </a:prstGeom>
          <a:noFill/>
        </p:spPr>
      </p:pic>
      <p:pic>
        <p:nvPicPr>
          <p:cNvPr id="17" name="Picture 16" descr="\\psf\Host\Users\eric\Graphic Tank\People v2-1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gray">
          <a:xfrm>
            <a:off x="9090067" y="2043969"/>
            <a:ext cx="807002" cy="1131905"/>
          </a:xfrm>
          <a:prstGeom prst="rect">
            <a:avLst/>
          </a:prstGeom>
          <a:noFill/>
        </p:spPr>
      </p:pic>
      <p:pic>
        <p:nvPicPr>
          <p:cNvPr id="18" name="Picture 16" descr="\\psf\Host\Users\eric\Graphic Tank\People v2-1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gray">
          <a:xfrm>
            <a:off x="10123049" y="1741250"/>
            <a:ext cx="807002" cy="1131905"/>
          </a:xfrm>
          <a:prstGeom prst="rect">
            <a:avLst/>
          </a:prstGeom>
          <a:noFill/>
        </p:spPr>
      </p:pic>
      <p:sp>
        <p:nvSpPr>
          <p:cNvPr id="19" name="Right Arrow 18"/>
          <p:cNvSpPr/>
          <p:nvPr/>
        </p:nvSpPr>
        <p:spPr bwMode="gray">
          <a:xfrm>
            <a:off x="3052527" y="3470515"/>
            <a:ext cx="2743914" cy="791853"/>
          </a:xfrm>
          <a:prstGeom prst="rightArrow">
            <a:avLst/>
          </a:prstGeom>
          <a:solidFill>
            <a:srgbClr val="F0AB00"/>
          </a:solidFill>
          <a:ln w="6350" algn="ctr">
            <a:noFill/>
            <a:miter lim="800000"/>
            <a:headEnd/>
            <a:tailEnd/>
          </a:ln>
        </p:spPr>
        <p:txBody>
          <a:bodyPr lIns="120024" tIns="96019" rIns="120024" bIns="96019" rtlCol="0" anchor="ctr"/>
          <a:lstStyle/>
          <a:p>
            <a:pPr algn="ctr" defTabSz="1219444" fontAlgn="base">
              <a:spcBef>
                <a:spcPct val="50000"/>
              </a:spcBef>
              <a:spcAft>
                <a:spcPct val="0"/>
              </a:spcAft>
              <a:buClr>
                <a:srgbClr val="F0AB00"/>
              </a:buClr>
              <a:buSzPct val="80000"/>
            </a:pPr>
            <a:endParaRPr lang="en-US" sz="2700" kern="0" dirty="0" err="1">
              <a:ea typeface="Arial Unicode MS" pitchFamily="34" charset="-128"/>
              <a:cs typeface="Arial Unicode MS" pitchFamily="34" charset="-128"/>
            </a:endParaRPr>
          </a:p>
        </p:txBody>
      </p:sp>
      <p:sp>
        <p:nvSpPr>
          <p:cNvPr id="20" name="Right Arrow 19"/>
          <p:cNvSpPr/>
          <p:nvPr/>
        </p:nvSpPr>
        <p:spPr bwMode="gray">
          <a:xfrm rot="10800000">
            <a:off x="6244498" y="3470515"/>
            <a:ext cx="2743914" cy="791853"/>
          </a:xfrm>
          <a:prstGeom prst="rightArrow">
            <a:avLst/>
          </a:prstGeom>
          <a:solidFill>
            <a:srgbClr val="F0AB00"/>
          </a:solidFill>
          <a:ln w="6350" algn="ctr">
            <a:noFill/>
            <a:miter lim="800000"/>
            <a:headEnd/>
            <a:tailEnd/>
          </a:ln>
        </p:spPr>
        <p:txBody>
          <a:bodyPr lIns="120024" tIns="96019" rIns="120024" bIns="96019" rtlCol="0" anchor="ctr"/>
          <a:lstStyle/>
          <a:p>
            <a:pPr algn="ctr" defTabSz="1219444" fontAlgn="base">
              <a:spcBef>
                <a:spcPct val="50000"/>
              </a:spcBef>
              <a:spcAft>
                <a:spcPct val="0"/>
              </a:spcAft>
              <a:buClr>
                <a:srgbClr val="F0AB00"/>
              </a:buClr>
              <a:buSzPct val="80000"/>
            </a:pPr>
            <a:endParaRPr lang="en-US" sz="2700" kern="0" dirty="0" err="1">
              <a:ea typeface="Arial Unicode MS" pitchFamily="34" charset="-128"/>
              <a:cs typeface="Arial Unicode MS" pitchFamily="34" charset="-128"/>
            </a:endParaRPr>
          </a:p>
        </p:txBody>
      </p:sp>
      <p:sp>
        <p:nvSpPr>
          <p:cNvPr id="21" name="Rectangle 20"/>
          <p:cNvSpPr/>
          <p:nvPr/>
        </p:nvSpPr>
        <p:spPr bwMode="gray">
          <a:xfrm>
            <a:off x="740668" y="4524592"/>
            <a:ext cx="2529597" cy="1385207"/>
          </a:xfrm>
          <a:prstGeom prst="rect">
            <a:avLst/>
          </a:prstGeom>
          <a:solidFill>
            <a:schemeClr val="bg1"/>
          </a:solidFill>
          <a:ln w="6350" algn="ctr">
            <a:noFill/>
            <a:miter lim="800000"/>
            <a:headEnd/>
            <a:tailEnd/>
          </a:ln>
        </p:spPr>
        <p:txBody>
          <a:bodyPr lIns="120024" tIns="96019" rIns="120024" bIns="96019" rtlCol="0" anchor="ctr"/>
          <a:lstStyle/>
          <a:p>
            <a:pPr algn="ctr" defTabSz="1219444"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nvGrpSpPr>
          <p:cNvPr id="22" name="Group 21"/>
          <p:cNvGrpSpPr/>
          <p:nvPr/>
        </p:nvGrpSpPr>
        <p:grpSpPr>
          <a:xfrm>
            <a:off x="2928753" y="1057871"/>
            <a:ext cx="6024003" cy="6408994"/>
            <a:chOff x="2756932" y="324001"/>
            <a:chExt cx="6430196" cy="7200250"/>
          </a:xfrm>
        </p:grpSpPr>
        <p:grpSp>
          <p:nvGrpSpPr>
            <p:cNvPr id="23" name="Group 22"/>
            <p:cNvGrpSpPr/>
            <p:nvPr/>
          </p:nvGrpSpPr>
          <p:grpSpPr>
            <a:xfrm>
              <a:off x="3071994" y="324001"/>
              <a:ext cx="6115134" cy="7200250"/>
              <a:chOff x="2952844" y="324001"/>
              <a:chExt cx="6115134" cy="7200250"/>
            </a:xfrm>
          </p:grpSpPr>
          <p:pic>
            <p:nvPicPr>
              <p:cNvPr id="27" name="Picture 2" descr="\\psf\Home\Graphic Tank\Chasm v1a-02.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30057" y="1251186"/>
                <a:ext cx="5137921" cy="627306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psf\Home\Graphic Tank\Chasm v1a-02.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952844" y="324001"/>
                <a:ext cx="5137921" cy="6273065"/>
              </a:xfrm>
              <a:prstGeom prst="rect">
                <a:avLst/>
              </a:prstGeom>
              <a:noFill/>
              <a:extLst>
                <a:ext uri="{909E8E84-426E-40DD-AFC4-6F175D3DCCD1}">
                  <a14:hiddenFill xmlns:a14="http://schemas.microsoft.com/office/drawing/2010/main">
                    <a:solidFill>
                      <a:srgbClr val="FFFFFF"/>
                    </a:solidFill>
                  </a14:hiddenFill>
                </a:ext>
              </a:extLst>
            </p:spPr>
          </p:pic>
        </p:grpSp>
        <p:pic>
          <p:nvPicPr>
            <p:cNvPr id="24" name="Picture 2" descr="\\psf\Home\Graphic Tank\Chasm v1a-02.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756932" y="860634"/>
              <a:ext cx="6214882" cy="599736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Hexagon 28"/>
          <p:cNvSpPr/>
          <p:nvPr/>
        </p:nvSpPr>
        <p:spPr bwMode="gray">
          <a:xfrm rot="16200000">
            <a:off x="653734" y="2784301"/>
            <a:ext cx="2185151" cy="2011284"/>
          </a:xfrm>
          <a:prstGeom prst="hexagon">
            <a:avLst/>
          </a:prstGeom>
          <a:noFill/>
          <a:ln w="41275" algn="ctr">
            <a:solidFill>
              <a:schemeClr val="accent1"/>
            </a:solidFill>
            <a:miter lim="800000"/>
            <a:headEnd/>
            <a:tailEnd/>
          </a:ln>
        </p:spPr>
        <p:txBody>
          <a:bodyPr lIns="120024" tIns="96019" rIns="120024" bIns="96019" rtlCol="0" anchor="ctr"/>
          <a:lstStyle/>
          <a:p>
            <a:pPr algn="ctr" defTabSz="1219444"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0" name="TextBox 29"/>
          <p:cNvSpPr txBox="1"/>
          <p:nvPr/>
        </p:nvSpPr>
        <p:spPr bwMode="gray">
          <a:xfrm>
            <a:off x="1318732" y="3605234"/>
            <a:ext cx="746999"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DATA</a:t>
            </a:r>
            <a:endParaRPr lang="en-US" sz="2400" b="1" kern="0" dirty="0">
              <a:ea typeface="Arial Unicode MS" pitchFamily="34" charset="-128"/>
              <a:cs typeface="Arial Unicode MS" pitchFamily="34" charset="-128"/>
            </a:endParaRPr>
          </a:p>
        </p:txBody>
      </p:sp>
      <p:grpSp>
        <p:nvGrpSpPr>
          <p:cNvPr id="31" name="Group 30"/>
          <p:cNvGrpSpPr/>
          <p:nvPr/>
        </p:nvGrpSpPr>
        <p:grpSpPr bwMode="gray">
          <a:xfrm>
            <a:off x="121918" y="4759251"/>
            <a:ext cx="2806835" cy="1015814"/>
            <a:chOff x="1520831" y="5179179"/>
            <a:chExt cx="2104578" cy="761684"/>
          </a:xfrm>
        </p:grpSpPr>
        <p:pic>
          <p:nvPicPr>
            <p:cNvPr id="32" name="Picture 7" descr="\\psf\Host\Users\eric\Graphic Tank\Social Media Icons_Social Media copy.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gray">
            <a:xfrm>
              <a:off x="2562681" y="5478386"/>
              <a:ext cx="457144" cy="462477"/>
            </a:xfrm>
            <a:prstGeom prst="rect">
              <a:avLst/>
            </a:prstGeom>
            <a:noFill/>
          </p:spPr>
        </p:pic>
        <p:pic>
          <p:nvPicPr>
            <p:cNvPr id="33" name="Picture 8" descr="\\psf\Host\Users\eric\Graphic Tank\Social Media Icons_Social Media copy 3.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gray">
            <a:xfrm>
              <a:off x="3168265" y="5179179"/>
              <a:ext cx="457144" cy="462477"/>
            </a:xfrm>
            <a:prstGeom prst="rect">
              <a:avLst/>
            </a:prstGeom>
            <a:noFill/>
          </p:spPr>
        </p:pic>
        <p:pic>
          <p:nvPicPr>
            <p:cNvPr id="34" name="Picture 27" descr="\\psf\Host\Users\eric\Graphic Tank\Misc-03.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gray">
            <a:xfrm>
              <a:off x="1520831" y="5240079"/>
              <a:ext cx="805316" cy="469545"/>
            </a:xfrm>
            <a:prstGeom prst="rect">
              <a:avLst/>
            </a:prstGeom>
            <a:noFill/>
          </p:spPr>
        </p:pic>
      </p:grpSp>
    </p:spTree>
    <p:extLst>
      <p:ext uri="{BB962C8B-B14F-4D97-AF65-F5344CB8AC3E}">
        <p14:creationId xmlns:p14="http://schemas.microsoft.com/office/powerpoint/2010/main" val="960285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378509" y="243673"/>
            <a:ext cx="11330950" cy="615696"/>
          </a:xfrm>
          <a:prstGeom prst="rect">
            <a:avLst/>
          </a:prstGeom>
          <a:solidFill>
            <a:schemeClr val="accent2"/>
          </a:solidFill>
        </p:spPr>
        <p:txBody>
          <a:bodyPr lIns="121944" tIns="60972" rIns="121944" bIns="60972"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solidFill>
                  <a:schemeClr val="bg1"/>
                </a:solidFill>
              </a:rPr>
              <a:t>We Need a “NETWORK OF TRUTH”</a:t>
            </a:r>
            <a:endParaRPr lang="en-US" dirty="0">
              <a:solidFill>
                <a:schemeClr val="bg1"/>
              </a:solidFill>
            </a:endParaRPr>
          </a:p>
        </p:txBody>
      </p:sp>
      <p:sp>
        <p:nvSpPr>
          <p:cNvPr id="3" name="TextBox 2"/>
          <p:cNvSpPr txBox="1"/>
          <p:nvPr/>
        </p:nvSpPr>
        <p:spPr>
          <a:xfrm>
            <a:off x="8519429" y="1506122"/>
            <a:ext cx="3135423" cy="932010"/>
          </a:xfrm>
          <a:prstGeom prst="rect">
            <a:avLst/>
          </a:prstGeom>
          <a:noFill/>
        </p:spPr>
        <p:txBody>
          <a:bodyPr wrap="square" lIns="121944" tIns="121944" rIns="121944" bIns="121944" rtlCol="0" anchor="t" anchorCtr="0">
            <a:noAutofit/>
          </a:bodyPr>
          <a:lstStyle/>
          <a:p>
            <a:pPr algn="ctr">
              <a:spcBef>
                <a:spcPct val="0"/>
              </a:spcBef>
              <a:buNone/>
            </a:pPr>
            <a:r>
              <a:rPr lang="en-US" sz="3200" b="1" dirty="0">
                <a:latin typeface="Arial" pitchFamily="34" charset="0"/>
                <a:ea typeface="+mj-ea"/>
                <a:cs typeface="Arial" pitchFamily="34" charset="0"/>
              </a:rPr>
              <a:t>From single version of truth </a:t>
            </a:r>
          </a:p>
        </p:txBody>
      </p:sp>
      <p:sp>
        <p:nvSpPr>
          <p:cNvPr id="9" name="TextBox 8"/>
          <p:cNvSpPr txBox="1"/>
          <p:nvPr/>
        </p:nvSpPr>
        <p:spPr>
          <a:xfrm>
            <a:off x="2464616" y="4575287"/>
            <a:ext cx="3135423" cy="932010"/>
          </a:xfrm>
          <a:prstGeom prst="rect">
            <a:avLst/>
          </a:prstGeom>
          <a:noFill/>
        </p:spPr>
        <p:txBody>
          <a:bodyPr wrap="square" lIns="121944" tIns="121944" rIns="121944" bIns="121944" rtlCol="0" anchor="t" anchorCtr="0">
            <a:noAutofit/>
          </a:bodyPr>
          <a:lstStyle/>
          <a:p>
            <a:pPr algn="ctr">
              <a:spcBef>
                <a:spcPct val="0"/>
              </a:spcBef>
              <a:buNone/>
            </a:pPr>
            <a:r>
              <a:rPr lang="en-US" sz="3200" b="1" dirty="0">
                <a:latin typeface="Arial" pitchFamily="34" charset="0"/>
                <a:ea typeface="+mj-ea"/>
                <a:cs typeface="Arial" pitchFamily="34" charset="0"/>
              </a:rPr>
              <a:t>To network of truth </a:t>
            </a:r>
          </a:p>
        </p:txBody>
      </p:sp>
      <p:sp>
        <p:nvSpPr>
          <p:cNvPr id="4" name="Left Arrow 3"/>
          <p:cNvSpPr/>
          <p:nvPr/>
        </p:nvSpPr>
        <p:spPr bwMode="gray">
          <a:xfrm>
            <a:off x="7809556" y="1712762"/>
            <a:ext cx="509649" cy="518735"/>
          </a:xfrm>
          <a:prstGeom prst="leftArrow">
            <a:avLst/>
          </a:prstGeom>
          <a:solidFill>
            <a:schemeClr val="bg1">
              <a:lumMod val="50000"/>
            </a:schemeClr>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121944" tIns="121944" rIns="121944" bIns="121944" rtlCol="0" anchor="ctr"/>
          <a:lstStyle/>
          <a:p>
            <a:pPr indent="-245582" algn="ctr">
              <a:spcBef>
                <a:spcPct val="0"/>
              </a:spcBef>
              <a:buClr>
                <a:srgbClr val="F0AB00"/>
              </a:buClr>
              <a:buSzPct val="80000"/>
            </a:pPr>
            <a:endParaRPr lang="en-US" sz="1900" b="1" dirty="0">
              <a:solidFill>
                <a:schemeClr val="bg1"/>
              </a:solidFill>
              <a:latin typeface="Arial" charset="0"/>
            </a:endParaRPr>
          </a:p>
        </p:txBody>
      </p:sp>
      <p:sp>
        <p:nvSpPr>
          <p:cNvPr id="11" name="Left Arrow 10"/>
          <p:cNvSpPr/>
          <p:nvPr/>
        </p:nvSpPr>
        <p:spPr bwMode="gray">
          <a:xfrm flipH="1">
            <a:off x="5504302" y="4781925"/>
            <a:ext cx="509649" cy="518735"/>
          </a:xfrm>
          <a:prstGeom prst="leftArrow">
            <a:avLst/>
          </a:prstGeom>
          <a:solidFill>
            <a:schemeClr val="bg1">
              <a:lumMod val="50000"/>
            </a:schemeClr>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121944" tIns="121944" rIns="121944" bIns="121944" rtlCol="0" anchor="ctr"/>
          <a:lstStyle/>
          <a:p>
            <a:pPr indent="-245582" algn="ctr">
              <a:spcBef>
                <a:spcPct val="0"/>
              </a:spcBef>
              <a:buClr>
                <a:srgbClr val="F0AB00"/>
              </a:buClr>
              <a:buSzPct val="80000"/>
            </a:pPr>
            <a:endParaRPr lang="en-US" sz="1900" b="1" dirty="0">
              <a:solidFill>
                <a:schemeClr val="bg1"/>
              </a:solidFill>
              <a:latin typeface="Arial" charset="0"/>
            </a:endParaRPr>
          </a:p>
        </p:txBody>
      </p:sp>
      <p:pic>
        <p:nvPicPr>
          <p:cNvPr id="10" name="Picture 2" descr="http://s1.reutersmedia.net/resources/r/?m=02&amp;d=20120314&amp;t=2&amp;i=582432884&amp;w=460&amp;fh=&amp;fw=&amp;ll=&amp;pl=&amp;r=CBRE82D17FD00"/>
          <p:cNvPicPr>
            <a:picLocks noChangeAspect="1" noChangeArrowheads="1"/>
          </p:cNvPicPr>
          <p:nvPr/>
        </p:nvPicPr>
        <p:blipFill rotWithShape="1">
          <a:blip r:embed="rId2" cstate="print">
            <a:extLst>
              <a:ext uri="{28A0092B-C50C-407E-A947-70E740481C1C}">
                <a14:useLocalDpi xmlns:a14="http://schemas.microsoft.com/office/drawing/2010/main"/>
              </a:ext>
            </a:extLst>
          </a:blip>
          <a:stretch/>
        </p:blipFill>
        <p:spPr bwMode="auto">
          <a:xfrm>
            <a:off x="945683" y="1235992"/>
            <a:ext cx="6022991" cy="26500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2.bp.blogspot.com/__k-reMRwjVo/SFIFcP317hI/AAAAAAAAAGU/kYSrKPJ6P6o/s320/Wikipedia.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68154" y="3462304"/>
            <a:ext cx="3302553" cy="315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124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Everyone can consume and contribute</a:t>
            </a:r>
            <a:endParaRPr lang="en-US" dirty="0"/>
          </a:p>
        </p:txBody>
      </p:sp>
      <p:grpSp>
        <p:nvGrpSpPr>
          <p:cNvPr id="39" name="Group 38"/>
          <p:cNvGrpSpPr/>
          <p:nvPr/>
        </p:nvGrpSpPr>
        <p:grpSpPr>
          <a:xfrm>
            <a:off x="9555013" y="2997459"/>
            <a:ext cx="1414803" cy="1627860"/>
            <a:chOff x="2335002" y="1391313"/>
            <a:chExt cx="1280815" cy="1407108"/>
          </a:xfrm>
        </p:grpSpPr>
        <p:sp>
          <p:nvSpPr>
            <p:cNvPr id="40" name="Hexagon 39"/>
            <p:cNvSpPr>
              <a:spLocks noChangeAspect="1"/>
            </p:cNvSpPr>
            <p:nvPr/>
          </p:nvSpPr>
          <p:spPr bwMode="gray">
            <a:xfrm rot="16200000">
              <a:off x="2271856" y="1454459"/>
              <a:ext cx="1407108" cy="1280815"/>
            </a:xfrm>
            <a:prstGeom prst="hexagon">
              <a:avLst/>
            </a:prstGeom>
            <a:solidFill>
              <a:schemeClr val="bg1"/>
            </a:solidFill>
            <a:ln w="38100" algn="ctr">
              <a:solidFill>
                <a:schemeClr val="accent1"/>
              </a:solidFill>
              <a:miter lim="800000"/>
              <a:headEnd/>
              <a:tailEnd/>
            </a:ln>
          </p:spPr>
          <p:txBody>
            <a:bodyPr lIns="90000" tIns="72000" rIns="90000" bIns="72000" rtlCol="0" anchor="ctr"/>
            <a:lstStyle/>
            <a:p>
              <a:pPr algn="ctr" defTabSz="1219444"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nvGrpSpPr>
            <p:cNvPr id="41" name="Group 40"/>
            <p:cNvGrpSpPr/>
            <p:nvPr/>
          </p:nvGrpSpPr>
          <p:grpSpPr>
            <a:xfrm>
              <a:off x="2379877" y="1558211"/>
              <a:ext cx="1191066" cy="1155327"/>
              <a:chOff x="463672" y="1778139"/>
              <a:chExt cx="1719244" cy="1667659"/>
            </a:xfrm>
          </p:grpSpPr>
          <p:sp>
            <p:nvSpPr>
              <p:cNvPr id="42" name="TextBox 41"/>
              <p:cNvSpPr txBox="1"/>
              <p:nvPr/>
            </p:nvSpPr>
            <p:spPr bwMode="gray">
              <a:xfrm>
                <a:off x="463672" y="2831373"/>
                <a:ext cx="1719244" cy="614425"/>
              </a:xfrm>
              <a:prstGeom prst="rect">
                <a:avLst/>
              </a:prstGeom>
              <a:noFill/>
            </p:spPr>
            <p:txBody>
              <a:bodyPr wrap="square" lIns="0" tIns="0" rIns="0" bIns="0">
                <a:spAutoFit/>
              </a:bodyPr>
              <a:lstStyle/>
              <a:p>
                <a:pPr algn="ctr">
                  <a:spcBef>
                    <a:spcPct val="50000"/>
                  </a:spcBef>
                  <a:buClr>
                    <a:srgbClr val="F0AB00"/>
                  </a:buClr>
                  <a:buSzPct val="80000"/>
                  <a:defRPr/>
                </a:pPr>
                <a:r>
                  <a:rPr lang="en-US" sz="1600" b="1" kern="0" dirty="0">
                    <a:ea typeface="Arial Unicode MS" pitchFamily="34" charset="-128"/>
                    <a:cs typeface="Arial Unicode MS" pitchFamily="34" charset="-128"/>
                  </a:rPr>
                  <a:t>Decision</a:t>
                </a:r>
                <a:br>
                  <a:rPr lang="en-US" sz="1600" b="1" kern="0" dirty="0">
                    <a:ea typeface="Arial Unicode MS" pitchFamily="34" charset="-128"/>
                    <a:cs typeface="Arial Unicode MS" pitchFamily="34" charset="-128"/>
                  </a:rPr>
                </a:br>
                <a:r>
                  <a:rPr lang="en-US" sz="1600" b="1" kern="0" dirty="0">
                    <a:ea typeface="Arial Unicode MS" pitchFamily="34" charset="-128"/>
                    <a:cs typeface="Arial Unicode MS" pitchFamily="34" charset="-128"/>
                  </a:rPr>
                  <a:t> Maker</a:t>
                </a:r>
              </a:p>
            </p:txBody>
          </p:sp>
          <p:pic>
            <p:nvPicPr>
              <p:cNvPr id="43" name="Picture 16" descr="\\psf\Host\Users\eric\Graphic Tank\People v2-1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gray">
              <a:xfrm>
                <a:off x="924401" y="1778139"/>
                <a:ext cx="797786" cy="1062383"/>
              </a:xfrm>
              <a:prstGeom prst="rect">
                <a:avLst/>
              </a:prstGeom>
              <a:noFill/>
            </p:spPr>
          </p:pic>
        </p:grpSp>
      </p:grpSp>
      <p:grpSp>
        <p:nvGrpSpPr>
          <p:cNvPr id="44" name="Group 43"/>
          <p:cNvGrpSpPr/>
          <p:nvPr/>
        </p:nvGrpSpPr>
        <p:grpSpPr>
          <a:xfrm>
            <a:off x="1535612" y="4319954"/>
            <a:ext cx="1414802" cy="1576782"/>
            <a:chOff x="2335002" y="1391313"/>
            <a:chExt cx="1280815" cy="1407108"/>
          </a:xfrm>
        </p:grpSpPr>
        <p:sp>
          <p:nvSpPr>
            <p:cNvPr id="45" name="Hexagon 44"/>
            <p:cNvSpPr>
              <a:spLocks noChangeAspect="1"/>
            </p:cNvSpPr>
            <p:nvPr/>
          </p:nvSpPr>
          <p:spPr bwMode="gray">
            <a:xfrm rot="16200000">
              <a:off x="2271856" y="1454459"/>
              <a:ext cx="1407108" cy="1280815"/>
            </a:xfrm>
            <a:prstGeom prst="hexagon">
              <a:avLst/>
            </a:prstGeom>
            <a:solidFill>
              <a:schemeClr val="bg1"/>
            </a:solidFill>
            <a:ln w="38100" algn="ctr">
              <a:solidFill>
                <a:schemeClr val="accent1"/>
              </a:solidFill>
              <a:miter lim="800000"/>
              <a:headEnd/>
              <a:tailEnd/>
            </a:ln>
          </p:spPr>
          <p:txBody>
            <a:bodyPr lIns="90000" tIns="72000" rIns="90000" bIns="72000" rtlCol="0" anchor="ctr"/>
            <a:lstStyle/>
            <a:p>
              <a:pPr algn="ctr" defTabSz="1219444"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nvGrpSpPr>
            <p:cNvPr id="46" name="Group 45"/>
            <p:cNvGrpSpPr/>
            <p:nvPr/>
          </p:nvGrpSpPr>
          <p:grpSpPr>
            <a:xfrm>
              <a:off x="2379877" y="1558212"/>
              <a:ext cx="1191066" cy="1021462"/>
              <a:chOff x="463672" y="1778139"/>
              <a:chExt cx="1719244" cy="1474428"/>
            </a:xfrm>
          </p:grpSpPr>
          <p:sp>
            <p:nvSpPr>
              <p:cNvPr id="47" name="TextBox 46"/>
              <p:cNvSpPr txBox="1"/>
              <p:nvPr/>
            </p:nvSpPr>
            <p:spPr bwMode="gray">
              <a:xfrm>
                <a:off x="463672" y="2935404"/>
                <a:ext cx="1719244" cy="317163"/>
              </a:xfrm>
              <a:prstGeom prst="rect">
                <a:avLst/>
              </a:prstGeom>
              <a:noFill/>
            </p:spPr>
            <p:txBody>
              <a:bodyPr wrap="square" lIns="0" tIns="0" rIns="0" bIns="0">
                <a:spAutoFit/>
              </a:bodyPr>
              <a:lstStyle/>
              <a:p>
                <a:pPr algn="ctr">
                  <a:spcBef>
                    <a:spcPct val="50000"/>
                  </a:spcBef>
                  <a:buClr>
                    <a:srgbClr val="F0AB00"/>
                  </a:buClr>
                  <a:buSzPct val="80000"/>
                  <a:defRPr/>
                </a:pPr>
                <a:r>
                  <a:rPr lang="en-US" sz="1600" b="1" kern="0" dirty="0">
                    <a:ea typeface="Arial Unicode MS" pitchFamily="34" charset="-128"/>
                    <a:cs typeface="Arial Unicode MS" pitchFamily="34" charset="-128"/>
                  </a:rPr>
                  <a:t>Analyst</a:t>
                </a:r>
              </a:p>
            </p:txBody>
          </p:sp>
          <p:pic>
            <p:nvPicPr>
              <p:cNvPr id="63" name="Picture 16" descr="\\psf\Host\Users\eric\Graphic Tank\People v2-1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gray">
              <a:xfrm>
                <a:off x="924401" y="1778139"/>
                <a:ext cx="797786" cy="1062383"/>
              </a:xfrm>
              <a:prstGeom prst="rect">
                <a:avLst/>
              </a:prstGeom>
              <a:noFill/>
            </p:spPr>
          </p:pic>
        </p:grpSp>
      </p:grpSp>
      <p:grpSp>
        <p:nvGrpSpPr>
          <p:cNvPr id="64" name="Group 63"/>
          <p:cNvGrpSpPr/>
          <p:nvPr/>
        </p:nvGrpSpPr>
        <p:grpSpPr>
          <a:xfrm>
            <a:off x="1486043" y="1675951"/>
            <a:ext cx="1414802" cy="1576782"/>
            <a:chOff x="2335002" y="1391313"/>
            <a:chExt cx="1280815" cy="1407108"/>
          </a:xfrm>
        </p:grpSpPr>
        <p:sp>
          <p:nvSpPr>
            <p:cNvPr id="65" name="Hexagon 64"/>
            <p:cNvSpPr>
              <a:spLocks noChangeAspect="1"/>
            </p:cNvSpPr>
            <p:nvPr/>
          </p:nvSpPr>
          <p:spPr bwMode="gray">
            <a:xfrm rot="16200000">
              <a:off x="2271856" y="1454459"/>
              <a:ext cx="1407108" cy="1280815"/>
            </a:xfrm>
            <a:prstGeom prst="hexagon">
              <a:avLst/>
            </a:prstGeom>
            <a:solidFill>
              <a:schemeClr val="bg1"/>
            </a:solidFill>
            <a:ln w="38100" algn="ctr">
              <a:solidFill>
                <a:schemeClr val="accent1"/>
              </a:solidFill>
              <a:miter lim="800000"/>
              <a:headEnd/>
              <a:tailEnd/>
            </a:ln>
          </p:spPr>
          <p:txBody>
            <a:bodyPr lIns="90000" tIns="72000" rIns="90000" bIns="72000" rtlCol="0" anchor="ctr"/>
            <a:lstStyle/>
            <a:p>
              <a:pPr algn="ctr" defTabSz="1219444"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nvGrpSpPr>
            <p:cNvPr id="66" name="Group 65"/>
            <p:cNvGrpSpPr/>
            <p:nvPr/>
          </p:nvGrpSpPr>
          <p:grpSpPr>
            <a:xfrm>
              <a:off x="2379877" y="1558212"/>
              <a:ext cx="1191066" cy="1021462"/>
              <a:chOff x="463672" y="1778139"/>
              <a:chExt cx="1719244" cy="1474428"/>
            </a:xfrm>
          </p:grpSpPr>
          <p:sp>
            <p:nvSpPr>
              <p:cNvPr id="67" name="TextBox 66"/>
              <p:cNvSpPr txBox="1"/>
              <p:nvPr/>
            </p:nvSpPr>
            <p:spPr bwMode="gray">
              <a:xfrm>
                <a:off x="463672" y="2935404"/>
                <a:ext cx="1719244" cy="317163"/>
              </a:xfrm>
              <a:prstGeom prst="rect">
                <a:avLst/>
              </a:prstGeom>
              <a:noFill/>
            </p:spPr>
            <p:txBody>
              <a:bodyPr wrap="square" lIns="0" tIns="0" rIns="0" bIns="0">
                <a:spAutoFit/>
              </a:bodyPr>
              <a:lstStyle/>
              <a:p>
                <a:pPr algn="ctr">
                  <a:spcBef>
                    <a:spcPct val="50000"/>
                  </a:spcBef>
                  <a:buClr>
                    <a:srgbClr val="F0AB00"/>
                  </a:buClr>
                  <a:buSzPct val="80000"/>
                  <a:defRPr/>
                </a:pPr>
                <a:r>
                  <a:rPr lang="en-US" sz="1600" b="1" kern="0" dirty="0">
                    <a:ea typeface="Arial Unicode MS" pitchFamily="34" charset="-128"/>
                    <a:cs typeface="Arial Unicode MS" pitchFamily="34" charset="-128"/>
                  </a:rPr>
                  <a:t>Developer</a:t>
                </a:r>
              </a:p>
            </p:txBody>
          </p:sp>
          <p:pic>
            <p:nvPicPr>
              <p:cNvPr id="68" name="Picture 16" descr="\\psf\Host\Users\eric\Graphic Tank\People v2-1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gray">
              <a:xfrm>
                <a:off x="924401" y="1778139"/>
                <a:ext cx="797786" cy="1062383"/>
              </a:xfrm>
              <a:prstGeom prst="rect">
                <a:avLst/>
              </a:prstGeom>
              <a:noFill/>
            </p:spPr>
          </p:pic>
        </p:grpSp>
      </p:grpSp>
      <p:grpSp>
        <p:nvGrpSpPr>
          <p:cNvPr id="69" name="Group 68"/>
          <p:cNvGrpSpPr/>
          <p:nvPr/>
        </p:nvGrpSpPr>
        <p:grpSpPr>
          <a:xfrm>
            <a:off x="3803825" y="1613162"/>
            <a:ext cx="4765833" cy="4350576"/>
            <a:chOff x="3058660" y="1558265"/>
            <a:chExt cx="4764592" cy="4349570"/>
          </a:xfrm>
        </p:grpSpPr>
        <p:grpSp>
          <p:nvGrpSpPr>
            <p:cNvPr id="70" name="Group 69"/>
            <p:cNvGrpSpPr/>
            <p:nvPr/>
          </p:nvGrpSpPr>
          <p:grpSpPr>
            <a:xfrm>
              <a:off x="3629773" y="2115403"/>
              <a:ext cx="3589361" cy="3548418"/>
              <a:chOff x="1041005" y="2115403"/>
              <a:chExt cx="3589361" cy="3548418"/>
            </a:xfrm>
          </p:grpSpPr>
          <p:sp>
            <p:nvSpPr>
              <p:cNvPr id="109" name="Oval 108"/>
              <p:cNvSpPr/>
              <p:nvPr/>
            </p:nvSpPr>
            <p:spPr bwMode="gray">
              <a:xfrm>
                <a:off x="1041005" y="2115403"/>
                <a:ext cx="3589361" cy="3548418"/>
              </a:xfrm>
              <a:prstGeom prst="ellipse">
                <a:avLst/>
              </a:prstGeom>
              <a:noFill/>
              <a:ln w="28575" algn="ctr">
                <a:solidFill>
                  <a:schemeClr val="tx1">
                    <a:lumMod val="75000"/>
                    <a:lumOff val="25000"/>
                  </a:schemeClr>
                </a:solidFill>
                <a:miter lim="800000"/>
                <a:headEnd/>
                <a:tailEnd/>
              </a:ln>
            </p:spPr>
            <p:txBody>
              <a:bodyPr lIns="90000" tIns="72000" rIns="90000" bIns="72000" rtlCol="0" anchor="ctr"/>
              <a:lstStyle/>
              <a:p>
                <a:pPr algn="ctr" defTabSz="1219444"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Enterprise Information</a:t>
                </a:r>
                <a:br>
                  <a:rPr lang="en-US" sz="2000" kern="0" dirty="0">
                    <a:ea typeface="Arial Unicode MS" pitchFamily="34" charset="-128"/>
                    <a:cs typeface="Arial Unicode MS" pitchFamily="34" charset="-128"/>
                  </a:rPr>
                </a:br>
                <a:r>
                  <a:rPr lang="en-US" sz="2000" kern="0" dirty="0">
                    <a:ea typeface="Arial Unicode MS" pitchFamily="34" charset="-128"/>
                    <a:cs typeface="Arial Unicode MS" pitchFamily="34" charset="-128"/>
                  </a:rPr>
                  <a:t>Assets</a:t>
                </a:r>
              </a:p>
              <a:p>
                <a:pPr algn="ctr" defTabSz="1219444" fontAlgn="base">
                  <a:spcBef>
                    <a:spcPct val="50000"/>
                  </a:spcBef>
                  <a:spcAft>
                    <a:spcPct val="0"/>
                  </a:spcAft>
                  <a:buClr>
                    <a:srgbClr val="F0AB00"/>
                  </a:buClr>
                  <a:buSzPct val="80000"/>
                </a:pPr>
                <a:r>
                  <a:rPr lang="en-US" sz="1500" kern="0" dirty="0">
                    <a:solidFill>
                      <a:schemeClr val="accent2"/>
                    </a:solidFill>
                    <a:ea typeface="Arial Unicode MS" pitchFamily="34" charset="-128"/>
                    <a:cs typeface="Arial Unicode MS" pitchFamily="34" charset="-128"/>
                  </a:rPr>
                  <a:t>Powered by SAP HANA</a:t>
                </a:r>
              </a:p>
            </p:txBody>
          </p:sp>
          <p:sp>
            <p:nvSpPr>
              <p:cNvPr id="110" name="Oval 109"/>
              <p:cNvSpPr/>
              <p:nvPr/>
            </p:nvSpPr>
            <p:spPr bwMode="gray">
              <a:xfrm>
                <a:off x="3742890" y="2151796"/>
                <a:ext cx="887104" cy="832513"/>
              </a:xfrm>
              <a:prstGeom prst="ellipse">
                <a:avLst/>
              </a:prstGeom>
              <a:solidFill>
                <a:schemeClr val="accent1"/>
              </a:solidFill>
              <a:ln w="6350" algn="ctr">
                <a:solidFill>
                  <a:schemeClr val="accent1">
                    <a:lumMod val="60000"/>
                    <a:lumOff val="40000"/>
                  </a:schemeClr>
                </a:solidFill>
                <a:miter lim="800000"/>
                <a:headEnd/>
                <a:tailEnd/>
              </a:ln>
            </p:spPr>
            <p:txBody>
              <a:bodyPr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grpSp>
        <p:sp>
          <p:nvSpPr>
            <p:cNvPr id="71" name="Hexagon 70"/>
            <p:cNvSpPr>
              <a:spLocks noChangeAspect="1"/>
            </p:cNvSpPr>
            <p:nvPr/>
          </p:nvSpPr>
          <p:spPr bwMode="gray">
            <a:xfrm rot="16200000">
              <a:off x="4964972" y="1601403"/>
              <a:ext cx="961255" cy="874979"/>
            </a:xfrm>
            <a:prstGeom prst="hexagon">
              <a:avLst/>
            </a:prstGeom>
            <a:solidFill>
              <a:schemeClr val="accent2"/>
            </a:solidFill>
            <a:ln w="12700" algn="ctr">
              <a:solidFill>
                <a:schemeClr val="accent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72" name="Hexagon 71"/>
            <p:cNvSpPr>
              <a:spLocks noChangeAspect="1"/>
            </p:cNvSpPr>
            <p:nvPr/>
          </p:nvSpPr>
          <p:spPr bwMode="gray">
            <a:xfrm rot="16200000">
              <a:off x="6300645" y="2136292"/>
              <a:ext cx="961255" cy="874979"/>
            </a:xfrm>
            <a:prstGeom prst="hexagon">
              <a:avLst/>
            </a:prstGeom>
            <a:solidFill>
              <a:schemeClr val="accent1"/>
            </a:solidFill>
            <a:ln w="12700" algn="ctr">
              <a:solidFill>
                <a:schemeClr val="accent1"/>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73" name="Hexagon 72"/>
            <p:cNvSpPr>
              <a:spLocks noChangeAspect="1"/>
            </p:cNvSpPr>
            <p:nvPr/>
          </p:nvSpPr>
          <p:spPr bwMode="gray">
            <a:xfrm rot="16200000">
              <a:off x="6905135" y="3439479"/>
              <a:ext cx="961255" cy="874979"/>
            </a:xfrm>
            <a:prstGeom prst="hexagon">
              <a:avLst/>
            </a:prstGeom>
            <a:solidFill>
              <a:schemeClr val="accent4"/>
            </a:solidFill>
            <a:ln w="12700" algn="ctr">
              <a:solidFill>
                <a:schemeClr val="accent4"/>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74" name="Hexagon 73"/>
            <p:cNvSpPr>
              <a:spLocks noChangeAspect="1"/>
            </p:cNvSpPr>
            <p:nvPr/>
          </p:nvSpPr>
          <p:spPr bwMode="gray">
            <a:xfrm rot="16200000">
              <a:off x="5851030" y="4989718"/>
              <a:ext cx="961255" cy="874979"/>
            </a:xfrm>
            <a:prstGeom prst="hexagon">
              <a:avLst/>
            </a:prstGeom>
            <a:solidFill>
              <a:schemeClr val="bg2"/>
            </a:solidFill>
            <a:ln w="12700" algn="ctr">
              <a:solidFill>
                <a:schemeClr val="bg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75" name="Hexagon 74"/>
            <p:cNvSpPr>
              <a:spLocks noChangeAspect="1"/>
            </p:cNvSpPr>
            <p:nvPr/>
          </p:nvSpPr>
          <p:spPr bwMode="gray">
            <a:xfrm rot="16200000">
              <a:off x="3957216" y="4989718"/>
              <a:ext cx="961255" cy="874979"/>
            </a:xfrm>
            <a:prstGeom prst="hexagon">
              <a:avLst/>
            </a:prstGeom>
            <a:solidFill>
              <a:schemeClr val="tx1"/>
            </a:solidFill>
            <a:ln w="12700" algn="ctr">
              <a:solidFill>
                <a:schemeClr val="tx1"/>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76" name="Hexagon 75"/>
            <p:cNvSpPr>
              <a:spLocks noChangeAspect="1"/>
            </p:cNvSpPr>
            <p:nvPr/>
          </p:nvSpPr>
          <p:spPr bwMode="gray">
            <a:xfrm rot="16200000">
              <a:off x="3015522" y="3439479"/>
              <a:ext cx="961255" cy="874979"/>
            </a:xfrm>
            <a:prstGeom prst="hexagon">
              <a:avLst/>
            </a:prstGeom>
            <a:solidFill>
              <a:schemeClr val="tx2"/>
            </a:solidFill>
            <a:ln w="12700" algn="ctr">
              <a:solidFill>
                <a:schemeClr val="tx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77" name="Hexagon 76"/>
            <p:cNvSpPr>
              <a:spLocks noChangeAspect="1"/>
            </p:cNvSpPr>
            <p:nvPr/>
          </p:nvSpPr>
          <p:spPr bwMode="gray">
            <a:xfrm rot="16200000">
              <a:off x="3513664" y="2136047"/>
              <a:ext cx="961255" cy="874979"/>
            </a:xfrm>
            <a:prstGeom prst="hexagon">
              <a:avLst/>
            </a:prstGeom>
            <a:solidFill>
              <a:schemeClr val="accent5"/>
            </a:solidFill>
            <a:ln w="12700" algn="ctr">
              <a:solidFill>
                <a:schemeClr val="accent5"/>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Local View</a:t>
              </a:r>
            </a:p>
          </p:txBody>
        </p:sp>
        <p:sp>
          <p:nvSpPr>
            <p:cNvPr id="78" name="Hexagon 77"/>
            <p:cNvSpPr>
              <a:spLocks noChangeAspect="1"/>
            </p:cNvSpPr>
            <p:nvPr/>
          </p:nvSpPr>
          <p:spPr bwMode="gray">
            <a:xfrm rot="16200000">
              <a:off x="4477407" y="2559453"/>
              <a:ext cx="365277" cy="332492"/>
            </a:xfrm>
            <a:prstGeom prst="hexagon">
              <a:avLst/>
            </a:prstGeom>
            <a:solidFill>
              <a:schemeClr val="accent5"/>
            </a:solidFill>
            <a:ln w="12700" algn="ctr">
              <a:solidFill>
                <a:schemeClr val="accent5"/>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79" name="Hexagon 78"/>
            <p:cNvSpPr>
              <a:spLocks noChangeAspect="1"/>
            </p:cNvSpPr>
            <p:nvPr/>
          </p:nvSpPr>
          <p:spPr bwMode="gray">
            <a:xfrm rot="16200000">
              <a:off x="5472250" y="2519646"/>
              <a:ext cx="365277" cy="332492"/>
            </a:xfrm>
            <a:prstGeom prst="hexagon">
              <a:avLst/>
            </a:prstGeom>
            <a:solidFill>
              <a:schemeClr val="accent2"/>
            </a:solidFill>
            <a:ln w="12700" algn="ctr">
              <a:solidFill>
                <a:schemeClr val="accent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80" name="Hexagon 79"/>
            <p:cNvSpPr>
              <a:spLocks noChangeAspect="1"/>
            </p:cNvSpPr>
            <p:nvPr/>
          </p:nvSpPr>
          <p:spPr bwMode="gray">
            <a:xfrm rot="16200000">
              <a:off x="6721557" y="3230094"/>
              <a:ext cx="365277" cy="332492"/>
            </a:xfrm>
            <a:prstGeom prst="hexagon">
              <a:avLst/>
            </a:prstGeom>
            <a:solidFill>
              <a:schemeClr val="accent4"/>
            </a:solidFill>
            <a:ln w="12700" algn="ctr">
              <a:solidFill>
                <a:schemeClr val="accent4"/>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81" name="Hexagon 80"/>
            <p:cNvSpPr>
              <a:spLocks noChangeAspect="1"/>
            </p:cNvSpPr>
            <p:nvPr/>
          </p:nvSpPr>
          <p:spPr bwMode="gray">
            <a:xfrm rot="16200000">
              <a:off x="6529000" y="3573356"/>
              <a:ext cx="365277" cy="332492"/>
            </a:xfrm>
            <a:prstGeom prst="hexagon">
              <a:avLst/>
            </a:prstGeom>
            <a:solidFill>
              <a:schemeClr val="accent4"/>
            </a:solidFill>
            <a:ln w="12700" algn="ctr">
              <a:solidFill>
                <a:schemeClr val="accent4"/>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82" name="Hexagon 81"/>
            <p:cNvSpPr>
              <a:spLocks noChangeAspect="1"/>
            </p:cNvSpPr>
            <p:nvPr/>
          </p:nvSpPr>
          <p:spPr bwMode="gray">
            <a:xfrm rot="16200000">
              <a:off x="3853942" y="3260492"/>
              <a:ext cx="365277" cy="332492"/>
            </a:xfrm>
            <a:prstGeom prst="hexagon">
              <a:avLst/>
            </a:prstGeom>
            <a:solidFill>
              <a:schemeClr val="tx2"/>
            </a:solidFill>
            <a:ln w="12700" algn="ctr">
              <a:solidFill>
                <a:schemeClr val="tx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83" name="Hexagon 82"/>
            <p:cNvSpPr>
              <a:spLocks noChangeAspect="1"/>
            </p:cNvSpPr>
            <p:nvPr/>
          </p:nvSpPr>
          <p:spPr bwMode="gray">
            <a:xfrm rot="16200000">
              <a:off x="3995721" y="3723365"/>
              <a:ext cx="365277" cy="332492"/>
            </a:xfrm>
            <a:prstGeom prst="hexagon">
              <a:avLst/>
            </a:prstGeom>
            <a:solidFill>
              <a:schemeClr val="tx2"/>
            </a:solidFill>
            <a:ln w="12700" algn="ctr">
              <a:solidFill>
                <a:schemeClr val="tx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05" name="Hexagon 104"/>
            <p:cNvSpPr>
              <a:spLocks noChangeAspect="1"/>
            </p:cNvSpPr>
            <p:nvPr/>
          </p:nvSpPr>
          <p:spPr bwMode="gray">
            <a:xfrm rot="16200000">
              <a:off x="3860975" y="4169882"/>
              <a:ext cx="365277" cy="332492"/>
            </a:xfrm>
            <a:prstGeom prst="hexagon">
              <a:avLst/>
            </a:prstGeom>
            <a:solidFill>
              <a:schemeClr val="tx2"/>
            </a:solidFill>
            <a:ln w="12700" algn="ctr">
              <a:solidFill>
                <a:schemeClr val="tx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06" name="Hexagon 105"/>
            <p:cNvSpPr>
              <a:spLocks noChangeAspect="1"/>
            </p:cNvSpPr>
            <p:nvPr/>
          </p:nvSpPr>
          <p:spPr bwMode="gray">
            <a:xfrm rot="16200000">
              <a:off x="5629240" y="4794362"/>
              <a:ext cx="365277" cy="332492"/>
            </a:xfrm>
            <a:prstGeom prst="hexagon">
              <a:avLst/>
            </a:prstGeom>
            <a:solidFill>
              <a:schemeClr val="bg2"/>
            </a:solidFill>
            <a:ln w="12700" algn="ctr">
              <a:solidFill>
                <a:schemeClr val="bg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07" name="Hexagon 106"/>
            <p:cNvSpPr>
              <a:spLocks noChangeAspect="1"/>
            </p:cNvSpPr>
            <p:nvPr/>
          </p:nvSpPr>
          <p:spPr bwMode="gray">
            <a:xfrm rot="16200000">
              <a:off x="6003877" y="4584111"/>
              <a:ext cx="365277" cy="332492"/>
            </a:xfrm>
            <a:prstGeom prst="hexagon">
              <a:avLst/>
            </a:prstGeom>
            <a:solidFill>
              <a:schemeClr val="bg2"/>
            </a:solidFill>
            <a:ln w="12700" algn="ctr">
              <a:solidFill>
                <a:schemeClr val="bg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sp>
          <p:nvSpPr>
            <p:cNvPr id="108" name="Hexagon 107"/>
            <p:cNvSpPr>
              <a:spLocks noChangeAspect="1"/>
            </p:cNvSpPr>
            <p:nvPr/>
          </p:nvSpPr>
          <p:spPr bwMode="gray">
            <a:xfrm rot="16200000">
              <a:off x="6389065" y="4632991"/>
              <a:ext cx="365277" cy="332492"/>
            </a:xfrm>
            <a:prstGeom prst="hexagon">
              <a:avLst/>
            </a:prstGeom>
            <a:solidFill>
              <a:schemeClr val="bg2"/>
            </a:solidFill>
            <a:ln w="12700" algn="ctr">
              <a:solidFill>
                <a:schemeClr val="bg2"/>
              </a:solidFill>
              <a:miter lim="800000"/>
              <a:headEnd/>
              <a:tailEnd/>
            </a:ln>
          </p:spPr>
          <p:txBody>
            <a:bodyPr vert="vert" lIns="90000" tIns="72000" rIns="90000" bIns="72000" rtlCol="0" anchor="ctr"/>
            <a:lstStyle/>
            <a:p>
              <a:pPr algn="ctr" defTabSz="1219444" fontAlgn="base">
                <a:spcBef>
                  <a:spcPct val="50000"/>
                </a:spcBef>
                <a:spcAft>
                  <a:spcPct val="0"/>
                </a:spcAft>
                <a:buClr>
                  <a:srgbClr val="F0AB00"/>
                </a:buClr>
                <a:buSzPct val="80000"/>
              </a:pPr>
              <a:endParaRPr lang="en-US" sz="600" kern="0" dirty="0">
                <a:solidFill>
                  <a:schemeClr val="bg1"/>
                </a:solidFill>
                <a:ea typeface="Arial Unicode MS" pitchFamily="34" charset="-128"/>
                <a:cs typeface="Arial Unicode MS" pitchFamily="34" charset="-128"/>
              </a:endParaRPr>
            </a:p>
          </p:txBody>
        </p:sp>
      </p:grpSp>
      <p:pic>
        <p:nvPicPr>
          <p:cNvPr id="1026"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177304" y="4376198"/>
            <a:ext cx="1974190" cy="209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3736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ENOTE" val="MWbx!2PmWxdqjxvhxA?Elgx6UjWWcxIjPcJxquxJqx9!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KvwjAGdF50W9kwcp5mNy9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wakOLZTqkeQhOpHMWs9B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vwjAGdF50W9kwcp5mNy9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2.xml><?xml version="1.0" encoding="utf-8"?>
<p:tagLst xmlns:a="http://schemas.openxmlformats.org/drawingml/2006/main" xmlns:r="http://schemas.openxmlformats.org/officeDocument/2006/relationships" xmlns:p="http://schemas.openxmlformats.org/presentationml/2006/main">
  <p:tag name="ELAPSEDTIME" val="86,715"/>
  <p:tag name="AUDIO_ID" val="561"/>
  <p:tag name="TIMELINE" val="67,7/77,9/83,5"/>
</p:tagLst>
</file>

<file path=ppt/tags/tag3.xml><?xml version="1.0" encoding="utf-8"?>
<p:tagLst xmlns:a="http://schemas.openxmlformats.org/drawingml/2006/main" xmlns:r="http://schemas.openxmlformats.org/officeDocument/2006/relationships" xmlns:p="http://schemas.openxmlformats.org/presentationml/2006/main">
  <p:tag name="AUDIO_IMPORT" val="C:\Users\C5130238\Desktop\Smita_30Jan\New folder\slide17.mp3"/>
  <p:tag name="AUDIO_ID" val="393"/>
  <p:tag name="ELAPSEDTIME" val="51.987"/>
  <p:tag name="ARTICULATE_SLIDE_GUID" val="0db39344-a0cd-488a-ab17-23545d2407e5"/>
  <p:tag name="ARTICULATE_SLIDE_NAV" val="17"/>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wakOLZTqkeQhOpHMWs9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heme/theme1.xml><?xml version="1.0" encoding="utf-8"?>
<a:theme xmlns:a="http://schemas.openxmlformats.org/drawingml/2006/main" name="SAP_2013_16x9_v1.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SAP_2013_16x9_v1.1[1]</Template>
  <TotalTime>0</TotalTime>
  <Words>3913</Words>
  <Application>Microsoft Office PowerPoint</Application>
  <PresentationFormat>自定义</PresentationFormat>
  <Paragraphs>648</Paragraphs>
  <Slides>40</Slides>
  <Notes>35</Notes>
  <HiddenSlides>0</HiddenSlides>
  <MMClips>0</MMClips>
  <ScaleCrop>false</ScaleCrop>
  <HeadingPairs>
    <vt:vector size="4" baseType="variant">
      <vt:variant>
        <vt:lpstr>主题</vt:lpstr>
      </vt:variant>
      <vt:variant>
        <vt:i4>2</vt:i4>
      </vt:variant>
      <vt:variant>
        <vt:lpstr>幻灯片标题</vt:lpstr>
      </vt:variant>
      <vt:variant>
        <vt:i4>40</vt:i4>
      </vt:variant>
    </vt:vector>
  </HeadingPairs>
  <TitlesOfParts>
    <vt:vector size="42" baseType="lpstr">
      <vt:lpstr>SAP_2013_16x9_v1.1[1]</vt:lpstr>
      <vt:lpstr>Default Theme</vt:lpstr>
      <vt:lpstr>Business Intelligence mit SAP: Strategie, Neuerungen, Nutzen</vt:lpstr>
      <vt:lpstr>Agenda</vt:lpstr>
      <vt:lpstr>SAP Business Intelligence Vision</vt:lpstr>
      <vt:lpstr>Business Intelligence mission</vt:lpstr>
      <vt:lpstr>New challenges with the data…</vt:lpstr>
      <vt:lpstr>… cause a growing gap</vt:lpstr>
      <vt:lpstr>SAP’s vision is to build a network of truth</vt:lpstr>
      <vt:lpstr>PowerPoint 演示文稿</vt:lpstr>
      <vt:lpstr>Everyone can consume and contribute</vt:lpstr>
      <vt:lpstr>Analysts Can Consume and Contribute SAP Visual Intelligence - Desktop</vt:lpstr>
      <vt:lpstr>Analysts Can Consume and Contribute SAP Lumira - Desktop</vt:lpstr>
      <vt:lpstr>Our Strategic Priorities for SAP BI</vt:lpstr>
      <vt:lpstr>SAP BusinessObjects  Business Intelligence Suite</vt:lpstr>
      <vt:lpstr>SAP BusinessObjects Business Intelligence Suite</vt:lpstr>
      <vt:lpstr>SAP BusinessObjects client tools</vt:lpstr>
      <vt:lpstr>Self-service:  Discover.  Predict.  Create.</vt:lpstr>
      <vt:lpstr>Dashboards and Apps</vt:lpstr>
      <vt:lpstr>Reporting: share information</vt:lpstr>
      <vt:lpstr>SAP Mobile BI Top Downloaded Mobile Application for Business</vt:lpstr>
      <vt:lpstr>One BI app</vt:lpstr>
      <vt:lpstr>Predictive Analytics with SAP Transforming the Future with Insight Today</vt:lpstr>
      <vt:lpstr>SAP BusinessObjects BI and SAP</vt:lpstr>
      <vt:lpstr>SAP BusinessObjects Analysis &amp; Design Studio The Premium Alternative to BEx</vt:lpstr>
      <vt:lpstr>Analysis &amp; Design Studio Designed for BW, BW on HANA &amp; Native HANA Scenarios</vt:lpstr>
      <vt:lpstr>SAP® BusinessObjects™ Analysis, Edition for Microsoft Office Multidimensional Analysis of SAP BW and SAP HANA</vt:lpstr>
      <vt:lpstr>BusinessObjects Analysis, Edition for Microsoft Office New in Release 1.3</vt:lpstr>
      <vt:lpstr>BusinessObjects Analysis, Edition for Microsoft Office New in Release 1.4</vt:lpstr>
      <vt:lpstr>SAP® BusinessObjects™ Analysis, Edition for OLAP The best web client for SAP BW and SAP HANA</vt:lpstr>
      <vt:lpstr>SAP® BusinessObjects™ Design Studio Powerful analytical &amp; planning apps on SAP BW and HANA</vt:lpstr>
      <vt:lpstr>SAP Netweaver BW Customers: How to adopt</vt:lpstr>
      <vt:lpstr>BEx to SAP BusinessObjects Cheat Sheet</vt:lpstr>
      <vt:lpstr>SAP HANA Live deployment options</vt:lpstr>
      <vt:lpstr>Rapid Deployment Solutions</vt:lpstr>
      <vt:lpstr>SAP BusinessObjects BI Rapid Deployment Solutions (RDS) and Services </vt:lpstr>
      <vt:lpstr>SAP BusinessObjects BI Rapid Deployment Solutions (RDS) and Services </vt:lpstr>
      <vt:lpstr>SAP BusinessObjects BI Rapid Deployment Solutions (RDS) and Services </vt:lpstr>
      <vt:lpstr>SAP BusinessObjects BI Rapid Deployment Solutions (RDS) and Services </vt:lpstr>
      <vt:lpstr>Zusammenfassung – 5   6 Punkte zum Mitnehmen</vt:lpstr>
      <vt:lpstr>Thank you</vt:lpstr>
      <vt:lpstr>声明：</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Bigler, Sonja (external)</dc:creator>
  <cp:lastModifiedBy>Microsoft</cp:lastModifiedBy>
  <cp:revision>39</cp:revision>
  <dcterms:created xsi:type="dcterms:W3CDTF">2013-04-02T12:00:19Z</dcterms:created>
  <dcterms:modified xsi:type="dcterms:W3CDTF">2018-01-05T05:09:25Z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-870069969</vt:i4>
  </property>
  <property fmtid="{D5CDD505-2E9C-101B-9397-08002B2CF9AE}" pid="3" name="_NewReviewCycle">
    <vt:lpwstr/>
  </property>
  <property fmtid="{D5CDD505-2E9C-101B-9397-08002B2CF9AE}" pid="4" name="_EmailSubject">
    <vt:lpwstr>Deine Vorträge am SAP Forum</vt:lpwstr>
  </property>
  <property fmtid="{D5CDD505-2E9C-101B-9397-08002B2CF9AE}" pid="5" name="_AuthorEmail">
    <vt:lpwstr>andreas.forster@sap.com</vt:lpwstr>
  </property>
  <property fmtid="{D5CDD505-2E9C-101B-9397-08002B2CF9AE}" pid="6" name="_AuthorEmailDisplayName">
    <vt:lpwstr>Forster, Andreas</vt:lpwstr>
  </property>
  <property fmtid="{D5CDD505-2E9C-101B-9397-08002B2CF9AE}" pid="7" name="_PreviousAdHocReviewCycleID">
    <vt:i4>-1271296874</vt:i4>
  </property>
</Properties>
</file>