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8" r:id="rId2"/>
    <p:sldMasterId id="2147483732" r:id="rId3"/>
  </p:sldMasterIdLst>
  <p:notesMasterIdLst>
    <p:notesMasterId r:id="rId16"/>
  </p:notesMasterIdLst>
  <p:handoutMasterIdLst>
    <p:handoutMasterId r:id="rId17"/>
  </p:handoutMasterIdLst>
  <p:sldIdLst>
    <p:sldId id="450" r:id="rId4"/>
    <p:sldId id="676" r:id="rId5"/>
    <p:sldId id="690" r:id="rId6"/>
    <p:sldId id="684" r:id="rId7"/>
    <p:sldId id="685" r:id="rId8"/>
    <p:sldId id="691" r:id="rId9"/>
    <p:sldId id="686" r:id="rId10"/>
    <p:sldId id="687" r:id="rId11"/>
    <p:sldId id="692" r:id="rId12"/>
    <p:sldId id="688" r:id="rId13"/>
    <p:sldId id="689" r:id="rId14"/>
    <p:sldId id="693" r:id="rId15"/>
  </p:sldIdLst>
  <p:sldSz cx="9144000" cy="6858000" type="screen4x3"/>
  <p:notesSz cx="7086600" cy="93726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F7B"/>
    <a:srgbClr val="FF0000"/>
    <a:srgbClr val="3366FF"/>
    <a:srgbClr val="FFB13F"/>
    <a:srgbClr val="666666"/>
    <a:srgbClr val="9C277B"/>
    <a:srgbClr val="D4652D"/>
    <a:srgbClr val="9E3039"/>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92022" autoAdjust="0"/>
  </p:normalViewPr>
  <p:slideViewPr>
    <p:cSldViewPr snapToGrid="0" showGuides="1">
      <p:cViewPr varScale="1">
        <p:scale>
          <a:sx n="59" d="100"/>
          <a:sy n="59" d="100"/>
        </p:scale>
        <p:origin x="-1464" y="-72"/>
      </p:cViewPr>
      <p:guideLst>
        <p:guide orient="horz" pos="4117"/>
        <p:guide orient="horz" pos="206"/>
        <p:guide orient="horz" pos="3834"/>
        <p:guide orient="horz" pos="969"/>
        <p:guide orient="horz" pos="567"/>
        <p:guide pos="5474"/>
        <p:guide pos="206"/>
        <p:guide pos="2886"/>
      </p:guideLst>
    </p:cSldViewPr>
  </p:slideViewPr>
  <p:outlineViewPr>
    <p:cViewPr>
      <p:scale>
        <a:sx n="33" d="100"/>
        <a:sy n="33" d="100"/>
      </p:scale>
      <p:origin x="0" y="11528"/>
    </p:cViewPr>
  </p:outlineViewPr>
  <p:notesTextViewPr>
    <p:cViewPr>
      <p:scale>
        <a:sx n="100" d="100"/>
        <a:sy n="100" d="100"/>
      </p:scale>
      <p:origin x="0" y="0"/>
    </p:cViewPr>
  </p:notesTextViewPr>
  <p:sorterViewPr>
    <p:cViewPr>
      <p:scale>
        <a:sx n="100" d="100"/>
        <a:sy n="100" d="100"/>
      </p:scale>
      <p:origin x="0" y="52"/>
    </p:cViewPr>
  </p:sorterViewPr>
  <p:notesViewPr>
    <p:cSldViewPr snapToGrid="0" showGuides="1">
      <p:cViewPr>
        <p:scale>
          <a:sx n="75" d="100"/>
          <a:sy n="75" d="100"/>
        </p:scale>
        <p:origin x="-2172" y="-72"/>
      </p:cViewPr>
      <p:guideLst>
        <p:guide orient="horz" pos="2952"/>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007870" y="8902343"/>
            <a:ext cx="3070860" cy="468630"/>
          </a:xfrm>
          <a:prstGeom prst="rect">
            <a:avLst/>
          </a:prstGeom>
        </p:spPr>
        <p:txBody>
          <a:bodyPr vert="horz" lIns="94046" tIns="47023" rIns="94046" bIns="47023" rtlCol="0" anchor="b"/>
          <a:lstStyle>
            <a:lvl1pPr algn="r">
              <a:defRPr sz="1200"/>
            </a:lvl1pPr>
          </a:lstStyle>
          <a:p>
            <a:pPr algn="ctr"/>
            <a:fld id="{47855BD9-AF71-426C-9B9B-B0E52B88852E}" type="slidenum">
              <a:rPr lang="de-DE" sz="1000"/>
              <a:pPr algn="ctr"/>
              <a:t>‹#›</a:t>
            </a:fld>
            <a:endParaRPr lang="de-DE" sz="1000" dirty="0"/>
          </a:p>
        </p:txBody>
      </p:sp>
    </p:spTree>
    <p:extLst>
      <p:ext uri="{BB962C8B-B14F-4D97-AF65-F5344CB8AC3E}">
        <p14:creationId xmlns:p14="http://schemas.microsoft.com/office/powerpoint/2010/main" val="1555396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96925" y="400050"/>
            <a:ext cx="5492750" cy="4119563"/>
          </a:xfrm>
          <a:prstGeom prst="rect">
            <a:avLst/>
          </a:prstGeom>
          <a:noFill/>
          <a:ln w="12700">
            <a:solidFill>
              <a:prstClr val="black"/>
            </a:solidFill>
          </a:ln>
        </p:spPr>
        <p:txBody>
          <a:bodyPr vert="horz" lIns="94046" tIns="47023" rIns="94046" bIns="47023" rtlCol="0" anchor="ctr"/>
          <a:lstStyle/>
          <a:p>
            <a:endParaRPr lang="de-DE" dirty="0"/>
          </a:p>
        </p:txBody>
      </p:sp>
      <p:sp>
        <p:nvSpPr>
          <p:cNvPr id="5" name="Notes Placeholder 4"/>
          <p:cNvSpPr>
            <a:spLocks noGrp="1"/>
          </p:cNvSpPr>
          <p:nvPr>
            <p:ph type="body" sz="quarter" idx="3"/>
          </p:nvPr>
        </p:nvSpPr>
        <p:spPr>
          <a:xfrm>
            <a:off x="775620" y="4823765"/>
            <a:ext cx="5535360" cy="4037746"/>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3056096" y="9138287"/>
            <a:ext cx="974409" cy="210492"/>
          </a:xfrm>
          <a:prstGeom prst="rect">
            <a:avLst/>
          </a:prstGeom>
        </p:spPr>
        <p:txBody>
          <a:bodyPr vert="horz" lIns="94046" tIns="47023" rIns="94046" bIns="47023"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4033332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xfrm>
            <a:off x="796925" y="400050"/>
            <a:ext cx="5492750" cy="4119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smtClean="0"/>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64124" indent="-293894" eaLnBrk="0" hangingPunct="0">
              <a:defRPr>
                <a:solidFill>
                  <a:schemeClr val="tx1"/>
                </a:solidFill>
                <a:latin typeface="Arial" charset="0"/>
                <a:cs typeface="Arial" charset="0"/>
              </a:defRPr>
            </a:lvl2pPr>
            <a:lvl3pPr marL="1175576" indent="-235115" eaLnBrk="0" hangingPunct="0">
              <a:defRPr>
                <a:solidFill>
                  <a:schemeClr val="tx1"/>
                </a:solidFill>
                <a:latin typeface="Arial" charset="0"/>
                <a:cs typeface="Arial" charset="0"/>
              </a:defRPr>
            </a:lvl3pPr>
            <a:lvl4pPr marL="1645806" indent="-235115" eaLnBrk="0" hangingPunct="0">
              <a:defRPr>
                <a:solidFill>
                  <a:schemeClr val="tx1"/>
                </a:solidFill>
                <a:latin typeface="Arial" charset="0"/>
                <a:cs typeface="Arial" charset="0"/>
              </a:defRPr>
            </a:lvl4pPr>
            <a:lvl5pPr marL="2116036" indent="-235115" eaLnBrk="0" hangingPunct="0">
              <a:defRPr>
                <a:solidFill>
                  <a:schemeClr val="tx1"/>
                </a:solidFill>
                <a:latin typeface="Arial" charset="0"/>
                <a:cs typeface="Arial" charset="0"/>
              </a:defRPr>
            </a:lvl5pPr>
            <a:lvl6pPr marL="2586266" indent="-235115" eaLnBrk="0" fontAlgn="base" hangingPunct="0">
              <a:spcBef>
                <a:spcPct val="0"/>
              </a:spcBef>
              <a:spcAft>
                <a:spcPct val="0"/>
              </a:spcAft>
              <a:defRPr>
                <a:solidFill>
                  <a:schemeClr val="tx1"/>
                </a:solidFill>
                <a:latin typeface="Arial" charset="0"/>
                <a:cs typeface="Arial" charset="0"/>
              </a:defRPr>
            </a:lvl6pPr>
            <a:lvl7pPr marL="3056496" indent="-235115" eaLnBrk="0" fontAlgn="base" hangingPunct="0">
              <a:spcBef>
                <a:spcPct val="0"/>
              </a:spcBef>
              <a:spcAft>
                <a:spcPct val="0"/>
              </a:spcAft>
              <a:defRPr>
                <a:solidFill>
                  <a:schemeClr val="tx1"/>
                </a:solidFill>
                <a:latin typeface="Arial" charset="0"/>
                <a:cs typeface="Arial" charset="0"/>
              </a:defRPr>
            </a:lvl7pPr>
            <a:lvl8pPr marL="3526727" indent="-235115" eaLnBrk="0" fontAlgn="base" hangingPunct="0">
              <a:spcBef>
                <a:spcPct val="0"/>
              </a:spcBef>
              <a:spcAft>
                <a:spcPct val="0"/>
              </a:spcAft>
              <a:defRPr>
                <a:solidFill>
                  <a:schemeClr val="tx1"/>
                </a:solidFill>
                <a:latin typeface="Arial" charset="0"/>
                <a:cs typeface="Arial" charset="0"/>
              </a:defRPr>
            </a:lvl8pPr>
            <a:lvl9pPr marL="3996957" indent="-235115" eaLnBrk="0" fontAlgn="base" hangingPunct="0">
              <a:spcBef>
                <a:spcPct val="0"/>
              </a:spcBef>
              <a:spcAft>
                <a:spcPct val="0"/>
              </a:spcAft>
              <a:defRPr>
                <a:solidFill>
                  <a:schemeClr val="tx1"/>
                </a:solidFill>
                <a:latin typeface="Arial" charset="0"/>
                <a:cs typeface="Arial" charset="0"/>
              </a:defRPr>
            </a:lvl9pPr>
          </a:lstStyle>
          <a:p>
            <a:pPr eaLnBrk="1" hangingPunct="1"/>
            <a:fld id="{7DD903CD-C4C4-41B8-BC53-0F6D1586A8BB}" type="slidenum">
              <a:rPr lang="de-DE" smtClean="0">
                <a:solidFill>
                  <a:srgbClr val="000000"/>
                </a:solidFill>
              </a:rPr>
              <a:pPr eaLnBrk="1" hangingPunct="1"/>
              <a:t>4</a:t>
            </a:fld>
            <a:endParaRPr lang="de-DE" smtClean="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xfrm>
            <a:off x="796925" y="400050"/>
            <a:ext cx="5492750" cy="4119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smtClean="0"/>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64124" indent="-293894" eaLnBrk="0" hangingPunct="0">
              <a:defRPr>
                <a:solidFill>
                  <a:schemeClr val="tx1"/>
                </a:solidFill>
                <a:latin typeface="Arial" charset="0"/>
                <a:cs typeface="Arial" charset="0"/>
              </a:defRPr>
            </a:lvl2pPr>
            <a:lvl3pPr marL="1175576" indent="-235115" eaLnBrk="0" hangingPunct="0">
              <a:defRPr>
                <a:solidFill>
                  <a:schemeClr val="tx1"/>
                </a:solidFill>
                <a:latin typeface="Arial" charset="0"/>
                <a:cs typeface="Arial" charset="0"/>
              </a:defRPr>
            </a:lvl3pPr>
            <a:lvl4pPr marL="1645806" indent="-235115" eaLnBrk="0" hangingPunct="0">
              <a:defRPr>
                <a:solidFill>
                  <a:schemeClr val="tx1"/>
                </a:solidFill>
                <a:latin typeface="Arial" charset="0"/>
                <a:cs typeface="Arial" charset="0"/>
              </a:defRPr>
            </a:lvl4pPr>
            <a:lvl5pPr marL="2116036" indent="-235115" eaLnBrk="0" hangingPunct="0">
              <a:defRPr>
                <a:solidFill>
                  <a:schemeClr val="tx1"/>
                </a:solidFill>
                <a:latin typeface="Arial" charset="0"/>
                <a:cs typeface="Arial" charset="0"/>
              </a:defRPr>
            </a:lvl5pPr>
            <a:lvl6pPr marL="2586266" indent="-235115" eaLnBrk="0" fontAlgn="base" hangingPunct="0">
              <a:spcBef>
                <a:spcPct val="0"/>
              </a:spcBef>
              <a:spcAft>
                <a:spcPct val="0"/>
              </a:spcAft>
              <a:defRPr>
                <a:solidFill>
                  <a:schemeClr val="tx1"/>
                </a:solidFill>
                <a:latin typeface="Arial" charset="0"/>
                <a:cs typeface="Arial" charset="0"/>
              </a:defRPr>
            </a:lvl6pPr>
            <a:lvl7pPr marL="3056496" indent="-235115" eaLnBrk="0" fontAlgn="base" hangingPunct="0">
              <a:spcBef>
                <a:spcPct val="0"/>
              </a:spcBef>
              <a:spcAft>
                <a:spcPct val="0"/>
              </a:spcAft>
              <a:defRPr>
                <a:solidFill>
                  <a:schemeClr val="tx1"/>
                </a:solidFill>
                <a:latin typeface="Arial" charset="0"/>
                <a:cs typeface="Arial" charset="0"/>
              </a:defRPr>
            </a:lvl7pPr>
            <a:lvl8pPr marL="3526727" indent="-235115" eaLnBrk="0" fontAlgn="base" hangingPunct="0">
              <a:spcBef>
                <a:spcPct val="0"/>
              </a:spcBef>
              <a:spcAft>
                <a:spcPct val="0"/>
              </a:spcAft>
              <a:defRPr>
                <a:solidFill>
                  <a:schemeClr val="tx1"/>
                </a:solidFill>
                <a:latin typeface="Arial" charset="0"/>
                <a:cs typeface="Arial" charset="0"/>
              </a:defRPr>
            </a:lvl8pPr>
            <a:lvl9pPr marL="3996957" indent="-235115" eaLnBrk="0" fontAlgn="base" hangingPunct="0">
              <a:spcBef>
                <a:spcPct val="0"/>
              </a:spcBef>
              <a:spcAft>
                <a:spcPct val="0"/>
              </a:spcAft>
              <a:defRPr>
                <a:solidFill>
                  <a:schemeClr val="tx1"/>
                </a:solidFill>
                <a:latin typeface="Arial" charset="0"/>
                <a:cs typeface="Arial" charset="0"/>
              </a:defRPr>
            </a:lvl9pPr>
          </a:lstStyle>
          <a:p>
            <a:pPr eaLnBrk="1" hangingPunct="1"/>
            <a:fld id="{7DD903CD-C4C4-41B8-BC53-0F6D1586A8BB}" type="slidenum">
              <a:rPr lang="de-DE" smtClean="0">
                <a:solidFill>
                  <a:srgbClr val="000000"/>
                </a:solidFill>
              </a:rPr>
              <a:pPr eaLnBrk="1" hangingPunct="1"/>
              <a:t>5</a:t>
            </a:fld>
            <a:endParaRPr lang="de-DE" smtClean="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xfrm>
            <a:off x="796925" y="400050"/>
            <a:ext cx="5492750" cy="4119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smtClean="0"/>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64124" indent="-293894" eaLnBrk="0" hangingPunct="0">
              <a:defRPr>
                <a:solidFill>
                  <a:schemeClr val="tx1"/>
                </a:solidFill>
                <a:latin typeface="Arial" charset="0"/>
                <a:cs typeface="Arial" charset="0"/>
              </a:defRPr>
            </a:lvl2pPr>
            <a:lvl3pPr marL="1175576" indent="-235115" eaLnBrk="0" hangingPunct="0">
              <a:defRPr>
                <a:solidFill>
                  <a:schemeClr val="tx1"/>
                </a:solidFill>
                <a:latin typeface="Arial" charset="0"/>
                <a:cs typeface="Arial" charset="0"/>
              </a:defRPr>
            </a:lvl3pPr>
            <a:lvl4pPr marL="1645806" indent="-235115" eaLnBrk="0" hangingPunct="0">
              <a:defRPr>
                <a:solidFill>
                  <a:schemeClr val="tx1"/>
                </a:solidFill>
                <a:latin typeface="Arial" charset="0"/>
                <a:cs typeface="Arial" charset="0"/>
              </a:defRPr>
            </a:lvl4pPr>
            <a:lvl5pPr marL="2116036" indent="-235115" eaLnBrk="0" hangingPunct="0">
              <a:defRPr>
                <a:solidFill>
                  <a:schemeClr val="tx1"/>
                </a:solidFill>
                <a:latin typeface="Arial" charset="0"/>
                <a:cs typeface="Arial" charset="0"/>
              </a:defRPr>
            </a:lvl5pPr>
            <a:lvl6pPr marL="2586266" indent="-235115" eaLnBrk="0" fontAlgn="base" hangingPunct="0">
              <a:spcBef>
                <a:spcPct val="0"/>
              </a:spcBef>
              <a:spcAft>
                <a:spcPct val="0"/>
              </a:spcAft>
              <a:defRPr>
                <a:solidFill>
                  <a:schemeClr val="tx1"/>
                </a:solidFill>
                <a:latin typeface="Arial" charset="0"/>
                <a:cs typeface="Arial" charset="0"/>
              </a:defRPr>
            </a:lvl6pPr>
            <a:lvl7pPr marL="3056496" indent="-235115" eaLnBrk="0" fontAlgn="base" hangingPunct="0">
              <a:spcBef>
                <a:spcPct val="0"/>
              </a:spcBef>
              <a:spcAft>
                <a:spcPct val="0"/>
              </a:spcAft>
              <a:defRPr>
                <a:solidFill>
                  <a:schemeClr val="tx1"/>
                </a:solidFill>
                <a:latin typeface="Arial" charset="0"/>
                <a:cs typeface="Arial" charset="0"/>
              </a:defRPr>
            </a:lvl7pPr>
            <a:lvl8pPr marL="3526727" indent="-235115" eaLnBrk="0" fontAlgn="base" hangingPunct="0">
              <a:spcBef>
                <a:spcPct val="0"/>
              </a:spcBef>
              <a:spcAft>
                <a:spcPct val="0"/>
              </a:spcAft>
              <a:defRPr>
                <a:solidFill>
                  <a:schemeClr val="tx1"/>
                </a:solidFill>
                <a:latin typeface="Arial" charset="0"/>
                <a:cs typeface="Arial" charset="0"/>
              </a:defRPr>
            </a:lvl8pPr>
            <a:lvl9pPr marL="3996957" indent="-235115" eaLnBrk="0" fontAlgn="base" hangingPunct="0">
              <a:spcBef>
                <a:spcPct val="0"/>
              </a:spcBef>
              <a:spcAft>
                <a:spcPct val="0"/>
              </a:spcAft>
              <a:defRPr>
                <a:solidFill>
                  <a:schemeClr val="tx1"/>
                </a:solidFill>
                <a:latin typeface="Arial" charset="0"/>
                <a:cs typeface="Arial" charset="0"/>
              </a:defRPr>
            </a:lvl9pPr>
          </a:lstStyle>
          <a:p>
            <a:pPr eaLnBrk="1" hangingPunct="1"/>
            <a:fld id="{7DD903CD-C4C4-41B8-BC53-0F6D1586A8BB}" type="slidenum">
              <a:rPr lang="de-DE" smtClean="0">
                <a:solidFill>
                  <a:srgbClr val="000000"/>
                </a:solidFill>
              </a:rPr>
              <a:pPr eaLnBrk="1" hangingPunct="1"/>
              <a:t>7</a:t>
            </a:fld>
            <a:endParaRPr lang="de-DE" smtClean="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xfrm>
            <a:off x="796925" y="400050"/>
            <a:ext cx="5492750" cy="4119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smtClean="0"/>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64124" indent="-293894" eaLnBrk="0" hangingPunct="0">
              <a:defRPr>
                <a:solidFill>
                  <a:schemeClr val="tx1"/>
                </a:solidFill>
                <a:latin typeface="Arial" charset="0"/>
                <a:cs typeface="Arial" charset="0"/>
              </a:defRPr>
            </a:lvl2pPr>
            <a:lvl3pPr marL="1175576" indent="-235115" eaLnBrk="0" hangingPunct="0">
              <a:defRPr>
                <a:solidFill>
                  <a:schemeClr val="tx1"/>
                </a:solidFill>
                <a:latin typeface="Arial" charset="0"/>
                <a:cs typeface="Arial" charset="0"/>
              </a:defRPr>
            </a:lvl3pPr>
            <a:lvl4pPr marL="1645806" indent="-235115" eaLnBrk="0" hangingPunct="0">
              <a:defRPr>
                <a:solidFill>
                  <a:schemeClr val="tx1"/>
                </a:solidFill>
                <a:latin typeface="Arial" charset="0"/>
                <a:cs typeface="Arial" charset="0"/>
              </a:defRPr>
            </a:lvl4pPr>
            <a:lvl5pPr marL="2116036" indent="-235115" eaLnBrk="0" hangingPunct="0">
              <a:defRPr>
                <a:solidFill>
                  <a:schemeClr val="tx1"/>
                </a:solidFill>
                <a:latin typeface="Arial" charset="0"/>
                <a:cs typeface="Arial" charset="0"/>
              </a:defRPr>
            </a:lvl5pPr>
            <a:lvl6pPr marL="2586266" indent="-235115" eaLnBrk="0" fontAlgn="base" hangingPunct="0">
              <a:spcBef>
                <a:spcPct val="0"/>
              </a:spcBef>
              <a:spcAft>
                <a:spcPct val="0"/>
              </a:spcAft>
              <a:defRPr>
                <a:solidFill>
                  <a:schemeClr val="tx1"/>
                </a:solidFill>
                <a:latin typeface="Arial" charset="0"/>
                <a:cs typeface="Arial" charset="0"/>
              </a:defRPr>
            </a:lvl6pPr>
            <a:lvl7pPr marL="3056496" indent="-235115" eaLnBrk="0" fontAlgn="base" hangingPunct="0">
              <a:spcBef>
                <a:spcPct val="0"/>
              </a:spcBef>
              <a:spcAft>
                <a:spcPct val="0"/>
              </a:spcAft>
              <a:defRPr>
                <a:solidFill>
                  <a:schemeClr val="tx1"/>
                </a:solidFill>
                <a:latin typeface="Arial" charset="0"/>
                <a:cs typeface="Arial" charset="0"/>
              </a:defRPr>
            </a:lvl7pPr>
            <a:lvl8pPr marL="3526727" indent="-235115" eaLnBrk="0" fontAlgn="base" hangingPunct="0">
              <a:spcBef>
                <a:spcPct val="0"/>
              </a:spcBef>
              <a:spcAft>
                <a:spcPct val="0"/>
              </a:spcAft>
              <a:defRPr>
                <a:solidFill>
                  <a:schemeClr val="tx1"/>
                </a:solidFill>
                <a:latin typeface="Arial" charset="0"/>
                <a:cs typeface="Arial" charset="0"/>
              </a:defRPr>
            </a:lvl8pPr>
            <a:lvl9pPr marL="3996957" indent="-235115" eaLnBrk="0" fontAlgn="base" hangingPunct="0">
              <a:spcBef>
                <a:spcPct val="0"/>
              </a:spcBef>
              <a:spcAft>
                <a:spcPct val="0"/>
              </a:spcAft>
              <a:defRPr>
                <a:solidFill>
                  <a:schemeClr val="tx1"/>
                </a:solidFill>
                <a:latin typeface="Arial" charset="0"/>
                <a:cs typeface="Arial" charset="0"/>
              </a:defRPr>
            </a:lvl9pPr>
          </a:lstStyle>
          <a:p>
            <a:pPr eaLnBrk="1" hangingPunct="1"/>
            <a:fld id="{7DD903CD-C4C4-41B8-BC53-0F6D1586A8BB}" type="slidenum">
              <a:rPr lang="de-DE" smtClean="0">
                <a:solidFill>
                  <a:srgbClr val="000000"/>
                </a:solidFill>
              </a:rPr>
              <a:pPr eaLnBrk="1" hangingPunct="1"/>
              <a:t>8</a:t>
            </a:fld>
            <a:endParaRPr lang="de-DE" smtClean="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xfrm>
            <a:off x="796925" y="400050"/>
            <a:ext cx="5492750" cy="4119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smtClean="0"/>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64124" indent="-293894" eaLnBrk="0" hangingPunct="0">
              <a:defRPr>
                <a:solidFill>
                  <a:schemeClr val="tx1"/>
                </a:solidFill>
                <a:latin typeface="Arial" charset="0"/>
                <a:cs typeface="Arial" charset="0"/>
              </a:defRPr>
            </a:lvl2pPr>
            <a:lvl3pPr marL="1175576" indent="-235115" eaLnBrk="0" hangingPunct="0">
              <a:defRPr>
                <a:solidFill>
                  <a:schemeClr val="tx1"/>
                </a:solidFill>
                <a:latin typeface="Arial" charset="0"/>
                <a:cs typeface="Arial" charset="0"/>
              </a:defRPr>
            </a:lvl3pPr>
            <a:lvl4pPr marL="1645806" indent="-235115" eaLnBrk="0" hangingPunct="0">
              <a:defRPr>
                <a:solidFill>
                  <a:schemeClr val="tx1"/>
                </a:solidFill>
                <a:latin typeface="Arial" charset="0"/>
                <a:cs typeface="Arial" charset="0"/>
              </a:defRPr>
            </a:lvl4pPr>
            <a:lvl5pPr marL="2116036" indent="-235115" eaLnBrk="0" hangingPunct="0">
              <a:defRPr>
                <a:solidFill>
                  <a:schemeClr val="tx1"/>
                </a:solidFill>
                <a:latin typeface="Arial" charset="0"/>
                <a:cs typeface="Arial" charset="0"/>
              </a:defRPr>
            </a:lvl5pPr>
            <a:lvl6pPr marL="2586266" indent="-235115" eaLnBrk="0" fontAlgn="base" hangingPunct="0">
              <a:spcBef>
                <a:spcPct val="0"/>
              </a:spcBef>
              <a:spcAft>
                <a:spcPct val="0"/>
              </a:spcAft>
              <a:defRPr>
                <a:solidFill>
                  <a:schemeClr val="tx1"/>
                </a:solidFill>
                <a:latin typeface="Arial" charset="0"/>
                <a:cs typeface="Arial" charset="0"/>
              </a:defRPr>
            </a:lvl6pPr>
            <a:lvl7pPr marL="3056496" indent="-235115" eaLnBrk="0" fontAlgn="base" hangingPunct="0">
              <a:spcBef>
                <a:spcPct val="0"/>
              </a:spcBef>
              <a:spcAft>
                <a:spcPct val="0"/>
              </a:spcAft>
              <a:defRPr>
                <a:solidFill>
                  <a:schemeClr val="tx1"/>
                </a:solidFill>
                <a:latin typeface="Arial" charset="0"/>
                <a:cs typeface="Arial" charset="0"/>
              </a:defRPr>
            </a:lvl7pPr>
            <a:lvl8pPr marL="3526727" indent="-235115" eaLnBrk="0" fontAlgn="base" hangingPunct="0">
              <a:spcBef>
                <a:spcPct val="0"/>
              </a:spcBef>
              <a:spcAft>
                <a:spcPct val="0"/>
              </a:spcAft>
              <a:defRPr>
                <a:solidFill>
                  <a:schemeClr val="tx1"/>
                </a:solidFill>
                <a:latin typeface="Arial" charset="0"/>
                <a:cs typeface="Arial" charset="0"/>
              </a:defRPr>
            </a:lvl8pPr>
            <a:lvl9pPr marL="3996957" indent="-235115" eaLnBrk="0" fontAlgn="base" hangingPunct="0">
              <a:spcBef>
                <a:spcPct val="0"/>
              </a:spcBef>
              <a:spcAft>
                <a:spcPct val="0"/>
              </a:spcAft>
              <a:defRPr>
                <a:solidFill>
                  <a:schemeClr val="tx1"/>
                </a:solidFill>
                <a:latin typeface="Arial" charset="0"/>
                <a:cs typeface="Arial" charset="0"/>
              </a:defRPr>
            </a:lvl9pPr>
          </a:lstStyle>
          <a:p>
            <a:pPr eaLnBrk="1" hangingPunct="1"/>
            <a:fld id="{7DD903CD-C4C4-41B8-BC53-0F6D1586A8BB}" type="slidenum">
              <a:rPr lang="de-DE" smtClean="0">
                <a:solidFill>
                  <a:srgbClr val="000000"/>
                </a:solidFill>
              </a:rPr>
              <a:pPr eaLnBrk="1" hangingPunct="1"/>
              <a:t>10</a:t>
            </a:fld>
            <a:endParaRPr lang="de-DE" smtClean="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bwMode="auto">
          <a:xfrm>
            <a:off x="796925" y="400050"/>
            <a:ext cx="5492750" cy="41195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aseline="0" dirty="0" smtClean="0"/>
          </a:p>
        </p:txBody>
      </p:sp>
      <p:sp>
        <p:nvSpPr>
          <p:cNvPr id="186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64124" indent="-293894" eaLnBrk="0" hangingPunct="0">
              <a:defRPr>
                <a:solidFill>
                  <a:schemeClr val="tx1"/>
                </a:solidFill>
                <a:latin typeface="Arial" charset="0"/>
                <a:cs typeface="Arial" charset="0"/>
              </a:defRPr>
            </a:lvl2pPr>
            <a:lvl3pPr marL="1175576" indent="-235115" eaLnBrk="0" hangingPunct="0">
              <a:defRPr>
                <a:solidFill>
                  <a:schemeClr val="tx1"/>
                </a:solidFill>
                <a:latin typeface="Arial" charset="0"/>
                <a:cs typeface="Arial" charset="0"/>
              </a:defRPr>
            </a:lvl3pPr>
            <a:lvl4pPr marL="1645806" indent="-235115" eaLnBrk="0" hangingPunct="0">
              <a:defRPr>
                <a:solidFill>
                  <a:schemeClr val="tx1"/>
                </a:solidFill>
                <a:latin typeface="Arial" charset="0"/>
                <a:cs typeface="Arial" charset="0"/>
              </a:defRPr>
            </a:lvl4pPr>
            <a:lvl5pPr marL="2116036" indent="-235115" eaLnBrk="0" hangingPunct="0">
              <a:defRPr>
                <a:solidFill>
                  <a:schemeClr val="tx1"/>
                </a:solidFill>
                <a:latin typeface="Arial" charset="0"/>
                <a:cs typeface="Arial" charset="0"/>
              </a:defRPr>
            </a:lvl5pPr>
            <a:lvl6pPr marL="2586266" indent="-235115" eaLnBrk="0" fontAlgn="base" hangingPunct="0">
              <a:spcBef>
                <a:spcPct val="0"/>
              </a:spcBef>
              <a:spcAft>
                <a:spcPct val="0"/>
              </a:spcAft>
              <a:defRPr>
                <a:solidFill>
                  <a:schemeClr val="tx1"/>
                </a:solidFill>
                <a:latin typeface="Arial" charset="0"/>
                <a:cs typeface="Arial" charset="0"/>
              </a:defRPr>
            </a:lvl6pPr>
            <a:lvl7pPr marL="3056496" indent="-235115" eaLnBrk="0" fontAlgn="base" hangingPunct="0">
              <a:spcBef>
                <a:spcPct val="0"/>
              </a:spcBef>
              <a:spcAft>
                <a:spcPct val="0"/>
              </a:spcAft>
              <a:defRPr>
                <a:solidFill>
                  <a:schemeClr val="tx1"/>
                </a:solidFill>
                <a:latin typeface="Arial" charset="0"/>
                <a:cs typeface="Arial" charset="0"/>
              </a:defRPr>
            </a:lvl7pPr>
            <a:lvl8pPr marL="3526727" indent="-235115" eaLnBrk="0" fontAlgn="base" hangingPunct="0">
              <a:spcBef>
                <a:spcPct val="0"/>
              </a:spcBef>
              <a:spcAft>
                <a:spcPct val="0"/>
              </a:spcAft>
              <a:defRPr>
                <a:solidFill>
                  <a:schemeClr val="tx1"/>
                </a:solidFill>
                <a:latin typeface="Arial" charset="0"/>
                <a:cs typeface="Arial" charset="0"/>
              </a:defRPr>
            </a:lvl8pPr>
            <a:lvl9pPr marL="3996957" indent="-235115" eaLnBrk="0" fontAlgn="base" hangingPunct="0">
              <a:spcBef>
                <a:spcPct val="0"/>
              </a:spcBef>
              <a:spcAft>
                <a:spcPct val="0"/>
              </a:spcAft>
              <a:defRPr>
                <a:solidFill>
                  <a:schemeClr val="tx1"/>
                </a:solidFill>
                <a:latin typeface="Arial" charset="0"/>
                <a:cs typeface="Arial" charset="0"/>
              </a:defRPr>
            </a:lvl9pPr>
          </a:lstStyle>
          <a:p>
            <a:pPr eaLnBrk="1" hangingPunct="1"/>
            <a:fld id="{7DD903CD-C4C4-41B8-BC53-0F6D1586A8BB}" type="slidenum">
              <a:rPr lang="de-DE" smtClean="0">
                <a:solidFill>
                  <a:srgbClr val="000000"/>
                </a:solidFill>
              </a:rPr>
              <a:pPr eaLnBrk="1" hangingPunct="1"/>
              <a:t>11</a:t>
            </a:fld>
            <a:endParaRPr lang="de-DE" smtClean="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12</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10" name="Rounded Rectangle 9"/>
          <p:cNvSpPr/>
          <p:nvPr userDrawn="1"/>
        </p:nvSpPr>
        <p:spPr bwMode="gray">
          <a:xfrm rot="900000">
            <a:off x="6772168" y="3348000"/>
            <a:ext cx="2021951"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dirty="0" smtClean="0">
                <a:solidFill>
                  <a:schemeClr val="bg1"/>
                </a:solidFill>
                <a:ea typeface="Arial Unicode MS" pitchFamily="34" charset="-128"/>
                <a:cs typeface="Arial Unicode MS" pitchFamily="34" charset="-128"/>
                <a:sym typeface="Arial"/>
              </a:rPr>
              <a:t>CONFIDENTIAL</a:t>
            </a:r>
            <a:endParaRPr lang="en-US" kern="0" dirty="0" smtClean="0">
              <a:solidFill>
                <a:schemeClr val="bg1"/>
              </a:solidFill>
              <a:ea typeface="Arial Unicode MS" pitchFamily="34" charset="-128"/>
              <a:cs typeface="Arial Unicode MS" pitchFamily="34" charset="-128"/>
              <a:sym typeface="Aria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Information_Classification"/>
          <p:cNvSpPr txBox="1"/>
          <p:nvPr userDrawn="1"/>
        </p:nvSpPr>
        <p:spPr>
          <a:xfrm>
            <a:off x="6848880" y="6620293"/>
            <a:ext cx="1905000" cy="153888"/>
          </a:xfrm>
          <a:prstGeom prst="rect">
            <a:avLst/>
          </a:prstGeom>
          <a:noFill/>
        </p:spPr>
        <p:txBody>
          <a:bodyPr vert="horz" wrap="square" lIns="0" tIns="0" rIns="0" bIns="0" rtlCol="0">
            <a:spAutoFit/>
          </a:bodyPr>
          <a:lstStyle/>
          <a:p>
            <a:pPr fontAlgn="base">
              <a:spcBef>
                <a:spcPts val="600"/>
              </a:spcBef>
              <a:spcAft>
                <a:spcPct val="0"/>
              </a:spcAft>
              <a:buClr>
                <a:srgbClr val="F0AB00"/>
              </a:buClr>
              <a:buSzPct val="80000"/>
            </a:pPr>
            <a:r>
              <a:rPr lang="en-US" sz="1000" kern="0" dirty="0" smtClean="0">
                <a:solidFill>
                  <a:srgbClr val="FFFFFF"/>
                </a:solidFill>
                <a:ea typeface="Arial Unicode MS"/>
                <a:cs typeface="Arial Unicode MS" pitchFamily="34" charset="-128"/>
                <a:sym typeface="Arial"/>
              </a:rPr>
              <a:t>Internal and Partner Use Only</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p:spPr>
        <p:txBody>
          <a:bodyPr tIns="1296000"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p:spPr>
        <p:txBody>
          <a:bodyPr tIns="504000" anchor="t" anchorCtr="0"/>
          <a:lstStyle>
            <a:lvl1pPr algn="ctr">
              <a:defRPr b="0"/>
            </a:lvl1pPr>
          </a:lstStyle>
          <a:p>
            <a:r>
              <a:rPr lang="en-US" dirty="0"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p:spPr>
        <p:txBody>
          <a:bodyPr tIns="504000" anchor="t" anchorCtr="0"/>
          <a:lstStyle>
            <a:lvl1pPr algn="ctr">
              <a:defRPr b="0"/>
            </a:lvl1pPr>
          </a:lstStyle>
          <a:p>
            <a:r>
              <a:rPr lang="en-US" dirty="0"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
        <p:nvSpPr>
          <p:cNvPr id="10" name="Rounded Rectangle 9"/>
          <p:cNvSpPr/>
          <p:nvPr userDrawn="1"/>
        </p:nvSpPr>
        <p:spPr bwMode="gray">
          <a:xfrm rot="900000">
            <a:off x="6772168" y="3348000"/>
            <a:ext cx="2021951" cy="467342"/>
          </a:xfrm>
          <a:prstGeom prst="roundRect">
            <a:avLst>
              <a:gd name="adj" fmla="val 16667"/>
            </a:avLst>
          </a:prstGeom>
          <a:solidFill>
            <a:srgbClr val="FF0000"/>
          </a:solidFill>
          <a:ln>
            <a:noFill/>
            <a:headEnd/>
            <a:tailEnd/>
          </a:ln>
          <a:effectLst/>
        </p:spPr>
        <p:style>
          <a:lnRef idx="3">
            <a:schemeClr val="lt1"/>
          </a:lnRef>
          <a:fillRef idx="1">
            <a:schemeClr val="accent6"/>
          </a:fillRef>
          <a:effectRef idx="1">
            <a:schemeClr val="accent6"/>
          </a:effectRef>
          <a:fontRef idx="minor">
            <a:schemeClr val="lt1"/>
          </a:fontRef>
        </p:style>
        <p:txBody>
          <a:bodyPr wrap="none" lIns="144000" tIns="72000" rIns="144000" bIns="72000" rtlCol="0" anchor="ctr">
            <a:spAutoFit/>
          </a:bodyPr>
          <a:lstStyle/>
          <a:p>
            <a:pPr algn="ctr" fontAlgn="base">
              <a:spcBef>
                <a:spcPct val="50000"/>
              </a:spcBef>
              <a:spcAft>
                <a:spcPct val="0"/>
              </a:spcAft>
              <a:buClr>
                <a:srgbClr val="F0AB00"/>
              </a:buClr>
              <a:buSzPct val="80000"/>
            </a:pPr>
            <a:r>
              <a:rPr lang="de-DE" kern="0" dirty="0" smtClean="0">
                <a:solidFill>
                  <a:schemeClr val="bg1"/>
                </a:solidFill>
                <a:ea typeface="Arial Unicode MS" pitchFamily="34" charset="-128"/>
                <a:cs typeface="Arial Unicode MS" pitchFamily="34" charset="-128"/>
                <a:sym typeface="Arial"/>
              </a:rPr>
              <a:t>CONFIDENTIAL</a:t>
            </a:r>
            <a:endParaRPr lang="en-US" kern="0" dirty="0" smtClean="0">
              <a:solidFill>
                <a:schemeClr val="bg1"/>
              </a:solidFill>
              <a:ea typeface="Arial Unicode MS" pitchFamily="34" charset="-128"/>
              <a:cs typeface="Arial Unicode MS" pitchFamily="34" charset="-128"/>
              <a:sym typeface="Aria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358116"/>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Microsoft, Windows, Excel, Outlook, and PowerPoint are registered trademarks of Microsoft Corporation.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Linux is the registered trademark of Linus Torvalds in the U.S. and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Oracle is a registered trademark of Oracle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UNIX, X/Open, OSF/1, and Motif are registered trademarks of the Open Group.</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 is a registered trademark of Sun Microsystems,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SAP, R/3, SAP NetWeaver, Duet, PartnerEdge, ByDesign, SAP BusinessObjects Explorer, StreamWork,</a:t>
            </a:r>
            <a:r>
              <a:rPr lang="en-US" sz="800" kern="1200" baseline="0" noProof="1" smtClean="0">
                <a:solidFill>
                  <a:schemeClr val="tx1"/>
                </a:solidFill>
                <a:latin typeface="+mn-lt"/>
                <a:ea typeface="MS PGothic" pitchFamily="34" charset="-128"/>
                <a:cs typeface="+mn-cs"/>
              </a:rPr>
              <a:t> </a:t>
            </a:r>
            <a:r>
              <a:rPr lang="en-US" sz="800" kern="1200" noProof="1" smtClean="0">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800" kern="1200" noProof="1" smtClean="0">
              <a:solidFill>
                <a:schemeClr val="tx1"/>
              </a:solidFill>
              <a:latin typeface="+mn-lt"/>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2014 SAP AG. All rights reserved</a:t>
            </a:r>
          </a:p>
        </p:txBody>
      </p:sp>
      <p:sp>
        <p:nvSpPr>
          <p:cNvPr id="6" name="TextBox 5"/>
          <p:cNvSpPr txBox="1"/>
          <p:nvPr userDrawn="1"/>
        </p:nvSpPr>
        <p:spPr bwMode="gray">
          <a:xfrm>
            <a:off x="4654800" y="1692000"/>
            <a:ext cx="4165200" cy="3867725"/>
          </a:xfrm>
          <a:prstGeom prst="rect">
            <a:avLst/>
          </a:prstGeom>
          <a:noFill/>
        </p:spPr>
        <p:txBody>
          <a:bodyPr wrap="square" lIns="0" tIns="0" rIns="0" bIns="0" rtlCol="0">
            <a:spAutoFit/>
          </a:bodyPr>
          <a:lstStyle/>
          <a:p>
            <a:pPr marL="0" algn="l" defTabSz="914400" rtl="0" eaLnBrk="1" fontAlgn="t" latinLnBrk="0" hangingPunct="1">
              <a:lnSpc>
                <a:spcPct val="95000"/>
              </a:lnSpc>
              <a:spcBef>
                <a:spcPts val="400"/>
              </a:spcBef>
            </a:pPr>
            <a:r>
              <a:rPr lang="en-US"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en-US" sz="8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2011</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extLst>
      <p:ext uri="{BB962C8B-B14F-4D97-AF65-F5344CB8AC3E}">
        <p14:creationId xmlns:p14="http://schemas.microsoft.com/office/powerpoint/2010/main" val="152304582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24002" y="1692083"/>
            <a:ext cx="8494713" cy="3831818"/>
          </a:xfrm>
        </p:spPr>
        <p:txBody>
          <a:bodyPr>
            <a:noAutofit/>
          </a:bodyPr>
          <a:lstStyle>
            <a:lvl1pPr marL="0" marR="0" indent="0" algn="l" defTabSz="901605"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01605"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01605" rtl="0" eaLnBrk="1" fontAlgn="auto" latinLnBrk="0" hangingPunct="1">
              <a:lnSpc>
                <a:spcPct val="100000"/>
              </a:lnSpc>
              <a:spcBef>
                <a:spcPts val="2400"/>
              </a:spcBef>
              <a:spcAft>
                <a:spcPts val="0"/>
              </a:spcAft>
              <a:buClr>
                <a:schemeClr val="accent1"/>
              </a:buClr>
              <a:buSzPct val="80000"/>
              <a:buFontTx/>
              <a:buNone/>
              <a:tabLst/>
              <a:defRPr/>
            </a:lvl3pPr>
            <a:lvl4pPr marL="266223" indent="-177474">
              <a:spcBef>
                <a:spcPts val="600"/>
              </a:spcBef>
              <a:buClr>
                <a:schemeClr val="accent1"/>
              </a:buClr>
              <a:buFont typeface="Wingdings" pitchFamily="2" charset="2"/>
              <a:buChar char=""/>
              <a:defRPr sz="18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1973691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244992611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556792"/>
            <a:ext cx="7772400" cy="578495"/>
          </a:xfrm>
        </p:spPr>
        <p:txBody>
          <a:bodyPr>
            <a:noAutofit/>
          </a:bodyPr>
          <a:lstStyle>
            <a:lvl1pPr algn="l">
              <a:defRPr sz="32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547464" y="2204864"/>
            <a:ext cx="6400800" cy="1752600"/>
          </a:xfrm>
        </p:spPr>
        <p:txBody>
          <a:bodyPr/>
          <a:lstStyle>
            <a:lvl1pPr marL="0" indent="0" algn="l">
              <a:buNone/>
              <a:defRPr>
                <a:solidFill>
                  <a:schemeClr val="bg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10925" y="6463706"/>
            <a:ext cx="4067880" cy="28803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世界</a:t>
              </a:r>
              <a:r>
                <a:rPr lang="en-US" altLang="zh-CN" sz="1400" b="1" dirty="0" smtClean="0">
                  <a:solidFill>
                    <a:prstClr val="white"/>
                  </a:solidFill>
                  <a:latin typeface="微软雅黑" pitchFamily="34" charset="-122"/>
                </a:rPr>
                <a:t>500</a:t>
              </a:r>
              <a:r>
                <a:rPr lang="zh-CN" altLang="en-US" sz="1400" b="1" dirty="0" smtClean="0">
                  <a:solidFill>
                    <a:prstClr val="white"/>
                  </a:solidFill>
                  <a:latin typeface="微软雅黑" pitchFamily="34" charset="-122"/>
                </a:rPr>
                <a:t>强研究中心</a:t>
              </a:r>
              <a:endParaRPr lang="zh-CN" altLang="en-US" sz="14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en-US" altLang="zh-CN" sz="1200" b="1" dirty="0" smtClean="0">
                  <a:solidFill>
                    <a:prstClr val="white"/>
                  </a:solidFill>
                  <a:latin typeface="微软雅黑" pitchFamily="34" charset="-122"/>
                </a:rPr>
                <a:t>zhao-biao.com</a:t>
              </a:r>
              <a:endParaRPr lang="zh-CN" altLang="en-US" sz="1200" b="1" dirty="0">
                <a:solidFill>
                  <a:prstClr val="white"/>
                </a:solidFill>
                <a:latin typeface="微软雅黑" pitchFamily="34" charset="-122"/>
              </a:endParaRPr>
            </a:p>
          </p:txBody>
        </p:sp>
      </p:grpSp>
      <p:sp>
        <p:nvSpPr>
          <p:cNvPr id="11" name="矩形 10"/>
          <p:cNvSpPr/>
          <p:nvPr/>
        </p:nvSpPr>
        <p:spPr>
          <a:xfrm>
            <a:off x="4350877" y="6476846"/>
            <a:ext cx="4499928" cy="28803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a:r>
              <a:rPr lang="zh-CN" altLang="en-US" sz="1400" b="1" dirty="0" smtClean="0">
                <a:solidFill>
                  <a:prstClr val="white"/>
                </a:solidFill>
                <a:latin typeface="微软雅黑" pitchFamily="34" charset="-122"/>
              </a:rPr>
              <a:t>找表网：专注于海外</a:t>
            </a:r>
            <a:r>
              <a:rPr lang="zh-CN" altLang="en-US" sz="1400" b="1" dirty="0">
                <a:solidFill>
                  <a:prstClr val="white"/>
                </a:solidFill>
                <a:latin typeface="微软雅黑" pitchFamily="34" charset="-122"/>
              </a:rPr>
              <a:t>知名</a:t>
            </a:r>
            <a:r>
              <a:rPr lang="zh-CN" altLang="en-US" sz="1400" b="1" dirty="0" smtClean="0">
                <a:solidFill>
                  <a:prstClr val="white"/>
                </a:solidFill>
                <a:latin typeface="微软雅黑" pitchFamily="34" charset="-122"/>
              </a:rPr>
              <a:t>上市公司公开资料研究</a:t>
            </a:r>
            <a:endParaRPr lang="zh-CN" altLang="en-US" sz="1400" b="1" dirty="0">
              <a:solidFill>
                <a:prstClr val="white"/>
              </a:solidFill>
              <a:latin typeface="微软雅黑" pitchFamily="34" charset="-122"/>
            </a:endParaRPr>
          </a:p>
        </p:txBody>
      </p:sp>
      <p:cxnSp>
        <p:nvCxnSpPr>
          <p:cNvPr id="14" name="直接连接符 13"/>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4027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167753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170148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1484784"/>
            <a:ext cx="7772400" cy="1362075"/>
          </a:xfrm>
        </p:spPr>
        <p:txBody>
          <a:bodyPr anchor="b"/>
          <a:lstStyle>
            <a:lvl1pPr algn="l">
              <a:defRPr sz="4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36925"/>
            <a:ext cx="77724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431632" y="908720"/>
            <a:ext cx="831683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28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228181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43365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0536244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2743035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8692022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566740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3582855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59297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dirty="0" smtClean="0"/>
              <a:t>Alternate Presentation Title</a:t>
            </a:r>
            <a:br>
              <a:rPr lang="en-US" dirty="0" smtClean="0"/>
            </a:br>
            <a:r>
              <a:rPr lang="en-US"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userDrawn="1">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userDrawn="1">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9" name="Picture 8" descr="SAP_FKOM_KO.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3850" y="6080400"/>
            <a:ext cx="1832544" cy="453600"/>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p:spPr>
        <p:txBody>
          <a:bodyPr anchor="ctr" anchorCtr="0"/>
          <a:lstStyle>
            <a:lvl1pPr algn="ctr">
              <a:defRPr/>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gray">
          <a:xfrm>
            <a:off x="324000" y="6636183"/>
            <a:ext cx="176226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2014 SAP AG. All rights reserved.</a:t>
            </a:r>
          </a:p>
        </p:txBody>
      </p:sp>
      <p:sp>
        <p:nvSpPr>
          <p:cNvPr id="34" name="TextBox 33"/>
          <p:cNvSpPr txBox="1"/>
          <p:nvPr/>
        </p:nvSpPr>
        <p:spPr bwMode="gray">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7" r:id="rId2"/>
    <p:sldLayoutId id="2147483698" r:id="rId3"/>
    <p:sldLayoutId id="2147483699" r:id="rId4"/>
    <p:sldLayoutId id="2147483701" r:id="rId5"/>
    <p:sldLayoutId id="2147483689" r:id="rId6"/>
    <p:sldLayoutId id="2147483704" r:id="rId7"/>
    <p:sldLayoutId id="2147483702" r:id="rId8"/>
    <p:sldLayoutId id="2147483684" r:id="rId9"/>
    <p:sldLayoutId id="2147483665" r:id="rId10"/>
    <p:sldLayoutId id="2147483683" r:id="rId11"/>
    <p:sldLayoutId id="2147483687"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27"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323850" y="323872"/>
            <a:ext cx="84963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smtClean="0"/>
              <a:t>Insert page title</a:t>
            </a:r>
          </a:p>
        </p:txBody>
      </p:sp>
      <p:sp>
        <p:nvSpPr>
          <p:cNvPr id="1027" name="Text Placeholder 2"/>
          <p:cNvSpPr>
            <a:spLocks noGrp="1"/>
          </p:cNvSpPr>
          <p:nvPr>
            <p:ph type="body" idx="1"/>
          </p:nvPr>
        </p:nvSpPr>
        <p:spPr bwMode="gray">
          <a:xfrm>
            <a:off x="323850" y="1690711"/>
            <a:ext cx="84963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32"/>
          <p:cNvSpPr>
            <a:spLocks noChangeArrowheads="1"/>
          </p:cNvSpPr>
          <p:nvPr/>
        </p:nvSpPr>
        <p:spPr bwMode="gray">
          <a:xfrm>
            <a:off x="323850" y="23"/>
            <a:ext cx="8496300" cy="161925"/>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8736" tIns="70997" rIns="88736" bIns="70997" anchor="ctr"/>
          <a:lstStyle/>
          <a:p>
            <a:pPr algn="ctr" fontAlgn="base">
              <a:spcBef>
                <a:spcPct val="50000"/>
              </a:spcBef>
              <a:spcAft>
                <a:spcPct val="0"/>
              </a:spcAft>
              <a:buClr>
                <a:srgbClr val="F0AB00"/>
              </a:buClr>
              <a:buSzPct val="80000"/>
            </a:pPr>
            <a:endParaRPr lang="en-US" sz="1600">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3850" y="12319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30" name="Rectangle 94"/>
          <p:cNvSpPr>
            <a:spLocks noChangeArrowheads="1"/>
          </p:cNvSpPr>
          <p:nvPr/>
        </p:nvSpPr>
        <p:spPr bwMode="gray">
          <a:xfrm>
            <a:off x="323850" y="6535738"/>
            <a:ext cx="8496300" cy="323850"/>
          </a:xfrm>
          <a:prstGeom prst="rect">
            <a:avLst/>
          </a:prstGeom>
          <a:solidFill>
            <a:schemeClr val="tx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88736" tIns="70997" rIns="88736" bIns="70997" anchor="ctr"/>
          <a:lstStyle/>
          <a:p>
            <a:pPr algn="ctr" fontAlgn="base">
              <a:spcBef>
                <a:spcPct val="50000"/>
              </a:spcBef>
              <a:spcAft>
                <a:spcPct val="0"/>
              </a:spcAft>
              <a:buClr>
                <a:srgbClr val="F0AB00"/>
              </a:buClr>
              <a:buSzPct val="80000"/>
            </a:pPr>
            <a:endParaRPr lang="en-US" sz="1600">
              <a:solidFill>
                <a:srgbClr val="000000"/>
              </a:solidFill>
              <a:ea typeface="Arial Unicode MS" pitchFamily="34" charset="-128"/>
              <a:cs typeface="Arial Unicode MS" pitchFamily="34" charset="-128"/>
            </a:endParaRPr>
          </a:p>
        </p:txBody>
      </p:sp>
      <p:sp>
        <p:nvSpPr>
          <p:cNvPr id="1031" name="TextBox 9"/>
          <p:cNvSpPr txBox="1">
            <a:spLocks noChangeArrowheads="1"/>
          </p:cNvSpPr>
          <p:nvPr/>
        </p:nvSpPr>
        <p:spPr bwMode="gray">
          <a:xfrm>
            <a:off x="323860" y="6635773"/>
            <a:ext cx="1761255" cy="123111"/>
          </a:xfrm>
          <a:prstGeom prst="rect">
            <a:avLst/>
          </a:prstGeom>
          <a:noFill/>
          <a:ln>
            <a:noFill/>
          </a:ln>
          <a:extLst/>
        </p:spPr>
        <p:txBody>
          <a:bodyPr wrap="none" lIns="70997" tIns="0" rIns="0" bIns="0">
            <a:spAutoFit/>
          </a:bodyPr>
          <a:lstStyle>
            <a:lvl1pPr marL="133350" indent="-133350">
              <a:defRPr>
                <a:solidFill>
                  <a:schemeClr val="tx1"/>
                </a:solidFill>
                <a:latin typeface="Arial" charset="0"/>
              </a:defRPr>
            </a:lvl1pPr>
            <a:lvl2pPr marL="742950" indent="-285750">
              <a:buClr>
                <a:srgbClr val="FDB913"/>
              </a:buClr>
              <a:buSzPct val="100000"/>
              <a:buFont typeface="Wingdings" pitchFamily="2" charset="2"/>
              <a:buChar char=""/>
              <a:defRPr>
                <a:solidFill>
                  <a:schemeClr val="tx1"/>
                </a:solidFill>
                <a:latin typeface="Arial" charset="0"/>
              </a:defRPr>
            </a:lvl2pPr>
            <a:lvl3pPr marL="1143000" indent="-228600">
              <a:buClr>
                <a:srgbClr val="666666"/>
              </a:buClr>
              <a:buSzPct val="80000"/>
              <a:buFont typeface="Wingdings" pitchFamily="2" charset="2"/>
              <a:buChar char="n"/>
              <a:defRPr sz="1400">
                <a:solidFill>
                  <a:schemeClr val="tx1"/>
                </a:solidFill>
                <a:latin typeface="Arial" charset="0"/>
              </a:defRPr>
            </a:lvl3pPr>
            <a:lvl4pPr marL="1600200" indent="-228600">
              <a:buClr>
                <a:srgbClr val="666666"/>
              </a:buClr>
              <a:buSzPct val="80000"/>
              <a:buFont typeface="Arial" charset="0"/>
              <a:buChar char=""/>
              <a:defRPr sz="1200">
                <a:solidFill>
                  <a:schemeClr val="tx1"/>
                </a:solidFill>
                <a:latin typeface="Arial" charset="0"/>
              </a:defRPr>
            </a:lvl4pPr>
            <a:lvl5pPr marL="2057400" indent="-228600">
              <a:buClr>
                <a:srgbClr val="666666"/>
              </a:buClr>
              <a:buSzPct val="80000"/>
              <a:buFont typeface="Arial" charset="0"/>
              <a:buChar char=""/>
              <a:defRPr sz="1000">
                <a:solidFill>
                  <a:schemeClr val="tx1"/>
                </a:solidFill>
                <a:latin typeface="Arial" charset="0"/>
              </a:defRPr>
            </a:lvl5pPr>
            <a:lvl6pPr marL="2514600" indent="-228600" fontAlgn="base">
              <a:spcBef>
                <a:spcPct val="0"/>
              </a:spcBef>
              <a:spcAft>
                <a:spcPct val="0"/>
              </a:spcAft>
              <a:buClr>
                <a:srgbClr val="666666"/>
              </a:buClr>
              <a:buSzPct val="80000"/>
              <a:buFont typeface="Arial" charset="0"/>
              <a:buChar char=""/>
              <a:defRPr sz="1000">
                <a:solidFill>
                  <a:schemeClr val="tx1"/>
                </a:solidFill>
                <a:latin typeface="Arial" charset="0"/>
              </a:defRPr>
            </a:lvl6pPr>
            <a:lvl7pPr marL="2971800" indent="-228600" fontAlgn="base">
              <a:spcBef>
                <a:spcPct val="0"/>
              </a:spcBef>
              <a:spcAft>
                <a:spcPct val="0"/>
              </a:spcAft>
              <a:buClr>
                <a:srgbClr val="666666"/>
              </a:buClr>
              <a:buSzPct val="80000"/>
              <a:buFont typeface="Arial" charset="0"/>
              <a:buChar char=""/>
              <a:defRPr sz="1000">
                <a:solidFill>
                  <a:schemeClr val="tx1"/>
                </a:solidFill>
                <a:latin typeface="Arial" charset="0"/>
              </a:defRPr>
            </a:lvl7pPr>
            <a:lvl8pPr marL="3429000" indent="-228600" fontAlgn="base">
              <a:spcBef>
                <a:spcPct val="0"/>
              </a:spcBef>
              <a:spcAft>
                <a:spcPct val="0"/>
              </a:spcAft>
              <a:buClr>
                <a:srgbClr val="666666"/>
              </a:buClr>
              <a:buSzPct val="80000"/>
              <a:buFont typeface="Arial" charset="0"/>
              <a:buChar char=""/>
              <a:defRPr sz="1000">
                <a:solidFill>
                  <a:schemeClr val="tx1"/>
                </a:solidFill>
                <a:latin typeface="Arial" charset="0"/>
              </a:defRPr>
            </a:lvl8pPr>
            <a:lvl9pPr marL="3886200" indent="-228600" fontAlgn="base">
              <a:spcBef>
                <a:spcPct val="0"/>
              </a:spcBef>
              <a:spcAft>
                <a:spcPct val="0"/>
              </a:spcAft>
              <a:buClr>
                <a:srgbClr val="666666"/>
              </a:buClr>
              <a:buSzPct val="80000"/>
              <a:buFont typeface="Arial" charset="0"/>
              <a:buChar char=""/>
              <a:defRPr sz="1000">
                <a:solidFill>
                  <a:schemeClr val="tx1"/>
                </a:solidFill>
                <a:latin typeface="Arial" charset="0"/>
              </a:defRPr>
            </a:lvl9pPr>
          </a:lstStyle>
          <a:p>
            <a:pPr fontAlgn="base">
              <a:spcBef>
                <a:spcPct val="0"/>
              </a:spcBef>
              <a:spcAft>
                <a:spcPct val="0"/>
              </a:spcAft>
              <a:buClr>
                <a:srgbClr val="FFFFFF"/>
              </a:buClr>
              <a:buFont typeface="Arial" charset="0"/>
              <a:buChar char="©"/>
              <a:defRPr/>
            </a:pPr>
            <a:r>
              <a:rPr lang="en-US" sz="800" dirty="0" smtClean="0">
                <a:solidFill>
                  <a:srgbClr val="FFFFFF"/>
                </a:solidFill>
                <a:cs typeface="Arial" charset="0"/>
              </a:rPr>
              <a:t>2013 SAP AG. All rights reserved.</a:t>
            </a:r>
          </a:p>
        </p:txBody>
      </p:sp>
      <p:sp>
        <p:nvSpPr>
          <p:cNvPr id="1032" name="TextBox 33"/>
          <p:cNvSpPr txBox="1">
            <a:spLocks noChangeArrowheads="1"/>
          </p:cNvSpPr>
          <p:nvPr/>
        </p:nvSpPr>
        <p:spPr bwMode="gray">
          <a:xfrm>
            <a:off x="8626606" y="6635773"/>
            <a:ext cx="196725" cy="123111"/>
          </a:xfrm>
          <a:prstGeom prst="rect">
            <a:avLst/>
          </a:prstGeom>
          <a:noFill/>
          <a:ln>
            <a:noFill/>
          </a:ln>
          <a:extLst/>
        </p:spPr>
        <p:txBody>
          <a:bodyPr wrap="none" lIns="0" tIns="0" rIns="70997" bIns="0">
            <a:spAutoFit/>
          </a:bodyPr>
          <a:lstStyle>
            <a:lvl1pPr marL="93663" indent="-93663"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buClr>
                <a:srgbClr val="666666"/>
              </a:buClr>
              <a:buFont typeface="Arial" charset="0"/>
              <a:buNone/>
              <a:defRPr/>
            </a:pPr>
            <a:fld id="{0A9147F2-8C5B-47CF-8B3A-10BBF738EEBE}" type="slidenum">
              <a:rPr lang="en-US" sz="800" smtClean="0">
                <a:solidFill>
                  <a:srgbClr val="FFFFFF"/>
                </a:solidFill>
              </a:rPr>
              <a:pPr algn="r" eaLnBrk="1" fontAlgn="base" hangingPunct="1">
                <a:spcBef>
                  <a:spcPct val="0"/>
                </a:spcBef>
                <a:spcAft>
                  <a:spcPct val="0"/>
                </a:spcAft>
                <a:buClr>
                  <a:srgbClr val="666666"/>
                </a:buClr>
                <a:buFont typeface="Arial" charset="0"/>
                <a:buNone/>
                <a:defRPr/>
              </a:pPr>
              <a:t>‹#›</a:t>
            </a:fld>
            <a:endParaRPr lang="en-US" sz="800" smtClean="0">
              <a:solidFill>
                <a:srgbClr val="FFFFFF"/>
              </a:solidFill>
            </a:endParaRPr>
          </a:p>
        </p:txBody>
      </p:sp>
    </p:spTree>
    <p:extLst>
      <p:ext uri="{BB962C8B-B14F-4D97-AF65-F5344CB8AC3E}">
        <p14:creationId xmlns:p14="http://schemas.microsoft.com/office/powerpoint/2010/main" val="1133060837"/>
      </p:ext>
    </p:extLst>
  </p:cSld>
  <p:clrMap bg1="lt1" tx1="dk1" bg2="lt2" tx2="dk2" accent1="accent1" accent2="accent2" accent3="accent3" accent4="accent4" accent5="accent5" accent6="accent6" hlink="hlink" folHlink="folHlink"/>
  <p:sldLayoutIdLst>
    <p:sldLayoutId id="2147483730" r:id="rId1"/>
    <p:sldLayoutId id="2147483731"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2400" b="1" kern="1200">
          <a:solidFill>
            <a:schemeClr val="accent2"/>
          </a:solidFill>
          <a:latin typeface="+mj-lt"/>
          <a:ea typeface="+mj-ea"/>
          <a:cs typeface="+mj-cs"/>
        </a:defRPr>
      </a:lvl1pPr>
      <a:lvl2pPr algn="l" rtl="0" eaLnBrk="0" fontAlgn="base" hangingPunct="0">
        <a:spcBef>
          <a:spcPct val="0"/>
        </a:spcBef>
        <a:spcAft>
          <a:spcPct val="0"/>
        </a:spcAft>
        <a:defRPr sz="2400" b="1">
          <a:solidFill>
            <a:schemeClr val="accent2"/>
          </a:solidFill>
          <a:latin typeface="Arial" charset="0"/>
        </a:defRPr>
      </a:lvl2pPr>
      <a:lvl3pPr algn="l" rtl="0" eaLnBrk="0" fontAlgn="base" hangingPunct="0">
        <a:spcBef>
          <a:spcPct val="0"/>
        </a:spcBef>
        <a:spcAft>
          <a:spcPct val="0"/>
        </a:spcAft>
        <a:defRPr sz="2400" b="1">
          <a:solidFill>
            <a:schemeClr val="accent2"/>
          </a:solidFill>
          <a:latin typeface="Arial" charset="0"/>
        </a:defRPr>
      </a:lvl3pPr>
      <a:lvl4pPr algn="l" rtl="0" eaLnBrk="0" fontAlgn="base" hangingPunct="0">
        <a:spcBef>
          <a:spcPct val="0"/>
        </a:spcBef>
        <a:spcAft>
          <a:spcPct val="0"/>
        </a:spcAft>
        <a:defRPr sz="2400" b="1">
          <a:solidFill>
            <a:schemeClr val="accent2"/>
          </a:solidFill>
          <a:latin typeface="Arial" charset="0"/>
        </a:defRPr>
      </a:lvl4pPr>
      <a:lvl5pPr algn="l" rtl="0" eaLnBrk="0" fontAlgn="base" hangingPunct="0">
        <a:spcBef>
          <a:spcPct val="0"/>
        </a:spcBef>
        <a:spcAft>
          <a:spcPct val="0"/>
        </a:spcAft>
        <a:defRPr sz="2400" b="1">
          <a:solidFill>
            <a:schemeClr val="accent2"/>
          </a:solidFill>
          <a:latin typeface="Arial" charset="0"/>
        </a:defRPr>
      </a:lvl5pPr>
      <a:lvl6pPr marL="450801" algn="l" rtl="0" fontAlgn="base">
        <a:spcBef>
          <a:spcPct val="0"/>
        </a:spcBef>
        <a:spcAft>
          <a:spcPct val="0"/>
        </a:spcAft>
        <a:defRPr sz="2400" b="1">
          <a:solidFill>
            <a:schemeClr val="accent2"/>
          </a:solidFill>
          <a:latin typeface="Arial" charset="0"/>
        </a:defRPr>
      </a:lvl6pPr>
      <a:lvl7pPr marL="901605" algn="l" rtl="0" fontAlgn="base">
        <a:spcBef>
          <a:spcPct val="0"/>
        </a:spcBef>
        <a:spcAft>
          <a:spcPct val="0"/>
        </a:spcAft>
        <a:defRPr sz="2400" b="1">
          <a:solidFill>
            <a:schemeClr val="accent2"/>
          </a:solidFill>
          <a:latin typeface="Arial" charset="0"/>
        </a:defRPr>
      </a:lvl7pPr>
      <a:lvl8pPr marL="1352402" algn="l" rtl="0" fontAlgn="base">
        <a:spcBef>
          <a:spcPct val="0"/>
        </a:spcBef>
        <a:spcAft>
          <a:spcPct val="0"/>
        </a:spcAft>
        <a:defRPr sz="2400" b="1">
          <a:solidFill>
            <a:schemeClr val="accent2"/>
          </a:solidFill>
          <a:latin typeface="Arial" charset="0"/>
        </a:defRPr>
      </a:lvl8pPr>
      <a:lvl9pPr marL="1803201" algn="l" rtl="0" fontAlgn="base">
        <a:spcBef>
          <a:spcPct val="0"/>
        </a:spcBef>
        <a:spcAft>
          <a:spcPct val="0"/>
        </a:spcAft>
        <a:defRPr sz="2400" b="1">
          <a:solidFill>
            <a:schemeClr val="accent2"/>
          </a:solidFill>
          <a:latin typeface="Arial" charset="0"/>
        </a:defRPr>
      </a:lvl9pPr>
    </p:titleStyle>
    <p:bodyStyle>
      <a:lvl1pPr marL="336866" indent="-336866" algn="l" rtl="0" eaLnBrk="0" fontAlgn="base" hangingPunct="0">
        <a:spcBef>
          <a:spcPts val="1625"/>
        </a:spcBef>
        <a:spcAft>
          <a:spcPct val="0"/>
        </a:spcAft>
        <a:buClr>
          <a:schemeClr val="accent1"/>
        </a:buClr>
        <a:buSzPct val="80000"/>
        <a:defRPr b="1" kern="1200">
          <a:solidFill>
            <a:schemeClr val="tx1"/>
          </a:solidFill>
          <a:latin typeface="+mn-lt"/>
          <a:ea typeface="+mn-ea"/>
          <a:cs typeface="+mn-cs"/>
        </a:defRPr>
      </a:lvl1pPr>
      <a:lvl2pPr marL="732246" indent="-281521" algn="l" rtl="0" eaLnBrk="0" fontAlgn="base" hangingPunct="0">
        <a:spcBef>
          <a:spcPts val="500"/>
        </a:spcBef>
        <a:spcAft>
          <a:spcPct val="0"/>
        </a:spcAft>
        <a:buClr>
          <a:schemeClr val="accent1"/>
        </a:buClr>
        <a:buSzPct val="80000"/>
        <a:buFont typeface="Wingdings" pitchFamily="2" charset="2"/>
        <a:defRPr kern="1200">
          <a:solidFill>
            <a:schemeClr val="tx1"/>
          </a:solidFill>
          <a:latin typeface="+mn-lt"/>
          <a:ea typeface="+mn-ea"/>
          <a:cs typeface="+mn-cs"/>
        </a:defRPr>
      </a:lvl2pPr>
      <a:lvl3pPr marL="265697" indent="-177131" algn="l" rtl="0" eaLnBrk="0" fontAlgn="base" hangingPunct="0">
        <a:spcBef>
          <a:spcPts val="425"/>
        </a:spcBef>
        <a:spcAft>
          <a:spcPct val="0"/>
        </a:spcAft>
        <a:buClr>
          <a:schemeClr val="accent1"/>
        </a:buClr>
        <a:buSzPct val="100000"/>
        <a:buFont typeface="Wingdings" pitchFamily="2" charset="2"/>
        <a:buChar char=""/>
        <a:defRPr sz="1600" kern="1200">
          <a:solidFill>
            <a:schemeClr val="tx1"/>
          </a:solidFill>
          <a:latin typeface="+mn-lt"/>
          <a:ea typeface="+mn-ea"/>
          <a:cs typeface="+mn-cs"/>
        </a:defRPr>
      </a:lvl3pPr>
      <a:lvl4pPr marL="441244" indent="-173963" algn="l" rtl="0" eaLnBrk="0" fontAlgn="base" hangingPunct="0">
        <a:spcBef>
          <a:spcPts val="425"/>
        </a:spcBef>
        <a:spcAft>
          <a:spcPct val="0"/>
        </a:spcAft>
        <a:buClr>
          <a:schemeClr val="accent2"/>
        </a:buClr>
        <a:buSzPct val="100000"/>
        <a:buFont typeface="Arial" charset="0"/>
        <a:buChar char="–"/>
        <a:defRPr sz="1400" kern="1200">
          <a:solidFill>
            <a:schemeClr val="tx1"/>
          </a:solidFill>
          <a:latin typeface="+mn-lt"/>
          <a:ea typeface="+mn-ea"/>
          <a:cs typeface="+mn-cs"/>
        </a:defRPr>
      </a:lvl4pPr>
      <a:lvl5pPr marL="616788" indent="-175548" algn="l" rtl="0" eaLnBrk="0" fontAlgn="base" hangingPunct="0">
        <a:spcBef>
          <a:spcPts val="250"/>
        </a:spcBef>
        <a:spcAft>
          <a:spcPct val="0"/>
        </a:spcAft>
        <a:buClr>
          <a:schemeClr val="accent2"/>
        </a:buClr>
        <a:buSzPct val="100000"/>
        <a:buFont typeface="Courier New" pitchFamily="49" charset="0"/>
        <a:buChar char="o"/>
        <a:defRPr sz="1400" kern="1200">
          <a:solidFill>
            <a:schemeClr val="tx1"/>
          </a:solidFill>
          <a:latin typeface="+mn-lt"/>
          <a:ea typeface="+mn-ea"/>
          <a:cs typeface="+mn-cs"/>
        </a:defRPr>
      </a:lvl5pPr>
      <a:lvl6pPr marL="2479408" indent="-225405" algn="l" defTabSz="90160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30201" indent="-225405" algn="l" defTabSz="90160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381006" indent="-225405" algn="l" defTabSz="90160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31808" indent="-225405" algn="l" defTabSz="90160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01605" rtl="0" eaLnBrk="1" latinLnBrk="0" hangingPunct="1">
        <a:defRPr sz="1800" kern="1200">
          <a:solidFill>
            <a:schemeClr val="tx1"/>
          </a:solidFill>
          <a:latin typeface="+mn-lt"/>
          <a:ea typeface="+mn-ea"/>
          <a:cs typeface="+mn-cs"/>
        </a:defRPr>
      </a:lvl1pPr>
      <a:lvl2pPr marL="450801" algn="l" defTabSz="901605" rtl="0" eaLnBrk="1" latinLnBrk="0" hangingPunct="1">
        <a:defRPr sz="1800" kern="1200">
          <a:solidFill>
            <a:schemeClr val="tx1"/>
          </a:solidFill>
          <a:latin typeface="+mn-lt"/>
          <a:ea typeface="+mn-ea"/>
          <a:cs typeface="+mn-cs"/>
        </a:defRPr>
      </a:lvl2pPr>
      <a:lvl3pPr marL="901605" algn="l" defTabSz="901605" rtl="0" eaLnBrk="1" latinLnBrk="0" hangingPunct="1">
        <a:defRPr sz="1800" kern="1200">
          <a:solidFill>
            <a:schemeClr val="tx1"/>
          </a:solidFill>
          <a:latin typeface="+mn-lt"/>
          <a:ea typeface="+mn-ea"/>
          <a:cs typeface="+mn-cs"/>
        </a:defRPr>
      </a:lvl3pPr>
      <a:lvl4pPr marL="1352402" algn="l" defTabSz="901605" rtl="0" eaLnBrk="1" latinLnBrk="0" hangingPunct="1">
        <a:defRPr sz="1800" kern="1200">
          <a:solidFill>
            <a:schemeClr val="tx1"/>
          </a:solidFill>
          <a:latin typeface="+mn-lt"/>
          <a:ea typeface="+mn-ea"/>
          <a:cs typeface="+mn-cs"/>
        </a:defRPr>
      </a:lvl4pPr>
      <a:lvl5pPr marL="1803201" algn="l" defTabSz="901605" rtl="0" eaLnBrk="1" latinLnBrk="0" hangingPunct="1">
        <a:defRPr sz="1800" kern="1200">
          <a:solidFill>
            <a:schemeClr val="tx1"/>
          </a:solidFill>
          <a:latin typeface="+mn-lt"/>
          <a:ea typeface="+mn-ea"/>
          <a:cs typeface="+mn-cs"/>
        </a:defRPr>
      </a:lvl5pPr>
      <a:lvl6pPr marL="2254000" algn="l" defTabSz="901605" rtl="0" eaLnBrk="1" latinLnBrk="0" hangingPunct="1">
        <a:defRPr sz="1800" kern="1200">
          <a:solidFill>
            <a:schemeClr val="tx1"/>
          </a:solidFill>
          <a:latin typeface="+mn-lt"/>
          <a:ea typeface="+mn-ea"/>
          <a:cs typeface="+mn-cs"/>
        </a:defRPr>
      </a:lvl6pPr>
      <a:lvl7pPr marL="2704810" algn="l" defTabSz="901605" rtl="0" eaLnBrk="1" latinLnBrk="0" hangingPunct="1">
        <a:defRPr sz="1800" kern="1200">
          <a:solidFill>
            <a:schemeClr val="tx1"/>
          </a:solidFill>
          <a:latin typeface="+mn-lt"/>
          <a:ea typeface="+mn-ea"/>
          <a:cs typeface="+mn-cs"/>
        </a:defRPr>
      </a:lvl7pPr>
      <a:lvl8pPr marL="3155604" algn="l" defTabSz="901605" rtl="0" eaLnBrk="1" latinLnBrk="0" hangingPunct="1">
        <a:defRPr sz="1800" kern="1200">
          <a:solidFill>
            <a:schemeClr val="tx1"/>
          </a:solidFill>
          <a:latin typeface="+mn-lt"/>
          <a:ea typeface="+mn-ea"/>
          <a:cs typeface="+mn-cs"/>
        </a:defRPr>
      </a:lvl8pPr>
      <a:lvl9pPr marL="3606399" algn="l" defTabSz="90160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562074"/>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980728"/>
            <a:ext cx="8229600" cy="54006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487985"/>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2A548F-CF34-4B50-B370-B3732F5B80E4}" type="datetimeFigureOut">
              <a:rPr lang="zh-CN" altLang="en-US" smtClean="0">
                <a:solidFill>
                  <a:prstClr val="black">
                    <a:tint val="75000"/>
                  </a:prstClr>
                </a:solidFill>
                <a:latin typeface="Verdana"/>
                <a:cs typeface="Arial" charset="0"/>
              </a:rPr>
              <a:pPr/>
              <a:t>2018/1/5</a:t>
            </a:fld>
            <a:endParaRPr lang="zh-CN" altLang="en-US">
              <a:solidFill>
                <a:prstClr val="black">
                  <a:tint val="75000"/>
                </a:prstClr>
              </a:solidFill>
              <a:latin typeface="Verdana"/>
              <a:cs typeface="Arial" charset="0"/>
            </a:endParaRPr>
          </a:p>
        </p:txBody>
      </p:sp>
      <p:sp>
        <p:nvSpPr>
          <p:cNvPr id="5" name="页脚占位符 4"/>
          <p:cNvSpPr>
            <a:spLocks noGrp="1"/>
          </p:cNvSpPr>
          <p:nvPr>
            <p:ph type="ftr" sz="quarter" idx="3"/>
          </p:nvPr>
        </p:nvSpPr>
        <p:spPr>
          <a:xfrm>
            <a:off x="3124200" y="6487985"/>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latin typeface="Verdana"/>
              <a:cs typeface="Arial" charset="0"/>
            </a:endParaRPr>
          </a:p>
        </p:txBody>
      </p:sp>
      <p:sp>
        <p:nvSpPr>
          <p:cNvPr id="6" name="灯片编号占位符 5"/>
          <p:cNvSpPr>
            <a:spLocks noGrp="1"/>
          </p:cNvSpPr>
          <p:nvPr>
            <p:ph type="sldNum" sz="quarter" idx="4"/>
          </p:nvPr>
        </p:nvSpPr>
        <p:spPr>
          <a:xfrm>
            <a:off x="6553200" y="648798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7F160-E61C-4897-94C3-BDF1D09C6643}" type="slidenum">
              <a:rPr lang="zh-CN" altLang="en-US" smtClean="0">
                <a:solidFill>
                  <a:prstClr val="black">
                    <a:tint val="75000"/>
                  </a:prstClr>
                </a:solidFill>
                <a:latin typeface="Verdana"/>
                <a:cs typeface="Arial" charset="0"/>
              </a:rPr>
              <a:pPr/>
              <a:t>‹#›</a:t>
            </a:fld>
            <a:endParaRPr lang="zh-CN" altLang="en-US">
              <a:solidFill>
                <a:prstClr val="black">
                  <a:tint val="75000"/>
                </a:prstClr>
              </a:solidFill>
              <a:latin typeface="Verdana"/>
              <a:cs typeface="Arial" charset="0"/>
            </a:endParaRPr>
          </a:p>
        </p:txBody>
      </p:sp>
      <p:cxnSp>
        <p:nvCxnSpPr>
          <p:cNvPr id="7" name="直接连接符 6"/>
          <p:cNvCxnSpPr/>
          <p:nvPr userDrawn="1"/>
        </p:nvCxnSpPr>
        <p:spPr>
          <a:xfrm>
            <a:off x="431632" y="908720"/>
            <a:ext cx="8316832"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74259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spcBef>
          <a:spcPct val="0"/>
        </a:spcBef>
        <a:buNone/>
        <a:defRPr sz="2400" b="1" kern="1200">
          <a:solidFill>
            <a:schemeClr val="tx1">
              <a:lumMod val="65000"/>
              <a:lumOff val="35000"/>
            </a:schemeClr>
          </a:solidFill>
          <a:latin typeface="+mj-lt"/>
          <a:ea typeface="+mj-ea"/>
          <a:cs typeface="+mj-cs"/>
        </a:defRPr>
      </a:lvl1pPr>
    </p:titleStyle>
    <p:body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6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http://www.ibm.com/solutions/sap/hana" TargetMode="External"/><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hyperlink" Target="http://www.ibm.com/systems/x/solutions/sap/hana/index.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www.redbooks.ibm.com/abstracts/sg248086.html?Open" TargetMode="External"/><Relationship Id="rId3" Type="http://schemas.openxmlformats.org/officeDocument/2006/relationships/hyperlink" Target="mailto:csmit@us.ibm.com" TargetMode="External"/><Relationship Id="rId7" Type="http://schemas.openxmlformats.org/officeDocument/2006/relationships/hyperlink" Target="http://www.ibm-sap.com/hana" TargetMode="External"/><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5.png"/><Relationship Id="rId5" Type="http://schemas.openxmlformats.org/officeDocument/2006/relationships/hyperlink" Target="https://www-304.ibm.com/partnerworld/wps/servlet/mem/ContentHandler/stg_com_sol_sap_hana" TargetMode="External"/><Relationship Id="rId4" Type="http://schemas.openxmlformats.org/officeDocument/2006/relationships/hyperlink" Target="https://www-304.ibm.com/services/weblectures/dlv/protected/GateProt.wss?handler=Information&amp;action=offering&amp;content=tlxr_isvsizing_sap&amp;customer=partnerworld&amp;offering=tlxr&amp;sequence=2&amp;param1=xxx"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2.xml"/><Relationship Id="rId4" Type="http://schemas.openxmlformats.org/officeDocument/2006/relationships/hyperlink" Target="http://www.cisco.com/en/US/solutions/collateral/ns340/ns517/ns224/ns1150/ns1156/sap_hana_scale_solution_brief.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hyperlink" Target="http://cisco.com/go/sap" TargetMode="External"/><Relationship Id="rId5" Type="http://schemas.openxmlformats.org/officeDocument/2006/relationships/hyperlink" Target="http://www.cisco.com/en/US/solutions/collateral/ns340/ns517/ns224/ns944/sap_hana_scale_outemcsolution.pdf" TargetMode="External"/><Relationship Id="rId4" Type="http://schemas.openxmlformats.org/officeDocument/2006/relationships/hyperlink" Target="http://www.cisco.com/en/US/solutions/collateral/ns340/ns517/ns224/ns944/sap_hana_scale_out_netapp_solution.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4" y="162000"/>
            <a:ext cx="9144004" cy="6583682"/>
          </a:xfrm>
          <a:prstGeom prst="rect">
            <a:avLst/>
          </a:prstGeom>
          <a:noFill/>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dirty="0" smtClean="0"/>
          </a:p>
        </p:txBody>
      </p:sp>
      <p:pic>
        <p:nvPicPr>
          <p:cNvPr id="6" name="Picture 5" descr="SAP_grad_R_pref.p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p:nvPr>
        </p:nvSpPr>
        <p:spPr>
          <a:xfrm>
            <a:off x="432000" y="162000"/>
            <a:ext cx="8280000" cy="923330"/>
          </a:xfrm>
        </p:spPr>
        <p:txBody>
          <a:bodyPr/>
          <a:lstStyle/>
          <a:p>
            <a:r>
              <a:rPr lang="en-US" sz="3200" dirty="0" smtClean="0"/>
              <a:t>Implementation Overview - </a:t>
            </a:r>
            <a:r>
              <a:rPr lang="en-US" sz="3200" dirty="0"/>
              <a:t>SAP HANA</a:t>
            </a:r>
            <a:br>
              <a:rPr lang="en-US" sz="3200" dirty="0"/>
            </a:br>
            <a:r>
              <a:rPr lang="en-US" sz="2000" dirty="0"/>
              <a:t>Partner with your Hardware Vendor of Choice</a:t>
            </a:r>
            <a:r>
              <a:rPr lang="en-US" sz="3200" dirty="0" smtClean="0"/>
              <a:t/>
            </a:r>
            <a:br>
              <a:rPr lang="en-US" sz="3200" dirty="0" smtClean="0"/>
            </a:br>
            <a:r>
              <a:rPr lang="en-US" sz="1600" dirty="0" smtClean="0"/>
              <a:t>1Q14</a:t>
            </a:r>
            <a:endParaRPr lang="en-US" sz="1600" dirty="0"/>
          </a:p>
        </p:txBody>
      </p:sp>
    </p:spTree>
    <p:extLst>
      <p:ext uri="{BB962C8B-B14F-4D97-AF65-F5344CB8AC3E}">
        <p14:creationId xmlns:p14="http://schemas.microsoft.com/office/powerpoint/2010/main" val="1616591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a:xfrm>
            <a:off x="323850" y="323872"/>
            <a:ext cx="6610350" cy="755650"/>
          </a:xfrm>
        </p:spPr>
        <p:txBody>
          <a:bodyPr/>
          <a:lstStyle/>
          <a:p>
            <a:pPr algn="ctr"/>
            <a:r>
              <a:rPr lang="en-US" sz="2800" dirty="0" smtClean="0"/>
              <a:t>IBM:  Partnering with SAP </a:t>
            </a:r>
            <a:br>
              <a:rPr lang="en-US" sz="2800" dirty="0" smtClean="0"/>
            </a:br>
            <a:r>
              <a:rPr lang="en-US" sz="2800" dirty="0" smtClean="0"/>
              <a:t>to provide HANA Big Data solutions</a:t>
            </a:r>
            <a:endParaRPr lang="nl-NL" sz="2800" dirty="0" smtClean="0"/>
          </a:p>
        </p:txBody>
      </p:sp>
      <p:sp>
        <p:nvSpPr>
          <p:cNvPr id="7" name="Rectangle 6"/>
          <p:cNvSpPr/>
          <p:nvPr/>
        </p:nvSpPr>
        <p:spPr bwMode="gray">
          <a:xfrm>
            <a:off x="341196" y="1214649"/>
            <a:ext cx="8380138" cy="382137"/>
          </a:xfrm>
          <a:prstGeom prst="rect">
            <a:avLst/>
          </a:prstGeom>
          <a:solidFill>
            <a:schemeClr val="bg1">
              <a:lumMod val="85000"/>
            </a:schemeClr>
          </a:solidFill>
          <a:ln w="6350" algn="ctr">
            <a:noFill/>
            <a:miter lim="800000"/>
            <a:headEnd/>
            <a:tailEnd/>
          </a:ln>
          <a:effectLst>
            <a:innerShdw blurRad="63500" dist="50800" dir="2700000">
              <a:prstClr val="black">
                <a:alpha val="50000"/>
              </a:prstClr>
            </a:innerShdw>
          </a:effectLst>
        </p:spPr>
        <p:txBody>
          <a:bodyPr lIns="90000" tIns="72000" rIns="90000" bIns="72000" rtlCol="0" anchor="ctr"/>
          <a:lstStyle/>
          <a:p>
            <a:pPr algn="ctr" fontAlgn="base">
              <a:spcBef>
                <a:spcPct val="50000"/>
              </a:spcBef>
              <a:spcAft>
                <a:spcPct val="0"/>
              </a:spcAft>
              <a:buClr>
                <a:srgbClr val="F0AB00"/>
              </a:buClr>
              <a:buSzPct val="80000"/>
            </a:pPr>
            <a:r>
              <a:rPr lang="en-US" b="1" kern="0" dirty="0" smtClean="0">
                <a:solidFill>
                  <a:srgbClr val="000000"/>
                </a:solidFill>
                <a:latin typeface="Calibri" panose="020F0502020204030204" pitchFamily="34" charset="0"/>
                <a:ea typeface="Arial Unicode MS" pitchFamily="34" charset="-128"/>
                <a:cs typeface="Calibri" panose="020F0502020204030204" pitchFamily="34" charset="0"/>
              </a:rPr>
              <a:t>Solution</a:t>
            </a:r>
          </a:p>
        </p:txBody>
      </p:sp>
      <p:sp>
        <p:nvSpPr>
          <p:cNvPr id="15" name="TextBox 14"/>
          <p:cNvSpPr txBox="1"/>
          <p:nvPr/>
        </p:nvSpPr>
        <p:spPr>
          <a:xfrm>
            <a:off x="3810000" y="6550223"/>
            <a:ext cx="3070712" cy="307777"/>
          </a:xfrm>
          <a:prstGeom prst="rect">
            <a:avLst/>
          </a:prstGeom>
          <a:noFill/>
        </p:spPr>
        <p:txBody>
          <a:bodyPr wrap="none" rtlCol="0">
            <a:spAutoFit/>
          </a:bodyPr>
          <a:lstStyle/>
          <a:p>
            <a:r>
              <a:rPr lang="en-US" sz="1400" dirty="0" smtClean="0">
                <a:solidFill>
                  <a:srgbClr val="008FCC"/>
                </a:solidFill>
              </a:rPr>
              <a:t>(note: audience is Authorized Resellers)</a:t>
            </a:r>
            <a:endParaRPr lang="en-US" sz="1400" dirty="0">
              <a:solidFill>
                <a:srgbClr val="000000"/>
              </a:solidFill>
            </a:endParaRPr>
          </a:p>
        </p:txBody>
      </p:sp>
      <p:grpSp>
        <p:nvGrpSpPr>
          <p:cNvPr id="16" name="Group 15"/>
          <p:cNvGrpSpPr/>
          <p:nvPr/>
        </p:nvGrpSpPr>
        <p:grpSpPr>
          <a:xfrm>
            <a:off x="408670" y="2508139"/>
            <a:ext cx="1267730" cy="1358679"/>
            <a:chOff x="876368" y="2058"/>
            <a:chExt cx="985914" cy="1358679"/>
          </a:xfrm>
        </p:grpSpPr>
        <p:sp>
          <p:nvSpPr>
            <p:cNvPr id="17" name="Rounded Rectangle 16"/>
            <p:cNvSpPr/>
            <p:nvPr/>
          </p:nvSpPr>
          <p:spPr>
            <a:xfrm>
              <a:off x="876368" y="2058"/>
              <a:ext cx="985914" cy="135867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Rounded Rectangle 4"/>
            <p:cNvSpPr/>
            <p:nvPr/>
          </p:nvSpPr>
          <p:spPr>
            <a:xfrm>
              <a:off x="924496" y="50186"/>
              <a:ext cx="889658" cy="1262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Unique Value Prop</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2" name="TextBox 1"/>
          <p:cNvSpPr txBox="1"/>
          <p:nvPr/>
        </p:nvSpPr>
        <p:spPr>
          <a:xfrm>
            <a:off x="1828800" y="1981200"/>
            <a:ext cx="6892533" cy="4616648"/>
          </a:xfrm>
          <a:prstGeom prst="rect">
            <a:avLst/>
          </a:prstGeom>
          <a:noFill/>
        </p:spPr>
        <p:txBody>
          <a:bodyPr wrap="square" rtlCol="0">
            <a:spAutoFit/>
          </a:bodyPr>
          <a:lstStyle/>
          <a:p>
            <a:pPr fontAlgn="base">
              <a:spcBef>
                <a:spcPct val="0"/>
              </a:spcBef>
              <a:spcAft>
                <a:spcPct val="0"/>
              </a:spcAft>
              <a:buFontTx/>
              <a:buChar char="•"/>
            </a:pPr>
            <a:r>
              <a:rPr lang="en-US" sz="1400" dirty="0">
                <a:solidFill>
                  <a:srgbClr val="000000"/>
                </a:solidFill>
                <a:cs typeface="Arial" charset="0"/>
              </a:rPr>
              <a:t>Preconfigured systems for HANA</a:t>
            </a:r>
          </a:p>
          <a:p>
            <a:pPr fontAlgn="base">
              <a:spcBef>
                <a:spcPct val="0"/>
              </a:spcBef>
              <a:spcAft>
                <a:spcPct val="0"/>
              </a:spcAft>
              <a:buFontTx/>
              <a:buChar char="•"/>
            </a:pPr>
            <a:r>
              <a:rPr lang="en-US" sz="1400" dirty="0">
                <a:solidFill>
                  <a:srgbClr val="000000"/>
                </a:solidFill>
                <a:cs typeface="Arial" charset="0"/>
              </a:rPr>
              <a:t>BW:  Scale out to 56 x 1TB nodes</a:t>
            </a:r>
          </a:p>
          <a:p>
            <a:pPr fontAlgn="base">
              <a:spcBef>
                <a:spcPct val="0"/>
              </a:spcBef>
              <a:spcAft>
                <a:spcPct val="0"/>
              </a:spcAft>
              <a:buFontTx/>
              <a:buChar char="•"/>
            </a:pPr>
            <a:r>
              <a:rPr lang="en-US" sz="1400" dirty="0" err="1">
                <a:solidFill>
                  <a:srgbClr val="000000"/>
                </a:solidFill>
                <a:cs typeface="Arial" charset="0"/>
              </a:rPr>
              <a:t>SoH</a:t>
            </a:r>
            <a:r>
              <a:rPr lang="en-US" sz="1400" dirty="0">
                <a:solidFill>
                  <a:srgbClr val="000000"/>
                </a:solidFill>
                <a:cs typeface="Arial" charset="0"/>
              </a:rPr>
              <a:t>:  Scale up to 4TB</a:t>
            </a:r>
          </a:p>
          <a:p>
            <a:pPr fontAlgn="base">
              <a:spcBef>
                <a:spcPct val="0"/>
              </a:spcBef>
              <a:spcAft>
                <a:spcPct val="0"/>
              </a:spcAft>
              <a:buFontTx/>
              <a:buChar char="•"/>
            </a:pPr>
            <a:r>
              <a:rPr lang="en-US" sz="1400" dirty="0">
                <a:solidFill>
                  <a:srgbClr val="000000"/>
                </a:solidFill>
                <a:cs typeface="Arial" charset="0"/>
              </a:rPr>
              <a:t>Integrated failover, HA &amp; DR with </a:t>
            </a:r>
            <a:r>
              <a:rPr lang="en-US" sz="1400" dirty="0" smtClean="0">
                <a:solidFill>
                  <a:srgbClr val="000000"/>
                </a:solidFill>
                <a:cs typeface="Arial" charset="0"/>
              </a:rPr>
              <a:t>GPFS</a:t>
            </a:r>
          </a:p>
          <a:p>
            <a:pPr fontAlgn="base">
              <a:spcBef>
                <a:spcPct val="0"/>
              </a:spcBef>
              <a:spcAft>
                <a:spcPct val="0"/>
              </a:spcAft>
            </a:pPr>
            <a:endParaRPr lang="en-US" sz="1400" dirty="0">
              <a:solidFill>
                <a:srgbClr val="000000"/>
              </a:solidFill>
              <a:cs typeface="Arial" charset="0"/>
            </a:endParaRPr>
          </a:p>
          <a:p>
            <a:r>
              <a:rPr lang="en-US" sz="1400" dirty="0" smtClean="0">
                <a:solidFill>
                  <a:srgbClr val="000000"/>
                </a:solidFill>
              </a:rPr>
              <a:t>IBM </a:t>
            </a:r>
            <a:r>
              <a:rPr lang="en-US" sz="1400" dirty="0">
                <a:solidFill>
                  <a:srgbClr val="000000"/>
                </a:solidFill>
              </a:rPr>
              <a:t>has been working with SAP to enable HANA software on IBM System x® with eX5 technology. SAP customers can use eX5 systems to achieve significant gains in performance, as demonstrated by two recent benchmarks showing incredible results (see </a:t>
            </a:r>
            <a:r>
              <a:rPr lang="en-US" sz="1400" dirty="0" smtClean="0">
                <a:solidFill>
                  <a:srgbClr val="000000"/>
                </a:solidFill>
              </a:rPr>
              <a:t>links below). </a:t>
            </a:r>
            <a:r>
              <a:rPr lang="en-US" sz="1400" dirty="0">
                <a:solidFill>
                  <a:srgbClr val="000000"/>
                </a:solidFill>
              </a:rPr>
              <a:t>The eX5 architecture allows IBM System x systems to boost performance, so users can:</a:t>
            </a:r>
          </a:p>
          <a:p>
            <a:pPr marL="285750" indent="-285750">
              <a:buFont typeface="Arial" panose="020B0604020202020204" pitchFamily="34" charset="0"/>
              <a:buChar char="•"/>
            </a:pPr>
            <a:r>
              <a:rPr lang="en-US" sz="1400" dirty="0">
                <a:solidFill>
                  <a:srgbClr val="000000"/>
                </a:solidFill>
              </a:rPr>
              <a:t>Scale-Up CPU, memory and storage independent of the other.</a:t>
            </a:r>
          </a:p>
          <a:p>
            <a:pPr marL="285750" indent="-285750">
              <a:buFont typeface="Arial" panose="020B0604020202020204" pitchFamily="34" charset="0"/>
              <a:buChar char="•"/>
            </a:pPr>
            <a:r>
              <a:rPr lang="en-US" sz="1400" dirty="0">
                <a:solidFill>
                  <a:srgbClr val="000000"/>
                </a:solidFill>
              </a:rPr>
              <a:t>Scale-Out with configurations that are SAP certified for extreme scalability. This provides the capacity to handle more data as requirements grow.</a:t>
            </a:r>
          </a:p>
          <a:p>
            <a:pPr marL="285750" indent="-285750">
              <a:buFont typeface="Arial" panose="020B0604020202020204" pitchFamily="34" charset="0"/>
              <a:buChar char="•"/>
            </a:pPr>
            <a:r>
              <a:rPr lang="en-US" sz="1400" dirty="0">
                <a:solidFill>
                  <a:srgbClr val="000000"/>
                </a:solidFill>
              </a:rPr>
              <a:t>Operate with the assurance of SAP certified High-Availability systems, providing peace of mind that systems will be up and running when needed.</a:t>
            </a:r>
          </a:p>
          <a:p>
            <a:r>
              <a:rPr lang="en-US" sz="1400" dirty="0">
                <a:solidFill>
                  <a:srgbClr val="000000"/>
                </a:solidFill>
              </a:rPr>
              <a:t>The combination of eX5 systems and SAP HANA can help customers gain a whole new level of simplicity and automation when it comes to business analytics. As a result, organizations can accelerate their business outcomes while keeping costs low</a:t>
            </a:r>
            <a:r>
              <a:rPr lang="en-US" sz="1400" dirty="0" smtClean="0">
                <a:solidFill>
                  <a:srgbClr val="000000"/>
                </a:solidFill>
              </a:rPr>
              <a:t>.</a:t>
            </a:r>
          </a:p>
          <a:p>
            <a:r>
              <a:rPr lang="en-US" sz="1400" dirty="0">
                <a:solidFill>
                  <a:srgbClr val="000000"/>
                </a:solidFill>
              </a:rPr>
              <a:t> </a:t>
            </a:r>
            <a:r>
              <a:rPr lang="en-US" sz="1400" dirty="0">
                <a:solidFill>
                  <a:srgbClr val="000000"/>
                </a:solidFill>
                <a:hlinkClick r:id="rId3"/>
              </a:rPr>
              <a:t>http://</a:t>
            </a:r>
            <a:r>
              <a:rPr lang="en-US" sz="1400" dirty="0" smtClean="0">
                <a:solidFill>
                  <a:srgbClr val="000000"/>
                </a:solidFill>
                <a:hlinkClick r:id="rId3"/>
              </a:rPr>
              <a:t>www.ibm.com/solutions/sap/hana</a:t>
            </a:r>
            <a:endParaRPr lang="en-US" sz="1400" dirty="0" smtClean="0">
              <a:solidFill>
                <a:srgbClr val="000000"/>
              </a:solidFill>
            </a:endParaRPr>
          </a:p>
          <a:p>
            <a:r>
              <a:rPr lang="en-US" sz="1400" dirty="0">
                <a:solidFill>
                  <a:srgbClr val="FFC000"/>
                </a:solidFill>
                <a:hlinkClick r:id="rId4"/>
              </a:rPr>
              <a:t>eX5 systems and SAP </a:t>
            </a:r>
            <a:r>
              <a:rPr lang="en-US" sz="1400" dirty="0" smtClean="0">
                <a:solidFill>
                  <a:srgbClr val="FFC000"/>
                </a:solidFill>
                <a:hlinkClick r:id="rId4"/>
              </a:rPr>
              <a:t>HANA</a:t>
            </a:r>
            <a:endParaRPr lang="en-US" sz="1400" dirty="0" smtClean="0">
              <a:solidFill>
                <a:srgbClr val="FFC000"/>
              </a:solidFill>
            </a:endParaRPr>
          </a:p>
          <a:p>
            <a:pPr marL="0" lvl="1">
              <a:buClrTx/>
              <a:buSzTx/>
              <a:buFontTx/>
              <a:buNone/>
            </a:pPr>
            <a:endParaRPr lang="en-US" sz="1400" dirty="0">
              <a:solidFill>
                <a:srgbClr val="000000"/>
              </a:solidFill>
            </a:endParaRPr>
          </a:p>
        </p:txBody>
      </p:sp>
      <p:pic>
        <p:nvPicPr>
          <p:cNvPr id="10" name="Picture 10" descr="R120_G137_B251-200"/>
          <p:cNvPicPr>
            <a:picLocks noChangeAspect="1" noChangeArrowheads="1"/>
          </p:cNvPicPr>
          <p:nvPr/>
        </p:nvPicPr>
        <p:blipFill>
          <a:blip r:embed="rId5" cstate="print"/>
          <a:srcRect/>
          <a:stretch>
            <a:fillRect/>
          </a:stretch>
        </p:blipFill>
        <p:spPr bwMode="auto">
          <a:xfrm>
            <a:off x="7010400" y="457200"/>
            <a:ext cx="1371600" cy="550863"/>
          </a:xfrm>
          <a:prstGeom prst="rect">
            <a:avLst/>
          </a:prstGeom>
          <a:noFill/>
          <a:ln w="9525">
            <a:noFill/>
            <a:miter lim="800000"/>
            <a:headEnd/>
            <a:tailEnd/>
          </a:ln>
        </p:spPr>
      </p:pic>
    </p:spTree>
    <p:extLst>
      <p:ext uri="{BB962C8B-B14F-4D97-AF65-F5344CB8AC3E}">
        <p14:creationId xmlns:p14="http://schemas.microsoft.com/office/powerpoint/2010/main" val="26980929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a:xfrm>
            <a:off x="323850" y="323872"/>
            <a:ext cx="6610350" cy="755650"/>
          </a:xfrm>
        </p:spPr>
        <p:txBody>
          <a:bodyPr/>
          <a:lstStyle/>
          <a:p>
            <a:pPr algn="ctr"/>
            <a:r>
              <a:rPr lang="en-US" sz="2800" dirty="0" smtClean="0"/>
              <a:t>IBM:  Partnering with SAP </a:t>
            </a:r>
            <a:br>
              <a:rPr lang="en-US" sz="2800" dirty="0" smtClean="0"/>
            </a:br>
            <a:r>
              <a:rPr lang="en-US" sz="2800" dirty="0" smtClean="0"/>
              <a:t>to provide HANA Big Data solutions</a:t>
            </a:r>
            <a:endParaRPr lang="nl-NL" sz="2800" dirty="0" smtClean="0"/>
          </a:p>
        </p:txBody>
      </p:sp>
      <p:sp>
        <p:nvSpPr>
          <p:cNvPr id="14" name="Rounded Rectangle 4"/>
          <p:cNvSpPr/>
          <p:nvPr/>
        </p:nvSpPr>
        <p:spPr>
          <a:xfrm>
            <a:off x="360611" y="5969638"/>
            <a:ext cx="1398365" cy="4813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dirty="0" smtClean="0">
                <a:solidFill>
                  <a:srgbClr val="FFFFFF"/>
                </a:solidFill>
                <a:latin typeface="Calibri" panose="020F0502020204030204" pitchFamily="34" charset="0"/>
                <a:cs typeface="Calibri" panose="020F0502020204030204" pitchFamily="34" charset="0"/>
              </a:rPr>
              <a:t>For more information</a:t>
            </a:r>
            <a:endParaRPr lang="en-US" sz="1400" dirty="0">
              <a:solidFill>
                <a:srgbClr val="FFFFFF"/>
              </a:solidFill>
              <a:latin typeface="Calibri" panose="020F0502020204030204" pitchFamily="34" charset="0"/>
              <a:cs typeface="Calibri" panose="020F0502020204030204" pitchFamily="34" charset="0"/>
            </a:endParaRPr>
          </a:p>
        </p:txBody>
      </p:sp>
      <p:sp>
        <p:nvSpPr>
          <p:cNvPr id="15" name="TextBox 14"/>
          <p:cNvSpPr txBox="1"/>
          <p:nvPr/>
        </p:nvSpPr>
        <p:spPr>
          <a:xfrm>
            <a:off x="3810000" y="6550223"/>
            <a:ext cx="3070712" cy="307777"/>
          </a:xfrm>
          <a:prstGeom prst="rect">
            <a:avLst/>
          </a:prstGeom>
          <a:noFill/>
        </p:spPr>
        <p:txBody>
          <a:bodyPr wrap="none" rtlCol="0">
            <a:spAutoFit/>
          </a:bodyPr>
          <a:lstStyle/>
          <a:p>
            <a:r>
              <a:rPr lang="en-US" sz="1400" dirty="0" smtClean="0">
                <a:solidFill>
                  <a:srgbClr val="008FCC"/>
                </a:solidFill>
              </a:rPr>
              <a:t>(note: audience is Authorized Resellers)</a:t>
            </a:r>
            <a:endParaRPr lang="en-US" sz="1400" dirty="0">
              <a:solidFill>
                <a:srgbClr val="000000"/>
              </a:solidFill>
            </a:endParaRPr>
          </a:p>
        </p:txBody>
      </p:sp>
      <p:grpSp>
        <p:nvGrpSpPr>
          <p:cNvPr id="16" name="Group 15"/>
          <p:cNvGrpSpPr/>
          <p:nvPr/>
        </p:nvGrpSpPr>
        <p:grpSpPr>
          <a:xfrm>
            <a:off x="228600" y="5486400"/>
            <a:ext cx="1407228" cy="455437"/>
            <a:chOff x="876368" y="3085239"/>
            <a:chExt cx="985914" cy="1358679"/>
          </a:xfrm>
        </p:grpSpPr>
        <p:sp>
          <p:nvSpPr>
            <p:cNvPr id="17" name="Rounded Rectangle 16"/>
            <p:cNvSpPr/>
            <p:nvPr/>
          </p:nvSpPr>
          <p:spPr>
            <a:xfrm>
              <a:off x="876368" y="3085239"/>
              <a:ext cx="985914" cy="135867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Rounded Rectangle 4"/>
            <p:cNvSpPr/>
            <p:nvPr/>
          </p:nvSpPr>
          <p:spPr>
            <a:xfrm>
              <a:off x="924496" y="3219121"/>
              <a:ext cx="889658" cy="9019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Partner Requirements</a:t>
              </a:r>
              <a:endParaRPr lang="en-US" sz="1400" b="1" dirty="0">
                <a:solidFill>
                  <a:srgbClr val="FFFFFF"/>
                </a:solidFill>
                <a:latin typeface="Calibri" panose="020F0502020204030204" pitchFamily="34" charset="0"/>
                <a:cs typeface="Calibri" panose="020F0502020204030204" pitchFamily="34" charset="0"/>
              </a:endParaRPr>
            </a:p>
          </p:txBody>
        </p:sp>
      </p:grpSp>
      <p:grpSp>
        <p:nvGrpSpPr>
          <p:cNvPr id="19" name="Group 18"/>
          <p:cNvGrpSpPr/>
          <p:nvPr/>
        </p:nvGrpSpPr>
        <p:grpSpPr>
          <a:xfrm>
            <a:off x="280911" y="3032396"/>
            <a:ext cx="1509987" cy="1370873"/>
            <a:chOff x="44078" y="-421478"/>
            <a:chExt cx="1509987" cy="1370873"/>
          </a:xfrm>
        </p:grpSpPr>
        <p:sp>
          <p:nvSpPr>
            <p:cNvPr id="20" name="Rounded Rectangle 19"/>
            <p:cNvSpPr/>
            <p:nvPr/>
          </p:nvSpPr>
          <p:spPr>
            <a:xfrm>
              <a:off x="44078" y="-421478"/>
              <a:ext cx="1509987" cy="135867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ounded Rectangle 4"/>
            <p:cNvSpPr/>
            <p:nvPr/>
          </p:nvSpPr>
          <p:spPr>
            <a:xfrm>
              <a:off x="78991" y="-276634"/>
              <a:ext cx="1377337" cy="12260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Sales Tools &amp;</a:t>
              </a:r>
            </a:p>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Demand Gen</a:t>
              </a:r>
              <a:endParaRPr lang="en-US" sz="1400" b="1" dirty="0">
                <a:solidFill>
                  <a:srgbClr val="FFFFFF"/>
                </a:solidFill>
                <a:latin typeface="Calibri" panose="020F0502020204030204" pitchFamily="34" charset="0"/>
                <a:cs typeface="Calibri" panose="020F0502020204030204" pitchFamily="34" charset="0"/>
              </a:endParaRPr>
            </a:p>
          </p:txBody>
        </p:sp>
      </p:grpSp>
      <p:grpSp>
        <p:nvGrpSpPr>
          <p:cNvPr id="25" name="Group 24"/>
          <p:cNvGrpSpPr/>
          <p:nvPr/>
        </p:nvGrpSpPr>
        <p:grpSpPr>
          <a:xfrm>
            <a:off x="228600" y="4476020"/>
            <a:ext cx="1509987" cy="758823"/>
            <a:chOff x="0" y="2855285"/>
            <a:chExt cx="1509987" cy="1358679"/>
          </a:xfrm>
        </p:grpSpPr>
        <p:sp>
          <p:nvSpPr>
            <p:cNvPr id="26" name="Rounded Rectangle 25"/>
            <p:cNvSpPr/>
            <p:nvPr/>
          </p:nvSpPr>
          <p:spPr>
            <a:xfrm>
              <a:off x="0" y="2855285"/>
              <a:ext cx="1509987" cy="135867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7" name="Rounded Rectangle 4"/>
            <p:cNvSpPr/>
            <p:nvPr/>
          </p:nvSpPr>
          <p:spPr>
            <a:xfrm>
              <a:off x="76200" y="2890701"/>
              <a:ext cx="1377337" cy="12260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Implementation</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2" name="Rectangle 1"/>
          <p:cNvSpPr/>
          <p:nvPr/>
        </p:nvSpPr>
        <p:spPr>
          <a:xfrm>
            <a:off x="1981200" y="5257800"/>
            <a:ext cx="4678849" cy="738664"/>
          </a:xfrm>
          <a:prstGeom prst="rect">
            <a:avLst/>
          </a:prstGeom>
        </p:spPr>
        <p:txBody>
          <a:bodyPr wrap="square">
            <a:spAutoFit/>
          </a:bodyPr>
          <a:lstStyle/>
          <a:p>
            <a:pPr fontAlgn="base">
              <a:spcBef>
                <a:spcPct val="0"/>
              </a:spcBef>
              <a:spcAft>
                <a:spcPct val="0"/>
              </a:spcAft>
              <a:buFontTx/>
              <a:buChar char="•"/>
            </a:pPr>
            <a:r>
              <a:rPr lang="en-US" sz="1400" dirty="0">
                <a:solidFill>
                  <a:srgbClr val="000000"/>
                </a:solidFill>
                <a:cs typeface="Arial" charset="0"/>
              </a:rPr>
              <a:t>Team with:</a:t>
            </a:r>
          </a:p>
          <a:p>
            <a:pPr fontAlgn="base">
              <a:spcBef>
                <a:spcPct val="0"/>
              </a:spcBef>
              <a:spcAft>
                <a:spcPct val="0"/>
              </a:spcAft>
              <a:buFontTx/>
              <a:buChar char="•"/>
            </a:pPr>
            <a:r>
              <a:rPr lang="en-US" sz="1400" dirty="0">
                <a:solidFill>
                  <a:srgbClr val="000000"/>
                </a:solidFill>
                <a:cs typeface="Arial" charset="0"/>
              </a:rPr>
              <a:t> System x resellers</a:t>
            </a:r>
          </a:p>
          <a:p>
            <a:pPr fontAlgn="base">
              <a:spcBef>
                <a:spcPct val="0"/>
              </a:spcBef>
              <a:spcAft>
                <a:spcPct val="0"/>
              </a:spcAft>
              <a:buFontTx/>
              <a:buChar char="•"/>
            </a:pPr>
            <a:r>
              <a:rPr lang="en-US" sz="1400" dirty="0">
                <a:solidFill>
                  <a:srgbClr val="000000"/>
                </a:solidFill>
                <a:cs typeface="Arial" charset="0"/>
              </a:rPr>
              <a:t> System </a:t>
            </a:r>
            <a:r>
              <a:rPr lang="en-US" sz="1400" dirty="0" smtClean="0">
                <a:solidFill>
                  <a:srgbClr val="000000"/>
                </a:solidFill>
                <a:cs typeface="Arial" charset="0"/>
              </a:rPr>
              <a:t>integrators</a:t>
            </a:r>
          </a:p>
        </p:txBody>
      </p:sp>
      <p:sp>
        <p:nvSpPr>
          <p:cNvPr id="28" name="Rectangle 27"/>
          <p:cNvSpPr/>
          <p:nvPr/>
        </p:nvSpPr>
        <p:spPr>
          <a:xfrm>
            <a:off x="1905000" y="4800600"/>
            <a:ext cx="6842929" cy="523220"/>
          </a:xfrm>
          <a:prstGeom prst="rect">
            <a:avLst/>
          </a:prstGeom>
        </p:spPr>
        <p:txBody>
          <a:bodyPr wrap="square">
            <a:spAutoFit/>
          </a:bodyPr>
          <a:lstStyle/>
          <a:p>
            <a:r>
              <a:rPr lang="en-US" sz="1400" dirty="0" smtClean="0">
                <a:solidFill>
                  <a:srgbClr val="000000"/>
                </a:solidFill>
                <a:cs typeface="Arial" charset="0"/>
              </a:rPr>
              <a:t>Contact </a:t>
            </a:r>
            <a:r>
              <a:rPr lang="en-US" sz="1400" dirty="0">
                <a:solidFill>
                  <a:srgbClr val="000000"/>
                </a:solidFill>
                <a:cs typeface="Arial" charset="0"/>
              </a:rPr>
              <a:t>IBM Lab Services </a:t>
            </a:r>
            <a:r>
              <a:rPr lang="en-US" sz="1400" dirty="0">
                <a:solidFill>
                  <a:srgbClr val="000000"/>
                </a:solidFill>
                <a:cs typeface="Arial" charset="0"/>
                <a:hlinkClick r:id="rId3"/>
              </a:rPr>
              <a:t>csmit@us.ibm.com</a:t>
            </a:r>
            <a:endParaRPr lang="en-US" sz="1400" dirty="0">
              <a:solidFill>
                <a:srgbClr val="000000"/>
              </a:solidFill>
              <a:cs typeface="Arial" charset="0"/>
            </a:endParaRPr>
          </a:p>
          <a:p>
            <a:endParaRPr lang="en-US" sz="1400" dirty="0">
              <a:solidFill>
                <a:srgbClr val="000000"/>
              </a:solidFill>
            </a:endParaRPr>
          </a:p>
        </p:txBody>
      </p:sp>
      <p:sp>
        <p:nvSpPr>
          <p:cNvPr id="29" name="Rectangle 28"/>
          <p:cNvSpPr/>
          <p:nvPr/>
        </p:nvSpPr>
        <p:spPr>
          <a:xfrm>
            <a:off x="1946666" y="2663064"/>
            <a:ext cx="6721009" cy="738664"/>
          </a:xfrm>
          <a:prstGeom prst="rect">
            <a:avLst/>
          </a:prstGeom>
        </p:spPr>
        <p:txBody>
          <a:bodyPr wrap="square">
            <a:spAutoFit/>
          </a:bodyPr>
          <a:lstStyle/>
          <a:p>
            <a:pPr fontAlgn="base">
              <a:spcBef>
                <a:spcPct val="0"/>
              </a:spcBef>
              <a:spcAft>
                <a:spcPct val="0"/>
              </a:spcAft>
              <a:buFontTx/>
              <a:buChar char="•"/>
            </a:pPr>
            <a:r>
              <a:rPr lang="en-US" sz="1400" dirty="0">
                <a:solidFill>
                  <a:srgbClr val="000000"/>
                </a:solidFill>
                <a:cs typeface="Arial" charset="0"/>
              </a:rPr>
              <a:t>Configuration templates posted on </a:t>
            </a:r>
            <a:r>
              <a:rPr lang="en-US" sz="1400" dirty="0" err="1">
                <a:solidFill>
                  <a:srgbClr val="000000"/>
                </a:solidFill>
                <a:cs typeface="Arial" charset="0"/>
                <a:hlinkClick r:id="rId4"/>
              </a:rPr>
              <a:t>TechLine</a:t>
            </a:r>
            <a:r>
              <a:rPr lang="en-US" sz="1400" dirty="0">
                <a:solidFill>
                  <a:srgbClr val="000000"/>
                </a:solidFill>
                <a:cs typeface="Arial" charset="0"/>
                <a:hlinkClick r:id="rId4"/>
              </a:rPr>
              <a:t> Repository</a:t>
            </a:r>
            <a:endParaRPr lang="en-US" sz="1400" dirty="0">
              <a:solidFill>
                <a:srgbClr val="000000"/>
              </a:solidFill>
              <a:cs typeface="Arial" charset="0"/>
            </a:endParaRPr>
          </a:p>
          <a:p>
            <a:pPr fontAlgn="base">
              <a:spcBef>
                <a:spcPct val="0"/>
              </a:spcBef>
              <a:spcAft>
                <a:spcPct val="0"/>
              </a:spcAft>
              <a:buFontTx/>
              <a:buChar char="•"/>
            </a:pPr>
            <a:r>
              <a:rPr lang="en-US" sz="1400" dirty="0">
                <a:solidFill>
                  <a:srgbClr val="000000"/>
                </a:solidFill>
                <a:cs typeface="Arial" charset="0"/>
                <a:hlinkClick r:id="rId5"/>
              </a:rPr>
              <a:t>Sales Kit</a:t>
            </a:r>
            <a:endParaRPr lang="en-US" sz="1400" dirty="0">
              <a:solidFill>
                <a:srgbClr val="000000"/>
              </a:solidFill>
              <a:cs typeface="Arial" charset="0"/>
            </a:endParaRPr>
          </a:p>
          <a:p>
            <a:pPr fontAlgn="base">
              <a:spcBef>
                <a:spcPct val="0"/>
              </a:spcBef>
              <a:spcAft>
                <a:spcPct val="0"/>
              </a:spcAft>
              <a:buFontTx/>
              <a:buChar char="•"/>
            </a:pPr>
            <a:r>
              <a:rPr lang="en-US" sz="1400" dirty="0">
                <a:solidFill>
                  <a:srgbClr val="000000"/>
                </a:solidFill>
                <a:cs typeface="Arial" charset="0"/>
              </a:rPr>
              <a:t>IBM GBS Lab for SAP Solutions</a:t>
            </a:r>
          </a:p>
        </p:txBody>
      </p:sp>
      <p:grpSp>
        <p:nvGrpSpPr>
          <p:cNvPr id="32" name="Group 31"/>
          <p:cNvGrpSpPr/>
          <p:nvPr/>
        </p:nvGrpSpPr>
        <p:grpSpPr>
          <a:xfrm>
            <a:off x="272774" y="1255481"/>
            <a:ext cx="1544390" cy="1358679"/>
            <a:chOff x="876368" y="1428671"/>
            <a:chExt cx="985914" cy="1358679"/>
          </a:xfrm>
        </p:grpSpPr>
        <p:sp>
          <p:nvSpPr>
            <p:cNvPr id="33" name="Rounded Rectangle 32"/>
            <p:cNvSpPr/>
            <p:nvPr/>
          </p:nvSpPr>
          <p:spPr>
            <a:xfrm>
              <a:off x="876368" y="1428671"/>
              <a:ext cx="985914" cy="135867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4" name="Rounded Rectangle 4"/>
            <p:cNvSpPr/>
            <p:nvPr/>
          </p:nvSpPr>
          <p:spPr>
            <a:xfrm>
              <a:off x="924496" y="1476799"/>
              <a:ext cx="889658" cy="1262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Products</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35" name="Rectangle 34"/>
          <p:cNvSpPr/>
          <p:nvPr/>
        </p:nvSpPr>
        <p:spPr>
          <a:xfrm>
            <a:off x="1900947" y="1620200"/>
            <a:ext cx="7029693" cy="954107"/>
          </a:xfrm>
          <a:prstGeom prst="rect">
            <a:avLst/>
          </a:prstGeom>
        </p:spPr>
        <p:txBody>
          <a:bodyPr wrap="square">
            <a:spAutoFit/>
          </a:bodyPr>
          <a:lstStyle/>
          <a:p>
            <a:pPr fontAlgn="base">
              <a:spcBef>
                <a:spcPct val="0"/>
              </a:spcBef>
              <a:spcAft>
                <a:spcPct val="0"/>
              </a:spcAft>
              <a:buFontTx/>
              <a:buChar char="•"/>
            </a:pPr>
            <a:r>
              <a:rPr lang="en-US" sz="1400" dirty="0">
                <a:solidFill>
                  <a:srgbClr val="000000"/>
                </a:solidFill>
                <a:cs typeface="Arial" charset="0"/>
              </a:rPr>
              <a:t>System x servers</a:t>
            </a:r>
          </a:p>
          <a:p>
            <a:pPr fontAlgn="base">
              <a:spcBef>
                <a:spcPct val="0"/>
              </a:spcBef>
              <a:spcAft>
                <a:spcPct val="0"/>
              </a:spcAft>
              <a:buFontTx/>
              <a:buChar char="•"/>
            </a:pPr>
            <a:r>
              <a:rPr lang="en-US" sz="1400" dirty="0">
                <a:solidFill>
                  <a:srgbClr val="000000"/>
                </a:solidFill>
                <a:cs typeface="Arial" charset="0"/>
              </a:rPr>
              <a:t>General Parallel File System (GPFS)</a:t>
            </a:r>
          </a:p>
          <a:p>
            <a:pPr fontAlgn="base">
              <a:spcBef>
                <a:spcPct val="0"/>
              </a:spcBef>
              <a:spcAft>
                <a:spcPct val="0"/>
              </a:spcAft>
              <a:buFontTx/>
              <a:buChar char="•"/>
            </a:pPr>
            <a:r>
              <a:rPr lang="en-US" sz="1400" dirty="0">
                <a:solidFill>
                  <a:srgbClr val="000000"/>
                </a:solidFill>
                <a:cs typeface="Arial" charset="0"/>
              </a:rPr>
              <a:t>SLES for SAP</a:t>
            </a:r>
          </a:p>
          <a:p>
            <a:pPr fontAlgn="base">
              <a:spcBef>
                <a:spcPct val="0"/>
              </a:spcBef>
              <a:spcAft>
                <a:spcPct val="0"/>
              </a:spcAft>
              <a:buFontTx/>
              <a:buChar char="•"/>
            </a:pPr>
            <a:r>
              <a:rPr lang="en-US" sz="1400" dirty="0">
                <a:solidFill>
                  <a:srgbClr val="000000"/>
                </a:solidFill>
                <a:cs typeface="Arial" charset="0"/>
              </a:rPr>
              <a:t>Lab Services and GTS services</a:t>
            </a:r>
          </a:p>
        </p:txBody>
      </p:sp>
      <p:pic>
        <p:nvPicPr>
          <p:cNvPr id="24" name="Picture 10" descr="R120_G137_B251-200"/>
          <p:cNvPicPr>
            <a:picLocks noChangeAspect="1" noChangeArrowheads="1"/>
          </p:cNvPicPr>
          <p:nvPr/>
        </p:nvPicPr>
        <p:blipFill>
          <a:blip r:embed="rId6" cstate="print"/>
          <a:srcRect/>
          <a:stretch>
            <a:fillRect/>
          </a:stretch>
        </p:blipFill>
        <p:spPr bwMode="auto">
          <a:xfrm>
            <a:off x="7010400" y="457200"/>
            <a:ext cx="1371600" cy="550863"/>
          </a:xfrm>
          <a:prstGeom prst="rect">
            <a:avLst/>
          </a:prstGeom>
          <a:noFill/>
          <a:ln w="9525">
            <a:noFill/>
            <a:miter lim="800000"/>
            <a:headEnd/>
            <a:tailEnd/>
          </a:ln>
        </p:spPr>
      </p:pic>
      <p:sp>
        <p:nvSpPr>
          <p:cNvPr id="3" name="Rectangle 2"/>
          <p:cNvSpPr/>
          <p:nvPr/>
        </p:nvSpPr>
        <p:spPr>
          <a:xfrm>
            <a:off x="1885707" y="3401728"/>
            <a:ext cx="6320716" cy="1169551"/>
          </a:xfrm>
          <a:prstGeom prst="rect">
            <a:avLst/>
          </a:prstGeom>
        </p:spPr>
        <p:txBody>
          <a:bodyPr wrap="square">
            <a:spAutoFit/>
          </a:bodyPr>
          <a:lstStyle/>
          <a:p>
            <a:pPr fontAlgn="base">
              <a:spcBef>
                <a:spcPct val="0"/>
              </a:spcBef>
              <a:spcAft>
                <a:spcPct val="0"/>
              </a:spcAft>
              <a:buFontTx/>
              <a:buChar char="•"/>
            </a:pPr>
            <a:r>
              <a:rPr lang="en-US" sz="1400" dirty="0">
                <a:solidFill>
                  <a:srgbClr val="000000"/>
                </a:solidFill>
                <a:cs typeface="Arial" charset="0"/>
              </a:rPr>
              <a:t>Contact IBM distributor regarding channel evaluation/trial programs</a:t>
            </a:r>
          </a:p>
          <a:p>
            <a:pPr fontAlgn="base">
              <a:spcBef>
                <a:spcPct val="0"/>
              </a:spcBef>
              <a:spcAft>
                <a:spcPct val="0"/>
              </a:spcAft>
              <a:buFontTx/>
              <a:buChar char="•"/>
            </a:pPr>
            <a:r>
              <a:rPr lang="en-US" sz="1400" dirty="0">
                <a:solidFill>
                  <a:srgbClr val="000000"/>
                </a:solidFill>
                <a:cs typeface="Arial" charset="0"/>
              </a:rPr>
              <a:t>IBM </a:t>
            </a:r>
            <a:r>
              <a:rPr lang="en-US" sz="1400" dirty="0" err="1">
                <a:solidFill>
                  <a:srgbClr val="000000"/>
                </a:solidFill>
                <a:cs typeface="Arial" charset="0"/>
              </a:rPr>
              <a:t>PartnerWorld</a:t>
            </a:r>
            <a:r>
              <a:rPr lang="en-US" sz="1400" dirty="0">
                <a:solidFill>
                  <a:srgbClr val="000000"/>
                </a:solidFill>
                <a:cs typeface="Arial" charset="0"/>
              </a:rPr>
              <a:t> programs</a:t>
            </a:r>
          </a:p>
          <a:p>
            <a:pPr fontAlgn="base">
              <a:spcBef>
                <a:spcPct val="0"/>
              </a:spcBef>
              <a:spcAft>
                <a:spcPct val="0"/>
              </a:spcAft>
              <a:buFontTx/>
              <a:buChar char="•"/>
            </a:pPr>
            <a:r>
              <a:rPr lang="en-US" sz="1400" dirty="0">
                <a:solidFill>
                  <a:srgbClr val="000000"/>
                </a:solidFill>
                <a:cs typeface="Arial" charset="0"/>
              </a:rPr>
              <a:t>SAP HANA event in a box</a:t>
            </a:r>
          </a:p>
          <a:p>
            <a:pPr fontAlgn="base">
              <a:spcBef>
                <a:spcPct val="0"/>
              </a:spcBef>
              <a:spcAft>
                <a:spcPct val="0"/>
              </a:spcAft>
              <a:buFontTx/>
              <a:buChar char="•"/>
            </a:pPr>
            <a:r>
              <a:rPr lang="en-US" sz="1400" dirty="0">
                <a:solidFill>
                  <a:srgbClr val="000000"/>
                </a:solidFill>
                <a:cs typeface="Arial" charset="0"/>
              </a:rPr>
              <a:t>Customer case studies  </a:t>
            </a:r>
            <a:r>
              <a:rPr lang="en-US" sz="1400" dirty="0">
                <a:solidFill>
                  <a:srgbClr val="000000"/>
                </a:solidFill>
                <a:cs typeface="Arial" charset="0"/>
                <a:hlinkClick r:id="rId7"/>
              </a:rPr>
              <a:t>www.ibm-sap.com/hana</a:t>
            </a:r>
            <a:endParaRPr lang="en-US" sz="1400" dirty="0">
              <a:solidFill>
                <a:srgbClr val="000000"/>
              </a:solidFill>
              <a:cs typeface="Arial" charset="0"/>
            </a:endParaRPr>
          </a:p>
          <a:p>
            <a:pPr fontAlgn="base">
              <a:spcBef>
                <a:spcPct val="0"/>
              </a:spcBef>
              <a:spcAft>
                <a:spcPct val="0"/>
              </a:spcAft>
              <a:buFontTx/>
              <a:buChar char="•"/>
            </a:pPr>
            <a:r>
              <a:rPr lang="en-US" sz="1400" dirty="0">
                <a:solidFill>
                  <a:srgbClr val="000000"/>
                </a:solidFill>
                <a:cs typeface="Arial" charset="0"/>
              </a:rPr>
              <a:t>HANA </a:t>
            </a:r>
            <a:r>
              <a:rPr lang="en-US" sz="1400" dirty="0" err="1">
                <a:solidFill>
                  <a:srgbClr val="000000"/>
                </a:solidFill>
                <a:cs typeface="Arial" charset="0"/>
              </a:rPr>
              <a:t>RedBook</a:t>
            </a:r>
            <a:r>
              <a:rPr lang="en-US" sz="1400" dirty="0">
                <a:solidFill>
                  <a:srgbClr val="000000"/>
                </a:solidFill>
                <a:cs typeface="Arial" charset="0"/>
              </a:rPr>
              <a:t>: </a:t>
            </a:r>
            <a:r>
              <a:rPr lang="en-US" sz="1400" dirty="0">
                <a:solidFill>
                  <a:srgbClr val="000000"/>
                </a:solidFill>
                <a:cs typeface="Arial" charset="0"/>
                <a:hlinkClick r:id="rId8"/>
              </a:rPr>
              <a:t>Link</a:t>
            </a:r>
            <a:endParaRPr lang="en-US" sz="1400" dirty="0">
              <a:solidFill>
                <a:srgbClr val="000000"/>
              </a:solidFill>
              <a:cs typeface="Arial" charset="0"/>
            </a:endParaRPr>
          </a:p>
        </p:txBody>
      </p:sp>
      <p:sp>
        <p:nvSpPr>
          <p:cNvPr id="23" name="Rectangle 22"/>
          <p:cNvSpPr/>
          <p:nvPr/>
        </p:nvSpPr>
        <p:spPr>
          <a:xfrm>
            <a:off x="1828800" y="5943600"/>
            <a:ext cx="7086600" cy="553998"/>
          </a:xfrm>
          <a:prstGeom prst="rect">
            <a:avLst/>
          </a:prstGeom>
        </p:spPr>
        <p:txBody>
          <a:bodyPr wrap="square">
            <a:spAutoFit/>
          </a:bodyPr>
          <a:lstStyle/>
          <a:p>
            <a:r>
              <a:rPr lang="en-US" sz="1000" dirty="0" smtClean="0">
                <a:solidFill>
                  <a:srgbClr val="000000"/>
                </a:solidFill>
              </a:rPr>
              <a:t>“Some SAP products are not available through the distribution channel including core ERP  solutions such as All in One, </a:t>
            </a:r>
            <a:r>
              <a:rPr lang="en-US" sz="1000" dirty="0" err="1" smtClean="0">
                <a:solidFill>
                  <a:srgbClr val="000000"/>
                </a:solidFill>
              </a:rPr>
              <a:t>Netweaver</a:t>
            </a:r>
            <a:r>
              <a:rPr lang="en-US" sz="1000" dirty="0" smtClean="0">
                <a:solidFill>
                  <a:srgbClr val="000000"/>
                </a:solidFill>
              </a:rPr>
              <a:t>, and restricted use products that are tightly connected to SAP Application functionality.  Please connect with your Distributor to learn about what products are available for sales in your market.</a:t>
            </a:r>
          </a:p>
        </p:txBody>
      </p:sp>
    </p:spTree>
    <p:extLst>
      <p:ext uri="{BB962C8B-B14F-4D97-AF65-F5344CB8AC3E}">
        <p14:creationId xmlns:p14="http://schemas.microsoft.com/office/powerpoint/2010/main" val="984059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457200" y="980728"/>
            <a:ext cx="8229600" cy="3744416"/>
          </a:xfrm>
        </p:spPr>
        <p:txBody>
          <a:bodyPr/>
          <a:lstStyle/>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342900" indent="-342900">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6" name="矩形 5"/>
          <p:cNvSpPr/>
          <p:nvPr/>
        </p:nvSpPr>
        <p:spPr>
          <a:xfrm>
            <a:off x="349286" y="3717032"/>
            <a:ext cx="8568952" cy="1008112"/>
          </a:xfrm>
          <a:prstGeom prst="rect">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285750" indent="-285750">
              <a:lnSpc>
                <a:spcPct val="150000"/>
              </a:lnSpc>
              <a:buFont typeface="Wingdings" pitchFamily="2" charset="2"/>
              <a:buChar char="p"/>
            </a:pPr>
            <a:r>
              <a:rPr lang="zh-CN" altLang="en-US" dirty="0">
                <a:solidFill>
                  <a:srgbClr val="4F81BD">
                    <a:lumMod val="75000"/>
                  </a:srgbClr>
                </a:solidFill>
                <a:latin typeface="微软雅黑"/>
                <a:cs typeface="Segoe UI" pitchFamily="34" charset="0"/>
              </a:rPr>
              <a:t>百</a:t>
            </a:r>
            <a:r>
              <a:rPr lang="zh-CN" altLang="en-US" dirty="0" smtClean="0">
                <a:solidFill>
                  <a:srgbClr val="4F81BD">
                    <a:lumMod val="75000"/>
                  </a:srgbClr>
                </a:solidFill>
                <a:latin typeface="微软雅黑"/>
                <a:cs typeface="Segoe UI" pitchFamily="34" charset="0"/>
              </a:rPr>
              <a:t>度传课：司马懿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网易学堂：司马懿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a:p>
            <a:pPr marL="285750" indent="-285750">
              <a:lnSpc>
                <a:spcPct val="150000"/>
              </a:lnSpc>
              <a:buFont typeface="Wingdings" pitchFamily="2" charset="2"/>
              <a:buChar char="p"/>
            </a:pPr>
            <a:r>
              <a:rPr lang="zh-CN" altLang="en-US" dirty="0" smtClean="0">
                <a:solidFill>
                  <a:srgbClr val="4F81BD">
                    <a:lumMod val="75000"/>
                  </a:srgbClr>
                </a:solidFill>
                <a:latin typeface="微软雅黑"/>
                <a:cs typeface="Segoe UI" pitchFamily="34" charset="0"/>
              </a:rPr>
              <a:t>知乎：       司马懿</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学校</a:t>
            </a:r>
            <a:endParaRPr lang="en-US" altLang="zh-CN" dirty="0" smtClean="0">
              <a:solidFill>
                <a:srgbClr val="4F81BD">
                  <a:lumMod val="75000"/>
                </a:srgbClr>
              </a:solidFill>
              <a:latin typeface="微软雅黑"/>
              <a:cs typeface="Segoe UI" pitchFamily="34" charset="0"/>
            </a:endParaRPr>
          </a:p>
        </p:txBody>
      </p:sp>
      <p:sp>
        <p:nvSpPr>
          <p:cNvPr id="7" name="圆角矩形 6">
            <a:hlinkClick r:id="rId3"/>
          </p:cNvPr>
          <p:cNvSpPr/>
          <p:nvPr/>
        </p:nvSpPr>
        <p:spPr>
          <a:xfrm>
            <a:off x="3589793" y="3776208"/>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8" name="圆角矩形 7">
            <a:hlinkClick r:id="rId3"/>
          </p:cNvPr>
          <p:cNvSpPr/>
          <p:nvPr/>
        </p:nvSpPr>
        <p:spPr>
          <a:xfrm>
            <a:off x="3589793" y="4214090"/>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6" name="圆角矩形 15">
            <a:hlinkClick r:id="rId3"/>
          </p:cNvPr>
          <p:cNvSpPr/>
          <p:nvPr/>
        </p:nvSpPr>
        <p:spPr>
          <a:xfrm>
            <a:off x="5148064" y="3776208"/>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://www.chuanke.com</a:t>
            </a:r>
            <a:endParaRPr lang="zh-CN" altLang="en-US" sz="1600" b="1" dirty="0">
              <a:solidFill>
                <a:prstClr val="white"/>
              </a:solidFill>
              <a:latin typeface="微软雅黑"/>
              <a:cs typeface="Segoe UI" pitchFamily="34" charset="0"/>
            </a:endParaRPr>
          </a:p>
        </p:txBody>
      </p:sp>
      <p:sp>
        <p:nvSpPr>
          <p:cNvPr id="17" name="圆角矩形 16">
            <a:hlinkClick r:id="rId3"/>
          </p:cNvPr>
          <p:cNvSpPr/>
          <p:nvPr/>
        </p:nvSpPr>
        <p:spPr>
          <a:xfrm>
            <a:off x="5148064" y="4214090"/>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://study.163.com</a:t>
            </a:r>
            <a:endParaRPr lang="zh-CN" altLang="en-US" sz="1600" b="1" dirty="0">
              <a:solidFill>
                <a:prstClr val="white"/>
              </a:solidFill>
              <a:latin typeface="微软雅黑"/>
              <a:cs typeface="Segoe UI" pitchFamily="34" charset="0"/>
            </a:endParaRPr>
          </a:p>
        </p:txBody>
      </p:sp>
      <p:sp>
        <p:nvSpPr>
          <p:cNvPr id="2" name="矩形 1"/>
          <p:cNvSpPr/>
          <p:nvPr/>
        </p:nvSpPr>
        <p:spPr>
          <a:xfrm>
            <a:off x="871353" y="2921167"/>
            <a:ext cx="7524817" cy="507831"/>
          </a:xfrm>
          <a:prstGeom prst="rect">
            <a:avLst/>
          </a:prstGeom>
        </p:spPr>
        <p:txBody>
          <a:bodyPr wrap="none">
            <a:spAutoFit/>
          </a:bodyPr>
          <a:lstStyle/>
          <a:p>
            <a:pPr fontAlgn="base">
              <a:lnSpc>
                <a:spcPct val="150000"/>
              </a:lnSpc>
              <a:spcBef>
                <a:spcPct val="0"/>
              </a:spcBef>
              <a:spcAft>
                <a:spcPct val="0"/>
              </a:spcAft>
            </a:pPr>
            <a:r>
              <a:rPr lang="zh-CN" altLang="en-US" dirty="0" smtClean="0">
                <a:solidFill>
                  <a:srgbClr val="4F81BD">
                    <a:lumMod val="75000"/>
                  </a:srgbClr>
                </a:solidFill>
                <a:latin typeface="微软雅黑"/>
                <a:cs typeface="Segoe UI" pitchFamily="34" charset="0"/>
              </a:rPr>
              <a:t>学习世界五百强和咨询公司</a:t>
            </a:r>
            <a:r>
              <a:rPr lang="en-US" altLang="zh-CN" dirty="0" smtClean="0">
                <a:solidFill>
                  <a:srgbClr val="4F81BD">
                    <a:lumMod val="75000"/>
                  </a:srgbClr>
                </a:solidFill>
                <a:latin typeface="微软雅黑"/>
                <a:cs typeface="Segoe UI" pitchFamily="34" charset="0"/>
              </a:rPr>
              <a:t>PPT</a:t>
            </a:r>
            <a:r>
              <a:rPr lang="zh-CN" altLang="en-US" dirty="0" smtClean="0">
                <a:solidFill>
                  <a:srgbClr val="4F81BD">
                    <a:lumMod val="75000"/>
                  </a:srgbClr>
                </a:solidFill>
                <a:latin typeface="微软雅黑"/>
                <a:cs typeface="Segoe UI" pitchFamily="34" charset="0"/>
              </a:rPr>
              <a:t>课程请访问如下网站搜索：“司马懿”</a:t>
            </a:r>
            <a:endParaRPr lang="zh-CN" altLang="en-US" dirty="0">
              <a:solidFill>
                <a:srgbClr val="4F81BD">
                  <a:lumMod val="75000"/>
                </a:srgbClr>
              </a:solidFill>
              <a:latin typeface="微软雅黑"/>
              <a:cs typeface="Segoe UI" pitchFamily="34" charset="0"/>
            </a:endParaRPr>
          </a:p>
        </p:txBody>
      </p:sp>
      <p:sp>
        <p:nvSpPr>
          <p:cNvPr id="18" name="圆角矩形 17">
            <a:hlinkClick r:id="rId3"/>
          </p:cNvPr>
          <p:cNvSpPr/>
          <p:nvPr/>
        </p:nvSpPr>
        <p:spPr>
          <a:xfrm>
            <a:off x="3589793" y="4653136"/>
            <a:ext cx="1440000"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r>
              <a:rPr lang="zh-CN" altLang="en-US" sz="1600" b="1" dirty="0" smtClean="0">
                <a:solidFill>
                  <a:prstClr val="white"/>
                </a:solidFill>
                <a:latin typeface="微软雅黑"/>
                <a:cs typeface="Segoe UI" pitchFamily="34" charset="0"/>
              </a:rPr>
              <a:t>访问地址</a:t>
            </a:r>
            <a:endParaRPr lang="zh-CN" altLang="en-US" sz="1600" b="1" dirty="0">
              <a:solidFill>
                <a:prstClr val="white"/>
              </a:solidFill>
              <a:latin typeface="微软雅黑"/>
              <a:cs typeface="Segoe UI" pitchFamily="34" charset="0"/>
            </a:endParaRPr>
          </a:p>
        </p:txBody>
      </p:sp>
      <p:sp>
        <p:nvSpPr>
          <p:cNvPr id="19" name="圆角矩形 18">
            <a:hlinkClick r:id="rId3"/>
          </p:cNvPr>
          <p:cNvSpPr/>
          <p:nvPr/>
        </p:nvSpPr>
        <p:spPr>
          <a:xfrm>
            <a:off x="5148064" y="4653136"/>
            <a:ext cx="3770174" cy="396000"/>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altLang="zh-CN" sz="1600" b="1" dirty="0">
                <a:solidFill>
                  <a:prstClr val="white"/>
                </a:solidFill>
                <a:latin typeface="微软雅黑"/>
                <a:cs typeface="Segoe UI" pitchFamily="34" charset="0"/>
              </a:rPr>
              <a:t>https://</a:t>
            </a:r>
            <a:r>
              <a:rPr lang="en-US" altLang="zh-CN" sz="1600" b="1" dirty="0" smtClean="0">
                <a:solidFill>
                  <a:prstClr val="white"/>
                </a:solidFill>
                <a:latin typeface="微软雅黑"/>
                <a:cs typeface="Segoe UI" pitchFamily="34" charset="0"/>
              </a:rPr>
              <a:t>www.zhiu.com</a:t>
            </a:r>
            <a:endParaRPr lang="zh-CN" altLang="en-US" sz="1600" b="1" dirty="0">
              <a:solidFill>
                <a:prstClr val="white"/>
              </a:solidFill>
              <a:latin typeface="微软雅黑"/>
              <a:cs typeface="Segoe UI" pitchFamily="34" charset="0"/>
            </a:endParaRPr>
          </a:p>
        </p:txBody>
      </p:sp>
    </p:spTree>
    <p:extLst>
      <p:ext uri="{BB962C8B-B14F-4D97-AF65-F5344CB8AC3E}">
        <p14:creationId xmlns:p14="http://schemas.microsoft.com/office/powerpoint/2010/main" val="4141921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 #3 – Partner with your Hardware Vendor of Choice</a:t>
            </a:r>
            <a:endParaRPr lang="en-US" dirty="0"/>
          </a:p>
        </p:txBody>
      </p:sp>
      <p:sp>
        <p:nvSpPr>
          <p:cNvPr id="3" name="Text Placeholder 2"/>
          <p:cNvSpPr>
            <a:spLocks noGrp="1"/>
          </p:cNvSpPr>
          <p:nvPr>
            <p:ph type="body" sz="quarter" idx="10"/>
          </p:nvPr>
        </p:nvSpPr>
        <p:spPr>
          <a:xfrm>
            <a:off x="184300" y="1252728"/>
            <a:ext cx="8769200" cy="1481329"/>
          </a:xfrm>
        </p:spPr>
        <p:txBody>
          <a:bodyPr/>
          <a:lstStyle/>
          <a:p>
            <a:pPr lvl="2" indent="0">
              <a:buNone/>
            </a:pPr>
            <a:r>
              <a:rPr lang="en-US" dirty="0" smtClean="0"/>
              <a:t>SAP </a:t>
            </a:r>
            <a:r>
              <a:rPr lang="en-US" dirty="0"/>
              <a:t>has collaborated with industry leaders in the hardware market to create HANA appliances. </a:t>
            </a:r>
            <a:r>
              <a:rPr lang="en-US" dirty="0" smtClean="0"/>
              <a:t>In </a:t>
            </a:r>
            <a:r>
              <a:rPr lang="en-US" dirty="0"/>
              <a:t>addition, </a:t>
            </a:r>
            <a:r>
              <a:rPr lang="en-US" dirty="0" smtClean="0"/>
              <a:t>many of these partners have </a:t>
            </a:r>
            <a:r>
              <a:rPr lang="en-US" dirty="0"/>
              <a:t>created a suite of implementation services that you can resell as part of your solution. </a:t>
            </a:r>
            <a:endParaRPr lang="en-US" dirty="0" smtClean="0"/>
          </a:p>
          <a:p>
            <a:pPr lvl="2" indent="0">
              <a:buNone/>
            </a:pPr>
            <a:endParaRPr lang="en-US" dirty="0" smtClean="0"/>
          </a:p>
          <a:p>
            <a:pPr lvl="2" indent="0">
              <a:buNone/>
            </a:pPr>
            <a:r>
              <a:rPr lang="en-US" dirty="0" smtClean="0"/>
              <a:t>Detailed below is a quick overview of the SAP Hana appliance vendors with a hot link on where to get more detailed information on the solution and services options. </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780043" y="2910682"/>
            <a:ext cx="915741" cy="91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2"/>
          <p:cNvSpPr txBox="1">
            <a:spLocks/>
          </p:cNvSpPr>
          <p:nvPr/>
        </p:nvSpPr>
        <p:spPr bwMode="gray">
          <a:xfrm>
            <a:off x="3199739" y="3874184"/>
            <a:ext cx="2460396" cy="780279"/>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Bef>
                <a:spcPts val="0"/>
              </a:spcBef>
              <a:buFont typeface="Arial" panose="020B0604020202020204" pitchFamily="34" charset="0"/>
              <a:buChar char="•"/>
            </a:pPr>
            <a:r>
              <a:rPr lang="en-US" sz="1200" b="0" dirty="0" smtClean="0">
                <a:solidFill>
                  <a:srgbClr val="000000"/>
                </a:solidFill>
              </a:rPr>
              <a:t>Cisco and SAP are uniquely positioned as global leaders in technology, providing innovations for  many shared customers. Together, Cisco and SAP provide differentiated, scalable, and secure solutions that support end-to-end processes, at the same time reducing deployment risks, complexity, and total cost of ownership (TCO).   Go to:   ADD CISCO LINK</a:t>
            </a:r>
          </a:p>
        </p:txBody>
      </p:sp>
      <p:sp>
        <p:nvSpPr>
          <p:cNvPr id="4" name="Rectangle 3"/>
          <p:cNvSpPr/>
          <p:nvPr/>
        </p:nvSpPr>
        <p:spPr bwMode="gray">
          <a:xfrm>
            <a:off x="282804" y="1329180"/>
            <a:ext cx="84841" cy="1537471"/>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2051" name="Picture 3"/>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38247" y="2866651"/>
            <a:ext cx="1010496" cy="1003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053247" y="2866651"/>
            <a:ext cx="915741" cy="915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txBox="1">
            <a:spLocks/>
          </p:cNvSpPr>
          <p:nvPr/>
        </p:nvSpPr>
        <p:spPr bwMode="gray">
          <a:xfrm>
            <a:off x="164492" y="3930975"/>
            <a:ext cx="2843223" cy="722052"/>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Bef>
                <a:spcPts val="0"/>
              </a:spcBef>
              <a:buFont typeface="Arial" panose="020B0604020202020204" pitchFamily="34" charset="0"/>
              <a:buChar char="•"/>
            </a:pPr>
            <a:r>
              <a:rPr lang="en-US" sz="1200" b="0" dirty="0" smtClean="0">
                <a:solidFill>
                  <a:srgbClr val="000000"/>
                </a:solidFill>
              </a:rPr>
              <a:t>HP solutions for SAP HANA are pre-integrated, optimized, enterprise ready solutions that enable fast, real-time business decisions and analytics.  HP’s solutions for SAP HANA are optimized and include specific components to meet SAP performance specifications.  Go to:   ADD HP LINK</a:t>
            </a:r>
          </a:p>
        </p:txBody>
      </p:sp>
      <p:sp>
        <p:nvSpPr>
          <p:cNvPr id="10" name="Text Placeholder 2"/>
          <p:cNvSpPr txBox="1">
            <a:spLocks/>
          </p:cNvSpPr>
          <p:nvPr/>
        </p:nvSpPr>
        <p:spPr bwMode="gray">
          <a:xfrm>
            <a:off x="6014987" y="3874184"/>
            <a:ext cx="2799830" cy="949552"/>
          </a:xfrm>
          <a:prstGeom prst="rect">
            <a:avLst/>
          </a:prstGeom>
        </p:spPr>
        <p:txBody>
          <a:bodyPr vert="horz" lIns="0" tIns="0" rIns="0" bIns="0" rtlCol="0">
            <a:noAutofit/>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spcBef>
                <a:spcPts val="0"/>
              </a:spcBef>
              <a:buFont typeface="Arial" panose="020B0604020202020204" pitchFamily="34" charset="0"/>
              <a:buChar char="•"/>
            </a:pPr>
            <a:r>
              <a:rPr lang="en-US" sz="1200" b="0" dirty="0" smtClean="0">
                <a:solidFill>
                  <a:srgbClr val="000000"/>
                </a:solidFill>
              </a:rPr>
              <a:t>IBM has been working with SAP to enable HANA software on IBM System x® with eX5 technology. SAP customers can use eX5 systems to achieve significant gains in performance, as demonstrated by two recent benchmarks showing incredible results The combination of eX5 systems and SAP HANA can help customers gain a whole new level of simplicity and automation when it comes to business analytics. Go to:  ADD IBM LINK </a:t>
            </a:r>
            <a:endParaRPr lang="en-US" sz="1200" b="0" dirty="0"/>
          </a:p>
        </p:txBody>
      </p:sp>
    </p:spTree>
    <p:extLst>
      <p:ext uri="{BB962C8B-B14F-4D97-AF65-F5344CB8AC3E}">
        <p14:creationId xmlns:p14="http://schemas.microsoft.com/office/powerpoint/2010/main" val="3389178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873335" y="3712024"/>
            <a:ext cx="5575721" cy="738664"/>
          </a:xfrm>
        </p:spPr>
        <p:txBody>
          <a:bodyPr/>
          <a:lstStyle/>
          <a:p>
            <a:r>
              <a:rPr lang="en-US" sz="3600" dirty="0" smtClean="0"/>
              <a:t>Partnering </a:t>
            </a:r>
            <a:r>
              <a:rPr lang="en-US" sz="3600" dirty="0"/>
              <a:t>with SAP </a:t>
            </a:r>
            <a:br>
              <a:rPr lang="en-US" sz="3600" dirty="0"/>
            </a:br>
            <a:r>
              <a:rPr lang="en-US" sz="3600" dirty="0"/>
              <a:t>to provide </a:t>
            </a:r>
            <a:r>
              <a:rPr lang="en-US" sz="3600" dirty="0" smtClean="0"/>
              <a:t/>
            </a:r>
            <a:br>
              <a:rPr lang="en-US" sz="3600" dirty="0" smtClean="0"/>
            </a:br>
            <a:r>
              <a:rPr lang="en-US" sz="3600" dirty="0" smtClean="0"/>
              <a:t>HANA </a:t>
            </a:r>
            <a:r>
              <a:rPr lang="en-US" sz="3600" dirty="0"/>
              <a:t>Big Data solutions</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25014" y="2877482"/>
            <a:ext cx="2423801" cy="2407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25014" y="5631"/>
            <a:ext cx="8503920" cy="230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34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a:xfrm>
            <a:off x="323850" y="323872"/>
            <a:ext cx="6610350" cy="755650"/>
          </a:xfrm>
        </p:spPr>
        <p:txBody>
          <a:bodyPr/>
          <a:lstStyle/>
          <a:p>
            <a:pPr algn="ctr"/>
            <a:r>
              <a:rPr lang="en-US" sz="2800" dirty="0" smtClean="0"/>
              <a:t>HP:  Partnering with SAP </a:t>
            </a:r>
            <a:br>
              <a:rPr lang="en-US" sz="2800" dirty="0" smtClean="0"/>
            </a:br>
            <a:r>
              <a:rPr lang="en-US" sz="2800" dirty="0" smtClean="0"/>
              <a:t>to provide HANA Big Data solutions</a:t>
            </a:r>
            <a:endParaRPr lang="nl-NL" sz="2800" dirty="0" smtClean="0"/>
          </a:p>
        </p:txBody>
      </p:sp>
      <p:sp>
        <p:nvSpPr>
          <p:cNvPr id="7" name="Rectangle 6"/>
          <p:cNvSpPr/>
          <p:nvPr/>
        </p:nvSpPr>
        <p:spPr bwMode="gray">
          <a:xfrm>
            <a:off x="341196" y="1214649"/>
            <a:ext cx="8380138" cy="382137"/>
          </a:xfrm>
          <a:prstGeom prst="rect">
            <a:avLst/>
          </a:prstGeom>
          <a:solidFill>
            <a:schemeClr val="bg1">
              <a:lumMod val="85000"/>
            </a:schemeClr>
          </a:solidFill>
          <a:ln w="6350" algn="ctr">
            <a:noFill/>
            <a:miter lim="800000"/>
            <a:headEnd/>
            <a:tailEnd/>
          </a:ln>
          <a:effectLst>
            <a:innerShdw blurRad="63500" dist="50800" dir="2700000">
              <a:prstClr val="black">
                <a:alpha val="50000"/>
              </a:prstClr>
            </a:innerShdw>
          </a:effectLst>
        </p:spPr>
        <p:txBody>
          <a:bodyPr lIns="90000" tIns="72000" rIns="90000" bIns="72000" rtlCol="0" anchor="ctr"/>
          <a:lstStyle/>
          <a:p>
            <a:pPr algn="ctr" fontAlgn="base">
              <a:spcBef>
                <a:spcPct val="50000"/>
              </a:spcBef>
              <a:spcAft>
                <a:spcPct val="0"/>
              </a:spcAft>
              <a:buClr>
                <a:srgbClr val="F0AB00"/>
              </a:buClr>
              <a:buSzPct val="80000"/>
            </a:pPr>
            <a:r>
              <a:rPr lang="en-US" b="1" kern="0" dirty="0" smtClean="0">
                <a:solidFill>
                  <a:srgbClr val="000000"/>
                </a:solidFill>
                <a:latin typeface="Calibri" panose="020F0502020204030204" pitchFamily="34" charset="0"/>
                <a:ea typeface="Arial Unicode MS" pitchFamily="34" charset="-128"/>
                <a:cs typeface="Calibri" panose="020F0502020204030204" pitchFamily="34" charset="0"/>
              </a:rPr>
              <a:t>Solution</a:t>
            </a:r>
          </a:p>
        </p:txBody>
      </p:sp>
      <p:sp>
        <p:nvSpPr>
          <p:cNvPr id="15" name="TextBox 14"/>
          <p:cNvSpPr txBox="1"/>
          <p:nvPr/>
        </p:nvSpPr>
        <p:spPr>
          <a:xfrm>
            <a:off x="3810000" y="6550223"/>
            <a:ext cx="3070712" cy="307777"/>
          </a:xfrm>
          <a:prstGeom prst="rect">
            <a:avLst/>
          </a:prstGeom>
          <a:noFill/>
        </p:spPr>
        <p:txBody>
          <a:bodyPr wrap="none" rtlCol="0">
            <a:spAutoFit/>
          </a:bodyPr>
          <a:lstStyle/>
          <a:p>
            <a:r>
              <a:rPr lang="en-US" sz="1400" dirty="0" smtClean="0">
                <a:solidFill>
                  <a:srgbClr val="008FCC"/>
                </a:solidFill>
              </a:rPr>
              <a:t>(note: audience is Authorized Resellers)</a:t>
            </a:r>
            <a:endParaRPr lang="en-US" sz="1400" dirty="0">
              <a:solidFill>
                <a:srgbClr val="000000"/>
              </a:solidFill>
            </a:endParaRPr>
          </a:p>
        </p:txBody>
      </p:sp>
      <p:pic>
        <p:nvPicPr>
          <p:cNvPr id="10242" name="Picture 2" descr="C:\Users\jordange\AppData\Local\Microsoft\Windows\Temporary Internet Files\Content.Outlook\PBU6DYV1\HP_Blue_RGB_150_LG (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67600" y="228600"/>
            <a:ext cx="914400" cy="914400"/>
          </a:xfrm>
          <a:prstGeom prst="rect">
            <a:avLst/>
          </a:prstGeom>
          <a:noFill/>
        </p:spPr>
      </p:pic>
      <p:grpSp>
        <p:nvGrpSpPr>
          <p:cNvPr id="16" name="Group 15"/>
          <p:cNvGrpSpPr/>
          <p:nvPr/>
        </p:nvGrpSpPr>
        <p:grpSpPr>
          <a:xfrm>
            <a:off x="408670" y="2508139"/>
            <a:ext cx="1267730" cy="1358679"/>
            <a:chOff x="876368" y="2058"/>
            <a:chExt cx="985914" cy="1358679"/>
          </a:xfrm>
        </p:grpSpPr>
        <p:sp>
          <p:nvSpPr>
            <p:cNvPr id="17" name="Rounded Rectangle 16"/>
            <p:cNvSpPr/>
            <p:nvPr/>
          </p:nvSpPr>
          <p:spPr>
            <a:xfrm>
              <a:off x="876368" y="2058"/>
              <a:ext cx="985914" cy="135867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8" name="Rounded Rectangle 4"/>
            <p:cNvSpPr/>
            <p:nvPr/>
          </p:nvSpPr>
          <p:spPr>
            <a:xfrm>
              <a:off x="924496" y="50186"/>
              <a:ext cx="889658" cy="1262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Unique Value Prop</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2" name="TextBox 1"/>
          <p:cNvSpPr txBox="1"/>
          <p:nvPr/>
        </p:nvSpPr>
        <p:spPr>
          <a:xfrm>
            <a:off x="1828800" y="1658064"/>
            <a:ext cx="6892533" cy="5047536"/>
          </a:xfrm>
          <a:prstGeom prst="rect">
            <a:avLst/>
          </a:prstGeom>
          <a:noFill/>
        </p:spPr>
        <p:txBody>
          <a:bodyPr wrap="square" rtlCol="0">
            <a:spAutoFit/>
          </a:bodyPr>
          <a:lstStyle/>
          <a:p>
            <a:r>
              <a:rPr lang="en-US" sz="1400" dirty="0">
                <a:solidFill>
                  <a:srgbClr val="000000"/>
                </a:solidFill>
              </a:rPr>
              <a:t>HP solutions for SAP HANA are pre-integrated, optimized, enterprise ready solutions that enable fast, real-time business decisions and analytics</a:t>
            </a:r>
            <a:r>
              <a:rPr lang="en-US" sz="1400" dirty="0" smtClean="0">
                <a:solidFill>
                  <a:srgbClr val="000000"/>
                </a:solidFill>
              </a:rPr>
              <a:t>.</a:t>
            </a:r>
          </a:p>
          <a:p>
            <a:endParaRPr lang="en-US" sz="1400" dirty="0">
              <a:solidFill>
                <a:srgbClr val="000000"/>
              </a:solidFill>
            </a:endParaRPr>
          </a:p>
          <a:p>
            <a:r>
              <a:rPr lang="en-US" sz="1400" dirty="0" smtClean="0">
                <a:solidFill>
                  <a:srgbClr val="000000"/>
                </a:solidFill>
              </a:rPr>
              <a:t>HP’s </a:t>
            </a:r>
            <a:r>
              <a:rPr lang="en-US" sz="1400" dirty="0">
                <a:solidFill>
                  <a:srgbClr val="000000"/>
                </a:solidFill>
              </a:rPr>
              <a:t>solutions for SAP HANA are optimized and include specific components to meet SAP performance specifications - e.g. SSD drives or IO Accelerators.</a:t>
            </a:r>
          </a:p>
          <a:p>
            <a:r>
              <a:rPr lang="en-US" sz="1400" dirty="0">
                <a:solidFill>
                  <a:srgbClr val="000000"/>
                </a:solidFill>
              </a:rPr>
              <a:t>HP also tunes the configuration so that it meets or exceeds SAP performance specifications (e.g. quantity of disk drives, ratio of HANA servers to storage array).</a:t>
            </a:r>
          </a:p>
          <a:p>
            <a:r>
              <a:rPr lang="en-US" sz="1400" b="1" dirty="0">
                <a:solidFill>
                  <a:srgbClr val="000000"/>
                </a:solidFill>
              </a:rPr>
              <a:t> </a:t>
            </a:r>
            <a:endParaRPr lang="en-US" sz="1400" dirty="0">
              <a:solidFill>
                <a:srgbClr val="000000"/>
              </a:solidFill>
            </a:endParaRPr>
          </a:p>
          <a:p>
            <a:r>
              <a:rPr lang="en-US" sz="1400" dirty="0" smtClean="0">
                <a:solidFill>
                  <a:srgbClr val="000000"/>
                </a:solidFill>
              </a:rPr>
              <a:t>HP </a:t>
            </a:r>
            <a:r>
              <a:rPr lang="en-US" sz="1400" dirty="0">
                <a:solidFill>
                  <a:srgbClr val="000000"/>
                </a:solidFill>
              </a:rPr>
              <a:t>offers 7 single-node configurations based on industry leading HP </a:t>
            </a:r>
            <a:r>
              <a:rPr lang="en-US" sz="1400" dirty="0" err="1">
                <a:solidFill>
                  <a:srgbClr val="000000"/>
                </a:solidFill>
              </a:rPr>
              <a:t>ProLiant</a:t>
            </a:r>
            <a:r>
              <a:rPr lang="en-US" sz="1400" dirty="0">
                <a:solidFill>
                  <a:srgbClr val="000000"/>
                </a:solidFill>
              </a:rPr>
              <a:t> DL580 and DL980 servers.  This portfolio includes a configuration that provides virtualization for SAP HANA, enabling customers to quickly deploy up to fifteen test and development HANA instances on a single physical server.   It also includes two new configurations that are exclusively available for use with SAP Business Suite powered by SAP HANA. These configurations are built on the HP </a:t>
            </a:r>
            <a:r>
              <a:rPr lang="en-US" sz="1400" dirty="0" err="1">
                <a:solidFill>
                  <a:srgbClr val="000000"/>
                </a:solidFill>
              </a:rPr>
              <a:t>ProLiant</a:t>
            </a:r>
            <a:r>
              <a:rPr lang="en-US" sz="1400" dirty="0">
                <a:solidFill>
                  <a:srgbClr val="000000"/>
                </a:solidFill>
              </a:rPr>
              <a:t> DL980 G7 server platform with 2 or 4TB of memory on a physical server </a:t>
            </a:r>
            <a:endParaRPr lang="en-US" sz="1400" dirty="0" smtClean="0">
              <a:solidFill>
                <a:srgbClr val="000000"/>
              </a:solidFill>
            </a:endParaRPr>
          </a:p>
          <a:p>
            <a:endParaRPr lang="en-US" sz="1400" dirty="0">
              <a:solidFill>
                <a:srgbClr val="000000"/>
              </a:solidFill>
            </a:endParaRPr>
          </a:p>
          <a:p>
            <a:r>
              <a:rPr lang="en-US" sz="1400" dirty="0">
                <a:solidFill>
                  <a:srgbClr val="000000"/>
                </a:solidFill>
              </a:rPr>
              <a:t>HP also offers a scale-out configuration that supports very large data volumes on SAP HANA: the first enterprise-class real-time analytics solution optimized to run SAP business application workloads while offering a completely automated failover mechanism for high availability. It includes </a:t>
            </a:r>
            <a:r>
              <a:rPr lang="en-US" sz="1400" dirty="0" err="1">
                <a:solidFill>
                  <a:srgbClr val="000000"/>
                </a:solidFill>
              </a:rPr>
              <a:t>industry-leading</a:t>
            </a:r>
            <a:r>
              <a:rPr lang="en-US" sz="1400" dirty="0">
                <a:solidFill>
                  <a:srgbClr val="000000"/>
                </a:solidFill>
              </a:rPr>
              <a:t> HP </a:t>
            </a:r>
            <a:r>
              <a:rPr lang="en-US" sz="1400" dirty="0" err="1">
                <a:solidFill>
                  <a:srgbClr val="000000"/>
                </a:solidFill>
              </a:rPr>
              <a:t>ProLiant</a:t>
            </a:r>
            <a:r>
              <a:rPr lang="en-US" sz="1400" dirty="0">
                <a:solidFill>
                  <a:srgbClr val="000000"/>
                </a:solidFill>
              </a:rPr>
              <a:t> </a:t>
            </a:r>
            <a:r>
              <a:rPr lang="en-US" sz="1400" dirty="0" err="1">
                <a:solidFill>
                  <a:srgbClr val="000000"/>
                </a:solidFill>
              </a:rPr>
              <a:t>BladeSystem</a:t>
            </a:r>
            <a:r>
              <a:rPr lang="en-US" sz="1400" dirty="0">
                <a:solidFill>
                  <a:srgbClr val="000000"/>
                </a:solidFill>
              </a:rPr>
              <a:t> BL680c servers and is now supported by two storage offerings -- HP 3PAR </a:t>
            </a:r>
            <a:r>
              <a:rPr lang="en-US" sz="1400" dirty="0" err="1">
                <a:solidFill>
                  <a:srgbClr val="000000"/>
                </a:solidFill>
              </a:rPr>
              <a:t>StoreServ</a:t>
            </a:r>
            <a:r>
              <a:rPr lang="en-US" sz="1400" dirty="0">
                <a:solidFill>
                  <a:srgbClr val="000000"/>
                </a:solidFill>
              </a:rPr>
              <a:t> 7400 and HP Enterprise Virtual Array (EVA) )6550.  </a:t>
            </a:r>
          </a:p>
          <a:p>
            <a:endParaRPr lang="en-US" sz="1400" dirty="0">
              <a:solidFill>
                <a:srgbClr val="000000"/>
              </a:solidFill>
            </a:endParaRPr>
          </a:p>
        </p:txBody>
      </p:sp>
    </p:spTree>
    <p:extLst>
      <p:ext uri="{BB962C8B-B14F-4D97-AF65-F5344CB8AC3E}">
        <p14:creationId xmlns:p14="http://schemas.microsoft.com/office/powerpoint/2010/main" val="4016545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a:xfrm>
            <a:off x="323850" y="323872"/>
            <a:ext cx="6610350" cy="755650"/>
          </a:xfrm>
        </p:spPr>
        <p:txBody>
          <a:bodyPr/>
          <a:lstStyle/>
          <a:p>
            <a:pPr algn="ctr"/>
            <a:r>
              <a:rPr lang="en-US" sz="2800" dirty="0" smtClean="0"/>
              <a:t>HP:  Partnering with SAP </a:t>
            </a:r>
            <a:br>
              <a:rPr lang="en-US" sz="2800" dirty="0" smtClean="0"/>
            </a:br>
            <a:r>
              <a:rPr lang="en-US" sz="2800" dirty="0" smtClean="0"/>
              <a:t>to provide HANA Big Data solutions</a:t>
            </a:r>
            <a:endParaRPr lang="nl-NL" sz="2800" dirty="0" smtClean="0"/>
          </a:p>
        </p:txBody>
      </p:sp>
      <p:sp>
        <p:nvSpPr>
          <p:cNvPr id="14" name="Rounded Rectangle 4"/>
          <p:cNvSpPr/>
          <p:nvPr/>
        </p:nvSpPr>
        <p:spPr>
          <a:xfrm>
            <a:off x="360611" y="5969638"/>
            <a:ext cx="1398365" cy="4813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dirty="0" smtClean="0">
                <a:solidFill>
                  <a:srgbClr val="FFFFFF"/>
                </a:solidFill>
                <a:latin typeface="Calibri" panose="020F0502020204030204" pitchFamily="34" charset="0"/>
                <a:cs typeface="Calibri" panose="020F0502020204030204" pitchFamily="34" charset="0"/>
              </a:rPr>
              <a:t>For more information</a:t>
            </a:r>
            <a:endParaRPr lang="en-US" sz="1400" dirty="0">
              <a:solidFill>
                <a:srgbClr val="FFFFFF"/>
              </a:solidFill>
              <a:latin typeface="Calibri" panose="020F0502020204030204" pitchFamily="34" charset="0"/>
              <a:cs typeface="Calibri" panose="020F0502020204030204" pitchFamily="34" charset="0"/>
            </a:endParaRPr>
          </a:p>
        </p:txBody>
      </p:sp>
      <p:sp>
        <p:nvSpPr>
          <p:cNvPr id="15" name="TextBox 14"/>
          <p:cNvSpPr txBox="1"/>
          <p:nvPr/>
        </p:nvSpPr>
        <p:spPr>
          <a:xfrm>
            <a:off x="3810000" y="6550223"/>
            <a:ext cx="3070712" cy="307777"/>
          </a:xfrm>
          <a:prstGeom prst="rect">
            <a:avLst/>
          </a:prstGeom>
          <a:noFill/>
        </p:spPr>
        <p:txBody>
          <a:bodyPr wrap="none" rtlCol="0">
            <a:spAutoFit/>
          </a:bodyPr>
          <a:lstStyle/>
          <a:p>
            <a:r>
              <a:rPr lang="en-US" sz="1400" dirty="0" smtClean="0">
                <a:solidFill>
                  <a:srgbClr val="008FCC"/>
                </a:solidFill>
              </a:rPr>
              <a:t>(note: audience is Authorized Resellers)</a:t>
            </a:r>
            <a:endParaRPr lang="en-US" sz="1400" dirty="0">
              <a:solidFill>
                <a:srgbClr val="000000"/>
              </a:solidFill>
            </a:endParaRPr>
          </a:p>
        </p:txBody>
      </p:sp>
      <p:pic>
        <p:nvPicPr>
          <p:cNvPr id="10242" name="Picture 2" descr="C:\Users\jordange\AppData\Local\Microsoft\Windows\Temporary Internet Files\Content.Outlook\PBU6DYV1\HP_Blue_RGB_150_LG (2).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467600" y="228600"/>
            <a:ext cx="914400" cy="914400"/>
          </a:xfrm>
          <a:prstGeom prst="rect">
            <a:avLst/>
          </a:prstGeom>
          <a:noFill/>
        </p:spPr>
      </p:pic>
      <p:grpSp>
        <p:nvGrpSpPr>
          <p:cNvPr id="16" name="Group 15"/>
          <p:cNvGrpSpPr/>
          <p:nvPr/>
        </p:nvGrpSpPr>
        <p:grpSpPr>
          <a:xfrm>
            <a:off x="304800" y="5791200"/>
            <a:ext cx="1407228" cy="455437"/>
            <a:chOff x="876368" y="3085239"/>
            <a:chExt cx="985914" cy="1358679"/>
          </a:xfrm>
        </p:grpSpPr>
        <p:sp>
          <p:nvSpPr>
            <p:cNvPr id="17" name="Rounded Rectangle 16"/>
            <p:cNvSpPr/>
            <p:nvPr/>
          </p:nvSpPr>
          <p:spPr>
            <a:xfrm>
              <a:off x="876368" y="3085239"/>
              <a:ext cx="985914" cy="135867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Rounded Rectangle 4"/>
            <p:cNvSpPr/>
            <p:nvPr/>
          </p:nvSpPr>
          <p:spPr>
            <a:xfrm>
              <a:off x="924496" y="3219121"/>
              <a:ext cx="889658" cy="90190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Partner Requirements</a:t>
              </a:r>
              <a:endParaRPr lang="en-US" sz="1400" b="1" dirty="0">
                <a:solidFill>
                  <a:srgbClr val="FFFFFF"/>
                </a:solidFill>
                <a:latin typeface="Calibri" panose="020F0502020204030204" pitchFamily="34" charset="0"/>
                <a:cs typeface="Calibri" panose="020F0502020204030204" pitchFamily="34" charset="0"/>
              </a:endParaRPr>
            </a:p>
          </p:txBody>
        </p:sp>
      </p:grpSp>
      <p:grpSp>
        <p:nvGrpSpPr>
          <p:cNvPr id="19" name="Group 18"/>
          <p:cNvGrpSpPr/>
          <p:nvPr/>
        </p:nvGrpSpPr>
        <p:grpSpPr>
          <a:xfrm>
            <a:off x="236833" y="3276600"/>
            <a:ext cx="1509987" cy="1358679"/>
            <a:chOff x="0" y="2058"/>
            <a:chExt cx="1509987" cy="1358679"/>
          </a:xfrm>
        </p:grpSpPr>
        <p:sp>
          <p:nvSpPr>
            <p:cNvPr id="20" name="Rounded Rectangle 19"/>
            <p:cNvSpPr/>
            <p:nvPr/>
          </p:nvSpPr>
          <p:spPr>
            <a:xfrm>
              <a:off x="0" y="2058"/>
              <a:ext cx="1509987" cy="135867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ounded Rectangle 4"/>
            <p:cNvSpPr/>
            <p:nvPr/>
          </p:nvSpPr>
          <p:spPr>
            <a:xfrm>
              <a:off x="66325" y="68383"/>
              <a:ext cx="1377337" cy="12260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Services</a:t>
              </a:r>
              <a:endParaRPr lang="en-US" sz="1400" b="1" dirty="0">
                <a:solidFill>
                  <a:srgbClr val="FFFFFF"/>
                </a:solidFill>
                <a:latin typeface="Calibri" panose="020F0502020204030204" pitchFamily="34" charset="0"/>
                <a:cs typeface="Calibri" panose="020F0502020204030204" pitchFamily="34" charset="0"/>
              </a:endParaRPr>
            </a:p>
          </p:txBody>
        </p:sp>
      </p:grpSp>
      <p:grpSp>
        <p:nvGrpSpPr>
          <p:cNvPr id="25" name="Group 24"/>
          <p:cNvGrpSpPr/>
          <p:nvPr/>
        </p:nvGrpSpPr>
        <p:grpSpPr>
          <a:xfrm>
            <a:off x="214586" y="4953000"/>
            <a:ext cx="1509987" cy="758823"/>
            <a:chOff x="0" y="2855285"/>
            <a:chExt cx="1509987" cy="1358679"/>
          </a:xfrm>
        </p:grpSpPr>
        <p:sp>
          <p:nvSpPr>
            <p:cNvPr id="26" name="Rounded Rectangle 25"/>
            <p:cNvSpPr/>
            <p:nvPr/>
          </p:nvSpPr>
          <p:spPr>
            <a:xfrm>
              <a:off x="0" y="2855285"/>
              <a:ext cx="1509987" cy="135867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7" name="Rounded Rectangle 4"/>
            <p:cNvSpPr/>
            <p:nvPr/>
          </p:nvSpPr>
          <p:spPr>
            <a:xfrm>
              <a:off x="66325" y="2921610"/>
              <a:ext cx="1377337" cy="12260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Implementation</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2" name="Rectangle 1"/>
          <p:cNvSpPr/>
          <p:nvPr/>
        </p:nvSpPr>
        <p:spPr>
          <a:xfrm>
            <a:off x="1905000" y="5715000"/>
            <a:ext cx="4678849" cy="276999"/>
          </a:xfrm>
          <a:prstGeom prst="rect">
            <a:avLst/>
          </a:prstGeom>
        </p:spPr>
        <p:txBody>
          <a:bodyPr wrap="square">
            <a:spAutoFit/>
          </a:bodyPr>
          <a:lstStyle/>
          <a:p>
            <a:r>
              <a:rPr lang="en-US" sz="1200" b="1" dirty="0" smtClean="0">
                <a:solidFill>
                  <a:srgbClr val="000000"/>
                </a:solidFill>
              </a:rPr>
              <a:t>Partners  </a:t>
            </a:r>
            <a:r>
              <a:rPr lang="en-US" sz="1200" b="1" dirty="0">
                <a:solidFill>
                  <a:srgbClr val="000000"/>
                </a:solidFill>
              </a:rPr>
              <a:t>need to </a:t>
            </a:r>
            <a:r>
              <a:rPr lang="en-US" sz="1200" b="1" dirty="0" smtClean="0">
                <a:solidFill>
                  <a:srgbClr val="000000"/>
                </a:solidFill>
              </a:rPr>
              <a:t>be an HP </a:t>
            </a:r>
            <a:r>
              <a:rPr lang="en-US" sz="1200" b="1" dirty="0">
                <a:solidFill>
                  <a:srgbClr val="000000"/>
                </a:solidFill>
              </a:rPr>
              <a:t>Enterprise Authorized partner</a:t>
            </a:r>
            <a:endParaRPr lang="en-US" sz="1200" dirty="0">
              <a:solidFill>
                <a:srgbClr val="000000"/>
              </a:solidFill>
            </a:endParaRPr>
          </a:p>
        </p:txBody>
      </p:sp>
      <p:sp>
        <p:nvSpPr>
          <p:cNvPr id="28" name="Rectangle 27"/>
          <p:cNvSpPr/>
          <p:nvPr/>
        </p:nvSpPr>
        <p:spPr>
          <a:xfrm>
            <a:off x="1885707" y="5005600"/>
            <a:ext cx="6842929" cy="646331"/>
          </a:xfrm>
          <a:prstGeom prst="rect">
            <a:avLst/>
          </a:prstGeom>
        </p:spPr>
        <p:txBody>
          <a:bodyPr wrap="square">
            <a:spAutoFit/>
          </a:bodyPr>
          <a:lstStyle/>
          <a:p>
            <a:r>
              <a:rPr lang="en-US" sz="1200" dirty="0">
                <a:solidFill>
                  <a:srgbClr val="000000"/>
                </a:solidFill>
              </a:rPr>
              <a:t>HP includes in every HANA solution our HANA Accelerator Service, an onsite technical implementation of the HP </a:t>
            </a:r>
            <a:r>
              <a:rPr lang="en-US" sz="1200" dirty="0" err="1">
                <a:solidFill>
                  <a:srgbClr val="000000"/>
                </a:solidFill>
              </a:rPr>
              <a:t>AppSystem</a:t>
            </a:r>
            <a:r>
              <a:rPr lang="en-US" sz="1200" dirty="0">
                <a:solidFill>
                  <a:srgbClr val="000000"/>
                </a:solidFill>
              </a:rPr>
              <a:t> for SAP HANA.  HP resellers are able to resell this HP delivered service on every HANA deal; in fact the implementation is required by SAP.</a:t>
            </a:r>
          </a:p>
        </p:txBody>
      </p:sp>
      <p:sp>
        <p:nvSpPr>
          <p:cNvPr id="29" name="Rectangle 28"/>
          <p:cNvSpPr/>
          <p:nvPr/>
        </p:nvSpPr>
        <p:spPr>
          <a:xfrm>
            <a:off x="1885707" y="3209239"/>
            <a:ext cx="6721009" cy="1569660"/>
          </a:xfrm>
          <a:prstGeom prst="rect">
            <a:avLst/>
          </a:prstGeom>
        </p:spPr>
        <p:txBody>
          <a:bodyPr wrap="square">
            <a:spAutoFit/>
          </a:bodyPr>
          <a:lstStyle/>
          <a:p>
            <a:r>
              <a:rPr lang="en-US" sz="1200" dirty="0" smtClean="0">
                <a:solidFill>
                  <a:srgbClr val="000000"/>
                </a:solidFill>
              </a:rPr>
              <a:t>Sizing</a:t>
            </a:r>
            <a:r>
              <a:rPr lang="en-US" sz="1200" dirty="0">
                <a:solidFill>
                  <a:srgbClr val="000000"/>
                </a:solidFill>
              </a:rPr>
              <a:t>, configuration design, for budgetary and quoting purposes</a:t>
            </a:r>
          </a:p>
          <a:p>
            <a:r>
              <a:rPr lang="en-US" sz="1200" dirty="0">
                <a:solidFill>
                  <a:srgbClr val="000000"/>
                </a:solidFill>
              </a:rPr>
              <a:t>Datacenter functionality requirements qualification ( HA, DR, Backup, Migration, Growth, </a:t>
            </a:r>
            <a:r>
              <a:rPr lang="en-US" sz="1200" dirty="0" err="1">
                <a:solidFill>
                  <a:srgbClr val="000000"/>
                </a:solidFill>
              </a:rPr>
              <a:t>etc</a:t>
            </a:r>
            <a:r>
              <a:rPr lang="en-US" sz="1200" dirty="0">
                <a:solidFill>
                  <a:srgbClr val="000000"/>
                </a:solidFill>
              </a:rPr>
              <a:t> )</a:t>
            </a:r>
          </a:p>
          <a:p>
            <a:r>
              <a:rPr lang="en-US" sz="1200" dirty="0">
                <a:solidFill>
                  <a:srgbClr val="000000"/>
                </a:solidFill>
              </a:rPr>
              <a:t>Factory integration, including customer network settings, HANA software load</a:t>
            </a:r>
          </a:p>
          <a:p>
            <a:r>
              <a:rPr lang="en-US" sz="1200" dirty="0">
                <a:solidFill>
                  <a:srgbClr val="000000"/>
                </a:solidFill>
              </a:rPr>
              <a:t>Onsite implementation service: integrate to environment, training</a:t>
            </a:r>
          </a:p>
          <a:p>
            <a:r>
              <a:rPr lang="en-US" sz="1200" dirty="0">
                <a:solidFill>
                  <a:srgbClr val="000000"/>
                </a:solidFill>
              </a:rPr>
              <a:t>3 year support: reactive ( HP Tier 2 HANA team ); proactive – firmware, </a:t>
            </a:r>
            <a:r>
              <a:rPr lang="en-US" sz="1200" dirty="0" err="1">
                <a:solidFill>
                  <a:srgbClr val="000000"/>
                </a:solidFill>
              </a:rPr>
              <a:t>healthchecks</a:t>
            </a:r>
            <a:r>
              <a:rPr lang="en-US" sz="1200" dirty="0">
                <a:solidFill>
                  <a:srgbClr val="000000"/>
                </a:solidFill>
              </a:rPr>
              <a:t>, OS patches</a:t>
            </a:r>
          </a:p>
          <a:p>
            <a:r>
              <a:rPr lang="en-US" sz="1200" dirty="0">
                <a:solidFill>
                  <a:srgbClr val="000000"/>
                </a:solidFill>
              </a:rPr>
              <a:t>Optional services: migrations, HA-DR implementation, backup implementation, HANA use case implementation, </a:t>
            </a:r>
            <a:r>
              <a:rPr lang="en-US" sz="1200" dirty="0" err="1">
                <a:solidFill>
                  <a:srgbClr val="000000"/>
                </a:solidFill>
              </a:rPr>
              <a:t>on-premise</a:t>
            </a:r>
            <a:r>
              <a:rPr lang="en-US" sz="1200" dirty="0">
                <a:solidFill>
                  <a:srgbClr val="000000"/>
                </a:solidFill>
              </a:rPr>
              <a:t> managed services, off premise cloud managed services</a:t>
            </a:r>
          </a:p>
        </p:txBody>
      </p:sp>
      <p:grpSp>
        <p:nvGrpSpPr>
          <p:cNvPr id="32" name="Group 31"/>
          <p:cNvGrpSpPr/>
          <p:nvPr/>
        </p:nvGrpSpPr>
        <p:grpSpPr>
          <a:xfrm>
            <a:off x="197384" y="1600200"/>
            <a:ext cx="1544390" cy="1358679"/>
            <a:chOff x="876368" y="1428671"/>
            <a:chExt cx="985914" cy="1358679"/>
          </a:xfrm>
        </p:grpSpPr>
        <p:sp>
          <p:nvSpPr>
            <p:cNvPr id="33" name="Rounded Rectangle 32"/>
            <p:cNvSpPr/>
            <p:nvPr/>
          </p:nvSpPr>
          <p:spPr>
            <a:xfrm>
              <a:off x="876368" y="1428671"/>
              <a:ext cx="985914" cy="135867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4" name="Rounded Rectangle 4"/>
            <p:cNvSpPr/>
            <p:nvPr/>
          </p:nvSpPr>
          <p:spPr>
            <a:xfrm>
              <a:off x="924496" y="1476799"/>
              <a:ext cx="889658" cy="1262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Products</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35" name="Rectangle 34"/>
          <p:cNvSpPr/>
          <p:nvPr/>
        </p:nvSpPr>
        <p:spPr>
          <a:xfrm>
            <a:off x="1885707" y="1292573"/>
            <a:ext cx="7029693" cy="1754326"/>
          </a:xfrm>
          <a:prstGeom prst="rect">
            <a:avLst/>
          </a:prstGeom>
        </p:spPr>
        <p:txBody>
          <a:bodyPr wrap="square">
            <a:spAutoFit/>
          </a:bodyPr>
          <a:lstStyle/>
          <a:p>
            <a:r>
              <a:rPr lang="en-US" sz="1200" u="sng" dirty="0">
                <a:solidFill>
                  <a:srgbClr val="000000"/>
                </a:solidFill>
              </a:rPr>
              <a:t>Servers</a:t>
            </a:r>
            <a:endParaRPr lang="en-US" sz="1200" dirty="0">
              <a:solidFill>
                <a:srgbClr val="000000"/>
              </a:solidFill>
            </a:endParaRPr>
          </a:p>
          <a:p>
            <a:r>
              <a:rPr lang="en-US" sz="1200" dirty="0">
                <a:solidFill>
                  <a:srgbClr val="000000"/>
                </a:solidFill>
              </a:rPr>
              <a:t>Single node:  HP </a:t>
            </a:r>
            <a:r>
              <a:rPr lang="en-US" sz="1200" dirty="0" err="1">
                <a:solidFill>
                  <a:srgbClr val="000000"/>
                </a:solidFill>
              </a:rPr>
              <a:t>ProLiant</a:t>
            </a:r>
            <a:r>
              <a:rPr lang="en-US" sz="1200" dirty="0">
                <a:solidFill>
                  <a:srgbClr val="000000"/>
                </a:solidFill>
              </a:rPr>
              <a:t> DL580 and DL980 </a:t>
            </a:r>
            <a:r>
              <a:rPr lang="en-US" sz="1200" dirty="0" smtClean="0">
                <a:solidFill>
                  <a:srgbClr val="000000"/>
                </a:solidFill>
              </a:rPr>
              <a:t>servers;</a:t>
            </a:r>
            <a:r>
              <a:rPr lang="en-US" sz="1200" dirty="0">
                <a:solidFill>
                  <a:srgbClr val="000000"/>
                </a:solidFill>
              </a:rPr>
              <a:t> </a:t>
            </a:r>
            <a:r>
              <a:rPr lang="en-US" sz="1200" dirty="0" smtClean="0">
                <a:solidFill>
                  <a:srgbClr val="000000"/>
                </a:solidFill>
              </a:rPr>
              <a:t> Scale-out</a:t>
            </a:r>
            <a:r>
              <a:rPr lang="en-US" sz="1200" dirty="0">
                <a:solidFill>
                  <a:srgbClr val="000000"/>
                </a:solidFill>
              </a:rPr>
              <a:t>:  HP </a:t>
            </a:r>
            <a:r>
              <a:rPr lang="en-US" sz="1200" dirty="0" err="1">
                <a:solidFill>
                  <a:srgbClr val="000000"/>
                </a:solidFill>
              </a:rPr>
              <a:t>ProLiant</a:t>
            </a:r>
            <a:r>
              <a:rPr lang="en-US" sz="1200" dirty="0">
                <a:solidFill>
                  <a:srgbClr val="000000"/>
                </a:solidFill>
              </a:rPr>
              <a:t> </a:t>
            </a:r>
            <a:r>
              <a:rPr lang="en-US" sz="1200" dirty="0" err="1">
                <a:solidFill>
                  <a:srgbClr val="000000"/>
                </a:solidFill>
              </a:rPr>
              <a:t>BladeSystem</a:t>
            </a:r>
            <a:r>
              <a:rPr lang="en-US" sz="1200" dirty="0">
                <a:solidFill>
                  <a:srgbClr val="000000"/>
                </a:solidFill>
              </a:rPr>
              <a:t> BL680c </a:t>
            </a:r>
            <a:r>
              <a:rPr lang="en-US" sz="1200" u="sng" dirty="0" smtClean="0">
                <a:solidFill>
                  <a:srgbClr val="000000"/>
                </a:solidFill>
              </a:rPr>
              <a:t>Storage</a:t>
            </a:r>
            <a:endParaRPr lang="en-US" sz="1200" dirty="0">
              <a:solidFill>
                <a:srgbClr val="000000"/>
              </a:solidFill>
            </a:endParaRPr>
          </a:p>
          <a:p>
            <a:r>
              <a:rPr lang="en-US" sz="1200" dirty="0">
                <a:solidFill>
                  <a:srgbClr val="000000"/>
                </a:solidFill>
              </a:rPr>
              <a:t>Single node:  HP D2700 SAS Storage Disk Enclosure and HP IO Accelerator SSD storage</a:t>
            </a:r>
          </a:p>
          <a:p>
            <a:r>
              <a:rPr lang="en-US" sz="1200" dirty="0">
                <a:solidFill>
                  <a:srgbClr val="000000"/>
                </a:solidFill>
              </a:rPr>
              <a:t>Scale-out:  HP 3PAR </a:t>
            </a:r>
            <a:r>
              <a:rPr lang="en-US" sz="1200" dirty="0" err="1">
                <a:solidFill>
                  <a:srgbClr val="000000"/>
                </a:solidFill>
              </a:rPr>
              <a:t>StoreServ</a:t>
            </a:r>
            <a:r>
              <a:rPr lang="en-US" sz="1200" dirty="0">
                <a:solidFill>
                  <a:srgbClr val="000000"/>
                </a:solidFill>
              </a:rPr>
              <a:t> 7400 Storage</a:t>
            </a:r>
          </a:p>
          <a:p>
            <a:r>
              <a:rPr lang="en-US" sz="1200" u="sng" dirty="0">
                <a:solidFill>
                  <a:srgbClr val="000000"/>
                </a:solidFill>
              </a:rPr>
              <a:t>Networking</a:t>
            </a:r>
            <a:endParaRPr lang="en-US" sz="1200" dirty="0">
              <a:solidFill>
                <a:srgbClr val="000000"/>
              </a:solidFill>
            </a:endParaRPr>
          </a:p>
          <a:p>
            <a:r>
              <a:rPr lang="en-US" sz="1200" dirty="0">
                <a:solidFill>
                  <a:srgbClr val="000000"/>
                </a:solidFill>
              </a:rPr>
              <a:t>Scale-out:  HP Virtual Connect and HP switches</a:t>
            </a:r>
          </a:p>
          <a:p>
            <a:r>
              <a:rPr lang="en-US" sz="1200" u="sng" dirty="0">
                <a:solidFill>
                  <a:srgbClr val="000000"/>
                </a:solidFill>
              </a:rPr>
              <a:t>Management</a:t>
            </a:r>
            <a:endParaRPr lang="en-US" sz="1200" dirty="0">
              <a:solidFill>
                <a:srgbClr val="000000"/>
              </a:solidFill>
            </a:endParaRPr>
          </a:p>
          <a:p>
            <a:r>
              <a:rPr lang="en-US" sz="1200" dirty="0">
                <a:solidFill>
                  <a:srgbClr val="000000"/>
                </a:solidFill>
              </a:rPr>
              <a:t>HP Integrated Lights-Out (</a:t>
            </a:r>
            <a:r>
              <a:rPr lang="en-US" sz="1200" dirty="0" err="1">
                <a:solidFill>
                  <a:srgbClr val="000000"/>
                </a:solidFill>
              </a:rPr>
              <a:t>iLO</a:t>
            </a:r>
            <a:r>
              <a:rPr lang="en-US" sz="1200" dirty="0">
                <a:solidFill>
                  <a:srgbClr val="000000"/>
                </a:solidFill>
              </a:rPr>
              <a:t>), plus integration with HP Systems Insight Manager (SIM)</a:t>
            </a:r>
          </a:p>
        </p:txBody>
      </p:sp>
      <p:sp>
        <p:nvSpPr>
          <p:cNvPr id="22" name="Rectangle 21"/>
          <p:cNvSpPr/>
          <p:nvPr/>
        </p:nvSpPr>
        <p:spPr>
          <a:xfrm>
            <a:off x="1828800" y="5943600"/>
            <a:ext cx="7086600" cy="553998"/>
          </a:xfrm>
          <a:prstGeom prst="rect">
            <a:avLst/>
          </a:prstGeom>
        </p:spPr>
        <p:txBody>
          <a:bodyPr wrap="square">
            <a:spAutoFit/>
          </a:bodyPr>
          <a:lstStyle/>
          <a:p>
            <a:r>
              <a:rPr lang="en-US" sz="1000" dirty="0" smtClean="0">
                <a:solidFill>
                  <a:srgbClr val="000000"/>
                </a:solidFill>
              </a:rPr>
              <a:t>“Some SAP products are not available through the distribution channel including core ERP  solutions such as All in One, </a:t>
            </a:r>
            <a:r>
              <a:rPr lang="en-US" sz="1000" dirty="0" err="1" smtClean="0">
                <a:solidFill>
                  <a:srgbClr val="000000"/>
                </a:solidFill>
              </a:rPr>
              <a:t>Netweaver</a:t>
            </a:r>
            <a:r>
              <a:rPr lang="en-US" sz="1000" dirty="0" smtClean="0">
                <a:solidFill>
                  <a:srgbClr val="000000"/>
                </a:solidFill>
              </a:rPr>
              <a:t>, and restricted use products that are tightly connected to SAP Application functionality.  Please connect with your Distributor to learn about what products are available for sales in your market.</a:t>
            </a:r>
          </a:p>
        </p:txBody>
      </p:sp>
    </p:spTree>
    <p:extLst>
      <p:ext uri="{BB962C8B-B14F-4D97-AF65-F5344CB8AC3E}">
        <p14:creationId xmlns:p14="http://schemas.microsoft.com/office/powerpoint/2010/main" val="38751496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930040" y="3809476"/>
            <a:ext cx="5656176" cy="738664"/>
          </a:xfrm>
        </p:spPr>
        <p:txBody>
          <a:bodyPr/>
          <a:lstStyle/>
          <a:p>
            <a:r>
              <a:rPr lang="en-US" sz="3600" dirty="0" smtClean="0"/>
              <a:t>Partnering </a:t>
            </a:r>
            <a:r>
              <a:rPr lang="en-US" sz="3600" dirty="0"/>
              <a:t>with SAP </a:t>
            </a:r>
            <a:br>
              <a:rPr lang="en-US" sz="3600" dirty="0"/>
            </a:br>
            <a:r>
              <a:rPr lang="en-US" sz="3600" dirty="0"/>
              <a:t>to provide </a:t>
            </a:r>
            <a:r>
              <a:rPr lang="en-US" sz="3600" dirty="0" smtClean="0"/>
              <a:t/>
            </a:r>
            <a:br>
              <a:rPr lang="en-US" sz="3600" dirty="0" smtClean="0"/>
            </a:br>
            <a:r>
              <a:rPr lang="en-US" sz="3600" dirty="0" smtClean="0"/>
              <a:t>HANA </a:t>
            </a:r>
            <a:r>
              <a:rPr lang="en-US" sz="3600" dirty="0"/>
              <a:t>Big Data solutions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12064" y="3035808"/>
            <a:ext cx="22860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25014" y="5631"/>
            <a:ext cx="8503920" cy="230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52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p:txBody>
          <a:bodyPr/>
          <a:lstStyle/>
          <a:p>
            <a:r>
              <a:rPr lang="en-US" dirty="0" smtClean="0"/>
              <a:t>Cisco: Partnering with SAP </a:t>
            </a:r>
            <a:br>
              <a:rPr lang="en-US" dirty="0" smtClean="0"/>
            </a:br>
            <a:r>
              <a:rPr lang="en-US" dirty="0" smtClean="0"/>
              <a:t>to provide HANA Big Data solutions</a:t>
            </a:r>
            <a:endParaRPr lang="nl-NL" dirty="0" smtClean="0"/>
          </a:p>
        </p:txBody>
      </p:sp>
      <p:sp>
        <p:nvSpPr>
          <p:cNvPr id="15" name="TextBox 14"/>
          <p:cNvSpPr txBox="1"/>
          <p:nvPr/>
        </p:nvSpPr>
        <p:spPr>
          <a:xfrm>
            <a:off x="3810000" y="6550223"/>
            <a:ext cx="3070712" cy="307777"/>
          </a:xfrm>
          <a:prstGeom prst="rect">
            <a:avLst/>
          </a:prstGeom>
          <a:noFill/>
        </p:spPr>
        <p:txBody>
          <a:bodyPr wrap="none" rtlCol="0">
            <a:spAutoFit/>
          </a:bodyPr>
          <a:lstStyle/>
          <a:p>
            <a:r>
              <a:rPr lang="en-US" sz="1400" dirty="0" smtClean="0">
                <a:solidFill>
                  <a:srgbClr val="008FCC"/>
                </a:solidFill>
              </a:rPr>
              <a:t>(note: audience is Authorized Resellers)</a:t>
            </a:r>
            <a:endParaRPr lang="en-US" sz="1400" dirty="0">
              <a:solidFill>
                <a:srgbClr val="000000"/>
              </a:solidFill>
            </a:endParaRPr>
          </a:p>
        </p:txBody>
      </p:sp>
      <p:pic>
        <p:nvPicPr>
          <p:cNvPr id="2" name="Picture 1" descr="Cisco_Logo_RGB_Screen_Green7738.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86600" y="313334"/>
            <a:ext cx="1427018" cy="753466"/>
          </a:xfrm>
          <a:prstGeom prst="rect">
            <a:avLst/>
          </a:prstGeom>
        </p:spPr>
      </p:pic>
      <p:sp>
        <p:nvSpPr>
          <p:cNvPr id="17" name="Rectangle 16"/>
          <p:cNvSpPr/>
          <p:nvPr/>
        </p:nvSpPr>
        <p:spPr bwMode="gray">
          <a:xfrm>
            <a:off x="341196" y="1214649"/>
            <a:ext cx="8380138" cy="382137"/>
          </a:xfrm>
          <a:prstGeom prst="rect">
            <a:avLst/>
          </a:prstGeom>
          <a:solidFill>
            <a:schemeClr val="bg1">
              <a:lumMod val="85000"/>
            </a:schemeClr>
          </a:solidFill>
          <a:ln w="6350" algn="ctr">
            <a:noFill/>
            <a:miter lim="800000"/>
            <a:headEnd/>
            <a:tailEnd/>
          </a:ln>
          <a:effectLst>
            <a:innerShdw blurRad="63500" dist="50800" dir="2700000">
              <a:prstClr val="black">
                <a:alpha val="50000"/>
              </a:prstClr>
            </a:innerShdw>
          </a:effectLst>
        </p:spPr>
        <p:txBody>
          <a:bodyPr lIns="90000" tIns="72000" rIns="90000" bIns="72000" rtlCol="0" anchor="ctr"/>
          <a:lstStyle/>
          <a:p>
            <a:pPr algn="ctr" fontAlgn="base">
              <a:spcBef>
                <a:spcPct val="50000"/>
              </a:spcBef>
              <a:spcAft>
                <a:spcPct val="0"/>
              </a:spcAft>
              <a:buClr>
                <a:srgbClr val="F0AB00"/>
              </a:buClr>
              <a:buSzPct val="80000"/>
            </a:pPr>
            <a:r>
              <a:rPr lang="en-US" b="1" kern="0" dirty="0" smtClean="0">
                <a:solidFill>
                  <a:srgbClr val="000000"/>
                </a:solidFill>
                <a:latin typeface="Calibri" panose="020F0502020204030204" pitchFamily="34" charset="0"/>
                <a:ea typeface="Arial Unicode MS" pitchFamily="34" charset="-128"/>
                <a:cs typeface="Calibri" panose="020F0502020204030204" pitchFamily="34" charset="0"/>
              </a:rPr>
              <a:t>Solution</a:t>
            </a:r>
          </a:p>
        </p:txBody>
      </p:sp>
      <p:grpSp>
        <p:nvGrpSpPr>
          <p:cNvPr id="19" name="Group 18"/>
          <p:cNvGrpSpPr/>
          <p:nvPr/>
        </p:nvGrpSpPr>
        <p:grpSpPr>
          <a:xfrm>
            <a:off x="408670" y="2508139"/>
            <a:ext cx="1267730" cy="1358679"/>
            <a:chOff x="876368" y="2058"/>
            <a:chExt cx="985914" cy="1358679"/>
          </a:xfrm>
        </p:grpSpPr>
        <p:sp>
          <p:nvSpPr>
            <p:cNvPr id="20" name="Rounded Rectangle 19"/>
            <p:cNvSpPr/>
            <p:nvPr/>
          </p:nvSpPr>
          <p:spPr>
            <a:xfrm>
              <a:off x="876368" y="2058"/>
              <a:ext cx="985914" cy="135867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1" name="Rounded Rectangle 4"/>
            <p:cNvSpPr/>
            <p:nvPr/>
          </p:nvSpPr>
          <p:spPr>
            <a:xfrm>
              <a:off x="924496" y="50186"/>
              <a:ext cx="889658" cy="1262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Unique Value Prop</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23" name="Rectangle 22"/>
          <p:cNvSpPr/>
          <p:nvPr/>
        </p:nvSpPr>
        <p:spPr>
          <a:xfrm>
            <a:off x="1905000" y="1524000"/>
            <a:ext cx="6781800" cy="3754874"/>
          </a:xfrm>
          <a:prstGeom prst="rect">
            <a:avLst/>
          </a:prstGeom>
        </p:spPr>
        <p:txBody>
          <a:bodyPr wrap="square">
            <a:spAutoFit/>
          </a:bodyPr>
          <a:lstStyle/>
          <a:p>
            <a:pPr>
              <a:tabLst>
                <a:tab pos="2911475" algn="l"/>
              </a:tabLst>
            </a:pPr>
            <a:r>
              <a:rPr lang="en-US" sz="1400" dirty="0" smtClean="0">
                <a:solidFill>
                  <a:srgbClr val="000000"/>
                </a:solidFill>
              </a:rPr>
              <a:t>    </a:t>
            </a:r>
            <a:endParaRPr lang="en-US" sz="1400" dirty="0">
              <a:solidFill>
                <a:srgbClr val="000000"/>
              </a:solidFill>
            </a:endParaRPr>
          </a:p>
          <a:p>
            <a:pPr>
              <a:tabLst>
                <a:tab pos="2911475" algn="l"/>
              </a:tabLst>
            </a:pPr>
            <a:r>
              <a:rPr lang="en-US" sz="1400" dirty="0">
                <a:solidFill>
                  <a:srgbClr val="000000"/>
                </a:solidFill>
              </a:rPr>
              <a:t>Cisco and SAP are uniquely positioned as global leaders in technology, providing innovations for </a:t>
            </a:r>
            <a:r>
              <a:rPr lang="en-US" sz="1400" dirty="0" smtClean="0">
                <a:solidFill>
                  <a:srgbClr val="000000"/>
                </a:solidFill>
              </a:rPr>
              <a:t> many </a:t>
            </a:r>
            <a:r>
              <a:rPr lang="en-US" sz="1400" dirty="0">
                <a:solidFill>
                  <a:srgbClr val="000000"/>
                </a:solidFill>
              </a:rPr>
              <a:t>shared customers. Together, Cisco and SAP provide differentiated, scalable, and secure solutions that support </a:t>
            </a:r>
            <a:r>
              <a:rPr lang="en-US" sz="1400" dirty="0" smtClean="0">
                <a:solidFill>
                  <a:srgbClr val="000000"/>
                </a:solidFill>
              </a:rPr>
              <a:t>end-to-end processes</a:t>
            </a:r>
            <a:r>
              <a:rPr lang="en-US" sz="1400" dirty="0">
                <a:solidFill>
                  <a:srgbClr val="000000"/>
                </a:solidFill>
              </a:rPr>
              <a:t>, at the same time reducing deployment risks, complexity, and total cost of ownership (TCO). </a:t>
            </a:r>
            <a:endParaRPr lang="en-US" sz="1400" dirty="0" smtClean="0">
              <a:solidFill>
                <a:srgbClr val="000000"/>
              </a:solidFill>
            </a:endParaRPr>
          </a:p>
          <a:p>
            <a:pPr>
              <a:tabLst>
                <a:tab pos="2911475" algn="l"/>
              </a:tabLst>
            </a:pPr>
            <a:endParaRPr lang="en-US" sz="1400" dirty="0">
              <a:solidFill>
                <a:srgbClr val="000000"/>
              </a:solidFill>
            </a:endParaRPr>
          </a:p>
          <a:p>
            <a:pPr>
              <a:tabLst>
                <a:tab pos="2911475" algn="l"/>
              </a:tabLst>
            </a:pPr>
            <a:r>
              <a:rPr lang="en-US" sz="1400" dirty="0" smtClean="0">
                <a:solidFill>
                  <a:srgbClr val="000000"/>
                </a:solidFill>
              </a:rPr>
              <a:t>As the worldwide leader </a:t>
            </a:r>
            <a:r>
              <a:rPr lang="en-US" sz="1400" dirty="0">
                <a:solidFill>
                  <a:srgbClr val="000000"/>
                </a:solidFill>
              </a:rPr>
              <a:t>in networking, transforming the way that people connect, communicate, and </a:t>
            </a:r>
            <a:r>
              <a:rPr lang="en-US" sz="1400" dirty="0" smtClean="0">
                <a:solidFill>
                  <a:srgbClr val="000000"/>
                </a:solidFill>
              </a:rPr>
              <a:t>collaborate, Cisco </a:t>
            </a:r>
            <a:r>
              <a:rPr lang="en-US" sz="1400" dirty="0">
                <a:solidFill>
                  <a:srgbClr val="000000"/>
                </a:solidFill>
              </a:rPr>
              <a:t>introduced the Cisco Unified Computing System™ (UCS) server platform in 2009, a new model for </a:t>
            </a:r>
            <a:r>
              <a:rPr lang="en-US" sz="1400" dirty="0" smtClean="0">
                <a:solidFill>
                  <a:srgbClr val="000000"/>
                </a:solidFill>
              </a:rPr>
              <a:t>data center </a:t>
            </a:r>
            <a:r>
              <a:rPr lang="en-US" sz="1400" dirty="0">
                <a:solidFill>
                  <a:srgbClr val="000000"/>
                </a:solidFill>
              </a:rPr>
              <a:t>efficiency and agility. The Cisco Unified Computing System is </a:t>
            </a:r>
            <a:r>
              <a:rPr lang="en-US" sz="1400" dirty="0" smtClean="0">
                <a:solidFill>
                  <a:srgbClr val="000000"/>
                </a:solidFill>
              </a:rPr>
              <a:t>designed  with </a:t>
            </a:r>
            <a:r>
              <a:rPr lang="en-US" sz="1400" dirty="0">
                <a:solidFill>
                  <a:srgbClr val="000000"/>
                </a:solidFill>
              </a:rPr>
              <a:t>the performance and reliability to power memory-intensive, mission critical applications as well as virtualized workloads. SAP and Cisco </a:t>
            </a:r>
            <a:r>
              <a:rPr lang="en-US" sz="1400" dirty="0" smtClean="0">
                <a:solidFill>
                  <a:srgbClr val="000000"/>
                </a:solidFill>
              </a:rPr>
              <a:t>have optimized SAP </a:t>
            </a:r>
            <a:r>
              <a:rPr lang="en-US" sz="1400" dirty="0">
                <a:solidFill>
                  <a:srgbClr val="000000"/>
                </a:solidFill>
              </a:rPr>
              <a:t>HANA on the next </a:t>
            </a:r>
            <a:r>
              <a:rPr lang="en-US" sz="1400" dirty="0" smtClean="0">
                <a:solidFill>
                  <a:srgbClr val="000000"/>
                </a:solidFill>
              </a:rPr>
              <a:t>generation Cisco </a:t>
            </a:r>
            <a:r>
              <a:rPr lang="en-US" sz="1400" dirty="0">
                <a:solidFill>
                  <a:srgbClr val="000000"/>
                </a:solidFill>
              </a:rPr>
              <a:t>UCS platform, giving SAP HANA customers a true </a:t>
            </a:r>
            <a:r>
              <a:rPr lang="en-US" sz="1400" dirty="0" smtClean="0">
                <a:solidFill>
                  <a:srgbClr val="000000"/>
                </a:solidFill>
              </a:rPr>
              <a:t>competitive edge </a:t>
            </a:r>
            <a:r>
              <a:rPr lang="en-US" sz="1400" dirty="0">
                <a:solidFill>
                  <a:srgbClr val="000000"/>
                </a:solidFill>
              </a:rPr>
              <a:t>on a server platform designed from the start </a:t>
            </a:r>
            <a:r>
              <a:rPr lang="en-US" sz="1400" dirty="0" smtClean="0">
                <a:solidFill>
                  <a:srgbClr val="000000"/>
                </a:solidFill>
              </a:rPr>
              <a:t>to meet </a:t>
            </a:r>
            <a:r>
              <a:rPr lang="en-US" sz="1400" dirty="0">
                <a:solidFill>
                  <a:srgbClr val="000000"/>
                </a:solidFill>
              </a:rPr>
              <a:t>today’s challenging requirements. </a:t>
            </a:r>
            <a:endParaRPr lang="en-US" sz="1400" dirty="0" smtClean="0">
              <a:solidFill>
                <a:srgbClr val="000000"/>
              </a:solidFill>
            </a:endParaRPr>
          </a:p>
          <a:p>
            <a:pPr>
              <a:tabLst>
                <a:tab pos="2911475" algn="l"/>
              </a:tabLst>
            </a:pPr>
            <a:endParaRPr lang="en-US" sz="1400" dirty="0">
              <a:solidFill>
                <a:srgbClr val="000000"/>
              </a:solidFill>
            </a:endParaRPr>
          </a:p>
        </p:txBody>
      </p:sp>
      <p:grpSp>
        <p:nvGrpSpPr>
          <p:cNvPr id="25" name="Group 24"/>
          <p:cNvGrpSpPr/>
          <p:nvPr/>
        </p:nvGrpSpPr>
        <p:grpSpPr>
          <a:xfrm>
            <a:off x="1458191" y="5003168"/>
            <a:ext cx="7675418" cy="556229"/>
            <a:chOff x="1509987" y="137927"/>
            <a:chExt cx="2684423" cy="1086943"/>
          </a:xfrm>
          <a:solidFill>
            <a:schemeClr val="tx1"/>
          </a:solidFill>
        </p:grpSpPr>
        <p:sp>
          <p:nvSpPr>
            <p:cNvPr id="26" name="Round Same Side Corner Rectangle 25"/>
            <p:cNvSpPr/>
            <p:nvPr/>
          </p:nvSpPr>
          <p:spPr>
            <a:xfrm rot="5400000">
              <a:off x="2308727" y="-660813"/>
              <a:ext cx="1086943" cy="2684423"/>
            </a:xfrm>
            <a:prstGeom prst="round2SameRect">
              <a:avLst/>
            </a:prstGeom>
            <a:grpFill/>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sp>
        <p:sp>
          <p:nvSpPr>
            <p:cNvPr id="27" name="Round Same Side Corner Rectangle 4"/>
            <p:cNvSpPr/>
            <p:nvPr/>
          </p:nvSpPr>
          <p:spPr>
            <a:xfrm>
              <a:off x="1509987" y="190987"/>
              <a:ext cx="2631363" cy="980823"/>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57150" lvl="1" indent="-57150" defTabSz="444500">
                <a:lnSpc>
                  <a:spcPct val="90000"/>
                </a:lnSpc>
                <a:spcBef>
                  <a:spcPct val="0"/>
                </a:spcBef>
                <a:spcAft>
                  <a:spcPct val="15000"/>
                </a:spcAft>
                <a:buClrTx/>
                <a:buSzTx/>
                <a:buFontTx/>
                <a:buChar char="••"/>
              </a:pPr>
              <a:r>
                <a:rPr lang="en-US" sz="1000" dirty="0" smtClean="0">
                  <a:solidFill>
                    <a:srgbClr val="000000"/>
                  </a:solidFill>
                  <a:hlinkClick r:id="rId4"/>
                </a:rPr>
                <a:t>http://www.cisco.com/en/US/solutions/collateral/ns340/ns517/ns224/ns1150/ns1156/sap_hana_scale_solution_brief.pdf</a:t>
              </a:r>
              <a:r>
                <a:rPr lang="en-US" sz="1000" dirty="0" smtClean="0">
                  <a:solidFill>
                    <a:srgbClr val="000000"/>
                  </a:solidFill>
                </a:rPr>
                <a:t> </a:t>
              </a:r>
              <a:endParaRPr lang="en-US" sz="1000" dirty="0">
                <a:solidFill>
                  <a:srgbClr val="000000"/>
                </a:solidFill>
                <a:cs typeface="Calibri" panose="020F0502020204030204" pitchFamily="34" charset="0"/>
              </a:endParaRPr>
            </a:p>
          </p:txBody>
        </p:sp>
      </p:grpSp>
    </p:spTree>
    <p:extLst>
      <p:ext uri="{BB962C8B-B14F-4D97-AF65-F5344CB8AC3E}">
        <p14:creationId xmlns:p14="http://schemas.microsoft.com/office/powerpoint/2010/main" val="33501082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2"/>
          <p:cNvSpPr>
            <a:spLocks noGrp="1"/>
          </p:cNvSpPr>
          <p:nvPr>
            <p:ph type="title"/>
          </p:nvPr>
        </p:nvSpPr>
        <p:spPr>
          <a:xfrm>
            <a:off x="323850" y="323872"/>
            <a:ext cx="6610350" cy="755650"/>
          </a:xfrm>
        </p:spPr>
        <p:txBody>
          <a:bodyPr/>
          <a:lstStyle/>
          <a:p>
            <a:pPr algn="ctr"/>
            <a:r>
              <a:rPr lang="en-US" sz="2800" dirty="0" smtClean="0"/>
              <a:t>Cisco:  Partnering with SAP </a:t>
            </a:r>
            <a:br>
              <a:rPr lang="en-US" sz="2800" dirty="0" smtClean="0"/>
            </a:br>
            <a:r>
              <a:rPr lang="en-US" sz="2800" dirty="0" smtClean="0"/>
              <a:t>to provide HANA Big Data solutions</a:t>
            </a:r>
            <a:endParaRPr lang="nl-NL" sz="2800" dirty="0" smtClean="0"/>
          </a:p>
        </p:txBody>
      </p:sp>
      <p:sp>
        <p:nvSpPr>
          <p:cNvPr id="14" name="Rounded Rectangle 4"/>
          <p:cNvSpPr/>
          <p:nvPr/>
        </p:nvSpPr>
        <p:spPr>
          <a:xfrm>
            <a:off x="360611" y="5969638"/>
            <a:ext cx="1398365" cy="4813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dirty="0" smtClean="0">
                <a:solidFill>
                  <a:srgbClr val="FFFFFF"/>
                </a:solidFill>
                <a:latin typeface="Calibri" panose="020F0502020204030204" pitchFamily="34" charset="0"/>
                <a:cs typeface="Calibri" panose="020F0502020204030204" pitchFamily="34" charset="0"/>
              </a:rPr>
              <a:t>For more information</a:t>
            </a:r>
            <a:endParaRPr lang="en-US" sz="1400" dirty="0">
              <a:solidFill>
                <a:srgbClr val="FFFFFF"/>
              </a:solidFill>
              <a:latin typeface="Calibri" panose="020F0502020204030204" pitchFamily="34" charset="0"/>
              <a:cs typeface="Calibri" panose="020F0502020204030204" pitchFamily="34" charset="0"/>
            </a:endParaRPr>
          </a:p>
        </p:txBody>
      </p:sp>
      <p:sp>
        <p:nvSpPr>
          <p:cNvPr id="15" name="TextBox 14"/>
          <p:cNvSpPr txBox="1"/>
          <p:nvPr/>
        </p:nvSpPr>
        <p:spPr>
          <a:xfrm>
            <a:off x="3810000" y="6550223"/>
            <a:ext cx="3070712" cy="307777"/>
          </a:xfrm>
          <a:prstGeom prst="rect">
            <a:avLst/>
          </a:prstGeom>
          <a:noFill/>
        </p:spPr>
        <p:txBody>
          <a:bodyPr wrap="none" rtlCol="0">
            <a:spAutoFit/>
          </a:bodyPr>
          <a:lstStyle/>
          <a:p>
            <a:r>
              <a:rPr lang="en-US" sz="1400" dirty="0" smtClean="0">
                <a:solidFill>
                  <a:srgbClr val="008FCC"/>
                </a:solidFill>
              </a:rPr>
              <a:t>(note: audience is Authorized Resellers)</a:t>
            </a:r>
            <a:endParaRPr lang="en-US" sz="1400" dirty="0">
              <a:solidFill>
                <a:srgbClr val="000000"/>
              </a:solidFill>
            </a:endParaRPr>
          </a:p>
        </p:txBody>
      </p:sp>
      <p:grpSp>
        <p:nvGrpSpPr>
          <p:cNvPr id="16" name="Group 15"/>
          <p:cNvGrpSpPr/>
          <p:nvPr/>
        </p:nvGrpSpPr>
        <p:grpSpPr>
          <a:xfrm>
            <a:off x="228600" y="5638801"/>
            <a:ext cx="1407228" cy="685800"/>
            <a:chOff x="876368" y="2984131"/>
            <a:chExt cx="985914" cy="1459787"/>
          </a:xfrm>
        </p:grpSpPr>
        <p:sp>
          <p:nvSpPr>
            <p:cNvPr id="17" name="Rounded Rectangle 16"/>
            <p:cNvSpPr/>
            <p:nvPr/>
          </p:nvSpPr>
          <p:spPr>
            <a:xfrm>
              <a:off x="876368" y="3085239"/>
              <a:ext cx="985914" cy="135867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8" name="Rounded Rectangle 4"/>
            <p:cNvSpPr/>
            <p:nvPr/>
          </p:nvSpPr>
          <p:spPr>
            <a:xfrm>
              <a:off x="924496" y="2984131"/>
              <a:ext cx="889658" cy="11368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Partner Requirements</a:t>
              </a:r>
              <a:endParaRPr lang="en-US" sz="1400" b="1" dirty="0">
                <a:solidFill>
                  <a:srgbClr val="FFFFFF"/>
                </a:solidFill>
                <a:latin typeface="Calibri" panose="020F0502020204030204" pitchFamily="34" charset="0"/>
                <a:cs typeface="Calibri" panose="020F0502020204030204" pitchFamily="34" charset="0"/>
              </a:endParaRPr>
            </a:p>
          </p:txBody>
        </p:sp>
      </p:grpSp>
      <p:grpSp>
        <p:nvGrpSpPr>
          <p:cNvPr id="25" name="Group 24"/>
          <p:cNvGrpSpPr/>
          <p:nvPr/>
        </p:nvGrpSpPr>
        <p:grpSpPr>
          <a:xfrm>
            <a:off x="214586" y="4348065"/>
            <a:ext cx="1509987" cy="758823"/>
            <a:chOff x="0" y="2855285"/>
            <a:chExt cx="1509987" cy="1358679"/>
          </a:xfrm>
        </p:grpSpPr>
        <p:sp>
          <p:nvSpPr>
            <p:cNvPr id="26" name="Rounded Rectangle 25"/>
            <p:cNvSpPr/>
            <p:nvPr/>
          </p:nvSpPr>
          <p:spPr>
            <a:xfrm>
              <a:off x="0" y="2855285"/>
              <a:ext cx="1509987" cy="1358679"/>
            </a:xfrm>
            <a:prstGeom prst="roundRect">
              <a:avLst/>
            </a:pr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7" name="Rounded Rectangle 4"/>
            <p:cNvSpPr/>
            <p:nvPr/>
          </p:nvSpPr>
          <p:spPr>
            <a:xfrm>
              <a:off x="66325" y="2921610"/>
              <a:ext cx="1377337" cy="12260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Implementation</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2" name="Rectangle 1"/>
          <p:cNvSpPr/>
          <p:nvPr/>
        </p:nvSpPr>
        <p:spPr>
          <a:xfrm>
            <a:off x="1752600" y="5486400"/>
            <a:ext cx="6324601" cy="523220"/>
          </a:xfrm>
          <a:prstGeom prst="rect">
            <a:avLst/>
          </a:prstGeom>
        </p:spPr>
        <p:txBody>
          <a:bodyPr wrap="square">
            <a:spAutoFit/>
          </a:bodyPr>
          <a:lstStyle/>
          <a:p>
            <a:r>
              <a:rPr lang="en-US" sz="1400" dirty="0">
                <a:solidFill>
                  <a:srgbClr val="000000"/>
                </a:solidFill>
                <a:latin typeface="Calibri" panose="020F0502020204030204" pitchFamily="34" charset="0"/>
                <a:cs typeface="Calibri" panose="020F0502020204030204" pitchFamily="34" charset="0"/>
              </a:rPr>
              <a:t>Partners must have an SAP practice.   Cisco will match these partners with UCS certified partners</a:t>
            </a:r>
          </a:p>
        </p:txBody>
      </p:sp>
      <p:sp>
        <p:nvSpPr>
          <p:cNvPr id="28" name="Rectangle 27"/>
          <p:cNvSpPr/>
          <p:nvPr/>
        </p:nvSpPr>
        <p:spPr>
          <a:xfrm>
            <a:off x="2285999" y="4573588"/>
            <a:ext cx="5181602" cy="307777"/>
          </a:xfrm>
          <a:prstGeom prst="rect">
            <a:avLst/>
          </a:prstGeom>
        </p:spPr>
        <p:txBody>
          <a:bodyPr wrap="square">
            <a:spAutoFit/>
          </a:bodyPr>
          <a:lstStyle/>
          <a:p>
            <a:pPr marL="341313" indent="-341313"/>
            <a:r>
              <a:rPr lang="en-US" sz="1400" dirty="0">
                <a:solidFill>
                  <a:srgbClr val="000000"/>
                </a:solidFill>
                <a:cs typeface="Calibri" panose="020F0502020204030204" pitchFamily="34" charset="0"/>
              </a:rPr>
              <a:t>Installation </a:t>
            </a:r>
            <a:r>
              <a:rPr lang="en-US" sz="1400" dirty="0" smtClean="0">
                <a:solidFill>
                  <a:srgbClr val="000000"/>
                </a:solidFill>
                <a:cs typeface="Calibri" panose="020F0502020204030204" pitchFamily="34" charset="0"/>
              </a:rPr>
              <a:t>guides and Configuration guides are available</a:t>
            </a:r>
            <a:endParaRPr lang="en-US" sz="1400" dirty="0">
              <a:solidFill>
                <a:srgbClr val="000000"/>
              </a:solidFill>
              <a:cs typeface="Calibri" panose="020F0502020204030204" pitchFamily="34" charset="0"/>
            </a:endParaRPr>
          </a:p>
        </p:txBody>
      </p:sp>
      <p:grpSp>
        <p:nvGrpSpPr>
          <p:cNvPr id="32" name="Group 31"/>
          <p:cNvGrpSpPr/>
          <p:nvPr/>
        </p:nvGrpSpPr>
        <p:grpSpPr>
          <a:xfrm>
            <a:off x="197384" y="1600201"/>
            <a:ext cx="1544390" cy="1066800"/>
            <a:chOff x="876368" y="1428671"/>
            <a:chExt cx="985914" cy="1358679"/>
          </a:xfrm>
        </p:grpSpPr>
        <p:sp>
          <p:nvSpPr>
            <p:cNvPr id="33" name="Rounded Rectangle 32"/>
            <p:cNvSpPr/>
            <p:nvPr/>
          </p:nvSpPr>
          <p:spPr>
            <a:xfrm>
              <a:off x="876368" y="1428671"/>
              <a:ext cx="985914" cy="1358679"/>
            </a:xfrm>
            <a:prstGeom prst="roundRect">
              <a:avLst/>
            </a:pr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4" name="Rounded Rectangle 4"/>
            <p:cNvSpPr/>
            <p:nvPr/>
          </p:nvSpPr>
          <p:spPr>
            <a:xfrm>
              <a:off x="924496" y="1476799"/>
              <a:ext cx="889658" cy="12624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Products</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3" name="Rectangle 2"/>
          <p:cNvSpPr/>
          <p:nvPr/>
        </p:nvSpPr>
        <p:spPr>
          <a:xfrm>
            <a:off x="2308712" y="1598960"/>
            <a:ext cx="4572000" cy="523220"/>
          </a:xfrm>
          <a:prstGeom prst="rect">
            <a:avLst/>
          </a:prstGeom>
        </p:spPr>
        <p:txBody>
          <a:bodyPr>
            <a:spAutoFit/>
          </a:bodyPr>
          <a:lstStyle/>
          <a:p>
            <a:r>
              <a:rPr lang="en-US" sz="1400" dirty="0">
                <a:solidFill>
                  <a:srgbClr val="000000"/>
                </a:solidFill>
                <a:cs typeface="Calibri" panose="020F0502020204030204" pitchFamily="34" charset="0"/>
              </a:rPr>
              <a:t>C260, C460, B440 with EMC, B440 with NetApp</a:t>
            </a:r>
          </a:p>
          <a:p>
            <a:r>
              <a:rPr lang="en-US" sz="1400" dirty="0">
                <a:solidFill>
                  <a:srgbClr val="000000"/>
                </a:solidFill>
                <a:cs typeface="Calibri" panose="020F0502020204030204" pitchFamily="34" charset="0"/>
              </a:rPr>
              <a:t>SAP PAM December 2013</a:t>
            </a:r>
          </a:p>
        </p:txBody>
      </p:sp>
      <p:grpSp>
        <p:nvGrpSpPr>
          <p:cNvPr id="23" name="Group 22"/>
          <p:cNvGrpSpPr/>
          <p:nvPr/>
        </p:nvGrpSpPr>
        <p:grpSpPr>
          <a:xfrm>
            <a:off x="148261" y="3041302"/>
            <a:ext cx="1509987" cy="907941"/>
            <a:chOff x="0" y="2058"/>
            <a:chExt cx="1509987" cy="1358679"/>
          </a:xfrm>
        </p:grpSpPr>
        <p:sp>
          <p:nvSpPr>
            <p:cNvPr id="24" name="Rounded Rectangle 23"/>
            <p:cNvSpPr/>
            <p:nvPr/>
          </p:nvSpPr>
          <p:spPr>
            <a:xfrm>
              <a:off x="0" y="2058"/>
              <a:ext cx="1509987" cy="135867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Rounded Rectangle 4"/>
            <p:cNvSpPr/>
            <p:nvPr/>
          </p:nvSpPr>
          <p:spPr>
            <a:xfrm>
              <a:off x="66325" y="68383"/>
              <a:ext cx="1377337" cy="12260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Sales tools</a:t>
              </a:r>
            </a:p>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&amp; Demand Gen</a:t>
              </a:r>
              <a:endParaRPr lang="en-US" sz="1400" b="1" dirty="0">
                <a:solidFill>
                  <a:srgbClr val="FFFFFF"/>
                </a:solidFill>
                <a:latin typeface="Calibri" panose="020F0502020204030204" pitchFamily="34" charset="0"/>
                <a:cs typeface="Calibri" panose="020F0502020204030204" pitchFamily="34" charset="0"/>
              </a:endParaRPr>
            </a:p>
          </p:txBody>
        </p:sp>
      </p:grpSp>
      <p:sp>
        <p:nvSpPr>
          <p:cNvPr id="37" name="Rounded Rectangle 4"/>
          <p:cNvSpPr/>
          <p:nvPr/>
        </p:nvSpPr>
        <p:spPr>
          <a:xfrm>
            <a:off x="3883331" y="2815985"/>
            <a:ext cx="1377337" cy="12260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26670" rIns="53340" bIns="26670" numCol="1" spcCol="1270" anchor="ctr" anchorCtr="0">
            <a:noAutofit/>
          </a:bodyPr>
          <a:lstStyle/>
          <a:p>
            <a:pPr algn="ctr" defTabSz="622300">
              <a:lnSpc>
                <a:spcPct val="90000"/>
              </a:lnSpc>
              <a:spcBef>
                <a:spcPct val="0"/>
              </a:spcBef>
              <a:spcAft>
                <a:spcPct val="35000"/>
              </a:spcAft>
            </a:pPr>
            <a:r>
              <a:rPr lang="en-US" sz="1400" b="1" dirty="0" smtClean="0">
                <a:solidFill>
                  <a:srgbClr val="FFFFFF"/>
                </a:solidFill>
                <a:latin typeface="Calibri" panose="020F0502020204030204" pitchFamily="34" charset="0"/>
                <a:cs typeface="Calibri" panose="020F0502020204030204" pitchFamily="34" charset="0"/>
              </a:rPr>
              <a:t>Sales tools</a:t>
            </a:r>
            <a:endParaRPr lang="en-US" sz="1400" b="1" dirty="0">
              <a:solidFill>
                <a:srgbClr val="FFFFFF"/>
              </a:solidFill>
              <a:latin typeface="Calibri" panose="020F0502020204030204" pitchFamily="34" charset="0"/>
              <a:cs typeface="Calibri" panose="020F0502020204030204" pitchFamily="34" charset="0"/>
            </a:endParaRPr>
          </a:p>
        </p:txBody>
      </p:sp>
      <p:sp>
        <p:nvSpPr>
          <p:cNvPr id="4" name="Rectangle 3"/>
          <p:cNvSpPr/>
          <p:nvPr/>
        </p:nvSpPr>
        <p:spPr>
          <a:xfrm>
            <a:off x="2308712" y="2942019"/>
            <a:ext cx="5875168" cy="523220"/>
          </a:xfrm>
          <a:prstGeom prst="rect">
            <a:avLst/>
          </a:prstGeom>
        </p:spPr>
        <p:txBody>
          <a:bodyPr wrap="square">
            <a:spAutoFit/>
          </a:bodyPr>
          <a:lstStyle/>
          <a:p>
            <a:r>
              <a:rPr lang="en-US" sz="1400" dirty="0">
                <a:solidFill>
                  <a:srgbClr val="000000"/>
                </a:solidFill>
              </a:rPr>
              <a:t>Solution Briefs, FAQ’s, Customer Success Stories, White </a:t>
            </a:r>
            <a:r>
              <a:rPr lang="en-US" sz="1400" dirty="0" smtClean="0">
                <a:solidFill>
                  <a:srgbClr val="000000"/>
                </a:solidFill>
              </a:rPr>
              <a:t>Papers, Event in a Box, Seminar in a Box</a:t>
            </a:r>
            <a:endParaRPr lang="en-US" sz="1400" dirty="0">
              <a:solidFill>
                <a:srgbClr val="000000"/>
              </a:solidFill>
              <a:latin typeface="Calibri" panose="020F0502020204030204" pitchFamily="34" charset="0"/>
              <a:cs typeface="Calibri" panose="020F0502020204030204" pitchFamily="34" charset="0"/>
            </a:endParaRPr>
          </a:p>
        </p:txBody>
      </p:sp>
      <p:pic>
        <p:nvPicPr>
          <p:cNvPr id="41" name="Picture 40" descr="Cisco_Logo_RGB_Screen_Green7738.png"/>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86600" y="313334"/>
            <a:ext cx="1427018" cy="753466"/>
          </a:xfrm>
          <a:prstGeom prst="rect">
            <a:avLst/>
          </a:prstGeom>
        </p:spPr>
      </p:pic>
      <p:sp>
        <p:nvSpPr>
          <p:cNvPr id="6" name="Rectangle 5"/>
          <p:cNvSpPr/>
          <p:nvPr/>
        </p:nvSpPr>
        <p:spPr>
          <a:xfrm>
            <a:off x="1724572" y="2122180"/>
            <a:ext cx="6962227" cy="246221"/>
          </a:xfrm>
          <a:prstGeom prst="rect">
            <a:avLst/>
          </a:prstGeom>
          <a:solidFill>
            <a:schemeClr val="tx1"/>
          </a:solidFill>
        </p:spPr>
        <p:txBody>
          <a:bodyPr wrap="square">
            <a:spAutoFit/>
          </a:bodyPr>
          <a:lstStyle/>
          <a:p>
            <a:r>
              <a:rPr lang="en-US" sz="1000" dirty="0">
                <a:solidFill>
                  <a:srgbClr val="000000"/>
                </a:solidFill>
                <a:hlinkClick r:id="rId4" tooltip="Cisco Net App"/>
              </a:rPr>
              <a:t>http://www.cisco.com/en/US/solutions/collateral/ns340/ns517/ns224/ns944/sap_hana_scale_out_netapp_solution.pdf</a:t>
            </a:r>
            <a:endParaRPr lang="en-US" sz="1000" dirty="0">
              <a:solidFill>
                <a:srgbClr val="000000"/>
              </a:solidFill>
            </a:endParaRPr>
          </a:p>
        </p:txBody>
      </p:sp>
      <p:sp>
        <p:nvSpPr>
          <p:cNvPr id="7" name="Rectangle 6"/>
          <p:cNvSpPr/>
          <p:nvPr/>
        </p:nvSpPr>
        <p:spPr>
          <a:xfrm>
            <a:off x="1977877" y="2444545"/>
            <a:ext cx="6739402" cy="230832"/>
          </a:xfrm>
          <a:prstGeom prst="rect">
            <a:avLst/>
          </a:prstGeom>
          <a:solidFill>
            <a:schemeClr val="tx1"/>
          </a:solidFill>
        </p:spPr>
        <p:txBody>
          <a:bodyPr wrap="square">
            <a:spAutoFit/>
          </a:bodyPr>
          <a:lstStyle/>
          <a:p>
            <a:pPr marL="57150" lvl="1" indent="-57150" defTabSz="444500">
              <a:lnSpc>
                <a:spcPct val="90000"/>
              </a:lnSpc>
              <a:spcBef>
                <a:spcPct val="0"/>
              </a:spcBef>
              <a:spcAft>
                <a:spcPct val="15000"/>
              </a:spcAft>
              <a:buClrTx/>
              <a:buSzTx/>
              <a:buFontTx/>
              <a:buChar char="••"/>
            </a:pPr>
            <a:r>
              <a:rPr lang="en-US" sz="1000" dirty="0">
                <a:solidFill>
                  <a:srgbClr val="000000"/>
                </a:solidFill>
                <a:cs typeface="Calibri" panose="020F0502020204030204" pitchFamily="34" charset="0"/>
                <a:hlinkClick r:id="rId5"/>
              </a:rPr>
              <a:t>http://www.cisco.com/en/US/solutions/collateral/ns340/ns517/ns224/ns944/sap_hana_scale_outemcsolution.pdf</a:t>
            </a:r>
            <a:r>
              <a:rPr lang="en-US" sz="1000" dirty="0">
                <a:solidFill>
                  <a:srgbClr val="000000"/>
                </a:solidFill>
                <a:cs typeface="Calibri" panose="020F0502020204030204" pitchFamily="34" charset="0"/>
              </a:rPr>
              <a:t> </a:t>
            </a:r>
          </a:p>
        </p:txBody>
      </p:sp>
      <p:sp>
        <p:nvSpPr>
          <p:cNvPr id="8" name="Rectangle 7"/>
          <p:cNvSpPr/>
          <p:nvPr/>
        </p:nvSpPr>
        <p:spPr>
          <a:xfrm>
            <a:off x="2285999" y="3428999"/>
            <a:ext cx="2508059" cy="369332"/>
          </a:xfrm>
          <a:prstGeom prst="rect">
            <a:avLst/>
          </a:prstGeom>
          <a:solidFill>
            <a:schemeClr val="tx1"/>
          </a:solidFill>
        </p:spPr>
        <p:txBody>
          <a:bodyPr wrap="none">
            <a:spAutoFit/>
          </a:bodyPr>
          <a:lstStyle/>
          <a:p>
            <a:r>
              <a:rPr lang="en-US" dirty="0">
                <a:solidFill>
                  <a:srgbClr val="000000"/>
                </a:solidFill>
                <a:latin typeface="Calibri" panose="020F0502020204030204" pitchFamily="34" charset="0"/>
                <a:cs typeface="Calibri" panose="020F0502020204030204" pitchFamily="34" charset="0"/>
                <a:hlinkClick r:id="rId6"/>
              </a:rPr>
              <a:t>http://cisco.com/go/sap</a:t>
            </a:r>
            <a:r>
              <a:rPr lang="en-US" dirty="0">
                <a:solidFill>
                  <a:srgbClr val="000000"/>
                </a:solidFill>
                <a:latin typeface="Calibri" panose="020F0502020204030204" pitchFamily="34" charset="0"/>
                <a:cs typeface="Calibri" panose="020F0502020204030204" pitchFamily="34" charset="0"/>
              </a:rPr>
              <a:t> </a:t>
            </a:r>
          </a:p>
        </p:txBody>
      </p:sp>
      <p:sp>
        <p:nvSpPr>
          <p:cNvPr id="29" name="Rectangle 28"/>
          <p:cNvSpPr/>
          <p:nvPr/>
        </p:nvSpPr>
        <p:spPr>
          <a:xfrm>
            <a:off x="1828800" y="5943600"/>
            <a:ext cx="7086600" cy="553998"/>
          </a:xfrm>
          <a:prstGeom prst="rect">
            <a:avLst/>
          </a:prstGeom>
        </p:spPr>
        <p:txBody>
          <a:bodyPr wrap="square">
            <a:spAutoFit/>
          </a:bodyPr>
          <a:lstStyle/>
          <a:p>
            <a:r>
              <a:rPr lang="en-US" sz="1000" dirty="0" smtClean="0">
                <a:solidFill>
                  <a:srgbClr val="000000"/>
                </a:solidFill>
              </a:rPr>
              <a:t>“Some SAP products are not available through the distribution channel including core ERP  solutions such as All in One, </a:t>
            </a:r>
            <a:r>
              <a:rPr lang="en-US" sz="1000" dirty="0" err="1" smtClean="0">
                <a:solidFill>
                  <a:srgbClr val="000000"/>
                </a:solidFill>
              </a:rPr>
              <a:t>Netweaver</a:t>
            </a:r>
            <a:r>
              <a:rPr lang="en-US" sz="1000" dirty="0" smtClean="0">
                <a:solidFill>
                  <a:srgbClr val="000000"/>
                </a:solidFill>
              </a:rPr>
              <a:t>, and restricted use products that are tightly connected to SAP Application functionality.  Please connect with your Distributor to learn about what products are available for sales in your market.</a:t>
            </a:r>
          </a:p>
        </p:txBody>
      </p:sp>
    </p:spTree>
    <p:extLst>
      <p:ext uri="{BB962C8B-B14F-4D97-AF65-F5344CB8AC3E}">
        <p14:creationId xmlns:p14="http://schemas.microsoft.com/office/powerpoint/2010/main" val="33323207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19728" y="3523729"/>
            <a:ext cx="6360264" cy="738664"/>
          </a:xfrm>
        </p:spPr>
        <p:txBody>
          <a:bodyPr/>
          <a:lstStyle/>
          <a:p>
            <a:r>
              <a:rPr lang="en-US" sz="3600" dirty="0" smtClean="0"/>
              <a:t>Partnering </a:t>
            </a:r>
            <a:r>
              <a:rPr lang="en-US" sz="3600" dirty="0"/>
              <a:t>with SAP </a:t>
            </a:r>
            <a:br>
              <a:rPr lang="en-US" sz="3600" dirty="0"/>
            </a:br>
            <a:r>
              <a:rPr lang="en-US" sz="3600" dirty="0"/>
              <a:t>to provide </a:t>
            </a:r>
            <a:r>
              <a:rPr lang="en-US" sz="3600" dirty="0" smtClean="0"/>
              <a:t/>
            </a:r>
            <a:br>
              <a:rPr lang="en-US" sz="3600" dirty="0" smtClean="0"/>
            </a:br>
            <a:r>
              <a:rPr lang="en-US" sz="3600" dirty="0" smtClean="0"/>
              <a:t>HANA </a:t>
            </a:r>
            <a:r>
              <a:rPr lang="en-US" sz="3600" dirty="0"/>
              <a:t>Big Data solutions</a:t>
            </a:r>
          </a:p>
        </p:txBody>
      </p:sp>
      <p:pic>
        <p:nvPicPr>
          <p:cNvPr id="3" name="Picture 4"/>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25014" y="5631"/>
            <a:ext cx="8503920" cy="230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25014" y="2875795"/>
            <a:ext cx="2034533" cy="2034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450040"/>
      </p:ext>
    </p:extLst>
  </p:cSld>
  <p:clrMapOvr>
    <a:masterClrMapping/>
  </p:clrMapOvr>
</p:sld>
</file>

<file path=ppt/theme/theme1.xml><?xml version="1.0" encoding="utf-8"?>
<a:theme xmlns:a="http://schemas.openxmlformats.org/drawingml/2006/main" name="SAP_2011_v1.0">
  <a:themeElements>
    <a:clrScheme name="SAP_Colors2011">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RDS_Sol_Overview_Course">
  <a:themeElements>
    <a:clrScheme name="Custom 5">
      <a:dk1>
        <a:srgbClr val="000000"/>
      </a:dk1>
      <a:lt1>
        <a:srgbClr val="FFFFFF"/>
      </a:lt1>
      <a:dk2>
        <a:srgbClr val="008FCC"/>
      </a:dk2>
      <a:lt2>
        <a:srgbClr val="CCCCCC"/>
      </a:lt2>
      <a:accent1>
        <a:srgbClr val="F0AB00"/>
      </a:accent1>
      <a:accent2>
        <a:srgbClr val="666666"/>
      </a:accent2>
      <a:accent3>
        <a:srgbClr val="226CA9"/>
      </a:accent3>
      <a:accent4>
        <a:srgbClr val="8AB54E"/>
      </a:accent4>
      <a:accent5>
        <a:srgbClr val="D4652D"/>
      </a:accent5>
      <a:accent6>
        <a:srgbClr val="6B2982"/>
      </a:accent6>
      <a:hlink>
        <a:srgbClr val="F0AB00"/>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3.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SAP_2011_v1.0</Template>
  <TotalTime>56995</TotalTime>
  <Words>1334</Words>
  <Application>Microsoft Office PowerPoint</Application>
  <PresentationFormat>全屏显示(4:3)</PresentationFormat>
  <Paragraphs>137</Paragraphs>
  <Slides>12</Slides>
  <Notes>8</Notes>
  <HiddenSlides>0</HiddenSlides>
  <MMClips>0</MMClips>
  <ScaleCrop>false</ScaleCrop>
  <HeadingPairs>
    <vt:vector size="4" baseType="variant">
      <vt:variant>
        <vt:lpstr>主题</vt:lpstr>
      </vt:variant>
      <vt:variant>
        <vt:i4>3</vt:i4>
      </vt:variant>
      <vt:variant>
        <vt:lpstr>幻灯片标题</vt:lpstr>
      </vt:variant>
      <vt:variant>
        <vt:i4>12</vt:i4>
      </vt:variant>
    </vt:vector>
  </HeadingPairs>
  <TitlesOfParts>
    <vt:vector size="15" baseType="lpstr">
      <vt:lpstr>SAP_2011_v1.0</vt:lpstr>
      <vt:lpstr>RDS_Sol_Overview_Course</vt:lpstr>
      <vt:lpstr>Default Theme</vt:lpstr>
      <vt:lpstr>Implementation Overview - SAP HANA Partner with your Hardware Vendor of Choice 1Q14</vt:lpstr>
      <vt:lpstr>Option #3 – Partner with your Hardware Vendor of Choice</vt:lpstr>
      <vt:lpstr>Partnering with SAP  to provide  HANA Big Data solutions</vt:lpstr>
      <vt:lpstr>HP:  Partnering with SAP  to provide HANA Big Data solutions</vt:lpstr>
      <vt:lpstr>HP:  Partnering with SAP  to provide HANA Big Data solutions</vt:lpstr>
      <vt:lpstr>Partnering with SAP  to provide  HANA Big Data solutions</vt:lpstr>
      <vt:lpstr>Cisco: Partnering with SAP  to provide HANA Big Data solutions</vt:lpstr>
      <vt:lpstr>Cisco:  Partnering with SAP  to provide HANA Big Data solutions</vt:lpstr>
      <vt:lpstr>Partnering with SAP  to provide  HANA Big Data solutions</vt:lpstr>
      <vt:lpstr>IBM:  Partnering with SAP  to provide HANA Big Data solutions</vt:lpstr>
      <vt:lpstr>IBM:  Partnering with SAP  to provide HANA Big Data solutions</vt:lpstr>
      <vt:lpstr>声明：</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Talent Agenda Comm Plan 2012</dc:title>
  <dc:creator>Jerry Rosa</dc:creator>
  <cp:lastModifiedBy>Microsoft</cp:lastModifiedBy>
  <cp:revision>1707</cp:revision>
  <cp:lastPrinted>2014-02-04T21:44:07Z</cp:lastPrinted>
  <dcterms:created xsi:type="dcterms:W3CDTF">2011-01-18T10:17:19Z</dcterms:created>
  <dcterms:modified xsi:type="dcterms:W3CDTF">2018-01-05T05:09:37Z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_AdHocReviewCycleID">
    <vt:i4>1616683326</vt:i4>
  </property>
  <property fmtid="{D5CDD505-2E9C-101B-9397-08002B2CF9AE}" pid="4" name="_EmailSubject">
    <vt:lpwstr>HANA Implementation Options</vt:lpwstr>
  </property>
  <property fmtid="{D5CDD505-2E9C-101B-9397-08002B2CF9AE}" pid="5" name="_AuthorEmail">
    <vt:lpwstr>leeann.smith01@sap.com</vt:lpwstr>
  </property>
  <property fmtid="{D5CDD505-2E9C-101B-9397-08002B2CF9AE}" pid="6" name="_AuthorEmailDisplayName">
    <vt:lpwstr>Smith, LeeAnn (external - Project)</vt:lpwstr>
  </property>
  <property fmtid="{D5CDD505-2E9C-101B-9397-08002B2CF9AE}" pid="7" name="_PreviousAdHocReviewCycleID">
    <vt:i4>-975340978</vt:i4>
  </property>
</Properties>
</file>