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18"/>
  </p:notesMasterIdLst>
  <p:sldIdLst>
    <p:sldId id="257" r:id="rId3"/>
    <p:sldId id="375" r:id="rId4"/>
    <p:sldId id="470" r:id="rId5"/>
    <p:sldId id="468" r:id="rId6"/>
    <p:sldId id="485" r:id="rId7"/>
    <p:sldId id="360" r:id="rId8"/>
    <p:sldId id="475" r:id="rId9"/>
    <p:sldId id="477" r:id="rId10"/>
    <p:sldId id="488" r:id="rId11"/>
    <p:sldId id="487" r:id="rId12"/>
    <p:sldId id="413" r:id="rId13"/>
    <p:sldId id="411" r:id="rId14"/>
    <p:sldId id="490" r:id="rId15"/>
    <p:sldId id="484" r:id="rId16"/>
    <p:sldId id="4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153"/>
    <a:srgbClr val="000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388" autoAdjust="0"/>
  </p:normalViewPr>
  <p:slideViewPr>
    <p:cSldViewPr>
      <p:cViewPr>
        <p:scale>
          <a:sx n="80" d="100"/>
          <a:sy n="80" d="100"/>
        </p:scale>
        <p:origin x="-72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0" d="100"/>
          <a:sy n="80" d="100"/>
        </p:scale>
        <p:origin x="-3018" y="2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94B97-A08C-43EB-920F-6EFF424A786F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DDF3-F307-417A-8881-0286E645EB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6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go/tota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1599389A-F41B-450A-B456-060DD0DE21F3}" type="slidenum">
              <a:rPr lang="en-US">
                <a:solidFill>
                  <a:prstClr val="black"/>
                </a:solidFill>
                <a:latin typeface="Calibri"/>
              </a:rPr>
              <a:pPr algn="r" rtl="0"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1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2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7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2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Get more information at </a:t>
            </a:r>
            <a:r>
              <a:rPr lang="en-US" dirty="0" smtClean="0">
                <a:hlinkClick r:id="rId3"/>
              </a:rPr>
              <a:t>www.cisco.com/go/total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E62E7A-816E-4263-BE9F-BECF388800D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3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7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3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8D8FE-C77A-4706-8E3D-FE0484019B9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6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 ten international</a:t>
            </a:r>
            <a:r>
              <a:rPr lang="en-US" baseline="0" dirty="0" smtClean="0"/>
              <a:t> bank was formed as the result of a merger.  The</a:t>
            </a:r>
            <a:r>
              <a:rPr lang="en-US" dirty="0" smtClean="0"/>
              <a:t> company</a:t>
            </a:r>
            <a:r>
              <a:rPr lang="en-US" baseline="0" dirty="0" smtClean="0"/>
              <a:t> was faced with the huge task of evaluating the state of the combined networks.  How did the networks work? Was all the equipment covered by a support contract? Which parts of the network did they need to refresh due to duplications or obsolete technology?  What equipment was out of date?</a:t>
            </a:r>
          </a:p>
          <a:p>
            <a:endParaRPr lang="en-US" baseline="0" dirty="0" smtClean="0"/>
          </a:p>
          <a:p>
            <a:pPr defTabSz="895838">
              <a:defRPr/>
            </a:pPr>
            <a:r>
              <a:rPr lang="en-US" baseline="0" dirty="0" smtClean="0"/>
              <a:t>The bank recognized that without understanding their network they could not manage it effectively.  They discovered over 2/3 of their equipment was not properly covered with a service contract, and 20% were at or near end-of-life.  With the information provided by SNTC they were able to quickly address coverage and equipment issues in a timely manner and they use SNTC on an ongoing basis to manage and plan for future upgrades and expansions.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01AF3-FA40-4178-9CE4-93039076782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9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3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3DDF3-F307-417A-8881-0286E645EBB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7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 userDrawn="1"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 userDrawn="1"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 userDrawn="1"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6" name="Rounded Rectangle 55"/>
          <p:cNvSpPr/>
          <p:nvPr userDrawn="1"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4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9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© 2010 Cisco and/or its affiliates. All rights reserved.</a:t>
            </a: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fld id="{DFCF27A5-1A5B-48D3-A060-2758FFBB1ADD}" type="slidenum">
              <a:rPr lang="en-US" sz="600" kern="1200">
                <a:solidFill>
                  <a:srgbClr val="C0C0C0"/>
                </a:solidFill>
                <a:latin typeface="Arial"/>
                <a:ea typeface="+mn-ea"/>
                <a:cs typeface="+mn-cs"/>
              </a:rPr>
              <a:pPr algn="r" defTabSz="814388" rtl="0"/>
              <a:t>‹#›</a:t>
            </a:fld>
            <a:endParaRPr lang="en-US" sz="600" kern="1200" dirty="0">
              <a:solidFill>
                <a:srgbClr val="C0C0C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 rtl="0"/>
            <a:r>
              <a:rPr lang="en-US" sz="600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 rtl="0"/>
            <a:r>
              <a:rPr lang="en-US" sz="600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 rtl="0"/>
            <a:r>
              <a:rPr lang="en-US" sz="600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2010 Cisco and/or its affiliates. All rights reserved.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fld id="{DFCF27A5-1A5B-48D3-A060-2758FFBB1ADD}" type="slidenum">
              <a:rPr lang="en-US" sz="600" kern="120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88" rtl="0"/>
              <a:t>‹#›</a:t>
            </a:fld>
            <a:endParaRPr lang="en-US" sz="600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© 2010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fld id="{DFCF27A5-1A5B-48D3-A060-2758FFBB1ADD}" type="slidenum">
              <a:rPr lang="en-US" sz="600" kern="1200">
                <a:solidFill>
                  <a:srgbClr val="C0C0C0"/>
                </a:solidFill>
                <a:latin typeface="Arial"/>
                <a:ea typeface="+mn-ea"/>
                <a:cs typeface="+mn-cs"/>
              </a:rPr>
              <a:pPr algn="r" defTabSz="814388" rtl="0"/>
              <a:t>‹#›</a:t>
            </a:fld>
            <a:endParaRPr lang="en-US" sz="600" kern="1200" dirty="0">
              <a:solidFill>
                <a:srgbClr val="C0C0C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r>
              <a:rPr lang="en-US" sz="600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fld id="{DFCF27A5-1A5B-48D3-A060-2758FFBB1ADD}" type="slidenum">
              <a:rPr lang="en-US" sz="600" kern="120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88" rtl="0"/>
              <a:t>‹#›</a:t>
            </a:fld>
            <a:endParaRPr lang="en-US" sz="600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 rtl="0"/>
            <a:r>
              <a:rPr lang="en-US" sz="600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2011 Cisco and/or its affiliates. All rights reserved.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>
              <a:defRPr/>
            </a:pPr>
            <a:fld id="{339F8EDD-2FD0-4680-AE69-85A750196DFE}" type="slidenum">
              <a:rPr lang="en-US" sz="1000" kern="1200">
                <a:solidFill>
                  <a:srgbClr val="8E8E95"/>
                </a:solidFill>
                <a:latin typeface="Arial"/>
                <a:ea typeface="+mn-ea"/>
                <a:cs typeface="+mn-cs"/>
              </a:rPr>
              <a:pPr algn="r" defTabSz="814388" rtl="0">
                <a:defRPr/>
              </a:pPr>
              <a:t>‹#›</a:t>
            </a:fld>
            <a:endParaRPr lang="en-US" sz="1000" kern="1200" dirty="0">
              <a:solidFill>
                <a:srgbClr val="8E8E95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>
              <a:defRPr/>
            </a:pPr>
            <a:fld id="{B25F3DF3-5C53-4B63-B621-F99A83818EB7}" type="slidenum">
              <a:rPr lang="en-US" sz="1000" kern="1200">
                <a:solidFill>
                  <a:srgbClr val="8E8E95"/>
                </a:solidFill>
                <a:latin typeface="Arial"/>
                <a:ea typeface="+mn-ea"/>
                <a:cs typeface="+mn-cs"/>
              </a:rPr>
              <a:pPr algn="r" defTabSz="814388" rtl="0">
                <a:defRPr/>
              </a:pPr>
              <a:t>‹#›</a:t>
            </a:fld>
            <a:endParaRPr lang="en-US" sz="1000" kern="1200" dirty="0">
              <a:solidFill>
                <a:srgbClr val="8E8E95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1" y="304800"/>
            <a:ext cx="7435849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3751" y="1186542"/>
            <a:ext cx="7435849" cy="381000"/>
          </a:xfrm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3750" y="6372423"/>
            <a:ext cx="7461250" cy="307777"/>
          </a:xfrm>
        </p:spPr>
        <p:txBody>
          <a:bodyPr anchor="b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400"/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913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F8B35-3B5D-5A4F-B32C-19B5D5D66F83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1CE3F4-48EF-7F41-A417-05B4EA98DA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05109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7772400" cy="57849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/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7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bIns="91440" rtlCol="0"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2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3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1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4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en-US" kern="1200" dirty="0">
                <a:solidFill>
                  <a:srgbClr val="0096D6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9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© 2011 Cisco and/or its affiliates. All rights reserved.</a:t>
            </a: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fld id="{DFCF27A5-1A5B-48D3-A060-2758FFBB1ADD}" type="slidenum">
              <a:rPr lang="en-US" sz="600" kern="1200">
                <a:solidFill>
                  <a:srgbClr val="C0C0C0"/>
                </a:solidFill>
                <a:latin typeface="Arial"/>
                <a:ea typeface="+mn-ea"/>
                <a:cs typeface="+mn-cs"/>
              </a:rPr>
              <a:pPr algn="r" defTabSz="814388" rtl="0"/>
              <a:t>‹#›</a:t>
            </a:fld>
            <a:endParaRPr lang="en-US" sz="600" kern="1200" dirty="0">
              <a:solidFill>
                <a:srgbClr val="C0C0C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8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81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51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24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03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02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4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85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9"/>
            <a:ext cx="8694295" cy="175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en-US" kern="1200" dirty="0">
              <a:solidFill>
                <a:srgbClr val="0096D6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967967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en-US" kern="1200" dirty="0">
              <a:solidFill>
                <a:srgbClr val="0096D6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© 2010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fld id="{DFCF27A5-1A5B-48D3-A060-2758FFBB1ADD}" type="slidenum">
              <a:rPr lang="en-US" sz="600" kern="1200">
                <a:solidFill>
                  <a:srgbClr val="C0C0C0"/>
                </a:solidFill>
                <a:latin typeface="Arial"/>
                <a:ea typeface="+mn-ea"/>
                <a:cs typeface="+mn-cs"/>
              </a:rPr>
              <a:pPr algn="r" defTabSz="814388" rtl="0"/>
              <a:t>‹#›</a:t>
            </a:fld>
            <a:endParaRPr lang="en-US" sz="600" kern="1200" dirty="0">
              <a:solidFill>
                <a:srgbClr val="C0C0C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295275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© 2010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fld id="{DFCF27A5-1A5B-48D3-A060-2758FFBB1ADD}" type="slidenum">
              <a:rPr lang="en-US" sz="600" kern="1200">
                <a:solidFill>
                  <a:srgbClr val="C0C0C0"/>
                </a:solidFill>
                <a:latin typeface="Arial"/>
                <a:ea typeface="+mn-ea"/>
                <a:cs typeface="+mn-cs"/>
              </a:rPr>
              <a:pPr algn="r" defTabSz="814388" rtl="0"/>
              <a:t>‹#›</a:t>
            </a:fld>
            <a:endParaRPr lang="en-US" sz="600" kern="1200" dirty="0">
              <a:solidFill>
                <a:srgbClr val="C0C0C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30903" y="295275"/>
            <a:ext cx="4132262" cy="838200"/>
          </a:xfrm>
        </p:spPr>
        <p:txBody>
          <a:bodyPr lIns="82296" rIns="82296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Tx/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lang="en-US" dirty="0"/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01" y="5842635"/>
            <a:ext cx="8112126" cy="384175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en-US" kern="1200" dirty="0">
              <a:solidFill>
                <a:srgbClr val="0096D6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en-US" kern="1200" dirty="0">
              <a:solidFill>
                <a:srgbClr val="0096D6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 rtl="0"/>
            <a:r>
              <a:rPr lang="en-US" sz="600" kern="1200" dirty="0">
                <a:solidFill>
                  <a:srgbClr val="C0C0C0"/>
                </a:solidFill>
                <a:latin typeface="Arial"/>
                <a:ea typeface="+mn-ea"/>
                <a:cs typeface="+mn-cs"/>
              </a:rPr>
              <a:t>© 2011 Cisco and/or its affiliates. All rights reserved.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2592921" y="6526046"/>
            <a:ext cx="3544341" cy="26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r>
              <a:rPr lang="en-US" sz="12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Cisco Confidential – FOR INTERNAL USE ONLY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rtl="0"/>
            <a:fld id="{DFCF27A5-1A5B-48D3-A060-2758FFBB1ADD}" type="slidenum">
              <a:rPr lang="en-US" sz="600" kern="1200">
                <a:solidFill>
                  <a:srgbClr val="C0C0C0"/>
                </a:solidFill>
                <a:latin typeface="Arial"/>
                <a:ea typeface="+mn-ea"/>
                <a:cs typeface="+mn-cs"/>
              </a:rPr>
              <a:pPr algn="r" defTabSz="814388" rtl="0"/>
              <a:t>‹#›</a:t>
            </a:fld>
            <a:endParaRPr lang="en-US" sz="600" kern="1200" dirty="0">
              <a:solidFill>
                <a:srgbClr val="C0C0C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6" r:id="rId13"/>
    <p:sldLayoutId id="2147483692" r:id="rId14"/>
    <p:sldLayoutId id="2147483693" r:id="rId15"/>
    <p:sldLayoutId id="2147483694" r:id="rId1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1393" y="2042556"/>
            <a:ext cx="8112125" cy="2112912"/>
          </a:xfrm>
        </p:spPr>
        <p:txBody>
          <a:bodyPr/>
          <a:lstStyle/>
          <a:p>
            <a:r>
              <a:rPr lang="en-US" dirty="0" smtClean="0"/>
              <a:t>Smart Net Total Care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2" y="4267200"/>
            <a:ext cx="8755218" cy="198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Power of SNTC to the Cisco Partner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1800" dirty="0" smtClean="0"/>
              <a:t>Scott Schell</a:t>
            </a:r>
            <a:r>
              <a:rPr lang="en-US" sz="1800" dirty="0"/>
              <a:t> </a:t>
            </a:r>
            <a:r>
              <a:rPr lang="en-US" sz="1800" dirty="0" smtClean="0"/>
              <a:t>–  Smart Service Business Development Manager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73" y="990600"/>
            <a:ext cx="8914297" cy="531876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400" b="1" cap="small" dirty="0">
                <a:solidFill>
                  <a:schemeClr val="tx1"/>
                </a:solidFill>
              </a:rPr>
              <a:t>Use </a:t>
            </a:r>
            <a:r>
              <a:rPr lang="en-US" sz="2400" b="1" cap="small" dirty="0" smtClean="0">
                <a:solidFill>
                  <a:schemeClr val="tx1"/>
                </a:solidFill>
              </a:rPr>
              <a:t>SNTC </a:t>
            </a:r>
            <a:r>
              <a:rPr lang="en-US" sz="2400" b="1" cap="small" dirty="0">
                <a:solidFill>
                  <a:schemeClr val="tx1"/>
                </a:solidFill>
              </a:rPr>
              <a:t>data to build a consultative practice enabling strategic conversations with </a:t>
            </a:r>
            <a:r>
              <a:rPr lang="en-US" sz="2400" b="1" cap="small" dirty="0" smtClean="0">
                <a:solidFill>
                  <a:schemeClr val="tx1"/>
                </a:solidFill>
              </a:rPr>
              <a:t>your customers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1800" dirty="0" smtClean="0"/>
              <a:t>Show your customer all changes to their network on a weekly basis, ensure they know what is happening in their environment 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1800" u="sng" dirty="0" smtClean="0">
                <a:solidFill>
                  <a:schemeClr val="tx1"/>
                </a:solidFill>
                <a:sym typeface="Wingdings" pitchFamily="2" charset="2"/>
              </a:rPr>
              <a:t>Inventory Delta Report</a:t>
            </a:r>
            <a:endParaRPr lang="en-US" sz="18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800" dirty="0" smtClean="0"/>
              <a:t>Assure all RMAs </a:t>
            </a:r>
            <a:r>
              <a:rPr lang="en-US" sz="1800" dirty="0"/>
              <a:t>and </a:t>
            </a:r>
            <a:r>
              <a:rPr lang="en-US" sz="1800" dirty="0" smtClean="0"/>
              <a:t>other MACDs </a:t>
            </a:r>
            <a:r>
              <a:rPr lang="en-US" sz="1800" dirty="0"/>
              <a:t>are </a:t>
            </a:r>
            <a:r>
              <a:rPr lang="en-US" sz="1800" dirty="0" smtClean="0"/>
              <a:t>confirmed and SMARTnet </a:t>
            </a:r>
            <a:r>
              <a:rPr lang="en-US" sz="1800" dirty="0"/>
              <a:t>adjustments are </a:t>
            </a:r>
            <a:r>
              <a:rPr lang="en-US" sz="1800" dirty="0" smtClean="0"/>
              <a:t>made 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1800" u="sng" dirty="0" smtClean="0">
                <a:solidFill>
                  <a:schemeClr val="tx1"/>
                </a:solidFill>
                <a:sym typeface="Wingdings" pitchFamily="2" charset="2"/>
              </a:rPr>
              <a:t>Inventory Delta Report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1800" u="sng" dirty="0" smtClean="0">
                <a:solidFill>
                  <a:schemeClr val="tx1"/>
                </a:solidFill>
                <a:sym typeface="Wingdings" pitchFamily="2" charset="2"/>
              </a:rPr>
              <a:t>Contracts Report</a:t>
            </a:r>
          </a:p>
          <a:p>
            <a:pPr marL="228600" lvl="1" indent="-228600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en-US" dirty="0"/>
              <a:t>Preempt network </a:t>
            </a:r>
            <a:r>
              <a:rPr lang="en-US" dirty="0" smtClean="0"/>
              <a:t>disruptions </a:t>
            </a:r>
            <a:r>
              <a:rPr lang="en-US" dirty="0"/>
              <a:t>by </a:t>
            </a:r>
            <a:r>
              <a:rPr lang="en-US" dirty="0" smtClean="0"/>
              <a:t>proactively identifying </a:t>
            </a:r>
            <a:r>
              <a:rPr lang="en-US" dirty="0"/>
              <a:t>and notifying users of installed devices impacted by Cisco published security alerts and  </a:t>
            </a:r>
            <a:r>
              <a:rPr lang="en-US" dirty="0" smtClean="0"/>
              <a:t>              advisories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Alert Delta Report</a:t>
            </a:r>
          </a:p>
          <a:p>
            <a:pPr marL="228600" lvl="1" indent="-228600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 smtClean="0"/>
              <a:t>migration </a:t>
            </a:r>
            <a:r>
              <a:rPr lang="en-US" dirty="0"/>
              <a:t>plan with the </a:t>
            </a:r>
            <a:r>
              <a:rPr lang="en-US" dirty="0" smtClean="0"/>
              <a:t>customer for EoS/EoL devices, removing the risk of network disruption and allowing </a:t>
            </a:r>
            <a:r>
              <a:rPr lang="en-US" dirty="0"/>
              <a:t>timely replacement and accurate budgeting of cost for the </a:t>
            </a:r>
            <a:r>
              <a:rPr lang="en-US" dirty="0" smtClean="0"/>
              <a:t>customer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Aggregated Report</a:t>
            </a:r>
          </a:p>
          <a:p>
            <a:pPr marL="228600" lvl="1" indent="-228600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QBR Support – show your customer the changes in their network, illustrate the risk avoidance from device coverage, alerts, EoL/EoS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Inventory Report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Inventory Delta Report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Alert Delta Report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Aggregated Report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u="sng" dirty="0" smtClean="0">
                <a:solidFill>
                  <a:schemeClr val="tx1"/>
                </a:solidFill>
                <a:sym typeface="Wingdings" pitchFamily="2" charset="2"/>
              </a:rPr>
              <a:t>Contracts Report</a:t>
            </a:r>
            <a:endParaRPr lang="en-US" dirty="0">
              <a:solidFill>
                <a:schemeClr val="tx1"/>
              </a:solidFill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9702" y="139607"/>
            <a:ext cx="8729241" cy="698593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</a:rPr>
              <a:t>Smart Net Total Care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</a:rPr>
              <a:t>Transactional to Consultative….“Stickiness Factor”</a:t>
            </a:r>
          </a:p>
        </p:txBody>
      </p:sp>
    </p:spTree>
    <p:extLst>
      <p:ext uri="{BB962C8B-B14F-4D97-AF65-F5344CB8AC3E}">
        <p14:creationId xmlns:p14="http://schemas.microsoft.com/office/powerpoint/2010/main" val="1887202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967967"/>
            <a:ext cx="8991599" cy="2407042"/>
          </a:xfrm>
        </p:spPr>
        <p:txBody>
          <a:bodyPr/>
          <a:lstStyle/>
          <a:p>
            <a:pPr algn="ctr"/>
            <a:r>
              <a:rPr lang="en-US" dirty="0" smtClean="0"/>
              <a:t>Smart Net Total Care</a:t>
            </a:r>
            <a:br>
              <a:rPr lang="en-US" dirty="0" smtClean="0"/>
            </a:br>
            <a:r>
              <a:rPr lang="en-US" sz="4400" dirty="0" smtClean="0"/>
              <a:t>Opportunity Identification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211563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9702" y="139607"/>
            <a:ext cx="8729241" cy="850993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</a:rPr>
              <a:t>Smart Net Total Care </a:t>
            </a:r>
            <a:endParaRPr lang="en-US" sz="2800" spc="-100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rPr>
              <a:t>Identifying an SNTC Opportunity</a:t>
            </a:r>
            <a:endParaRPr kumimoji="0" lang="en-US" sz="2800" b="0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713" y="1066800"/>
            <a:ext cx="8719230" cy="524256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Target Customer </a:t>
            </a:r>
            <a:r>
              <a:rPr lang="en-US" sz="1800" dirty="0" smtClean="0">
                <a:solidFill>
                  <a:schemeClr val="tx1"/>
                </a:solidFill>
              </a:rPr>
              <a:t>– </a:t>
            </a:r>
          </a:p>
          <a:p>
            <a:r>
              <a:rPr lang="en-US" sz="1400" dirty="0" smtClean="0"/>
              <a:t>Has large and diverse base of Cisco products</a:t>
            </a:r>
          </a:p>
          <a:p>
            <a:r>
              <a:rPr lang="en-US" sz="1400" dirty="0" smtClean="0"/>
              <a:t>Having trouble managing the alerts released from Cisco and how they affect their Cisco products</a:t>
            </a:r>
          </a:p>
          <a:p>
            <a:r>
              <a:rPr lang="en-US" sz="1400" dirty="0" smtClean="0"/>
              <a:t>Reconciliation and contract renewals are a manual, labor intensive process</a:t>
            </a:r>
          </a:p>
          <a:p>
            <a:r>
              <a:rPr lang="en-US" sz="1400" dirty="0" smtClean="0"/>
              <a:t>Limited visibility into coverage of the Cisco inventory</a:t>
            </a:r>
          </a:p>
          <a:p>
            <a:r>
              <a:rPr lang="en-US" sz="1400" dirty="0" smtClean="0"/>
              <a:t>Limited visibility into EoS/EoL information</a:t>
            </a:r>
          </a:p>
          <a:p>
            <a:r>
              <a:rPr lang="en-US" sz="1400" dirty="0" smtClean="0"/>
              <a:t>When there is a problem, entitlement issues slow down resolution 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Compelling Events </a:t>
            </a:r>
            <a:r>
              <a:rPr lang="en-US" sz="1800" dirty="0" smtClean="0">
                <a:solidFill>
                  <a:schemeClr val="tx1"/>
                </a:solidFill>
              </a:rPr>
              <a:t>– </a:t>
            </a:r>
          </a:p>
          <a:p>
            <a:r>
              <a:rPr lang="en-US" sz="1400" dirty="0" smtClean="0"/>
              <a:t>Rapid network growth or recent acquisition</a:t>
            </a:r>
          </a:p>
          <a:p>
            <a:r>
              <a:rPr lang="en-US" sz="1400" dirty="0" smtClean="0"/>
              <a:t>Network redesign and consolidation as the result of a corporate merger</a:t>
            </a:r>
          </a:p>
          <a:p>
            <a:r>
              <a:rPr lang="en-US" sz="1400" dirty="0" smtClean="0"/>
              <a:t>New technology purchase plans and need for correct installed base inventory</a:t>
            </a:r>
          </a:p>
          <a:p>
            <a:r>
              <a:rPr lang="en-US" sz="1400" dirty="0" smtClean="0"/>
              <a:t>Recent participation in a KTN or network assessment</a:t>
            </a:r>
          </a:p>
          <a:p>
            <a:r>
              <a:rPr lang="en-US" sz="1400" dirty="0" smtClean="0"/>
              <a:t>Approaching SMARTnet contract renewal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00305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967967"/>
            <a:ext cx="8991599" cy="2407042"/>
          </a:xfrm>
        </p:spPr>
        <p:txBody>
          <a:bodyPr/>
          <a:lstStyle/>
          <a:p>
            <a:pPr algn="ctr"/>
            <a:r>
              <a:rPr lang="en-US" dirty="0" smtClean="0"/>
              <a:t>Smart Net Total Care</a:t>
            </a:r>
            <a:br>
              <a:rPr lang="en-US" dirty="0" smtClean="0"/>
            </a:br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511050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 descr="CS_lockup_01_white_noBG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117725"/>
            <a:ext cx="64008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352800" y="37338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Thank You!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7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286" y="3717032"/>
            <a:ext cx="856895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度传课：司马懿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3776208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4214090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3" y="2921167"/>
            <a:ext cx="75248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  <a:endParaRPr lang="zh-CN" altLang="en-US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4653136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967967"/>
            <a:ext cx="8541607" cy="2407042"/>
          </a:xfrm>
        </p:spPr>
        <p:txBody>
          <a:bodyPr/>
          <a:lstStyle/>
          <a:p>
            <a:pPr algn="ctr"/>
            <a:r>
              <a:rPr lang="en-US" dirty="0" smtClean="0"/>
              <a:t>Smart Net Total Care</a:t>
            </a:r>
            <a:br>
              <a:rPr lang="en-US" dirty="0" smtClean="0"/>
            </a:br>
            <a:r>
              <a:rPr lang="en-US" sz="4800" dirty="0" smtClean="0"/>
              <a:t>Partner Value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089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2400" y="762000"/>
            <a:ext cx="8806543" cy="548640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301" y="838200"/>
            <a:ext cx="9027899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….with each customer you could reveal their uncovered Cisco products?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400" b="1" dirty="0" smtClean="0">
                <a:solidFill>
                  <a:schemeClr val="tx1"/>
                </a:solidFill>
              </a:rPr>
              <a:t>Grow SMARTnet revenue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….you gave each customer an accurate view of their end-of-support Cisco products?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400" b="1" dirty="0" smtClean="0">
                <a:solidFill>
                  <a:schemeClr val="tx1"/>
                </a:solidFill>
              </a:rPr>
              <a:t>Sell </a:t>
            </a:r>
            <a:r>
              <a:rPr lang="en-US" sz="2400" b="1" dirty="0">
                <a:solidFill>
                  <a:schemeClr val="tx1"/>
                </a:solidFill>
              </a:rPr>
              <a:t>new </a:t>
            </a:r>
            <a:r>
              <a:rPr lang="en-US" sz="2400" b="1" dirty="0" smtClean="0">
                <a:solidFill>
                  <a:schemeClr val="tx1"/>
                </a:solidFill>
              </a:rPr>
              <a:t>Cisco products </a:t>
            </a:r>
          </a:p>
          <a:p>
            <a:pPr>
              <a:spcBef>
                <a:spcPts val="0"/>
              </a:spcBef>
            </a:pPr>
            <a:endParaRPr lang="en-US" sz="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sz="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….you gave the customer on-going up-to-date installed base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and contract information?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400" b="1" dirty="0" smtClean="0">
                <a:solidFill>
                  <a:schemeClr val="tx1"/>
                </a:solidFill>
              </a:rPr>
              <a:t>Faster </a:t>
            </a:r>
            <a:r>
              <a:rPr lang="en-US" sz="2400" b="1" dirty="0">
                <a:solidFill>
                  <a:schemeClr val="tx1"/>
                </a:solidFill>
              </a:rPr>
              <a:t>and more efficient </a:t>
            </a:r>
            <a:r>
              <a:rPr lang="en-US" sz="2400" b="1" dirty="0" smtClean="0">
                <a:solidFill>
                  <a:schemeClr val="tx1"/>
                </a:solidFill>
              </a:rPr>
              <a:t>SMARTnet renewals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….you could inform your customer about a published Cisco alert that would preempt network disruption?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400" b="1" u="sng" dirty="0" smtClean="0">
                <a:solidFill>
                  <a:schemeClr val="tx1"/>
                </a:solidFill>
                <a:sym typeface="Wingdings" pitchFamily="2" charset="2"/>
              </a:rPr>
              <a:t>PRICELESS!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9702" y="139607"/>
            <a:ext cx="8729241" cy="698593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</a:rPr>
              <a:t>Smart Net Total Care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</a:rPr>
              <a:t>What If….</a:t>
            </a:r>
          </a:p>
        </p:txBody>
      </p:sp>
    </p:spTree>
    <p:extLst>
      <p:ext uri="{BB962C8B-B14F-4D97-AF65-F5344CB8AC3E}">
        <p14:creationId xmlns:p14="http://schemas.microsoft.com/office/powerpoint/2010/main" val="3057905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967967"/>
            <a:ext cx="8541607" cy="2407042"/>
          </a:xfrm>
        </p:spPr>
        <p:txBody>
          <a:bodyPr/>
          <a:lstStyle/>
          <a:p>
            <a:pPr algn="ctr"/>
            <a:r>
              <a:rPr lang="en-US" dirty="0" smtClean="0"/>
              <a:t>Smart Net Total Care</a:t>
            </a:r>
            <a:br>
              <a:rPr lang="en-US" dirty="0" smtClean="0"/>
            </a:br>
            <a:r>
              <a:rPr lang="en-US" sz="4800" dirty="0" smtClean="0"/>
              <a:t>Customer Value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0339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250599" y="5660572"/>
            <a:ext cx="8512401" cy="511628"/>
          </a:xfrm>
          <a:prstGeom prst="rect">
            <a:avLst/>
          </a:prstGeom>
          <a:gradFill flip="none" rotWithShape="1">
            <a:gsLst>
              <a:gs pos="0">
                <a:srgbClr val="C6E8E5">
                  <a:alpha val="75000"/>
                </a:srgbClr>
              </a:gs>
              <a:gs pos="100000">
                <a:schemeClr val="accent2">
                  <a:lumMod val="20000"/>
                  <a:lumOff val="80000"/>
                  <a:alpha val="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" name="Picture 50" descr="red-chai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469" y="1219200"/>
            <a:ext cx="4339772" cy="5424715"/>
          </a:xfrm>
          <a:prstGeom prst="rect">
            <a:avLst/>
          </a:prstGeom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04825" y="4502424"/>
            <a:ext cx="1677988" cy="1158148"/>
            <a:chOff x="77" y="1085"/>
            <a:chExt cx="1057" cy="779"/>
          </a:xfrm>
        </p:grpSpPr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90" y="1099"/>
              <a:ext cx="1044" cy="763"/>
            </a:xfrm>
            <a:prstGeom prst="roundRect">
              <a:avLst/>
            </a:prstGeom>
            <a:gradFill rotWithShape="1">
              <a:gsLst>
                <a:gs pos="0">
                  <a:srgbClr val="6DB344"/>
                </a:gs>
                <a:gs pos="100000">
                  <a:srgbClr val="32531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0096D6"/>
                </a:solidFill>
                <a:latin typeface="Arial" pitchFamily="34" charset="0"/>
              </a:endParaRPr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77" y="1085"/>
              <a:ext cx="1044" cy="7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2124" tIns="41061" rIns="82124" bIns="41061" anchor="ctr">
              <a:noAutofit/>
            </a:bodyPr>
            <a:lstStyle/>
            <a:p>
              <a:pPr algn="ctr" defTabSz="814388"/>
              <a:r>
                <a:rPr lang="en-US" sz="1500" dirty="0" smtClean="0">
                  <a:solidFill>
                    <a:schemeClr val="bg1"/>
                  </a:solidFill>
                </a:rPr>
                <a:t>So many products and contracts – it’s hard to manage them all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934200" y="2405639"/>
            <a:ext cx="1660525" cy="1117051"/>
            <a:chOff x="2356" y="705"/>
            <a:chExt cx="1046" cy="763"/>
          </a:xfrm>
        </p:grpSpPr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2358" y="705"/>
              <a:ext cx="1044" cy="763"/>
            </a:xfrm>
            <a:prstGeom prst="roundRect">
              <a:avLst/>
            </a:prstGeom>
            <a:gradFill rotWithShape="1">
              <a:gsLst>
                <a:gs pos="0">
                  <a:srgbClr val="6DB344"/>
                </a:gs>
                <a:gs pos="100000">
                  <a:srgbClr val="32531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0096D6"/>
                </a:solidFill>
                <a:latin typeface="Arial" pitchFamily="34" charset="0"/>
              </a:endParaRPr>
            </a:p>
          </p:txBody>
        </p:sp>
        <p:sp>
          <p:nvSpPr>
            <p:cNvPr id="61" name="Rectangle 29"/>
            <p:cNvSpPr>
              <a:spLocks noChangeArrowheads="1"/>
            </p:cNvSpPr>
            <p:nvPr/>
          </p:nvSpPr>
          <p:spPr bwMode="auto">
            <a:xfrm>
              <a:off x="2356" y="840"/>
              <a:ext cx="1044" cy="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2124" tIns="41061" rIns="82124" bIns="41061" anchor="ctr">
              <a:noAutofit/>
            </a:bodyPr>
            <a:lstStyle/>
            <a:p>
              <a:pPr algn="ctr" defTabSz="814388"/>
              <a:r>
                <a:rPr lang="en-US" sz="1500" dirty="0" smtClean="0">
                  <a:solidFill>
                    <a:schemeClr val="bg1"/>
                  </a:solidFill>
                </a:rPr>
                <a:t>With  so many alerts - it’s hard to find the ones that apply to me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31775" y="2723762"/>
            <a:ext cx="1673225" cy="1086238"/>
            <a:chOff x="1214" y="705"/>
            <a:chExt cx="1054" cy="763"/>
          </a:xfrm>
        </p:grpSpPr>
        <p:sp>
          <p:nvSpPr>
            <p:cNvPr id="69" name="Rectangle 39"/>
            <p:cNvSpPr>
              <a:spLocks noChangeArrowheads="1"/>
            </p:cNvSpPr>
            <p:nvPr/>
          </p:nvSpPr>
          <p:spPr bwMode="auto">
            <a:xfrm>
              <a:off x="1224" y="705"/>
              <a:ext cx="1044" cy="763"/>
            </a:xfrm>
            <a:prstGeom prst="roundRect">
              <a:avLst/>
            </a:prstGeom>
            <a:gradFill rotWithShape="1">
              <a:gsLst>
                <a:gs pos="0">
                  <a:srgbClr val="6DB344"/>
                </a:gs>
                <a:gs pos="100000">
                  <a:srgbClr val="32531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0096D6"/>
                </a:solidFill>
                <a:latin typeface="Arial" pitchFamily="34" charset="0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1214" y="775"/>
              <a:ext cx="1046" cy="5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2124" tIns="41061" rIns="82124" bIns="41061" anchor="ctr">
              <a:noAutofit/>
            </a:bodyPr>
            <a:lstStyle/>
            <a:p>
              <a:pPr algn="ctr" defTabSz="814388"/>
              <a:r>
                <a:rPr lang="en-US" sz="1500" dirty="0" smtClean="0">
                  <a:solidFill>
                    <a:schemeClr val="bg1"/>
                  </a:solidFill>
                </a:rPr>
                <a:t>Entitlement issues take too long to resolve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877050" y="4191000"/>
            <a:ext cx="1657350" cy="1182522"/>
            <a:chOff x="4629" y="1097"/>
            <a:chExt cx="1044" cy="763"/>
          </a:xfrm>
        </p:grpSpPr>
        <p:sp>
          <p:nvSpPr>
            <p:cNvPr id="76" name="Rectangle 45"/>
            <p:cNvSpPr>
              <a:spLocks noChangeArrowheads="1"/>
            </p:cNvSpPr>
            <p:nvPr/>
          </p:nvSpPr>
          <p:spPr bwMode="auto">
            <a:xfrm>
              <a:off x="4629" y="1097"/>
              <a:ext cx="1044" cy="763"/>
            </a:xfrm>
            <a:prstGeom prst="roundRect">
              <a:avLst/>
            </a:prstGeom>
            <a:gradFill rotWithShape="1">
              <a:gsLst>
                <a:gs pos="0">
                  <a:srgbClr val="6DB344"/>
                </a:gs>
                <a:gs pos="100000">
                  <a:srgbClr val="32531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0096D6"/>
                </a:solidFill>
                <a:latin typeface="Arial" pitchFamily="34" charset="0"/>
              </a:endParaRPr>
            </a:p>
          </p:txBody>
        </p:sp>
        <p:sp>
          <p:nvSpPr>
            <p:cNvPr id="75" name="Rectangle 47"/>
            <p:cNvSpPr>
              <a:spLocks noChangeArrowheads="1"/>
            </p:cNvSpPr>
            <p:nvPr/>
          </p:nvSpPr>
          <p:spPr bwMode="auto">
            <a:xfrm>
              <a:off x="4653" y="1211"/>
              <a:ext cx="1004" cy="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2124" tIns="41061" rIns="82124" bIns="41061" anchor="ctr">
              <a:noAutofit/>
            </a:bodyPr>
            <a:lstStyle/>
            <a:p>
              <a:pPr algn="ctr" defTabSz="814388"/>
              <a:r>
                <a:rPr lang="en-US" sz="1500" dirty="0" smtClean="0">
                  <a:solidFill>
                    <a:schemeClr val="bg1"/>
                  </a:solidFill>
                </a:rPr>
                <a:t>Life cycle planning data is too hard to find and use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Freeform 30"/>
          <p:cNvSpPr>
            <a:spLocks/>
          </p:cNvSpPr>
          <p:nvPr/>
        </p:nvSpPr>
        <p:spPr bwMode="auto">
          <a:xfrm rot="16200000" flipV="1">
            <a:off x="6033538" y="2315978"/>
            <a:ext cx="239846" cy="1514005"/>
          </a:xfrm>
          <a:custGeom>
            <a:avLst/>
            <a:gdLst>
              <a:gd name="T0" fmla="*/ 2147483647 w 133"/>
              <a:gd name="T1" fmla="*/ 0 h 463"/>
              <a:gd name="T2" fmla="*/ 2147483647 w 133"/>
              <a:gd name="T3" fmla="*/ 2147483647 h 463"/>
              <a:gd name="T4" fmla="*/ 0 w 133"/>
              <a:gd name="T5" fmla="*/ 2147483647 h 463"/>
              <a:gd name="T6" fmla="*/ 0 w 133"/>
              <a:gd name="T7" fmla="*/ 2147483647 h 463"/>
              <a:gd name="T8" fmla="*/ 0 60000 65536"/>
              <a:gd name="T9" fmla="*/ 0 60000 65536"/>
              <a:gd name="T10" fmla="*/ 0 60000 65536"/>
              <a:gd name="T11" fmla="*/ 0 60000 65536"/>
              <a:gd name="T12" fmla="*/ 0 w 133"/>
              <a:gd name="T13" fmla="*/ 0 h 463"/>
              <a:gd name="T14" fmla="*/ 133 w 133"/>
              <a:gd name="T15" fmla="*/ 463 h 4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" h="463">
                <a:moveTo>
                  <a:pt x="133" y="0"/>
                </a:moveTo>
                <a:lnTo>
                  <a:pt x="133" y="148"/>
                </a:lnTo>
                <a:lnTo>
                  <a:pt x="0" y="148"/>
                </a:lnTo>
                <a:lnTo>
                  <a:pt x="0" y="463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oval" w="med" len="med"/>
            <a:tailEnd type="oval" w="med" len="med"/>
          </a:ln>
        </p:spPr>
        <p:txBody>
          <a:bodyPr lIns="82124" tIns="41061" rIns="82124" bIns="41061" anchor="ctr">
            <a:no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4" name="Freeform 36"/>
          <p:cNvSpPr>
            <a:spLocks/>
          </p:cNvSpPr>
          <p:nvPr/>
        </p:nvSpPr>
        <p:spPr bwMode="auto">
          <a:xfrm rot="16200000" flipH="1">
            <a:off x="2270352" y="4713064"/>
            <a:ext cx="461512" cy="636588"/>
          </a:xfrm>
          <a:custGeom>
            <a:avLst/>
            <a:gdLst>
              <a:gd name="T0" fmla="*/ 2147483647 w 133"/>
              <a:gd name="T1" fmla="*/ 0 h 463"/>
              <a:gd name="T2" fmla="*/ 2147483647 w 133"/>
              <a:gd name="T3" fmla="*/ 2147483647 h 463"/>
              <a:gd name="T4" fmla="*/ 0 w 133"/>
              <a:gd name="T5" fmla="*/ 2147483647 h 463"/>
              <a:gd name="T6" fmla="*/ 0 w 133"/>
              <a:gd name="T7" fmla="*/ 2147483647 h 463"/>
              <a:gd name="T8" fmla="*/ 0 60000 65536"/>
              <a:gd name="T9" fmla="*/ 0 60000 65536"/>
              <a:gd name="T10" fmla="*/ 0 60000 65536"/>
              <a:gd name="T11" fmla="*/ 0 60000 65536"/>
              <a:gd name="T12" fmla="*/ 0 w 133"/>
              <a:gd name="T13" fmla="*/ 0 h 463"/>
              <a:gd name="T14" fmla="*/ 133 w 133"/>
              <a:gd name="T15" fmla="*/ 463 h 4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" h="463">
                <a:moveTo>
                  <a:pt x="133" y="0"/>
                </a:moveTo>
                <a:lnTo>
                  <a:pt x="133" y="148"/>
                </a:lnTo>
                <a:lnTo>
                  <a:pt x="0" y="148"/>
                </a:lnTo>
                <a:lnTo>
                  <a:pt x="0" y="463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oval" w="med" len="med"/>
            <a:tailEnd type="oval" w="med" len="med"/>
          </a:ln>
        </p:spPr>
        <p:txBody>
          <a:bodyPr lIns="82124" tIns="41061" rIns="82124" bIns="41061" anchor="ctr">
            <a:no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Freeform 30"/>
          <p:cNvSpPr>
            <a:spLocks/>
          </p:cNvSpPr>
          <p:nvPr/>
        </p:nvSpPr>
        <p:spPr bwMode="auto">
          <a:xfrm rot="5400000">
            <a:off x="5807010" y="3715493"/>
            <a:ext cx="854438" cy="1315776"/>
          </a:xfrm>
          <a:custGeom>
            <a:avLst/>
            <a:gdLst>
              <a:gd name="T0" fmla="*/ 2147483647 w 133"/>
              <a:gd name="T1" fmla="*/ 0 h 463"/>
              <a:gd name="T2" fmla="*/ 2147483647 w 133"/>
              <a:gd name="T3" fmla="*/ 2147483647 h 463"/>
              <a:gd name="T4" fmla="*/ 0 w 133"/>
              <a:gd name="T5" fmla="*/ 2147483647 h 463"/>
              <a:gd name="T6" fmla="*/ 0 w 133"/>
              <a:gd name="T7" fmla="*/ 2147483647 h 463"/>
              <a:gd name="T8" fmla="*/ 0 60000 65536"/>
              <a:gd name="T9" fmla="*/ 0 60000 65536"/>
              <a:gd name="T10" fmla="*/ 0 60000 65536"/>
              <a:gd name="T11" fmla="*/ 0 60000 65536"/>
              <a:gd name="T12" fmla="*/ 0 w 133"/>
              <a:gd name="T13" fmla="*/ 0 h 463"/>
              <a:gd name="T14" fmla="*/ 133 w 133"/>
              <a:gd name="T15" fmla="*/ 463 h 4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" h="463">
                <a:moveTo>
                  <a:pt x="133" y="0"/>
                </a:moveTo>
                <a:lnTo>
                  <a:pt x="133" y="148"/>
                </a:lnTo>
                <a:lnTo>
                  <a:pt x="0" y="148"/>
                </a:lnTo>
                <a:lnTo>
                  <a:pt x="0" y="463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oval" w="med" len="med"/>
            <a:tailEnd type="oval" w="med" len="med"/>
          </a:ln>
        </p:spPr>
        <p:txBody>
          <a:bodyPr lIns="82124" tIns="41061" rIns="82124" bIns="41061" anchor="ctr">
            <a:no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4967102" y="1219200"/>
            <a:ext cx="1673225" cy="1165249"/>
            <a:chOff x="1214" y="705"/>
            <a:chExt cx="1054" cy="763"/>
          </a:xfrm>
        </p:grpSpPr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1224" y="705"/>
              <a:ext cx="1044" cy="763"/>
            </a:xfrm>
            <a:prstGeom prst="roundRect">
              <a:avLst/>
            </a:prstGeom>
            <a:gradFill rotWithShape="1">
              <a:gsLst>
                <a:gs pos="0">
                  <a:srgbClr val="6DB344"/>
                </a:gs>
                <a:gs pos="100000">
                  <a:srgbClr val="32531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lang="en-US" sz="2400" dirty="0">
                <a:solidFill>
                  <a:srgbClr val="0096D6"/>
                </a:solidFill>
                <a:latin typeface="Arial" pitchFamily="34" charset="0"/>
              </a:endParaRPr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1214" y="775"/>
              <a:ext cx="1046" cy="5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2124" tIns="41061" rIns="82124" bIns="41061" anchor="ctr">
              <a:noAutofit/>
            </a:bodyPr>
            <a:lstStyle/>
            <a:p>
              <a:pPr algn="ctr" defTabSz="814388"/>
              <a:r>
                <a:rPr lang="en-US" sz="1500" dirty="0" smtClean="0">
                  <a:solidFill>
                    <a:schemeClr val="bg1"/>
                  </a:solidFill>
                </a:rPr>
                <a:t>Are my Cisco products covered with the right contracts?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Freeform 48"/>
          <p:cNvSpPr>
            <a:spLocks/>
          </p:cNvSpPr>
          <p:nvPr/>
        </p:nvSpPr>
        <p:spPr bwMode="auto">
          <a:xfrm flipH="1">
            <a:off x="5051684" y="2372811"/>
            <a:ext cx="747229" cy="460330"/>
          </a:xfrm>
          <a:custGeom>
            <a:avLst/>
            <a:gdLst>
              <a:gd name="T0" fmla="*/ 0 w 576"/>
              <a:gd name="T1" fmla="*/ 0 h 394"/>
              <a:gd name="T2" fmla="*/ 0 w 576"/>
              <a:gd name="T3" fmla="*/ 2147483647 h 394"/>
              <a:gd name="T4" fmla="*/ 2147483647 w 576"/>
              <a:gd name="T5" fmla="*/ 2147483647 h 394"/>
              <a:gd name="T6" fmla="*/ 0 60000 65536"/>
              <a:gd name="T7" fmla="*/ 0 60000 65536"/>
              <a:gd name="T8" fmla="*/ 0 60000 65536"/>
              <a:gd name="T9" fmla="*/ 0 w 576"/>
              <a:gd name="T10" fmla="*/ 0 h 394"/>
              <a:gd name="T11" fmla="*/ 576 w 576"/>
              <a:gd name="T12" fmla="*/ 394 h 3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394">
                <a:moveTo>
                  <a:pt x="0" y="0"/>
                </a:moveTo>
                <a:lnTo>
                  <a:pt x="0" y="394"/>
                </a:lnTo>
                <a:lnTo>
                  <a:pt x="576" y="394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oval" w="med" len="med"/>
            <a:tailEnd type="oval" w="med" len="med"/>
          </a:ln>
        </p:spPr>
        <p:txBody>
          <a:bodyPr lIns="82124" tIns="41061" rIns="82124" bIns="41061" anchor="ctr">
            <a:no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ectangle 53"/>
          <p:cNvSpPr>
            <a:spLocks noGrp="1" noChangeArrowheads="1"/>
          </p:cNvSpPr>
          <p:nvPr>
            <p:ph type="title"/>
          </p:nvPr>
        </p:nvSpPr>
        <p:spPr>
          <a:xfrm>
            <a:off x="229702" y="76200"/>
            <a:ext cx="8588861" cy="838200"/>
          </a:xfrm>
        </p:spPr>
        <p:txBody>
          <a:bodyPr/>
          <a:lstStyle/>
          <a:p>
            <a:r>
              <a:rPr lang="en-US" sz="2800" dirty="0" smtClean="0"/>
              <a:t>Smart Net Total Care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Installed Base Management – What’s the Problem?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60868" y="1272652"/>
            <a:ext cx="1676400" cy="1470548"/>
            <a:chOff x="2057400" y="1577452"/>
            <a:chExt cx="1676400" cy="1470548"/>
          </a:xfrm>
        </p:grpSpPr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2057400" y="1577452"/>
              <a:ext cx="1673225" cy="1165249"/>
              <a:chOff x="1214" y="740"/>
              <a:chExt cx="1054" cy="763"/>
            </a:xfrm>
          </p:grpSpPr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224" y="740"/>
                <a:ext cx="1044" cy="763"/>
              </a:xfrm>
              <a:prstGeom prst="roundRect">
                <a:avLst/>
              </a:prstGeom>
              <a:gradFill rotWithShape="1">
                <a:gsLst>
                  <a:gs pos="0">
                    <a:srgbClr val="6DB344"/>
                  </a:gs>
                  <a:gs pos="100000">
                    <a:srgbClr val="32531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90000"/>
                  </a:lnSpc>
                </a:pPr>
                <a:endParaRPr lang="en-US" sz="2400" dirty="0">
                  <a:solidFill>
                    <a:srgbClr val="0096D6"/>
                  </a:solidFill>
                  <a:latin typeface="Arial" pitchFamily="34" charset="0"/>
                </a:endParaRPr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auto">
              <a:xfrm>
                <a:off x="1214" y="819"/>
                <a:ext cx="1046" cy="5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82124" tIns="41061" rIns="82124" bIns="41061" anchor="ctr">
                <a:noAutofit/>
              </a:bodyPr>
              <a:lstStyle/>
              <a:p>
                <a:pPr algn="ctr" defTabSz="814388"/>
                <a:r>
                  <a:rPr lang="en-US" sz="1500" dirty="0" smtClean="0">
                    <a:solidFill>
                      <a:schemeClr val="bg1"/>
                    </a:solidFill>
                  </a:rPr>
                  <a:t>Tracking serial numbers and contracts manually is costly and error prone</a:t>
                </a:r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986571" y="2743200"/>
              <a:ext cx="747229" cy="304800"/>
            </a:xfrm>
            <a:custGeom>
              <a:avLst/>
              <a:gdLst>
                <a:gd name="T0" fmla="*/ 0 w 576"/>
                <a:gd name="T1" fmla="*/ 0 h 394"/>
                <a:gd name="T2" fmla="*/ 0 w 576"/>
                <a:gd name="T3" fmla="*/ 2147483647 h 394"/>
                <a:gd name="T4" fmla="*/ 2147483647 w 576"/>
                <a:gd name="T5" fmla="*/ 2147483647 h 394"/>
                <a:gd name="T6" fmla="*/ 0 60000 65536"/>
                <a:gd name="T7" fmla="*/ 0 60000 65536"/>
                <a:gd name="T8" fmla="*/ 0 60000 65536"/>
                <a:gd name="T9" fmla="*/ 0 w 576"/>
                <a:gd name="T10" fmla="*/ 0 h 394"/>
                <a:gd name="T11" fmla="*/ 576 w 576"/>
                <a:gd name="T12" fmla="*/ 394 h 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394">
                  <a:moveTo>
                    <a:pt x="0" y="0"/>
                  </a:moveTo>
                  <a:lnTo>
                    <a:pt x="0" y="394"/>
                  </a:lnTo>
                  <a:lnTo>
                    <a:pt x="576" y="394"/>
                  </a:ln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 type="oval" w="med" len="med"/>
              <a:tailEnd type="oval" w="med" len="med"/>
            </a:ln>
          </p:spPr>
          <p:txBody>
            <a:bodyPr lIns="82124" tIns="41061" rIns="82124" bIns="41061" anchor="ctr">
              <a:no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5" name="Freeform 36"/>
          <p:cNvSpPr>
            <a:spLocks/>
          </p:cNvSpPr>
          <p:nvPr/>
        </p:nvSpPr>
        <p:spPr bwMode="auto">
          <a:xfrm rot="16200000">
            <a:off x="2266154" y="2612576"/>
            <a:ext cx="455270" cy="1177578"/>
          </a:xfrm>
          <a:custGeom>
            <a:avLst/>
            <a:gdLst>
              <a:gd name="T0" fmla="*/ 2147483647 w 133"/>
              <a:gd name="T1" fmla="*/ 0 h 463"/>
              <a:gd name="T2" fmla="*/ 2147483647 w 133"/>
              <a:gd name="T3" fmla="*/ 2147483647 h 463"/>
              <a:gd name="T4" fmla="*/ 0 w 133"/>
              <a:gd name="T5" fmla="*/ 2147483647 h 463"/>
              <a:gd name="T6" fmla="*/ 0 w 133"/>
              <a:gd name="T7" fmla="*/ 2147483647 h 463"/>
              <a:gd name="T8" fmla="*/ 0 60000 65536"/>
              <a:gd name="T9" fmla="*/ 0 60000 65536"/>
              <a:gd name="T10" fmla="*/ 0 60000 65536"/>
              <a:gd name="T11" fmla="*/ 0 60000 65536"/>
              <a:gd name="T12" fmla="*/ 0 w 133"/>
              <a:gd name="T13" fmla="*/ 0 h 463"/>
              <a:gd name="T14" fmla="*/ 133 w 133"/>
              <a:gd name="T15" fmla="*/ 463 h 4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" h="463">
                <a:moveTo>
                  <a:pt x="133" y="0"/>
                </a:moveTo>
                <a:lnTo>
                  <a:pt x="133" y="148"/>
                </a:lnTo>
                <a:lnTo>
                  <a:pt x="0" y="148"/>
                </a:lnTo>
                <a:lnTo>
                  <a:pt x="0" y="463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oval" w="med" len="med"/>
            <a:tailEnd type="oval" w="med" len="med"/>
          </a:ln>
        </p:spPr>
        <p:txBody>
          <a:bodyPr lIns="82124" tIns="41061" rIns="82124" bIns="41061" anchor="ctr">
            <a:no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34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64" grpId="0" animBg="1"/>
      <p:bldP spid="72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2" y="730719"/>
            <a:ext cx="8687118" cy="1394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Smart Net Total Care </a:t>
            </a:r>
            <a:r>
              <a:rPr lang="en-US" sz="1600" dirty="0" smtClean="0">
                <a:solidFill>
                  <a:schemeClr val="accent1"/>
                </a:solidFill>
              </a:rPr>
              <a:t>identifies the customers Cisco </a:t>
            </a:r>
            <a:r>
              <a:rPr lang="en-US" sz="1600" dirty="0">
                <a:solidFill>
                  <a:schemeClr val="accent1"/>
                </a:solidFill>
              </a:rPr>
              <a:t>inventory and securely communicates this </a:t>
            </a:r>
            <a:r>
              <a:rPr lang="en-US" sz="1600" dirty="0" smtClean="0">
                <a:solidFill>
                  <a:schemeClr val="accent1"/>
                </a:solidFill>
              </a:rPr>
              <a:t>to Cisco’s </a:t>
            </a:r>
            <a:r>
              <a:rPr lang="en-US" sz="1600" dirty="0">
                <a:solidFill>
                  <a:schemeClr val="accent1"/>
                </a:solidFill>
              </a:rPr>
              <a:t>data center, where it is analyzed against </a:t>
            </a:r>
            <a:r>
              <a:rPr lang="en-US" sz="1600" dirty="0" smtClean="0">
                <a:solidFill>
                  <a:schemeClr val="accent1"/>
                </a:solidFill>
              </a:rPr>
              <a:t>Cisco manufacturing, security, shipping</a:t>
            </a:r>
            <a:r>
              <a:rPr lang="en-US" sz="1600" dirty="0">
                <a:solidFill>
                  <a:schemeClr val="accent1"/>
                </a:solidFill>
              </a:rPr>
              <a:t>, and contract data. </a:t>
            </a:r>
            <a:r>
              <a:rPr lang="en-US" sz="1600" dirty="0" smtClean="0">
                <a:solidFill>
                  <a:schemeClr val="accent1"/>
                </a:solidFill>
              </a:rPr>
              <a:t>Resulting in a </a:t>
            </a:r>
            <a:r>
              <a:rPr lang="en-US" sz="1600" dirty="0">
                <a:solidFill>
                  <a:schemeClr val="accent1"/>
                </a:solidFill>
              </a:rPr>
              <a:t>comprehensive view of </a:t>
            </a:r>
            <a:r>
              <a:rPr lang="en-US" sz="1600" dirty="0" smtClean="0">
                <a:solidFill>
                  <a:schemeClr val="accent1"/>
                </a:solidFill>
              </a:rPr>
              <a:t>their                      </a:t>
            </a:r>
            <a:r>
              <a:rPr lang="en-US" sz="1600" u="sng" dirty="0" smtClean="0">
                <a:solidFill>
                  <a:schemeClr val="accent1"/>
                </a:solidFill>
              </a:rPr>
              <a:t>installed base</a:t>
            </a:r>
            <a:r>
              <a:rPr lang="en-US" sz="1600" dirty="0" smtClean="0">
                <a:solidFill>
                  <a:schemeClr val="accent1"/>
                </a:solidFill>
              </a:rPr>
              <a:t>, </a:t>
            </a:r>
            <a:r>
              <a:rPr lang="en-US" sz="1600" u="sng" dirty="0" smtClean="0">
                <a:solidFill>
                  <a:schemeClr val="accent1"/>
                </a:solidFill>
              </a:rPr>
              <a:t>service </a:t>
            </a:r>
            <a:r>
              <a:rPr lang="en-US" sz="1600" u="sng" dirty="0">
                <a:solidFill>
                  <a:schemeClr val="accent1"/>
                </a:solidFill>
              </a:rPr>
              <a:t>contracts</a:t>
            </a:r>
            <a:r>
              <a:rPr lang="en-US" sz="1600" dirty="0" smtClean="0">
                <a:solidFill>
                  <a:schemeClr val="accent1"/>
                </a:solidFill>
              </a:rPr>
              <a:t>, and </a:t>
            </a:r>
            <a:r>
              <a:rPr lang="en-US" sz="1600" u="sng" dirty="0" smtClean="0">
                <a:solidFill>
                  <a:schemeClr val="accent1"/>
                </a:solidFill>
              </a:rPr>
              <a:t>product alerts</a:t>
            </a:r>
            <a:r>
              <a:rPr lang="en-US" sz="1600" dirty="0" smtClean="0">
                <a:solidFill>
                  <a:schemeClr val="accent1"/>
                </a:solidFill>
              </a:rPr>
              <a:t>.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9702" y="139607"/>
            <a:ext cx="8729241" cy="698593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</a:rPr>
              <a:t>Smart Net Total Care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</a:rPr>
              <a:t>Customer Needs </a:t>
            </a: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sym typeface="Wingdings" pitchFamily="2" charset="2"/>
              </a:rPr>
              <a:t> SNTC Value</a:t>
            </a:r>
            <a:endParaRPr lang="en-US" sz="2800" spc="-100" dirty="0" smtClean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96448" y="2186713"/>
            <a:ext cx="3605993" cy="3912288"/>
            <a:chOff x="671595" y="2095742"/>
            <a:chExt cx="3605993" cy="3912288"/>
          </a:xfrm>
        </p:grpSpPr>
        <p:sp>
          <p:nvSpPr>
            <p:cNvPr id="5" name="Freeform 4"/>
            <p:cNvSpPr/>
            <p:nvPr/>
          </p:nvSpPr>
          <p:spPr>
            <a:xfrm rot="21600000">
              <a:off x="862641" y="2095742"/>
              <a:ext cx="3412115" cy="387758"/>
            </a:xfrm>
            <a:custGeom>
              <a:avLst/>
              <a:gdLst>
                <a:gd name="connsiteX0" fmla="*/ 0 w 3412115"/>
                <a:gd name="connsiteY0" fmla="*/ 0 h 387756"/>
                <a:gd name="connsiteX1" fmla="*/ 3218237 w 3412115"/>
                <a:gd name="connsiteY1" fmla="*/ 0 h 387756"/>
                <a:gd name="connsiteX2" fmla="*/ 3412115 w 3412115"/>
                <a:gd name="connsiteY2" fmla="*/ 193878 h 387756"/>
                <a:gd name="connsiteX3" fmla="*/ 3218237 w 3412115"/>
                <a:gd name="connsiteY3" fmla="*/ 387756 h 387756"/>
                <a:gd name="connsiteX4" fmla="*/ 0 w 3412115"/>
                <a:gd name="connsiteY4" fmla="*/ 387756 h 387756"/>
                <a:gd name="connsiteX5" fmla="*/ 0 w 3412115"/>
                <a:gd name="connsiteY5" fmla="*/ 0 h 38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2115" h="387756">
                  <a:moveTo>
                    <a:pt x="3412115" y="387755"/>
                  </a:moveTo>
                  <a:lnTo>
                    <a:pt x="193878" y="387755"/>
                  </a:lnTo>
                  <a:lnTo>
                    <a:pt x="0" y="193878"/>
                  </a:lnTo>
                  <a:lnTo>
                    <a:pt x="193878" y="1"/>
                  </a:lnTo>
                  <a:lnTo>
                    <a:pt x="3412115" y="1"/>
                  </a:lnTo>
                  <a:lnTo>
                    <a:pt x="3412115" y="3877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67929" tIns="53341" rIns="99568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Accurate view of IB and Contracts</a:t>
              </a:r>
              <a:endParaRPr lang="en-US" sz="1400" kern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71595" y="2095743"/>
              <a:ext cx="387756" cy="38775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 rot="21600000">
              <a:off x="865473" y="2599246"/>
              <a:ext cx="3412115" cy="387758"/>
            </a:xfrm>
            <a:custGeom>
              <a:avLst/>
              <a:gdLst>
                <a:gd name="connsiteX0" fmla="*/ 0 w 3412115"/>
                <a:gd name="connsiteY0" fmla="*/ 0 h 387756"/>
                <a:gd name="connsiteX1" fmla="*/ 3218237 w 3412115"/>
                <a:gd name="connsiteY1" fmla="*/ 0 h 387756"/>
                <a:gd name="connsiteX2" fmla="*/ 3412115 w 3412115"/>
                <a:gd name="connsiteY2" fmla="*/ 193878 h 387756"/>
                <a:gd name="connsiteX3" fmla="*/ 3218237 w 3412115"/>
                <a:gd name="connsiteY3" fmla="*/ 387756 h 387756"/>
                <a:gd name="connsiteX4" fmla="*/ 0 w 3412115"/>
                <a:gd name="connsiteY4" fmla="*/ 387756 h 387756"/>
                <a:gd name="connsiteX5" fmla="*/ 0 w 3412115"/>
                <a:gd name="connsiteY5" fmla="*/ 0 h 38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2115" h="387756">
                  <a:moveTo>
                    <a:pt x="3412115" y="387755"/>
                  </a:moveTo>
                  <a:lnTo>
                    <a:pt x="193878" y="387755"/>
                  </a:lnTo>
                  <a:lnTo>
                    <a:pt x="0" y="193878"/>
                  </a:lnTo>
                  <a:lnTo>
                    <a:pt x="193878" y="1"/>
                  </a:lnTo>
                  <a:lnTo>
                    <a:pt x="3412115" y="1"/>
                  </a:lnTo>
                  <a:lnTo>
                    <a:pt x="3412115" y="3877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67929" tIns="53341" rIns="99568" bIns="53341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Actionable Reports </a:t>
              </a:r>
              <a:endParaRPr lang="en-US" sz="1400" kern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1595" y="2599247"/>
              <a:ext cx="387756" cy="38775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 rot="21600000">
              <a:off x="865473" y="3102751"/>
              <a:ext cx="3412115" cy="387757"/>
            </a:xfrm>
            <a:custGeom>
              <a:avLst/>
              <a:gdLst>
                <a:gd name="connsiteX0" fmla="*/ 0 w 3412115"/>
                <a:gd name="connsiteY0" fmla="*/ 0 h 387756"/>
                <a:gd name="connsiteX1" fmla="*/ 3218237 w 3412115"/>
                <a:gd name="connsiteY1" fmla="*/ 0 h 387756"/>
                <a:gd name="connsiteX2" fmla="*/ 3412115 w 3412115"/>
                <a:gd name="connsiteY2" fmla="*/ 193878 h 387756"/>
                <a:gd name="connsiteX3" fmla="*/ 3218237 w 3412115"/>
                <a:gd name="connsiteY3" fmla="*/ 387756 h 387756"/>
                <a:gd name="connsiteX4" fmla="*/ 0 w 3412115"/>
                <a:gd name="connsiteY4" fmla="*/ 387756 h 387756"/>
                <a:gd name="connsiteX5" fmla="*/ 0 w 3412115"/>
                <a:gd name="connsiteY5" fmla="*/ 0 h 38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2115" h="387756">
                  <a:moveTo>
                    <a:pt x="3412115" y="387755"/>
                  </a:moveTo>
                  <a:lnTo>
                    <a:pt x="193878" y="387755"/>
                  </a:lnTo>
                  <a:lnTo>
                    <a:pt x="0" y="193878"/>
                  </a:lnTo>
                  <a:lnTo>
                    <a:pt x="193878" y="1"/>
                  </a:lnTo>
                  <a:lnTo>
                    <a:pt x="3412115" y="1"/>
                  </a:lnTo>
                  <a:lnTo>
                    <a:pt x="3412115" y="3877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67929" tIns="53341" rIns="99568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Contract Consolidation</a:t>
              </a:r>
              <a:endParaRPr lang="en-US" sz="1400" kern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71595" y="3102752"/>
              <a:ext cx="387756" cy="38775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 rot="21600000">
              <a:off x="865473" y="3606255"/>
              <a:ext cx="3412115" cy="387757"/>
            </a:xfrm>
            <a:custGeom>
              <a:avLst/>
              <a:gdLst>
                <a:gd name="connsiteX0" fmla="*/ 0 w 3412115"/>
                <a:gd name="connsiteY0" fmla="*/ 0 h 387756"/>
                <a:gd name="connsiteX1" fmla="*/ 3218237 w 3412115"/>
                <a:gd name="connsiteY1" fmla="*/ 0 h 387756"/>
                <a:gd name="connsiteX2" fmla="*/ 3412115 w 3412115"/>
                <a:gd name="connsiteY2" fmla="*/ 193878 h 387756"/>
                <a:gd name="connsiteX3" fmla="*/ 3218237 w 3412115"/>
                <a:gd name="connsiteY3" fmla="*/ 387756 h 387756"/>
                <a:gd name="connsiteX4" fmla="*/ 0 w 3412115"/>
                <a:gd name="connsiteY4" fmla="*/ 387756 h 387756"/>
                <a:gd name="connsiteX5" fmla="*/ 0 w 3412115"/>
                <a:gd name="connsiteY5" fmla="*/ 0 h 38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2115" h="387756">
                  <a:moveTo>
                    <a:pt x="3412115" y="387755"/>
                  </a:moveTo>
                  <a:lnTo>
                    <a:pt x="193878" y="387755"/>
                  </a:lnTo>
                  <a:lnTo>
                    <a:pt x="0" y="193878"/>
                  </a:lnTo>
                  <a:lnTo>
                    <a:pt x="193878" y="1"/>
                  </a:lnTo>
                  <a:lnTo>
                    <a:pt x="3412115" y="1"/>
                  </a:lnTo>
                  <a:lnTo>
                    <a:pt x="3412115" y="3877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67929" tIns="53341" rIns="99568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Entitlement Confidence</a:t>
              </a:r>
              <a:endParaRPr lang="en-US" sz="1400" kern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71595" y="3606256"/>
              <a:ext cx="387756" cy="38775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 rot="21600000">
              <a:off x="865473" y="4109760"/>
              <a:ext cx="3412115" cy="387757"/>
            </a:xfrm>
            <a:custGeom>
              <a:avLst/>
              <a:gdLst>
                <a:gd name="connsiteX0" fmla="*/ 0 w 3412115"/>
                <a:gd name="connsiteY0" fmla="*/ 0 h 387756"/>
                <a:gd name="connsiteX1" fmla="*/ 3218237 w 3412115"/>
                <a:gd name="connsiteY1" fmla="*/ 0 h 387756"/>
                <a:gd name="connsiteX2" fmla="*/ 3412115 w 3412115"/>
                <a:gd name="connsiteY2" fmla="*/ 193878 h 387756"/>
                <a:gd name="connsiteX3" fmla="*/ 3218237 w 3412115"/>
                <a:gd name="connsiteY3" fmla="*/ 387756 h 387756"/>
                <a:gd name="connsiteX4" fmla="*/ 0 w 3412115"/>
                <a:gd name="connsiteY4" fmla="*/ 387756 h 387756"/>
                <a:gd name="connsiteX5" fmla="*/ 0 w 3412115"/>
                <a:gd name="connsiteY5" fmla="*/ 0 h 38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2115" h="387756">
                  <a:moveTo>
                    <a:pt x="3412115" y="387755"/>
                  </a:moveTo>
                  <a:lnTo>
                    <a:pt x="193878" y="387755"/>
                  </a:lnTo>
                  <a:lnTo>
                    <a:pt x="0" y="193878"/>
                  </a:lnTo>
                  <a:lnTo>
                    <a:pt x="193878" y="1"/>
                  </a:lnTo>
                  <a:lnTo>
                    <a:pt x="3412115" y="1"/>
                  </a:lnTo>
                  <a:lnTo>
                    <a:pt x="3412115" y="3877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67929" tIns="53341" rIns="99568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Contract Renewal Ease</a:t>
              </a:r>
              <a:endParaRPr lang="en-US" sz="1400" kern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71595" y="4109761"/>
              <a:ext cx="387756" cy="38775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 rot="21600000">
              <a:off x="865473" y="4613264"/>
              <a:ext cx="3412115" cy="387757"/>
            </a:xfrm>
            <a:custGeom>
              <a:avLst/>
              <a:gdLst>
                <a:gd name="connsiteX0" fmla="*/ 0 w 3412115"/>
                <a:gd name="connsiteY0" fmla="*/ 0 h 387756"/>
                <a:gd name="connsiteX1" fmla="*/ 3218237 w 3412115"/>
                <a:gd name="connsiteY1" fmla="*/ 0 h 387756"/>
                <a:gd name="connsiteX2" fmla="*/ 3412115 w 3412115"/>
                <a:gd name="connsiteY2" fmla="*/ 193878 h 387756"/>
                <a:gd name="connsiteX3" fmla="*/ 3218237 w 3412115"/>
                <a:gd name="connsiteY3" fmla="*/ 387756 h 387756"/>
                <a:gd name="connsiteX4" fmla="*/ 0 w 3412115"/>
                <a:gd name="connsiteY4" fmla="*/ 387756 h 387756"/>
                <a:gd name="connsiteX5" fmla="*/ 0 w 3412115"/>
                <a:gd name="connsiteY5" fmla="*/ 0 h 38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2115" h="387756">
                  <a:moveTo>
                    <a:pt x="3412115" y="387755"/>
                  </a:moveTo>
                  <a:lnTo>
                    <a:pt x="193878" y="387755"/>
                  </a:lnTo>
                  <a:lnTo>
                    <a:pt x="0" y="193878"/>
                  </a:lnTo>
                  <a:lnTo>
                    <a:pt x="193878" y="1"/>
                  </a:lnTo>
                  <a:lnTo>
                    <a:pt x="3412115" y="1"/>
                  </a:lnTo>
                  <a:lnTo>
                    <a:pt x="3412115" y="3877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67929" tIns="53341" rIns="99568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Timely RMA Assurance</a:t>
              </a:r>
              <a:endParaRPr lang="en-US" sz="1400" kern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71595" y="4613265"/>
              <a:ext cx="387756" cy="38775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/>
            <p:cNvSpPr/>
            <p:nvPr/>
          </p:nvSpPr>
          <p:spPr>
            <a:xfrm rot="21600000">
              <a:off x="865473" y="5116768"/>
              <a:ext cx="3412115" cy="387757"/>
            </a:xfrm>
            <a:custGeom>
              <a:avLst/>
              <a:gdLst>
                <a:gd name="connsiteX0" fmla="*/ 0 w 3412115"/>
                <a:gd name="connsiteY0" fmla="*/ 0 h 387756"/>
                <a:gd name="connsiteX1" fmla="*/ 3218237 w 3412115"/>
                <a:gd name="connsiteY1" fmla="*/ 0 h 387756"/>
                <a:gd name="connsiteX2" fmla="*/ 3412115 w 3412115"/>
                <a:gd name="connsiteY2" fmla="*/ 193878 h 387756"/>
                <a:gd name="connsiteX3" fmla="*/ 3218237 w 3412115"/>
                <a:gd name="connsiteY3" fmla="*/ 387756 h 387756"/>
                <a:gd name="connsiteX4" fmla="*/ 0 w 3412115"/>
                <a:gd name="connsiteY4" fmla="*/ 387756 h 387756"/>
                <a:gd name="connsiteX5" fmla="*/ 0 w 3412115"/>
                <a:gd name="connsiteY5" fmla="*/ 0 h 38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2115" h="387756">
                  <a:moveTo>
                    <a:pt x="3412115" y="387755"/>
                  </a:moveTo>
                  <a:lnTo>
                    <a:pt x="193878" y="387755"/>
                  </a:lnTo>
                  <a:lnTo>
                    <a:pt x="0" y="193878"/>
                  </a:lnTo>
                  <a:lnTo>
                    <a:pt x="193878" y="1"/>
                  </a:lnTo>
                  <a:lnTo>
                    <a:pt x="3412115" y="1"/>
                  </a:lnTo>
                  <a:lnTo>
                    <a:pt x="3412115" y="3877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67929" tIns="53341" rIns="99568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   Device Life Cycle Data</a:t>
              </a:r>
              <a:endParaRPr lang="en-US" sz="1400" kern="1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71595" y="5116769"/>
              <a:ext cx="387756" cy="38775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 25"/>
            <p:cNvSpPr/>
            <p:nvPr/>
          </p:nvSpPr>
          <p:spPr>
            <a:xfrm rot="21600000">
              <a:off x="865473" y="5620273"/>
              <a:ext cx="3412115" cy="387757"/>
            </a:xfrm>
            <a:custGeom>
              <a:avLst/>
              <a:gdLst>
                <a:gd name="connsiteX0" fmla="*/ 0 w 3412115"/>
                <a:gd name="connsiteY0" fmla="*/ 0 h 387756"/>
                <a:gd name="connsiteX1" fmla="*/ 3218237 w 3412115"/>
                <a:gd name="connsiteY1" fmla="*/ 0 h 387756"/>
                <a:gd name="connsiteX2" fmla="*/ 3412115 w 3412115"/>
                <a:gd name="connsiteY2" fmla="*/ 193878 h 387756"/>
                <a:gd name="connsiteX3" fmla="*/ 3218237 w 3412115"/>
                <a:gd name="connsiteY3" fmla="*/ 387756 h 387756"/>
                <a:gd name="connsiteX4" fmla="*/ 0 w 3412115"/>
                <a:gd name="connsiteY4" fmla="*/ 387756 h 387756"/>
                <a:gd name="connsiteX5" fmla="*/ 0 w 3412115"/>
                <a:gd name="connsiteY5" fmla="*/ 0 h 38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2115" h="387756">
                  <a:moveTo>
                    <a:pt x="3412115" y="387755"/>
                  </a:moveTo>
                  <a:lnTo>
                    <a:pt x="193878" y="387755"/>
                  </a:lnTo>
                  <a:lnTo>
                    <a:pt x="0" y="193878"/>
                  </a:lnTo>
                  <a:lnTo>
                    <a:pt x="193878" y="1"/>
                  </a:lnTo>
                  <a:lnTo>
                    <a:pt x="3412115" y="1"/>
                  </a:lnTo>
                  <a:lnTo>
                    <a:pt x="3412115" y="3877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67929" tIns="53341" rIns="99568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Device Specific Alert Notification</a:t>
              </a:r>
              <a:endParaRPr lang="en-US" sz="1400" kern="1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671595" y="5620274"/>
              <a:ext cx="387756" cy="38775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9" name="Group 28"/>
          <p:cNvGrpSpPr/>
          <p:nvPr/>
        </p:nvGrpSpPr>
        <p:grpSpPr>
          <a:xfrm>
            <a:off x="373412" y="1910081"/>
            <a:ext cx="4135525" cy="4561574"/>
            <a:chOff x="373412" y="1910081"/>
            <a:chExt cx="4135525" cy="4561574"/>
          </a:xfrm>
        </p:grpSpPr>
        <p:sp>
          <p:nvSpPr>
            <p:cNvPr id="32" name="Rectangle 31"/>
            <p:cNvSpPr/>
            <p:nvPr/>
          </p:nvSpPr>
          <p:spPr>
            <a:xfrm rot="10800000">
              <a:off x="373412" y="1910081"/>
              <a:ext cx="4135525" cy="4561574"/>
            </a:xfrm>
            <a:prstGeom prst="rect">
              <a:avLst/>
            </a:prstGeom>
            <a:solidFill>
              <a:srgbClr val="FFFFFF">
                <a:alpha val="57000"/>
              </a:srgb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 Placeholder 5"/>
            <p:cNvSpPr txBox="1">
              <a:spLocks/>
            </p:cNvSpPr>
            <p:nvPr/>
          </p:nvSpPr>
          <p:spPr>
            <a:xfrm>
              <a:off x="487073" y="1991533"/>
              <a:ext cx="3909318" cy="43251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marL="228600" indent="-228600">
                <a:lnSpc>
                  <a:spcPct val="95000"/>
                </a:lnSpc>
                <a:spcBef>
                  <a:spcPts val="1200"/>
                </a:spcBef>
                <a:buClr>
                  <a:srgbClr val="FFFFFF"/>
                </a:buClr>
                <a:buSzPct val="90000"/>
                <a:buFont typeface="Arial" pitchFamily="34" charset="0"/>
                <a:buChar char="•"/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3" descr="stripes.png"/>
            <p:cNvPicPr>
              <a:picLocks/>
            </p:cNvPicPr>
            <p:nvPr/>
          </p:nvPicPr>
          <p:blipFill>
            <a:blip r:embed="rId4" cstate="print">
              <a:alphaModFix amt="49000"/>
            </a:blip>
            <a:srcRect l="45943" t="25593" r="10986"/>
            <a:stretch>
              <a:fillRect/>
            </a:stretch>
          </p:blipFill>
          <p:spPr>
            <a:xfrm>
              <a:off x="484094" y="1982937"/>
              <a:ext cx="3917048" cy="3245605"/>
            </a:xfrm>
            <a:prstGeom prst="rect">
              <a:avLst/>
            </a:prstGeom>
          </p:spPr>
        </p:pic>
        <p:pic>
          <p:nvPicPr>
            <p:cNvPr id="35" name="Picture 34" descr="asses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966" y="2097955"/>
              <a:ext cx="3624801" cy="1385106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sp>
          <p:nvSpPr>
            <p:cNvPr id="36" name="Text Placeholder 5"/>
            <p:cNvSpPr txBox="1">
              <a:spLocks/>
            </p:cNvSpPr>
            <p:nvPr/>
          </p:nvSpPr>
          <p:spPr>
            <a:xfrm>
              <a:off x="487073" y="2999507"/>
              <a:ext cx="4015036" cy="27806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25400" dir="2700000">
                <a:srgbClr val="000000">
                  <a:alpha val="2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marL="177800" indent="-177800">
                <a:spcAft>
                  <a:spcPts val="1800"/>
                </a:spcAft>
                <a:buClr>
                  <a:srgbClr val="FFFFFF"/>
                </a:buClr>
                <a:buFont typeface="Arial"/>
                <a:buChar char="•"/>
              </a:pPr>
              <a:endParaRPr lang="en-US" sz="1600" dirty="0">
                <a:solidFill>
                  <a:schemeClr val="bg1"/>
                </a:solidFill>
              </a:endParaRPr>
            </a:p>
            <a:p>
              <a:pPr marL="182880" indent="-182880">
                <a:lnSpc>
                  <a:spcPct val="95000"/>
                </a:lnSpc>
                <a:spcBef>
                  <a:spcPts val="1200"/>
                </a:spcBef>
                <a:buClr>
                  <a:srgbClr val="FFFFFF"/>
                </a:buClr>
                <a:buSzPct val="90000"/>
                <a:buFont typeface="Arial" pitchFamily="34" charset="0"/>
                <a:buChar char="•"/>
                <a:defRPr/>
              </a:pPr>
              <a:r>
                <a:rPr lang="en-US" dirty="0">
                  <a:solidFill>
                    <a:schemeClr val="bg1"/>
                  </a:solidFill>
                </a:rPr>
                <a:t>“I want to identify </a:t>
              </a:r>
              <a:r>
                <a:rPr lang="en-US" dirty="0" smtClean="0">
                  <a:solidFill>
                    <a:schemeClr val="bg1"/>
                  </a:solidFill>
                </a:rPr>
                <a:t>my serial numbers and map to contracts.”</a:t>
              </a:r>
              <a:endParaRPr lang="en-US" dirty="0">
                <a:solidFill>
                  <a:schemeClr val="bg1"/>
                </a:solidFill>
              </a:endParaRPr>
            </a:p>
            <a:p>
              <a:pPr marL="182880" indent="-182880">
                <a:lnSpc>
                  <a:spcPct val="95000"/>
                </a:lnSpc>
                <a:spcBef>
                  <a:spcPts val="1200"/>
                </a:spcBef>
                <a:buClr>
                  <a:srgbClr val="FFFFFF"/>
                </a:buClr>
                <a:buSzPct val="90000"/>
                <a:buFont typeface="Arial" pitchFamily="34" charset="0"/>
                <a:buChar char="•"/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“Doing this manually is costing me time and money.”</a:t>
              </a:r>
            </a:p>
            <a:p>
              <a:pPr marL="182880" indent="-182880">
                <a:lnSpc>
                  <a:spcPct val="95000"/>
                </a:lnSpc>
                <a:spcBef>
                  <a:spcPts val="1200"/>
                </a:spcBef>
                <a:buClr>
                  <a:srgbClr val="FFFFFF"/>
                </a:buClr>
                <a:buSzPct val="90000"/>
                <a:buFont typeface="Arial" pitchFamily="34" charset="0"/>
                <a:buChar char="•"/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“I want my records to be accurate and up to date.”</a:t>
              </a:r>
              <a:endParaRPr lang="en-US" dirty="0">
                <a:solidFill>
                  <a:schemeClr val="bg1"/>
                </a:solidFill>
              </a:endParaRPr>
            </a:p>
            <a:p>
              <a:pPr marL="182880" indent="-182880">
                <a:lnSpc>
                  <a:spcPct val="95000"/>
                </a:lnSpc>
                <a:spcBef>
                  <a:spcPts val="1200"/>
                </a:spcBef>
                <a:buClr>
                  <a:srgbClr val="FFFFFF"/>
                </a:buClr>
                <a:buSzPct val="90000"/>
                <a:buFont typeface="Arial" pitchFamily="34" charset="0"/>
                <a:buChar char="•"/>
                <a:defRPr/>
              </a:pPr>
              <a:r>
                <a:rPr lang="en-US" dirty="0">
                  <a:solidFill>
                    <a:schemeClr val="bg1"/>
                  </a:solidFill>
                </a:rPr>
                <a:t>“I want </a:t>
              </a:r>
              <a:r>
                <a:rPr lang="en-US" dirty="0" smtClean="0">
                  <a:solidFill>
                    <a:schemeClr val="bg1"/>
                  </a:solidFill>
                </a:rPr>
                <a:t>to simplify my service renewal process.”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9114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316918" y="132720"/>
            <a:ext cx="2834626" cy="6237452"/>
            <a:chOff x="6316918" y="132720"/>
            <a:chExt cx="2834626" cy="6237452"/>
          </a:xfrm>
        </p:grpSpPr>
        <p:pic>
          <p:nvPicPr>
            <p:cNvPr id="24" name="Picture 201" descr="HAI68083"/>
            <p:cNvPicPr>
              <a:picLocks noChangeAspect="1" noChangeArrowheads="1"/>
            </p:cNvPicPr>
            <p:nvPr/>
          </p:nvPicPr>
          <p:blipFill>
            <a:blip r:embed="rId3" cstate="print"/>
            <a:srcRect l="20535" t="2802" r="20535" b="-50"/>
            <a:stretch>
              <a:fillRect/>
            </a:stretch>
          </p:blipFill>
          <p:spPr bwMode="auto">
            <a:xfrm>
              <a:off x="6316918" y="132720"/>
              <a:ext cx="2834626" cy="6237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6316918" y="132720"/>
              <a:ext cx="2834626" cy="6237452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228600"/>
            <a:ext cx="8588861" cy="441620"/>
          </a:xfrm>
        </p:spPr>
        <p:txBody>
          <a:bodyPr>
            <a:noAutofit/>
          </a:bodyPr>
          <a:lstStyle/>
          <a:p>
            <a:r>
              <a:rPr lang="en-US" dirty="0"/>
              <a:t>Top 10 International Bank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79546" y="1629820"/>
            <a:ext cx="4105482" cy="150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marL="174625" indent="-174625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646464"/>
                </a:solidFill>
                <a:latin typeface="Calibri"/>
                <a:cs typeface="Calibri"/>
              </a:rPr>
              <a:t>What are the gaps and overlaps in service coverage?</a:t>
            </a:r>
          </a:p>
          <a:p>
            <a:pPr marL="174625" indent="-174625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646464"/>
                </a:solidFill>
                <a:latin typeface="Calibri"/>
                <a:cs typeface="Calibri"/>
              </a:rPr>
              <a:t>Are any network devices near or at EOL?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97766" y="1043476"/>
            <a:ext cx="3840480" cy="523220"/>
            <a:chOff x="80177" y="1525564"/>
            <a:chExt cx="3840480" cy="523220"/>
          </a:xfrm>
        </p:grpSpPr>
        <p:sp>
          <p:nvSpPr>
            <p:cNvPr id="8" name="Rounded Rectangle 7"/>
            <p:cNvSpPr/>
            <p:nvPr/>
          </p:nvSpPr>
          <p:spPr bwMode="auto">
            <a:xfrm rot="5400000">
              <a:off x="1771817" y="-106751"/>
              <a:ext cx="457200" cy="3840480"/>
            </a:xfrm>
            <a:prstGeom prst="roundRect">
              <a:avLst>
                <a:gd name="adj" fmla="val 47139"/>
              </a:avLst>
            </a:prstGeom>
            <a:gradFill flip="none" rotWithShape="1">
              <a:gsLst>
                <a:gs pos="0">
                  <a:schemeClr val="tx1">
                    <a:shade val="30000"/>
                    <a:satMod val="115000"/>
                  </a:schemeClr>
                </a:gs>
                <a:gs pos="50000">
                  <a:schemeClr val="tx1">
                    <a:shade val="67500"/>
                    <a:satMod val="115000"/>
                  </a:schemeClr>
                </a:gs>
                <a:gs pos="100000">
                  <a:schemeClr val="tx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>
              <a:off x="291604" y="1525564"/>
              <a:ext cx="322146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4625" indent="-174625"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srgbClr val="FFFFFF"/>
                  </a:solidFill>
                  <a:latin typeface="Calibri"/>
                  <a:cs typeface="Calibri"/>
                </a:rPr>
                <a:t>Customer Challenge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9041" y="1742368"/>
            <a:ext cx="3865007" cy="3946382"/>
            <a:chOff x="5095866" y="1525564"/>
            <a:chExt cx="3865007" cy="3946382"/>
          </a:xfrm>
        </p:grpSpPr>
        <p:grpSp>
          <p:nvGrpSpPr>
            <p:cNvPr id="22" name="Group 21"/>
            <p:cNvGrpSpPr/>
            <p:nvPr/>
          </p:nvGrpSpPr>
          <p:grpSpPr>
            <a:xfrm>
              <a:off x="5108129" y="1525564"/>
              <a:ext cx="3840480" cy="3946382"/>
              <a:chOff x="5026126" y="1525564"/>
              <a:chExt cx="3840480" cy="394638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040421" y="1575964"/>
                <a:ext cx="3811891" cy="3895982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lumMod val="74000"/>
                      <a:lumOff val="26000"/>
                      <a:alpha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5026126" y="1525564"/>
                <a:ext cx="3840480" cy="523220"/>
                <a:chOff x="80177" y="4874397"/>
                <a:chExt cx="3840480" cy="523220"/>
              </a:xfrm>
            </p:grpSpPr>
            <p:sp>
              <p:nvSpPr>
                <p:cNvPr id="12" name="Rounded Rectangle 11"/>
                <p:cNvSpPr/>
                <p:nvPr/>
              </p:nvSpPr>
              <p:spPr bwMode="auto">
                <a:xfrm rot="5400000">
                  <a:off x="1771817" y="3233157"/>
                  <a:ext cx="457200" cy="384048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50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Rectangle 23"/>
                <p:cNvSpPr>
                  <a:spLocks noChangeArrowheads="1"/>
                </p:cNvSpPr>
                <p:nvPr/>
              </p:nvSpPr>
              <p:spPr bwMode="auto">
                <a:xfrm>
                  <a:off x="291604" y="4874397"/>
                  <a:ext cx="3126523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174625" indent="-174625">
                    <a:spcBef>
                      <a:spcPts val="600"/>
                    </a:spcBef>
                    <a:defRPr/>
                  </a:pPr>
                  <a:r>
                    <a:rPr lang="en-US" sz="2800" dirty="0">
                      <a:solidFill>
                        <a:srgbClr val="FFFFFF"/>
                      </a:solidFill>
                      <a:latin typeface="Calibri"/>
                      <a:cs typeface="Calibri"/>
                    </a:rPr>
                    <a:t>Impact on Customer</a:t>
                  </a:r>
                </a:p>
              </p:txBody>
            </p:sp>
          </p:grpSp>
        </p:grp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095866" y="2111908"/>
              <a:ext cx="3865007" cy="30714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2124" tIns="41061" rIns="82124" bIns="41061">
              <a:spAutoFit/>
            </a:bodyPr>
            <a:lstStyle/>
            <a:p>
              <a:pPr marL="174625" indent="-174625">
                <a:lnSpc>
                  <a:spcPct val="85000"/>
                </a:lnSpc>
                <a:spcBef>
                  <a:spcPts val="600"/>
                </a:spcBef>
                <a:buFont typeface="Arial" charset="0"/>
                <a:buChar char="•"/>
              </a:pPr>
              <a:r>
                <a:rPr lang="en-US" sz="2400" dirty="0" smtClean="0">
                  <a:solidFill>
                    <a:srgbClr val="646464"/>
                  </a:solidFill>
                  <a:latin typeface="Calibri"/>
                  <a:cs typeface="Calibri"/>
                </a:rPr>
                <a:t>Identified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alibri"/>
                  <a:cs typeface="Calibri"/>
                </a:rPr>
                <a:t>20%</a:t>
              </a:r>
              <a:r>
                <a:rPr lang="en-US" sz="2400" dirty="0" smtClean="0">
                  <a:solidFill>
                    <a:srgbClr val="646464"/>
                  </a:solidFill>
                  <a:latin typeface="Calibri"/>
                  <a:cs typeface="Calibri"/>
                </a:rPr>
                <a:t> of network devices were </a:t>
              </a: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alibri"/>
                  <a:cs typeface="Calibri"/>
                </a:rPr>
                <a:t>at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alibri"/>
                  <a:cs typeface="Calibri"/>
                </a:rPr>
                <a:t>or near retirement</a:t>
              </a:r>
            </a:p>
            <a:p>
              <a:pPr marL="174625" indent="-174625">
                <a:lnSpc>
                  <a:spcPct val="85000"/>
                </a:lnSpc>
                <a:spcBef>
                  <a:spcPts val="600"/>
                </a:spcBef>
                <a:buFont typeface="Arial" charset="0"/>
                <a:buChar char="•"/>
              </a:pPr>
              <a:r>
                <a:rPr lang="en-US" sz="2400" dirty="0" smtClean="0">
                  <a:solidFill>
                    <a:srgbClr val="646464"/>
                  </a:solidFill>
                  <a:latin typeface="Calibri"/>
                  <a:cs typeface="Calibri"/>
                </a:rPr>
                <a:t>Determined more than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alibri"/>
                  <a:cs typeface="Calibri"/>
                </a:rPr>
                <a:t>2/3</a:t>
              </a:r>
              <a:r>
                <a:rPr lang="en-US" sz="2400" dirty="0" smtClean="0">
                  <a:solidFill>
                    <a:srgbClr val="646464"/>
                  </a:solidFill>
                  <a:latin typeface="Calibri"/>
                  <a:cs typeface="Calibri"/>
                </a:rPr>
                <a:t> of chassis were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alibri"/>
                  <a:cs typeface="Calibri"/>
                </a:rPr>
                <a:t>uncovered</a:t>
              </a:r>
              <a:r>
                <a:rPr lang="en-US" sz="2400" dirty="0" smtClean="0">
                  <a:solidFill>
                    <a:srgbClr val="646464"/>
                  </a:solidFill>
                  <a:latin typeface="Calibri"/>
                  <a:cs typeface="Calibri"/>
                </a:rPr>
                <a:t> by service contract</a:t>
              </a:r>
            </a:p>
            <a:p>
              <a:pPr marL="174625" indent="-174625">
                <a:lnSpc>
                  <a:spcPct val="85000"/>
                </a:lnSpc>
                <a:spcBef>
                  <a:spcPts val="600"/>
                </a:spcBef>
                <a:buFont typeface="Arial" charset="0"/>
                <a:buChar char="•"/>
              </a:pPr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  <a:latin typeface="Calibri"/>
                  <a:cs typeface="Calibri"/>
                </a:rPr>
                <a:t>Gained 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Calibri"/>
                  <a:cs typeface="Calibri"/>
                </a:rPr>
                <a:t>tighter control </a:t>
              </a:r>
              <a:r>
                <a:rPr lang="en-US" sz="2400" dirty="0" smtClean="0">
                  <a:solidFill>
                    <a:srgbClr val="646464"/>
                  </a:solidFill>
                  <a:latin typeface="Calibri"/>
                  <a:cs typeface="Calibri"/>
                </a:rPr>
                <a:t>of its cost structure and improved SLA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7766" y="3444027"/>
            <a:ext cx="4287261" cy="2290467"/>
            <a:chOff x="80177" y="3926115"/>
            <a:chExt cx="4287261" cy="2290467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7200" y="4554764"/>
              <a:ext cx="3910238" cy="16618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2124" tIns="41061" rIns="82124" bIns="41061">
              <a:spAutoFit/>
            </a:bodyPr>
            <a:lstStyle/>
            <a:p>
              <a:pPr marL="174625" indent="-174625">
                <a:lnSpc>
                  <a:spcPct val="85000"/>
                </a:lnSpc>
                <a:spcBef>
                  <a:spcPts val="600"/>
                </a:spcBef>
                <a:spcAft>
                  <a:spcPts val="600"/>
                </a:spcAft>
                <a:buFont typeface="Arial" charset="0"/>
                <a:buChar char="•"/>
              </a:pPr>
              <a:r>
                <a:rPr lang="en-US" sz="2400" dirty="0">
                  <a:solidFill>
                    <a:srgbClr val="646464"/>
                  </a:solidFill>
                  <a:latin typeface="Calibri"/>
                  <a:cs typeface="Calibri"/>
                </a:rPr>
                <a:t>Cisco Smart Net Total Care Service to provide insights and proactive network support on a continuous basis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0177" y="3926115"/>
              <a:ext cx="3840480" cy="523220"/>
              <a:chOff x="80177" y="3492489"/>
              <a:chExt cx="3840480" cy="52322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 rot="5400000">
                <a:off x="1771817" y="1851253"/>
                <a:ext cx="457200" cy="38404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92D050"/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91604" y="3492489"/>
                <a:ext cx="24089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marL="174625" indent="-174625">
                  <a:spcBef>
                    <a:spcPts val="600"/>
                  </a:spcBef>
                  <a:defRPr/>
                </a:pPr>
                <a:r>
                  <a:rPr lang="en-US" sz="2800" dirty="0">
                    <a:solidFill>
                      <a:srgbClr val="FFFFFF"/>
                    </a:solidFill>
                    <a:latin typeface="Calibri"/>
                    <a:cs typeface="Calibri"/>
                  </a:rPr>
                  <a:t>Cisco Solution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1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967967"/>
            <a:ext cx="8541607" cy="2407042"/>
          </a:xfrm>
        </p:spPr>
        <p:txBody>
          <a:bodyPr/>
          <a:lstStyle/>
          <a:p>
            <a:pPr algn="ctr"/>
            <a:r>
              <a:rPr lang="en-US" dirty="0" smtClean="0"/>
              <a:t>Smart Net Total Care</a:t>
            </a:r>
            <a:br>
              <a:rPr lang="en-US" dirty="0" smtClean="0"/>
            </a:br>
            <a:r>
              <a:rPr lang="en-US" sz="4800" dirty="0" smtClean="0"/>
              <a:t>Partner Value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522358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2400" y="762000"/>
            <a:ext cx="8806543" cy="5486400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301" y="838200"/>
            <a:ext cx="9027899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….with each customer you could reveal their uncovered Cisco products?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400" b="1" dirty="0" smtClean="0">
                <a:solidFill>
                  <a:schemeClr val="tx1"/>
                </a:solidFill>
              </a:rPr>
              <a:t>Grow SMARTnet revenue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….you gave each customer an accurate view of their end-of-support Cisco products?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400" b="1" dirty="0" smtClean="0">
                <a:solidFill>
                  <a:schemeClr val="tx1"/>
                </a:solidFill>
              </a:rPr>
              <a:t>Sell </a:t>
            </a:r>
            <a:r>
              <a:rPr lang="en-US" sz="2400" b="1" dirty="0">
                <a:solidFill>
                  <a:schemeClr val="tx1"/>
                </a:solidFill>
              </a:rPr>
              <a:t>new </a:t>
            </a:r>
            <a:r>
              <a:rPr lang="en-US" sz="2400" b="1" dirty="0" smtClean="0">
                <a:solidFill>
                  <a:schemeClr val="tx1"/>
                </a:solidFill>
              </a:rPr>
              <a:t>Cisco products </a:t>
            </a:r>
          </a:p>
          <a:p>
            <a:pPr>
              <a:spcBef>
                <a:spcPts val="0"/>
              </a:spcBef>
            </a:pPr>
            <a:endParaRPr lang="en-US" sz="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sz="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….you gave the customer on-going up-to-date installed base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and contract information?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400" b="1" dirty="0" smtClean="0">
                <a:solidFill>
                  <a:schemeClr val="tx1"/>
                </a:solidFill>
              </a:rPr>
              <a:t>Faster </a:t>
            </a:r>
            <a:r>
              <a:rPr lang="en-US" sz="2400" b="1" dirty="0">
                <a:solidFill>
                  <a:schemeClr val="tx1"/>
                </a:solidFill>
              </a:rPr>
              <a:t>and more efficient </a:t>
            </a:r>
            <a:r>
              <a:rPr lang="en-US" sz="2400" b="1" dirty="0" smtClean="0">
                <a:solidFill>
                  <a:schemeClr val="tx1"/>
                </a:solidFill>
              </a:rPr>
              <a:t>SMARTnet renewals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35153"/>
                </a:solidFill>
              </a:rPr>
              <a:t>….you could inform your customer about a published Cisco alert that would preempt network disruption?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400" b="1" u="sng" dirty="0" smtClean="0">
                <a:solidFill>
                  <a:schemeClr val="tx1"/>
                </a:solidFill>
                <a:sym typeface="Wingdings" pitchFamily="2" charset="2"/>
              </a:rPr>
              <a:t>PRICELESS!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9702" y="139607"/>
            <a:ext cx="8729241" cy="698593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</a:rPr>
              <a:t>Smart Net Total Care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spc="-1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</a:rPr>
              <a:t>What If….</a:t>
            </a:r>
          </a:p>
        </p:txBody>
      </p:sp>
      <p:sp>
        <p:nvSpPr>
          <p:cNvPr id="2" name="Oval 1"/>
          <p:cNvSpPr/>
          <p:nvPr/>
        </p:nvSpPr>
        <p:spPr>
          <a:xfrm>
            <a:off x="838200" y="5562600"/>
            <a:ext cx="2987749" cy="914400"/>
          </a:xfrm>
          <a:prstGeom prst="ellipse">
            <a:avLst/>
          </a:prstGeom>
          <a:noFill/>
          <a:ln w="50800">
            <a:solidFill>
              <a:srgbClr val="C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4356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Cisco Arial 4x3 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25389</TotalTime>
  <Words>902</Words>
  <Application>Microsoft Office PowerPoint</Application>
  <PresentationFormat>全屏显示(4:3)</PresentationFormat>
  <Paragraphs>133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Cisco Arial 4x3 template</vt:lpstr>
      <vt:lpstr>Default Theme</vt:lpstr>
      <vt:lpstr>Smart Net Total Care </vt:lpstr>
      <vt:lpstr>Smart Net Total Care Partner Value</vt:lpstr>
      <vt:lpstr>PowerPoint 演示文稿</vt:lpstr>
      <vt:lpstr>Smart Net Total Care Customer Value</vt:lpstr>
      <vt:lpstr>Smart Net Total Care  Installed Base Management – What’s the Problem?</vt:lpstr>
      <vt:lpstr>PowerPoint 演示文稿</vt:lpstr>
      <vt:lpstr>Top 10 International Bank</vt:lpstr>
      <vt:lpstr>Smart Net Total Care Partner Value</vt:lpstr>
      <vt:lpstr>PowerPoint 演示文稿</vt:lpstr>
      <vt:lpstr>PowerPoint 演示文稿</vt:lpstr>
      <vt:lpstr>Smart Net Total Care Opportunity Identification</vt:lpstr>
      <vt:lpstr>PowerPoint 演示文稿</vt:lpstr>
      <vt:lpstr>Smart Net Total Care Questions?</vt:lpstr>
      <vt:lpstr>PowerPoint 演示文稿</vt:lpstr>
      <vt:lpstr>声明：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Smart Services GET Opportunities</dc:title>
  <dc:creator>mindwong</dc:creator>
  <cp:lastModifiedBy>Microsoft</cp:lastModifiedBy>
  <cp:revision>498</cp:revision>
  <dcterms:created xsi:type="dcterms:W3CDTF">2011-12-12T17:06:00Z</dcterms:created>
  <dcterms:modified xsi:type="dcterms:W3CDTF">2018-01-05T05:14:45Z</dcterms:modified>
</cp:coreProperties>
</file>