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04" r:id="rId1"/>
    <p:sldMasterId id="2147483867" r:id="rId2"/>
  </p:sldMasterIdLst>
  <p:notesMasterIdLst>
    <p:notesMasterId r:id="rId28"/>
  </p:notesMasterIdLst>
  <p:handoutMasterIdLst>
    <p:handoutMasterId r:id="rId29"/>
  </p:handoutMasterIdLst>
  <p:sldIdLst>
    <p:sldId id="587" r:id="rId3"/>
    <p:sldId id="631" r:id="rId4"/>
    <p:sldId id="632" r:id="rId5"/>
    <p:sldId id="609" r:id="rId6"/>
    <p:sldId id="610" r:id="rId7"/>
    <p:sldId id="637" r:id="rId8"/>
    <p:sldId id="641" r:id="rId9"/>
    <p:sldId id="639" r:id="rId10"/>
    <p:sldId id="638" r:id="rId11"/>
    <p:sldId id="647" r:id="rId12"/>
    <p:sldId id="619" r:id="rId13"/>
    <p:sldId id="649" r:id="rId14"/>
    <p:sldId id="643" r:id="rId15"/>
    <p:sldId id="644" r:id="rId16"/>
    <p:sldId id="650" r:id="rId17"/>
    <p:sldId id="645" r:id="rId18"/>
    <p:sldId id="648" r:id="rId19"/>
    <p:sldId id="627" r:id="rId20"/>
    <p:sldId id="603" r:id="rId21"/>
    <p:sldId id="640" r:id="rId22"/>
    <p:sldId id="604" r:id="rId23"/>
    <p:sldId id="622" r:id="rId24"/>
    <p:sldId id="646" r:id="rId25"/>
    <p:sldId id="630" r:id="rId26"/>
    <p:sldId id="651" r:id="rId27"/>
  </p:sldIdLst>
  <p:sldSz cx="9144000" cy="5143500" type="screen16x9"/>
  <p:notesSz cx="6858000" cy="9144000"/>
  <p:embeddedFontLst>
    <p:embeddedFont>
      <p:font typeface="微软雅黑" pitchFamily="34" charset="-122"/>
      <p:regular r:id="rId30"/>
      <p:bold r:id="rId31"/>
    </p:embeddedFont>
    <p:embeddedFont>
      <p:font typeface="Futura Bk" charset="0"/>
      <p:regular r:id="rId32"/>
      <p:bold r:id="rId33"/>
      <p:italic r:id="rId34"/>
    </p:embeddedFont>
    <p:embeddedFont>
      <p:font typeface="Verdana" pitchFamily="34" charset="0"/>
      <p:regular r:id="rId35"/>
      <p:bold r:id="rId36"/>
      <p:italic r:id="rId37"/>
      <p:boldItalic r:id="rId38"/>
    </p:embeddedFont>
    <p:embeddedFont>
      <p:font typeface="Segoe UI" pitchFamily="34" charset="0"/>
      <p:regular r:id="rId39"/>
      <p:bold r:id="rId40"/>
      <p:italic r:id="rId41"/>
      <p:boldItalic r:id="rId42"/>
    </p:embeddedFont>
    <p:embeddedFont>
      <p:font typeface="Calibri" pitchFamily="34" charset="0"/>
      <p:regular r:id="rId43"/>
      <p:bold r:id="rId44"/>
      <p:italic r:id="rId45"/>
      <p:boldItalic r:id="rId46"/>
    </p:embeddedFont>
    <p:embeddedFont>
      <p:font typeface="Lucida Grande" charset="0"/>
      <p:regular r:id="rId47"/>
      <p:bold r:id="rId48"/>
    </p:embeddedFont>
    <p:embeddedFont>
      <p:font typeface="HP Simplified" charset="0"/>
      <p:regular r:id="rId49"/>
      <p:bold r:id="rId50"/>
      <p:italic r:id="rId51"/>
      <p:boldItalic r:id="rId52"/>
    </p:embeddedFont>
    <p:embeddedFont>
      <p:font typeface="Futura Lt" charset="0"/>
      <p:regular r:id="rId5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ryAnn Fitzgerald" initials="TF" lastIdx="2" clrIdx="0"/>
  <p:cmAuthor id="1" name=" " initials="MSOffice" lastIdx="0" clrIdx="1"/>
  <p:cmAuthor id="2" name="Kevin Secino" initials="KS" lastIdx="5"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E7E7E7"/>
    <a:srgbClr val="000000"/>
    <a:srgbClr val="B9B8BB"/>
    <a:srgbClr val="E5E8E8"/>
    <a:srgbClr val="822980"/>
    <a:srgbClr val="B9B9BB"/>
    <a:srgbClr val="B6B8BB"/>
    <a:srgbClr val="87898B"/>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91" autoAdjust="0"/>
    <p:restoredTop sz="88727" autoAdjust="0"/>
  </p:normalViewPr>
  <p:slideViewPr>
    <p:cSldViewPr snapToGrid="0">
      <p:cViewPr varScale="1">
        <p:scale>
          <a:sx n="76" d="100"/>
          <a:sy n="76" d="100"/>
        </p:scale>
        <p:origin x="-1056" y="-72"/>
      </p:cViewPr>
      <p:guideLst>
        <p:guide orient="horz" pos="3083"/>
        <p:guide orient="horz" pos="743"/>
        <p:guide orient="horz" pos="893"/>
        <p:guide orient="horz" pos="438"/>
        <p:guide orient="horz" pos="1671"/>
        <p:guide orient="horz" pos="2236"/>
        <p:guide orient="horz" pos="146"/>
        <p:guide orient="horz" pos="2443"/>
        <p:guide pos="1794"/>
        <p:guide pos="2736"/>
        <p:guide pos="202"/>
        <p:guide pos="5322"/>
        <p:guide pos="5625"/>
        <p:guide pos="2878"/>
        <p:guide pos="3555"/>
        <p:guide pos="1965"/>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107" d="100"/>
        <a:sy n="107" d="100"/>
      </p:scale>
      <p:origin x="0" y="0"/>
    </p:cViewPr>
  </p:sorterViewPr>
  <p:notesViewPr>
    <p:cSldViewPr snapToGrid="0" snapToObjects="1" showGuides="1">
      <p:cViewPr varScale="1">
        <p:scale>
          <a:sx n="117" d="100"/>
          <a:sy n="117" d="100"/>
        </p:scale>
        <p:origin x="-402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41" Type="http://schemas.openxmlformats.org/officeDocument/2006/relationships/font" Target="fonts/font12.fntdata"/><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22.fntdata"/><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solidFill>
                  <a:schemeClr val="accent1"/>
                </a:solidFill>
              </a:defRPr>
            </a:pPr>
            <a:r>
              <a:rPr lang="en-US" sz="1800" dirty="0" smtClean="0">
                <a:solidFill>
                  <a:schemeClr val="accent1"/>
                </a:solidFill>
              </a:rPr>
              <a:t>Worldwide</a:t>
            </a:r>
            <a:r>
              <a:rPr lang="en-US" sz="1800" baseline="0" dirty="0" smtClean="0">
                <a:solidFill>
                  <a:schemeClr val="accent1"/>
                </a:solidFill>
              </a:rPr>
              <a:t> Small Business WLAN Forecast</a:t>
            </a:r>
            <a:endParaRPr lang="en-US" sz="1800" dirty="0">
              <a:solidFill>
                <a:schemeClr val="accent1"/>
              </a:solidFill>
            </a:endParaRPr>
          </a:p>
        </c:rich>
      </c:tx>
      <c:layout/>
      <c:overlay val="0"/>
    </c:title>
    <c:autoTitleDeleted val="0"/>
    <c:plotArea>
      <c:layout/>
      <c:barChart>
        <c:barDir val="col"/>
        <c:grouping val="clustered"/>
        <c:varyColors val="0"/>
        <c:ser>
          <c:idx val="0"/>
          <c:order val="0"/>
          <c:tx>
            <c:strRef>
              <c:f>Sheet1!$B$1</c:f>
              <c:strCache>
                <c:ptCount val="1"/>
                <c:pt idx="0">
                  <c:v>Series 1</c:v>
                </c:pt>
              </c:strCache>
            </c:strRef>
          </c:tx>
          <c:invertIfNegative val="0"/>
          <c:dLbls>
            <c:dLbl>
              <c:idx val="0"/>
              <c:layout/>
              <c:tx>
                <c:rich>
                  <a:bodyPr/>
                  <a:lstStyle/>
                  <a:p>
                    <a:r>
                      <a:rPr lang="en-US" sz="1100" smtClean="0"/>
                      <a:t>$368,594,400</a:t>
                    </a:r>
                    <a:endParaRPr lang="en-US"/>
                  </a:p>
                </c:rich>
              </c:tx>
              <c:showLegendKey val="0"/>
              <c:showVal val="1"/>
              <c:showCatName val="0"/>
              <c:showSerName val="0"/>
              <c:showPercent val="0"/>
              <c:showBubbleSize val="0"/>
            </c:dLbl>
            <c:dLbl>
              <c:idx val="1"/>
              <c:layout/>
              <c:tx>
                <c:rich>
                  <a:bodyPr/>
                  <a:lstStyle/>
                  <a:p>
                    <a:r>
                      <a:rPr lang="en-US" sz="1100" smtClean="0"/>
                      <a:t>$407,762,465</a:t>
                    </a:r>
                    <a:endParaRPr lang="en-US"/>
                  </a:p>
                </c:rich>
              </c:tx>
              <c:showLegendKey val="0"/>
              <c:showVal val="1"/>
              <c:showCatName val="0"/>
              <c:showSerName val="0"/>
              <c:showPercent val="0"/>
              <c:showBubbleSize val="0"/>
            </c:dLbl>
            <c:dLbl>
              <c:idx val="2"/>
              <c:layout/>
              <c:tx>
                <c:rich>
                  <a:bodyPr/>
                  <a:lstStyle/>
                  <a:p>
                    <a:r>
                      <a:rPr lang="en-US" sz="1100" smtClean="0"/>
                      <a:t>$410,569,385</a:t>
                    </a:r>
                    <a:endParaRPr lang="en-US"/>
                  </a:p>
                </c:rich>
              </c:tx>
              <c:showLegendKey val="0"/>
              <c:showVal val="1"/>
              <c:showCatName val="0"/>
              <c:showSerName val="0"/>
              <c:showPercent val="0"/>
              <c:showBubbleSize val="0"/>
            </c:dLbl>
            <c:dLbl>
              <c:idx val="3"/>
              <c:layout/>
              <c:tx>
                <c:rich>
                  <a:bodyPr/>
                  <a:lstStyle/>
                  <a:p>
                    <a:r>
                      <a:rPr lang="en-US" sz="1100" smtClean="0"/>
                      <a:t>$411,997,301</a:t>
                    </a:r>
                    <a:endParaRPr lang="en-US"/>
                  </a:p>
                </c:rich>
              </c:tx>
              <c:showLegendKey val="0"/>
              <c:showVal val="1"/>
              <c:showCatName val="0"/>
              <c:showSerName val="0"/>
              <c:showPercent val="0"/>
              <c:showBubbleSize val="0"/>
            </c:dLbl>
            <c:txPr>
              <a:bodyPr/>
              <a:lstStyle/>
              <a:p>
                <a:pPr>
                  <a:defRPr sz="1100"/>
                </a:pPr>
                <a:endParaRPr lang="zh-CN"/>
              </a:p>
            </c:txPr>
            <c:showLegendKey val="0"/>
            <c:showVal val="1"/>
            <c:showCatName val="0"/>
            <c:showSerName val="0"/>
            <c:showPercent val="0"/>
            <c:showBubbleSize val="0"/>
            <c:showLeaderLines val="0"/>
          </c:dLbls>
          <c:cat>
            <c:numRef>
              <c:f>Sheet1!$A$2:$A$5</c:f>
              <c:numCache>
                <c:formatCode>General</c:formatCode>
                <c:ptCount val="4"/>
                <c:pt idx="0">
                  <c:v>2012</c:v>
                </c:pt>
                <c:pt idx="1">
                  <c:v>2013</c:v>
                </c:pt>
                <c:pt idx="2">
                  <c:v>2014</c:v>
                </c:pt>
                <c:pt idx="3">
                  <c:v>2015</c:v>
                </c:pt>
              </c:numCache>
            </c:numRef>
          </c:cat>
          <c:val>
            <c:numRef>
              <c:f>Sheet1!$B$2:$B$5</c:f>
              <c:numCache>
                <c:formatCode>#,##0</c:formatCode>
                <c:ptCount val="4"/>
                <c:pt idx="0">
                  <c:v>368594400</c:v>
                </c:pt>
                <c:pt idx="1">
                  <c:v>407762465</c:v>
                </c:pt>
                <c:pt idx="2">
                  <c:v>410569385</c:v>
                </c:pt>
                <c:pt idx="3">
                  <c:v>411997301</c:v>
                </c:pt>
              </c:numCache>
            </c:numRef>
          </c:val>
        </c:ser>
        <c:dLbls>
          <c:showLegendKey val="0"/>
          <c:showVal val="0"/>
          <c:showCatName val="0"/>
          <c:showSerName val="0"/>
          <c:showPercent val="0"/>
          <c:showBubbleSize val="0"/>
        </c:dLbls>
        <c:gapWidth val="150"/>
        <c:axId val="44341120"/>
        <c:axId val="44342656"/>
      </c:barChart>
      <c:catAx>
        <c:axId val="44341120"/>
        <c:scaling>
          <c:orientation val="minMax"/>
        </c:scaling>
        <c:delete val="0"/>
        <c:axPos val="b"/>
        <c:numFmt formatCode="General" sourceLinked="1"/>
        <c:majorTickMark val="out"/>
        <c:minorTickMark val="none"/>
        <c:tickLblPos val="nextTo"/>
        <c:crossAx val="44342656"/>
        <c:crosses val="autoZero"/>
        <c:auto val="1"/>
        <c:lblAlgn val="ctr"/>
        <c:lblOffset val="100"/>
        <c:noMultiLvlLbl val="0"/>
      </c:catAx>
      <c:valAx>
        <c:axId val="44342656"/>
        <c:scaling>
          <c:orientation val="minMax"/>
        </c:scaling>
        <c:delete val="1"/>
        <c:axPos val="l"/>
        <c:numFmt formatCode="#,##0" sourceLinked="1"/>
        <c:majorTickMark val="out"/>
        <c:minorTickMark val="none"/>
        <c:tickLblPos val="none"/>
        <c:crossAx val="44341120"/>
        <c:crosses val="autoZero"/>
        <c:crossBetween val="between"/>
      </c:valAx>
      <c:spPr>
        <a:noFill/>
        <a:ln w="25400">
          <a:noFill/>
        </a:ln>
      </c:spPr>
    </c:plotArea>
    <c:plotVisOnly val="1"/>
    <c:dispBlanksAs val="gap"/>
    <c:showDLblsOverMax val="0"/>
  </c:chart>
  <c:txPr>
    <a:bodyPr/>
    <a:lstStyle/>
    <a:p>
      <a:pPr>
        <a:defRPr sz="1800"/>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1/5/2018</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1/5/2018</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831FD69-BB7F-48A9-AD3C-0905D51AD404}" type="datetime3">
              <a:rPr lang="en-US" smtClean="0"/>
              <a:pPr/>
              <a:t>5 January 2018</a:t>
            </a:fld>
            <a:endParaRPr lang="en-US" dirty="0"/>
          </a:p>
        </p:txBody>
      </p:sp>
      <p:sp>
        <p:nvSpPr>
          <p:cNvPr id="6" name="Footer Placeholder 5"/>
          <p:cNvSpPr>
            <a:spLocks noGrp="1"/>
          </p:cNvSpPr>
          <p:nvPr>
            <p:ph type="ftr" sz="quarter" idx="12"/>
          </p:nvPr>
        </p:nvSpPr>
        <p:spPr/>
        <p:txBody>
          <a:bodyPr/>
          <a:lstStyle/>
          <a:p>
            <a:r>
              <a:rPr lang="en-US" smtClean="0"/>
              <a:t>HP Confidential</a:t>
            </a:r>
            <a:endParaRPr lang="en-US" dirty="0"/>
          </a:p>
        </p:txBody>
      </p:sp>
      <p:sp>
        <p:nvSpPr>
          <p:cNvPr id="7" name="Slide Number Placeholder 6"/>
          <p:cNvSpPr>
            <a:spLocks noGrp="1"/>
          </p:cNvSpPr>
          <p:nvPr>
            <p:ph type="sldNum" sz="quarter" idx="13"/>
          </p:nvPr>
        </p:nvSpPr>
        <p:spPr/>
        <p:txBody>
          <a:bodyPr/>
          <a:lstStyle/>
          <a:p>
            <a:fld id="{84B04522-5E79-4620-978F-683F5015A639}"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22</a:t>
            </a:fld>
            <a:endParaRPr lang="en-GB" dirty="0"/>
          </a:p>
        </p:txBody>
      </p:sp>
    </p:spTree>
    <p:extLst>
      <p:ext uri="{BB962C8B-B14F-4D97-AF65-F5344CB8AC3E}">
        <p14:creationId xmlns:p14="http://schemas.microsoft.com/office/powerpoint/2010/main" val="1049522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IEEE 802.11n has been a standard for several years.</a:t>
            </a:r>
            <a:r>
              <a:rPr lang="en-US" baseline="0" dirty="0" smtClean="0"/>
              <a:t> Many laptops today support 802.11n. This standard can offer up to 300 Mbps throughput between the client and access point providing almost LAN like application performance and data transfers. Dual band operation provides options to accommodate both 802.11n and other legacy standards such as 802.11b, g or 802.11a.</a:t>
            </a:r>
          </a:p>
          <a:p>
            <a:endParaRPr lang="en-US" baseline="0" dirty="0" smtClean="0"/>
          </a:p>
          <a:p>
            <a:r>
              <a:rPr lang="en-US" baseline="0" dirty="0" smtClean="0"/>
              <a:t>As we discussed today, clustering technology simplifies network setup and ongoing administration of a wireless LAN.</a:t>
            </a:r>
          </a:p>
          <a:p>
            <a:endParaRPr lang="en-US" baseline="0" dirty="0" smtClean="0"/>
          </a:p>
          <a:p>
            <a:r>
              <a:rPr lang="en-US" sz="1200" kern="1200" dirty="0" smtClean="0">
                <a:solidFill>
                  <a:schemeClr val="tx1"/>
                </a:solidFill>
                <a:latin typeface="HP Simplified"/>
                <a:ea typeface="+mn-ea"/>
                <a:cs typeface="HP Simplified"/>
              </a:rPr>
              <a:t>These products are designed by the industry leading HP quality standards and are backed by a lifetime warranty which covers the access point as well as the power adapter – providing the customer piece of mind. This warranty also includes lifetime phone support and next business day advance hardware replacement in most countries.</a:t>
            </a:r>
            <a:endParaRPr lang="en-US" baseline="0"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24</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latin typeface="Calibri"/>
                <a:ea typeface="宋体"/>
              </a:rPr>
              <a:pPr>
                <a:buClr>
                  <a:srgbClr val="1F497D"/>
                </a:buClr>
              </a:pPr>
              <a:t>25</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a:t>
            </a:fld>
            <a:endParaRPr lang="en-GB" dirty="0"/>
          </a:p>
        </p:txBody>
      </p:sp>
    </p:spTree>
    <p:extLst>
      <p:ext uri="{BB962C8B-B14F-4D97-AF65-F5344CB8AC3E}">
        <p14:creationId xmlns:p14="http://schemas.microsoft.com/office/powerpoint/2010/main" val="977929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xfrm>
            <a:off x="686421" y="4344025"/>
            <a:ext cx="5485158" cy="4114488"/>
          </a:xfrm>
          <a:noFill/>
        </p:spPr>
        <p:txBody>
          <a:bodyPr wrap="square" numCol="1" anchor="t" anchorCtr="0" compatLnSpc="1">
            <a:prstTxWarp prst="textNoShape">
              <a:avLst/>
            </a:prstTxWarp>
          </a:bodyPr>
          <a:lstStyle/>
          <a:p>
            <a:r>
              <a:rPr lang="en-US" dirty="0" smtClean="0"/>
              <a:t>Worker productivity continues to be key focus of the mid-market.  Continuing</a:t>
            </a:r>
            <a:r>
              <a:rPr lang="en-US" baseline="0" dirty="0" smtClean="0"/>
              <a:t> economic concerns are forcing businesses to persist in finding ways to do more with less and they are embracing mobility as a way to achieve that goal.  </a:t>
            </a:r>
          </a:p>
          <a:p>
            <a:endParaRPr lang="en-US" dirty="0" smtClean="0"/>
          </a:p>
          <a:p>
            <a:pPr marL="165128" lvl="1" defTabSz="897301">
              <a:defRPr/>
            </a:pPr>
            <a:r>
              <a:rPr lang="en-US" dirty="0" smtClean="0"/>
              <a:t>Mobility is allowing</a:t>
            </a:r>
            <a:r>
              <a:rPr lang="en-US" baseline="0" dirty="0" smtClean="0"/>
              <a:t> employees to work</a:t>
            </a:r>
            <a:r>
              <a:rPr lang="en-US" dirty="0" smtClean="0"/>
              <a:t> more effectively inside and outside of the office. Mid-size businesses are arming employees with </a:t>
            </a:r>
            <a:r>
              <a:rPr lang="en-US" dirty="0" err="1" smtClean="0"/>
              <a:t>smartphones</a:t>
            </a:r>
            <a:r>
              <a:rPr lang="en-US" dirty="0" smtClean="0"/>
              <a:t>, laptops, </a:t>
            </a:r>
            <a:r>
              <a:rPr lang="en-US" dirty="0" err="1" smtClean="0"/>
              <a:t>touchpads</a:t>
            </a:r>
            <a:r>
              <a:rPr lang="en-US" dirty="0" smtClean="0"/>
              <a:t>, as</a:t>
            </a:r>
            <a:r>
              <a:rPr lang="en-US" baseline="0" dirty="0" smtClean="0"/>
              <a:t> well as dealing with a trend of employees using their own personal devices for work-related activities.</a:t>
            </a:r>
            <a:endParaRPr lang="en-US" dirty="0" smtClean="0"/>
          </a:p>
          <a:p>
            <a:pPr lvl="1"/>
            <a:r>
              <a:rPr lang="en-US" dirty="0" smtClean="0"/>
              <a:t>They are finding</a:t>
            </a:r>
            <a:r>
              <a:rPr lang="en-US" baseline="0" dirty="0" smtClean="0"/>
              <a:t> new</a:t>
            </a:r>
            <a:r>
              <a:rPr lang="en-US" dirty="0" smtClean="0"/>
              <a:t> ways of staying in touch with and servicing customers such as video collaboration</a:t>
            </a:r>
            <a:r>
              <a:rPr lang="en-US" baseline="0" dirty="0" smtClean="0"/>
              <a:t> and </a:t>
            </a:r>
            <a:r>
              <a:rPr lang="en-US" dirty="0" smtClean="0"/>
              <a:t>social media.</a:t>
            </a:r>
          </a:p>
          <a:p>
            <a:pPr lvl="1"/>
            <a:r>
              <a:rPr lang="en-US" dirty="0" smtClean="0"/>
              <a:t>They</a:t>
            </a:r>
            <a:r>
              <a:rPr lang="en-US" baseline="0" dirty="0" smtClean="0"/>
              <a:t> are </a:t>
            </a:r>
            <a:r>
              <a:rPr lang="en-US" dirty="0" smtClean="0"/>
              <a:t>exploring</a:t>
            </a:r>
            <a:r>
              <a:rPr lang="en-US" baseline="0" dirty="0" smtClean="0"/>
              <a:t> technology approaches such as cloud computing that can help them streamline their business, cut costs and increase productivity.</a:t>
            </a:r>
            <a:endParaRPr lang="en-US" dirty="0" smtClean="0"/>
          </a:p>
          <a:p>
            <a:pPr>
              <a:spcBef>
                <a:spcPct val="0"/>
              </a:spcBef>
            </a:pPr>
            <a:endParaRPr lang="en-US" dirty="0" smtClean="0"/>
          </a:p>
          <a:p>
            <a:pPr>
              <a:spcBef>
                <a:spcPct val="0"/>
              </a:spcBef>
            </a:pPr>
            <a:endParaRPr lang="en-US" dirty="0" smtClean="0"/>
          </a:p>
        </p:txBody>
      </p:sp>
      <p:sp>
        <p:nvSpPr>
          <p:cNvPr id="105476" name="Header Placeholder 3"/>
          <p:cNvSpPr txBox="1">
            <a:spLocks noGrp="1"/>
          </p:cNvSpPr>
          <p:nvPr/>
        </p:nvSpPr>
        <p:spPr bwMode="auto">
          <a:xfrm>
            <a:off x="2" y="1"/>
            <a:ext cx="2972421" cy="457513"/>
          </a:xfrm>
          <a:prstGeom prst="rect">
            <a:avLst/>
          </a:prstGeom>
          <a:noFill/>
          <a:ln w="9525">
            <a:noFill/>
            <a:miter lim="800000"/>
            <a:headEnd/>
            <a:tailEnd/>
          </a:ln>
        </p:spPr>
        <p:txBody>
          <a:bodyPr lIns="91430" tIns="45716" rIns="91430" bIns="45716"/>
          <a:lstStyle/>
          <a:p>
            <a:pPr defTabSz="914386"/>
            <a:r>
              <a:rPr lang="en-US" sz="1200" b="1" dirty="0">
                <a:solidFill>
                  <a:srgbClr val="000000"/>
                </a:solidFill>
                <a:latin typeface="Calibri" pitchFamily="34" charset="0"/>
              </a:rPr>
              <a:t>Transcript</a:t>
            </a:r>
            <a:r>
              <a:rPr lang="en-US" sz="1200" dirty="0">
                <a:solidFill>
                  <a:srgbClr val="000000"/>
                </a:solidFill>
                <a:latin typeface="Calibri" pitchFamily="34" charset="0"/>
              </a:rPr>
              <a:t>:</a:t>
            </a:r>
          </a:p>
          <a:p>
            <a:pPr defTabSz="914386"/>
            <a:endParaRPr lang="en-US" sz="1200" dirty="0">
              <a:solidFill>
                <a:srgbClr val="000000"/>
              </a:solidFill>
              <a:latin typeface="Calibri" pitchFamily="34" charset="0"/>
            </a:endParaRPr>
          </a:p>
          <a:p>
            <a:pPr defTabSz="914386"/>
            <a:r>
              <a:rPr lang="en-US" sz="1200" dirty="0">
                <a:solidFill>
                  <a:srgbClr val="000000"/>
                </a:solidFill>
                <a:latin typeface="Calibri" pitchFamily="34" charset="0"/>
              </a:rPr>
              <a:t>We're our own best reference here. In our six data centers, we run now 100% HP Networking. So believe it or not, every time you attach to our network, you're a great reference. You're running it every single day. So you have that conversation with the CIO and when you're done with that what's going to happen is you'll go down to the technical folks and let me tell you what they're going to tell you. Well, you know, we've always bought Cisco and, you know, I'm certified at Cisco. So if I was to buy your stuff, what happens to my certification?</a:t>
            </a:r>
          </a:p>
        </p:txBody>
      </p:sp>
      <p:sp>
        <p:nvSpPr>
          <p:cNvPr id="105477" name="Date Placeholder 4"/>
          <p:cNvSpPr txBox="1">
            <a:spLocks noGrp="1"/>
          </p:cNvSpPr>
          <p:nvPr/>
        </p:nvSpPr>
        <p:spPr bwMode="auto">
          <a:xfrm>
            <a:off x="3884028" y="1"/>
            <a:ext cx="2972421" cy="457513"/>
          </a:xfrm>
          <a:prstGeom prst="rect">
            <a:avLst/>
          </a:prstGeom>
          <a:noFill/>
          <a:ln w="9525">
            <a:noFill/>
            <a:miter lim="800000"/>
            <a:headEnd/>
            <a:tailEnd/>
          </a:ln>
        </p:spPr>
        <p:txBody>
          <a:bodyPr lIns="91430" tIns="45716" rIns="91430" bIns="45716"/>
          <a:lstStyle/>
          <a:p>
            <a:pPr algn="r" defTabSz="914386"/>
            <a:r>
              <a:rPr lang="en-US" sz="1200" b="1" dirty="0">
                <a:solidFill>
                  <a:srgbClr val="000000"/>
                </a:solidFill>
                <a:latin typeface="Calibri" pitchFamily="34" charset="0"/>
              </a:rPr>
              <a:t>Transcript</a:t>
            </a:r>
            <a:r>
              <a:rPr lang="en-US" sz="1200" dirty="0">
                <a:solidFill>
                  <a:srgbClr val="000000"/>
                </a:solidFill>
                <a:latin typeface="Calibri" pitchFamily="34" charset="0"/>
              </a:rPr>
              <a:t>:</a:t>
            </a:r>
          </a:p>
          <a:p>
            <a:pPr algn="r" defTabSz="914386"/>
            <a:endParaRPr lang="en-US" sz="1200" dirty="0">
              <a:solidFill>
                <a:srgbClr val="000000"/>
              </a:solidFill>
              <a:latin typeface="Calibri" pitchFamily="34" charset="0"/>
            </a:endParaRPr>
          </a:p>
          <a:p>
            <a:pPr algn="r" defTabSz="914386"/>
            <a:r>
              <a:rPr lang="en-US" sz="1200" dirty="0">
                <a:solidFill>
                  <a:srgbClr val="000000"/>
                </a:solidFill>
                <a:latin typeface="Calibri" pitchFamily="34" charset="0"/>
              </a:rPr>
              <a:t>We're our own best reference here. In our six data centers, we run now 100% HP Networking. So believe it or not, every time you attach to our network, you're a great reference. You're running it every single day. So you have that conversation with the CIO and when you're done with that what's going to happen is you'll go down to the technical folks and let me tell you what they're going to tell you. Well, you know, we've always bought Cisco and, you know, I'm certified at Cisco. So if I was to buy your stuff, what happens to my certification?</a:t>
            </a:r>
          </a:p>
          <a:p>
            <a:pPr algn="r" defTabSz="914386"/>
            <a:endParaRPr lang="en-US" sz="1200" dirty="0">
              <a:solidFill>
                <a:srgbClr val="000000"/>
              </a:solidFill>
              <a:latin typeface="Calibri" pitchFamily="34" charset="0"/>
            </a:endParaRPr>
          </a:p>
          <a:p>
            <a:pPr algn="r" defTabSz="914386"/>
            <a:r>
              <a:rPr lang="en-US" sz="1200" b="1" dirty="0">
                <a:solidFill>
                  <a:srgbClr val="000000"/>
                </a:solidFill>
                <a:latin typeface="Calibri" pitchFamily="34" charset="0"/>
              </a:rPr>
              <a:t>Author’s Original Notes:</a:t>
            </a:r>
            <a:endParaRPr lang="en-US" sz="1200" dirty="0">
              <a:solidFill>
                <a:srgbClr val="000000"/>
              </a:solidFill>
              <a:latin typeface="Calibri" pitchFamily="34" charset="0"/>
            </a:endParaRPr>
          </a:p>
          <a:p>
            <a:pPr algn="r" defTabSz="914386"/>
            <a:endParaRPr lang="en-US" sz="1200" dirty="0">
              <a:solidFill>
                <a:srgbClr val="000000"/>
              </a:solidFill>
              <a:latin typeface="Calibri" pitchFamily="34" charset="0"/>
            </a:endParaRPr>
          </a:p>
          <a:p>
            <a:pPr algn="r" defTabSz="914386"/>
            <a:fld id="{77FE7388-0FC3-4394-A7A1-19BAF3F910A6}" type="datetime3">
              <a:rPr lang="en-US" sz="1200">
                <a:solidFill>
                  <a:srgbClr val="000000"/>
                </a:solidFill>
                <a:latin typeface="Calibri" pitchFamily="34" charset="0"/>
              </a:rPr>
              <a:pPr algn="r" defTabSz="914386"/>
              <a:t>5 January 2018</a:t>
            </a:fld>
            <a:endParaRPr lang="en-US" sz="1200" dirty="0">
              <a:solidFill>
                <a:srgbClr val="000000"/>
              </a:solidFill>
              <a:latin typeface="Calibri" pitchFamily="34" charset="0"/>
            </a:endParaRPr>
          </a:p>
        </p:txBody>
      </p:sp>
      <p:sp>
        <p:nvSpPr>
          <p:cNvPr id="105478" name="Footer Placeholder 5"/>
          <p:cNvSpPr txBox="1">
            <a:spLocks noGrp="1"/>
          </p:cNvSpPr>
          <p:nvPr/>
        </p:nvSpPr>
        <p:spPr bwMode="auto">
          <a:xfrm>
            <a:off x="2" y="8684926"/>
            <a:ext cx="2972421" cy="457513"/>
          </a:xfrm>
          <a:prstGeom prst="rect">
            <a:avLst/>
          </a:prstGeom>
          <a:noFill/>
          <a:ln w="9525">
            <a:noFill/>
            <a:miter lim="800000"/>
            <a:headEnd/>
            <a:tailEnd/>
          </a:ln>
        </p:spPr>
        <p:txBody>
          <a:bodyPr lIns="91430" tIns="45716" rIns="91430" bIns="45716" anchor="b"/>
          <a:lstStyle/>
          <a:p>
            <a:pPr defTabSz="914386"/>
            <a:r>
              <a:rPr lang="en-US" sz="1200" b="1" dirty="0">
                <a:solidFill>
                  <a:srgbClr val="000000"/>
                </a:solidFill>
                <a:latin typeface="Calibri" pitchFamily="34" charset="0"/>
              </a:rPr>
              <a:t>Transcript</a:t>
            </a:r>
            <a:r>
              <a:rPr lang="en-US" sz="1200" dirty="0">
                <a:solidFill>
                  <a:srgbClr val="000000"/>
                </a:solidFill>
                <a:latin typeface="Calibri" pitchFamily="34" charset="0"/>
              </a:rPr>
              <a:t>:</a:t>
            </a:r>
          </a:p>
          <a:p>
            <a:pPr defTabSz="914386"/>
            <a:endParaRPr lang="en-US" sz="1200" dirty="0">
              <a:solidFill>
                <a:srgbClr val="000000"/>
              </a:solidFill>
              <a:latin typeface="Calibri" pitchFamily="34" charset="0"/>
            </a:endParaRPr>
          </a:p>
          <a:p>
            <a:pPr defTabSz="914386"/>
            <a:r>
              <a:rPr lang="en-US" sz="1200" dirty="0">
                <a:solidFill>
                  <a:srgbClr val="000000"/>
                </a:solidFill>
                <a:latin typeface="Calibri" pitchFamily="34" charset="0"/>
              </a:rPr>
              <a:t>We're our own best reference here. In our six data centers, we run now 100% HP Networking. So believe it or not, every time you attach to our network, you're a great reference. You're running it every single day. So you have that conversation with the CIO and when you're done with that what's going to happen is you'll go down to the technical folks and let me tell you what they're going to tell you. Well, you know, we've always bought Cisco and, you know, I'm certified at Cisco. So if I was to buy your stuff, what happens to my certification?</a:t>
            </a:r>
          </a:p>
          <a:p>
            <a:pPr defTabSz="914386"/>
            <a:endParaRPr lang="en-US" sz="1200" dirty="0">
              <a:solidFill>
                <a:srgbClr val="000000"/>
              </a:solidFill>
              <a:latin typeface="Calibri" pitchFamily="34" charset="0"/>
            </a:endParaRPr>
          </a:p>
          <a:p>
            <a:pPr defTabSz="914386"/>
            <a:r>
              <a:rPr lang="en-US" sz="1200" b="1" dirty="0">
                <a:solidFill>
                  <a:srgbClr val="000000"/>
                </a:solidFill>
                <a:latin typeface="Calibri" pitchFamily="34" charset="0"/>
              </a:rPr>
              <a:t>Author’s Original Notes:</a:t>
            </a:r>
            <a:endParaRPr lang="en-US" sz="1200" dirty="0">
              <a:solidFill>
                <a:srgbClr val="000000"/>
              </a:solidFill>
              <a:latin typeface="Calibri" pitchFamily="34" charset="0"/>
            </a:endParaRPr>
          </a:p>
          <a:p>
            <a:pPr defTabSz="914386"/>
            <a:endParaRPr lang="en-US" sz="1200" dirty="0">
              <a:solidFill>
                <a:srgbClr val="000000"/>
              </a:solidFill>
              <a:latin typeface="Calibri" pitchFamily="34" charset="0"/>
            </a:endParaRPr>
          </a:p>
          <a:p>
            <a:pPr defTabSz="914386"/>
            <a:r>
              <a:rPr lang="en-US" sz="1200" dirty="0">
                <a:solidFill>
                  <a:srgbClr val="000000"/>
                </a:solidFill>
                <a:latin typeface="Calibri" pitchFamily="34" charset="0"/>
              </a:rPr>
              <a:t>HP Confidential</a:t>
            </a:r>
          </a:p>
        </p:txBody>
      </p:sp>
      <p:sp>
        <p:nvSpPr>
          <p:cNvPr id="105479" name="Slide Number Placeholder 6"/>
          <p:cNvSpPr txBox="1">
            <a:spLocks noGrp="1"/>
          </p:cNvSpPr>
          <p:nvPr/>
        </p:nvSpPr>
        <p:spPr bwMode="auto">
          <a:xfrm>
            <a:off x="3884028" y="8684926"/>
            <a:ext cx="2972421" cy="457513"/>
          </a:xfrm>
          <a:prstGeom prst="rect">
            <a:avLst/>
          </a:prstGeom>
          <a:noFill/>
          <a:ln w="9525">
            <a:noFill/>
            <a:miter lim="800000"/>
            <a:headEnd/>
            <a:tailEnd/>
          </a:ln>
        </p:spPr>
        <p:txBody>
          <a:bodyPr lIns="91430" tIns="45716" rIns="91430" bIns="45716" anchor="b"/>
          <a:lstStyle/>
          <a:p>
            <a:pPr algn="r" defTabSz="914386"/>
            <a:r>
              <a:rPr lang="en-US" sz="1200" b="1" dirty="0">
                <a:solidFill>
                  <a:srgbClr val="000000"/>
                </a:solidFill>
                <a:latin typeface="Calibri" pitchFamily="34" charset="0"/>
              </a:rPr>
              <a:t>Transcript</a:t>
            </a:r>
            <a:r>
              <a:rPr lang="en-US" sz="1200" dirty="0">
                <a:solidFill>
                  <a:srgbClr val="000000"/>
                </a:solidFill>
                <a:latin typeface="Calibri" pitchFamily="34" charset="0"/>
              </a:rPr>
              <a:t>:</a:t>
            </a:r>
          </a:p>
          <a:p>
            <a:pPr algn="r" defTabSz="914386"/>
            <a:endParaRPr lang="en-US" sz="1200" dirty="0">
              <a:solidFill>
                <a:srgbClr val="000000"/>
              </a:solidFill>
              <a:latin typeface="Calibri" pitchFamily="34" charset="0"/>
            </a:endParaRPr>
          </a:p>
          <a:p>
            <a:pPr algn="r" defTabSz="914386"/>
            <a:r>
              <a:rPr lang="en-US" sz="1200" dirty="0">
                <a:solidFill>
                  <a:srgbClr val="000000"/>
                </a:solidFill>
                <a:latin typeface="Calibri" pitchFamily="34" charset="0"/>
              </a:rPr>
              <a:t>We're our own best reference here. In our six data centers, we run now 100% HP Networking. So believe it or not, every time you attach to our network, you're a great reference. You're running it every single day. So you have that conversation with the CIO and when you're done with that what's going to happen is you'll go down to the technical folks and let me tell you what they're going to tell you. Well, you know, we've always bought Cisco and, you know, I'm certified at Cisco. So if I was to buy your stuff, what happens to my certification?</a:t>
            </a:r>
          </a:p>
          <a:p>
            <a:pPr algn="r" defTabSz="914386"/>
            <a:endParaRPr lang="en-US" sz="1200" dirty="0">
              <a:solidFill>
                <a:srgbClr val="000000"/>
              </a:solidFill>
              <a:latin typeface="Calibri" pitchFamily="34" charset="0"/>
            </a:endParaRPr>
          </a:p>
          <a:p>
            <a:pPr algn="r" defTabSz="914386"/>
            <a:r>
              <a:rPr lang="en-US" sz="1200" b="1" dirty="0">
                <a:solidFill>
                  <a:srgbClr val="000000"/>
                </a:solidFill>
                <a:latin typeface="Calibri" pitchFamily="34" charset="0"/>
              </a:rPr>
              <a:t>Author’s Original Notes:</a:t>
            </a:r>
            <a:endParaRPr lang="en-US" sz="1200" dirty="0">
              <a:solidFill>
                <a:srgbClr val="000000"/>
              </a:solidFill>
              <a:latin typeface="Calibri" pitchFamily="34" charset="0"/>
            </a:endParaRPr>
          </a:p>
          <a:p>
            <a:pPr algn="r" defTabSz="914386"/>
            <a:endParaRPr lang="en-US" sz="1200" dirty="0">
              <a:solidFill>
                <a:srgbClr val="000000"/>
              </a:solidFill>
              <a:latin typeface="Calibri" pitchFamily="34" charset="0"/>
            </a:endParaRPr>
          </a:p>
          <a:p>
            <a:pPr algn="r" defTabSz="914386"/>
            <a:fld id="{617FD453-28B4-406B-88C5-98B442AE3574}" type="slidenum">
              <a:rPr lang="en-US" sz="1200">
                <a:solidFill>
                  <a:srgbClr val="000000"/>
                </a:solidFill>
                <a:latin typeface="Calibri" pitchFamily="34" charset="0"/>
              </a:rPr>
              <a:pPr algn="r" defTabSz="914386"/>
              <a:t>4</a:t>
            </a:fld>
            <a:endParaRPr lang="en-US" sz="1200" dirty="0">
              <a:solidFill>
                <a:srgbClr val="000000"/>
              </a:solidFill>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0"/>
            <a:r>
              <a:rPr lang="en-US" dirty="0" smtClean="0"/>
              <a:t>All</a:t>
            </a:r>
            <a:r>
              <a:rPr lang="en-US" baseline="0" dirty="0" smtClean="0"/>
              <a:t> of these developments are bringing wireless networks to a breaking point.</a:t>
            </a:r>
          </a:p>
          <a:p>
            <a:pPr lvl="0"/>
            <a:endParaRPr lang="en-US" dirty="0" smtClean="0"/>
          </a:p>
          <a:p>
            <a:pPr lvl="0"/>
            <a:r>
              <a:rPr lang="en-US" dirty="0" smtClean="0"/>
              <a:t>Increased workforce mobility</a:t>
            </a:r>
          </a:p>
          <a:p>
            <a:pPr lvl="1"/>
            <a:r>
              <a:rPr lang="en-US" dirty="0" smtClean="0"/>
              <a:t>High levels of mobility driving demand for integrated enforcement of access control, security policies and management </a:t>
            </a:r>
          </a:p>
          <a:p>
            <a:pPr lvl="0"/>
            <a:r>
              <a:rPr lang="en-US" dirty="0" smtClean="0"/>
              <a:t>Proliferation of cloud services, multi-media applications and </a:t>
            </a:r>
            <a:r>
              <a:rPr lang="en-US" dirty="0" err="1" smtClean="0"/>
              <a:t>SaaS</a:t>
            </a:r>
            <a:r>
              <a:rPr lang="en-US" dirty="0" smtClean="0"/>
              <a:t> </a:t>
            </a:r>
          </a:p>
          <a:p>
            <a:pPr lvl="1"/>
            <a:r>
              <a:rPr lang="en-US" dirty="0" smtClean="0"/>
              <a:t>Cloud services, Multi-media and </a:t>
            </a:r>
            <a:r>
              <a:rPr lang="en-US" dirty="0" err="1" smtClean="0"/>
              <a:t>SaaS</a:t>
            </a:r>
            <a:r>
              <a:rPr lang="en-US" dirty="0" smtClean="0"/>
              <a:t> are driving demand for high bandwidth/higher user density applications with better capacity. </a:t>
            </a:r>
          </a:p>
          <a:p>
            <a:r>
              <a:rPr lang="en-US" dirty="0" smtClean="0"/>
              <a:t>Complexity of management</a:t>
            </a:r>
          </a:p>
          <a:p>
            <a:r>
              <a:rPr lang="en-US" dirty="0" smtClean="0"/>
              <a:t>Spiraling IT footprint/costs</a:t>
            </a:r>
          </a:p>
          <a:p>
            <a:pPr lvl="1"/>
            <a:r>
              <a:rPr lang="en-US" dirty="0" smtClean="0"/>
              <a:t>Businesses want to meet the increasing demand for mobile local area network access while lowering the cost of ownership to deal with the user device sprawl caused by the </a:t>
            </a:r>
            <a:r>
              <a:rPr lang="en-US" dirty="0" err="1" smtClean="0"/>
              <a:t>consumerization</a:t>
            </a:r>
            <a:r>
              <a:rPr lang="en-US" dirty="0" smtClean="0"/>
              <a:t> of IT with employees having a notebook, tablet and </a:t>
            </a:r>
            <a:r>
              <a:rPr lang="en-US" dirty="0" err="1" smtClean="0"/>
              <a:t>smartphone</a:t>
            </a:r>
            <a:r>
              <a:rPr lang="en-US" dirty="0" smtClean="0"/>
              <a:t> for business use. </a:t>
            </a:r>
          </a:p>
          <a:p>
            <a:pPr defTabSz="914194">
              <a:defRPr/>
            </a:pPr>
            <a:r>
              <a:rPr lang="en-US" dirty="0" smtClean="0"/>
              <a:t>Businesses</a:t>
            </a:r>
            <a:r>
              <a:rPr lang="en-US" baseline="0" dirty="0" smtClean="0"/>
              <a:t> </a:t>
            </a:r>
            <a:r>
              <a:rPr lang="en-US" dirty="0" smtClean="0"/>
              <a:t>want a converged wired and wireless infrastructure for consistent enforcement of access control, security policies and management.</a:t>
            </a:r>
          </a:p>
          <a:p>
            <a:r>
              <a:rPr lang="en-US" dirty="0" smtClean="0"/>
              <a:t>High bandwidth mobility services are needed for multi-media and hi-res medical imaging applications such as PACS</a:t>
            </a:r>
          </a:p>
          <a:p>
            <a:pPr defTabSz="914194">
              <a:defRPr/>
            </a:pPr>
            <a:r>
              <a:rPr lang="en-US" dirty="0" smtClean="0"/>
              <a:t>Businesses want to meet the increasing demand for mobile local area network access while lowering the cost of ownership to deal with the user device sprawl caused by the </a:t>
            </a:r>
            <a:r>
              <a:rPr lang="en-US" dirty="0" err="1" smtClean="0"/>
              <a:t>consumerization</a:t>
            </a:r>
            <a:r>
              <a:rPr lang="en-US" dirty="0" smtClean="0"/>
              <a:t> of IT with employees having a notebook, tablet and </a:t>
            </a:r>
            <a:r>
              <a:rPr lang="en-US" dirty="0" err="1" smtClean="0"/>
              <a:t>smartphone</a:t>
            </a:r>
            <a:r>
              <a:rPr lang="en-US" dirty="0" smtClean="0"/>
              <a:t> for business use</a:t>
            </a:r>
          </a:p>
          <a:p>
            <a:pPr marL="0" lvl="2" defTabSz="914194">
              <a:defRPr/>
            </a:pPr>
            <a:r>
              <a:rPr lang="en-US" dirty="0" smtClean="0"/>
              <a:t>Simplified management with consistent policy enforcement across wired and wireless infrastructures.</a:t>
            </a:r>
          </a:p>
          <a:p>
            <a:r>
              <a:rPr lang="en-US" dirty="0" smtClean="0"/>
              <a:t>Ensuring quality of service for concurrent users and bandwidth intensive applications</a:t>
            </a:r>
          </a:p>
          <a:p>
            <a:pPr lvl="1"/>
            <a:r>
              <a:rPr lang="en-US" dirty="0" smtClean="0"/>
              <a:t>On line learning – students all accessing course material simultaneously </a:t>
            </a:r>
          </a:p>
          <a:p>
            <a:pPr lvl="1"/>
            <a:r>
              <a:rPr lang="en-US" dirty="0" smtClean="0"/>
              <a:t>Digital imaging for healthcare – bandwidth intensive </a:t>
            </a:r>
          </a:p>
          <a:p>
            <a:pPr lvl="1"/>
            <a:r>
              <a:rPr lang="en-US" dirty="0" smtClean="0"/>
              <a:t>Double the number of users per access point </a:t>
            </a:r>
          </a:p>
          <a:p>
            <a:pPr lvl="1"/>
            <a:r>
              <a:rPr lang="en-US" dirty="0" smtClean="0"/>
              <a:t>Up to 50% improvement in performance</a:t>
            </a:r>
          </a:p>
          <a:p>
            <a:r>
              <a:rPr lang="en-US" dirty="0" smtClean="0"/>
              <a:t>Customers forced to use many different management tools.</a:t>
            </a:r>
          </a:p>
          <a:p>
            <a:pPr lvl="1"/>
            <a:r>
              <a:rPr lang="en-US" dirty="0" smtClean="0"/>
              <a:t>Single-pane-of-glass management</a:t>
            </a:r>
          </a:p>
          <a:p>
            <a:pPr lvl="1"/>
            <a:r>
              <a:rPr lang="en-US" dirty="0" smtClean="0"/>
              <a:t>Reduction of OPEX: training on only one application &amp; troubleshooting and event correlation – events in real time across wired/wireless</a:t>
            </a:r>
          </a:p>
          <a:p>
            <a:r>
              <a:rPr lang="en-US" dirty="0" smtClean="0"/>
              <a:t>Wired, wireless solution that has a single security approach</a:t>
            </a:r>
          </a:p>
          <a:p>
            <a:pPr lvl="1"/>
            <a:r>
              <a:rPr lang="en-US" dirty="0" smtClean="0"/>
              <a:t>Integrated security for client authentication regardless of method of access</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E5EE3562-9330-46E3-AF07-B3344DF4EA44}"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Scenario: First network</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12</a:t>
            </a:fld>
            <a:endParaRPr lang="en-GB" dirty="0"/>
          </a:p>
        </p:txBody>
      </p:sp>
    </p:spTree>
    <p:extLst>
      <p:ext uri="{BB962C8B-B14F-4D97-AF65-F5344CB8AC3E}">
        <p14:creationId xmlns:p14="http://schemas.microsoft.com/office/powerpoint/2010/main" val="4144229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Applications and uses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831FD69-BB7F-48A9-AD3C-0905D51AD404}" type="datetime3">
              <a:rPr lang="en-US" smtClean="0"/>
              <a:pPr/>
              <a:t>5 January 2018</a:t>
            </a:fld>
            <a:endParaRPr lang="en-US" dirty="0"/>
          </a:p>
        </p:txBody>
      </p:sp>
      <p:sp>
        <p:nvSpPr>
          <p:cNvPr id="6" name="Footer Placeholder 5"/>
          <p:cNvSpPr>
            <a:spLocks noGrp="1"/>
          </p:cNvSpPr>
          <p:nvPr>
            <p:ph type="ftr" sz="quarter" idx="12"/>
          </p:nvPr>
        </p:nvSpPr>
        <p:spPr/>
        <p:txBody>
          <a:bodyPr/>
          <a:lstStyle/>
          <a:p>
            <a:r>
              <a:rPr lang="en-US" smtClean="0"/>
              <a:t>HP Confidential</a:t>
            </a:r>
            <a:endParaRPr lang="en-US" dirty="0"/>
          </a:p>
        </p:txBody>
      </p:sp>
      <p:sp>
        <p:nvSpPr>
          <p:cNvPr id="7" name="Slide Number Placeholder 6"/>
          <p:cNvSpPr>
            <a:spLocks noGrp="1"/>
          </p:cNvSpPr>
          <p:nvPr>
            <p:ph type="sldNum" sz="quarter" idx="13"/>
          </p:nvPr>
        </p:nvSpPr>
        <p:spPr/>
        <p:txBody>
          <a:bodyPr/>
          <a:lstStyle/>
          <a:p>
            <a:fld id="{84B04522-5E79-4620-978F-683F5015A639}" type="slidenum">
              <a:rPr lang="en-US" smtClean="0"/>
              <a:pPr/>
              <a:t>15</a:t>
            </a:fld>
            <a:endParaRPr lang="en-US" dirty="0"/>
          </a:p>
        </p:txBody>
      </p:sp>
    </p:spTree>
    <p:extLst>
      <p:ext uri="{BB962C8B-B14F-4D97-AF65-F5344CB8AC3E}">
        <p14:creationId xmlns:p14="http://schemas.microsoft.com/office/powerpoint/2010/main" val="1868097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HP Simplified"/>
                <a:ea typeface="+mn-ea"/>
                <a:cs typeface="HP Simplified"/>
              </a:rPr>
              <a:t>The AP cluster is a group of APs in the same wired subnet that share a common configuration. If the configuration of a member of the cluster is changed by the administrator, the cluster dynamically exchanges the new setting with all members of the cluster. This</a:t>
            </a:r>
            <a:r>
              <a:rPr lang="en-US" sz="1200" kern="1200" baseline="0" dirty="0" smtClean="0">
                <a:solidFill>
                  <a:schemeClr val="tx1"/>
                </a:solidFill>
                <a:latin typeface="HP Simplified"/>
                <a:ea typeface="+mn-ea"/>
                <a:cs typeface="HP Simplified"/>
              </a:rPr>
              <a:t> eliminates the need to separately access each access point to make the configuration change. </a:t>
            </a:r>
            <a:r>
              <a:rPr lang="en-US" sz="1200" kern="1200" dirty="0" smtClean="0">
                <a:solidFill>
                  <a:schemeClr val="tx1"/>
                </a:solidFill>
                <a:latin typeface="HP Simplified"/>
                <a:ea typeface="+mn-ea"/>
                <a:cs typeface="HP Simplified"/>
              </a:rPr>
              <a:t>One manages the cluster by accessing a member AP of the cluster via the Web user interface. </a:t>
            </a:r>
          </a:p>
          <a:p>
            <a:endParaRPr lang="en-US" sz="1200" kern="1200" dirty="0" smtClean="0">
              <a:solidFill>
                <a:schemeClr val="tx1"/>
              </a:solidFill>
              <a:latin typeface="HP Simplified"/>
              <a:ea typeface="+mn-ea"/>
              <a:cs typeface="HP Simplified"/>
            </a:endParaRPr>
          </a:p>
          <a:p>
            <a:r>
              <a:rPr lang="en-US" sz="1200" kern="1200" dirty="0" smtClean="0">
                <a:solidFill>
                  <a:schemeClr val="tx1"/>
                </a:solidFill>
                <a:latin typeface="HP Simplified"/>
                <a:ea typeface="+mn-ea"/>
                <a:cs typeface="HP Simplified"/>
              </a:rPr>
              <a:t>Multiple clusters can exist within a subnet. Each cluster can have up to 10 members.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HP Simplified"/>
              <a:ea typeface="+mn-ea"/>
              <a:cs typeface="HP Simplified"/>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HP Simplified"/>
              <a:ea typeface="+mn-ea"/>
              <a:cs typeface="HP Simplified"/>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HP Simplified"/>
              <a:ea typeface="+mn-ea"/>
              <a:cs typeface="HP Simplified"/>
            </a:endParaRP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17</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Knowing which configuration parameters to set to achieve the networking and wireless requirements of the small business can be challenging in configuring any access point. The Quick Setup Wizard presents the user with five use scenarios to choice that best matches their desired wireless LAN network environment. The wizard presents the user with the fields necessary to configure to enable the use scenario. The scenarios range from basic single AP deployment with one wireless community (SSID) to multiple wireless communities with RADIUS based user authentication. </a:t>
            </a:r>
          </a:p>
          <a:p>
            <a:endParaRPr lang="en-US" dirty="0" smtClean="0"/>
          </a:p>
          <a:p>
            <a:r>
              <a:rPr lang="en-US" dirty="0" smtClean="0"/>
              <a:t>This takes the guess work out of configuring the wireless network. </a:t>
            </a:r>
          </a:p>
        </p:txBody>
      </p:sp>
      <p:sp>
        <p:nvSpPr>
          <p:cNvPr id="4" name="Slide Number Placeholder 3"/>
          <p:cNvSpPr>
            <a:spLocks noGrp="1"/>
          </p:cNvSpPr>
          <p:nvPr>
            <p:ph type="sldNum" sz="quarter" idx="10"/>
          </p:nvPr>
        </p:nvSpPr>
        <p:spPr/>
        <p:txBody>
          <a:bodyPr/>
          <a:lstStyle/>
          <a:p>
            <a:fld id="{22A853E8-D85F-5D49-95D2-E1D96ABFE2B9}" type="slidenum">
              <a:rPr lang="en-GB" smtClean="0"/>
              <a:pPr/>
              <a:t>18</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EE3562-9330-46E3-AF07-B3344DF4EA44}"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2012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with content all lines bullete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1pPr marL="169863" indent="-169863">
              <a:buFont typeface="Arial" pitchFamily="34" charset="0"/>
              <a:buChar char="•"/>
              <a:defRPr sz="1600" b="0">
                <a:solidFill>
                  <a:schemeClr val="tx1"/>
                </a:solidFill>
              </a:defRPr>
            </a:lvl1pPr>
            <a:lvl2pPr marL="346075" indent="-177800">
              <a:buSzPct val="80000"/>
              <a:buFont typeface="HP Simplified" pitchFamily="34" charset="0"/>
              <a:buChar char="–"/>
              <a:defRPr sz="1400">
                <a:solidFill>
                  <a:srgbClr val="000000"/>
                </a:solidFill>
              </a:defRPr>
            </a:lvl2pPr>
            <a:lvl3pPr marL="515938" indent="-169863">
              <a:buSzPct val="100000"/>
              <a:buFont typeface="Arial" pitchFamily="34" charset="0"/>
              <a:buChar char="•"/>
              <a:defRPr sz="1200">
                <a:solidFill>
                  <a:srgbClr val="000000"/>
                </a:solidFill>
              </a:defRPr>
            </a:lvl3pPr>
            <a:lvl4pPr marL="685800" indent="-169863">
              <a:buSzPct val="80000"/>
              <a:buFont typeface="HP Simplified" pitchFamily="34" charset="0"/>
              <a:buChar char="–"/>
              <a:defRPr>
                <a:solidFill>
                  <a:srgbClr val="000000"/>
                </a:solidFill>
              </a:defRPr>
            </a:lvl4pPr>
            <a:lvl5pPr marL="855663" indent="-169863">
              <a:buSzPct val="100000"/>
              <a:buFont typeface="Arial" pitchFamily="34" charset="0"/>
              <a:buChar cha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0411261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 title with content no blue">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1pPr>
              <a:defRPr sz="1600" b="0">
                <a:solidFill>
                  <a:schemeClr val="tx1"/>
                </a:solidFill>
              </a:defRPr>
            </a:lvl1pPr>
            <a:lvl2pPr marL="169863" indent="-169863">
              <a:buFont typeface="Arial" pitchFamily="34" charset="0"/>
              <a:buChar char="•"/>
              <a:defRPr sz="1400">
                <a:solidFill>
                  <a:srgbClr val="000000"/>
                </a:solidFill>
              </a:defRPr>
            </a:lvl2pPr>
            <a:lvl3pPr marL="346075" indent="-176213">
              <a:buSzPct val="80000"/>
              <a:buFont typeface="HP Simplified" pitchFamily="34" charset="0"/>
              <a:buChar char="–"/>
              <a:defRPr>
                <a:solidFill>
                  <a:srgbClr val="000000"/>
                </a:solidFill>
              </a:defRPr>
            </a:lvl3pPr>
            <a:lvl4pPr marL="515938" indent="-169863">
              <a:buSzPct val="100000"/>
              <a:buFont typeface="Arial" pitchFamily="34" charset="0"/>
              <a:buChar char="•"/>
              <a:defRPr>
                <a:solidFill>
                  <a:srgbClr val="000000"/>
                </a:solidFill>
              </a:defRPr>
            </a:lvl4pPr>
            <a:lvl5pPr marL="685800" indent="-169863">
              <a:buSzPct val="80000"/>
              <a:buFont typeface="HP Simplified" pitchFamily="34" charset="0"/>
              <a:buChar cha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2129248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 title with content all lines bullete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1pPr marL="169863" indent="-169863">
              <a:buFont typeface="Arial" pitchFamily="34" charset="0"/>
              <a:buChar char="•"/>
              <a:defRPr sz="1600" b="0">
                <a:solidFill>
                  <a:schemeClr val="tx1"/>
                </a:solidFill>
              </a:defRPr>
            </a:lvl1pPr>
            <a:lvl2pPr marL="346075" indent="-176213">
              <a:buSzPct val="80000"/>
              <a:buFont typeface="HP Simplified" pitchFamily="34" charset="0"/>
              <a:buChar char="–"/>
              <a:defRPr sz="1400">
                <a:solidFill>
                  <a:srgbClr val="000000"/>
                </a:solidFill>
              </a:defRPr>
            </a:lvl2pPr>
            <a:lvl3pPr marL="515938" indent="-169863">
              <a:buSzPct val="100000"/>
              <a:buFont typeface="Arial" pitchFamily="34" charset="0"/>
              <a:buChar char="•"/>
              <a:defRPr sz="1200">
                <a:solidFill>
                  <a:srgbClr val="000000"/>
                </a:solidFill>
              </a:defRPr>
            </a:lvl3pPr>
            <a:lvl4pPr marL="685800" indent="-169863">
              <a:buSzPct val="80000"/>
              <a:buFont typeface="HP Simplified" pitchFamily="34" charset="0"/>
              <a:buChar char="–"/>
              <a:defRPr>
                <a:solidFill>
                  <a:srgbClr val="000000"/>
                </a:solidFill>
              </a:defRPr>
            </a:lvl4pPr>
            <a:lvl5pPr marL="855663" indent="-169863">
              <a:buSzPct val="100000"/>
              <a:buFont typeface="Arial" pitchFamily="34" charset="0"/>
              <a:buChar cha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7841577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31471"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8613"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9"/>
          <p:cNvSpPr>
            <a:spLocks noGrp="1"/>
          </p:cNvSpPr>
          <p:nvPr>
            <p:ph sz="quarter" idx="17"/>
          </p:nvPr>
        </p:nvSpPr>
        <p:spPr>
          <a:xfrm>
            <a:off x="4568825" y="1185864"/>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6047"/>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31469"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lf-page text with image no blu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8721"/>
            <a:ext cx="3878263" cy="3219794"/>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31469"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1pPr>
              <a:defRPr sz="1600" b="0">
                <a:solidFill>
                  <a:schemeClr val="tx1"/>
                </a:solidFill>
              </a:defRPr>
            </a:lvl1pPr>
            <a:lvl2pPr marL="169863" indent="-169863">
              <a:buFont typeface="Arial" pitchFamily="34" charset="0"/>
              <a:buChar char="•"/>
              <a:defRPr sz="1400">
                <a:solidFill>
                  <a:srgbClr val="000000"/>
                </a:solidFill>
              </a:defRPr>
            </a:lvl2pPr>
            <a:lvl3pPr marL="346075" indent="-176213">
              <a:buSzPct val="80000"/>
              <a:buFont typeface="HP Simplified" pitchFamily="34" charset="0"/>
              <a:buChar char="–"/>
              <a:defRPr>
                <a:solidFill>
                  <a:srgbClr val="000000"/>
                </a:solidFill>
              </a:defRPr>
            </a:lvl3pPr>
            <a:lvl4pPr marL="515938" indent="-169863">
              <a:buSzPct val="100000"/>
              <a:buFont typeface="Arial" pitchFamily="34" charset="0"/>
              <a:buChar char="•"/>
              <a:defRPr>
                <a:solidFill>
                  <a:srgbClr val="000000"/>
                </a:solidFill>
              </a:defRPr>
            </a:lvl4pPr>
            <a:lvl5pPr marL="685800" indent="-169863">
              <a:buSzPct val="80000"/>
              <a:buFont typeface="HP Simplified" pitchFamily="34" charset="0"/>
              <a:buChar cha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7578208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alf page, sub title with image no blu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8721"/>
            <a:ext cx="3878263" cy="3219794"/>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31469"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1pPr>
              <a:defRPr sz="1600" b="0">
                <a:solidFill>
                  <a:schemeClr val="tx1"/>
                </a:solidFill>
              </a:defRPr>
            </a:lvl1pPr>
            <a:lvl2pPr marL="169863" indent="-169863">
              <a:buFont typeface="Arial" pitchFamily="34" charset="0"/>
              <a:buChar char="•"/>
              <a:defRPr sz="1400">
                <a:solidFill>
                  <a:srgbClr val="000000"/>
                </a:solidFill>
              </a:defRPr>
            </a:lvl2pPr>
            <a:lvl3pPr marL="346075" indent="-176213">
              <a:buSzPct val="80000"/>
              <a:buFont typeface="HP Simplified" pitchFamily="34" charset="0"/>
              <a:buChar char="–"/>
              <a:defRPr>
                <a:solidFill>
                  <a:srgbClr val="000000"/>
                </a:solidFill>
              </a:defRPr>
            </a:lvl3pPr>
            <a:lvl4pPr marL="515938" indent="-169863">
              <a:buSzPct val="100000"/>
              <a:buFont typeface="Arial" pitchFamily="34" charset="0"/>
              <a:buChar char="•"/>
              <a:defRPr>
                <a:solidFill>
                  <a:srgbClr val="000000"/>
                </a:solidFill>
              </a:defRPr>
            </a:lvl4pPr>
            <a:lvl5pPr marL="685800" indent="-169863">
              <a:buSzPct val="80000"/>
              <a:buFont typeface="HP Simplified" pitchFamily="34" charset="0"/>
              <a:buChar cha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50818975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alf-page text with image all lines bulleted">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8721"/>
            <a:ext cx="3878263" cy="3219794"/>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31469"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1pPr marL="169863" indent="-169863">
              <a:buFont typeface="Arial" pitchFamily="34" charset="0"/>
              <a:buChar char="•"/>
              <a:defRPr sz="1600" b="0">
                <a:solidFill>
                  <a:schemeClr val="tx1"/>
                </a:solidFill>
              </a:defRPr>
            </a:lvl1pPr>
            <a:lvl2pPr marL="346075" indent="-176213">
              <a:buSzPct val="80000"/>
              <a:buFont typeface="HP Simplified" pitchFamily="34" charset="0"/>
              <a:buChar char="–"/>
              <a:tabLst>
                <a:tab pos="803275" algn="l"/>
              </a:tabLst>
              <a:defRPr sz="1400">
                <a:solidFill>
                  <a:srgbClr val="000000"/>
                </a:solidFill>
              </a:defRPr>
            </a:lvl2pPr>
            <a:lvl3pPr marL="515938" indent="-169863">
              <a:buSzPct val="100000"/>
              <a:buFont typeface="Arial" pitchFamily="34" charset="0"/>
              <a:buChar char="•"/>
              <a:defRPr>
                <a:solidFill>
                  <a:srgbClr val="000000"/>
                </a:solidFill>
              </a:defRPr>
            </a:lvl3pPr>
            <a:lvl4pPr marL="685800" indent="-169863">
              <a:buSzPct val="80000"/>
              <a:buFont typeface="HP Simplified" pitchFamily="34" charset="0"/>
              <a:buChar char="–"/>
              <a:defRPr>
                <a:solidFill>
                  <a:srgbClr val="000000"/>
                </a:solidFill>
              </a:defRPr>
            </a:lvl4pPr>
            <a:lvl5pPr marL="855663" indent="-169863">
              <a:buSzPct val="80000"/>
              <a:buFont typeface="Arial" pitchFamily="34" charset="0"/>
              <a:buChar cha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649140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f page, sub title with image all lines bulleted">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8721"/>
            <a:ext cx="3878263" cy="3219794"/>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31469"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1pPr marL="169863" indent="-169863">
              <a:buFont typeface="Arial" pitchFamily="34" charset="0"/>
              <a:buChar char="•"/>
              <a:defRPr sz="1600" b="0">
                <a:solidFill>
                  <a:schemeClr val="tx1"/>
                </a:solidFill>
              </a:defRPr>
            </a:lvl1pPr>
            <a:lvl2pPr marL="346075" indent="-176213">
              <a:buSzPct val="80000"/>
              <a:buFont typeface="HP Simplified" pitchFamily="34" charset="0"/>
              <a:buChar char="–"/>
              <a:tabLst>
                <a:tab pos="803275" algn="l"/>
              </a:tabLst>
              <a:defRPr sz="1400">
                <a:solidFill>
                  <a:srgbClr val="000000"/>
                </a:solidFill>
              </a:defRPr>
            </a:lvl2pPr>
            <a:lvl3pPr marL="515938" indent="-169863">
              <a:buSzPct val="100000"/>
              <a:buFont typeface="Arial" pitchFamily="34" charset="0"/>
              <a:buChar char="•"/>
              <a:defRPr>
                <a:solidFill>
                  <a:srgbClr val="000000"/>
                </a:solidFill>
              </a:defRPr>
            </a:lvl3pPr>
            <a:lvl4pPr marL="685800" indent="-169863">
              <a:buSzPct val="80000"/>
              <a:buFont typeface="HP Simplified" pitchFamily="34" charset="0"/>
              <a:buChar char="–"/>
              <a:defRPr>
                <a:solidFill>
                  <a:srgbClr val="000000"/>
                </a:solidFill>
              </a:defRPr>
            </a:lvl4pPr>
            <a:lvl5pPr marL="855663" indent="-169863">
              <a:buSzPct val="80000"/>
              <a:buFont typeface="Arial" pitchFamily="34" charset="0"/>
              <a:buChar cha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3571561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Blue title slide ">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tx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4"/>
                </a:solidFill>
                <a:latin typeface="HP Simplified"/>
                <a:cs typeface="HP Simplified"/>
              </a:rPr>
              <a:t>© Copyright 2012 Hewlett-Packard Development Company, L.P. </a:t>
            </a:r>
            <a:r>
              <a:rPr lang="en-US" sz="700" b="0" i="0" baseline="0" dirty="0" smtClean="0">
                <a:solidFill>
                  <a:schemeClr val="accent4"/>
                </a:solidFill>
                <a:latin typeface="HP Simplified"/>
                <a:cs typeface="HP Simplified"/>
              </a:rPr>
              <a:t> </a:t>
            </a:r>
            <a:r>
              <a:rPr lang="en-US" sz="700" b="0" i="0" dirty="0" smtClean="0">
                <a:solidFill>
                  <a:schemeClr val="accent4"/>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2"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9039"/>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1"/>
          <p:cNvSpPr>
            <a:spLocks noGrp="1"/>
          </p:cNvSpPr>
          <p:nvPr>
            <p:ph sz="quarter" idx="17"/>
          </p:nvPr>
        </p:nvSpPr>
        <p:spPr>
          <a:xfrm>
            <a:off x="3124486" y="1189039"/>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9039"/>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Slide">
    <p:bg>
      <p:bgPr>
        <a:solidFill>
          <a:srgbClr val="000000"/>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val="0"/>
              </a:ext>
            </a:extLst>
          </a:blip>
          <a:srcRect l="-2167"/>
          <a:stretch/>
        </p:blipFill>
        <p:spPr>
          <a:xfrm>
            <a:off x="-198120" y="-1"/>
            <a:ext cx="9342120" cy="5143501"/>
          </a:xfrm>
          <a:prstGeom prst="rect">
            <a:avLst/>
          </a:prstGeom>
        </p:spPr>
      </p:pic>
      <p:sp>
        <p:nvSpPr>
          <p:cNvPr id="12" name="Freeform 11"/>
          <p:cNvSpPr/>
          <p:nvPr userDrawn="1"/>
        </p:nvSpPr>
        <p:spPr>
          <a:xfrm>
            <a:off x="0" y="0"/>
            <a:ext cx="5854700" cy="5143500"/>
          </a:xfrm>
          <a:custGeom>
            <a:avLst/>
            <a:gdLst>
              <a:gd name="connsiteX0" fmla="*/ 0 w 5683170"/>
              <a:gd name="connsiteY0" fmla="*/ 0 h 6858000"/>
              <a:gd name="connsiteX1" fmla="*/ 5683170 w 5683170"/>
              <a:gd name="connsiteY1" fmla="*/ 0 h 6858000"/>
              <a:gd name="connsiteX2" fmla="*/ 5683170 w 5683170"/>
              <a:gd name="connsiteY2" fmla="*/ 6858000 h 6858000"/>
              <a:gd name="connsiteX3" fmla="*/ 0 w 5683170"/>
              <a:gd name="connsiteY3" fmla="*/ 6858000 h 6858000"/>
              <a:gd name="connsiteX4" fmla="*/ 0 w 5683170"/>
              <a:gd name="connsiteY4" fmla="*/ 0 h 6858000"/>
              <a:gd name="connsiteX0" fmla="*/ 0 w 5683170"/>
              <a:gd name="connsiteY0" fmla="*/ 0 h 6858000"/>
              <a:gd name="connsiteX1" fmla="*/ 5683170 w 5683170"/>
              <a:gd name="connsiteY1" fmla="*/ 0 h 6858000"/>
              <a:gd name="connsiteX2" fmla="*/ 4166886 w 5683170"/>
              <a:gd name="connsiteY2" fmla="*/ 6858000 h 6858000"/>
              <a:gd name="connsiteX3" fmla="*/ 0 w 5683170"/>
              <a:gd name="connsiteY3" fmla="*/ 6858000 h 6858000"/>
              <a:gd name="connsiteX4" fmla="*/ 0 w 5683170"/>
              <a:gd name="connsiteY4" fmla="*/ 0 h 6858000"/>
              <a:gd name="connsiteX0" fmla="*/ 0 w 5683170"/>
              <a:gd name="connsiteY0" fmla="*/ 0 h 6858000"/>
              <a:gd name="connsiteX1" fmla="*/ 5683170 w 5683170"/>
              <a:gd name="connsiteY1" fmla="*/ 0 h 6858000"/>
              <a:gd name="connsiteX2" fmla="*/ 4070294 w 5683170"/>
              <a:gd name="connsiteY2" fmla="*/ 6858000 h 6858000"/>
              <a:gd name="connsiteX3" fmla="*/ 0 w 5683170"/>
              <a:gd name="connsiteY3" fmla="*/ 6858000 h 6858000"/>
              <a:gd name="connsiteX4" fmla="*/ 0 w 5683170"/>
              <a:gd name="connsiteY4" fmla="*/ 0 h 6858000"/>
              <a:gd name="connsiteX0" fmla="*/ 0 w 5683170"/>
              <a:gd name="connsiteY0" fmla="*/ 0 h 6858000"/>
              <a:gd name="connsiteX1" fmla="*/ 5683170 w 5683170"/>
              <a:gd name="connsiteY1" fmla="*/ 0 h 6858000"/>
              <a:gd name="connsiteX2" fmla="*/ 4093570 w 5683170"/>
              <a:gd name="connsiteY2" fmla="*/ 6858000 h 6858000"/>
              <a:gd name="connsiteX3" fmla="*/ 0 w 5683170"/>
              <a:gd name="connsiteY3" fmla="*/ 6858000 h 6858000"/>
              <a:gd name="connsiteX4" fmla="*/ 0 w 5683170"/>
              <a:gd name="connsiteY4" fmla="*/ 0 h 6858000"/>
              <a:gd name="connsiteX0" fmla="*/ 0 w 5683170"/>
              <a:gd name="connsiteY0" fmla="*/ 0 h 6858000"/>
              <a:gd name="connsiteX1" fmla="*/ 5683170 w 5683170"/>
              <a:gd name="connsiteY1" fmla="*/ 0 h 6858000"/>
              <a:gd name="connsiteX2" fmla="*/ 4103095 w 5683170"/>
              <a:gd name="connsiteY2" fmla="*/ 6858000 h 6858000"/>
              <a:gd name="connsiteX3" fmla="*/ 0 w 5683170"/>
              <a:gd name="connsiteY3" fmla="*/ 6858000 h 6858000"/>
              <a:gd name="connsiteX4" fmla="*/ 0 w 5683170"/>
              <a:gd name="connsiteY4" fmla="*/ 0 h 6858000"/>
              <a:gd name="connsiteX0" fmla="*/ 0 w 5683170"/>
              <a:gd name="connsiteY0" fmla="*/ 0 h 6858000"/>
              <a:gd name="connsiteX1" fmla="*/ 5683170 w 5683170"/>
              <a:gd name="connsiteY1" fmla="*/ 0 h 6858000"/>
              <a:gd name="connsiteX2" fmla="*/ 4093316 w 5683170"/>
              <a:gd name="connsiteY2" fmla="*/ 6858000 h 6858000"/>
              <a:gd name="connsiteX3" fmla="*/ 0 w 5683170"/>
              <a:gd name="connsiteY3" fmla="*/ 6858000 h 6858000"/>
              <a:gd name="connsiteX4" fmla="*/ 0 w 5683170"/>
              <a:gd name="connsiteY4" fmla="*/ 0 h 6858000"/>
              <a:gd name="connsiteX0" fmla="*/ 0 w 5683170"/>
              <a:gd name="connsiteY0" fmla="*/ 0 h 6858000"/>
              <a:gd name="connsiteX1" fmla="*/ 5683170 w 5683170"/>
              <a:gd name="connsiteY1" fmla="*/ 0 h 6858000"/>
              <a:gd name="connsiteX2" fmla="*/ 4100651 w 5683170"/>
              <a:gd name="connsiteY2" fmla="*/ 6858000 h 6858000"/>
              <a:gd name="connsiteX3" fmla="*/ 0 w 5683170"/>
              <a:gd name="connsiteY3" fmla="*/ 6858000 h 6858000"/>
              <a:gd name="connsiteX4" fmla="*/ 0 w 5683170"/>
              <a:gd name="connsiteY4" fmla="*/ 0 h 6858000"/>
              <a:gd name="connsiteX0" fmla="*/ 0 w 5683170"/>
              <a:gd name="connsiteY0" fmla="*/ 0 h 6858000"/>
              <a:gd name="connsiteX1" fmla="*/ 5683170 w 5683170"/>
              <a:gd name="connsiteY1" fmla="*/ 0 h 6858000"/>
              <a:gd name="connsiteX2" fmla="*/ 4490723 w 5683170"/>
              <a:gd name="connsiteY2" fmla="*/ 6858000 h 6858000"/>
              <a:gd name="connsiteX3" fmla="*/ 0 w 5683170"/>
              <a:gd name="connsiteY3" fmla="*/ 6858000 h 6858000"/>
              <a:gd name="connsiteX4" fmla="*/ 0 w 568317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3170" h="6858000">
                <a:moveTo>
                  <a:pt x="0" y="0"/>
                </a:moveTo>
                <a:lnTo>
                  <a:pt x="5683170" y="0"/>
                </a:lnTo>
                <a:lnTo>
                  <a:pt x="4490723" y="6858000"/>
                </a:lnTo>
                <a:lnTo>
                  <a:pt x="0" y="6858000"/>
                </a:lnTo>
                <a:lnTo>
                  <a:pt x="0" y="0"/>
                </a:lnTo>
                <a:close/>
              </a:path>
            </a:pathLst>
          </a:custGeom>
          <a:gradFill flip="none" rotWithShape="1">
            <a:gsLst>
              <a:gs pos="100000">
                <a:srgbClr val="5693C9">
                  <a:alpha val="85000"/>
                </a:srgbClr>
              </a:gs>
              <a:gs pos="0">
                <a:srgbClr val="005390">
                  <a:alpha val="85000"/>
                </a:srgbClr>
              </a:gs>
            </a:gsLst>
            <a:lin ang="78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prstClr val="white"/>
              </a:solidFill>
              <a:latin typeface="+mj-lt"/>
            </a:endParaRPr>
          </a:p>
        </p:txBody>
      </p:sp>
      <p:sp>
        <p:nvSpPr>
          <p:cNvPr id="11" name="Title 10"/>
          <p:cNvSpPr>
            <a:spLocks noGrp="1"/>
          </p:cNvSpPr>
          <p:nvPr>
            <p:ph type="title" hasCustomPrompt="1"/>
          </p:nvPr>
        </p:nvSpPr>
        <p:spPr bwMode="black">
          <a:xfrm>
            <a:off x="328716" y="412890"/>
            <a:ext cx="5057324" cy="1148885"/>
          </a:xfrm>
          <a:prstGeom prst="rect">
            <a:avLst/>
          </a:prstGeom>
        </p:spPr>
        <p:txBody>
          <a:bodyPr anchor="b" anchorCtr="0">
            <a:normAutofit/>
          </a:bodyPr>
          <a:lstStyle>
            <a:lvl1pPr algn="l">
              <a:lnSpc>
                <a:spcPts val="3200"/>
              </a:lnSpc>
              <a:defRPr sz="2800" i="0" strike="noStrike" cap="none" baseline="0">
                <a:solidFill>
                  <a:schemeClr val="bg1"/>
                </a:solidFill>
                <a:latin typeface="+mn-lt"/>
              </a:defRPr>
            </a:lvl1pPr>
          </a:lstStyle>
          <a:p>
            <a:r>
              <a:rPr lang="en-US" strike="noStrike" dirty="0" smtClean="0"/>
              <a:t>Presentation title</a:t>
            </a:r>
            <a:endParaRPr lang="en-US" dirty="0"/>
          </a:p>
        </p:txBody>
      </p:sp>
      <p:sp>
        <p:nvSpPr>
          <p:cNvPr id="8" name="Text Placeholder 12"/>
          <p:cNvSpPr>
            <a:spLocks noGrp="1"/>
          </p:cNvSpPr>
          <p:nvPr>
            <p:ph type="body" sz="quarter" idx="14" hasCustomPrompt="1"/>
          </p:nvPr>
        </p:nvSpPr>
        <p:spPr>
          <a:xfrm>
            <a:off x="414664" y="1550182"/>
            <a:ext cx="4859864" cy="413543"/>
          </a:xfrm>
          <a:prstGeom prst="rect">
            <a:avLst/>
          </a:prstGeom>
        </p:spPr>
        <p:txBody>
          <a:bodyPr>
            <a:noAutofit/>
          </a:bodyPr>
          <a:lstStyle>
            <a:lvl1pPr marL="0" indent="0">
              <a:lnSpc>
                <a:spcPct val="100000"/>
              </a:lnSpc>
              <a:spcBef>
                <a:spcPts val="200"/>
              </a:spcBef>
              <a:buNone/>
              <a:defRPr lang="en-US" sz="1600" i="0" kern="1200" dirty="0" smtClean="0">
                <a:solidFill>
                  <a:schemeClr val="bg1"/>
                </a:solidFill>
                <a:latin typeface="+mn-lt"/>
                <a:ea typeface="+mn-ea"/>
                <a:cs typeface="+mn-cs"/>
              </a:defRPr>
            </a:lvl1pPr>
            <a:lvl2pPr>
              <a:defRPr lang="en-US" sz="2000" kern="1200" dirty="0" smtClean="0">
                <a:solidFill>
                  <a:srgbClr val="FFFFFF"/>
                </a:solidFill>
                <a:latin typeface="Futura Bk" pitchFamily="34" charset="0"/>
                <a:ea typeface="+mn-ea"/>
                <a:cs typeface="+mn-cs"/>
              </a:defRPr>
            </a:lvl2pPr>
            <a:lvl3pPr>
              <a:defRPr lang="en-US" sz="2000" kern="1200" dirty="0" smtClean="0">
                <a:solidFill>
                  <a:srgbClr val="FFFFFF"/>
                </a:solidFill>
                <a:latin typeface="Futura Bk" pitchFamily="34" charset="0"/>
                <a:ea typeface="+mn-ea"/>
                <a:cs typeface="+mn-cs"/>
              </a:defRPr>
            </a:lvl3pPr>
            <a:lvl4pPr>
              <a:defRPr lang="en-US" sz="2000" kern="1200" dirty="0" smtClean="0">
                <a:solidFill>
                  <a:srgbClr val="FFFFFF"/>
                </a:solidFill>
                <a:latin typeface="Futura Bk" pitchFamily="34" charset="0"/>
                <a:ea typeface="+mn-ea"/>
                <a:cs typeface="+mn-cs"/>
              </a:defRPr>
            </a:lvl4pPr>
            <a:lvl5pPr>
              <a:defRPr lang="en-US" sz="2000" kern="1200" dirty="0" smtClean="0">
                <a:solidFill>
                  <a:srgbClr val="FFFFFF"/>
                </a:solidFill>
                <a:latin typeface="Futura Bk" pitchFamily="34" charset="0"/>
                <a:ea typeface="+mn-ea"/>
                <a:cs typeface="+mn-cs"/>
              </a:defRPr>
            </a:lvl5pPr>
          </a:lstStyle>
          <a:p>
            <a:pPr lvl="0"/>
            <a:r>
              <a:rPr lang="en-US" dirty="0" smtClean="0"/>
              <a:t>Subtitle goes here</a:t>
            </a:r>
          </a:p>
        </p:txBody>
      </p:sp>
      <p:sp>
        <p:nvSpPr>
          <p:cNvPr id="3" name="Subtitle 2"/>
          <p:cNvSpPr>
            <a:spLocks noGrp="1"/>
          </p:cNvSpPr>
          <p:nvPr>
            <p:ph type="subTitle" idx="1" hasCustomPrompt="1"/>
          </p:nvPr>
        </p:nvSpPr>
        <p:spPr bwMode="black">
          <a:xfrm>
            <a:off x="357089" y="3858421"/>
            <a:ext cx="4426784" cy="701763"/>
          </a:xfrm>
          <a:prstGeom prst="rect">
            <a:avLst/>
          </a:prstGeom>
        </p:spPr>
        <p:txBody>
          <a:bodyPr anchor="b" anchorCtr="0">
            <a:noAutofit/>
          </a:bodyPr>
          <a:lstStyle>
            <a:lvl1pPr marL="0" marR="0" indent="0" algn="l" defTabSz="914400" rtl="0" eaLnBrk="1" fontAlgn="auto" latinLnBrk="0" hangingPunct="1">
              <a:lnSpc>
                <a:spcPct val="120000"/>
              </a:lnSpc>
              <a:spcBef>
                <a:spcPts val="0"/>
              </a:spcBef>
              <a:spcAft>
                <a:spcPts val="0"/>
              </a:spcAft>
              <a:buClrTx/>
              <a:buSzPct val="100000"/>
              <a:buFontTx/>
              <a:buNone/>
              <a:tabLst/>
              <a:defRPr sz="1400" i="0">
                <a:solidFill>
                  <a:schemeClr val="bg1"/>
                </a:solidFill>
                <a:latin typeface="Futura Bk"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 Name</a:t>
            </a:r>
          </a:p>
          <a:p>
            <a:r>
              <a:rPr lang="en-US" dirty="0" smtClean="0"/>
              <a:t>Title</a:t>
            </a:r>
          </a:p>
        </p:txBody>
      </p:sp>
      <p:sp>
        <p:nvSpPr>
          <p:cNvPr id="6" name="TextBox 5"/>
          <p:cNvSpPr txBox="1"/>
          <p:nvPr userDrawn="1"/>
        </p:nvSpPr>
        <p:spPr bwMode="gray">
          <a:xfrm>
            <a:off x="357089" y="4740302"/>
            <a:ext cx="3010579" cy="307777"/>
          </a:xfrm>
          <a:prstGeom prst="rect">
            <a:avLst/>
          </a:prstGeom>
          <a:noFill/>
        </p:spPr>
        <p:txBody>
          <a:bodyPr wrap="square" rtlCol="0">
            <a:spAutoFit/>
          </a:bodyPr>
          <a:lstStyle/>
          <a:p>
            <a:r>
              <a:rPr lang="en-US" sz="700" dirty="0" smtClean="0">
                <a:solidFill>
                  <a:schemeClr val="bg1"/>
                </a:solidFill>
                <a:latin typeface="Futura Bk" pitchFamily="34" charset="0"/>
              </a:rPr>
              <a:t>©2011Hewlett-Packard</a:t>
            </a:r>
            <a:r>
              <a:rPr lang="en-US" sz="700" baseline="0" dirty="0" smtClean="0">
                <a:solidFill>
                  <a:schemeClr val="bg1"/>
                </a:solidFill>
                <a:latin typeface="Futura Bk" pitchFamily="34" charset="0"/>
              </a:rPr>
              <a:t> Development Company, L.P. </a:t>
            </a:r>
          </a:p>
          <a:p>
            <a:r>
              <a:rPr lang="en-US" sz="700" baseline="0" dirty="0" smtClean="0">
                <a:solidFill>
                  <a:schemeClr val="bg1"/>
                </a:solidFill>
                <a:latin typeface="Futura Bk" pitchFamily="34" charset="0"/>
              </a:rPr>
              <a:t>The information contained herein is subject to change without notice</a:t>
            </a:r>
            <a:endParaRPr lang="en-US" sz="700" dirty="0">
              <a:solidFill>
                <a:schemeClr val="bg1"/>
              </a:solidFill>
              <a:latin typeface="Futura Bk" pitchFamily="34" charset="0"/>
            </a:endParaRPr>
          </a:p>
        </p:txBody>
      </p:sp>
      <p:pic>
        <p:nvPicPr>
          <p:cNvPr id="15" name="Picture 14" descr="hp-logo-reversed.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378440" y="4558516"/>
            <a:ext cx="432585" cy="420624"/>
          </a:xfrm>
          <a:prstGeom prst="rect">
            <a:avLst/>
          </a:prstGeom>
        </p:spPr>
      </p:pic>
      <p:pic>
        <p:nvPicPr>
          <p:cNvPr id="20" name="Picture 19"/>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2856" y="0"/>
            <a:ext cx="568034" cy="2377440"/>
          </a:xfrm>
          <a:prstGeom prst="rect">
            <a:avLst/>
          </a:prstGeom>
        </p:spPr>
      </p:pic>
      <p:pic>
        <p:nvPicPr>
          <p:cNvPr id="21" name="Picture 20"/>
          <p:cNvPicPr>
            <a:picLocks noChangeAspect="1"/>
          </p:cNvPicPr>
          <p:nvPr userDrawn="1"/>
        </p:nvPicPr>
        <p:blipFill rotWithShape="1">
          <a:blip r:embed="rId5" cstate="email">
            <a:extLst>
              <a:ext uri="{28A0092B-C50C-407E-A947-70E740481C1C}">
                <a14:useLocalDpi xmlns:a14="http://schemas.microsoft.com/office/drawing/2010/main" val="0"/>
              </a:ext>
            </a:extLst>
          </a:blip>
          <a:srcRect/>
          <a:stretch/>
        </p:blipFill>
        <p:spPr>
          <a:xfrm>
            <a:off x="4443945" y="3971020"/>
            <a:ext cx="459574" cy="1172480"/>
          </a:xfrm>
          <a:prstGeom prst="rect">
            <a:avLst/>
          </a:prstGeom>
        </p:spPr>
      </p:pic>
    </p:spTree>
  </p:cSld>
  <p:clrMapOvr>
    <a:masterClrMapping/>
  </p:clrMapOvr>
  <p:transition>
    <p:fade thruBlk="1"/>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023360" y="4855464"/>
            <a:ext cx="1097280" cy="150876"/>
          </a:xfrm>
          <a:prstGeom prst="rect">
            <a:avLst/>
          </a:prstGeom>
        </p:spPr>
        <p:txBody>
          <a:bodyPr/>
          <a:lstStyle/>
          <a:p>
            <a:fld id="{094BEF12-D19F-492B-A4F8-C97B5D8DF9F8}" type="datetime1">
              <a:rPr lang="en-US" smtClean="0"/>
              <a:pPr/>
              <a:t>1/5/2018</a:t>
            </a:fld>
            <a:endParaRPr lang="en-US" dirty="0"/>
          </a:p>
        </p:txBody>
      </p:sp>
      <p:sp>
        <p:nvSpPr>
          <p:cNvPr id="9" name="Slide Number Placeholder 8"/>
          <p:cNvSpPr>
            <a:spLocks noGrp="1"/>
          </p:cNvSpPr>
          <p:nvPr>
            <p:ph type="sldNum" sz="quarter" idx="11"/>
          </p:nvPr>
        </p:nvSpPr>
        <p:spPr>
          <a:xfrm>
            <a:off x="365760" y="4855464"/>
            <a:ext cx="320040" cy="150876"/>
          </a:xfrm>
          <a:prstGeom prst="rect">
            <a:avLst/>
          </a:prstGeom>
        </p:spPr>
        <p:txBody>
          <a:bodyPr/>
          <a:lstStyle/>
          <a:p>
            <a:fld id="{39FE57C1-99E3-4342-90AE-63D315326D4A}" type="slidenum">
              <a:rPr lang="en-US" smtClean="0"/>
              <a:pPr/>
              <a:t>‹#›</a:t>
            </a:fld>
            <a:endParaRPr lang="en-US" dirty="0"/>
          </a:p>
        </p:txBody>
      </p:sp>
      <p:sp>
        <p:nvSpPr>
          <p:cNvPr id="10" name="Footer Placeholder 9"/>
          <p:cNvSpPr>
            <a:spLocks noGrp="1"/>
          </p:cNvSpPr>
          <p:nvPr>
            <p:ph type="ftr" sz="quarter" idx="12"/>
          </p:nvPr>
        </p:nvSpPr>
        <p:spPr>
          <a:xfrm>
            <a:off x="694944" y="4855464"/>
            <a:ext cx="3291840" cy="150876"/>
          </a:xfrm>
          <a:prstGeom prst="rect">
            <a:avLst/>
          </a:prstGeom>
        </p:spPr>
        <p:txBody>
          <a:bodyPr/>
          <a:lstStyle/>
          <a:p>
            <a:r>
              <a:rPr lang="en-US" smtClean="0"/>
              <a:t>HP Confidential</a:t>
            </a:r>
            <a:endParaRPr lang="en-US" dirty="0"/>
          </a:p>
        </p:txBody>
      </p:sp>
      <p:sp>
        <p:nvSpPr>
          <p:cNvPr id="6" name="Text Placeholder 17"/>
          <p:cNvSpPr>
            <a:spLocks noGrp="1"/>
          </p:cNvSpPr>
          <p:nvPr>
            <p:ph type="body" sz="quarter" idx="16" hasCustomPrompt="1"/>
          </p:nvPr>
        </p:nvSpPr>
        <p:spPr>
          <a:xfrm>
            <a:off x="338328" y="315467"/>
            <a:ext cx="8242300" cy="877713"/>
          </a:xfrm>
          <a:prstGeom prst="rect">
            <a:avLst/>
          </a:prstGeom>
        </p:spPr>
        <p:txBody>
          <a:bodyPr>
            <a:noAutofit/>
          </a:bodyPr>
          <a:lstStyle>
            <a:lvl1pPr marL="0" indent="0">
              <a:lnSpc>
                <a:spcPts val="3300"/>
              </a:lnSpc>
              <a:buClrTx/>
              <a:buFontTx/>
              <a:buNone/>
              <a:defRPr sz="2800" cap="none" baseline="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smtClean="0"/>
              <a:t>Double line title</a:t>
            </a:r>
            <a:br>
              <a:rPr lang="en-US" dirty="0" smtClean="0"/>
            </a:br>
            <a:r>
              <a:rPr lang="en-US" dirty="0" smtClean="0"/>
              <a:t>for added content</a:t>
            </a:r>
          </a:p>
        </p:txBody>
      </p:sp>
    </p:spTree>
  </p:cSld>
  <p:clrMapOvr>
    <a:masterClrMapping/>
  </p:clrMapOvr>
  <p:transition>
    <p:fade thruBlk="1"/>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Line, Subtitle and Content">
    <p:spTree>
      <p:nvGrpSpPr>
        <p:cNvPr id="1" name=""/>
        <p:cNvGrpSpPr/>
        <p:nvPr/>
      </p:nvGrpSpPr>
      <p:grpSpPr>
        <a:xfrm>
          <a:off x="0" y="0"/>
          <a:ext cx="0" cy="0"/>
          <a:chOff x="0" y="0"/>
          <a:chExt cx="0" cy="0"/>
        </a:xfrm>
      </p:grpSpPr>
      <p:sp>
        <p:nvSpPr>
          <p:cNvPr id="13" name="Text Placeholder 12"/>
          <p:cNvSpPr>
            <a:spLocks noGrp="1"/>
          </p:cNvSpPr>
          <p:nvPr>
            <p:ph type="body" sz="quarter" idx="14" hasCustomPrompt="1"/>
          </p:nvPr>
        </p:nvSpPr>
        <p:spPr>
          <a:xfrm>
            <a:off x="358775" y="759965"/>
            <a:ext cx="8370380" cy="294965"/>
          </a:xfrm>
          <a:prstGeom prst="rect">
            <a:avLst/>
          </a:prstGeom>
        </p:spPr>
        <p:txBody>
          <a:bodyPr>
            <a:noAutofit/>
          </a:bodyPr>
          <a:lstStyle>
            <a:lvl1pPr marL="0" indent="0">
              <a:lnSpc>
                <a:spcPct val="100000"/>
              </a:lnSpc>
              <a:buNone/>
              <a:defRPr lang="en-US" sz="2000" kern="1200" dirty="0" smtClean="0">
                <a:solidFill>
                  <a:schemeClr val="tx2"/>
                </a:solidFill>
                <a:latin typeface="Futura Bk" pitchFamily="34" charset="0"/>
                <a:ea typeface="+mn-ea"/>
                <a:cs typeface="+mn-cs"/>
              </a:defRPr>
            </a:lvl1pPr>
            <a:lvl2pPr>
              <a:defRPr lang="en-US" sz="2000" kern="1200" dirty="0" smtClean="0">
                <a:solidFill>
                  <a:srgbClr val="FFFFFF"/>
                </a:solidFill>
                <a:latin typeface="Futura Bk" pitchFamily="34" charset="0"/>
                <a:ea typeface="+mn-ea"/>
                <a:cs typeface="+mn-cs"/>
              </a:defRPr>
            </a:lvl2pPr>
            <a:lvl3pPr>
              <a:defRPr lang="en-US" sz="2000" kern="1200" dirty="0" smtClean="0">
                <a:solidFill>
                  <a:srgbClr val="FFFFFF"/>
                </a:solidFill>
                <a:latin typeface="Futura Bk" pitchFamily="34" charset="0"/>
                <a:ea typeface="+mn-ea"/>
                <a:cs typeface="+mn-cs"/>
              </a:defRPr>
            </a:lvl3pPr>
            <a:lvl4pPr>
              <a:defRPr lang="en-US" sz="2000" kern="1200" dirty="0" smtClean="0">
                <a:solidFill>
                  <a:srgbClr val="FFFFFF"/>
                </a:solidFill>
                <a:latin typeface="Futura Bk" pitchFamily="34" charset="0"/>
                <a:ea typeface="+mn-ea"/>
                <a:cs typeface="+mn-cs"/>
              </a:defRPr>
            </a:lvl4pPr>
            <a:lvl5pPr>
              <a:defRPr lang="en-US" sz="2000" kern="1200" dirty="0" smtClean="0">
                <a:solidFill>
                  <a:srgbClr val="FFFFFF"/>
                </a:solidFill>
                <a:latin typeface="Futura Bk" pitchFamily="34" charset="0"/>
                <a:ea typeface="+mn-ea"/>
                <a:cs typeface="+mn-cs"/>
              </a:defRPr>
            </a:lvl5pPr>
          </a:lstStyle>
          <a:p>
            <a:pPr lvl="0"/>
            <a:r>
              <a:rPr lang="en-US" dirty="0" smtClean="0"/>
              <a:t>Subtitle placeholder here</a:t>
            </a:r>
          </a:p>
        </p:txBody>
      </p:sp>
      <p:sp>
        <p:nvSpPr>
          <p:cNvPr id="9" name="Date Placeholder 8"/>
          <p:cNvSpPr>
            <a:spLocks noGrp="1"/>
          </p:cNvSpPr>
          <p:nvPr>
            <p:ph type="dt" sz="half" idx="15"/>
          </p:nvPr>
        </p:nvSpPr>
        <p:spPr>
          <a:xfrm>
            <a:off x="4023360" y="4855464"/>
            <a:ext cx="1097280" cy="150876"/>
          </a:xfrm>
          <a:prstGeom prst="rect">
            <a:avLst/>
          </a:prstGeom>
        </p:spPr>
        <p:txBody>
          <a:bodyPr/>
          <a:lstStyle/>
          <a:p>
            <a:fld id="{424CB1D9-5037-433C-876C-1C1A412FE316}" type="datetime1">
              <a:rPr lang="en-US" smtClean="0"/>
              <a:pPr/>
              <a:t>1/5/2018</a:t>
            </a:fld>
            <a:endParaRPr lang="en-US" dirty="0"/>
          </a:p>
        </p:txBody>
      </p:sp>
      <p:sp>
        <p:nvSpPr>
          <p:cNvPr id="10" name="Slide Number Placeholder 9"/>
          <p:cNvSpPr>
            <a:spLocks noGrp="1"/>
          </p:cNvSpPr>
          <p:nvPr>
            <p:ph type="sldNum" sz="quarter" idx="16"/>
          </p:nvPr>
        </p:nvSpPr>
        <p:spPr>
          <a:xfrm>
            <a:off x="365760" y="4855464"/>
            <a:ext cx="320040" cy="150876"/>
          </a:xfrm>
          <a:prstGeom prst="rect">
            <a:avLst/>
          </a:prstGeom>
        </p:spPr>
        <p:txBody>
          <a:bodyPr/>
          <a:lstStyle/>
          <a:p>
            <a:fld id="{39FE57C1-99E3-4342-90AE-63D315326D4A}" type="slidenum">
              <a:rPr lang="en-US" smtClean="0"/>
              <a:pPr/>
              <a:t>‹#›</a:t>
            </a:fld>
            <a:endParaRPr lang="en-US" dirty="0"/>
          </a:p>
        </p:txBody>
      </p:sp>
      <p:sp>
        <p:nvSpPr>
          <p:cNvPr id="11" name="Footer Placeholder 10"/>
          <p:cNvSpPr>
            <a:spLocks noGrp="1"/>
          </p:cNvSpPr>
          <p:nvPr>
            <p:ph type="ftr" sz="quarter" idx="17"/>
          </p:nvPr>
        </p:nvSpPr>
        <p:spPr>
          <a:xfrm>
            <a:off x="694944" y="4855464"/>
            <a:ext cx="3291840" cy="150876"/>
          </a:xfrm>
          <a:prstGeom prst="rect">
            <a:avLst/>
          </a:prstGeom>
        </p:spPr>
        <p:txBody>
          <a:bodyPr/>
          <a:lstStyle/>
          <a:p>
            <a:r>
              <a:rPr lang="en-US" smtClean="0"/>
              <a:t>HP Confidential</a:t>
            </a:r>
            <a:endParaRPr lang="en-US" dirty="0"/>
          </a:p>
        </p:txBody>
      </p:sp>
      <p:sp>
        <p:nvSpPr>
          <p:cNvPr id="8" name="Content Placeholder 12"/>
          <p:cNvSpPr>
            <a:spLocks noGrp="1"/>
          </p:cNvSpPr>
          <p:nvPr>
            <p:ph sz="quarter" idx="18"/>
          </p:nvPr>
        </p:nvSpPr>
        <p:spPr>
          <a:xfrm>
            <a:off x="365760" y="1196817"/>
            <a:ext cx="8321040" cy="3383280"/>
          </a:xfrm>
        </p:spPr>
        <p:txBody>
          <a:bodyPr/>
          <a:lstStyle>
            <a:lvl1pPr>
              <a:buSzPct val="80000"/>
              <a:buFont typeface="Arial" pitchFamily="34" charset="0"/>
              <a:buChar char="•"/>
              <a:defRPr sz="1800">
                <a:solidFill>
                  <a:schemeClr val="bg1"/>
                </a:solidFill>
              </a:defRPr>
            </a:lvl1pPr>
            <a:lvl2pPr>
              <a:buSzPct val="80000"/>
              <a:buFont typeface="Futura Bk" pitchFamily="34" charset="0"/>
              <a:buChar char="–"/>
              <a:defRPr sz="1400">
                <a:solidFill>
                  <a:schemeClr val="bg1"/>
                </a:solidFill>
              </a:defRPr>
            </a:lvl2pPr>
            <a:lvl3pPr>
              <a:buSzPct val="80000"/>
              <a:buFont typeface="Arial" pitchFamily="34" charset="0"/>
              <a:buChar char="•"/>
              <a:defRPr sz="1000">
                <a:solidFill>
                  <a:schemeClr val="bg1"/>
                </a:solidFill>
              </a:defRPr>
            </a:lvl3pPr>
            <a:lvl4pPr>
              <a:buSzPct val="80000"/>
              <a:buFont typeface="Futura Bk" pitchFamily="34" charset="0"/>
              <a:buChar char="–"/>
              <a:defRPr sz="1000">
                <a:solidFill>
                  <a:schemeClr val="bg1"/>
                </a:solidFill>
              </a:defRPr>
            </a:lvl4pPr>
            <a:lvl5pPr>
              <a:buSzPct val="80000"/>
              <a:buFont typeface="Arial" pitchFamily="34" charset="0"/>
              <a:buChar char="•"/>
              <a:defRPr sz="10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itle 8"/>
          <p:cNvSpPr>
            <a:spLocks noGrp="1"/>
          </p:cNvSpPr>
          <p:nvPr>
            <p:ph type="title" hasCustomPrompt="1"/>
          </p:nvPr>
        </p:nvSpPr>
        <p:spPr>
          <a:xfrm>
            <a:off x="339725" y="304710"/>
            <a:ext cx="8375650" cy="469840"/>
          </a:xfrm>
          <a:prstGeom prst="rect">
            <a:avLst/>
          </a:prstGeom>
        </p:spPr>
        <p:txBody>
          <a:bodyPr anchor="t" anchorCtr="0">
            <a:noAutofit/>
          </a:bodyPr>
          <a:lstStyle>
            <a:lvl1pPr marL="0" marR="0" indent="0" algn="l" defTabSz="914400" rtl="0" eaLnBrk="1" fontAlgn="auto" latinLnBrk="0" hangingPunct="1">
              <a:lnSpc>
                <a:spcPts val="3300"/>
              </a:lnSpc>
              <a:spcBef>
                <a:spcPct val="0"/>
              </a:spcBef>
              <a:spcAft>
                <a:spcPts val="0"/>
              </a:spcAft>
              <a:buClrTx/>
              <a:buSzTx/>
              <a:buFontTx/>
              <a:buNone/>
              <a:tabLst/>
              <a:defRPr sz="2800" baseline="0">
                <a:solidFill>
                  <a:schemeClr val="bg1"/>
                </a:solidFill>
                <a:latin typeface="Futura Bk" pitchFamily="34" charset="0"/>
              </a:defRPr>
            </a:lvl1pPr>
          </a:lstStyle>
          <a:p>
            <a:r>
              <a:rPr lang="en-US" dirty="0" smtClean="0"/>
              <a:t>Single line title</a:t>
            </a:r>
            <a:endParaRPr lang="en-US" dirty="0"/>
          </a:p>
        </p:txBody>
      </p:sp>
    </p:spTree>
  </p:cSld>
  <p:clrMapOvr>
    <a:masterClrMapping/>
  </p:clrMapOvr>
  <p:transition>
    <p:fade thruBlk="1"/>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Line with Subtitle">
    <p:spTree>
      <p:nvGrpSpPr>
        <p:cNvPr id="1" name=""/>
        <p:cNvGrpSpPr/>
        <p:nvPr/>
      </p:nvGrpSpPr>
      <p:grpSpPr>
        <a:xfrm>
          <a:off x="0" y="0"/>
          <a:ext cx="0" cy="0"/>
          <a:chOff x="0" y="0"/>
          <a:chExt cx="0" cy="0"/>
        </a:xfrm>
      </p:grpSpPr>
      <p:sp>
        <p:nvSpPr>
          <p:cNvPr id="8" name="Date Placeholder 7"/>
          <p:cNvSpPr>
            <a:spLocks noGrp="1"/>
          </p:cNvSpPr>
          <p:nvPr>
            <p:ph type="dt" sz="half" idx="15"/>
          </p:nvPr>
        </p:nvSpPr>
        <p:spPr>
          <a:xfrm>
            <a:off x="4023360" y="4855464"/>
            <a:ext cx="1097280" cy="150876"/>
          </a:xfrm>
          <a:prstGeom prst="rect">
            <a:avLst/>
          </a:prstGeom>
        </p:spPr>
        <p:txBody>
          <a:bodyPr/>
          <a:lstStyle/>
          <a:p>
            <a:fld id="{E8F37FAB-E4E1-433F-8CA5-52CCE88913C2}" type="datetime1">
              <a:rPr lang="en-US" smtClean="0"/>
              <a:pPr/>
              <a:t>1/5/2018</a:t>
            </a:fld>
            <a:endParaRPr lang="en-US" dirty="0"/>
          </a:p>
        </p:txBody>
      </p:sp>
      <p:sp>
        <p:nvSpPr>
          <p:cNvPr id="9" name="Slide Number Placeholder 8"/>
          <p:cNvSpPr>
            <a:spLocks noGrp="1"/>
          </p:cNvSpPr>
          <p:nvPr>
            <p:ph type="sldNum" sz="quarter" idx="16"/>
          </p:nvPr>
        </p:nvSpPr>
        <p:spPr>
          <a:xfrm>
            <a:off x="365760" y="4855464"/>
            <a:ext cx="320040" cy="150876"/>
          </a:xfrm>
          <a:prstGeom prst="rect">
            <a:avLst/>
          </a:prstGeom>
        </p:spPr>
        <p:txBody>
          <a:bodyPr/>
          <a:lstStyle/>
          <a:p>
            <a:fld id="{39FE57C1-99E3-4342-90AE-63D315326D4A}" type="slidenum">
              <a:rPr lang="en-US" smtClean="0"/>
              <a:pPr/>
              <a:t>‹#›</a:t>
            </a:fld>
            <a:endParaRPr lang="en-US" dirty="0"/>
          </a:p>
        </p:txBody>
      </p:sp>
      <p:sp>
        <p:nvSpPr>
          <p:cNvPr id="10" name="Footer Placeholder 9"/>
          <p:cNvSpPr>
            <a:spLocks noGrp="1"/>
          </p:cNvSpPr>
          <p:nvPr>
            <p:ph type="ftr" sz="quarter" idx="17"/>
          </p:nvPr>
        </p:nvSpPr>
        <p:spPr>
          <a:xfrm>
            <a:off x="694944" y="4855464"/>
            <a:ext cx="3291840" cy="150876"/>
          </a:xfrm>
          <a:prstGeom prst="rect">
            <a:avLst/>
          </a:prstGeom>
        </p:spPr>
        <p:txBody>
          <a:bodyPr/>
          <a:lstStyle/>
          <a:p>
            <a:r>
              <a:rPr lang="en-US" smtClean="0"/>
              <a:t>HP Confidential</a:t>
            </a:r>
            <a:endParaRPr lang="en-US" dirty="0"/>
          </a:p>
        </p:txBody>
      </p:sp>
      <p:sp>
        <p:nvSpPr>
          <p:cNvPr id="7" name="Text Placeholder 12"/>
          <p:cNvSpPr>
            <a:spLocks noGrp="1"/>
          </p:cNvSpPr>
          <p:nvPr>
            <p:ph type="body" sz="quarter" idx="14" hasCustomPrompt="1"/>
          </p:nvPr>
        </p:nvSpPr>
        <p:spPr>
          <a:xfrm>
            <a:off x="358775" y="759965"/>
            <a:ext cx="8370380" cy="294965"/>
          </a:xfrm>
          <a:prstGeom prst="rect">
            <a:avLst/>
          </a:prstGeom>
        </p:spPr>
        <p:txBody>
          <a:bodyPr>
            <a:noAutofit/>
          </a:bodyPr>
          <a:lstStyle>
            <a:lvl1pPr marL="0" indent="0">
              <a:lnSpc>
                <a:spcPct val="100000"/>
              </a:lnSpc>
              <a:buNone/>
              <a:defRPr lang="en-US" sz="2000" kern="1200" dirty="0" smtClean="0">
                <a:solidFill>
                  <a:schemeClr val="tx2"/>
                </a:solidFill>
                <a:latin typeface="Futura Bk" pitchFamily="34" charset="0"/>
                <a:ea typeface="+mn-ea"/>
                <a:cs typeface="+mn-cs"/>
              </a:defRPr>
            </a:lvl1pPr>
            <a:lvl2pPr>
              <a:defRPr lang="en-US" sz="2000" kern="1200" dirty="0" smtClean="0">
                <a:solidFill>
                  <a:srgbClr val="FFFFFF"/>
                </a:solidFill>
                <a:latin typeface="Futura Bk" pitchFamily="34" charset="0"/>
                <a:ea typeface="+mn-ea"/>
                <a:cs typeface="+mn-cs"/>
              </a:defRPr>
            </a:lvl2pPr>
            <a:lvl3pPr>
              <a:defRPr lang="en-US" sz="2000" kern="1200" dirty="0" smtClean="0">
                <a:solidFill>
                  <a:srgbClr val="FFFFFF"/>
                </a:solidFill>
                <a:latin typeface="Futura Bk" pitchFamily="34" charset="0"/>
                <a:ea typeface="+mn-ea"/>
                <a:cs typeface="+mn-cs"/>
              </a:defRPr>
            </a:lvl3pPr>
            <a:lvl4pPr>
              <a:defRPr lang="en-US" sz="2000" kern="1200" dirty="0" smtClean="0">
                <a:solidFill>
                  <a:srgbClr val="FFFFFF"/>
                </a:solidFill>
                <a:latin typeface="Futura Bk" pitchFamily="34" charset="0"/>
                <a:ea typeface="+mn-ea"/>
                <a:cs typeface="+mn-cs"/>
              </a:defRPr>
            </a:lvl4pPr>
            <a:lvl5pPr>
              <a:defRPr lang="en-US" sz="2000" kern="1200" dirty="0" smtClean="0">
                <a:solidFill>
                  <a:srgbClr val="FFFFFF"/>
                </a:solidFill>
                <a:latin typeface="Futura Bk" pitchFamily="34" charset="0"/>
                <a:ea typeface="+mn-ea"/>
                <a:cs typeface="+mn-cs"/>
              </a:defRPr>
            </a:lvl5pPr>
          </a:lstStyle>
          <a:p>
            <a:pPr lvl="0"/>
            <a:r>
              <a:rPr lang="en-US" dirty="0" smtClean="0"/>
              <a:t>Subtitle placeholder here</a:t>
            </a:r>
          </a:p>
        </p:txBody>
      </p:sp>
      <p:sp>
        <p:nvSpPr>
          <p:cNvPr id="11" name="Title 8"/>
          <p:cNvSpPr>
            <a:spLocks noGrp="1"/>
          </p:cNvSpPr>
          <p:nvPr>
            <p:ph type="title" hasCustomPrompt="1"/>
          </p:nvPr>
        </p:nvSpPr>
        <p:spPr>
          <a:xfrm>
            <a:off x="339725" y="304710"/>
            <a:ext cx="8375650" cy="469840"/>
          </a:xfrm>
          <a:prstGeom prst="rect">
            <a:avLst/>
          </a:prstGeom>
        </p:spPr>
        <p:txBody>
          <a:bodyPr anchor="t" anchorCtr="0">
            <a:noAutofit/>
          </a:bodyPr>
          <a:lstStyle>
            <a:lvl1pPr marL="0" marR="0" indent="0" algn="l" defTabSz="914400" rtl="0" eaLnBrk="1" fontAlgn="auto" latinLnBrk="0" hangingPunct="1">
              <a:lnSpc>
                <a:spcPts val="3300"/>
              </a:lnSpc>
              <a:spcBef>
                <a:spcPct val="0"/>
              </a:spcBef>
              <a:spcAft>
                <a:spcPts val="0"/>
              </a:spcAft>
              <a:buClrTx/>
              <a:buSzTx/>
              <a:buFontTx/>
              <a:buNone/>
              <a:tabLst/>
              <a:defRPr sz="2800" baseline="0">
                <a:solidFill>
                  <a:schemeClr val="bg1"/>
                </a:solidFill>
                <a:latin typeface="Futura Bk" pitchFamily="34" charset="0"/>
              </a:defRPr>
            </a:lvl1pPr>
          </a:lstStyle>
          <a:p>
            <a:r>
              <a:rPr lang="en-US" dirty="0" smtClean="0"/>
              <a:t>Single line title</a:t>
            </a:r>
            <a:endParaRPr lang="en-US" dirty="0"/>
          </a:p>
        </p:txBody>
      </p:sp>
    </p:spTree>
  </p:cSld>
  <p:clrMapOvr>
    <a:masterClrMapping/>
  </p:clrMapOvr>
  <p:transition>
    <p:fade thruBlk="1"/>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Quote">
    <p:bg>
      <p:bgPr>
        <a:gradFill flip="none" rotWithShape="1">
          <a:gsLst>
            <a:gs pos="100000">
              <a:srgbClr val="5693C9"/>
            </a:gs>
            <a:gs pos="0">
              <a:srgbClr val="005390"/>
            </a:gs>
          </a:gsLst>
          <a:lin ang="780000" scaled="0"/>
          <a:tileRect/>
        </a:gradFill>
        <a:effectLst/>
      </p:bgPr>
    </p:bg>
    <p:spTree>
      <p:nvGrpSpPr>
        <p:cNvPr id="1" name=""/>
        <p:cNvGrpSpPr/>
        <p:nvPr/>
      </p:nvGrpSpPr>
      <p:grpSpPr>
        <a:xfrm>
          <a:off x="0" y="0"/>
          <a:ext cx="0" cy="0"/>
          <a:chOff x="0" y="0"/>
          <a:chExt cx="0" cy="0"/>
        </a:xfrm>
      </p:grpSpPr>
      <p:sp>
        <p:nvSpPr>
          <p:cNvPr id="5" name="Title 10"/>
          <p:cNvSpPr>
            <a:spLocks noGrp="1"/>
          </p:cNvSpPr>
          <p:nvPr>
            <p:ph type="title" hasCustomPrompt="1"/>
          </p:nvPr>
        </p:nvSpPr>
        <p:spPr bwMode="black">
          <a:xfrm>
            <a:off x="474562" y="529542"/>
            <a:ext cx="8090704" cy="3125165"/>
          </a:xfrm>
          <a:prstGeom prst="rect">
            <a:avLst/>
          </a:prstGeom>
        </p:spPr>
        <p:txBody>
          <a:bodyPr anchor="t" anchorCtr="0">
            <a:normAutofit/>
          </a:bodyPr>
          <a:lstStyle>
            <a:lvl1pPr marL="177800" indent="-177800" algn="l">
              <a:lnSpc>
                <a:spcPct val="100000"/>
              </a:lnSpc>
              <a:defRPr sz="2400" strike="noStrike" cap="none" baseline="0">
                <a:solidFill>
                  <a:schemeClr val="bg1"/>
                </a:solidFill>
                <a:latin typeface="Futura Lt" pitchFamily="34" charset="0"/>
              </a:defRPr>
            </a:lvl1pPr>
          </a:lstStyle>
          <a:p>
            <a:r>
              <a:rPr lang="en-US" strike="noStrike" dirty="0" smtClean="0"/>
              <a:t>“This is a sample quote slide. Select and type your quote inside the quote marks.”</a:t>
            </a:r>
            <a:endParaRPr lang="en-US" dirty="0"/>
          </a:p>
        </p:txBody>
      </p:sp>
      <p:sp>
        <p:nvSpPr>
          <p:cNvPr id="7" name="Text Placeholder 12"/>
          <p:cNvSpPr>
            <a:spLocks noGrp="1"/>
          </p:cNvSpPr>
          <p:nvPr>
            <p:ph type="body" sz="quarter" idx="14" hasCustomPrompt="1"/>
          </p:nvPr>
        </p:nvSpPr>
        <p:spPr>
          <a:xfrm>
            <a:off x="597854" y="3950221"/>
            <a:ext cx="7018845" cy="576858"/>
          </a:xfrm>
          <a:prstGeom prst="rect">
            <a:avLst/>
          </a:prstGeom>
        </p:spPr>
        <p:txBody>
          <a:bodyPr>
            <a:noAutofit/>
          </a:bodyPr>
          <a:lstStyle>
            <a:lvl1pPr marL="0" indent="0">
              <a:lnSpc>
                <a:spcPct val="100000"/>
              </a:lnSpc>
              <a:spcBef>
                <a:spcPts val="600"/>
              </a:spcBef>
              <a:buNone/>
              <a:defRPr lang="en-US" sz="1400" kern="1200" dirty="0" smtClean="0">
                <a:solidFill>
                  <a:schemeClr val="bg1"/>
                </a:solidFill>
                <a:latin typeface="+mn-lt"/>
                <a:ea typeface="+mn-ea"/>
                <a:cs typeface="+mn-cs"/>
              </a:defRPr>
            </a:lvl1pPr>
            <a:lvl2pPr>
              <a:defRPr lang="en-US" sz="2000" kern="1200" dirty="0" smtClean="0">
                <a:solidFill>
                  <a:srgbClr val="FFFFFF"/>
                </a:solidFill>
                <a:latin typeface="Futura Bk" pitchFamily="34" charset="0"/>
                <a:ea typeface="+mn-ea"/>
                <a:cs typeface="+mn-cs"/>
              </a:defRPr>
            </a:lvl2pPr>
            <a:lvl3pPr>
              <a:defRPr lang="en-US" sz="2000" kern="1200" dirty="0" smtClean="0">
                <a:solidFill>
                  <a:srgbClr val="FFFFFF"/>
                </a:solidFill>
                <a:latin typeface="Futura Bk" pitchFamily="34" charset="0"/>
                <a:ea typeface="+mn-ea"/>
                <a:cs typeface="+mn-cs"/>
              </a:defRPr>
            </a:lvl3pPr>
            <a:lvl4pPr>
              <a:defRPr lang="en-US" sz="2000" kern="1200" dirty="0" smtClean="0">
                <a:solidFill>
                  <a:srgbClr val="FFFFFF"/>
                </a:solidFill>
                <a:latin typeface="Futura Bk" pitchFamily="34" charset="0"/>
                <a:ea typeface="+mn-ea"/>
                <a:cs typeface="+mn-cs"/>
              </a:defRPr>
            </a:lvl4pPr>
            <a:lvl5pPr>
              <a:defRPr lang="en-US" sz="2000" kern="1200" dirty="0" smtClean="0">
                <a:solidFill>
                  <a:srgbClr val="FFFFFF"/>
                </a:solidFill>
                <a:latin typeface="Futura Bk" pitchFamily="34" charset="0"/>
                <a:ea typeface="+mn-ea"/>
                <a:cs typeface="+mn-cs"/>
              </a:defRPr>
            </a:lvl5pPr>
          </a:lstStyle>
          <a:p>
            <a:pPr lvl="0"/>
            <a:r>
              <a:rPr lang="en-US" dirty="0" smtClean="0"/>
              <a:t>Speakers Name</a:t>
            </a:r>
          </a:p>
          <a:p>
            <a:pPr lvl="0"/>
            <a:r>
              <a:rPr lang="en-US" dirty="0" smtClean="0"/>
              <a:t>ABC Company</a:t>
            </a:r>
          </a:p>
        </p:txBody>
      </p:sp>
    </p:spTree>
  </p:cSld>
  <p:clrMapOvr>
    <a:masterClrMapping/>
  </p:clrMapOvr>
  <p:transition>
    <p:fade thruBlk="1"/>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Ending Slide">
    <p:bg>
      <p:bgPr>
        <a:gradFill flip="none" rotWithShape="1">
          <a:gsLst>
            <a:gs pos="100000">
              <a:srgbClr val="5693C9"/>
            </a:gs>
            <a:gs pos="0">
              <a:srgbClr val="005390"/>
            </a:gs>
          </a:gsLst>
          <a:lin ang="780000" scaled="0"/>
          <a:tileRect/>
        </a:gradFill>
        <a:effectLst/>
      </p:bgPr>
    </p:bg>
    <p:spTree>
      <p:nvGrpSpPr>
        <p:cNvPr id="1" name=""/>
        <p:cNvGrpSpPr/>
        <p:nvPr/>
      </p:nvGrpSpPr>
      <p:grpSpPr>
        <a:xfrm>
          <a:off x="0" y="0"/>
          <a:ext cx="0" cy="0"/>
          <a:chOff x="0" y="0"/>
          <a:chExt cx="0" cy="0"/>
        </a:xfrm>
      </p:grpSpPr>
      <p:sp>
        <p:nvSpPr>
          <p:cNvPr id="8" name="Title 10"/>
          <p:cNvSpPr>
            <a:spLocks noGrp="1"/>
          </p:cNvSpPr>
          <p:nvPr>
            <p:ph type="title" hasCustomPrompt="1"/>
          </p:nvPr>
        </p:nvSpPr>
        <p:spPr bwMode="black">
          <a:xfrm>
            <a:off x="1009650" y="2058591"/>
            <a:ext cx="7124700" cy="1026318"/>
          </a:xfrm>
          <a:prstGeom prst="rect">
            <a:avLst/>
          </a:prstGeom>
        </p:spPr>
        <p:txBody>
          <a:bodyPr anchor="ctr">
            <a:noAutofit/>
          </a:bodyPr>
          <a:lstStyle>
            <a:lvl1pPr algn="ctr">
              <a:lnSpc>
                <a:spcPts val="5000"/>
              </a:lnSpc>
              <a:defRPr sz="2600" b="0" i="1" cap="all" baseline="0">
                <a:solidFill>
                  <a:schemeClr val="bg1"/>
                </a:solidFill>
              </a:defRPr>
            </a:lvl1pPr>
          </a:lstStyle>
          <a:p>
            <a:r>
              <a:rPr lang="en-US" b="0" i="1" baseline="0" dirty="0" smtClean="0"/>
              <a:t>Thank you</a:t>
            </a:r>
            <a:endParaRPr lang="en-US" dirty="0"/>
          </a:p>
        </p:txBody>
      </p:sp>
    </p:spTree>
  </p:cSld>
  <p:clrMapOvr>
    <a:masterClrMapping/>
  </p:clrMapOvr>
  <p:transition>
    <p:fade thruBlk="1"/>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167595"/>
            <a:ext cx="7772400" cy="433871"/>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1653648"/>
            <a:ext cx="6400800" cy="131445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4847780"/>
            <a:ext cx="4067880" cy="216024"/>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4857635"/>
            <a:ext cx="4499928" cy="216024"/>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4017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6802784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9410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505214" y="4535424"/>
            <a:ext cx="365736" cy="365736"/>
          </a:xfrm>
          <a:prstGeom prst="rect">
            <a:avLst/>
          </a:prstGeom>
        </p:spPr>
      </p:pic>
      <p:sp>
        <p:nvSpPr>
          <p:cNvPr id="5" name="TextBox 4"/>
          <p:cNvSpPr txBox="1"/>
          <p:nvPr userDrawn="1"/>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2012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 HP Confidential.</a:t>
            </a:r>
          </a:p>
        </p:txBody>
      </p:sp>
      <p:sp>
        <p:nvSpPr>
          <p:cNvPr id="8" name="TextBox 7"/>
          <p:cNvSpPr txBox="1"/>
          <p:nvPr userDrawn="1"/>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bg1"/>
                </a:solidFill>
                <a:latin typeface="HP Simplified"/>
                <a:ea typeface="+mn-ea"/>
                <a:cs typeface="HP Simplified"/>
              </a:rPr>
              <a:pPr marL="0" algn="l" defTabSz="914400" rtl="0" eaLnBrk="1" latinLnBrk="0" hangingPunct="1"/>
              <a:t>‹#›</a:t>
            </a:fld>
            <a:endParaRPr lang="en-US" sz="700" b="0" i="0" kern="1200" dirty="0" smtClean="0">
              <a:solidFill>
                <a:schemeClr val="bg1"/>
              </a:solidFill>
              <a:latin typeface="HP Simplified"/>
              <a:ea typeface="+mn-ea"/>
              <a:cs typeface="HP Simplified"/>
            </a:endParaRPr>
          </a:p>
        </p:txBody>
      </p:sp>
      <p:sp>
        <p:nvSpPr>
          <p:cNvPr id="6" name="TextBox 5"/>
          <p:cNvSpPr txBox="1"/>
          <p:nvPr userDrawn="1"/>
        </p:nvSpPr>
        <p:spPr>
          <a:xfrm>
            <a:off x="7470217" y="4612683"/>
            <a:ext cx="742950" cy="215444"/>
          </a:xfrm>
          <a:prstGeom prst="rect">
            <a:avLst/>
          </a:prstGeom>
          <a:noFill/>
        </p:spPr>
        <p:txBody>
          <a:bodyPr wrap="square" rtlCol="0">
            <a:spAutoFit/>
          </a:bodyPr>
          <a:lstStyle/>
          <a:p>
            <a:pPr marL="0" defTabSz="430213">
              <a:spcAft>
                <a:spcPts val="400"/>
              </a:spcAft>
              <a:buSzPct val="100000"/>
            </a:pPr>
            <a:r>
              <a:rPr lang="en-US" sz="800" dirty="0" smtClean="0">
                <a:solidFill>
                  <a:schemeClr val="bg2"/>
                </a:solidFill>
                <a:latin typeface="HP Simplified" pitchFamily="34" charset="0"/>
                <a:cs typeface="HP Simplified" pitchFamily="34" charset="0"/>
              </a:rPr>
              <a:t>Partner logo</a:t>
            </a:r>
          </a:p>
        </p:txBody>
      </p:sp>
      <p:sp>
        <p:nvSpPr>
          <p:cNvPr id="9" name="Rectangle 8"/>
          <p:cNvSpPr/>
          <p:nvPr userDrawn="1"/>
        </p:nvSpPr>
        <p:spPr>
          <a:xfrm>
            <a:off x="7470217" y="4543609"/>
            <a:ext cx="742950" cy="339471"/>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cxnSp>
        <p:nvCxnSpPr>
          <p:cNvPr id="10" name="Straight Connector 9"/>
          <p:cNvCxnSpPr/>
          <p:nvPr userDrawn="1"/>
        </p:nvCxnSpPr>
        <p:spPr>
          <a:xfrm>
            <a:off x="8365788" y="4507230"/>
            <a:ext cx="0" cy="393954"/>
          </a:xfrm>
          <a:prstGeom prst="line">
            <a:avLst/>
          </a:prstGeom>
          <a:ln w="9525" cmpd="sng">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033875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113588"/>
            <a:ext cx="7772400" cy="1021556"/>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202694"/>
            <a:ext cx="7772400" cy="1125140"/>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2064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180809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352789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61067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819759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767410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6257648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2782473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1171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5"/>
                </a:solidFill>
                <a:latin typeface="HP Simplified"/>
                <a:cs typeface="HP Simplified"/>
              </a:rPr>
              <a:t>© Copyright 2012 Hewlett-Packard Development Company, L.P. </a:t>
            </a:r>
            <a:r>
              <a:rPr lang="en-US" sz="700" b="0" i="0" baseline="0" dirty="0" smtClean="0">
                <a:solidFill>
                  <a:schemeClr val="accent5"/>
                </a:solidFill>
                <a:latin typeface="HP Simplified"/>
                <a:cs typeface="HP Simplified"/>
              </a:rPr>
              <a:t> </a:t>
            </a:r>
            <a:r>
              <a:rPr lang="en-US" sz="700" b="0" i="0" dirty="0" smtClean="0">
                <a:solidFill>
                  <a:schemeClr val="accent5"/>
                </a:solidFill>
                <a:latin typeface="HP Simplified"/>
                <a:cs typeface="HP Simplified"/>
              </a:rPr>
              <a:t>The information contained herein is subject to change without notice.</a:t>
            </a:r>
          </a:p>
        </p:txBody>
      </p:sp>
      <p:pic>
        <p:nvPicPr>
          <p:cNvPr id="5" name="Picture 4" descr="HP_Blue_RGB_150_SM.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2012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Sub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4954743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2621419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ontent no blue">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1pPr>
              <a:defRPr sz="1600" b="0">
                <a:solidFill>
                  <a:schemeClr val="tx1"/>
                </a:solidFill>
              </a:defRPr>
            </a:lvl1pPr>
            <a:lvl2pPr marL="169863" indent="-169863">
              <a:buFont typeface="Arial" pitchFamily="34" charset="0"/>
              <a:buChar char="•"/>
              <a:defRPr sz="1400">
                <a:solidFill>
                  <a:srgbClr val="000000"/>
                </a:solidFill>
              </a:defRPr>
            </a:lvl2pPr>
            <a:lvl3pPr marL="346075" indent="-176213">
              <a:buSzPct val="80000"/>
              <a:buFont typeface="HP Simplified" pitchFamily="34" charset="0"/>
              <a:buChar char="–"/>
              <a:defRPr>
                <a:solidFill>
                  <a:srgbClr val="000000"/>
                </a:solidFill>
              </a:defRPr>
            </a:lvl3pPr>
            <a:lvl4pPr marL="515938" indent="-169863">
              <a:buSzPct val="100000"/>
              <a:buFont typeface="Arial" pitchFamily="34" charset="0"/>
              <a:buChar char="•"/>
              <a:defRPr>
                <a:solidFill>
                  <a:srgbClr val="000000"/>
                </a:solidFill>
              </a:defRPr>
            </a:lvl4pPr>
            <a:lvl5pPr marL="685800" indent="-169863">
              <a:buSzPct val="80000"/>
              <a:buFont typeface="HP Simplified" pitchFamily="34" charset="0"/>
              <a:buChar cha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480380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861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30200" y="1188720"/>
            <a:ext cx="8119872" cy="3219768"/>
          </a:xfrm>
          <a:prstGeom prst="rect">
            <a:avLst/>
          </a:prstGeom>
        </p:spPr>
        <p:txBody>
          <a:bodyPr vert="horz" wrap="square"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2012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 HP Confidential.</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a:t>
            </a:fld>
            <a:endParaRPr lang="en-US" sz="700" b="0" i="0" kern="1200" dirty="0" smtClean="0">
              <a:solidFill>
                <a:srgbClr val="B9B8BB"/>
              </a:solidFill>
              <a:latin typeface="HP Simplified"/>
              <a:ea typeface="+mn-ea"/>
              <a:cs typeface="HP Simplified"/>
            </a:endParaRPr>
          </a:p>
        </p:txBody>
      </p:sp>
      <p:pic>
        <p:nvPicPr>
          <p:cNvPr id="4" name="Picture 3" descr="HP_Blue_RGB_150_SM.png"/>
          <p:cNvPicPr>
            <a:picLocks noChangeAspect="1"/>
          </p:cNvPicPr>
          <p:nvPr/>
        </p:nvPicPr>
        <p:blipFill>
          <a:blip r:embed="rId28" cstate="email">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
        <p:nvSpPr>
          <p:cNvPr id="10" name="TextBox 9"/>
          <p:cNvSpPr txBox="1"/>
          <p:nvPr userDrawn="1"/>
        </p:nvSpPr>
        <p:spPr>
          <a:xfrm>
            <a:off x="7470217" y="4612683"/>
            <a:ext cx="742950" cy="215444"/>
          </a:xfrm>
          <a:prstGeom prst="rect">
            <a:avLst/>
          </a:prstGeom>
          <a:noFill/>
        </p:spPr>
        <p:txBody>
          <a:bodyPr wrap="square" rtlCol="0">
            <a:spAutoFit/>
          </a:bodyPr>
          <a:lstStyle/>
          <a:p>
            <a:pPr marL="0" defTabSz="430213">
              <a:spcAft>
                <a:spcPts val="400"/>
              </a:spcAft>
              <a:buSzPct val="100000"/>
            </a:pPr>
            <a:r>
              <a:rPr lang="en-US" sz="800" dirty="0" smtClean="0">
                <a:solidFill>
                  <a:schemeClr val="accent4"/>
                </a:solidFill>
                <a:latin typeface="HP Simplified" pitchFamily="34" charset="0"/>
                <a:cs typeface="HP Simplified" pitchFamily="34" charset="0"/>
              </a:rPr>
              <a:t>Partner logo</a:t>
            </a:r>
          </a:p>
        </p:txBody>
      </p:sp>
      <p:sp>
        <p:nvSpPr>
          <p:cNvPr id="11" name="Rectangle 10"/>
          <p:cNvSpPr/>
          <p:nvPr userDrawn="1"/>
        </p:nvSpPr>
        <p:spPr>
          <a:xfrm>
            <a:off x="7470217" y="4543609"/>
            <a:ext cx="742950" cy="339471"/>
          </a:xfrm>
          <a:prstGeom prst="rect">
            <a:avLst/>
          </a:prstGeom>
          <a:no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userDrawn="1"/>
        </p:nvCxnSpPr>
        <p:spPr>
          <a:xfrm>
            <a:off x="8365788" y="4507230"/>
            <a:ext cx="0" cy="393954"/>
          </a:xfrm>
          <a:prstGeom prst="line">
            <a:avLst/>
          </a:prstGeom>
          <a:ln w="9525" cmpd="sng">
            <a:solidFill>
              <a:schemeClr val="accent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30" r:id="rId1"/>
    <p:sldLayoutId id="2147483866" r:id="rId2"/>
    <p:sldLayoutId id="2147483819" r:id="rId3"/>
    <p:sldLayoutId id="2147483834" r:id="rId4"/>
    <p:sldLayoutId id="2147483833" r:id="rId5"/>
    <p:sldLayoutId id="2147483837" r:id="rId6"/>
    <p:sldLayoutId id="2147483857" r:id="rId7"/>
    <p:sldLayoutId id="2147483818" r:id="rId8"/>
    <p:sldLayoutId id="2147483849" r:id="rId9"/>
    <p:sldLayoutId id="2147483851" r:id="rId10"/>
    <p:sldLayoutId id="2147483809" r:id="rId11"/>
    <p:sldLayoutId id="2147483850" r:id="rId12"/>
    <p:sldLayoutId id="2147483852" r:id="rId13"/>
    <p:sldLayoutId id="2147483823" r:id="rId14"/>
    <p:sldLayoutId id="2147483824" r:id="rId15"/>
    <p:sldLayoutId id="2147483853" r:id="rId16"/>
    <p:sldLayoutId id="2147483854" r:id="rId17"/>
    <p:sldLayoutId id="2147483855" r:id="rId18"/>
    <p:sldLayoutId id="2147483856" r:id="rId19"/>
    <p:sldLayoutId id="2147483825" r:id="rId20"/>
    <p:sldLayoutId id="2147483858" r:id="rId21"/>
    <p:sldLayoutId id="2147483861" r:id="rId22"/>
    <p:sldLayoutId id="2147483862" r:id="rId23"/>
    <p:sldLayoutId id="2147483863" r:id="rId24"/>
    <p:sldLayoutId id="2147483864" r:id="rId25"/>
    <p:sldLayoutId id="2147483865" r:id="rId26"/>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Arial"/>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Lucida Grande"/>
        <a:buChar char="−"/>
        <a:defRPr lang="en-US" sz="12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Arial"/>
        <a:buChar char="•"/>
        <a:tabLst/>
        <a:defRPr sz="12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42155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735546"/>
            <a:ext cx="8229600" cy="405045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865989"/>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2A548F-CF34-4B50-B370-B3732F5B80E4}" type="datetimeFigureOut">
              <a:rPr lang="zh-CN" altLang="en-US" smtClean="0">
                <a:solidFill>
                  <a:prstClr val="black">
                    <a:tint val="75000"/>
                  </a:prstClr>
                </a:solidFill>
                <a:cs typeface="Arial" charset="0"/>
              </a:rPr>
              <a:pPr defTabSz="914400"/>
              <a:t>2018/1/5</a:t>
            </a:fld>
            <a:endParaRPr lang="zh-CN" altLang="en-US">
              <a:solidFill>
                <a:prstClr val="black">
                  <a:tint val="75000"/>
                </a:prstClr>
              </a:solidFill>
              <a:cs typeface="Arial" charset="0"/>
            </a:endParaRPr>
          </a:p>
        </p:txBody>
      </p:sp>
      <p:sp>
        <p:nvSpPr>
          <p:cNvPr id="5" name="页脚占位符 4"/>
          <p:cNvSpPr>
            <a:spLocks noGrp="1"/>
          </p:cNvSpPr>
          <p:nvPr>
            <p:ph type="ftr" sz="quarter" idx="3"/>
          </p:nvPr>
        </p:nvSpPr>
        <p:spPr>
          <a:xfrm>
            <a:off x="3124200" y="4865989"/>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cs typeface="Arial" charset="0"/>
            </a:endParaRPr>
          </a:p>
        </p:txBody>
      </p:sp>
      <p:sp>
        <p:nvSpPr>
          <p:cNvPr id="6" name="灯片编号占位符 5"/>
          <p:cNvSpPr>
            <a:spLocks noGrp="1"/>
          </p:cNvSpPr>
          <p:nvPr>
            <p:ph type="sldNum" sz="quarter" idx="4"/>
          </p:nvPr>
        </p:nvSpPr>
        <p:spPr>
          <a:xfrm>
            <a:off x="6553200" y="4865989"/>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E6F7F160-E61C-4897-94C3-BDF1D09C6643}" type="slidenum">
              <a:rPr lang="zh-CN" altLang="en-US" smtClean="0">
                <a:solidFill>
                  <a:prstClr val="black">
                    <a:tint val="75000"/>
                  </a:prstClr>
                </a:solidFill>
                <a:cs typeface="Arial" charset="0"/>
              </a:rPr>
              <a:pPr defTabSz="914400"/>
              <a:t>‹#›</a:t>
            </a:fld>
            <a:endParaRPr lang="zh-CN" altLang="en-US">
              <a:solidFill>
                <a:prstClr val="black">
                  <a:tint val="75000"/>
                </a:prstClr>
              </a:solidFill>
              <a:cs typeface="Arial" charset="0"/>
            </a:endParaRPr>
          </a:p>
        </p:txBody>
      </p:sp>
      <p:cxnSp>
        <p:nvCxnSpPr>
          <p:cNvPr id="7" name="直接连接符 6"/>
          <p:cNvCxnSpPr/>
          <p:nvPr userDrawn="1"/>
        </p:nvCxnSpPr>
        <p:spPr>
          <a:xfrm>
            <a:off x="431632" y="68154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597804"/>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12"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gif"/><Relationship Id="rId11" Type="http://schemas.openxmlformats.org/officeDocument/2006/relationships/image" Target="../media/image21.jpeg"/><Relationship Id="rId5" Type="http://schemas.openxmlformats.org/officeDocument/2006/relationships/image" Target="../media/image15.gif"/><Relationship Id="rId10" Type="http://schemas.openxmlformats.org/officeDocument/2006/relationships/image" Target="../media/image20.gif"/><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26.jpeg"/><Relationship Id="rId3" Type="http://schemas.openxmlformats.org/officeDocument/2006/relationships/image" Target="../media/image14.png"/><Relationship Id="rId7" Type="http://schemas.openxmlformats.org/officeDocument/2006/relationships/image" Target="../media/image16.gif"/><Relationship Id="rId12"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24.wmf"/><Relationship Id="rId11" Type="http://schemas.openxmlformats.org/officeDocument/2006/relationships/image" Target="../media/image19.png"/><Relationship Id="rId5" Type="http://schemas.openxmlformats.org/officeDocument/2006/relationships/image" Target="../media/image21.jpeg"/><Relationship Id="rId10" Type="http://schemas.openxmlformats.org/officeDocument/2006/relationships/image" Target="../media/image18.jpeg"/><Relationship Id="rId4" Type="http://schemas.openxmlformats.org/officeDocument/2006/relationships/image" Target="../media/image17.jpeg"/><Relationship Id="rId9" Type="http://schemas.openxmlformats.org/officeDocument/2006/relationships/image" Target="../media/image15.gif"/></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9.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30.jpeg"/></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763" y="0"/>
            <a:ext cx="9130473" cy="5143500"/>
          </a:xfrm>
          <a:prstGeom prst="rect">
            <a:avLst/>
          </a:prstGeom>
        </p:spPr>
      </p:pic>
      <p:sp>
        <p:nvSpPr>
          <p:cNvPr id="2" name="Title 1"/>
          <p:cNvSpPr>
            <a:spLocks noGrp="1"/>
          </p:cNvSpPr>
          <p:nvPr>
            <p:ph type="ctrTitle"/>
          </p:nvPr>
        </p:nvSpPr>
        <p:spPr>
          <a:xfrm>
            <a:off x="329184" y="697793"/>
            <a:ext cx="4446016" cy="1206484"/>
          </a:xfrm>
        </p:spPr>
        <p:txBody>
          <a:bodyPr/>
          <a:lstStyle/>
          <a:p>
            <a:r>
              <a:rPr lang="en-US" dirty="0" smtClean="0"/>
              <a:t>Small Business Mobility</a:t>
            </a:r>
            <a:endParaRPr lang="en-US" dirty="0"/>
          </a:p>
        </p:txBody>
      </p:sp>
      <p:sp>
        <p:nvSpPr>
          <p:cNvPr id="14" name="Subtitle 13"/>
          <p:cNvSpPr>
            <a:spLocks noGrp="1"/>
          </p:cNvSpPr>
          <p:nvPr>
            <p:ph type="subTitle" idx="1"/>
          </p:nvPr>
        </p:nvSpPr>
        <p:spPr>
          <a:xfrm>
            <a:off x="329184" y="1977601"/>
            <a:ext cx="6858000" cy="914400"/>
          </a:xfrm>
        </p:spPr>
        <p:txBody>
          <a:bodyPr/>
          <a:lstStyle/>
          <a:p>
            <a:r>
              <a:rPr lang="en-US" dirty="0" smtClean="0"/>
              <a:t>Speaker Name </a:t>
            </a:r>
          </a:p>
          <a:p>
            <a:r>
              <a:rPr lang="en-US" dirty="0" smtClean="0"/>
              <a:t>Title</a:t>
            </a:r>
            <a:endParaRPr lang="en-US" dirty="0"/>
          </a:p>
        </p:txBody>
      </p:sp>
      <p:sp>
        <p:nvSpPr>
          <p:cNvPr id="5" name="TextBox 4"/>
          <p:cNvSpPr txBox="1"/>
          <p:nvPr/>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4"/>
                </a:solidFill>
                <a:latin typeface="HP Simplified"/>
                <a:cs typeface="HP Simplified"/>
              </a:rPr>
              <a:t>© Copyright 2012 Hewlett-Packard Development Company, L.P. </a:t>
            </a:r>
            <a:r>
              <a:rPr lang="en-US" sz="700" b="0" i="0" baseline="0" dirty="0" smtClean="0">
                <a:solidFill>
                  <a:schemeClr val="accent4"/>
                </a:solidFill>
                <a:latin typeface="HP Simplified"/>
                <a:cs typeface="HP Simplified"/>
              </a:rPr>
              <a:t> </a:t>
            </a:r>
            <a:r>
              <a:rPr lang="en-US" sz="700" b="0" i="0" dirty="0" smtClean="0">
                <a:solidFill>
                  <a:schemeClr val="accent4"/>
                </a:solidFill>
                <a:latin typeface="HP Simplified"/>
                <a:cs typeface="HP Simplified"/>
              </a:rPr>
              <a:t>The information contained herein is subject to change without notice.</a:t>
            </a:r>
          </a:p>
        </p:txBody>
      </p:sp>
      <p:grpSp>
        <p:nvGrpSpPr>
          <p:cNvPr id="3" name="Group 2"/>
          <p:cNvGrpSpPr/>
          <p:nvPr/>
        </p:nvGrpSpPr>
        <p:grpSpPr>
          <a:xfrm>
            <a:off x="8102845" y="4651629"/>
            <a:ext cx="742950" cy="339471"/>
            <a:chOff x="295275" y="4651629"/>
            <a:chExt cx="742950" cy="339471"/>
          </a:xfrm>
        </p:grpSpPr>
        <p:sp>
          <p:nvSpPr>
            <p:cNvPr id="6" name="TextBox 5"/>
            <p:cNvSpPr txBox="1"/>
            <p:nvPr/>
          </p:nvSpPr>
          <p:spPr>
            <a:xfrm>
              <a:off x="295275" y="4720703"/>
              <a:ext cx="742950" cy="215444"/>
            </a:xfrm>
            <a:prstGeom prst="rect">
              <a:avLst/>
            </a:prstGeom>
            <a:noFill/>
            <a:ln>
              <a:noFill/>
            </a:ln>
          </p:spPr>
          <p:txBody>
            <a:bodyPr wrap="square" rtlCol="0">
              <a:spAutoFit/>
            </a:bodyPr>
            <a:lstStyle/>
            <a:p>
              <a:pPr marL="0" defTabSz="430213">
                <a:spcAft>
                  <a:spcPts val="400"/>
                </a:spcAft>
                <a:buSzPct val="100000"/>
              </a:pPr>
              <a:r>
                <a:rPr lang="en-US" sz="800" dirty="0" smtClean="0">
                  <a:solidFill>
                    <a:schemeClr val="bg1"/>
                  </a:solidFill>
                  <a:latin typeface="HP Simplified" pitchFamily="34" charset="0"/>
                  <a:cs typeface="HP Simplified" pitchFamily="34" charset="0"/>
                </a:rPr>
                <a:t>Partner logo</a:t>
              </a:r>
            </a:p>
          </p:txBody>
        </p:sp>
        <p:sp>
          <p:nvSpPr>
            <p:cNvPr id="7" name="Rectangle 6"/>
            <p:cNvSpPr/>
            <p:nvPr/>
          </p:nvSpPr>
          <p:spPr>
            <a:xfrm>
              <a:off x="295275" y="4651629"/>
              <a:ext cx="742950" cy="339471"/>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763" y="0"/>
            <a:ext cx="9137237" cy="5143500"/>
          </a:xfrm>
          <a:prstGeom prst="rect">
            <a:avLst/>
          </a:prstGeom>
        </p:spPr>
      </p:pic>
      <p:sp>
        <p:nvSpPr>
          <p:cNvPr id="3" name="Title 2"/>
          <p:cNvSpPr>
            <a:spLocks noGrp="1"/>
          </p:cNvSpPr>
          <p:nvPr>
            <p:ph type="title"/>
          </p:nvPr>
        </p:nvSpPr>
        <p:spPr/>
        <p:txBody>
          <a:bodyPr/>
          <a:lstStyle/>
          <a:p>
            <a:r>
              <a:rPr lang="en-US" smtClean="0"/>
              <a:t>HP Small Business Portfolio</a:t>
            </a:r>
            <a:endParaRPr lang="en-US" dirty="0"/>
          </a:p>
        </p:txBody>
      </p:sp>
      <p:sp>
        <p:nvSpPr>
          <p:cNvPr id="5" name="Content Placeholder 4"/>
          <p:cNvSpPr>
            <a:spLocks noGrp="1"/>
          </p:cNvSpPr>
          <p:nvPr>
            <p:ph sz="quarter" idx="10"/>
          </p:nvPr>
        </p:nvSpPr>
        <p:spPr>
          <a:xfrm>
            <a:off x="329184" y="1402370"/>
            <a:ext cx="6926195" cy="1597204"/>
          </a:xfrm>
        </p:spPr>
        <p:txBody>
          <a:bodyPr/>
          <a:lstStyle/>
          <a:p>
            <a:r>
              <a:rPr lang="en-US" dirty="0" smtClean="0"/>
              <a:t>Small business customers demand </a:t>
            </a:r>
            <a:r>
              <a:rPr lang="en-US" b="1" dirty="0" smtClean="0">
                <a:solidFill>
                  <a:schemeClr val="accent1"/>
                </a:solidFill>
              </a:rPr>
              <a:t>ease of use</a:t>
            </a:r>
          </a:p>
          <a:p>
            <a:r>
              <a:rPr lang="en-US" dirty="0" smtClean="0"/>
              <a:t>Networks play a major role in today’s businesses which increases the need for </a:t>
            </a:r>
            <a:r>
              <a:rPr lang="en-US" b="1" dirty="0" smtClean="0">
                <a:solidFill>
                  <a:schemeClr val="accent1"/>
                </a:solidFill>
              </a:rPr>
              <a:t>security and reliability</a:t>
            </a:r>
          </a:p>
          <a:p>
            <a:pPr>
              <a:buClr>
                <a:schemeClr val="tx1"/>
              </a:buClr>
            </a:pPr>
            <a:r>
              <a:rPr lang="en-US" b="1" dirty="0" smtClean="0">
                <a:solidFill>
                  <a:schemeClr val="accent1"/>
                </a:solidFill>
              </a:rPr>
              <a:t>Flexibility</a:t>
            </a:r>
            <a:r>
              <a:rPr lang="en-US" dirty="0" smtClean="0"/>
              <a:t> is a key attribute when discussing </a:t>
            </a:r>
            <a:r>
              <a:rPr lang="en-US" b="1" dirty="0" smtClean="0">
                <a:solidFill>
                  <a:schemeClr val="accent1"/>
                </a:solidFill>
              </a:rPr>
              <a:t>deployment</a:t>
            </a:r>
            <a:r>
              <a:rPr lang="en-US" dirty="0" smtClean="0"/>
              <a:t> options</a:t>
            </a:r>
          </a:p>
          <a:p>
            <a:endParaRPr lang="en-US" dirty="0" smtClean="0"/>
          </a:p>
          <a:p>
            <a:endParaRPr lang="en-US" dirty="0" smtClean="0"/>
          </a:p>
          <a:p>
            <a:endParaRPr lang="en-US" dirty="0"/>
          </a:p>
        </p:txBody>
      </p:sp>
      <p:sp>
        <p:nvSpPr>
          <p:cNvPr id="4" name="Subtitle 3"/>
          <p:cNvSpPr>
            <a:spLocks noGrp="1"/>
          </p:cNvSpPr>
          <p:nvPr>
            <p:ph type="subTitle" idx="1"/>
          </p:nvPr>
        </p:nvSpPr>
        <p:spPr/>
        <p:txBody>
          <a:bodyPr/>
          <a:lstStyle/>
          <a:p>
            <a:r>
              <a:rPr lang="en-US" smtClean="0"/>
              <a:t>Addressing common business needs</a:t>
            </a:r>
            <a:endParaRPr lang="en-US" dirty="0"/>
          </a:p>
        </p:txBody>
      </p:sp>
      <p:pic>
        <p:nvPicPr>
          <p:cNvPr id="10" name="Picture 9" descr="HP_Blue_RGB_150_S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
        <p:nvSpPr>
          <p:cNvPr id="7" name="TextBox 6"/>
          <p:cNvSpPr txBox="1"/>
          <p:nvPr/>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2012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 HP Confidential.</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10</a:t>
            </a:fld>
            <a:endParaRPr lang="en-US" sz="700" b="0" i="0" kern="1200" dirty="0" smtClean="0">
              <a:solidFill>
                <a:srgbClr val="B9B8BB"/>
              </a:solidFill>
              <a:latin typeface="HP Simplified"/>
              <a:ea typeface="+mn-ea"/>
              <a:cs typeface="HP Simplified"/>
            </a:endParaRPr>
          </a:p>
        </p:txBody>
      </p:sp>
      <p:sp>
        <p:nvSpPr>
          <p:cNvPr id="11" name="TextBox 10"/>
          <p:cNvSpPr txBox="1"/>
          <p:nvPr/>
        </p:nvSpPr>
        <p:spPr>
          <a:xfrm>
            <a:off x="7470217" y="4612683"/>
            <a:ext cx="742950" cy="215444"/>
          </a:xfrm>
          <a:prstGeom prst="rect">
            <a:avLst/>
          </a:prstGeom>
          <a:noFill/>
          <a:ln>
            <a:noFill/>
          </a:ln>
        </p:spPr>
        <p:txBody>
          <a:bodyPr wrap="square" rtlCol="0">
            <a:spAutoFit/>
          </a:bodyPr>
          <a:lstStyle/>
          <a:p>
            <a:pPr marL="0" defTabSz="430213">
              <a:spcAft>
                <a:spcPts val="400"/>
              </a:spcAft>
              <a:buSzPct val="100000"/>
            </a:pPr>
            <a:r>
              <a:rPr lang="en-US" sz="800" dirty="0" smtClean="0">
                <a:solidFill>
                  <a:schemeClr val="accent4"/>
                </a:solidFill>
                <a:latin typeface="HP Simplified" pitchFamily="34" charset="0"/>
                <a:cs typeface="HP Simplified" pitchFamily="34" charset="0"/>
              </a:rPr>
              <a:t>Partner logo</a:t>
            </a:r>
          </a:p>
        </p:txBody>
      </p:sp>
      <p:sp>
        <p:nvSpPr>
          <p:cNvPr id="12" name="Rectangle 11"/>
          <p:cNvSpPr/>
          <p:nvPr/>
        </p:nvSpPr>
        <p:spPr>
          <a:xfrm>
            <a:off x="7470217" y="4543609"/>
            <a:ext cx="742950" cy="339471"/>
          </a:xfrm>
          <a:prstGeom prst="rect">
            <a:avLst/>
          </a:prstGeom>
          <a:no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cxnSp>
        <p:nvCxnSpPr>
          <p:cNvPr id="13" name="Straight Connector 12"/>
          <p:cNvCxnSpPr/>
          <p:nvPr/>
        </p:nvCxnSpPr>
        <p:spPr>
          <a:xfrm>
            <a:off x="8365788" y="4507230"/>
            <a:ext cx="0" cy="393954"/>
          </a:xfrm>
          <a:prstGeom prst="line">
            <a:avLst/>
          </a:prstGeom>
          <a:ln w="9525" cmpd="sng">
            <a:solidFill>
              <a:schemeClr val="accent4"/>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5267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HP is #1 worldwide in smart managed switch sales! </a:t>
            </a:r>
            <a:endParaRPr lang="en-US" dirty="0"/>
          </a:p>
        </p:txBody>
      </p:sp>
      <p:sp>
        <p:nvSpPr>
          <p:cNvPr id="24" name="Content Placeholder 23"/>
          <p:cNvSpPr>
            <a:spLocks noGrp="1"/>
          </p:cNvSpPr>
          <p:nvPr>
            <p:ph sz="quarter" idx="16"/>
          </p:nvPr>
        </p:nvSpPr>
        <p:spPr>
          <a:xfrm>
            <a:off x="328613" y="1265634"/>
            <a:ext cx="4030662" cy="3219769"/>
          </a:xfrm>
        </p:spPr>
        <p:txBody>
          <a:bodyPr/>
          <a:lstStyle/>
          <a:p>
            <a:r>
              <a:rPr lang="en-US" smtClean="0"/>
              <a:t>Source: Infonetics Research</a:t>
            </a:r>
          </a:p>
          <a:p>
            <a:pPr lvl="1"/>
            <a:r>
              <a:rPr lang="en-US" smtClean="0"/>
              <a:t>When:  March 2012 report current to Q4 CY2011</a:t>
            </a:r>
          </a:p>
          <a:p>
            <a:pPr lvl="1"/>
            <a:r>
              <a:rPr lang="en-US" smtClean="0"/>
              <a:t>Category:  Web Managed</a:t>
            </a:r>
          </a:p>
          <a:p>
            <a:pPr lvl="2"/>
            <a:r>
              <a:rPr lang="en-US" smtClean="0"/>
              <a:t>Worldwide port share (%)</a:t>
            </a:r>
          </a:p>
          <a:p>
            <a:pPr lvl="3"/>
            <a:r>
              <a:rPr lang="en-US" smtClean="0"/>
              <a:t>HP:  31.5%</a:t>
            </a:r>
          </a:p>
          <a:p>
            <a:pPr lvl="3"/>
            <a:r>
              <a:rPr lang="en-US" smtClean="0"/>
              <a:t>Netgear:  23.9%</a:t>
            </a:r>
          </a:p>
          <a:p>
            <a:pPr lvl="3"/>
            <a:r>
              <a:rPr lang="en-US" smtClean="0"/>
              <a:t>D-Link:  18.1%</a:t>
            </a:r>
          </a:p>
          <a:p>
            <a:pPr lvl="3"/>
            <a:r>
              <a:rPr lang="en-US" smtClean="0"/>
              <a:t>Cisco:  9.1%</a:t>
            </a:r>
            <a:endParaRPr lang="en-US" dirty="0" smtClean="0"/>
          </a:p>
        </p:txBody>
      </p:sp>
      <p:sp>
        <p:nvSpPr>
          <p:cNvPr id="25" name="Content Placeholder 24"/>
          <p:cNvSpPr>
            <a:spLocks noGrp="1"/>
          </p:cNvSpPr>
          <p:nvPr>
            <p:ph sz="quarter" idx="17"/>
          </p:nvPr>
        </p:nvSpPr>
        <p:spPr>
          <a:xfrm>
            <a:off x="4568825" y="1262778"/>
            <a:ext cx="3878264" cy="3222624"/>
          </a:xfrm>
        </p:spPr>
        <p:txBody>
          <a:bodyPr/>
          <a:lstStyle/>
          <a:p>
            <a:pPr lvl="0"/>
            <a:r>
              <a:rPr lang="en-US" smtClean="0"/>
              <a:t>Source: Dell’Oro Group</a:t>
            </a:r>
          </a:p>
          <a:p>
            <a:pPr lvl="1"/>
            <a:r>
              <a:rPr lang="en-US" smtClean="0"/>
              <a:t>When:  March2012 report </a:t>
            </a:r>
            <a:br>
              <a:rPr lang="en-US" smtClean="0"/>
            </a:br>
            <a:r>
              <a:rPr lang="en-US" smtClean="0"/>
              <a:t>current to Q4 CY2011</a:t>
            </a:r>
          </a:p>
          <a:p>
            <a:pPr lvl="1"/>
            <a:r>
              <a:rPr lang="en-US" smtClean="0"/>
              <a:t>Category:  Smart/Web Managed</a:t>
            </a:r>
          </a:p>
          <a:p>
            <a:pPr lvl="2"/>
            <a:r>
              <a:rPr lang="en-US" smtClean="0"/>
              <a:t>Worldwide port share (%)</a:t>
            </a:r>
          </a:p>
          <a:p>
            <a:pPr lvl="3"/>
            <a:r>
              <a:rPr lang="en-US" smtClean="0"/>
              <a:t>HP:  30.8%</a:t>
            </a:r>
          </a:p>
          <a:p>
            <a:pPr lvl="3"/>
            <a:r>
              <a:rPr lang="en-US" smtClean="0"/>
              <a:t>Netgear:  23.4%</a:t>
            </a:r>
          </a:p>
          <a:p>
            <a:pPr lvl="3"/>
            <a:r>
              <a:rPr lang="en-US" smtClean="0"/>
              <a:t>D-Link:  17.7%</a:t>
            </a:r>
          </a:p>
          <a:p>
            <a:pPr lvl="3"/>
            <a:r>
              <a:rPr lang="en-US" smtClean="0"/>
              <a:t>Cisco:  10.2%</a:t>
            </a:r>
            <a:endParaRPr lang="en-US" dirty="0" smtClean="0"/>
          </a:p>
        </p:txBody>
      </p:sp>
      <p:sp>
        <p:nvSpPr>
          <p:cNvPr id="34" name="Subtitle 33"/>
          <p:cNvSpPr>
            <a:spLocks noGrp="1"/>
          </p:cNvSpPr>
          <p:nvPr>
            <p:ph type="subTitle" idx="1"/>
          </p:nvPr>
        </p:nvSpPr>
        <p:spPr/>
        <p:txBody>
          <a:bodyPr/>
          <a:lstStyle/>
          <a:p>
            <a:r>
              <a:rPr lang="en-US" smtClean="0"/>
              <a:t>More sales than Cisco, Netgear or D-Link</a:t>
            </a:r>
            <a:endParaRPr lang="en-US" dirty="0"/>
          </a:p>
        </p:txBody>
      </p:sp>
    </p:spTree>
    <p:extLst>
      <p:ext uri="{BB962C8B-B14F-4D97-AF65-F5344CB8AC3E}">
        <p14:creationId xmlns:p14="http://schemas.microsoft.com/office/powerpoint/2010/main" val="304625320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Business-grade mobility solutions</a:t>
            </a:r>
            <a:endParaRPr lang="en-US" dirty="0"/>
          </a:p>
        </p:txBody>
      </p:sp>
      <p:sp>
        <p:nvSpPr>
          <p:cNvPr id="11" name="Subtitle 10"/>
          <p:cNvSpPr>
            <a:spLocks noGrp="1"/>
          </p:cNvSpPr>
          <p:nvPr>
            <p:ph type="subTitle" idx="1"/>
          </p:nvPr>
        </p:nvSpPr>
        <p:spPr/>
        <p:txBody>
          <a:bodyPr/>
          <a:lstStyle/>
          <a:p>
            <a:r>
              <a:rPr lang="en-US" dirty="0"/>
              <a:t>Ideal for entry-level deployments</a:t>
            </a:r>
          </a:p>
          <a:p>
            <a:endParaRPr lang="en-US" dirty="0"/>
          </a:p>
        </p:txBody>
      </p:sp>
      <p:pic>
        <p:nvPicPr>
          <p:cNvPr id="1026" name="Picture 2"/>
          <p:cNvPicPr>
            <a:picLocks noChangeAspect="1" noChangeArrowheads="1"/>
          </p:cNvPicPr>
          <p:nvPr/>
        </p:nvPicPr>
        <p:blipFill rotWithShape="1">
          <a:blip r:embed="rId3" cstate="email">
            <a:duotone>
              <a:schemeClr val="accent1">
                <a:shade val="45000"/>
                <a:satMod val="135000"/>
              </a:schemeClr>
              <a:prstClr val="white"/>
            </a:duotone>
            <a:extLst>
              <a:ext uri="{28A0092B-C50C-407E-A947-70E740481C1C}">
                <a14:useLocalDpi xmlns:a14="http://schemas.microsoft.com/office/drawing/2010/main" val="0"/>
              </a:ext>
            </a:extLst>
          </a:blip>
          <a:srcRect l="59235" t="26468" r="31785" b="66090"/>
          <a:stretch/>
        </p:blipFill>
        <p:spPr bwMode="auto">
          <a:xfrm>
            <a:off x="3556389" y="1577181"/>
            <a:ext cx="51777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824686" y="818199"/>
            <a:ext cx="1280367" cy="675749"/>
          </a:xfrm>
          <a:prstGeom prst="rect">
            <a:avLst/>
          </a:prstGeom>
        </p:spPr>
      </p:pic>
      <p:sp>
        <p:nvSpPr>
          <p:cNvPr id="8" name="TextBox 7"/>
          <p:cNvSpPr txBox="1"/>
          <p:nvPr/>
        </p:nvSpPr>
        <p:spPr>
          <a:xfrm>
            <a:off x="5097456" y="1455092"/>
            <a:ext cx="527709" cy="215444"/>
          </a:xfrm>
          <a:prstGeom prst="rect">
            <a:avLst/>
          </a:prstGeom>
          <a:noFill/>
        </p:spPr>
        <p:txBody>
          <a:bodyPr wrap="none" rtlCol="0">
            <a:spAutoFit/>
          </a:bodyPr>
          <a:lstStyle/>
          <a:p>
            <a:r>
              <a:rPr lang="en-US" sz="800" dirty="0" smtClean="0">
                <a:solidFill>
                  <a:schemeClr val="accent1"/>
                </a:solidFill>
                <a:latin typeface="HP Simplified" pitchFamily="34" charset="0"/>
              </a:rPr>
              <a:t>Internet</a:t>
            </a:r>
            <a:endParaRPr lang="en-US" sz="1100" dirty="0" smtClean="0">
              <a:solidFill>
                <a:schemeClr val="accent1"/>
              </a:solidFill>
              <a:latin typeface="HP Simplified" pitchFamily="34" charset="0"/>
            </a:endParaRPr>
          </a:p>
        </p:txBody>
      </p:sp>
      <p:pic>
        <p:nvPicPr>
          <p:cNvPr id="9" name="Picture 4" descr="http://paweb12.3com.com/secure/global/mktfiles6.nsf/HTML/msr_photos8/$file/msr2020_rt_ppt.gif"/>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165989" y="1385614"/>
            <a:ext cx="720271" cy="181407"/>
          </a:xfrm>
          <a:prstGeom prst="rect">
            <a:avLst/>
          </a:prstGeom>
          <a:noFill/>
        </p:spPr>
      </p:pic>
      <p:sp>
        <p:nvSpPr>
          <p:cNvPr id="10" name="Text Box 121"/>
          <p:cNvSpPr txBox="1">
            <a:spLocks noChangeArrowheads="1"/>
          </p:cNvSpPr>
          <p:nvPr/>
        </p:nvSpPr>
        <p:spPr bwMode="auto">
          <a:xfrm>
            <a:off x="3998752" y="1530430"/>
            <a:ext cx="836708" cy="215444"/>
          </a:xfrm>
          <a:prstGeom prst="rect">
            <a:avLst/>
          </a:prstGeom>
          <a:noFill/>
          <a:ln w="9525">
            <a:noFill/>
            <a:miter lim="800000"/>
            <a:headEnd/>
            <a:tailEnd/>
          </a:ln>
          <a:effectLst/>
        </p:spPr>
        <p:txBody>
          <a:bodyPr wrap="square">
            <a:spAutoFit/>
          </a:bodyPr>
          <a:lstStyle/>
          <a:p>
            <a:pPr algn="ctr">
              <a:spcBef>
                <a:spcPct val="50000"/>
              </a:spcBef>
            </a:pPr>
            <a:r>
              <a:rPr lang="de-DE" sz="800" dirty="0" smtClean="0">
                <a:solidFill>
                  <a:schemeClr val="accent1"/>
                </a:solidFill>
              </a:rPr>
              <a:t>Wireless router</a:t>
            </a:r>
            <a:endParaRPr lang="en-US" sz="800" dirty="0">
              <a:solidFill>
                <a:schemeClr val="accent1"/>
              </a:solidFill>
            </a:endParaRPr>
          </a:p>
        </p:txBody>
      </p:sp>
      <p:pic>
        <p:nvPicPr>
          <p:cNvPr id="12" name="Picture 2" descr="http://paweb12.3com.com/secure/global/mktfiles6.nsf/HTML/bsline_plus_h3c_photos3/$file/3crbsg2893_fr.gif"/>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3013797" y="1866332"/>
            <a:ext cx="981529" cy="159950"/>
          </a:xfrm>
          <a:prstGeom prst="rect">
            <a:avLst/>
          </a:prstGeom>
          <a:noFill/>
        </p:spPr>
      </p:pic>
      <p:sp>
        <p:nvSpPr>
          <p:cNvPr id="13" name="Rectangle 12"/>
          <p:cNvSpPr/>
          <p:nvPr/>
        </p:nvSpPr>
        <p:spPr>
          <a:xfrm>
            <a:off x="2712517" y="1994345"/>
            <a:ext cx="1550424" cy="215444"/>
          </a:xfrm>
          <a:prstGeom prst="rect">
            <a:avLst/>
          </a:prstGeom>
        </p:spPr>
        <p:txBody>
          <a:bodyPr wrap="none">
            <a:spAutoFit/>
          </a:bodyPr>
          <a:lstStyle/>
          <a:p>
            <a:pPr lvl="0" fontAlgn="auto">
              <a:spcBef>
                <a:spcPts val="0"/>
              </a:spcBef>
              <a:spcAft>
                <a:spcPts val="0"/>
              </a:spcAft>
              <a:defRPr/>
            </a:pPr>
            <a:r>
              <a:rPr lang="en-US" sz="800" dirty="0" smtClean="0">
                <a:solidFill>
                  <a:schemeClr val="accent1"/>
                </a:solidFill>
                <a:latin typeface="HP Simplified" pitchFamily="34" charset="0"/>
              </a:rPr>
              <a:t>HP 1910-8G-PoE + (65W) Switch</a:t>
            </a:r>
          </a:p>
        </p:txBody>
      </p:sp>
      <p:grpSp>
        <p:nvGrpSpPr>
          <p:cNvPr id="3" name="Group 2"/>
          <p:cNvGrpSpPr/>
          <p:nvPr/>
        </p:nvGrpSpPr>
        <p:grpSpPr>
          <a:xfrm>
            <a:off x="1887301" y="2182344"/>
            <a:ext cx="900976" cy="610128"/>
            <a:chOff x="1479584" y="2014787"/>
            <a:chExt cx="900976" cy="610128"/>
          </a:xfrm>
        </p:grpSpPr>
        <p:pic>
          <p:nvPicPr>
            <p:cNvPr id="14" name="Picture 13" descr="imagesCAD50IGN.jpg"/>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1479584" y="2014787"/>
              <a:ext cx="662152" cy="472966"/>
            </a:xfrm>
            <a:prstGeom prst="rect">
              <a:avLst/>
            </a:prstGeom>
          </p:spPr>
        </p:pic>
        <p:sp>
          <p:nvSpPr>
            <p:cNvPr id="15" name="Text Box 103"/>
            <p:cNvSpPr txBox="1">
              <a:spLocks noChangeArrowheads="1"/>
            </p:cNvSpPr>
            <p:nvPr/>
          </p:nvSpPr>
          <p:spPr bwMode="auto">
            <a:xfrm>
              <a:off x="1695406" y="2409471"/>
              <a:ext cx="685154" cy="215444"/>
            </a:xfrm>
            <a:prstGeom prst="rect">
              <a:avLst/>
            </a:prstGeom>
            <a:noFill/>
            <a:ln w="9525">
              <a:noFill/>
              <a:miter lim="800000"/>
              <a:headEnd/>
              <a:tailEnd/>
            </a:ln>
            <a:effectLst/>
          </p:spPr>
          <p:txBody>
            <a:bodyPr wrap="square">
              <a:spAutoFit/>
            </a:bodyPr>
            <a:lstStyle/>
            <a:p>
              <a:r>
                <a:rPr lang="en-US" sz="800" dirty="0">
                  <a:solidFill>
                    <a:schemeClr val="accent1"/>
                  </a:solidFill>
                </a:rPr>
                <a:t>Client PC</a:t>
              </a:r>
            </a:p>
          </p:txBody>
        </p:sp>
      </p:grpSp>
      <p:pic>
        <p:nvPicPr>
          <p:cNvPr id="16" name="Picture 15" descr="ProLiant ML110.jpg"/>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a:xfrm>
            <a:off x="4275219" y="2199755"/>
            <a:ext cx="299251" cy="415170"/>
          </a:xfrm>
          <a:prstGeom prst="rect">
            <a:avLst/>
          </a:prstGeom>
        </p:spPr>
      </p:pic>
      <p:sp>
        <p:nvSpPr>
          <p:cNvPr id="17" name="Text Box 99"/>
          <p:cNvSpPr txBox="1">
            <a:spLocks noChangeArrowheads="1"/>
          </p:cNvSpPr>
          <p:nvPr/>
        </p:nvSpPr>
        <p:spPr bwMode="auto">
          <a:xfrm>
            <a:off x="3808356" y="2654177"/>
            <a:ext cx="1232977" cy="203133"/>
          </a:xfrm>
          <a:prstGeom prst="rect">
            <a:avLst/>
          </a:prstGeom>
          <a:noFill/>
          <a:ln w="9525">
            <a:noFill/>
            <a:miter lim="800000"/>
            <a:headEnd/>
            <a:tailEnd/>
          </a:ln>
          <a:effectLst/>
        </p:spPr>
        <p:txBody>
          <a:bodyPr wrap="square">
            <a:spAutoFit/>
          </a:bodyPr>
          <a:lstStyle/>
          <a:p>
            <a:pPr algn="ctr">
              <a:lnSpc>
                <a:spcPct val="90000"/>
              </a:lnSpc>
            </a:pPr>
            <a:r>
              <a:rPr lang="en-US" sz="800" dirty="0" smtClean="0">
                <a:solidFill>
                  <a:schemeClr val="accent1"/>
                </a:solidFill>
              </a:rPr>
              <a:t>HP ML110 Server</a:t>
            </a:r>
            <a:endParaRPr lang="en-US" sz="800" dirty="0">
              <a:solidFill>
                <a:schemeClr val="accent1"/>
              </a:solidFill>
            </a:endParaRPr>
          </a:p>
        </p:txBody>
      </p:sp>
      <p:grpSp>
        <p:nvGrpSpPr>
          <p:cNvPr id="19" name="Group 18"/>
          <p:cNvGrpSpPr/>
          <p:nvPr/>
        </p:nvGrpSpPr>
        <p:grpSpPr>
          <a:xfrm>
            <a:off x="1236390" y="2669593"/>
            <a:ext cx="900976" cy="610128"/>
            <a:chOff x="1479584" y="2014787"/>
            <a:chExt cx="900976" cy="610128"/>
          </a:xfrm>
        </p:grpSpPr>
        <p:pic>
          <p:nvPicPr>
            <p:cNvPr id="20" name="Picture 19" descr="imagesCAD50IGN.jpg"/>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1479584" y="2014787"/>
              <a:ext cx="662152" cy="472966"/>
            </a:xfrm>
            <a:prstGeom prst="rect">
              <a:avLst/>
            </a:prstGeom>
          </p:spPr>
        </p:pic>
        <p:sp>
          <p:nvSpPr>
            <p:cNvPr id="21" name="Text Box 103"/>
            <p:cNvSpPr txBox="1">
              <a:spLocks noChangeArrowheads="1"/>
            </p:cNvSpPr>
            <p:nvPr/>
          </p:nvSpPr>
          <p:spPr bwMode="auto">
            <a:xfrm>
              <a:off x="1695406" y="2409471"/>
              <a:ext cx="685154" cy="215444"/>
            </a:xfrm>
            <a:prstGeom prst="rect">
              <a:avLst/>
            </a:prstGeom>
            <a:noFill/>
            <a:ln w="9525">
              <a:noFill/>
              <a:miter lim="800000"/>
              <a:headEnd/>
              <a:tailEnd/>
            </a:ln>
            <a:effectLst/>
          </p:spPr>
          <p:txBody>
            <a:bodyPr wrap="square">
              <a:spAutoFit/>
            </a:bodyPr>
            <a:lstStyle/>
            <a:p>
              <a:r>
                <a:rPr lang="en-US" sz="800" dirty="0">
                  <a:solidFill>
                    <a:schemeClr val="accent1"/>
                  </a:solidFill>
                </a:rPr>
                <a:t>Client PC</a:t>
              </a:r>
            </a:p>
          </p:txBody>
        </p:sp>
      </p:grpSp>
      <p:grpSp>
        <p:nvGrpSpPr>
          <p:cNvPr id="22" name="Group 21"/>
          <p:cNvGrpSpPr/>
          <p:nvPr/>
        </p:nvGrpSpPr>
        <p:grpSpPr>
          <a:xfrm>
            <a:off x="664849" y="3242838"/>
            <a:ext cx="742451" cy="735443"/>
            <a:chOff x="371031" y="3971603"/>
            <a:chExt cx="742451" cy="735443"/>
          </a:xfrm>
        </p:grpSpPr>
        <p:sp>
          <p:nvSpPr>
            <p:cNvPr id="23" name="Text Box 112"/>
            <p:cNvSpPr txBox="1">
              <a:spLocks noChangeArrowheads="1"/>
            </p:cNvSpPr>
            <p:nvPr/>
          </p:nvSpPr>
          <p:spPr bwMode="auto">
            <a:xfrm>
              <a:off x="371031" y="4365414"/>
              <a:ext cx="685155" cy="341632"/>
            </a:xfrm>
            <a:prstGeom prst="rect">
              <a:avLst/>
            </a:prstGeom>
            <a:noFill/>
            <a:ln w="9525">
              <a:noFill/>
              <a:miter lim="800000"/>
              <a:headEnd/>
              <a:tailEnd/>
            </a:ln>
            <a:effectLst/>
          </p:spPr>
          <p:txBody>
            <a:bodyPr>
              <a:spAutoFit/>
            </a:bodyPr>
            <a:lstStyle/>
            <a:p>
              <a:pPr algn="ctr">
                <a:lnSpc>
                  <a:spcPct val="90000"/>
                </a:lnSpc>
              </a:pPr>
              <a:r>
                <a:rPr lang="en-US" sz="900" dirty="0">
                  <a:solidFill>
                    <a:schemeClr val="accent1"/>
                  </a:solidFill>
                </a:rPr>
                <a:t>Wireless Client PC</a:t>
              </a:r>
            </a:p>
          </p:txBody>
        </p:sp>
        <p:pic>
          <p:nvPicPr>
            <p:cNvPr id="24" name="Picture 23" descr="laptop.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00974" y="3971603"/>
              <a:ext cx="612508" cy="492271"/>
            </a:xfrm>
            <a:prstGeom prst="rect">
              <a:avLst/>
            </a:prstGeom>
          </p:spPr>
        </p:pic>
      </p:grpSp>
      <p:grpSp>
        <p:nvGrpSpPr>
          <p:cNvPr id="25" name="Group 24"/>
          <p:cNvGrpSpPr/>
          <p:nvPr/>
        </p:nvGrpSpPr>
        <p:grpSpPr>
          <a:xfrm>
            <a:off x="664849" y="3978281"/>
            <a:ext cx="742451" cy="735443"/>
            <a:chOff x="371031" y="3971603"/>
            <a:chExt cx="742451" cy="735443"/>
          </a:xfrm>
        </p:grpSpPr>
        <p:sp>
          <p:nvSpPr>
            <p:cNvPr id="26" name="Text Box 112"/>
            <p:cNvSpPr txBox="1">
              <a:spLocks noChangeArrowheads="1"/>
            </p:cNvSpPr>
            <p:nvPr/>
          </p:nvSpPr>
          <p:spPr bwMode="auto">
            <a:xfrm>
              <a:off x="371031" y="4365414"/>
              <a:ext cx="685155" cy="341632"/>
            </a:xfrm>
            <a:prstGeom prst="rect">
              <a:avLst/>
            </a:prstGeom>
            <a:noFill/>
            <a:ln w="9525">
              <a:noFill/>
              <a:miter lim="800000"/>
              <a:headEnd/>
              <a:tailEnd/>
            </a:ln>
            <a:effectLst/>
          </p:spPr>
          <p:txBody>
            <a:bodyPr>
              <a:spAutoFit/>
            </a:bodyPr>
            <a:lstStyle/>
            <a:p>
              <a:pPr algn="ctr">
                <a:lnSpc>
                  <a:spcPct val="90000"/>
                </a:lnSpc>
              </a:pPr>
              <a:r>
                <a:rPr lang="en-US" sz="900" dirty="0">
                  <a:solidFill>
                    <a:schemeClr val="accent1"/>
                  </a:solidFill>
                </a:rPr>
                <a:t>Wireless Client PC</a:t>
              </a:r>
            </a:p>
          </p:txBody>
        </p:sp>
        <p:pic>
          <p:nvPicPr>
            <p:cNvPr id="27" name="Picture 26" descr="laptop.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00974" y="3971603"/>
              <a:ext cx="612508" cy="492271"/>
            </a:xfrm>
            <a:prstGeom prst="rect">
              <a:avLst/>
            </a:prstGeom>
          </p:spPr>
        </p:pic>
      </p:grpSp>
      <p:pic>
        <p:nvPicPr>
          <p:cNvPr id="28" name="Picture 27"/>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863419" y="3484177"/>
            <a:ext cx="650381" cy="520305"/>
          </a:xfrm>
          <a:prstGeom prst="rect">
            <a:avLst/>
          </a:prstGeom>
        </p:spPr>
      </p:pic>
      <p:sp>
        <p:nvSpPr>
          <p:cNvPr id="29" name="Text Box 99"/>
          <p:cNvSpPr txBox="1">
            <a:spLocks noChangeArrowheads="1"/>
          </p:cNvSpPr>
          <p:nvPr/>
        </p:nvSpPr>
        <p:spPr bwMode="auto">
          <a:xfrm>
            <a:off x="1677119" y="3914737"/>
            <a:ext cx="1022980" cy="313932"/>
          </a:xfrm>
          <a:prstGeom prst="rect">
            <a:avLst/>
          </a:prstGeom>
          <a:noFill/>
          <a:ln w="9525">
            <a:noFill/>
            <a:miter lim="800000"/>
            <a:headEnd/>
            <a:tailEnd/>
          </a:ln>
          <a:effectLst/>
        </p:spPr>
        <p:txBody>
          <a:bodyPr wrap="square">
            <a:spAutoFit/>
          </a:bodyPr>
          <a:lstStyle/>
          <a:p>
            <a:pPr algn="ctr">
              <a:lnSpc>
                <a:spcPct val="90000"/>
              </a:lnSpc>
            </a:pPr>
            <a:r>
              <a:rPr lang="en-US" sz="800" dirty="0" smtClean="0">
                <a:solidFill>
                  <a:schemeClr val="accent1"/>
                </a:solidFill>
              </a:rPr>
              <a:t>HP M200 802.11n Access Point </a:t>
            </a:r>
            <a:endParaRPr lang="en-US" sz="800" dirty="0">
              <a:solidFill>
                <a:schemeClr val="accent1"/>
              </a:solidFill>
            </a:endParaRPr>
          </a:p>
        </p:txBody>
      </p:sp>
      <p:pic>
        <p:nvPicPr>
          <p:cNvPr id="30" name="Picture 45"/>
          <p:cNvPicPr>
            <a:picLocks noChangeAspect="1" noChangeArrowheads="1"/>
          </p:cNvPicPr>
          <p:nvPr/>
        </p:nvPicPr>
        <p:blipFill>
          <a:blip r:embed="rId11" cstate="screen">
            <a:clrChange>
              <a:clrFrom>
                <a:srgbClr val="F3F4F9"/>
              </a:clrFrom>
              <a:clrTo>
                <a:srgbClr val="F3F4F9">
                  <a:alpha val="0"/>
                </a:srgbClr>
              </a:clrTo>
            </a:clrChange>
            <a:extLst>
              <a:ext uri="{28A0092B-C50C-407E-A947-70E740481C1C}">
                <a14:useLocalDpi xmlns:a14="http://schemas.microsoft.com/office/drawing/2010/main"/>
              </a:ext>
            </a:extLst>
          </a:blip>
          <a:srcRect/>
          <a:stretch>
            <a:fillRect/>
          </a:stretch>
        </p:blipFill>
        <p:spPr bwMode="auto">
          <a:xfrm>
            <a:off x="4353048" y="3743657"/>
            <a:ext cx="561490" cy="169898"/>
          </a:xfrm>
          <a:prstGeom prst="rect">
            <a:avLst/>
          </a:prstGeom>
          <a:noFill/>
        </p:spPr>
      </p:pic>
      <p:sp>
        <p:nvSpPr>
          <p:cNvPr id="31" name="Text Box 97"/>
          <p:cNvSpPr txBox="1">
            <a:spLocks noChangeArrowheads="1"/>
          </p:cNvSpPr>
          <p:nvPr/>
        </p:nvSpPr>
        <p:spPr bwMode="auto">
          <a:xfrm>
            <a:off x="3760402" y="3914737"/>
            <a:ext cx="1746782" cy="203133"/>
          </a:xfrm>
          <a:prstGeom prst="rect">
            <a:avLst/>
          </a:prstGeom>
          <a:noFill/>
          <a:ln w="9525">
            <a:noFill/>
            <a:miter lim="800000"/>
            <a:headEnd/>
            <a:tailEnd/>
          </a:ln>
          <a:effectLst/>
        </p:spPr>
        <p:txBody>
          <a:bodyPr wrap="square">
            <a:spAutoFit/>
          </a:bodyPr>
          <a:lstStyle/>
          <a:p>
            <a:pPr algn="ctr">
              <a:lnSpc>
                <a:spcPct val="90000"/>
              </a:lnSpc>
            </a:pPr>
            <a:r>
              <a:rPr lang="en-US" sz="800" dirty="0" smtClean="0">
                <a:solidFill>
                  <a:schemeClr val="accent1"/>
                </a:solidFill>
              </a:rPr>
              <a:t>Storage / Backup device</a:t>
            </a:r>
            <a:endParaRPr lang="en-US" sz="800" dirty="0">
              <a:solidFill>
                <a:schemeClr val="accent1"/>
              </a:solidFill>
            </a:endParaRPr>
          </a:p>
        </p:txBody>
      </p:sp>
      <p:sp>
        <p:nvSpPr>
          <p:cNvPr id="32" name="Text Box 96"/>
          <p:cNvSpPr txBox="1">
            <a:spLocks noChangeArrowheads="1"/>
          </p:cNvSpPr>
          <p:nvPr/>
        </p:nvSpPr>
        <p:spPr bwMode="auto">
          <a:xfrm>
            <a:off x="4157952" y="3375686"/>
            <a:ext cx="1232977" cy="203133"/>
          </a:xfrm>
          <a:prstGeom prst="rect">
            <a:avLst/>
          </a:prstGeom>
          <a:noFill/>
          <a:ln w="9525">
            <a:noFill/>
            <a:miter lim="800000"/>
            <a:headEnd/>
            <a:tailEnd/>
          </a:ln>
          <a:effectLst/>
        </p:spPr>
        <p:txBody>
          <a:bodyPr wrap="square">
            <a:spAutoFit/>
          </a:bodyPr>
          <a:lstStyle/>
          <a:p>
            <a:pPr algn="ctr">
              <a:lnSpc>
                <a:spcPct val="90000"/>
              </a:lnSpc>
            </a:pPr>
            <a:r>
              <a:rPr lang="en-US" sz="800" dirty="0">
                <a:solidFill>
                  <a:schemeClr val="accent1"/>
                </a:solidFill>
              </a:rPr>
              <a:t>Network </a:t>
            </a:r>
            <a:r>
              <a:rPr lang="en-US" sz="800" dirty="0" smtClean="0">
                <a:solidFill>
                  <a:schemeClr val="accent1"/>
                </a:solidFill>
              </a:rPr>
              <a:t>Printer</a:t>
            </a:r>
            <a:endParaRPr lang="en-US" sz="800" dirty="0">
              <a:solidFill>
                <a:schemeClr val="accent1"/>
              </a:solidFill>
            </a:endParaRPr>
          </a:p>
        </p:txBody>
      </p:sp>
      <p:pic>
        <p:nvPicPr>
          <p:cNvPr id="33" name="Picture 32" descr="HP6500A.jpg"/>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a:xfrm>
            <a:off x="4610472" y="3108542"/>
            <a:ext cx="327936" cy="267144"/>
          </a:xfrm>
          <a:prstGeom prst="rect">
            <a:avLst/>
          </a:prstGeom>
        </p:spPr>
      </p:pic>
      <p:cxnSp>
        <p:nvCxnSpPr>
          <p:cNvPr id="34" name="Straight Connector 33"/>
          <p:cNvCxnSpPr/>
          <p:nvPr/>
        </p:nvCxnSpPr>
        <p:spPr>
          <a:xfrm>
            <a:off x="2987900" y="2225511"/>
            <a:ext cx="0" cy="27432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3140300" y="2225512"/>
            <a:ext cx="0" cy="865418"/>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3292700" y="2225512"/>
            <a:ext cx="0" cy="1557599"/>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3445100" y="2225511"/>
            <a:ext cx="0" cy="155448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3597500" y="2225512"/>
            <a:ext cx="0" cy="86868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749900" y="2225511"/>
            <a:ext cx="0" cy="27432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2588654" y="2499831"/>
            <a:ext cx="399246"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a:off x="3749900" y="2499014"/>
            <a:ext cx="399246"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2039450" y="3090930"/>
            <a:ext cx="1097280"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a:off x="2513800" y="3782294"/>
            <a:ext cx="778900"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a:off x="3445100" y="3779991"/>
            <a:ext cx="778900"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a:off x="3588029" y="3090930"/>
            <a:ext cx="1097280"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5643563" y="1596569"/>
            <a:ext cx="3150606" cy="2523768"/>
          </a:xfrm>
          <a:prstGeom prst="rect">
            <a:avLst/>
          </a:prstGeom>
          <a:noFill/>
        </p:spPr>
        <p:txBody>
          <a:bodyPr wrap="square" rtlCol="0">
            <a:spAutoFit/>
          </a:bodyPr>
          <a:lstStyle/>
          <a:p>
            <a:r>
              <a:rPr lang="en-US" b="1" dirty="0" smtClean="0">
                <a:solidFill>
                  <a:schemeClr val="accent1"/>
                </a:solidFill>
              </a:rPr>
              <a:t>Benefits</a:t>
            </a:r>
            <a:endParaRPr lang="en-US" b="1" dirty="0">
              <a:solidFill>
                <a:schemeClr val="accent1"/>
              </a:solidFill>
            </a:endParaRPr>
          </a:p>
          <a:p>
            <a:pPr marL="285750" indent="-285750">
              <a:buFont typeface="Arial" pitchFamily="34" charset="0"/>
              <a:buChar char="•"/>
            </a:pPr>
            <a:r>
              <a:rPr lang="en-US" sz="1400" dirty="0" smtClean="0"/>
              <a:t>Simple device configuration and management with intuitive </a:t>
            </a:r>
            <a:r>
              <a:rPr lang="en-US" sz="1400" dirty="0"/>
              <a:t>Web interface for simple device configuration and management</a:t>
            </a:r>
          </a:p>
          <a:p>
            <a:pPr marL="285750" indent="-285750">
              <a:buFont typeface="Arial" pitchFamily="34" charset="0"/>
              <a:buChar char="•"/>
            </a:pPr>
            <a:r>
              <a:rPr lang="en-US" sz="1400" dirty="0" smtClean="0"/>
              <a:t>Ease of deployment with plug-and-play </a:t>
            </a:r>
            <a:r>
              <a:rPr lang="en-US" sz="1400" dirty="0"/>
              <a:t>installation of wired/wireless connectivity</a:t>
            </a:r>
          </a:p>
          <a:p>
            <a:pPr marL="285750" indent="-285750">
              <a:buFont typeface="Arial" pitchFamily="34" charset="0"/>
              <a:buChar char="•"/>
            </a:pPr>
            <a:r>
              <a:rPr lang="en-US" sz="1400" dirty="0" smtClean="0"/>
              <a:t>Seamless interoperability  with industry </a:t>
            </a:r>
            <a:r>
              <a:rPr lang="en-US" sz="1400" dirty="0"/>
              <a:t>standards-based </a:t>
            </a:r>
            <a:r>
              <a:rPr lang="en-US" sz="1400" dirty="0" smtClean="0"/>
              <a:t>technology</a:t>
            </a:r>
            <a:endParaRPr lang="en-US" sz="1400" dirty="0"/>
          </a:p>
        </p:txBody>
      </p:sp>
    </p:spTree>
    <p:extLst>
      <p:ext uri="{BB962C8B-B14F-4D97-AF65-F5344CB8AC3E}">
        <p14:creationId xmlns:p14="http://schemas.microsoft.com/office/powerpoint/2010/main" val="3330133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HP 1910 Switch Series</a:t>
            </a:r>
            <a:endParaRPr lang="en-US" dirty="0"/>
          </a:p>
        </p:txBody>
      </p:sp>
      <p:sp>
        <p:nvSpPr>
          <p:cNvPr id="8" name="Content Placeholder 7"/>
          <p:cNvSpPr>
            <a:spLocks noGrp="1"/>
          </p:cNvSpPr>
          <p:nvPr>
            <p:ph sz="quarter" idx="10"/>
          </p:nvPr>
        </p:nvSpPr>
        <p:spPr>
          <a:xfrm>
            <a:off x="330771" y="1042829"/>
            <a:ext cx="8117904" cy="3219768"/>
          </a:xfrm>
        </p:spPr>
        <p:txBody>
          <a:bodyPr/>
          <a:lstStyle/>
          <a:p>
            <a:r>
              <a:rPr lang="en-US" sz="1400" dirty="0" smtClean="0"/>
              <a:t>Performance  </a:t>
            </a:r>
          </a:p>
          <a:p>
            <a:pPr lvl="2"/>
            <a:r>
              <a:rPr lang="en-US" sz="1100" dirty="0" smtClean="0"/>
              <a:t>Wire-speed Gigabit </a:t>
            </a:r>
          </a:p>
          <a:p>
            <a:pPr lvl="2"/>
            <a:r>
              <a:rPr lang="en-US" sz="1100" dirty="0" smtClean="0"/>
              <a:t>Extra SFP ports for fiber</a:t>
            </a:r>
          </a:p>
          <a:p>
            <a:r>
              <a:rPr lang="en-US" sz="1400" dirty="0" smtClean="0"/>
              <a:t>Security</a:t>
            </a:r>
          </a:p>
          <a:p>
            <a:pPr lvl="2"/>
            <a:r>
              <a:rPr lang="en-US" sz="1100" dirty="0" smtClean="0"/>
              <a:t>Access Control Lists </a:t>
            </a:r>
          </a:p>
          <a:p>
            <a:pPr lvl="2"/>
            <a:r>
              <a:rPr lang="en-US" sz="1100" dirty="0" smtClean="0"/>
              <a:t>VLANs</a:t>
            </a:r>
          </a:p>
          <a:p>
            <a:pPr lvl="2"/>
            <a:r>
              <a:rPr lang="en-US" sz="1100" dirty="0" smtClean="0"/>
              <a:t>802.1X</a:t>
            </a:r>
          </a:p>
          <a:p>
            <a:r>
              <a:rPr lang="en-US" sz="1400" dirty="0" smtClean="0"/>
              <a:t>Control  </a:t>
            </a:r>
          </a:p>
          <a:p>
            <a:pPr lvl="2"/>
            <a:r>
              <a:rPr lang="en-US" sz="1100" dirty="0" smtClean="0"/>
              <a:t>Static routes </a:t>
            </a:r>
          </a:p>
          <a:p>
            <a:pPr lvl="2"/>
            <a:r>
              <a:rPr lang="en-US" sz="1100" dirty="0" smtClean="0"/>
              <a:t>Fiber connectivity </a:t>
            </a:r>
          </a:p>
          <a:p>
            <a:pPr lvl="2"/>
            <a:r>
              <a:rPr lang="en-US" sz="1100" dirty="0" smtClean="0"/>
              <a:t>Link aggregation</a:t>
            </a:r>
          </a:p>
          <a:p>
            <a:r>
              <a:rPr lang="en-US" sz="1400" dirty="0" smtClean="0"/>
              <a:t>Simple administration via a web browser</a:t>
            </a:r>
          </a:p>
          <a:p>
            <a:r>
              <a:rPr lang="en-US" sz="1400" dirty="0" smtClean="0"/>
              <a:t>Cost effective</a:t>
            </a:r>
          </a:p>
          <a:p>
            <a:pPr lvl="2"/>
            <a:r>
              <a:rPr lang="en-US" sz="1100" dirty="0" smtClean="0"/>
              <a:t>Lifetime warranty*</a:t>
            </a:r>
          </a:p>
          <a:p>
            <a:pPr lvl="2"/>
            <a:r>
              <a:rPr lang="en-US" sz="1100" dirty="0" smtClean="0"/>
              <a:t>IPv6 functionality</a:t>
            </a:r>
          </a:p>
          <a:p>
            <a:endParaRPr lang="en-US" sz="1400" dirty="0"/>
          </a:p>
        </p:txBody>
      </p:sp>
      <p:pic>
        <p:nvPicPr>
          <p:cNvPr id="15" name="Picture 2" descr="C:\Users\thekkeku\Documents\Wuquiong\pics\1910family.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443470" y="1834524"/>
            <a:ext cx="4151262" cy="1397563"/>
          </a:xfrm>
          <a:prstGeom prst="rect">
            <a:avLst/>
          </a:prstGeom>
          <a:noFill/>
        </p:spPr>
      </p:pic>
      <p:sp>
        <p:nvSpPr>
          <p:cNvPr id="2" name="Rectangle 1"/>
          <p:cNvSpPr/>
          <p:nvPr/>
        </p:nvSpPr>
        <p:spPr>
          <a:xfrm>
            <a:off x="3667123" y="4204811"/>
            <a:ext cx="4695827" cy="461665"/>
          </a:xfrm>
          <a:prstGeom prst="rect">
            <a:avLst/>
          </a:prstGeom>
        </p:spPr>
        <p:txBody>
          <a:bodyPr wrap="square">
            <a:spAutoFit/>
          </a:bodyPr>
          <a:lstStyle/>
          <a:p>
            <a:r>
              <a:rPr lang="en-US" sz="800" dirty="0" smtClean="0"/>
              <a:t>*HP </a:t>
            </a:r>
            <a:r>
              <a:rPr lang="en-US" sz="800" dirty="0"/>
              <a:t>warranty includes repair or replacement of hardware for as long as you own the product, with next business day advance replacement (available in most </a:t>
            </a:r>
            <a:r>
              <a:rPr lang="en-US" sz="800" dirty="0" smtClean="0"/>
              <a:t>countries) For details, visit hp.com/networking/warranty</a:t>
            </a:r>
            <a:endParaRPr lang="en-US" sz="800" dirty="0"/>
          </a:p>
        </p:txBody>
      </p:sp>
    </p:spTree>
    <p:extLst>
      <p:ext uri="{BB962C8B-B14F-4D97-AF65-F5344CB8AC3E}">
        <p14:creationId xmlns:p14="http://schemas.microsoft.com/office/powerpoint/2010/main" val="626633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 M200 802.11n Access Point</a:t>
            </a:r>
            <a:endParaRPr lang="en-US" dirty="0"/>
          </a:p>
        </p:txBody>
      </p:sp>
      <p:sp>
        <p:nvSpPr>
          <p:cNvPr id="3" name="Content Placeholder 2"/>
          <p:cNvSpPr>
            <a:spLocks noGrp="1"/>
          </p:cNvSpPr>
          <p:nvPr>
            <p:ph sz="quarter" idx="10"/>
          </p:nvPr>
        </p:nvSpPr>
        <p:spPr>
          <a:xfrm>
            <a:off x="329184" y="1042828"/>
            <a:ext cx="5036030" cy="3529171"/>
          </a:xfrm>
        </p:spPr>
        <p:txBody>
          <a:bodyPr/>
          <a:lstStyle/>
          <a:p>
            <a:r>
              <a:rPr lang="en-US" sz="1400" dirty="0" smtClean="0"/>
              <a:t>Flexible Connectivity for Mobile Users</a:t>
            </a:r>
          </a:p>
          <a:p>
            <a:pPr marL="176213" lvl="1" indent="-176213">
              <a:buFont typeface="Arial" pitchFamily="34" charset="0"/>
              <a:buChar char="•"/>
            </a:pPr>
            <a:r>
              <a:rPr lang="en-US" sz="1200" dirty="0" smtClean="0"/>
              <a:t>Supports up to 64 clients wirelessly, without out the need to lay and maintain wires for each user</a:t>
            </a:r>
          </a:p>
          <a:p>
            <a:r>
              <a:rPr lang="en-US" sz="1400" dirty="0" smtClean="0"/>
              <a:t>Enterprise Grade Security</a:t>
            </a:r>
          </a:p>
          <a:p>
            <a:pPr marL="176213" lvl="1" indent="-176213">
              <a:buFont typeface="Arial" pitchFamily="34" charset="0"/>
              <a:buChar char="•"/>
            </a:pPr>
            <a:r>
              <a:rPr lang="en-US" sz="1200" dirty="0" smtClean="0"/>
              <a:t>Prevent unauthorized users from accessing the network while allowing secure access for guests</a:t>
            </a:r>
          </a:p>
          <a:p>
            <a:pPr marL="176213" lvl="1" indent="-176213">
              <a:buFont typeface="Arial" pitchFamily="34" charset="0"/>
              <a:buChar char="•"/>
            </a:pPr>
            <a:r>
              <a:rPr lang="en-US" sz="1200" dirty="0" smtClean="0"/>
              <a:t>Protect Data from eavesdroppers</a:t>
            </a:r>
          </a:p>
          <a:p>
            <a:r>
              <a:rPr lang="en-US" sz="1400" dirty="0" smtClean="0"/>
              <a:t>Easy to use and deploy</a:t>
            </a:r>
          </a:p>
          <a:p>
            <a:pPr marL="176213" lvl="1" indent="-176213">
              <a:buFont typeface="Arial" pitchFamily="34" charset="0"/>
              <a:buChar char="•"/>
            </a:pPr>
            <a:r>
              <a:rPr lang="en-US" sz="1200" dirty="0" smtClean="0"/>
              <a:t>Independent access point that is easy to deploy</a:t>
            </a:r>
          </a:p>
          <a:p>
            <a:pPr marL="176213" lvl="1" indent="-176213">
              <a:buFont typeface="Arial" pitchFamily="34" charset="0"/>
              <a:buChar char="•"/>
            </a:pPr>
            <a:r>
              <a:rPr lang="en-US" sz="1200" dirty="0" smtClean="0"/>
              <a:t>Simple to use Web UI with Quick Setup pages consolidates key settings onto one page for simple and rapid configuration for common deployment scenarios</a:t>
            </a:r>
          </a:p>
          <a:p>
            <a:r>
              <a:rPr lang="en-US" sz="1400" dirty="0" smtClean="0"/>
              <a:t>TCO and Investment Protection</a:t>
            </a:r>
          </a:p>
          <a:p>
            <a:pPr marL="176213" lvl="1" indent="-176213">
              <a:buFont typeface="Arial" pitchFamily="34" charset="0"/>
              <a:buChar char="•"/>
            </a:pPr>
            <a:r>
              <a:rPr lang="en-US" sz="1200" dirty="0" smtClean="0"/>
              <a:t>Lifetime Warranty*</a:t>
            </a:r>
          </a:p>
          <a:p>
            <a:pPr marL="176213" lvl="1" indent="-176213">
              <a:buFont typeface="Arial" pitchFamily="34" charset="0"/>
              <a:buChar char="•"/>
            </a:pPr>
            <a:r>
              <a:rPr lang="en-US" sz="1200" dirty="0" smtClean="0"/>
              <a:t>Support for legacy 802.11a/b/g clients as well as newer advanced 802.11n clients that utilize the 5GHz frequency band</a:t>
            </a:r>
          </a:p>
          <a:p>
            <a:endParaRPr lang="en-US" sz="14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72170" y="1179513"/>
            <a:ext cx="3971830" cy="3177464"/>
          </a:xfrm>
          <a:prstGeom prst="rect">
            <a:avLst/>
          </a:prstGeom>
        </p:spPr>
      </p:pic>
      <p:sp>
        <p:nvSpPr>
          <p:cNvPr id="5" name="Rectangle 4"/>
          <p:cNvSpPr/>
          <p:nvPr/>
        </p:nvSpPr>
        <p:spPr>
          <a:xfrm>
            <a:off x="6928339" y="3955416"/>
            <a:ext cx="2035100" cy="461665"/>
          </a:xfrm>
          <a:prstGeom prst="rect">
            <a:avLst/>
          </a:prstGeom>
        </p:spPr>
        <p:txBody>
          <a:bodyPr wrap="square">
            <a:spAutoFit/>
          </a:bodyPr>
          <a:lstStyle/>
          <a:p>
            <a:pPr marL="58738" indent="-58738"/>
            <a:r>
              <a:rPr lang="en-US" sz="600" dirty="0" smtClean="0"/>
              <a:t>*HP </a:t>
            </a:r>
            <a:r>
              <a:rPr lang="en-US" sz="600" dirty="0"/>
              <a:t>warranty includes repair or replacement of hardware for as long as you own the product, with next business day advance replacement (available in most </a:t>
            </a:r>
            <a:r>
              <a:rPr lang="en-US" sz="600" dirty="0" smtClean="0"/>
              <a:t>countries) For details, visit hp.com/networking/warranty</a:t>
            </a:r>
            <a:endParaRPr lang="en-US" sz="600" dirty="0"/>
          </a:p>
        </p:txBody>
      </p:sp>
    </p:spTree>
    <p:extLst>
      <p:ext uri="{BB962C8B-B14F-4D97-AF65-F5344CB8AC3E}">
        <p14:creationId xmlns:p14="http://schemas.microsoft.com/office/powerpoint/2010/main" val="3849277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93340" y="1012970"/>
            <a:ext cx="1214773" cy="641130"/>
          </a:xfrm>
          <a:prstGeom prst="rect">
            <a:avLst/>
          </a:prstGeom>
        </p:spPr>
      </p:pic>
      <p:pic>
        <p:nvPicPr>
          <p:cNvPr id="81" name="Picture 80" descr="imagesCAD50IGN.jp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2288989" y="3471973"/>
            <a:ext cx="662152" cy="472966"/>
          </a:xfrm>
          <a:prstGeom prst="rect">
            <a:avLst/>
          </a:prstGeom>
        </p:spPr>
      </p:pic>
      <p:pic>
        <p:nvPicPr>
          <p:cNvPr id="82" name="Picture 81" descr="imagesCAD50IGN.jp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2780350" y="2867629"/>
            <a:ext cx="662152" cy="472966"/>
          </a:xfrm>
          <a:prstGeom prst="rect">
            <a:avLst/>
          </a:prstGeom>
        </p:spPr>
      </p:pic>
      <p:sp>
        <p:nvSpPr>
          <p:cNvPr id="5" name="Title 4"/>
          <p:cNvSpPr>
            <a:spLocks noGrp="1"/>
          </p:cNvSpPr>
          <p:nvPr>
            <p:ph type="title"/>
          </p:nvPr>
        </p:nvSpPr>
        <p:spPr/>
        <p:txBody>
          <a:bodyPr/>
          <a:lstStyle/>
          <a:p>
            <a:r>
              <a:rPr lang="en-US" dirty="0"/>
              <a:t>Advanced Mobility Solutions</a:t>
            </a:r>
          </a:p>
        </p:txBody>
      </p:sp>
      <p:sp>
        <p:nvSpPr>
          <p:cNvPr id="7" name="Subtitle 6"/>
          <p:cNvSpPr>
            <a:spLocks noGrp="1"/>
          </p:cNvSpPr>
          <p:nvPr>
            <p:ph type="subTitle" idx="1"/>
          </p:nvPr>
        </p:nvSpPr>
        <p:spPr/>
        <p:txBody>
          <a:bodyPr/>
          <a:lstStyle/>
          <a:p>
            <a:r>
              <a:rPr lang="en-US" dirty="0"/>
              <a:t>Ideal for growing businesses who require comprehensive WLAN coverage</a:t>
            </a:r>
          </a:p>
        </p:txBody>
      </p:sp>
      <p:cxnSp>
        <p:nvCxnSpPr>
          <p:cNvPr id="20" name="Straight Connector 19"/>
          <p:cNvCxnSpPr/>
          <p:nvPr/>
        </p:nvCxnSpPr>
        <p:spPr bwMode="auto">
          <a:xfrm>
            <a:off x="4462351" y="2868724"/>
            <a:ext cx="914400" cy="648442"/>
          </a:xfrm>
          <a:prstGeom prst="line">
            <a:avLst/>
          </a:prstGeom>
          <a:noFill/>
          <a:ln w="19050" cap="flat" cmpd="sng" algn="ctr">
            <a:noFill/>
            <a:prstDash val="solid"/>
            <a:round/>
            <a:headEnd type="none" w="med" len="med"/>
            <a:tailEnd type="none" w="med" len="med"/>
          </a:ln>
          <a:effectLst/>
        </p:spPr>
      </p:cxnSp>
      <p:cxnSp>
        <p:nvCxnSpPr>
          <p:cNvPr id="21" name="Straight Connector 20"/>
          <p:cNvCxnSpPr/>
          <p:nvPr/>
        </p:nvCxnSpPr>
        <p:spPr bwMode="auto">
          <a:xfrm>
            <a:off x="4386151" y="2868724"/>
            <a:ext cx="914400" cy="648442"/>
          </a:xfrm>
          <a:prstGeom prst="line">
            <a:avLst/>
          </a:prstGeom>
          <a:noFill/>
          <a:ln w="19050" cap="flat" cmpd="sng" algn="ctr">
            <a:noFill/>
            <a:prstDash val="solid"/>
            <a:round/>
            <a:headEnd type="none" w="med" len="med"/>
            <a:tailEnd type="none" w="med" len="med"/>
          </a:ln>
          <a:effectLst/>
        </p:spPr>
      </p:cxnSp>
      <p:pic>
        <p:nvPicPr>
          <p:cNvPr id="22" name="Picture 45"/>
          <p:cNvPicPr>
            <a:picLocks noChangeAspect="1" noChangeArrowheads="1"/>
          </p:cNvPicPr>
          <p:nvPr/>
        </p:nvPicPr>
        <p:blipFill>
          <a:blip r:embed="rId5" cstate="screen">
            <a:clrChange>
              <a:clrFrom>
                <a:srgbClr val="F3F4F9"/>
              </a:clrFrom>
              <a:clrTo>
                <a:srgbClr val="F3F4F9">
                  <a:alpha val="0"/>
                </a:srgbClr>
              </a:clrTo>
            </a:clrChange>
            <a:extLst>
              <a:ext uri="{28A0092B-C50C-407E-A947-70E740481C1C}">
                <a14:useLocalDpi xmlns:a14="http://schemas.microsoft.com/office/drawing/2010/main"/>
              </a:ext>
            </a:extLst>
          </a:blip>
          <a:srcRect/>
          <a:stretch>
            <a:fillRect/>
          </a:stretch>
        </p:blipFill>
        <p:spPr bwMode="auto">
          <a:xfrm>
            <a:off x="4747423" y="4401791"/>
            <a:ext cx="774194" cy="234259"/>
          </a:xfrm>
          <a:prstGeom prst="rect">
            <a:avLst/>
          </a:prstGeom>
          <a:noFill/>
        </p:spPr>
      </p:pic>
      <p:sp>
        <p:nvSpPr>
          <p:cNvPr id="23" name="Text Box 96"/>
          <p:cNvSpPr txBox="1">
            <a:spLocks noChangeArrowheads="1"/>
          </p:cNvSpPr>
          <p:nvPr/>
        </p:nvSpPr>
        <p:spPr bwMode="auto">
          <a:xfrm>
            <a:off x="4775197" y="4169212"/>
            <a:ext cx="1232977" cy="216982"/>
          </a:xfrm>
          <a:prstGeom prst="rect">
            <a:avLst/>
          </a:prstGeom>
          <a:noFill/>
          <a:ln w="9525">
            <a:noFill/>
            <a:miter lim="800000"/>
            <a:headEnd/>
            <a:tailEnd/>
          </a:ln>
          <a:effectLst/>
        </p:spPr>
        <p:txBody>
          <a:bodyPr wrap="square">
            <a:spAutoFit/>
          </a:bodyPr>
          <a:lstStyle/>
          <a:p>
            <a:pPr algn="ctr">
              <a:lnSpc>
                <a:spcPct val="90000"/>
              </a:lnSpc>
            </a:pPr>
            <a:r>
              <a:rPr lang="en-US" sz="900" dirty="0">
                <a:solidFill>
                  <a:schemeClr val="accent1"/>
                </a:solidFill>
              </a:rPr>
              <a:t>Network </a:t>
            </a:r>
            <a:r>
              <a:rPr lang="en-US" sz="900" dirty="0" smtClean="0">
                <a:solidFill>
                  <a:schemeClr val="accent1"/>
                </a:solidFill>
              </a:rPr>
              <a:t>Printer</a:t>
            </a:r>
            <a:endParaRPr lang="en-US" sz="900" dirty="0">
              <a:solidFill>
                <a:schemeClr val="accent1"/>
              </a:solidFill>
            </a:endParaRPr>
          </a:p>
        </p:txBody>
      </p:sp>
      <p:sp>
        <p:nvSpPr>
          <p:cNvPr id="24" name="Text Box 97"/>
          <p:cNvSpPr txBox="1">
            <a:spLocks noChangeArrowheads="1"/>
          </p:cNvSpPr>
          <p:nvPr/>
        </p:nvSpPr>
        <p:spPr bwMode="auto">
          <a:xfrm>
            <a:off x="4273231" y="4598595"/>
            <a:ext cx="1746782" cy="216982"/>
          </a:xfrm>
          <a:prstGeom prst="rect">
            <a:avLst/>
          </a:prstGeom>
          <a:noFill/>
          <a:ln w="9525">
            <a:noFill/>
            <a:miter lim="800000"/>
            <a:headEnd/>
            <a:tailEnd/>
          </a:ln>
          <a:effectLst/>
        </p:spPr>
        <p:txBody>
          <a:bodyPr wrap="square">
            <a:spAutoFit/>
          </a:bodyPr>
          <a:lstStyle/>
          <a:p>
            <a:pPr algn="ctr">
              <a:lnSpc>
                <a:spcPct val="90000"/>
              </a:lnSpc>
            </a:pPr>
            <a:r>
              <a:rPr lang="en-US" sz="900" dirty="0" smtClean="0">
                <a:solidFill>
                  <a:schemeClr val="accent1"/>
                </a:solidFill>
              </a:rPr>
              <a:t>Storage / Backup device</a:t>
            </a:r>
            <a:endParaRPr lang="en-US" sz="900" dirty="0">
              <a:solidFill>
                <a:schemeClr val="accent1"/>
              </a:solidFill>
            </a:endParaRPr>
          </a:p>
        </p:txBody>
      </p:sp>
      <p:sp>
        <p:nvSpPr>
          <p:cNvPr id="25" name="Text Box 103"/>
          <p:cNvSpPr txBox="1">
            <a:spLocks noChangeArrowheads="1"/>
          </p:cNvSpPr>
          <p:nvPr/>
        </p:nvSpPr>
        <p:spPr bwMode="auto">
          <a:xfrm>
            <a:off x="2538318" y="3859140"/>
            <a:ext cx="685154" cy="215444"/>
          </a:xfrm>
          <a:prstGeom prst="rect">
            <a:avLst/>
          </a:prstGeom>
          <a:noFill/>
          <a:ln w="9525">
            <a:noFill/>
            <a:miter lim="800000"/>
            <a:headEnd/>
            <a:tailEnd/>
          </a:ln>
          <a:effectLst/>
        </p:spPr>
        <p:txBody>
          <a:bodyPr wrap="square">
            <a:spAutoFit/>
          </a:bodyPr>
          <a:lstStyle/>
          <a:p>
            <a:r>
              <a:rPr lang="en-US" sz="800" dirty="0">
                <a:solidFill>
                  <a:schemeClr val="accent1"/>
                </a:solidFill>
              </a:rPr>
              <a:t>Client PC</a:t>
            </a:r>
          </a:p>
        </p:txBody>
      </p:sp>
      <p:sp>
        <p:nvSpPr>
          <p:cNvPr id="28" name="Text Box 106"/>
          <p:cNvSpPr txBox="1">
            <a:spLocks noChangeArrowheads="1"/>
          </p:cNvSpPr>
          <p:nvPr/>
        </p:nvSpPr>
        <p:spPr bwMode="auto">
          <a:xfrm>
            <a:off x="3348067" y="2713219"/>
            <a:ext cx="1641264" cy="215444"/>
          </a:xfrm>
          <a:prstGeom prst="rect">
            <a:avLst/>
          </a:prstGeom>
          <a:noFill/>
          <a:ln w="9525">
            <a:noFill/>
            <a:miter lim="800000"/>
            <a:headEnd/>
            <a:tailEnd/>
          </a:ln>
          <a:effectLst/>
        </p:spPr>
        <p:txBody>
          <a:bodyPr wrap="square">
            <a:spAutoFit/>
          </a:bodyPr>
          <a:lstStyle/>
          <a:p>
            <a:pPr algn="ctr"/>
            <a:r>
              <a:rPr lang="en-US" sz="800" dirty="0" smtClean="0">
                <a:solidFill>
                  <a:schemeClr val="accent1"/>
                </a:solidFill>
                <a:latin typeface="HP Simplified" pitchFamily="34" charset="0"/>
              </a:rPr>
              <a:t>(Smart Gigabit Switch)</a:t>
            </a:r>
            <a:endParaRPr lang="en-US" sz="800" dirty="0">
              <a:solidFill>
                <a:schemeClr val="accent1"/>
              </a:solidFill>
              <a:latin typeface="HP Simplified" pitchFamily="34" charset="0"/>
            </a:endParaRPr>
          </a:p>
        </p:txBody>
      </p:sp>
      <p:sp>
        <p:nvSpPr>
          <p:cNvPr id="29" name="Text Box 121"/>
          <p:cNvSpPr txBox="1">
            <a:spLocks noChangeArrowheads="1"/>
          </p:cNvSpPr>
          <p:nvPr/>
        </p:nvSpPr>
        <p:spPr bwMode="auto">
          <a:xfrm>
            <a:off x="5773970" y="2244728"/>
            <a:ext cx="836708" cy="215444"/>
          </a:xfrm>
          <a:prstGeom prst="rect">
            <a:avLst/>
          </a:prstGeom>
          <a:noFill/>
          <a:ln w="9525">
            <a:noFill/>
            <a:miter lim="800000"/>
            <a:headEnd/>
            <a:tailEnd/>
          </a:ln>
          <a:effectLst/>
        </p:spPr>
        <p:txBody>
          <a:bodyPr wrap="square">
            <a:spAutoFit/>
          </a:bodyPr>
          <a:lstStyle/>
          <a:p>
            <a:pPr algn="ctr">
              <a:spcBef>
                <a:spcPct val="50000"/>
              </a:spcBef>
            </a:pPr>
            <a:r>
              <a:rPr lang="de-DE" sz="800" dirty="0" smtClean="0">
                <a:solidFill>
                  <a:schemeClr val="accent1"/>
                </a:solidFill>
              </a:rPr>
              <a:t>HPN Router</a:t>
            </a:r>
            <a:endParaRPr lang="en-US" sz="800" dirty="0">
              <a:solidFill>
                <a:schemeClr val="accent1"/>
              </a:solidFill>
            </a:endParaRPr>
          </a:p>
        </p:txBody>
      </p:sp>
      <p:pic>
        <p:nvPicPr>
          <p:cNvPr id="30" name="Picture 29" descr="Firewall.wmf"/>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351480" y="1793805"/>
            <a:ext cx="570586" cy="538207"/>
          </a:xfrm>
          <a:prstGeom prst="rect">
            <a:avLst/>
          </a:prstGeom>
        </p:spPr>
      </p:pic>
      <p:sp>
        <p:nvSpPr>
          <p:cNvPr id="32" name="Text Box 103"/>
          <p:cNvSpPr txBox="1">
            <a:spLocks noChangeArrowheads="1"/>
          </p:cNvSpPr>
          <p:nvPr/>
        </p:nvSpPr>
        <p:spPr bwMode="auto">
          <a:xfrm>
            <a:off x="2996172" y="3262313"/>
            <a:ext cx="685154" cy="215444"/>
          </a:xfrm>
          <a:prstGeom prst="rect">
            <a:avLst/>
          </a:prstGeom>
          <a:noFill/>
          <a:ln w="9525">
            <a:noFill/>
            <a:miter lim="800000"/>
            <a:headEnd/>
            <a:tailEnd/>
          </a:ln>
          <a:effectLst/>
        </p:spPr>
        <p:txBody>
          <a:bodyPr wrap="square">
            <a:spAutoFit/>
          </a:bodyPr>
          <a:lstStyle/>
          <a:p>
            <a:r>
              <a:rPr lang="en-US" sz="800" dirty="0">
                <a:solidFill>
                  <a:schemeClr val="accent1"/>
                </a:solidFill>
              </a:rPr>
              <a:t>Client PC</a:t>
            </a:r>
          </a:p>
        </p:txBody>
      </p:sp>
      <p:sp>
        <p:nvSpPr>
          <p:cNvPr id="33" name="Text Box 108"/>
          <p:cNvSpPr txBox="1">
            <a:spLocks noChangeArrowheads="1"/>
          </p:cNvSpPr>
          <p:nvPr/>
        </p:nvSpPr>
        <p:spPr bwMode="auto">
          <a:xfrm>
            <a:off x="534355" y="3810115"/>
            <a:ext cx="685155" cy="341632"/>
          </a:xfrm>
          <a:prstGeom prst="rect">
            <a:avLst/>
          </a:prstGeom>
          <a:noFill/>
          <a:ln w="9525">
            <a:noFill/>
            <a:miter lim="800000"/>
            <a:headEnd/>
            <a:tailEnd/>
          </a:ln>
          <a:effectLst/>
        </p:spPr>
        <p:txBody>
          <a:bodyPr>
            <a:spAutoFit/>
          </a:bodyPr>
          <a:lstStyle/>
          <a:p>
            <a:pPr algn="ctr">
              <a:lnSpc>
                <a:spcPct val="90000"/>
              </a:lnSpc>
            </a:pPr>
            <a:r>
              <a:rPr lang="en-US" sz="900" dirty="0">
                <a:solidFill>
                  <a:schemeClr val="accent1"/>
                </a:solidFill>
              </a:rPr>
              <a:t>Wireless Client PC</a:t>
            </a:r>
          </a:p>
        </p:txBody>
      </p:sp>
      <p:sp>
        <p:nvSpPr>
          <p:cNvPr id="34" name="Text Box 112"/>
          <p:cNvSpPr txBox="1">
            <a:spLocks noChangeArrowheads="1"/>
          </p:cNvSpPr>
          <p:nvPr/>
        </p:nvSpPr>
        <p:spPr bwMode="auto">
          <a:xfrm>
            <a:off x="371031" y="4499850"/>
            <a:ext cx="685155" cy="341632"/>
          </a:xfrm>
          <a:prstGeom prst="rect">
            <a:avLst/>
          </a:prstGeom>
          <a:noFill/>
          <a:ln w="9525">
            <a:noFill/>
            <a:miter lim="800000"/>
            <a:headEnd/>
            <a:tailEnd/>
          </a:ln>
          <a:effectLst/>
        </p:spPr>
        <p:txBody>
          <a:bodyPr>
            <a:spAutoFit/>
          </a:bodyPr>
          <a:lstStyle/>
          <a:p>
            <a:pPr algn="ctr">
              <a:lnSpc>
                <a:spcPct val="90000"/>
              </a:lnSpc>
            </a:pPr>
            <a:r>
              <a:rPr lang="en-US" sz="900" dirty="0">
                <a:solidFill>
                  <a:schemeClr val="accent1"/>
                </a:solidFill>
              </a:rPr>
              <a:t>Wireless Client PC</a:t>
            </a:r>
          </a:p>
        </p:txBody>
      </p:sp>
      <p:cxnSp>
        <p:nvCxnSpPr>
          <p:cNvPr id="35" name="Straight Connector 34"/>
          <p:cNvCxnSpPr/>
          <p:nvPr/>
        </p:nvCxnSpPr>
        <p:spPr bwMode="auto">
          <a:xfrm>
            <a:off x="4462326" y="2868731"/>
            <a:ext cx="914400" cy="648442"/>
          </a:xfrm>
          <a:prstGeom prst="line">
            <a:avLst/>
          </a:prstGeom>
          <a:noFill/>
          <a:ln w="19050" cap="flat" cmpd="sng" algn="ctr">
            <a:noFill/>
            <a:prstDash val="solid"/>
            <a:round/>
            <a:headEnd type="none" w="med" len="med"/>
            <a:tailEnd type="none" w="med" len="med"/>
          </a:ln>
          <a:effectLst/>
        </p:spPr>
      </p:cxnSp>
      <p:cxnSp>
        <p:nvCxnSpPr>
          <p:cNvPr id="36" name="Straight Connector 35"/>
          <p:cNvCxnSpPr/>
          <p:nvPr/>
        </p:nvCxnSpPr>
        <p:spPr bwMode="auto">
          <a:xfrm>
            <a:off x="4386126" y="2868731"/>
            <a:ext cx="914400" cy="648442"/>
          </a:xfrm>
          <a:prstGeom prst="line">
            <a:avLst/>
          </a:prstGeom>
          <a:noFill/>
          <a:ln w="19050" cap="flat" cmpd="sng" algn="ctr">
            <a:noFill/>
            <a:prstDash val="solid"/>
            <a:round/>
            <a:headEnd type="none" w="med" len="med"/>
            <a:tailEnd type="none" w="med" len="med"/>
          </a:ln>
          <a:effectLst/>
        </p:spPr>
      </p:cxnSp>
      <p:pic>
        <p:nvPicPr>
          <p:cNvPr id="37" name="Picture 2" descr="http://paweb12.3com.com/secure/global/mktfiles6.nsf/HTML/bsline_plus_h3c_photos3/$file/3crbsg2893_fr.gif"/>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649138" y="2457164"/>
            <a:ext cx="981529" cy="159950"/>
          </a:xfrm>
          <a:prstGeom prst="rect">
            <a:avLst/>
          </a:prstGeom>
          <a:noFill/>
        </p:spPr>
      </p:pic>
      <p:sp>
        <p:nvSpPr>
          <p:cNvPr id="38" name="Text Box 106"/>
          <p:cNvSpPr txBox="1">
            <a:spLocks noChangeArrowheads="1"/>
          </p:cNvSpPr>
          <p:nvPr/>
        </p:nvSpPr>
        <p:spPr bwMode="auto">
          <a:xfrm>
            <a:off x="1149548" y="4355958"/>
            <a:ext cx="1300888" cy="466281"/>
          </a:xfrm>
          <a:prstGeom prst="rect">
            <a:avLst/>
          </a:prstGeom>
          <a:noFill/>
          <a:ln w="9525">
            <a:noFill/>
            <a:miter lim="800000"/>
            <a:headEnd/>
            <a:tailEnd/>
          </a:ln>
          <a:effectLst/>
        </p:spPr>
        <p:txBody>
          <a:bodyPr wrap="square">
            <a:spAutoFit/>
          </a:bodyPr>
          <a:lstStyle/>
          <a:p>
            <a:pPr algn="ctr">
              <a:lnSpc>
                <a:spcPct val="90000"/>
              </a:lnSpc>
            </a:pPr>
            <a:r>
              <a:rPr lang="en-US" sz="900" dirty="0">
                <a:solidFill>
                  <a:schemeClr val="accent1"/>
                </a:solidFill>
              </a:rPr>
              <a:t>HP </a:t>
            </a:r>
            <a:r>
              <a:rPr lang="en-US" sz="900" dirty="0" smtClean="0">
                <a:solidFill>
                  <a:schemeClr val="accent1"/>
                </a:solidFill>
              </a:rPr>
              <a:t>M220</a:t>
            </a:r>
          </a:p>
          <a:p>
            <a:pPr algn="ctr">
              <a:lnSpc>
                <a:spcPct val="90000"/>
              </a:lnSpc>
            </a:pPr>
            <a:r>
              <a:rPr lang="en-US" sz="900" dirty="0" smtClean="0">
                <a:solidFill>
                  <a:schemeClr val="accent1"/>
                </a:solidFill>
              </a:rPr>
              <a:t>Access Point</a:t>
            </a:r>
            <a:endParaRPr lang="en-US" sz="900" dirty="0">
              <a:solidFill>
                <a:schemeClr val="accent1"/>
              </a:solidFill>
            </a:endParaRPr>
          </a:p>
          <a:p>
            <a:pPr algn="ctr">
              <a:lnSpc>
                <a:spcPct val="90000"/>
              </a:lnSpc>
            </a:pPr>
            <a:r>
              <a:rPr lang="en-US" sz="900" dirty="0" smtClean="0">
                <a:solidFill>
                  <a:schemeClr val="accent1"/>
                </a:solidFill>
              </a:rPr>
              <a:t>(</a:t>
            </a:r>
            <a:r>
              <a:rPr lang="en-US" sz="900" dirty="0" smtClean="0">
                <a:solidFill>
                  <a:schemeClr val="accent1"/>
                </a:solidFill>
                <a:cs typeface="Arial" charset="0"/>
              </a:rPr>
              <a:t>802.11n 2.4GHz)</a:t>
            </a:r>
            <a:endParaRPr lang="en-US" sz="900" dirty="0">
              <a:solidFill>
                <a:schemeClr val="accent1"/>
              </a:solidFill>
            </a:endParaRPr>
          </a:p>
        </p:txBody>
      </p:sp>
      <p:pic>
        <p:nvPicPr>
          <p:cNvPr id="39" name="Picture 38" descr="Wireless_icon.wmf"/>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16200000">
            <a:off x="1270695" y="4039481"/>
            <a:ext cx="221768" cy="241402"/>
          </a:xfrm>
          <a:prstGeom prst="rect">
            <a:avLst/>
          </a:prstGeom>
        </p:spPr>
      </p:pic>
      <p:pic>
        <p:nvPicPr>
          <p:cNvPr id="40" name="Picture 4" descr="http://paweb12.3com.com/secure/global/mktfiles6.nsf/HTML/msr_photos8/$file/msr2020_rt_ppt.gif"/>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5740789" y="2036482"/>
            <a:ext cx="720271" cy="181407"/>
          </a:xfrm>
          <a:prstGeom prst="rect">
            <a:avLst/>
          </a:prstGeom>
          <a:noFill/>
        </p:spPr>
      </p:pic>
      <p:pic>
        <p:nvPicPr>
          <p:cNvPr id="43" name="Picture 42" descr="ProLiant ML110.jpg"/>
          <p:cNvPicPr>
            <a:picLocks noChangeAspect="1"/>
          </p:cNvPicPr>
          <p:nvPr/>
        </p:nvPicPr>
        <p:blipFill>
          <a:blip r:embed="rId10" cstate="screen">
            <a:extLst>
              <a:ext uri="{28A0092B-C50C-407E-A947-70E740481C1C}">
                <a14:useLocalDpi xmlns:a14="http://schemas.microsoft.com/office/drawing/2010/main"/>
              </a:ext>
            </a:extLst>
          </a:blip>
          <a:srcRect/>
          <a:stretch>
            <a:fillRect/>
          </a:stretch>
        </p:blipFill>
        <p:spPr>
          <a:xfrm>
            <a:off x="4550219" y="3058232"/>
            <a:ext cx="407670" cy="565586"/>
          </a:xfrm>
          <a:prstGeom prst="rect">
            <a:avLst/>
          </a:prstGeom>
        </p:spPr>
      </p:pic>
      <p:sp>
        <p:nvSpPr>
          <p:cNvPr id="44" name="Text Box 99"/>
          <p:cNvSpPr txBox="1">
            <a:spLocks noChangeArrowheads="1"/>
          </p:cNvSpPr>
          <p:nvPr/>
        </p:nvSpPr>
        <p:spPr bwMode="auto">
          <a:xfrm>
            <a:off x="4760363" y="3642128"/>
            <a:ext cx="1232977" cy="216982"/>
          </a:xfrm>
          <a:prstGeom prst="rect">
            <a:avLst/>
          </a:prstGeom>
          <a:noFill/>
          <a:ln w="9525">
            <a:noFill/>
            <a:miter lim="800000"/>
            <a:headEnd/>
            <a:tailEnd/>
          </a:ln>
          <a:effectLst/>
        </p:spPr>
        <p:txBody>
          <a:bodyPr wrap="square">
            <a:spAutoFit/>
          </a:bodyPr>
          <a:lstStyle/>
          <a:p>
            <a:pPr algn="ctr">
              <a:lnSpc>
                <a:spcPct val="90000"/>
              </a:lnSpc>
            </a:pPr>
            <a:r>
              <a:rPr lang="en-US" sz="900" dirty="0" smtClean="0">
                <a:solidFill>
                  <a:schemeClr val="accent1"/>
                </a:solidFill>
              </a:rPr>
              <a:t>Servers</a:t>
            </a:r>
            <a:endParaRPr lang="en-US" sz="900" dirty="0">
              <a:solidFill>
                <a:schemeClr val="accent1"/>
              </a:solidFill>
            </a:endParaRPr>
          </a:p>
        </p:txBody>
      </p:sp>
      <p:cxnSp>
        <p:nvCxnSpPr>
          <p:cNvPr id="45" name="Elbow Connector 44"/>
          <p:cNvCxnSpPr>
            <a:stCxn id="68" idx="1"/>
            <a:endCxn id="22" idx="1"/>
          </p:cNvCxnSpPr>
          <p:nvPr/>
        </p:nvCxnSpPr>
        <p:spPr>
          <a:xfrm rot="16200000" flipH="1">
            <a:off x="3656062" y="3427559"/>
            <a:ext cx="1583367" cy="599355"/>
          </a:xfrm>
          <a:prstGeom prst="bentConnector2">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32" idx="3"/>
          </p:cNvCxnSpPr>
          <p:nvPr/>
        </p:nvCxnSpPr>
        <p:spPr>
          <a:xfrm flipV="1">
            <a:off x="3681326" y="2936932"/>
            <a:ext cx="257577" cy="433103"/>
          </a:xfrm>
          <a:prstGeom prst="bentConnector2">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5" idx="3"/>
          </p:cNvCxnSpPr>
          <p:nvPr/>
        </p:nvCxnSpPr>
        <p:spPr>
          <a:xfrm flipV="1">
            <a:off x="3223472" y="2936931"/>
            <a:ext cx="782466" cy="1029931"/>
          </a:xfrm>
          <a:prstGeom prst="bentConnector2">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flipV="1">
            <a:off x="2097705" y="2935554"/>
            <a:ext cx="1981760" cy="1267675"/>
          </a:xfrm>
          <a:prstGeom prst="bentConnector2">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nvGrpSpPr>
          <p:cNvPr id="2" name="Group 109"/>
          <p:cNvGrpSpPr/>
          <p:nvPr/>
        </p:nvGrpSpPr>
        <p:grpSpPr>
          <a:xfrm>
            <a:off x="3910122" y="2826701"/>
            <a:ext cx="546284" cy="110230"/>
            <a:chOff x="3794381" y="2930896"/>
            <a:chExt cx="546284" cy="116581"/>
          </a:xfrm>
          <a:noFill/>
        </p:grpSpPr>
        <p:sp>
          <p:nvSpPr>
            <p:cNvPr id="66" name="Hexagon 65"/>
            <p:cNvSpPr/>
            <p:nvPr/>
          </p:nvSpPr>
          <p:spPr>
            <a:xfrm>
              <a:off x="4216068" y="2932352"/>
              <a:ext cx="124597" cy="115125"/>
            </a:xfrm>
            <a:prstGeom prst="hexagon">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lIns="91440" tIns="45720" rtlCol="0" anchor="ctr"/>
            <a:lstStyle/>
            <a:p>
              <a:pPr algn="ctr">
                <a:lnSpc>
                  <a:spcPct val="85000"/>
                </a:lnSpc>
              </a:pPr>
              <a:endParaRPr lang="en-US" sz="800" dirty="0" smtClean="0">
                <a:solidFill>
                  <a:schemeClr val="accent1"/>
                </a:solidFill>
                <a:latin typeface="+mj-lt"/>
              </a:endParaRPr>
            </a:p>
          </p:txBody>
        </p:sp>
        <p:sp>
          <p:nvSpPr>
            <p:cNvPr id="67" name="Hexagon 66"/>
            <p:cNvSpPr/>
            <p:nvPr/>
          </p:nvSpPr>
          <p:spPr>
            <a:xfrm>
              <a:off x="4075505" y="2932352"/>
              <a:ext cx="124597" cy="115125"/>
            </a:xfrm>
            <a:prstGeom prst="hexagon">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lIns="91440" tIns="45720" rtlCol="0" anchor="ctr"/>
            <a:lstStyle/>
            <a:p>
              <a:pPr algn="ctr">
                <a:lnSpc>
                  <a:spcPct val="85000"/>
                </a:lnSpc>
              </a:pPr>
              <a:endParaRPr lang="en-US" sz="800" dirty="0" smtClean="0">
                <a:solidFill>
                  <a:schemeClr val="accent1"/>
                </a:solidFill>
                <a:latin typeface="+mj-lt"/>
              </a:endParaRPr>
            </a:p>
          </p:txBody>
        </p:sp>
        <p:sp>
          <p:nvSpPr>
            <p:cNvPr id="68" name="Hexagon 67"/>
            <p:cNvSpPr/>
            <p:nvPr/>
          </p:nvSpPr>
          <p:spPr>
            <a:xfrm>
              <a:off x="3934943" y="2930896"/>
              <a:ext cx="124597" cy="115125"/>
            </a:xfrm>
            <a:prstGeom prst="hexagon">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lIns="91440" tIns="45720" rtlCol="0" anchor="ctr"/>
            <a:lstStyle/>
            <a:p>
              <a:pPr algn="ctr">
                <a:lnSpc>
                  <a:spcPct val="85000"/>
                </a:lnSpc>
              </a:pPr>
              <a:endParaRPr lang="en-US" sz="800" dirty="0" smtClean="0">
                <a:solidFill>
                  <a:schemeClr val="accent1"/>
                </a:solidFill>
                <a:latin typeface="+mj-lt"/>
              </a:endParaRPr>
            </a:p>
          </p:txBody>
        </p:sp>
        <p:sp>
          <p:nvSpPr>
            <p:cNvPr id="69" name="Hexagon 68"/>
            <p:cNvSpPr/>
            <p:nvPr/>
          </p:nvSpPr>
          <p:spPr>
            <a:xfrm>
              <a:off x="3794381" y="2932352"/>
              <a:ext cx="124597" cy="115125"/>
            </a:xfrm>
            <a:prstGeom prst="hexagon">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lIns="91440" tIns="45720" rtlCol="0" anchor="ctr"/>
            <a:lstStyle/>
            <a:p>
              <a:pPr algn="ctr">
                <a:lnSpc>
                  <a:spcPct val="85000"/>
                </a:lnSpc>
              </a:pPr>
              <a:endParaRPr lang="en-US" sz="800" dirty="0" smtClean="0">
                <a:solidFill>
                  <a:schemeClr val="accent1"/>
                </a:solidFill>
                <a:latin typeface="+mj-lt"/>
              </a:endParaRPr>
            </a:p>
          </p:txBody>
        </p:sp>
      </p:grpSp>
      <p:cxnSp>
        <p:nvCxnSpPr>
          <p:cNvPr id="53" name="Elbow Connector 52"/>
          <p:cNvCxnSpPr>
            <a:stCxn id="37" idx="0"/>
            <a:endCxn id="40" idx="1"/>
          </p:cNvCxnSpPr>
          <p:nvPr/>
        </p:nvCxnSpPr>
        <p:spPr>
          <a:xfrm rot="5400000" flipH="1" flipV="1">
            <a:off x="4775356" y="1491731"/>
            <a:ext cx="329977" cy="1600886"/>
          </a:xfrm>
          <a:prstGeom prst="bentConnector2">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463217" y="2594330"/>
            <a:ext cx="1584088" cy="215444"/>
          </a:xfrm>
          <a:prstGeom prst="rect">
            <a:avLst/>
          </a:prstGeom>
        </p:spPr>
        <p:txBody>
          <a:bodyPr wrap="none">
            <a:spAutoFit/>
          </a:bodyPr>
          <a:lstStyle/>
          <a:p>
            <a:pPr lvl="0" fontAlgn="auto">
              <a:spcBef>
                <a:spcPts val="0"/>
              </a:spcBef>
              <a:spcAft>
                <a:spcPts val="0"/>
              </a:spcAft>
              <a:defRPr/>
            </a:pPr>
            <a:r>
              <a:rPr lang="en-US" sz="800" dirty="0" smtClean="0">
                <a:solidFill>
                  <a:schemeClr val="accent1"/>
                </a:solidFill>
                <a:latin typeface="HP Simplified" pitchFamily="34" charset="0"/>
              </a:rPr>
              <a:t>HP 1910-24G-PoE Switch (170W)</a:t>
            </a:r>
          </a:p>
        </p:txBody>
      </p:sp>
      <p:pic>
        <p:nvPicPr>
          <p:cNvPr id="58" name="Picture 57" descr="ProLiant ML110.jpg"/>
          <p:cNvPicPr>
            <a:picLocks noChangeAspect="1"/>
          </p:cNvPicPr>
          <p:nvPr/>
        </p:nvPicPr>
        <p:blipFill>
          <a:blip r:embed="rId10" cstate="screen">
            <a:extLst>
              <a:ext uri="{28A0092B-C50C-407E-A947-70E740481C1C}">
                <a14:useLocalDpi xmlns:a14="http://schemas.microsoft.com/office/drawing/2010/main"/>
              </a:ext>
            </a:extLst>
          </a:blip>
          <a:srcRect/>
          <a:stretch>
            <a:fillRect/>
          </a:stretch>
        </p:blipFill>
        <p:spPr>
          <a:xfrm>
            <a:off x="5081714" y="3058232"/>
            <a:ext cx="407670" cy="565586"/>
          </a:xfrm>
          <a:prstGeom prst="rect">
            <a:avLst/>
          </a:prstGeom>
        </p:spPr>
      </p:pic>
      <p:pic>
        <p:nvPicPr>
          <p:cNvPr id="59" name="Picture 58" descr="laptop.pn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592879" y="3433947"/>
            <a:ext cx="612508" cy="492271"/>
          </a:xfrm>
          <a:prstGeom prst="rect">
            <a:avLst/>
          </a:prstGeom>
        </p:spPr>
      </p:pic>
      <p:pic>
        <p:nvPicPr>
          <p:cNvPr id="60" name="Picture 59" descr="laptop.pn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500974" y="4106039"/>
            <a:ext cx="612508" cy="492271"/>
          </a:xfrm>
          <a:prstGeom prst="rect">
            <a:avLst/>
          </a:prstGeom>
        </p:spPr>
      </p:pic>
      <p:sp>
        <p:nvSpPr>
          <p:cNvPr id="72" name="TextBox 71"/>
          <p:cNvSpPr txBox="1"/>
          <p:nvPr/>
        </p:nvSpPr>
        <p:spPr>
          <a:xfrm>
            <a:off x="6297708" y="1615979"/>
            <a:ext cx="527709" cy="215444"/>
          </a:xfrm>
          <a:prstGeom prst="rect">
            <a:avLst/>
          </a:prstGeom>
          <a:noFill/>
        </p:spPr>
        <p:txBody>
          <a:bodyPr wrap="none" rtlCol="0">
            <a:spAutoFit/>
          </a:bodyPr>
          <a:lstStyle/>
          <a:p>
            <a:r>
              <a:rPr lang="en-US" sz="800" dirty="0" smtClean="0">
                <a:solidFill>
                  <a:schemeClr val="accent1"/>
                </a:solidFill>
                <a:latin typeface="HP Simplified" pitchFamily="34" charset="0"/>
              </a:rPr>
              <a:t>Internet</a:t>
            </a:r>
          </a:p>
        </p:txBody>
      </p:sp>
      <p:pic>
        <p:nvPicPr>
          <p:cNvPr id="84" name="Picture 83" descr="HP6500A.jpg"/>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a:xfrm>
            <a:off x="4786492" y="3793325"/>
            <a:ext cx="503183" cy="409904"/>
          </a:xfrm>
          <a:prstGeom prst="rect">
            <a:avLst/>
          </a:prstGeom>
        </p:spPr>
      </p:pic>
      <p:cxnSp>
        <p:nvCxnSpPr>
          <p:cNvPr id="11" name="Straight Connector 10"/>
          <p:cNvCxnSpPr>
            <a:stCxn id="67" idx="1"/>
          </p:cNvCxnSpPr>
          <p:nvPr/>
        </p:nvCxnSpPr>
        <p:spPr>
          <a:xfrm>
            <a:off x="4288630" y="2936931"/>
            <a:ext cx="0" cy="1112367"/>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288630" y="4058351"/>
            <a:ext cx="45879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4404818" y="2924270"/>
            <a:ext cx="0" cy="645121"/>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V="1">
            <a:off x="4409162" y="3569391"/>
            <a:ext cx="53189" cy="2256"/>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4" name="Content Placeholder 3"/>
          <p:cNvSpPr>
            <a:spLocks noGrp="1"/>
          </p:cNvSpPr>
          <p:nvPr>
            <p:ph sz="quarter" idx="10"/>
          </p:nvPr>
        </p:nvSpPr>
        <p:spPr/>
        <p:txBody>
          <a:bodyPr/>
          <a:lstStyle/>
          <a:p>
            <a:pPr marL="0" indent="0">
              <a:buNone/>
            </a:pPr>
            <a:r>
              <a:rPr lang="en-US" sz="1400" b="1" dirty="0" smtClean="0">
                <a:solidFill>
                  <a:schemeClr val="accent1"/>
                </a:solidFill>
              </a:rPr>
              <a:t>Benefits</a:t>
            </a:r>
            <a:endParaRPr lang="en-US" sz="1200" b="1" dirty="0" smtClean="0">
              <a:solidFill>
                <a:schemeClr val="accent1"/>
              </a:solidFill>
            </a:endParaRPr>
          </a:p>
          <a:p>
            <a:r>
              <a:rPr lang="en-US" sz="1200" dirty="0" smtClean="0"/>
              <a:t>Fast wireless deployment with Quick Start Wizard</a:t>
            </a:r>
          </a:p>
          <a:p>
            <a:r>
              <a:rPr lang="en-US" sz="1200" dirty="0" smtClean="0"/>
              <a:t>Streamlined wireless administration with centralized management</a:t>
            </a:r>
          </a:p>
          <a:p>
            <a:r>
              <a:rPr lang="en-US" sz="1200" dirty="0" smtClean="0"/>
              <a:t>Safeguard data with advanced security features</a:t>
            </a:r>
          </a:p>
          <a:p>
            <a:r>
              <a:rPr lang="en-US" sz="1200" dirty="0" smtClean="0"/>
              <a:t>Sleek, unobtrusive design for office settings</a:t>
            </a:r>
          </a:p>
          <a:p>
            <a:endParaRPr lang="en-US" sz="1200" dirty="0"/>
          </a:p>
        </p:txBody>
      </p:sp>
      <p:pic>
        <p:nvPicPr>
          <p:cNvPr id="55" name="Picture 54"/>
          <p:cNvPicPr>
            <a:picLocks noChangeAspect="1"/>
          </p:cNvPicPr>
          <p:nvPr/>
        </p:nvPicPr>
        <p:blipFill>
          <a:blip r:embed="rId13"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39677" y="3759586"/>
            <a:ext cx="1075329" cy="728356"/>
          </a:xfrm>
          <a:prstGeom prst="rect">
            <a:avLst/>
          </a:prstGeom>
        </p:spPr>
      </p:pic>
    </p:spTree>
    <p:extLst>
      <p:ext uri="{BB962C8B-B14F-4D97-AF65-F5344CB8AC3E}">
        <p14:creationId xmlns:p14="http://schemas.microsoft.com/office/powerpoint/2010/main" val="341403558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HP M220 details</a:t>
            </a:r>
            <a:endParaRPr lang="en-US" dirty="0"/>
          </a:p>
        </p:txBody>
      </p:sp>
      <p:sp>
        <p:nvSpPr>
          <p:cNvPr id="6" name="Content Placeholder 5"/>
          <p:cNvSpPr>
            <a:spLocks noGrp="1"/>
          </p:cNvSpPr>
          <p:nvPr>
            <p:ph sz="quarter" idx="10"/>
          </p:nvPr>
        </p:nvSpPr>
        <p:spPr>
          <a:xfrm>
            <a:off x="329184" y="1188720"/>
            <a:ext cx="5652872" cy="3219768"/>
          </a:xfrm>
        </p:spPr>
        <p:txBody>
          <a:bodyPr/>
          <a:lstStyle/>
          <a:p>
            <a:pPr marL="171450" indent="-171450"/>
            <a:r>
              <a:rPr lang="en-US" dirty="0" smtClean="0"/>
              <a:t>Simplified administration of multiple Access Points</a:t>
            </a:r>
          </a:p>
          <a:p>
            <a:pPr marL="171450" lvl="1" indent="-171450">
              <a:buFont typeface="Arial" pitchFamily="34" charset="0"/>
              <a:buChar char="•"/>
            </a:pPr>
            <a:r>
              <a:rPr lang="en-US" sz="1400" b="0" dirty="0" smtClean="0">
                <a:solidFill>
                  <a:schemeClr val="tx1"/>
                </a:solidFill>
              </a:rPr>
              <a:t>Often small businesses need more than one AP to provide good network coverage.  But multiple APs can be hard to administer.</a:t>
            </a:r>
          </a:p>
          <a:p>
            <a:pPr marL="171450" lvl="1" indent="-171450">
              <a:buFont typeface="Arial" pitchFamily="34" charset="0"/>
              <a:buChar char="•"/>
            </a:pPr>
            <a:r>
              <a:rPr lang="en-US" sz="1400" b="0" dirty="0" smtClean="0">
                <a:solidFill>
                  <a:schemeClr val="tx1"/>
                </a:solidFill>
              </a:rPr>
              <a:t>With the M220, when you change the settings of one M220 Access Point, other M220s in your network automatically get updated.  We call this clustering.</a:t>
            </a:r>
          </a:p>
          <a:p>
            <a:pPr marL="341313" lvl="2" indent="-171450">
              <a:buFont typeface="HP Simplified" pitchFamily="34" charset="0"/>
              <a:buChar char="–"/>
            </a:pPr>
            <a:r>
              <a:rPr lang="en-US" sz="1200" dirty="0" smtClean="0">
                <a:solidFill>
                  <a:schemeClr val="tx1"/>
                </a:solidFill>
              </a:rPr>
              <a:t>Clustering simplifies set up and ongoing administration</a:t>
            </a:r>
          </a:p>
          <a:p>
            <a:pPr marL="341313" lvl="2" indent="-171450">
              <a:buFont typeface="HP Simplified" pitchFamily="34" charset="0"/>
              <a:buChar char="–"/>
            </a:pPr>
            <a:r>
              <a:rPr lang="en-US" sz="1200" dirty="0" smtClean="0">
                <a:solidFill>
                  <a:schemeClr val="tx1"/>
                </a:solidFill>
              </a:rPr>
              <a:t>Clustering enhances security.  </a:t>
            </a:r>
          </a:p>
          <a:p>
            <a:pPr marL="341313" lvl="2" indent="-171450">
              <a:buFont typeface="HP Simplified" pitchFamily="34" charset="0"/>
              <a:buChar char="–"/>
            </a:pPr>
            <a:r>
              <a:rPr lang="en-US" sz="1200" dirty="0" smtClean="0">
                <a:solidFill>
                  <a:schemeClr val="tx1"/>
                </a:solidFill>
              </a:rPr>
              <a:t>Clustering even allows Layer 2 roaming so you can maintain a wireless connection while being mobile in your facility</a:t>
            </a:r>
          </a:p>
          <a:p>
            <a:pPr marL="171450" lvl="1" indent="-171450">
              <a:buFont typeface="Arial" pitchFamily="34" charset="0"/>
              <a:buChar char="•"/>
            </a:pPr>
            <a:r>
              <a:rPr lang="en-US" sz="1400" b="0" dirty="0" smtClean="0">
                <a:solidFill>
                  <a:schemeClr val="tx1"/>
                </a:solidFill>
              </a:rPr>
              <a:t>No additional hardware is required; this is “controller-less”.</a:t>
            </a:r>
          </a:p>
          <a:p>
            <a:pPr marL="171450" lvl="1" indent="-171450">
              <a:buFont typeface="Arial" pitchFamily="34" charset="0"/>
              <a:buChar char="•"/>
            </a:pPr>
            <a:r>
              <a:rPr lang="en-US" sz="1400" b="0" dirty="0" smtClean="0">
                <a:solidFill>
                  <a:schemeClr val="tx1"/>
                </a:solidFill>
              </a:rPr>
              <a:t>Sweet spot is 3 to 8 APs but will supports sites with up to 10.</a:t>
            </a:r>
          </a:p>
        </p:txBody>
      </p:sp>
      <p:pic>
        <p:nvPicPr>
          <p:cNvPr id="8" name="Picture 7"/>
          <p:cNvPicPr>
            <a:picLocks noChangeAspect="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29162" y="1179513"/>
            <a:ext cx="3814838" cy="2583917"/>
          </a:xfrm>
          <a:prstGeom prst="rect">
            <a:avLst/>
          </a:prstGeom>
        </p:spPr>
      </p:pic>
    </p:spTree>
    <p:extLst>
      <p:ext uri="{BB962C8B-B14F-4D97-AF65-F5344CB8AC3E}">
        <p14:creationId xmlns:p14="http://schemas.microsoft.com/office/powerpoint/2010/main" val="2373600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What is clustering?</a:t>
            </a:r>
            <a:endParaRPr lang="en-US" dirty="0"/>
          </a:p>
        </p:txBody>
      </p:sp>
      <p:sp>
        <p:nvSpPr>
          <p:cNvPr id="9" name="Content Placeholder 8"/>
          <p:cNvSpPr>
            <a:spLocks noGrp="1"/>
          </p:cNvSpPr>
          <p:nvPr>
            <p:ph sz="quarter" idx="10"/>
          </p:nvPr>
        </p:nvSpPr>
        <p:spPr>
          <a:xfrm>
            <a:off x="329184" y="1188720"/>
            <a:ext cx="4362457" cy="3219768"/>
          </a:xfrm>
        </p:spPr>
        <p:txBody>
          <a:bodyPr/>
          <a:lstStyle/>
          <a:p>
            <a:r>
              <a:rPr lang="en-US" dirty="0" smtClean="0"/>
              <a:t>Clustering</a:t>
            </a:r>
          </a:p>
          <a:p>
            <a:pPr marL="285750" lvl="1" indent="-285750">
              <a:buFont typeface="Arial" pitchFamily="34" charset="0"/>
              <a:buChar char="•"/>
            </a:pPr>
            <a:r>
              <a:rPr lang="en-US" sz="1400" b="0" dirty="0" smtClean="0">
                <a:solidFill>
                  <a:schemeClr val="tx1"/>
                </a:solidFill>
              </a:rPr>
              <a:t>Provides a single point of administration and lets you deploy, view, configure, and secure the wireless network as a single entity rather than a series of separate wireless devices</a:t>
            </a:r>
          </a:p>
          <a:p>
            <a:pPr marL="285750" lvl="1" indent="-285750">
              <a:buFont typeface="Arial" pitchFamily="34" charset="0"/>
              <a:buChar char="•"/>
            </a:pPr>
            <a:r>
              <a:rPr lang="en-US" sz="1400" dirty="0" smtClean="0"/>
              <a:t>A group of up to 10 access points in the same subnet</a:t>
            </a:r>
          </a:p>
          <a:p>
            <a:pPr marL="285750" lvl="1" indent="-285750">
              <a:buFont typeface="Arial" pitchFamily="34" charset="0"/>
              <a:buChar char="•"/>
            </a:pPr>
            <a:r>
              <a:rPr lang="en-US" sz="1400" dirty="0" smtClean="0"/>
              <a:t>Multiple clusters can exist on the same network</a:t>
            </a:r>
          </a:p>
          <a:p>
            <a:pPr marL="285750" lvl="1" indent="-285750">
              <a:buFont typeface="Arial" pitchFamily="34" charset="0"/>
              <a:buChar char="•"/>
            </a:pPr>
            <a:r>
              <a:rPr lang="en-US" sz="1400" dirty="0" smtClean="0"/>
              <a:t>Configured with the same wireless parameters</a:t>
            </a:r>
          </a:p>
          <a:p>
            <a:pPr marL="455613" lvl="2" indent="-285750">
              <a:buFont typeface="HP Simplified" pitchFamily="34" charset="0"/>
              <a:buChar char="–"/>
            </a:pPr>
            <a:r>
              <a:rPr lang="en-US" sz="1200" dirty="0" smtClean="0"/>
              <a:t>Examples</a:t>
            </a:r>
            <a:endParaRPr lang="en-US" sz="1200" dirty="0"/>
          </a:p>
          <a:p>
            <a:pPr marL="512763" lvl="3" indent="-171450">
              <a:buFont typeface="Arial" pitchFamily="34" charset="0"/>
              <a:buChar char="•"/>
            </a:pPr>
            <a:r>
              <a:rPr lang="en-US" sz="1000" dirty="0" smtClean="0"/>
              <a:t>SSID (wireless network name)</a:t>
            </a:r>
          </a:p>
          <a:p>
            <a:pPr marL="512763" lvl="3" indent="-171450">
              <a:buFont typeface="Arial" pitchFamily="34" charset="0"/>
              <a:buChar char="•"/>
            </a:pPr>
            <a:r>
              <a:rPr lang="en-US" sz="1000" dirty="0" smtClean="0"/>
              <a:t>Wireless encryption – security</a:t>
            </a:r>
          </a:p>
          <a:p>
            <a:pPr marL="512763" lvl="3" indent="-171450">
              <a:buFont typeface="Arial" pitchFamily="34" charset="0"/>
              <a:buChar char="•"/>
            </a:pPr>
            <a:r>
              <a:rPr lang="en-US" sz="1000" dirty="0" smtClean="0"/>
              <a:t>Radio setting</a:t>
            </a:r>
          </a:p>
          <a:p>
            <a:pPr marL="512763" lvl="3" indent="-171450">
              <a:buFont typeface="Arial" pitchFamily="34" charset="0"/>
              <a:buChar char="•"/>
            </a:pPr>
            <a:r>
              <a:rPr lang="en-US" sz="1000" dirty="0" smtClean="0"/>
              <a:t>VLANs</a:t>
            </a:r>
          </a:p>
          <a:p>
            <a:pPr lvl="3"/>
            <a:endParaRPr lang="en-US" dirty="0" smtClean="0"/>
          </a:p>
          <a:p>
            <a:pPr lvl="1"/>
            <a:endParaRPr lang="en-US" dirty="0" smtClean="0"/>
          </a:p>
          <a:p>
            <a:pPr lvl="1"/>
            <a:endParaRPr lang="en-US" dirty="0" smtClean="0"/>
          </a:p>
          <a:p>
            <a:endParaRPr lang="en-US" dirty="0"/>
          </a:p>
        </p:txBody>
      </p:sp>
      <p:sp>
        <p:nvSpPr>
          <p:cNvPr id="10" name="Oval 9"/>
          <p:cNvSpPr/>
          <p:nvPr/>
        </p:nvSpPr>
        <p:spPr>
          <a:xfrm>
            <a:off x="5396261" y="880226"/>
            <a:ext cx="2590800" cy="1179320"/>
          </a:xfrm>
          <a:prstGeom prst="ellipse">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schemeClr val="tx1"/>
              </a:solidFill>
              <a:latin typeface="+mj-lt"/>
            </a:endParaRPr>
          </a:p>
        </p:txBody>
      </p:sp>
      <p:grpSp>
        <p:nvGrpSpPr>
          <p:cNvPr id="11" name="Group 73"/>
          <p:cNvGrpSpPr/>
          <p:nvPr/>
        </p:nvGrpSpPr>
        <p:grpSpPr>
          <a:xfrm>
            <a:off x="5704100" y="1216966"/>
            <a:ext cx="376625" cy="415078"/>
            <a:chOff x="6337161" y="1237657"/>
            <a:chExt cx="376625" cy="553437"/>
          </a:xfrm>
        </p:grpSpPr>
        <p:pic>
          <p:nvPicPr>
            <p:cNvPr id="12" name="Picture 23" descr="Wireless_icon"/>
            <p:cNvPicPr preferRelativeResize="0">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10800000">
              <a:off x="6387935" y="1539634"/>
              <a:ext cx="325851" cy="251460"/>
            </a:xfrm>
            <a:prstGeom prst="rect">
              <a:avLst/>
            </a:prstGeom>
            <a:noFill/>
            <a:ln>
              <a:solidFill>
                <a:schemeClr val="bg1"/>
              </a:solidFill>
            </a:ln>
          </p:spPr>
        </p:pic>
        <p:sp>
          <p:nvSpPr>
            <p:cNvPr id="13" name="AutoShape 3"/>
            <p:cNvSpPr>
              <a:spLocks noChangeAspect="1" noChangeArrowheads="1" noTextEdit="1"/>
            </p:cNvSpPr>
            <p:nvPr/>
          </p:nvSpPr>
          <p:spPr bwMode="auto">
            <a:xfrm>
              <a:off x="6337161" y="1237657"/>
              <a:ext cx="350838" cy="280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5"/>
            <p:cNvSpPr>
              <a:spLocks/>
            </p:cNvSpPr>
            <p:nvPr/>
          </p:nvSpPr>
          <p:spPr bwMode="auto">
            <a:xfrm>
              <a:off x="6516549" y="1513882"/>
              <a:ext cx="4763" cy="4762"/>
            </a:xfrm>
            <a:custGeom>
              <a:avLst/>
              <a:gdLst/>
              <a:ahLst/>
              <a:cxnLst>
                <a:cxn ang="0">
                  <a:pos x="0" y="183"/>
                </a:cxn>
                <a:cxn ang="0">
                  <a:pos x="0" y="0"/>
                </a:cxn>
                <a:cxn ang="0">
                  <a:pos x="203" y="182"/>
                </a:cxn>
                <a:cxn ang="0">
                  <a:pos x="0" y="183"/>
                </a:cxn>
              </a:cxnLst>
              <a:rect l="0" t="0" r="r" b="b"/>
              <a:pathLst>
                <a:path w="203" h="183">
                  <a:moveTo>
                    <a:pt x="0" y="183"/>
                  </a:moveTo>
                  <a:lnTo>
                    <a:pt x="0" y="0"/>
                  </a:lnTo>
                  <a:lnTo>
                    <a:pt x="203" y="182"/>
                  </a:lnTo>
                  <a:lnTo>
                    <a:pt x="0" y="183"/>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p:cNvSpPr>
            <p:nvPr/>
          </p:nvSpPr>
          <p:spPr bwMode="auto">
            <a:xfrm>
              <a:off x="6514961" y="1512294"/>
              <a:ext cx="4763" cy="6350"/>
            </a:xfrm>
            <a:custGeom>
              <a:avLst/>
              <a:gdLst/>
              <a:ahLst/>
              <a:cxnLst>
                <a:cxn ang="0">
                  <a:pos x="221" y="198"/>
                </a:cxn>
                <a:cxn ang="0">
                  <a:pos x="221" y="281"/>
                </a:cxn>
                <a:cxn ang="0">
                  <a:pos x="0" y="282"/>
                </a:cxn>
                <a:cxn ang="0">
                  <a:pos x="0" y="0"/>
                </a:cxn>
                <a:cxn ang="0">
                  <a:pos x="221" y="198"/>
                </a:cxn>
              </a:cxnLst>
              <a:rect l="0" t="0" r="r" b="b"/>
              <a:pathLst>
                <a:path w="221" h="282">
                  <a:moveTo>
                    <a:pt x="221" y="198"/>
                  </a:moveTo>
                  <a:lnTo>
                    <a:pt x="221" y="281"/>
                  </a:lnTo>
                  <a:lnTo>
                    <a:pt x="0" y="282"/>
                  </a:lnTo>
                  <a:lnTo>
                    <a:pt x="0" y="0"/>
                  </a:lnTo>
                  <a:lnTo>
                    <a:pt x="221" y="198"/>
                  </a:lnTo>
                  <a:close/>
                </a:path>
              </a:pathLst>
            </a:custGeom>
            <a:solidFill>
              <a:srgbClr val="ABAAA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p:nvSpPr>
          <p:spPr bwMode="auto">
            <a:xfrm>
              <a:off x="6511786" y="1510707"/>
              <a:ext cx="4763" cy="7937"/>
            </a:xfrm>
            <a:custGeom>
              <a:avLst/>
              <a:gdLst/>
              <a:ahLst/>
              <a:cxnLst>
                <a:cxn ang="0">
                  <a:pos x="220" y="199"/>
                </a:cxn>
                <a:cxn ang="0">
                  <a:pos x="220" y="382"/>
                </a:cxn>
                <a:cxn ang="0">
                  <a:pos x="0" y="382"/>
                </a:cxn>
                <a:cxn ang="0">
                  <a:pos x="0" y="0"/>
                </a:cxn>
                <a:cxn ang="0">
                  <a:pos x="220" y="199"/>
                </a:cxn>
              </a:cxnLst>
              <a:rect l="0" t="0" r="r" b="b"/>
              <a:pathLst>
                <a:path w="220" h="382">
                  <a:moveTo>
                    <a:pt x="220" y="199"/>
                  </a:moveTo>
                  <a:lnTo>
                    <a:pt x="220" y="382"/>
                  </a:lnTo>
                  <a:lnTo>
                    <a:pt x="0" y="382"/>
                  </a:lnTo>
                  <a:lnTo>
                    <a:pt x="0" y="0"/>
                  </a:lnTo>
                  <a:lnTo>
                    <a:pt x="220" y="199"/>
                  </a:lnTo>
                  <a:close/>
                </a:path>
              </a:pathLst>
            </a:custGeom>
            <a:solidFill>
              <a:srgbClr val="ADACA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p:cNvSpPr>
            <p:nvPr/>
          </p:nvSpPr>
          <p:spPr bwMode="auto">
            <a:xfrm>
              <a:off x="6510199" y="1507532"/>
              <a:ext cx="4763" cy="11112"/>
            </a:xfrm>
            <a:custGeom>
              <a:avLst/>
              <a:gdLst/>
              <a:ahLst/>
              <a:cxnLst>
                <a:cxn ang="0">
                  <a:pos x="220" y="199"/>
                </a:cxn>
                <a:cxn ang="0">
                  <a:pos x="220" y="481"/>
                </a:cxn>
                <a:cxn ang="0">
                  <a:pos x="0" y="481"/>
                </a:cxn>
                <a:cxn ang="0">
                  <a:pos x="0" y="0"/>
                </a:cxn>
                <a:cxn ang="0">
                  <a:pos x="220" y="199"/>
                </a:cxn>
              </a:cxnLst>
              <a:rect l="0" t="0" r="r" b="b"/>
              <a:pathLst>
                <a:path w="220" h="481">
                  <a:moveTo>
                    <a:pt x="220" y="199"/>
                  </a:moveTo>
                  <a:lnTo>
                    <a:pt x="220" y="481"/>
                  </a:lnTo>
                  <a:lnTo>
                    <a:pt x="0" y="481"/>
                  </a:lnTo>
                  <a:lnTo>
                    <a:pt x="0" y="0"/>
                  </a:lnTo>
                  <a:lnTo>
                    <a:pt x="220" y="199"/>
                  </a:lnTo>
                  <a:close/>
                </a:path>
              </a:pathLst>
            </a:custGeom>
            <a:solidFill>
              <a:srgbClr val="ADADA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p:cNvSpPr>
            <p:nvPr/>
          </p:nvSpPr>
          <p:spPr bwMode="auto">
            <a:xfrm>
              <a:off x="6507024" y="1505944"/>
              <a:ext cx="4763" cy="12700"/>
            </a:xfrm>
            <a:custGeom>
              <a:avLst/>
              <a:gdLst/>
              <a:ahLst/>
              <a:cxnLst>
                <a:cxn ang="0">
                  <a:pos x="220" y="200"/>
                </a:cxn>
                <a:cxn ang="0">
                  <a:pos x="220" y="582"/>
                </a:cxn>
                <a:cxn ang="0">
                  <a:pos x="0" y="582"/>
                </a:cxn>
                <a:cxn ang="0">
                  <a:pos x="0" y="0"/>
                </a:cxn>
                <a:cxn ang="0">
                  <a:pos x="220" y="200"/>
                </a:cxn>
              </a:cxnLst>
              <a:rect l="0" t="0" r="r" b="b"/>
              <a:pathLst>
                <a:path w="220" h="582">
                  <a:moveTo>
                    <a:pt x="220" y="200"/>
                  </a:moveTo>
                  <a:lnTo>
                    <a:pt x="220" y="582"/>
                  </a:lnTo>
                  <a:lnTo>
                    <a:pt x="0" y="582"/>
                  </a:lnTo>
                  <a:lnTo>
                    <a:pt x="0" y="0"/>
                  </a:lnTo>
                  <a:lnTo>
                    <a:pt x="220" y="200"/>
                  </a:lnTo>
                  <a:close/>
                </a:path>
              </a:pathLst>
            </a:custGeom>
            <a:solidFill>
              <a:srgbClr val="AFAEA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0"/>
            <p:cNvSpPr>
              <a:spLocks/>
            </p:cNvSpPr>
            <p:nvPr/>
          </p:nvSpPr>
          <p:spPr bwMode="auto">
            <a:xfrm>
              <a:off x="6505436" y="1504357"/>
              <a:ext cx="4763" cy="14287"/>
            </a:xfrm>
            <a:custGeom>
              <a:avLst/>
              <a:gdLst/>
              <a:ahLst/>
              <a:cxnLst>
                <a:cxn ang="0">
                  <a:pos x="220" y="200"/>
                </a:cxn>
                <a:cxn ang="0">
                  <a:pos x="220" y="681"/>
                </a:cxn>
                <a:cxn ang="0">
                  <a:pos x="0" y="681"/>
                </a:cxn>
                <a:cxn ang="0">
                  <a:pos x="0" y="0"/>
                </a:cxn>
                <a:cxn ang="0">
                  <a:pos x="220" y="200"/>
                </a:cxn>
              </a:cxnLst>
              <a:rect l="0" t="0" r="r" b="b"/>
              <a:pathLst>
                <a:path w="220" h="681">
                  <a:moveTo>
                    <a:pt x="220" y="200"/>
                  </a:moveTo>
                  <a:lnTo>
                    <a:pt x="220" y="681"/>
                  </a:lnTo>
                  <a:lnTo>
                    <a:pt x="0" y="681"/>
                  </a:lnTo>
                  <a:lnTo>
                    <a:pt x="0" y="0"/>
                  </a:lnTo>
                  <a:lnTo>
                    <a:pt x="220" y="200"/>
                  </a:lnTo>
                  <a:close/>
                </a:path>
              </a:pathLst>
            </a:custGeom>
            <a:solidFill>
              <a:srgbClr val="B0AFA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p:cNvSpPr>
            <p:nvPr/>
          </p:nvSpPr>
          <p:spPr bwMode="auto">
            <a:xfrm>
              <a:off x="6502261" y="1501182"/>
              <a:ext cx="4763" cy="17462"/>
            </a:xfrm>
            <a:custGeom>
              <a:avLst/>
              <a:gdLst/>
              <a:ahLst/>
              <a:cxnLst>
                <a:cxn ang="0">
                  <a:pos x="220" y="199"/>
                </a:cxn>
                <a:cxn ang="0">
                  <a:pos x="220" y="781"/>
                </a:cxn>
                <a:cxn ang="0">
                  <a:pos x="0" y="781"/>
                </a:cxn>
                <a:cxn ang="0">
                  <a:pos x="0" y="0"/>
                </a:cxn>
                <a:cxn ang="0">
                  <a:pos x="220" y="199"/>
                </a:cxn>
              </a:cxnLst>
              <a:rect l="0" t="0" r="r" b="b"/>
              <a:pathLst>
                <a:path w="220" h="781">
                  <a:moveTo>
                    <a:pt x="220" y="199"/>
                  </a:moveTo>
                  <a:lnTo>
                    <a:pt x="220" y="781"/>
                  </a:lnTo>
                  <a:lnTo>
                    <a:pt x="0" y="781"/>
                  </a:lnTo>
                  <a:lnTo>
                    <a:pt x="0" y="0"/>
                  </a:lnTo>
                  <a:lnTo>
                    <a:pt x="220" y="199"/>
                  </a:lnTo>
                  <a:close/>
                </a:path>
              </a:pathLst>
            </a:custGeom>
            <a:solidFill>
              <a:srgbClr val="B1B1B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2"/>
            <p:cNvSpPr>
              <a:spLocks/>
            </p:cNvSpPr>
            <p:nvPr/>
          </p:nvSpPr>
          <p:spPr bwMode="auto">
            <a:xfrm>
              <a:off x="6500674" y="1499594"/>
              <a:ext cx="4763" cy="19050"/>
            </a:xfrm>
            <a:custGeom>
              <a:avLst/>
              <a:gdLst/>
              <a:ahLst/>
              <a:cxnLst>
                <a:cxn ang="0">
                  <a:pos x="220" y="199"/>
                </a:cxn>
                <a:cxn ang="0">
                  <a:pos x="220" y="880"/>
                </a:cxn>
                <a:cxn ang="0">
                  <a:pos x="0" y="880"/>
                </a:cxn>
                <a:cxn ang="0">
                  <a:pos x="0" y="0"/>
                </a:cxn>
                <a:cxn ang="0">
                  <a:pos x="220" y="199"/>
                </a:cxn>
              </a:cxnLst>
              <a:rect l="0" t="0" r="r" b="b"/>
              <a:pathLst>
                <a:path w="220" h="880">
                  <a:moveTo>
                    <a:pt x="220" y="199"/>
                  </a:moveTo>
                  <a:lnTo>
                    <a:pt x="220" y="880"/>
                  </a:lnTo>
                  <a:lnTo>
                    <a:pt x="0" y="880"/>
                  </a:lnTo>
                  <a:lnTo>
                    <a:pt x="0" y="0"/>
                  </a:lnTo>
                  <a:lnTo>
                    <a:pt x="220" y="199"/>
                  </a:lnTo>
                  <a:close/>
                </a:path>
              </a:pathLst>
            </a:custGeom>
            <a:solidFill>
              <a:srgbClr val="B4B3B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3"/>
            <p:cNvSpPr>
              <a:spLocks/>
            </p:cNvSpPr>
            <p:nvPr/>
          </p:nvSpPr>
          <p:spPr bwMode="auto">
            <a:xfrm>
              <a:off x="6497499" y="1498007"/>
              <a:ext cx="4763" cy="20637"/>
            </a:xfrm>
            <a:custGeom>
              <a:avLst/>
              <a:gdLst/>
              <a:ahLst/>
              <a:cxnLst>
                <a:cxn ang="0">
                  <a:pos x="221" y="198"/>
                </a:cxn>
                <a:cxn ang="0">
                  <a:pos x="221" y="979"/>
                </a:cxn>
                <a:cxn ang="0">
                  <a:pos x="0" y="979"/>
                </a:cxn>
                <a:cxn ang="0">
                  <a:pos x="0" y="0"/>
                </a:cxn>
                <a:cxn ang="0">
                  <a:pos x="221" y="198"/>
                </a:cxn>
              </a:cxnLst>
              <a:rect l="0" t="0" r="r" b="b"/>
              <a:pathLst>
                <a:path w="221" h="979">
                  <a:moveTo>
                    <a:pt x="221" y="198"/>
                  </a:moveTo>
                  <a:lnTo>
                    <a:pt x="221" y="979"/>
                  </a:lnTo>
                  <a:lnTo>
                    <a:pt x="0" y="979"/>
                  </a:lnTo>
                  <a:lnTo>
                    <a:pt x="0" y="0"/>
                  </a:lnTo>
                  <a:lnTo>
                    <a:pt x="221" y="198"/>
                  </a:lnTo>
                  <a:close/>
                </a:path>
              </a:pathLst>
            </a:custGeom>
            <a:solidFill>
              <a:srgbClr val="B5B4B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4"/>
            <p:cNvSpPr>
              <a:spLocks/>
            </p:cNvSpPr>
            <p:nvPr/>
          </p:nvSpPr>
          <p:spPr bwMode="auto">
            <a:xfrm>
              <a:off x="6495911" y="1494832"/>
              <a:ext cx="4763" cy="23812"/>
            </a:xfrm>
            <a:custGeom>
              <a:avLst/>
              <a:gdLst/>
              <a:ahLst/>
              <a:cxnLst>
                <a:cxn ang="0">
                  <a:pos x="221" y="199"/>
                </a:cxn>
                <a:cxn ang="0">
                  <a:pos x="221" y="1079"/>
                </a:cxn>
                <a:cxn ang="0">
                  <a:pos x="0" y="1080"/>
                </a:cxn>
                <a:cxn ang="0">
                  <a:pos x="0" y="0"/>
                </a:cxn>
                <a:cxn ang="0">
                  <a:pos x="221" y="199"/>
                </a:cxn>
              </a:cxnLst>
              <a:rect l="0" t="0" r="r" b="b"/>
              <a:pathLst>
                <a:path w="221" h="1080">
                  <a:moveTo>
                    <a:pt x="221" y="199"/>
                  </a:moveTo>
                  <a:lnTo>
                    <a:pt x="221" y="1079"/>
                  </a:lnTo>
                  <a:lnTo>
                    <a:pt x="0" y="1080"/>
                  </a:lnTo>
                  <a:lnTo>
                    <a:pt x="0" y="0"/>
                  </a:lnTo>
                  <a:lnTo>
                    <a:pt x="221" y="199"/>
                  </a:lnTo>
                  <a:close/>
                </a:path>
              </a:pathLst>
            </a:custGeom>
            <a:solidFill>
              <a:srgbClr val="B7B6B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5"/>
            <p:cNvSpPr>
              <a:spLocks/>
            </p:cNvSpPr>
            <p:nvPr/>
          </p:nvSpPr>
          <p:spPr bwMode="auto">
            <a:xfrm>
              <a:off x="6492736" y="1493244"/>
              <a:ext cx="4763" cy="25400"/>
            </a:xfrm>
            <a:custGeom>
              <a:avLst/>
              <a:gdLst/>
              <a:ahLst/>
              <a:cxnLst>
                <a:cxn ang="0">
                  <a:pos x="220" y="199"/>
                </a:cxn>
                <a:cxn ang="0">
                  <a:pos x="220" y="1178"/>
                </a:cxn>
                <a:cxn ang="0">
                  <a:pos x="0" y="1179"/>
                </a:cxn>
                <a:cxn ang="0">
                  <a:pos x="0" y="0"/>
                </a:cxn>
                <a:cxn ang="0">
                  <a:pos x="220" y="199"/>
                </a:cxn>
              </a:cxnLst>
              <a:rect l="0" t="0" r="r" b="b"/>
              <a:pathLst>
                <a:path w="220" h="1179">
                  <a:moveTo>
                    <a:pt x="220" y="199"/>
                  </a:moveTo>
                  <a:lnTo>
                    <a:pt x="220" y="1178"/>
                  </a:lnTo>
                  <a:lnTo>
                    <a:pt x="0" y="1179"/>
                  </a:lnTo>
                  <a:lnTo>
                    <a:pt x="0" y="0"/>
                  </a:lnTo>
                  <a:lnTo>
                    <a:pt x="220" y="199"/>
                  </a:lnTo>
                  <a:close/>
                </a:path>
              </a:pathLst>
            </a:custGeom>
            <a:solidFill>
              <a:srgbClr val="B8B7B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6"/>
            <p:cNvSpPr>
              <a:spLocks/>
            </p:cNvSpPr>
            <p:nvPr/>
          </p:nvSpPr>
          <p:spPr bwMode="auto">
            <a:xfrm>
              <a:off x="6491149" y="1490069"/>
              <a:ext cx="4763" cy="28575"/>
            </a:xfrm>
            <a:custGeom>
              <a:avLst/>
              <a:gdLst/>
              <a:ahLst/>
              <a:cxnLst>
                <a:cxn ang="0">
                  <a:pos x="220" y="199"/>
                </a:cxn>
                <a:cxn ang="0">
                  <a:pos x="220" y="1279"/>
                </a:cxn>
                <a:cxn ang="0">
                  <a:pos x="0" y="1279"/>
                </a:cxn>
                <a:cxn ang="0">
                  <a:pos x="0" y="0"/>
                </a:cxn>
                <a:cxn ang="0">
                  <a:pos x="220" y="199"/>
                </a:cxn>
              </a:cxnLst>
              <a:rect l="0" t="0" r="r" b="b"/>
              <a:pathLst>
                <a:path w="220" h="1279">
                  <a:moveTo>
                    <a:pt x="220" y="199"/>
                  </a:moveTo>
                  <a:lnTo>
                    <a:pt x="220" y="1279"/>
                  </a:lnTo>
                  <a:lnTo>
                    <a:pt x="0" y="1279"/>
                  </a:lnTo>
                  <a:lnTo>
                    <a:pt x="0" y="0"/>
                  </a:lnTo>
                  <a:lnTo>
                    <a:pt x="220" y="199"/>
                  </a:lnTo>
                  <a:close/>
                </a:path>
              </a:pathLst>
            </a:custGeom>
            <a:solidFill>
              <a:srgbClr val="B9B9B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7"/>
            <p:cNvSpPr>
              <a:spLocks/>
            </p:cNvSpPr>
            <p:nvPr/>
          </p:nvSpPr>
          <p:spPr bwMode="auto">
            <a:xfrm>
              <a:off x="6487974" y="1488482"/>
              <a:ext cx="4763" cy="30162"/>
            </a:xfrm>
            <a:custGeom>
              <a:avLst/>
              <a:gdLst/>
              <a:ahLst/>
              <a:cxnLst>
                <a:cxn ang="0">
                  <a:pos x="220" y="199"/>
                </a:cxn>
                <a:cxn ang="0">
                  <a:pos x="220" y="1378"/>
                </a:cxn>
                <a:cxn ang="0">
                  <a:pos x="0" y="1378"/>
                </a:cxn>
                <a:cxn ang="0">
                  <a:pos x="0" y="0"/>
                </a:cxn>
                <a:cxn ang="0">
                  <a:pos x="220" y="199"/>
                </a:cxn>
              </a:cxnLst>
              <a:rect l="0" t="0" r="r" b="b"/>
              <a:pathLst>
                <a:path w="220" h="1378">
                  <a:moveTo>
                    <a:pt x="220" y="199"/>
                  </a:moveTo>
                  <a:lnTo>
                    <a:pt x="220" y="1378"/>
                  </a:lnTo>
                  <a:lnTo>
                    <a:pt x="0" y="1378"/>
                  </a:lnTo>
                  <a:lnTo>
                    <a:pt x="0" y="0"/>
                  </a:lnTo>
                  <a:lnTo>
                    <a:pt x="220" y="199"/>
                  </a:lnTo>
                  <a:close/>
                </a:path>
              </a:pathLst>
            </a:custGeom>
            <a:solidFill>
              <a:srgbClr val="BABAB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8"/>
            <p:cNvSpPr>
              <a:spLocks/>
            </p:cNvSpPr>
            <p:nvPr/>
          </p:nvSpPr>
          <p:spPr bwMode="auto">
            <a:xfrm>
              <a:off x="6486386" y="1486894"/>
              <a:ext cx="4763" cy="31750"/>
            </a:xfrm>
            <a:custGeom>
              <a:avLst/>
              <a:gdLst/>
              <a:ahLst/>
              <a:cxnLst>
                <a:cxn ang="0">
                  <a:pos x="221" y="198"/>
                </a:cxn>
                <a:cxn ang="0">
                  <a:pos x="221" y="1477"/>
                </a:cxn>
                <a:cxn ang="0">
                  <a:pos x="0" y="1477"/>
                </a:cxn>
                <a:cxn ang="0">
                  <a:pos x="0" y="0"/>
                </a:cxn>
                <a:cxn ang="0">
                  <a:pos x="221" y="198"/>
                </a:cxn>
              </a:cxnLst>
              <a:rect l="0" t="0" r="r" b="b"/>
              <a:pathLst>
                <a:path w="221" h="1477">
                  <a:moveTo>
                    <a:pt x="221" y="198"/>
                  </a:moveTo>
                  <a:lnTo>
                    <a:pt x="221" y="1477"/>
                  </a:lnTo>
                  <a:lnTo>
                    <a:pt x="0" y="1477"/>
                  </a:lnTo>
                  <a:lnTo>
                    <a:pt x="0" y="0"/>
                  </a:lnTo>
                  <a:lnTo>
                    <a:pt x="221" y="198"/>
                  </a:lnTo>
                  <a:close/>
                </a:path>
              </a:pathLst>
            </a:custGeom>
            <a:solidFill>
              <a:srgbClr val="BCBCB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9"/>
            <p:cNvSpPr>
              <a:spLocks/>
            </p:cNvSpPr>
            <p:nvPr/>
          </p:nvSpPr>
          <p:spPr bwMode="auto">
            <a:xfrm>
              <a:off x="6483211" y="1483719"/>
              <a:ext cx="4763" cy="34925"/>
            </a:xfrm>
            <a:custGeom>
              <a:avLst/>
              <a:gdLst/>
              <a:ahLst/>
              <a:cxnLst>
                <a:cxn ang="0">
                  <a:pos x="221" y="200"/>
                </a:cxn>
                <a:cxn ang="0">
                  <a:pos x="221" y="1578"/>
                </a:cxn>
                <a:cxn ang="0">
                  <a:pos x="106" y="1578"/>
                </a:cxn>
                <a:cxn ang="0">
                  <a:pos x="0" y="1509"/>
                </a:cxn>
                <a:cxn ang="0">
                  <a:pos x="0" y="0"/>
                </a:cxn>
                <a:cxn ang="0">
                  <a:pos x="221" y="200"/>
                </a:cxn>
              </a:cxnLst>
              <a:rect l="0" t="0" r="r" b="b"/>
              <a:pathLst>
                <a:path w="221" h="1578">
                  <a:moveTo>
                    <a:pt x="221" y="200"/>
                  </a:moveTo>
                  <a:lnTo>
                    <a:pt x="221" y="1578"/>
                  </a:lnTo>
                  <a:lnTo>
                    <a:pt x="106" y="1578"/>
                  </a:lnTo>
                  <a:lnTo>
                    <a:pt x="0" y="1509"/>
                  </a:lnTo>
                  <a:lnTo>
                    <a:pt x="0" y="0"/>
                  </a:lnTo>
                  <a:lnTo>
                    <a:pt x="221" y="200"/>
                  </a:lnTo>
                  <a:close/>
                </a:path>
              </a:pathLst>
            </a:custGeom>
            <a:solidFill>
              <a:srgbClr val="BEBEB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0"/>
            <p:cNvSpPr>
              <a:spLocks/>
            </p:cNvSpPr>
            <p:nvPr/>
          </p:nvSpPr>
          <p:spPr bwMode="auto">
            <a:xfrm>
              <a:off x="6481624" y="1482132"/>
              <a:ext cx="4763" cy="36512"/>
            </a:xfrm>
            <a:custGeom>
              <a:avLst/>
              <a:gdLst/>
              <a:ahLst/>
              <a:cxnLst>
                <a:cxn ang="0">
                  <a:pos x="219" y="200"/>
                </a:cxn>
                <a:cxn ang="0">
                  <a:pos x="219" y="1677"/>
                </a:cxn>
                <a:cxn ang="0">
                  <a:pos x="215" y="1677"/>
                </a:cxn>
                <a:cxn ang="0">
                  <a:pos x="0" y="1537"/>
                </a:cxn>
                <a:cxn ang="0">
                  <a:pos x="0" y="0"/>
                </a:cxn>
                <a:cxn ang="0">
                  <a:pos x="219" y="200"/>
                </a:cxn>
              </a:cxnLst>
              <a:rect l="0" t="0" r="r" b="b"/>
              <a:pathLst>
                <a:path w="219" h="1677">
                  <a:moveTo>
                    <a:pt x="219" y="200"/>
                  </a:moveTo>
                  <a:lnTo>
                    <a:pt x="219" y="1677"/>
                  </a:lnTo>
                  <a:lnTo>
                    <a:pt x="215" y="1677"/>
                  </a:lnTo>
                  <a:lnTo>
                    <a:pt x="0" y="1537"/>
                  </a:lnTo>
                  <a:lnTo>
                    <a:pt x="0" y="0"/>
                  </a:lnTo>
                  <a:lnTo>
                    <a:pt x="219" y="200"/>
                  </a:lnTo>
                  <a:close/>
                </a:path>
              </a:pathLst>
            </a:custGeom>
            <a:solidFill>
              <a:srgbClr val="BFBFB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1"/>
            <p:cNvSpPr>
              <a:spLocks/>
            </p:cNvSpPr>
            <p:nvPr/>
          </p:nvSpPr>
          <p:spPr bwMode="auto">
            <a:xfrm>
              <a:off x="6478449" y="1480544"/>
              <a:ext cx="4763" cy="36512"/>
            </a:xfrm>
            <a:custGeom>
              <a:avLst/>
              <a:gdLst/>
              <a:ahLst/>
              <a:cxnLst>
                <a:cxn ang="0">
                  <a:pos x="219" y="199"/>
                </a:cxn>
                <a:cxn ang="0">
                  <a:pos x="219" y="1708"/>
                </a:cxn>
                <a:cxn ang="0">
                  <a:pos x="0" y="1566"/>
                </a:cxn>
                <a:cxn ang="0">
                  <a:pos x="0" y="0"/>
                </a:cxn>
                <a:cxn ang="0">
                  <a:pos x="219" y="199"/>
                </a:cxn>
              </a:cxnLst>
              <a:rect l="0" t="0" r="r" b="b"/>
              <a:pathLst>
                <a:path w="219" h="1708">
                  <a:moveTo>
                    <a:pt x="219" y="199"/>
                  </a:moveTo>
                  <a:lnTo>
                    <a:pt x="219" y="1708"/>
                  </a:lnTo>
                  <a:lnTo>
                    <a:pt x="0" y="1566"/>
                  </a:lnTo>
                  <a:lnTo>
                    <a:pt x="0" y="0"/>
                  </a:lnTo>
                  <a:lnTo>
                    <a:pt x="219" y="199"/>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2"/>
            <p:cNvSpPr>
              <a:spLocks/>
            </p:cNvSpPr>
            <p:nvPr/>
          </p:nvSpPr>
          <p:spPr bwMode="auto">
            <a:xfrm>
              <a:off x="6476861" y="1477369"/>
              <a:ext cx="4763" cy="38100"/>
            </a:xfrm>
            <a:custGeom>
              <a:avLst/>
              <a:gdLst/>
              <a:ahLst/>
              <a:cxnLst>
                <a:cxn ang="0">
                  <a:pos x="221" y="199"/>
                </a:cxn>
                <a:cxn ang="0">
                  <a:pos x="221" y="1736"/>
                </a:cxn>
                <a:cxn ang="0">
                  <a:pos x="0" y="1594"/>
                </a:cxn>
                <a:cxn ang="0">
                  <a:pos x="0" y="0"/>
                </a:cxn>
                <a:cxn ang="0">
                  <a:pos x="221" y="199"/>
                </a:cxn>
              </a:cxnLst>
              <a:rect l="0" t="0" r="r" b="b"/>
              <a:pathLst>
                <a:path w="221" h="1736">
                  <a:moveTo>
                    <a:pt x="221" y="199"/>
                  </a:moveTo>
                  <a:lnTo>
                    <a:pt x="221" y="1736"/>
                  </a:lnTo>
                  <a:lnTo>
                    <a:pt x="0" y="1594"/>
                  </a:lnTo>
                  <a:lnTo>
                    <a:pt x="0" y="0"/>
                  </a:lnTo>
                  <a:lnTo>
                    <a:pt x="221" y="199"/>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3"/>
            <p:cNvSpPr>
              <a:spLocks/>
            </p:cNvSpPr>
            <p:nvPr/>
          </p:nvSpPr>
          <p:spPr bwMode="auto">
            <a:xfrm>
              <a:off x="6473686" y="1475782"/>
              <a:ext cx="4763" cy="38100"/>
            </a:xfrm>
            <a:custGeom>
              <a:avLst/>
              <a:gdLst/>
              <a:ahLst/>
              <a:cxnLst>
                <a:cxn ang="0">
                  <a:pos x="221" y="199"/>
                </a:cxn>
                <a:cxn ang="0">
                  <a:pos x="221" y="1765"/>
                </a:cxn>
                <a:cxn ang="0">
                  <a:pos x="0" y="1623"/>
                </a:cxn>
                <a:cxn ang="0">
                  <a:pos x="0" y="0"/>
                </a:cxn>
                <a:cxn ang="0">
                  <a:pos x="221" y="199"/>
                </a:cxn>
              </a:cxnLst>
              <a:rect l="0" t="0" r="r" b="b"/>
              <a:pathLst>
                <a:path w="221" h="1765">
                  <a:moveTo>
                    <a:pt x="221" y="199"/>
                  </a:moveTo>
                  <a:lnTo>
                    <a:pt x="221" y="1765"/>
                  </a:lnTo>
                  <a:lnTo>
                    <a:pt x="0" y="1623"/>
                  </a:lnTo>
                  <a:lnTo>
                    <a:pt x="0" y="0"/>
                  </a:lnTo>
                  <a:lnTo>
                    <a:pt x="221" y="199"/>
                  </a:lnTo>
                  <a:close/>
                </a:path>
              </a:pathLst>
            </a:custGeom>
            <a:solidFill>
              <a:srgbClr val="C4C4C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4"/>
            <p:cNvSpPr>
              <a:spLocks/>
            </p:cNvSpPr>
            <p:nvPr/>
          </p:nvSpPr>
          <p:spPr bwMode="auto">
            <a:xfrm>
              <a:off x="6472099" y="1474194"/>
              <a:ext cx="4763" cy="38100"/>
            </a:xfrm>
            <a:custGeom>
              <a:avLst/>
              <a:gdLst/>
              <a:ahLst/>
              <a:cxnLst>
                <a:cxn ang="0">
                  <a:pos x="220" y="199"/>
                </a:cxn>
                <a:cxn ang="0">
                  <a:pos x="220" y="1793"/>
                </a:cxn>
                <a:cxn ang="0">
                  <a:pos x="0" y="1651"/>
                </a:cxn>
                <a:cxn ang="0">
                  <a:pos x="0" y="0"/>
                </a:cxn>
                <a:cxn ang="0">
                  <a:pos x="220" y="199"/>
                </a:cxn>
              </a:cxnLst>
              <a:rect l="0" t="0" r="r" b="b"/>
              <a:pathLst>
                <a:path w="220" h="1793">
                  <a:moveTo>
                    <a:pt x="220" y="199"/>
                  </a:moveTo>
                  <a:lnTo>
                    <a:pt x="220" y="1793"/>
                  </a:lnTo>
                  <a:lnTo>
                    <a:pt x="0" y="1651"/>
                  </a:lnTo>
                  <a:lnTo>
                    <a:pt x="0" y="0"/>
                  </a:lnTo>
                  <a:lnTo>
                    <a:pt x="220" y="199"/>
                  </a:lnTo>
                  <a:close/>
                </a:path>
              </a:pathLst>
            </a:custGeom>
            <a:solidFill>
              <a:srgbClr val="C5C5C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5"/>
            <p:cNvSpPr>
              <a:spLocks/>
            </p:cNvSpPr>
            <p:nvPr/>
          </p:nvSpPr>
          <p:spPr bwMode="auto">
            <a:xfrm>
              <a:off x="6468924" y="1471019"/>
              <a:ext cx="4763" cy="39687"/>
            </a:xfrm>
            <a:custGeom>
              <a:avLst/>
              <a:gdLst/>
              <a:ahLst/>
              <a:cxnLst>
                <a:cxn ang="0">
                  <a:pos x="220" y="199"/>
                </a:cxn>
                <a:cxn ang="0">
                  <a:pos x="220" y="1822"/>
                </a:cxn>
                <a:cxn ang="0">
                  <a:pos x="0" y="1680"/>
                </a:cxn>
                <a:cxn ang="0">
                  <a:pos x="0" y="0"/>
                </a:cxn>
                <a:cxn ang="0">
                  <a:pos x="220" y="199"/>
                </a:cxn>
              </a:cxnLst>
              <a:rect l="0" t="0" r="r" b="b"/>
              <a:pathLst>
                <a:path w="220" h="1822">
                  <a:moveTo>
                    <a:pt x="220" y="199"/>
                  </a:moveTo>
                  <a:lnTo>
                    <a:pt x="220" y="1822"/>
                  </a:lnTo>
                  <a:lnTo>
                    <a:pt x="0" y="1680"/>
                  </a:lnTo>
                  <a:lnTo>
                    <a:pt x="0" y="0"/>
                  </a:lnTo>
                  <a:lnTo>
                    <a:pt x="220" y="199"/>
                  </a:lnTo>
                  <a:close/>
                </a:path>
              </a:pathLst>
            </a:custGeom>
            <a:solidFill>
              <a:srgbClr val="C7C7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6"/>
            <p:cNvSpPr>
              <a:spLocks/>
            </p:cNvSpPr>
            <p:nvPr/>
          </p:nvSpPr>
          <p:spPr bwMode="auto">
            <a:xfrm>
              <a:off x="6467336" y="1469432"/>
              <a:ext cx="4763" cy="39687"/>
            </a:xfrm>
            <a:custGeom>
              <a:avLst/>
              <a:gdLst/>
              <a:ahLst/>
              <a:cxnLst>
                <a:cxn ang="0">
                  <a:pos x="221" y="199"/>
                </a:cxn>
                <a:cxn ang="0">
                  <a:pos x="221" y="1850"/>
                </a:cxn>
                <a:cxn ang="0">
                  <a:pos x="0" y="1707"/>
                </a:cxn>
                <a:cxn ang="0">
                  <a:pos x="0" y="0"/>
                </a:cxn>
                <a:cxn ang="0">
                  <a:pos x="221" y="199"/>
                </a:cxn>
              </a:cxnLst>
              <a:rect l="0" t="0" r="r" b="b"/>
              <a:pathLst>
                <a:path w="221" h="1850">
                  <a:moveTo>
                    <a:pt x="221" y="199"/>
                  </a:moveTo>
                  <a:lnTo>
                    <a:pt x="221" y="1850"/>
                  </a:lnTo>
                  <a:lnTo>
                    <a:pt x="0" y="1707"/>
                  </a:lnTo>
                  <a:lnTo>
                    <a:pt x="0" y="0"/>
                  </a:lnTo>
                  <a:lnTo>
                    <a:pt x="221" y="199"/>
                  </a:lnTo>
                  <a:close/>
                </a:path>
              </a:pathLst>
            </a:custGeom>
            <a:solidFill>
              <a:srgbClr val="C9C9C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7"/>
            <p:cNvSpPr>
              <a:spLocks/>
            </p:cNvSpPr>
            <p:nvPr/>
          </p:nvSpPr>
          <p:spPr bwMode="auto">
            <a:xfrm>
              <a:off x="6464161" y="1466257"/>
              <a:ext cx="4763" cy="41275"/>
            </a:xfrm>
            <a:custGeom>
              <a:avLst/>
              <a:gdLst/>
              <a:ahLst/>
              <a:cxnLst>
                <a:cxn ang="0">
                  <a:pos x="221" y="198"/>
                </a:cxn>
                <a:cxn ang="0">
                  <a:pos x="221" y="1878"/>
                </a:cxn>
                <a:cxn ang="0">
                  <a:pos x="0" y="1735"/>
                </a:cxn>
                <a:cxn ang="0">
                  <a:pos x="0" y="0"/>
                </a:cxn>
                <a:cxn ang="0">
                  <a:pos x="221" y="198"/>
                </a:cxn>
              </a:cxnLst>
              <a:rect l="0" t="0" r="r" b="b"/>
              <a:pathLst>
                <a:path w="221" h="1878">
                  <a:moveTo>
                    <a:pt x="221" y="198"/>
                  </a:moveTo>
                  <a:lnTo>
                    <a:pt x="221" y="1878"/>
                  </a:lnTo>
                  <a:lnTo>
                    <a:pt x="0" y="1735"/>
                  </a:lnTo>
                  <a:lnTo>
                    <a:pt x="0" y="0"/>
                  </a:lnTo>
                  <a:lnTo>
                    <a:pt x="221" y="198"/>
                  </a:lnTo>
                  <a:close/>
                </a:path>
              </a:pathLst>
            </a:custGeom>
            <a:solidFill>
              <a:srgbClr val="CACAC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28"/>
            <p:cNvSpPr>
              <a:spLocks/>
            </p:cNvSpPr>
            <p:nvPr/>
          </p:nvSpPr>
          <p:spPr bwMode="auto">
            <a:xfrm>
              <a:off x="6462574" y="1464669"/>
              <a:ext cx="4763" cy="41275"/>
            </a:xfrm>
            <a:custGeom>
              <a:avLst/>
              <a:gdLst/>
              <a:ahLst/>
              <a:cxnLst>
                <a:cxn ang="0">
                  <a:pos x="220" y="199"/>
                </a:cxn>
                <a:cxn ang="0">
                  <a:pos x="220" y="1906"/>
                </a:cxn>
                <a:cxn ang="0">
                  <a:pos x="0" y="1764"/>
                </a:cxn>
                <a:cxn ang="0">
                  <a:pos x="0" y="0"/>
                </a:cxn>
                <a:cxn ang="0">
                  <a:pos x="220" y="199"/>
                </a:cxn>
              </a:cxnLst>
              <a:rect l="0" t="0" r="r" b="b"/>
              <a:pathLst>
                <a:path w="220" h="1906">
                  <a:moveTo>
                    <a:pt x="220" y="199"/>
                  </a:moveTo>
                  <a:lnTo>
                    <a:pt x="220" y="1906"/>
                  </a:lnTo>
                  <a:lnTo>
                    <a:pt x="0" y="1764"/>
                  </a:lnTo>
                  <a:lnTo>
                    <a:pt x="0" y="0"/>
                  </a:lnTo>
                  <a:lnTo>
                    <a:pt x="220" y="199"/>
                  </a:lnTo>
                  <a:close/>
                </a:path>
              </a:pathLst>
            </a:custGeom>
            <a:solidFill>
              <a:srgbClr val="CDCC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29"/>
            <p:cNvSpPr>
              <a:spLocks/>
            </p:cNvSpPr>
            <p:nvPr/>
          </p:nvSpPr>
          <p:spPr bwMode="auto">
            <a:xfrm>
              <a:off x="6459399" y="1463082"/>
              <a:ext cx="4763" cy="41275"/>
            </a:xfrm>
            <a:custGeom>
              <a:avLst/>
              <a:gdLst/>
              <a:ahLst/>
              <a:cxnLst>
                <a:cxn ang="0">
                  <a:pos x="220" y="187"/>
                </a:cxn>
                <a:cxn ang="0">
                  <a:pos x="220" y="1922"/>
                </a:cxn>
                <a:cxn ang="0">
                  <a:pos x="0" y="1780"/>
                </a:cxn>
                <a:cxn ang="0">
                  <a:pos x="0" y="0"/>
                </a:cxn>
                <a:cxn ang="0">
                  <a:pos x="30" y="13"/>
                </a:cxn>
                <a:cxn ang="0">
                  <a:pos x="220" y="187"/>
                </a:cxn>
              </a:cxnLst>
              <a:rect l="0" t="0" r="r" b="b"/>
              <a:pathLst>
                <a:path w="220" h="1922">
                  <a:moveTo>
                    <a:pt x="220" y="187"/>
                  </a:moveTo>
                  <a:lnTo>
                    <a:pt x="220" y="1922"/>
                  </a:lnTo>
                  <a:lnTo>
                    <a:pt x="0" y="1780"/>
                  </a:lnTo>
                  <a:lnTo>
                    <a:pt x="0" y="0"/>
                  </a:lnTo>
                  <a:lnTo>
                    <a:pt x="30" y="13"/>
                  </a:lnTo>
                  <a:lnTo>
                    <a:pt x="220" y="187"/>
                  </a:lnTo>
                  <a:close/>
                </a:path>
              </a:pathLst>
            </a:custGeom>
            <a:solidFill>
              <a:srgbClr val="CECDC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0"/>
            <p:cNvSpPr>
              <a:spLocks/>
            </p:cNvSpPr>
            <p:nvPr/>
          </p:nvSpPr>
          <p:spPr bwMode="auto">
            <a:xfrm>
              <a:off x="6457811" y="1461494"/>
              <a:ext cx="4763" cy="41275"/>
            </a:xfrm>
            <a:custGeom>
              <a:avLst/>
              <a:gdLst/>
              <a:ahLst/>
              <a:cxnLst>
                <a:cxn ang="0">
                  <a:pos x="221" y="136"/>
                </a:cxn>
                <a:cxn ang="0">
                  <a:pos x="221" y="1900"/>
                </a:cxn>
                <a:cxn ang="0">
                  <a:pos x="0" y="1758"/>
                </a:cxn>
                <a:cxn ang="0">
                  <a:pos x="0" y="0"/>
                </a:cxn>
                <a:cxn ang="0">
                  <a:pos x="141" y="62"/>
                </a:cxn>
                <a:cxn ang="0">
                  <a:pos x="221" y="136"/>
                </a:cxn>
              </a:cxnLst>
              <a:rect l="0" t="0" r="r" b="b"/>
              <a:pathLst>
                <a:path w="221" h="1900">
                  <a:moveTo>
                    <a:pt x="221" y="136"/>
                  </a:moveTo>
                  <a:lnTo>
                    <a:pt x="221" y="1900"/>
                  </a:lnTo>
                  <a:lnTo>
                    <a:pt x="0" y="1758"/>
                  </a:lnTo>
                  <a:lnTo>
                    <a:pt x="0" y="0"/>
                  </a:lnTo>
                  <a:lnTo>
                    <a:pt x="141" y="62"/>
                  </a:lnTo>
                  <a:lnTo>
                    <a:pt x="221" y="136"/>
                  </a:lnTo>
                  <a:close/>
                </a:path>
              </a:pathLst>
            </a:custGeom>
            <a:solidFill>
              <a:srgbClr val="D0CFC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p:nvSpPr>
          <p:spPr bwMode="auto">
            <a:xfrm>
              <a:off x="6454636" y="1461494"/>
              <a:ext cx="4763" cy="39687"/>
            </a:xfrm>
            <a:custGeom>
              <a:avLst/>
              <a:gdLst/>
              <a:ahLst/>
              <a:cxnLst>
                <a:cxn ang="0">
                  <a:pos x="220" y="99"/>
                </a:cxn>
                <a:cxn ang="0">
                  <a:pos x="220" y="1879"/>
                </a:cxn>
                <a:cxn ang="0">
                  <a:pos x="0" y="1736"/>
                </a:cxn>
                <a:cxn ang="0">
                  <a:pos x="0" y="0"/>
                </a:cxn>
                <a:cxn ang="0">
                  <a:pos x="220" y="99"/>
                </a:cxn>
              </a:cxnLst>
              <a:rect l="0" t="0" r="r" b="b"/>
              <a:pathLst>
                <a:path w="220" h="1879">
                  <a:moveTo>
                    <a:pt x="220" y="99"/>
                  </a:moveTo>
                  <a:lnTo>
                    <a:pt x="220" y="1879"/>
                  </a:lnTo>
                  <a:lnTo>
                    <a:pt x="0" y="1736"/>
                  </a:lnTo>
                  <a:lnTo>
                    <a:pt x="0" y="0"/>
                  </a:lnTo>
                  <a:lnTo>
                    <a:pt x="220" y="99"/>
                  </a:lnTo>
                  <a:close/>
                </a:path>
              </a:pathLst>
            </a:custGeom>
            <a:solidFill>
              <a:srgbClr val="D1D0D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2"/>
            <p:cNvSpPr>
              <a:spLocks/>
            </p:cNvSpPr>
            <p:nvPr/>
          </p:nvSpPr>
          <p:spPr bwMode="auto">
            <a:xfrm>
              <a:off x="6453049" y="1459907"/>
              <a:ext cx="4763" cy="39687"/>
            </a:xfrm>
            <a:custGeom>
              <a:avLst/>
              <a:gdLst/>
              <a:ahLst/>
              <a:cxnLst>
                <a:cxn ang="0">
                  <a:pos x="219" y="100"/>
                </a:cxn>
                <a:cxn ang="0">
                  <a:pos x="219" y="1858"/>
                </a:cxn>
                <a:cxn ang="0">
                  <a:pos x="0" y="1715"/>
                </a:cxn>
                <a:cxn ang="0">
                  <a:pos x="0" y="0"/>
                </a:cxn>
                <a:cxn ang="0">
                  <a:pos x="219" y="100"/>
                </a:cxn>
              </a:cxnLst>
              <a:rect l="0" t="0" r="r" b="b"/>
              <a:pathLst>
                <a:path w="219" h="1858">
                  <a:moveTo>
                    <a:pt x="219" y="100"/>
                  </a:moveTo>
                  <a:lnTo>
                    <a:pt x="219" y="1858"/>
                  </a:lnTo>
                  <a:lnTo>
                    <a:pt x="0" y="1715"/>
                  </a:lnTo>
                  <a:lnTo>
                    <a:pt x="0" y="0"/>
                  </a:lnTo>
                  <a:lnTo>
                    <a:pt x="219" y="100"/>
                  </a:lnTo>
                  <a:close/>
                </a:path>
              </a:pathLst>
            </a:custGeom>
            <a:solidFill>
              <a:srgbClr val="D3D2D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3"/>
            <p:cNvSpPr>
              <a:spLocks/>
            </p:cNvSpPr>
            <p:nvPr/>
          </p:nvSpPr>
          <p:spPr bwMode="auto">
            <a:xfrm>
              <a:off x="6449874" y="1458319"/>
              <a:ext cx="4763" cy="39687"/>
            </a:xfrm>
            <a:custGeom>
              <a:avLst/>
              <a:gdLst/>
              <a:ahLst/>
              <a:cxnLst>
                <a:cxn ang="0">
                  <a:pos x="220" y="99"/>
                </a:cxn>
                <a:cxn ang="0">
                  <a:pos x="220" y="1835"/>
                </a:cxn>
                <a:cxn ang="0">
                  <a:pos x="0" y="1693"/>
                </a:cxn>
                <a:cxn ang="0">
                  <a:pos x="0" y="0"/>
                </a:cxn>
                <a:cxn ang="0">
                  <a:pos x="220" y="99"/>
                </a:cxn>
              </a:cxnLst>
              <a:rect l="0" t="0" r="r" b="b"/>
              <a:pathLst>
                <a:path w="220" h="1835">
                  <a:moveTo>
                    <a:pt x="220" y="99"/>
                  </a:moveTo>
                  <a:lnTo>
                    <a:pt x="220" y="1835"/>
                  </a:lnTo>
                  <a:lnTo>
                    <a:pt x="0" y="1693"/>
                  </a:lnTo>
                  <a:lnTo>
                    <a:pt x="0" y="0"/>
                  </a:lnTo>
                  <a:lnTo>
                    <a:pt x="220" y="99"/>
                  </a:lnTo>
                  <a:close/>
                </a:path>
              </a:pathLst>
            </a:custGeom>
            <a:solidFill>
              <a:srgbClr val="D5D4D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p:nvSpPr>
          <p:spPr bwMode="auto">
            <a:xfrm>
              <a:off x="6446699" y="1458319"/>
              <a:ext cx="6350" cy="38100"/>
            </a:xfrm>
            <a:custGeom>
              <a:avLst/>
              <a:gdLst/>
              <a:ahLst/>
              <a:cxnLst>
                <a:cxn ang="0">
                  <a:pos x="221" y="99"/>
                </a:cxn>
                <a:cxn ang="0">
                  <a:pos x="221" y="1814"/>
                </a:cxn>
                <a:cxn ang="0">
                  <a:pos x="0" y="1672"/>
                </a:cxn>
                <a:cxn ang="0">
                  <a:pos x="0" y="0"/>
                </a:cxn>
                <a:cxn ang="0">
                  <a:pos x="221" y="99"/>
                </a:cxn>
              </a:cxnLst>
              <a:rect l="0" t="0" r="r" b="b"/>
              <a:pathLst>
                <a:path w="221" h="1814">
                  <a:moveTo>
                    <a:pt x="221" y="99"/>
                  </a:moveTo>
                  <a:lnTo>
                    <a:pt x="221" y="1814"/>
                  </a:lnTo>
                  <a:lnTo>
                    <a:pt x="0" y="1672"/>
                  </a:lnTo>
                  <a:lnTo>
                    <a:pt x="0" y="0"/>
                  </a:lnTo>
                  <a:lnTo>
                    <a:pt x="221" y="99"/>
                  </a:lnTo>
                  <a:close/>
                </a:path>
              </a:pathLst>
            </a:custGeom>
            <a:solidFill>
              <a:srgbClr val="D6D6D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p:nvSpPr>
          <p:spPr bwMode="auto">
            <a:xfrm>
              <a:off x="6445111" y="1456732"/>
              <a:ext cx="4763" cy="38100"/>
            </a:xfrm>
            <a:custGeom>
              <a:avLst/>
              <a:gdLst/>
              <a:ahLst/>
              <a:cxnLst>
                <a:cxn ang="0">
                  <a:pos x="221" y="100"/>
                </a:cxn>
                <a:cxn ang="0">
                  <a:pos x="221" y="1793"/>
                </a:cxn>
                <a:cxn ang="0">
                  <a:pos x="0" y="1651"/>
                </a:cxn>
                <a:cxn ang="0">
                  <a:pos x="0" y="0"/>
                </a:cxn>
                <a:cxn ang="0">
                  <a:pos x="221" y="100"/>
                </a:cxn>
              </a:cxnLst>
              <a:rect l="0" t="0" r="r" b="b"/>
              <a:pathLst>
                <a:path w="221" h="1793">
                  <a:moveTo>
                    <a:pt x="221" y="100"/>
                  </a:moveTo>
                  <a:lnTo>
                    <a:pt x="221" y="1793"/>
                  </a:lnTo>
                  <a:lnTo>
                    <a:pt x="0" y="1651"/>
                  </a:lnTo>
                  <a:lnTo>
                    <a:pt x="0" y="0"/>
                  </a:lnTo>
                  <a:lnTo>
                    <a:pt x="221" y="100"/>
                  </a:lnTo>
                  <a:close/>
                </a:path>
              </a:pathLst>
            </a:custGeom>
            <a:solidFill>
              <a:srgbClr val="D9D8D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7"/>
            <p:cNvSpPr>
              <a:spLocks/>
            </p:cNvSpPr>
            <p:nvPr/>
          </p:nvSpPr>
          <p:spPr bwMode="auto">
            <a:xfrm>
              <a:off x="6440349" y="1453557"/>
              <a:ext cx="4763" cy="38100"/>
            </a:xfrm>
            <a:custGeom>
              <a:avLst/>
              <a:gdLst/>
              <a:ahLst/>
              <a:cxnLst>
                <a:cxn ang="0">
                  <a:pos x="220" y="99"/>
                </a:cxn>
                <a:cxn ang="0">
                  <a:pos x="220" y="1750"/>
                </a:cxn>
                <a:cxn ang="0">
                  <a:pos x="0" y="1608"/>
                </a:cxn>
                <a:cxn ang="0">
                  <a:pos x="0" y="0"/>
                </a:cxn>
                <a:cxn ang="0">
                  <a:pos x="220" y="99"/>
                </a:cxn>
              </a:cxnLst>
              <a:rect l="0" t="0" r="r" b="b"/>
              <a:pathLst>
                <a:path w="220" h="1750">
                  <a:moveTo>
                    <a:pt x="220" y="99"/>
                  </a:moveTo>
                  <a:lnTo>
                    <a:pt x="220" y="1750"/>
                  </a:lnTo>
                  <a:lnTo>
                    <a:pt x="0" y="1608"/>
                  </a:lnTo>
                  <a:lnTo>
                    <a:pt x="0" y="0"/>
                  </a:lnTo>
                  <a:lnTo>
                    <a:pt x="220" y="99"/>
                  </a:lnTo>
                  <a:close/>
                </a:path>
              </a:pathLst>
            </a:custGeom>
            <a:solidFill>
              <a:srgbClr val="DDDCD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8"/>
            <p:cNvSpPr>
              <a:spLocks/>
            </p:cNvSpPr>
            <p:nvPr/>
          </p:nvSpPr>
          <p:spPr bwMode="auto">
            <a:xfrm>
              <a:off x="6437174" y="1453557"/>
              <a:ext cx="4763" cy="36512"/>
            </a:xfrm>
            <a:custGeom>
              <a:avLst/>
              <a:gdLst/>
              <a:ahLst/>
              <a:cxnLst>
                <a:cxn ang="0">
                  <a:pos x="221" y="99"/>
                </a:cxn>
                <a:cxn ang="0">
                  <a:pos x="221" y="1728"/>
                </a:cxn>
                <a:cxn ang="0">
                  <a:pos x="0" y="1586"/>
                </a:cxn>
                <a:cxn ang="0">
                  <a:pos x="0" y="0"/>
                </a:cxn>
                <a:cxn ang="0">
                  <a:pos x="221" y="99"/>
                </a:cxn>
              </a:cxnLst>
              <a:rect l="0" t="0" r="r" b="b"/>
              <a:pathLst>
                <a:path w="221" h="1728">
                  <a:moveTo>
                    <a:pt x="221" y="99"/>
                  </a:moveTo>
                  <a:lnTo>
                    <a:pt x="221" y="1728"/>
                  </a:lnTo>
                  <a:lnTo>
                    <a:pt x="0" y="1586"/>
                  </a:lnTo>
                  <a:lnTo>
                    <a:pt x="0" y="0"/>
                  </a:lnTo>
                  <a:lnTo>
                    <a:pt x="221" y="99"/>
                  </a:lnTo>
                  <a:close/>
                </a:path>
              </a:pathLst>
            </a:custGeom>
            <a:solidFill>
              <a:srgbClr val="DEDED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9"/>
            <p:cNvSpPr>
              <a:spLocks/>
            </p:cNvSpPr>
            <p:nvPr/>
          </p:nvSpPr>
          <p:spPr bwMode="auto">
            <a:xfrm>
              <a:off x="6435586" y="1453557"/>
              <a:ext cx="4763" cy="36512"/>
            </a:xfrm>
            <a:custGeom>
              <a:avLst/>
              <a:gdLst/>
              <a:ahLst/>
              <a:cxnLst>
                <a:cxn ang="0">
                  <a:pos x="221" y="52"/>
                </a:cxn>
                <a:cxn ang="0">
                  <a:pos x="221" y="1660"/>
                </a:cxn>
                <a:cxn ang="0">
                  <a:pos x="0" y="1517"/>
                </a:cxn>
                <a:cxn ang="0">
                  <a:pos x="0" y="26"/>
                </a:cxn>
                <a:cxn ang="0">
                  <a:pos x="104" y="0"/>
                </a:cxn>
                <a:cxn ang="0">
                  <a:pos x="221" y="52"/>
                </a:cxn>
              </a:cxnLst>
              <a:rect l="0" t="0" r="r" b="b"/>
              <a:pathLst>
                <a:path w="221" h="1660">
                  <a:moveTo>
                    <a:pt x="221" y="52"/>
                  </a:moveTo>
                  <a:lnTo>
                    <a:pt x="221" y="1660"/>
                  </a:lnTo>
                  <a:lnTo>
                    <a:pt x="0" y="1517"/>
                  </a:lnTo>
                  <a:lnTo>
                    <a:pt x="0" y="26"/>
                  </a:lnTo>
                  <a:lnTo>
                    <a:pt x="104" y="0"/>
                  </a:lnTo>
                  <a:lnTo>
                    <a:pt x="221" y="52"/>
                  </a:lnTo>
                  <a:close/>
                </a:path>
              </a:pathLst>
            </a:custGeom>
            <a:solidFill>
              <a:srgbClr val="E1E0E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0"/>
            <p:cNvSpPr>
              <a:spLocks/>
            </p:cNvSpPr>
            <p:nvPr/>
          </p:nvSpPr>
          <p:spPr bwMode="auto">
            <a:xfrm>
              <a:off x="6432411" y="1453557"/>
              <a:ext cx="4763" cy="34925"/>
            </a:xfrm>
            <a:custGeom>
              <a:avLst/>
              <a:gdLst/>
              <a:ahLst/>
              <a:cxnLst>
                <a:cxn ang="0">
                  <a:pos x="220" y="3"/>
                </a:cxn>
                <a:cxn ang="0">
                  <a:pos x="220" y="1589"/>
                </a:cxn>
                <a:cxn ang="0">
                  <a:pos x="0" y="1446"/>
                </a:cxn>
                <a:cxn ang="0">
                  <a:pos x="0" y="54"/>
                </a:cxn>
                <a:cxn ang="0">
                  <a:pos x="214" y="0"/>
                </a:cxn>
                <a:cxn ang="0">
                  <a:pos x="220" y="3"/>
                </a:cxn>
              </a:cxnLst>
              <a:rect l="0" t="0" r="r" b="b"/>
              <a:pathLst>
                <a:path w="220" h="1589">
                  <a:moveTo>
                    <a:pt x="220" y="3"/>
                  </a:moveTo>
                  <a:lnTo>
                    <a:pt x="220" y="1589"/>
                  </a:lnTo>
                  <a:lnTo>
                    <a:pt x="0" y="1446"/>
                  </a:lnTo>
                  <a:lnTo>
                    <a:pt x="0" y="54"/>
                  </a:lnTo>
                  <a:lnTo>
                    <a:pt x="214" y="0"/>
                  </a:lnTo>
                  <a:lnTo>
                    <a:pt x="220" y="3"/>
                  </a:lnTo>
                  <a:close/>
                </a:path>
              </a:pathLst>
            </a:custGeom>
            <a:solidFill>
              <a:srgbClr val="E3E3E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1"/>
            <p:cNvSpPr>
              <a:spLocks/>
            </p:cNvSpPr>
            <p:nvPr/>
          </p:nvSpPr>
          <p:spPr bwMode="auto">
            <a:xfrm>
              <a:off x="6430824" y="1453557"/>
              <a:ext cx="4763" cy="33337"/>
            </a:xfrm>
            <a:custGeom>
              <a:avLst/>
              <a:gdLst/>
              <a:ahLst/>
              <a:cxnLst>
                <a:cxn ang="0">
                  <a:pos x="220" y="0"/>
                </a:cxn>
                <a:cxn ang="0">
                  <a:pos x="220" y="1491"/>
                </a:cxn>
                <a:cxn ang="0">
                  <a:pos x="0" y="1349"/>
                </a:cxn>
                <a:cxn ang="0">
                  <a:pos x="0" y="56"/>
                </a:cxn>
                <a:cxn ang="0">
                  <a:pos x="220" y="0"/>
                </a:cxn>
              </a:cxnLst>
              <a:rect l="0" t="0" r="r" b="b"/>
              <a:pathLst>
                <a:path w="220" h="1491">
                  <a:moveTo>
                    <a:pt x="220" y="0"/>
                  </a:moveTo>
                  <a:lnTo>
                    <a:pt x="220" y="1491"/>
                  </a:lnTo>
                  <a:lnTo>
                    <a:pt x="0" y="1349"/>
                  </a:lnTo>
                  <a:lnTo>
                    <a:pt x="0" y="56"/>
                  </a:lnTo>
                  <a:lnTo>
                    <a:pt x="220" y="0"/>
                  </a:lnTo>
                  <a:close/>
                </a:path>
              </a:pathLst>
            </a:custGeom>
            <a:solidFill>
              <a:srgbClr val="E4E4E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2"/>
            <p:cNvSpPr>
              <a:spLocks/>
            </p:cNvSpPr>
            <p:nvPr/>
          </p:nvSpPr>
          <p:spPr bwMode="auto">
            <a:xfrm>
              <a:off x="6427649" y="1455144"/>
              <a:ext cx="4763" cy="30162"/>
            </a:xfrm>
            <a:custGeom>
              <a:avLst/>
              <a:gdLst/>
              <a:ahLst/>
              <a:cxnLst>
                <a:cxn ang="0">
                  <a:pos x="219" y="0"/>
                </a:cxn>
                <a:cxn ang="0">
                  <a:pos x="219" y="1392"/>
                </a:cxn>
                <a:cxn ang="0">
                  <a:pos x="0" y="1250"/>
                </a:cxn>
                <a:cxn ang="0">
                  <a:pos x="0" y="56"/>
                </a:cxn>
                <a:cxn ang="0">
                  <a:pos x="219" y="0"/>
                </a:cxn>
              </a:cxnLst>
              <a:rect l="0" t="0" r="r" b="b"/>
              <a:pathLst>
                <a:path w="219" h="1392">
                  <a:moveTo>
                    <a:pt x="219" y="0"/>
                  </a:moveTo>
                  <a:lnTo>
                    <a:pt x="219" y="1392"/>
                  </a:lnTo>
                  <a:lnTo>
                    <a:pt x="0" y="1250"/>
                  </a:lnTo>
                  <a:lnTo>
                    <a:pt x="0" y="56"/>
                  </a:lnTo>
                  <a:lnTo>
                    <a:pt x="219" y="0"/>
                  </a:lnTo>
                  <a:close/>
                </a:path>
              </a:pathLst>
            </a:custGeom>
            <a:solidFill>
              <a:srgbClr val="E7E6E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3"/>
            <p:cNvSpPr>
              <a:spLocks/>
            </p:cNvSpPr>
            <p:nvPr/>
          </p:nvSpPr>
          <p:spPr bwMode="auto">
            <a:xfrm>
              <a:off x="6426061" y="1455144"/>
              <a:ext cx="4763" cy="28575"/>
            </a:xfrm>
            <a:custGeom>
              <a:avLst/>
              <a:gdLst/>
              <a:ahLst/>
              <a:cxnLst>
                <a:cxn ang="0">
                  <a:pos x="220" y="0"/>
                </a:cxn>
                <a:cxn ang="0">
                  <a:pos x="220" y="1293"/>
                </a:cxn>
                <a:cxn ang="0">
                  <a:pos x="0" y="1150"/>
                </a:cxn>
                <a:cxn ang="0">
                  <a:pos x="0" y="56"/>
                </a:cxn>
                <a:cxn ang="0">
                  <a:pos x="220" y="0"/>
                </a:cxn>
              </a:cxnLst>
              <a:rect l="0" t="0" r="r" b="b"/>
              <a:pathLst>
                <a:path w="220" h="1293">
                  <a:moveTo>
                    <a:pt x="220" y="0"/>
                  </a:moveTo>
                  <a:lnTo>
                    <a:pt x="220" y="1293"/>
                  </a:lnTo>
                  <a:lnTo>
                    <a:pt x="0" y="1150"/>
                  </a:lnTo>
                  <a:lnTo>
                    <a:pt x="0" y="56"/>
                  </a:lnTo>
                  <a:lnTo>
                    <a:pt x="220" y="0"/>
                  </a:lnTo>
                  <a:close/>
                </a:path>
              </a:pathLst>
            </a:custGeom>
            <a:solidFill>
              <a:srgbClr val="E8E8E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4"/>
            <p:cNvSpPr>
              <a:spLocks/>
            </p:cNvSpPr>
            <p:nvPr/>
          </p:nvSpPr>
          <p:spPr bwMode="auto">
            <a:xfrm>
              <a:off x="6422886" y="1455144"/>
              <a:ext cx="4763" cy="26987"/>
            </a:xfrm>
            <a:custGeom>
              <a:avLst/>
              <a:gdLst/>
              <a:ahLst/>
              <a:cxnLst>
                <a:cxn ang="0">
                  <a:pos x="221" y="0"/>
                </a:cxn>
                <a:cxn ang="0">
                  <a:pos x="221" y="1194"/>
                </a:cxn>
                <a:cxn ang="0">
                  <a:pos x="0" y="1051"/>
                </a:cxn>
                <a:cxn ang="0">
                  <a:pos x="0" y="56"/>
                </a:cxn>
                <a:cxn ang="0">
                  <a:pos x="221" y="0"/>
                </a:cxn>
              </a:cxnLst>
              <a:rect l="0" t="0" r="r" b="b"/>
              <a:pathLst>
                <a:path w="221" h="1194">
                  <a:moveTo>
                    <a:pt x="221" y="0"/>
                  </a:moveTo>
                  <a:lnTo>
                    <a:pt x="221" y="1194"/>
                  </a:lnTo>
                  <a:lnTo>
                    <a:pt x="0" y="1051"/>
                  </a:lnTo>
                  <a:lnTo>
                    <a:pt x="0" y="56"/>
                  </a:lnTo>
                  <a:lnTo>
                    <a:pt x="221" y="0"/>
                  </a:lnTo>
                  <a:close/>
                </a:path>
              </a:pathLst>
            </a:custGeom>
            <a:solidFill>
              <a:srgbClr val="EBEAE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45"/>
            <p:cNvSpPr>
              <a:spLocks/>
            </p:cNvSpPr>
            <p:nvPr/>
          </p:nvSpPr>
          <p:spPr bwMode="auto">
            <a:xfrm>
              <a:off x="6421299" y="1456732"/>
              <a:ext cx="4763" cy="23812"/>
            </a:xfrm>
            <a:custGeom>
              <a:avLst/>
              <a:gdLst/>
              <a:ahLst/>
              <a:cxnLst>
                <a:cxn ang="0">
                  <a:pos x="220" y="0"/>
                </a:cxn>
                <a:cxn ang="0">
                  <a:pos x="220" y="1094"/>
                </a:cxn>
                <a:cxn ang="0">
                  <a:pos x="0" y="952"/>
                </a:cxn>
                <a:cxn ang="0">
                  <a:pos x="0" y="56"/>
                </a:cxn>
                <a:cxn ang="0">
                  <a:pos x="220" y="0"/>
                </a:cxn>
              </a:cxnLst>
              <a:rect l="0" t="0" r="r" b="b"/>
              <a:pathLst>
                <a:path w="220" h="1094">
                  <a:moveTo>
                    <a:pt x="220" y="0"/>
                  </a:moveTo>
                  <a:lnTo>
                    <a:pt x="220" y="1094"/>
                  </a:lnTo>
                  <a:lnTo>
                    <a:pt x="0" y="952"/>
                  </a:lnTo>
                  <a:lnTo>
                    <a:pt x="0" y="56"/>
                  </a:lnTo>
                  <a:lnTo>
                    <a:pt x="220" y="0"/>
                  </a:lnTo>
                  <a:close/>
                </a:path>
              </a:pathLst>
            </a:custGeom>
            <a:solidFill>
              <a:srgbClr val="ECECE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46"/>
            <p:cNvSpPr>
              <a:spLocks/>
            </p:cNvSpPr>
            <p:nvPr/>
          </p:nvSpPr>
          <p:spPr bwMode="auto">
            <a:xfrm>
              <a:off x="6418124" y="1456732"/>
              <a:ext cx="4763" cy="22225"/>
            </a:xfrm>
            <a:custGeom>
              <a:avLst/>
              <a:gdLst/>
              <a:ahLst/>
              <a:cxnLst>
                <a:cxn ang="0">
                  <a:pos x="220" y="0"/>
                </a:cxn>
                <a:cxn ang="0">
                  <a:pos x="220" y="995"/>
                </a:cxn>
                <a:cxn ang="0">
                  <a:pos x="0" y="853"/>
                </a:cxn>
                <a:cxn ang="0">
                  <a:pos x="0" y="56"/>
                </a:cxn>
                <a:cxn ang="0">
                  <a:pos x="220" y="0"/>
                </a:cxn>
              </a:cxnLst>
              <a:rect l="0" t="0" r="r" b="b"/>
              <a:pathLst>
                <a:path w="220" h="995">
                  <a:moveTo>
                    <a:pt x="220" y="0"/>
                  </a:moveTo>
                  <a:lnTo>
                    <a:pt x="220" y="995"/>
                  </a:lnTo>
                  <a:lnTo>
                    <a:pt x="0" y="853"/>
                  </a:lnTo>
                  <a:lnTo>
                    <a:pt x="0" y="56"/>
                  </a:lnTo>
                  <a:lnTo>
                    <a:pt x="220" y="0"/>
                  </a:lnTo>
                  <a:close/>
                </a:path>
              </a:pathLst>
            </a:custGeom>
            <a:solidFill>
              <a:srgbClr val="EFEEE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47"/>
            <p:cNvSpPr>
              <a:spLocks/>
            </p:cNvSpPr>
            <p:nvPr/>
          </p:nvSpPr>
          <p:spPr bwMode="auto">
            <a:xfrm>
              <a:off x="6416536" y="1456732"/>
              <a:ext cx="4763" cy="20637"/>
            </a:xfrm>
            <a:custGeom>
              <a:avLst/>
              <a:gdLst/>
              <a:ahLst/>
              <a:cxnLst>
                <a:cxn ang="0">
                  <a:pos x="221" y="0"/>
                </a:cxn>
                <a:cxn ang="0">
                  <a:pos x="221" y="896"/>
                </a:cxn>
                <a:cxn ang="0">
                  <a:pos x="0" y="754"/>
                </a:cxn>
                <a:cxn ang="0">
                  <a:pos x="0" y="56"/>
                </a:cxn>
                <a:cxn ang="0">
                  <a:pos x="221" y="0"/>
                </a:cxn>
              </a:cxnLst>
              <a:rect l="0" t="0" r="r" b="b"/>
              <a:pathLst>
                <a:path w="221" h="896">
                  <a:moveTo>
                    <a:pt x="221" y="0"/>
                  </a:moveTo>
                  <a:lnTo>
                    <a:pt x="221" y="896"/>
                  </a:lnTo>
                  <a:lnTo>
                    <a:pt x="0" y="754"/>
                  </a:lnTo>
                  <a:lnTo>
                    <a:pt x="0" y="56"/>
                  </a:lnTo>
                  <a:lnTo>
                    <a:pt x="221" y="0"/>
                  </a:lnTo>
                  <a:close/>
                </a:path>
              </a:pathLst>
            </a:custGeom>
            <a:solidFill>
              <a:srgbClr val="F1F1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48"/>
            <p:cNvSpPr>
              <a:spLocks/>
            </p:cNvSpPr>
            <p:nvPr/>
          </p:nvSpPr>
          <p:spPr bwMode="auto">
            <a:xfrm>
              <a:off x="6413361" y="1458319"/>
              <a:ext cx="4763" cy="17462"/>
            </a:xfrm>
            <a:custGeom>
              <a:avLst/>
              <a:gdLst/>
              <a:ahLst/>
              <a:cxnLst>
                <a:cxn ang="0">
                  <a:pos x="221" y="0"/>
                </a:cxn>
                <a:cxn ang="0">
                  <a:pos x="221" y="797"/>
                </a:cxn>
                <a:cxn ang="0">
                  <a:pos x="0" y="655"/>
                </a:cxn>
                <a:cxn ang="0">
                  <a:pos x="0" y="56"/>
                </a:cxn>
                <a:cxn ang="0">
                  <a:pos x="221" y="0"/>
                </a:cxn>
              </a:cxnLst>
              <a:rect l="0" t="0" r="r" b="b"/>
              <a:pathLst>
                <a:path w="221" h="797">
                  <a:moveTo>
                    <a:pt x="221" y="0"/>
                  </a:moveTo>
                  <a:lnTo>
                    <a:pt x="221" y="797"/>
                  </a:lnTo>
                  <a:lnTo>
                    <a:pt x="0" y="655"/>
                  </a:lnTo>
                  <a:lnTo>
                    <a:pt x="0" y="56"/>
                  </a:lnTo>
                  <a:lnTo>
                    <a:pt x="221" y="0"/>
                  </a:lnTo>
                  <a:close/>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49"/>
            <p:cNvSpPr>
              <a:spLocks/>
            </p:cNvSpPr>
            <p:nvPr/>
          </p:nvSpPr>
          <p:spPr bwMode="auto">
            <a:xfrm>
              <a:off x="6411774" y="1458319"/>
              <a:ext cx="4763" cy="15875"/>
            </a:xfrm>
            <a:custGeom>
              <a:avLst/>
              <a:gdLst/>
              <a:ahLst/>
              <a:cxnLst>
                <a:cxn ang="0">
                  <a:pos x="220" y="0"/>
                </a:cxn>
                <a:cxn ang="0">
                  <a:pos x="220" y="698"/>
                </a:cxn>
                <a:cxn ang="0">
                  <a:pos x="0" y="556"/>
                </a:cxn>
                <a:cxn ang="0">
                  <a:pos x="0" y="56"/>
                </a:cxn>
                <a:cxn ang="0">
                  <a:pos x="220" y="0"/>
                </a:cxn>
              </a:cxnLst>
              <a:rect l="0" t="0" r="r" b="b"/>
              <a:pathLst>
                <a:path w="220" h="698">
                  <a:moveTo>
                    <a:pt x="220" y="0"/>
                  </a:moveTo>
                  <a:lnTo>
                    <a:pt x="220" y="698"/>
                  </a:lnTo>
                  <a:lnTo>
                    <a:pt x="0" y="556"/>
                  </a:lnTo>
                  <a:lnTo>
                    <a:pt x="0" y="56"/>
                  </a:lnTo>
                  <a:lnTo>
                    <a:pt x="220" y="0"/>
                  </a:ln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0"/>
            <p:cNvSpPr>
              <a:spLocks/>
            </p:cNvSpPr>
            <p:nvPr/>
          </p:nvSpPr>
          <p:spPr bwMode="auto">
            <a:xfrm>
              <a:off x="6408599" y="1459907"/>
              <a:ext cx="4763" cy="12700"/>
            </a:xfrm>
            <a:custGeom>
              <a:avLst/>
              <a:gdLst/>
              <a:ahLst/>
              <a:cxnLst>
                <a:cxn ang="0">
                  <a:pos x="220" y="0"/>
                </a:cxn>
                <a:cxn ang="0">
                  <a:pos x="220" y="599"/>
                </a:cxn>
                <a:cxn ang="0">
                  <a:pos x="0" y="457"/>
                </a:cxn>
                <a:cxn ang="0">
                  <a:pos x="0" y="56"/>
                </a:cxn>
                <a:cxn ang="0">
                  <a:pos x="220" y="0"/>
                </a:cxn>
              </a:cxnLst>
              <a:rect l="0" t="0" r="r" b="b"/>
              <a:pathLst>
                <a:path w="220" h="599">
                  <a:moveTo>
                    <a:pt x="220" y="0"/>
                  </a:moveTo>
                  <a:lnTo>
                    <a:pt x="220" y="599"/>
                  </a:lnTo>
                  <a:lnTo>
                    <a:pt x="0" y="457"/>
                  </a:lnTo>
                  <a:lnTo>
                    <a:pt x="0" y="56"/>
                  </a:lnTo>
                  <a:lnTo>
                    <a:pt x="220" y="0"/>
                  </a:lnTo>
                  <a:close/>
                </a:path>
              </a:pathLst>
            </a:custGeom>
            <a:solidFill>
              <a:srgbClr val="F6F6F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1"/>
            <p:cNvSpPr>
              <a:spLocks/>
            </p:cNvSpPr>
            <p:nvPr/>
          </p:nvSpPr>
          <p:spPr bwMode="auto">
            <a:xfrm>
              <a:off x="6407011" y="1459907"/>
              <a:ext cx="4763" cy="11112"/>
            </a:xfrm>
            <a:custGeom>
              <a:avLst/>
              <a:gdLst/>
              <a:ahLst/>
              <a:cxnLst>
                <a:cxn ang="0">
                  <a:pos x="221" y="0"/>
                </a:cxn>
                <a:cxn ang="0">
                  <a:pos x="221" y="500"/>
                </a:cxn>
                <a:cxn ang="0">
                  <a:pos x="0" y="358"/>
                </a:cxn>
                <a:cxn ang="0">
                  <a:pos x="0" y="56"/>
                </a:cxn>
                <a:cxn ang="0">
                  <a:pos x="221" y="0"/>
                </a:cxn>
              </a:cxnLst>
              <a:rect l="0" t="0" r="r" b="b"/>
              <a:pathLst>
                <a:path w="221" h="500">
                  <a:moveTo>
                    <a:pt x="221" y="0"/>
                  </a:moveTo>
                  <a:lnTo>
                    <a:pt x="221" y="500"/>
                  </a:lnTo>
                  <a:lnTo>
                    <a:pt x="0" y="358"/>
                  </a:lnTo>
                  <a:lnTo>
                    <a:pt x="0" y="56"/>
                  </a:lnTo>
                  <a:lnTo>
                    <a:pt x="221" y="0"/>
                  </a:lnTo>
                  <a:close/>
                </a:path>
              </a:pathLst>
            </a:custGeom>
            <a:solidFill>
              <a:srgbClr val="F9F9F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2"/>
            <p:cNvSpPr>
              <a:spLocks/>
            </p:cNvSpPr>
            <p:nvPr/>
          </p:nvSpPr>
          <p:spPr bwMode="auto">
            <a:xfrm>
              <a:off x="6403836" y="1459907"/>
              <a:ext cx="4763" cy="9525"/>
            </a:xfrm>
            <a:custGeom>
              <a:avLst/>
              <a:gdLst/>
              <a:ahLst/>
              <a:cxnLst>
                <a:cxn ang="0">
                  <a:pos x="221" y="0"/>
                </a:cxn>
                <a:cxn ang="0">
                  <a:pos x="221" y="401"/>
                </a:cxn>
                <a:cxn ang="0">
                  <a:pos x="0" y="259"/>
                </a:cxn>
                <a:cxn ang="0">
                  <a:pos x="0" y="56"/>
                </a:cxn>
                <a:cxn ang="0">
                  <a:pos x="221" y="0"/>
                </a:cxn>
              </a:cxnLst>
              <a:rect l="0" t="0" r="r" b="b"/>
              <a:pathLst>
                <a:path w="221" h="401">
                  <a:moveTo>
                    <a:pt x="221" y="0"/>
                  </a:moveTo>
                  <a:lnTo>
                    <a:pt x="221" y="401"/>
                  </a:lnTo>
                  <a:lnTo>
                    <a:pt x="0" y="259"/>
                  </a:lnTo>
                  <a:lnTo>
                    <a:pt x="0" y="56"/>
                  </a:lnTo>
                  <a:lnTo>
                    <a:pt x="221" y="0"/>
                  </a:lnTo>
                  <a:close/>
                </a:path>
              </a:pathLst>
            </a:custGeom>
            <a:solidFill>
              <a:srgbClr val="FAFAF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3"/>
            <p:cNvSpPr>
              <a:spLocks/>
            </p:cNvSpPr>
            <p:nvPr/>
          </p:nvSpPr>
          <p:spPr bwMode="auto">
            <a:xfrm>
              <a:off x="6402249" y="1461494"/>
              <a:ext cx="4763" cy="6350"/>
            </a:xfrm>
            <a:custGeom>
              <a:avLst/>
              <a:gdLst/>
              <a:ahLst/>
              <a:cxnLst>
                <a:cxn ang="0">
                  <a:pos x="219" y="0"/>
                </a:cxn>
                <a:cxn ang="0">
                  <a:pos x="219" y="302"/>
                </a:cxn>
                <a:cxn ang="0">
                  <a:pos x="0" y="159"/>
                </a:cxn>
                <a:cxn ang="0">
                  <a:pos x="0" y="56"/>
                </a:cxn>
                <a:cxn ang="0">
                  <a:pos x="219" y="0"/>
                </a:cxn>
              </a:cxnLst>
              <a:rect l="0" t="0" r="r" b="b"/>
              <a:pathLst>
                <a:path w="219" h="302">
                  <a:moveTo>
                    <a:pt x="219" y="0"/>
                  </a:moveTo>
                  <a:lnTo>
                    <a:pt x="219" y="302"/>
                  </a:lnTo>
                  <a:lnTo>
                    <a:pt x="0" y="159"/>
                  </a:lnTo>
                  <a:lnTo>
                    <a:pt x="0" y="56"/>
                  </a:lnTo>
                  <a:lnTo>
                    <a:pt x="219" y="0"/>
                  </a:lnTo>
                  <a:close/>
                </a:path>
              </a:pathLst>
            </a:custGeom>
            <a:solidFill>
              <a:srgbClr val="FDFDF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4"/>
            <p:cNvSpPr>
              <a:spLocks/>
            </p:cNvSpPr>
            <p:nvPr/>
          </p:nvSpPr>
          <p:spPr bwMode="auto">
            <a:xfrm>
              <a:off x="6399074" y="1461494"/>
              <a:ext cx="4763" cy="4762"/>
            </a:xfrm>
            <a:custGeom>
              <a:avLst/>
              <a:gdLst/>
              <a:ahLst/>
              <a:cxnLst>
                <a:cxn ang="0">
                  <a:pos x="219" y="0"/>
                </a:cxn>
                <a:cxn ang="0">
                  <a:pos x="219" y="203"/>
                </a:cxn>
                <a:cxn ang="0">
                  <a:pos x="0" y="60"/>
                </a:cxn>
                <a:cxn ang="0">
                  <a:pos x="0" y="55"/>
                </a:cxn>
                <a:cxn ang="0">
                  <a:pos x="219" y="0"/>
                </a:cxn>
              </a:cxnLst>
              <a:rect l="0" t="0" r="r" b="b"/>
              <a:pathLst>
                <a:path w="219" h="203">
                  <a:moveTo>
                    <a:pt x="219" y="0"/>
                  </a:moveTo>
                  <a:lnTo>
                    <a:pt x="219" y="203"/>
                  </a:lnTo>
                  <a:lnTo>
                    <a:pt x="0" y="60"/>
                  </a:lnTo>
                  <a:lnTo>
                    <a:pt x="0" y="55"/>
                  </a:lnTo>
                  <a:lnTo>
                    <a:pt x="219"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55"/>
            <p:cNvSpPr>
              <a:spLocks/>
            </p:cNvSpPr>
            <p:nvPr/>
          </p:nvSpPr>
          <p:spPr bwMode="auto">
            <a:xfrm>
              <a:off x="6399074" y="1463082"/>
              <a:ext cx="3175" cy="1587"/>
            </a:xfrm>
            <a:custGeom>
              <a:avLst/>
              <a:gdLst/>
              <a:ahLst/>
              <a:cxnLst>
                <a:cxn ang="0">
                  <a:pos x="115" y="0"/>
                </a:cxn>
                <a:cxn ang="0">
                  <a:pos x="115" y="103"/>
                </a:cxn>
                <a:cxn ang="0">
                  <a:pos x="0" y="29"/>
                </a:cxn>
                <a:cxn ang="0">
                  <a:pos x="115" y="0"/>
                </a:cxn>
              </a:cxnLst>
              <a:rect l="0" t="0" r="r" b="b"/>
              <a:pathLst>
                <a:path w="115" h="103">
                  <a:moveTo>
                    <a:pt x="115" y="0"/>
                  </a:moveTo>
                  <a:lnTo>
                    <a:pt x="115" y="103"/>
                  </a:lnTo>
                  <a:lnTo>
                    <a:pt x="0" y="29"/>
                  </a:lnTo>
                  <a:lnTo>
                    <a:pt x="11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p:cNvSpPr>
            <p:nvPr/>
          </p:nvSpPr>
          <p:spPr bwMode="auto">
            <a:xfrm>
              <a:off x="6430824" y="1390057"/>
              <a:ext cx="257175" cy="103187"/>
            </a:xfrm>
            <a:custGeom>
              <a:avLst/>
              <a:gdLst/>
              <a:ahLst/>
              <a:cxnLst>
                <a:cxn ang="0">
                  <a:pos x="0" y="2081"/>
                </a:cxn>
                <a:cxn ang="0">
                  <a:pos x="4201" y="960"/>
                </a:cxn>
                <a:cxn ang="0">
                  <a:pos x="7931" y="0"/>
                </a:cxn>
                <a:cxn ang="0">
                  <a:pos x="10758" y="1780"/>
                </a:cxn>
                <a:cxn ang="0">
                  <a:pos x="11849" y="2563"/>
                </a:cxn>
                <a:cxn ang="0">
                  <a:pos x="11819" y="2569"/>
                </a:cxn>
                <a:cxn ang="0">
                  <a:pos x="4199" y="4763"/>
                </a:cxn>
                <a:cxn ang="0">
                  <a:pos x="0" y="2081"/>
                </a:cxn>
              </a:cxnLst>
              <a:rect l="0" t="0" r="r" b="b"/>
              <a:pathLst>
                <a:path w="11849" h="4763">
                  <a:moveTo>
                    <a:pt x="0" y="2081"/>
                  </a:moveTo>
                  <a:lnTo>
                    <a:pt x="4201" y="960"/>
                  </a:lnTo>
                  <a:lnTo>
                    <a:pt x="7931" y="0"/>
                  </a:lnTo>
                  <a:lnTo>
                    <a:pt x="10758" y="1780"/>
                  </a:lnTo>
                  <a:lnTo>
                    <a:pt x="11849" y="2563"/>
                  </a:lnTo>
                  <a:lnTo>
                    <a:pt x="11819" y="2569"/>
                  </a:lnTo>
                  <a:lnTo>
                    <a:pt x="4199" y="4763"/>
                  </a:lnTo>
                  <a:lnTo>
                    <a:pt x="0" y="2081"/>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p:cNvSpPr>
            <p:nvPr/>
          </p:nvSpPr>
          <p:spPr bwMode="auto">
            <a:xfrm>
              <a:off x="6430824" y="1434507"/>
              <a:ext cx="90488" cy="84137"/>
            </a:xfrm>
            <a:custGeom>
              <a:avLst/>
              <a:gdLst/>
              <a:ahLst/>
              <a:cxnLst>
                <a:cxn ang="0">
                  <a:pos x="0" y="0"/>
                </a:cxn>
                <a:cxn ang="0">
                  <a:pos x="4216" y="2693"/>
                </a:cxn>
                <a:cxn ang="0">
                  <a:pos x="4192" y="3881"/>
                </a:cxn>
                <a:cxn ang="0">
                  <a:pos x="20" y="1197"/>
                </a:cxn>
                <a:cxn ang="0">
                  <a:pos x="0" y="0"/>
                </a:cxn>
              </a:cxnLst>
              <a:rect l="0" t="0" r="r" b="b"/>
              <a:pathLst>
                <a:path w="4216" h="3881">
                  <a:moveTo>
                    <a:pt x="0" y="0"/>
                  </a:moveTo>
                  <a:lnTo>
                    <a:pt x="4216" y="2693"/>
                  </a:lnTo>
                  <a:lnTo>
                    <a:pt x="4192" y="3881"/>
                  </a:lnTo>
                  <a:lnTo>
                    <a:pt x="20" y="1197"/>
                  </a:lnTo>
                  <a:lnTo>
                    <a:pt x="0" y="0"/>
                  </a:lnTo>
                  <a:close/>
                </a:path>
              </a:pathLst>
            </a:custGeom>
            <a:solidFill>
              <a:srgbClr val="96959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p:cNvSpPr>
            <p:nvPr/>
          </p:nvSpPr>
          <p:spPr bwMode="auto">
            <a:xfrm>
              <a:off x="6521311" y="1445619"/>
              <a:ext cx="166688" cy="73025"/>
            </a:xfrm>
            <a:custGeom>
              <a:avLst/>
              <a:gdLst/>
              <a:ahLst/>
              <a:cxnLst>
                <a:cxn ang="0">
                  <a:pos x="12" y="2202"/>
                </a:cxn>
                <a:cxn ang="0">
                  <a:pos x="7657" y="0"/>
                </a:cxn>
                <a:cxn ang="0">
                  <a:pos x="7657" y="1012"/>
                </a:cxn>
                <a:cxn ang="0">
                  <a:pos x="0" y="3390"/>
                </a:cxn>
                <a:cxn ang="0">
                  <a:pos x="12" y="2202"/>
                </a:cxn>
              </a:cxnLst>
              <a:rect l="0" t="0" r="r" b="b"/>
              <a:pathLst>
                <a:path w="7657" h="3390">
                  <a:moveTo>
                    <a:pt x="12" y="2202"/>
                  </a:moveTo>
                  <a:lnTo>
                    <a:pt x="7657" y="0"/>
                  </a:lnTo>
                  <a:lnTo>
                    <a:pt x="7657" y="1012"/>
                  </a:lnTo>
                  <a:lnTo>
                    <a:pt x="0" y="3390"/>
                  </a:lnTo>
                  <a:lnTo>
                    <a:pt x="12" y="2202"/>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7" name="Group 74"/>
          <p:cNvGrpSpPr/>
          <p:nvPr/>
        </p:nvGrpSpPr>
        <p:grpSpPr>
          <a:xfrm>
            <a:off x="6170825" y="1466996"/>
            <a:ext cx="376625" cy="415078"/>
            <a:chOff x="6337161" y="1237657"/>
            <a:chExt cx="376625" cy="553437"/>
          </a:xfrm>
        </p:grpSpPr>
        <p:pic>
          <p:nvPicPr>
            <p:cNvPr id="68" name="Picture 23" descr="Wireless_icon"/>
            <p:cNvPicPr preferRelativeResize="0">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10800000">
              <a:off x="6387935" y="1539634"/>
              <a:ext cx="325851" cy="251460"/>
            </a:xfrm>
            <a:prstGeom prst="rect">
              <a:avLst/>
            </a:prstGeom>
            <a:noFill/>
            <a:ln>
              <a:solidFill>
                <a:schemeClr val="bg1"/>
              </a:solidFill>
            </a:ln>
          </p:spPr>
        </p:pic>
        <p:sp>
          <p:nvSpPr>
            <p:cNvPr id="69" name="AutoShape 3"/>
            <p:cNvSpPr>
              <a:spLocks noChangeAspect="1" noChangeArrowheads="1" noTextEdit="1"/>
            </p:cNvSpPr>
            <p:nvPr/>
          </p:nvSpPr>
          <p:spPr bwMode="auto">
            <a:xfrm>
              <a:off x="6337161" y="1237657"/>
              <a:ext cx="350838" cy="280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5"/>
            <p:cNvSpPr>
              <a:spLocks/>
            </p:cNvSpPr>
            <p:nvPr/>
          </p:nvSpPr>
          <p:spPr bwMode="auto">
            <a:xfrm>
              <a:off x="6516549" y="1513882"/>
              <a:ext cx="4763" cy="4762"/>
            </a:xfrm>
            <a:custGeom>
              <a:avLst/>
              <a:gdLst/>
              <a:ahLst/>
              <a:cxnLst>
                <a:cxn ang="0">
                  <a:pos x="0" y="183"/>
                </a:cxn>
                <a:cxn ang="0">
                  <a:pos x="0" y="0"/>
                </a:cxn>
                <a:cxn ang="0">
                  <a:pos x="203" y="182"/>
                </a:cxn>
                <a:cxn ang="0">
                  <a:pos x="0" y="183"/>
                </a:cxn>
              </a:cxnLst>
              <a:rect l="0" t="0" r="r" b="b"/>
              <a:pathLst>
                <a:path w="203" h="183">
                  <a:moveTo>
                    <a:pt x="0" y="183"/>
                  </a:moveTo>
                  <a:lnTo>
                    <a:pt x="0" y="0"/>
                  </a:lnTo>
                  <a:lnTo>
                    <a:pt x="203" y="182"/>
                  </a:lnTo>
                  <a:lnTo>
                    <a:pt x="0" y="183"/>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
            <p:cNvSpPr>
              <a:spLocks/>
            </p:cNvSpPr>
            <p:nvPr/>
          </p:nvSpPr>
          <p:spPr bwMode="auto">
            <a:xfrm>
              <a:off x="6514961" y="1512294"/>
              <a:ext cx="4763" cy="6350"/>
            </a:xfrm>
            <a:custGeom>
              <a:avLst/>
              <a:gdLst/>
              <a:ahLst/>
              <a:cxnLst>
                <a:cxn ang="0">
                  <a:pos x="221" y="198"/>
                </a:cxn>
                <a:cxn ang="0">
                  <a:pos x="221" y="281"/>
                </a:cxn>
                <a:cxn ang="0">
                  <a:pos x="0" y="282"/>
                </a:cxn>
                <a:cxn ang="0">
                  <a:pos x="0" y="0"/>
                </a:cxn>
                <a:cxn ang="0">
                  <a:pos x="221" y="198"/>
                </a:cxn>
              </a:cxnLst>
              <a:rect l="0" t="0" r="r" b="b"/>
              <a:pathLst>
                <a:path w="221" h="282">
                  <a:moveTo>
                    <a:pt x="221" y="198"/>
                  </a:moveTo>
                  <a:lnTo>
                    <a:pt x="221" y="281"/>
                  </a:lnTo>
                  <a:lnTo>
                    <a:pt x="0" y="282"/>
                  </a:lnTo>
                  <a:lnTo>
                    <a:pt x="0" y="0"/>
                  </a:lnTo>
                  <a:lnTo>
                    <a:pt x="221" y="198"/>
                  </a:lnTo>
                  <a:close/>
                </a:path>
              </a:pathLst>
            </a:custGeom>
            <a:solidFill>
              <a:srgbClr val="ABAAA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7"/>
            <p:cNvSpPr>
              <a:spLocks/>
            </p:cNvSpPr>
            <p:nvPr/>
          </p:nvSpPr>
          <p:spPr bwMode="auto">
            <a:xfrm>
              <a:off x="6511786" y="1510707"/>
              <a:ext cx="4763" cy="7937"/>
            </a:xfrm>
            <a:custGeom>
              <a:avLst/>
              <a:gdLst/>
              <a:ahLst/>
              <a:cxnLst>
                <a:cxn ang="0">
                  <a:pos x="220" y="199"/>
                </a:cxn>
                <a:cxn ang="0">
                  <a:pos x="220" y="382"/>
                </a:cxn>
                <a:cxn ang="0">
                  <a:pos x="0" y="382"/>
                </a:cxn>
                <a:cxn ang="0">
                  <a:pos x="0" y="0"/>
                </a:cxn>
                <a:cxn ang="0">
                  <a:pos x="220" y="199"/>
                </a:cxn>
              </a:cxnLst>
              <a:rect l="0" t="0" r="r" b="b"/>
              <a:pathLst>
                <a:path w="220" h="382">
                  <a:moveTo>
                    <a:pt x="220" y="199"/>
                  </a:moveTo>
                  <a:lnTo>
                    <a:pt x="220" y="382"/>
                  </a:lnTo>
                  <a:lnTo>
                    <a:pt x="0" y="382"/>
                  </a:lnTo>
                  <a:lnTo>
                    <a:pt x="0" y="0"/>
                  </a:lnTo>
                  <a:lnTo>
                    <a:pt x="220" y="199"/>
                  </a:lnTo>
                  <a:close/>
                </a:path>
              </a:pathLst>
            </a:custGeom>
            <a:solidFill>
              <a:srgbClr val="ADACA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8"/>
            <p:cNvSpPr>
              <a:spLocks/>
            </p:cNvSpPr>
            <p:nvPr/>
          </p:nvSpPr>
          <p:spPr bwMode="auto">
            <a:xfrm>
              <a:off x="6510199" y="1507532"/>
              <a:ext cx="4763" cy="11112"/>
            </a:xfrm>
            <a:custGeom>
              <a:avLst/>
              <a:gdLst/>
              <a:ahLst/>
              <a:cxnLst>
                <a:cxn ang="0">
                  <a:pos x="220" y="199"/>
                </a:cxn>
                <a:cxn ang="0">
                  <a:pos x="220" y="481"/>
                </a:cxn>
                <a:cxn ang="0">
                  <a:pos x="0" y="481"/>
                </a:cxn>
                <a:cxn ang="0">
                  <a:pos x="0" y="0"/>
                </a:cxn>
                <a:cxn ang="0">
                  <a:pos x="220" y="199"/>
                </a:cxn>
              </a:cxnLst>
              <a:rect l="0" t="0" r="r" b="b"/>
              <a:pathLst>
                <a:path w="220" h="481">
                  <a:moveTo>
                    <a:pt x="220" y="199"/>
                  </a:moveTo>
                  <a:lnTo>
                    <a:pt x="220" y="481"/>
                  </a:lnTo>
                  <a:lnTo>
                    <a:pt x="0" y="481"/>
                  </a:lnTo>
                  <a:lnTo>
                    <a:pt x="0" y="0"/>
                  </a:lnTo>
                  <a:lnTo>
                    <a:pt x="220" y="199"/>
                  </a:lnTo>
                  <a:close/>
                </a:path>
              </a:pathLst>
            </a:custGeom>
            <a:solidFill>
              <a:srgbClr val="ADADA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9"/>
            <p:cNvSpPr>
              <a:spLocks/>
            </p:cNvSpPr>
            <p:nvPr/>
          </p:nvSpPr>
          <p:spPr bwMode="auto">
            <a:xfrm>
              <a:off x="6507024" y="1505944"/>
              <a:ext cx="4763" cy="12700"/>
            </a:xfrm>
            <a:custGeom>
              <a:avLst/>
              <a:gdLst/>
              <a:ahLst/>
              <a:cxnLst>
                <a:cxn ang="0">
                  <a:pos x="220" y="200"/>
                </a:cxn>
                <a:cxn ang="0">
                  <a:pos x="220" y="582"/>
                </a:cxn>
                <a:cxn ang="0">
                  <a:pos x="0" y="582"/>
                </a:cxn>
                <a:cxn ang="0">
                  <a:pos x="0" y="0"/>
                </a:cxn>
                <a:cxn ang="0">
                  <a:pos x="220" y="200"/>
                </a:cxn>
              </a:cxnLst>
              <a:rect l="0" t="0" r="r" b="b"/>
              <a:pathLst>
                <a:path w="220" h="582">
                  <a:moveTo>
                    <a:pt x="220" y="200"/>
                  </a:moveTo>
                  <a:lnTo>
                    <a:pt x="220" y="582"/>
                  </a:lnTo>
                  <a:lnTo>
                    <a:pt x="0" y="582"/>
                  </a:lnTo>
                  <a:lnTo>
                    <a:pt x="0" y="0"/>
                  </a:lnTo>
                  <a:lnTo>
                    <a:pt x="220" y="200"/>
                  </a:lnTo>
                  <a:close/>
                </a:path>
              </a:pathLst>
            </a:custGeom>
            <a:solidFill>
              <a:srgbClr val="AFAEA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0"/>
            <p:cNvSpPr>
              <a:spLocks/>
            </p:cNvSpPr>
            <p:nvPr/>
          </p:nvSpPr>
          <p:spPr bwMode="auto">
            <a:xfrm>
              <a:off x="6505436" y="1504357"/>
              <a:ext cx="4763" cy="14287"/>
            </a:xfrm>
            <a:custGeom>
              <a:avLst/>
              <a:gdLst/>
              <a:ahLst/>
              <a:cxnLst>
                <a:cxn ang="0">
                  <a:pos x="220" y="200"/>
                </a:cxn>
                <a:cxn ang="0">
                  <a:pos x="220" y="681"/>
                </a:cxn>
                <a:cxn ang="0">
                  <a:pos x="0" y="681"/>
                </a:cxn>
                <a:cxn ang="0">
                  <a:pos x="0" y="0"/>
                </a:cxn>
                <a:cxn ang="0">
                  <a:pos x="220" y="200"/>
                </a:cxn>
              </a:cxnLst>
              <a:rect l="0" t="0" r="r" b="b"/>
              <a:pathLst>
                <a:path w="220" h="681">
                  <a:moveTo>
                    <a:pt x="220" y="200"/>
                  </a:moveTo>
                  <a:lnTo>
                    <a:pt x="220" y="681"/>
                  </a:lnTo>
                  <a:lnTo>
                    <a:pt x="0" y="681"/>
                  </a:lnTo>
                  <a:lnTo>
                    <a:pt x="0" y="0"/>
                  </a:lnTo>
                  <a:lnTo>
                    <a:pt x="220" y="200"/>
                  </a:lnTo>
                  <a:close/>
                </a:path>
              </a:pathLst>
            </a:custGeom>
            <a:solidFill>
              <a:srgbClr val="B0AFA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1"/>
            <p:cNvSpPr>
              <a:spLocks/>
            </p:cNvSpPr>
            <p:nvPr/>
          </p:nvSpPr>
          <p:spPr bwMode="auto">
            <a:xfrm>
              <a:off x="6502261" y="1501182"/>
              <a:ext cx="4763" cy="17462"/>
            </a:xfrm>
            <a:custGeom>
              <a:avLst/>
              <a:gdLst/>
              <a:ahLst/>
              <a:cxnLst>
                <a:cxn ang="0">
                  <a:pos x="220" y="199"/>
                </a:cxn>
                <a:cxn ang="0">
                  <a:pos x="220" y="781"/>
                </a:cxn>
                <a:cxn ang="0">
                  <a:pos x="0" y="781"/>
                </a:cxn>
                <a:cxn ang="0">
                  <a:pos x="0" y="0"/>
                </a:cxn>
                <a:cxn ang="0">
                  <a:pos x="220" y="199"/>
                </a:cxn>
              </a:cxnLst>
              <a:rect l="0" t="0" r="r" b="b"/>
              <a:pathLst>
                <a:path w="220" h="781">
                  <a:moveTo>
                    <a:pt x="220" y="199"/>
                  </a:moveTo>
                  <a:lnTo>
                    <a:pt x="220" y="781"/>
                  </a:lnTo>
                  <a:lnTo>
                    <a:pt x="0" y="781"/>
                  </a:lnTo>
                  <a:lnTo>
                    <a:pt x="0" y="0"/>
                  </a:lnTo>
                  <a:lnTo>
                    <a:pt x="220" y="199"/>
                  </a:lnTo>
                  <a:close/>
                </a:path>
              </a:pathLst>
            </a:custGeom>
            <a:solidFill>
              <a:srgbClr val="B1B1B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2"/>
            <p:cNvSpPr>
              <a:spLocks/>
            </p:cNvSpPr>
            <p:nvPr/>
          </p:nvSpPr>
          <p:spPr bwMode="auto">
            <a:xfrm>
              <a:off x="6500674" y="1499594"/>
              <a:ext cx="4763" cy="19050"/>
            </a:xfrm>
            <a:custGeom>
              <a:avLst/>
              <a:gdLst/>
              <a:ahLst/>
              <a:cxnLst>
                <a:cxn ang="0">
                  <a:pos x="220" y="199"/>
                </a:cxn>
                <a:cxn ang="0">
                  <a:pos x="220" y="880"/>
                </a:cxn>
                <a:cxn ang="0">
                  <a:pos x="0" y="880"/>
                </a:cxn>
                <a:cxn ang="0">
                  <a:pos x="0" y="0"/>
                </a:cxn>
                <a:cxn ang="0">
                  <a:pos x="220" y="199"/>
                </a:cxn>
              </a:cxnLst>
              <a:rect l="0" t="0" r="r" b="b"/>
              <a:pathLst>
                <a:path w="220" h="880">
                  <a:moveTo>
                    <a:pt x="220" y="199"/>
                  </a:moveTo>
                  <a:lnTo>
                    <a:pt x="220" y="880"/>
                  </a:lnTo>
                  <a:lnTo>
                    <a:pt x="0" y="880"/>
                  </a:lnTo>
                  <a:lnTo>
                    <a:pt x="0" y="0"/>
                  </a:lnTo>
                  <a:lnTo>
                    <a:pt x="220" y="199"/>
                  </a:lnTo>
                  <a:close/>
                </a:path>
              </a:pathLst>
            </a:custGeom>
            <a:solidFill>
              <a:srgbClr val="B4B3B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3"/>
            <p:cNvSpPr>
              <a:spLocks/>
            </p:cNvSpPr>
            <p:nvPr/>
          </p:nvSpPr>
          <p:spPr bwMode="auto">
            <a:xfrm>
              <a:off x="6497499" y="1498007"/>
              <a:ext cx="4763" cy="20637"/>
            </a:xfrm>
            <a:custGeom>
              <a:avLst/>
              <a:gdLst/>
              <a:ahLst/>
              <a:cxnLst>
                <a:cxn ang="0">
                  <a:pos x="221" y="198"/>
                </a:cxn>
                <a:cxn ang="0">
                  <a:pos x="221" y="979"/>
                </a:cxn>
                <a:cxn ang="0">
                  <a:pos x="0" y="979"/>
                </a:cxn>
                <a:cxn ang="0">
                  <a:pos x="0" y="0"/>
                </a:cxn>
                <a:cxn ang="0">
                  <a:pos x="221" y="198"/>
                </a:cxn>
              </a:cxnLst>
              <a:rect l="0" t="0" r="r" b="b"/>
              <a:pathLst>
                <a:path w="221" h="979">
                  <a:moveTo>
                    <a:pt x="221" y="198"/>
                  </a:moveTo>
                  <a:lnTo>
                    <a:pt x="221" y="979"/>
                  </a:lnTo>
                  <a:lnTo>
                    <a:pt x="0" y="979"/>
                  </a:lnTo>
                  <a:lnTo>
                    <a:pt x="0" y="0"/>
                  </a:lnTo>
                  <a:lnTo>
                    <a:pt x="221" y="198"/>
                  </a:lnTo>
                  <a:close/>
                </a:path>
              </a:pathLst>
            </a:custGeom>
            <a:solidFill>
              <a:srgbClr val="B5B4B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4"/>
            <p:cNvSpPr>
              <a:spLocks/>
            </p:cNvSpPr>
            <p:nvPr/>
          </p:nvSpPr>
          <p:spPr bwMode="auto">
            <a:xfrm>
              <a:off x="6495911" y="1494832"/>
              <a:ext cx="4763" cy="23812"/>
            </a:xfrm>
            <a:custGeom>
              <a:avLst/>
              <a:gdLst/>
              <a:ahLst/>
              <a:cxnLst>
                <a:cxn ang="0">
                  <a:pos x="221" y="199"/>
                </a:cxn>
                <a:cxn ang="0">
                  <a:pos x="221" y="1079"/>
                </a:cxn>
                <a:cxn ang="0">
                  <a:pos x="0" y="1080"/>
                </a:cxn>
                <a:cxn ang="0">
                  <a:pos x="0" y="0"/>
                </a:cxn>
                <a:cxn ang="0">
                  <a:pos x="221" y="199"/>
                </a:cxn>
              </a:cxnLst>
              <a:rect l="0" t="0" r="r" b="b"/>
              <a:pathLst>
                <a:path w="221" h="1080">
                  <a:moveTo>
                    <a:pt x="221" y="199"/>
                  </a:moveTo>
                  <a:lnTo>
                    <a:pt x="221" y="1079"/>
                  </a:lnTo>
                  <a:lnTo>
                    <a:pt x="0" y="1080"/>
                  </a:lnTo>
                  <a:lnTo>
                    <a:pt x="0" y="0"/>
                  </a:lnTo>
                  <a:lnTo>
                    <a:pt x="221" y="199"/>
                  </a:lnTo>
                  <a:close/>
                </a:path>
              </a:pathLst>
            </a:custGeom>
            <a:solidFill>
              <a:srgbClr val="B7B6B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5"/>
            <p:cNvSpPr>
              <a:spLocks/>
            </p:cNvSpPr>
            <p:nvPr/>
          </p:nvSpPr>
          <p:spPr bwMode="auto">
            <a:xfrm>
              <a:off x="6492736" y="1493244"/>
              <a:ext cx="4763" cy="25400"/>
            </a:xfrm>
            <a:custGeom>
              <a:avLst/>
              <a:gdLst/>
              <a:ahLst/>
              <a:cxnLst>
                <a:cxn ang="0">
                  <a:pos x="220" y="199"/>
                </a:cxn>
                <a:cxn ang="0">
                  <a:pos x="220" y="1178"/>
                </a:cxn>
                <a:cxn ang="0">
                  <a:pos x="0" y="1179"/>
                </a:cxn>
                <a:cxn ang="0">
                  <a:pos x="0" y="0"/>
                </a:cxn>
                <a:cxn ang="0">
                  <a:pos x="220" y="199"/>
                </a:cxn>
              </a:cxnLst>
              <a:rect l="0" t="0" r="r" b="b"/>
              <a:pathLst>
                <a:path w="220" h="1179">
                  <a:moveTo>
                    <a:pt x="220" y="199"/>
                  </a:moveTo>
                  <a:lnTo>
                    <a:pt x="220" y="1178"/>
                  </a:lnTo>
                  <a:lnTo>
                    <a:pt x="0" y="1179"/>
                  </a:lnTo>
                  <a:lnTo>
                    <a:pt x="0" y="0"/>
                  </a:lnTo>
                  <a:lnTo>
                    <a:pt x="220" y="199"/>
                  </a:lnTo>
                  <a:close/>
                </a:path>
              </a:pathLst>
            </a:custGeom>
            <a:solidFill>
              <a:srgbClr val="B8B7B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6"/>
            <p:cNvSpPr>
              <a:spLocks/>
            </p:cNvSpPr>
            <p:nvPr/>
          </p:nvSpPr>
          <p:spPr bwMode="auto">
            <a:xfrm>
              <a:off x="6491149" y="1490069"/>
              <a:ext cx="4763" cy="28575"/>
            </a:xfrm>
            <a:custGeom>
              <a:avLst/>
              <a:gdLst/>
              <a:ahLst/>
              <a:cxnLst>
                <a:cxn ang="0">
                  <a:pos x="220" y="199"/>
                </a:cxn>
                <a:cxn ang="0">
                  <a:pos x="220" y="1279"/>
                </a:cxn>
                <a:cxn ang="0">
                  <a:pos x="0" y="1279"/>
                </a:cxn>
                <a:cxn ang="0">
                  <a:pos x="0" y="0"/>
                </a:cxn>
                <a:cxn ang="0">
                  <a:pos x="220" y="199"/>
                </a:cxn>
              </a:cxnLst>
              <a:rect l="0" t="0" r="r" b="b"/>
              <a:pathLst>
                <a:path w="220" h="1279">
                  <a:moveTo>
                    <a:pt x="220" y="199"/>
                  </a:moveTo>
                  <a:lnTo>
                    <a:pt x="220" y="1279"/>
                  </a:lnTo>
                  <a:lnTo>
                    <a:pt x="0" y="1279"/>
                  </a:lnTo>
                  <a:lnTo>
                    <a:pt x="0" y="0"/>
                  </a:lnTo>
                  <a:lnTo>
                    <a:pt x="220" y="199"/>
                  </a:lnTo>
                  <a:close/>
                </a:path>
              </a:pathLst>
            </a:custGeom>
            <a:solidFill>
              <a:srgbClr val="B9B9B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7"/>
            <p:cNvSpPr>
              <a:spLocks/>
            </p:cNvSpPr>
            <p:nvPr/>
          </p:nvSpPr>
          <p:spPr bwMode="auto">
            <a:xfrm>
              <a:off x="6487974" y="1488482"/>
              <a:ext cx="4763" cy="30162"/>
            </a:xfrm>
            <a:custGeom>
              <a:avLst/>
              <a:gdLst/>
              <a:ahLst/>
              <a:cxnLst>
                <a:cxn ang="0">
                  <a:pos x="220" y="199"/>
                </a:cxn>
                <a:cxn ang="0">
                  <a:pos x="220" y="1378"/>
                </a:cxn>
                <a:cxn ang="0">
                  <a:pos x="0" y="1378"/>
                </a:cxn>
                <a:cxn ang="0">
                  <a:pos x="0" y="0"/>
                </a:cxn>
                <a:cxn ang="0">
                  <a:pos x="220" y="199"/>
                </a:cxn>
              </a:cxnLst>
              <a:rect l="0" t="0" r="r" b="b"/>
              <a:pathLst>
                <a:path w="220" h="1378">
                  <a:moveTo>
                    <a:pt x="220" y="199"/>
                  </a:moveTo>
                  <a:lnTo>
                    <a:pt x="220" y="1378"/>
                  </a:lnTo>
                  <a:lnTo>
                    <a:pt x="0" y="1378"/>
                  </a:lnTo>
                  <a:lnTo>
                    <a:pt x="0" y="0"/>
                  </a:lnTo>
                  <a:lnTo>
                    <a:pt x="220" y="199"/>
                  </a:lnTo>
                  <a:close/>
                </a:path>
              </a:pathLst>
            </a:custGeom>
            <a:solidFill>
              <a:srgbClr val="BABAB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8"/>
            <p:cNvSpPr>
              <a:spLocks/>
            </p:cNvSpPr>
            <p:nvPr/>
          </p:nvSpPr>
          <p:spPr bwMode="auto">
            <a:xfrm>
              <a:off x="6486386" y="1486894"/>
              <a:ext cx="4763" cy="31750"/>
            </a:xfrm>
            <a:custGeom>
              <a:avLst/>
              <a:gdLst/>
              <a:ahLst/>
              <a:cxnLst>
                <a:cxn ang="0">
                  <a:pos x="221" y="198"/>
                </a:cxn>
                <a:cxn ang="0">
                  <a:pos x="221" y="1477"/>
                </a:cxn>
                <a:cxn ang="0">
                  <a:pos x="0" y="1477"/>
                </a:cxn>
                <a:cxn ang="0">
                  <a:pos x="0" y="0"/>
                </a:cxn>
                <a:cxn ang="0">
                  <a:pos x="221" y="198"/>
                </a:cxn>
              </a:cxnLst>
              <a:rect l="0" t="0" r="r" b="b"/>
              <a:pathLst>
                <a:path w="221" h="1477">
                  <a:moveTo>
                    <a:pt x="221" y="198"/>
                  </a:moveTo>
                  <a:lnTo>
                    <a:pt x="221" y="1477"/>
                  </a:lnTo>
                  <a:lnTo>
                    <a:pt x="0" y="1477"/>
                  </a:lnTo>
                  <a:lnTo>
                    <a:pt x="0" y="0"/>
                  </a:lnTo>
                  <a:lnTo>
                    <a:pt x="221" y="198"/>
                  </a:lnTo>
                  <a:close/>
                </a:path>
              </a:pathLst>
            </a:custGeom>
            <a:solidFill>
              <a:srgbClr val="BCBCB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19"/>
            <p:cNvSpPr>
              <a:spLocks/>
            </p:cNvSpPr>
            <p:nvPr/>
          </p:nvSpPr>
          <p:spPr bwMode="auto">
            <a:xfrm>
              <a:off x="6483211" y="1483719"/>
              <a:ext cx="4763" cy="34925"/>
            </a:xfrm>
            <a:custGeom>
              <a:avLst/>
              <a:gdLst/>
              <a:ahLst/>
              <a:cxnLst>
                <a:cxn ang="0">
                  <a:pos x="221" y="200"/>
                </a:cxn>
                <a:cxn ang="0">
                  <a:pos x="221" y="1578"/>
                </a:cxn>
                <a:cxn ang="0">
                  <a:pos x="106" y="1578"/>
                </a:cxn>
                <a:cxn ang="0">
                  <a:pos x="0" y="1509"/>
                </a:cxn>
                <a:cxn ang="0">
                  <a:pos x="0" y="0"/>
                </a:cxn>
                <a:cxn ang="0">
                  <a:pos x="221" y="200"/>
                </a:cxn>
              </a:cxnLst>
              <a:rect l="0" t="0" r="r" b="b"/>
              <a:pathLst>
                <a:path w="221" h="1578">
                  <a:moveTo>
                    <a:pt x="221" y="200"/>
                  </a:moveTo>
                  <a:lnTo>
                    <a:pt x="221" y="1578"/>
                  </a:lnTo>
                  <a:lnTo>
                    <a:pt x="106" y="1578"/>
                  </a:lnTo>
                  <a:lnTo>
                    <a:pt x="0" y="1509"/>
                  </a:lnTo>
                  <a:lnTo>
                    <a:pt x="0" y="0"/>
                  </a:lnTo>
                  <a:lnTo>
                    <a:pt x="221" y="200"/>
                  </a:lnTo>
                  <a:close/>
                </a:path>
              </a:pathLst>
            </a:custGeom>
            <a:solidFill>
              <a:srgbClr val="BEBEB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0"/>
            <p:cNvSpPr>
              <a:spLocks/>
            </p:cNvSpPr>
            <p:nvPr/>
          </p:nvSpPr>
          <p:spPr bwMode="auto">
            <a:xfrm>
              <a:off x="6481624" y="1482132"/>
              <a:ext cx="4763" cy="36512"/>
            </a:xfrm>
            <a:custGeom>
              <a:avLst/>
              <a:gdLst/>
              <a:ahLst/>
              <a:cxnLst>
                <a:cxn ang="0">
                  <a:pos x="219" y="200"/>
                </a:cxn>
                <a:cxn ang="0">
                  <a:pos x="219" y="1677"/>
                </a:cxn>
                <a:cxn ang="0">
                  <a:pos x="215" y="1677"/>
                </a:cxn>
                <a:cxn ang="0">
                  <a:pos x="0" y="1537"/>
                </a:cxn>
                <a:cxn ang="0">
                  <a:pos x="0" y="0"/>
                </a:cxn>
                <a:cxn ang="0">
                  <a:pos x="219" y="200"/>
                </a:cxn>
              </a:cxnLst>
              <a:rect l="0" t="0" r="r" b="b"/>
              <a:pathLst>
                <a:path w="219" h="1677">
                  <a:moveTo>
                    <a:pt x="219" y="200"/>
                  </a:moveTo>
                  <a:lnTo>
                    <a:pt x="219" y="1677"/>
                  </a:lnTo>
                  <a:lnTo>
                    <a:pt x="215" y="1677"/>
                  </a:lnTo>
                  <a:lnTo>
                    <a:pt x="0" y="1537"/>
                  </a:lnTo>
                  <a:lnTo>
                    <a:pt x="0" y="0"/>
                  </a:lnTo>
                  <a:lnTo>
                    <a:pt x="219" y="200"/>
                  </a:lnTo>
                  <a:close/>
                </a:path>
              </a:pathLst>
            </a:custGeom>
            <a:solidFill>
              <a:srgbClr val="BFBFB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1"/>
            <p:cNvSpPr>
              <a:spLocks/>
            </p:cNvSpPr>
            <p:nvPr/>
          </p:nvSpPr>
          <p:spPr bwMode="auto">
            <a:xfrm>
              <a:off x="6478449" y="1480544"/>
              <a:ext cx="4763" cy="36512"/>
            </a:xfrm>
            <a:custGeom>
              <a:avLst/>
              <a:gdLst/>
              <a:ahLst/>
              <a:cxnLst>
                <a:cxn ang="0">
                  <a:pos x="219" y="199"/>
                </a:cxn>
                <a:cxn ang="0">
                  <a:pos x="219" y="1708"/>
                </a:cxn>
                <a:cxn ang="0">
                  <a:pos x="0" y="1566"/>
                </a:cxn>
                <a:cxn ang="0">
                  <a:pos x="0" y="0"/>
                </a:cxn>
                <a:cxn ang="0">
                  <a:pos x="219" y="199"/>
                </a:cxn>
              </a:cxnLst>
              <a:rect l="0" t="0" r="r" b="b"/>
              <a:pathLst>
                <a:path w="219" h="1708">
                  <a:moveTo>
                    <a:pt x="219" y="199"/>
                  </a:moveTo>
                  <a:lnTo>
                    <a:pt x="219" y="1708"/>
                  </a:lnTo>
                  <a:lnTo>
                    <a:pt x="0" y="1566"/>
                  </a:lnTo>
                  <a:lnTo>
                    <a:pt x="0" y="0"/>
                  </a:lnTo>
                  <a:lnTo>
                    <a:pt x="219" y="199"/>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2"/>
            <p:cNvSpPr>
              <a:spLocks/>
            </p:cNvSpPr>
            <p:nvPr/>
          </p:nvSpPr>
          <p:spPr bwMode="auto">
            <a:xfrm>
              <a:off x="6476861" y="1477369"/>
              <a:ext cx="4763" cy="38100"/>
            </a:xfrm>
            <a:custGeom>
              <a:avLst/>
              <a:gdLst/>
              <a:ahLst/>
              <a:cxnLst>
                <a:cxn ang="0">
                  <a:pos x="221" y="199"/>
                </a:cxn>
                <a:cxn ang="0">
                  <a:pos x="221" y="1736"/>
                </a:cxn>
                <a:cxn ang="0">
                  <a:pos x="0" y="1594"/>
                </a:cxn>
                <a:cxn ang="0">
                  <a:pos x="0" y="0"/>
                </a:cxn>
                <a:cxn ang="0">
                  <a:pos x="221" y="199"/>
                </a:cxn>
              </a:cxnLst>
              <a:rect l="0" t="0" r="r" b="b"/>
              <a:pathLst>
                <a:path w="221" h="1736">
                  <a:moveTo>
                    <a:pt x="221" y="199"/>
                  </a:moveTo>
                  <a:lnTo>
                    <a:pt x="221" y="1736"/>
                  </a:lnTo>
                  <a:lnTo>
                    <a:pt x="0" y="1594"/>
                  </a:lnTo>
                  <a:lnTo>
                    <a:pt x="0" y="0"/>
                  </a:lnTo>
                  <a:lnTo>
                    <a:pt x="221" y="199"/>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3"/>
            <p:cNvSpPr>
              <a:spLocks/>
            </p:cNvSpPr>
            <p:nvPr/>
          </p:nvSpPr>
          <p:spPr bwMode="auto">
            <a:xfrm>
              <a:off x="6473686" y="1475782"/>
              <a:ext cx="4763" cy="38100"/>
            </a:xfrm>
            <a:custGeom>
              <a:avLst/>
              <a:gdLst/>
              <a:ahLst/>
              <a:cxnLst>
                <a:cxn ang="0">
                  <a:pos x="221" y="199"/>
                </a:cxn>
                <a:cxn ang="0">
                  <a:pos x="221" y="1765"/>
                </a:cxn>
                <a:cxn ang="0">
                  <a:pos x="0" y="1623"/>
                </a:cxn>
                <a:cxn ang="0">
                  <a:pos x="0" y="0"/>
                </a:cxn>
                <a:cxn ang="0">
                  <a:pos x="221" y="199"/>
                </a:cxn>
              </a:cxnLst>
              <a:rect l="0" t="0" r="r" b="b"/>
              <a:pathLst>
                <a:path w="221" h="1765">
                  <a:moveTo>
                    <a:pt x="221" y="199"/>
                  </a:moveTo>
                  <a:lnTo>
                    <a:pt x="221" y="1765"/>
                  </a:lnTo>
                  <a:lnTo>
                    <a:pt x="0" y="1623"/>
                  </a:lnTo>
                  <a:lnTo>
                    <a:pt x="0" y="0"/>
                  </a:lnTo>
                  <a:lnTo>
                    <a:pt x="221" y="199"/>
                  </a:lnTo>
                  <a:close/>
                </a:path>
              </a:pathLst>
            </a:custGeom>
            <a:solidFill>
              <a:srgbClr val="C4C4C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4"/>
            <p:cNvSpPr>
              <a:spLocks/>
            </p:cNvSpPr>
            <p:nvPr/>
          </p:nvSpPr>
          <p:spPr bwMode="auto">
            <a:xfrm>
              <a:off x="6472099" y="1474194"/>
              <a:ext cx="4763" cy="38100"/>
            </a:xfrm>
            <a:custGeom>
              <a:avLst/>
              <a:gdLst/>
              <a:ahLst/>
              <a:cxnLst>
                <a:cxn ang="0">
                  <a:pos x="220" y="199"/>
                </a:cxn>
                <a:cxn ang="0">
                  <a:pos x="220" y="1793"/>
                </a:cxn>
                <a:cxn ang="0">
                  <a:pos x="0" y="1651"/>
                </a:cxn>
                <a:cxn ang="0">
                  <a:pos x="0" y="0"/>
                </a:cxn>
                <a:cxn ang="0">
                  <a:pos x="220" y="199"/>
                </a:cxn>
              </a:cxnLst>
              <a:rect l="0" t="0" r="r" b="b"/>
              <a:pathLst>
                <a:path w="220" h="1793">
                  <a:moveTo>
                    <a:pt x="220" y="199"/>
                  </a:moveTo>
                  <a:lnTo>
                    <a:pt x="220" y="1793"/>
                  </a:lnTo>
                  <a:lnTo>
                    <a:pt x="0" y="1651"/>
                  </a:lnTo>
                  <a:lnTo>
                    <a:pt x="0" y="0"/>
                  </a:lnTo>
                  <a:lnTo>
                    <a:pt x="220" y="199"/>
                  </a:lnTo>
                  <a:close/>
                </a:path>
              </a:pathLst>
            </a:custGeom>
            <a:solidFill>
              <a:srgbClr val="C5C5C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
            <p:cNvSpPr>
              <a:spLocks/>
            </p:cNvSpPr>
            <p:nvPr/>
          </p:nvSpPr>
          <p:spPr bwMode="auto">
            <a:xfrm>
              <a:off x="6468924" y="1471019"/>
              <a:ext cx="4763" cy="39687"/>
            </a:xfrm>
            <a:custGeom>
              <a:avLst/>
              <a:gdLst/>
              <a:ahLst/>
              <a:cxnLst>
                <a:cxn ang="0">
                  <a:pos x="220" y="199"/>
                </a:cxn>
                <a:cxn ang="0">
                  <a:pos x="220" y="1822"/>
                </a:cxn>
                <a:cxn ang="0">
                  <a:pos x="0" y="1680"/>
                </a:cxn>
                <a:cxn ang="0">
                  <a:pos x="0" y="0"/>
                </a:cxn>
                <a:cxn ang="0">
                  <a:pos x="220" y="199"/>
                </a:cxn>
              </a:cxnLst>
              <a:rect l="0" t="0" r="r" b="b"/>
              <a:pathLst>
                <a:path w="220" h="1822">
                  <a:moveTo>
                    <a:pt x="220" y="199"/>
                  </a:moveTo>
                  <a:lnTo>
                    <a:pt x="220" y="1822"/>
                  </a:lnTo>
                  <a:lnTo>
                    <a:pt x="0" y="1680"/>
                  </a:lnTo>
                  <a:lnTo>
                    <a:pt x="0" y="0"/>
                  </a:lnTo>
                  <a:lnTo>
                    <a:pt x="220" y="199"/>
                  </a:lnTo>
                  <a:close/>
                </a:path>
              </a:pathLst>
            </a:custGeom>
            <a:solidFill>
              <a:srgbClr val="C7C7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6"/>
            <p:cNvSpPr>
              <a:spLocks/>
            </p:cNvSpPr>
            <p:nvPr/>
          </p:nvSpPr>
          <p:spPr bwMode="auto">
            <a:xfrm>
              <a:off x="6467336" y="1469432"/>
              <a:ext cx="4763" cy="39687"/>
            </a:xfrm>
            <a:custGeom>
              <a:avLst/>
              <a:gdLst/>
              <a:ahLst/>
              <a:cxnLst>
                <a:cxn ang="0">
                  <a:pos x="221" y="199"/>
                </a:cxn>
                <a:cxn ang="0">
                  <a:pos x="221" y="1850"/>
                </a:cxn>
                <a:cxn ang="0">
                  <a:pos x="0" y="1707"/>
                </a:cxn>
                <a:cxn ang="0">
                  <a:pos x="0" y="0"/>
                </a:cxn>
                <a:cxn ang="0">
                  <a:pos x="221" y="199"/>
                </a:cxn>
              </a:cxnLst>
              <a:rect l="0" t="0" r="r" b="b"/>
              <a:pathLst>
                <a:path w="221" h="1850">
                  <a:moveTo>
                    <a:pt x="221" y="199"/>
                  </a:moveTo>
                  <a:lnTo>
                    <a:pt x="221" y="1850"/>
                  </a:lnTo>
                  <a:lnTo>
                    <a:pt x="0" y="1707"/>
                  </a:lnTo>
                  <a:lnTo>
                    <a:pt x="0" y="0"/>
                  </a:lnTo>
                  <a:lnTo>
                    <a:pt x="221" y="199"/>
                  </a:lnTo>
                  <a:close/>
                </a:path>
              </a:pathLst>
            </a:custGeom>
            <a:solidFill>
              <a:srgbClr val="C9C9C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7"/>
            <p:cNvSpPr>
              <a:spLocks/>
            </p:cNvSpPr>
            <p:nvPr/>
          </p:nvSpPr>
          <p:spPr bwMode="auto">
            <a:xfrm>
              <a:off x="6464161" y="1466257"/>
              <a:ext cx="4763" cy="41275"/>
            </a:xfrm>
            <a:custGeom>
              <a:avLst/>
              <a:gdLst/>
              <a:ahLst/>
              <a:cxnLst>
                <a:cxn ang="0">
                  <a:pos x="221" y="198"/>
                </a:cxn>
                <a:cxn ang="0">
                  <a:pos x="221" y="1878"/>
                </a:cxn>
                <a:cxn ang="0">
                  <a:pos x="0" y="1735"/>
                </a:cxn>
                <a:cxn ang="0">
                  <a:pos x="0" y="0"/>
                </a:cxn>
                <a:cxn ang="0">
                  <a:pos x="221" y="198"/>
                </a:cxn>
              </a:cxnLst>
              <a:rect l="0" t="0" r="r" b="b"/>
              <a:pathLst>
                <a:path w="221" h="1878">
                  <a:moveTo>
                    <a:pt x="221" y="198"/>
                  </a:moveTo>
                  <a:lnTo>
                    <a:pt x="221" y="1878"/>
                  </a:lnTo>
                  <a:lnTo>
                    <a:pt x="0" y="1735"/>
                  </a:lnTo>
                  <a:lnTo>
                    <a:pt x="0" y="0"/>
                  </a:lnTo>
                  <a:lnTo>
                    <a:pt x="221" y="198"/>
                  </a:lnTo>
                  <a:close/>
                </a:path>
              </a:pathLst>
            </a:custGeom>
            <a:solidFill>
              <a:srgbClr val="CACAC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8"/>
            <p:cNvSpPr>
              <a:spLocks/>
            </p:cNvSpPr>
            <p:nvPr/>
          </p:nvSpPr>
          <p:spPr bwMode="auto">
            <a:xfrm>
              <a:off x="6462574" y="1464669"/>
              <a:ext cx="4763" cy="41275"/>
            </a:xfrm>
            <a:custGeom>
              <a:avLst/>
              <a:gdLst/>
              <a:ahLst/>
              <a:cxnLst>
                <a:cxn ang="0">
                  <a:pos x="220" y="199"/>
                </a:cxn>
                <a:cxn ang="0">
                  <a:pos x="220" y="1906"/>
                </a:cxn>
                <a:cxn ang="0">
                  <a:pos x="0" y="1764"/>
                </a:cxn>
                <a:cxn ang="0">
                  <a:pos x="0" y="0"/>
                </a:cxn>
                <a:cxn ang="0">
                  <a:pos x="220" y="199"/>
                </a:cxn>
              </a:cxnLst>
              <a:rect l="0" t="0" r="r" b="b"/>
              <a:pathLst>
                <a:path w="220" h="1906">
                  <a:moveTo>
                    <a:pt x="220" y="199"/>
                  </a:moveTo>
                  <a:lnTo>
                    <a:pt x="220" y="1906"/>
                  </a:lnTo>
                  <a:lnTo>
                    <a:pt x="0" y="1764"/>
                  </a:lnTo>
                  <a:lnTo>
                    <a:pt x="0" y="0"/>
                  </a:lnTo>
                  <a:lnTo>
                    <a:pt x="220" y="199"/>
                  </a:lnTo>
                  <a:close/>
                </a:path>
              </a:pathLst>
            </a:custGeom>
            <a:solidFill>
              <a:srgbClr val="CDCC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9"/>
            <p:cNvSpPr>
              <a:spLocks/>
            </p:cNvSpPr>
            <p:nvPr/>
          </p:nvSpPr>
          <p:spPr bwMode="auto">
            <a:xfrm>
              <a:off x="6459399" y="1463082"/>
              <a:ext cx="4763" cy="41275"/>
            </a:xfrm>
            <a:custGeom>
              <a:avLst/>
              <a:gdLst/>
              <a:ahLst/>
              <a:cxnLst>
                <a:cxn ang="0">
                  <a:pos x="220" y="187"/>
                </a:cxn>
                <a:cxn ang="0">
                  <a:pos x="220" y="1922"/>
                </a:cxn>
                <a:cxn ang="0">
                  <a:pos x="0" y="1780"/>
                </a:cxn>
                <a:cxn ang="0">
                  <a:pos x="0" y="0"/>
                </a:cxn>
                <a:cxn ang="0">
                  <a:pos x="30" y="13"/>
                </a:cxn>
                <a:cxn ang="0">
                  <a:pos x="220" y="187"/>
                </a:cxn>
              </a:cxnLst>
              <a:rect l="0" t="0" r="r" b="b"/>
              <a:pathLst>
                <a:path w="220" h="1922">
                  <a:moveTo>
                    <a:pt x="220" y="187"/>
                  </a:moveTo>
                  <a:lnTo>
                    <a:pt x="220" y="1922"/>
                  </a:lnTo>
                  <a:lnTo>
                    <a:pt x="0" y="1780"/>
                  </a:lnTo>
                  <a:lnTo>
                    <a:pt x="0" y="0"/>
                  </a:lnTo>
                  <a:lnTo>
                    <a:pt x="30" y="13"/>
                  </a:lnTo>
                  <a:lnTo>
                    <a:pt x="220" y="187"/>
                  </a:lnTo>
                  <a:close/>
                </a:path>
              </a:pathLst>
            </a:custGeom>
            <a:solidFill>
              <a:srgbClr val="CECDC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30"/>
            <p:cNvSpPr>
              <a:spLocks/>
            </p:cNvSpPr>
            <p:nvPr/>
          </p:nvSpPr>
          <p:spPr bwMode="auto">
            <a:xfrm>
              <a:off x="6457811" y="1461494"/>
              <a:ext cx="4763" cy="41275"/>
            </a:xfrm>
            <a:custGeom>
              <a:avLst/>
              <a:gdLst/>
              <a:ahLst/>
              <a:cxnLst>
                <a:cxn ang="0">
                  <a:pos x="221" y="136"/>
                </a:cxn>
                <a:cxn ang="0">
                  <a:pos x="221" y="1900"/>
                </a:cxn>
                <a:cxn ang="0">
                  <a:pos x="0" y="1758"/>
                </a:cxn>
                <a:cxn ang="0">
                  <a:pos x="0" y="0"/>
                </a:cxn>
                <a:cxn ang="0">
                  <a:pos x="141" y="62"/>
                </a:cxn>
                <a:cxn ang="0">
                  <a:pos x="221" y="136"/>
                </a:cxn>
              </a:cxnLst>
              <a:rect l="0" t="0" r="r" b="b"/>
              <a:pathLst>
                <a:path w="221" h="1900">
                  <a:moveTo>
                    <a:pt x="221" y="136"/>
                  </a:moveTo>
                  <a:lnTo>
                    <a:pt x="221" y="1900"/>
                  </a:lnTo>
                  <a:lnTo>
                    <a:pt x="0" y="1758"/>
                  </a:lnTo>
                  <a:lnTo>
                    <a:pt x="0" y="0"/>
                  </a:lnTo>
                  <a:lnTo>
                    <a:pt x="141" y="62"/>
                  </a:lnTo>
                  <a:lnTo>
                    <a:pt x="221" y="136"/>
                  </a:lnTo>
                  <a:close/>
                </a:path>
              </a:pathLst>
            </a:custGeom>
            <a:solidFill>
              <a:srgbClr val="D0CFC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31"/>
            <p:cNvSpPr>
              <a:spLocks/>
            </p:cNvSpPr>
            <p:nvPr/>
          </p:nvSpPr>
          <p:spPr bwMode="auto">
            <a:xfrm>
              <a:off x="6454636" y="1461494"/>
              <a:ext cx="4763" cy="39687"/>
            </a:xfrm>
            <a:custGeom>
              <a:avLst/>
              <a:gdLst/>
              <a:ahLst/>
              <a:cxnLst>
                <a:cxn ang="0">
                  <a:pos x="220" y="99"/>
                </a:cxn>
                <a:cxn ang="0">
                  <a:pos x="220" y="1879"/>
                </a:cxn>
                <a:cxn ang="0">
                  <a:pos x="0" y="1736"/>
                </a:cxn>
                <a:cxn ang="0">
                  <a:pos x="0" y="0"/>
                </a:cxn>
                <a:cxn ang="0">
                  <a:pos x="220" y="99"/>
                </a:cxn>
              </a:cxnLst>
              <a:rect l="0" t="0" r="r" b="b"/>
              <a:pathLst>
                <a:path w="220" h="1879">
                  <a:moveTo>
                    <a:pt x="220" y="99"/>
                  </a:moveTo>
                  <a:lnTo>
                    <a:pt x="220" y="1879"/>
                  </a:lnTo>
                  <a:lnTo>
                    <a:pt x="0" y="1736"/>
                  </a:lnTo>
                  <a:lnTo>
                    <a:pt x="0" y="0"/>
                  </a:lnTo>
                  <a:lnTo>
                    <a:pt x="220" y="99"/>
                  </a:lnTo>
                  <a:close/>
                </a:path>
              </a:pathLst>
            </a:custGeom>
            <a:solidFill>
              <a:srgbClr val="D1D0D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32"/>
            <p:cNvSpPr>
              <a:spLocks/>
            </p:cNvSpPr>
            <p:nvPr/>
          </p:nvSpPr>
          <p:spPr bwMode="auto">
            <a:xfrm>
              <a:off x="6453049" y="1459907"/>
              <a:ext cx="4763" cy="39687"/>
            </a:xfrm>
            <a:custGeom>
              <a:avLst/>
              <a:gdLst/>
              <a:ahLst/>
              <a:cxnLst>
                <a:cxn ang="0">
                  <a:pos x="219" y="100"/>
                </a:cxn>
                <a:cxn ang="0">
                  <a:pos x="219" y="1858"/>
                </a:cxn>
                <a:cxn ang="0">
                  <a:pos x="0" y="1715"/>
                </a:cxn>
                <a:cxn ang="0">
                  <a:pos x="0" y="0"/>
                </a:cxn>
                <a:cxn ang="0">
                  <a:pos x="219" y="100"/>
                </a:cxn>
              </a:cxnLst>
              <a:rect l="0" t="0" r="r" b="b"/>
              <a:pathLst>
                <a:path w="219" h="1858">
                  <a:moveTo>
                    <a:pt x="219" y="100"/>
                  </a:moveTo>
                  <a:lnTo>
                    <a:pt x="219" y="1858"/>
                  </a:lnTo>
                  <a:lnTo>
                    <a:pt x="0" y="1715"/>
                  </a:lnTo>
                  <a:lnTo>
                    <a:pt x="0" y="0"/>
                  </a:lnTo>
                  <a:lnTo>
                    <a:pt x="219" y="100"/>
                  </a:lnTo>
                  <a:close/>
                </a:path>
              </a:pathLst>
            </a:custGeom>
            <a:solidFill>
              <a:srgbClr val="D3D2D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33"/>
            <p:cNvSpPr>
              <a:spLocks/>
            </p:cNvSpPr>
            <p:nvPr/>
          </p:nvSpPr>
          <p:spPr bwMode="auto">
            <a:xfrm>
              <a:off x="6449874" y="1458319"/>
              <a:ext cx="4763" cy="39687"/>
            </a:xfrm>
            <a:custGeom>
              <a:avLst/>
              <a:gdLst/>
              <a:ahLst/>
              <a:cxnLst>
                <a:cxn ang="0">
                  <a:pos x="220" y="99"/>
                </a:cxn>
                <a:cxn ang="0">
                  <a:pos x="220" y="1835"/>
                </a:cxn>
                <a:cxn ang="0">
                  <a:pos x="0" y="1693"/>
                </a:cxn>
                <a:cxn ang="0">
                  <a:pos x="0" y="0"/>
                </a:cxn>
                <a:cxn ang="0">
                  <a:pos x="220" y="99"/>
                </a:cxn>
              </a:cxnLst>
              <a:rect l="0" t="0" r="r" b="b"/>
              <a:pathLst>
                <a:path w="220" h="1835">
                  <a:moveTo>
                    <a:pt x="220" y="99"/>
                  </a:moveTo>
                  <a:lnTo>
                    <a:pt x="220" y="1835"/>
                  </a:lnTo>
                  <a:lnTo>
                    <a:pt x="0" y="1693"/>
                  </a:lnTo>
                  <a:lnTo>
                    <a:pt x="0" y="0"/>
                  </a:lnTo>
                  <a:lnTo>
                    <a:pt x="220" y="99"/>
                  </a:lnTo>
                  <a:close/>
                </a:path>
              </a:pathLst>
            </a:custGeom>
            <a:solidFill>
              <a:srgbClr val="D5D4D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34"/>
            <p:cNvSpPr>
              <a:spLocks/>
            </p:cNvSpPr>
            <p:nvPr/>
          </p:nvSpPr>
          <p:spPr bwMode="auto">
            <a:xfrm>
              <a:off x="6446699" y="1458319"/>
              <a:ext cx="6350" cy="38100"/>
            </a:xfrm>
            <a:custGeom>
              <a:avLst/>
              <a:gdLst/>
              <a:ahLst/>
              <a:cxnLst>
                <a:cxn ang="0">
                  <a:pos x="221" y="99"/>
                </a:cxn>
                <a:cxn ang="0">
                  <a:pos x="221" y="1814"/>
                </a:cxn>
                <a:cxn ang="0">
                  <a:pos x="0" y="1672"/>
                </a:cxn>
                <a:cxn ang="0">
                  <a:pos x="0" y="0"/>
                </a:cxn>
                <a:cxn ang="0">
                  <a:pos x="221" y="99"/>
                </a:cxn>
              </a:cxnLst>
              <a:rect l="0" t="0" r="r" b="b"/>
              <a:pathLst>
                <a:path w="221" h="1814">
                  <a:moveTo>
                    <a:pt x="221" y="99"/>
                  </a:moveTo>
                  <a:lnTo>
                    <a:pt x="221" y="1814"/>
                  </a:lnTo>
                  <a:lnTo>
                    <a:pt x="0" y="1672"/>
                  </a:lnTo>
                  <a:lnTo>
                    <a:pt x="0" y="0"/>
                  </a:lnTo>
                  <a:lnTo>
                    <a:pt x="221" y="99"/>
                  </a:lnTo>
                  <a:close/>
                </a:path>
              </a:pathLst>
            </a:custGeom>
            <a:solidFill>
              <a:srgbClr val="D6D6D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35"/>
            <p:cNvSpPr>
              <a:spLocks/>
            </p:cNvSpPr>
            <p:nvPr/>
          </p:nvSpPr>
          <p:spPr bwMode="auto">
            <a:xfrm>
              <a:off x="6445111" y="1456732"/>
              <a:ext cx="4763" cy="38100"/>
            </a:xfrm>
            <a:custGeom>
              <a:avLst/>
              <a:gdLst/>
              <a:ahLst/>
              <a:cxnLst>
                <a:cxn ang="0">
                  <a:pos x="221" y="100"/>
                </a:cxn>
                <a:cxn ang="0">
                  <a:pos x="221" y="1793"/>
                </a:cxn>
                <a:cxn ang="0">
                  <a:pos x="0" y="1651"/>
                </a:cxn>
                <a:cxn ang="0">
                  <a:pos x="0" y="0"/>
                </a:cxn>
                <a:cxn ang="0">
                  <a:pos x="221" y="100"/>
                </a:cxn>
              </a:cxnLst>
              <a:rect l="0" t="0" r="r" b="b"/>
              <a:pathLst>
                <a:path w="221" h="1793">
                  <a:moveTo>
                    <a:pt x="221" y="100"/>
                  </a:moveTo>
                  <a:lnTo>
                    <a:pt x="221" y="1793"/>
                  </a:lnTo>
                  <a:lnTo>
                    <a:pt x="0" y="1651"/>
                  </a:lnTo>
                  <a:lnTo>
                    <a:pt x="0" y="0"/>
                  </a:lnTo>
                  <a:lnTo>
                    <a:pt x="221" y="100"/>
                  </a:lnTo>
                  <a:close/>
                </a:path>
              </a:pathLst>
            </a:custGeom>
            <a:solidFill>
              <a:srgbClr val="D9D8D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37"/>
            <p:cNvSpPr>
              <a:spLocks/>
            </p:cNvSpPr>
            <p:nvPr/>
          </p:nvSpPr>
          <p:spPr bwMode="auto">
            <a:xfrm>
              <a:off x="6440349" y="1453557"/>
              <a:ext cx="4763" cy="38100"/>
            </a:xfrm>
            <a:custGeom>
              <a:avLst/>
              <a:gdLst/>
              <a:ahLst/>
              <a:cxnLst>
                <a:cxn ang="0">
                  <a:pos x="220" y="99"/>
                </a:cxn>
                <a:cxn ang="0">
                  <a:pos x="220" y="1750"/>
                </a:cxn>
                <a:cxn ang="0">
                  <a:pos x="0" y="1608"/>
                </a:cxn>
                <a:cxn ang="0">
                  <a:pos x="0" y="0"/>
                </a:cxn>
                <a:cxn ang="0">
                  <a:pos x="220" y="99"/>
                </a:cxn>
              </a:cxnLst>
              <a:rect l="0" t="0" r="r" b="b"/>
              <a:pathLst>
                <a:path w="220" h="1750">
                  <a:moveTo>
                    <a:pt x="220" y="99"/>
                  </a:moveTo>
                  <a:lnTo>
                    <a:pt x="220" y="1750"/>
                  </a:lnTo>
                  <a:lnTo>
                    <a:pt x="0" y="1608"/>
                  </a:lnTo>
                  <a:lnTo>
                    <a:pt x="0" y="0"/>
                  </a:lnTo>
                  <a:lnTo>
                    <a:pt x="220" y="99"/>
                  </a:lnTo>
                  <a:close/>
                </a:path>
              </a:pathLst>
            </a:custGeom>
            <a:solidFill>
              <a:srgbClr val="DDDCD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38"/>
            <p:cNvSpPr>
              <a:spLocks/>
            </p:cNvSpPr>
            <p:nvPr/>
          </p:nvSpPr>
          <p:spPr bwMode="auto">
            <a:xfrm>
              <a:off x="6437174" y="1453557"/>
              <a:ext cx="4763" cy="36512"/>
            </a:xfrm>
            <a:custGeom>
              <a:avLst/>
              <a:gdLst/>
              <a:ahLst/>
              <a:cxnLst>
                <a:cxn ang="0">
                  <a:pos x="221" y="99"/>
                </a:cxn>
                <a:cxn ang="0">
                  <a:pos x="221" y="1728"/>
                </a:cxn>
                <a:cxn ang="0">
                  <a:pos x="0" y="1586"/>
                </a:cxn>
                <a:cxn ang="0">
                  <a:pos x="0" y="0"/>
                </a:cxn>
                <a:cxn ang="0">
                  <a:pos x="221" y="99"/>
                </a:cxn>
              </a:cxnLst>
              <a:rect l="0" t="0" r="r" b="b"/>
              <a:pathLst>
                <a:path w="221" h="1728">
                  <a:moveTo>
                    <a:pt x="221" y="99"/>
                  </a:moveTo>
                  <a:lnTo>
                    <a:pt x="221" y="1728"/>
                  </a:lnTo>
                  <a:lnTo>
                    <a:pt x="0" y="1586"/>
                  </a:lnTo>
                  <a:lnTo>
                    <a:pt x="0" y="0"/>
                  </a:lnTo>
                  <a:lnTo>
                    <a:pt x="221" y="99"/>
                  </a:lnTo>
                  <a:close/>
                </a:path>
              </a:pathLst>
            </a:custGeom>
            <a:solidFill>
              <a:srgbClr val="DEDED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39"/>
            <p:cNvSpPr>
              <a:spLocks/>
            </p:cNvSpPr>
            <p:nvPr/>
          </p:nvSpPr>
          <p:spPr bwMode="auto">
            <a:xfrm>
              <a:off x="6435586" y="1453557"/>
              <a:ext cx="4763" cy="36512"/>
            </a:xfrm>
            <a:custGeom>
              <a:avLst/>
              <a:gdLst/>
              <a:ahLst/>
              <a:cxnLst>
                <a:cxn ang="0">
                  <a:pos x="221" y="52"/>
                </a:cxn>
                <a:cxn ang="0">
                  <a:pos x="221" y="1660"/>
                </a:cxn>
                <a:cxn ang="0">
                  <a:pos x="0" y="1517"/>
                </a:cxn>
                <a:cxn ang="0">
                  <a:pos x="0" y="26"/>
                </a:cxn>
                <a:cxn ang="0">
                  <a:pos x="104" y="0"/>
                </a:cxn>
                <a:cxn ang="0">
                  <a:pos x="221" y="52"/>
                </a:cxn>
              </a:cxnLst>
              <a:rect l="0" t="0" r="r" b="b"/>
              <a:pathLst>
                <a:path w="221" h="1660">
                  <a:moveTo>
                    <a:pt x="221" y="52"/>
                  </a:moveTo>
                  <a:lnTo>
                    <a:pt x="221" y="1660"/>
                  </a:lnTo>
                  <a:lnTo>
                    <a:pt x="0" y="1517"/>
                  </a:lnTo>
                  <a:lnTo>
                    <a:pt x="0" y="26"/>
                  </a:lnTo>
                  <a:lnTo>
                    <a:pt x="104" y="0"/>
                  </a:lnTo>
                  <a:lnTo>
                    <a:pt x="221" y="52"/>
                  </a:lnTo>
                  <a:close/>
                </a:path>
              </a:pathLst>
            </a:custGeom>
            <a:solidFill>
              <a:srgbClr val="E1E0E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40"/>
            <p:cNvSpPr>
              <a:spLocks/>
            </p:cNvSpPr>
            <p:nvPr/>
          </p:nvSpPr>
          <p:spPr bwMode="auto">
            <a:xfrm>
              <a:off x="6432411" y="1453557"/>
              <a:ext cx="4763" cy="34925"/>
            </a:xfrm>
            <a:custGeom>
              <a:avLst/>
              <a:gdLst/>
              <a:ahLst/>
              <a:cxnLst>
                <a:cxn ang="0">
                  <a:pos x="220" y="3"/>
                </a:cxn>
                <a:cxn ang="0">
                  <a:pos x="220" y="1589"/>
                </a:cxn>
                <a:cxn ang="0">
                  <a:pos x="0" y="1446"/>
                </a:cxn>
                <a:cxn ang="0">
                  <a:pos x="0" y="54"/>
                </a:cxn>
                <a:cxn ang="0">
                  <a:pos x="214" y="0"/>
                </a:cxn>
                <a:cxn ang="0">
                  <a:pos x="220" y="3"/>
                </a:cxn>
              </a:cxnLst>
              <a:rect l="0" t="0" r="r" b="b"/>
              <a:pathLst>
                <a:path w="220" h="1589">
                  <a:moveTo>
                    <a:pt x="220" y="3"/>
                  </a:moveTo>
                  <a:lnTo>
                    <a:pt x="220" y="1589"/>
                  </a:lnTo>
                  <a:lnTo>
                    <a:pt x="0" y="1446"/>
                  </a:lnTo>
                  <a:lnTo>
                    <a:pt x="0" y="54"/>
                  </a:lnTo>
                  <a:lnTo>
                    <a:pt x="214" y="0"/>
                  </a:lnTo>
                  <a:lnTo>
                    <a:pt x="220" y="3"/>
                  </a:lnTo>
                  <a:close/>
                </a:path>
              </a:pathLst>
            </a:custGeom>
            <a:solidFill>
              <a:srgbClr val="E3E3E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41"/>
            <p:cNvSpPr>
              <a:spLocks/>
            </p:cNvSpPr>
            <p:nvPr/>
          </p:nvSpPr>
          <p:spPr bwMode="auto">
            <a:xfrm>
              <a:off x="6430824" y="1453557"/>
              <a:ext cx="4763" cy="33337"/>
            </a:xfrm>
            <a:custGeom>
              <a:avLst/>
              <a:gdLst/>
              <a:ahLst/>
              <a:cxnLst>
                <a:cxn ang="0">
                  <a:pos x="220" y="0"/>
                </a:cxn>
                <a:cxn ang="0">
                  <a:pos x="220" y="1491"/>
                </a:cxn>
                <a:cxn ang="0">
                  <a:pos x="0" y="1349"/>
                </a:cxn>
                <a:cxn ang="0">
                  <a:pos x="0" y="56"/>
                </a:cxn>
                <a:cxn ang="0">
                  <a:pos x="220" y="0"/>
                </a:cxn>
              </a:cxnLst>
              <a:rect l="0" t="0" r="r" b="b"/>
              <a:pathLst>
                <a:path w="220" h="1491">
                  <a:moveTo>
                    <a:pt x="220" y="0"/>
                  </a:moveTo>
                  <a:lnTo>
                    <a:pt x="220" y="1491"/>
                  </a:lnTo>
                  <a:lnTo>
                    <a:pt x="0" y="1349"/>
                  </a:lnTo>
                  <a:lnTo>
                    <a:pt x="0" y="56"/>
                  </a:lnTo>
                  <a:lnTo>
                    <a:pt x="220" y="0"/>
                  </a:lnTo>
                  <a:close/>
                </a:path>
              </a:pathLst>
            </a:custGeom>
            <a:solidFill>
              <a:srgbClr val="E4E4E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42"/>
            <p:cNvSpPr>
              <a:spLocks/>
            </p:cNvSpPr>
            <p:nvPr/>
          </p:nvSpPr>
          <p:spPr bwMode="auto">
            <a:xfrm>
              <a:off x="6427649" y="1455144"/>
              <a:ext cx="4763" cy="30162"/>
            </a:xfrm>
            <a:custGeom>
              <a:avLst/>
              <a:gdLst/>
              <a:ahLst/>
              <a:cxnLst>
                <a:cxn ang="0">
                  <a:pos x="219" y="0"/>
                </a:cxn>
                <a:cxn ang="0">
                  <a:pos x="219" y="1392"/>
                </a:cxn>
                <a:cxn ang="0">
                  <a:pos x="0" y="1250"/>
                </a:cxn>
                <a:cxn ang="0">
                  <a:pos x="0" y="56"/>
                </a:cxn>
                <a:cxn ang="0">
                  <a:pos x="219" y="0"/>
                </a:cxn>
              </a:cxnLst>
              <a:rect l="0" t="0" r="r" b="b"/>
              <a:pathLst>
                <a:path w="219" h="1392">
                  <a:moveTo>
                    <a:pt x="219" y="0"/>
                  </a:moveTo>
                  <a:lnTo>
                    <a:pt x="219" y="1392"/>
                  </a:lnTo>
                  <a:lnTo>
                    <a:pt x="0" y="1250"/>
                  </a:lnTo>
                  <a:lnTo>
                    <a:pt x="0" y="56"/>
                  </a:lnTo>
                  <a:lnTo>
                    <a:pt x="219" y="0"/>
                  </a:lnTo>
                  <a:close/>
                </a:path>
              </a:pathLst>
            </a:custGeom>
            <a:solidFill>
              <a:srgbClr val="E7E6E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43"/>
            <p:cNvSpPr>
              <a:spLocks/>
            </p:cNvSpPr>
            <p:nvPr/>
          </p:nvSpPr>
          <p:spPr bwMode="auto">
            <a:xfrm>
              <a:off x="6426061" y="1455144"/>
              <a:ext cx="4763" cy="28575"/>
            </a:xfrm>
            <a:custGeom>
              <a:avLst/>
              <a:gdLst/>
              <a:ahLst/>
              <a:cxnLst>
                <a:cxn ang="0">
                  <a:pos x="220" y="0"/>
                </a:cxn>
                <a:cxn ang="0">
                  <a:pos x="220" y="1293"/>
                </a:cxn>
                <a:cxn ang="0">
                  <a:pos x="0" y="1150"/>
                </a:cxn>
                <a:cxn ang="0">
                  <a:pos x="0" y="56"/>
                </a:cxn>
                <a:cxn ang="0">
                  <a:pos x="220" y="0"/>
                </a:cxn>
              </a:cxnLst>
              <a:rect l="0" t="0" r="r" b="b"/>
              <a:pathLst>
                <a:path w="220" h="1293">
                  <a:moveTo>
                    <a:pt x="220" y="0"/>
                  </a:moveTo>
                  <a:lnTo>
                    <a:pt x="220" y="1293"/>
                  </a:lnTo>
                  <a:lnTo>
                    <a:pt x="0" y="1150"/>
                  </a:lnTo>
                  <a:lnTo>
                    <a:pt x="0" y="56"/>
                  </a:lnTo>
                  <a:lnTo>
                    <a:pt x="220" y="0"/>
                  </a:lnTo>
                  <a:close/>
                </a:path>
              </a:pathLst>
            </a:custGeom>
            <a:solidFill>
              <a:srgbClr val="E8E8E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44"/>
            <p:cNvSpPr>
              <a:spLocks/>
            </p:cNvSpPr>
            <p:nvPr/>
          </p:nvSpPr>
          <p:spPr bwMode="auto">
            <a:xfrm>
              <a:off x="6422886" y="1455144"/>
              <a:ext cx="4763" cy="26987"/>
            </a:xfrm>
            <a:custGeom>
              <a:avLst/>
              <a:gdLst/>
              <a:ahLst/>
              <a:cxnLst>
                <a:cxn ang="0">
                  <a:pos x="221" y="0"/>
                </a:cxn>
                <a:cxn ang="0">
                  <a:pos x="221" y="1194"/>
                </a:cxn>
                <a:cxn ang="0">
                  <a:pos x="0" y="1051"/>
                </a:cxn>
                <a:cxn ang="0">
                  <a:pos x="0" y="56"/>
                </a:cxn>
                <a:cxn ang="0">
                  <a:pos x="221" y="0"/>
                </a:cxn>
              </a:cxnLst>
              <a:rect l="0" t="0" r="r" b="b"/>
              <a:pathLst>
                <a:path w="221" h="1194">
                  <a:moveTo>
                    <a:pt x="221" y="0"/>
                  </a:moveTo>
                  <a:lnTo>
                    <a:pt x="221" y="1194"/>
                  </a:lnTo>
                  <a:lnTo>
                    <a:pt x="0" y="1051"/>
                  </a:lnTo>
                  <a:lnTo>
                    <a:pt x="0" y="56"/>
                  </a:lnTo>
                  <a:lnTo>
                    <a:pt x="221" y="0"/>
                  </a:lnTo>
                  <a:close/>
                </a:path>
              </a:pathLst>
            </a:custGeom>
            <a:solidFill>
              <a:srgbClr val="EBEAE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45"/>
            <p:cNvSpPr>
              <a:spLocks/>
            </p:cNvSpPr>
            <p:nvPr/>
          </p:nvSpPr>
          <p:spPr bwMode="auto">
            <a:xfrm>
              <a:off x="6421299" y="1456732"/>
              <a:ext cx="4763" cy="23812"/>
            </a:xfrm>
            <a:custGeom>
              <a:avLst/>
              <a:gdLst/>
              <a:ahLst/>
              <a:cxnLst>
                <a:cxn ang="0">
                  <a:pos x="220" y="0"/>
                </a:cxn>
                <a:cxn ang="0">
                  <a:pos x="220" y="1094"/>
                </a:cxn>
                <a:cxn ang="0">
                  <a:pos x="0" y="952"/>
                </a:cxn>
                <a:cxn ang="0">
                  <a:pos x="0" y="56"/>
                </a:cxn>
                <a:cxn ang="0">
                  <a:pos x="220" y="0"/>
                </a:cxn>
              </a:cxnLst>
              <a:rect l="0" t="0" r="r" b="b"/>
              <a:pathLst>
                <a:path w="220" h="1094">
                  <a:moveTo>
                    <a:pt x="220" y="0"/>
                  </a:moveTo>
                  <a:lnTo>
                    <a:pt x="220" y="1094"/>
                  </a:lnTo>
                  <a:lnTo>
                    <a:pt x="0" y="952"/>
                  </a:lnTo>
                  <a:lnTo>
                    <a:pt x="0" y="56"/>
                  </a:lnTo>
                  <a:lnTo>
                    <a:pt x="220" y="0"/>
                  </a:lnTo>
                  <a:close/>
                </a:path>
              </a:pathLst>
            </a:custGeom>
            <a:solidFill>
              <a:srgbClr val="ECECE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46"/>
            <p:cNvSpPr>
              <a:spLocks/>
            </p:cNvSpPr>
            <p:nvPr/>
          </p:nvSpPr>
          <p:spPr bwMode="auto">
            <a:xfrm>
              <a:off x="6418124" y="1456732"/>
              <a:ext cx="4763" cy="22225"/>
            </a:xfrm>
            <a:custGeom>
              <a:avLst/>
              <a:gdLst/>
              <a:ahLst/>
              <a:cxnLst>
                <a:cxn ang="0">
                  <a:pos x="220" y="0"/>
                </a:cxn>
                <a:cxn ang="0">
                  <a:pos x="220" y="995"/>
                </a:cxn>
                <a:cxn ang="0">
                  <a:pos x="0" y="853"/>
                </a:cxn>
                <a:cxn ang="0">
                  <a:pos x="0" y="56"/>
                </a:cxn>
                <a:cxn ang="0">
                  <a:pos x="220" y="0"/>
                </a:cxn>
              </a:cxnLst>
              <a:rect l="0" t="0" r="r" b="b"/>
              <a:pathLst>
                <a:path w="220" h="995">
                  <a:moveTo>
                    <a:pt x="220" y="0"/>
                  </a:moveTo>
                  <a:lnTo>
                    <a:pt x="220" y="995"/>
                  </a:lnTo>
                  <a:lnTo>
                    <a:pt x="0" y="853"/>
                  </a:lnTo>
                  <a:lnTo>
                    <a:pt x="0" y="56"/>
                  </a:lnTo>
                  <a:lnTo>
                    <a:pt x="220" y="0"/>
                  </a:lnTo>
                  <a:close/>
                </a:path>
              </a:pathLst>
            </a:custGeom>
            <a:solidFill>
              <a:srgbClr val="EFEEE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47"/>
            <p:cNvSpPr>
              <a:spLocks/>
            </p:cNvSpPr>
            <p:nvPr/>
          </p:nvSpPr>
          <p:spPr bwMode="auto">
            <a:xfrm>
              <a:off x="6416536" y="1456732"/>
              <a:ext cx="4763" cy="20637"/>
            </a:xfrm>
            <a:custGeom>
              <a:avLst/>
              <a:gdLst/>
              <a:ahLst/>
              <a:cxnLst>
                <a:cxn ang="0">
                  <a:pos x="221" y="0"/>
                </a:cxn>
                <a:cxn ang="0">
                  <a:pos x="221" y="896"/>
                </a:cxn>
                <a:cxn ang="0">
                  <a:pos x="0" y="754"/>
                </a:cxn>
                <a:cxn ang="0">
                  <a:pos x="0" y="56"/>
                </a:cxn>
                <a:cxn ang="0">
                  <a:pos x="221" y="0"/>
                </a:cxn>
              </a:cxnLst>
              <a:rect l="0" t="0" r="r" b="b"/>
              <a:pathLst>
                <a:path w="221" h="896">
                  <a:moveTo>
                    <a:pt x="221" y="0"/>
                  </a:moveTo>
                  <a:lnTo>
                    <a:pt x="221" y="896"/>
                  </a:lnTo>
                  <a:lnTo>
                    <a:pt x="0" y="754"/>
                  </a:lnTo>
                  <a:lnTo>
                    <a:pt x="0" y="56"/>
                  </a:lnTo>
                  <a:lnTo>
                    <a:pt x="221" y="0"/>
                  </a:lnTo>
                  <a:close/>
                </a:path>
              </a:pathLst>
            </a:custGeom>
            <a:solidFill>
              <a:srgbClr val="F1F1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48"/>
            <p:cNvSpPr>
              <a:spLocks/>
            </p:cNvSpPr>
            <p:nvPr/>
          </p:nvSpPr>
          <p:spPr bwMode="auto">
            <a:xfrm>
              <a:off x="6413361" y="1458319"/>
              <a:ext cx="4763" cy="17462"/>
            </a:xfrm>
            <a:custGeom>
              <a:avLst/>
              <a:gdLst/>
              <a:ahLst/>
              <a:cxnLst>
                <a:cxn ang="0">
                  <a:pos x="221" y="0"/>
                </a:cxn>
                <a:cxn ang="0">
                  <a:pos x="221" y="797"/>
                </a:cxn>
                <a:cxn ang="0">
                  <a:pos x="0" y="655"/>
                </a:cxn>
                <a:cxn ang="0">
                  <a:pos x="0" y="56"/>
                </a:cxn>
                <a:cxn ang="0">
                  <a:pos x="221" y="0"/>
                </a:cxn>
              </a:cxnLst>
              <a:rect l="0" t="0" r="r" b="b"/>
              <a:pathLst>
                <a:path w="221" h="797">
                  <a:moveTo>
                    <a:pt x="221" y="0"/>
                  </a:moveTo>
                  <a:lnTo>
                    <a:pt x="221" y="797"/>
                  </a:lnTo>
                  <a:lnTo>
                    <a:pt x="0" y="655"/>
                  </a:lnTo>
                  <a:lnTo>
                    <a:pt x="0" y="56"/>
                  </a:lnTo>
                  <a:lnTo>
                    <a:pt x="221" y="0"/>
                  </a:lnTo>
                  <a:close/>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49"/>
            <p:cNvSpPr>
              <a:spLocks/>
            </p:cNvSpPr>
            <p:nvPr/>
          </p:nvSpPr>
          <p:spPr bwMode="auto">
            <a:xfrm>
              <a:off x="6411774" y="1458319"/>
              <a:ext cx="4763" cy="15875"/>
            </a:xfrm>
            <a:custGeom>
              <a:avLst/>
              <a:gdLst/>
              <a:ahLst/>
              <a:cxnLst>
                <a:cxn ang="0">
                  <a:pos x="220" y="0"/>
                </a:cxn>
                <a:cxn ang="0">
                  <a:pos x="220" y="698"/>
                </a:cxn>
                <a:cxn ang="0">
                  <a:pos x="0" y="556"/>
                </a:cxn>
                <a:cxn ang="0">
                  <a:pos x="0" y="56"/>
                </a:cxn>
                <a:cxn ang="0">
                  <a:pos x="220" y="0"/>
                </a:cxn>
              </a:cxnLst>
              <a:rect l="0" t="0" r="r" b="b"/>
              <a:pathLst>
                <a:path w="220" h="698">
                  <a:moveTo>
                    <a:pt x="220" y="0"/>
                  </a:moveTo>
                  <a:lnTo>
                    <a:pt x="220" y="698"/>
                  </a:lnTo>
                  <a:lnTo>
                    <a:pt x="0" y="556"/>
                  </a:lnTo>
                  <a:lnTo>
                    <a:pt x="0" y="56"/>
                  </a:lnTo>
                  <a:lnTo>
                    <a:pt x="220" y="0"/>
                  </a:ln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50"/>
            <p:cNvSpPr>
              <a:spLocks/>
            </p:cNvSpPr>
            <p:nvPr/>
          </p:nvSpPr>
          <p:spPr bwMode="auto">
            <a:xfrm>
              <a:off x="6408599" y="1459907"/>
              <a:ext cx="4763" cy="12700"/>
            </a:xfrm>
            <a:custGeom>
              <a:avLst/>
              <a:gdLst/>
              <a:ahLst/>
              <a:cxnLst>
                <a:cxn ang="0">
                  <a:pos x="220" y="0"/>
                </a:cxn>
                <a:cxn ang="0">
                  <a:pos x="220" y="599"/>
                </a:cxn>
                <a:cxn ang="0">
                  <a:pos x="0" y="457"/>
                </a:cxn>
                <a:cxn ang="0">
                  <a:pos x="0" y="56"/>
                </a:cxn>
                <a:cxn ang="0">
                  <a:pos x="220" y="0"/>
                </a:cxn>
              </a:cxnLst>
              <a:rect l="0" t="0" r="r" b="b"/>
              <a:pathLst>
                <a:path w="220" h="599">
                  <a:moveTo>
                    <a:pt x="220" y="0"/>
                  </a:moveTo>
                  <a:lnTo>
                    <a:pt x="220" y="599"/>
                  </a:lnTo>
                  <a:lnTo>
                    <a:pt x="0" y="457"/>
                  </a:lnTo>
                  <a:lnTo>
                    <a:pt x="0" y="56"/>
                  </a:lnTo>
                  <a:lnTo>
                    <a:pt x="220" y="0"/>
                  </a:lnTo>
                  <a:close/>
                </a:path>
              </a:pathLst>
            </a:custGeom>
            <a:solidFill>
              <a:srgbClr val="F6F6F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51"/>
            <p:cNvSpPr>
              <a:spLocks/>
            </p:cNvSpPr>
            <p:nvPr/>
          </p:nvSpPr>
          <p:spPr bwMode="auto">
            <a:xfrm>
              <a:off x="6407011" y="1459907"/>
              <a:ext cx="4763" cy="11112"/>
            </a:xfrm>
            <a:custGeom>
              <a:avLst/>
              <a:gdLst/>
              <a:ahLst/>
              <a:cxnLst>
                <a:cxn ang="0">
                  <a:pos x="221" y="0"/>
                </a:cxn>
                <a:cxn ang="0">
                  <a:pos x="221" y="500"/>
                </a:cxn>
                <a:cxn ang="0">
                  <a:pos x="0" y="358"/>
                </a:cxn>
                <a:cxn ang="0">
                  <a:pos x="0" y="56"/>
                </a:cxn>
                <a:cxn ang="0">
                  <a:pos x="221" y="0"/>
                </a:cxn>
              </a:cxnLst>
              <a:rect l="0" t="0" r="r" b="b"/>
              <a:pathLst>
                <a:path w="221" h="500">
                  <a:moveTo>
                    <a:pt x="221" y="0"/>
                  </a:moveTo>
                  <a:lnTo>
                    <a:pt x="221" y="500"/>
                  </a:lnTo>
                  <a:lnTo>
                    <a:pt x="0" y="358"/>
                  </a:lnTo>
                  <a:lnTo>
                    <a:pt x="0" y="56"/>
                  </a:lnTo>
                  <a:lnTo>
                    <a:pt x="221" y="0"/>
                  </a:lnTo>
                  <a:close/>
                </a:path>
              </a:pathLst>
            </a:custGeom>
            <a:solidFill>
              <a:srgbClr val="F9F9F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52"/>
            <p:cNvSpPr>
              <a:spLocks/>
            </p:cNvSpPr>
            <p:nvPr/>
          </p:nvSpPr>
          <p:spPr bwMode="auto">
            <a:xfrm>
              <a:off x="6403836" y="1459907"/>
              <a:ext cx="4763" cy="9525"/>
            </a:xfrm>
            <a:custGeom>
              <a:avLst/>
              <a:gdLst/>
              <a:ahLst/>
              <a:cxnLst>
                <a:cxn ang="0">
                  <a:pos x="221" y="0"/>
                </a:cxn>
                <a:cxn ang="0">
                  <a:pos x="221" y="401"/>
                </a:cxn>
                <a:cxn ang="0">
                  <a:pos x="0" y="259"/>
                </a:cxn>
                <a:cxn ang="0">
                  <a:pos x="0" y="56"/>
                </a:cxn>
                <a:cxn ang="0">
                  <a:pos x="221" y="0"/>
                </a:cxn>
              </a:cxnLst>
              <a:rect l="0" t="0" r="r" b="b"/>
              <a:pathLst>
                <a:path w="221" h="401">
                  <a:moveTo>
                    <a:pt x="221" y="0"/>
                  </a:moveTo>
                  <a:lnTo>
                    <a:pt x="221" y="401"/>
                  </a:lnTo>
                  <a:lnTo>
                    <a:pt x="0" y="259"/>
                  </a:lnTo>
                  <a:lnTo>
                    <a:pt x="0" y="56"/>
                  </a:lnTo>
                  <a:lnTo>
                    <a:pt x="221" y="0"/>
                  </a:lnTo>
                  <a:close/>
                </a:path>
              </a:pathLst>
            </a:custGeom>
            <a:solidFill>
              <a:srgbClr val="FAFAF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53"/>
            <p:cNvSpPr>
              <a:spLocks/>
            </p:cNvSpPr>
            <p:nvPr/>
          </p:nvSpPr>
          <p:spPr bwMode="auto">
            <a:xfrm>
              <a:off x="6402249" y="1461494"/>
              <a:ext cx="4763" cy="6350"/>
            </a:xfrm>
            <a:custGeom>
              <a:avLst/>
              <a:gdLst/>
              <a:ahLst/>
              <a:cxnLst>
                <a:cxn ang="0">
                  <a:pos x="219" y="0"/>
                </a:cxn>
                <a:cxn ang="0">
                  <a:pos x="219" y="302"/>
                </a:cxn>
                <a:cxn ang="0">
                  <a:pos x="0" y="159"/>
                </a:cxn>
                <a:cxn ang="0">
                  <a:pos x="0" y="56"/>
                </a:cxn>
                <a:cxn ang="0">
                  <a:pos x="219" y="0"/>
                </a:cxn>
              </a:cxnLst>
              <a:rect l="0" t="0" r="r" b="b"/>
              <a:pathLst>
                <a:path w="219" h="302">
                  <a:moveTo>
                    <a:pt x="219" y="0"/>
                  </a:moveTo>
                  <a:lnTo>
                    <a:pt x="219" y="302"/>
                  </a:lnTo>
                  <a:lnTo>
                    <a:pt x="0" y="159"/>
                  </a:lnTo>
                  <a:lnTo>
                    <a:pt x="0" y="56"/>
                  </a:lnTo>
                  <a:lnTo>
                    <a:pt x="219" y="0"/>
                  </a:lnTo>
                  <a:close/>
                </a:path>
              </a:pathLst>
            </a:custGeom>
            <a:solidFill>
              <a:srgbClr val="FDFDF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54"/>
            <p:cNvSpPr>
              <a:spLocks/>
            </p:cNvSpPr>
            <p:nvPr/>
          </p:nvSpPr>
          <p:spPr bwMode="auto">
            <a:xfrm>
              <a:off x="6399074" y="1461494"/>
              <a:ext cx="4763" cy="4762"/>
            </a:xfrm>
            <a:custGeom>
              <a:avLst/>
              <a:gdLst/>
              <a:ahLst/>
              <a:cxnLst>
                <a:cxn ang="0">
                  <a:pos x="219" y="0"/>
                </a:cxn>
                <a:cxn ang="0">
                  <a:pos x="219" y="203"/>
                </a:cxn>
                <a:cxn ang="0">
                  <a:pos x="0" y="60"/>
                </a:cxn>
                <a:cxn ang="0">
                  <a:pos x="0" y="55"/>
                </a:cxn>
                <a:cxn ang="0">
                  <a:pos x="219" y="0"/>
                </a:cxn>
              </a:cxnLst>
              <a:rect l="0" t="0" r="r" b="b"/>
              <a:pathLst>
                <a:path w="219" h="203">
                  <a:moveTo>
                    <a:pt x="219" y="0"/>
                  </a:moveTo>
                  <a:lnTo>
                    <a:pt x="219" y="203"/>
                  </a:lnTo>
                  <a:lnTo>
                    <a:pt x="0" y="60"/>
                  </a:lnTo>
                  <a:lnTo>
                    <a:pt x="0" y="55"/>
                  </a:lnTo>
                  <a:lnTo>
                    <a:pt x="219"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55"/>
            <p:cNvSpPr>
              <a:spLocks/>
            </p:cNvSpPr>
            <p:nvPr/>
          </p:nvSpPr>
          <p:spPr bwMode="auto">
            <a:xfrm>
              <a:off x="6399074" y="1463082"/>
              <a:ext cx="3175" cy="1587"/>
            </a:xfrm>
            <a:custGeom>
              <a:avLst/>
              <a:gdLst/>
              <a:ahLst/>
              <a:cxnLst>
                <a:cxn ang="0">
                  <a:pos x="115" y="0"/>
                </a:cxn>
                <a:cxn ang="0">
                  <a:pos x="115" y="103"/>
                </a:cxn>
                <a:cxn ang="0">
                  <a:pos x="0" y="29"/>
                </a:cxn>
                <a:cxn ang="0">
                  <a:pos x="115" y="0"/>
                </a:cxn>
              </a:cxnLst>
              <a:rect l="0" t="0" r="r" b="b"/>
              <a:pathLst>
                <a:path w="115" h="103">
                  <a:moveTo>
                    <a:pt x="115" y="0"/>
                  </a:moveTo>
                  <a:lnTo>
                    <a:pt x="115" y="103"/>
                  </a:lnTo>
                  <a:lnTo>
                    <a:pt x="0" y="29"/>
                  </a:lnTo>
                  <a:lnTo>
                    <a:pt x="11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60"/>
            <p:cNvSpPr>
              <a:spLocks/>
            </p:cNvSpPr>
            <p:nvPr/>
          </p:nvSpPr>
          <p:spPr bwMode="auto">
            <a:xfrm>
              <a:off x="6430824" y="1390057"/>
              <a:ext cx="257175" cy="103187"/>
            </a:xfrm>
            <a:custGeom>
              <a:avLst/>
              <a:gdLst/>
              <a:ahLst/>
              <a:cxnLst>
                <a:cxn ang="0">
                  <a:pos x="0" y="2081"/>
                </a:cxn>
                <a:cxn ang="0">
                  <a:pos x="4201" y="960"/>
                </a:cxn>
                <a:cxn ang="0">
                  <a:pos x="7931" y="0"/>
                </a:cxn>
                <a:cxn ang="0">
                  <a:pos x="10758" y="1780"/>
                </a:cxn>
                <a:cxn ang="0">
                  <a:pos x="11849" y="2563"/>
                </a:cxn>
                <a:cxn ang="0">
                  <a:pos x="11819" y="2569"/>
                </a:cxn>
                <a:cxn ang="0">
                  <a:pos x="4199" y="4763"/>
                </a:cxn>
                <a:cxn ang="0">
                  <a:pos x="0" y="2081"/>
                </a:cxn>
              </a:cxnLst>
              <a:rect l="0" t="0" r="r" b="b"/>
              <a:pathLst>
                <a:path w="11849" h="4763">
                  <a:moveTo>
                    <a:pt x="0" y="2081"/>
                  </a:moveTo>
                  <a:lnTo>
                    <a:pt x="4201" y="960"/>
                  </a:lnTo>
                  <a:lnTo>
                    <a:pt x="7931" y="0"/>
                  </a:lnTo>
                  <a:lnTo>
                    <a:pt x="10758" y="1780"/>
                  </a:lnTo>
                  <a:lnTo>
                    <a:pt x="11849" y="2563"/>
                  </a:lnTo>
                  <a:lnTo>
                    <a:pt x="11819" y="2569"/>
                  </a:lnTo>
                  <a:lnTo>
                    <a:pt x="4199" y="4763"/>
                  </a:lnTo>
                  <a:lnTo>
                    <a:pt x="0" y="2081"/>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61"/>
            <p:cNvSpPr>
              <a:spLocks/>
            </p:cNvSpPr>
            <p:nvPr/>
          </p:nvSpPr>
          <p:spPr bwMode="auto">
            <a:xfrm>
              <a:off x="6430824" y="1434507"/>
              <a:ext cx="90488" cy="84137"/>
            </a:xfrm>
            <a:custGeom>
              <a:avLst/>
              <a:gdLst/>
              <a:ahLst/>
              <a:cxnLst>
                <a:cxn ang="0">
                  <a:pos x="0" y="0"/>
                </a:cxn>
                <a:cxn ang="0">
                  <a:pos x="4216" y="2693"/>
                </a:cxn>
                <a:cxn ang="0">
                  <a:pos x="4192" y="3881"/>
                </a:cxn>
                <a:cxn ang="0">
                  <a:pos x="20" y="1197"/>
                </a:cxn>
                <a:cxn ang="0">
                  <a:pos x="0" y="0"/>
                </a:cxn>
              </a:cxnLst>
              <a:rect l="0" t="0" r="r" b="b"/>
              <a:pathLst>
                <a:path w="4216" h="3881">
                  <a:moveTo>
                    <a:pt x="0" y="0"/>
                  </a:moveTo>
                  <a:lnTo>
                    <a:pt x="4216" y="2693"/>
                  </a:lnTo>
                  <a:lnTo>
                    <a:pt x="4192" y="3881"/>
                  </a:lnTo>
                  <a:lnTo>
                    <a:pt x="20" y="1197"/>
                  </a:lnTo>
                  <a:lnTo>
                    <a:pt x="0" y="0"/>
                  </a:lnTo>
                  <a:close/>
                </a:path>
              </a:pathLst>
            </a:custGeom>
            <a:solidFill>
              <a:srgbClr val="96959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62"/>
            <p:cNvSpPr>
              <a:spLocks/>
            </p:cNvSpPr>
            <p:nvPr/>
          </p:nvSpPr>
          <p:spPr bwMode="auto">
            <a:xfrm>
              <a:off x="6521311" y="1445619"/>
              <a:ext cx="166688" cy="73025"/>
            </a:xfrm>
            <a:custGeom>
              <a:avLst/>
              <a:gdLst/>
              <a:ahLst/>
              <a:cxnLst>
                <a:cxn ang="0">
                  <a:pos x="12" y="2202"/>
                </a:cxn>
                <a:cxn ang="0">
                  <a:pos x="7657" y="0"/>
                </a:cxn>
                <a:cxn ang="0">
                  <a:pos x="7657" y="1012"/>
                </a:cxn>
                <a:cxn ang="0">
                  <a:pos x="0" y="3390"/>
                </a:cxn>
                <a:cxn ang="0">
                  <a:pos x="12" y="2202"/>
                </a:cxn>
              </a:cxnLst>
              <a:rect l="0" t="0" r="r" b="b"/>
              <a:pathLst>
                <a:path w="7657" h="3390">
                  <a:moveTo>
                    <a:pt x="12" y="2202"/>
                  </a:moveTo>
                  <a:lnTo>
                    <a:pt x="7657" y="0"/>
                  </a:lnTo>
                  <a:lnTo>
                    <a:pt x="7657" y="1012"/>
                  </a:lnTo>
                  <a:lnTo>
                    <a:pt x="0" y="3390"/>
                  </a:lnTo>
                  <a:lnTo>
                    <a:pt x="12" y="2202"/>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23" name="Group 130"/>
          <p:cNvGrpSpPr/>
          <p:nvPr/>
        </p:nvGrpSpPr>
        <p:grpSpPr>
          <a:xfrm>
            <a:off x="6208924" y="924071"/>
            <a:ext cx="376625" cy="415078"/>
            <a:chOff x="6337161" y="1237657"/>
            <a:chExt cx="376625" cy="553437"/>
          </a:xfrm>
        </p:grpSpPr>
        <p:pic>
          <p:nvPicPr>
            <p:cNvPr id="124" name="Picture 23" descr="Wireless_icon"/>
            <p:cNvPicPr preferRelativeResize="0">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10800000">
              <a:off x="6387935" y="1539634"/>
              <a:ext cx="325851" cy="251460"/>
            </a:xfrm>
            <a:prstGeom prst="rect">
              <a:avLst/>
            </a:prstGeom>
            <a:noFill/>
            <a:ln>
              <a:solidFill>
                <a:schemeClr val="bg1"/>
              </a:solidFill>
            </a:ln>
          </p:spPr>
        </p:pic>
        <p:sp>
          <p:nvSpPr>
            <p:cNvPr id="125" name="AutoShape 3"/>
            <p:cNvSpPr>
              <a:spLocks noChangeAspect="1" noChangeArrowheads="1" noTextEdit="1"/>
            </p:cNvSpPr>
            <p:nvPr/>
          </p:nvSpPr>
          <p:spPr bwMode="auto">
            <a:xfrm>
              <a:off x="6337161" y="1237657"/>
              <a:ext cx="350838" cy="280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5"/>
            <p:cNvSpPr>
              <a:spLocks/>
            </p:cNvSpPr>
            <p:nvPr/>
          </p:nvSpPr>
          <p:spPr bwMode="auto">
            <a:xfrm>
              <a:off x="6516549" y="1513882"/>
              <a:ext cx="4763" cy="4762"/>
            </a:xfrm>
            <a:custGeom>
              <a:avLst/>
              <a:gdLst/>
              <a:ahLst/>
              <a:cxnLst>
                <a:cxn ang="0">
                  <a:pos x="0" y="183"/>
                </a:cxn>
                <a:cxn ang="0">
                  <a:pos x="0" y="0"/>
                </a:cxn>
                <a:cxn ang="0">
                  <a:pos x="203" y="182"/>
                </a:cxn>
                <a:cxn ang="0">
                  <a:pos x="0" y="183"/>
                </a:cxn>
              </a:cxnLst>
              <a:rect l="0" t="0" r="r" b="b"/>
              <a:pathLst>
                <a:path w="203" h="183">
                  <a:moveTo>
                    <a:pt x="0" y="183"/>
                  </a:moveTo>
                  <a:lnTo>
                    <a:pt x="0" y="0"/>
                  </a:lnTo>
                  <a:lnTo>
                    <a:pt x="203" y="182"/>
                  </a:lnTo>
                  <a:lnTo>
                    <a:pt x="0" y="183"/>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6"/>
            <p:cNvSpPr>
              <a:spLocks/>
            </p:cNvSpPr>
            <p:nvPr/>
          </p:nvSpPr>
          <p:spPr bwMode="auto">
            <a:xfrm>
              <a:off x="6514961" y="1512294"/>
              <a:ext cx="4763" cy="6350"/>
            </a:xfrm>
            <a:custGeom>
              <a:avLst/>
              <a:gdLst/>
              <a:ahLst/>
              <a:cxnLst>
                <a:cxn ang="0">
                  <a:pos x="221" y="198"/>
                </a:cxn>
                <a:cxn ang="0">
                  <a:pos x="221" y="281"/>
                </a:cxn>
                <a:cxn ang="0">
                  <a:pos x="0" y="282"/>
                </a:cxn>
                <a:cxn ang="0">
                  <a:pos x="0" y="0"/>
                </a:cxn>
                <a:cxn ang="0">
                  <a:pos x="221" y="198"/>
                </a:cxn>
              </a:cxnLst>
              <a:rect l="0" t="0" r="r" b="b"/>
              <a:pathLst>
                <a:path w="221" h="282">
                  <a:moveTo>
                    <a:pt x="221" y="198"/>
                  </a:moveTo>
                  <a:lnTo>
                    <a:pt x="221" y="281"/>
                  </a:lnTo>
                  <a:lnTo>
                    <a:pt x="0" y="282"/>
                  </a:lnTo>
                  <a:lnTo>
                    <a:pt x="0" y="0"/>
                  </a:lnTo>
                  <a:lnTo>
                    <a:pt x="221" y="198"/>
                  </a:lnTo>
                  <a:close/>
                </a:path>
              </a:pathLst>
            </a:custGeom>
            <a:solidFill>
              <a:srgbClr val="ABAAA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7"/>
            <p:cNvSpPr>
              <a:spLocks/>
            </p:cNvSpPr>
            <p:nvPr/>
          </p:nvSpPr>
          <p:spPr bwMode="auto">
            <a:xfrm>
              <a:off x="6511786" y="1510707"/>
              <a:ext cx="4763" cy="7937"/>
            </a:xfrm>
            <a:custGeom>
              <a:avLst/>
              <a:gdLst/>
              <a:ahLst/>
              <a:cxnLst>
                <a:cxn ang="0">
                  <a:pos x="220" y="199"/>
                </a:cxn>
                <a:cxn ang="0">
                  <a:pos x="220" y="382"/>
                </a:cxn>
                <a:cxn ang="0">
                  <a:pos x="0" y="382"/>
                </a:cxn>
                <a:cxn ang="0">
                  <a:pos x="0" y="0"/>
                </a:cxn>
                <a:cxn ang="0">
                  <a:pos x="220" y="199"/>
                </a:cxn>
              </a:cxnLst>
              <a:rect l="0" t="0" r="r" b="b"/>
              <a:pathLst>
                <a:path w="220" h="382">
                  <a:moveTo>
                    <a:pt x="220" y="199"/>
                  </a:moveTo>
                  <a:lnTo>
                    <a:pt x="220" y="382"/>
                  </a:lnTo>
                  <a:lnTo>
                    <a:pt x="0" y="382"/>
                  </a:lnTo>
                  <a:lnTo>
                    <a:pt x="0" y="0"/>
                  </a:lnTo>
                  <a:lnTo>
                    <a:pt x="220" y="199"/>
                  </a:lnTo>
                  <a:close/>
                </a:path>
              </a:pathLst>
            </a:custGeom>
            <a:solidFill>
              <a:srgbClr val="ADACA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8"/>
            <p:cNvSpPr>
              <a:spLocks/>
            </p:cNvSpPr>
            <p:nvPr/>
          </p:nvSpPr>
          <p:spPr bwMode="auto">
            <a:xfrm>
              <a:off x="6510199" y="1507532"/>
              <a:ext cx="4763" cy="11112"/>
            </a:xfrm>
            <a:custGeom>
              <a:avLst/>
              <a:gdLst/>
              <a:ahLst/>
              <a:cxnLst>
                <a:cxn ang="0">
                  <a:pos x="220" y="199"/>
                </a:cxn>
                <a:cxn ang="0">
                  <a:pos x="220" y="481"/>
                </a:cxn>
                <a:cxn ang="0">
                  <a:pos x="0" y="481"/>
                </a:cxn>
                <a:cxn ang="0">
                  <a:pos x="0" y="0"/>
                </a:cxn>
                <a:cxn ang="0">
                  <a:pos x="220" y="199"/>
                </a:cxn>
              </a:cxnLst>
              <a:rect l="0" t="0" r="r" b="b"/>
              <a:pathLst>
                <a:path w="220" h="481">
                  <a:moveTo>
                    <a:pt x="220" y="199"/>
                  </a:moveTo>
                  <a:lnTo>
                    <a:pt x="220" y="481"/>
                  </a:lnTo>
                  <a:lnTo>
                    <a:pt x="0" y="481"/>
                  </a:lnTo>
                  <a:lnTo>
                    <a:pt x="0" y="0"/>
                  </a:lnTo>
                  <a:lnTo>
                    <a:pt x="220" y="199"/>
                  </a:lnTo>
                  <a:close/>
                </a:path>
              </a:pathLst>
            </a:custGeom>
            <a:solidFill>
              <a:srgbClr val="ADADA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9"/>
            <p:cNvSpPr>
              <a:spLocks/>
            </p:cNvSpPr>
            <p:nvPr/>
          </p:nvSpPr>
          <p:spPr bwMode="auto">
            <a:xfrm>
              <a:off x="6507024" y="1505944"/>
              <a:ext cx="4763" cy="12700"/>
            </a:xfrm>
            <a:custGeom>
              <a:avLst/>
              <a:gdLst/>
              <a:ahLst/>
              <a:cxnLst>
                <a:cxn ang="0">
                  <a:pos x="220" y="200"/>
                </a:cxn>
                <a:cxn ang="0">
                  <a:pos x="220" y="582"/>
                </a:cxn>
                <a:cxn ang="0">
                  <a:pos x="0" y="582"/>
                </a:cxn>
                <a:cxn ang="0">
                  <a:pos x="0" y="0"/>
                </a:cxn>
                <a:cxn ang="0">
                  <a:pos x="220" y="200"/>
                </a:cxn>
              </a:cxnLst>
              <a:rect l="0" t="0" r="r" b="b"/>
              <a:pathLst>
                <a:path w="220" h="582">
                  <a:moveTo>
                    <a:pt x="220" y="200"/>
                  </a:moveTo>
                  <a:lnTo>
                    <a:pt x="220" y="582"/>
                  </a:lnTo>
                  <a:lnTo>
                    <a:pt x="0" y="582"/>
                  </a:lnTo>
                  <a:lnTo>
                    <a:pt x="0" y="0"/>
                  </a:lnTo>
                  <a:lnTo>
                    <a:pt x="220" y="200"/>
                  </a:lnTo>
                  <a:close/>
                </a:path>
              </a:pathLst>
            </a:custGeom>
            <a:solidFill>
              <a:srgbClr val="AFAEA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0"/>
            <p:cNvSpPr>
              <a:spLocks/>
            </p:cNvSpPr>
            <p:nvPr/>
          </p:nvSpPr>
          <p:spPr bwMode="auto">
            <a:xfrm>
              <a:off x="6505436" y="1504357"/>
              <a:ext cx="4763" cy="14287"/>
            </a:xfrm>
            <a:custGeom>
              <a:avLst/>
              <a:gdLst/>
              <a:ahLst/>
              <a:cxnLst>
                <a:cxn ang="0">
                  <a:pos x="220" y="200"/>
                </a:cxn>
                <a:cxn ang="0">
                  <a:pos x="220" y="681"/>
                </a:cxn>
                <a:cxn ang="0">
                  <a:pos x="0" y="681"/>
                </a:cxn>
                <a:cxn ang="0">
                  <a:pos x="0" y="0"/>
                </a:cxn>
                <a:cxn ang="0">
                  <a:pos x="220" y="200"/>
                </a:cxn>
              </a:cxnLst>
              <a:rect l="0" t="0" r="r" b="b"/>
              <a:pathLst>
                <a:path w="220" h="681">
                  <a:moveTo>
                    <a:pt x="220" y="200"/>
                  </a:moveTo>
                  <a:lnTo>
                    <a:pt x="220" y="681"/>
                  </a:lnTo>
                  <a:lnTo>
                    <a:pt x="0" y="681"/>
                  </a:lnTo>
                  <a:lnTo>
                    <a:pt x="0" y="0"/>
                  </a:lnTo>
                  <a:lnTo>
                    <a:pt x="220" y="200"/>
                  </a:lnTo>
                  <a:close/>
                </a:path>
              </a:pathLst>
            </a:custGeom>
            <a:solidFill>
              <a:srgbClr val="B0AFA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1"/>
            <p:cNvSpPr>
              <a:spLocks/>
            </p:cNvSpPr>
            <p:nvPr/>
          </p:nvSpPr>
          <p:spPr bwMode="auto">
            <a:xfrm>
              <a:off x="6502261" y="1501182"/>
              <a:ext cx="4763" cy="17462"/>
            </a:xfrm>
            <a:custGeom>
              <a:avLst/>
              <a:gdLst/>
              <a:ahLst/>
              <a:cxnLst>
                <a:cxn ang="0">
                  <a:pos x="220" y="199"/>
                </a:cxn>
                <a:cxn ang="0">
                  <a:pos x="220" y="781"/>
                </a:cxn>
                <a:cxn ang="0">
                  <a:pos x="0" y="781"/>
                </a:cxn>
                <a:cxn ang="0">
                  <a:pos x="0" y="0"/>
                </a:cxn>
                <a:cxn ang="0">
                  <a:pos x="220" y="199"/>
                </a:cxn>
              </a:cxnLst>
              <a:rect l="0" t="0" r="r" b="b"/>
              <a:pathLst>
                <a:path w="220" h="781">
                  <a:moveTo>
                    <a:pt x="220" y="199"/>
                  </a:moveTo>
                  <a:lnTo>
                    <a:pt x="220" y="781"/>
                  </a:lnTo>
                  <a:lnTo>
                    <a:pt x="0" y="781"/>
                  </a:lnTo>
                  <a:lnTo>
                    <a:pt x="0" y="0"/>
                  </a:lnTo>
                  <a:lnTo>
                    <a:pt x="220" y="199"/>
                  </a:lnTo>
                  <a:close/>
                </a:path>
              </a:pathLst>
            </a:custGeom>
            <a:solidFill>
              <a:srgbClr val="B1B1B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2"/>
            <p:cNvSpPr>
              <a:spLocks/>
            </p:cNvSpPr>
            <p:nvPr/>
          </p:nvSpPr>
          <p:spPr bwMode="auto">
            <a:xfrm>
              <a:off x="6500674" y="1499594"/>
              <a:ext cx="4763" cy="19050"/>
            </a:xfrm>
            <a:custGeom>
              <a:avLst/>
              <a:gdLst/>
              <a:ahLst/>
              <a:cxnLst>
                <a:cxn ang="0">
                  <a:pos x="220" y="199"/>
                </a:cxn>
                <a:cxn ang="0">
                  <a:pos x="220" y="880"/>
                </a:cxn>
                <a:cxn ang="0">
                  <a:pos x="0" y="880"/>
                </a:cxn>
                <a:cxn ang="0">
                  <a:pos x="0" y="0"/>
                </a:cxn>
                <a:cxn ang="0">
                  <a:pos x="220" y="199"/>
                </a:cxn>
              </a:cxnLst>
              <a:rect l="0" t="0" r="r" b="b"/>
              <a:pathLst>
                <a:path w="220" h="880">
                  <a:moveTo>
                    <a:pt x="220" y="199"/>
                  </a:moveTo>
                  <a:lnTo>
                    <a:pt x="220" y="880"/>
                  </a:lnTo>
                  <a:lnTo>
                    <a:pt x="0" y="880"/>
                  </a:lnTo>
                  <a:lnTo>
                    <a:pt x="0" y="0"/>
                  </a:lnTo>
                  <a:lnTo>
                    <a:pt x="220" y="199"/>
                  </a:lnTo>
                  <a:close/>
                </a:path>
              </a:pathLst>
            </a:custGeom>
            <a:solidFill>
              <a:srgbClr val="B4B3B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3"/>
            <p:cNvSpPr>
              <a:spLocks/>
            </p:cNvSpPr>
            <p:nvPr/>
          </p:nvSpPr>
          <p:spPr bwMode="auto">
            <a:xfrm>
              <a:off x="6497499" y="1498007"/>
              <a:ext cx="4763" cy="20637"/>
            </a:xfrm>
            <a:custGeom>
              <a:avLst/>
              <a:gdLst/>
              <a:ahLst/>
              <a:cxnLst>
                <a:cxn ang="0">
                  <a:pos x="221" y="198"/>
                </a:cxn>
                <a:cxn ang="0">
                  <a:pos x="221" y="979"/>
                </a:cxn>
                <a:cxn ang="0">
                  <a:pos x="0" y="979"/>
                </a:cxn>
                <a:cxn ang="0">
                  <a:pos x="0" y="0"/>
                </a:cxn>
                <a:cxn ang="0">
                  <a:pos x="221" y="198"/>
                </a:cxn>
              </a:cxnLst>
              <a:rect l="0" t="0" r="r" b="b"/>
              <a:pathLst>
                <a:path w="221" h="979">
                  <a:moveTo>
                    <a:pt x="221" y="198"/>
                  </a:moveTo>
                  <a:lnTo>
                    <a:pt x="221" y="979"/>
                  </a:lnTo>
                  <a:lnTo>
                    <a:pt x="0" y="979"/>
                  </a:lnTo>
                  <a:lnTo>
                    <a:pt x="0" y="0"/>
                  </a:lnTo>
                  <a:lnTo>
                    <a:pt x="221" y="198"/>
                  </a:lnTo>
                  <a:close/>
                </a:path>
              </a:pathLst>
            </a:custGeom>
            <a:solidFill>
              <a:srgbClr val="B5B4B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4"/>
            <p:cNvSpPr>
              <a:spLocks/>
            </p:cNvSpPr>
            <p:nvPr/>
          </p:nvSpPr>
          <p:spPr bwMode="auto">
            <a:xfrm>
              <a:off x="6495911" y="1494832"/>
              <a:ext cx="4763" cy="23812"/>
            </a:xfrm>
            <a:custGeom>
              <a:avLst/>
              <a:gdLst/>
              <a:ahLst/>
              <a:cxnLst>
                <a:cxn ang="0">
                  <a:pos x="221" y="199"/>
                </a:cxn>
                <a:cxn ang="0">
                  <a:pos x="221" y="1079"/>
                </a:cxn>
                <a:cxn ang="0">
                  <a:pos x="0" y="1080"/>
                </a:cxn>
                <a:cxn ang="0">
                  <a:pos x="0" y="0"/>
                </a:cxn>
                <a:cxn ang="0">
                  <a:pos x="221" y="199"/>
                </a:cxn>
              </a:cxnLst>
              <a:rect l="0" t="0" r="r" b="b"/>
              <a:pathLst>
                <a:path w="221" h="1080">
                  <a:moveTo>
                    <a:pt x="221" y="199"/>
                  </a:moveTo>
                  <a:lnTo>
                    <a:pt x="221" y="1079"/>
                  </a:lnTo>
                  <a:lnTo>
                    <a:pt x="0" y="1080"/>
                  </a:lnTo>
                  <a:lnTo>
                    <a:pt x="0" y="0"/>
                  </a:lnTo>
                  <a:lnTo>
                    <a:pt x="221" y="199"/>
                  </a:lnTo>
                  <a:close/>
                </a:path>
              </a:pathLst>
            </a:custGeom>
            <a:solidFill>
              <a:srgbClr val="B7B6B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5"/>
            <p:cNvSpPr>
              <a:spLocks/>
            </p:cNvSpPr>
            <p:nvPr/>
          </p:nvSpPr>
          <p:spPr bwMode="auto">
            <a:xfrm>
              <a:off x="6492736" y="1493244"/>
              <a:ext cx="4763" cy="25400"/>
            </a:xfrm>
            <a:custGeom>
              <a:avLst/>
              <a:gdLst/>
              <a:ahLst/>
              <a:cxnLst>
                <a:cxn ang="0">
                  <a:pos x="220" y="199"/>
                </a:cxn>
                <a:cxn ang="0">
                  <a:pos x="220" y="1178"/>
                </a:cxn>
                <a:cxn ang="0">
                  <a:pos x="0" y="1179"/>
                </a:cxn>
                <a:cxn ang="0">
                  <a:pos x="0" y="0"/>
                </a:cxn>
                <a:cxn ang="0">
                  <a:pos x="220" y="199"/>
                </a:cxn>
              </a:cxnLst>
              <a:rect l="0" t="0" r="r" b="b"/>
              <a:pathLst>
                <a:path w="220" h="1179">
                  <a:moveTo>
                    <a:pt x="220" y="199"/>
                  </a:moveTo>
                  <a:lnTo>
                    <a:pt x="220" y="1178"/>
                  </a:lnTo>
                  <a:lnTo>
                    <a:pt x="0" y="1179"/>
                  </a:lnTo>
                  <a:lnTo>
                    <a:pt x="0" y="0"/>
                  </a:lnTo>
                  <a:lnTo>
                    <a:pt x="220" y="199"/>
                  </a:lnTo>
                  <a:close/>
                </a:path>
              </a:pathLst>
            </a:custGeom>
            <a:solidFill>
              <a:srgbClr val="B8B7B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6"/>
            <p:cNvSpPr>
              <a:spLocks/>
            </p:cNvSpPr>
            <p:nvPr/>
          </p:nvSpPr>
          <p:spPr bwMode="auto">
            <a:xfrm>
              <a:off x="6491149" y="1490069"/>
              <a:ext cx="4763" cy="28575"/>
            </a:xfrm>
            <a:custGeom>
              <a:avLst/>
              <a:gdLst/>
              <a:ahLst/>
              <a:cxnLst>
                <a:cxn ang="0">
                  <a:pos x="220" y="199"/>
                </a:cxn>
                <a:cxn ang="0">
                  <a:pos x="220" y="1279"/>
                </a:cxn>
                <a:cxn ang="0">
                  <a:pos x="0" y="1279"/>
                </a:cxn>
                <a:cxn ang="0">
                  <a:pos x="0" y="0"/>
                </a:cxn>
                <a:cxn ang="0">
                  <a:pos x="220" y="199"/>
                </a:cxn>
              </a:cxnLst>
              <a:rect l="0" t="0" r="r" b="b"/>
              <a:pathLst>
                <a:path w="220" h="1279">
                  <a:moveTo>
                    <a:pt x="220" y="199"/>
                  </a:moveTo>
                  <a:lnTo>
                    <a:pt x="220" y="1279"/>
                  </a:lnTo>
                  <a:lnTo>
                    <a:pt x="0" y="1279"/>
                  </a:lnTo>
                  <a:lnTo>
                    <a:pt x="0" y="0"/>
                  </a:lnTo>
                  <a:lnTo>
                    <a:pt x="220" y="199"/>
                  </a:lnTo>
                  <a:close/>
                </a:path>
              </a:pathLst>
            </a:custGeom>
            <a:solidFill>
              <a:srgbClr val="B9B9B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7"/>
            <p:cNvSpPr>
              <a:spLocks/>
            </p:cNvSpPr>
            <p:nvPr/>
          </p:nvSpPr>
          <p:spPr bwMode="auto">
            <a:xfrm>
              <a:off x="6487974" y="1488482"/>
              <a:ext cx="4763" cy="30162"/>
            </a:xfrm>
            <a:custGeom>
              <a:avLst/>
              <a:gdLst/>
              <a:ahLst/>
              <a:cxnLst>
                <a:cxn ang="0">
                  <a:pos x="220" y="199"/>
                </a:cxn>
                <a:cxn ang="0">
                  <a:pos x="220" y="1378"/>
                </a:cxn>
                <a:cxn ang="0">
                  <a:pos x="0" y="1378"/>
                </a:cxn>
                <a:cxn ang="0">
                  <a:pos x="0" y="0"/>
                </a:cxn>
                <a:cxn ang="0">
                  <a:pos x="220" y="199"/>
                </a:cxn>
              </a:cxnLst>
              <a:rect l="0" t="0" r="r" b="b"/>
              <a:pathLst>
                <a:path w="220" h="1378">
                  <a:moveTo>
                    <a:pt x="220" y="199"/>
                  </a:moveTo>
                  <a:lnTo>
                    <a:pt x="220" y="1378"/>
                  </a:lnTo>
                  <a:lnTo>
                    <a:pt x="0" y="1378"/>
                  </a:lnTo>
                  <a:lnTo>
                    <a:pt x="0" y="0"/>
                  </a:lnTo>
                  <a:lnTo>
                    <a:pt x="220" y="199"/>
                  </a:lnTo>
                  <a:close/>
                </a:path>
              </a:pathLst>
            </a:custGeom>
            <a:solidFill>
              <a:srgbClr val="BABAB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8"/>
            <p:cNvSpPr>
              <a:spLocks/>
            </p:cNvSpPr>
            <p:nvPr/>
          </p:nvSpPr>
          <p:spPr bwMode="auto">
            <a:xfrm>
              <a:off x="6486386" y="1486894"/>
              <a:ext cx="4763" cy="31750"/>
            </a:xfrm>
            <a:custGeom>
              <a:avLst/>
              <a:gdLst/>
              <a:ahLst/>
              <a:cxnLst>
                <a:cxn ang="0">
                  <a:pos x="221" y="198"/>
                </a:cxn>
                <a:cxn ang="0">
                  <a:pos x="221" y="1477"/>
                </a:cxn>
                <a:cxn ang="0">
                  <a:pos x="0" y="1477"/>
                </a:cxn>
                <a:cxn ang="0">
                  <a:pos x="0" y="0"/>
                </a:cxn>
                <a:cxn ang="0">
                  <a:pos x="221" y="198"/>
                </a:cxn>
              </a:cxnLst>
              <a:rect l="0" t="0" r="r" b="b"/>
              <a:pathLst>
                <a:path w="221" h="1477">
                  <a:moveTo>
                    <a:pt x="221" y="198"/>
                  </a:moveTo>
                  <a:lnTo>
                    <a:pt x="221" y="1477"/>
                  </a:lnTo>
                  <a:lnTo>
                    <a:pt x="0" y="1477"/>
                  </a:lnTo>
                  <a:lnTo>
                    <a:pt x="0" y="0"/>
                  </a:lnTo>
                  <a:lnTo>
                    <a:pt x="221" y="198"/>
                  </a:lnTo>
                  <a:close/>
                </a:path>
              </a:pathLst>
            </a:custGeom>
            <a:solidFill>
              <a:srgbClr val="BCBCB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9"/>
            <p:cNvSpPr>
              <a:spLocks/>
            </p:cNvSpPr>
            <p:nvPr/>
          </p:nvSpPr>
          <p:spPr bwMode="auto">
            <a:xfrm>
              <a:off x="6483211" y="1483719"/>
              <a:ext cx="4763" cy="34925"/>
            </a:xfrm>
            <a:custGeom>
              <a:avLst/>
              <a:gdLst/>
              <a:ahLst/>
              <a:cxnLst>
                <a:cxn ang="0">
                  <a:pos x="221" y="200"/>
                </a:cxn>
                <a:cxn ang="0">
                  <a:pos x="221" y="1578"/>
                </a:cxn>
                <a:cxn ang="0">
                  <a:pos x="106" y="1578"/>
                </a:cxn>
                <a:cxn ang="0">
                  <a:pos x="0" y="1509"/>
                </a:cxn>
                <a:cxn ang="0">
                  <a:pos x="0" y="0"/>
                </a:cxn>
                <a:cxn ang="0">
                  <a:pos x="221" y="200"/>
                </a:cxn>
              </a:cxnLst>
              <a:rect l="0" t="0" r="r" b="b"/>
              <a:pathLst>
                <a:path w="221" h="1578">
                  <a:moveTo>
                    <a:pt x="221" y="200"/>
                  </a:moveTo>
                  <a:lnTo>
                    <a:pt x="221" y="1578"/>
                  </a:lnTo>
                  <a:lnTo>
                    <a:pt x="106" y="1578"/>
                  </a:lnTo>
                  <a:lnTo>
                    <a:pt x="0" y="1509"/>
                  </a:lnTo>
                  <a:lnTo>
                    <a:pt x="0" y="0"/>
                  </a:lnTo>
                  <a:lnTo>
                    <a:pt x="221" y="200"/>
                  </a:lnTo>
                  <a:close/>
                </a:path>
              </a:pathLst>
            </a:custGeom>
            <a:solidFill>
              <a:srgbClr val="BEBEB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20"/>
            <p:cNvSpPr>
              <a:spLocks/>
            </p:cNvSpPr>
            <p:nvPr/>
          </p:nvSpPr>
          <p:spPr bwMode="auto">
            <a:xfrm>
              <a:off x="6481624" y="1482132"/>
              <a:ext cx="4763" cy="36512"/>
            </a:xfrm>
            <a:custGeom>
              <a:avLst/>
              <a:gdLst/>
              <a:ahLst/>
              <a:cxnLst>
                <a:cxn ang="0">
                  <a:pos x="219" y="200"/>
                </a:cxn>
                <a:cxn ang="0">
                  <a:pos x="219" y="1677"/>
                </a:cxn>
                <a:cxn ang="0">
                  <a:pos x="215" y="1677"/>
                </a:cxn>
                <a:cxn ang="0">
                  <a:pos x="0" y="1537"/>
                </a:cxn>
                <a:cxn ang="0">
                  <a:pos x="0" y="0"/>
                </a:cxn>
                <a:cxn ang="0">
                  <a:pos x="219" y="200"/>
                </a:cxn>
              </a:cxnLst>
              <a:rect l="0" t="0" r="r" b="b"/>
              <a:pathLst>
                <a:path w="219" h="1677">
                  <a:moveTo>
                    <a:pt x="219" y="200"/>
                  </a:moveTo>
                  <a:lnTo>
                    <a:pt x="219" y="1677"/>
                  </a:lnTo>
                  <a:lnTo>
                    <a:pt x="215" y="1677"/>
                  </a:lnTo>
                  <a:lnTo>
                    <a:pt x="0" y="1537"/>
                  </a:lnTo>
                  <a:lnTo>
                    <a:pt x="0" y="0"/>
                  </a:lnTo>
                  <a:lnTo>
                    <a:pt x="219" y="200"/>
                  </a:lnTo>
                  <a:close/>
                </a:path>
              </a:pathLst>
            </a:custGeom>
            <a:solidFill>
              <a:srgbClr val="BFBFB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21"/>
            <p:cNvSpPr>
              <a:spLocks/>
            </p:cNvSpPr>
            <p:nvPr/>
          </p:nvSpPr>
          <p:spPr bwMode="auto">
            <a:xfrm>
              <a:off x="6478449" y="1480544"/>
              <a:ext cx="4763" cy="36512"/>
            </a:xfrm>
            <a:custGeom>
              <a:avLst/>
              <a:gdLst/>
              <a:ahLst/>
              <a:cxnLst>
                <a:cxn ang="0">
                  <a:pos x="219" y="199"/>
                </a:cxn>
                <a:cxn ang="0">
                  <a:pos x="219" y="1708"/>
                </a:cxn>
                <a:cxn ang="0">
                  <a:pos x="0" y="1566"/>
                </a:cxn>
                <a:cxn ang="0">
                  <a:pos x="0" y="0"/>
                </a:cxn>
                <a:cxn ang="0">
                  <a:pos x="219" y="199"/>
                </a:cxn>
              </a:cxnLst>
              <a:rect l="0" t="0" r="r" b="b"/>
              <a:pathLst>
                <a:path w="219" h="1708">
                  <a:moveTo>
                    <a:pt x="219" y="199"/>
                  </a:moveTo>
                  <a:lnTo>
                    <a:pt x="219" y="1708"/>
                  </a:lnTo>
                  <a:lnTo>
                    <a:pt x="0" y="1566"/>
                  </a:lnTo>
                  <a:lnTo>
                    <a:pt x="0" y="0"/>
                  </a:lnTo>
                  <a:lnTo>
                    <a:pt x="219" y="199"/>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22"/>
            <p:cNvSpPr>
              <a:spLocks/>
            </p:cNvSpPr>
            <p:nvPr/>
          </p:nvSpPr>
          <p:spPr bwMode="auto">
            <a:xfrm>
              <a:off x="6476861" y="1477369"/>
              <a:ext cx="4763" cy="38100"/>
            </a:xfrm>
            <a:custGeom>
              <a:avLst/>
              <a:gdLst/>
              <a:ahLst/>
              <a:cxnLst>
                <a:cxn ang="0">
                  <a:pos x="221" y="199"/>
                </a:cxn>
                <a:cxn ang="0">
                  <a:pos x="221" y="1736"/>
                </a:cxn>
                <a:cxn ang="0">
                  <a:pos x="0" y="1594"/>
                </a:cxn>
                <a:cxn ang="0">
                  <a:pos x="0" y="0"/>
                </a:cxn>
                <a:cxn ang="0">
                  <a:pos x="221" y="199"/>
                </a:cxn>
              </a:cxnLst>
              <a:rect l="0" t="0" r="r" b="b"/>
              <a:pathLst>
                <a:path w="221" h="1736">
                  <a:moveTo>
                    <a:pt x="221" y="199"/>
                  </a:moveTo>
                  <a:lnTo>
                    <a:pt x="221" y="1736"/>
                  </a:lnTo>
                  <a:lnTo>
                    <a:pt x="0" y="1594"/>
                  </a:lnTo>
                  <a:lnTo>
                    <a:pt x="0" y="0"/>
                  </a:lnTo>
                  <a:lnTo>
                    <a:pt x="221" y="199"/>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23"/>
            <p:cNvSpPr>
              <a:spLocks/>
            </p:cNvSpPr>
            <p:nvPr/>
          </p:nvSpPr>
          <p:spPr bwMode="auto">
            <a:xfrm>
              <a:off x="6473686" y="1475782"/>
              <a:ext cx="4763" cy="38100"/>
            </a:xfrm>
            <a:custGeom>
              <a:avLst/>
              <a:gdLst/>
              <a:ahLst/>
              <a:cxnLst>
                <a:cxn ang="0">
                  <a:pos x="221" y="199"/>
                </a:cxn>
                <a:cxn ang="0">
                  <a:pos x="221" y="1765"/>
                </a:cxn>
                <a:cxn ang="0">
                  <a:pos x="0" y="1623"/>
                </a:cxn>
                <a:cxn ang="0">
                  <a:pos x="0" y="0"/>
                </a:cxn>
                <a:cxn ang="0">
                  <a:pos x="221" y="199"/>
                </a:cxn>
              </a:cxnLst>
              <a:rect l="0" t="0" r="r" b="b"/>
              <a:pathLst>
                <a:path w="221" h="1765">
                  <a:moveTo>
                    <a:pt x="221" y="199"/>
                  </a:moveTo>
                  <a:lnTo>
                    <a:pt x="221" y="1765"/>
                  </a:lnTo>
                  <a:lnTo>
                    <a:pt x="0" y="1623"/>
                  </a:lnTo>
                  <a:lnTo>
                    <a:pt x="0" y="0"/>
                  </a:lnTo>
                  <a:lnTo>
                    <a:pt x="221" y="199"/>
                  </a:lnTo>
                  <a:close/>
                </a:path>
              </a:pathLst>
            </a:custGeom>
            <a:solidFill>
              <a:srgbClr val="C4C4C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24"/>
            <p:cNvSpPr>
              <a:spLocks/>
            </p:cNvSpPr>
            <p:nvPr/>
          </p:nvSpPr>
          <p:spPr bwMode="auto">
            <a:xfrm>
              <a:off x="6472099" y="1474194"/>
              <a:ext cx="4763" cy="38100"/>
            </a:xfrm>
            <a:custGeom>
              <a:avLst/>
              <a:gdLst/>
              <a:ahLst/>
              <a:cxnLst>
                <a:cxn ang="0">
                  <a:pos x="220" y="199"/>
                </a:cxn>
                <a:cxn ang="0">
                  <a:pos x="220" y="1793"/>
                </a:cxn>
                <a:cxn ang="0">
                  <a:pos x="0" y="1651"/>
                </a:cxn>
                <a:cxn ang="0">
                  <a:pos x="0" y="0"/>
                </a:cxn>
                <a:cxn ang="0">
                  <a:pos x="220" y="199"/>
                </a:cxn>
              </a:cxnLst>
              <a:rect l="0" t="0" r="r" b="b"/>
              <a:pathLst>
                <a:path w="220" h="1793">
                  <a:moveTo>
                    <a:pt x="220" y="199"/>
                  </a:moveTo>
                  <a:lnTo>
                    <a:pt x="220" y="1793"/>
                  </a:lnTo>
                  <a:lnTo>
                    <a:pt x="0" y="1651"/>
                  </a:lnTo>
                  <a:lnTo>
                    <a:pt x="0" y="0"/>
                  </a:lnTo>
                  <a:lnTo>
                    <a:pt x="220" y="199"/>
                  </a:lnTo>
                  <a:close/>
                </a:path>
              </a:pathLst>
            </a:custGeom>
            <a:solidFill>
              <a:srgbClr val="C5C5C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25"/>
            <p:cNvSpPr>
              <a:spLocks/>
            </p:cNvSpPr>
            <p:nvPr/>
          </p:nvSpPr>
          <p:spPr bwMode="auto">
            <a:xfrm>
              <a:off x="6468924" y="1471019"/>
              <a:ext cx="4763" cy="39687"/>
            </a:xfrm>
            <a:custGeom>
              <a:avLst/>
              <a:gdLst/>
              <a:ahLst/>
              <a:cxnLst>
                <a:cxn ang="0">
                  <a:pos x="220" y="199"/>
                </a:cxn>
                <a:cxn ang="0">
                  <a:pos x="220" y="1822"/>
                </a:cxn>
                <a:cxn ang="0">
                  <a:pos x="0" y="1680"/>
                </a:cxn>
                <a:cxn ang="0">
                  <a:pos x="0" y="0"/>
                </a:cxn>
                <a:cxn ang="0">
                  <a:pos x="220" y="199"/>
                </a:cxn>
              </a:cxnLst>
              <a:rect l="0" t="0" r="r" b="b"/>
              <a:pathLst>
                <a:path w="220" h="1822">
                  <a:moveTo>
                    <a:pt x="220" y="199"/>
                  </a:moveTo>
                  <a:lnTo>
                    <a:pt x="220" y="1822"/>
                  </a:lnTo>
                  <a:lnTo>
                    <a:pt x="0" y="1680"/>
                  </a:lnTo>
                  <a:lnTo>
                    <a:pt x="0" y="0"/>
                  </a:lnTo>
                  <a:lnTo>
                    <a:pt x="220" y="199"/>
                  </a:lnTo>
                  <a:close/>
                </a:path>
              </a:pathLst>
            </a:custGeom>
            <a:solidFill>
              <a:srgbClr val="C7C7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26"/>
            <p:cNvSpPr>
              <a:spLocks/>
            </p:cNvSpPr>
            <p:nvPr/>
          </p:nvSpPr>
          <p:spPr bwMode="auto">
            <a:xfrm>
              <a:off x="6467336" y="1469432"/>
              <a:ext cx="4763" cy="39687"/>
            </a:xfrm>
            <a:custGeom>
              <a:avLst/>
              <a:gdLst/>
              <a:ahLst/>
              <a:cxnLst>
                <a:cxn ang="0">
                  <a:pos x="221" y="199"/>
                </a:cxn>
                <a:cxn ang="0">
                  <a:pos x="221" y="1850"/>
                </a:cxn>
                <a:cxn ang="0">
                  <a:pos x="0" y="1707"/>
                </a:cxn>
                <a:cxn ang="0">
                  <a:pos x="0" y="0"/>
                </a:cxn>
                <a:cxn ang="0">
                  <a:pos x="221" y="199"/>
                </a:cxn>
              </a:cxnLst>
              <a:rect l="0" t="0" r="r" b="b"/>
              <a:pathLst>
                <a:path w="221" h="1850">
                  <a:moveTo>
                    <a:pt x="221" y="199"/>
                  </a:moveTo>
                  <a:lnTo>
                    <a:pt x="221" y="1850"/>
                  </a:lnTo>
                  <a:lnTo>
                    <a:pt x="0" y="1707"/>
                  </a:lnTo>
                  <a:lnTo>
                    <a:pt x="0" y="0"/>
                  </a:lnTo>
                  <a:lnTo>
                    <a:pt x="221" y="199"/>
                  </a:lnTo>
                  <a:close/>
                </a:path>
              </a:pathLst>
            </a:custGeom>
            <a:solidFill>
              <a:srgbClr val="C9C9C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27"/>
            <p:cNvSpPr>
              <a:spLocks/>
            </p:cNvSpPr>
            <p:nvPr/>
          </p:nvSpPr>
          <p:spPr bwMode="auto">
            <a:xfrm>
              <a:off x="6464161" y="1466257"/>
              <a:ext cx="4763" cy="41275"/>
            </a:xfrm>
            <a:custGeom>
              <a:avLst/>
              <a:gdLst/>
              <a:ahLst/>
              <a:cxnLst>
                <a:cxn ang="0">
                  <a:pos x="221" y="198"/>
                </a:cxn>
                <a:cxn ang="0">
                  <a:pos x="221" y="1878"/>
                </a:cxn>
                <a:cxn ang="0">
                  <a:pos x="0" y="1735"/>
                </a:cxn>
                <a:cxn ang="0">
                  <a:pos x="0" y="0"/>
                </a:cxn>
                <a:cxn ang="0">
                  <a:pos x="221" y="198"/>
                </a:cxn>
              </a:cxnLst>
              <a:rect l="0" t="0" r="r" b="b"/>
              <a:pathLst>
                <a:path w="221" h="1878">
                  <a:moveTo>
                    <a:pt x="221" y="198"/>
                  </a:moveTo>
                  <a:lnTo>
                    <a:pt x="221" y="1878"/>
                  </a:lnTo>
                  <a:lnTo>
                    <a:pt x="0" y="1735"/>
                  </a:lnTo>
                  <a:lnTo>
                    <a:pt x="0" y="0"/>
                  </a:lnTo>
                  <a:lnTo>
                    <a:pt x="221" y="198"/>
                  </a:lnTo>
                  <a:close/>
                </a:path>
              </a:pathLst>
            </a:custGeom>
            <a:solidFill>
              <a:srgbClr val="CACAC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28"/>
            <p:cNvSpPr>
              <a:spLocks/>
            </p:cNvSpPr>
            <p:nvPr/>
          </p:nvSpPr>
          <p:spPr bwMode="auto">
            <a:xfrm>
              <a:off x="6462574" y="1464669"/>
              <a:ext cx="4763" cy="41275"/>
            </a:xfrm>
            <a:custGeom>
              <a:avLst/>
              <a:gdLst/>
              <a:ahLst/>
              <a:cxnLst>
                <a:cxn ang="0">
                  <a:pos x="220" y="199"/>
                </a:cxn>
                <a:cxn ang="0">
                  <a:pos x="220" y="1906"/>
                </a:cxn>
                <a:cxn ang="0">
                  <a:pos x="0" y="1764"/>
                </a:cxn>
                <a:cxn ang="0">
                  <a:pos x="0" y="0"/>
                </a:cxn>
                <a:cxn ang="0">
                  <a:pos x="220" y="199"/>
                </a:cxn>
              </a:cxnLst>
              <a:rect l="0" t="0" r="r" b="b"/>
              <a:pathLst>
                <a:path w="220" h="1906">
                  <a:moveTo>
                    <a:pt x="220" y="199"/>
                  </a:moveTo>
                  <a:lnTo>
                    <a:pt x="220" y="1906"/>
                  </a:lnTo>
                  <a:lnTo>
                    <a:pt x="0" y="1764"/>
                  </a:lnTo>
                  <a:lnTo>
                    <a:pt x="0" y="0"/>
                  </a:lnTo>
                  <a:lnTo>
                    <a:pt x="220" y="199"/>
                  </a:lnTo>
                  <a:close/>
                </a:path>
              </a:pathLst>
            </a:custGeom>
            <a:solidFill>
              <a:srgbClr val="CDCC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9"/>
            <p:cNvSpPr>
              <a:spLocks/>
            </p:cNvSpPr>
            <p:nvPr/>
          </p:nvSpPr>
          <p:spPr bwMode="auto">
            <a:xfrm>
              <a:off x="6459399" y="1463082"/>
              <a:ext cx="4763" cy="41275"/>
            </a:xfrm>
            <a:custGeom>
              <a:avLst/>
              <a:gdLst/>
              <a:ahLst/>
              <a:cxnLst>
                <a:cxn ang="0">
                  <a:pos x="220" y="187"/>
                </a:cxn>
                <a:cxn ang="0">
                  <a:pos x="220" y="1922"/>
                </a:cxn>
                <a:cxn ang="0">
                  <a:pos x="0" y="1780"/>
                </a:cxn>
                <a:cxn ang="0">
                  <a:pos x="0" y="0"/>
                </a:cxn>
                <a:cxn ang="0">
                  <a:pos x="30" y="13"/>
                </a:cxn>
                <a:cxn ang="0">
                  <a:pos x="220" y="187"/>
                </a:cxn>
              </a:cxnLst>
              <a:rect l="0" t="0" r="r" b="b"/>
              <a:pathLst>
                <a:path w="220" h="1922">
                  <a:moveTo>
                    <a:pt x="220" y="187"/>
                  </a:moveTo>
                  <a:lnTo>
                    <a:pt x="220" y="1922"/>
                  </a:lnTo>
                  <a:lnTo>
                    <a:pt x="0" y="1780"/>
                  </a:lnTo>
                  <a:lnTo>
                    <a:pt x="0" y="0"/>
                  </a:lnTo>
                  <a:lnTo>
                    <a:pt x="30" y="13"/>
                  </a:lnTo>
                  <a:lnTo>
                    <a:pt x="220" y="187"/>
                  </a:lnTo>
                  <a:close/>
                </a:path>
              </a:pathLst>
            </a:custGeom>
            <a:solidFill>
              <a:srgbClr val="CECDC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30"/>
            <p:cNvSpPr>
              <a:spLocks/>
            </p:cNvSpPr>
            <p:nvPr/>
          </p:nvSpPr>
          <p:spPr bwMode="auto">
            <a:xfrm>
              <a:off x="6457811" y="1461494"/>
              <a:ext cx="4763" cy="41275"/>
            </a:xfrm>
            <a:custGeom>
              <a:avLst/>
              <a:gdLst/>
              <a:ahLst/>
              <a:cxnLst>
                <a:cxn ang="0">
                  <a:pos x="221" y="136"/>
                </a:cxn>
                <a:cxn ang="0">
                  <a:pos x="221" y="1900"/>
                </a:cxn>
                <a:cxn ang="0">
                  <a:pos x="0" y="1758"/>
                </a:cxn>
                <a:cxn ang="0">
                  <a:pos x="0" y="0"/>
                </a:cxn>
                <a:cxn ang="0">
                  <a:pos x="141" y="62"/>
                </a:cxn>
                <a:cxn ang="0">
                  <a:pos x="221" y="136"/>
                </a:cxn>
              </a:cxnLst>
              <a:rect l="0" t="0" r="r" b="b"/>
              <a:pathLst>
                <a:path w="221" h="1900">
                  <a:moveTo>
                    <a:pt x="221" y="136"/>
                  </a:moveTo>
                  <a:lnTo>
                    <a:pt x="221" y="1900"/>
                  </a:lnTo>
                  <a:lnTo>
                    <a:pt x="0" y="1758"/>
                  </a:lnTo>
                  <a:lnTo>
                    <a:pt x="0" y="0"/>
                  </a:lnTo>
                  <a:lnTo>
                    <a:pt x="141" y="62"/>
                  </a:lnTo>
                  <a:lnTo>
                    <a:pt x="221" y="136"/>
                  </a:lnTo>
                  <a:close/>
                </a:path>
              </a:pathLst>
            </a:custGeom>
            <a:solidFill>
              <a:srgbClr val="D0CFC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31"/>
            <p:cNvSpPr>
              <a:spLocks/>
            </p:cNvSpPr>
            <p:nvPr/>
          </p:nvSpPr>
          <p:spPr bwMode="auto">
            <a:xfrm>
              <a:off x="6454636" y="1461494"/>
              <a:ext cx="4763" cy="39687"/>
            </a:xfrm>
            <a:custGeom>
              <a:avLst/>
              <a:gdLst/>
              <a:ahLst/>
              <a:cxnLst>
                <a:cxn ang="0">
                  <a:pos x="220" y="99"/>
                </a:cxn>
                <a:cxn ang="0">
                  <a:pos x="220" y="1879"/>
                </a:cxn>
                <a:cxn ang="0">
                  <a:pos x="0" y="1736"/>
                </a:cxn>
                <a:cxn ang="0">
                  <a:pos x="0" y="0"/>
                </a:cxn>
                <a:cxn ang="0">
                  <a:pos x="220" y="99"/>
                </a:cxn>
              </a:cxnLst>
              <a:rect l="0" t="0" r="r" b="b"/>
              <a:pathLst>
                <a:path w="220" h="1879">
                  <a:moveTo>
                    <a:pt x="220" y="99"/>
                  </a:moveTo>
                  <a:lnTo>
                    <a:pt x="220" y="1879"/>
                  </a:lnTo>
                  <a:lnTo>
                    <a:pt x="0" y="1736"/>
                  </a:lnTo>
                  <a:lnTo>
                    <a:pt x="0" y="0"/>
                  </a:lnTo>
                  <a:lnTo>
                    <a:pt x="220" y="99"/>
                  </a:lnTo>
                  <a:close/>
                </a:path>
              </a:pathLst>
            </a:custGeom>
            <a:solidFill>
              <a:srgbClr val="D1D0D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32"/>
            <p:cNvSpPr>
              <a:spLocks/>
            </p:cNvSpPr>
            <p:nvPr/>
          </p:nvSpPr>
          <p:spPr bwMode="auto">
            <a:xfrm>
              <a:off x="6453049" y="1459907"/>
              <a:ext cx="4763" cy="39687"/>
            </a:xfrm>
            <a:custGeom>
              <a:avLst/>
              <a:gdLst/>
              <a:ahLst/>
              <a:cxnLst>
                <a:cxn ang="0">
                  <a:pos x="219" y="100"/>
                </a:cxn>
                <a:cxn ang="0">
                  <a:pos x="219" y="1858"/>
                </a:cxn>
                <a:cxn ang="0">
                  <a:pos x="0" y="1715"/>
                </a:cxn>
                <a:cxn ang="0">
                  <a:pos x="0" y="0"/>
                </a:cxn>
                <a:cxn ang="0">
                  <a:pos x="219" y="100"/>
                </a:cxn>
              </a:cxnLst>
              <a:rect l="0" t="0" r="r" b="b"/>
              <a:pathLst>
                <a:path w="219" h="1858">
                  <a:moveTo>
                    <a:pt x="219" y="100"/>
                  </a:moveTo>
                  <a:lnTo>
                    <a:pt x="219" y="1858"/>
                  </a:lnTo>
                  <a:lnTo>
                    <a:pt x="0" y="1715"/>
                  </a:lnTo>
                  <a:lnTo>
                    <a:pt x="0" y="0"/>
                  </a:lnTo>
                  <a:lnTo>
                    <a:pt x="219" y="100"/>
                  </a:lnTo>
                  <a:close/>
                </a:path>
              </a:pathLst>
            </a:custGeom>
            <a:solidFill>
              <a:srgbClr val="D3D2D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33"/>
            <p:cNvSpPr>
              <a:spLocks/>
            </p:cNvSpPr>
            <p:nvPr/>
          </p:nvSpPr>
          <p:spPr bwMode="auto">
            <a:xfrm>
              <a:off x="6449874" y="1458319"/>
              <a:ext cx="4763" cy="39687"/>
            </a:xfrm>
            <a:custGeom>
              <a:avLst/>
              <a:gdLst/>
              <a:ahLst/>
              <a:cxnLst>
                <a:cxn ang="0">
                  <a:pos x="220" y="99"/>
                </a:cxn>
                <a:cxn ang="0">
                  <a:pos x="220" y="1835"/>
                </a:cxn>
                <a:cxn ang="0">
                  <a:pos x="0" y="1693"/>
                </a:cxn>
                <a:cxn ang="0">
                  <a:pos x="0" y="0"/>
                </a:cxn>
                <a:cxn ang="0">
                  <a:pos x="220" y="99"/>
                </a:cxn>
              </a:cxnLst>
              <a:rect l="0" t="0" r="r" b="b"/>
              <a:pathLst>
                <a:path w="220" h="1835">
                  <a:moveTo>
                    <a:pt x="220" y="99"/>
                  </a:moveTo>
                  <a:lnTo>
                    <a:pt x="220" y="1835"/>
                  </a:lnTo>
                  <a:lnTo>
                    <a:pt x="0" y="1693"/>
                  </a:lnTo>
                  <a:lnTo>
                    <a:pt x="0" y="0"/>
                  </a:lnTo>
                  <a:lnTo>
                    <a:pt x="220" y="99"/>
                  </a:lnTo>
                  <a:close/>
                </a:path>
              </a:pathLst>
            </a:custGeom>
            <a:solidFill>
              <a:srgbClr val="D5D4D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34"/>
            <p:cNvSpPr>
              <a:spLocks/>
            </p:cNvSpPr>
            <p:nvPr/>
          </p:nvSpPr>
          <p:spPr bwMode="auto">
            <a:xfrm>
              <a:off x="6446699" y="1458319"/>
              <a:ext cx="6350" cy="38100"/>
            </a:xfrm>
            <a:custGeom>
              <a:avLst/>
              <a:gdLst/>
              <a:ahLst/>
              <a:cxnLst>
                <a:cxn ang="0">
                  <a:pos x="221" y="99"/>
                </a:cxn>
                <a:cxn ang="0">
                  <a:pos x="221" y="1814"/>
                </a:cxn>
                <a:cxn ang="0">
                  <a:pos x="0" y="1672"/>
                </a:cxn>
                <a:cxn ang="0">
                  <a:pos x="0" y="0"/>
                </a:cxn>
                <a:cxn ang="0">
                  <a:pos x="221" y="99"/>
                </a:cxn>
              </a:cxnLst>
              <a:rect l="0" t="0" r="r" b="b"/>
              <a:pathLst>
                <a:path w="221" h="1814">
                  <a:moveTo>
                    <a:pt x="221" y="99"/>
                  </a:moveTo>
                  <a:lnTo>
                    <a:pt x="221" y="1814"/>
                  </a:lnTo>
                  <a:lnTo>
                    <a:pt x="0" y="1672"/>
                  </a:lnTo>
                  <a:lnTo>
                    <a:pt x="0" y="0"/>
                  </a:lnTo>
                  <a:lnTo>
                    <a:pt x="221" y="99"/>
                  </a:lnTo>
                  <a:close/>
                </a:path>
              </a:pathLst>
            </a:custGeom>
            <a:solidFill>
              <a:srgbClr val="D6D6D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35"/>
            <p:cNvSpPr>
              <a:spLocks/>
            </p:cNvSpPr>
            <p:nvPr/>
          </p:nvSpPr>
          <p:spPr bwMode="auto">
            <a:xfrm>
              <a:off x="6445111" y="1456732"/>
              <a:ext cx="4763" cy="38100"/>
            </a:xfrm>
            <a:custGeom>
              <a:avLst/>
              <a:gdLst/>
              <a:ahLst/>
              <a:cxnLst>
                <a:cxn ang="0">
                  <a:pos x="221" y="100"/>
                </a:cxn>
                <a:cxn ang="0">
                  <a:pos x="221" y="1793"/>
                </a:cxn>
                <a:cxn ang="0">
                  <a:pos x="0" y="1651"/>
                </a:cxn>
                <a:cxn ang="0">
                  <a:pos x="0" y="0"/>
                </a:cxn>
                <a:cxn ang="0">
                  <a:pos x="221" y="100"/>
                </a:cxn>
              </a:cxnLst>
              <a:rect l="0" t="0" r="r" b="b"/>
              <a:pathLst>
                <a:path w="221" h="1793">
                  <a:moveTo>
                    <a:pt x="221" y="100"/>
                  </a:moveTo>
                  <a:lnTo>
                    <a:pt x="221" y="1793"/>
                  </a:lnTo>
                  <a:lnTo>
                    <a:pt x="0" y="1651"/>
                  </a:lnTo>
                  <a:lnTo>
                    <a:pt x="0" y="0"/>
                  </a:lnTo>
                  <a:lnTo>
                    <a:pt x="221" y="100"/>
                  </a:lnTo>
                  <a:close/>
                </a:path>
              </a:pathLst>
            </a:custGeom>
            <a:solidFill>
              <a:srgbClr val="D9D8D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37"/>
            <p:cNvSpPr>
              <a:spLocks/>
            </p:cNvSpPr>
            <p:nvPr/>
          </p:nvSpPr>
          <p:spPr bwMode="auto">
            <a:xfrm>
              <a:off x="6440349" y="1453557"/>
              <a:ext cx="4763" cy="38100"/>
            </a:xfrm>
            <a:custGeom>
              <a:avLst/>
              <a:gdLst/>
              <a:ahLst/>
              <a:cxnLst>
                <a:cxn ang="0">
                  <a:pos x="220" y="99"/>
                </a:cxn>
                <a:cxn ang="0">
                  <a:pos x="220" y="1750"/>
                </a:cxn>
                <a:cxn ang="0">
                  <a:pos x="0" y="1608"/>
                </a:cxn>
                <a:cxn ang="0">
                  <a:pos x="0" y="0"/>
                </a:cxn>
                <a:cxn ang="0">
                  <a:pos x="220" y="99"/>
                </a:cxn>
              </a:cxnLst>
              <a:rect l="0" t="0" r="r" b="b"/>
              <a:pathLst>
                <a:path w="220" h="1750">
                  <a:moveTo>
                    <a:pt x="220" y="99"/>
                  </a:moveTo>
                  <a:lnTo>
                    <a:pt x="220" y="1750"/>
                  </a:lnTo>
                  <a:lnTo>
                    <a:pt x="0" y="1608"/>
                  </a:lnTo>
                  <a:lnTo>
                    <a:pt x="0" y="0"/>
                  </a:lnTo>
                  <a:lnTo>
                    <a:pt x="220" y="99"/>
                  </a:lnTo>
                  <a:close/>
                </a:path>
              </a:pathLst>
            </a:custGeom>
            <a:solidFill>
              <a:srgbClr val="DDDCD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38"/>
            <p:cNvSpPr>
              <a:spLocks/>
            </p:cNvSpPr>
            <p:nvPr/>
          </p:nvSpPr>
          <p:spPr bwMode="auto">
            <a:xfrm>
              <a:off x="6437174" y="1453557"/>
              <a:ext cx="4763" cy="36512"/>
            </a:xfrm>
            <a:custGeom>
              <a:avLst/>
              <a:gdLst/>
              <a:ahLst/>
              <a:cxnLst>
                <a:cxn ang="0">
                  <a:pos x="221" y="99"/>
                </a:cxn>
                <a:cxn ang="0">
                  <a:pos x="221" y="1728"/>
                </a:cxn>
                <a:cxn ang="0">
                  <a:pos x="0" y="1586"/>
                </a:cxn>
                <a:cxn ang="0">
                  <a:pos x="0" y="0"/>
                </a:cxn>
                <a:cxn ang="0">
                  <a:pos x="221" y="99"/>
                </a:cxn>
              </a:cxnLst>
              <a:rect l="0" t="0" r="r" b="b"/>
              <a:pathLst>
                <a:path w="221" h="1728">
                  <a:moveTo>
                    <a:pt x="221" y="99"/>
                  </a:moveTo>
                  <a:lnTo>
                    <a:pt x="221" y="1728"/>
                  </a:lnTo>
                  <a:lnTo>
                    <a:pt x="0" y="1586"/>
                  </a:lnTo>
                  <a:lnTo>
                    <a:pt x="0" y="0"/>
                  </a:lnTo>
                  <a:lnTo>
                    <a:pt x="221" y="99"/>
                  </a:lnTo>
                  <a:close/>
                </a:path>
              </a:pathLst>
            </a:custGeom>
            <a:solidFill>
              <a:srgbClr val="DEDED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39"/>
            <p:cNvSpPr>
              <a:spLocks/>
            </p:cNvSpPr>
            <p:nvPr/>
          </p:nvSpPr>
          <p:spPr bwMode="auto">
            <a:xfrm>
              <a:off x="6435586" y="1453557"/>
              <a:ext cx="4763" cy="36512"/>
            </a:xfrm>
            <a:custGeom>
              <a:avLst/>
              <a:gdLst/>
              <a:ahLst/>
              <a:cxnLst>
                <a:cxn ang="0">
                  <a:pos x="221" y="52"/>
                </a:cxn>
                <a:cxn ang="0">
                  <a:pos x="221" y="1660"/>
                </a:cxn>
                <a:cxn ang="0">
                  <a:pos x="0" y="1517"/>
                </a:cxn>
                <a:cxn ang="0">
                  <a:pos x="0" y="26"/>
                </a:cxn>
                <a:cxn ang="0">
                  <a:pos x="104" y="0"/>
                </a:cxn>
                <a:cxn ang="0">
                  <a:pos x="221" y="52"/>
                </a:cxn>
              </a:cxnLst>
              <a:rect l="0" t="0" r="r" b="b"/>
              <a:pathLst>
                <a:path w="221" h="1660">
                  <a:moveTo>
                    <a:pt x="221" y="52"/>
                  </a:moveTo>
                  <a:lnTo>
                    <a:pt x="221" y="1660"/>
                  </a:lnTo>
                  <a:lnTo>
                    <a:pt x="0" y="1517"/>
                  </a:lnTo>
                  <a:lnTo>
                    <a:pt x="0" y="26"/>
                  </a:lnTo>
                  <a:lnTo>
                    <a:pt x="104" y="0"/>
                  </a:lnTo>
                  <a:lnTo>
                    <a:pt x="221" y="52"/>
                  </a:lnTo>
                  <a:close/>
                </a:path>
              </a:pathLst>
            </a:custGeom>
            <a:solidFill>
              <a:srgbClr val="E1E0E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40"/>
            <p:cNvSpPr>
              <a:spLocks/>
            </p:cNvSpPr>
            <p:nvPr/>
          </p:nvSpPr>
          <p:spPr bwMode="auto">
            <a:xfrm>
              <a:off x="6432411" y="1453557"/>
              <a:ext cx="4763" cy="34925"/>
            </a:xfrm>
            <a:custGeom>
              <a:avLst/>
              <a:gdLst/>
              <a:ahLst/>
              <a:cxnLst>
                <a:cxn ang="0">
                  <a:pos x="220" y="3"/>
                </a:cxn>
                <a:cxn ang="0">
                  <a:pos x="220" y="1589"/>
                </a:cxn>
                <a:cxn ang="0">
                  <a:pos x="0" y="1446"/>
                </a:cxn>
                <a:cxn ang="0">
                  <a:pos x="0" y="54"/>
                </a:cxn>
                <a:cxn ang="0">
                  <a:pos x="214" y="0"/>
                </a:cxn>
                <a:cxn ang="0">
                  <a:pos x="220" y="3"/>
                </a:cxn>
              </a:cxnLst>
              <a:rect l="0" t="0" r="r" b="b"/>
              <a:pathLst>
                <a:path w="220" h="1589">
                  <a:moveTo>
                    <a:pt x="220" y="3"/>
                  </a:moveTo>
                  <a:lnTo>
                    <a:pt x="220" y="1589"/>
                  </a:lnTo>
                  <a:lnTo>
                    <a:pt x="0" y="1446"/>
                  </a:lnTo>
                  <a:lnTo>
                    <a:pt x="0" y="54"/>
                  </a:lnTo>
                  <a:lnTo>
                    <a:pt x="214" y="0"/>
                  </a:lnTo>
                  <a:lnTo>
                    <a:pt x="220" y="3"/>
                  </a:lnTo>
                  <a:close/>
                </a:path>
              </a:pathLst>
            </a:custGeom>
            <a:solidFill>
              <a:srgbClr val="E3E3E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41"/>
            <p:cNvSpPr>
              <a:spLocks/>
            </p:cNvSpPr>
            <p:nvPr/>
          </p:nvSpPr>
          <p:spPr bwMode="auto">
            <a:xfrm>
              <a:off x="6430824" y="1453557"/>
              <a:ext cx="4763" cy="33337"/>
            </a:xfrm>
            <a:custGeom>
              <a:avLst/>
              <a:gdLst/>
              <a:ahLst/>
              <a:cxnLst>
                <a:cxn ang="0">
                  <a:pos x="220" y="0"/>
                </a:cxn>
                <a:cxn ang="0">
                  <a:pos x="220" y="1491"/>
                </a:cxn>
                <a:cxn ang="0">
                  <a:pos x="0" y="1349"/>
                </a:cxn>
                <a:cxn ang="0">
                  <a:pos x="0" y="56"/>
                </a:cxn>
                <a:cxn ang="0">
                  <a:pos x="220" y="0"/>
                </a:cxn>
              </a:cxnLst>
              <a:rect l="0" t="0" r="r" b="b"/>
              <a:pathLst>
                <a:path w="220" h="1491">
                  <a:moveTo>
                    <a:pt x="220" y="0"/>
                  </a:moveTo>
                  <a:lnTo>
                    <a:pt x="220" y="1491"/>
                  </a:lnTo>
                  <a:lnTo>
                    <a:pt x="0" y="1349"/>
                  </a:lnTo>
                  <a:lnTo>
                    <a:pt x="0" y="56"/>
                  </a:lnTo>
                  <a:lnTo>
                    <a:pt x="220" y="0"/>
                  </a:lnTo>
                  <a:close/>
                </a:path>
              </a:pathLst>
            </a:custGeom>
            <a:solidFill>
              <a:srgbClr val="E4E4E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42"/>
            <p:cNvSpPr>
              <a:spLocks/>
            </p:cNvSpPr>
            <p:nvPr/>
          </p:nvSpPr>
          <p:spPr bwMode="auto">
            <a:xfrm>
              <a:off x="6427649" y="1455144"/>
              <a:ext cx="4763" cy="30162"/>
            </a:xfrm>
            <a:custGeom>
              <a:avLst/>
              <a:gdLst/>
              <a:ahLst/>
              <a:cxnLst>
                <a:cxn ang="0">
                  <a:pos x="219" y="0"/>
                </a:cxn>
                <a:cxn ang="0">
                  <a:pos x="219" y="1392"/>
                </a:cxn>
                <a:cxn ang="0">
                  <a:pos x="0" y="1250"/>
                </a:cxn>
                <a:cxn ang="0">
                  <a:pos x="0" y="56"/>
                </a:cxn>
                <a:cxn ang="0">
                  <a:pos x="219" y="0"/>
                </a:cxn>
              </a:cxnLst>
              <a:rect l="0" t="0" r="r" b="b"/>
              <a:pathLst>
                <a:path w="219" h="1392">
                  <a:moveTo>
                    <a:pt x="219" y="0"/>
                  </a:moveTo>
                  <a:lnTo>
                    <a:pt x="219" y="1392"/>
                  </a:lnTo>
                  <a:lnTo>
                    <a:pt x="0" y="1250"/>
                  </a:lnTo>
                  <a:lnTo>
                    <a:pt x="0" y="56"/>
                  </a:lnTo>
                  <a:lnTo>
                    <a:pt x="219" y="0"/>
                  </a:lnTo>
                  <a:close/>
                </a:path>
              </a:pathLst>
            </a:custGeom>
            <a:solidFill>
              <a:srgbClr val="E7E6E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43"/>
            <p:cNvSpPr>
              <a:spLocks/>
            </p:cNvSpPr>
            <p:nvPr/>
          </p:nvSpPr>
          <p:spPr bwMode="auto">
            <a:xfrm>
              <a:off x="6426061" y="1455144"/>
              <a:ext cx="4763" cy="28575"/>
            </a:xfrm>
            <a:custGeom>
              <a:avLst/>
              <a:gdLst/>
              <a:ahLst/>
              <a:cxnLst>
                <a:cxn ang="0">
                  <a:pos x="220" y="0"/>
                </a:cxn>
                <a:cxn ang="0">
                  <a:pos x="220" y="1293"/>
                </a:cxn>
                <a:cxn ang="0">
                  <a:pos x="0" y="1150"/>
                </a:cxn>
                <a:cxn ang="0">
                  <a:pos x="0" y="56"/>
                </a:cxn>
                <a:cxn ang="0">
                  <a:pos x="220" y="0"/>
                </a:cxn>
              </a:cxnLst>
              <a:rect l="0" t="0" r="r" b="b"/>
              <a:pathLst>
                <a:path w="220" h="1293">
                  <a:moveTo>
                    <a:pt x="220" y="0"/>
                  </a:moveTo>
                  <a:lnTo>
                    <a:pt x="220" y="1293"/>
                  </a:lnTo>
                  <a:lnTo>
                    <a:pt x="0" y="1150"/>
                  </a:lnTo>
                  <a:lnTo>
                    <a:pt x="0" y="56"/>
                  </a:lnTo>
                  <a:lnTo>
                    <a:pt x="220" y="0"/>
                  </a:lnTo>
                  <a:close/>
                </a:path>
              </a:pathLst>
            </a:custGeom>
            <a:solidFill>
              <a:srgbClr val="E8E8E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44"/>
            <p:cNvSpPr>
              <a:spLocks/>
            </p:cNvSpPr>
            <p:nvPr/>
          </p:nvSpPr>
          <p:spPr bwMode="auto">
            <a:xfrm>
              <a:off x="6422886" y="1455144"/>
              <a:ext cx="4763" cy="26987"/>
            </a:xfrm>
            <a:custGeom>
              <a:avLst/>
              <a:gdLst/>
              <a:ahLst/>
              <a:cxnLst>
                <a:cxn ang="0">
                  <a:pos x="221" y="0"/>
                </a:cxn>
                <a:cxn ang="0">
                  <a:pos x="221" y="1194"/>
                </a:cxn>
                <a:cxn ang="0">
                  <a:pos x="0" y="1051"/>
                </a:cxn>
                <a:cxn ang="0">
                  <a:pos x="0" y="56"/>
                </a:cxn>
                <a:cxn ang="0">
                  <a:pos x="221" y="0"/>
                </a:cxn>
              </a:cxnLst>
              <a:rect l="0" t="0" r="r" b="b"/>
              <a:pathLst>
                <a:path w="221" h="1194">
                  <a:moveTo>
                    <a:pt x="221" y="0"/>
                  </a:moveTo>
                  <a:lnTo>
                    <a:pt x="221" y="1194"/>
                  </a:lnTo>
                  <a:lnTo>
                    <a:pt x="0" y="1051"/>
                  </a:lnTo>
                  <a:lnTo>
                    <a:pt x="0" y="56"/>
                  </a:lnTo>
                  <a:lnTo>
                    <a:pt x="221" y="0"/>
                  </a:lnTo>
                  <a:close/>
                </a:path>
              </a:pathLst>
            </a:custGeom>
            <a:solidFill>
              <a:srgbClr val="EBEAE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45"/>
            <p:cNvSpPr>
              <a:spLocks/>
            </p:cNvSpPr>
            <p:nvPr/>
          </p:nvSpPr>
          <p:spPr bwMode="auto">
            <a:xfrm>
              <a:off x="6421299" y="1456732"/>
              <a:ext cx="4763" cy="23812"/>
            </a:xfrm>
            <a:custGeom>
              <a:avLst/>
              <a:gdLst/>
              <a:ahLst/>
              <a:cxnLst>
                <a:cxn ang="0">
                  <a:pos x="220" y="0"/>
                </a:cxn>
                <a:cxn ang="0">
                  <a:pos x="220" y="1094"/>
                </a:cxn>
                <a:cxn ang="0">
                  <a:pos x="0" y="952"/>
                </a:cxn>
                <a:cxn ang="0">
                  <a:pos x="0" y="56"/>
                </a:cxn>
                <a:cxn ang="0">
                  <a:pos x="220" y="0"/>
                </a:cxn>
              </a:cxnLst>
              <a:rect l="0" t="0" r="r" b="b"/>
              <a:pathLst>
                <a:path w="220" h="1094">
                  <a:moveTo>
                    <a:pt x="220" y="0"/>
                  </a:moveTo>
                  <a:lnTo>
                    <a:pt x="220" y="1094"/>
                  </a:lnTo>
                  <a:lnTo>
                    <a:pt x="0" y="952"/>
                  </a:lnTo>
                  <a:lnTo>
                    <a:pt x="0" y="56"/>
                  </a:lnTo>
                  <a:lnTo>
                    <a:pt x="220" y="0"/>
                  </a:lnTo>
                  <a:close/>
                </a:path>
              </a:pathLst>
            </a:custGeom>
            <a:solidFill>
              <a:srgbClr val="ECECE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46"/>
            <p:cNvSpPr>
              <a:spLocks/>
            </p:cNvSpPr>
            <p:nvPr/>
          </p:nvSpPr>
          <p:spPr bwMode="auto">
            <a:xfrm>
              <a:off x="6418124" y="1456732"/>
              <a:ext cx="4763" cy="22225"/>
            </a:xfrm>
            <a:custGeom>
              <a:avLst/>
              <a:gdLst/>
              <a:ahLst/>
              <a:cxnLst>
                <a:cxn ang="0">
                  <a:pos x="220" y="0"/>
                </a:cxn>
                <a:cxn ang="0">
                  <a:pos x="220" y="995"/>
                </a:cxn>
                <a:cxn ang="0">
                  <a:pos x="0" y="853"/>
                </a:cxn>
                <a:cxn ang="0">
                  <a:pos x="0" y="56"/>
                </a:cxn>
                <a:cxn ang="0">
                  <a:pos x="220" y="0"/>
                </a:cxn>
              </a:cxnLst>
              <a:rect l="0" t="0" r="r" b="b"/>
              <a:pathLst>
                <a:path w="220" h="995">
                  <a:moveTo>
                    <a:pt x="220" y="0"/>
                  </a:moveTo>
                  <a:lnTo>
                    <a:pt x="220" y="995"/>
                  </a:lnTo>
                  <a:lnTo>
                    <a:pt x="0" y="853"/>
                  </a:lnTo>
                  <a:lnTo>
                    <a:pt x="0" y="56"/>
                  </a:lnTo>
                  <a:lnTo>
                    <a:pt x="220" y="0"/>
                  </a:lnTo>
                  <a:close/>
                </a:path>
              </a:pathLst>
            </a:custGeom>
            <a:solidFill>
              <a:srgbClr val="EFEEE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47"/>
            <p:cNvSpPr>
              <a:spLocks/>
            </p:cNvSpPr>
            <p:nvPr/>
          </p:nvSpPr>
          <p:spPr bwMode="auto">
            <a:xfrm>
              <a:off x="6416536" y="1456732"/>
              <a:ext cx="4763" cy="20637"/>
            </a:xfrm>
            <a:custGeom>
              <a:avLst/>
              <a:gdLst/>
              <a:ahLst/>
              <a:cxnLst>
                <a:cxn ang="0">
                  <a:pos x="221" y="0"/>
                </a:cxn>
                <a:cxn ang="0">
                  <a:pos x="221" y="896"/>
                </a:cxn>
                <a:cxn ang="0">
                  <a:pos x="0" y="754"/>
                </a:cxn>
                <a:cxn ang="0">
                  <a:pos x="0" y="56"/>
                </a:cxn>
                <a:cxn ang="0">
                  <a:pos x="221" y="0"/>
                </a:cxn>
              </a:cxnLst>
              <a:rect l="0" t="0" r="r" b="b"/>
              <a:pathLst>
                <a:path w="221" h="896">
                  <a:moveTo>
                    <a:pt x="221" y="0"/>
                  </a:moveTo>
                  <a:lnTo>
                    <a:pt x="221" y="896"/>
                  </a:lnTo>
                  <a:lnTo>
                    <a:pt x="0" y="754"/>
                  </a:lnTo>
                  <a:lnTo>
                    <a:pt x="0" y="56"/>
                  </a:lnTo>
                  <a:lnTo>
                    <a:pt x="221" y="0"/>
                  </a:lnTo>
                  <a:close/>
                </a:path>
              </a:pathLst>
            </a:custGeom>
            <a:solidFill>
              <a:srgbClr val="F1F1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48"/>
            <p:cNvSpPr>
              <a:spLocks/>
            </p:cNvSpPr>
            <p:nvPr/>
          </p:nvSpPr>
          <p:spPr bwMode="auto">
            <a:xfrm>
              <a:off x="6413361" y="1458319"/>
              <a:ext cx="4763" cy="17462"/>
            </a:xfrm>
            <a:custGeom>
              <a:avLst/>
              <a:gdLst/>
              <a:ahLst/>
              <a:cxnLst>
                <a:cxn ang="0">
                  <a:pos x="221" y="0"/>
                </a:cxn>
                <a:cxn ang="0">
                  <a:pos x="221" y="797"/>
                </a:cxn>
                <a:cxn ang="0">
                  <a:pos x="0" y="655"/>
                </a:cxn>
                <a:cxn ang="0">
                  <a:pos x="0" y="56"/>
                </a:cxn>
                <a:cxn ang="0">
                  <a:pos x="221" y="0"/>
                </a:cxn>
              </a:cxnLst>
              <a:rect l="0" t="0" r="r" b="b"/>
              <a:pathLst>
                <a:path w="221" h="797">
                  <a:moveTo>
                    <a:pt x="221" y="0"/>
                  </a:moveTo>
                  <a:lnTo>
                    <a:pt x="221" y="797"/>
                  </a:lnTo>
                  <a:lnTo>
                    <a:pt x="0" y="655"/>
                  </a:lnTo>
                  <a:lnTo>
                    <a:pt x="0" y="56"/>
                  </a:lnTo>
                  <a:lnTo>
                    <a:pt x="221" y="0"/>
                  </a:lnTo>
                  <a:close/>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49"/>
            <p:cNvSpPr>
              <a:spLocks/>
            </p:cNvSpPr>
            <p:nvPr/>
          </p:nvSpPr>
          <p:spPr bwMode="auto">
            <a:xfrm>
              <a:off x="6411774" y="1458319"/>
              <a:ext cx="4763" cy="15875"/>
            </a:xfrm>
            <a:custGeom>
              <a:avLst/>
              <a:gdLst/>
              <a:ahLst/>
              <a:cxnLst>
                <a:cxn ang="0">
                  <a:pos x="220" y="0"/>
                </a:cxn>
                <a:cxn ang="0">
                  <a:pos x="220" y="698"/>
                </a:cxn>
                <a:cxn ang="0">
                  <a:pos x="0" y="556"/>
                </a:cxn>
                <a:cxn ang="0">
                  <a:pos x="0" y="56"/>
                </a:cxn>
                <a:cxn ang="0">
                  <a:pos x="220" y="0"/>
                </a:cxn>
              </a:cxnLst>
              <a:rect l="0" t="0" r="r" b="b"/>
              <a:pathLst>
                <a:path w="220" h="698">
                  <a:moveTo>
                    <a:pt x="220" y="0"/>
                  </a:moveTo>
                  <a:lnTo>
                    <a:pt x="220" y="698"/>
                  </a:lnTo>
                  <a:lnTo>
                    <a:pt x="0" y="556"/>
                  </a:lnTo>
                  <a:lnTo>
                    <a:pt x="0" y="56"/>
                  </a:lnTo>
                  <a:lnTo>
                    <a:pt x="220" y="0"/>
                  </a:ln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50"/>
            <p:cNvSpPr>
              <a:spLocks/>
            </p:cNvSpPr>
            <p:nvPr/>
          </p:nvSpPr>
          <p:spPr bwMode="auto">
            <a:xfrm>
              <a:off x="6408599" y="1459907"/>
              <a:ext cx="4763" cy="12700"/>
            </a:xfrm>
            <a:custGeom>
              <a:avLst/>
              <a:gdLst/>
              <a:ahLst/>
              <a:cxnLst>
                <a:cxn ang="0">
                  <a:pos x="220" y="0"/>
                </a:cxn>
                <a:cxn ang="0">
                  <a:pos x="220" y="599"/>
                </a:cxn>
                <a:cxn ang="0">
                  <a:pos x="0" y="457"/>
                </a:cxn>
                <a:cxn ang="0">
                  <a:pos x="0" y="56"/>
                </a:cxn>
                <a:cxn ang="0">
                  <a:pos x="220" y="0"/>
                </a:cxn>
              </a:cxnLst>
              <a:rect l="0" t="0" r="r" b="b"/>
              <a:pathLst>
                <a:path w="220" h="599">
                  <a:moveTo>
                    <a:pt x="220" y="0"/>
                  </a:moveTo>
                  <a:lnTo>
                    <a:pt x="220" y="599"/>
                  </a:lnTo>
                  <a:lnTo>
                    <a:pt x="0" y="457"/>
                  </a:lnTo>
                  <a:lnTo>
                    <a:pt x="0" y="56"/>
                  </a:lnTo>
                  <a:lnTo>
                    <a:pt x="220" y="0"/>
                  </a:lnTo>
                  <a:close/>
                </a:path>
              </a:pathLst>
            </a:custGeom>
            <a:solidFill>
              <a:srgbClr val="F6F6F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51"/>
            <p:cNvSpPr>
              <a:spLocks/>
            </p:cNvSpPr>
            <p:nvPr/>
          </p:nvSpPr>
          <p:spPr bwMode="auto">
            <a:xfrm>
              <a:off x="6407011" y="1459907"/>
              <a:ext cx="4763" cy="11112"/>
            </a:xfrm>
            <a:custGeom>
              <a:avLst/>
              <a:gdLst/>
              <a:ahLst/>
              <a:cxnLst>
                <a:cxn ang="0">
                  <a:pos x="221" y="0"/>
                </a:cxn>
                <a:cxn ang="0">
                  <a:pos x="221" y="500"/>
                </a:cxn>
                <a:cxn ang="0">
                  <a:pos x="0" y="358"/>
                </a:cxn>
                <a:cxn ang="0">
                  <a:pos x="0" y="56"/>
                </a:cxn>
                <a:cxn ang="0">
                  <a:pos x="221" y="0"/>
                </a:cxn>
              </a:cxnLst>
              <a:rect l="0" t="0" r="r" b="b"/>
              <a:pathLst>
                <a:path w="221" h="500">
                  <a:moveTo>
                    <a:pt x="221" y="0"/>
                  </a:moveTo>
                  <a:lnTo>
                    <a:pt x="221" y="500"/>
                  </a:lnTo>
                  <a:lnTo>
                    <a:pt x="0" y="358"/>
                  </a:lnTo>
                  <a:lnTo>
                    <a:pt x="0" y="56"/>
                  </a:lnTo>
                  <a:lnTo>
                    <a:pt x="221" y="0"/>
                  </a:lnTo>
                  <a:close/>
                </a:path>
              </a:pathLst>
            </a:custGeom>
            <a:solidFill>
              <a:srgbClr val="F9F9F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52"/>
            <p:cNvSpPr>
              <a:spLocks/>
            </p:cNvSpPr>
            <p:nvPr/>
          </p:nvSpPr>
          <p:spPr bwMode="auto">
            <a:xfrm>
              <a:off x="6403836" y="1459907"/>
              <a:ext cx="4763" cy="9525"/>
            </a:xfrm>
            <a:custGeom>
              <a:avLst/>
              <a:gdLst/>
              <a:ahLst/>
              <a:cxnLst>
                <a:cxn ang="0">
                  <a:pos x="221" y="0"/>
                </a:cxn>
                <a:cxn ang="0">
                  <a:pos x="221" y="401"/>
                </a:cxn>
                <a:cxn ang="0">
                  <a:pos x="0" y="259"/>
                </a:cxn>
                <a:cxn ang="0">
                  <a:pos x="0" y="56"/>
                </a:cxn>
                <a:cxn ang="0">
                  <a:pos x="221" y="0"/>
                </a:cxn>
              </a:cxnLst>
              <a:rect l="0" t="0" r="r" b="b"/>
              <a:pathLst>
                <a:path w="221" h="401">
                  <a:moveTo>
                    <a:pt x="221" y="0"/>
                  </a:moveTo>
                  <a:lnTo>
                    <a:pt x="221" y="401"/>
                  </a:lnTo>
                  <a:lnTo>
                    <a:pt x="0" y="259"/>
                  </a:lnTo>
                  <a:lnTo>
                    <a:pt x="0" y="56"/>
                  </a:lnTo>
                  <a:lnTo>
                    <a:pt x="221" y="0"/>
                  </a:lnTo>
                  <a:close/>
                </a:path>
              </a:pathLst>
            </a:custGeom>
            <a:solidFill>
              <a:srgbClr val="FAFAF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53"/>
            <p:cNvSpPr>
              <a:spLocks/>
            </p:cNvSpPr>
            <p:nvPr/>
          </p:nvSpPr>
          <p:spPr bwMode="auto">
            <a:xfrm>
              <a:off x="6402249" y="1461494"/>
              <a:ext cx="4763" cy="6350"/>
            </a:xfrm>
            <a:custGeom>
              <a:avLst/>
              <a:gdLst/>
              <a:ahLst/>
              <a:cxnLst>
                <a:cxn ang="0">
                  <a:pos x="219" y="0"/>
                </a:cxn>
                <a:cxn ang="0">
                  <a:pos x="219" y="302"/>
                </a:cxn>
                <a:cxn ang="0">
                  <a:pos x="0" y="159"/>
                </a:cxn>
                <a:cxn ang="0">
                  <a:pos x="0" y="56"/>
                </a:cxn>
                <a:cxn ang="0">
                  <a:pos x="219" y="0"/>
                </a:cxn>
              </a:cxnLst>
              <a:rect l="0" t="0" r="r" b="b"/>
              <a:pathLst>
                <a:path w="219" h="302">
                  <a:moveTo>
                    <a:pt x="219" y="0"/>
                  </a:moveTo>
                  <a:lnTo>
                    <a:pt x="219" y="302"/>
                  </a:lnTo>
                  <a:lnTo>
                    <a:pt x="0" y="159"/>
                  </a:lnTo>
                  <a:lnTo>
                    <a:pt x="0" y="56"/>
                  </a:lnTo>
                  <a:lnTo>
                    <a:pt x="219" y="0"/>
                  </a:lnTo>
                  <a:close/>
                </a:path>
              </a:pathLst>
            </a:custGeom>
            <a:solidFill>
              <a:srgbClr val="FDFDF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54"/>
            <p:cNvSpPr>
              <a:spLocks/>
            </p:cNvSpPr>
            <p:nvPr/>
          </p:nvSpPr>
          <p:spPr bwMode="auto">
            <a:xfrm>
              <a:off x="6399074" y="1461494"/>
              <a:ext cx="4763" cy="4762"/>
            </a:xfrm>
            <a:custGeom>
              <a:avLst/>
              <a:gdLst/>
              <a:ahLst/>
              <a:cxnLst>
                <a:cxn ang="0">
                  <a:pos x="219" y="0"/>
                </a:cxn>
                <a:cxn ang="0">
                  <a:pos x="219" y="203"/>
                </a:cxn>
                <a:cxn ang="0">
                  <a:pos x="0" y="60"/>
                </a:cxn>
                <a:cxn ang="0">
                  <a:pos x="0" y="55"/>
                </a:cxn>
                <a:cxn ang="0">
                  <a:pos x="219" y="0"/>
                </a:cxn>
              </a:cxnLst>
              <a:rect l="0" t="0" r="r" b="b"/>
              <a:pathLst>
                <a:path w="219" h="203">
                  <a:moveTo>
                    <a:pt x="219" y="0"/>
                  </a:moveTo>
                  <a:lnTo>
                    <a:pt x="219" y="203"/>
                  </a:lnTo>
                  <a:lnTo>
                    <a:pt x="0" y="60"/>
                  </a:lnTo>
                  <a:lnTo>
                    <a:pt x="0" y="55"/>
                  </a:lnTo>
                  <a:lnTo>
                    <a:pt x="219"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55"/>
            <p:cNvSpPr>
              <a:spLocks/>
            </p:cNvSpPr>
            <p:nvPr/>
          </p:nvSpPr>
          <p:spPr bwMode="auto">
            <a:xfrm>
              <a:off x="6399074" y="1463082"/>
              <a:ext cx="3175" cy="1587"/>
            </a:xfrm>
            <a:custGeom>
              <a:avLst/>
              <a:gdLst/>
              <a:ahLst/>
              <a:cxnLst>
                <a:cxn ang="0">
                  <a:pos x="115" y="0"/>
                </a:cxn>
                <a:cxn ang="0">
                  <a:pos x="115" y="103"/>
                </a:cxn>
                <a:cxn ang="0">
                  <a:pos x="0" y="29"/>
                </a:cxn>
                <a:cxn ang="0">
                  <a:pos x="115" y="0"/>
                </a:cxn>
              </a:cxnLst>
              <a:rect l="0" t="0" r="r" b="b"/>
              <a:pathLst>
                <a:path w="115" h="103">
                  <a:moveTo>
                    <a:pt x="115" y="0"/>
                  </a:moveTo>
                  <a:lnTo>
                    <a:pt x="115" y="103"/>
                  </a:lnTo>
                  <a:lnTo>
                    <a:pt x="0" y="29"/>
                  </a:lnTo>
                  <a:lnTo>
                    <a:pt x="11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60"/>
            <p:cNvSpPr>
              <a:spLocks/>
            </p:cNvSpPr>
            <p:nvPr/>
          </p:nvSpPr>
          <p:spPr bwMode="auto">
            <a:xfrm>
              <a:off x="6430824" y="1390057"/>
              <a:ext cx="257175" cy="103187"/>
            </a:xfrm>
            <a:custGeom>
              <a:avLst/>
              <a:gdLst/>
              <a:ahLst/>
              <a:cxnLst>
                <a:cxn ang="0">
                  <a:pos x="0" y="2081"/>
                </a:cxn>
                <a:cxn ang="0">
                  <a:pos x="4201" y="960"/>
                </a:cxn>
                <a:cxn ang="0">
                  <a:pos x="7931" y="0"/>
                </a:cxn>
                <a:cxn ang="0">
                  <a:pos x="10758" y="1780"/>
                </a:cxn>
                <a:cxn ang="0">
                  <a:pos x="11849" y="2563"/>
                </a:cxn>
                <a:cxn ang="0">
                  <a:pos x="11819" y="2569"/>
                </a:cxn>
                <a:cxn ang="0">
                  <a:pos x="4199" y="4763"/>
                </a:cxn>
                <a:cxn ang="0">
                  <a:pos x="0" y="2081"/>
                </a:cxn>
              </a:cxnLst>
              <a:rect l="0" t="0" r="r" b="b"/>
              <a:pathLst>
                <a:path w="11849" h="4763">
                  <a:moveTo>
                    <a:pt x="0" y="2081"/>
                  </a:moveTo>
                  <a:lnTo>
                    <a:pt x="4201" y="960"/>
                  </a:lnTo>
                  <a:lnTo>
                    <a:pt x="7931" y="0"/>
                  </a:lnTo>
                  <a:lnTo>
                    <a:pt x="10758" y="1780"/>
                  </a:lnTo>
                  <a:lnTo>
                    <a:pt x="11849" y="2563"/>
                  </a:lnTo>
                  <a:lnTo>
                    <a:pt x="11819" y="2569"/>
                  </a:lnTo>
                  <a:lnTo>
                    <a:pt x="4199" y="4763"/>
                  </a:lnTo>
                  <a:lnTo>
                    <a:pt x="0" y="2081"/>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61"/>
            <p:cNvSpPr>
              <a:spLocks/>
            </p:cNvSpPr>
            <p:nvPr/>
          </p:nvSpPr>
          <p:spPr bwMode="auto">
            <a:xfrm>
              <a:off x="6430824" y="1434507"/>
              <a:ext cx="90488" cy="84137"/>
            </a:xfrm>
            <a:custGeom>
              <a:avLst/>
              <a:gdLst/>
              <a:ahLst/>
              <a:cxnLst>
                <a:cxn ang="0">
                  <a:pos x="0" y="0"/>
                </a:cxn>
                <a:cxn ang="0">
                  <a:pos x="4216" y="2693"/>
                </a:cxn>
                <a:cxn ang="0">
                  <a:pos x="4192" y="3881"/>
                </a:cxn>
                <a:cxn ang="0">
                  <a:pos x="20" y="1197"/>
                </a:cxn>
                <a:cxn ang="0">
                  <a:pos x="0" y="0"/>
                </a:cxn>
              </a:cxnLst>
              <a:rect l="0" t="0" r="r" b="b"/>
              <a:pathLst>
                <a:path w="4216" h="3881">
                  <a:moveTo>
                    <a:pt x="0" y="0"/>
                  </a:moveTo>
                  <a:lnTo>
                    <a:pt x="4216" y="2693"/>
                  </a:lnTo>
                  <a:lnTo>
                    <a:pt x="4192" y="3881"/>
                  </a:lnTo>
                  <a:lnTo>
                    <a:pt x="20" y="1197"/>
                  </a:lnTo>
                  <a:lnTo>
                    <a:pt x="0" y="0"/>
                  </a:lnTo>
                  <a:close/>
                </a:path>
              </a:pathLst>
            </a:custGeom>
            <a:solidFill>
              <a:srgbClr val="96959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62"/>
            <p:cNvSpPr>
              <a:spLocks/>
            </p:cNvSpPr>
            <p:nvPr/>
          </p:nvSpPr>
          <p:spPr bwMode="auto">
            <a:xfrm>
              <a:off x="6521311" y="1445619"/>
              <a:ext cx="166688" cy="73025"/>
            </a:xfrm>
            <a:custGeom>
              <a:avLst/>
              <a:gdLst/>
              <a:ahLst/>
              <a:cxnLst>
                <a:cxn ang="0">
                  <a:pos x="12" y="2202"/>
                </a:cxn>
                <a:cxn ang="0">
                  <a:pos x="7657" y="0"/>
                </a:cxn>
                <a:cxn ang="0">
                  <a:pos x="7657" y="1012"/>
                </a:cxn>
                <a:cxn ang="0">
                  <a:pos x="0" y="3390"/>
                </a:cxn>
                <a:cxn ang="0">
                  <a:pos x="12" y="2202"/>
                </a:cxn>
              </a:cxnLst>
              <a:rect l="0" t="0" r="r" b="b"/>
              <a:pathLst>
                <a:path w="7657" h="3390">
                  <a:moveTo>
                    <a:pt x="12" y="2202"/>
                  </a:moveTo>
                  <a:lnTo>
                    <a:pt x="7657" y="0"/>
                  </a:lnTo>
                  <a:lnTo>
                    <a:pt x="7657" y="1012"/>
                  </a:lnTo>
                  <a:lnTo>
                    <a:pt x="0" y="3390"/>
                  </a:lnTo>
                  <a:lnTo>
                    <a:pt x="12" y="2202"/>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9" name="Group 186"/>
          <p:cNvGrpSpPr/>
          <p:nvPr/>
        </p:nvGrpSpPr>
        <p:grpSpPr>
          <a:xfrm>
            <a:off x="6837575" y="1474141"/>
            <a:ext cx="376625" cy="415078"/>
            <a:chOff x="6337161" y="1237657"/>
            <a:chExt cx="376625" cy="553437"/>
          </a:xfrm>
        </p:grpSpPr>
        <p:pic>
          <p:nvPicPr>
            <p:cNvPr id="180" name="Picture 23" descr="Wireless_icon"/>
            <p:cNvPicPr preferRelativeResize="0">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10800000">
              <a:off x="6387935" y="1539634"/>
              <a:ext cx="325851" cy="251460"/>
            </a:xfrm>
            <a:prstGeom prst="rect">
              <a:avLst/>
            </a:prstGeom>
            <a:noFill/>
            <a:ln>
              <a:solidFill>
                <a:schemeClr val="bg1"/>
              </a:solidFill>
            </a:ln>
          </p:spPr>
        </p:pic>
        <p:sp>
          <p:nvSpPr>
            <p:cNvPr id="181" name="AutoShape 3"/>
            <p:cNvSpPr>
              <a:spLocks noChangeAspect="1" noChangeArrowheads="1" noTextEdit="1"/>
            </p:cNvSpPr>
            <p:nvPr/>
          </p:nvSpPr>
          <p:spPr bwMode="auto">
            <a:xfrm>
              <a:off x="6337161" y="1237657"/>
              <a:ext cx="350838" cy="280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
            <p:cNvSpPr>
              <a:spLocks/>
            </p:cNvSpPr>
            <p:nvPr/>
          </p:nvSpPr>
          <p:spPr bwMode="auto">
            <a:xfrm>
              <a:off x="6516549" y="1513882"/>
              <a:ext cx="4763" cy="4762"/>
            </a:xfrm>
            <a:custGeom>
              <a:avLst/>
              <a:gdLst/>
              <a:ahLst/>
              <a:cxnLst>
                <a:cxn ang="0">
                  <a:pos x="0" y="183"/>
                </a:cxn>
                <a:cxn ang="0">
                  <a:pos x="0" y="0"/>
                </a:cxn>
                <a:cxn ang="0">
                  <a:pos x="203" y="182"/>
                </a:cxn>
                <a:cxn ang="0">
                  <a:pos x="0" y="183"/>
                </a:cxn>
              </a:cxnLst>
              <a:rect l="0" t="0" r="r" b="b"/>
              <a:pathLst>
                <a:path w="203" h="183">
                  <a:moveTo>
                    <a:pt x="0" y="183"/>
                  </a:moveTo>
                  <a:lnTo>
                    <a:pt x="0" y="0"/>
                  </a:lnTo>
                  <a:lnTo>
                    <a:pt x="203" y="182"/>
                  </a:lnTo>
                  <a:lnTo>
                    <a:pt x="0" y="183"/>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6"/>
            <p:cNvSpPr>
              <a:spLocks/>
            </p:cNvSpPr>
            <p:nvPr/>
          </p:nvSpPr>
          <p:spPr bwMode="auto">
            <a:xfrm>
              <a:off x="6514961" y="1512294"/>
              <a:ext cx="4763" cy="6350"/>
            </a:xfrm>
            <a:custGeom>
              <a:avLst/>
              <a:gdLst/>
              <a:ahLst/>
              <a:cxnLst>
                <a:cxn ang="0">
                  <a:pos x="221" y="198"/>
                </a:cxn>
                <a:cxn ang="0">
                  <a:pos x="221" y="281"/>
                </a:cxn>
                <a:cxn ang="0">
                  <a:pos x="0" y="282"/>
                </a:cxn>
                <a:cxn ang="0">
                  <a:pos x="0" y="0"/>
                </a:cxn>
                <a:cxn ang="0">
                  <a:pos x="221" y="198"/>
                </a:cxn>
              </a:cxnLst>
              <a:rect l="0" t="0" r="r" b="b"/>
              <a:pathLst>
                <a:path w="221" h="282">
                  <a:moveTo>
                    <a:pt x="221" y="198"/>
                  </a:moveTo>
                  <a:lnTo>
                    <a:pt x="221" y="281"/>
                  </a:lnTo>
                  <a:lnTo>
                    <a:pt x="0" y="282"/>
                  </a:lnTo>
                  <a:lnTo>
                    <a:pt x="0" y="0"/>
                  </a:lnTo>
                  <a:lnTo>
                    <a:pt x="221" y="198"/>
                  </a:lnTo>
                  <a:close/>
                </a:path>
              </a:pathLst>
            </a:custGeom>
            <a:solidFill>
              <a:srgbClr val="ABAAA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7"/>
            <p:cNvSpPr>
              <a:spLocks/>
            </p:cNvSpPr>
            <p:nvPr/>
          </p:nvSpPr>
          <p:spPr bwMode="auto">
            <a:xfrm>
              <a:off x="6511786" y="1510707"/>
              <a:ext cx="4763" cy="7937"/>
            </a:xfrm>
            <a:custGeom>
              <a:avLst/>
              <a:gdLst/>
              <a:ahLst/>
              <a:cxnLst>
                <a:cxn ang="0">
                  <a:pos x="220" y="199"/>
                </a:cxn>
                <a:cxn ang="0">
                  <a:pos x="220" y="382"/>
                </a:cxn>
                <a:cxn ang="0">
                  <a:pos x="0" y="382"/>
                </a:cxn>
                <a:cxn ang="0">
                  <a:pos x="0" y="0"/>
                </a:cxn>
                <a:cxn ang="0">
                  <a:pos x="220" y="199"/>
                </a:cxn>
              </a:cxnLst>
              <a:rect l="0" t="0" r="r" b="b"/>
              <a:pathLst>
                <a:path w="220" h="382">
                  <a:moveTo>
                    <a:pt x="220" y="199"/>
                  </a:moveTo>
                  <a:lnTo>
                    <a:pt x="220" y="382"/>
                  </a:lnTo>
                  <a:lnTo>
                    <a:pt x="0" y="382"/>
                  </a:lnTo>
                  <a:lnTo>
                    <a:pt x="0" y="0"/>
                  </a:lnTo>
                  <a:lnTo>
                    <a:pt x="220" y="199"/>
                  </a:lnTo>
                  <a:close/>
                </a:path>
              </a:pathLst>
            </a:custGeom>
            <a:solidFill>
              <a:srgbClr val="ADACA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8"/>
            <p:cNvSpPr>
              <a:spLocks/>
            </p:cNvSpPr>
            <p:nvPr/>
          </p:nvSpPr>
          <p:spPr bwMode="auto">
            <a:xfrm>
              <a:off x="6510199" y="1507532"/>
              <a:ext cx="4763" cy="11112"/>
            </a:xfrm>
            <a:custGeom>
              <a:avLst/>
              <a:gdLst/>
              <a:ahLst/>
              <a:cxnLst>
                <a:cxn ang="0">
                  <a:pos x="220" y="199"/>
                </a:cxn>
                <a:cxn ang="0">
                  <a:pos x="220" y="481"/>
                </a:cxn>
                <a:cxn ang="0">
                  <a:pos x="0" y="481"/>
                </a:cxn>
                <a:cxn ang="0">
                  <a:pos x="0" y="0"/>
                </a:cxn>
                <a:cxn ang="0">
                  <a:pos x="220" y="199"/>
                </a:cxn>
              </a:cxnLst>
              <a:rect l="0" t="0" r="r" b="b"/>
              <a:pathLst>
                <a:path w="220" h="481">
                  <a:moveTo>
                    <a:pt x="220" y="199"/>
                  </a:moveTo>
                  <a:lnTo>
                    <a:pt x="220" y="481"/>
                  </a:lnTo>
                  <a:lnTo>
                    <a:pt x="0" y="481"/>
                  </a:lnTo>
                  <a:lnTo>
                    <a:pt x="0" y="0"/>
                  </a:lnTo>
                  <a:lnTo>
                    <a:pt x="220" y="199"/>
                  </a:lnTo>
                  <a:close/>
                </a:path>
              </a:pathLst>
            </a:custGeom>
            <a:solidFill>
              <a:srgbClr val="ADADA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9"/>
            <p:cNvSpPr>
              <a:spLocks/>
            </p:cNvSpPr>
            <p:nvPr/>
          </p:nvSpPr>
          <p:spPr bwMode="auto">
            <a:xfrm>
              <a:off x="6507024" y="1505944"/>
              <a:ext cx="4763" cy="12700"/>
            </a:xfrm>
            <a:custGeom>
              <a:avLst/>
              <a:gdLst/>
              <a:ahLst/>
              <a:cxnLst>
                <a:cxn ang="0">
                  <a:pos x="220" y="200"/>
                </a:cxn>
                <a:cxn ang="0">
                  <a:pos x="220" y="582"/>
                </a:cxn>
                <a:cxn ang="0">
                  <a:pos x="0" y="582"/>
                </a:cxn>
                <a:cxn ang="0">
                  <a:pos x="0" y="0"/>
                </a:cxn>
                <a:cxn ang="0">
                  <a:pos x="220" y="200"/>
                </a:cxn>
              </a:cxnLst>
              <a:rect l="0" t="0" r="r" b="b"/>
              <a:pathLst>
                <a:path w="220" h="582">
                  <a:moveTo>
                    <a:pt x="220" y="200"/>
                  </a:moveTo>
                  <a:lnTo>
                    <a:pt x="220" y="582"/>
                  </a:lnTo>
                  <a:lnTo>
                    <a:pt x="0" y="582"/>
                  </a:lnTo>
                  <a:lnTo>
                    <a:pt x="0" y="0"/>
                  </a:lnTo>
                  <a:lnTo>
                    <a:pt x="220" y="200"/>
                  </a:lnTo>
                  <a:close/>
                </a:path>
              </a:pathLst>
            </a:custGeom>
            <a:solidFill>
              <a:srgbClr val="AFAEA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0"/>
            <p:cNvSpPr>
              <a:spLocks/>
            </p:cNvSpPr>
            <p:nvPr/>
          </p:nvSpPr>
          <p:spPr bwMode="auto">
            <a:xfrm>
              <a:off x="6505436" y="1504357"/>
              <a:ext cx="4763" cy="14287"/>
            </a:xfrm>
            <a:custGeom>
              <a:avLst/>
              <a:gdLst/>
              <a:ahLst/>
              <a:cxnLst>
                <a:cxn ang="0">
                  <a:pos x="220" y="200"/>
                </a:cxn>
                <a:cxn ang="0">
                  <a:pos x="220" y="681"/>
                </a:cxn>
                <a:cxn ang="0">
                  <a:pos x="0" y="681"/>
                </a:cxn>
                <a:cxn ang="0">
                  <a:pos x="0" y="0"/>
                </a:cxn>
                <a:cxn ang="0">
                  <a:pos x="220" y="200"/>
                </a:cxn>
              </a:cxnLst>
              <a:rect l="0" t="0" r="r" b="b"/>
              <a:pathLst>
                <a:path w="220" h="681">
                  <a:moveTo>
                    <a:pt x="220" y="200"/>
                  </a:moveTo>
                  <a:lnTo>
                    <a:pt x="220" y="681"/>
                  </a:lnTo>
                  <a:lnTo>
                    <a:pt x="0" y="681"/>
                  </a:lnTo>
                  <a:lnTo>
                    <a:pt x="0" y="0"/>
                  </a:lnTo>
                  <a:lnTo>
                    <a:pt x="220" y="200"/>
                  </a:lnTo>
                  <a:close/>
                </a:path>
              </a:pathLst>
            </a:custGeom>
            <a:solidFill>
              <a:srgbClr val="B0AFA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1"/>
            <p:cNvSpPr>
              <a:spLocks/>
            </p:cNvSpPr>
            <p:nvPr/>
          </p:nvSpPr>
          <p:spPr bwMode="auto">
            <a:xfrm>
              <a:off x="6502261" y="1501182"/>
              <a:ext cx="4763" cy="17462"/>
            </a:xfrm>
            <a:custGeom>
              <a:avLst/>
              <a:gdLst/>
              <a:ahLst/>
              <a:cxnLst>
                <a:cxn ang="0">
                  <a:pos x="220" y="199"/>
                </a:cxn>
                <a:cxn ang="0">
                  <a:pos x="220" y="781"/>
                </a:cxn>
                <a:cxn ang="0">
                  <a:pos x="0" y="781"/>
                </a:cxn>
                <a:cxn ang="0">
                  <a:pos x="0" y="0"/>
                </a:cxn>
                <a:cxn ang="0">
                  <a:pos x="220" y="199"/>
                </a:cxn>
              </a:cxnLst>
              <a:rect l="0" t="0" r="r" b="b"/>
              <a:pathLst>
                <a:path w="220" h="781">
                  <a:moveTo>
                    <a:pt x="220" y="199"/>
                  </a:moveTo>
                  <a:lnTo>
                    <a:pt x="220" y="781"/>
                  </a:lnTo>
                  <a:lnTo>
                    <a:pt x="0" y="781"/>
                  </a:lnTo>
                  <a:lnTo>
                    <a:pt x="0" y="0"/>
                  </a:lnTo>
                  <a:lnTo>
                    <a:pt x="220" y="199"/>
                  </a:lnTo>
                  <a:close/>
                </a:path>
              </a:pathLst>
            </a:custGeom>
            <a:solidFill>
              <a:srgbClr val="B1B1B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2"/>
            <p:cNvSpPr>
              <a:spLocks/>
            </p:cNvSpPr>
            <p:nvPr/>
          </p:nvSpPr>
          <p:spPr bwMode="auto">
            <a:xfrm>
              <a:off x="6500674" y="1499594"/>
              <a:ext cx="4763" cy="19050"/>
            </a:xfrm>
            <a:custGeom>
              <a:avLst/>
              <a:gdLst/>
              <a:ahLst/>
              <a:cxnLst>
                <a:cxn ang="0">
                  <a:pos x="220" y="199"/>
                </a:cxn>
                <a:cxn ang="0">
                  <a:pos x="220" y="880"/>
                </a:cxn>
                <a:cxn ang="0">
                  <a:pos x="0" y="880"/>
                </a:cxn>
                <a:cxn ang="0">
                  <a:pos x="0" y="0"/>
                </a:cxn>
                <a:cxn ang="0">
                  <a:pos x="220" y="199"/>
                </a:cxn>
              </a:cxnLst>
              <a:rect l="0" t="0" r="r" b="b"/>
              <a:pathLst>
                <a:path w="220" h="880">
                  <a:moveTo>
                    <a:pt x="220" y="199"/>
                  </a:moveTo>
                  <a:lnTo>
                    <a:pt x="220" y="880"/>
                  </a:lnTo>
                  <a:lnTo>
                    <a:pt x="0" y="880"/>
                  </a:lnTo>
                  <a:lnTo>
                    <a:pt x="0" y="0"/>
                  </a:lnTo>
                  <a:lnTo>
                    <a:pt x="220" y="199"/>
                  </a:lnTo>
                  <a:close/>
                </a:path>
              </a:pathLst>
            </a:custGeom>
            <a:solidFill>
              <a:srgbClr val="B4B3B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3"/>
            <p:cNvSpPr>
              <a:spLocks/>
            </p:cNvSpPr>
            <p:nvPr/>
          </p:nvSpPr>
          <p:spPr bwMode="auto">
            <a:xfrm>
              <a:off x="6497499" y="1498007"/>
              <a:ext cx="4763" cy="20637"/>
            </a:xfrm>
            <a:custGeom>
              <a:avLst/>
              <a:gdLst/>
              <a:ahLst/>
              <a:cxnLst>
                <a:cxn ang="0">
                  <a:pos x="221" y="198"/>
                </a:cxn>
                <a:cxn ang="0">
                  <a:pos x="221" y="979"/>
                </a:cxn>
                <a:cxn ang="0">
                  <a:pos x="0" y="979"/>
                </a:cxn>
                <a:cxn ang="0">
                  <a:pos x="0" y="0"/>
                </a:cxn>
                <a:cxn ang="0">
                  <a:pos x="221" y="198"/>
                </a:cxn>
              </a:cxnLst>
              <a:rect l="0" t="0" r="r" b="b"/>
              <a:pathLst>
                <a:path w="221" h="979">
                  <a:moveTo>
                    <a:pt x="221" y="198"/>
                  </a:moveTo>
                  <a:lnTo>
                    <a:pt x="221" y="979"/>
                  </a:lnTo>
                  <a:lnTo>
                    <a:pt x="0" y="979"/>
                  </a:lnTo>
                  <a:lnTo>
                    <a:pt x="0" y="0"/>
                  </a:lnTo>
                  <a:lnTo>
                    <a:pt x="221" y="198"/>
                  </a:lnTo>
                  <a:close/>
                </a:path>
              </a:pathLst>
            </a:custGeom>
            <a:solidFill>
              <a:srgbClr val="B5B4B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4"/>
            <p:cNvSpPr>
              <a:spLocks/>
            </p:cNvSpPr>
            <p:nvPr/>
          </p:nvSpPr>
          <p:spPr bwMode="auto">
            <a:xfrm>
              <a:off x="6495911" y="1494832"/>
              <a:ext cx="4763" cy="23812"/>
            </a:xfrm>
            <a:custGeom>
              <a:avLst/>
              <a:gdLst/>
              <a:ahLst/>
              <a:cxnLst>
                <a:cxn ang="0">
                  <a:pos x="221" y="199"/>
                </a:cxn>
                <a:cxn ang="0">
                  <a:pos x="221" y="1079"/>
                </a:cxn>
                <a:cxn ang="0">
                  <a:pos x="0" y="1080"/>
                </a:cxn>
                <a:cxn ang="0">
                  <a:pos x="0" y="0"/>
                </a:cxn>
                <a:cxn ang="0">
                  <a:pos x="221" y="199"/>
                </a:cxn>
              </a:cxnLst>
              <a:rect l="0" t="0" r="r" b="b"/>
              <a:pathLst>
                <a:path w="221" h="1080">
                  <a:moveTo>
                    <a:pt x="221" y="199"/>
                  </a:moveTo>
                  <a:lnTo>
                    <a:pt x="221" y="1079"/>
                  </a:lnTo>
                  <a:lnTo>
                    <a:pt x="0" y="1080"/>
                  </a:lnTo>
                  <a:lnTo>
                    <a:pt x="0" y="0"/>
                  </a:lnTo>
                  <a:lnTo>
                    <a:pt x="221" y="199"/>
                  </a:lnTo>
                  <a:close/>
                </a:path>
              </a:pathLst>
            </a:custGeom>
            <a:solidFill>
              <a:srgbClr val="B7B6B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5"/>
            <p:cNvSpPr>
              <a:spLocks/>
            </p:cNvSpPr>
            <p:nvPr/>
          </p:nvSpPr>
          <p:spPr bwMode="auto">
            <a:xfrm>
              <a:off x="6492736" y="1493244"/>
              <a:ext cx="4763" cy="25400"/>
            </a:xfrm>
            <a:custGeom>
              <a:avLst/>
              <a:gdLst/>
              <a:ahLst/>
              <a:cxnLst>
                <a:cxn ang="0">
                  <a:pos x="220" y="199"/>
                </a:cxn>
                <a:cxn ang="0">
                  <a:pos x="220" y="1178"/>
                </a:cxn>
                <a:cxn ang="0">
                  <a:pos x="0" y="1179"/>
                </a:cxn>
                <a:cxn ang="0">
                  <a:pos x="0" y="0"/>
                </a:cxn>
                <a:cxn ang="0">
                  <a:pos x="220" y="199"/>
                </a:cxn>
              </a:cxnLst>
              <a:rect l="0" t="0" r="r" b="b"/>
              <a:pathLst>
                <a:path w="220" h="1179">
                  <a:moveTo>
                    <a:pt x="220" y="199"/>
                  </a:moveTo>
                  <a:lnTo>
                    <a:pt x="220" y="1178"/>
                  </a:lnTo>
                  <a:lnTo>
                    <a:pt x="0" y="1179"/>
                  </a:lnTo>
                  <a:lnTo>
                    <a:pt x="0" y="0"/>
                  </a:lnTo>
                  <a:lnTo>
                    <a:pt x="220" y="199"/>
                  </a:lnTo>
                  <a:close/>
                </a:path>
              </a:pathLst>
            </a:custGeom>
            <a:solidFill>
              <a:srgbClr val="B8B7B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6"/>
            <p:cNvSpPr>
              <a:spLocks/>
            </p:cNvSpPr>
            <p:nvPr/>
          </p:nvSpPr>
          <p:spPr bwMode="auto">
            <a:xfrm>
              <a:off x="6491149" y="1490069"/>
              <a:ext cx="4763" cy="28575"/>
            </a:xfrm>
            <a:custGeom>
              <a:avLst/>
              <a:gdLst/>
              <a:ahLst/>
              <a:cxnLst>
                <a:cxn ang="0">
                  <a:pos x="220" y="199"/>
                </a:cxn>
                <a:cxn ang="0">
                  <a:pos x="220" y="1279"/>
                </a:cxn>
                <a:cxn ang="0">
                  <a:pos x="0" y="1279"/>
                </a:cxn>
                <a:cxn ang="0">
                  <a:pos x="0" y="0"/>
                </a:cxn>
                <a:cxn ang="0">
                  <a:pos x="220" y="199"/>
                </a:cxn>
              </a:cxnLst>
              <a:rect l="0" t="0" r="r" b="b"/>
              <a:pathLst>
                <a:path w="220" h="1279">
                  <a:moveTo>
                    <a:pt x="220" y="199"/>
                  </a:moveTo>
                  <a:lnTo>
                    <a:pt x="220" y="1279"/>
                  </a:lnTo>
                  <a:lnTo>
                    <a:pt x="0" y="1279"/>
                  </a:lnTo>
                  <a:lnTo>
                    <a:pt x="0" y="0"/>
                  </a:lnTo>
                  <a:lnTo>
                    <a:pt x="220" y="199"/>
                  </a:lnTo>
                  <a:close/>
                </a:path>
              </a:pathLst>
            </a:custGeom>
            <a:solidFill>
              <a:srgbClr val="B9B9B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7"/>
            <p:cNvSpPr>
              <a:spLocks/>
            </p:cNvSpPr>
            <p:nvPr/>
          </p:nvSpPr>
          <p:spPr bwMode="auto">
            <a:xfrm>
              <a:off x="6487974" y="1488482"/>
              <a:ext cx="4763" cy="30162"/>
            </a:xfrm>
            <a:custGeom>
              <a:avLst/>
              <a:gdLst/>
              <a:ahLst/>
              <a:cxnLst>
                <a:cxn ang="0">
                  <a:pos x="220" y="199"/>
                </a:cxn>
                <a:cxn ang="0">
                  <a:pos x="220" y="1378"/>
                </a:cxn>
                <a:cxn ang="0">
                  <a:pos x="0" y="1378"/>
                </a:cxn>
                <a:cxn ang="0">
                  <a:pos x="0" y="0"/>
                </a:cxn>
                <a:cxn ang="0">
                  <a:pos x="220" y="199"/>
                </a:cxn>
              </a:cxnLst>
              <a:rect l="0" t="0" r="r" b="b"/>
              <a:pathLst>
                <a:path w="220" h="1378">
                  <a:moveTo>
                    <a:pt x="220" y="199"/>
                  </a:moveTo>
                  <a:lnTo>
                    <a:pt x="220" y="1378"/>
                  </a:lnTo>
                  <a:lnTo>
                    <a:pt x="0" y="1378"/>
                  </a:lnTo>
                  <a:lnTo>
                    <a:pt x="0" y="0"/>
                  </a:lnTo>
                  <a:lnTo>
                    <a:pt x="220" y="199"/>
                  </a:lnTo>
                  <a:close/>
                </a:path>
              </a:pathLst>
            </a:custGeom>
            <a:solidFill>
              <a:srgbClr val="BABAB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8"/>
            <p:cNvSpPr>
              <a:spLocks/>
            </p:cNvSpPr>
            <p:nvPr/>
          </p:nvSpPr>
          <p:spPr bwMode="auto">
            <a:xfrm>
              <a:off x="6486386" y="1486894"/>
              <a:ext cx="4763" cy="31750"/>
            </a:xfrm>
            <a:custGeom>
              <a:avLst/>
              <a:gdLst/>
              <a:ahLst/>
              <a:cxnLst>
                <a:cxn ang="0">
                  <a:pos x="221" y="198"/>
                </a:cxn>
                <a:cxn ang="0">
                  <a:pos x="221" y="1477"/>
                </a:cxn>
                <a:cxn ang="0">
                  <a:pos x="0" y="1477"/>
                </a:cxn>
                <a:cxn ang="0">
                  <a:pos x="0" y="0"/>
                </a:cxn>
                <a:cxn ang="0">
                  <a:pos x="221" y="198"/>
                </a:cxn>
              </a:cxnLst>
              <a:rect l="0" t="0" r="r" b="b"/>
              <a:pathLst>
                <a:path w="221" h="1477">
                  <a:moveTo>
                    <a:pt x="221" y="198"/>
                  </a:moveTo>
                  <a:lnTo>
                    <a:pt x="221" y="1477"/>
                  </a:lnTo>
                  <a:lnTo>
                    <a:pt x="0" y="1477"/>
                  </a:lnTo>
                  <a:lnTo>
                    <a:pt x="0" y="0"/>
                  </a:lnTo>
                  <a:lnTo>
                    <a:pt x="221" y="198"/>
                  </a:lnTo>
                  <a:close/>
                </a:path>
              </a:pathLst>
            </a:custGeom>
            <a:solidFill>
              <a:srgbClr val="BCBCB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9"/>
            <p:cNvSpPr>
              <a:spLocks/>
            </p:cNvSpPr>
            <p:nvPr/>
          </p:nvSpPr>
          <p:spPr bwMode="auto">
            <a:xfrm>
              <a:off x="6483211" y="1483719"/>
              <a:ext cx="4763" cy="34925"/>
            </a:xfrm>
            <a:custGeom>
              <a:avLst/>
              <a:gdLst/>
              <a:ahLst/>
              <a:cxnLst>
                <a:cxn ang="0">
                  <a:pos x="221" y="200"/>
                </a:cxn>
                <a:cxn ang="0">
                  <a:pos x="221" y="1578"/>
                </a:cxn>
                <a:cxn ang="0">
                  <a:pos x="106" y="1578"/>
                </a:cxn>
                <a:cxn ang="0">
                  <a:pos x="0" y="1509"/>
                </a:cxn>
                <a:cxn ang="0">
                  <a:pos x="0" y="0"/>
                </a:cxn>
                <a:cxn ang="0">
                  <a:pos x="221" y="200"/>
                </a:cxn>
              </a:cxnLst>
              <a:rect l="0" t="0" r="r" b="b"/>
              <a:pathLst>
                <a:path w="221" h="1578">
                  <a:moveTo>
                    <a:pt x="221" y="200"/>
                  </a:moveTo>
                  <a:lnTo>
                    <a:pt x="221" y="1578"/>
                  </a:lnTo>
                  <a:lnTo>
                    <a:pt x="106" y="1578"/>
                  </a:lnTo>
                  <a:lnTo>
                    <a:pt x="0" y="1509"/>
                  </a:lnTo>
                  <a:lnTo>
                    <a:pt x="0" y="0"/>
                  </a:lnTo>
                  <a:lnTo>
                    <a:pt x="221" y="200"/>
                  </a:lnTo>
                  <a:close/>
                </a:path>
              </a:pathLst>
            </a:custGeom>
            <a:solidFill>
              <a:srgbClr val="BEBEB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20"/>
            <p:cNvSpPr>
              <a:spLocks/>
            </p:cNvSpPr>
            <p:nvPr/>
          </p:nvSpPr>
          <p:spPr bwMode="auto">
            <a:xfrm>
              <a:off x="6481624" y="1482132"/>
              <a:ext cx="4763" cy="36512"/>
            </a:xfrm>
            <a:custGeom>
              <a:avLst/>
              <a:gdLst/>
              <a:ahLst/>
              <a:cxnLst>
                <a:cxn ang="0">
                  <a:pos x="219" y="200"/>
                </a:cxn>
                <a:cxn ang="0">
                  <a:pos x="219" y="1677"/>
                </a:cxn>
                <a:cxn ang="0">
                  <a:pos x="215" y="1677"/>
                </a:cxn>
                <a:cxn ang="0">
                  <a:pos x="0" y="1537"/>
                </a:cxn>
                <a:cxn ang="0">
                  <a:pos x="0" y="0"/>
                </a:cxn>
                <a:cxn ang="0">
                  <a:pos x="219" y="200"/>
                </a:cxn>
              </a:cxnLst>
              <a:rect l="0" t="0" r="r" b="b"/>
              <a:pathLst>
                <a:path w="219" h="1677">
                  <a:moveTo>
                    <a:pt x="219" y="200"/>
                  </a:moveTo>
                  <a:lnTo>
                    <a:pt x="219" y="1677"/>
                  </a:lnTo>
                  <a:lnTo>
                    <a:pt x="215" y="1677"/>
                  </a:lnTo>
                  <a:lnTo>
                    <a:pt x="0" y="1537"/>
                  </a:lnTo>
                  <a:lnTo>
                    <a:pt x="0" y="0"/>
                  </a:lnTo>
                  <a:lnTo>
                    <a:pt x="219" y="200"/>
                  </a:lnTo>
                  <a:close/>
                </a:path>
              </a:pathLst>
            </a:custGeom>
            <a:solidFill>
              <a:srgbClr val="BFBFB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21"/>
            <p:cNvSpPr>
              <a:spLocks/>
            </p:cNvSpPr>
            <p:nvPr/>
          </p:nvSpPr>
          <p:spPr bwMode="auto">
            <a:xfrm>
              <a:off x="6478449" y="1480544"/>
              <a:ext cx="4763" cy="36512"/>
            </a:xfrm>
            <a:custGeom>
              <a:avLst/>
              <a:gdLst/>
              <a:ahLst/>
              <a:cxnLst>
                <a:cxn ang="0">
                  <a:pos x="219" y="199"/>
                </a:cxn>
                <a:cxn ang="0">
                  <a:pos x="219" y="1708"/>
                </a:cxn>
                <a:cxn ang="0">
                  <a:pos x="0" y="1566"/>
                </a:cxn>
                <a:cxn ang="0">
                  <a:pos x="0" y="0"/>
                </a:cxn>
                <a:cxn ang="0">
                  <a:pos x="219" y="199"/>
                </a:cxn>
              </a:cxnLst>
              <a:rect l="0" t="0" r="r" b="b"/>
              <a:pathLst>
                <a:path w="219" h="1708">
                  <a:moveTo>
                    <a:pt x="219" y="199"/>
                  </a:moveTo>
                  <a:lnTo>
                    <a:pt x="219" y="1708"/>
                  </a:lnTo>
                  <a:lnTo>
                    <a:pt x="0" y="1566"/>
                  </a:lnTo>
                  <a:lnTo>
                    <a:pt x="0" y="0"/>
                  </a:lnTo>
                  <a:lnTo>
                    <a:pt x="219" y="199"/>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22"/>
            <p:cNvSpPr>
              <a:spLocks/>
            </p:cNvSpPr>
            <p:nvPr/>
          </p:nvSpPr>
          <p:spPr bwMode="auto">
            <a:xfrm>
              <a:off x="6476861" y="1477369"/>
              <a:ext cx="4763" cy="38100"/>
            </a:xfrm>
            <a:custGeom>
              <a:avLst/>
              <a:gdLst/>
              <a:ahLst/>
              <a:cxnLst>
                <a:cxn ang="0">
                  <a:pos x="221" y="199"/>
                </a:cxn>
                <a:cxn ang="0">
                  <a:pos x="221" y="1736"/>
                </a:cxn>
                <a:cxn ang="0">
                  <a:pos x="0" y="1594"/>
                </a:cxn>
                <a:cxn ang="0">
                  <a:pos x="0" y="0"/>
                </a:cxn>
                <a:cxn ang="0">
                  <a:pos x="221" y="199"/>
                </a:cxn>
              </a:cxnLst>
              <a:rect l="0" t="0" r="r" b="b"/>
              <a:pathLst>
                <a:path w="221" h="1736">
                  <a:moveTo>
                    <a:pt x="221" y="199"/>
                  </a:moveTo>
                  <a:lnTo>
                    <a:pt x="221" y="1736"/>
                  </a:lnTo>
                  <a:lnTo>
                    <a:pt x="0" y="1594"/>
                  </a:lnTo>
                  <a:lnTo>
                    <a:pt x="0" y="0"/>
                  </a:lnTo>
                  <a:lnTo>
                    <a:pt x="221" y="199"/>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23"/>
            <p:cNvSpPr>
              <a:spLocks/>
            </p:cNvSpPr>
            <p:nvPr/>
          </p:nvSpPr>
          <p:spPr bwMode="auto">
            <a:xfrm>
              <a:off x="6473686" y="1475782"/>
              <a:ext cx="4763" cy="38100"/>
            </a:xfrm>
            <a:custGeom>
              <a:avLst/>
              <a:gdLst/>
              <a:ahLst/>
              <a:cxnLst>
                <a:cxn ang="0">
                  <a:pos x="221" y="199"/>
                </a:cxn>
                <a:cxn ang="0">
                  <a:pos x="221" y="1765"/>
                </a:cxn>
                <a:cxn ang="0">
                  <a:pos x="0" y="1623"/>
                </a:cxn>
                <a:cxn ang="0">
                  <a:pos x="0" y="0"/>
                </a:cxn>
                <a:cxn ang="0">
                  <a:pos x="221" y="199"/>
                </a:cxn>
              </a:cxnLst>
              <a:rect l="0" t="0" r="r" b="b"/>
              <a:pathLst>
                <a:path w="221" h="1765">
                  <a:moveTo>
                    <a:pt x="221" y="199"/>
                  </a:moveTo>
                  <a:lnTo>
                    <a:pt x="221" y="1765"/>
                  </a:lnTo>
                  <a:lnTo>
                    <a:pt x="0" y="1623"/>
                  </a:lnTo>
                  <a:lnTo>
                    <a:pt x="0" y="0"/>
                  </a:lnTo>
                  <a:lnTo>
                    <a:pt x="221" y="199"/>
                  </a:lnTo>
                  <a:close/>
                </a:path>
              </a:pathLst>
            </a:custGeom>
            <a:solidFill>
              <a:srgbClr val="C4C4C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24"/>
            <p:cNvSpPr>
              <a:spLocks/>
            </p:cNvSpPr>
            <p:nvPr/>
          </p:nvSpPr>
          <p:spPr bwMode="auto">
            <a:xfrm>
              <a:off x="6472099" y="1474194"/>
              <a:ext cx="4763" cy="38100"/>
            </a:xfrm>
            <a:custGeom>
              <a:avLst/>
              <a:gdLst/>
              <a:ahLst/>
              <a:cxnLst>
                <a:cxn ang="0">
                  <a:pos x="220" y="199"/>
                </a:cxn>
                <a:cxn ang="0">
                  <a:pos x="220" y="1793"/>
                </a:cxn>
                <a:cxn ang="0">
                  <a:pos x="0" y="1651"/>
                </a:cxn>
                <a:cxn ang="0">
                  <a:pos x="0" y="0"/>
                </a:cxn>
                <a:cxn ang="0">
                  <a:pos x="220" y="199"/>
                </a:cxn>
              </a:cxnLst>
              <a:rect l="0" t="0" r="r" b="b"/>
              <a:pathLst>
                <a:path w="220" h="1793">
                  <a:moveTo>
                    <a:pt x="220" y="199"/>
                  </a:moveTo>
                  <a:lnTo>
                    <a:pt x="220" y="1793"/>
                  </a:lnTo>
                  <a:lnTo>
                    <a:pt x="0" y="1651"/>
                  </a:lnTo>
                  <a:lnTo>
                    <a:pt x="0" y="0"/>
                  </a:lnTo>
                  <a:lnTo>
                    <a:pt x="220" y="199"/>
                  </a:lnTo>
                  <a:close/>
                </a:path>
              </a:pathLst>
            </a:custGeom>
            <a:solidFill>
              <a:srgbClr val="C5C5C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25"/>
            <p:cNvSpPr>
              <a:spLocks/>
            </p:cNvSpPr>
            <p:nvPr/>
          </p:nvSpPr>
          <p:spPr bwMode="auto">
            <a:xfrm>
              <a:off x="6468924" y="1471019"/>
              <a:ext cx="4763" cy="39687"/>
            </a:xfrm>
            <a:custGeom>
              <a:avLst/>
              <a:gdLst/>
              <a:ahLst/>
              <a:cxnLst>
                <a:cxn ang="0">
                  <a:pos x="220" y="199"/>
                </a:cxn>
                <a:cxn ang="0">
                  <a:pos x="220" y="1822"/>
                </a:cxn>
                <a:cxn ang="0">
                  <a:pos x="0" y="1680"/>
                </a:cxn>
                <a:cxn ang="0">
                  <a:pos x="0" y="0"/>
                </a:cxn>
                <a:cxn ang="0">
                  <a:pos x="220" y="199"/>
                </a:cxn>
              </a:cxnLst>
              <a:rect l="0" t="0" r="r" b="b"/>
              <a:pathLst>
                <a:path w="220" h="1822">
                  <a:moveTo>
                    <a:pt x="220" y="199"/>
                  </a:moveTo>
                  <a:lnTo>
                    <a:pt x="220" y="1822"/>
                  </a:lnTo>
                  <a:lnTo>
                    <a:pt x="0" y="1680"/>
                  </a:lnTo>
                  <a:lnTo>
                    <a:pt x="0" y="0"/>
                  </a:lnTo>
                  <a:lnTo>
                    <a:pt x="220" y="199"/>
                  </a:lnTo>
                  <a:close/>
                </a:path>
              </a:pathLst>
            </a:custGeom>
            <a:solidFill>
              <a:srgbClr val="C7C7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26"/>
            <p:cNvSpPr>
              <a:spLocks/>
            </p:cNvSpPr>
            <p:nvPr/>
          </p:nvSpPr>
          <p:spPr bwMode="auto">
            <a:xfrm>
              <a:off x="6467336" y="1469432"/>
              <a:ext cx="4763" cy="39687"/>
            </a:xfrm>
            <a:custGeom>
              <a:avLst/>
              <a:gdLst/>
              <a:ahLst/>
              <a:cxnLst>
                <a:cxn ang="0">
                  <a:pos x="221" y="199"/>
                </a:cxn>
                <a:cxn ang="0">
                  <a:pos x="221" y="1850"/>
                </a:cxn>
                <a:cxn ang="0">
                  <a:pos x="0" y="1707"/>
                </a:cxn>
                <a:cxn ang="0">
                  <a:pos x="0" y="0"/>
                </a:cxn>
                <a:cxn ang="0">
                  <a:pos x="221" y="199"/>
                </a:cxn>
              </a:cxnLst>
              <a:rect l="0" t="0" r="r" b="b"/>
              <a:pathLst>
                <a:path w="221" h="1850">
                  <a:moveTo>
                    <a:pt x="221" y="199"/>
                  </a:moveTo>
                  <a:lnTo>
                    <a:pt x="221" y="1850"/>
                  </a:lnTo>
                  <a:lnTo>
                    <a:pt x="0" y="1707"/>
                  </a:lnTo>
                  <a:lnTo>
                    <a:pt x="0" y="0"/>
                  </a:lnTo>
                  <a:lnTo>
                    <a:pt x="221" y="199"/>
                  </a:lnTo>
                  <a:close/>
                </a:path>
              </a:pathLst>
            </a:custGeom>
            <a:solidFill>
              <a:srgbClr val="C9C9C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27"/>
            <p:cNvSpPr>
              <a:spLocks/>
            </p:cNvSpPr>
            <p:nvPr/>
          </p:nvSpPr>
          <p:spPr bwMode="auto">
            <a:xfrm>
              <a:off x="6464161" y="1466257"/>
              <a:ext cx="4763" cy="41275"/>
            </a:xfrm>
            <a:custGeom>
              <a:avLst/>
              <a:gdLst/>
              <a:ahLst/>
              <a:cxnLst>
                <a:cxn ang="0">
                  <a:pos x="221" y="198"/>
                </a:cxn>
                <a:cxn ang="0">
                  <a:pos x="221" y="1878"/>
                </a:cxn>
                <a:cxn ang="0">
                  <a:pos x="0" y="1735"/>
                </a:cxn>
                <a:cxn ang="0">
                  <a:pos x="0" y="0"/>
                </a:cxn>
                <a:cxn ang="0">
                  <a:pos x="221" y="198"/>
                </a:cxn>
              </a:cxnLst>
              <a:rect l="0" t="0" r="r" b="b"/>
              <a:pathLst>
                <a:path w="221" h="1878">
                  <a:moveTo>
                    <a:pt x="221" y="198"/>
                  </a:moveTo>
                  <a:lnTo>
                    <a:pt x="221" y="1878"/>
                  </a:lnTo>
                  <a:lnTo>
                    <a:pt x="0" y="1735"/>
                  </a:lnTo>
                  <a:lnTo>
                    <a:pt x="0" y="0"/>
                  </a:lnTo>
                  <a:lnTo>
                    <a:pt x="221" y="198"/>
                  </a:lnTo>
                  <a:close/>
                </a:path>
              </a:pathLst>
            </a:custGeom>
            <a:solidFill>
              <a:srgbClr val="CACAC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28"/>
            <p:cNvSpPr>
              <a:spLocks/>
            </p:cNvSpPr>
            <p:nvPr/>
          </p:nvSpPr>
          <p:spPr bwMode="auto">
            <a:xfrm>
              <a:off x="6462574" y="1464669"/>
              <a:ext cx="4763" cy="41275"/>
            </a:xfrm>
            <a:custGeom>
              <a:avLst/>
              <a:gdLst/>
              <a:ahLst/>
              <a:cxnLst>
                <a:cxn ang="0">
                  <a:pos x="220" y="199"/>
                </a:cxn>
                <a:cxn ang="0">
                  <a:pos x="220" y="1906"/>
                </a:cxn>
                <a:cxn ang="0">
                  <a:pos x="0" y="1764"/>
                </a:cxn>
                <a:cxn ang="0">
                  <a:pos x="0" y="0"/>
                </a:cxn>
                <a:cxn ang="0">
                  <a:pos x="220" y="199"/>
                </a:cxn>
              </a:cxnLst>
              <a:rect l="0" t="0" r="r" b="b"/>
              <a:pathLst>
                <a:path w="220" h="1906">
                  <a:moveTo>
                    <a:pt x="220" y="199"/>
                  </a:moveTo>
                  <a:lnTo>
                    <a:pt x="220" y="1906"/>
                  </a:lnTo>
                  <a:lnTo>
                    <a:pt x="0" y="1764"/>
                  </a:lnTo>
                  <a:lnTo>
                    <a:pt x="0" y="0"/>
                  </a:lnTo>
                  <a:lnTo>
                    <a:pt x="220" y="199"/>
                  </a:lnTo>
                  <a:close/>
                </a:path>
              </a:pathLst>
            </a:custGeom>
            <a:solidFill>
              <a:srgbClr val="CDCC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29"/>
            <p:cNvSpPr>
              <a:spLocks/>
            </p:cNvSpPr>
            <p:nvPr/>
          </p:nvSpPr>
          <p:spPr bwMode="auto">
            <a:xfrm>
              <a:off x="6459399" y="1463082"/>
              <a:ext cx="4763" cy="41275"/>
            </a:xfrm>
            <a:custGeom>
              <a:avLst/>
              <a:gdLst/>
              <a:ahLst/>
              <a:cxnLst>
                <a:cxn ang="0">
                  <a:pos x="220" y="187"/>
                </a:cxn>
                <a:cxn ang="0">
                  <a:pos x="220" y="1922"/>
                </a:cxn>
                <a:cxn ang="0">
                  <a:pos x="0" y="1780"/>
                </a:cxn>
                <a:cxn ang="0">
                  <a:pos x="0" y="0"/>
                </a:cxn>
                <a:cxn ang="0">
                  <a:pos x="30" y="13"/>
                </a:cxn>
                <a:cxn ang="0">
                  <a:pos x="220" y="187"/>
                </a:cxn>
              </a:cxnLst>
              <a:rect l="0" t="0" r="r" b="b"/>
              <a:pathLst>
                <a:path w="220" h="1922">
                  <a:moveTo>
                    <a:pt x="220" y="187"/>
                  </a:moveTo>
                  <a:lnTo>
                    <a:pt x="220" y="1922"/>
                  </a:lnTo>
                  <a:lnTo>
                    <a:pt x="0" y="1780"/>
                  </a:lnTo>
                  <a:lnTo>
                    <a:pt x="0" y="0"/>
                  </a:lnTo>
                  <a:lnTo>
                    <a:pt x="30" y="13"/>
                  </a:lnTo>
                  <a:lnTo>
                    <a:pt x="220" y="187"/>
                  </a:lnTo>
                  <a:close/>
                </a:path>
              </a:pathLst>
            </a:custGeom>
            <a:solidFill>
              <a:srgbClr val="CECDC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30"/>
            <p:cNvSpPr>
              <a:spLocks/>
            </p:cNvSpPr>
            <p:nvPr/>
          </p:nvSpPr>
          <p:spPr bwMode="auto">
            <a:xfrm>
              <a:off x="6457811" y="1461494"/>
              <a:ext cx="4763" cy="41275"/>
            </a:xfrm>
            <a:custGeom>
              <a:avLst/>
              <a:gdLst/>
              <a:ahLst/>
              <a:cxnLst>
                <a:cxn ang="0">
                  <a:pos x="221" y="136"/>
                </a:cxn>
                <a:cxn ang="0">
                  <a:pos x="221" y="1900"/>
                </a:cxn>
                <a:cxn ang="0">
                  <a:pos x="0" y="1758"/>
                </a:cxn>
                <a:cxn ang="0">
                  <a:pos x="0" y="0"/>
                </a:cxn>
                <a:cxn ang="0">
                  <a:pos x="141" y="62"/>
                </a:cxn>
                <a:cxn ang="0">
                  <a:pos x="221" y="136"/>
                </a:cxn>
              </a:cxnLst>
              <a:rect l="0" t="0" r="r" b="b"/>
              <a:pathLst>
                <a:path w="221" h="1900">
                  <a:moveTo>
                    <a:pt x="221" y="136"/>
                  </a:moveTo>
                  <a:lnTo>
                    <a:pt x="221" y="1900"/>
                  </a:lnTo>
                  <a:lnTo>
                    <a:pt x="0" y="1758"/>
                  </a:lnTo>
                  <a:lnTo>
                    <a:pt x="0" y="0"/>
                  </a:lnTo>
                  <a:lnTo>
                    <a:pt x="141" y="62"/>
                  </a:lnTo>
                  <a:lnTo>
                    <a:pt x="221" y="136"/>
                  </a:lnTo>
                  <a:close/>
                </a:path>
              </a:pathLst>
            </a:custGeom>
            <a:solidFill>
              <a:srgbClr val="D0CFC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31"/>
            <p:cNvSpPr>
              <a:spLocks/>
            </p:cNvSpPr>
            <p:nvPr/>
          </p:nvSpPr>
          <p:spPr bwMode="auto">
            <a:xfrm>
              <a:off x="6454636" y="1461494"/>
              <a:ext cx="4763" cy="39687"/>
            </a:xfrm>
            <a:custGeom>
              <a:avLst/>
              <a:gdLst/>
              <a:ahLst/>
              <a:cxnLst>
                <a:cxn ang="0">
                  <a:pos x="220" y="99"/>
                </a:cxn>
                <a:cxn ang="0">
                  <a:pos x="220" y="1879"/>
                </a:cxn>
                <a:cxn ang="0">
                  <a:pos x="0" y="1736"/>
                </a:cxn>
                <a:cxn ang="0">
                  <a:pos x="0" y="0"/>
                </a:cxn>
                <a:cxn ang="0">
                  <a:pos x="220" y="99"/>
                </a:cxn>
              </a:cxnLst>
              <a:rect l="0" t="0" r="r" b="b"/>
              <a:pathLst>
                <a:path w="220" h="1879">
                  <a:moveTo>
                    <a:pt x="220" y="99"/>
                  </a:moveTo>
                  <a:lnTo>
                    <a:pt x="220" y="1879"/>
                  </a:lnTo>
                  <a:lnTo>
                    <a:pt x="0" y="1736"/>
                  </a:lnTo>
                  <a:lnTo>
                    <a:pt x="0" y="0"/>
                  </a:lnTo>
                  <a:lnTo>
                    <a:pt x="220" y="99"/>
                  </a:lnTo>
                  <a:close/>
                </a:path>
              </a:pathLst>
            </a:custGeom>
            <a:solidFill>
              <a:srgbClr val="D1D0D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32"/>
            <p:cNvSpPr>
              <a:spLocks/>
            </p:cNvSpPr>
            <p:nvPr/>
          </p:nvSpPr>
          <p:spPr bwMode="auto">
            <a:xfrm>
              <a:off x="6453049" y="1459907"/>
              <a:ext cx="4763" cy="39687"/>
            </a:xfrm>
            <a:custGeom>
              <a:avLst/>
              <a:gdLst/>
              <a:ahLst/>
              <a:cxnLst>
                <a:cxn ang="0">
                  <a:pos x="219" y="100"/>
                </a:cxn>
                <a:cxn ang="0">
                  <a:pos x="219" y="1858"/>
                </a:cxn>
                <a:cxn ang="0">
                  <a:pos x="0" y="1715"/>
                </a:cxn>
                <a:cxn ang="0">
                  <a:pos x="0" y="0"/>
                </a:cxn>
                <a:cxn ang="0">
                  <a:pos x="219" y="100"/>
                </a:cxn>
              </a:cxnLst>
              <a:rect l="0" t="0" r="r" b="b"/>
              <a:pathLst>
                <a:path w="219" h="1858">
                  <a:moveTo>
                    <a:pt x="219" y="100"/>
                  </a:moveTo>
                  <a:lnTo>
                    <a:pt x="219" y="1858"/>
                  </a:lnTo>
                  <a:lnTo>
                    <a:pt x="0" y="1715"/>
                  </a:lnTo>
                  <a:lnTo>
                    <a:pt x="0" y="0"/>
                  </a:lnTo>
                  <a:lnTo>
                    <a:pt x="219" y="100"/>
                  </a:lnTo>
                  <a:close/>
                </a:path>
              </a:pathLst>
            </a:custGeom>
            <a:solidFill>
              <a:srgbClr val="D3D2D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33"/>
            <p:cNvSpPr>
              <a:spLocks/>
            </p:cNvSpPr>
            <p:nvPr/>
          </p:nvSpPr>
          <p:spPr bwMode="auto">
            <a:xfrm>
              <a:off x="6449874" y="1458319"/>
              <a:ext cx="4763" cy="39687"/>
            </a:xfrm>
            <a:custGeom>
              <a:avLst/>
              <a:gdLst/>
              <a:ahLst/>
              <a:cxnLst>
                <a:cxn ang="0">
                  <a:pos x="220" y="99"/>
                </a:cxn>
                <a:cxn ang="0">
                  <a:pos x="220" y="1835"/>
                </a:cxn>
                <a:cxn ang="0">
                  <a:pos x="0" y="1693"/>
                </a:cxn>
                <a:cxn ang="0">
                  <a:pos x="0" y="0"/>
                </a:cxn>
                <a:cxn ang="0">
                  <a:pos x="220" y="99"/>
                </a:cxn>
              </a:cxnLst>
              <a:rect l="0" t="0" r="r" b="b"/>
              <a:pathLst>
                <a:path w="220" h="1835">
                  <a:moveTo>
                    <a:pt x="220" y="99"/>
                  </a:moveTo>
                  <a:lnTo>
                    <a:pt x="220" y="1835"/>
                  </a:lnTo>
                  <a:lnTo>
                    <a:pt x="0" y="1693"/>
                  </a:lnTo>
                  <a:lnTo>
                    <a:pt x="0" y="0"/>
                  </a:lnTo>
                  <a:lnTo>
                    <a:pt x="220" y="99"/>
                  </a:lnTo>
                  <a:close/>
                </a:path>
              </a:pathLst>
            </a:custGeom>
            <a:solidFill>
              <a:srgbClr val="D5D4D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34"/>
            <p:cNvSpPr>
              <a:spLocks/>
            </p:cNvSpPr>
            <p:nvPr/>
          </p:nvSpPr>
          <p:spPr bwMode="auto">
            <a:xfrm>
              <a:off x="6446699" y="1458319"/>
              <a:ext cx="6350" cy="38100"/>
            </a:xfrm>
            <a:custGeom>
              <a:avLst/>
              <a:gdLst/>
              <a:ahLst/>
              <a:cxnLst>
                <a:cxn ang="0">
                  <a:pos x="221" y="99"/>
                </a:cxn>
                <a:cxn ang="0">
                  <a:pos x="221" y="1814"/>
                </a:cxn>
                <a:cxn ang="0">
                  <a:pos x="0" y="1672"/>
                </a:cxn>
                <a:cxn ang="0">
                  <a:pos x="0" y="0"/>
                </a:cxn>
                <a:cxn ang="0">
                  <a:pos x="221" y="99"/>
                </a:cxn>
              </a:cxnLst>
              <a:rect l="0" t="0" r="r" b="b"/>
              <a:pathLst>
                <a:path w="221" h="1814">
                  <a:moveTo>
                    <a:pt x="221" y="99"/>
                  </a:moveTo>
                  <a:lnTo>
                    <a:pt x="221" y="1814"/>
                  </a:lnTo>
                  <a:lnTo>
                    <a:pt x="0" y="1672"/>
                  </a:lnTo>
                  <a:lnTo>
                    <a:pt x="0" y="0"/>
                  </a:lnTo>
                  <a:lnTo>
                    <a:pt x="221" y="99"/>
                  </a:lnTo>
                  <a:close/>
                </a:path>
              </a:pathLst>
            </a:custGeom>
            <a:solidFill>
              <a:srgbClr val="D6D6D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35"/>
            <p:cNvSpPr>
              <a:spLocks/>
            </p:cNvSpPr>
            <p:nvPr/>
          </p:nvSpPr>
          <p:spPr bwMode="auto">
            <a:xfrm>
              <a:off x="6445111" y="1456732"/>
              <a:ext cx="4763" cy="38100"/>
            </a:xfrm>
            <a:custGeom>
              <a:avLst/>
              <a:gdLst/>
              <a:ahLst/>
              <a:cxnLst>
                <a:cxn ang="0">
                  <a:pos x="221" y="100"/>
                </a:cxn>
                <a:cxn ang="0">
                  <a:pos x="221" y="1793"/>
                </a:cxn>
                <a:cxn ang="0">
                  <a:pos x="0" y="1651"/>
                </a:cxn>
                <a:cxn ang="0">
                  <a:pos x="0" y="0"/>
                </a:cxn>
                <a:cxn ang="0">
                  <a:pos x="221" y="100"/>
                </a:cxn>
              </a:cxnLst>
              <a:rect l="0" t="0" r="r" b="b"/>
              <a:pathLst>
                <a:path w="221" h="1793">
                  <a:moveTo>
                    <a:pt x="221" y="100"/>
                  </a:moveTo>
                  <a:lnTo>
                    <a:pt x="221" y="1793"/>
                  </a:lnTo>
                  <a:lnTo>
                    <a:pt x="0" y="1651"/>
                  </a:lnTo>
                  <a:lnTo>
                    <a:pt x="0" y="0"/>
                  </a:lnTo>
                  <a:lnTo>
                    <a:pt x="221" y="100"/>
                  </a:lnTo>
                  <a:close/>
                </a:path>
              </a:pathLst>
            </a:custGeom>
            <a:solidFill>
              <a:srgbClr val="D9D8D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37"/>
            <p:cNvSpPr>
              <a:spLocks/>
            </p:cNvSpPr>
            <p:nvPr/>
          </p:nvSpPr>
          <p:spPr bwMode="auto">
            <a:xfrm>
              <a:off x="6440349" y="1453557"/>
              <a:ext cx="4763" cy="38100"/>
            </a:xfrm>
            <a:custGeom>
              <a:avLst/>
              <a:gdLst/>
              <a:ahLst/>
              <a:cxnLst>
                <a:cxn ang="0">
                  <a:pos x="220" y="99"/>
                </a:cxn>
                <a:cxn ang="0">
                  <a:pos x="220" y="1750"/>
                </a:cxn>
                <a:cxn ang="0">
                  <a:pos x="0" y="1608"/>
                </a:cxn>
                <a:cxn ang="0">
                  <a:pos x="0" y="0"/>
                </a:cxn>
                <a:cxn ang="0">
                  <a:pos x="220" y="99"/>
                </a:cxn>
              </a:cxnLst>
              <a:rect l="0" t="0" r="r" b="b"/>
              <a:pathLst>
                <a:path w="220" h="1750">
                  <a:moveTo>
                    <a:pt x="220" y="99"/>
                  </a:moveTo>
                  <a:lnTo>
                    <a:pt x="220" y="1750"/>
                  </a:lnTo>
                  <a:lnTo>
                    <a:pt x="0" y="1608"/>
                  </a:lnTo>
                  <a:lnTo>
                    <a:pt x="0" y="0"/>
                  </a:lnTo>
                  <a:lnTo>
                    <a:pt x="220" y="99"/>
                  </a:lnTo>
                  <a:close/>
                </a:path>
              </a:pathLst>
            </a:custGeom>
            <a:solidFill>
              <a:srgbClr val="DDDCD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38"/>
            <p:cNvSpPr>
              <a:spLocks/>
            </p:cNvSpPr>
            <p:nvPr/>
          </p:nvSpPr>
          <p:spPr bwMode="auto">
            <a:xfrm>
              <a:off x="6437174" y="1453557"/>
              <a:ext cx="4763" cy="36512"/>
            </a:xfrm>
            <a:custGeom>
              <a:avLst/>
              <a:gdLst/>
              <a:ahLst/>
              <a:cxnLst>
                <a:cxn ang="0">
                  <a:pos x="221" y="99"/>
                </a:cxn>
                <a:cxn ang="0">
                  <a:pos x="221" y="1728"/>
                </a:cxn>
                <a:cxn ang="0">
                  <a:pos x="0" y="1586"/>
                </a:cxn>
                <a:cxn ang="0">
                  <a:pos x="0" y="0"/>
                </a:cxn>
                <a:cxn ang="0">
                  <a:pos x="221" y="99"/>
                </a:cxn>
              </a:cxnLst>
              <a:rect l="0" t="0" r="r" b="b"/>
              <a:pathLst>
                <a:path w="221" h="1728">
                  <a:moveTo>
                    <a:pt x="221" y="99"/>
                  </a:moveTo>
                  <a:lnTo>
                    <a:pt x="221" y="1728"/>
                  </a:lnTo>
                  <a:lnTo>
                    <a:pt x="0" y="1586"/>
                  </a:lnTo>
                  <a:lnTo>
                    <a:pt x="0" y="0"/>
                  </a:lnTo>
                  <a:lnTo>
                    <a:pt x="221" y="99"/>
                  </a:lnTo>
                  <a:close/>
                </a:path>
              </a:pathLst>
            </a:custGeom>
            <a:solidFill>
              <a:srgbClr val="DEDED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39"/>
            <p:cNvSpPr>
              <a:spLocks/>
            </p:cNvSpPr>
            <p:nvPr/>
          </p:nvSpPr>
          <p:spPr bwMode="auto">
            <a:xfrm>
              <a:off x="6435586" y="1453557"/>
              <a:ext cx="4763" cy="36512"/>
            </a:xfrm>
            <a:custGeom>
              <a:avLst/>
              <a:gdLst/>
              <a:ahLst/>
              <a:cxnLst>
                <a:cxn ang="0">
                  <a:pos x="221" y="52"/>
                </a:cxn>
                <a:cxn ang="0">
                  <a:pos x="221" y="1660"/>
                </a:cxn>
                <a:cxn ang="0">
                  <a:pos x="0" y="1517"/>
                </a:cxn>
                <a:cxn ang="0">
                  <a:pos x="0" y="26"/>
                </a:cxn>
                <a:cxn ang="0">
                  <a:pos x="104" y="0"/>
                </a:cxn>
                <a:cxn ang="0">
                  <a:pos x="221" y="52"/>
                </a:cxn>
              </a:cxnLst>
              <a:rect l="0" t="0" r="r" b="b"/>
              <a:pathLst>
                <a:path w="221" h="1660">
                  <a:moveTo>
                    <a:pt x="221" y="52"/>
                  </a:moveTo>
                  <a:lnTo>
                    <a:pt x="221" y="1660"/>
                  </a:lnTo>
                  <a:lnTo>
                    <a:pt x="0" y="1517"/>
                  </a:lnTo>
                  <a:lnTo>
                    <a:pt x="0" y="26"/>
                  </a:lnTo>
                  <a:lnTo>
                    <a:pt x="104" y="0"/>
                  </a:lnTo>
                  <a:lnTo>
                    <a:pt x="221" y="52"/>
                  </a:lnTo>
                  <a:close/>
                </a:path>
              </a:pathLst>
            </a:custGeom>
            <a:solidFill>
              <a:srgbClr val="E1E0E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40"/>
            <p:cNvSpPr>
              <a:spLocks/>
            </p:cNvSpPr>
            <p:nvPr/>
          </p:nvSpPr>
          <p:spPr bwMode="auto">
            <a:xfrm>
              <a:off x="6432411" y="1453557"/>
              <a:ext cx="4763" cy="34925"/>
            </a:xfrm>
            <a:custGeom>
              <a:avLst/>
              <a:gdLst/>
              <a:ahLst/>
              <a:cxnLst>
                <a:cxn ang="0">
                  <a:pos x="220" y="3"/>
                </a:cxn>
                <a:cxn ang="0">
                  <a:pos x="220" y="1589"/>
                </a:cxn>
                <a:cxn ang="0">
                  <a:pos x="0" y="1446"/>
                </a:cxn>
                <a:cxn ang="0">
                  <a:pos x="0" y="54"/>
                </a:cxn>
                <a:cxn ang="0">
                  <a:pos x="214" y="0"/>
                </a:cxn>
                <a:cxn ang="0">
                  <a:pos x="220" y="3"/>
                </a:cxn>
              </a:cxnLst>
              <a:rect l="0" t="0" r="r" b="b"/>
              <a:pathLst>
                <a:path w="220" h="1589">
                  <a:moveTo>
                    <a:pt x="220" y="3"/>
                  </a:moveTo>
                  <a:lnTo>
                    <a:pt x="220" y="1589"/>
                  </a:lnTo>
                  <a:lnTo>
                    <a:pt x="0" y="1446"/>
                  </a:lnTo>
                  <a:lnTo>
                    <a:pt x="0" y="54"/>
                  </a:lnTo>
                  <a:lnTo>
                    <a:pt x="214" y="0"/>
                  </a:lnTo>
                  <a:lnTo>
                    <a:pt x="220" y="3"/>
                  </a:lnTo>
                  <a:close/>
                </a:path>
              </a:pathLst>
            </a:custGeom>
            <a:solidFill>
              <a:srgbClr val="E3E3E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41"/>
            <p:cNvSpPr>
              <a:spLocks/>
            </p:cNvSpPr>
            <p:nvPr/>
          </p:nvSpPr>
          <p:spPr bwMode="auto">
            <a:xfrm>
              <a:off x="6430824" y="1453557"/>
              <a:ext cx="4763" cy="33337"/>
            </a:xfrm>
            <a:custGeom>
              <a:avLst/>
              <a:gdLst/>
              <a:ahLst/>
              <a:cxnLst>
                <a:cxn ang="0">
                  <a:pos x="220" y="0"/>
                </a:cxn>
                <a:cxn ang="0">
                  <a:pos x="220" y="1491"/>
                </a:cxn>
                <a:cxn ang="0">
                  <a:pos x="0" y="1349"/>
                </a:cxn>
                <a:cxn ang="0">
                  <a:pos x="0" y="56"/>
                </a:cxn>
                <a:cxn ang="0">
                  <a:pos x="220" y="0"/>
                </a:cxn>
              </a:cxnLst>
              <a:rect l="0" t="0" r="r" b="b"/>
              <a:pathLst>
                <a:path w="220" h="1491">
                  <a:moveTo>
                    <a:pt x="220" y="0"/>
                  </a:moveTo>
                  <a:lnTo>
                    <a:pt x="220" y="1491"/>
                  </a:lnTo>
                  <a:lnTo>
                    <a:pt x="0" y="1349"/>
                  </a:lnTo>
                  <a:lnTo>
                    <a:pt x="0" y="56"/>
                  </a:lnTo>
                  <a:lnTo>
                    <a:pt x="220" y="0"/>
                  </a:lnTo>
                  <a:close/>
                </a:path>
              </a:pathLst>
            </a:custGeom>
            <a:solidFill>
              <a:srgbClr val="E4E4E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42"/>
            <p:cNvSpPr>
              <a:spLocks/>
            </p:cNvSpPr>
            <p:nvPr/>
          </p:nvSpPr>
          <p:spPr bwMode="auto">
            <a:xfrm>
              <a:off x="6427649" y="1455144"/>
              <a:ext cx="4763" cy="30162"/>
            </a:xfrm>
            <a:custGeom>
              <a:avLst/>
              <a:gdLst/>
              <a:ahLst/>
              <a:cxnLst>
                <a:cxn ang="0">
                  <a:pos x="219" y="0"/>
                </a:cxn>
                <a:cxn ang="0">
                  <a:pos x="219" y="1392"/>
                </a:cxn>
                <a:cxn ang="0">
                  <a:pos x="0" y="1250"/>
                </a:cxn>
                <a:cxn ang="0">
                  <a:pos x="0" y="56"/>
                </a:cxn>
                <a:cxn ang="0">
                  <a:pos x="219" y="0"/>
                </a:cxn>
              </a:cxnLst>
              <a:rect l="0" t="0" r="r" b="b"/>
              <a:pathLst>
                <a:path w="219" h="1392">
                  <a:moveTo>
                    <a:pt x="219" y="0"/>
                  </a:moveTo>
                  <a:lnTo>
                    <a:pt x="219" y="1392"/>
                  </a:lnTo>
                  <a:lnTo>
                    <a:pt x="0" y="1250"/>
                  </a:lnTo>
                  <a:lnTo>
                    <a:pt x="0" y="56"/>
                  </a:lnTo>
                  <a:lnTo>
                    <a:pt x="219" y="0"/>
                  </a:lnTo>
                  <a:close/>
                </a:path>
              </a:pathLst>
            </a:custGeom>
            <a:solidFill>
              <a:srgbClr val="E7E6E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43"/>
            <p:cNvSpPr>
              <a:spLocks/>
            </p:cNvSpPr>
            <p:nvPr/>
          </p:nvSpPr>
          <p:spPr bwMode="auto">
            <a:xfrm>
              <a:off x="6426061" y="1455144"/>
              <a:ext cx="4763" cy="28575"/>
            </a:xfrm>
            <a:custGeom>
              <a:avLst/>
              <a:gdLst/>
              <a:ahLst/>
              <a:cxnLst>
                <a:cxn ang="0">
                  <a:pos x="220" y="0"/>
                </a:cxn>
                <a:cxn ang="0">
                  <a:pos x="220" y="1293"/>
                </a:cxn>
                <a:cxn ang="0">
                  <a:pos x="0" y="1150"/>
                </a:cxn>
                <a:cxn ang="0">
                  <a:pos x="0" y="56"/>
                </a:cxn>
                <a:cxn ang="0">
                  <a:pos x="220" y="0"/>
                </a:cxn>
              </a:cxnLst>
              <a:rect l="0" t="0" r="r" b="b"/>
              <a:pathLst>
                <a:path w="220" h="1293">
                  <a:moveTo>
                    <a:pt x="220" y="0"/>
                  </a:moveTo>
                  <a:lnTo>
                    <a:pt x="220" y="1293"/>
                  </a:lnTo>
                  <a:lnTo>
                    <a:pt x="0" y="1150"/>
                  </a:lnTo>
                  <a:lnTo>
                    <a:pt x="0" y="56"/>
                  </a:lnTo>
                  <a:lnTo>
                    <a:pt x="220" y="0"/>
                  </a:lnTo>
                  <a:close/>
                </a:path>
              </a:pathLst>
            </a:custGeom>
            <a:solidFill>
              <a:srgbClr val="E8E8E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44"/>
            <p:cNvSpPr>
              <a:spLocks/>
            </p:cNvSpPr>
            <p:nvPr/>
          </p:nvSpPr>
          <p:spPr bwMode="auto">
            <a:xfrm>
              <a:off x="6422886" y="1455144"/>
              <a:ext cx="4763" cy="26987"/>
            </a:xfrm>
            <a:custGeom>
              <a:avLst/>
              <a:gdLst/>
              <a:ahLst/>
              <a:cxnLst>
                <a:cxn ang="0">
                  <a:pos x="221" y="0"/>
                </a:cxn>
                <a:cxn ang="0">
                  <a:pos x="221" y="1194"/>
                </a:cxn>
                <a:cxn ang="0">
                  <a:pos x="0" y="1051"/>
                </a:cxn>
                <a:cxn ang="0">
                  <a:pos x="0" y="56"/>
                </a:cxn>
                <a:cxn ang="0">
                  <a:pos x="221" y="0"/>
                </a:cxn>
              </a:cxnLst>
              <a:rect l="0" t="0" r="r" b="b"/>
              <a:pathLst>
                <a:path w="221" h="1194">
                  <a:moveTo>
                    <a:pt x="221" y="0"/>
                  </a:moveTo>
                  <a:lnTo>
                    <a:pt x="221" y="1194"/>
                  </a:lnTo>
                  <a:lnTo>
                    <a:pt x="0" y="1051"/>
                  </a:lnTo>
                  <a:lnTo>
                    <a:pt x="0" y="56"/>
                  </a:lnTo>
                  <a:lnTo>
                    <a:pt x="221" y="0"/>
                  </a:lnTo>
                  <a:close/>
                </a:path>
              </a:pathLst>
            </a:custGeom>
            <a:solidFill>
              <a:srgbClr val="EBEAE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45"/>
            <p:cNvSpPr>
              <a:spLocks/>
            </p:cNvSpPr>
            <p:nvPr/>
          </p:nvSpPr>
          <p:spPr bwMode="auto">
            <a:xfrm>
              <a:off x="6421299" y="1456732"/>
              <a:ext cx="4763" cy="23812"/>
            </a:xfrm>
            <a:custGeom>
              <a:avLst/>
              <a:gdLst/>
              <a:ahLst/>
              <a:cxnLst>
                <a:cxn ang="0">
                  <a:pos x="220" y="0"/>
                </a:cxn>
                <a:cxn ang="0">
                  <a:pos x="220" y="1094"/>
                </a:cxn>
                <a:cxn ang="0">
                  <a:pos x="0" y="952"/>
                </a:cxn>
                <a:cxn ang="0">
                  <a:pos x="0" y="56"/>
                </a:cxn>
                <a:cxn ang="0">
                  <a:pos x="220" y="0"/>
                </a:cxn>
              </a:cxnLst>
              <a:rect l="0" t="0" r="r" b="b"/>
              <a:pathLst>
                <a:path w="220" h="1094">
                  <a:moveTo>
                    <a:pt x="220" y="0"/>
                  </a:moveTo>
                  <a:lnTo>
                    <a:pt x="220" y="1094"/>
                  </a:lnTo>
                  <a:lnTo>
                    <a:pt x="0" y="952"/>
                  </a:lnTo>
                  <a:lnTo>
                    <a:pt x="0" y="56"/>
                  </a:lnTo>
                  <a:lnTo>
                    <a:pt x="220" y="0"/>
                  </a:lnTo>
                  <a:close/>
                </a:path>
              </a:pathLst>
            </a:custGeom>
            <a:solidFill>
              <a:srgbClr val="ECECE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46"/>
            <p:cNvSpPr>
              <a:spLocks/>
            </p:cNvSpPr>
            <p:nvPr/>
          </p:nvSpPr>
          <p:spPr bwMode="auto">
            <a:xfrm>
              <a:off x="6418124" y="1456732"/>
              <a:ext cx="4763" cy="22225"/>
            </a:xfrm>
            <a:custGeom>
              <a:avLst/>
              <a:gdLst/>
              <a:ahLst/>
              <a:cxnLst>
                <a:cxn ang="0">
                  <a:pos x="220" y="0"/>
                </a:cxn>
                <a:cxn ang="0">
                  <a:pos x="220" y="995"/>
                </a:cxn>
                <a:cxn ang="0">
                  <a:pos x="0" y="853"/>
                </a:cxn>
                <a:cxn ang="0">
                  <a:pos x="0" y="56"/>
                </a:cxn>
                <a:cxn ang="0">
                  <a:pos x="220" y="0"/>
                </a:cxn>
              </a:cxnLst>
              <a:rect l="0" t="0" r="r" b="b"/>
              <a:pathLst>
                <a:path w="220" h="995">
                  <a:moveTo>
                    <a:pt x="220" y="0"/>
                  </a:moveTo>
                  <a:lnTo>
                    <a:pt x="220" y="995"/>
                  </a:lnTo>
                  <a:lnTo>
                    <a:pt x="0" y="853"/>
                  </a:lnTo>
                  <a:lnTo>
                    <a:pt x="0" y="56"/>
                  </a:lnTo>
                  <a:lnTo>
                    <a:pt x="220" y="0"/>
                  </a:lnTo>
                  <a:close/>
                </a:path>
              </a:pathLst>
            </a:custGeom>
            <a:solidFill>
              <a:srgbClr val="EFEEE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47"/>
            <p:cNvSpPr>
              <a:spLocks/>
            </p:cNvSpPr>
            <p:nvPr/>
          </p:nvSpPr>
          <p:spPr bwMode="auto">
            <a:xfrm>
              <a:off x="6416536" y="1456732"/>
              <a:ext cx="4763" cy="20637"/>
            </a:xfrm>
            <a:custGeom>
              <a:avLst/>
              <a:gdLst/>
              <a:ahLst/>
              <a:cxnLst>
                <a:cxn ang="0">
                  <a:pos x="221" y="0"/>
                </a:cxn>
                <a:cxn ang="0">
                  <a:pos x="221" y="896"/>
                </a:cxn>
                <a:cxn ang="0">
                  <a:pos x="0" y="754"/>
                </a:cxn>
                <a:cxn ang="0">
                  <a:pos x="0" y="56"/>
                </a:cxn>
                <a:cxn ang="0">
                  <a:pos x="221" y="0"/>
                </a:cxn>
              </a:cxnLst>
              <a:rect l="0" t="0" r="r" b="b"/>
              <a:pathLst>
                <a:path w="221" h="896">
                  <a:moveTo>
                    <a:pt x="221" y="0"/>
                  </a:moveTo>
                  <a:lnTo>
                    <a:pt x="221" y="896"/>
                  </a:lnTo>
                  <a:lnTo>
                    <a:pt x="0" y="754"/>
                  </a:lnTo>
                  <a:lnTo>
                    <a:pt x="0" y="56"/>
                  </a:lnTo>
                  <a:lnTo>
                    <a:pt x="221" y="0"/>
                  </a:lnTo>
                  <a:close/>
                </a:path>
              </a:pathLst>
            </a:custGeom>
            <a:solidFill>
              <a:srgbClr val="F1F1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48"/>
            <p:cNvSpPr>
              <a:spLocks/>
            </p:cNvSpPr>
            <p:nvPr/>
          </p:nvSpPr>
          <p:spPr bwMode="auto">
            <a:xfrm>
              <a:off x="6413361" y="1458319"/>
              <a:ext cx="4763" cy="17462"/>
            </a:xfrm>
            <a:custGeom>
              <a:avLst/>
              <a:gdLst/>
              <a:ahLst/>
              <a:cxnLst>
                <a:cxn ang="0">
                  <a:pos x="221" y="0"/>
                </a:cxn>
                <a:cxn ang="0">
                  <a:pos x="221" y="797"/>
                </a:cxn>
                <a:cxn ang="0">
                  <a:pos x="0" y="655"/>
                </a:cxn>
                <a:cxn ang="0">
                  <a:pos x="0" y="56"/>
                </a:cxn>
                <a:cxn ang="0">
                  <a:pos x="221" y="0"/>
                </a:cxn>
              </a:cxnLst>
              <a:rect l="0" t="0" r="r" b="b"/>
              <a:pathLst>
                <a:path w="221" h="797">
                  <a:moveTo>
                    <a:pt x="221" y="0"/>
                  </a:moveTo>
                  <a:lnTo>
                    <a:pt x="221" y="797"/>
                  </a:lnTo>
                  <a:lnTo>
                    <a:pt x="0" y="655"/>
                  </a:lnTo>
                  <a:lnTo>
                    <a:pt x="0" y="56"/>
                  </a:lnTo>
                  <a:lnTo>
                    <a:pt x="221" y="0"/>
                  </a:lnTo>
                  <a:close/>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49"/>
            <p:cNvSpPr>
              <a:spLocks/>
            </p:cNvSpPr>
            <p:nvPr/>
          </p:nvSpPr>
          <p:spPr bwMode="auto">
            <a:xfrm>
              <a:off x="6411774" y="1458319"/>
              <a:ext cx="4763" cy="15875"/>
            </a:xfrm>
            <a:custGeom>
              <a:avLst/>
              <a:gdLst/>
              <a:ahLst/>
              <a:cxnLst>
                <a:cxn ang="0">
                  <a:pos x="220" y="0"/>
                </a:cxn>
                <a:cxn ang="0">
                  <a:pos x="220" y="698"/>
                </a:cxn>
                <a:cxn ang="0">
                  <a:pos x="0" y="556"/>
                </a:cxn>
                <a:cxn ang="0">
                  <a:pos x="0" y="56"/>
                </a:cxn>
                <a:cxn ang="0">
                  <a:pos x="220" y="0"/>
                </a:cxn>
              </a:cxnLst>
              <a:rect l="0" t="0" r="r" b="b"/>
              <a:pathLst>
                <a:path w="220" h="698">
                  <a:moveTo>
                    <a:pt x="220" y="0"/>
                  </a:moveTo>
                  <a:lnTo>
                    <a:pt x="220" y="698"/>
                  </a:lnTo>
                  <a:lnTo>
                    <a:pt x="0" y="556"/>
                  </a:lnTo>
                  <a:lnTo>
                    <a:pt x="0" y="56"/>
                  </a:lnTo>
                  <a:lnTo>
                    <a:pt x="220" y="0"/>
                  </a:ln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50"/>
            <p:cNvSpPr>
              <a:spLocks/>
            </p:cNvSpPr>
            <p:nvPr/>
          </p:nvSpPr>
          <p:spPr bwMode="auto">
            <a:xfrm>
              <a:off x="6408599" y="1459907"/>
              <a:ext cx="4763" cy="12700"/>
            </a:xfrm>
            <a:custGeom>
              <a:avLst/>
              <a:gdLst/>
              <a:ahLst/>
              <a:cxnLst>
                <a:cxn ang="0">
                  <a:pos x="220" y="0"/>
                </a:cxn>
                <a:cxn ang="0">
                  <a:pos x="220" y="599"/>
                </a:cxn>
                <a:cxn ang="0">
                  <a:pos x="0" y="457"/>
                </a:cxn>
                <a:cxn ang="0">
                  <a:pos x="0" y="56"/>
                </a:cxn>
                <a:cxn ang="0">
                  <a:pos x="220" y="0"/>
                </a:cxn>
              </a:cxnLst>
              <a:rect l="0" t="0" r="r" b="b"/>
              <a:pathLst>
                <a:path w="220" h="599">
                  <a:moveTo>
                    <a:pt x="220" y="0"/>
                  </a:moveTo>
                  <a:lnTo>
                    <a:pt x="220" y="599"/>
                  </a:lnTo>
                  <a:lnTo>
                    <a:pt x="0" y="457"/>
                  </a:lnTo>
                  <a:lnTo>
                    <a:pt x="0" y="56"/>
                  </a:lnTo>
                  <a:lnTo>
                    <a:pt x="220" y="0"/>
                  </a:lnTo>
                  <a:close/>
                </a:path>
              </a:pathLst>
            </a:custGeom>
            <a:solidFill>
              <a:srgbClr val="F6F6F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51"/>
            <p:cNvSpPr>
              <a:spLocks/>
            </p:cNvSpPr>
            <p:nvPr/>
          </p:nvSpPr>
          <p:spPr bwMode="auto">
            <a:xfrm>
              <a:off x="6407011" y="1459907"/>
              <a:ext cx="4763" cy="11112"/>
            </a:xfrm>
            <a:custGeom>
              <a:avLst/>
              <a:gdLst/>
              <a:ahLst/>
              <a:cxnLst>
                <a:cxn ang="0">
                  <a:pos x="221" y="0"/>
                </a:cxn>
                <a:cxn ang="0">
                  <a:pos x="221" y="500"/>
                </a:cxn>
                <a:cxn ang="0">
                  <a:pos x="0" y="358"/>
                </a:cxn>
                <a:cxn ang="0">
                  <a:pos x="0" y="56"/>
                </a:cxn>
                <a:cxn ang="0">
                  <a:pos x="221" y="0"/>
                </a:cxn>
              </a:cxnLst>
              <a:rect l="0" t="0" r="r" b="b"/>
              <a:pathLst>
                <a:path w="221" h="500">
                  <a:moveTo>
                    <a:pt x="221" y="0"/>
                  </a:moveTo>
                  <a:lnTo>
                    <a:pt x="221" y="500"/>
                  </a:lnTo>
                  <a:lnTo>
                    <a:pt x="0" y="358"/>
                  </a:lnTo>
                  <a:lnTo>
                    <a:pt x="0" y="56"/>
                  </a:lnTo>
                  <a:lnTo>
                    <a:pt x="221" y="0"/>
                  </a:lnTo>
                  <a:close/>
                </a:path>
              </a:pathLst>
            </a:custGeom>
            <a:solidFill>
              <a:srgbClr val="F9F9F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52"/>
            <p:cNvSpPr>
              <a:spLocks/>
            </p:cNvSpPr>
            <p:nvPr/>
          </p:nvSpPr>
          <p:spPr bwMode="auto">
            <a:xfrm>
              <a:off x="6403836" y="1459907"/>
              <a:ext cx="4763" cy="9525"/>
            </a:xfrm>
            <a:custGeom>
              <a:avLst/>
              <a:gdLst/>
              <a:ahLst/>
              <a:cxnLst>
                <a:cxn ang="0">
                  <a:pos x="221" y="0"/>
                </a:cxn>
                <a:cxn ang="0">
                  <a:pos x="221" y="401"/>
                </a:cxn>
                <a:cxn ang="0">
                  <a:pos x="0" y="259"/>
                </a:cxn>
                <a:cxn ang="0">
                  <a:pos x="0" y="56"/>
                </a:cxn>
                <a:cxn ang="0">
                  <a:pos x="221" y="0"/>
                </a:cxn>
              </a:cxnLst>
              <a:rect l="0" t="0" r="r" b="b"/>
              <a:pathLst>
                <a:path w="221" h="401">
                  <a:moveTo>
                    <a:pt x="221" y="0"/>
                  </a:moveTo>
                  <a:lnTo>
                    <a:pt x="221" y="401"/>
                  </a:lnTo>
                  <a:lnTo>
                    <a:pt x="0" y="259"/>
                  </a:lnTo>
                  <a:lnTo>
                    <a:pt x="0" y="56"/>
                  </a:lnTo>
                  <a:lnTo>
                    <a:pt x="221" y="0"/>
                  </a:lnTo>
                  <a:close/>
                </a:path>
              </a:pathLst>
            </a:custGeom>
            <a:solidFill>
              <a:srgbClr val="FAFAF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53"/>
            <p:cNvSpPr>
              <a:spLocks/>
            </p:cNvSpPr>
            <p:nvPr/>
          </p:nvSpPr>
          <p:spPr bwMode="auto">
            <a:xfrm>
              <a:off x="6402249" y="1461494"/>
              <a:ext cx="4763" cy="6350"/>
            </a:xfrm>
            <a:custGeom>
              <a:avLst/>
              <a:gdLst/>
              <a:ahLst/>
              <a:cxnLst>
                <a:cxn ang="0">
                  <a:pos x="219" y="0"/>
                </a:cxn>
                <a:cxn ang="0">
                  <a:pos x="219" y="302"/>
                </a:cxn>
                <a:cxn ang="0">
                  <a:pos x="0" y="159"/>
                </a:cxn>
                <a:cxn ang="0">
                  <a:pos x="0" y="56"/>
                </a:cxn>
                <a:cxn ang="0">
                  <a:pos x="219" y="0"/>
                </a:cxn>
              </a:cxnLst>
              <a:rect l="0" t="0" r="r" b="b"/>
              <a:pathLst>
                <a:path w="219" h="302">
                  <a:moveTo>
                    <a:pt x="219" y="0"/>
                  </a:moveTo>
                  <a:lnTo>
                    <a:pt x="219" y="302"/>
                  </a:lnTo>
                  <a:lnTo>
                    <a:pt x="0" y="159"/>
                  </a:lnTo>
                  <a:lnTo>
                    <a:pt x="0" y="56"/>
                  </a:lnTo>
                  <a:lnTo>
                    <a:pt x="219" y="0"/>
                  </a:lnTo>
                  <a:close/>
                </a:path>
              </a:pathLst>
            </a:custGeom>
            <a:solidFill>
              <a:srgbClr val="FDFDF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54"/>
            <p:cNvSpPr>
              <a:spLocks/>
            </p:cNvSpPr>
            <p:nvPr/>
          </p:nvSpPr>
          <p:spPr bwMode="auto">
            <a:xfrm>
              <a:off x="6399074" y="1461494"/>
              <a:ext cx="4763" cy="4762"/>
            </a:xfrm>
            <a:custGeom>
              <a:avLst/>
              <a:gdLst/>
              <a:ahLst/>
              <a:cxnLst>
                <a:cxn ang="0">
                  <a:pos x="219" y="0"/>
                </a:cxn>
                <a:cxn ang="0">
                  <a:pos x="219" y="203"/>
                </a:cxn>
                <a:cxn ang="0">
                  <a:pos x="0" y="60"/>
                </a:cxn>
                <a:cxn ang="0">
                  <a:pos x="0" y="55"/>
                </a:cxn>
                <a:cxn ang="0">
                  <a:pos x="219" y="0"/>
                </a:cxn>
              </a:cxnLst>
              <a:rect l="0" t="0" r="r" b="b"/>
              <a:pathLst>
                <a:path w="219" h="203">
                  <a:moveTo>
                    <a:pt x="219" y="0"/>
                  </a:moveTo>
                  <a:lnTo>
                    <a:pt x="219" y="203"/>
                  </a:lnTo>
                  <a:lnTo>
                    <a:pt x="0" y="60"/>
                  </a:lnTo>
                  <a:lnTo>
                    <a:pt x="0" y="55"/>
                  </a:lnTo>
                  <a:lnTo>
                    <a:pt x="219"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55"/>
            <p:cNvSpPr>
              <a:spLocks/>
            </p:cNvSpPr>
            <p:nvPr/>
          </p:nvSpPr>
          <p:spPr bwMode="auto">
            <a:xfrm>
              <a:off x="6399074" y="1463082"/>
              <a:ext cx="3175" cy="1587"/>
            </a:xfrm>
            <a:custGeom>
              <a:avLst/>
              <a:gdLst/>
              <a:ahLst/>
              <a:cxnLst>
                <a:cxn ang="0">
                  <a:pos x="115" y="0"/>
                </a:cxn>
                <a:cxn ang="0">
                  <a:pos x="115" y="103"/>
                </a:cxn>
                <a:cxn ang="0">
                  <a:pos x="0" y="29"/>
                </a:cxn>
                <a:cxn ang="0">
                  <a:pos x="115" y="0"/>
                </a:cxn>
              </a:cxnLst>
              <a:rect l="0" t="0" r="r" b="b"/>
              <a:pathLst>
                <a:path w="115" h="103">
                  <a:moveTo>
                    <a:pt x="115" y="0"/>
                  </a:moveTo>
                  <a:lnTo>
                    <a:pt x="115" y="103"/>
                  </a:lnTo>
                  <a:lnTo>
                    <a:pt x="0" y="29"/>
                  </a:lnTo>
                  <a:lnTo>
                    <a:pt x="11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60"/>
            <p:cNvSpPr>
              <a:spLocks/>
            </p:cNvSpPr>
            <p:nvPr/>
          </p:nvSpPr>
          <p:spPr bwMode="auto">
            <a:xfrm>
              <a:off x="6430824" y="1390057"/>
              <a:ext cx="257175" cy="103187"/>
            </a:xfrm>
            <a:custGeom>
              <a:avLst/>
              <a:gdLst/>
              <a:ahLst/>
              <a:cxnLst>
                <a:cxn ang="0">
                  <a:pos x="0" y="2081"/>
                </a:cxn>
                <a:cxn ang="0">
                  <a:pos x="4201" y="960"/>
                </a:cxn>
                <a:cxn ang="0">
                  <a:pos x="7931" y="0"/>
                </a:cxn>
                <a:cxn ang="0">
                  <a:pos x="10758" y="1780"/>
                </a:cxn>
                <a:cxn ang="0">
                  <a:pos x="11849" y="2563"/>
                </a:cxn>
                <a:cxn ang="0">
                  <a:pos x="11819" y="2569"/>
                </a:cxn>
                <a:cxn ang="0">
                  <a:pos x="4199" y="4763"/>
                </a:cxn>
                <a:cxn ang="0">
                  <a:pos x="0" y="2081"/>
                </a:cxn>
              </a:cxnLst>
              <a:rect l="0" t="0" r="r" b="b"/>
              <a:pathLst>
                <a:path w="11849" h="4763">
                  <a:moveTo>
                    <a:pt x="0" y="2081"/>
                  </a:moveTo>
                  <a:lnTo>
                    <a:pt x="4201" y="960"/>
                  </a:lnTo>
                  <a:lnTo>
                    <a:pt x="7931" y="0"/>
                  </a:lnTo>
                  <a:lnTo>
                    <a:pt x="10758" y="1780"/>
                  </a:lnTo>
                  <a:lnTo>
                    <a:pt x="11849" y="2563"/>
                  </a:lnTo>
                  <a:lnTo>
                    <a:pt x="11819" y="2569"/>
                  </a:lnTo>
                  <a:lnTo>
                    <a:pt x="4199" y="4763"/>
                  </a:lnTo>
                  <a:lnTo>
                    <a:pt x="0" y="2081"/>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61"/>
            <p:cNvSpPr>
              <a:spLocks/>
            </p:cNvSpPr>
            <p:nvPr/>
          </p:nvSpPr>
          <p:spPr bwMode="auto">
            <a:xfrm>
              <a:off x="6430824" y="1434507"/>
              <a:ext cx="90488" cy="84137"/>
            </a:xfrm>
            <a:custGeom>
              <a:avLst/>
              <a:gdLst/>
              <a:ahLst/>
              <a:cxnLst>
                <a:cxn ang="0">
                  <a:pos x="0" y="0"/>
                </a:cxn>
                <a:cxn ang="0">
                  <a:pos x="4216" y="2693"/>
                </a:cxn>
                <a:cxn ang="0">
                  <a:pos x="4192" y="3881"/>
                </a:cxn>
                <a:cxn ang="0">
                  <a:pos x="20" y="1197"/>
                </a:cxn>
                <a:cxn ang="0">
                  <a:pos x="0" y="0"/>
                </a:cxn>
              </a:cxnLst>
              <a:rect l="0" t="0" r="r" b="b"/>
              <a:pathLst>
                <a:path w="4216" h="3881">
                  <a:moveTo>
                    <a:pt x="0" y="0"/>
                  </a:moveTo>
                  <a:lnTo>
                    <a:pt x="4216" y="2693"/>
                  </a:lnTo>
                  <a:lnTo>
                    <a:pt x="4192" y="3881"/>
                  </a:lnTo>
                  <a:lnTo>
                    <a:pt x="20" y="1197"/>
                  </a:lnTo>
                  <a:lnTo>
                    <a:pt x="0" y="0"/>
                  </a:lnTo>
                  <a:close/>
                </a:path>
              </a:pathLst>
            </a:custGeom>
            <a:solidFill>
              <a:srgbClr val="96959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62"/>
            <p:cNvSpPr>
              <a:spLocks/>
            </p:cNvSpPr>
            <p:nvPr/>
          </p:nvSpPr>
          <p:spPr bwMode="auto">
            <a:xfrm>
              <a:off x="6521311" y="1445619"/>
              <a:ext cx="166688" cy="73025"/>
            </a:xfrm>
            <a:custGeom>
              <a:avLst/>
              <a:gdLst/>
              <a:ahLst/>
              <a:cxnLst>
                <a:cxn ang="0">
                  <a:pos x="12" y="2202"/>
                </a:cxn>
                <a:cxn ang="0">
                  <a:pos x="7657" y="0"/>
                </a:cxn>
                <a:cxn ang="0">
                  <a:pos x="7657" y="1012"/>
                </a:cxn>
                <a:cxn ang="0">
                  <a:pos x="0" y="3390"/>
                </a:cxn>
                <a:cxn ang="0">
                  <a:pos x="12" y="2202"/>
                </a:cxn>
              </a:cxnLst>
              <a:rect l="0" t="0" r="r" b="b"/>
              <a:pathLst>
                <a:path w="7657" h="3390">
                  <a:moveTo>
                    <a:pt x="12" y="2202"/>
                  </a:moveTo>
                  <a:lnTo>
                    <a:pt x="7657" y="0"/>
                  </a:lnTo>
                  <a:lnTo>
                    <a:pt x="7657" y="1012"/>
                  </a:lnTo>
                  <a:lnTo>
                    <a:pt x="0" y="3390"/>
                  </a:lnTo>
                  <a:lnTo>
                    <a:pt x="12" y="2202"/>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5" name="Group 242"/>
          <p:cNvGrpSpPr/>
          <p:nvPr/>
        </p:nvGrpSpPr>
        <p:grpSpPr>
          <a:xfrm>
            <a:off x="6789950" y="938360"/>
            <a:ext cx="376625" cy="415078"/>
            <a:chOff x="6337161" y="1237657"/>
            <a:chExt cx="376625" cy="553437"/>
          </a:xfrm>
        </p:grpSpPr>
        <p:pic>
          <p:nvPicPr>
            <p:cNvPr id="236" name="Picture 23" descr="Wireless_icon"/>
            <p:cNvPicPr preferRelativeResize="0">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10800000">
              <a:off x="6387935" y="1539634"/>
              <a:ext cx="325851" cy="251460"/>
            </a:xfrm>
            <a:prstGeom prst="rect">
              <a:avLst/>
            </a:prstGeom>
            <a:noFill/>
            <a:ln>
              <a:solidFill>
                <a:schemeClr val="bg1"/>
              </a:solidFill>
            </a:ln>
          </p:spPr>
        </p:pic>
        <p:sp>
          <p:nvSpPr>
            <p:cNvPr id="237" name="AutoShape 3"/>
            <p:cNvSpPr>
              <a:spLocks noChangeAspect="1" noChangeArrowheads="1" noTextEdit="1"/>
            </p:cNvSpPr>
            <p:nvPr/>
          </p:nvSpPr>
          <p:spPr bwMode="auto">
            <a:xfrm>
              <a:off x="6337161" y="1237657"/>
              <a:ext cx="350838" cy="280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5"/>
            <p:cNvSpPr>
              <a:spLocks/>
            </p:cNvSpPr>
            <p:nvPr/>
          </p:nvSpPr>
          <p:spPr bwMode="auto">
            <a:xfrm>
              <a:off x="6516549" y="1513882"/>
              <a:ext cx="4763" cy="4762"/>
            </a:xfrm>
            <a:custGeom>
              <a:avLst/>
              <a:gdLst/>
              <a:ahLst/>
              <a:cxnLst>
                <a:cxn ang="0">
                  <a:pos x="0" y="183"/>
                </a:cxn>
                <a:cxn ang="0">
                  <a:pos x="0" y="0"/>
                </a:cxn>
                <a:cxn ang="0">
                  <a:pos x="203" y="182"/>
                </a:cxn>
                <a:cxn ang="0">
                  <a:pos x="0" y="183"/>
                </a:cxn>
              </a:cxnLst>
              <a:rect l="0" t="0" r="r" b="b"/>
              <a:pathLst>
                <a:path w="203" h="183">
                  <a:moveTo>
                    <a:pt x="0" y="183"/>
                  </a:moveTo>
                  <a:lnTo>
                    <a:pt x="0" y="0"/>
                  </a:lnTo>
                  <a:lnTo>
                    <a:pt x="203" y="182"/>
                  </a:lnTo>
                  <a:lnTo>
                    <a:pt x="0" y="183"/>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6"/>
            <p:cNvSpPr>
              <a:spLocks/>
            </p:cNvSpPr>
            <p:nvPr/>
          </p:nvSpPr>
          <p:spPr bwMode="auto">
            <a:xfrm>
              <a:off x="6514961" y="1512294"/>
              <a:ext cx="4763" cy="6350"/>
            </a:xfrm>
            <a:custGeom>
              <a:avLst/>
              <a:gdLst/>
              <a:ahLst/>
              <a:cxnLst>
                <a:cxn ang="0">
                  <a:pos x="221" y="198"/>
                </a:cxn>
                <a:cxn ang="0">
                  <a:pos x="221" y="281"/>
                </a:cxn>
                <a:cxn ang="0">
                  <a:pos x="0" y="282"/>
                </a:cxn>
                <a:cxn ang="0">
                  <a:pos x="0" y="0"/>
                </a:cxn>
                <a:cxn ang="0">
                  <a:pos x="221" y="198"/>
                </a:cxn>
              </a:cxnLst>
              <a:rect l="0" t="0" r="r" b="b"/>
              <a:pathLst>
                <a:path w="221" h="282">
                  <a:moveTo>
                    <a:pt x="221" y="198"/>
                  </a:moveTo>
                  <a:lnTo>
                    <a:pt x="221" y="281"/>
                  </a:lnTo>
                  <a:lnTo>
                    <a:pt x="0" y="282"/>
                  </a:lnTo>
                  <a:lnTo>
                    <a:pt x="0" y="0"/>
                  </a:lnTo>
                  <a:lnTo>
                    <a:pt x="221" y="198"/>
                  </a:lnTo>
                  <a:close/>
                </a:path>
              </a:pathLst>
            </a:custGeom>
            <a:solidFill>
              <a:srgbClr val="ABAAA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7"/>
            <p:cNvSpPr>
              <a:spLocks/>
            </p:cNvSpPr>
            <p:nvPr/>
          </p:nvSpPr>
          <p:spPr bwMode="auto">
            <a:xfrm>
              <a:off x="6511786" y="1510707"/>
              <a:ext cx="4763" cy="7937"/>
            </a:xfrm>
            <a:custGeom>
              <a:avLst/>
              <a:gdLst/>
              <a:ahLst/>
              <a:cxnLst>
                <a:cxn ang="0">
                  <a:pos x="220" y="199"/>
                </a:cxn>
                <a:cxn ang="0">
                  <a:pos x="220" y="382"/>
                </a:cxn>
                <a:cxn ang="0">
                  <a:pos x="0" y="382"/>
                </a:cxn>
                <a:cxn ang="0">
                  <a:pos x="0" y="0"/>
                </a:cxn>
                <a:cxn ang="0">
                  <a:pos x="220" y="199"/>
                </a:cxn>
              </a:cxnLst>
              <a:rect l="0" t="0" r="r" b="b"/>
              <a:pathLst>
                <a:path w="220" h="382">
                  <a:moveTo>
                    <a:pt x="220" y="199"/>
                  </a:moveTo>
                  <a:lnTo>
                    <a:pt x="220" y="382"/>
                  </a:lnTo>
                  <a:lnTo>
                    <a:pt x="0" y="382"/>
                  </a:lnTo>
                  <a:lnTo>
                    <a:pt x="0" y="0"/>
                  </a:lnTo>
                  <a:lnTo>
                    <a:pt x="220" y="199"/>
                  </a:lnTo>
                  <a:close/>
                </a:path>
              </a:pathLst>
            </a:custGeom>
            <a:solidFill>
              <a:srgbClr val="ADACA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8"/>
            <p:cNvSpPr>
              <a:spLocks/>
            </p:cNvSpPr>
            <p:nvPr/>
          </p:nvSpPr>
          <p:spPr bwMode="auto">
            <a:xfrm>
              <a:off x="6510199" y="1507532"/>
              <a:ext cx="4763" cy="11112"/>
            </a:xfrm>
            <a:custGeom>
              <a:avLst/>
              <a:gdLst/>
              <a:ahLst/>
              <a:cxnLst>
                <a:cxn ang="0">
                  <a:pos x="220" y="199"/>
                </a:cxn>
                <a:cxn ang="0">
                  <a:pos x="220" y="481"/>
                </a:cxn>
                <a:cxn ang="0">
                  <a:pos x="0" y="481"/>
                </a:cxn>
                <a:cxn ang="0">
                  <a:pos x="0" y="0"/>
                </a:cxn>
                <a:cxn ang="0">
                  <a:pos x="220" y="199"/>
                </a:cxn>
              </a:cxnLst>
              <a:rect l="0" t="0" r="r" b="b"/>
              <a:pathLst>
                <a:path w="220" h="481">
                  <a:moveTo>
                    <a:pt x="220" y="199"/>
                  </a:moveTo>
                  <a:lnTo>
                    <a:pt x="220" y="481"/>
                  </a:lnTo>
                  <a:lnTo>
                    <a:pt x="0" y="481"/>
                  </a:lnTo>
                  <a:lnTo>
                    <a:pt x="0" y="0"/>
                  </a:lnTo>
                  <a:lnTo>
                    <a:pt x="220" y="199"/>
                  </a:lnTo>
                  <a:close/>
                </a:path>
              </a:pathLst>
            </a:custGeom>
            <a:solidFill>
              <a:srgbClr val="ADADA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9"/>
            <p:cNvSpPr>
              <a:spLocks/>
            </p:cNvSpPr>
            <p:nvPr/>
          </p:nvSpPr>
          <p:spPr bwMode="auto">
            <a:xfrm>
              <a:off x="6507024" y="1505944"/>
              <a:ext cx="4763" cy="12700"/>
            </a:xfrm>
            <a:custGeom>
              <a:avLst/>
              <a:gdLst/>
              <a:ahLst/>
              <a:cxnLst>
                <a:cxn ang="0">
                  <a:pos x="220" y="200"/>
                </a:cxn>
                <a:cxn ang="0">
                  <a:pos x="220" y="582"/>
                </a:cxn>
                <a:cxn ang="0">
                  <a:pos x="0" y="582"/>
                </a:cxn>
                <a:cxn ang="0">
                  <a:pos x="0" y="0"/>
                </a:cxn>
                <a:cxn ang="0">
                  <a:pos x="220" y="200"/>
                </a:cxn>
              </a:cxnLst>
              <a:rect l="0" t="0" r="r" b="b"/>
              <a:pathLst>
                <a:path w="220" h="582">
                  <a:moveTo>
                    <a:pt x="220" y="200"/>
                  </a:moveTo>
                  <a:lnTo>
                    <a:pt x="220" y="582"/>
                  </a:lnTo>
                  <a:lnTo>
                    <a:pt x="0" y="582"/>
                  </a:lnTo>
                  <a:lnTo>
                    <a:pt x="0" y="0"/>
                  </a:lnTo>
                  <a:lnTo>
                    <a:pt x="220" y="200"/>
                  </a:lnTo>
                  <a:close/>
                </a:path>
              </a:pathLst>
            </a:custGeom>
            <a:solidFill>
              <a:srgbClr val="AFAEA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0"/>
            <p:cNvSpPr>
              <a:spLocks/>
            </p:cNvSpPr>
            <p:nvPr/>
          </p:nvSpPr>
          <p:spPr bwMode="auto">
            <a:xfrm>
              <a:off x="6505436" y="1504357"/>
              <a:ext cx="4763" cy="14287"/>
            </a:xfrm>
            <a:custGeom>
              <a:avLst/>
              <a:gdLst/>
              <a:ahLst/>
              <a:cxnLst>
                <a:cxn ang="0">
                  <a:pos x="220" y="200"/>
                </a:cxn>
                <a:cxn ang="0">
                  <a:pos x="220" y="681"/>
                </a:cxn>
                <a:cxn ang="0">
                  <a:pos x="0" y="681"/>
                </a:cxn>
                <a:cxn ang="0">
                  <a:pos x="0" y="0"/>
                </a:cxn>
                <a:cxn ang="0">
                  <a:pos x="220" y="200"/>
                </a:cxn>
              </a:cxnLst>
              <a:rect l="0" t="0" r="r" b="b"/>
              <a:pathLst>
                <a:path w="220" h="681">
                  <a:moveTo>
                    <a:pt x="220" y="200"/>
                  </a:moveTo>
                  <a:lnTo>
                    <a:pt x="220" y="681"/>
                  </a:lnTo>
                  <a:lnTo>
                    <a:pt x="0" y="681"/>
                  </a:lnTo>
                  <a:lnTo>
                    <a:pt x="0" y="0"/>
                  </a:lnTo>
                  <a:lnTo>
                    <a:pt x="220" y="200"/>
                  </a:lnTo>
                  <a:close/>
                </a:path>
              </a:pathLst>
            </a:custGeom>
            <a:solidFill>
              <a:srgbClr val="B0AFA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
            <p:cNvSpPr>
              <a:spLocks/>
            </p:cNvSpPr>
            <p:nvPr/>
          </p:nvSpPr>
          <p:spPr bwMode="auto">
            <a:xfrm>
              <a:off x="6502261" y="1501182"/>
              <a:ext cx="4763" cy="17462"/>
            </a:xfrm>
            <a:custGeom>
              <a:avLst/>
              <a:gdLst/>
              <a:ahLst/>
              <a:cxnLst>
                <a:cxn ang="0">
                  <a:pos x="220" y="199"/>
                </a:cxn>
                <a:cxn ang="0">
                  <a:pos x="220" y="781"/>
                </a:cxn>
                <a:cxn ang="0">
                  <a:pos x="0" y="781"/>
                </a:cxn>
                <a:cxn ang="0">
                  <a:pos x="0" y="0"/>
                </a:cxn>
                <a:cxn ang="0">
                  <a:pos x="220" y="199"/>
                </a:cxn>
              </a:cxnLst>
              <a:rect l="0" t="0" r="r" b="b"/>
              <a:pathLst>
                <a:path w="220" h="781">
                  <a:moveTo>
                    <a:pt x="220" y="199"/>
                  </a:moveTo>
                  <a:lnTo>
                    <a:pt x="220" y="781"/>
                  </a:lnTo>
                  <a:lnTo>
                    <a:pt x="0" y="781"/>
                  </a:lnTo>
                  <a:lnTo>
                    <a:pt x="0" y="0"/>
                  </a:lnTo>
                  <a:lnTo>
                    <a:pt x="220" y="199"/>
                  </a:lnTo>
                  <a:close/>
                </a:path>
              </a:pathLst>
            </a:custGeom>
            <a:solidFill>
              <a:srgbClr val="B1B1B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2"/>
            <p:cNvSpPr>
              <a:spLocks/>
            </p:cNvSpPr>
            <p:nvPr/>
          </p:nvSpPr>
          <p:spPr bwMode="auto">
            <a:xfrm>
              <a:off x="6500674" y="1499594"/>
              <a:ext cx="4763" cy="19050"/>
            </a:xfrm>
            <a:custGeom>
              <a:avLst/>
              <a:gdLst/>
              <a:ahLst/>
              <a:cxnLst>
                <a:cxn ang="0">
                  <a:pos x="220" y="199"/>
                </a:cxn>
                <a:cxn ang="0">
                  <a:pos x="220" y="880"/>
                </a:cxn>
                <a:cxn ang="0">
                  <a:pos x="0" y="880"/>
                </a:cxn>
                <a:cxn ang="0">
                  <a:pos x="0" y="0"/>
                </a:cxn>
                <a:cxn ang="0">
                  <a:pos x="220" y="199"/>
                </a:cxn>
              </a:cxnLst>
              <a:rect l="0" t="0" r="r" b="b"/>
              <a:pathLst>
                <a:path w="220" h="880">
                  <a:moveTo>
                    <a:pt x="220" y="199"/>
                  </a:moveTo>
                  <a:lnTo>
                    <a:pt x="220" y="880"/>
                  </a:lnTo>
                  <a:lnTo>
                    <a:pt x="0" y="880"/>
                  </a:lnTo>
                  <a:lnTo>
                    <a:pt x="0" y="0"/>
                  </a:lnTo>
                  <a:lnTo>
                    <a:pt x="220" y="199"/>
                  </a:lnTo>
                  <a:close/>
                </a:path>
              </a:pathLst>
            </a:custGeom>
            <a:solidFill>
              <a:srgbClr val="B4B3B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3"/>
            <p:cNvSpPr>
              <a:spLocks/>
            </p:cNvSpPr>
            <p:nvPr/>
          </p:nvSpPr>
          <p:spPr bwMode="auto">
            <a:xfrm>
              <a:off x="6497499" y="1498007"/>
              <a:ext cx="4763" cy="20637"/>
            </a:xfrm>
            <a:custGeom>
              <a:avLst/>
              <a:gdLst/>
              <a:ahLst/>
              <a:cxnLst>
                <a:cxn ang="0">
                  <a:pos x="221" y="198"/>
                </a:cxn>
                <a:cxn ang="0">
                  <a:pos x="221" y="979"/>
                </a:cxn>
                <a:cxn ang="0">
                  <a:pos x="0" y="979"/>
                </a:cxn>
                <a:cxn ang="0">
                  <a:pos x="0" y="0"/>
                </a:cxn>
                <a:cxn ang="0">
                  <a:pos x="221" y="198"/>
                </a:cxn>
              </a:cxnLst>
              <a:rect l="0" t="0" r="r" b="b"/>
              <a:pathLst>
                <a:path w="221" h="979">
                  <a:moveTo>
                    <a:pt x="221" y="198"/>
                  </a:moveTo>
                  <a:lnTo>
                    <a:pt x="221" y="979"/>
                  </a:lnTo>
                  <a:lnTo>
                    <a:pt x="0" y="979"/>
                  </a:lnTo>
                  <a:lnTo>
                    <a:pt x="0" y="0"/>
                  </a:lnTo>
                  <a:lnTo>
                    <a:pt x="221" y="198"/>
                  </a:lnTo>
                  <a:close/>
                </a:path>
              </a:pathLst>
            </a:custGeom>
            <a:solidFill>
              <a:srgbClr val="B5B4B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4"/>
            <p:cNvSpPr>
              <a:spLocks/>
            </p:cNvSpPr>
            <p:nvPr/>
          </p:nvSpPr>
          <p:spPr bwMode="auto">
            <a:xfrm>
              <a:off x="6495911" y="1494832"/>
              <a:ext cx="4763" cy="23812"/>
            </a:xfrm>
            <a:custGeom>
              <a:avLst/>
              <a:gdLst/>
              <a:ahLst/>
              <a:cxnLst>
                <a:cxn ang="0">
                  <a:pos x="221" y="199"/>
                </a:cxn>
                <a:cxn ang="0">
                  <a:pos x="221" y="1079"/>
                </a:cxn>
                <a:cxn ang="0">
                  <a:pos x="0" y="1080"/>
                </a:cxn>
                <a:cxn ang="0">
                  <a:pos x="0" y="0"/>
                </a:cxn>
                <a:cxn ang="0">
                  <a:pos x="221" y="199"/>
                </a:cxn>
              </a:cxnLst>
              <a:rect l="0" t="0" r="r" b="b"/>
              <a:pathLst>
                <a:path w="221" h="1080">
                  <a:moveTo>
                    <a:pt x="221" y="199"/>
                  </a:moveTo>
                  <a:lnTo>
                    <a:pt x="221" y="1079"/>
                  </a:lnTo>
                  <a:lnTo>
                    <a:pt x="0" y="1080"/>
                  </a:lnTo>
                  <a:lnTo>
                    <a:pt x="0" y="0"/>
                  </a:lnTo>
                  <a:lnTo>
                    <a:pt x="221" y="199"/>
                  </a:lnTo>
                  <a:close/>
                </a:path>
              </a:pathLst>
            </a:custGeom>
            <a:solidFill>
              <a:srgbClr val="B7B6B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5"/>
            <p:cNvSpPr>
              <a:spLocks/>
            </p:cNvSpPr>
            <p:nvPr/>
          </p:nvSpPr>
          <p:spPr bwMode="auto">
            <a:xfrm>
              <a:off x="6492736" y="1493244"/>
              <a:ext cx="4763" cy="25400"/>
            </a:xfrm>
            <a:custGeom>
              <a:avLst/>
              <a:gdLst/>
              <a:ahLst/>
              <a:cxnLst>
                <a:cxn ang="0">
                  <a:pos x="220" y="199"/>
                </a:cxn>
                <a:cxn ang="0">
                  <a:pos x="220" y="1178"/>
                </a:cxn>
                <a:cxn ang="0">
                  <a:pos x="0" y="1179"/>
                </a:cxn>
                <a:cxn ang="0">
                  <a:pos x="0" y="0"/>
                </a:cxn>
                <a:cxn ang="0">
                  <a:pos x="220" y="199"/>
                </a:cxn>
              </a:cxnLst>
              <a:rect l="0" t="0" r="r" b="b"/>
              <a:pathLst>
                <a:path w="220" h="1179">
                  <a:moveTo>
                    <a:pt x="220" y="199"/>
                  </a:moveTo>
                  <a:lnTo>
                    <a:pt x="220" y="1178"/>
                  </a:lnTo>
                  <a:lnTo>
                    <a:pt x="0" y="1179"/>
                  </a:lnTo>
                  <a:lnTo>
                    <a:pt x="0" y="0"/>
                  </a:lnTo>
                  <a:lnTo>
                    <a:pt x="220" y="199"/>
                  </a:lnTo>
                  <a:close/>
                </a:path>
              </a:pathLst>
            </a:custGeom>
            <a:solidFill>
              <a:srgbClr val="B8B7B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6"/>
            <p:cNvSpPr>
              <a:spLocks/>
            </p:cNvSpPr>
            <p:nvPr/>
          </p:nvSpPr>
          <p:spPr bwMode="auto">
            <a:xfrm>
              <a:off x="6491149" y="1490069"/>
              <a:ext cx="4763" cy="28575"/>
            </a:xfrm>
            <a:custGeom>
              <a:avLst/>
              <a:gdLst/>
              <a:ahLst/>
              <a:cxnLst>
                <a:cxn ang="0">
                  <a:pos x="220" y="199"/>
                </a:cxn>
                <a:cxn ang="0">
                  <a:pos x="220" y="1279"/>
                </a:cxn>
                <a:cxn ang="0">
                  <a:pos x="0" y="1279"/>
                </a:cxn>
                <a:cxn ang="0">
                  <a:pos x="0" y="0"/>
                </a:cxn>
                <a:cxn ang="0">
                  <a:pos x="220" y="199"/>
                </a:cxn>
              </a:cxnLst>
              <a:rect l="0" t="0" r="r" b="b"/>
              <a:pathLst>
                <a:path w="220" h="1279">
                  <a:moveTo>
                    <a:pt x="220" y="199"/>
                  </a:moveTo>
                  <a:lnTo>
                    <a:pt x="220" y="1279"/>
                  </a:lnTo>
                  <a:lnTo>
                    <a:pt x="0" y="1279"/>
                  </a:lnTo>
                  <a:lnTo>
                    <a:pt x="0" y="0"/>
                  </a:lnTo>
                  <a:lnTo>
                    <a:pt x="220" y="199"/>
                  </a:lnTo>
                  <a:close/>
                </a:path>
              </a:pathLst>
            </a:custGeom>
            <a:solidFill>
              <a:srgbClr val="B9B9B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7"/>
            <p:cNvSpPr>
              <a:spLocks/>
            </p:cNvSpPr>
            <p:nvPr/>
          </p:nvSpPr>
          <p:spPr bwMode="auto">
            <a:xfrm>
              <a:off x="6487974" y="1488482"/>
              <a:ext cx="4763" cy="30162"/>
            </a:xfrm>
            <a:custGeom>
              <a:avLst/>
              <a:gdLst/>
              <a:ahLst/>
              <a:cxnLst>
                <a:cxn ang="0">
                  <a:pos x="220" y="199"/>
                </a:cxn>
                <a:cxn ang="0">
                  <a:pos x="220" y="1378"/>
                </a:cxn>
                <a:cxn ang="0">
                  <a:pos x="0" y="1378"/>
                </a:cxn>
                <a:cxn ang="0">
                  <a:pos x="0" y="0"/>
                </a:cxn>
                <a:cxn ang="0">
                  <a:pos x="220" y="199"/>
                </a:cxn>
              </a:cxnLst>
              <a:rect l="0" t="0" r="r" b="b"/>
              <a:pathLst>
                <a:path w="220" h="1378">
                  <a:moveTo>
                    <a:pt x="220" y="199"/>
                  </a:moveTo>
                  <a:lnTo>
                    <a:pt x="220" y="1378"/>
                  </a:lnTo>
                  <a:lnTo>
                    <a:pt x="0" y="1378"/>
                  </a:lnTo>
                  <a:lnTo>
                    <a:pt x="0" y="0"/>
                  </a:lnTo>
                  <a:lnTo>
                    <a:pt x="220" y="199"/>
                  </a:lnTo>
                  <a:close/>
                </a:path>
              </a:pathLst>
            </a:custGeom>
            <a:solidFill>
              <a:srgbClr val="BABAB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8"/>
            <p:cNvSpPr>
              <a:spLocks/>
            </p:cNvSpPr>
            <p:nvPr/>
          </p:nvSpPr>
          <p:spPr bwMode="auto">
            <a:xfrm>
              <a:off x="6486386" y="1486894"/>
              <a:ext cx="4763" cy="31750"/>
            </a:xfrm>
            <a:custGeom>
              <a:avLst/>
              <a:gdLst/>
              <a:ahLst/>
              <a:cxnLst>
                <a:cxn ang="0">
                  <a:pos x="221" y="198"/>
                </a:cxn>
                <a:cxn ang="0">
                  <a:pos x="221" y="1477"/>
                </a:cxn>
                <a:cxn ang="0">
                  <a:pos x="0" y="1477"/>
                </a:cxn>
                <a:cxn ang="0">
                  <a:pos x="0" y="0"/>
                </a:cxn>
                <a:cxn ang="0">
                  <a:pos x="221" y="198"/>
                </a:cxn>
              </a:cxnLst>
              <a:rect l="0" t="0" r="r" b="b"/>
              <a:pathLst>
                <a:path w="221" h="1477">
                  <a:moveTo>
                    <a:pt x="221" y="198"/>
                  </a:moveTo>
                  <a:lnTo>
                    <a:pt x="221" y="1477"/>
                  </a:lnTo>
                  <a:lnTo>
                    <a:pt x="0" y="1477"/>
                  </a:lnTo>
                  <a:lnTo>
                    <a:pt x="0" y="0"/>
                  </a:lnTo>
                  <a:lnTo>
                    <a:pt x="221" y="198"/>
                  </a:lnTo>
                  <a:close/>
                </a:path>
              </a:pathLst>
            </a:custGeom>
            <a:solidFill>
              <a:srgbClr val="BCBCB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9"/>
            <p:cNvSpPr>
              <a:spLocks/>
            </p:cNvSpPr>
            <p:nvPr/>
          </p:nvSpPr>
          <p:spPr bwMode="auto">
            <a:xfrm>
              <a:off x="6483211" y="1483719"/>
              <a:ext cx="4763" cy="34925"/>
            </a:xfrm>
            <a:custGeom>
              <a:avLst/>
              <a:gdLst/>
              <a:ahLst/>
              <a:cxnLst>
                <a:cxn ang="0">
                  <a:pos x="221" y="200"/>
                </a:cxn>
                <a:cxn ang="0">
                  <a:pos x="221" y="1578"/>
                </a:cxn>
                <a:cxn ang="0">
                  <a:pos x="106" y="1578"/>
                </a:cxn>
                <a:cxn ang="0">
                  <a:pos x="0" y="1509"/>
                </a:cxn>
                <a:cxn ang="0">
                  <a:pos x="0" y="0"/>
                </a:cxn>
                <a:cxn ang="0">
                  <a:pos x="221" y="200"/>
                </a:cxn>
              </a:cxnLst>
              <a:rect l="0" t="0" r="r" b="b"/>
              <a:pathLst>
                <a:path w="221" h="1578">
                  <a:moveTo>
                    <a:pt x="221" y="200"/>
                  </a:moveTo>
                  <a:lnTo>
                    <a:pt x="221" y="1578"/>
                  </a:lnTo>
                  <a:lnTo>
                    <a:pt x="106" y="1578"/>
                  </a:lnTo>
                  <a:lnTo>
                    <a:pt x="0" y="1509"/>
                  </a:lnTo>
                  <a:lnTo>
                    <a:pt x="0" y="0"/>
                  </a:lnTo>
                  <a:lnTo>
                    <a:pt x="221" y="200"/>
                  </a:lnTo>
                  <a:close/>
                </a:path>
              </a:pathLst>
            </a:custGeom>
            <a:solidFill>
              <a:srgbClr val="BEBEB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20"/>
            <p:cNvSpPr>
              <a:spLocks/>
            </p:cNvSpPr>
            <p:nvPr/>
          </p:nvSpPr>
          <p:spPr bwMode="auto">
            <a:xfrm>
              <a:off x="6481624" y="1482132"/>
              <a:ext cx="4763" cy="36512"/>
            </a:xfrm>
            <a:custGeom>
              <a:avLst/>
              <a:gdLst/>
              <a:ahLst/>
              <a:cxnLst>
                <a:cxn ang="0">
                  <a:pos x="219" y="200"/>
                </a:cxn>
                <a:cxn ang="0">
                  <a:pos x="219" y="1677"/>
                </a:cxn>
                <a:cxn ang="0">
                  <a:pos x="215" y="1677"/>
                </a:cxn>
                <a:cxn ang="0">
                  <a:pos x="0" y="1537"/>
                </a:cxn>
                <a:cxn ang="0">
                  <a:pos x="0" y="0"/>
                </a:cxn>
                <a:cxn ang="0">
                  <a:pos x="219" y="200"/>
                </a:cxn>
              </a:cxnLst>
              <a:rect l="0" t="0" r="r" b="b"/>
              <a:pathLst>
                <a:path w="219" h="1677">
                  <a:moveTo>
                    <a:pt x="219" y="200"/>
                  </a:moveTo>
                  <a:lnTo>
                    <a:pt x="219" y="1677"/>
                  </a:lnTo>
                  <a:lnTo>
                    <a:pt x="215" y="1677"/>
                  </a:lnTo>
                  <a:lnTo>
                    <a:pt x="0" y="1537"/>
                  </a:lnTo>
                  <a:lnTo>
                    <a:pt x="0" y="0"/>
                  </a:lnTo>
                  <a:lnTo>
                    <a:pt x="219" y="200"/>
                  </a:lnTo>
                  <a:close/>
                </a:path>
              </a:pathLst>
            </a:custGeom>
            <a:solidFill>
              <a:srgbClr val="BFBFB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21"/>
            <p:cNvSpPr>
              <a:spLocks/>
            </p:cNvSpPr>
            <p:nvPr/>
          </p:nvSpPr>
          <p:spPr bwMode="auto">
            <a:xfrm>
              <a:off x="6478449" y="1480544"/>
              <a:ext cx="4763" cy="36512"/>
            </a:xfrm>
            <a:custGeom>
              <a:avLst/>
              <a:gdLst/>
              <a:ahLst/>
              <a:cxnLst>
                <a:cxn ang="0">
                  <a:pos x="219" y="199"/>
                </a:cxn>
                <a:cxn ang="0">
                  <a:pos x="219" y="1708"/>
                </a:cxn>
                <a:cxn ang="0">
                  <a:pos x="0" y="1566"/>
                </a:cxn>
                <a:cxn ang="0">
                  <a:pos x="0" y="0"/>
                </a:cxn>
                <a:cxn ang="0">
                  <a:pos x="219" y="199"/>
                </a:cxn>
              </a:cxnLst>
              <a:rect l="0" t="0" r="r" b="b"/>
              <a:pathLst>
                <a:path w="219" h="1708">
                  <a:moveTo>
                    <a:pt x="219" y="199"/>
                  </a:moveTo>
                  <a:lnTo>
                    <a:pt x="219" y="1708"/>
                  </a:lnTo>
                  <a:lnTo>
                    <a:pt x="0" y="1566"/>
                  </a:lnTo>
                  <a:lnTo>
                    <a:pt x="0" y="0"/>
                  </a:lnTo>
                  <a:lnTo>
                    <a:pt x="219" y="199"/>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22"/>
            <p:cNvSpPr>
              <a:spLocks/>
            </p:cNvSpPr>
            <p:nvPr/>
          </p:nvSpPr>
          <p:spPr bwMode="auto">
            <a:xfrm>
              <a:off x="6476861" y="1477369"/>
              <a:ext cx="4763" cy="38100"/>
            </a:xfrm>
            <a:custGeom>
              <a:avLst/>
              <a:gdLst/>
              <a:ahLst/>
              <a:cxnLst>
                <a:cxn ang="0">
                  <a:pos x="221" y="199"/>
                </a:cxn>
                <a:cxn ang="0">
                  <a:pos x="221" y="1736"/>
                </a:cxn>
                <a:cxn ang="0">
                  <a:pos x="0" y="1594"/>
                </a:cxn>
                <a:cxn ang="0">
                  <a:pos x="0" y="0"/>
                </a:cxn>
                <a:cxn ang="0">
                  <a:pos x="221" y="199"/>
                </a:cxn>
              </a:cxnLst>
              <a:rect l="0" t="0" r="r" b="b"/>
              <a:pathLst>
                <a:path w="221" h="1736">
                  <a:moveTo>
                    <a:pt x="221" y="199"/>
                  </a:moveTo>
                  <a:lnTo>
                    <a:pt x="221" y="1736"/>
                  </a:lnTo>
                  <a:lnTo>
                    <a:pt x="0" y="1594"/>
                  </a:lnTo>
                  <a:lnTo>
                    <a:pt x="0" y="0"/>
                  </a:lnTo>
                  <a:lnTo>
                    <a:pt x="221" y="199"/>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23"/>
            <p:cNvSpPr>
              <a:spLocks/>
            </p:cNvSpPr>
            <p:nvPr/>
          </p:nvSpPr>
          <p:spPr bwMode="auto">
            <a:xfrm>
              <a:off x="6473686" y="1475782"/>
              <a:ext cx="4763" cy="38100"/>
            </a:xfrm>
            <a:custGeom>
              <a:avLst/>
              <a:gdLst/>
              <a:ahLst/>
              <a:cxnLst>
                <a:cxn ang="0">
                  <a:pos x="221" y="199"/>
                </a:cxn>
                <a:cxn ang="0">
                  <a:pos x="221" y="1765"/>
                </a:cxn>
                <a:cxn ang="0">
                  <a:pos x="0" y="1623"/>
                </a:cxn>
                <a:cxn ang="0">
                  <a:pos x="0" y="0"/>
                </a:cxn>
                <a:cxn ang="0">
                  <a:pos x="221" y="199"/>
                </a:cxn>
              </a:cxnLst>
              <a:rect l="0" t="0" r="r" b="b"/>
              <a:pathLst>
                <a:path w="221" h="1765">
                  <a:moveTo>
                    <a:pt x="221" y="199"/>
                  </a:moveTo>
                  <a:lnTo>
                    <a:pt x="221" y="1765"/>
                  </a:lnTo>
                  <a:lnTo>
                    <a:pt x="0" y="1623"/>
                  </a:lnTo>
                  <a:lnTo>
                    <a:pt x="0" y="0"/>
                  </a:lnTo>
                  <a:lnTo>
                    <a:pt x="221" y="199"/>
                  </a:lnTo>
                  <a:close/>
                </a:path>
              </a:pathLst>
            </a:custGeom>
            <a:solidFill>
              <a:srgbClr val="C4C4C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24"/>
            <p:cNvSpPr>
              <a:spLocks/>
            </p:cNvSpPr>
            <p:nvPr/>
          </p:nvSpPr>
          <p:spPr bwMode="auto">
            <a:xfrm>
              <a:off x="6472099" y="1474194"/>
              <a:ext cx="4763" cy="38100"/>
            </a:xfrm>
            <a:custGeom>
              <a:avLst/>
              <a:gdLst/>
              <a:ahLst/>
              <a:cxnLst>
                <a:cxn ang="0">
                  <a:pos x="220" y="199"/>
                </a:cxn>
                <a:cxn ang="0">
                  <a:pos x="220" y="1793"/>
                </a:cxn>
                <a:cxn ang="0">
                  <a:pos x="0" y="1651"/>
                </a:cxn>
                <a:cxn ang="0">
                  <a:pos x="0" y="0"/>
                </a:cxn>
                <a:cxn ang="0">
                  <a:pos x="220" y="199"/>
                </a:cxn>
              </a:cxnLst>
              <a:rect l="0" t="0" r="r" b="b"/>
              <a:pathLst>
                <a:path w="220" h="1793">
                  <a:moveTo>
                    <a:pt x="220" y="199"/>
                  </a:moveTo>
                  <a:lnTo>
                    <a:pt x="220" y="1793"/>
                  </a:lnTo>
                  <a:lnTo>
                    <a:pt x="0" y="1651"/>
                  </a:lnTo>
                  <a:lnTo>
                    <a:pt x="0" y="0"/>
                  </a:lnTo>
                  <a:lnTo>
                    <a:pt x="220" y="199"/>
                  </a:lnTo>
                  <a:close/>
                </a:path>
              </a:pathLst>
            </a:custGeom>
            <a:solidFill>
              <a:srgbClr val="C5C5C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25"/>
            <p:cNvSpPr>
              <a:spLocks/>
            </p:cNvSpPr>
            <p:nvPr/>
          </p:nvSpPr>
          <p:spPr bwMode="auto">
            <a:xfrm>
              <a:off x="6468924" y="1471019"/>
              <a:ext cx="4763" cy="39687"/>
            </a:xfrm>
            <a:custGeom>
              <a:avLst/>
              <a:gdLst/>
              <a:ahLst/>
              <a:cxnLst>
                <a:cxn ang="0">
                  <a:pos x="220" y="199"/>
                </a:cxn>
                <a:cxn ang="0">
                  <a:pos x="220" y="1822"/>
                </a:cxn>
                <a:cxn ang="0">
                  <a:pos x="0" y="1680"/>
                </a:cxn>
                <a:cxn ang="0">
                  <a:pos x="0" y="0"/>
                </a:cxn>
                <a:cxn ang="0">
                  <a:pos x="220" y="199"/>
                </a:cxn>
              </a:cxnLst>
              <a:rect l="0" t="0" r="r" b="b"/>
              <a:pathLst>
                <a:path w="220" h="1822">
                  <a:moveTo>
                    <a:pt x="220" y="199"/>
                  </a:moveTo>
                  <a:lnTo>
                    <a:pt x="220" y="1822"/>
                  </a:lnTo>
                  <a:lnTo>
                    <a:pt x="0" y="1680"/>
                  </a:lnTo>
                  <a:lnTo>
                    <a:pt x="0" y="0"/>
                  </a:lnTo>
                  <a:lnTo>
                    <a:pt x="220" y="199"/>
                  </a:lnTo>
                  <a:close/>
                </a:path>
              </a:pathLst>
            </a:custGeom>
            <a:solidFill>
              <a:srgbClr val="C7C7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26"/>
            <p:cNvSpPr>
              <a:spLocks/>
            </p:cNvSpPr>
            <p:nvPr/>
          </p:nvSpPr>
          <p:spPr bwMode="auto">
            <a:xfrm>
              <a:off x="6467336" y="1469432"/>
              <a:ext cx="4763" cy="39687"/>
            </a:xfrm>
            <a:custGeom>
              <a:avLst/>
              <a:gdLst/>
              <a:ahLst/>
              <a:cxnLst>
                <a:cxn ang="0">
                  <a:pos x="221" y="199"/>
                </a:cxn>
                <a:cxn ang="0">
                  <a:pos x="221" y="1850"/>
                </a:cxn>
                <a:cxn ang="0">
                  <a:pos x="0" y="1707"/>
                </a:cxn>
                <a:cxn ang="0">
                  <a:pos x="0" y="0"/>
                </a:cxn>
                <a:cxn ang="0">
                  <a:pos x="221" y="199"/>
                </a:cxn>
              </a:cxnLst>
              <a:rect l="0" t="0" r="r" b="b"/>
              <a:pathLst>
                <a:path w="221" h="1850">
                  <a:moveTo>
                    <a:pt x="221" y="199"/>
                  </a:moveTo>
                  <a:lnTo>
                    <a:pt x="221" y="1850"/>
                  </a:lnTo>
                  <a:lnTo>
                    <a:pt x="0" y="1707"/>
                  </a:lnTo>
                  <a:lnTo>
                    <a:pt x="0" y="0"/>
                  </a:lnTo>
                  <a:lnTo>
                    <a:pt x="221" y="199"/>
                  </a:lnTo>
                  <a:close/>
                </a:path>
              </a:pathLst>
            </a:custGeom>
            <a:solidFill>
              <a:srgbClr val="C9C9C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27"/>
            <p:cNvSpPr>
              <a:spLocks/>
            </p:cNvSpPr>
            <p:nvPr/>
          </p:nvSpPr>
          <p:spPr bwMode="auto">
            <a:xfrm>
              <a:off x="6464161" y="1466257"/>
              <a:ext cx="4763" cy="41275"/>
            </a:xfrm>
            <a:custGeom>
              <a:avLst/>
              <a:gdLst/>
              <a:ahLst/>
              <a:cxnLst>
                <a:cxn ang="0">
                  <a:pos x="221" y="198"/>
                </a:cxn>
                <a:cxn ang="0">
                  <a:pos x="221" y="1878"/>
                </a:cxn>
                <a:cxn ang="0">
                  <a:pos x="0" y="1735"/>
                </a:cxn>
                <a:cxn ang="0">
                  <a:pos x="0" y="0"/>
                </a:cxn>
                <a:cxn ang="0">
                  <a:pos x="221" y="198"/>
                </a:cxn>
              </a:cxnLst>
              <a:rect l="0" t="0" r="r" b="b"/>
              <a:pathLst>
                <a:path w="221" h="1878">
                  <a:moveTo>
                    <a:pt x="221" y="198"/>
                  </a:moveTo>
                  <a:lnTo>
                    <a:pt x="221" y="1878"/>
                  </a:lnTo>
                  <a:lnTo>
                    <a:pt x="0" y="1735"/>
                  </a:lnTo>
                  <a:lnTo>
                    <a:pt x="0" y="0"/>
                  </a:lnTo>
                  <a:lnTo>
                    <a:pt x="221" y="198"/>
                  </a:lnTo>
                  <a:close/>
                </a:path>
              </a:pathLst>
            </a:custGeom>
            <a:solidFill>
              <a:srgbClr val="CACAC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28"/>
            <p:cNvSpPr>
              <a:spLocks/>
            </p:cNvSpPr>
            <p:nvPr/>
          </p:nvSpPr>
          <p:spPr bwMode="auto">
            <a:xfrm>
              <a:off x="6462574" y="1464669"/>
              <a:ext cx="4763" cy="41275"/>
            </a:xfrm>
            <a:custGeom>
              <a:avLst/>
              <a:gdLst/>
              <a:ahLst/>
              <a:cxnLst>
                <a:cxn ang="0">
                  <a:pos x="220" y="199"/>
                </a:cxn>
                <a:cxn ang="0">
                  <a:pos x="220" y="1906"/>
                </a:cxn>
                <a:cxn ang="0">
                  <a:pos x="0" y="1764"/>
                </a:cxn>
                <a:cxn ang="0">
                  <a:pos x="0" y="0"/>
                </a:cxn>
                <a:cxn ang="0">
                  <a:pos x="220" y="199"/>
                </a:cxn>
              </a:cxnLst>
              <a:rect l="0" t="0" r="r" b="b"/>
              <a:pathLst>
                <a:path w="220" h="1906">
                  <a:moveTo>
                    <a:pt x="220" y="199"/>
                  </a:moveTo>
                  <a:lnTo>
                    <a:pt x="220" y="1906"/>
                  </a:lnTo>
                  <a:lnTo>
                    <a:pt x="0" y="1764"/>
                  </a:lnTo>
                  <a:lnTo>
                    <a:pt x="0" y="0"/>
                  </a:lnTo>
                  <a:lnTo>
                    <a:pt x="220" y="199"/>
                  </a:lnTo>
                  <a:close/>
                </a:path>
              </a:pathLst>
            </a:custGeom>
            <a:solidFill>
              <a:srgbClr val="CDCC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29"/>
            <p:cNvSpPr>
              <a:spLocks/>
            </p:cNvSpPr>
            <p:nvPr/>
          </p:nvSpPr>
          <p:spPr bwMode="auto">
            <a:xfrm>
              <a:off x="6459399" y="1463082"/>
              <a:ext cx="4763" cy="41275"/>
            </a:xfrm>
            <a:custGeom>
              <a:avLst/>
              <a:gdLst/>
              <a:ahLst/>
              <a:cxnLst>
                <a:cxn ang="0">
                  <a:pos x="220" y="187"/>
                </a:cxn>
                <a:cxn ang="0">
                  <a:pos x="220" y="1922"/>
                </a:cxn>
                <a:cxn ang="0">
                  <a:pos x="0" y="1780"/>
                </a:cxn>
                <a:cxn ang="0">
                  <a:pos x="0" y="0"/>
                </a:cxn>
                <a:cxn ang="0">
                  <a:pos x="30" y="13"/>
                </a:cxn>
                <a:cxn ang="0">
                  <a:pos x="220" y="187"/>
                </a:cxn>
              </a:cxnLst>
              <a:rect l="0" t="0" r="r" b="b"/>
              <a:pathLst>
                <a:path w="220" h="1922">
                  <a:moveTo>
                    <a:pt x="220" y="187"/>
                  </a:moveTo>
                  <a:lnTo>
                    <a:pt x="220" y="1922"/>
                  </a:lnTo>
                  <a:lnTo>
                    <a:pt x="0" y="1780"/>
                  </a:lnTo>
                  <a:lnTo>
                    <a:pt x="0" y="0"/>
                  </a:lnTo>
                  <a:lnTo>
                    <a:pt x="30" y="13"/>
                  </a:lnTo>
                  <a:lnTo>
                    <a:pt x="220" y="187"/>
                  </a:lnTo>
                  <a:close/>
                </a:path>
              </a:pathLst>
            </a:custGeom>
            <a:solidFill>
              <a:srgbClr val="CECDC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30"/>
            <p:cNvSpPr>
              <a:spLocks/>
            </p:cNvSpPr>
            <p:nvPr/>
          </p:nvSpPr>
          <p:spPr bwMode="auto">
            <a:xfrm>
              <a:off x="6457811" y="1461494"/>
              <a:ext cx="4763" cy="41275"/>
            </a:xfrm>
            <a:custGeom>
              <a:avLst/>
              <a:gdLst/>
              <a:ahLst/>
              <a:cxnLst>
                <a:cxn ang="0">
                  <a:pos x="221" y="136"/>
                </a:cxn>
                <a:cxn ang="0">
                  <a:pos x="221" y="1900"/>
                </a:cxn>
                <a:cxn ang="0">
                  <a:pos x="0" y="1758"/>
                </a:cxn>
                <a:cxn ang="0">
                  <a:pos x="0" y="0"/>
                </a:cxn>
                <a:cxn ang="0">
                  <a:pos x="141" y="62"/>
                </a:cxn>
                <a:cxn ang="0">
                  <a:pos x="221" y="136"/>
                </a:cxn>
              </a:cxnLst>
              <a:rect l="0" t="0" r="r" b="b"/>
              <a:pathLst>
                <a:path w="221" h="1900">
                  <a:moveTo>
                    <a:pt x="221" y="136"/>
                  </a:moveTo>
                  <a:lnTo>
                    <a:pt x="221" y="1900"/>
                  </a:lnTo>
                  <a:lnTo>
                    <a:pt x="0" y="1758"/>
                  </a:lnTo>
                  <a:lnTo>
                    <a:pt x="0" y="0"/>
                  </a:lnTo>
                  <a:lnTo>
                    <a:pt x="141" y="62"/>
                  </a:lnTo>
                  <a:lnTo>
                    <a:pt x="221" y="136"/>
                  </a:lnTo>
                  <a:close/>
                </a:path>
              </a:pathLst>
            </a:custGeom>
            <a:solidFill>
              <a:srgbClr val="D0CFC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31"/>
            <p:cNvSpPr>
              <a:spLocks/>
            </p:cNvSpPr>
            <p:nvPr/>
          </p:nvSpPr>
          <p:spPr bwMode="auto">
            <a:xfrm>
              <a:off x="6454636" y="1461494"/>
              <a:ext cx="4763" cy="39687"/>
            </a:xfrm>
            <a:custGeom>
              <a:avLst/>
              <a:gdLst/>
              <a:ahLst/>
              <a:cxnLst>
                <a:cxn ang="0">
                  <a:pos x="220" y="99"/>
                </a:cxn>
                <a:cxn ang="0">
                  <a:pos x="220" y="1879"/>
                </a:cxn>
                <a:cxn ang="0">
                  <a:pos x="0" y="1736"/>
                </a:cxn>
                <a:cxn ang="0">
                  <a:pos x="0" y="0"/>
                </a:cxn>
                <a:cxn ang="0">
                  <a:pos x="220" y="99"/>
                </a:cxn>
              </a:cxnLst>
              <a:rect l="0" t="0" r="r" b="b"/>
              <a:pathLst>
                <a:path w="220" h="1879">
                  <a:moveTo>
                    <a:pt x="220" y="99"/>
                  </a:moveTo>
                  <a:lnTo>
                    <a:pt x="220" y="1879"/>
                  </a:lnTo>
                  <a:lnTo>
                    <a:pt x="0" y="1736"/>
                  </a:lnTo>
                  <a:lnTo>
                    <a:pt x="0" y="0"/>
                  </a:lnTo>
                  <a:lnTo>
                    <a:pt x="220" y="99"/>
                  </a:lnTo>
                  <a:close/>
                </a:path>
              </a:pathLst>
            </a:custGeom>
            <a:solidFill>
              <a:srgbClr val="D1D0D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32"/>
            <p:cNvSpPr>
              <a:spLocks/>
            </p:cNvSpPr>
            <p:nvPr/>
          </p:nvSpPr>
          <p:spPr bwMode="auto">
            <a:xfrm>
              <a:off x="6453049" y="1459907"/>
              <a:ext cx="4763" cy="39687"/>
            </a:xfrm>
            <a:custGeom>
              <a:avLst/>
              <a:gdLst/>
              <a:ahLst/>
              <a:cxnLst>
                <a:cxn ang="0">
                  <a:pos x="219" y="100"/>
                </a:cxn>
                <a:cxn ang="0">
                  <a:pos x="219" y="1858"/>
                </a:cxn>
                <a:cxn ang="0">
                  <a:pos x="0" y="1715"/>
                </a:cxn>
                <a:cxn ang="0">
                  <a:pos x="0" y="0"/>
                </a:cxn>
                <a:cxn ang="0">
                  <a:pos x="219" y="100"/>
                </a:cxn>
              </a:cxnLst>
              <a:rect l="0" t="0" r="r" b="b"/>
              <a:pathLst>
                <a:path w="219" h="1858">
                  <a:moveTo>
                    <a:pt x="219" y="100"/>
                  </a:moveTo>
                  <a:lnTo>
                    <a:pt x="219" y="1858"/>
                  </a:lnTo>
                  <a:lnTo>
                    <a:pt x="0" y="1715"/>
                  </a:lnTo>
                  <a:lnTo>
                    <a:pt x="0" y="0"/>
                  </a:lnTo>
                  <a:lnTo>
                    <a:pt x="219" y="100"/>
                  </a:lnTo>
                  <a:close/>
                </a:path>
              </a:pathLst>
            </a:custGeom>
            <a:solidFill>
              <a:srgbClr val="D3D2D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33"/>
            <p:cNvSpPr>
              <a:spLocks/>
            </p:cNvSpPr>
            <p:nvPr/>
          </p:nvSpPr>
          <p:spPr bwMode="auto">
            <a:xfrm>
              <a:off x="6449874" y="1458319"/>
              <a:ext cx="4763" cy="39687"/>
            </a:xfrm>
            <a:custGeom>
              <a:avLst/>
              <a:gdLst/>
              <a:ahLst/>
              <a:cxnLst>
                <a:cxn ang="0">
                  <a:pos x="220" y="99"/>
                </a:cxn>
                <a:cxn ang="0">
                  <a:pos x="220" y="1835"/>
                </a:cxn>
                <a:cxn ang="0">
                  <a:pos x="0" y="1693"/>
                </a:cxn>
                <a:cxn ang="0">
                  <a:pos x="0" y="0"/>
                </a:cxn>
                <a:cxn ang="0">
                  <a:pos x="220" y="99"/>
                </a:cxn>
              </a:cxnLst>
              <a:rect l="0" t="0" r="r" b="b"/>
              <a:pathLst>
                <a:path w="220" h="1835">
                  <a:moveTo>
                    <a:pt x="220" y="99"/>
                  </a:moveTo>
                  <a:lnTo>
                    <a:pt x="220" y="1835"/>
                  </a:lnTo>
                  <a:lnTo>
                    <a:pt x="0" y="1693"/>
                  </a:lnTo>
                  <a:lnTo>
                    <a:pt x="0" y="0"/>
                  </a:lnTo>
                  <a:lnTo>
                    <a:pt x="220" y="99"/>
                  </a:lnTo>
                  <a:close/>
                </a:path>
              </a:pathLst>
            </a:custGeom>
            <a:solidFill>
              <a:srgbClr val="D5D4D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34"/>
            <p:cNvSpPr>
              <a:spLocks/>
            </p:cNvSpPr>
            <p:nvPr/>
          </p:nvSpPr>
          <p:spPr bwMode="auto">
            <a:xfrm>
              <a:off x="6446699" y="1458319"/>
              <a:ext cx="6350" cy="38100"/>
            </a:xfrm>
            <a:custGeom>
              <a:avLst/>
              <a:gdLst/>
              <a:ahLst/>
              <a:cxnLst>
                <a:cxn ang="0">
                  <a:pos x="221" y="99"/>
                </a:cxn>
                <a:cxn ang="0">
                  <a:pos x="221" y="1814"/>
                </a:cxn>
                <a:cxn ang="0">
                  <a:pos x="0" y="1672"/>
                </a:cxn>
                <a:cxn ang="0">
                  <a:pos x="0" y="0"/>
                </a:cxn>
                <a:cxn ang="0">
                  <a:pos x="221" y="99"/>
                </a:cxn>
              </a:cxnLst>
              <a:rect l="0" t="0" r="r" b="b"/>
              <a:pathLst>
                <a:path w="221" h="1814">
                  <a:moveTo>
                    <a:pt x="221" y="99"/>
                  </a:moveTo>
                  <a:lnTo>
                    <a:pt x="221" y="1814"/>
                  </a:lnTo>
                  <a:lnTo>
                    <a:pt x="0" y="1672"/>
                  </a:lnTo>
                  <a:lnTo>
                    <a:pt x="0" y="0"/>
                  </a:lnTo>
                  <a:lnTo>
                    <a:pt x="221" y="99"/>
                  </a:lnTo>
                  <a:close/>
                </a:path>
              </a:pathLst>
            </a:custGeom>
            <a:solidFill>
              <a:srgbClr val="D6D6D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35"/>
            <p:cNvSpPr>
              <a:spLocks/>
            </p:cNvSpPr>
            <p:nvPr/>
          </p:nvSpPr>
          <p:spPr bwMode="auto">
            <a:xfrm>
              <a:off x="6445111" y="1456732"/>
              <a:ext cx="4763" cy="38100"/>
            </a:xfrm>
            <a:custGeom>
              <a:avLst/>
              <a:gdLst/>
              <a:ahLst/>
              <a:cxnLst>
                <a:cxn ang="0">
                  <a:pos x="221" y="100"/>
                </a:cxn>
                <a:cxn ang="0">
                  <a:pos x="221" y="1793"/>
                </a:cxn>
                <a:cxn ang="0">
                  <a:pos x="0" y="1651"/>
                </a:cxn>
                <a:cxn ang="0">
                  <a:pos x="0" y="0"/>
                </a:cxn>
                <a:cxn ang="0">
                  <a:pos x="221" y="100"/>
                </a:cxn>
              </a:cxnLst>
              <a:rect l="0" t="0" r="r" b="b"/>
              <a:pathLst>
                <a:path w="221" h="1793">
                  <a:moveTo>
                    <a:pt x="221" y="100"/>
                  </a:moveTo>
                  <a:lnTo>
                    <a:pt x="221" y="1793"/>
                  </a:lnTo>
                  <a:lnTo>
                    <a:pt x="0" y="1651"/>
                  </a:lnTo>
                  <a:lnTo>
                    <a:pt x="0" y="0"/>
                  </a:lnTo>
                  <a:lnTo>
                    <a:pt x="221" y="100"/>
                  </a:lnTo>
                  <a:close/>
                </a:path>
              </a:pathLst>
            </a:custGeom>
            <a:solidFill>
              <a:srgbClr val="D9D8D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37"/>
            <p:cNvSpPr>
              <a:spLocks/>
            </p:cNvSpPr>
            <p:nvPr/>
          </p:nvSpPr>
          <p:spPr bwMode="auto">
            <a:xfrm>
              <a:off x="6440349" y="1453557"/>
              <a:ext cx="4763" cy="38100"/>
            </a:xfrm>
            <a:custGeom>
              <a:avLst/>
              <a:gdLst/>
              <a:ahLst/>
              <a:cxnLst>
                <a:cxn ang="0">
                  <a:pos x="220" y="99"/>
                </a:cxn>
                <a:cxn ang="0">
                  <a:pos x="220" y="1750"/>
                </a:cxn>
                <a:cxn ang="0">
                  <a:pos x="0" y="1608"/>
                </a:cxn>
                <a:cxn ang="0">
                  <a:pos x="0" y="0"/>
                </a:cxn>
                <a:cxn ang="0">
                  <a:pos x="220" y="99"/>
                </a:cxn>
              </a:cxnLst>
              <a:rect l="0" t="0" r="r" b="b"/>
              <a:pathLst>
                <a:path w="220" h="1750">
                  <a:moveTo>
                    <a:pt x="220" y="99"/>
                  </a:moveTo>
                  <a:lnTo>
                    <a:pt x="220" y="1750"/>
                  </a:lnTo>
                  <a:lnTo>
                    <a:pt x="0" y="1608"/>
                  </a:lnTo>
                  <a:lnTo>
                    <a:pt x="0" y="0"/>
                  </a:lnTo>
                  <a:lnTo>
                    <a:pt x="220" y="99"/>
                  </a:lnTo>
                  <a:close/>
                </a:path>
              </a:pathLst>
            </a:custGeom>
            <a:solidFill>
              <a:srgbClr val="DDDCD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8"/>
            <p:cNvSpPr>
              <a:spLocks/>
            </p:cNvSpPr>
            <p:nvPr/>
          </p:nvSpPr>
          <p:spPr bwMode="auto">
            <a:xfrm>
              <a:off x="6437174" y="1453557"/>
              <a:ext cx="4763" cy="36512"/>
            </a:xfrm>
            <a:custGeom>
              <a:avLst/>
              <a:gdLst/>
              <a:ahLst/>
              <a:cxnLst>
                <a:cxn ang="0">
                  <a:pos x="221" y="99"/>
                </a:cxn>
                <a:cxn ang="0">
                  <a:pos x="221" y="1728"/>
                </a:cxn>
                <a:cxn ang="0">
                  <a:pos x="0" y="1586"/>
                </a:cxn>
                <a:cxn ang="0">
                  <a:pos x="0" y="0"/>
                </a:cxn>
                <a:cxn ang="0">
                  <a:pos x="221" y="99"/>
                </a:cxn>
              </a:cxnLst>
              <a:rect l="0" t="0" r="r" b="b"/>
              <a:pathLst>
                <a:path w="221" h="1728">
                  <a:moveTo>
                    <a:pt x="221" y="99"/>
                  </a:moveTo>
                  <a:lnTo>
                    <a:pt x="221" y="1728"/>
                  </a:lnTo>
                  <a:lnTo>
                    <a:pt x="0" y="1586"/>
                  </a:lnTo>
                  <a:lnTo>
                    <a:pt x="0" y="0"/>
                  </a:lnTo>
                  <a:lnTo>
                    <a:pt x="221" y="99"/>
                  </a:lnTo>
                  <a:close/>
                </a:path>
              </a:pathLst>
            </a:custGeom>
            <a:solidFill>
              <a:srgbClr val="DEDED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39"/>
            <p:cNvSpPr>
              <a:spLocks/>
            </p:cNvSpPr>
            <p:nvPr/>
          </p:nvSpPr>
          <p:spPr bwMode="auto">
            <a:xfrm>
              <a:off x="6435586" y="1453557"/>
              <a:ext cx="4763" cy="36512"/>
            </a:xfrm>
            <a:custGeom>
              <a:avLst/>
              <a:gdLst/>
              <a:ahLst/>
              <a:cxnLst>
                <a:cxn ang="0">
                  <a:pos x="221" y="52"/>
                </a:cxn>
                <a:cxn ang="0">
                  <a:pos x="221" y="1660"/>
                </a:cxn>
                <a:cxn ang="0">
                  <a:pos x="0" y="1517"/>
                </a:cxn>
                <a:cxn ang="0">
                  <a:pos x="0" y="26"/>
                </a:cxn>
                <a:cxn ang="0">
                  <a:pos x="104" y="0"/>
                </a:cxn>
                <a:cxn ang="0">
                  <a:pos x="221" y="52"/>
                </a:cxn>
              </a:cxnLst>
              <a:rect l="0" t="0" r="r" b="b"/>
              <a:pathLst>
                <a:path w="221" h="1660">
                  <a:moveTo>
                    <a:pt x="221" y="52"/>
                  </a:moveTo>
                  <a:lnTo>
                    <a:pt x="221" y="1660"/>
                  </a:lnTo>
                  <a:lnTo>
                    <a:pt x="0" y="1517"/>
                  </a:lnTo>
                  <a:lnTo>
                    <a:pt x="0" y="26"/>
                  </a:lnTo>
                  <a:lnTo>
                    <a:pt x="104" y="0"/>
                  </a:lnTo>
                  <a:lnTo>
                    <a:pt x="221" y="52"/>
                  </a:lnTo>
                  <a:close/>
                </a:path>
              </a:pathLst>
            </a:custGeom>
            <a:solidFill>
              <a:srgbClr val="E1E0E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40"/>
            <p:cNvSpPr>
              <a:spLocks/>
            </p:cNvSpPr>
            <p:nvPr/>
          </p:nvSpPr>
          <p:spPr bwMode="auto">
            <a:xfrm>
              <a:off x="6432411" y="1453557"/>
              <a:ext cx="4763" cy="34925"/>
            </a:xfrm>
            <a:custGeom>
              <a:avLst/>
              <a:gdLst/>
              <a:ahLst/>
              <a:cxnLst>
                <a:cxn ang="0">
                  <a:pos x="220" y="3"/>
                </a:cxn>
                <a:cxn ang="0">
                  <a:pos x="220" y="1589"/>
                </a:cxn>
                <a:cxn ang="0">
                  <a:pos x="0" y="1446"/>
                </a:cxn>
                <a:cxn ang="0">
                  <a:pos x="0" y="54"/>
                </a:cxn>
                <a:cxn ang="0">
                  <a:pos x="214" y="0"/>
                </a:cxn>
                <a:cxn ang="0">
                  <a:pos x="220" y="3"/>
                </a:cxn>
              </a:cxnLst>
              <a:rect l="0" t="0" r="r" b="b"/>
              <a:pathLst>
                <a:path w="220" h="1589">
                  <a:moveTo>
                    <a:pt x="220" y="3"/>
                  </a:moveTo>
                  <a:lnTo>
                    <a:pt x="220" y="1589"/>
                  </a:lnTo>
                  <a:lnTo>
                    <a:pt x="0" y="1446"/>
                  </a:lnTo>
                  <a:lnTo>
                    <a:pt x="0" y="54"/>
                  </a:lnTo>
                  <a:lnTo>
                    <a:pt x="214" y="0"/>
                  </a:lnTo>
                  <a:lnTo>
                    <a:pt x="220" y="3"/>
                  </a:lnTo>
                  <a:close/>
                </a:path>
              </a:pathLst>
            </a:custGeom>
            <a:solidFill>
              <a:srgbClr val="E3E3E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41"/>
            <p:cNvSpPr>
              <a:spLocks/>
            </p:cNvSpPr>
            <p:nvPr/>
          </p:nvSpPr>
          <p:spPr bwMode="auto">
            <a:xfrm>
              <a:off x="6430824" y="1453557"/>
              <a:ext cx="4763" cy="33337"/>
            </a:xfrm>
            <a:custGeom>
              <a:avLst/>
              <a:gdLst/>
              <a:ahLst/>
              <a:cxnLst>
                <a:cxn ang="0">
                  <a:pos x="220" y="0"/>
                </a:cxn>
                <a:cxn ang="0">
                  <a:pos x="220" y="1491"/>
                </a:cxn>
                <a:cxn ang="0">
                  <a:pos x="0" y="1349"/>
                </a:cxn>
                <a:cxn ang="0">
                  <a:pos x="0" y="56"/>
                </a:cxn>
                <a:cxn ang="0">
                  <a:pos x="220" y="0"/>
                </a:cxn>
              </a:cxnLst>
              <a:rect l="0" t="0" r="r" b="b"/>
              <a:pathLst>
                <a:path w="220" h="1491">
                  <a:moveTo>
                    <a:pt x="220" y="0"/>
                  </a:moveTo>
                  <a:lnTo>
                    <a:pt x="220" y="1491"/>
                  </a:lnTo>
                  <a:lnTo>
                    <a:pt x="0" y="1349"/>
                  </a:lnTo>
                  <a:lnTo>
                    <a:pt x="0" y="56"/>
                  </a:lnTo>
                  <a:lnTo>
                    <a:pt x="220" y="0"/>
                  </a:lnTo>
                  <a:close/>
                </a:path>
              </a:pathLst>
            </a:custGeom>
            <a:solidFill>
              <a:srgbClr val="E4E4E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42"/>
            <p:cNvSpPr>
              <a:spLocks/>
            </p:cNvSpPr>
            <p:nvPr/>
          </p:nvSpPr>
          <p:spPr bwMode="auto">
            <a:xfrm>
              <a:off x="6427649" y="1455144"/>
              <a:ext cx="4763" cy="30162"/>
            </a:xfrm>
            <a:custGeom>
              <a:avLst/>
              <a:gdLst/>
              <a:ahLst/>
              <a:cxnLst>
                <a:cxn ang="0">
                  <a:pos x="219" y="0"/>
                </a:cxn>
                <a:cxn ang="0">
                  <a:pos x="219" y="1392"/>
                </a:cxn>
                <a:cxn ang="0">
                  <a:pos x="0" y="1250"/>
                </a:cxn>
                <a:cxn ang="0">
                  <a:pos x="0" y="56"/>
                </a:cxn>
                <a:cxn ang="0">
                  <a:pos x="219" y="0"/>
                </a:cxn>
              </a:cxnLst>
              <a:rect l="0" t="0" r="r" b="b"/>
              <a:pathLst>
                <a:path w="219" h="1392">
                  <a:moveTo>
                    <a:pt x="219" y="0"/>
                  </a:moveTo>
                  <a:lnTo>
                    <a:pt x="219" y="1392"/>
                  </a:lnTo>
                  <a:lnTo>
                    <a:pt x="0" y="1250"/>
                  </a:lnTo>
                  <a:lnTo>
                    <a:pt x="0" y="56"/>
                  </a:lnTo>
                  <a:lnTo>
                    <a:pt x="219" y="0"/>
                  </a:lnTo>
                  <a:close/>
                </a:path>
              </a:pathLst>
            </a:custGeom>
            <a:solidFill>
              <a:srgbClr val="E7E6E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43"/>
            <p:cNvSpPr>
              <a:spLocks/>
            </p:cNvSpPr>
            <p:nvPr/>
          </p:nvSpPr>
          <p:spPr bwMode="auto">
            <a:xfrm>
              <a:off x="6426061" y="1455144"/>
              <a:ext cx="4763" cy="28575"/>
            </a:xfrm>
            <a:custGeom>
              <a:avLst/>
              <a:gdLst/>
              <a:ahLst/>
              <a:cxnLst>
                <a:cxn ang="0">
                  <a:pos x="220" y="0"/>
                </a:cxn>
                <a:cxn ang="0">
                  <a:pos x="220" y="1293"/>
                </a:cxn>
                <a:cxn ang="0">
                  <a:pos x="0" y="1150"/>
                </a:cxn>
                <a:cxn ang="0">
                  <a:pos x="0" y="56"/>
                </a:cxn>
                <a:cxn ang="0">
                  <a:pos x="220" y="0"/>
                </a:cxn>
              </a:cxnLst>
              <a:rect l="0" t="0" r="r" b="b"/>
              <a:pathLst>
                <a:path w="220" h="1293">
                  <a:moveTo>
                    <a:pt x="220" y="0"/>
                  </a:moveTo>
                  <a:lnTo>
                    <a:pt x="220" y="1293"/>
                  </a:lnTo>
                  <a:lnTo>
                    <a:pt x="0" y="1150"/>
                  </a:lnTo>
                  <a:lnTo>
                    <a:pt x="0" y="56"/>
                  </a:lnTo>
                  <a:lnTo>
                    <a:pt x="220" y="0"/>
                  </a:lnTo>
                  <a:close/>
                </a:path>
              </a:pathLst>
            </a:custGeom>
            <a:solidFill>
              <a:srgbClr val="E8E8E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44"/>
            <p:cNvSpPr>
              <a:spLocks/>
            </p:cNvSpPr>
            <p:nvPr/>
          </p:nvSpPr>
          <p:spPr bwMode="auto">
            <a:xfrm>
              <a:off x="6422886" y="1455144"/>
              <a:ext cx="4763" cy="26987"/>
            </a:xfrm>
            <a:custGeom>
              <a:avLst/>
              <a:gdLst/>
              <a:ahLst/>
              <a:cxnLst>
                <a:cxn ang="0">
                  <a:pos x="221" y="0"/>
                </a:cxn>
                <a:cxn ang="0">
                  <a:pos x="221" y="1194"/>
                </a:cxn>
                <a:cxn ang="0">
                  <a:pos x="0" y="1051"/>
                </a:cxn>
                <a:cxn ang="0">
                  <a:pos x="0" y="56"/>
                </a:cxn>
                <a:cxn ang="0">
                  <a:pos x="221" y="0"/>
                </a:cxn>
              </a:cxnLst>
              <a:rect l="0" t="0" r="r" b="b"/>
              <a:pathLst>
                <a:path w="221" h="1194">
                  <a:moveTo>
                    <a:pt x="221" y="0"/>
                  </a:moveTo>
                  <a:lnTo>
                    <a:pt x="221" y="1194"/>
                  </a:lnTo>
                  <a:lnTo>
                    <a:pt x="0" y="1051"/>
                  </a:lnTo>
                  <a:lnTo>
                    <a:pt x="0" y="56"/>
                  </a:lnTo>
                  <a:lnTo>
                    <a:pt x="221" y="0"/>
                  </a:lnTo>
                  <a:close/>
                </a:path>
              </a:pathLst>
            </a:custGeom>
            <a:solidFill>
              <a:srgbClr val="EBEAE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45"/>
            <p:cNvSpPr>
              <a:spLocks/>
            </p:cNvSpPr>
            <p:nvPr/>
          </p:nvSpPr>
          <p:spPr bwMode="auto">
            <a:xfrm>
              <a:off x="6421299" y="1456732"/>
              <a:ext cx="4763" cy="23812"/>
            </a:xfrm>
            <a:custGeom>
              <a:avLst/>
              <a:gdLst/>
              <a:ahLst/>
              <a:cxnLst>
                <a:cxn ang="0">
                  <a:pos x="220" y="0"/>
                </a:cxn>
                <a:cxn ang="0">
                  <a:pos x="220" y="1094"/>
                </a:cxn>
                <a:cxn ang="0">
                  <a:pos x="0" y="952"/>
                </a:cxn>
                <a:cxn ang="0">
                  <a:pos x="0" y="56"/>
                </a:cxn>
                <a:cxn ang="0">
                  <a:pos x="220" y="0"/>
                </a:cxn>
              </a:cxnLst>
              <a:rect l="0" t="0" r="r" b="b"/>
              <a:pathLst>
                <a:path w="220" h="1094">
                  <a:moveTo>
                    <a:pt x="220" y="0"/>
                  </a:moveTo>
                  <a:lnTo>
                    <a:pt x="220" y="1094"/>
                  </a:lnTo>
                  <a:lnTo>
                    <a:pt x="0" y="952"/>
                  </a:lnTo>
                  <a:lnTo>
                    <a:pt x="0" y="56"/>
                  </a:lnTo>
                  <a:lnTo>
                    <a:pt x="220" y="0"/>
                  </a:lnTo>
                  <a:close/>
                </a:path>
              </a:pathLst>
            </a:custGeom>
            <a:solidFill>
              <a:srgbClr val="ECECE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46"/>
            <p:cNvSpPr>
              <a:spLocks/>
            </p:cNvSpPr>
            <p:nvPr/>
          </p:nvSpPr>
          <p:spPr bwMode="auto">
            <a:xfrm>
              <a:off x="6418124" y="1456732"/>
              <a:ext cx="4763" cy="22225"/>
            </a:xfrm>
            <a:custGeom>
              <a:avLst/>
              <a:gdLst/>
              <a:ahLst/>
              <a:cxnLst>
                <a:cxn ang="0">
                  <a:pos x="220" y="0"/>
                </a:cxn>
                <a:cxn ang="0">
                  <a:pos x="220" y="995"/>
                </a:cxn>
                <a:cxn ang="0">
                  <a:pos x="0" y="853"/>
                </a:cxn>
                <a:cxn ang="0">
                  <a:pos x="0" y="56"/>
                </a:cxn>
                <a:cxn ang="0">
                  <a:pos x="220" y="0"/>
                </a:cxn>
              </a:cxnLst>
              <a:rect l="0" t="0" r="r" b="b"/>
              <a:pathLst>
                <a:path w="220" h="995">
                  <a:moveTo>
                    <a:pt x="220" y="0"/>
                  </a:moveTo>
                  <a:lnTo>
                    <a:pt x="220" y="995"/>
                  </a:lnTo>
                  <a:lnTo>
                    <a:pt x="0" y="853"/>
                  </a:lnTo>
                  <a:lnTo>
                    <a:pt x="0" y="56"/>
                  </a:lnTo>
                  <a:lnTo>
                    <a:pt x="220" y="0"/>
                  </a:lnTo>
                  <a:close/>
                </a:path>
              </a:pathLst>
            </a:custGeom>
            <a:solidFill>
              <a:srgbClr val="EFEEE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47"/>
            <p:cNvSpPr>
              <a:spLocks/>
            </p:cNvSpPr>
            <p:nvPr/>
          </p:nvSpPr>
          <p:spPr bwMode="auto">
            <a:xfrm>
              <a:off x="6416536" y="1456732"/>
              <a:ext cx="4763" cy="20637"/>
            </a:xfrm>
            <a:custGeom>
              <a:avLst/>
              <a:gdLst/>
              <a:ahLst/>
              <a:cxnLst>
                <a:cxn ang="0">
                  <a:pos x="221" y="0"/>
                </a:cxn>
                <a:cxn ang="0">
                  <a:pos x="221" y="896"/>
                </a:cxn>
                <a:cxn ang="0">
                  <a:pos x="0" y="754"/>
                </a:cxn>
                <a:cxn ang="0">
                  <a:pos x="0" y="56"/>
                </a:cxn>
                <a:cxn ang="0">
                  <a:pos x="221" y="0"/>
                </a:cxn>
              </a:cxnLst>
              <a:rect l="0" t="0" r="r" b="b"/>
              <a:pathLst>
                <a:path w="221" h="896">
                  <a:moveTo>
                    <a:pt x="221" y="0"/>
                  </a:moveTo>
                  <a:lnTo>
                    <a:pt x="221" y="896"/>
                  </a:lnTo>
                  <a:lnTo>
                    <a:pt x="0" y="754"/>
                  </a:lnTo>
                  <a:lnTo>
                    <a:pt x="0" y="56"/>
                  </a:lnTo>
                  <a:lnTo>
                    <a:pt x="221" y="0"/>
                  </a:lnTo>
                  <a:close/>
                </a:path>
              </a:pathLst>
            </a:custGeom>
            <a:solidFill>
              <a:srgbClr val="F1F1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48"/>
            <p:cNvSpPr>
              <a:spLocks/>
            </p:cNvSpPr>
            <p:nvPr/>
          </p:nvSpPr>
          <p:spPr bwMode="auto">
            <a:xfrm>
              <a:off x="6413361" y="1458319"/>
              <a:ext cx="4763" cy="17462"/>
            </a:xfrm>
            <a:custGeom>
              <a:avLst/>
              <a:gdLst/>
              <a:ahLst/>
              <a:cxnLst>
                <a:cxn ang="0">
                  <a:pos x="221" y="0"/>
                </a:cxn>
                <a:cxn ang="0">
                  <a:pos x="221" y="797"/>
                </a:cxn>
                <a:cxn ang="0">
                  <a:pos x="0" y="655"/>
                </a:cxn>
                <a:cxn ang="0">
                  <a:pos x="0" y="56"/>
                </a:cxn>
                <a:cxn ang="0">
                  <a:pos x="221" y="0"/>
                </a:cxn>
              </a:cxnLst>
              <a:rect l="0" t="0" r="r" b="b"/>
              <a:pathLst>
                <a:path w="221" h="797">
                  <a:moveTo>
                    <a:pt x="221" y="0"/>
                  </a:moveTo>
                  <a:lnTo>
                    <a:pt x="221" y="797"/>
                  </a:lnTo>
                  <a:lnTo>
                    <a:pt x="0" y="655"/>
                  </a:lnTo>
                  <a:lnTo>
                    <a:pt x="0" y="56"/>
                  </a:lnTo>
                  <a:lnTo>
                    <a:pt x="221" y="0"/>
                  </a:lnTo>
                  <a:close/>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49"/>
            <p:cNvSpPr>
              <a:spLocks/>
            </p:cNvSpPr>
            <p:nvPr/>
          </p:nvSpPr>
          <p:spPr bwMode="auto">
            <a:xfrm>
              <a:off x="6411774" y="1458319"/>
              <a:ext cx="4763" cy="15875"/>
            </a:xfrm>
            <a:custGeom>
              <a:avLst/>
              <a:gdLst/>
              <a:ahLst/>
              <a:cxnLst>
                <a:cxn ang="0">
                  <a:pos x="220" y="0"/>
                </a:cxn>
                <a:cxn ang="0">
                  <a:pos x="220" y="698"/>
                </a:cxn>
                <a:cxn ang="0">
                  <a:pos x="0" y="556"/>
                </a:cxn>
                <a:cxn ang="0">
                  <a:pos x="0" y="56"/>
                </a:cxn>
                <a:cxn ang="0">
                  <a:pos x="220" y="0"/>
                </a:cxn>
              </a:cxnLst>
              <a:rect l="0" t="0" r="r" b="b"/>
              <a:pathLst>
                <a:path w="220" h="698">
                  <a:moveTo>
                    <a:pt x="220" y="0"/>
                  </a:moveTo>
                  <a:lnTo>
                    <a:pt x="220" y="698"/>
                  </a:lnTo>
                  <a:lnTo>
                    <a:pt x="0" y="556"/>
                  </a:lnTo>
                  <a:lnTo>
                    <a:pt x="0" y="56"/>
                  </a:lnTo>
                  <a:lnTo>
                    <a:pt x="220" y="0"/>
                  </a:ln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50"/>
            <p:cNvSpPr>
              <a:spLocks/>
            </p:cNvSpPr>
            <p:nvPr/>
          </p:nvSpPr>
          <p:spPr bwMode="auto">
            <a:xfrm>
              <a:off x="6408599" y="1459907"/>
              <a:ext cx="4763" cy="12700"/>
            </a:xfrm>
            <a:custGeom>
              <a:avLst/>
              <a:gdLst/>
              <a:ahLst/>
              <a:cxnLst>
                <a:cxn ang="0">
                  <a:pos x="220" y="0"/>
                </a:cxn>
                <a:cxn ang="0">
                  <a:pos x="220" y="599"/>
                </a:cxn>
                <a:cxn ang="0">
                  <a:pos x="0" y="457"/>
                </a:cxn>
                <a:cxn ang="0">
                  <a:pos x="0" y="56"/>
                </a:cxn>
                <a:cxn ang="0">
                  <a:pos x="220" y="0"/>
                </a:cxn>
              </a:cxnLst>
              <a:rect l="0" t="0" r="r" b="b"/>
              <a:pathLst>
                <a:path w="220" h="599">
                  <a:moveTo>
                    <a:pt x="220" y="0"/>
                  </a:moveTo>
                  <a:lnTo>
                    <a:pt x="220" y="599"/>
                  </a:lnTo>
                  <a:lnTo>
                    <a:pt x="0" y="457"/>
                  </a:lnTo>
                  <a:lnTo>
                    <a:pt x="0" y="56"/>
                  </a:lnTo>
                  <a:lnTo>
                    <a:pt x="220" y="0"/>
                  </a:lnTo>
                  <a:close/>
                </a:path>
              </a:pathLst>
            </a:custGeom>
            <a:solidFill>
              <a:srgbClr val="F6F6F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51"/>
            <p:cNvSpPr>
              <a:spLocks/>
            </p:cNvSpPr>
            <p:nvPr/>
          </p:nvSpPr>
          <p:spPr bwMode="auto">
            <a:xfrm>
              <a:off x="6407011" y="1459907"/>
              <a:ext cx="4763" cy="11112"/>
            </a:xfrm>
            <a:custGeom>
              <a:avLst/>
              <a:gdLst/>
              <a:ahLst/>
              <a:cxnLst>
                <a:cxn ang="0">
                  <a:pos x="221" y="0"/>
                </a:cxn>
                <a:cxn ang="0">
                  <a:pos x="221" y="500"/>
                </a:cxn>
                <a:cxn ang="0">
                  <a:pos x="0" y="358"/>
                </a:cxn>
                <a:cxn ang="0">
                  <a:pos x="0" y="56"/>
                </a:cxn>
                <a:cxn ang="0">
                  <a:pos x="221" y="0"/>
                </a:cxn>
              </a:cxnLst>
              <a:rect l="0" t="0" r="r" b="b"/>
              <a:pathLst>
                <a:path w="221" h="500">
                  <a:moveTo>
                    <a:pt x="221" y="0"/>
                  </a:moveTo>
                  <a:lnTo>
                    <a:pt x="221" y="500"/>
                  </a:lnTo>
                  <a:lnTo>
                    <a:pt x="0" y="358"/>
                  </a:lnTo>
                  <a:lnTo>
                    <a:pt x="0" y="56"/>
                  </a:lnTo>
                  <a:lnTo>
                    <a:pt x="221" y="0"/>
                  </a:lnTo>
                  <a:close/>
                </a:path>
              </a:pathLst>
            </a:custGeom>
            <a:solidFill>
              <a:srgbClr val="F9F9F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52"/>
            <p:cNvSpPr>
              <a:spLocks/>
            </p:cNvSpPr>
            <p:nvPr/>
          </p:nvSpPr>
          <p:spPr bwMode="auto">
            <a:xfrm>
              <a:off x="6403836" y="1459907"/>
              <a:ext cx="4763" cy="9525"/>
            </a:xfrm>
            <a:custGeom>
              <a:avLst/>
              <a:gdLst/>
              <a:ahLst/>
              <a:cxnLst>
                <a:cxn ang="0">
                  <a:pos x="221" y="0"/>
                </a:cxn>
                <a:cxn ang="0">
                  <a:pos x="221" y="401"/>
                </a:cxn>
                <a:cxn ang="0">
                  <a:pos x="0" y="259"/>
                </a:cxn>
                <a:cxn ang="0">
                  <a:pos x="0" y="56"/>
                </a:cxn>
                <a:cxn ang="0">
                  <a:pos x="221" y="0"/>
                </a:cxn>
              </a:cxnLst>
              <a:rect l="0" t="0" r="r" b="b"/>
              <a:pathLst>
                <a:path w="221" h="401">
                  <a:moveTo>
                    <a:pt x="221" y="0"/>
                  </a:moveTo>
                  <a:lnTo>
                    <a:pt x="221" y="401"/>
                  </a:lnTo>
                  <a:lnTo>
                    <a:pt x="0" y="259"/>
                  </a:lnTo>
                  <a:lnTo>
                    <a:pt x="0" y="56"/>
                  </a:lnTo>
                  <a:lnTo>
                    <a:pt x="221" y="0"/>
                  </a:lnTo>
                  <a:close/>
                </a:path>
              </a:pathLst>
            </a:custGeom>
            <a:solidFill>
              <a:srgbClr val="FAFAF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53"/>
            <p:cNvSpPr>
              <a:spLocks/>
            </p:cNvSpPr>
            <p:nvPr/>
          </p:nvSpPr>
          <p:spPr bwMode="auto">
            <a:xfrm>
              <a:off x="6402249" y="1461494"/>
              <a:ext cx="4763" cy="6350"/>
            </a:xfrm>
            <a:custGeom>
              <a:avLst/>
              <a:gdLst/>
              <a:ahLst/>
              <a:cxnLst>
                <a:cxn ang="0">
                  <a:pos x="219" y="0"/>
                </a:cxn>
                <a:cxn ang="0">
                  <a:pos x="219" y="302"/>
                </a:cxn>
                <a:cxn ang="0">
                  <a:pos x="0" y="159"/>
                </a:cxn>
                <a:cxn ang="0">
                  <a:pos x="0" y="56"/>
                </a:cxn>
                <a:cxn ang="0">
                  <a:pos x="219" y="0"/>
                </a:cxn>
              </a:cxnLst>
              <a:rect l="0" t="0" r="r" b="b"/>
              <a:pathLst>
                <a:path w="219" h="302">
                  <a:moveTo>
                    <a:pt x="219" y="0"/>
                  </a:moveTo>
                  <a:lnTo>
                    <a:pt x="219" y="302"/>
                  </a:lnTo>
                  <a:lnTo>
                    <a:pt x="0" y="159"/>
                  </a:lnTo>
                  <a:lnTo>
                    <a:pt x="0" y="56"/>
                  </a:lnTo>
                  <a:lnTo>
                    <a:pt x="219" y="0"/>
                  </a:lnTo>
                  <a:close/>
                </a:path>
              </a:pathLst>
            </a:custGeom>
            <a:solidFill>
              <a:srgbClr val="FDFDF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54"/>
            <p:cNvSpPr>
              <a:spLocks/>
            </p:cNvSpPr>
            <p:nvPr/>
          </p:nvSpPr>
          <p:spPr bwMode="auto">
            <a:xfrm>
              <a:off x="6399074" y="1461494"/>
              <a:ext cx="4763" cy="4762"/>
            </a:xfrm>
            <a:custGeom>
              <a:avLst/>
              <a:gdLst/>
              <a:ahLst/>
              <a:cxnLst>
                <a:cxn ang="0">
                  <a:pos x="219" y="0"/>
                </a:cxn>
                <a:cxn ang="0">
                  <a:pos x="219" y="203"/>
                </a:cxn>
                <a:cxn ang="0">
                  <a:pos x="0" y="60"/>
                </a:cxn>
                <a:cxn ang="0">
                  <a:pos x="0" y="55"/>
                </a:cxn>
                <a:cxn ang="0">
                  <a:pos x="219" y="0"/>
                </a:cxn>
              </a:cxnLst>
              <a:rect l="0" t="0" r="r" b="b"/>
              <a:pathLst>
                <a:path w="219" h="203">
                  <a:moveTo>
                    <a:pt x="219" y="0"/>
                  </a:moveTo>
                  <a:lnTo>
                    <a:pt x="219" y="203"/>
                  </a:lnTo>
                  <a:lnTo>
                    <a:pt x="0" y="60"/>
                  </a:lnTo>
                  <a:lnTo>
                    <a:pt x="0" y="55"/>
                  </a:lnTo>
                  <a:lnTo>
                    <a:pt x="219"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55"/>
            <p:cNvSpPr>
              <a:spLocks/>
            </p:cNvSpPr>
            <p:nvPr/>
          </p:nvSpPr>
          <p:spPr bwMode="auto">
            <a:xfrm>
              <a:off x="6399074" y="1463082"/>
              <a:ext cx="3175" cy="1587"/>
            </a:xfrm>
            <a:custGeom>
              <a:avLst/>
              <a:gdLst/>
              <a:ahLst/>
              <a:cxnLst>
                <a:cxn ang="0">
                  <a:pos x="115" y="0"/>
                </a:cxn>
                <a:cxn ang="0">
                  <a:pos x="115" y="103"/>
                </a:cxn>
                <a:cxn ang="0">
                  <a:pos x="0" y="29"/>
                </a:cxn>
                <a:cxn ang="0">
                  <a:pos x="115" y="0"/>
                </a:cxn>
              </a:cxnLst>
              <a:rect l="0" t="0" r="r" b="b"/>
              <a:pathLst>
                <a:path w="115" h="103">
                  <a:moveTo>
                    <a:pt x="115" y="0"/>
                  </a:moveTo>
                  <a:lnTo>
                    <a:pt x="115" y="103"/>
                  </a:lnTo>
                  <a:lnTo>
                    <a:pt x="0" y="29"/>
                  </a:lnTo>
                  <a:lnTo>
                    <a:pt x="11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60"/>
            <p:cNvSpPr>
              <a:spLocks/>
            </p:cNvSpPr>
            <p:nvPr/>
          </p:nvSpPr>
          <p:spPr bwMode="auto">
            <a:xfrm>
              <a:off x="6430824" y="1390057"/>
              <a:ext cx="257175" cy="103187"/>
            </a:xfrm>
            <a:custGeom>
              <a:avLst/>
              <a:gdLst/>
              <a:ahLst/>
              <a:cxnLst>
                <a:cxn ang="0">
                  <a:pos x="0" y="2081"/>
                </a:cxn>
                <a:cxn ang="0">
                  <a:pos x="4201" y="960"/>
                </a:cxn>
                <a:cxn ang="0">
                  <a:pos x="7931" y="0"/>
                </a:cxn>
                <a:cxn ang="0">
                  <a:pos x="10758" y="1780"/>
                </a:cxn>
                <a:cxn ang="0">
                  <a:pos x="11849" y="2563"/>
                </a:cxn>
                <a:cxn ang="0">
                  <a:pos x="11819" y="2569"/>
                </a:cxn>
                <a:cxn ang="0">
                  <a:pos x="4199" y="4763"/>
                </a:cxn>
                <a:cxn ang="0">
                  <a:pos x="0" y="2081"/>
                </a:cxn>
              </a:cxnLst>
              <a:rect l="0" t="0" r="r" b="b"/>
              <a:pathLst>
                <a:path w="11849" h="4763">
                  <a:moveTo>
                    <a:pt x="0" y="2081"/>
                  </a:moveTo>
                  <a:lnTo>
                    <a:pt x="4201" y="960"/>
                  </a:lnTo>
                  <a:lnTo>
                    <a:pt x="7931" y="0"/>
                  </a:lnTo>
                  <a:lnTo>
                    <a:pt x="10758" y="1780"/>
                  </a:lnTo>
                  <a:lnTo>
                    <a:pt x="11849" y="2563"/>
                  </a:lnTo>
                  <a:lnTo>
                    <a:pt x="11819" y="2569"/>
                  </a:lnTo>
                  <a:lnTo>
                    <a:pt x="4199" y="4763"/>
                  </a:lnTo>
                  <a:lnTo>
                    <a:pt x="0" y="2081"/>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61"/>
            <p:cNvSpPr>
              <a:spLocks/>
            </p:cNvSpPr>
            <p:nvPr/>
          </p:nvSpPr>
          <p:spPr bwMode="auto">
            <a:xfrm>
              <a:off x="6430824" y="1434507"/>
              <a:ext cx="90488" cy="84137"/>
            </a:xfrm>
            <a:custGeom>
              <a:avLst/>
              <a:gdLst/>
              <a:ahLst/>
              <a:cxnLst>
                <a:cxn ang="0">
                  <a:pos x="0" y="0"/>
                </a:cxn>
                <a:cxn ang="0">
                  <a:pos x="4216" y="2693"/>
                </a:cxn>
                <a:cxn ang="0">
                  <a:pos x="4192" y="3881"/>
                </a:cxn>
                <a:cxn ang="0">
                  <a:pos x="20" y="1197"/>
                </a:cxn>
                <a:cxn ang="0">
                  <a:pos x="0" y="0"/>
                </a:cxn>
              </a:cxnLst>
              <a:rect l="0" t="0" r="r" b="b"/>
              <a:pathLst>
                <a:path w="4216" h="3881">
                  <a:moveTo>
                    <a:pt x="0" y="0"/>
                  </a:moveTo>
                  <a:lnTo>
                    <a:pt x="4216" y="2693"/>
                  </a:lnTo>
                  <a:lnTo>
                    <a:pt x="4192" y="3881"/>
                  </a:lnTo>
                  <a:lnTo>
                    <a:pt x="20" y="1197"/>
                  </a:lnTo>
                  <a:lnTo>
                    <a:pt x="0" y="0"/>
                  </a:lnTo>
                  <a:close/>
                </a:path>
              </a:pathLst>
            </a:custGeom>
            <a:solidFill>
              <a:srgbClr val="96959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62"/>
            <p:cNvSpPr>
              <a:spLocks/>
            </p:cNvSpPr>
            <p:nvPr/>
          </p:nvSpPr>
          <p:spPr bwMode="auto">
            <a:xfrm>
              <a:off x="6521311" y="1445619"/>
              <a:ext cx="166688" cy="73025"/>
            </a:xfrm>
            <a:custGeom>
              <a:avLst/>
              <a:gdLst/>
              <a:ahLst/>
              <a:cxnLst>
                <a:cxn ang="0">
                  <a:pos x="12" y="2202"/>
                </a:cxn>
                <a:cxn ang="0">
                  <a:pos x="7657" y="0"/>
                </a:cxn>
                <a:cxn ang="0">
                  <a:pos x="7657" y="1012"/>
                </a:cxn>
                <a:cxn ang="0">
                  <a:pos x="0" y="3390"/>
                </a:cxn>
                <a:cxn ang="0">
                  <a:pos x="12" y="2202"/>
                </a:cxn>
              </a:cxnLst>
              <a:rect l="0" t="0" r="r" b="b"/>
              <a:pathLst>
                <a:path w="7657" h="3390">
                  <a:moveTo>
                    <a:pt x="12" y="2202"/>
                  </a:moveTo>
                  <a:lnTo>
                    <a:pt x="7657" y="0"/>
                  </a:lnTo>
                  <a:lnTo>
                    <a:pt x="7657" y="1012"/>
                  </a:lnTo>
                  <a:lnTo>
                    <a:pt x="0" y="3390"/>
                  </a:lnTo>
                  <a:lnTo>
                    <a:pt x="12" y="2202"/>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1" name="Group 298"/>
          <p:cNvGrpSpPr/>
          <p:nvPr/>
        </p:nvGrpSpPr>
        <p:grpSpPr>
          <a:xfrm>
            <a:off x="7266200" y="1209821"/>
            <a:ext cx="376625" cy="415078"/>
            <a:chOff x="6337161" y="1237657"/>
            <a:chExt cx="376625" cy="553437"/>
          </a:xfrm>
        </p:grpSpPr>
        <p:pic>
          <p:nvPicPr>
            <p:cNvPr id="292" name="Picture 23" descr="Wireless_icon"/>
            <p:cNvPicPr preferRelativeResize="0">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10800000">
              <a:off x="6387935" y="1539634"/>
              <a:ext cx="325851" cy="251460"/>
            </a:xfrm>
            <a:prstGeom prst="rect">
              <a:avLst/>
            </a:prstGeom>
            <a:noFill/>
            <a:ln>
              <a:solidFill>
                <a:schemeClr val="bg1"/>
              </a:solidFill>
            </a:ln>
          </p:spPr>
        </p:pic>
        <p:sp>
          <p:nvSpPr>
            <p:cNvPr id="293" name="AutoShape 3"/>
            <p:cNvSpPr>
              <a:spLocks noChangeAspect="1" noChangeArrowheads="1" noTextEdit="1"/>
            </p:cNvSpPr>
            <p:nvPr/>
          </p:nvSpPr>
          <p:spPr bwMode="auto">
            <a:xfrm>
              <a:off x="6337161" y="1237657"/>
              <a:ext cx="350838" cy="280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5"/>
            <p:cNvSpPr>
              <a:spLocks/>
            </p:cNvSpPr>
            <p:nvPr/>
          </p:nvSpPr>
          <p:spPr bwMode="auto">
            <a:xfrm>
              <a:off x="6516549" y="1513882"/>
              <a:ext cx="4763" cy="4762"/>
            </a:xfrm>
            <a:custGeom>
              <a:avLst/>
              <a:gdLst/>
              <a:ahLst/>
              <a:cxnLst>
                <a:cxn ang="0">
                  <a:pos x="0" y="183"/>
                </a:cxn>
                <a:cxn ang="0">
                  <a:pos x="0" y="0"/>
                </a:cxn>
                <a:cxn ang="0">
                  <a:pos x="203" y="182"/>
                </a:cxn>
                <a:cxn ang="0">
                  <a:pos x="0" y="183"/>
                </a:cxn>
              </a:cxnLst>
              <a:rect l="0" t="0" r="r" b="b"/>
              <a:pathLst>
                <a:path w="203" h="183">
                  <a:moveTo>
                    <a:pt x="0" y="183"/>
                  </a:moveTo>
                  <a:lnTo>
                    <a:pt x="0" y="0"/>
                  </a:lnTo>
                  <a:lnTo>
                    <a:pt x="203" y="182"/>
                  </a:lnTo>
                  <a:lnTo>
                    <a:pt x="0" y="183"/>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6"/>
            <p:cNvSpPr>
              <a:spLocks/>
            </p:cNvSpPr>
            <p:nvPr/>
          </p:nvSpPr>
          <p:spPr bwMode="auto">
            <a:xfrm>
              <a:off x="6514961" y="1512294"/>
              <a:ext cx="4763" cy="6350"/>
            </a:xfrm>
            <a:custGeom>
              <a:avLst/>
              <a:gdLst/>
              <a:ahLst/>
              <a:cxnLst>
                <a:cxn ang="0">
                  <a:pos x="221" y="198"/>
                </a:cxn>
                <a:cxn ang="0">
                  <a:pos x="221" y="281"/>
                </a:cxn>
                <a:cxn ang="0">
                  <a:pos x="0" y="282"/>
                </a:cxn>
                <a:cxn ang="0">
                  <a:pos x="0" y="0"/>
                </a:cxn>
                <a:cxn ang="0">
                  <a:pos x="221" y="198"/>
                </a:cxn>
              </a:cxnLst>
              <a:rect l="0" t="0" r="r" b="b"/>
              <a:pathLst>
                <a:path w="221" h="282">
                  <a:moveTo>
                    <a:pt x="221" y="198"/>
                  </a:moveTo>
                  <a:lnTo>
                    <a:pt x="221" y="281"/>
                  </a:lnTo>
                  <a:lnTo>
                    <a:pt x="0" y="282"/>
                  </a:lnTo>
                  <a:lnTo>
                    <a:pt x="0" y="0"/>
                  </a:lnTo>
                  <a:lnTo>
                    <a:pt x="221" y="198"/>
                  </a:lnTo>
                  <a:close/>
                </a:path>
              </a:pathLst>
            </a:custGeom>
            <a:solidFill>
              <a:srgbClr val="ABAAA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7"/>
            <p:cNvSpPr>
              <a:spLocks/>
            </p:cNvSpPr>
            <p:nvPr/>
          </p:nvSpPr>
          <p:spPr bwMode="auto">
            <a:xfrm>
              <a:off x="6511786" y="1510707"/>
              <a:ext cx="4763" cy="7937"/>
            </a:xfrm>
            <a:custGeom>
              <a:avLst/>
              <a:gdLst/>
              <a:ahLst/>
              <a:cxnLst>
                <a:cxn ang="0">
                  <a:pos x="220" y="199"/>
                </a:cxn>
                <a:cxn ang="0">
                  <a:pos x="220" y="382"/>
                </a:cxn>
                <a:cxn ang="0">
                  <a:pos x="0" y="382"/>
                </a:cxn>
                <a:cxn ang="0">
                  <a:pos x="0" y="0"/>
                </a:cxn>
                <a:cxn ang="0">
                  <a:pos x="220" y="199"/>
                </a:cxn>
              </a:cxnLst>
              <a:rect l="0" t="0" r="r" b="b"/>
              <a:pathLst>
                <a:path w="220" h="382">
                  <a:moveTo>
                    <a:pt x="220" y="199"/>
                  </a:moveTo>
                  <a:lnTo>
                    <a:pt x="220" y="382"/>
                  </a:lnTo>
                  <a:lnTo>
                    <a:pt x="0" y="382"/>
                  </a:lnTo>
                  <a:lnTo>
                    <a:pt x="0" y="0"/>
                  </a:lnTo>
                  <a:lnTo>
                    <a:pt x="220" y="199"/>
                  </a:lnTo>
                  <a:close/>
                </a:path>
              </a:pathLst>
            </a:custGeom>
            <a:solidFill>
              <a:srgbClr val="ADACA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8"/>
            <p:cNvSpPr>
              <a:spLocks/>
            </p:cNvSpPr>
            <p:nvPr/>
          </p:nvSpPr>
          <p:spPr bwMode="auto">
            <a:xfrm>
              <a:off x="6510199" y="1507532"/>
              <a:ext cx="4763" cy="11112"/>
            </a:xfrm>
            <a:custGeom>
              <a:avLst/>
              <a:gdLst/>
              <a:ahLst/>
              <a:cxnLst>
                <a:cxn ang="0">
                  <a:pos x="220" y="199"/>
                </a:cxn>
                <a:cxn ang="0">
                  <a:pos x="220" y="481"/>
                </a:cxn>
                <a:cxn ang="0">
                  <a:pos x="0" y="481"/>
                </a:cxn>
                <a:cxn ang="0">
                  <a:pos x="0" y="0"/>
                </a:cxn>
                <a:cxn ang="0">
                  <a:pos x="220" y="199"/>
                </a:cxn>
              </a:cxnLst>
              <a:rect l="0" t="0" r="r" b="b"/>
              <a:pathLst>
                <a:path w="220" h="481">
                  <a:moveTo>
                    <a:pt x="220" y="199"/>
                  </a:moveTo>
                  <a:lnTo>
                    <a:pt x="220" y="481"/>
                  </a:lnTo>
                  <a:lnTo>
                    <a:pt x="0" y="481"/>
                  </a:lnTo>
                  <a:lnTo>
                    <a:pt x="0" y="0"/>
                  </a:lnTo>
                  <a:lnTo>
                    <a:pt x="220" y="199"/>
                  </a:lnTo>
                  <a:close/>
                </a:path>
              </a:pathLst>
            </a:custGeom>
            <a:solidFill>
              <a:srgbClr val="ADADA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9"/>
            <p:cNvSpPr>
              <a:spLocks/>
            </p:cNvSpPr>
            <p:nvPr/>
          </p:nvSpPr>
          <p:spPr bwMode="auto">
            <a:xfrm>
              <a:off x="6507024" y="1505944"/>
              <a:ext cx="4763" cy="12700"/>
            </a:xfrm>
            <a:custGeom>
              <a:avLst/>
              <a:gdLst/>
              <a:ahLst/>
              <a:cxnLst>
                <a:cxn ang="0">
                  <a:pos x="220" y="200"/>
                </a:cxn>
                <a:cxn ang="0">
                  <a:pos x="220" y="582"/>
                </a:cxn>
                <a:cxn ang="0">
                  <a:pos x="0" y="582"/>
                </a:cxn>
                <a:cxn ang="0">
                  <a:pos x="0" y="0"/>
                </a:cxn>
                <a:cxn ang="0">
                  <a:pos x="220" y="200"/>
                </a:cxn>
              </a:cxnLst>
              <a:rect l="0" t="0" r="r" b="b"/>
              <a:pathLst>
                <a:path w="220" h="582">
                  <a:moveTo>
                    <a:pt x="220" y="200"/>
                  </a:moveTo>
                  <a:lnTo>
                    <a:pt x="220" y="582"/>
                  </a:lnTo>
                  <a:lnTo>
                    <a:pt x="0" y="582"/>
                  </a:lnTo>
                  <a:lnTo>
                    <a:pt x="0" y="0"/>
                  </a:lnTo>
                  <a:lnTo>
                    <a:pt x="220" y="200"/>
                  </a:lnTo>
                  <a:close/>
                </a:path>
              </a:pathLst>
            </a:custGeom>
            <a:solidFill>
              <a:srgbClr val="AFAEA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0"/>
            <p:cNvSpPr>
              <a:spLocks/>
            </p:cNvSpPr>
            <p:nvPr/>
          </p:nvSpPr>
          <p:spPr bwMode="auto">
            <a:xfrm>
              <a:off x="6505436" y="1504357"/>
              <a:ext cx="4763" cy="14287"/>
            </a:xfrm>
            <a:custGeom>
              <a:avLst/>
              <a:gdLst/>
              <a:ahLst/>
              <a:cxnLst>
                <a:cxn ang="0">
                  <a:pos x="220" y="200"/>
                </a:cxn>
                <a:cxn ang="0">
                  <a:pos x="220" y="681"/>
                </a:cxn>
                <a:cxn ang="0">
                  <a:pos x="0" y="681"/>
                </a:cxn>
                <a:cxn ang="0">
                  <a:pos x="0" y="0"/>
                </a:cxn>
                <a:cxn ang="0">
                  <a:pos x="220" y="200"/>
                </a:cxn>
              </a:cxnLst>
              <a:rect l="0" t="0" r="r" b="b"/>
              <a:pathLst>
                <a:path w="220" h="681">
                  <a:moveTo>
                    <a:pt x="220" y="200"/>
                  </a:moveTo>
                  <a:lnTo>
                    <a:pt x="220" y="681"/>
                  </a:lnTo>
                  <a:lnTo>
                    <a:pt x="0" y="681"/>
                  </a:lnTo>
                  <a:lnTo>
                    <a:pt x="0" y="0"/>
                  </a:lnTo>
                  <a:lnTo>
                    <a:pt x="220" y="200"/>
                  </a:lnTo>
                  <a:close/>
                </a:path>
              </a:pathLst>
            </a:custGeom>
            <a:solidFill>
              <a:srgbClr val="B0AFA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1"/>
            <p:cNvSpPr>
              <a:spLocks/>
            </p:cNvSpPr>
            <p:nvPr/>
          </p:nvSpPr>
          <p:spPr bwMode="auto">
            <a:xfrm>
              <a:off x="6502261" y="1501182"/>
              <a:ext cx="4763" cy="17462"/>
            </a:xfrm>
            <a:custGeom>
              <a:avLst/>
              <a:gdLst/>
              <a:ahLst/>
              <a:cxnLst>
                <a:cxn ang="0">
                  <a:pos x="220" y="199"/>
                </a:cxn>
                <a:cxn ang="0">
                  <a:pos x="220" y="781"/>
                </a:cxn>
                <a:cxn ang="0">
                  <a:pos x="0" y="781"/>
                </a:cxn>
                <a:cxn ang="0">
                  <a:pos x="0" y="0"/>
                </a:cxn>
                <a:cxn ang="0">
                  <a:pos x="220" y="199"/>
                </a:cxn>
              </a:cxnLst>
              <a:rect l="0" t="0" r="r" b="b"/>
              <a:pathLst>
                <a:path w="220" h="781">
                  <a:moveTo>
                    <a:pt x="220" y="199"/>
                  </a:moveTo>
                  <a:lnTo>
                    <a:pt x="220" y="781"/>
                  </a:lnTo>
                  <a:lnTo>
                    <a:pt x="0" y="781"/>
                  </a:lnTo>
                  <a:lnTo>
                    <a:pt x="0" y="0"/>
                  </a:lnTo>
                  <a:lnTo>
                    <a:pt x="220" y="199"/>
                  </a:lnTo>
                  <a:close/>
                </a:path>
              </a:pathLst>
            </a:custGeom>
            <a:solidFill>
              <a:srgbClr val="B1B1B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2"/>
            <p:cNvSpPr>
              <a:spLocks/>
            </p:cNvSpPr>
            <p:nvPr/>
          </p:nvSpPr>
          <p:spPr bwMode="auto">
            <a:xfrm>
              <a:off x="6500674" y="1499594"/>
              <a:ext cx="4763" cy="19050"/>
            </a:xfrm>
            <a:custGeom>
              <a:avLst/>
              <a:gdLst/>
              <a:ahLst/>
              <a:cxnLst>
                <a:cxn ang="0">
                  <a:pos x="220" y="199"/>
                </a:cxn>
                <a:cxn ang="0">
                  <a:pos x="220" y="880"/>
                </a:cxn>
                <a:cxn ang="0">
                  <a:pos x="0" y="880"/>
                </a:cxn>
                <a:cxn ang="0">
                  <a:pos x="0" y="0"/>
                </a:cxn>
                <a:cxn ang="0">
                  <a:pos x="220" y="199"/>
                </a:cxn>
              </a:cxnLst>
              <a:rect l="0" t="0" r="r" b="b"/>
              <a:pathLst>
                <a:path w="220" h="880">
                  <a:moveTo>
                    <a:pt x="220" y="199"/>
                  </a:moveTo>
                  <a:lnTo>
                    <a:pt x="220" y="880"/>
                  </a:lnTo>
                  <a:lnTo>
                    <a:pt x="0" y="880"/>
                  </a:lnTo>
                  <a:lnTo>
                    <a:pt x="0" y="0"/>
                  </a:lnTo>
                  <a:lnTo>
                    <a:pt x="220" y="199"/>
                  </a:lnTo>
                  <a:close/>
                </a:path>
              </a:pathLst>
            </a:custGeom>
            <a:solidFill>
              <a:srgbClr val="B4B3B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3"/>
            <p:cNvSpPr>
              <a:spLocks/>
            </p:cNvSpPr>
            <p:nvPr/>
          </p:nvSpPr>
          <p:spPr bwMode="auto">
            <a:xfrm>
              <a:off x="6497499" y="1498007"/>
              <a:ext cx="4763" cy="20637"/>
            </a:xfrm>
            <a:custGeom>
              <a:avLst/>
              <a:gdLst/>
              <a:ahLst/>
              <a:cxnLst>
                <a:cxn ang="0">
                  <a:pos x="221" y="198"/>
                </a:cxn>
                <a:cxn ang="0">
                  <a:pos x="221" y="979"/>
                </a:cxn>
                <a:cxn ang="0">
                  <a:pos x="0" y="979"/>
                </a:cxn>
                <a:cxn ang="0">
                  <a:pos x="0" y="0"/>
                </a:cxn>
                <a:cxn ang="0">
                  <a:pos x="221" y="198"/>
                </a:cxn>
              </a:cxnLst>
              <a:rect l="0" t="0" r="r" b="b"/>
              <a:pathLst>
                <a:path w="221" h="979">
                  <a:moveTo>
                    <a:pt x="221" y="198"/>
                  </a:moveTo>
                  <a:lnTo>
                    <a:pt x="221" y="979"/>
                  </a:lnTo>
                  <a:lnTo>
                    <a:pt x="0" y="979"/>
                  </a:lnTo>
                  <a:lnTo>
                    <a:pt x="0" y="0"/>
                  </a:lnTo>
                  <a:lnTo>
                    <a:pt x="221" y="198"/>
                  </a:lnTo>
                  <a:close/>
                </a:path>
              </a:pathLst>
            </a:custGeom>
            <a:solidFill>
              <a:srgbClr val="B5B4B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4"/>
            <p:cNvSpPr>
              <a:spLocks/>
            </p:cNvSpPr>
            <p:nvPr/>
          </p:nvSpPr>
          <p:spPr bwMode="auto">
            <a:xfrm>
              <a:off x="6495911" y="1494832"/>
              <a:ext cx="4763" cy="23812"/>
            </a:xfrm>
            <a:custGeom>
              <a:avLst/>
              <a:gdLst/>
              <a:ahLst/>
              <a:cxnLst>
                <a:cxn ang="0">
                  <a:pos x="221" y="199"/>
                </a:cxn>
                <a:cxn ang="0">
                  <a:pos x="221" y="1079"/>
                </a:cxn>
                <a:cxn ang="0">
                  <a:pos x="0" y="1080"/>
                </a:cxn>
                <a:cxn ang="0">
                  <a:pos x="0" y="0"/>
                </a:cxn>
                <a:cxn ang="0">
                  <a:pos x="221" y="199"/>
                </a:cxn>
              </a:cxnLst>
              <a:rect l="0" t="0" r="r" b="b"/>
              <a:pathLst>
                <a:path w="221" h="1080">
                  <a:moveTo>
                    <a:pt x="221" y="199"/>
                  </a:moveTo>
                  <a:lnTo>
                    <a:pt x="221" y="1079"/>
                  </a:lnTo>
                  <a:lnTo>
                    <a:pt x="0" y="1080"/>
                  </a:lnTo>
                  <a:lnTo>
                    <a:pt x="0" y="0"/>
                  </a:lnTo>
                  <a:lnTo>
                    <a:pt x="221" y="199"/>
                  </a:lnTo>
                  <a:close/>
                </a:path>
              </a:pathLst>
            </a:custGeom>
            <a:solidFill>
              <a:srgbClr val="B7B6B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5"/>
            <p:cNvSpPr>
              <a:spLocks/>
            </p:cNvSpPr>
            <p:nvPr/>
          </p:nvSpPr>
          <p:spPr bwMode="auto">
            <a:xfrm>
              <a:off x="6492736" y="1493244"/>
              <a:ext cx="4763" cy="25400"/>
            </a:xfrm>
            <a:custGeom>
              <a:avLst/>
              <a:gdLst/>
              <a:ahLst/>
              <a:cxnLst>
                <a:cxn ang="0">
                  <a:pos x="220" y="199"/>
                </a:cxn>
                <a:cxn ang="0">
                  <a:pos x="220" y="1178"/>
                </a:cxn>
                <a:cxn ang="0">
                  <a:pos x="0" y="1179"/>
                </a:cxn>
                <a:cxn ang="0">
                  <a:pos x="0" y="0"/>
                </a:cxn>
                <a:cxn ang="0">
                  <a:pos x="220" y="199"/>
                </a:cxn>
              </a:cxnLst>
              <a:rect l="0" t="0" r="r" b="b"/>
              <a:pathLst>
                <a:path w="220" h="1179">
                  <a:moveTo>
                    <a:pt x="220" y="199"/>
                  </a:moveTo>
                  <a:lnTo>
                    <a:pt x="220" y="1178"/>
                  </a:lnTo>
                  <a:lnTo>
                    <a:pt x="0" y="1179"/>
                  </a:lnTo>
                  <a:lnTo>
                    <a:pt x="0" y="0"/>
                  </a:lnTo>
                  <a:lnTo>
                    <a:pt x="220" y="199"/>
                  </a:lnTo>
                  <a:close/>
                </a:path>
              </a:pathLst>
            </a:custGeom>
            <a:solidFill>
              <a:srgbClr val="B8B7B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6"/>
            <p:cNvSpPr>
              <a:spLocks/>
            </p:cNvSpPr>
            <p:nvPr/>
          </p:nvSpPr>
          <p:spPr bwMode="auto">
            <a:xfrm>
              <a:off x="6491149" y="1490069"/>
              <a:ext cx="4763" cy="28575"/>
            </a:xfrm>
            <a:custGeom>
              <a:avLst/>
              <a:gdLst/>
              <a:ahLst/>
              <a:cxnLst>
                <a:cxn ang="0">
                  <a:pos x="220" y="199"/>
                </a:cxn>
                <a:cxn ang="0">
                  <a:pos x="220" y="1279"/>
                </a:cxn>
                <a:cxn ang="0">
                  <a:pos x="0" y="1279"/>
                </a:cxn>
                <a:cxn ang="0">
                  <a:pos x="0" y="0"/>
                </a:cxn>
                <a:cxn ang="0">
                  <a:pos x="220" y="199"/>
                </a:cxn>
              </a:cxnLst>
              <a:rect l="0" t="0" r="r" b="b"/>
              <a:pathLst>
                <a:path w="220" h="1279">
                  <a:moveTo>
                    <a:pt x="220" y="199"/>
                  </a:moveTo>
                  <a:lnTo>
                    <a:pt x="220" y="1279"/>
                  </a:lnTo>
                  <a:lnTo>
                    <a:pt x="0" y="1279"/>
                  </a:lnTo>
                  <a:lnTo>
                    <a:pt x="0" y="0"/>
                  </a:lnTo>
                  <a:lnTo>
                    <a:pt x="220" y="199"/>
                  </a:lnTo>
                  <a:close/>
                </a:path>
              </a:pathLst>
            </a:custGeom>
            <a:solidFill>
              <a:srgbClr val="B9B9B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
            <p:cNvSpPr>
              <a:spLocks/>
            </p:cNvSpPr>
            <p:nvPr/>
          </p:nvSpPr>
          <p:spPr bwMode="auto">
            <a:xfrm>
              <a:off x="6487974" y="1488482"/>
              <a:ext cx="4763" cy="30162"/>
            </a:xfrm>
            <a:custGeom>
              <a:avLst/>
              <a:gdLst/>
              <a:ahLst/>
              <a:cxnLst>
                <a:cxn ang="0">
                  <a:pos x="220" y="199"/>
                </a:cxn>
                <a:cxn ang="0">
                  <a:pos x="220" y="1378"/>
                </a:cxn>
                <a:cxn ang="0">
                  <a:pos x="0" y="1378"/>
                </a:cxn>
                <a:cxn ang="0">
                  <a:pos x="0" y="0"/>
                </a:cxn>
                <a:cxn ang="0">
                  <a:pos x="220" y="199"/>
                </a:cxn>
              </a:cxnLst>
              <a:rect l="0" t="0" r="r" b="b"/>
              <a:pathLst>
                <a:path w="220" h="1378">
                  <a:moveTo>
                    <a:pt x="220" y="199"/>
                  </a:moveTo>
                  <a:lnTo>
                    <a:pt x="220" y="1378"/>
                  </a:lnTo>
                  <a:lnTo>
                    <a:pt x="0" y="1378"/>
                  </a:lnTo>
                  <a:lnTo>
                    <a:pt x="0" y="0"/>
                  </a:lnTo>
                  <a:lnTo>
                    <a:pt x="220" y="199"/>
                  </a:lnTo>
                  <a:close/>
                </a:path>
              </a:pathLst>
            </a:custGeom>
            <a:solidFill>
              <a:srgbClr val="BABAB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8"/>
            <p:cNvSpPr>
              <a:spLocks/>
            </p:cNvSpPr>
            <p:nvPr/>
          </p:nvSpPr>
          <p:spPr bwMode="auto">
            <a:xfrm>
              <a:off x="6486386" y="1486894"/>
              <a:ext cx="4763" cy="31750"/>
            </a:xfrm>
            <a:custGeom>
              <a:avLst/>
              <a:gdLst/>
              <a:ahLst/>
              <a:cxnLst>
                <a:cxn ang="0">
                  <a:pos x="221" y="198"/>
                </a:cxn>
                <a:cxn ang="0">
                  <a:pos x="221" y="1477"/>
                </a:cxn>
                <a:cxn ang="0">
                  <a:pos x="0" y="1477"/>
                </a:cxn>
                <a:cxn ang="0">
                  <a:pos x="0" y="0"/>
                </a:cxn>
                <a:cxn ang="0">
                  <a:pos x="221" y="198"/>
                </a:cxn>
              </a:cxnLst>
              <a:rect l="0" t="0" r="r" b="b"/>
              <a:pathLst>
                <a:path w="221" h="1477">
                  <a:moveTo>
                    <a:pt x="221" y="198"/>
                  </a:moveTo>
                  <a:lnTo>
                    <a:pt x="221" y="1477"/>
                  </a:lnTo>
                  <a:lnTo>
                    <a:pt x="0" y="1477"/>
                  </a:lnTo>
                  <a:lnTo>
                    <a:pt x="0" y="0"/>
                  </a:lnTo>
                  <a:lnTo>
                    <a:pt x="221" y="198"/>
                  </a:lnTo>
                  <a:close/>
                </a:path>
              </a:pathLst>
            </a:custGeom>
            <a:solidFill>
              <a:srgbClr val="BCBCB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Freeform 19"/>
            <p:cNvSpPr>
              <a:spLocks/>
            </p:cNvSpPr>
            <p:nvPr/>
          </p:nvSpPr>
          <p:spPr bwMode="auto">
            <a:xfrm>
              <a:off x="6483211" y="1483719"/>
              <a:ext cx="4763" cy="34925"/>
            </a:xfrm>
            <a:custGeom>
              <a:avLst/>
              <a:gdLst/>
              <a:ahLst/>
              <a:cxnLst>
                <a:cxn ang="0">
                  <a:pos x="221" y="200"/>
                </a:cxn>
                <a:cxn ang="0">
                  <a:pos x="221" y="1578"/>
                </a:cxn>
                <a:cxn ang="0">
                  <a:pos x="106" y="1578"/>
                </a:cxn>
                <a:cxn ang="0">
                  <a:pos x="0" y="1509"/>
                </a:cxn>
                <a:cxn ang="0">
                  <a:pos x="0" y="0"/>
                </a:cxn>
                <a:cxn ang="0">
                  <a:pos x="221" y="200"/>
                </a:cxn>
              </a:cxnLst>
              <a:rect l="0" t="0" r="r" b="b"/>
              <a:pathLst>
                <a:path w="221" h="1578">
                  <a:moveTo>
                    <a:pt x="221" y="200"/>
                  </a:moveTo>
                  <a:lnTo>
                    <a:pt x="221" y="1578"/>
                  </a:lnTo>
                  <a:lnTo>
                    <a:pt x="106" y="1578"/>
                  </a:lnTo>
                  <a:lnTo>
                    <a:pt x="0" y="1509"/>
                  </a:lnTo>
                  <a:lnTo>
                    <a:pt x="0" y="0"/>
                  </a:lnTo>
                  <a:lnTo>
                    <a:pt x="221" y="200"/>
                  </a:lnTo>
                  <a:close/>
                </a:path>
              </a:pathLst>
            </a:custGeom>
            <a:solidFill>
              <a:srgbClr val="BEBEB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Freeform 20"/>
            <p:cNvSpPr>
              <a:spLocks/>
            </p:cNvSpPr>
            <p:nvPr/>
          </p:nvSpPr>
          <p:spPr bwMode="auto">
            <a:xfrm>
              <a:off x="6481624" y="1482132"/>
              <a:ext cx="4763" cy="36512"/>
            </a:xfrm>
            <a:custGeom>
              <a:avLst/>
              <a:gdLst/>
              <a:ahLst/>
              <a:cxnLst>
                <a:cxn ang="0">
                  <a:pos x="219" y="200"/>
                </a:cxn>
                <a:cxn ang="0">
                  <a:pos x="219" y="1677"/>
                </a:cxn>
                <a:cxn ang="0">
                  <a:pos x="215" y="1677"/>
                </a:cxn>
                <a:cxn ang="0">
                  <a:pos x="0" y="1537"/>
                </a:cxn>
                <a:cxn ang="0">
                  <a:pos x="0" y="0"/>
                </a:cxn>
                <a:cxn ang="0">
                  <a:pos x="219" y="200"/>
                </a:cxn>
              </a:cxnLst>
              <a:rect l="0" t="0" r="r" b="b"/>
              <a:pathLst>
                <a:path w="219" h="1677">
                  <a:moveTo>
                    <a:pt x="219" y="200"/>
                  </a:moveTo>
                  <a:lnTo>
                    <a:pt x="219" y="1677"/>
                  </a:lnTo>
                  <a:lnTo>
                    <a:pt x="215" y="1677"/>
                  </a:lnTo>
                  <a:lnTo>
                    <a:pt x="0" y="1537"/>
                  </a:lnTo>
                  <a:lnTo>
                    <a:pt x="0" y="0"/>
                  </a:lnTo>
                  <a:lnTo>
                    <a:pt x="219" y="200"/>
                  </a:lnTo>
                  <a:close/>
                </a:path>
              </a:pathLst>
            </a:custGeom>
            <a:solidFill>
              <a:srgbClr val="BFBFB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21"/>
            <p:cNvSpPr>
              <a:spLocks/>
            </p:cNvSpPr>
            <p:nvPr/>
          </p:nvSpPr>
          <p:spPr bwMode="auto">
            <a:xfrm>
              <a:off x="6478449" y="1480544"/>
              <a:ext cx="4763" cy="36512"/>
            </a:xfrm>
            <a:custGeom>
              <a:avLst/>
              <a:gdLst/>
              <a:ahLst/>
              <a:cxnLst>
                <a:cxn ang="0">
                  <a:pos x="219" y="199"/>
                </a:cxn>
                <a:cxn ang="0">
                  <a:pos x="219" y="1708"/>
                </a:cxn>
                <a:cxn ang="0">
                  <a:pos x="0" y="1566"/>
                </a:cxn>
                <a:cxn ang="0">
                  <a:pos x="0" y="0"/>
                </a:cxn>
                <a:cxn ang="0">
                  <a:pos x="219" y="199"/>
                </a:cxn>
              </a:cxnLst>
              <a:rect l="0" t="0" r="r" b="b"/>
              <a:pathLst>
                <a:path w="219" h="1708">
                  <a:moveTo>
                    <a:pt x="219" y="199"/>
                  </a:moveTo>
                  <a:lnTo>
                    <a:pt x="219" y="1708"/>
                  </a:lnTo>
                  <a:lnTo>
                    <a:pt x="0" y="1566"/>
                  </a:lnTo>
                  <a:lnTo>
                    <a:pt x="0" y="0"/>
                  </a:lnTo>
                  <a:lnTo>
                    <a:pt x="219" y="199"/>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22"/>
            <p:cNvSpPr>
              <a:spLocks/>
            </p:cNvSpPr>
            <p:nvPr/>
          </p:nvSpPr>
          <p:spPr bwMode="auto">
            <a:xfrm>
              <a:off x="6476861" y="1477369"/>
              <a:ext cx="4763" cy="38100"/>
            </a:xfrm>
            <a:custGeom>
              <a:avLst/>
              <a:gdLst/>
              <a:ahLst/>
              <a:cxnLst>
                <a:cxn ang="0">
                  <a:pos x="221" y="199"/>
                </a:cxn>
                <a:cxn ang="0">
                  <a:pos x="221" y="1736"/>
                </a:cxn>
                <a:cxn ang="0">
                  <a:pos x="0" y="1594"/>
                </a:cxn>
                <a:cxn ang="0">
                  <a:pos x="0" y="0"/>
                </a:cxn>
                <a:cxn ang="0">
                  <a:pos x="221" y="199"/>
                </a:cxn>
              </a:cxnLst>
              <a:rect l="0" t="0" r="r" b="b"/>
              <a:pathLst>
                <a:path w="221" h="1736">
                  <a:moveTo>
                    <a:pt x="221" y="199"/>
                  </a:moveTo>
                  <a:lnTo>
                    <a:pt x="221" y="1736"/>
                  </a:lnTo>
                  <a:lnTo>
                    <a:pt x="0" y="1594"/>
                  </a:lnTo>
                  <a:lnTo>
                    <a:pt x="0" y="0"/>
                  </a:lnTo>
                  <a:lnTo>
                    <a:pt x="221" y="199"/>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23"/>
            <p:cNvSpPr>
              <a:spLocks/>
            </p:cNvSpPr>
            <p:nvPr/>
          </p:nvSpPr>
          <p:spPr bwMode="auto">
            <a:xfrm>
              <a:off x="6473686" y="1475782"/>
              <a:ext cx="4763" cy="38100"/>
            </a:xfrm>
            <a:custGeom>
              <a:avLst/>
              <a:gdLst/>
              <a:ahLst/>
              <a:cxnLst>
                <a:cxn ang="0">
                  <a:pos x="221" y="199"/>
                </a:cxn>
                <a:cxn ang="0">
                  <a:pos x="221" y="1765"/>
                </a:cxn>
                <a:cxn ang="0">
                  <a:pos x="0" y="1623"/>
                </a:cxn>
                <a:cxn ang="0">
                  <a:pos x="0" y="0"/>
                </a:cxn>
                <a:cxn ang="0">
                  <a:pos x="221" y="199"/>
                </a:cxn>
              </a:cxnLst>
              <a:rect l="0" t="0" r="r" b="b"/>
              <a:pathLst>
                <a:path w="221" h="1765">
                  <a:moveTo>
                    <a:pt x="221" y="199"/>
                  </a:moveTo>
                  <a:lnTo>
                    <a:pt x="221" y="1765"/>
                  </a:lnTo>
                  <a:lnTo>
                    <a:pt x="0" y="1623"/>
                  </a:lnTo>
                  <a:lnTo>
                    <a:pt x="0" y="0"/>
                  </a:lnTo>
                  <a:lnTo>
                    <a:pt x="221" y="199"/>
                  </a:lnTo>
                  <a:close/>
                </a:path>
              </a:pathLst>
            </a:custGeom>
            <a:solidFill>
              <a:srgbClr val="C4C4C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24"/>
            <p:cNvSpPr>
              <a:spLocks/>
            </p:cNvSpPr>
            <p:nvPr/>
          </p:nvSpPr>
          <p:spPr bwMode="auto">
            <a:xfrm>
              <a:off x="6472099" y="1474194"/>
              <a:ext cx="4763" cy="38100"/>
            </a:xfrm>
            <a:custGeom>
              <a:avLst/>
              <a:gdLst/>
              <a:ahLst/>
              <a:cxnLst>
                <a:cxn ang="0">
                  <a:pos x="220" y="199"/>
                </a:cxn>
                <a:cxn ang="0">
                  <a:pos x="220" y="1793"/>
                </a:cxn>
                <a:cxn ang="0">
                  <a:pos x="0" y="1651"/>
                </a:cxn>
                <a:cxn ang="0">
                  <a:pos x="0" y="0"/>
                </a:cxn>
                <a:cxn ang="0">
                  <a:pos x="220" y="199"/>
                </a:cxn>
              </a:cxnLst>
              <a:rect l="0" t="0" r="r" b="b"/>
              <a:pathLst>
                <a:path w="220" h="1793">
                  <a:moveTo>
                    <a:pt x="220" y="199"/>
                  </a:moveTo>
                  <a:lnTo>
                    <a:pt x="220" y="1793"/>
                  </a:lnTo>
                  <a:lnTo>
                    <a:pt x="0" y="1651"/>
                  </a:lnTo>
                  <a:lnTo>
                    <a:pt x="0" y="0"/>
                  </a:lnTo>
                  <a:lnTo>
                    <a:pt x="220" y="199"/>
                  </a:lnTo>
                  <a:close/>
                </a:path>
              </a:pathLst>
            </a:custGeom>
            <a:solidFill>
              <a:srgbClr val="C5C5C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25"/>
            <p:cNvSpPr>
              <a:spLocks/>
            </p:cNvSpPr>
            <p:nvPr/>
          </p:nvSpPr>
          <p:spPr bwMode="auto">
            <a:xfrm>
              <a:off x="6468924" y="1471019"/>
              <a:ext cx="4763" cy="39687"/>
            </a:xfrm>
            <a:custGeom>
              <a:avLst/>
              <a:gdLst/>
              <a:ahLst/>
              <a:cxnLst>
                <a:cxn ang="0">
                  <a:pos x="220" y="199"/>
                </a:cxn>
                <a:cxn ang="0">
                  <a:pos x="220" y="1822"/>
                </a:cxn>
                <a:cxn ang="0">
                  <a:pos x="0" y="1680"/>
                </a:cxn>
                <a:cxn ang="0">
                  <a:pos x="0" y="0"/>
                </a:cxn>
                <a:cxn ang="0">
                  <a:pos x="220" y="199"/>
                </a:cxn>
              </a:cxnLst>
              <a:rect l="0" t="0" r="r" b="b"/>
              <a:pathLst>
                <a:path w="220" h="1822">
                  <a:moveTo>
                    <a:pt x="220" y="199"/>
                  </a:moveTo>
                  <a:lnTo>
                    <a:pt x="220" y="1822"/>
                  </a:lnTo>
                  <a:lnTo>
                    <a:pt x="0" y="1680"/>
                  </a:lnTo>
                  <a:lnTo>
                    <a:pt x="0" y="0"/>
                  </a:lnTo>
                  <a:lnTo>
                    <a:pt x="220" y="199"/>
                  </a:lnTo>
                  <a:close/>
                </a:path>
              </a:pathLst>
            </a:custGeom>
            <a:solidFill>
              <a:srgbClr val="C7C7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26"/>
            <p:cNvSpPr>
              <a:spLocks/>
            </p:cNvSpPr>
            <p:nvPr/>
          </p:nvSpPr>
          <p:spPr bwMode="auto">
            <a:xfrm>
              <a:off x="6467336" y="1469432"/>
              <a:ext cx="4763" cy="39687"/>
            </a:xfrm>
            <a:custGeom>
              <a:avLst/>
              <a:gdLst/>
              <a:ahLst/>
              <a:cxnLst>
                <a:cxn ang="0">
                  <a:pos x="221" y="199"/>
                </a:cxn>
                <a:cxn ang="0">
                  <a:pos x="221" y="1850"/>
                </a:cxn>
                <a:cxn ang="0">
                  <a:pos x="0" y="1707"/>
                </a:cxn>
                <a:cxn ang="0">
                  <a:pos x="0" y="0"/>
                </a:cxn>
                <a:cxn ang="0">
                  <a:pos x="221" y="199"/>
                </a:cxn>
              </a:cxnLst>
              <a:rect l="0" t="0" r="r" b="b"/>
              <a:pathLst>
                <a:path w="221" h="1850">
                  <a:moveTo>
                    <a:pt x="221" y="199"/>
                  </a:moveTo>
                  <a:lnTo>
                    <a:pt x="221" y="1850"/>
                  </a:lnTo>
                  <a:lnTo>
                    <a:pt x="0" y="1707"/>
                  </a:lnTo>
                  <a:lnTo>
                    <a:pt x="0" y="0"/>
                  </a:lnTo>
                  <a:lnTo>
                    <a:pt x="221" y="199"/>
                  </a:lnTo>
                  <a:close/>
                </a:path>
              </a:pathLst>
            </a:custGeom>
            <a:solidFill>
              <a:srgbClr val="C9C9C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27"/>
            <p:cNvSpPr>
              <a:spLocks/>
            </p:cNvSpPr>
            <p:nvPr/>
          </p:nvSpPr>
          <p:spPr bwMode="auto">
            <a:xfrm>
              <a:off x="6464161" y="1466257"/>
              <a:ext cx="4763" cy="41275"/>
            </a:xfrm>
            <a:custGeom>
              <a:avLst/>
              <a:gdLst/>
              <a:ahLst/>
              <a:cxnLst>
                <a:cxn ang="0">
                  <a:pos x="221" y="198"/>
                </a:cxn>
                <a:cxn ang="0">
                  <a:pos x="221" y="1878"/>
                </a:cxn>
                <a:cxn ang="0">
                  <a:pos x="0" y="1735"/>
                </a:cxn>
                <a:cxn ang="0">
                  <a:pos x="0" y="0"/>
                </a:cxn>
                <a:cxn ang="0">
                  <a:pos x="221" y="198"/>
                </a:cxn>
              </a:cxnLst>
              <a:rect l="0" t="0" r="r" b="b"/>
              <a:pathLst>
                <a:path w="221" h="1878">
                  <a:moveTo>
                    <a:pt x="221" y="198"/>
                  </a:moveTo>
                  <a:lnTo>
                    <a:pt x="221" y="1878"/>
                  </a:lnTo>
                  <a:lnTo>
                    <a:pt x="0" y="1735"/>
                  </a:lnTo>
                  <a:lnTo>
                    <a:pt x="0" y="0"/>
                  </a:lnTo>
                  <a:lnTo>
                    <a:pt x="221" y="198"/>
                  </a:lnTo>
                  <a:close/>
                </a:path>
              </a:pathLst>
            </a:custGeom>
            <a:solidFill>
              <a:srgbClr val="CACAC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28"/>
            <p:cNvSpPr>
              <a:spLocks/>
            </p:cNvSpPr>
            <p:nvPr/>
          </p:nvSpPr>
          <p:spPr bwMode="auto">
            <a:xfrm>
              <a:off x="6462574" y="1464669"/>
              <a:ext cx="4763" cy="41275"/>
            </a:xfrm>
            <a:custGeom>
              <a:avLst/>
              <a:gdLst/>
              <a:ahLst/>
              <a:cxnLst>
                <a:cxn ang="0">
                  <a:pos x="220" y="199"/>
                </a:cxn>
                <a:cxn ang="0">
                  <a:pos x="220" y="1906"/>
                </a:cxn>
                <a:cxn ang="0">
                  <a:pos x="0" y="1764"/>
                </a:cxn>
                <a:cxn ang="0">
                  <a:pos x="0" y="0"/>
                </a:cxn>
                <a:cxn ang="0">
                  <a:pos x="220" y="199"/>
                </a:cxn>
              </a:cxnLst>
              <a:rect l="0" t="0" r="r" b="b"/>
              <a:pathLst>
                <a:path w="220" h="1906">
                  <a:moveTo>
                    <a:pt x="220" y="199"/>
                  </a:moveTo>
                  <a:lnTo>
                    <a:pt x="220" y="1906"/>
                  </a:lnTo>
                  <a:lnTo>
                    <a:pt x="0" y="1764"/>
                  </a:lnTo>
                  <a:lnTo>
                    <a:pt x="0" y="0"/>
                  </a:lnTo>
                  <a:lnTo>
                    <a:pt x="220" y="199"/>
                  </a:lnTo>
                  <a:close/>
                </a:path>
              </a:pathLst>
            </a:custGeom>
            <a:solidFill>
              <a:srgbClr val="CDCC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29"/>
            <p:cNvSpPr>
              <a:spLocks/>
            </p:cNvSpPr>
            <p:nvPr/>
          </p:nvSpPr>
          <p:spPr bwMode="auto">
            <a:xfrm>
              <a:off x="6459399" y="1463082"/>
              <a:ext cx="4763" cy="41275"/>
            </a:xfrm>
            <a:custGeom>
              <a:avLst/>
              <a:gdLst/>
              <a:ahLst/>
              <a:cxnLst>
                <a:cxn ang="0">
                  <a:pos x="220" y="187"/>
                </a:cxn>
                <a:cxn ang="0">
                  <a:pos x="220" y="1922"/>
                </a:cxn>
                <a:cxn ang="0">
                  <a:pos x="0" y="1780"/>
                </a:cxn>
                <a:cxn ang="0">
                  <a:pos x="0" y="0"/>
                </a:cxn>
                <a:cxn ang="0">
                  <a:pos x="30" y="13"/>
                </a:cxn>
                <a:cxn ang="0">
                  <a:pos x="220" y="187"/>
                </a:cxn>
              </a:cxnLst>
              <a:rect l="0" t="0" r="r" b="b"/>
              <a:pathLst>
                <a:path w="220" h="1922">
                  <a:moveTo>
                    <a:pt x="220" y="187"/>
                  </a:moveTo>
                  <a:lnTo>
                    <a:pt x="220" y="1922"/>
                  </a:lnTo>
                  <a:lnTo>
                    <a:pt x="0" y="1780"/>
                  </a:lnTo>
                  <a:lnTo>
                    <a:pt x="0" y="0"/>
                  </a:lnTo>
                  <a:lnTo>
                    <a:pt x="30" y="13"/>
                  </a:lnTo>
                  <a:lnTo>
                    <a:pt x="220" y="187"/>
                  </a:lnTo>
                  <a:close/>
                </a:path>
              </a:pathLst>
            </a:custGeom>
            <a:solidFill>
              <a:srgbClr val="CECDC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30"/>
            <p:cNvSpPr>
              <a:spLocks/>
            </p:cNvSpPr>
            <p:nvPr/>
          </p:nvSpPr>
          <p:spPr bwMode="auto">
            <a:xfrm>
              <a:off x="6457811" y="1461494"/>
              <a:ext cx="4763" cy="41275"/>
            </a:xfrm>
            <a:custGeom>
              <a:avLst/>
              <a:gdLst/>
              <a:ahLst/>
              <a:cxnLst>
                <a:cxn ang="0">
                  <a:pos x="221" y="136"/>
                </a:cxn>
                <a:cxn ang="0">
                  <a:pos x="221" y="1900"/>
                </a:cxn>
                <a:cxn ang="0">
                  <a:pos x="0" y="1758"/>
                </a:cxn>
                <a:cxn ang="0">
                  <a:pos x="0" y="0"/>
                </a:cxn>
                <a:cxn ang="0">
                  <a:pos x="141" y="62"/>
                </a:cxn>
                <a:cxn ang="0">
                  <a:pos x="221" y="136"/>
                </a:cxn>
              </a:cxnLst>
              <a:rect l="0" t="0" r="r" b="b"/>
              <a:pathLst>
                <a:path w="221" h="1900">
                  <a:moveTo>
                    <a:pt x="221" y="136"/>
                  </a:moveTo>
                  <a:lnTo>
                    <a:pt x="221" y="1900"/>
                  </a:lnTo>
                  <a:lnTo>
                    <a:pt x="0" y="1758"/>
                  </a:lnTo>
                  <a:lnTo>
                    <a:pt x="0" y="0"/>
                  </a:lnTo>
                  <a:lnTo>
                    <a:pt x="141" y="62"/>
                  </a:lnTo>
                  <a:lnTo>
                    <a:pt x="221" y="136"/>
                  </a:lnTo>
                  <a:close/>
                </a:path>
              </a:pathLst>
            </a:custGeom>
            <a:solidFill>
              <a:srgbClr val="D0CFC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31"/>
            <p:cNvSpPr>
              <a:spLocks/>
            </p:cNvSpPr>
            <p:nvPr/>
          </p:nvSpPr>
          <p:spPr bwMode="auto">
            <a:xfrm>
              <a:off x="6454636" y="1461494"/>
              <a:ext cx="4763" cy="39687"/>
            </a:xfrm>
            <a:custGeom>
              <a:avLst/>
              <a:gdLst/>
              <a:ahLst/>
              <a:cxnLst>
                <a:cxn ang="0">
                  <a:pos x="220" y="99"/>
                </a:cxn>
                <a:cxn ang="0">
                  <a:pos x="220" y="1879"/>
                </a:cxn>
                <a:cxn ang="0">
                  <a:pos x="0" y="1736"/>
                </a:cxn>
                <a:cxn ang="0">
                  <a:pos x="0" y="0"/>
                </a:cxn>
                <a:cxn ang="0">
                  <a:pos x="220" y="99"/>
                </a:cxn>
              </a:cxnLst>
              <a:rect l="0" t="0" r="r" b="b"/>
              <a:pathLst>
                <a:path w="220" h="1879">
                  <a:moveTo>
                    <a:pt x="220" y="99"/>
                  </a:moveTo>
                  <a:lnTo>
                    <a:pt x="220" y="1879"/>
                  </a:lnTo>
                  <a:lnTo>
                    <a:pt x="0" y="1736"/>
                  </a:lnTo>
                  <a:lnTo>
                    <a:pt x="0" y="0"/>
                  </a:lnTo>
                  <a:lnTo>
                    <a:pt x="220" y="99"/>
                  </a:lnTo>
                  <a:close/>
                </a:path>
              </a:pathLst>
            </a:custGeom>
            <a:solidFill>
              <a:srgbClr val="D1D0D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32"/>
            <p:cNvSpPr>
              <a:spLocks/>
            </p:cNvSpPr>
            <p:nvPr/>
          </p:nvSpPr>
          <p:spPr bwMode="auto">
            <a:xfrm>
              <a:off x="6453049" y="1459907"/>
              <a:ext cx="4763" cy="39687"/>
            </a:xfrm>
            <a:custGeom>
              <a:avLst/>
              <a:gdLst/>
              <a:ahLst/>
              <a:cxnLst>
                <a:cxn ang="0">
                  <a:pos x="219" y="100"/>
                </a:cxn>
                <a:cxn ang="0">
                  <a:pos x="219" y="1858"/>
                </a:cxn>
                <a:cxn ang="0">
                  <a:pos x="0" y="1715"/>
                </a:cxn>
                <a:cxn ang="0">
                  <a:pos x="0" y="0"/>
                </a:cxn>
                <a:cxn ang="0">
                  <a:pos x="219" y="100"/>
                </a:cxn>
              </a:cxnLst>
              <a:rect l="0" t="0" r="r" b="b"/>
              <a:pathLst>
                <a:path w="219" h="1858">
                  <a:moveTo>
                    <a:pt x="219" y="100"/>
                  </a:moveTo>
                  <a:lnTo>
                    <a:pt x="219" y="1858"/>
                  </a:lnTo>
                  <a:lnTo>
                    <a:pt x="0" y="1715"/>
                  </a:lnTo>
                  <a:lnTo>
                    <a:pt x="0" y="0"/>
                  </a:lnTo>
                  <a:lnTo>
                    <a:pt x="219" y="100"/>
                  </a:lnTo>
                  <a:close/>
                </a:path>
              </a:pathLst>
            </a:custGeom>
            <a:solidFill>
              <a:srgbClr val="D3D2D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33"/>
            <p:cNvSpPr>
              <a:spLocks/>
            </p:cNvSpPr>
            <p:nvPr/>
          </p:nvSpPr>
          <p:spPr bwMode="auto">
            <a:xfrm>
              <a:off x="6449874" y="1458319"/>
              <a:ext cx="4763" cy="39687"/>
            </a:xfrm>
            <a:custGeom>
              <a:avLst/>
              <a:gdLst/>
              <a:ahLst/>
              <a:cxnLst>
                <a:cxn ang="0">
                  <a:pos x="220" y="99"/>
                </a:cxn>
                <a:cxn ang="0">
                  <a:pos x="220" y="1835"/>
                </a:cxn>
                <a:cxn ang="0">
                  <a:pos x="0" y="1693"/>
                </a:cxn>
                <a:cxn ang="0">
                  <a:pos x="0" y="0"/>
                </a:cxn>
                <a:cxn ang="0">
                  <a:pos x="220" y="99"/>
                </a:cxn>
              </a:cxnLst>
              <a:rect l="0" t="0" r="r" b="b"/>
              <a:pathLst>
                <a:path w="220" h="1835">
                  <a:moveTo>
                    <a:pt x="220" y="99"/>
                  </a:moveTo>
                  <a:lnTo>
                    <a:pt x="220" y="1835"/>
                  </a:lnTo>
                  <a:lnTo>
                    <a:pt x="0" y="1693"/>
                  </a:lnTo>
                  <a:lnTo>
                    <a:pt x="0" y="0"/>
                  </a:lnTo>
                  <a:lnTo>
                    <a:pt x="220" y="99"/>
                  </a:lnTo>
                  <a:close/>
                </a:path>
              </a:pathLst>
            </a:custGeom>
            <a:solidFill>
              <a:srgbClr val="D5D4D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34"/>
            <p:cNvSpPr>
              <a:spLocks/>
            </p:cNvSpPr>
            <p:nvPr/>
          </p:nvSpPr>
          <p:spPr bwMode="auto">
            <a:xfrm>
              <a:off x="6446699" y="1458319"/>
              <a:ext cx="6350" cy="38100"/>
            </a:xfrm>
            <a:custGeom>
              <a:avLst/>
              <a:gdLst/>
              <a:ahLst/>
              <a:cxnLst>
                <a:cxn ang="0">
                  <a:pos x="221" y="99"/>
                </a:cxn>
                <a:cxn ang="0">
                  <a:pos x="221" y="1814"/>
                </a:cxn>
                <a:cxn ang="0">
                  <a:pos x="0" y="1672"/>
                </a:cxn>
                <a:cxn ang="0">
                  <a:pos x="0" y="0"/>
                </a:cxn>
                <a:cxn ang="0">
                  <a:pos x="221" y="99"/>
                </a:cxn>
              </a:cxnLst>
              <a:rect l="0" t="0" r="r" b="b"/>
              <a:pathLst>
                <a:path w="221" h="1814">
                  <a:moveTo>
                    <a:pt x="221" y="99"/>
                  </a:moveTo>
                  <a:lnTo>
                    <a:pt x="221" y="1814"/>
                  </a:lnTo>
                  <a:lnTo>
                    <a:pt x="0" y="1672"/>
                  </a:lnTo>
                  <a:lnTo>
                    <a:pt x="0" y="0"/>
                  </a:lnTo>
                  <a:lnTo>
                    <a:pt x="221" y="99"/>
                  </a:lnTo>
                  <a:close/>
                </a:path>
              </a:pathLst>
            </a:custGeom>
            <a:solidFill>
              <a:srgbClr val="D6D6D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35"/>
            <p:cNvSpPr>
              <a:spLocks/>
            </p:cNvSpPr>
            <p:nvPr/>
          </p:nvSpPr>
          <p:spPr bwMode="auto">
            <a:xfrm>
              <a:off x="6445111" y="1456732"/>
              <a:ext cx="4763" cy="38100"/>
            </a:xfrm>
            <a:custGeom>
              <a:avLst/>
              <a:gdLst/>
              <a:ahLst/>
              <a:cxnLst>
                <a:cxn ang="0">
                  <a:pos x="221" y="100"/>
                </a:cxn>
                <a:cxn ang="0">
                  <a:pos x="221" y="1793"/>
                </a:cxn>
                <a:cxn ang="0">
                  <a:pos x="0" y="1651"/>
                </a:cxn>
                <a:cxn ang="0">
                  <a:pos x="0" y="0"/>
                </a:cxn>
                <a:cxn ang="0">
                  <a:pos x="221" y="100"/>
                </a:cxn>
              </a:cxnLst>
              <a:rect l="0" t="0" r="r" b="b"/>
              <a:pathLst>
                <a:path w="221" h="1793">
                  <a:moveTo>
                    <a:pt x="221" y="100"/>
                  </a:moveTo>
                  <a:lnTo>
                    <a:pt x="221" y="1793"/>
                  </a:lnTo>
                  <a:lnTo>
                    <a:pt x="0" y="1651"/>
                  </a:lnTo>
                  <a:lnTo>
                    <a:pt x="0" y="0"/>
                  </a:lnTo>
                  <a:lnTo>
                    <a:pt x="221" y="100"/>
                  </a:lnTo>
                  <a:close/>
                </a:path>
              </a:pathLst>
            </a:custGeom>
            <a:solidFill>
              <a:srgbClr val="D9D8D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37"/>
            <p:cNvSpPr>
              <a:spLocks/>
            </p:cNvSpPr>
            <p:nvPr/>
          </p:nvSpPr>
          <p:spPr bwMode="auto">
            <a:xfrm>
              <a:off x="6440349" y="1453557"/>
              <a:ext cx="4763" cy="38100"/>
            </a:xfrm>
            <a:custGeom>
              <a:avLst/>
              <a:gdLst/>
              <a:ahLst/>
              <a:cxnLst>
                <a:cxn ang="0">
                  <a:pos x="220" y="99"/>
                </a:cxn>
                <a:cxn ang="0">
                  <a:pos x="220" y="1750"/>
                </a:cxn>
                <a:cxn ang="0">
                  <a:pos x="0" y="1608"/>
                </a:cxn>
                <a:cxn ang="0">
                  <a:pos x="0" y="0"/>
                </a:cxn>
                <a:cxn ang="0">
                  <a:pos x="220" y="99"/>
                </a:cxn>
              </a:cxnLst>
              <a:rect l="0" t="0" r="r" b="b"/>
              <a:pathLst>
                <a:path w="220" h="1750">
                  <a:moveTo>
                    <a:pt x="220" y="99"/>
                  </a:moveTo>
                  <a:lnTo>
                    <a:pt x="220" y="1750"/>
                  </a:lnTo>
                  <a:lnTo>
                    <a:pt x="0" y="1608"/>
                  </a:lnTo>
                  <a:lnTo>
                    <a:pt x="0" y="0"/>
                  </a:lnTo>
                  <a:lnTo>
                    <a:pt x="220" y="99"/>
                  </a:lnTo>
                  <a:close/>
                </a:path>
              </a:pathLst>
            </a:custGeom>
            <a:solidFill>
              <a:srgbClr val="DDDCD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38"/>
            <p:cNvSpPr>
              <a:spLocks/>
            </p:cNvSpPr>
            <p:nvPr/>
          </p:nvSpPr>
          <p:spPr bwMode="auto">
            <a:xfrm>
              <a:off x="6437174" y="1453557"/>
              <a:ext cx="4763" cy="36512"/>
            </a:xfrm>
            <a:custGeom>
              <a:avLst/>
              <a:gdLst/>
              <a:ahLst/>
              <a:cxnLst>
                <a:cxn ang="0">
                  <a:pos x="221" y="99"/>
                </a:cxn>
                <a:cxn ang="0">
                  <a:pos x="221" y="1728"/>
                </a:cxn>
                <a:cxn ang="0">
                  <a:pos x="0" y="1586"/>
                </a:cxn>
                <a:cxn ang="0">
                  <a:pos x="0" y="0"/>
                </a:cxn>
                <a:cxn ang="0">
                  <a:pos x="221" y="99"/>
                </a:cxn>
              </a:cxnLst>
              <a:rect l="0" t="0" r="r" b="b"/>
              <a:pathLst>
                <a:path w="221" h="1728">
                  <a:moveTo>
                    <a:pt x="221" y="99"/>
                  </a:moveTo>
                  <a:lnTo>
                    <a:pt x="221" y="1728"/>
                  </a:lnTo>
                  <a:lnTo>
                    <a:pt x="0" y="1586"/>
                  </a:lnTo>
                  <a:lnTo>
                    <a:pt x="0" y="0"/>
                  </a:lnTo>
                  <a:lnTo>
                    <a:pt x="221" y="99"/>
                  </a:lnTo>
                  <a:close/>
                </a:path>
              </a:pathLst>
            </a:custGeom>
            <a:solidFill>
              <a:srgbClr val="DEDED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39"/>
            <p:cNvSpPr>
              <a:spLocks/>
            </p:cNvSpPr>
            <p:nvPr/>
          </p:nvSpPr>
          <p:spPr bwMode="auto">
            <a:xfrm>
              <a:off x="6435586" y="1453557"/>
              <a:ext cx="4763" cy="36512"/>
            </a:xfrm>
            <a:custGeom>
              <a:avLst/>
              <a:gdLst/>
              <a:ahLst/>
              <a:cxnLst>
                <a:cxn ang="0">
                  <a:pos x="221" y="52"/>
                </a:cxn>
                <a:cxn ang="0">
                  <a:pos x="221" y="1660"/>
                </a:cxn>
                <a:cxn ang="0">
                  <a:pos x="0" y="1517"/>
                </a:cxn>
                <a:cxn ang="0">
                  <a:pos x="0" y="26"/>
                </a:cxn>
                <a:cxn ang="0">
                  <a:pos x="104" y="0"/>
                </a:cxn>
                <a:cxn ang="0">
                  <a:pos x="221" y="52"/>
                </a:cxn>
              </a:cxnLst>
              <a:rect l="0" t="0" r="r" b="b"/>
              <a:pathLst>
                <a:path w="221" h="1660">
                  <a:moveTo>
                    <a:pt x="221" y="52"/>
                  </a:moveTo>
                  <a:lnTo>
                    <a:pt x="221" y="1660"/>
                  </a:lnTo>
                  <a:lnTo>
                    <a:pt x="0" y="1517"/>
                  </a:lnTo>
                  <a:lnTo>
                    <a:pt x="0" y="26"/>
                  </a:lnTo>
                  <a:lnTo>
                    <a:pt x="104" y="0"/>
                  </a:lnTo>
                  <a:lnTo>
                    <a:pt x="221" y="52"/>
                  </a:lnTo>
                  <a:close/>
                </a:path>
              </a:pathLst>
            </a:custGeom>
            <a:solidFill>
              <a:srgbClr val="E1E0E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40"/>
            <p:cNvSpPr>
              <a:spLocks/>
            </p:cNvSpPr>
            <p:nvPr/>
          </p:nvSpPr>
          <p:spPr bwMode="auto">
            <a:xfrm>
              <a:off x="6432411" y="1453557"/>
              <a:ext cx="4763" cy="34925"/>
            </a:xfrm>
            <a:custGeom>
              <a:avLst/>
              <a:gdLst/>
              <a:ahLst/>
              <a:cxnLst>
                <a:cxn ang="0">
                  <a:pos x="220" y="3"/>
                </a:cxn>
                <a:cxn ang="0">
                  <a:pos x="220" y="1589"/>
                </a:cxn>
                <a:cxn ang="0">
                  <a:pos x="0" y="1446"/>
                </a:cxn>
                <a:cxn ang="0">
                  <a:pos x="0" y="54"/>
                </a:cxn>
                <a:cxn ang="0">
                  <a:pos x="214" y="0"/>
                </a:cxn>
                <a:cxn ang="0">
                  <a:pos x="220" y="3"/>
                </a:cxn>
              </a:cxnLst>
              <a:rect l="0" t="0" r="r" b="b"/>
              <a:pathLst>
                <a:path w="220" h="1589">
                  <a:moveTo>
                    <a:pt x="220" y="3"/>
                  </a:moveTo>
                  <a:lnTo>
                    <a:pt x="220" y="1589"/>
                  </a:lnTo>
                  <a:lnTo>
                    <a:pt x="0" y="1446"/>
                  </a:lnTo>
                  <a:lnTo>
                    <a:pt x="0" y="54"/>
                  </a:lnTo>
                  <a:lnTo>
                    <a:pt x="214" y="0"/>
                  </a:lnTo>
                  <a:lnTo>
                    <a:pt x="220" y="3"/>
                  </a:lnTo>
                  <a:close/>
                </a:path>
              </a:pathLst>
            </a:custGeom>
            <a:solidFill>
              <a:srgbClr val="E3E3E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41"/>
            <p:cNvSpPr>
              <a:spLocks/>
            </p:cNvSpPr>
            <p:nvPr/>
          </p:nvSpPr>
          <p:spPr bwMode="auto">
            <a:xfrm>
              <a:off x="6430824" y="1453557"/>
              <a:ext cx="4763" cy="33337"/>
            </a:xfrm>
            <a:custGeom>
              <a:avLst/>
              <a:gdLst/>
              <a:ahLst/>
              <a:cxnLst>
                <a:cxn ang="0">
                  <a:pos x="220" y="0"/>
                </a:cxn>
                <a:cxn ang="0">
                  <a:pos x="220" y="1491"/>
                </a:cxn>
                <a:cxn ang="0">
                  <a:pos x="0" y="1349"/>
                </a:cxn>
                <a:cxn ang="0">
                  <a:pos x="0" y="56"/>
                </a:cxn>
                <a:cxn ang="0">
                  <a:pos x="220" y="0"/>
                </a:cxn>
              </a:cxnLst>
              <a:rect l="0" t="0" r="r" b="b"/>
              <a:pathLst>
                <a:path w="220" h="1491">
                  <a:moveTo>
                    <a:pt x="220" y="0"/>
                  </a:moveTo>
                  <a:lnTo>
                    <a:pt x="220" y="1491"/>
                  </a:lnTo>
                  <a:lnTo>
                    <a:pt x="0" y="1349"/>
                  </a:lnTo>
                  <a:lnTo>
                    <a:pt x="0" y="56"/>
                  </a:lnTo>
                  <a:lnTo>
                    <a:pt x="220" y="0"/>
                  </a:lnTo>
                  <a:close/>
                </a:path>
              </a:pathLst>
            </a:custGeom>
            <a:solidFill>
              <a:srgbClr val="E4E4E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42"/>
            <p:cNvSpPr>
              <a:spLocks/>
            </p:cNvSpPr>
            <p:nvPr/>
          </p:nvSpPr>
          <p:spPr bwMode="auto">
            <a:xfrm>
              <a:off x="6427649" y="1455144"/>
              <a:ext cx="4763" cy="30162"/>
            </a:xfrm>
            <a:custGeom>
              <a:avLst/>
              <a:gdLst/>
              <a:ahLst/>
              <a:cxnLst>
                <a:cxn ang="0">
                  <a:pos x="219" y="0"/>
                </a:cxn>
                <a:cxn ang="0">
                  <a:pos x="219" y="1392"/>
                </a:cxn>
                <a:cxn ang="0">
                  <a:pos x="0" y="1250"/>
                </a:cxn>
                <a:cxn ang="0">
                  <a:pos x="0" y="56"/>
                </a:cxn>
                <a:cxn ang="0">
                  <a:pos x="219" y="0"/>
                </a:cxn>
              </a:cxnLst>
              <a:rect l="0" t="0" r="r" b="b"/>
              <a:pathLst>
                <a:path w="219" h="1392">
                  <a:moveTo>
                    <a:pt x="219" y="0"/>
                  </a:moveTo>
                  <a:lnTo>
                    <a:pt x="219" y="1392"/>
                  </a:lnTo>
                  <a:lnTo>
                    <a:pt x="0" y="1250"/>
                  </a:lnTo>
                  <a:lnTo>
                    <a:pt x="0" y="56"/>
                  </a:lnTo>
                  <a:lnTo>
                    <a:pt x="219" y="0"/>
                  </a:lnTo>
                  <a:close/>
                </a:path>
              </a:pathLst>
            </a:custGeom>
            <a:solidFill>
              <a:srgbClr val="E7E6E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43"/>
            <p:cNvSpPr>
              <a:spLocks/>
            </p:cNvSpPr>
            <p:nvPr/>
          </p:nvSpPr>
          <p:spPr bwMode="auto">
            <a:xfrm>
              <a:off x="6426061" y="1455144"/>
              <a:ext cx="4763" cy="28575"/>
            </a:xfrm>
            <a:custGeom>
              <a:avLst/>
              <a:gdLst/>
              <a:ahLst/>
              <a:cxnLst>
                <a:cxn ang="0">
                  <a:pos x="220" y="0"/>
                </a:cxn>
                <a:cxn ang="0">
                  <a:pos x="220" y="1293"/>
                </a:cxn>
                <a:cxn ang="0">
                  <a:pos x="0" y="1150"/>
                </a:cxn>
                <a:cxn ang="0">
                  <a:pos x="0" y="56"/>
                </a:cxn>
                <a:cxn ang="0">
                  <a:pos x="220" y="0"/>
                </a:cxn>
              </a:cxnLst>
              <a:rect l="0" t="0" r="r" b="b"/>
              <a:pathLst>
                <a:path w="220" h="1293">
                  <a:moveTo>
                    <a:pt x="220" y="0"/>
                  </a:moveTo>
                  <a:lnTo>
                    <a:pt x="220" y="1293"/>
                  </a:lnTo>
                  <a:lnTo>
                    <a:pt x="0" y="1150"/>
                  </a:lnTo>
                  <a:lnTo>
                    <a:pt x="0" y="56"/>
                  </a:lnTo>
                  <a:lnTo>
                    <a:pt x="220" y="0"/>
                  </a:lnTo>
                  <a:close/>
                </a:path>
              </a:pathLst>
            </a:custGeom>
            <a:solidFill>
              <a:srgbClr val="E8E8E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44"/>
            <p:cNvSpPr>
              <a:spLocks/>
            </p:cNvSpPr>
            <p:nvPr/>
          </p:nvSpPr>
          <p:spPr bwMode="auto">
            <a:xfrm>
              <a:off x="6422886" y="1455144"/>
              <a:ext cx="4763" cy="26987"/>
            </a:xfrm>
            <a:custGeom>
              <a:avLst/>
              <a:gdLst/>
              <a:ahLst/>
              <a:cxnLst>
                <a:cxn ang="0">
                  <a:pos x="221" y="0"/>
                </a:cxn>
                <a:cxn ang="0">
                  <a:pos x="221" y="1194"/>
                </a:cxn>
                <a:cxn ang="0">
                  <a:pos x="0" y="1051"/>
                </a:cxn>
                <a:cxn ang="0">
                  <a:pos x="0" y="56"/>
                </a:cxn>
                <a:cxn ang="0">
                  <a:pos x="221" y="0"/>
                </a:cxn>
              </a:cxnLst>
              <a:rect l="0" t="0" r="r" b="b"/>
              <a:pathLst>
                <a:path w="221" h="1194">
                  <a:moveTo>
                    <a:pt x="221" y="0"/>
                  </a:moveTo>
                  <a:lnTo>
                    <a:pt x="221" y="1194"/>
                  </a:lnTo>
                  <a:lnTo>
                    <a:pt x="0" y="1051"/>
                  </a:lnTo>
                  <a:lnTo>
                    <a:pt x="0" y="56"/>
                  </a:lnTo>
                  <a:lnTo>
                    <a:pt x="221" y="0"/>
                  </a:lnTo>
                  <a:close/>
                </a:path>
              </a:pathLst>
            </a:custGeom>
            <a:solidFill>
              <a:srgbClr val="EBEAE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45"/>
            <p:cNvSpPr>
              <a:spLocks/>
            </p:cNvSpPr>
            <p:nvPr/>
          </p:nvSpPr>
          <p:spPr bwMode="auto">
            <a:xfrm>
              <a:off x="6421299" y="1456732"/>
              <a:ext cx="4763" cy="23812"/>
            </a:xfrm>
            <a:custGeom>
              <a:avLst/>
              <a:gdLst/>
              <a:ahLst/>
              <a:cxnLst>
                <a:cxn ang="0">
                  <a:pos x="220" y="0"/>
                </a:cxn>
                <a:cxn ang="0">
                  <a:pos x="220" y="1094"/>
                </a:cxn>
                <a:cxn ang="0">
                  <a:pos x="0" y="952"/>
                </a:cxn>
                <a:cxn ang="0">
                  <a:pos x="0" y="56"/>
                </a:cxn>
                <a:cxn ang="0">
                  <a:pos x="220" y="0"/>
                </a:cxn>
              </a:cxnLst>
              <a:rect l="0" t="0" r="r" b="b"/>
              <a:pathLst>
                <a:path w="220" h="1094">
                  <a:moveTo>
                    <a:pt x="220" y="0"/>
                  </a:moveTo>
                  <a:lnTo>
                    <a:pt x="220" y="1094"/>
                  </a:lnTo>
                  <a:lnTo>
                    <a:pt x="0" y="952"/>
                  </a:lnTo>
                  <a:lnTo>
                    <a:pt x="0" y="56"/>
                  </a:lnTo>
                  <a:lnTo>
                    <a:pt x="220" y="0"/>
                  </a:lnTo>
                  <a:close/>
                </a:path>
              </a:pathLst>
            </a:custGeom>
            <a:solidFill>
              <a:srgbClr val="ECECE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46"/>
            <p:cNvSpPr>
              <a:spLocks/>
            </p:cNvSpPr>
            <p:nvPr/>
          </p:nvSpPr>
          <p:spPr bwMode="auto">
            <a:xfrm>
              <a:off x="6418124" y="1456732"/>
              <a:ext cx="4763" cy="22225"/>
            </a:xfrm>
            <a:custGeom>
              <a:avLst/>
              <a:gdLst/>
              <a:ahLst/>
              <a:cxnLst>
                <a:cxn ang="0">
                  <a:pos x="220" y="0"/>
                </a:cxn>
                <a:cxn ang="0">
                  <a:pos x="220" y="995"/>
                </a:cxn>
                <a:cxn ang="0">
                  <a:pos x="0" y="853"/>
                </a:cxn>
                <a:cxn ang="0">
                  <a:pos x="0" y="56"/>
                </a:cxn>
                <a:cxn ang="0">
                  <a:pos x="220" y="0"/>
                </a:cxn>
              </a:cxnLst>
              <a:rect l="0" t="0" r="r" b="b"/>
              <a:pathLst>
                <a:path w="220" h="995">
                  <a:moveTo>
                    <a:pt x="220" y="0"/>
                  </a:moveTo>
                  <a:lnTo>
                    <a:pt x="220" y="995"/>
                  </a:lnTo>
                  <a:lnTo>
                    <a:pt x="0" y="853"/>
                  </a:lnTo>
                  <a:lnTo>
                    <a:pt x="0" y="56"/>
                  </a:lnTo>
                  <a:lnTo>
                    <a:pt x="220" y="0"/>
                  </a:lnTo>
                  <a:close/>
                </a:path>
              </a:pathLst>
            </a:custGeom>
            <a:solidFill>
              <a:srgbClr val="EFEEE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 name="Freeform 47"/>
            <p:cNvSpPr>
              <a:spLocks/>
            </p:cNvSpPr>
            <p:nvPr/>
          </p:nvSpPr>
          <p:spPr bwMode="auto">
            <a:xfrm>
              <a:off x="6416536" y="1456732"/>
              <a:ext cx="4763" cy="20637"/>
            </a:xfrm>
            <a:custGeom>
              <a:avLst/>
              <a:gdLst/>
              <a:ahLst/>
              <a:cxnLst>
                <a:cxn ang="0">
                  <a:pos x="221" y="0"/>
                </a:cxn>
                <a:cxn ang="0">
                  <a:pos x="221" y="896"/>
                </a:cxn>
                <a:cxn ang="0">
                  <a:pos x="0" y="754"/>
                </a:cxn>
                <a:cxn ang="0">
                  <a:pos x="0" y="56"/>
                </a:cxn>
                <a:cxn ang="0">
                  <a:pos x="221" y="0"/>
                </a:cxn>
              </a:cxnLst>
              <a:rect l="0" t="0" r="r" b="b"/>
              <a:pathLst>
                <a:path w="221" h="896">
                  <a:moveTo>
                    <a:pt x="221" y="0"/>
                  </a:moveTo>
                  <a:lnTo>
                    <a:pt x="221" y="896"/>
                  </a:lnTo>
                  <a:lnTo>
                    <a:pt x="0" y="754"/>
                  </a:lnTo>
                  <a:lnTo>
                    <a:pt x="0" y="56"/>
                  </a:lnTo>
                  <a:lnTo>
                    <a:pt x="221" y="0"/>
                  </a:lnTo>
                  <a:close/>
                </a:path>
              </a:pathLst>
            </a:custGeom>
            <a:solidFill>
              <a:srgbClr val="F1F1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 name="Freeform 48"/>
            <p:cNvSpPr>
              <a:spLocks/>
            </p:cNvSpPr>
            <p:nvPr/>
          </p:nvSpPr>
          <p:spPr bwMode="auto">
            <a:xfrm>
              <a:off x="6413361" y="1458319"/>
              <a:ext cx="4763" cy="17462"/>
            </a:xfrm>
            <a:custGeom>
              <a:avLst/>
              <a:gdLst/>
              <a:ahLst/>
              <a:cxnLst>
                <a:cxn ang="0">
                  <a:pos x="221" y="0"/>
                </a:cxn>
                <a:cxn ang="0">
                  <a:pos x="221" y="797"/>
                </a:cxn>
                <a:cxn ang="0">
                  <a:pos x="0" y="655"/>
                </a:cxn>
                <a:cxn ang="0">
                  <a:pos x="0" y="56"/>
                </a:cxn>
                <a:cxn ang="0">
                  <a:pos x="221" y="0"/>
                </a:cxn>
              </a:cxnLst>
              <a:rect l="0" t="0" r="r" b="b"/>
              <a:pathLst>
                <a:path w="221" h="797">
                  <a:moveTo>
                    <a:pt x="221" y="0"/>
                  </a:moveTo>
                  <a:lnTo>
                    <a:pt x="221" y="797"/>
                  </a:lnTo>
                  <a:lnTo>
                    <a:pt x="0" y="655"/>
                  </a:lnTo>
                  <a:lnTo>
                    <a:pt x="0" y="56"/>
                  </a:lnTo>
                  <a:lnTo>
                    <a:pt x="221" y="0"/>
                  </a:lnTo>
                  <a:close/>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49"/>
            <p:cNvSpPr>
              <a:spLocks/>
            </p:cNvSpPr>
            <p:nvPr/>
          </p:nvSpPr>
          <p:spPr bwMode="auto">
            <a:xfrm>
              <a:off x="6411774" y="1458319"/>
              <a:ext cx="4763" cy="15875"/>
            </a:xfrm>
            <a:custGeom>
              <a:avLst/>
              <a:gdLst/>
              <a:ahLst/>
              <a:cxnLst>
                <a:cxn ang="0">
                  <a:pos x="220" y="0"/>
                </a:cxn>
                <a:cxn ang="0">
                  <a:pos x="220" y="698"/>
                </a:cxn>
                <a:cxn ang="0">
                  <a:pos x="0" y="556"/>
                </a:cxn>
                <a:cxn ang="0">
                  <a:pos x="0" y="56"/>
                </a:cxn>
                <a:cxn ang="0">
                  <a:pos x="220" y="0"/>
                </a:cxn>
              </a:cxnLst>
              <a:rect l="0" t="0" r="r" b="b"/>
              <a:pathLst>
                <a:path w="220" h="698">
                  <a:moveTo>
                    <a:pt x="220" y="0"/>
                  </a:moveTo>
                  <a:lnTo>
                    <a:pt x="220" y="698"/>
                  </a:lnTo>
                  <a:lnTo>
                    <a:pt x="0" y="556"/>
                  </a:lnTo>
                  <a:lnTo>
                    <a:pt x="0" y="56"/>
                  </a:lnTo>
                  <a:lnTo>
                    <a:pt x="220" y="0"/>
                  </a:ln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Freeform 50"/>
            <p:cNvSpPr>
              <a:spLocks/>
            </p:cNvSpPr>
            <p:nvPr/>
          </p:nvSpPr>
          <p:spPr bwMode="auto">
            <a:xfrm>
              <a:off x="6408599" y="1459907"/>
              <a:ext cx="4763" cy="12700"/>
            </a:xfrm>
            <a:custGeom>
              <a:avLst/>
              <a:gdLst/>
              <a:ahLst/>
              <a:cxnLst>
                <a:cxn ang="0">
                  <a:pos x="220" y="0"/>
                </a:cxn>
                <a:cxn ang="0">
                  <a:pos x="220" y="599"/>
                </a:cxn>
                <a:cxn ang="0">
                  <a:pos x="0" y="457"/>
                </a:cxn>
                <a:cxn ang="0">
                  <a:pos x="0" y="56"/>
                </a:cxn>
                <a:cxn ang="0">
                  <a:pos x="220" y="0"/>
                </a:cxn>
              </a:cxnLst>
              <a:rect l="0" t="0" r="r" b="b"/>
              <a:pathLst>
                <a:path w="220" h="599">
                  <a:moveTo>
                    <a:pt x="220" y="0"/>
                  </a:moveTo>
                  <a:lnTo>
                    <a:pt x="220" y="599"/>
                  </a:lnTo>
                  <a:lnTo>
                    <a:pt x="0" y="457"/>
                  </a:lnTo>
                  <a:lnTo>
                    <a:pt x="0" y="56"/>
                  </a:lnTo>
                  <a:lnTo>
                    <a:pt x="220" y="0"/>
                  </a:lnTo>
                  <a:close/>
                </a:path>
              </a:pathLst>
            </a:custGeom>
            <a:solidFill>
              <a:srgbClr val="F6F6F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9" name="Freeform 51"/>
            <p:cNvSpPr>
              <a:spLocks/>
            </p:cNvSpPr>
            <p:nvPr/>
          </p:nvSpPr>
          <p:spPr bwMode="auto">
            <a:xfrm>
              <a:off x="6407011" y="1459907"/>
              <a:ext cx="4763" cy="11112"/>
            </a:xfrm>
            <a:custGeom>
              <a:avLst/>
              <a:gdLst/>
              <a:ahLst/>
              <a:cxnLst>
                <a:cxn ang="0">
                  <a:pos x="221" y="0"/>
                </a:cxn>
                <a:cxn ang="0">
                  <a:pos x="221" y="500"/>
                </a:cxn>
                <a:cxn ang="0">
                  <a:pos x="0" y="358"/>
                </a:cxn>
                <a:cxn ang="0">
                  <a:pos x="0" y="56"/>
                </a:cxn>
                <a:cxn ang="0">
                  <a:pos x="221" y="0"/>
                </a:cxn>
              </a:cxnLst>
              <a:rect l="0" t="0" r="r" b="b"/>
              <a:pathLst>
                <a:path w="221" h="500">
                  <a:moveTo>
                    <a:pt x="221" y="0"/>
                  </a:moveTo>
                  <a:lnTo>
                    <a:pt x="221" y="500"/>
                  </a:lnTo>
                  <a:lnTo>
                    <a:pt x="0" y="358"/>
                  </a:lnTo>
                  <a:lnTo>
                    <a:pt x="0" y="56"/>
                  </a:lnTo>
                  <a:lnTo>
                    <a:pt x="221" y="0"/>
                  </a:lnTo>
                  <a:close/>
                </a:path>
              </a:pathLst>
            </a:custGeom>
            <a:solidFill>
              <a:srgbClr val="F9F9F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52"/>
            <p:cNvSpPr>
              <a:spLocks/>
            </p:cNvSpPr>
            <p:nvPr/>
          </p:nvSpPr>
          <p:spPr bwMode="auto">
            <a:xfrm>
              <a:off x="6403836" y="1459907"/>
              <a:ext cx="4763" cy="9525"/>
            </a:xfrm>
            <a:custGeom>
              <a:avLst/>
              <a:gdLst/>
              <a:ahLst/>
              <a:cxnLst>
                <a:cxn ang="0">
                  <a:pos x="221" y="0"/>
                </a:cxn>
                <a:cxn ang="0">
                  <a:pos x="221" y="401"/>
                </a:cxn>
                <a:cxn ang="0">
                  <a:pos x="0" y="259"/>
                </a:cxn>
                <a:cxn ang="0">
                  <a:pos x="0" y="56"/>
                </a:cxn>
                <a:cxn ang="0">
                  <a:pos x="221" y="0"/>
                </a:cxn>
              </a:cxnLst>
              <a:rect l="0" t="0" r="r" b="b"/>
              <a:pathLst>
                <a:path w="221" h="401">
                  <a:moveTo>
                    <a:pt x="221" y="0"/>
                  </a:moveTo>
                  <a:lnTo>
                    <a:pt x="221" y="401"/>
                  </a:lnTo>
                  <a:lnTo>
                    <a:pt x="0" y="259"/>
                  </a:lnTo>
                  <a:lnTo>
                    <a:pt x="0" y="56"/>
                  </a:lnTo>
                  <a:lnTo>
                    <a:pt x="221" y="0"/>
                  </a:lnTo>
                  <a:close/>
                </a:path>
              </a:pathLst>
            </a:custGeom>
            <a:solidFill>
              <a:srgbClr val="FAFAF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1" name="Freeform 53"/>
            <p:cNvSpPr>
              <a:spLocks/>
            </p:cNvSpPr>
            <p:nvPr/>
          </p:nvSpPr>
          <p:spPr bwMode="auto">
            <a:xfrm>
              <a:off x="6402249" y="1461494"/>
              <a:ext cx="4763" cy="6350"/>
            </a:xfrm>
            <a:custGeom>
              <a:avLst/>
              <a:gdLst/>
              <a:ahLst/>
              <a:cxnLst>
                <a:cxn ang="0">
                  <a:pos x="219" y="0"/>
                </a:cxn>
                <a:cxn ang="0">
                  <a:pos x="219" y="302"/>
                </a:cxn>
                <a:cxn ang="0">
                  <a:pos x="0" y="159"/>
                </a:cxn>
                <a:cxn ang="0">
                  <a:pos x="0" y="56"/>
                </a:cxn>
                <a:cxn ang="0">
                  <a:pos x="219" y="0"/>
                </a:cxn>
              </a:cxnLst>
              <a:rect l="0" t="0" r="r" b="b"/>
              <a:pathLst>
                <a:path w="219" h="302">
                  <a:moveTo>
                    <a:pt x="219" y="0"/>
                  </a:moveTo>
                  <a:lnTo>
                    <a:pt x="219" y="302"/>
                  </a:lnTo>
                  <a:lnTo>
                    <a:pt x="0" y="159"/>
                  </a:lnTo>
                  <a:lnTo>
                    <a:pt x="0" y="56"/>
                  </a:lnTo>
                  <a:lnTo>
                    <a:pt x="219" y="0"/>
                  </a:lnTo>
                  <a:close/>
                </a:path>
              </a:pathLst>
            </a:custGeom>
            <a:solidFill>
              <a:srgbClr val="FDFDF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54"/>
            <p:cNvSpPr>
              <a:spLocks/>
            </p:cNvSpPr>
            <p:nvPr/>
          </p:nvSpPr>
          <p:spPr bwMode="auto">
            <a:xfrm>
              <a:off x="6399074" y="1461494"/>
              <a:ext cx="4763" cy="4762"/>
            </a:xfrm>
            <a:custGeom>
              <a:avLst/>
              <a:gdLst/>
              <a:ahLst/>
              <a:cxnLst>
                <a:cxn ang="0">
                  <a:pos x="219" y="0"/>
                </a:cxn>
                <a:cxn ang="0">
                  <a:pos x="219" y="203"/>
                </a:cxn>
                <a:cxn ang="0">
                  <a:pos x="0" y="60"/>
                </a:cxn>
                <a:cxn ang="0">
                  <a:pos x="0" y="55"/>
                </a:cxn>
                <a:cxn ang="0">
                  <a:pos x="219" y="0"/>
                </a:cxn>
              </a:cxnLst>
              <a:rect l="0" t="0" r="r" b="b"/>
              <a:pathLst>
                <a:path w="219" h="203">
                  <a:moveTo>
                    <a:pt x="219" y="0"/>
                  </a:moveTo>
                  <a:lnTo>
                    <a:pt x="219" y="203"/>
                  </a:lnTo>
                  <a:lnTo>
                    <a:pt x="0" y="60"/>
                  </a:lnTo>
                  <a:lnTo>
                    <a:pt x="0" y="55"/>
                  </a:lnTo>
                  <a:lnTo>
                    <a:pt x="219"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 name="Freeform 55"/>
            <p:cNvSpPr>
              <a:spLocks/>
            </p:cNvSpPr>
            <p:nvPr/>
          </p:nvSpPr>
          <p:spPr bwMode="auto">
            <a:xfrm>
              <a:off x="6399074" y="1463082"/>
              <a:ext cx="3175" cy="1587"/>
            </a:xfrm>
            <a:custGeom>
              <a:avLst/>
              <a:gdLst/>
              <a:ahLst/>
              <a:cxnLst>
                <a:cxn ang="0">
                  <a:pos x="115" y="0"/>
                </a:cxn>
                <a:cxn ang="0">
                  <a:pos x="115" y="103"/>
                </a:cxn>
                <a:cxn ang="0">
                  <a:pos x="0" y="29"/>
                </a:cxn>
                <a:cxn ang="0">
                  <a:pos x="115" y="0"/>
                </a:cxn>
              </a:cxnLst>
              <a:rect l="0" t="0" r="r" b="b"/>
              <a:pathLst>
                <a:path w="115" h="103">
                  <a:moveTo>
                    <a:pt x="115" y="0"/>
                  </a:moveTo>
                  <a:lnTo>
                    <a:pt x="115" y="103"/>
                  </a:lnTo>
                  <a:lnTo>
                    <a:pt x="0" y="29"/>
                  </a:lnTo>
                  <a:lnTo>
                    <a:pt x="11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60"/>
            <p:cNvSpPr>
              <a:spLocks/>
            </p:cNvSpPr>
            <p:nvPr/>
          </p:nvSpPr>
          <p:spPr bwMode="auto">
            <a:xfrm>
              <a:off x="6430824" y="1390057"/>
              <a:ext cx="257175" cy="103187"/>
            </a:xfrm>
            <a:custGeom>
              <a:avLst/>
              <a:gdLst/>
              <a:ahLst/>
              <a:cxnLst>
                <a:cxn ang="0">
                  <a:pos x="0" y="2081"/>
                </a:cxn>
                <a:cxn ang="0">
                  <a:pos x="4201" y="960"/>
                </a:cxn>
                <a:cxn ang="0">
                  <a:pos x="7931" y="0"/>
                </a:cxn>
                <a:cxn ang="0">
                  <a:pos x="10758" y="1780"/>
                </a:cxn>
                <a:cxn ang="0">
                  <a:pos x="11849" y="2563"/>
                </a:cxn>
                <a:cxn ang="0">
                  <a:pos x="11819" y="2569"/>
                </a:cxn>
                <a:cxn ang="0">
                  <a:pos x="4199" y="4763"/>
                </a:cxn>
                <a:cxn ang="0">
                  <a:pos x="0" y="2081"/>
                </a:cxn>
              </a:cxnLst>
              <a:rect l="0" t="0" r="r" b="b"/>
              <a:pathLst>
                <a:path w="11849" h="4763">
                  <a:moveTo>
                    <a:pt x="0" y="2081"/>
                  </a:moveTo>
                  <a:lnTo>
                    <a:pt x="4201" y="960"/>
                  </a:lnTo>
                  <a:lnTo>
                    <a:pt x="7931" y="0"/>
                  </a:lnTo>
                  <a:lnTo>
                    <a:pt x="10758" y="1780"/>
                  </a:lnTo>
                  <a:lnTo>
                    <a:pt x="11849" y="2563"/>
                  </a:lnTo>
                  <a:lnTo>
                    <a:pt x="11819" y="2569"/>
                  </a:lnTo>
                  <a:lnTo>
                    <a:pt x="4199" y="4763"/>
                  </a:lnTo>
                  <a:lnTo>
                    <a:pt x="0" y="2081"/>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5" name="Freeform 61"/>
            <p:cNvSpPr>
              <a:spLocks/>
            </p:cNvSpPr>
            <p:nvPr/>
          </p:nvSpPr>
          <p:spPr bwMode="auto">
            <a:xfrm>
              <a:off x="6430824" y="1434507"/>
              <a:ext cx="90488" cy="84137"/>
            </a:xfrm>
            <a:custGeom>
              <a:avLst/>
              <a:gdLst/>
              <a:ahLst/>
              <a:cxnLst>
                <a:cxn ang="0">
                  <a:pos x="0" y="0"/>
                </a:cxn>
                <a:cxn ang="0">
                  <a:pos x="4216" y="2693"/>
                </a:cxn>
                <a:cxn ang="0">
                  <a:pos x="4192" y="3881"/>
                </a:cxn>
                <a:cxn ang="0">
                  <a:pos x="20" y="1197"/>
                </a:cxn>
                <a:cxn ang="0">
                  <a:pos x="0" y="0"/>
                </a:cxn>
              </a:cxnLst>
              <a:rect l="0" t="0" r="r" b="b"/>
              <a:pathLst>
                <a:path w="4216" h="3881">
                  <a:moveTo>
                    <a:pt x="0" y="0"/>
                  </a:moveTo>
                  <a:lnTo>
                    <a:pt x="4216" y="2693"/>
                  </a:lnTo>
                  <a:lnTo>
                    <a:pt x="4192" y="3881"/>
                  </a:lnTo>
                  <a:lnTo>
                    <a:pt x="20" y="1197"/>
                  </a:lnTo>
                  <a:lnTo>
                    <a:pt x="0" y="0"/>
                  </a:lnTo>
                  <a:close/>
                </a:path>
              </a:pathLst>
            </a:custGeom>
            <a:solidFill>
              <a:srgbClr val="96959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62"/>
            <p:cNvSpPr>
              <a:spLocks/>
            </p:cNvSpPr>
            <p:nvPr/>
          </p:nvSpPr>
          <p:spPr bwMode="auto">
            <a:xfrm>
              <a:off x="6521311" y="1445619"/>
              <a:ext cx="166688" cy="73025"/>
            </a:xfrm>
            <a:custGeom>
              <a:avLst/>
              <a:gdLst/>
              <a:ahLst/>
              <a:cxnLst>
                <a:cxn ang="0">
                  <a:pos x="12" y="2202"/>
                </a:cxn>
                <a:cxn ang="0">
                  <a:pos x="7657" y="0"/>
                </a:cxn>
                <a:cxn ang="0">
                  <a:pos x="7657" y="1012"/>
                </a:cxn>
                <a:cxn ang="0">
                  <a:pos x="0" y="3390"/>
                </a:cxn>
                <a:cxn ang="0">
                  <a:pos x="12" y="2202"/>
                </a:cxn>
              </a:cxnLst>
              <a:rect l="0" t="0" r="r" b="b"/>
              <a:pathLst>
                <a:path w="7657" h="3390">
                  <a:moveTo>
                    <a:pt x="12" y="2202"/>
                  </a:moveTo>
                  <a:lnTo>
                    <a:pt x="7657" y="0"/>
                  </a:lnTo>
                  <a:lnTo>
                    <a:pt x="7657" y="1012"/>
                  </a:lnTo>
                  <a:lnTo>
                    <a:pt x="0" y="3390"/>
                  </a:lnTo>
                  <a:lnTo>
                    <a:pt x="12" y="2202"/>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47" name="TextBox 346"/>
          <p:cNvSpPr txBox="1"/>
          <p:nvPr/>
        </p:nvSpPr>
        <p:spPr>
          <a:xfrm>
            <a:off x="5516764" y="2028120"/>
            <a:ext cx="2349795" cy="461665"/>
          </a:xfrm>
          <a:prstGeom prst="rect">
            <a:avLst/>
          </a:prstGeom>
          <a:noFill/>
        </p:spPr>
        <p:txBody>
          <a:bodyPr wrap="square" rtlCol="0">
            <a:spAutoFit/>
          </a:bodyPr>
          <a:lstStyle/>
          <a:p>
            <a:pPr algn="ctr">
              <a:buClr>
                <a:schemeClr val="tx2"/>
              </a:buClr>
              <a:buSzPct val="80000"/>
            </a:pPr>
            <a:r>
              <a:rPr lang="en-US" sz="1200" dirty="0" smtClean="0">
                <a:latin typeface="+mj-lt"/>
              </a:rPr>
              <a:t>1 cluster with many APs</a:t>
            </a:r>
          </a:p>
          <a:p>
            <a:pPr algn="ctr">
              <a:buClr>
                <a:schemeClr val="tx2"/>
              </a:buClr>
              <a:buSzPct val="80000"/>
            </a:pPr>
            <a:r>
              <a:rPr lang="en-US" sz="1200" dirty="0" smtClean="0">
                <a:latin typeface="+mj-lt"/>
              </a:rPr>
              <a:t>(up to 10 APs)</a:t>
            </a:r>
          </a:p>
        </p:txBody>
      </p:sp>
      <p:sp>
        <p:nvSpPr>
          <p:cNvPr id="348" name="TextBox 347"/>
          <p:cNvSpPr txBox="1"/>
          <p:nvPr/>
        </p:nvSpPr>
        <p:spPr>
          <a:xfrm>
            <a:off x="5847423" y="510867"/>
            <a:ext cx="1688476" cy="338554"/>
          </a:xfrm>
          <a:prstGeom prst="rect">
            <a:avLst/>
          </a:prstGeom>
          <a:noFill/>
        </p:spPr>
        <p:txBody>
          <a:bodyPr wrap="none" rtlCol="0">
            <a:spAutoFit/>
          </a:bodyPr>
          <a:lstStyle/>
          <a:p>
            <a:pPr>
              <a:buClr>
                <a:schemeClr val="tx2"/>
              </a:buClr>
              <a:buSzPct val="80000"/>
            </a:pPr>
            <a:r>
              <a:rPr lang="en-US" sz="1600" b="1" dirty="0" smtClean="0">
                <a:solidFill>
                  <a:schemeClr val="accent1"/>
                </a:solidFill>
                <a:latin typeface="+mj-lt"/>
              </a:rPr>
              <a:t>Primary Use Case</a:t>
            </a:r>
          </a:p>
        </p:txBody>
      </p:sp>
      <p:grpSp>
        <p:nvGrpSpPr>
          <p:cNvPr id="349" name="Group 355"/>
          <p:cNvGrpSpPr/>
          <p:nvPr/>
        </p:nvGrpSpPr>
        <p:grpSpPr>
          <a:xfrm>
            <a:off x="7300217" y="2804801"/>
            <a:ext cx="376625" cy="415078"/>
            <a:chOff x="6337161" y="1237657"/>
            <a:chExt cx="376625" cy="553437"/>
          </a:xfrm>
        </p:grpSpPr>
        <p:pic>
          <p:nvPicPr>
            <p:cNvPr id="350" name="Picture 23" descr="Wireless_icon"/>
            <p:cNvPicPr preferRelativeResize="0">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10800000">
              <a:off x="6387935" y="1539634"/>
              <a:ext cx="325851" cy="251460"/>
            </a:xfrm>
            <a:prstGeom prst="rect">
              <a:avLst/>
            </a:prstGeom>
            <a:noFill/>
            <a:ln>
              <a:solidFill>
                <a:schemeClr val="bg1"/>
              </a:solidFill>
            </a:ln>
          </p:spPr>
        </p:pic>
        <p:sp>
          <p:nvSpPr>
            <p:cNvPr id="351" name="AutoShape 3"/>
            <p:cNvSpPr>
              <a:spLocks noChangeAspect="1" noChangeArrowheads="1" noTextEdit="1"/>
            </p:cNvSpPr>
            <p:nvPr/>
          </p:nvSpPr>
          <p:spPr bwMode="auto">
            <a:xfrm>
              <a:off x="6337161" y="1237657"/>
              <a:ext cx="350838" cy="280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2" name="Freeform 5"/>
            <p:cNvSpPr>
              <a:spLocks/>
            </p:cNvSpPr>
            <p:nvPr/>
          </p:nvSpPr>
          <p:spPr bwMode="auto">
            <a:xfrm>
              <a:off x="6516549" y="1513882"/>
              <a:ext cx="4763" cy="4762"/>
            </a:xfrm>
            <a:custGeom>
              <a:avLst/>
              <a:gdLst/>
              <a:ahLst/>
              <a:cxnLst>
                <a:cxn ang="0">
                  <a:pos x="0" y="183"/>
                </a:cxn>
                <a:cxn ang="0">
                  <a:pos x="0" y="0"/>
                </a:cxn>
                <a:cxn ang="0">
                  <a:pos x="203" y="182"/>
                </a:cxn>
                <a:cxn ang="0">
                  <a:pos x="0" y="183"/>
                </a:cxn>
              </a:cxnLst>
              <a:rect l="0" t="0" r="r" b="b"/>
              <a:pathLst>
                <a:path w="203" h="183">
                  <a:moveTo>
                    <a:pt x="0" y="183"/>
                  </a:moveTo>
                  <a:lnTo>
                    <a:pt x="0" y="0"/>
                  </a:lnTo>
                  <a:lnTo>
                    <a:pt x="203" y="182"/>
                  </a:lnTo>
                  <a:lnTo>
                    <a:pt x="0" y="183"/>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3" name="Freeform 6"/>
            <p:cNvSpPr>
              <a:spLocks/>
            </p:cNvSpPr>
            <p:nvPr/>
          </p:nvSpPr>
          <p:spPr bwMode="auto">
            <a:xfrm>
              <a:off x="6514961" y="1512294"/>
              <a:ext cx="4763" cy="6350"/>
            </a:xfrm>
            <a:custGeom>
              <a:avLst/>
              <a:gdLst/>
              <a:ahLst/>
              <a:cxnLst>
                <a:cxn ang="0">
                  <a:pos x="221" y="198"/>
                </a:cxn>
                <a:cxn ang="0">
                  <a:pos x="221" y="281"/>
                </a:cxn>
                <a:cxn ang="0">
                  <a:pos x="0" y="282"/>
                </a:cxn>
                <a:cxn ang="0">
                  <a:pos x="0" y="0"/>
                </a:cxn>
                <a:cxn ang="0">
                  <a:pos x="221" y="198"/>
                </a:cxn>
              </a:cxnLst>
              <a:rect l="0" t="0" r="r" b="b"/>
              <a:pathLst>
                <a:path w="221" h="282">
                  <a:moveTo>
                    <a:pt x="221" y="198"/>
                  </a:moveTo>
                  <a:lnTo>
                    <a:pt x="221" y="281"/>
                  </a:lnTo>
                  <a:lnTo>
                    <a:pt x="0" y="282"/>
                  </a:lnTo>
                  <a:lnTo>
                    <a:pt x="0" y="0"/>
                  </a:lnTo>
                  <a:lnTo>
                    <a:pt x="221" y="198"/>
                  </a:lnTo>
                  <a:close/>
                </a:path>
              </a:pathLst>
            </a:custGeom>
            <a:solidFill>
              <a:srgbClr val="ABAAA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4" name="Freeform 7"/>
            <p:cNvSpPr>
              <a:spLocks/>
            </p:cNvSpPr>
            <p:nvPr/>
          </p:nvSpPr>
          <p:spPr bwMode="auto">
            <a:xfrm>
              <a:off x="6511786" y="1510707"/>
              <a:ext cx="4763" cy="7937"/>
            </a:xfrm>
            <a:custGeom>
              <a:avLst/>
              <a:gdLst/>
              <a:ahLst/>
              <a:cxnLst>
                <a:cxn ang="0">
                  <a:pos x="220" y="199"/>
                </a:cxn>
                <a:cxn ang="0">
                  <a:pos x="220" y="382"/>
                </a:cxn>
                <a:cxn ang="0">
                  <a:pos x="0" y="382"/>
                </a:cxn>
                <a:cxn ang="0">
                  <a:pos x="0" y="0"/>
                </a:cxn>
                <a:cxn ang="0">
                  <a:pos x="220" y="199"/>
                </a:cxn>
              </a:cxnLst>
              <a:rect l="0" t="0" r="r" b="b"/>
              <a:pathLst>
                <a:path w="220" h="382">
                  <a:moveTo>
                    <a:pt x="220" y="199"/>
                  </a:moveTo>
                  <a:lnTo>
                    <a:pt x="220" y="382"/>
                  </a:lnTo>
                  <a:lnTo>
                    <a:pt x="0" y="382"/>
                  </a:lnTo>
                  <a:lnTo>
                    <a:pt x="0" y="0"/>
                  </a:lnTo>
                  <a:lnTo>
                    <a:pt x="220" y="199"/>
                  </a:lnTo>
                  <a:close/>
                </a:path>
              </a:pathLst>
            </a:custGeom>
            <a:solidFill>
              <a:srgbClr val="ADACA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5" name="Freeform 8"/>
            <p:cNvSpPr>
              <a:spLocks/>
            </p:cNvSpPr>
            <p:nvPr/>
          </p:nvSpPr>
          <p:spPr bwMode="auto">
            <a:xfrm>
              <a:off x="6510199" y="1507532"/>
              <a:ext cx="4763" cy="11112"/>
            </a:xfrm>
            <a:custGeom>
              <a:avLst/>
              <a:gdLst/>
              <a:ahLst/>
              <a:cxnLst>
                <a:cxn ang="0">
                  <a:pos x="220" y="199"/>
                </a:cxn>
                <a:cxn ang="0">
                  <a:pos x="220" y="481"/>
                </a:cxn>
                <a:cxn ang="0">
                  <a:pos x="0" y="481"/>
                </a:cxn>
                <a:cxn ang="0">
                  <a:pos x="0" y="0"/>
                </a:cxn>
                <a:cxn ang="0">
                  <a:pos x="220" y="199"/>
                </a:cxn>
              </a:cxnLst>
              <a:rect l="0" t="0" r="r" b="b"/>
              <a:pathLst>
                <a:path w="220" h="481">
                  <a:moveTo>
                    <a:pt x="220" y="199"/>
                  </a:moveTo>
                  <a:lnTo>
                    <a:pt x="220" y="481"/>
                  </a:lnTo>
                  <a:lnTo>
                    <a:pt x="0" y="481"/>
                  </a:lnTo>
                  <a:lnTo>
                    <a:pt x="0" y="0"/>
                  </a:lnTo>
                  <a:lnTo>
                    <a:pt x="220" y="199"/>
                  </a:lnTo>
                  <a:close/>
                </a:path>
              </a:pathLst>
            </a:custGeom>
            <a:solidFill>
              <a:srgbClr val="ADADA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6" name="Freeform 9"/>
            <p:cNvSpPr>
              <a:spLocks/>
            </p:cNvSpPr>
            <p:nvPr/>
          </p:nvSpPr>
          <p:spPr bwMode="auto">
            <a:xfrm>
              <a:off x="6507024" y="1505944"/>
              <a:ext cx="4763" cy="12700"/>
            </a:xfrm>
            <a:custGeom>
              <a:avLst/>
              <a:gdLst/>
              <a:ahLst/>
              <a:cxnLst>
                <a:cxn ang="0">
                  <a:pos x="220" y="200"/>
                </a:cxn>
                <a:cxn ang="0">
                  <a:pos x="220" y="582"/>
                </a:cxn>
                <a:cxn ang="0">
                  <a:pos x="0" y="582"/>
                </a:cxn>
                <a:cxn ang="0">
                  <a:pos x="0" y="0"/>
                </a:cxn>
                <a:cxn ang="0">
                  <a:pos x="220" y="200"/>
                </a:cxn>
              </a:cxnLst>
              <a:rect l="0" t="0" r="r" b="b"/>
              <a:pathLst>
                <a:path w="220" h="582">
                  <a:moveTo>
                    <a:pt x="220" y="200"/>
                  </a:moveTo>
                  <a:lnTo>
                    <a:pt x="220" y="582"/>
                  </a:lnTo>
                  <a:lnTo>
                    <a:pt x="0" y="582"/>
                  </a:lnTo>
                  <a:lnTo>
                    <a:pt x="0" y="0"/>
                  </a:lnTo>
                  <a:lnTo>
                    <a:pt x="220" y="200"/>
                  </a:lnTo>
                  <a:close/>
                </a:path>
              </a:pathLst>
            </a:custGeom>
            <a:solidFill>
              <a:srgbClr val="AFAEA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7" name="Freeform 10"/>
            <p:cNvSpPr>
              <a:spLocks/>
            </p:cNvSpPr>
            <p:nvPr/>
          </p:nvSpPr>
          <p:spPr bwMode="auto">
            <a:xfrm>
              <a:off x="6505436" y="1504357"/>
              <a:ext cx="4763" cy="14287"/>
            </a:xfrm>
            <a:custGeom>
              <a:avLst/>
              <a:gdLst/>
              <a:ahLst/>
              <a:cxnLst>
                <a:cxn ang="0">
                  <a:pos x="220" y="200"/>
                </a:cxn>
                <a:cxn ang="0">
                  <a:pos x="220" y="681"/>
                </a:cxn>
                <a:cxn ang="0">
                  <a:pos x="0" y="681"/>
                </a:cxn>
                <a:cxn ang="0">
                  <a:pos x="0" y="0"/>
                </a:cxn>
                <a:cxn ang="0">
                  <a:pos x="220" y="200"/>
                </a:cxn>
              </a:cxnLst>
              <a:rect l="0" t="0" r="r" b="b"/>
              <a:pathLst>
                <a:path w="220" h="681">
                  <a:moveTo>
                    <a:pt x="220" y="200"/>
                  </a:moveTo>
                  <a:lnTo>
                    <a:pt x="220" y="681"/>
                  </a:lnTo>
                  <a:lnTo>
                    <a:pt x="0" y="681"/>
                  </a:lnTo>
                  <a:lnTo>
                    <a:pt x="0" y="0"/>
                  </a:lnTo>
                  <a:lnTo>
                    <a:pt x="220" y="200"/>
                  </a:lnTo>
                  <a:close/>
                </a:path>
              </a:pathLst>
            </a:custGeom>
            <a:solidFill>
              <a:srgbClr val="B0AFA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8" name="Freeform 11"/>
            <p:cNvSpPr>
              <a:spLocks/>
            </p:cNvSpPr>
            <p:nvPr/>
          </p:nvSpPr>
          <p:spPr bwMode="auto">
            <a:xfrm>
              <a:off x="6502261" y="1501182"/>
              <a:ext cx="4763" cy="17462"/>
            </a:xfrm>
            <a:custGeom>
              <a:avLst/>
              <a:gdLst/>
              <a:ahLst/>
              <a:cxnLst>
                <a:cxn ang="0">
                  <a:pos x="220" y="199"/>
                </a:cxn>
                <a:cxn ang="0">
                  <a:pos x="220" y="781"/>
                </a:cxn>
                <a:cxn ang="0">
                  <a:pos x="0" y="781"/>
                </a:cxn>
                <a:cxn ang="0">
                  <a:pos x="0" y="0"/>
                </a:cxn>
                <a:cxn ang="0">
                  <a:pos x="220" y="199"/>
                </a:cxn>
              </a:cxnLst>
              <a:rect l="0" t="0" r="r" b="b"/>
              <a:pathLst>
                <a:path w="220" h="781">
                  <a:moveTo>
                    <a:pt x="220" y="199"/>
                  </a:moveTo>
                  <a:lnTo>
                    <a:pt x="220" y="781"/>
                  </a:lnTo>
                  <a:lnTo>
                    <a:pt x="0" y="781"/>
                  </a:lnTo>
                  <a:lnTo>
                    <a:pt x="0" y="0"/>
                  </a:lnTo>
                  <a:lnTo>
                    <a:pt x="220" y="199"/>
                  </a:lnTo>
                  <a:close/>
                </a:path>
              </a:pathLst>
            </a:custGeom>
            <a:solidFill>
              <a:srgbClr val="B1B1B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9" name="Freeform 12"/>
            <p:cNvSpPr>
              <a:spLocks/>
            </p:cNvSpPr>
            <p:nvPr/>
          </p:nvSpPr>
          <p:spPr bwMode="auto">
            <a:xfrm>
              <a:off x="6500674" y="1499594"/>
              <a:ext cx="4763" cy="19050"/>
            </a:xfrm>
            <a:custGeom>
              <a:avLst/>
              <a:gdLst/>
              <a:ahLst/>
              <a:cxnLst>
                <a:cxn ang="0">
                  <a:pos x="220" y="199"/>
                </a:cxn>
                <a:cxn ang="0">
                  <a:pos x="220" y="880"/>
                </a:cxn>
                <a:cxn ang="0">
                  <a:pos x="0" y="880"/>
                </a:cxn>
                <a:cxn ang="0">
                  <a:pos x="0" y="0"/>
                </a:cxn>
                <a:cxn ang="0">
                  <a:pos x="220" y="199"/>
                </a:cxn>
              </a:cxnLst>
              <a:rect l="0" t="0" r="r" b="b"/>
              <a:pathLst>
                <a:path w="220" h="880">
                  <a:moveTo>
                    <a:pt x="220" y="199"/>
                  </a:moveTo>
                  <a:lnTo>
                    <a:pt x="220" y="880"/>
                  </a:lnTo>
                  <a:lnTo>
                    <a:pt x="0" y="880"/>
                  </a:lnTo>
                  <a:lnTo>
                    <a:pt x="0" y="0"/>
                  </a:lnTo>
                  <a:lnTo>
                    <a:pt x="220" y="199"/>
                  </a:lnTo>
                  <a:close/>
                </a:path>
              </a:pathLst>
            </a:custGeom>
            <a:solidFill>
              <a:srgbClr val="B4B3B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0" name="Freeform 13"/>
            <p:cNvSpPr>
              <a:spLocks/>
            </p:cNvSpPr>
            <p:nvPr/>
          </p:nvSpPr>
          <p:spPr bwMode="auto">
            <a:xfrm>
              <a:off x="6497499" y="1498007"/>
              <a:ext cx="4763" cy="20637"/>
            </a:xfrm>
            <a:custGeom>
              <a:avLst/>
              <a:gdLst/>
              <a:ahLst/>
              <a:cxnLst>
                <a:cxn ang="0">
                  <a:pos x="221" y="198"/>
                </a:cxn>
                <a:cxn ang="0">
                  <a:pos x="221" y="979"/>
                </a:cxn>
                <a:cxn ang="0">
                  <a:pos x="0" y="979"/>
                </a:cxn>
                <a:cxn ang="0">
                  <a:pos x="0" y="0"/>
                </a:cxn>
                <a:cxn ang="0">
                  <a:pos x="221" y="198"/>
                </a:cxn>
              </a:cxnLst>
              <a:rect l="0" t="0" r="r" b="b"/>
              <a:pathLst>
                <a:path w="221" h="979">
                  <a:moveTo>
                    <a:pt x="221" y="198"/>
                  </a:moveTo>
                  <a:lnTo>
                    <a:pt x="221" y="979"/>
                  </a:lnTo>
                  <a:lnTo>
                    <a:pt x="0" y="979"/>
                  </a:lnTo>
                  <a:lnTo>
                    <a:pt x="0" y="0"/>
                  </a:lnTo>
                  <a:lnTo>
                    <a:pt x="221" y="198"/>
                  </a:lnTo>
                  <a:close/>
                </a:path>
              </a:pathLst>
            </a:custGeom>
            <a:solidFill>
              <a:srgbClr val="B5B4B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1" name="Freeform 14"/>
            <p:cNvSpPr>
              <a:spLocks/>
            </p:cNvSpPr>
            <p:nvPr/>
          </p:nvSpPr>
          <p:spPr bwMode="auto">
            <a:xfrm>
              <a:off x="6495911" y="1494832"/>
              <a:ext cx="4763" cy="23812"/>
            </a:xfrm>
            <a:custGeom>
              <a:avLst/>
              <a:gdLst/>
              <a:ahLst/>
              <a:cxnLst>
                <a:cxn ang="0">
                  <a:pos x="221" y="199"/>
                </a:cxn>
                <a:cxn ang="0">
                  <a:pos x="221" y="1079"/>
                </a:cxn>
                <a:cxn ang="0">
                  <a:pos x="0" y="1080"/>
                </a:cxn>
                <a:cxn ang="0">
                  <a:pos x="0" y="0"/>
                </a:cxn>
                <a:cxn ang="0">
                  <a:pos x="221" y="199"/>
                </a:cxn>
              </a:cxnLst>
              <a:rect l="0" t="0" r="r" b="b"/>
              <a:pathLst>
                <a:path w="221" h="1080">
                  <a:moveTo>
                    <a:pt x="221" y="199"/>
                  </a:moveTo>
                  <a:lnTo>
                    <a:pt x="221" y="1079"/>
                  </a:lnTo>
                  <a:lnTo>
                    <a:pt x="0" y="1080"/>
                  </a:lnTo>
                  <a:lnTo>
                    <a:pt x="0" y="0"/>
                  </a:lnTo>
                  <a:lnTo>
                    <a:pt x="221" y="199"/>
                  </a:lnTo>
                  <a:close/>
                </a:path>
              </a:pathLst>
            </a:custGeom>
            <a:solidFill>
              <a:srgbClr val="B7B6B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2" name="Freeform 15"/>
            <p:cNvSpPr>
              <a:spLocks/>
            </p:cNvSpPr>
            <p:nvPr/>
          </p:nvSpPr>
          <p:spPr bwMode="auto">
            <a:xfrm>
              <a:off x="6492736" y="1493244"/>
              <a:ext cx="4763" cy="25400"/>
            </a:xfrm>
            <a:custGeom>
              <a:avLst/>
              <a:gdLst/>
              <a:ahLst/>
              <a:cxnLst>
                <a:cxn ang="0">
                  <a:pos x="220" y="199"/>
                </a:cxn>
                <a:cxn ang="0">
                  <a:pos x="220" y="1178"/>
                </a:cxn>
                <a:cxn ang="0">
                  <a:pos x="0" y="1179"/>
                </a:cxn>
                <a:cxn ang="0">
                  <a:pos x="0" y="0"/>
                </a:cxn>
                <a:cxn ang="0">
                  <a:pos x="220" y="199"/>
                </a:cxn>
              </a:cxnLst>
              <a:rect l="0" t="0" r="r" b="b"/>
              <a:pathLst>
                <a:path w="220" h="1179">
                  <a:moveTo>
                    <a:pt x="220" y="199"/>
                  </a:moveTo>
                  <a:lnTo>
                    <a:pt x="220" y="1178"/>
                  </a:lnTo>
                  <a:lnTo>
                    <a:pt x="0" y="1179"/>
                  </a:lnTo>
                  <a:lnTo>
                    <a:pt x="0" y="0"/>
                  </a:lnTo>
                  <a:lnTo>
                    <a:pt x="220" y="199"/>
                  </a:lnTo>
                  <a:close/>
                </a:path>
              </a:pathLst>
            </a:custGeom>
            <a:solidFill>
              <a:srgbClr val="B8B7B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3" name="Freeform 16"/>
            <p:cNvSpPr>
              <a:spLocks/>
            </p:cNvSpPr>
            <p:nvPr/>
          </p:nvSpPr>
          <p:spPr bwMode="auto">
            <a:xfrm>
              <a:off x="6491149" y="1490069"/>
              <a:ext cx="4763" cy="28575"/>
            </a:xfrm>
            <a:custGeom>
              <a:avLst/>
              <a:gdLst/>
              <a:ahLst/>
              <a:cxnLst>
                <a:cxn ang="0">
                  <a:pos x="220" y="199"/>
                </a:cxn>
                <a:cxn ang="0">
                  <a:pos x="220" y="1279"/>
                </a:cxn>
                <a:cxn ang="0">
                  <a:pos x="0" y="1279"/>
                </a:cxn>
                <a:cxn ang="0">
                  <a:pos x="0" y="0"/>
                </a:cxn>
                <a:cxn ang="0">
                  <a:pos x="220" y="199"/>
                </a:cxn>
              </a:cxnLst>
              <a:rect l="0" t="0" r="r" b="b"/>
              <a:pathLst>
                <a:path w="220" h="1279">
                  <a:moveTo>
                    <a:pt x="220" y="199"/>
                  </a:moveTo>
                  <a:lnTo>
                    <a:pt x="220" y="1279"/>
                  </a:lnTo>
                  <a:lnTo>
                    <a:pt x="0" y="1279"/>
                  </a:lnTo>
                  <a:lnTo>
                    <a:pt x="0" y="0"/>
                  </a:lnTo>
                  <a:lnTo>
                    <a:pt x="220" y="199"/>
                  </a:lnTo>
                  <a:close/>
                </a:path>
              </a:pathLst>
            </a:custGeom>
            <a:solidFill>
              <a:srgbClr val="B9B9B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4" name="Freeform 17"/>
            <p:cNvSpPr>
              <a:spLocks/>
            </p:cNvSpPr>
            <p:nvPr/>
          </p:nvSpPr>
          <p:spPr bwMode="auto">
            <a:xfrm>
              <a:off x="6487974" y="1488482"/>
              <a:ext cx="4763" cy="30162"/>
            </a:xfrm>
            <a:custGeom>
              <a:avLst/>
              <a:gdLst/>
              <a:ahLst/>
              <a:cxnLst>
                <a:cxn ang="0">
                  <a:pos x="220" y="199"/>
                </a:cxn>
                <a:cxn ang="0">
                  <a:pos x="220" y="1378"/>
                </a:cxn>
                <a:cxn ang="0">
                  <a:pos x="0" y="1378"/>
                </a:cxn>
                <a:cxn ang="0">
                  <a:pos x="0" y="0"/>
                </a:cxn>
                <a:cxn ang="0">
                  <a:pos x="220" y="199"/>
                </a:cxn>
              </a:cxnLst>
              <a:rect l="0" t="0" r="r" b="b"/>
              <a:pathLst>
                <a:path w="220" h="1378">
                  <a:moveTo>
                    <a:pt x="220" y="199"/>
                  </a:moveTo>
                  <a:lnTo>
                    <a:pt x="220" y="1378"/>
                  </a:lnTo>
                  <a:lnTo>
                    <a:pt x="0" y="1378"/>
                  </a:lnTo>
                  <a:lnTo>
                    <a:pt x="0" y="0"/>
                  </a:lnTo>
                  <a:lnTo>
                    <a:pt x="220" y="199"/>
                  </a:lnTo>
                  <a:close/>
                </a:path>
              </a:pathLst>
            </a:custGeom>
            <a:solidFill>
              <a:srgbClr val="BABAB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5" name="Freeform 18"/>
            <p:cNvSpPr>
              <a:spLocks/>
            </p:cNvSpPr>
            <p:nvPr/>
          </p:nvSpPr>
          <p:spPr bwMode="auto">
            <a:xfrm>
              <a:off x="6486386" y="1486894"/>
              <a:ext cx="4763" cy="31750"/>
            </a:xfrm>
            <a:custGeom>
              <a:avLst/>
              <a:gdLst/>
              <a:ahLst/>
              <a:cxnLst>
                <a:cxn ang="0">
                  <a:pos x="221" y="198"/>
                </a:cxn>
                <a:cxn ang="0">
                  <a:pos x="221" y="1477"/>
                </a:cxn>
                <a:cxn ang="0">
                  <a:pos x="0" y="1477"/>
                </a:cxn>
                <a:cxn ang="0">
                  <a:pos x="0" y="0"/>
                </a:cxn>
                <a:cxn ang="0">
                  <a:pos x="221" y="198"/>
                </a:cxn>
              </a:cxnLst>
              <a:rect l="0" t="0" r="r" b="b"/>
              <a:pathLst>
                <a:path w="221" h="1477">
                  <a:moveTo>
                    <a:pt x="221" y="198"/>
                  </a:moveTo>
                  <a:lnTo>
                    <a:pt x="221" y="1477"/>
                  </a:lnTo>
                  <a:lnTo>
                    <a:pt x="0" y="1477"/>
                  </a:lnTo>
                  <a:lnTo>
                    <a:pt x="0" y="0"/>
                  </a:lnTo>
                  <a:lnTo>
                    <a:pt x="221" y="198"/>
                  </a:lnTo>
                  <a:close/>
                </a:path>
              </a:pathLst>
            </a:custGeom>
            <a:solidFill>
              <a:srgbClr val="BCBCB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6" name="Freeform 19"/>
            <p:cNvSpPr>
              <a:spLocks/>
            </p:cNvSpPr>
            <p:nvPr/>
          </p:nvSpPr>
          <p:spPr bwMode="auto">
            <a:xfrm>
              <a:off x="6483211" y="1483719"/>
              <a:ext cx="4763" cy="34925"/>
            </a:xfrm>
            <a:custGeom>
              <a:avLst/>
              <a:gdLst/>
              <a:ahLst/>
              <a:cxnLst>
                <a:cxn ang="0">
                  <a:pos x="221" y="200"/>
                </a:cxn>
                <a:cxn ang="0">
                  <a:pos x="221" y="1578"/>
                </a:cxn>
                <a:cxn ang="0">
                  <a:pos x="106" y="1578"/>
                </a:cxn>
                <a:cxn ang="0">
                  <a:pos x="0" y="1509"/>
                </a:cxn>
                <a:cxn ang="0">
                  <a:pos x="0" y="0"/>
                </a:cxn>
                <a:cxn ang="0">
                  <a:pos x="221" y="200"/>
                </a:cxn>
              </a:cxnLst>
              <a:rect l="0" t="0" r="r" b="b"/>
              <a:pathLst>
                <a:path w="221" h="1578">
                  <a:moveTo>
                    <a:pt x="221" y="200"/>
                  </a:moveTo>
                  <a:lnTo>
                    <a:pt x="221" y="1578"/>
                  </a:lnTo>
                  <a:lnTo>
                    <a:pt x="106" y="1578"/>
                  </a:lnTo>
                  <a:lnTo>
                    <a:pt x="0" y="1509"/>
                  </a:lnTo>
                  <a:lnTo>
                    <a:pt x="0" y="0"/>
                  </a:lnTo>
                  <a:lnTo>
                    <a:pt x="221" y="200"/>
                  </a:lnTo>
                  <a:close/>
                </a:path>
              </a:pathLst>
            </a:custGeom>
            <a:solidFill>
              <a:srgbClr val="BEBEB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7" name="Freeform 20"/>
            <p:cNvSpPr>
              <a:spLocks/>
            </p:cNvSpPr>
            <p:nvPr/>
          </p:nvSpPr>
          <p:spPr bwMode="auto">
            <a:xfrm>
              <a:off x="6481624" y="1482132"/>
              <a:ext cx="4763" cy="36512"/>
            </a:xfrm>
            <a:custGeom>
              <a:avLst/>
              <a:gdLst/>
              <a:ahLst/>
              <a:cxnLst>
                <a:cxn ang="0">
                  <a:pos x="219" y="200"/>
                </a:cxn>
                <a:cxn ang="0">
                  <a:pos x="219" y="1677"/>
                </a:cxn>
                <a:cxn ang="0">
                  <a:pos x="215" y="1677"/>
                </a:cxn>
                <a:cxn ang="0">
                  <a:pos x="0" y="1537"/>
                </a:cxn>
                <a:cxn ang="0">
                  <a:pos x="0" y="0"/>
                </a:cxn>
                <a:cxn ang="0">
                  <a:pos x="219" y="200"/>
                </a:cxn>
              </a:cxnLst>
              <a:rect l="0" t="0" r="r" b="b"/>
              <a:pathLst>
                <a:path w="219" h="1677">
                  <a:moveTo>
                    <a:pt x="219" y="200"/>
                  </a:moveTo>
                  <a:lnTo>
                    <a:pt x="219" y="1677"/>
                  </a:lnTo>
                  <a:lnTo>
                    <a:pt x="215" y="1677"/>
                  </a:lnTo>
                  <a:lnTo>
                    <a:pt x="0" y="1537"/>
                  </a:lnTo>
                  <a:lnTo>
                    <a:pt x="0" y="0"/>
                  </a:lnTo>
                  <a:lnTo>
                    <a:pt x="219" y="200"/>
                  </a:lnTo>
                  <a:close/>
                </a:path>
              </a:pathLst>
            </a:custGeom>
            <a:solidFill>
              <a:srgbClr val="BFBFB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8" name="Freeform 21"/>
            <p:cNvSpPr>
              <a:spLocks/>
            </p:cNvSpPr>
            <p:nvPr/>
          </p:nvSpPr>
          <p:spPr bwMode="auto">
            <a:xfrm>
              <a:off x="6478449" y="1480544"/>
              <a:ext cx="4763" cy="36512"/>
            </a:xfrm>
            <a:custGeom>
              <a:avLst/>
              <a:gdLst/>
              <a:ahLst/>
              <a:cxnLst>
                <a:cxn ang="0">
                  <a:pos x="219" y="199"/>
                </a:cxn>
                <a:cxn ang="0">
                  <a:pos x="219" y="1708"/>
                </a:cxn>
                <a:cxn ang="0">
                  <a:pos x="0" y="1566"/>
                </a:cxn>
                <a:cxn ang="0">
                  <a:pos x="0" y="0"/>
                </a:cxn>
                <a:cxn ang="0">
                  <a:pos x="219" y="199"/>
                </a:cxn>
              </a:cxnLst>
              <a:rect l="0" t="0" r="r" b="b"/>
              <a:pathLst>
                <a:path w="219" h="1708">
                  <a:moveTo>
                    <a:pt x="219" y="199"/>
                  </a:moveTo>
                  <a:lnTo>
                    <a:pt x="219" y="1708"/>
                  </a:lnTo>
                  <a:lnTo>
                    <a:pt x="0" y="1566"/>
                  </a:lnTo>
                  <a:lnTo>
                    <a:pt x="0" y="0"/>
                  </a:lnTo>
                  <a:lnTo>
                    <a:pt x="219" y="199"/>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9" name="Freeform 22"/>
            <p:cNvSpPr>
              <a:spLocks/>
            </p:cNvSpPr>
            <p:nvPr/>
          </p:nvSpPr>
          <p:spPr bwMode="auto">
            <a:xfrm>
              <a:off x="6476861" y="1477369"/>
              <a:ext cx="4763" cy="38100"/>
            </a:xfrm>
            <a:custGeom>
              <a:avLst/>
              <a:gdLst/>
              <a:ahLst/>
              <a:cxnLst>
                <a:cxn ang="0">
                  <a:pos x="221" y="199"/>
                </a:cxn>
                <a:cxn ang="0">
                  <a:pos x="221" y="1736"/>
                </a:cxn>
                <a:cxn ang="0">
                  <a:pos x="0" y="1594"/>
                </a:cxn>
                <a:cxn ang="0">
                  <a:pos x="0" y="0"/>
                </a:cxn>
                <a:cxn ang="0">
                  <a:pos x="221" y="199"/>
                </a:cxn>
              </a:cxnLst>
              <a:rect l="0" t="0" r="r" b="b"/>
              <a:pathLst>
                <a:path w="221" h="1736">
                  <a:moveTo>
                    <a:pt x="221" y="199"/>
                  </a:moveTo>
                  <a:lnTo>
                    <a:pt x="221" y="1736"/>
                  </a:lnTo>
                  <a:lnTo>
                    <a:pt x="0" y="1594"/>
                  </a:lnTo>
                  <a:lnTo>
                    <a:pt x="0" y="0"/>
                  </a:lnTo>
                  <a:lnTo>
                    <a:pt x="221" y="199"/>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0" name="Freeform 23"/>
            <p:cNvSpPr>
              <a:spLocks/>
            </p:cNvSpPr>
            <p:nvPr/>
          </p:nvSpPr>
          <p:spPr bwMode="auto">
            <a:xfrm>
              <a:off x="6473686" y="1475782"/>
              <a:ext cx="4763" cy="38100"/>
            </a:xfrm>
            <a:custGeom>
              <a:avLst/>
              <a:gdLst/>
              <a:ahLst/>
              <a:cxnLst>
                <a:cxn ang="0">
                  <a:pos x="221" y="199"/>
                </a:cxn>
                <a:cxn ang="0">
                  <a:pos x="221" y="1765"/>
                </a:cxn>
                <a:cxn ang="0">
                  <a:pos x="0" y="1623"/>
                </a:cxn>
                <a:cxn ang="0">
                  <a:pos x="0" y="0"/>
                </a:cxn>
                <a:cxn ang="0">
                  <a:pos x="221" y="199"/>
                </a:cxn>
              </a:cxnLst>
              <a:rect l="0" t="0" r="r" b="b"/>
              <a:pathLst>
                <a:path w="221" h="1765">
                  <a:moveTo>
                    <a:pt x="221" y="199"/>
                  </a:moveTo>
                  <a:lnTo>
                    <a:pt x="221" y="1765"/>
                  </a:lnTo>
                  <a:lnTo>
                    <a:pt x="0" y="1623"/>
                  </a:lnTo>
                  <a:lnTo>
                    <a:pt x="0" y="0"/>
                  </a:lnTo>
                  <a:lnTo>
                    <a:pt x="221" y="199"/>
                  </a:lnTo>
                  <a:close/>
                </a:path>
              </a:pathLst>
            </a:custGeom>
            <a:solidFill>
              <a:srgbClr val="C4C4C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1" name="Freeform 24"/>
            <p:cNvSpPr>
              <a:spLocks/>
            </p:cNvSpPr>
            <p:nvPr/>
          </p:nvSpPr>
          <p:spPr bwMode="auto">
            <a:xfrm>
              <a:off x="6472099" y="1474194"/>
              <a:ext cx="4763" cy="38100"/>
            </a:xfrm>
            <a:custGeom>
              <a:avLst/>
              <a:gdLst/>
              <a:ahLst/>
              <a:cxnLst>
                <a:cxn ang="0">
                  <a:pos x="220" y="199"/>
                </a:cxn>
                <a:cxn ang="0">
                  <a:pos x="220" y="1793"/>
                </a:cxn>
                <a:cxn ang="0">
                  <a:pos x="0" y="1651"/>
                </a:cxn>
                <a:cxn ang="0">
                  <a:pos x="0" y="0"/>
                </a:cxn>
                <a:cxn ang="0">
                  <a:pos x="220" y="199"/>
                </a:cxn>
              </a:cxnLst>
              <a:rect l="0" t="0" r="r" b="b"/>
              <a:pathLst>
                <a:path w="220" h="1793">
                  <a:moveTo>
                    <a:pt x="220" y="199"/>
                  </a:moveTo>
                  <a:lnTo>
                    <a:pt x="220" y="1793"/>
                  </a:lnTo>
                  <a:lnTo>
                    <a:pt x="0" y="1651"/>
                  </a:lnTo>
                  <a:lnTo>
                    <a:pt x="0" y="0"/>
                  </a:lnTo>
                  <a:lnTo>
                    <a:pt x="220" y="199"/>
                  </a:lnTo>
                  <a:close/>
                </a:path>
              </a:pathLst>
            </a:custGeom>
            <a:solidFill>
              <a:srgbClr val="C5C5C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2" name="Freeform 25"/>
            <p:cNvSpPr>
              <a:spLocks/>
            </p:cNvSpPr>
            <p:nvPr/>
          </p:nvSpPr>
          <p:spPr bwMode="auto">
            <a:xfrm>
              <a:off x="6468924" y="1471019"/>
              <a:ext cx="4763" cy="39687"/>
            </a:xfrm>
            <a:custGeom>
              <a:avLst/>
              <a:gdLst/>
              <a:ahLst/>
              <a:cxnLst>
                <a:cxn ang="0">
                  <a:pos x="220" y="199"/>
                </a:cxn>
                <a:cxn ang="0">
                  <a:pos x="220" y="1822"/>
                </a:cxn>
                <a:cxn ang="0">
                  <a:pos x="0" y="1680"/>
                </a:cxn>
                <a:cxn ang="0">
                  <a:pos x="0" y="0"/>
                </a:cxn>
                <a:cxn ang="0">
                  <a:pos x="220" y="199"/>
                </a:cxn>
              </a:cxnLst>
              <a:rect l="0" t="0" r="r" b="b"/>
              <a:pathLst>
                <a:path w="220" h="1822">
                  <a:moveTo>
                    <a:pt x="220" y="199"/>
                  </a:moveTo>
                  <a:lnTo>
                    <a:pt x="220" y="1822"/>
                  </a:lnTo>
                  <a:lnTo>
                    <a:pt x="0" y="1680"/>
                  </a:lnTo>
                  <a:lnTo>
                    <a:pt x="0" y="0"/>
                  </a:lnTo>
                  <a:lnTo>
                    <a:pt x="220" y="199"/>
                  </a:lnTo>
                  <a:close/>
                </a:path>
              </a:pathLst>
            </a:custGeom>
            <a:solidFill>
              <a:srgbClr val="C7C7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3" name="Freeform 26"/>
            <p:cNvSpPr>
              <a:spLocks/>
            </p:cNvSpPr>
            <p:nvPr/>
          </p:nvSpPr>
          <p:spPr bwMode="auto">
            <a:xfrm>
              <a:off x="6467336" y="1469432"/>
              <a:ext cx="4763" cy="39687"/>
            </a:xfrm>
            <a:custGeom>
              <a:avLst/>
              <a:gdLst/>
              <a:ahLst/>
              <a:cxnLst>
                <a:cxn ang="0">
                  <a:pos x="221" y="199"/>
                </a:cxn>
                <a:cxn ang="0">
                  <a:pos x="221" y="1850"/>
                </a:cxn>
                <a:cxn ang="0">
                  <a:pos x="0" y="1707"/>
                </a:cxn>
                <a:cxn ang="0">
                  <a:pos x="0" y="0"/>
                </a:cxn>
                <a:cxn ang="0">
                  <a:pos x="221" y="199"/>
                </a:cxn>
              </a:cxnLst>
              <a:rect l="0" t="0" r="r" b="b"/>
              <a:pathLst>
                <a:path w="221" h="1850">
                  <a:moveTo>
                    <a:pt x="221" y="199"/>
                  </a:moveTo>
                  <a:lnTo>
                    <a:pt x="221" y="1850"/>
                  </a:lnTo>
                  <a:lnTo>
                    <a:pt x="0" y="1707"/>
                  </a:lnTo>
                  <a:lnTo>
                    <a:pt x="0" y="0"/>
                  </a:lnTo>
                  <a:lnTo>
                    <a:pt x="221" y="199"/>
                  </a:lnTo>
                  <a:close/>
                </a:path>
              </a:pathLst>
            </a:custGeom>
            <a:solidFill>
              <a:srgbClr val="C9C9C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4" name="Freeform 27"/>
            <p:cNvSpPr>
              <a:spLocks/>
            </p:cNvSpPr>
            <p:nvPr/>
          </p:nvSpPr>
          <p:spPr bwMode="auto">
            <a:xfrm>
              <a:off x="6464161" y="1466257"/>
              <a:ext cx="4763" cy="41275"/>
            </a:xfrm>
            <a:custGeom>
              <a:avLst/>
              <a:gdLst/>
              <a:ahLst/>
              <a:cxnLst>
                <a:cxn ang="0">
                  <a:pos x="221" y="198"/>
                </a:cxn>
                <a:cxn ang="0">
                  <a:pos x="221" y="1878"/>
                </a:cxn>
                <a:cxn ang="0">
                  <a:pos x="0" y="1735"/>
                </a:cxn>
                <a:cxn ang="0">
                  <a:pos x="0" y="0"/>
                </a:cxn>
                <a:cxn ang="0">
                  <a:pos x="221" y="198"/>
                </a:cxn>
              </a:cxnLst>
              <a:rect l="0" t="0" r="r" b="b"/>
              <a:pathLst>
                <a:path w="221" h="1878">
                  <a:moveTo>
                    <a:pt x="221" y="198"/>
                  </a:moveTo>
                  <a:lnTo>
                    <a:pt x="221" y="1878"/>
                  </a:lnTo>
                  <a:lnTo>
                    <a:pt x="0" y="1735"/>
                  </a:lnTo>
                  <a:lnTo>
                    <a:pt x="0" y="0"/>
                  </a:lnTo>
                  <a:lnTo>
                    <a:pt x="221" y="198"/>
                  </a:lnTo>
                  <a:close/>
                </a:path>
              </a:pathLst>
            </a:custGeom>
            <a:solidFill>
              <a:srgbClr val="CACAC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5" name="Freeform 28"/>
            <p:cNvSpPr>
              <a:spLocks/>
            </p:cNvSpPr>
            <p:nvPr/>
          </p:nvSpPr>
          <p:spPr bwMode="auto">
            <a:xfrm>
              <a:off x="6462574" y="1464669"/>
              <a:ext cx="4763" cy="41275"/>
            </a:xfrm>
            <a:custGeom>
              <a:avLst/>
              <a:gdLst/>
              <a:ahLst/>
              <a:cxnLst>
                <a:cxn ang="0">
                  <a:pos x="220" y="199"/>
                </a:cxn>
                <a:cxn ang="0">
                  <a:pos x="220" y="1906"/>
                </a:cxn>
                <a:cxn ang="0">
                  <a:pos x="0" y="1764"/>
                </a:cxn>
                <a:cxn ang="0">
                  <a:pos x="0" y="0"/>
                </a:cxn>
                <a:cxn ang="0">
                  <a:pos x="220" y="199"/>
                </a:cxn>
              </a:cxnLst>
              <a:rect l="0" t="0" r="r" b="b"/>
              <a:pathLst>
                <a:path w="220" h="1906">
                  <a:moveTo>
                    <a:pt x="220" y="199"/>
                  </a:moveTo>
                  <a:lnTo>
                    <a:pt x="220" y="1906"/>
                  </a:lnTo>
                  <a:lnTo>
                    <a:pt x="0" y="1764"/>
                  </a:lnTo>
                  <a:lnTo>
                    <a:pt x="0" y="0"/>
                  </a:lnTo>
                  <a:lnTo>
                    <a:pt x="220" y="199"/>
                  </a:lnTo>
                  <a:close/>
                </a:path>
              </a:pathLst>
            </a:custGeom>
            <a:solidFill>
              <a:srgbClr val="CDCC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6" name="Freeform 29"/>
            <p:cNvSpPr>
              <a:spLocks/>
            </p:cNvSpPr>
            <p:nvPr/>
          </p:nvSpPr>
          <p:spPr bwMode="auto">
            <a:xfrm>
              <a:off x="6459399" y="1463082"/>
              <a:ext cx="4763" cy="41275"/>
            </a:xfrm>
            <a:custGeom>
              <a:avLst/>
              <a:gdLst/>
              <a:ahLst/>
              <a:cxnLst>
                <a:cxn ang="0">
                  <a:pos x="220" y="187"/>
                </a:cxn>
                <a:cxn ang="0">
                  <a:pos x="220" y="1922"/>
                </a:cxn>
                <a:cxn ang="0">
                  <a:pos x="0" y="1780"/>
                </a:cxn>
                <a:cxn ang="0">
                  <a:pos x="0" y="0"/>
                </a:cxn>
                <a:cxn ang="0">
                  <a:pos x="30" y="13"/>
                </a:cxn>
                <a:cxn ang="0">
                  <a:pos x="220" y="187"/>
                </a:cxn>
              </a:cxnLst>
              <a:rect l="0" t="0" r="r" b="b"/>
              <a:pathLst>
                <a:path w="220" h="1922">
                  <a:moveTo>
                    <a:pt x="220" y="187"/>
                  </a:moveTo>
                  <a:lnTo>
                    <a:pt x="220" y="1922"/>
                  </a:lnTo>
                  <a:lnTo>
                    <a:pt x="0" y="1780"/>
                  </a:lnTo>
                  <a:lnTo>
                    <a:pt x="0" y="0"/>
                  </a:lnTo>
                  <a:lnTo>
                    <a:pt x="30" y="13"/>
                  </a:lnTo>
                  <a:lnTo>
                    <a:pt x="220" y="187"/>
                  </a:lnTo>
                  <a:close/>
                </a:path>
              </a:pathLst>
            </a:custGeom>
            <a:solidFill>
              <a:srgbClr val="CECDC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7" name="Freeform 30"/>
            <p:cNvSpPr>
              <a:spLocks/>
            </p:cNvSpPr>
            <p:nvPr/>
          </p:nvSpPr>
          <p:spPr bwMode="auto">
            <a:xfrm>
              <a:off x="6457811" y="1461494"/>
              <a:ext cx="4763" cy="41275"/>
            </a:xfrm>
            <a:custGeom>
              <a:avLst/>
              <a:gdLst/>
              <a:ahLst/>
              <a:cxnLst>
                <a:cxn ang="0">
                  <a:pos x="221" y="136"/>
                </a:cxn>
                <a:cxn ang="0">
                  <a:pos x="221" y="1900"/>
                </a:cxn>
                <a:cxn ang="0">
                  <a:pos x="0" y="1758"/>
                </a:cxn>
                <a:cxn ang="0">
                  <a:pos x="0" y="0"/>
                </a:cxn>
                <a:cxn ang="0">
                  <a:pos x="141" y="62"/>
                </a:cxn>
                <a:cxn ang="0">
                  <a:pos x="221" y="136"/>
                </a:cxn>
              </a:cxnLst>
              <a:rect l="0" t="0" r="r" b="b"/>
              <a:pathLst>
                <a:path w="221" h="1900">
                  <a:moveTo>
                    <a:pt x="221" y="136"/>
                  </a:moveTo>
                  <a:lnTo>
                    <a:pt x="221" y="1900"/>
                  </a:lnTo>
                  <a:lnTo>
                    <a:pt x="0" y="1758"/>
                  </a:lnTo>
                  <a:lnTo>
                    <a:pt x="0" y="0"/>
                  </a:lnTo>
                  <a:lnTo>
                    <a:pt x="141" y="62"/>
                  </a:lnTo>
                  <a:lnTo>
                    <a:pt x="221" y="136"/>
                  </a:lnTo>
                  <a:close/>
                </a:path>
              </a:pathLst>
            </a:custGeom>
            <a:solidFill>
              <a:srgbClr val="D0CFC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8" name="Freeform 31"/>
            <p:cNvSpPr>
              <a:spLocks/>
            </p:cNvSpPr>
            <p:nvPr/>
          </p:nvSpPr>
          <p:spPr bwMode="auto">
            <a:xfrm>
              <a:off x="6454636" y="1461494"/>
              <a:ext cx="4763" cy="39687"/>
            </a:xfrm>
            <a:custGeom>
              <a:avLst/>
              <a:gdLst/>
              <a:ahLst/>
              <a:cxnLst>
                <a:cxn ang="0">
                  <a:pos x="220" y="99"/>
                </a:cxn>
                <a:cxn ang="0">
                  <a:pos x="220" y="1879"/>
                </a:cxn>
                <a:cxn ang="0">
                  <a:pos x="0" y="1736"/>
                </a:cxn>
                <a:cxn ang="0">
                  <a:pos x="0" y="0"/>
                </a:cxn>
                <a:cxn ang="0">
                  <a:pos x="220" y="99"/>
                </a:cxn>
              </a:cxnLst>
              <a:rect l="0" t="0" r="r" b="b"/>
              <a:pathLst>
                <a:path w="220" h="1879">
                  <a:moveTo>
                    <a:pt x="220" y="99"/>
                  </a:moveTo>
                  <a:lnTo>
                    <a:pt x="220" y="1879"/>
                  </a:lnTo>
                  <a:lnTo>
                    <a:pt x="0" y="1736"/>
                  </a:lnTo>
                  <a:lnTo>
                    <a:pt x="0" y="0"/>
                  </a:lnTo>
                  <a:lnTo>
                    <a:pt x="220" y="99"/>
                  </a:lnTo>
                  <a:close/>
                </a:path>
              </a:pathLst>
            </a:custGeom>
            <a:solidFill>
              <a:srgbClr val="D1D0D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9" name="Freeform 32"/>
            <p:cNvSpPr>
              <a:spLocks/>
            </p:cNvSpPr>
            <p:nvPr/>
          </p:nvSpPr>
          <p:spPr bwMode="auto">
            <a:xfrm>
              <a:off x="6453049" y="1459907"/>
              <a:ext cx="4763" cy="39687"/>
            </a:xfrm>
            <a:custGeom>
              <a:avLst/>
              <a:gdLst/>
              <a:ahLst/>
              <a:cxnLst>
                <a:cxn ang="0">
                  <a:pos x="219" y="100"/>
                </a:cxn>
                <a:cxn ang="0">
                  <a:pos x="219" y="1858"/>
                </a:cxn>
                <a:cxn ang="0">
                  <a:pos x="0" y="1715"/>
                </a:cxn>
                <a:cxn ang="0">
                  <a:pos x="0" y="0"/>
                </a:cxn>
                <a:cxn ang="0">
                  <a:pos x="219" y="100"/>
                </a:cxn>
              </a:cxnLst>
              <a:rect l="0" t="0" r="r" b="b"/>
              <a:pathLst>
                <a:path w="219" h="1858">
                  <a:moveTo>
                    <a:pt x="219" y="100"/>
                  </a:moveTo>
                  <a:lnTo>
                    <a:pt x="219" y="1858"/>
                  </a:lnTo>
                  <a:lnTo>
                    <a:pt x="0" y="1715"/>
                  </a:lnTo>
                  <a:lnTo>
                    <a:pt x="0" y="0"/>
                  </a:lnTo>
                  <a:lnTo>
                    <a:pt x="219" y="100"/>
                  </a:lnTo>
                  <a:close/>
                </a:path>
              </a:pathLst>
            </a:custGeom>
            <a:solidFill>
              <a:srgbClr val="D3D2D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0" name="Freeform 33"/>
            <p:cNvSpPr>
              <a:spLocks/>
            </p:cNvSpPr>
            <p:nvPr/>
          </p:nvSpPr>
          <p:spPr bwMode="auto">
            <a:xfrm>
              <a:off x="6449874" y="1458319"/>
              <a:ext cx="4763" cy="39687"/>
            </a:xfrm>
            <a:custGeom>
              <a:avLst/>
              <a:gdLst/>
              <a:ahLst/>
              <a:cxnLst>
                <a:cxn ang="0">
                  <a:pos x="220" y="99"/>
                </a:cxn>
                <a:cxn ang="0">
                  <a:pos x="220" y="1835"/>
                </a:cxn>
                <a:cxn ang="0">
                  <a:pos x="0" y="1693"/>
                </a:cxn>
                <a:cxn ang="0">
                  <a:pos x="0" y="0"/>
                </a:cxn>
                <a:cxn ang="0">
                  <a:pos x="220" y="99"/>
                </a:cxn>
              </a:cxnLst>
              <a:rect l="0" t="0" r="r" b="b"/>
              <a:pathLst>
                <a:path w="220" h="1835">
                  <a:moveTo>
                    <a:pt x="220" y="99"/>
                  </a:moveTo>
                  <a:lnTo>
                    <a:pt x="220" y="1835"/>
                  </a:lnTo>
                  <a:lnTo>
                    <a:pt x="0" y="1693"/>
                  </a:lnTo>
                  <a:lnTo>
                    <a:pt x="0" y="0"/>
                  </a:lnTo>
                  <a:lnTo>
                    <a:pt x="220" y="99"/>
                  </a:lnTo>
                  <a:close/>
                </a:path>
              </a:pathLst>
            </a:custGeom>
            <a:solidFill>
              <a:srgbClr val="D5D4D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1" name="Freeform 34"/>
            <p:cNvSpPr>
              <a:spLocks/>
            </p:cNvSpPr>
            <p:nvPr/>
          </p:nvSpPr>
          <p:spPr bwMode="auto">
            <a:xfrm>
              <a:off x="6446699" y="1458319"/>
              <a:ext cx="6350" cy="38100"/>
            </a:xfrm>
            <a:custGeom>
              <a:avLst/>
              <a:gdLst/>
              <a:ahLst/>
              <a:cxnLst>
                <a:cxn ang="0">
                  <a:pos x="221" y="99"/>
                </a:cxn>
                <a:cxn ang="0">
                  <a:pos x="221" y="1814"/>
                </a:cxn>
                <a:cxn ang="0">
                  <a:pos x="0" y="1672"/>
                </a:cxn>
                <a:cxn ang="0">
                  <a:pos x="0" y="0"/>
                </a:cxn>
                <a:cxn ang="0">
                  <a:pos x="221" y="99"/>
                </a:cxn>
              </a:cxnLst>
              <a:rect l="0" t="0" r="r" b="b"/>
              <a:pathLst>
                <a:path w="221" h="1814">
                  <a:moveTo>
                    <a:pt x="221" y="99"/>
                  </a:moveTo>
                  <a:lnTo>
                    <a:pt x="221" y="1814"/>
                  </a:lnTo>
                  <a:lnTo>
                    <a:pt x="0" y="1672"/>
                  </a:lnTo>
                  <a:lnTo>
                    <a:pt x="0" y="0"/>
                  </a:lnTo>
                  <a:lnTo>
                    <a:pt x="221" y="99"/>
                  </a:lnTo>
                  <a:close/>
                </a:path>
              </a:pathLst>
            </a:custGeom>
            <a:solidFill>
              <a:srgbClr val="D6D6D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2" name="Freeform 35"/>
            <p:cNvSpPr>
              <a:spLocks/>
            </p:cNvSpPr>
            <p:nvPr/>
          </p:nvSpPr>
          <p:spPr bwMode="auto">
            <a:xfrm>
              <a:off x="6445111" y="1456732"/>
              <a:ext cx="4763" cy="38100"/>
            </a:xfrm>
            <a:custGeom>
              <a:avLst/>
              <a:gdLst/>
              <a:ahLst/>
              <a:cxnLst>
                <a:cxn ang="0">
                  <a:pos x="221" y="100"/>
                </a:cxn>
                <a:cxn ang="0">
                  <a:pos x="221" y="1793"/>
                </a:cxn>
                <a:cxn ang="0">
                  <a:pos x="0" y="1651"/>
                </a:cxn>
                <a:cxn ang="0">
                  <a:pos x="0" y="0"/>
                </a:cxn>
                <a:cxn ang="0">
                  <a:pos x="221" y="100"/>
                </a:cxn>
              </a:cxnLst>
              <a:rect l="0" t="0" r="r" b="b"/>
              <a:pathLst>
                <a:path w="221" h="1793">
                  <a:moveTo>
                    <a:pt x="221" y="100"/>
                  </a:moveTo>
                  <a:lnTo>
                    <a:pt x="221" y="1793"/>
                  </a:lnTo>
                  <a:lnTo>
                    <a:pt x="0" y="1651"/>
                  </a:lnTo>
                  <a:lnTo>
                    <a:pt x="0" y="0"/>
                  </a:lnTo>
                  <a:lnTo>
                    <a:pt x="221" y="100"/>
                  </a:lnTo>
                  <a:close/>
                </a:path>
              </a:pathLst>
            </a:custGeom>
            <a:solidFill>
              <a:srgbClr val="D9D8D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3" name="Freeform 37"/>
            <p:cNvSpPr>
              <a:spLocks/>
            </p:cNvSpPr>
            <p:nvPr/>
          </p:nvSpPr>
          <p:spPr bwMode="auto">
            <a:xfrm>
              <a:off x="6440349" y="1453557"/>
              <a:ext cx="4763" cy="38100"/>
            </a:xfrm>
            <a:custGeom>
              <a:avLst/>
              <a:gdLst/>
              <a:ahLst/>
              <a:cxnLst>
                <a:cxn ang="0">
                  <a:pos x="220" y="99"/>
                </a:cxn>
                <a:cxn ang="0">
                  <a:pos x="220" y="1750"/>
                </a:cxn>
                <a:cxn ang="0">
                  <a:pos x="0" y="1608"/>
                </a:cxn>
                <a:cxn ang="0">
                  <a:pos x="0" y="0"/>
                </a:cxn>
                <a:cxn ang="0">
                  <a:pos x="220" y="99"/>
                </a:cxn>
              </a:cxnLst>
              <a:rect l="0" t="0" r="r" b="b"/>
              <a:pathLst>
                <a:path w="220" h="1750">
                  <a:moveTo>
                    <a:pt x="220" y="99"/>
                  </a:moveTo>
                  <a:lnTo>
                    <a:pt x="220" y="1750"/>
                  </a:lnTo>
                  <a:lnTo>
                    <a:pt x="0" y="1608"/>
                  </a:lnTo>
                  <a:lnTo>
                    <a:pt x="0" y="0"/>
                  </a:lnTo>
                  <a:lnTo>
                    <a:pt x="220" y="99"/>
                  </a:lnTo>
                  <a:close/>
                </a:path>
              </a:pathLst>
            </a:custGeom>
            <a:solidFill>
              <a:srgbClr val="DDDCD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4" name="Freeform 38"/>
            <p:cNvSpPr>
              <a:spLocks/>
            </p:cNvSpPr>
            <p:nvPr/>
          </p:nvSpPr>
          <p:spPr bwMode="auto">
            <a:xfrm>
              <a:off x="6437174" y="1453557"/>
              <a:ext cx="4763" cy="36512"/>
            </a:xfrm>
            <a:custGeom>
              <a:avLst/>
              <a:gdLst/>
              <a:ahLst/>
              <a:cxnLst>
                <a:cxn ang="0">
                  <a:pos x="221" y="99"/>
                </a:cxn>
                <a:cxn ang="0">
                  <a:pos x="221" y="1728"/>
                </a:cxn>
                <a:cxn ang="0">
                  <a:pos x="0" y="1586"/>
                </a:cxn>
                <a:cxn ang="0">
                  <a:pos x="0" y="0"/>
                </a:cxn>
                <a:cxn ang="0">
                  <a:pos x="221" y="99"/>
                </a:cxn>
              </a:cxnLst>
              <a:rect l="0" t="0" r="r" b="b"/>
              <a:pathLst>
                <a:path w="221" h="1728">
                  <a:moveTo>
                    <a:pt x="221" y="99"/>
                  </a:moveTo>
                  <a:lnTo>
                    <a:pt x="221" y="1728"/>
                  </a:lnTo>
                  <a:lnTo>
                    <a:pt x="0" y="1586"/>
                  </a:lnTo>
                  <a:lnTo>
                    <a:pt x="0" y="0"/>
                  </a:lnTo>
                  <a:lnTo>
                    <a:pt x="221" y="99"/>
                  </a:lnTo>
                  <a:close/>
                </a:path>
              </a:pathLst>
            </a:custGeom>
            <a:solidFill>
              <a:srgbClr val="DEDED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5" name="Freeform 39"/>
            <p:cNvSpPr>
              <a:spLocks/>
            </p:cNvSpPr>
            <p:nvPr/>
          </p:nvSpPr>
          <p:spPr bwMode="auto">
            <a:xfrm>
              <a:off x="6435586" y="1453557"/>
              <a:ext cx="4763" cy="36512"/>
            </a:xfrm>
            <a:custGeom>
              <a:avLst/>
              <a:gdLst/>
              <a:ahLst/>
              <a:cxnLst>
                <a:cxn ang="0">
                  <a:pos x="221" y="52"/>
                </a:cxn>
                <a:cxn ang="0">
                  <a:pos x="221" y="1660"/>
                </a:cxn>
                <a:cxn ang="0">
                  <a:pos x="0" y="1517"/>
                </a:cxn>
                <a:cxn ang="0">
                  <a:pos x="0" y="26"/>
                </a:cxn>
                <a:cxn ang="0">
                  <a:pos x="104" y="0"/>
                </a:cxn>
                <a:cxn ang="0">
                  <a:pos x="221" y="52"/>
                </a:cxn>
              </a:cxnLst>
              <a:rect l="0" t="0" r="r" b="b"/>
              <a:pathLst>
                <a:path w="221" h="1660">
                  <a:moveTo>
                    <a:pt x="221" y="52"/>
                  </a:moveTo>
                  <a:lnTo>
                    <a:pt x="221" y="1660"/>
                  </a:lnTo>
                  <a:lnTo>
                    <a:pt x="0" y="1517"/>
                  </a:lnTo>
                  <a:lnTo>
                    <a:pt x="0" y="26"/>
                  </a:lnTo>
                  <a:lnTo>
                    <a:pt x="104" y="0"/>
                  </a:lnTo>
                  <a:lnTo>
                    <a:pt x="221" y="52"/>
                  </a:lnTo>
                  <a:close/>
                </a:path>
              </a:pathLst>
            </a:custGeom>
            <a:solidFill>
              <a:srgbClr val="E1E0E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6" name="Freeform 40"/>
            <p:cNvSpPr>
              <a:spLocks/>
            </p:cNvSpPr>
            <p:nvPr/>
          </p:nvSpPr>
          <p:spPr bwMode="auto">
            <a:xfrm>
              <a:off x="6432411" y="1453557"/>
              <a:ext cx="4763" cy="34925"/>
            </a:xfrm>
            <a:custGeom>
              <a:avLst/>
              <a:gdLst/>
              <a:ahLst/>
              <a:cxnLst>
                <a:cxn ang="0">
                  <a:pos x="220" y="3"/>
                </a:cxn>
                <a:cxn ang="0">
                  <a:pos x="220" y="1589"/>
                </a:cxn>
                <a:cxn ang="0">
                  <a:pos x="0" y="1446"/>
                </a:cxn>
                <a:cxn ang="0">
                  <a:pos x="0" y="54"/>
                </a:cxn>
                <a:cxn ang="0">
                  <a:pos x="214" y="0"/>
                </a:cxn>
                <a:cxn ang="0">
                  <a:pos x="220" y="3"/>
                </a:cxn>
              </a:cxnLst>
              <a:rect l="0" t="0" r="r" b="b"/>
              <a:pathLst>
                <a:path w="220" h="1589">
                  <a:moveTo>
                    <a:pt x="220" y="3"/>
                  </a:moveTo>
                  <a:lnTo>
                    <a:pt x="220" y="1589"/>
                  </a:lnTo>
                  <a:lnTo>
                    <a:pt x="0" y="1446"/>
                  </a:lnTo>
                  <a:lnTo>
                    <a:pt x="0" y="54"/>
                  </a:lnTo>
                  <a:lnTo>
                    <a:pt x="214" y="0"/>
                  </a:lnTo>
                  <a:lnTo>
                    <a:pt x="220" y="3"/>
                  </a:lnTo>
                  <a:close/>
                </a:path>
              </a:pathLst>
            </a:custGeom>
            <a:solidFill>
              <a:srgbClr val="E3E3E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7" name="Freeform 41"/>
            <p:cNvSpPr>
              <a:spLocks/>
            </p:cNvSpPr>
            <p:nvPr/>
          </p:nvSpPr>
          <p:spPr bwMode="auto">
            <a:xfrm>
              <a:off x="6430824" y="1453557"/>
              <a:ext cx="4763" cy="33337"/>
            </a:xfrm>
            <a:custGeom>
              <a:avLst/>
              <a:gdLst/>
              <a:ahLst/>
              <a:cxnLst>
                <a:cxn ang="0">
                  <a:pos x="220" y="0"/>
                </a:cxn>
                <a:cxn ang="0">
                  <a:pos x="220" y="1491"/>
                </a:cxn>
                <a:cxn ang="0">
                  <a:pos x="0" y="1349"/>
                </a:cxn>
                <a:cxn ang="0">
                  <a:pos x="0" y="56"/>
                </a:cxn>
                <a:cxn ang="0">
                  <a:pos x="220" y="0"/>
                </a:cxn>
              </a:cxnLst>
              <a:rect l="0" t="0" r="r" b="b"/>
              <a:pathLst>
                <a:path w="220" h="1491">
                  <a:moveTo>
                    <a:pt x="220" y="0"/>
                  </a:moveTo>
                  <a:lnTo>
                    <a:pt x="220" y="1491"/>
                  </a:lnTo>
                  <a:lnTo>
                    <a:pt x="0" y="1349"/>
                  </a:lnTo>
                  <a:lnTo>
                    <a:pt x="0" y="56"/>
                  </a:lnTo>
                  <a:lnTo>
                    <a:pt x="220" y="0"/>
                  </a:lnTo>
                  <a:close/>
                </a:path>
              </a:pathLst>
            </a:custGeom>
            <a:solidFill>
              <a:srgbClr val="E4E4E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8" name="Freeform 42"/>
            <p:cNvSpPr>
              <a:spLocks/>
            </p:cNvSpPr>
            <p:nvPr/>
          </p:nvSpPr>
          <p:spPr bwMode="auto">
            <a:xfrm>
              <a:off x="6427649" y="1455144"/>
              <a:ext cx="4763" cy="30162"/>
            </a:xfrm>
            <a:custGeom>
              <a:avLst/>
              <a:gdLst/>
              <a:ahLst/>
              <a:cxnLst>
                <a:cxn ang="0">
                  <a:pos x="219" y="0"/>
                </a:cxn>
                <a:cxn ang="0">
                  <a:pos x="219" y="1392"/>
                </a:cxn>
                <a:cxn ang="0">
                  <a:pos x="0" y="1250"/>
                </a:cxn>
                <a:cxn ang="0">
                  <a:pos x="0" y="56"/>
                </a:cxn>
                <a:cxn ang="0">
                  <a:pos x="219" y="0"/>
                </a:cxn>
              </a:cxnLst>
              <a:rect l="0" t="0" r="r" b="b"/>
              <a:pathLst>
                <a:path w="219" h="1392">
                  <a:moveTo>
                    <a:pt x="219" y="0"/>
                  </a:moveTo>
                  <a:lnTo>
                    <a:pt x="219" y="1392"/>
                  </a:lnTo>
                  <a:lnTo>
                    <a:pt x="0" y="1250"/>
                  </a:lnTo>
                  <a:lnTo>
                    <a:pt x="0" y="56"/>
                  </a:lnTo>
                  <a:lnTo>
                    <a:pt x="219" y="0"/>
                  </a:lnTo>
                  <a:close/>
                </a:path>
              </a:pathLst>
            </a:custGeom>
            <a:solidFill>
              <a:srgbClr val="E7E6E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9" name="Freeform 43"/>
            <p:cNvSpPr>
              <a:spLocks/>
            </p:cNvSpPr>
            <p:nvPr/>
          </p:nvSpPr>
          <p:spPr bwMode="auto">
            <a:xfrm>
              <a:off x="6426061" y="1455144"/>
              <a:ext cx="4763" cy="28575"/>
            </a:xfrm>
            <a:custGeom>
              <a:avLst/>
              <a:gdLst/>
              <a:ahLst/>
              <a:cxnLst>
                <a:cxn ang="0">
                  <a:pos x="220" y="0"/>
                </a:cxn>
                <a:cxn ang="0">
                  <a:pos x="220" y="1293"/>
                </a:cxn>
                <a:cxn ang="0">
                  <a:pos x="0" y="1150"/>
                </a:cxn>
                <a:cxn ang="0">
                  <a:pos x="0" y="56"/>
                </a:cxn>
                <a:cxn ang="0">
                  <a:pos x="220" y="0"/>
                </a:cxn>
              </a:cxnLst>
              <a:rect l="0" t="0" r="r" b="b"/>
              <a:pathLst>
                <a:path w="220" h="1293">
                  <a:moveTo>
                    <a:pt x="220" y="0"/>
                  </a:moveTo>
                  <a:lnTo>
                    <a:pt x="220" y="1293"/>
                  </a:lnTo>
                  <a:lnTo>
                    <a:pt x="0" y="1150"/>
                  </a:lnTo>
                  <a:lnTo>
                    <a:pt x="0" y="56"/>
                  </a:lnTo>
                  <a:lnTo>
                    <a:pt x="220" y="0"/>
                  </a:lnTo>
                  <a:close/>
                </a:path>
              </a:pathLst>
            </a:custGeom>
            <a:solidFill>
              <a:srgbClr val="E8E8E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0" name="Freeform 44"/>
            <p:cNvSpPr>
              <a:spLocks/>
            </p:cNvSpPr>
            <p:nvPr/>
          </p:nvSpPr>
          <p:spPr bwMode="auto">
            <a:xfrm>
              <a:off x="6422886" y="1455144"/>
              <a:ext cx="4763" cy="26987"/>
            </a:xfrm>
            <a:custGeom>
              <a:avLst/>
              <a:gdLst/>
              <a:ahLst/>
              <a:cxnLst>
                <a:cxn ang="0">
                  <a:pos x="221" y="0"/>
                </a:cxn>
                <a:cxn ang="0">
                  <a:pos x="221" y="1194"/>
                </a:cxn>
                <a:cxn ang="0">
                  <a:pos x="0" y="1051"/>
                </a:cxn>
                <a:cxn ang="0">
                  <a:pos x="0" y="56"/>
                </a:cxn>
                <a:cxn ang="0">
                  <a:pos x="221" y="0"/>
                </a:cxn>
              </a:cxnLst>
              <a:rect l="0" t="0" r="r" b="b"/>
              <a:pathLst>
                <a:path w="221" h="1194">
                  <a:moveTo>
                    <a:pt x="221" y="0"/>
                  </a:moveTo>
                  <a:lnTo>
                    <a:pt x="221" y="1194"/>
                  </a:lnTo>
                  <a:lnTo>
                    <a:pt x="0" y="1051"/>
                  </a:lnTo>
                  <a:lnTo>
                    <a:pt x="0" y="56"/>
                  </a:lnTo>
                  <a:lnTo>
                    <a:pt x="221" y="0"/>
                  </a:lnTo>
                  <a:close/>
                </a:path>
              </a:pathLst>
            </a:custGeom>
            <a:solidFill>
              <a:srgbClr val="EBEAE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1" name="Freeform 45"/>
            <p:cNvSpPr>
              <a:spLocks/>
            </p:cNvSpPr>
            <p:nvPr/>
          </p:nvSpPr>
          <p:spPr bwMode="auto">
            <a:xfrm>
              <a:off x="6421299" y="1456732"/>
              <a:ext cx="4763" cy="23812"/>
            </a:xfrm>
            <a:custGeom>
              <a:avLst/>
              <a:gdLst/>
              <a:ahLst/>
              <a:cxnLst>
                <a:cxn ang="0">
                  <a:pos x="220" y="0"/>
                </a:cxn>
                <a:cxn ang="0">
                  <a:pos x="220" y="1094"/>
                </a:cxn>
                <a:cxn ang="0">
                  <a:pos x="0" y="952"/>
                </a:cxn>
                <a:cxn ang="0">
                  <a:pos x="0" y="56"/>
                </a:cxn>
                <a:cxn ang="0">
                  <a:pos x="220" y="0"/>
                </a:cxn>
              </a:cxnLst>
              <a:rect l="0" t="0" r="r" b="b"/>
              <a:pathLst>
                <a:path w="220" h="1094">
                  <a:moveTo>
                    <a:pt x="220" y="0"/>
                  </a:moveTo>
                  <a:lnTo>
                    <a:pt x="220" y="1094"/>
                  </a:lnTo>
                  <a:lnTo>
                    <a:pt x="0" y="952"/>
                  </a:lnTo>
                  <a:lnTo>
                    <a:pt x="0" y="56"/>
                  </a:lnTo>
                  <a:lnTo>
                    <a:pt x="220" y="0"/>
                  </a:lnTo>
                  <a:close/>
                </a:path>
              </a:pathLst>
            </a:custGeom>
            <a:solidFill>
              <a:srgbClr val="ECECE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2" name="Freeform 46"/>
            <p:cNvSpPr>
              <a:spLocks/>
            </p:cNvSpPr>
            <p:nvPr/>
          </p:nvSpPr>
          <p:spPr bwMode="auto">
            <a:xfrm>
              <a:off x="6418124" y="1456732"/>
              <a:ext cx="4763" cy="22225"/>
            </a:xfrm>
            <a:custGeom>
              <a:avLst/>
              <a:gdLst/>
              <a:ahLst/>
              <a:cxnLst>
                <a:cxn ang="0">
                  <a:pos x="220" y="0"/>
                </a:cxn>
                <a:cxn ang="0">
                  <a:pos x="220" y="995"/>
                </a:cxn>
                <a:cxn ang="0">
                  <a:pos x="0" y="853"/>
                </a:cxn>
                <a:cxn ang="0">
                  <a:pos x="0" y="56"/>
                </a:cxn>
                <a:cxn ang="0">
                  <a:pos x="220" y="0"/>
                </a:cxn>
              </a:cxnLst>
              <a:rect l="0" t="0" r="r" b="b"/>
              <a:pathLst>
                <a:path w="220" h="995">
                  <a:moveTo>
                    <a:pt x="220" y="0"/>
                  </a:moveTo>
                  <a:lnTo>
                    <a:pt x="220" y="995"/>
                  </a:lnTo>
                  <a:lnTo>
                    <a:pt x="0" y="853"/>
                  </a:lnTo>
                  <a:lnTo>
                    <a:pt x="0" y="56"/>
                  </a:lnTo>
                  <a:lnTo>
                    <a:pt x="220" y="0"/>
                  </a:lnTo>
                  <a:close/>
                </a:path>
              </a:pathLst>
            </a:custGeom>
            <a:solidFill>
              <a:srgbClr val="EFEEE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3" name="Freeform 47"/>
            <p:cNvSpPr>
              <a:spLocks/>
            </p:cNvSpPr>
            <p:nvPr/>
          </p:nvSpPr>
          <p:spPr bwMode="auto">
            <a:xfrm>
              <a:off x="6416536" y="1456732"/>
              <a:ext cx="4763" cy="20637"/>
            </a:xfrm>
            <a:custGeom>
              <a:avLst/>
              <a:gdLst/>
              <a:ahLst/>
              <a:cxnLst>
                <a:cxn ang="0">
                  <a:pos x="221" y="0"/>
                </a:cxn>
                <a:cxn ang="0">
                  <a:pos x="221" y="896"/>
                </a:cxn>
                <a:cxn ang="0">
                  <a:pos x="0" y="754"/>
                </a:cxn>
                <a:cxn ang="0">
                  <a:pos x="0" y="56"/>
                </a:cxn>
                <a:cxn ang="0">
                  <a:pos x="221" y="0"/>
                </a:cxn>
              </a:cxnLst>
              <a:rect l="0" t="0" r="r" b="b"/>
              <a:pathLst>
                <a:path w="221" h="896">
                  <a:moveTo>
                    <a:pt x="221" y="0"/>
                  </a:moveTo>
                  <a:lnTo>
                    <a:pt x="221" y="896"/>
                  </a:lnTo>
                  <a:lnTo>
                    <a:pt x="0" y="754"/>
                  </a:lnTo>
                  <a:lnTo>
                    <a:pt x="0" y="56"/>
                  </a:lnTo>
                  <a:lnTo>
                    <a:pt x="221" y="0"/>
                  </a:lnTo>
                  <a:close/>
                </a:path>
              </a:pathLst>
            </a:custGeom>
            <a:solidFill>
              <a:srgbClr val="F1F1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4" name="Freeform 48"/>
            <p:cNvSpPr>
              <a:spLocks/>
            </p:cNvSpPr>
            <p:nvPr/>
          </p:nvSpPr>
          <p:spPr bwMode="auto">
            <a:xfrm>
              <a:off x="6413361" y="1458319"/>
              <a:ext cx="4763" cy="17462"/>
            </a:xfrm>
            <a:custGeom>
              <a:avLst/>
              <a:gdLst/>
              <a:ahLst/>
              <a:cxnLst>
                <a:cxn ang="0">
                  <a:pos x="221" y="0"/>
                </a:cxn>
                <a:cxn ang="0">
                  <a:pos x="221" y="797"/>
                </a:cxn>
                <a:cxn ang="0">
                  <a:pos x="0" y="655"/>
                </a:cxn>
                <a:cxn ang="0">
                  <a:pos x="0" y="56"/>
                </a:cxn>
                <a:cxn ang="0">
                  <a:pos x="221" y="0"/>
                </a:cxn>
              </a:cxnLst>
              <a:rect l="0" t="0" r="r" b="b"/>
              <a:pathLst>
                <a:path w="221" h="797">
                  <a:moveTo>
                    <a:pt x="221" y="0"/>
                  </a:moveTo>
                  <a:lnTo>
                    <a:pt x="221" y="797"/>
                  </a:lnTo>
                  <a:lnTo>
                    <a:pt x="0" y="655"/>
                  </a:lnTo>
                  <a:lnTo>
                    <a:pt x="0" y="56"/>
                  </a:lnTo>
                  <a:lnTo>
                    <a:pt x="221" y="0"/>
                  </a:lnTo>
                  <a:close/>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5" name="Freeform 49"/>
            <p:cNvSpPr>
              <a:spLocks/>
            </p:cNvSpPr>
            <p:nvPr/>
          </p:nvSpPr>
          <p:spPr bwMode="auto">
            <a:xfrm>
              <a:off x="6411774" y="1458319"/>
              <a:ext cx="4763" cy="15875"/>
            </a:xfrm>
            <a:custGeom>
              <a:avLst/>
              <a:gdLst/>
              <a:ahLst/>
              <a:cxnLst>
                <a:cxn ang="0">
                  <a:pos x="220" y="0"/>
                </a:cxn>
                <a:cxn ang="0">
                  <a:pos x="220" y="698"/>
                </a:cxn>
                <a:cxn ang="0">
                  <a:pos x="0" y="556"/>
                </a:cxn>
                <a:cxn ang="0">
                  <a:pos x="0" y="56"/>
                </a:cxn>
                <a:cxn ang="0">
                  <a:pos x="220" y="0"/>
                </a:cxn>
              </a:cxnLst>
              <a:rect l="0" t="0" r="r" b="b"/>
              <a:pathLst>
                <a:path w="220" h="698">
                  <a:moveTo>
                    <a:pt x="220" y="0"/>
                  </a:moveTo>
                  <a:lnTo>
                    <a:pt x="220" y="698"/>
                  </a:lnTo>
                  <a:lnTo>
                    <a:pt x="0" y="556"/>
                  </a:lnTo>
                  <a:lnTo>
                    <a:pt x="0" y="56"/>
                  </a:lnTo>
                  <a:lnTo>
                    <a:pt x="220" y="0"/>
                  </a:ln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6" name="Freeform 50"/>
            <p:cNvSpPr>
              <a:spLocks/>
            </p:cNvSpPr>
            <p:nvPr/>
          </p:nvSpPr>
          <p:spPr bwMode="auto">
            <a:xfrm>
              <a:off x="6408599" y="1459907"/>
              <a:ext cx="4763" cy="12700"/>
            </a:xfrm>
            <a:custGeom>
              <a:avLst/>
              <a:gdLst/>
              <a:ahLst/>
              <a:cxnLst>
                <a:cxn ang="0">
                  <a:pos x="220" y="0"/>
                </a:cxn>
                <a:cxn ang="0">
                  <a:pos x="220" y="599"/>
                </a:cxn>
                <a:cxn ang="0">
                  <a:pos x="0" y="457"/>
                </a:cxn>
                <a:cxn ang="0">
                  <a:pos x="0" y="56"/>
                </a:cxn>
                <a:cxn ang="0">
                  <a:pos x="220" y="0"/>
                </a:cxn>
              </a:cxnLst>
              <a:rect l="0" t="0" r="r" b="b"/>
              <a:pathLst>
                <a:path w="220" h="599">
                  <a:moveTo>
                    <a:pt x="220" y="0"/>
                  </a:moveTo>
                  <a:lnTo>
                    <a:pt x="220" y="599"/>
                  </a:lnTo>
                  <a:lnTo>
                    <a:pt x="0" y="457"/>
                  </a:lnTo>
                  <a:lnTo>
                    <a:pt x="0" y="56"/>
                  </a:lnTo>
                  <a:lnTo>
                    <a:pt x="220" y="0"/>
                  </a:lnTo>
                  <a:close/>
                </a:path>
              </a:pathLst>
            </a:custGeom>
            <a:solidFill>
              <a:srgbClr val="F6F6F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7" name="Freeform 51"/>
            <p:cNvSpPr>
              <a:spLocks/>
            </p:cNvSpPr>
            <p:nvPr/>
          </p:nvSpPr>
          <p:spPr bwMode="auto">
            <a:xfrm>
              <a:off x="6407011" y="1459907"/>
              <a:ext cx="4763" cy="11112"/>
            </a:xfrm>
            <a:custGeom>
              <a:avLst/>
              <a:gdLst/>
              <a:ahLst/>
              <a:cxnLst>
                <a:cxn ang="0">
                  <a:pos x="221" y="0"/>
                </a:cxn>
                <a:cxn ang="0">
                  <a:pos x="221" y="500"/>
                </a:cxn>
                <a:cxn ang="0">
                  <a:pos x="0" y="358"/>
                </a:cxn>
                <a:cxn ang="0">
                  <a:pos x="0" y="56"/>
                </a:cxn>
                <a:cxn ang="0">
                  <a:pos x="221" y="0"/>
                </a:cxn>
              </a:cxnLst>
              <a:rect l="0" t="0" r="r" b="b"/>
              <a:pathLst>
                <a:path w="221" h="500">
                  <a:moveTo>
                    <a:pt x="221" y="0"/>
                  </a:moveTo>
                  <a:lnTo>
                    <a:pt x="221" y="500"/>
                  </a:lnTo>
                  <a:lnTo>
                    <a:pt x="0" y="358"/>
                  </a:lnTo>
                  <a:lnTo>
                    <a:pt x="0" y="56"/>
                  </a:lnTo>
                  <a:lnTo>
                    <a:pt x="221" y="0"/>
                  </a:lnTo>
                  <a:close/>
                </a:path>
              </a:pathLst>
            </a:custGeom>
            <a:solidFill>
              <a:srgbClr val="F9F9F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8" name="Freeform 52"/>
            <p:cNvSpPr>
              <a:spLocks/>
            </p:cNvSpPr>
            <p:nvPr/>
          </p:nvSpPr>
          <p:spPr bwMode="auto">
            <a:xfrm>
              <a:off x="6403836" y="1459907"/>
              <a:ext cx="4763" cy="9525"/>
            </a:xfrm>
            <a:custGeom>
              <a:avLst/>
              <a:gdLst/>
              <a:ahLst/>
              <a:cxnLst>
                <a:cxn ang="0">
                  <a:pos x="221" y="0"/>
                </a:cxn>
                <a:cxn ang="0">
                  <a:pos x="221" y="401"/>
                </a:cxn>
                <a:cxn ang="0">
                  <a:pos x="0" y="259"/>
                </a:cxn>
                <a:cxn ang="0">
                  <a:pos x="0" y="56"/>
                </a:cxn>
                <a:cxn ang="0">
                  <a:pos x="221" y="0"/>
                </a:cxn>
              </a:cxnLst>
              <a:rect l="0" t="0" r="r" b="b"/>
              <a:pathLst>
                <a:path w="221" h="401">
                  <a:moveTo>
                    <a:pt x="221" y="0"/>
                  </a:moveTo>
                  <a:lnTo>
                    <a:pt x="221" y="401"/>
                  </a:lnTo>
                  <a:lnTo>
                    <a:pt x="0" y="259"/>
                  </a:lnTo>
                  <a:lnTo>
                    <a:pt x="0" y="56"/>
                  </a:lnTo>
                  <a:lnTo>
                    <a:pt x="221" y="0"/>
                  </a:lnTo>
                  <a:close/>
                </a:path>
              </a:pathLst>
            </a:custGeom>
            <a:solidFill>
              <a:srgbClr val="FAFAF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9" name="Freeform 53"/>
            <p:cNvSpPr>
              <a:spLocks/>
            </p:cNvSpPr>
            <p:nvPr/>
          </p:nvSpPr>
          <p:spPr bwMode="auto">
            <a:xfrm>
              <a:off x="6402249" y="1461494"/>
              <a:ext cx="4763" cy="6350"/>
            </a:xfrm>
            <a:custGeom>
              <a:avLst/>
              <a:gdLst/>
              <a:ahLst/>
              <a:cxnLst>
                <a:cxn ang="0">
                  <a:pos x="219" y="0"/>
                </a:cxn>
                <a:cxn ang="0">
                  <a:pos x="219" y="302"/>
                </a:cxn>
                <a:cxn ang="0">
                  <a:pos x="0" y="159"/>
                </a:cxn>
                <a:cxn ang="0">
                  <a:pos x="0" y="56"/>
                </a:cxn>
                <a:cxn ang="0">
                  <a:pos x="219" y="0"/>
                </a:cxn>
              </a:cxnLst>
              <a:rect l="0" t="0" r="r" b="b"/>
              <a:pathLst>
                <a:path w="219" h="302">
                  <a:moveTo>
                    <a:pt x="219" y="0"/>
                  </a:moveTo>
                  <a:lnTo>
                    <a:pt x="219" y="302"/>
                  </a:lnTo>
                  <a:lnTo>
                    <a:pt x="0" y="159"/>
                  </a:lnTo>
                  <a:lnTo>
                    <a:pt x="0" y="56"/>
                  </a:lnTo>
                  <a:lnTo>
                    <a:pt x="219" y="0"/>
                  </a:lnTo>
                  <a:close/>
                </a:path>
              </a:pathLst>
            </a:custGeom>
            <a:solidFill>
              <a:srgbClr val="FDFDF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0" name="Freeform 54"/>
            <p:cNvSpPr>
              <a:spLocks/>
            </p:cNvSpPr>
            <p:nvPr/>
          </p:nvSpPr>
          <p:spPr bwMode="auto">
            <a:xfrm>
              <a:off x="6399074" y="1461494"/>
              <a:ext cx="4763" cy="4762"/>
            </a:xfrm>
            <a:custGeom>
              <a:avLst/>
              <a:gdLst/>
              <a:ahLst/>
              <a:cxnLst>
                <a:cxn ang="0">
                  <a:pos x="219" y="0"/>
                </a:cxn>
                <a:cxn ang="0">
                  <a:pos x="219" y="203"/>
                </a:cxn>
                <a:cxn ang="0">
                  <a:pos x="0" y="60"/>
                </a:cxn>
                <a:cxn ang="0">
                  <a:pos x="0" y="55"/>
                </a:cxn>
                <a:cxn ang="0">
                  <a:pos x="219" y="0"/>
                </a:cxn>
              </a:cxnLst>
              <a:rect l="0" t="0" r="r" b="b"/>
              <a:pathLst>
                <a:path w="219" h="203">
                  <a:moveTo>
                    <a:pt x="219" y="0"/>
                  </a:moveTo>
                  <a:lnTo>
                    <a:pt x="219" y="203"/>
                  </a:lnTo>
                  <a:lnTo>
                    <a:pt x="0" y="60"/>
                  </a:lnTo>
                  <a:lnTo>
                    <a:pt x="0" y="55"/>
                  </a:lnTo>
                  <a:lnTo>
                    <a:pt x="219"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1" name="Freeform 55"/>
            <p:cNvSpPr>
              <a:spLocks/>
            </p:cNvSpPr>
            <p:nvPr/>
          </p:nvSpPr>
          <p:spPr bwMode="auto">
            <a:xfrm>
              <a:off x="6399074" y="1463082"/>
              <a:ext cx="3175" cy="1587"/>
            </a:xfrm>
            <a:custGeom>
              <a:avLst/>
              <a:gdLst/>
              <a:ahLst/>
              <a:cxnLst>
                <a:cxn ang="0">
                  <a:pos x="115" y="0"/>
                </a:cxn>
                <a:cxn ang="0">
                  <a:pos x="115" y="103"/>
                </a:cxn>
                <a:cxn ang="0">
                  <a:pos x="0" y="29"/>
                </a:cxn>
                <a:cxn ang="0">
                  <a:pos x="115" y="0"/>
                </a:cxn>
              </a:cxnLst>
              <a:rect l="0" t="0" r="r" b="b"/>
              <a:pathLst>
                <a:path w="115" h="103">
                  <a:moveTo>
                    <a:pt x="115" y="0"/>
                  </a:moveTo>
                  <a:lnTo>
                    <a:pt x="115" y="103"/>
                  </a:lnTo>
                  <a:lnTo>
                    <a:pt x="0" y="29"/>
                  </a:lnTo>
                  <a:lnTo>
                    <a:pt x="11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2" name="Freeform 60"/>
            <p:cNvSpPr>
              <a:spLocks/>
            </p:cNvSpPr>
            <p:nvPr/>
          </p:nvSpPr>
          <p:spPr bwMode="auto">
            <a:xfrm>
              <a:off x="6430824" y="1390057"/>
              <a:ext cx="257175" cy="103187"/>
            </a:xfrm>
            <a:custGeom>
              <a:avLst/>
              <a:gdLst/>
              <a:ahLst/>
              <a:cxnLst>
                <a:cxn ang="0">
                  <a:pos x="0" y="2081"/>
                </a:cxn>
                <a:cxn ang="0">
                  <a:pos x="4201" y="960"/>
                </a:cxn>
                <a:cxn ang="0">
                  <a:pos x="7931" y="0"/>
                </a:cxn>
                <a:cxn ang="0">
                  <a:pos x="10758" y="1780"/>
                </a:cxn>
                <a:cxn ang="0">
                  <a:pos x="11849" y="2563"/>
                </a:cxn>
                <a:cxn ang="0">
                  <a:pos x="11819" y="2569"/>
                </a:cxn>
                <a:cxn ang="0">
                  <a:pos x="4199" y="4763"/>
                </a:cxn>
                <a:cxn ang="0">
                  <a:pos x="0" y="2081"/>
                </a:cxn>
              </a:cxnLst>
              <a:rect l="0" t="0" r="r" b="b"/>
              <a:pathLst>
                <a:path w="11849" h="4763">
                  <a:moveTo>
                    <a:pt x="0" y="2081"/>
                  </a:moveTo>
                  <a:lnTo>
                    <a:pt x="4201" y="960"/>
                  </a:lnTo>
                  <a:lnTo>
                    <a:pt x="7931" y="0"/>
                  </a:lnTo>
                  <a:lnTo>
                    <a:pt x="10758" y="1780"/>
                  </a:lnTo>
                  <a:lnTo>
                    <a:pt x="11849" y="2563"/>
                  </a:lnTo>
                  <a:lnTo>
                    <a:pt x="11819" y="2569"/>
                  </a:lnTo>
                  <a:lnTo>
                    <a:pt x="4199" y="4763"/>
                  </a:lnTo>
                  <a:lnTo>
                    <a:pt x="0" y="2081"/>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3" name="Freeform 61"/>
            <p:cNvSpPr>
              <a:spLocks/>
            </p:cNvSpPr>
            <p:nvPr/>
          </p:nvSpPr>
          <p:spPr bwMode="auto">
            <a:xfrm>
              <a:off x="6430824" y="1434507"/>
              <a:ext cx="90488" cy="84137"/>
            </a:xfrm>
            <a:custGeom>
              <a:avLst/>
              <a:gdLst/>
              <a:ahLst/>
              <a:cxnLst>
                <a:cxn ang="0">
                  <a:pos x="0" y="0"/>
                </a:cxn>
                <a:cxn ang="0">
                  <a:pos x="4216" y="2693"/>
                </a:cxn>
                <a:cxn ang="0">
                  <a:pos x="4192" y="3881"/>
                </a:cxn>
                <a:cxn ang="0">
                  <a:pos x="20" y="1197"/>
                </a:cxn>
                <a:cxn ang="0">
                  <a:pos x="0" y="0"/>
                </a:cxn>
              </a:cxnLst>
              <a:rect l="0" t="0" r="r" b="b"/>
              <a:pathLst>
                <a:path w="4216" h="3881">
                  <a:moveTo>
                    <a:pt x="0" y="0"/>
                  </a:moveTo>
                  <a:lnTo>
                    <a:pt x="4216" y="2693"/>
                  </a:lnTo>
                  <a:lnTo>
                    <a:pt x="4192" y="3881"/>
                  </a:lnTo>
                  <a:lnTo>
                    <a:pt x="20" y="1197"/>
                  </a:lnTo>
                  <a:lnTo>
                    <a:pt x="0" y="0"/>
                  </a:lnTo>
                  <a:close/>
                </a:path>
              </a:pathLst>
            </a:custGeom>
            <a:solidFill>
              <a:srgbClr val="96959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4" name="Freeform 62"/>
            <p:cNvSpPr>
              <a:spLocks/>
            </p:cNvSpPr>
            <p:nvPr/>
          </p:nvSpPr>
          <p:spPr bwMode="auto">
            <a:xfrm>
              <a:off x="6521311" y="1445619"/>
              <a:ext cx="166688" cy="73025"/>
            </a:xfrm>
            <a:custGeom>
              <a:avLst/>
              <a:gdLst/>
              <a:ahLst/>
              <a:cxnLst>
                <a:cxn ang="0">
                  <a:pos x="12" y="2202"/>
                </a:cxn>
                <a:cxn ang="0">
                  <a:pos x="7657" y="0"/>
                </a:cxn>
                <a:cxn ang="0">
                  <a:pos x="7657" y="1012"/>
                </a:cxn>
                <a:cxn ang="0">
                  <a:pos x="0" y="3390"/>
                </a:cxn>
                <a:cxn ang="0">
                  <a:pos x="12" y="2202"/>
                </a:cxn>
              </a:cxnLst>
              <a:rect l="0" t="0" r="r" b="b"/>
              <a:pathLst>
                <a:path w="7657" h="3390">
                  <a:moveTo>
                    <a:pt x="12" y="2202"/>
                  </a:moveTo>
                  <a:lnTo>
                    <a:pt x="7657" y="0"/>
                  </a:lnTo>
                  <a:lnTo>
                    <a:pt x="7657" y="1012"/>
                  </a:lnTo>
                  <a:lnTo>
                    <a:pt x="0" y="3390"/>
                  </a:lnTo>
                  <a:lnTo>
                    <a:pt x="12" y="2202"/>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05" name="Group 411"/>
          <p:cNvGrpSpPr/>
          <p:nvPr/>
        </p:nvGrpSpPr>
        <p:grpSpPr>
          <a:xfrm>
            <a:off x="6985892" y="3161990"/>
            <a:ext cx="376625" cy="415078"/>
            <a:chOff x="6337161" y="1237657"/>
            <a:chExt cx="376625" cy="553437"/>
          </a:xfrm>
        </p:grpSpPr>
        <p:pic>
          <p:nvPicPr>
            <p:cNvPr id="406" name="Picture 23" descr="Wireless_icon"/>
            <p:cNvPicPr preferRelativeResize="0">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10800000">
              <a:off x="6387935" y="1539634"/>
              <a:ext cx="325851" cy="251460"/>
            </a:xfrm>
            <a:prstGeom prst="rect">
              <a:avLst/>
            </a:prstGeom>
            <a:noFill/>
            <a:ln>
              <a:solidFill>
                <a:schemeClr val="bg1"/>
              </a:solidFill>
            </a:ln>
          </p:spPr>
        </p:pic>
        <p:sp>
          <p:nvSpPr>
            <p:cNvPr id="407" name="AutoShape 3"/>
            <p:cNvSpPr>
              <a:spLocks noChangeAspect="1" noChangeArrowheads="1" noTextEdit="1"/>
            </p:cNvSpPr>
            <p:nvPr/>
          </p:nvSpPr>
          <p:spPr bwMode="auto">
            <a:xfrm>
              <a:off x="6337161" y="1237657"/>
              <a:ext cx="350838" cy="280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8" name="Freeform 5"/>
            <p:cNvSpPr>
              <a:spLocks/>
            </p:cNvSpPr>
            <p:nvPr/>
          </p:nvSpPr>
          <p:spPr bwMode="auto">
            <a:xfrm>
              <a:off x="6516549" y="1513882"/>
              <a:ext cx="4763" cy="4762"/>
            </a:xfrm>
            <a:custGeom>
              <a:avLst/>
              <a:gdLst/>
              <a:ahLst/>
              <a:cxnLst>
                <a:cxn ang="0">
                  <a:pos x="0" y="183"/>
                </a:cxn>
                <a:cxn ang="0">
                  <a:pos x="0" y="0"/>
                </a:cxn>
                <a:cxn ang="0">
                  <a:pos x="203" y="182"/>
                </a:cxn>
                <a:cxn ang="0">
                  <a:pos x="0" y="183"/>
                </a:cxn>
              </a:cxnLst>
              <a:rect l="0" t="0" r="r" b="b"/>
              <a:pathLst>
                <a:path w="203" h="183">
                  <a:moveTo>
                    <a:pt x="0" y="183"/>
                  </a:moveTo>
                  <a:lnTo>
                    <a:pt x="0" y="0"/>
                  </a:lnTo>
                  <a:lnTo>
                    <a:pt x="203" y="182"/>
                  </a:lnTo>
                  <a:lnTo>
                    <a:pt x="0" y="183"/>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9" name="Freeform 6"/>
            <p:cNvSpPr>
              <a:spLocks/>
            </p:cNvSpPr>
            <p:nvPr/>
          </p:nvSpPr>
          <p:spPr bwMode="auto">
            <a:xfrm>
              <a:off x="6514961" y="1512294"/>
              <a:ext cx="4763" cy="6350"/>
            </a:xfrm>
            <a:custGeom>
              <a:avLst/>
              <a:gdLst/>
              <a:ahLst/>
              <a:cxnLst>
                <a:cxn ang="0">
                  <a:pos x="221" y="198"/>
                </a:cxn>
                <a:cxn ang="0">
                  <a:pos x="221" y="281"/>
                </a:cxn>
                <a:cxn ang="0">
                  <a:pos x="0" y="282"/>
                </a:cxn>
                <a:cxn ang="0">
                  <a:pos x="0" y="0"/>
                </a:cxn>
                <a:cxn ang="0">
                  <a:pos x="221" y="198"/>
                </a:cxn>
              </a:cxnLst>
              <a:rect l="0" t="0" r="r" b="b"/>
              <a:pathLst>
                <a:path w="221" h="282">
                  <a:moveTo>
                    <a:pt x="221" y="198"/>
                  </a:moveTo>
                  <a:lnTo>
                    <a:pt x="221" y="281"/>
                  </a:lnTo>
                  <a:lnTo>
                    <a:pt x="0" y="282"/>
                  </a:lnTo>
                  <a:lnTo>
                    <a:pt x="0" y="0"/>
                  </a:lnTo>
                  <a:lnTo>
                    <a:pt x="221" y="198"/>
                  </a:lnTo>
                  <a:close/>
                </a:path>
              </a:pathLst>
            </a:custGeom>
            <a:solidFill>
              <a:srgbClr val="ABAAA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0" name="Freeform 7"/>
            <p:cNvSpPr>
              <a:spLocks/>
            </p:cNvSpPr>
            <p:nvPr/>
          </p:nvSpPr>
          <p:spPr bwMode="auto">
            <a:xfrm>
              <a:off x="6511786" y="1510707"/>
              <a:ext cx="4763" cy="7937"/>
            </a:xfrm>
            <a:custGeom>
              <a:avLst/>
              <a:gdLst/>
              <a:ahLst/>
              <a:cxnLst>
                <a:cxn ang="0">
                  <a:pos x="220" y="199"/>
                </a:cxn>
                <a:cxn ang="0">
                  <a:pos x="220" y="382"/>
                </a:cxn>
                <a:cxn ang="0">
                  <a:pos x="0" y="382"/>
                </a:cxn>
                <a:cxn ang="0">
                  <a:pos x="0" y="0"/>
                </a:cxn>
                <a:cxn ang="0">
                  <a:pos x="220" y="199"/>
                </a:cxn>
              </a:cxnLst>
              <a:rect l="0" t="0" r="r" b="b"/>
              <a:pathLst>
                <a:path w="220" h="382">
                  <a:moveTo>
                    <a:pt x="220" y="199"/>
                  </a:moveTo>
                  <a:lnTo>
                    <a:pt x="220" y="382"/>
                  </a:lnTo>
                  <a:lnTo>
                    <a:pt x="0" y="382"/>
                  </a:lnTo>
                  <a:lnTo>
                    <a:pt x="0" y="0"/>
                  </a:lnTo>
                  <a:lnTo>
                    <a:pt x="220" y="199"/>
                  </a:lnTo>
                  <a:close/>
                </a:path>
              </a:pathLst>
            </a:custGeom>
            <a:solidFill>
              <a:srgbClr val="ADACA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1" name="Freeform 8"/>
            <p:cNvSpPr>
              <a:spLocks/>
            </p:cNvSpPr>
            <p:nvPr/>
          </p:nvSpPr>
          <p:spPr bwMode="auto">
            <a:xfrm>
              <a:off x="6510199" y="1507532"/>
              <a:ext cx="4763" cy="11112"/>
            </a:xfrm>
            <a:custGeom>
              <a:avLst/>
              <a:gdLst/>
              <a:ahLst/>
              <a:cxnLst>
                <a:cxn ang="0">
                  <a:pos x="220" y="199"/>
                </a:cxn>
                <a:cxn ang="0">
                  <a:pos x="220" y="481"/>
                </a:cxn>
                <a:cxn ang="0">
                  <a:pos x="0" y="481"/>
                </a:cxn>
                <a:cxn ang="0">
                  <a:pos x="0" y="0"/>
                </a:cxn>
                <a:cxn ang="0">
                  <a:pos x="220" y="199"/>
                </a:cxn>
              </a:cxnLst>
              <a:rect l="0" t="0" r="r" b="b"/>
              <a:pathLst>
                <a:path w="220" h="481">
                  <a:moveTo>
                    <a:pt x="220" y="199"/>
                  </a:moveTo>
                  <a:lnTo>
                    <a:pt x="220" y="481"/>
                  </a:lnTo>
                  <a:lnTo>
                    <a:pt x="0" y="481"/>
                  </a:lnTo>
                  <a:lnTo>
                    <a:pt x="0" y="0"/>
                  </a:lnTo>
                  <a:lnTo>
                    <a:pt x="220" y="199"/>
                  </a:lnTo>
                  <a:close/>
                </a:path>
              </a:pathLst>
            </a:custGeom>
            <a:solidFill>
              <a:srgbClr val="ADADA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2" name="Freeform 9"/>
            <p:cNvSpPr>
              <a:spLocks/>
            </p:cNvSpPr>
            <p:nvPr/>
          </p:nvSpPr>
          <p:spPr bwMode="auto">
            <a:xfrm>
              <a:off x="6507024" y="1505944"/>
              <a:ext cx="4763" cy="12700"/>
            </a:xfrm>
            <a:custGeom>
              <a:avLst/>
              <a:gdLst/>
              <a:ahLst/>
              <a:cxnLst>
                <a:cxn ang="0">
                  <a:pos x="220" y="200"/>
                </a:cxn>
                <a:cxn ang="0">
                  <a:pos x="220" y="582"/>
                </a:cxn>
                <a:cxn ang="0">
                  <a:pos x="0" y="582"/>
                </a:cxn>
                <a:cxn ang="0">
                  <a:pos x="0" y="0"/>
                </a:cxn>
                <a:cxn ang="0">
                  <a:pos x="220" y="200"/>
                </a:cxn>
              </a:cxnLst>
              <a:rect l="0" t="0" r="r" b="b"/>
              <a:pathLst>
                <a:path w="220" h="582">
                  <a:moveTo>
                    <a:pt x="220" y="200"/>
                  </a:moveTo>
                  <a:lnTo>
                    <a:pt x="220" y="582"/>
                  </a:lnTo>
                  <a:lnTo>
                    <a:pt x="0" y="582"/>
                  </a:lnTo>
                  <a:lnTo>
                    <a:pt x="0" y="0"/>
                  </a:lnTo>
                  <a:lnTo>
                    <a:pt x="220" y="200"/>
                  </a:lnTo>
                  <a:close/>
                </a:path>
              </a:pathLst>
            </a:custGeom>
            <a:solidFill>
              <a:srgbClr val="AFAEA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3" name="Freeform 10"/>
            <p:cNvSpPr>
              <a:spLocks/>
            </p:cNvSpPr>
            <p:nvPr/>
          </p:nvSpPr>
          <p:spPr bwMode="auto">
            <a:xfrm>
              <a:off x="6505436" y="1504357"/>
              <a:ext cx="4763" cy="14287"/>
            </a:xfrm>
            <a:custGeom>
              <a:avLst/>
              <a:gdLst/>
              <a:ahLst/>
              <a:cxnLst>
                <a:cxn ang="0">
                  <a:pos x="220" y="200"/>
                </a:cxn>
                <a:cxn ang="0">
                  <a:pos x="220" y="681"/>
                </a:cxn>
                <a:cxn ang="0">
                  <a:pos x="0" y="681"/>
                </a:cxn>
                <a:cxn ang="0">
                  <a:pos x="0" y="0"/>
                </a:cxn>
                <a:cxn ang="0">
                  <a:pos x="220" y="200"/>
                </a:cxn>
              </a:cxnLst>
              <a:rect l="0" t="0" r="r" b="b"/>
              <a:pathLst>
                <a:path w="220" h="681">
                  <a:moveTo>
                    <a:pt x="220" y="200"/>
                  </a:moveTo>
                  <a:lnTo>
                    <a:pt x="220" y="681"/>
                  </a:lnTo>
                  <a:lnTo>
                    <a:pt x="0" y="681"/>
                  </a:lnTo>
                  <a:lnTo>
                    <a:pt x="0" y="0"/>
                  </a:lnTo>
                  <a:lnTo>
                    <a:pt x="220" y="200"/>
                  </a:lnTo>
                  <a:close/>
                </a:path>
              </a:pathLst>
            </a:custGeom>
            <a:solidFill>
              <a:srgbClr val="B0AFA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4" name="Freeform 11"/>
            <p:cNvSpPr>
              <a:spLocks/>
            </p:cNvSpPr>
            <p:nvPr/>
          </p:nvSpPr>
          <p:spPr bwMode="auto">
            <a:xfrm>
              <a:off x="6502261" y="1501182"/>
              <a:ext cx="4763" cy="17462"/>
            </a:xfrm>
            <a:custGeom>
              <a:avLst/>
              <a:gdLst/>
              <a:ahLst/>
              <a:cxnLst>
                <a:cxn ang="0">
                  <a:pos x="220" y="199"/>
                </a:cxn>
                <a:cxn ang="0">
                  <a:pos x="220" y="781"/>
                </a:cxn>
                <a:cxn ang="0">
                  <a:pos x="0" y="781"/>
                </a:cxn>
                <a:cxn ang="0">
                  <a:pos x="0" y="0"/>
                </a:cxn>
                <a:cxn ang="0">
                  <a:pos x="220" y="199"/>
                </a:cxn>
              </a:cxnLst>
              <a:rect l="0" t="0" r="r" b="b"/>
              <a:pathLst>
                <a:path w="220" h="781">
                  <a:moveTo>
                    <a:pt x="220" y="199"/>
                  </a:moveTo>
                  <a:lnTo>
                    <a:pt x="220" y="781"/>
                  </a:lnTo>
                  <a:lnTo>
                    <a:pt x="0" y="781"/>
                  </a:lnTo>
                  <a:lnTo>
                    <a:pt x="0" y="0"/>
                  </a:lnTo>
                  <a:lnTo>
                    <a:pt x="220" y="199"/>
                  </a:lnTo>
                  <a:close/>
                </a:path>
              </a:pathLst>
            </a:custGeom>
            <a:solidFill>
              <a:srgbClr val="B1B1B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5" name="Freeform 12"/>
            <p:cNvSpPr>
              <a:spLocks/>
            </p:cNvSpPr>
            <p:nvPr/>
          </p:nvSpPr>
          <p:spPr bwMode="auto">
            <a:xfrm>
              <a:off x="6500674" y="1499594"/>
              <a:ext cx="4763" cy="19050"/>
            </a:xfrm>
            <a:custGeom>
              <a:avLst/>
              <a:gdLst/>
              <a:ahLst/>
              <a:cxnLst>
                <a:cxn ang="0">
                  <a:pos x="220" y="199"/>
                </a:cxn>
                <a:cxn ang="0">
                  <a:pos x="220" y="880"/>
                </a:cxn>
                <a:cxn ang="0">
                  <a:pos x="0" y="880"/>
                </a:cxn>
                <a:cxn ang="0">
                  <a:pos x="0" y="0"/>
                </a:cxn>
                <a:cxn ang="0">
                  <a:pos x="220" y="199"/>
                </a:cxn>
              </a:cxnLst>
              <a:rect l="0" t="0" r="r" b="b"/>
              <a:pathLst>
                <a:path w="220" h="880">
                  <a:moveTo>
                    <a:pt x="220" y="199"/>
                  </a:moveTo>
                  <a:lnTo>
                    <a:pt x="220" y="880"/>
                  </a:lnTo>
                  <a:lnTo>
                    <a:pt x="0" y="880"/>
                  </a:lnTo>
                  <a:lnTo>
                    <a:pt x="0" y="0"/>
                  </a:lnTo>
                  <a:lnTo>
                    <a:pt x="220" y="199"/>
                  </a:lnTo>
                  <a:close/>
                </a:path>
              </a:pathLst>
            </a:custGeom>
            <a:solidFill>
              <a:srgbClr val="B4B3B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6" name="Freeform 13"/>
            <p:cNvSpPr>
              <a:spLocks/>
            </p:cNvSpPr>
            <p:nvPr/>
          </p:nvSpPr>
          <p:spPr bwMode="auto">
            <a:xfrm>
              <a:off x="6497499" y="1498007"/>
              <a:ext cx="4763" cy="20637"/>
            </a:xfrm>
            <a:custGeom>
              <a:avLst/>
              <a:gdLst/>
              <a:ahLst/>
              <a:cxnLst>
                <a:cxn ang="0">
                  <a:pos x="221" y="198"/>
                </a:cxn>
                <a:cxn ang="0">
                  <a:pos x="221" y="979"/>
                </a:cxn>
                <a:cxn ang="0">
                  <a:pos x="0" y="979"/>
                </a:cxn>
                <a:cxn ang="0">
                  <a:pos x="0" y="0"/>
                </a:cxn>
                <a:cxn ang="0">
                  <a:pos x="221" y="198"/>
                </a:cxn>
              </a:cxnLst>
              <a:rect l="0" t="0" r="r" b="b"/>
              <a:pathLst>
                <a:path w="221" h="979">
                  <a:moveTo>
                    <a:pt x="221" y="198"/>
                  </a:moveTo>
                  <a:lnTo>
                    <a:pt x="221" y="979"/>
                  </a:lnTo>
                  <a:lnTo>
                    <a:pt x="0" y="979"/>
                  </a:lnTo>
                  <a:lnTo>
                    <a:pt x="0" y="0"/>
                  </a:lnTo>
                  <a:lnTo>
                    <a:pt x="221" y="198"/>
                  </a:lnTo>
                  <a:close/>
                </a:path>
              </a:pathLst>
            </a:custGeom>
            <a:solidFill>
              <a:srgbClr val="B5B4B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7" name="Freeform 14"/>
            <p:cNvSpPr>
              <a:spLocks/>
            </p:cNvSpPr>
            <p:nvPr/>
          </p:nvSpPr>
          <p:spPr bwMode="auto">
            <a:xfrm>
              <a:off x="6495911" y="1494832"/>
              <a:ext cx="4763" cy="23812"/>
            </a:xfrm>
            <a:custGeom>
              <a:avLst/>
              <a:gdLst/>
              <a:ahLst/>
              <a:cxnLst>
                <a:cxn ang="0">
                  <a:pos x="221" y="199"/>
                </a:cxn>
                <a:cxn ang="0">
                  <a:pos x="221" y="1079"/>
                </a:cxn>
                <a:cxn ang="0">
                  <a:pos x="0" y="1080"/>
                </a:cxn>
                <a:cxn ang="0">
                  <a:pos x="0" y="0"/>
                </a:cxn>
                <a:cxn ang="0">
                  <a:pos x="221" y="199"/>
                </a:cxn>
              </a:cxnLst>
              <a:rect l="0" t="0" r="r" b="b"/>
              <a:pathLst>
                <a:path w="221" h="1080">
                  <a:moveTo>
                    <a:pt x="221" y="199"/>
                  </a:moveTo>
                  <a:lnTo>
                    <a:pt x="221" y="1079"/>
                  </a:lnTo>
                  <a:lnTo>
                    <a:pt x="0" y="1080"/>
                  </a:lnTo>
                  <a:lnTo>
                    <a:pt x="0" y="0"/>
                  </a:lnTo>
                  <a:lnTo>
                    <a:pt x="221" y="199"/>
                  </a:lnTo>
                  <a:close/>
                </a:path>
              </a:pathLst>
            </a:custGeom>
            <a:solidFill>
              <a:srgbClr val="B7B6B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8" name="Freeform 15"/>
            <p:cNvSpPr>
              <a:spLocks/>
            </p:cNvSpPr>
            <p:nvPr/>
          </p:nvSpPr>
          <p:spPr bwMode="auto">
            <a:xfrm>
              <a:off x="6492736" y="1493244"/>
              <a:ext cx="4763" cy="25400"/>
            </a:xfrm>
            <a:custGeom>
              <a:avLst/>
              <a:gdLst/>
              <a:ahLst/>
              <a:cxnLst>
                <a:cxn ang="0">
                  <a:pos x="220" y="199"/>
                </a:cxn>
                <a:cxn ang="0">
                  <a:pos x="220" y="1178"/>
                </a:cxn>
                <a:cxn ang="0">
                  <a:pos x="0" y="1179"/>
                </a:cxn>
                <a:cxn ang="0">
                  <a:pos x="0" y="0"/>
                </a:cxn>
                <a:cxn ang="0">
                  <a:pos x="220" y="199"/>
                </a:cxn>
              </a:cxnLst>
              <a:rect l="0" t="0" r="r" b="b"/>
              <a:pathLst>
                <a:path w="220" h="1179">
                  <a:moveTo>
                    <a:pt x="220" y="199"/>
                  </a:moveTo>
                  <a:lnTo>
                    <a:pt x="220" y="1178"/>
                  </a:lnTo>
                  <a:lnTo>
                    <a:pt x="0" y="1179"/>
                  </a:lnTo>
                  <a:lnTo>
                    <a:pt x="0" y="0"/>
                  </a:lnTo>
                  <a:lnTo>
                    <a:pt x="220" y="199"/>
                  </a:lnTo>
                  <a:close/>
                </a:path>
              </a:pathLst>
            </a:custGeom>
            <a:solidFill>
              <a:srgbClr val="B8B7B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9" name="Freeform 16"/>
            <p:cNvSpPr>
              <a:spLocks/>
            </p:cNvSpPr>
            <p:nvPr/>
          </p:nvSpPr>
          <p:spPr bwMode="auto">
            <a:xfrm>
              <a:off x="6491149" y="1490069"/>
              <a:ext cx="4763" cy="28575"/>
            </a:xfrm>
            <a:custGeom>
              <a:avLst/>
              <a:gdLst/>
              <a:ahLst/>
              <a:cxnLst>
                <a:cxn ang="0">
                  <a:pos x="220" y="199"/>
                </a:cxn>
                <a:cxn ang="0">
                  <a:pos x="220" y="1279"/>
                </a:cxn>
                <a:cxn ang="0">
                  <a:pos x="0" y="1279"/>
                </a:cxn>
                <a:cxn ang="0">
                  <a:pos x="0" y="0"/>
                </a:cxn>
                <a:cxn ang="0">
                  <a:pos x="220" y="199"/>
                </a:cxn>
              </a:cxnLst>
              <a:rect l="0" t="0" r="r" b="b"/>
              <a:pathLst>
                <a:path w="220" h="1279">
                  <a:moveTo>
                    <a:pt x="220" y="199"/>
                  </a:moveTo>
                  <a:lnTo>
                    <a:pt x="220" y="1279"/>
                  </a:lnTo>
                  <a:lnTo>
                    <a:pt x="0" y="1279"/>
                  </a:lnTo>
                  <a:lnTo>
                    <a:pt x="0" y="0"/>
                  </a:lnTo>
                  <a:lnTo>
                    <a:pt x="220" y="199"/>
                  </a:lnTo>
                  <a:close/>
                </a:path>
              </a:pathLst>
            </a:custGeom>
            <a:solidFill>
              <a:srgbClr val="B9B9B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0" name="Freeform 17"/>
            <p:cNvSpPr>
              <a:spLocks/>
            </p:cNvSpPr>
            <p:nvPr/>
          </p:nvSpPr>
          <p:spPr bwMode="auto">
            <a:xfrm>
              <a:off x="6487974" y="1488482"/>
              <a:ext cx="4763" cy="30162"/>
            </a:xfrm>
            <a:custGeom>
              <a:avLst/>
              <a:gdLst/>
              <a:ahLst/>
              <a:cxnLst>
                <a:cxn ang="0">
                  <a:pos x="220" y="199"/>
                </a:cxn>
                <a:cxn ang="0">
                  <a:pos x="220" y="1378"/>
                </a:cxn>
                <a:cxn ang="0">
                  <a:pos x="0" y="1378"/>
                </a:cxn>
                <a:cxn ang="0">
                  <a:pos x="0" y="0"/>
                </a:cxn>
                <a:cxn ang="0">
                  <a:pos x="220" y="199"/>
                </a:cxn>
              </a:cxnLst>
              <a:rect l="0" t="0" r="r" b="b"/>
              <a:pathLst>
                <a:path w="220" h="1378">
                  <a:moveTo>
                    <a:pt x="220" y="199"/>
                  </a:moveTo>
                  <a:lnTo>
                    <a:pt x="220" y="1378"/>
                  </a:lnTo>
                  <a:lnTo>
                    <a:pt x="0" y="1378"/>
                  </a:lnTo>
                  <a:lnTo>
                    <a:pt x="0" y="0"/>
                  </a:lnTo>
                  <a:lnTo>
                    <a:pt x="220" y="199"/>
                  </a:lnTo>
                  <a:close/>
                </a:path>
              </a:pathLst>
            </a:custGeom>
            <a:solidFill>
              <a:srgbClr val="BABAB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1" name="Freeform 18"/>
            <p:cNvSpPr>
              <a:spLocks/>
            </p:cNvSpPr>
            <p:nvPr/>
          </p:nvSpPr>
          <p:spPr bwMode="auto">
            <a:xfrm>
              <a:off x="6486386" y="1486894"/>
              <a:ext cx="4763" cy="31750"/>
            </a:xfrm>
            <a:custGeom>
              <a:avLst/>
              <a:gdLst/>
              <a:ahLst/>
              <a:cxnLst>
                <a:cxn ang="0">
                  <a:pos x="221" y="198"/>
                </a:cxn>
                <a:cxn ang="0">
                  <a:pos x="221" y="1477"/>
                </a:cxn>
                <a:cxn ang="0">
                  <a:pos x="0" y="1477"/>
                </a:cxn>
                <a:cxn ang="0">
                  <a:pos x="0" y="0"/>
                </a:cxn>
                <a:cxn ang="0">
                  <a:pos x="221" y="198"/>
                </a:cxn>
              </a:cxnLst>
              <a:rect l="0" t="0" r="r" b="b"/>
              <a:pathLst>
                <a:path w="221" h="1477">
                  <a:moveTo>
                    <a:pt x="221" y="198"/>
                  </a:moveTo>
                  <a:lnTo>
                    <a:pt x="221" y="1477"/>
                  </a:lnTo>
                  <a:lnTo>
                    <a:pt x="0" y="1477"/>
                  </a:lnTo>
                  <a:lnTo>
                    <a:pt x="0" y="0"/>
                  </a:lnTo>
                  <a:lnTo>
                    <a:pt x="221" y="198"/>
                  </a:lnTo>
                  <a:close/>
                </a:path>
              </a:pathLst>
            </a:custGeom>
            <a:solidFill>
              <a:srgbClr val="BCBCB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2" name="Freeform 19"/>
            <p:cNvSpPr>
              <a:spLocks/>
            </p:cNvSpPr>
            <p:nvPr/>
          </p:nvSpPr>
          <p:spPr bwMode="auto">
            <a:xfrm>
              <a:off x="6483211" y="1483719"/>
              <a:ext cx="4763" cy="34925"/>
            </a:xfrm>
            <a:custGeom>
              <a:avLst/>
              <a:gdLst/>
              <a:ahLst/>
              <a:cxnLst>
                <a:cxn ang="0">
                  <a:pos x="221" y="200"/>
                </a:cxn>
                <a:cxn ang="0">
                  <a:pos x="221" y="1578"/>
                </a:cxn>
                <a:cxn ang="0">
                  <a:pos x="106" y="1578"/>
                </a:cxn>
                <a:cxn ang="0">
                  <a:pos x="0" y="1509"/>
                </a:cxn>
                <a:cxn ang="0">
                  <a:pos x="0" y="0"/>
                </a:cxn>
                <a:cxn ang="0">
                  <a:pos x="221" y="200"/>
                </a:cxn>
              </a:cxnLst>
              <a:rect l="0" t="0" r="r" b="b"/>
              <a:pathLst>
                <a:path w="221" h="1578">
                  <a:moveTo>
                    <a:pt x="221" y="200"/>
                  </a:moveTo>
                  <a:lnTo>
                    <a:pt x="221" y="1578"/>
                  </a:lnTo>
                  <a:lnTo>
                    <a:pt x="106" y="1578"/>
                  </a:lnTo>
                  <a:lnTo>
                    <a:pt x="0" y="1509"/>
                  </a:lnTo>
                  <a:lnTo>
                    <a:pt x="0" y="0"/>
                  </a:lnTo>
                  <a:lnTo>
                    <a:pt x="221" y="200"/>
                  </a:lnTo>
                  <a:close/>
                </a:path>
              </a:pathLst>
            </a:custGeom>
            <a:solidFill>
              <a:srgbClr val="BEBEB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3" name="Freeform 20"/>
            <p:cNvSpPr>
              <a:spLocks/>
            </p:cNvSpPr>
            <p:nvPr/>
          </p:nvSpPr>
          <p:spPr bwMode="auto">
            <a:xfrm>
              <a:off x="6481624" y="1482132"/>
              <a:ext cx="4763" cy="36512"/>
            </a:xfrm>
            <a:custGeom>
              <a:avLst/>
              <a:gdLst/>
              <a:ahLst/>
              <a:cxnLst>
                <a:cxn ang="0">
                  <a:pos x="219" y="200"/>
                </a:cxn>
                <a:cxn ang="0">
                  <a:pos x="219" y="1677"/>
                </a:cxn>
                <a:cxn ang="0">
                  <a:pos x="215" y="1677"/>
                </a:cxn>
                <a:cxn ang="0">
                  <a:pos x="0" y="1537"/>
                </a:cxn>
                <a:cxn ang="0">
                  <a:pos x="0" y="0"/>
                </a:cxn>
                <a:cxn ang="0">
                  <a:pos x="219" y="200"/>
                </a:cxn>
              </a:cxnLst>
              <a:rect l="0" t="0" r="r" b="b"/>
              <a:pathLst>
                <a:path w="219" h="1677">
                  <a:moveTo>
                    <a:pt x="219" y="200"/>
                  </a:moveTo>
                  <a:lnTo>
                    <a:pt x="219" y="1677"/>
                  </a:lnTo>
                  <a:lnTo>
                    <a:pt x="215" y="1677"/>
                  </a:lnTo>
                  <a:lnTo>
                    <a:pt x="0" y="1537"/>
                  </a:lnTo>
                  <a:lnTo>
                    <a:pt x="0" y="0"/>
                  </a:lnTo>
                  <a:lnTo>
                    <a:pt x="219" y="200"/>
                  </a:lnTo>
                  <a:close/>
                </a:path>
              </a:pathLst>
            </a:custGeom>
            <a:solidFill>
              <a:srgbClr val="BFBFB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4" name="Freeform 21"/>
            <p:cNvSpPr>
              <a:spLocks/>
            </p:cNvSpPr>
            <p:nvPr/>
          </p:nvSpPr>
          <p:spPr bwMode="auto">
            <a:xfrm>
              <a:off x="6478449" y="1480544"/>
              <a:ext cx="4763" cy="36512"/>
            </a:xfrm>
            <a:custGeom>
              <a:avLst/>
              <a:gdLst/>
              <a:ahLst/>
              <a:cxnLst>
                <a:cxn ang="0">
                  <a:pos x="219" y="199"/>
                </a:cxn>
                <a:cxn ang="0">
                  <a:pos x="219" y="1708"/>
                </a:cxn>
                <a:cxn ang="0">
                  <a:pos x="0" y="1566"/>
                </a:cxn>
                <a:cxn ang="0">
                  <a:pos x="0" y="0"/>
                </a:cxn>
                <a:cxn ang="0">
                  <a:pos x="219" y="199"/>
                </a:cxn>
              </a:cxnLst>
              <a:rect l="0" t="0" r="r" b="b"/>
              <a:pathLst>
                <a:path w="219" h="1708">
                  <a:moveTo>
                    <a:pt x="219" y="199"/>
                  </a:moveTo>
                  <a:lnTo>
                    <a:pt x="219" y="1708"/>
                  </a:lnTo>
                  <a:lnTo>
                    <a:pt x="0" y="1566"/>
                  </a:lnTo>
                  <a:lnTo>
                    <a:pt x="0" y="0"/>
                  </a:lnTo>
                  <a:lnTo>
                    <a:pt x="219" y="199"/>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5" name="Freeform 22"/>
            <p:cNvSpPr>
              <a:spLocks/>
            </p:cNvSpPr>
            <p:nvPr/>
          </p:nvSpPr>
          <p:spPr bwMode="auto">
            <a:xfrm>
              <a:off x="6476861" y="1477369"/>
              <a:ext cx="4763" cy="38100"/>
            </a:xfrm>
            <a:custGeom>
              <a:avLst/>
              <a:gdLst/>
              <a:ahLst/>
              <a:cxnLst>
                <a:cxn ang="0">
                  <a:pos x="221" y="199"/>
                </a:cxn>
                <a:cxn ang="0">
                  <a:pos x="221" y="1736"/>
                </a:cxn>
                <a:cxn ang="0">
                  <a:pos x="0" y="1594"/>
                </a:cxn>
                <a:cxn ang="0">
                  <a:pos x="0" y="0"/>
                </a:cxn>
                <a:cxn ang="0">
                  <a:pos x="221" y="199"/>
                </a:cxn>
              </a:cxnLst>
              <a:rect l="0" t="0" r="r" b="b"/>
              <a:pathLst>
                <a:path w="221" h="1736">
                  <a:moveTo>
                    <a:pt x="221" y="199"/>
                  </a:moveTo>
                  <a:lnTo>
                    <a:pt x="221" y="1736"/>
                  </a:lnTo>
                  <a:lnTo>
                    <a:pt x="0" y="1594"/>
                  </a:lnTo>
                  <a:lnTo>
                    <a:pt x="0" y="0"/>
                  </a:lnTo>
                  <a:lnTo>
                    <a:pt x="221" y="199"/>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6" name="Freeform 23"/>
            <p:cNvSpPr>
              <a:spLocks/>
            </p:cNvSpPr>
            <p:nvPr/>
          </p:nvSpPr>
          <p:spPr bwMode="auto">
            <a:xfrm>
              <a:off x="6473686" y="1475782"/>
              <a:ext cx="4763" cy="38100"/>
            </a:xfrm>
            <a:custGeom>
              <a:avLst/>
              <a:gdLst/>
              <a:ahLst/>
              <a:cxnLst>
                <a:cxn ang="0">
                  <a:pos x="221" y="199"/>
                </a:cxn>
                <a:cxn ang="0">
                  <a:pos x="221" y="1765"/>
                </a:cxn>
                <a:cxn ang="0">
                  <a:pos x="0" y="1623"/>
                </a:cxn>
                <a:cxn ang="0">
                  <a:pos x="0" y="0"/>
                </a:cxn>
                <a:cxn ang="0">
                  <a:pos x="221" y="199"/>
                </a:cxn>
              </a:cxnLst>
              <a:rect l="0" t="0" r="r" b="b"/>
              <a:pathLst>
                <a:path w="221" h="1765">
                  <a:moveTo>
                    <a:pt x="221" y="199"/>
                  </a:moveTo>
                  <a:lnTo>
                    <a:pt x="221" y="1765"/>
                  </a:lnTo>
                  <a:lnTo>
                    <a:pt x="0" y="1623"/>
                  </a:lnTo>
                  <a:lnTo>
                    <a:pt x="0" y="0"/>
                  </a:lnTo>
                  <a:lnTo>
                    <a:pt x="221" y="199"/>
                  </a:lnTo>
                  <a:close/>
                </a:path>
              </a:pathLst>
            </a:custGeom>
            <a:solidFill>
              <a:srgbClr val="C4C4C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7" name="Freeform 24"/>
            <p:cNvSpPr>
              <a:spLocks/>
            </p:cNvSpPr>
            <p:nvPr/>
          </p:nvSpPr>
          <p:spPr bwMode="auto">
            <a:xfrm>
              <a:off x="6472099" y="1474194"/>
              <a:ext cx="4763" cy="38100"/>
            </a:xfrm>
            <a:custGeom>
              <a:avLst/>
              <a:gdLst/>
              <a:ahLst/>
              <a:cxnLst>
                <a:cxn ang="0">
                  <a:pos x="220" y="199"/>
                </a:cxn>
                <a:cxn ang="0">
                  <a:pos x="220" y="1793"/>
                </a:cxn>
                <a:cxn ang="0">
                  <a:pos x="0" y="1651"/>
                </a:cxn>
                <a:cxn ang="0">
                  <a:pos x="0" y="0"/>
                </a:cxn>
                <a:cxn ang="0">
                  <a:pos x="220" y="199"/>
                </a:cxn>
              </a:cxnLst>
              <a:rect l="0" t="0" r="r" b="b"/>
              <a:pathLst>
                <a:path w="220" h="1793">
                  <a:moveTo>
                    <a:pt x="220" y="199"/>
                  </a:moveTo>
                  <a:lnTo>
                    <a:pt x="220" y="1793"/>
                  </a:lnTo>
                  <a:lnTo>
                    <a:pt x="0" y="1651"/>
                  </a:lnTo>
                  <a:lnTo>
                    <a:pt x="0" y="0"/>
                  </a:lnTo>
                  <a:lnTo>
                    <a:pt x="220" y="199"/>
                  </a:lnTo>
                  <a:close/>
                </a:path>
              </a:pathLst>
            </a:custGeom>
            <a:solidFill>
              <a:srgbClr val="C5C5C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8" name="Freeform 25"/>
            <p:cNvSpPr>
              <a:spLocks/>
            </p:cNvSpPr>
            <p:nvPr/>
          </p:nvSpPr>
          <p:spPr bwMode="auto">
            <a:xfrm>
              <a:off x="6468924" y="1471019"/>
              <a:ext cx="4763" cy="39687"/>
            </a:xfrm>
            <a:custGeom>
              <a:avLst/>
              <a:gdLst/>
              <a:ahLst/>
              <a:cxnLst>
                <a:cxn ang="0">
                  <a:pos x="220" y="199"/>
                </a:cxn>
                <a:cxn ang="0">
                  <a:pos x="220" y="1822"/>
                </a:cxn>
                <a:cxn ang="0">
                  <a:pos x="0" y="1680"/>
                </a:cxn>
                <a:cxn ang="0">
                  <a:pos x="0" y="0"/>
                </a:cxn>
                <a:cxn ang="0">
                  <a:pos x="220" y="199"/>
                </a:cxn>
              </a:cxnLst>
              <a:rect l="0" t="0" r="r" b="b"/>
              <a:pathLst>
                <a:path w="220" h="1822">
                  <a:moveTo>
                    <a:pt x="220" y="199"/>
                  </a:moveTo>
                  <a:lnTo>
                    <a:pt x="220" y="1822"/>
                  </a:lnTo>
                  <a:lnTo>
                    <a:pt x="0" y="1680"/>
                  </a:lnTo>
                  <a:lnTo>
                    <a:pt x="0" y="0"/>
                  </a:lnTo>
                  <a:lnTo>
                    <a:pt x="220" y="199"/>
                  </a:lnTo>
                  <a:close/>
                </a:path>
              </a:pathLst>
            </a:custGeom>
            <a:solidFill>
              <a:srgbClr val="C7C7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9" name="Freeform 26"/>
            <p:cNvSpPr>
              <a:spLocks/>
            </p:cNvSpPr>
            <p:nvPr/>
          </p:nvSpPr>
          <p:spPr bwMode="auto">
            <a:xfrm>
              <a:off x="6467336" y="1469432"/>
              <a:ext cx="4763" cy="39687"/>
            </a:xfrm>
            <a:custGeom>
              <a:avLst/>
              <a:gdLst/>
              <a:ahLst/>
              <a:cxnLst>
                <a:cxn ang="0">
                  <a:pos x="221" y="199"/>
                </a:cxn>
                <a:cxn ang="0">
                  <a:pos x="221" y="1850"/>
                </a:cxn>
                <a:cxn ang="0">
                  <a:pos x="0" y="1707"/>
                </a:cxn>
                <a:cxn ang="0">
                  <a:pos x="0" y="0"/>
                </a:cxn>
                <a:cxn ang="0">
                  <a:pos x="221" y="199"/>
                </a:cxn>
              </a:cxnLst>
              <a:rect l="0" t="0" r="r" b="b"/>
              <a:pathLst>
                <a:path w="221" h="1850">
                  <a:moveTo>
                    <a:pt x="221" y="199"/>
                  </a:moveTo>
                  <a:lnTo>
                    <a:pt x="221" y="1850"/>
                  </a:lnTo>
                  <a:lnTo>
                    <a:pt x="0" y="1707"/>
                  </a:lnTo>
                  <a:lnTo>
                    <a:pt x="0" y="0"/>
                  </a:lnTo>
                  <a:lnTo>
                    <a:pt x="221" y="199"/>
                  </a:lnTo>
                  <a:close/>
                </a:path>
              </a:pathLst>
            </a:custGeom>
            <a:solidFill>
              <a:srgbClr val="C9C9C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0" name="Freeform 27"/>
            <p:cNvSpPr>
              <a:spLocks/>
            </p:cNvSpPr>
            <p:nvPr/>
          </p:nvSpPr>
          <p:spPr bwMode="auto">
            <a:xfrm>
              <a:off x="6464161" y="1466257"/>
              <a:ext cx="4763" cy="41275"/>
            </a:xfrm>
            <a:custGeom>
              <a:avLst/>
              <a:gdLst/>
              <a:ahLst/>
              <a:cxnLst>
                <a:cxn ang="0">
                  <a:pos x="221" y="198"/>
                </a:cxn>
                <a:cxn ang="0">
                  <a:pos x="221" y="1878"/>
                </a:cxn>
                <a:cxn ang="0">
                  <a:pos x="0" y="1735"/>
                </a:cxn>
                <a:cxn ang="0">
                  <a:pos x="0" y="0"/>
                </a:cxn>
                <a:cxn ang="0">
                  <a:pos x="221" y="198"/>
                </a:cxn>
              </a:cxnLst>
              <a:rect l="0" t="0" r="r" b="b"/>
              <a:pathLst>
                <a:path w="221" h="1878">
                  <a:moveTo>
                    <a:pt x="221" y="198"/>
                  </a:moveTo>
                  <a:lnTo>
                    <a:pt x="221" y="1878"/>
                  </a:lnTo>
                  <a:lnTo>
                    <a:pt x="0" y="1735"/>
                  </a:lnTo>
                  <a:lnTo>
                    <a:pt x="0" y="0"/>
                  </a:lnTo>
                  <a:lnTo>
                    <a:pt x="221" y="198"/>
                  </a:lnTo>
                  <a:close/>
                </a:path>
              </a:pathLst>
            </a:custGeom>
            <a:solidFill>
              <a:srgbClr val="CACAC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1" name="Freeform 28"/>
            <p:cNvSpPr>
              <a:spLocks/>
            </p:cNvSpPr>
            <p:nvPr/>
          </p:nvSpPr>
          <p:spPr bwMode="auto">
            <a:xfrm>
              <a:off x="6462574" y="1464669"/>
              <a:ext cx="4763" cy="41275"/>
            </a:xfrm>
            <a:custGeom>
              <a:avLst/>
              <a:gdLst/>
              <a:ahLst/>
              <a:cxnLst>
                <a:cxn ang="0">
                  <a:pos x="220" y="199"/>
                </a:cxn>
                <a:cxn ang="0">
                  <a:pos x="220" y="1906"/>
                </a:cxn>
                <a:cxn ang="0">
                  <a:pos x="0" y="1764"/>
                </a:cxn>
                <a:cxn ang="0">
                  <a:pos x="0" y="0"/>
                </a:cxn>
                <a:cxn ang="0">
                  <a:pos x="220" y="199"/>
                </a:cxn>
              </a:cxnLst>
              <a:rect l="0" t="0" r="r" b="b"/>
              <a:pathLst>
                <a:path w="220" h="1906">
                  <a:moveTo>
                    <a:pt x="220" y="199"/>
                  </a:moveTo>
                  <a:lnTo>
                    <a:pt x="220" y="1906"/>
                  </a:lnTo>
                  <a:lnTo>
                    <a:pt x="0" y="1764"/>
                  </a:lnTo>
                  <a:lnTo>
                    <a:pt x="0" y="0"/>
                  </a:lnTo>
                  <a:lnTo>
                    <a:pt x="220" y="199"/>
                  </a:lnTo>
                  <a:close/>
                </a:path>
              </a:pathLst>
            </a:custGeom>
            <a:solidFill>
              <a:srgbClr val="CDCC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2" name="Freeform 29"/>
            <p:cNvSpPr>
              <a:spLocks/>
            </p:cNvSpPr>
            <p:nvPr/>
          </p:nvSpPr>
          <p:spPr bwMode="auto">
            <a:xfrm>
              <a:off x="6459399" y="1463082"/>
              <a:ext cx="4763" cy="41275"/>
            </a:xfrm>
            <a:custGeom>
              <a:avLst/>
              <a:gdLst/>
              <a:ahLst/>
              <a:cxnLst>
                <a:cxn ang="0">
                  <a:pos x="220" y="187"/>
                </a:cxn>
                <a:cxn ang="0">
                  <a:pos x="220" y="1922"/>
                </a:cxn>
                <a:cxn ang="0">
                  <a:pos x="0" y="1780"/>
                </a:cxn>
                <a:cxn ang="0">
                  <a:pos x="0" y="0"/>
                </a:cxn>
                <a:cxn ang="0">
                  <a:pos x="30" y="13"/>
                </a:cxn>
                <a:cxn ang="0">
                  <a:pos x="220" y="187"/>
                </a:cxn>
              </a:cxnLst>
              <a:rect l="0" t="0" r="r" b="b"/>
              <a:pathLst>
                <a:path w="220" h="1922">
                  <a:moveTo>
                    <a:pt x="220" y="187"/>
                  </a:moveTo>
                  <a:lnTo>
                    <a:pt x="220" y="1922"/>
                  </a:lnTo>
                  <a:lnTo>
                    <a:pt x="0" y="1780"/>
                  </a:lnTo>
                  <a:lnTo>
                    <a:pt x="0" y="0"/>
                  </a:lnTo>
                  <a:lnTo>
                    <a:pt x="30" y="13"/>
                  </a:lnTo>
                  <a:lnTo>
                    <a:pt x="220" y="187"/>
                  </a:lnTo>
                  <a:close/>
                </a:path>
              </a:pathLst>
            </a:custGeom>
            <a:solidFill>
              <a:srgbClr val="CECDC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3" name="Freeform 30"/>
            <p:cNvSpPr>
              <a:spLocks/>
            </p:cNvSpPr>
            <p:nvPr/>
          </p:nvSpPr>
          <p:spPr bwMode="auto">
            <a:xfrm>
              <a:off x="6457811" y="1461494"/>
              <a:ext cx="4763" cy="41275"/>
            </a:xfrm>
            <a:custGeom>
              <a:avLst/>
              <a:gdLst/>
              <a:ahLst/>
              <a:cxnLst>
                <a:cxn ang="0">
                  <a:pos x="221" y="136"/>
                </a:cxn>
                <a:cxn ang="0">
                  <a:pos x="221" y="1900"/>
                </a:cxn>
                <a:cxn ang="0">
                  <a:pos x="0" y="1758"/>
                </a:cxn>
                <a:cxn ang="0">
                  <a:pos x="0" y="0"/>
                </a:cxn>
                <a:cxn ang="0">
                  <a:pos x="141" y="62"/>
                </a:cxn>
                <a:cxn ang="0">
                  <a:pos x="221" y="136"/>
                </a:cxn>
              </a:cxnLst>
              <a:rect l="0" t="0" r="r" b="b"/>
              <a:pathLst>
                <a:path w="221" h="1900">
                  <a:moveTo>
                    <a:pt x="221" y="136"/>
                  </a:moveTo>
                  <a:lnTo>
                    <a:pt x="221" y="1900"/>
                  </a:lnTo>
                  <a:lnTo>
                    <a:pt x="0" y="1758"/>
                  </a:lnTo>
                  <a:lnTo>
                    <a:pt x="0" y="0"/>
                  </a:lnTo>
                  <a:lnTo>
                    <a:pt x="141" y="62"/>
                  </a:lnTo>
                  <a:lnTo>
                    <a:pt x="221" y="136"/>
                  </a:lnTo>
                  <a:close/>
                </a:path>
              </a:pathLst>
            </a:custGeom>
            <a:solidFill>
              <a:srgbClr val="D0CFC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4" name="Freeform 31"/>
            <p:cNvSpPr>
              <a:spLocks/>
            </p:cNvSpPr>
            <p:nvPr/>
          </p:nvSpPr>
          <p:spPr bwMode="auto">
            <a:xfrm>
              <a:off x="6454636" y="1461494"/>
              <a:ext cx="4763" cy="39687"/>
            </a:xfrm>
            <a:custGeom>
              <a:avLst/>
              <a:gdLst/>
              <a:ahLst/>
              <a:cxnLst>
                <a:cxn ang="0">
                  <a:pos x="220" y="99"/>
                </a:cxn>
                <a:cxn ang="0">
                  <a:pos x="220" y="1879"/>
                </a:cxn>
                <a:cxn ang="0">
                  <a:pos x="0" y="1736"/>
                </a:cxn>
                <a:cxn ang="0">
                  <a:pos x="0" y="0"/>
                </a:cxn>
                <a:cxn ang="0">
                  <a:pos x="220" y="99"/>
                </a:cxn>
              </a:cxnLst>
              <a:rect l="0" t="0" r="r" b="b"/>
              <a:pathLst>
                <a:path w="220" h="1879">
                  <a:moveTo>
                    <a:pt x="220" y="99"/>
                  </a:moveTo>
                  <a:lnTo>
                    <a:pt x="220" y="1879"/>
                  </a:lnTo>
                  <a:lnTo>
                    <a:pt x="0" y="1736"/>
                  </a:lnTo>
                  <a:lnTo>
                    <a:pt x="0" y="0"/>
                  </a:lnTo>
                  <a:lnTo>
                    <a:pt x="220" y="99"/>
                  </a:lnTo>
                  <a:close/>
                </a:path>
              </a:pathLst>
            </a:custGeom>
            <a:solidFill>
              <a:srgbClr val="D1D0D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5" name="Freeform 32"/>
            <p:cNvSpPr>
              <a:spLocks/>
            </p:cNvSpPr>
            <p:nvPr/>
          </p:nvSpPr>
          <p:spPr bwMode="auto">
            <a:xfrm>
              <a:off x="6453049" y="1459907"/>
              <a:ext cx="4763" cy="39687"/>
            </a:xfrm>
            <a:custGeom>
              <a:avLst/>
              <a:gdLst/>
              <a:ahLst/>
              <a:cxnLst>
                <a:cxn ang="0">
                  <a:pos x="219" y="100"/>
                </a:cxn>
                <a:cxn ang="0">
                  <a:pos x="219" y="1858"/>
                </a:cxn>
                <a:cxn ang="0">
                  <a:pos x="0" y="1715"/>
                </a:cxn>
                <a:cxn ang="0">
                  <a:pos x="0" y="0"/>
                </a:cxn>
                <a:cxn ang="0">
                  <a:pos x="219" y="100"/>
                </a:cxn>
              </a:cxnLst>
              <a:rect l="0" t="0" r="r" b="b"/>
              <a:pathLst>
                <a:path w="219" h="1858">
                  <a:moveTo>
                    <a:pt x="219" y="100"/>
                  </a:moveTo>
                  <a:lnTo>
                    <a:pt x="219" y="1858"/>
                  </a:lnTo>
                  <a:lnTo>
                    <a:pt x="0" y="1715"/>
                  </a:lnTo>
                  <a:lnTo>
                    <a:pt x="0" y="0"/>
                  </a:lnTo>
                  <a:lnTo>
                    <a:pt x="219" y="100"/>
                  </a:lnTo>
                  <a:close/>
                </a:path>
              </a:pathLst>
            </a:custGeom>
            <a:solidFill>
              <a:srgbClr val="D3D2D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6" name="Freeform 33"/>
            <p:cNvSpPr>
              <a:spLocks/>
            </p:cNvSpPr>
            <p:nvPr/>
          </p:nvSpPr>
          <p:spPr bwMode="auto">
            <a:xfrm>
              <a:off x="6449874" y="1458319"/>
              <a:ext cx="4763" cy="39687"/>
            </a:xfrm>
            <a:custGeom>
              <a:avLst/>
              <a:gdLst/>
              <a:ahLst/>
              <a:cxnLst>
                <a:cxn ang="0">
                  <a:pos x="220" y="99"/>
                </a:cxn>
                <a:cxn ang="0">
                  <a:pos x="220" y="1835"/>
                </a:cxn>
                <a:cxn ang="0">
                  <a:pos x="0" y="1693"/>
                </a:cxn>
                <a:cxn ang="0">
                  <a:pos x="0" y="0"/>
                </a:cxn>
                <a:cxn ang="0">
                  <a:pos x="220" y="99"/>
                </a:cxn>
              </a:cxnLst>
              <a:rect l="0" t="0" r="r" b="b"/>
              <a:pathLst>
                <a:path w="220" h="1835">
                  <a:moveTo>
                    <a:pt x="220" y="99"/>
                  </a:moveTo>
                  <a:lnTo>
                    <a:pt x="220" y="1835"/>
                  </a:lnTo>
                  <a:lnTo>
                    <a:pt x="0" y="1693"/>
                  </a:lnTo>
                  <a:lnTo>
                    <a:pt x="0" y="0"/>
                  </a:lnTo>
                  <a:lnTo>
                    <a:pt x="220" y="99"/>
                  </a:lnTo>
                  <a:close/>
                </a:path>
              </a:pathLst>
            </a:custGeom>
            <a:solidFill>
              <a:srgbClr val="D5D4D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7" name="Freeform 34"/>
            <p:cNvSpPr>
              <a:spLocks/>
            </p:cNvSpPr>
            <p:nvPr/>
          </p:nvSpPr>
          <p:spPr bwMode="auto">
            <a:xfrm>
              <a:off x="6446699" y="1458319"/>
              <a:ext cx="6350" cy="38100"/>
            </a:xfrm>
            <a:custGeom>
              <a:avLst/>
              <a:gdLst/>
              <a:ahLst/>
              <a:cxnLst>
                <a:cxn ang="0">
                  <a:pos x="221" y="99"/>
                </a:cxn>
                <a:cxn ang="0">
                  <a:pos x="221" y="1814"/>
                </a:cxn>
                <a:cxn ang="0">
                  <a:pos x="0" y="1672"/>
                </a:cxn>
                <a:cxn ang="0">
                  <a:pos x="0" y="0"/>
                </a:cxn>
                <a:cxn ang="0">
                  <a:pos x="221" y="99"/>
                </a:cxn>
              </a:cxnLst>
              <a:rect l="0" t="0" r="r" b="b"/>
              <a:pathLst>
                <a:path w="221" h="1814">
                  <a:moveTo>
                    <a:pt x="221" y="99"/>
                  </a:moveTo>
                  <a:lnTo>
                    <a:pt x="221" y="1814"/>
                  </a:lnTo>
                  <a:lnTo>
                    <a:pt x="0" y="1672"/>
                  </a:lnTo>
                  <a:lnTo>
                    <a:pt x="0" y="0"/>
                  </a:lnTo>
                  <a:lnTo>
                    <a:pt x="221" y="99"/>
                  </a:lnTo>
                  <a:close/>
                </a:path>
              </a:pathLst>
            </a:custGeom>
            <a:solidFill>
              <a:srgbClr val="D6D6D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8" name="Freeform 35"/>
            <p:cNvSpPr>
              <a:spLocks/>
            </p:cNvSpPr>
            <p:nvPr/>
          </p:nvSpPr>
          <p:spPr bwMode="auto">
            <a:xfrm>
              <a:off x="6445111" y="1456732"/>
              <a:ext cx="4763" cy="38100"/>
            </a:xfrm>
            <a:custGeom>
              <a:avLst/>
              <a:gdLst/>
              <a:ahLst/>
              <a:cxnLst>
                <a:cxn ang="0">
                  <a:pos x="221" y="100"/>
                </a:cxn>
                <a:cxn ang="0">
                  <a:pos x="221" y="1793"/>
                </a:cxn>
                <a:cxn ang="0">
                  <a:pos x="0" y="1651"/>
                </a:cxn>
                <a:cxn ang="0">
                  <a:pos x="0" y="0"/>
                </a:cxn>
                <a:cxn ang="0">
                  <a:pos x="221" y="100"/>
                </a:cxn>
              </a:cxnLst>
              <a:rect l="0" t="0" r="r" b="b"/>
              <a:pathLst>
                <a:path w="221" h="1793">
                  <a:moveTo>
                    <a:pt x="221" y="100"/>
                  </a:moveTo>
                  <a:lnTo>
                    <a:pt x="221" y="1793"/>
                  </a:lnTo>
                  <a:lnTo>
                    <a:pt x="0" y="1651"/>
                  </a:lnTo>
                  <a:lnTo>
                    <a:pt x="0" y="0"/>
                  </a:lnTo>
                  <a:lnTo>
                    <a:pt x="221" y="100"/>
                  </a:lnTo>
                  <a:close/>
                </a:path>
              </a:pathLst>
            </a:custGeom>
            <a:solidFill>
              <a:srgbClr val="D9D8D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9" name="Freeform 37"/>
            <p:cNvSpPr>
              <a:spLocks/>
            </p:cNvSpPr>
            <p:nvPr/>
          </p:nvSpPr>
          <p:spPr bwMode="auto">
            <a:xfrm>
              <a:off x="6440349" y="1453557"/>
              <a:ext cx="4763" cy="38100"/>
            </a:xfrm>
            <a:custGeom>
              <a:avLst/>
              <a:gdLst/>
              <a:ahLst/>
              <a:cxnLst>
                <a:cxn ang="0">
                  <a:pos x="220" y="99"/>
                </a:cxn>
                <a:cxn ang="0">
                  <a:pos x="220" y="1750"/>
                </a:cxn>
                <a:cxn ang="0">
                  <a:pos x="0" y="1608"/>
                </a:cxn>
                <a:cxn ang="0">
                  <a:pos x="0" y="0"/>
                </a:cxn>
                <a:cxn ang="0">
                  <a:pos x="220" y="99"/>
                </a:cxn>
              </a:cxnLst>
              <a:rect l="0" t="0" r="r" b="b"/>
              <a:pathLst>
                <a:path w="220" h="1750">
                  <a:moveTo>
                    <a:pt x="220" y="99"/>
                  </a:moveTo>
                  <a:lnTo>
                    <a:pt x="220" y="1750"/>
                  </a:lnTo>
                  <a:lnTo>
                    <a:pt x="0" y="1608"/>
                  </a:lnTo>
                  <a:lnTo>
                    <a:pt x="0" y="0"/>
                  </a:lnTo>
                  <a:lnTo>
                    <a:pt x="220" y="99"/>
                  </a:lnTo>
                  <a:close/>
                </a:path>
              </a:pathLst>
            </a:custGeom>
            <a:solidFill>
              <a:srgbClr val="DDDCD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0" name="Freeform 38"/>
            <p:cNvSpPr>
              <a:spLocks/>
            </p:cNvSpPr>
            <p:nvPr/>
          </p:nvSpPr>
          <p:spPr bwMode="auto">
            <a:xfrm>
              <a:off x="6437174" y="1453557"/>
              <a:ext cx="4763" cy="36512"/>
            </a:xfrm>
            <a:custGeom>
              <a:avLst/>
              <a:gdLst/>
              <a:ahLst/>
              <a:cxnLst>
                <a:cxn ang="0">
                  <a:pos x="221" y="99"/>
                </a:cxn>
                <a:cxn ang="0">
                  <a:pos x="221" y="1728"/>
                </a:cxn>
                <a:cxn ang="0">
                  <a:pos x="0" y="1586"/>
                </a:cxn>
                <a:cxn ang="0">
                  <a:pos x="0" y="0"/>
                </a:cxn>
                <a:cxn ang="0">
                  <a:pos x="221" y="99"/>
                </a:cxn>
              </a:cxnLst>
              <a:rect l="0" t="0" r="r" b="b"/>
              <a:pathLst>
                <a:path w="221" h="1728">
                  <a:moveTo>
                    <a:pt x="221" y="99"/>
                  </a:moveTo>
                  <a:lnTo>
                    <a:pt x="221" y="1728"/>
                  </a:lnTo>
                  <a:lnTo>
                    <a:pt x="0" y="1586"/>
                  </a:lnTo>
                  <a:lnTo>
                    <a:pt x="0" y="0"/>
                  </a:lnTo>
                  <a:lnTo>
                    <a:pt x="221" y="99"/>
                  </a:lnTo>
                  <a:close/>
                </a:path>
              </a:pathLst>
            </a:custGeom>
            <a:solidFill>
              <a:srgbClr val="DEDED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1" name="Freeform 39"/>
            <p:cNvSpPr>
              <a:spLocks/>
            </p:cNvSpPr>
            <p:nvPr/>
          </p:nvSpPr>
          <p:spPr bwMode="auto">
            <a:xfrm>
              <a:off x="6435586" y="1453557"/>
              <a:ext cx="4763" cy="36512"/>
            </a:xfrm>
            <a:custGeom>
              <a:avLst/>
              <a:gdLst/>
              <a:ahLst/>
              <a:cxnLst>
                <a:cxn ang="0">
                  <a:pos x="221" y="52"/>
                </a:cxn>
                <a:cxn ang="0">
                  <a:pos x="221" y="1660"/>
                </a:cxn>
                <a:cxn ang="0">
                  <a:pos x="0" y="1517"/>
                </a:cxn>
                <a:cxn ang="0">
                  <a:pos x="0" y="26"/>
                </a:cxn>
                <a:cxn ang="0">
                  <a:pos x="104" y="0"/>
                </a:cxn>
                <a:cxn ang="0">
                  <a:pos x="221" y="52"/>
                </a:cxn>
              </a:cxnLst>
              <a:rect l="0" t="0" r="r" b="b"/>
              <a:pathLst>
                <a:path w="221" h="1660">
                  <a:moveTo>
                    <a:pt x="221" y="52"/>
                  </a:moveTo>
                  <a:lnTo>
                    <a:pt x="221" y="1660"/>
                  </a:lnTo>
                  <a:lnTo>
                    <a:pt x="0" y="1517"/>
                  </a:lnTo>
                  <a:lnTo>
                    <a:pt x="0" y="26"/>
                  </a:lnTo>
                  <a:lnTo>
                    <a:pt x="104" y="0"/>
                  </a:lnTo>
                  <a:lnTo>
                    <a:pt x="221" y="52"/>
                  </a:lnTo>
                  <a:close/>
                </a:path>
              </a:pathLst>
            </a:custGeom>
            <a:solidFill>
              <a:srgbClr val="E1E0E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2" name="Freeform 40"/>
            <p:cNvSpPr>
              <a:spLocks/>
            </p:cNvSpPr>
            <p:nvPr/>
          </p:nvSpPr>
          <p:spPr bwMode="auto">
            <a:xfrm>
              <a:off x="6432411" y="1453557"/>
              <a:ext cx="4763" cy="34925"/>
            </a:xfrm>
            <a:custGeom>
              <a:avLst/>
              <a:gdLst/>
              <a:ahLst/>
              <a:cxnLst>
                <a:cxn ang="0">
                  <a:pos x="220" y="3"/>
                </a:cxn>
                <a:cxn ang="0">
                  <a:pos x="220" y="1589"/>
                </a:cxn>
                <a:cxn ang="0">
                  <a:pos x="0" y="1446"/>
                </a:cxn>
                <a:cxn ang="0">
                  <a:pos x="0" y="54"/>
                </a:cxn>
                <a:cxn ang="0">
                  <a:pos x="214" y="0"/>
                </a:cxn>
                <a:cxn ang="0">
                  <a:pos x="220" y="3"/>
                </a:cxn>
              </a:cxnLst>
              <a:rect l="0" t="0" r="r" b="b"/>
              <a:pathLst>
                <a:path w="220" h="1589">
                  <a:moveTo>
                    <a:pt x="220" y="3"/>
                  </a:moveTo>
                  <a:lnTo>
                    <a:pt x="220" y="1589"/>
                  </a:lnTo>
                  <a:lnTo>
                    <a:pt x="0" y="1446"/>
                  </a:lnTo>
                  <a:lnTo>
                    <a:pt x="0" y="54"/>
                  </a:lnTo>
                  <a:lnTo>
                    <a:pt x="214" y="0"/>
                  </a:lnTo>
                  <a:lnTo>
                    <a:pt x="220" y="3"/>
                  </a:lnTo>
                  <a:close/>
                </a:path>
              </a:pathLst>
            </a:custGeom>
            <a:solidFill>
              <a:srgbClr val="E3E3E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3" name="Freeform 41"/>
            <p:cNvSpPr>
              <a:spLocks/>
            </p:cNvSpPr>
            <p:nvPr/>
          </p:nvSpPr>
          <p:spPr bwMode="auto">
            <a:xfrm>
              <a:off x="6430824" y="1453557"/>
              <a:ext cx="4763" cy="33337"/>
            </a:xfrm>
            <a:custGeom>
              <a:avLst/>
              <a:gdLst/>
              <a:ahLst/>
              <a:cxnLst>
                <a:cxn ang="0">
                  <a:pos x="220" y="0"/>
                </a:cxn>
                <a:cxn ang="0">
                  <a:pos x="220" y="1491"/>
                </a:cxn>
                <a:cxn ang="0">
                  <a:pos x="0" y="1349"/>
                </a:cxn>
                <a:cxn ang="0">
                  <a:pos x="0" y="56"/>
                </a:cxn>
                <a:cxn ang="0">
                  <a:pos x="220" y="0"/>
                </a:cxn>
              </a:cxnLst>
              <a:rect l="0" t="0" r="r" b="b"/>
              <a:pathLst>
                <a:path w="220" h="1491">
                  <a:moveTo>
                    <a:pt x="220" y="0"/>
                  </a:moveTo>
                  <a:lnTo>
                    <a:pt x="220" y="1491"/>
                  </a:lnTo>
                  <a:lnTo>
                    <a:pt x="0" y="1349"/>
                  </a:lnTo>
                  <a:lnTo>
                    <a:pt x="0" y="56"/>
                  </a:lnTo>
                  <a:lnTo>
                    <a:pt x="220" y="0"/>
                  </a:lnTo>
                  <a:close/>
                </a:path>
              </a:pathLst>
            </a:custGeom>
            <a:solidFill>
              <a:srgbClr val="E4E4E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4" name="Freeform 42"/>
            <p:cNvSpPr>
              <a:spLocks/>
            </p:cNvSpPr>
            <p:nvPr/>
          </p:nvSpPr>
          <p:spPr bwMode="auto">
            <a:xfrm>
              <a:off x="6427649" y="1455144"/>
              <a:ext cx="4763" cy="30162"/>
            </a:xfrm>
            <a:custGeom>
              <a:avLst/>
              <a:gdLst/>
              <a:ahLst/>
              <a:cxnLst>
                <a:cxn ang="0">
                  <a:pos x="219" y="0"/>
                </a:cxn>
                <a:cxn ang="0">
                  <a:pos x="219" y="1392"/>
                </a:cxn>
                <a:cxn ang="0">
                  <a:pos x="0" y="1250"/>
                </a:cxn>
                <a:cxn ang="0">
                  <a:pos x="0" y="56"/>
                </a:cxn>
                <a:cxn ang="0">
                  <a:pos x="219" y="0"/>
                </a:cxn>
              </a:cxnLst>
              <a:rect l="0" t="0" r="r" b="b"/>
              <a:pathLst>
                <a:path w="219" h="1392">
                  <a:moveTo>
                    <a:pt x="219" y="0"/>
                  </a:moveTo>
                  <a:lnTo>
                    <a:pt x="219" y="1392"/>
                  </a:lnTo>
                  <a:lnTo>
                    <a:pt x="0" y="1250"/>
                  </a:lnTo>
                  <a:lnTo>
                    <a:pt x="0" y="56"/>
                  </a:lnTo>
                  <a:lnTo>
                    <a:pt x="219" y="0"/>
                  </a:lnTo>
                  <a:close/>
                </a:path>
              </a:pathLst>
            </a:custGeom>
            <a:solidFill>
              <a:srgbClr val="E7E6E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5" name="Freeform 43"/>
            <p:cNvSpPr>
              <a:spLocks/>
            </p:cNvSpPr>
            <p:nvPr/>
          </p:nvSpPr>
          <p:spPr bwMode="auto">
            <a:xfrm>
              <a:off x="6426061" y="1455144"/>
              <a:ext cx="4763" cy="28575"/>
            </a:xfrm>
            <a:custGeom>
              <a:avLst/>
              <a:gdLst/>
              <a:ahLst/>
              <a:cxnLst>
                <a:cxn ang="0">
                  <a:pos x="220" y="0"/>
                </a:cxn>
                <a:cxn ang="0">
                  <a:pos x="220" y="1293"/>
                </a:cxn>
                <a:cxn ang="0">
                  <a:pos x="0" y="1150"/>
                </a:cxn>
                <a:cxn ang="0">
                  <a:pos x="0" y="56"/>
                </a:cxn>
                <a:cxn ang="0">
                  <a:pos x="220" y="0"/>
                </a:cxn>
              </a:cxnLst>
              <a:rect l="0" t="0" r="r" b="b"/>
              <a:pathLst>
                <a:path w="220" h="1293">
                  <a:moveTo>
                    <a:pt x="220" y="0"/>
                  </a:moveTo>
                  <a:lnTo>
                    <a:pt x="220" y="1293"/>
                  </a:lnTo>
                  <a:lnTo>
                    <a:pt x="0" y="1150"/>
                  </a:lnTo>
                  <a:lnTo>
                    <a:pt x="0" y="56"/>
                  </a:lnTo>
                  <a:lnTo>
                    <a:pt x="220" y="0"/>
                  </a:lnTo>
                  <a:close/>
                </a:path>
              </a:pathLst>
            </a:custGeom>
            <a:solidFill>
              <a:srgbClr val="E8E8E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6" name="Freeform 44"/>
            <p:cNvSpPr>
              <a:spLocks/>
            </p:cNvSpPr>
            <p:nvPr/>
          </p:nvSpPr>
          <p:spPr bwMode="auto">
            <a:xfrm>
              <a:off x="6422886" y="1455144"/>
              <a:ext cx="4763" cy="26987"/>
            </a:xfrm>
            <a:custGeom>
              <a:avLst/>
              <a:gdLst/>
              <a:ahLst/>
              <a:cxnLst>
                <a:cxn ang="0">
                  <a:pos x="221" y="0"/>
                </a:cxn>
                <a:cxn ang="0">
                  <a:pos x="221" y="1194"/>
                </a:cxn>
                <a:cxn ang="0">
                  <a:pos x="0" y="1051"/>
                </a:cxn>
                <a:cxn ang="0">
                  <a:pos x="0" y="56"/>
                </a:cxn>
                <a:cxn ang="0">
                  <a:pos x="221" y="0"/>
                </a:cxn>
              </a:cxnLst>
              <a:rect l="0" t="0" r="r" b="b"/>
              <a:pathLst>
                <a:path w="221" h="1194">
                  <a:moveTo>
                    <a:pt x="221" y="0"/>
                  </a:moveTo>
                  <a:lnTo>
                    <a:pt x="221" y="1194"/>
                  </a:lnTo>
                  <a:lnTo>
                    <a:pt x="0" y="1051"/>
                  </a:lnTo>
                  <a:lnTo>
                    <a:pt x="0" y="56"/>
                  </a:lnTo>
                  <a:lnTo>
                    <a:pt x="221" y="0"/>
                  </a:lnTo>
                  <a:close/>
                </a:path>
              </a:pathLst>
            </a:custGeom>
            <a:solidFill>
              <a:srgbClr val="EBEAE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7" name="Freeform 45"/>
            <p:cNvSpPr>
              <a:spLocks/>
            </p:cNvSpPr>
            <p:nvPr/>
          </p:nvSpPr>
          <p:spPr bwMode="auto">
            <a:xfrm>
              <a:off x="6421299" y="1456732"/>
              <a:ext cx="4763" cy="23812"/>
            </a:xfrm>
            <a:custGeom>
              <a:avLst/>
              <a:gdLst/>
              <a:ahLst/>
              <a:cxnLst>
                <a:cxn ang="0">
                  <a:pos x="220" y="0"/>
                </a:cxn>
                <a:cxn ang="0">
                  <a:pos x="220" y="1094"/>
                </a:cxn>
                <a:cxn ang="0">
                  <a:pos x="0" y="952"/>
                </a:cxn>
                <a:cxn ang="0">
                  <a:pos x="0" y="56"/>
                </a:cxn>
                <a:cxn ang="0">
                  <a:pos x="220" y="0"/>
                </a:cxn>
              </a:cxnLst>
              <a:rect l="0" t="0" r="r" b="b"/>
              <a:pathLst>
                <a:path w="220" h="1094">
                  <a:moveTo>
                    <a:pt x="220" y="0"/>
                  </a:moveTo>
                  <a:lnTo>
                    <a:pt x="220" y="1094"/>
                  </a:lnTo>
                  <a:lnTo>
                    <a:pt x="0" y="952"/>
                  </a:lnTo>
                  <a:lnTo>
                    <a:pt x="0" y="56"/>
                  </a:lnTo>
                  <a:lnTo>
                    <a:pt x="220" y="0"/>
                  </a:lnTo>
                  <a:close/>
                </a:path>
              </a:pathLst>
            </a:custGeom>
            <a:solidFill>
              <a:srgbClr val="ECECE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8" name="Freeform 46"/>
            <p:cNvSpPr>
              <a:spLocks/>
            </p:cNvSpPr>
            <p:nvPr/>
          </p:nvSpPr>
          <p:spPr bwMode="auto">
            <a:xfrm>
              <a:off x="6418124" y="1456732"/>
              <a:ext cx="4763" cy="22225"/>
            </a:xfrm>
            <a:custGeom>
              <a:avLst/>
              <a:gdLst/>
              <a:ahLst/>
              <a:cxnLst>
                <a:cxn ang="0">
                  <a:pos x="220" y="0"/>
                </a:cxn>
                <a:cxn ang="0">
                  <a:pos x="220" y="995"/>
                </a:cxn>
                <a:cxn ang="0">
                  <a:pos x="0" y="853"/>
                </a:cxn>
                <a:cxn ang="0">
                  <a:pos x="0" y="56"/>
                </a:cxn>
                <a:cxn ang="0">
                  <a:pos x="220" y="0"/>
                </a:cxn>
              </a:cxnLst>
              <a:rect l="0" t="0" r="r" b="b"/>
              <a:pathLst>
                <a:path w="220" h="995">
                  <a:moveTo>
                    <a:pt x="220" y="0"/>
                  </a:moveTo>
                  <a:lnTo>
                    <a:pt x="220" y="995"/>
                  </a:lnTo>
                  <a:lnTo>
                    <a:pt x="0" y="853"/>
                  </a:lnTo>
                  <a:lnTo>
                    <a:pt x="0" y="56"/>
                  </a:lnTo>
                  <a:lnTo>
                    <a:pt x="220" y="0"/>
                  </a:lnTo>
                  <a:close/>
                </a:path>
              </a:pathLst>
            </a:custGeom>
            <a:solidFill>
              <a:srgbClr val="EFEEE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9" name="Freeform 47"/>
            <p:cNvSpPr>
              <a:spLocks/>
            </p:cNvSpPr>
            <p:nvPr/>
          </p:nvSpPr>
          <p:spPr bwMode="auto">
            <a:xfrm>
              <a:off x="6416536" y="1456732"/>
              <a:ext cx="4763" cy="20637"/>
            </a:xfrm>
            <a:custGeom>
              <a:avLst/>
              <a:gdLst/>
              <a:ahLst/>
              <a:cxnLst>
                <a:cxn ang="0">
                  <a:pos x="221" y="0"/>
                </a:cxn>
                <a:cxn ang="0">
                  <a:pos x="221" y="896"/>
                </a:cxn>
                <a:cxn ang="0">
                  <a:pos x="0" y="754"/>
                </a:cxn>
                <a:cxn ang="0">
                  <a:pos x="0" y="56"/>
                </a:cxn>
                <a:cxn ang="0">
                  <a:pos x="221" y="0"/>
                </a:cxn>
              </a:cxnLst>
              <a:rect l="0" t="0" r="r" b="b"/>
              <a:pathLst>
                <a:path w="221" h="896">
                  <a:moveTo>
                    <a:pt x="221" y="0"/>
                  </a:moveTo>
                  <a:lnTo>
                    <a:pt x="221" y="896"/>
                  </a:lnTo>
                  <a:lnTo>
                    <a:pt x="0" y="754"/>
                  </a:lnTo>
                  <a:lnTo>
                    <a:pt x="0" y="56"/>
                  </a:lnTo>
                  <a:lnTo>
                    <a:pt x="221" y="0"/>
                  </a:lnTo>
                  <a:close/>
                </a:path>
              </a:pathLst>
            </a:custGeom>
            <a:solidFill>
              <a:srgbClr val="F1F1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0" name="Freeform 48"/>
            <p:cNvSpPr>
              <a:spLocks/>
            </p:cNvSpPr>
            <p:nvPr/>
          </p:nvSpPr>
          <p:spPr bwMode="auto">
            <a:xfrm>
              <a:off x="6413361" y="1458319"/>
              <a:ext cx="4763" cy="17462"/>
            </a:xfrm>
            <a:custGeom>
              <a:avLst/>
              <a:gdLst/>
              <a:ahLst/>
              <a:cxnLst>
                <a:cxn ang="0">
                  <a:pos x="221" y="0"/>
                </a:cxn>
                <a:cxn ang="0">
                  <a:pos x="221" y="797"/>
                </a:cxn>
                <a:cxn ang="0">
                  <a:pos x="0" y="655"/>
                </a:cxn>
                <a:cxn ang="0">
                  <a:pos x="0" y="56"/>
                </a:cxn>
                <a:cxn ang="0">
                  <a:pos x="221" y="0"/>
                </a:cxn>
              </a:cxnLst>
              <a:rect l="0" t="0" r="r" b="b"/>
              <a:pathLst>
                <a:path w="221" h="797">
                  <a:moveTo>
                    <a:pt x="221" y="0"/>
                  </a:moveTo>
                  <a:lnTo>
                    <a:pt x="221" y="797"/>
                  </a:lnTo>
                  <a:lnTo>
                    <a:pt x="0" y="655"/>
                  </a:lnTo>
                  <a:lnTo>
                    <a:pt x="0" y="56"/>
                  </a:lnTo>
                  <a:lnTo>
                    <a:pt x="221" y="0"/>
                  </a:lnTo>
                  <a:close/>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1" name="Freeform 49"/>
            <p:cNvSpPr>
              <a:spLocks/>
            </p:cNvSpPr>
            <p:nvPr/>
          </p:nvSpPr>
          <p:spPr bwMode="auto">
            <a:xfrm>
              <a:off x="6411774" y="1458319"/>
              <a:ext cx="4763" cy="15875"/>
            </a:xfrm>
            <a:custGeom>
              <a:avLst/>
              <a:gdLst/>
              <a:ahLst/>
              <a:cxnLst>
                <a:cxn ang="0">
                  <a:pos x="220" y="0"/>
                </a:cxn>
                <a:cxn ang="0">
                  <a:pos x="220" y="698"/>
                </a:cxn>
                <a:cxn ang="0">
                  <a:pos x="0" y="556"/>
                </a:cxn>
                <a:cxn ang="0">
                  <a:pos x="0" y="56"/>
                </a:cxn>
                <a:cxn ang="0">
                  <a:pos x="220" y="0"/>
                </a:cxn>
              </a:cxnLst>
              <a:rect l="0" t="0" r="r" b="b"/>
              <a:pathLst>
                <a:path w="220" h="698">
                  <a:moveTo>
                    <a:pt x="220" y="0"/>
                  </a:moveTo>
                  <a:lnTo>
                    <a:pt x="220" y="698"/>
                  </a:lnTo>
                  <a:lnTo>
                    <a:pt x="0" y="556"/>
                  </a:lnTo>
                  <a:lnTo>
                    <a:pt x="0" y="56"/>
                  </a:lnTo>
                  <a:lnTo>
                    <a:pt x="220" y="0"/>
                  </a:ln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2" name="Freeform 50"/>
            <p:cNvSpPr>
              <a:spLocks/>
            </p:cNvSpPr>
            <p:nvPr/>
          </p:nvSpPr>
          <p:spPr bwMode="auto">
            <a:xfrm>
              <a:off x="6408599" y="1459907"/>
              <a:ext cx="4763" cy="12700"/>
            </a:xfrm>
            <a:custGeom>
              <a:avLst/>
              <a:gdLst/>
              <a:ahLst/>
              <a:cxnLst>
                <a:cxn ang="0">
                  <a:pos x="220" y="0"/>
                </a:cxn>
                <a:cxn ang="0">
                  <a:pos x="220" y="599"/>
                </a:cxn>
                <a:cxn ang="0">
                  <a:pos x="0" y="457"/>
                </a:cxn>
                <a:cxn ang="0">
                  <a:pos x="0" y="56"/>
                </a:cxn>
                <a:cxn ang="0">
                  <a:pos x="220" y="0"/>
                </a:cxn>
              </a:cxnLst>
              <a:rect l="0" t="0" r="r" b="b"/>
              <a:pathLst>
                <a:path w="220" h="599">
                  <a:moveTo>
                    <a:pt x="220" y="0"/>
                  </a:moveTo>
                  <a:lnTo>
                    <a:pt x="220" y="599"/>
                  </a:lnTo>
                  <a:lnTo>
                    <a:pt x="0" y="457"/>
                  </a:lnTo>
                  <a:lnTo>
                    <a:pt x="0" y="56"/>
                  </a:lnTo>
                  <a:lnTo>
                    <a:pt x="220" y="0"/>
                  </a:lnTo>
                  <a:close/>
                </a:path>
              </a:pathLst>
            </a:custGeom>
            <a:solidFill>
              <a:srgbClr val="F6F6F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3" name="Freeform 51"/>
            <p:cNvSpPr>
              <a:spLocks/>
            </p:cNvSpPr>
            <p:nvPr/>
          </p:nvSpPr>
          <p:spPr bwMode="auto">
            <a:xfrm>
              <a:off x="6407011" y="1459907"/>
              <a:ext cx="4763" cy="11112"/>
            </a:xfrm>
            <a:custGeom>
              <a:avLst/>
              <a:gdLst/>
              <a:ahLst/>
              <a:cxnLst>
                <a:cxn ang="0">
                  <a:pos x="221" y="0"/>
                </a:cxn>
                <a:cxn ang="0">
                  <a:pos x="221" y="500"/>
                </a:cxn>
                <a:cxn ang="0">
                  <a:pos x="0" y="358"/>
                </a:cxn>
                <a:cxn ang="0">
                  <a:pos x="0" y="56"/>
                </a:cxn>
                <a:cxn ang="0">
                  <a:pos x="221" y="0"/>
                </a:cxn>
              </a:cxnLst>
              <a:rect l="0" t="0" r="r" b="b"/>
              <a:pathLst>
                <a:path w="221" h="500">
                  <a:moveTo>
                    <a:pt x="221" y="0"/>
                  </a:moveTo>
                  <a:lnTo>
                    <a:pt x="221" y="500"/>
                  </a:lnTo>
                  <a:lnTo>
                    <a:pt x="0" y="358"/>
                  </a:lnTo>
                  <a:lnTo>
                    <a:pt x="0" y="56"/>
                  </a:lnTo>
                  <a:lnTo>
                    <a:pt x="221" y="0"/>
                  </a:lnTo>
                  <a:close/>
                </a:path>
              </a:pathLst>
            </a:custGeom>
            <a:solidFill>
              <a:srgbClr val="F9F9F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4" name="Freeform 52"/>
            <p:cNvSpPr>
              <a:spLocks/>
            </p:cNvSpPr>
            <p:nvPr/>
          </p:nvSpPr>
          <p:spPr bwMode="auto">
            <a:xfrm>
              <a:off x="6403836" y="1459907"/>
              <a:ext cx="4763" cy="9525"/>
            </a:xfrm>
            <a:custGeom>
              <a:avLst/>
              <a:gdLst/>
              <a:ahLst/>
              <a:cxnLst>
                <a:cxn ang="0">
                  <a:pos x="221" y="0"/>
                </a:cxn>
                <a:cxn ang="0">
                  <a:pos x="221" y="401"/>
                </a:cxn>
                <a:cxn ang="0">
                  <a:pos x="0" y="259"/>
                </a:cxn>
                <a:cxn ang="0">
                  <a:pos x="0" y="56"/>
                </a:cxn>
                <a:cxn ang="0">
                  <a:pos x="221" y="0"/>
                </a:cxn>
              </a:cxnLst>
              <a:rect l="0" t="0" r="r" b="b"/>
              <a:pathLst>
                <a:path w="221" h="401">
                  <a:moveTo>
                    <a:pt x="221" y="0"/>
                  </a:moveTo>
                  <a:lnTo>
                    <a:pt x="221" y="401"/>
                  </a:lnTo>
                  <a:lnTo>
                    <a:pt x="0" y="259"/>
                  </a:lnTo>
                  <a:lnTo>
                    <a:pt x="0" y="56"/>
                  </a:lnTo>
                  <a:lnTo>
                    <a:pt x="221" y="0"/>
                  </a:lnTo>
                  <a:close/>
                </a:path>
              </a:pathLst>
            </a:custGeom>
            <a:solidFill>
              <a:srgbClr val="FAFAF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5" name="Freeform 53"/>
            <p:cNvSpPr>
              <a:spLocks/>
            </p:cNvSpPr>
            <p:nvPr/>
          </p:nvSpPr>
          <p:spPr bwMode="auto">
            <a:xfrm>
              <a:off x="6402249" y="1461494"/>
              <a:ext cx="4763" cy="6350"/>
            </a:xfrm>
            <a:custGeom>
              <a:avLst/>
              <a:gdLst/>
              <a:ahLst/>
              <a:cxnLst>
                <a:cxn ang="0">
                  <a:pos x="219" y="0"/>
                </a:cxn>
                <a:cxn ang="0">
                  <a:pos x="219" y="302"/>
                </a:cxn>
                <a:cxn ang="0">
                  <a:pos x="0" y="159"/>
                </a:cxn>
                <a:cxn ang="0">
                  <a:pos x="0" y="56"/>
                </a:cxn>
                <a:cxn ang="0">
                  <a:pos x="219" y="0"/>
                </a:cxn>
              </a:cxnLst>
              <a:rect l="0" t="0" r="r" b="b"/>
              <a:pathLst>
                <a:path w="219" h="302">
                  <a:moveTo>
                    <a:pt x="219" y="0"/>
                  </a:moveTo>
                  <a:lnTo>
                    <a:pt x="219" y="302"/>
                  </a:lnTo>
                  <a:lnTo>
                    <a:pt x="0" y="159"/>
                  </a:lnTo>
                  <a:lnTo>
                    <a:pt x="0" y="56"/>
                  </a:lnTo>
                  <a:lnTo>
                    <a:pt x="219" y="0"/>
                  </a:lnTo>
                  <a:close/>
                </a:path>
              </a:pathLst>
            </a:custGeom>
            <a:solidFill>
              <a:srgbClr val="FDFDF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6" name="Freeform 54"/>
            <p:cNvSpPr>
              <a:spLocks/>
            </p:cNvSpPr>
            <p:nvPr/>
          </p:nvSpPr>
          <p:spPr bwMode="auto">
            <a:xfrm>
              <a:off x="6399074" y="1461494"/>
              <a:ext cx="4763" cy="4762"/>
            </a:xfrm>
            <a:custGeom>
              <a:avLst/>
              <a:gdLst/>
              <a:ahLst/>
              <a:cxnLst>
                <a:cxn ang="0">
                  <a:pos x="219" y="0"/>
                </a:cxn>
                <a:cxn ang="0">
                  <a:pos x="219" y="203"/>
                </a:cxn>
                <a:cxn ang="0">
                  <a:pos x="0" y="60"/>
                </a:cxn>
                <a:cxn ang="0">
                  <a:pos x="0" y="55"/>
                </a:cxn>
                <a:cxn ang="0">
                  <a:pos x="219" y="0"/>
                </a:cxn>
              </a:cxnLst>
              <a:rect l="0" t="0" r="r" b="b"/>
              <a:pathLst>
                <a:path w="219" h="203">
                  <a:moveTo>
                    <a:pt x="219" y="0"/>
                  </a:moveTo>
                  <a:lnTo>
                    <a:pt x="219" y="203"/>
                  </a:lnTo>
                  <a:lnTo>
                    <a:pt x="0" y="60"/>
                  </a:lnTo>
                  <a:lnTo>
                    <a:pt x="0" y="55"/>
                  </a:lnTo>
                  <a:lnTo>
                    <a:pt x="219"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7" name="Freeform 55"/>
            <p:cNvSpPr>
              <a:spLocks/>
            </p:cNvSpPr>
            <p:nvPr/>
          </p:nvSpPr>
          <p:spPr bwMode="auto">
            <a:xfrm>
              <a:off x="6399074" y="1463082"/>
              <a:ext cx="3175" cy="1587"/>
            </a:xfrm>
            <a:custGeom>
              <a:avLst/>
              <a:gdLst/>
              <a:ahLst/>
              <a:cxnLst>
                <a:cxn ang="0">
                  <a:pos x="115" y="0"/>
                </a:cxn>
                <a:cxn ang="0">
                  <a:pos x="115" y="103"/>
                </a:cxn>
                <a:cxn ang="0">
                  <a:pos x="0" y="29"/>
                </a:cxn>
                <a:cxn ang="0">
                  <a:pos x="115" y="0"/>
                </a:cxn>
              </a:cxnLst>
              <a:rect l="0" t="0" r="r" b="b"/>
              <a:pathLst>
                <a:path w="115" h="103">
                  <a:moveTo>
                    <a:pt x="115" y="0"/>
                  </a:moveTo>
                  <a:lnTo>
                    <a:pt x="115" y="103"/>
                  </a:lnTo>
                  <a:lnTo>
                    <a:pt x="0" y="29"/>
                  </a:lnTo>
                  <a:lnTo>
                    <a:pt x="11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8" name="Freeform 60"/>
            <p:cNvSpPr>
              <a:spLocks/>
            </p:cNvSpPr>
            <p:nvPr/>
          </p:nvSpPr>
          <p:spPr bwMode="auto">
            <a:xfrm>
              <a:off x="6430824" y="1390057"/>
              <a:ext cx="257175" cy="103187"/>
            </a:xfrm>
            <a:custGeom>
              <a:avLst/>
              <a:gdLst/>
              <a:ahLst/>
              <a:cxnLst>
                <a:cxn ang="0">
                  <a:pos x="0" y="2081"/>
                </a:cxn>
                <a:cxn ang="0">
                  <a:pos x="4201" y="960"/>
                </a:cxn>
                <a:cxn ang="0">
                  <a:pos x="7931" y="0"/>
                </a:cxn>
                <a:cxn ang="0">
                  <a:pos x="10758" y="1780"/>
                </a:cxn>
                <a:cxn ang="0">
                  <a:pos x="11849" y="2563"/>
                </a:cxn>
                <a:cxn ang="0">
                  <a:pos x="11819" y="2569"/>
                </a:cxn>
                <a:cxn ang="0">
                  <a:pos x="4199" y="4763"/>
                </a:cxn>
                <a:cxn ang="0">
                  <a:pos x="0" y="2081"/>
                </a:cxn>
              </a:cxnLst>
              <a:rect l="0" t="0" r="r" b="b"/>
              <a:pathLst>
                <a:path w="11849" h="4763">
                  <a:moveTo>
                    <a:pt x="0" y="2081"/>
                  </a:moveTo>
                  <a:lnTo>
                    <a:pt x="4201" y="960"/>
                  </a:lnTo>
                  <a:lnTo>
                    <a:pt x="7931" y="0"/>
                  </a:lnTo>
                  <a:lnTo>
                    <a:pt x="10758" y="1780"/>
                  </a:lnTo>
                  <a:lnTo>
                    <a:pt x="11849" y="2563"/>
                  </a:lnTo>
                  <a:lnTo>
                    <a:pt x="11819" y="2569"/>
                  </a:lnTo>
                  <a:lnTo>
                    <a:pt x="4199" y="4763"/>
                  </a:lnTo>
                  <a:lnTo>
                    <a:pt x="0" y="2081"/>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9" name="Freeform 61"/>
            <p:cNvSpPr>
              <a:spLocks/>
            </p:cNvSpPr>
            <p:nvPr/>
          </p:nvSpPr>
          <p:spPr bwMode="auto">
            <a:xfrm>
              <a:off x="6430824" y="1434507"/>
              <a:ext cx="90488" cy="84137"/>
            </a:xfrm>
            <a:custGeom>
              <a:avLst/>
              <a:gdLst/>
              <a:ahLst/>
              <a:cxnLst>
                <a:cxn ang="0">
                  <a:pos x="0" y="0"/>
                </a:cxn>
                <a:cxn ang="0">
                  <a:pos x="4216" y="2693"/>
                </a:cxn>
                <a:cxn ang="0">
                  <a:pos x="4192" y="3881"/>
                </a:cxn>
                <a:cxn ang="0">
                  <a:pos x="20" y="1197"/>
                </a:cxn>
                <a:cxn ang="0">
                  <a:pos x="0" y="0"/>
                </a:cxn>
              </a:cxnLst>
              <a:rect l="0" t="0" r="r" b="b"/>
              <a:pathLst>
                <a:path w="4216" h="3881">
                  <a:moveTo>
                    <a:pt x="0" y="0"/>
                  </a:moveTo>
                  <a:lnTo>
                    <a:pt x="4216" y="2693"/>
                  </a:lnTo>
                  <a:lnTo>
                    <a:pt x="4192" y="3881"/>
                  </a:lnTo>
                  <a:lnTo>
                    <a:pt x="20" y="1197"/>
                  </a:lnTo>
                  <a:lnTo>
                    <a:pt x="0" y="0"/>
                  </a:lnTo>
                  <a:close/>
                </a:path>
              </a:pathLst>
            </a:custGeom>
            <a:solidFill>
              <a:srgbClr val="96959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0" name="Freeform 62"/>
            <p:cNvSpPr>
              <a:spLocks/>
            </p:cNvSpPr>
            <p:nvPr/>
          </p:nvSpPr>
          <p:spPr bwMode="auto">
            <a:xfrm>
              <a:off x="6521311" y="1445619"/>
              <a:ext cx="166688" cy="73025"/>
            </a:xfrm>
            <a:custGeom>
              <a:avLst/>
              <a:gdLst/>
              <a:ahLst/>
              <a:cxnLst>
                <a:cxn ang="0">
                  <a:pos x="12" y="2202"/>
                </a:cxn>
                <a:cxn ang="0">
                  <a:pos x="7657" y="0"/>
                </a:cxn>
                <a:cxn ang="0">
                  <a:pos x="7657" y="1012"/>
                </a:cxn>
                <a:cxn ang="0">
                  <a:pos x="0" y="3390"/>
                </a:cxn>
                <a:cxn ang="0">
                  <a:pos x="12" y="2202"/>
                </a:cxn>
              </a:cxnLst>
              <a:rect l="0" t="0" r="r" b="b"/>
              <a:pathLst>
                <a:path w="7657" h="3390">
                  <a:moveTo>
                    <a:pt x="12" y="2202"/>
                  </a:moveTo>
                  <a:lnTo>
                    <a:pt x="7657" y="0"/>
                  </a:lnTo>
                  <a:lnTo>
                    <a:pt x="7657" y="1012"/>
                  </a:lnTo>
                  <a:lnTo>
                    <a:pt x="0" y="3390"/>
                  </a:lnTo>
                  <a:lnTo>
                    <a:pt x="12" y="2202"/>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61" name="Group 467"/>
          <p:cNvGrpSpPr/>
          <p:nvPr/>
        </p:nvGrpSpPr>
        <p:grpSpPr>
          <a:xfrm>
            <a:off x="7652642" y="3169133"/>
            <a:ext cx="376625" cy="415078"/>
            <a:chOff x="6337161" y="1237657"/>
            <a:chExt cx="376625" cy="553437"/>
          </a:xfrm>
        </p:grpSpPr>
        <p:pic>
          <p:nvPicPr>
            <p:cNvPr id="462" name="Picture 23" descr="Wireless_icon"/>
            <p:cNvPicPr preferRelativeResize="0">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10800000">
              <a:off x="6387935" y="1539634"/>
              <a:ext cx="325851" cy="251460"/>
            </a:xfrm>
            <a:prstGeom prst="rect">
              <a:avLst/>
            </a:prstGeom>
            <a:noFill/>
            <a:ln>
              <a:solidFill>
                <a:schemeClr val="bg1"/>
              </a:solidFill>
            </a:ln>
          </p:spPr>
        </p:pic>
        <p:sp>
          <p:nvSpPr>
            <p:cNvPr id="463" name="AutoShape 3"/>
            <p:cNvSpPr>
              <a:spLocks noChangeAspect="1" noChangeArrowheads="1" noTextEdit="1"/>
            </p:cNvSpPr>
            <p:nvPr/>
          </p:nvSpPr>
          <p:spPr bwMode="auto">
            <a:xfrm>
              <a:off x="6337161" y="1237657"/>
              <a:ext cx="350838" cy="280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4" name="Freeform 5"/>
            <p:cNvSpPr>
              <a:spLocks/>
            </p:cNvSpPr>
            <p:nvPr/>
          </p:nvSpPr>
          <p:spPr bwMode="auto">
            <a:xfrm>
              <a:off x="6516549" y="1513882"/>
              <a:ext cx="4763" cy="4762"/>
            </a:xfrm>
            <a:custGeom>
              <a:avLst/>
              <a:gdLst/>
              <a:ahLst/>
              <a:cxnLst>
                <a:cxn ang="0">
                  <a:pos x="0" y="183"/>
                </a:cxn>
                <a:cxn ang="0">
                  <a:pos x="0" y="0"/>
                </a:cxn>
                <a:cxn ang="0">
                  <a:pos x="203" y="182"/>
                </a:cxn>
                <a:cxn ang="0">
                  <a:pos x="0" y="183"/>
                </a:cxn>
              </a:cxnLst>
              <a:rect l="0" t="0" r="r" b="b"/>
              <a:pathLst>
                <a:path w="203" h="183">
                  <a:moveTo>
                    <a:pt x="0" y="183"/>
                  </a:moveTo>
                  <a:lnTo>
                    <a:pt x="0" y="0"/>
                  </a:lnTo>
                  <a:lnTo>
                    <a:pt x="203" y="182"/>
                  </a:lnTo>
                  <a:lnTo>
                    <a:pt x="0" y="183"/>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5" name="Freeform 6"/>
            <p:cNvSpPr>
              <a:spLocks/>
            </p:cNvSpPr>
            <p:nvPr/>
          </p:nvSpPr>
          <p:spPr bwMode="auto">
            <a:xfrm>
              <a:off x="6514961" y="1512294"/>
              <a:ext cx="4763" cy="6350"/>
            </a:xfrm>
            <a:custGeom>
              <a:avLst/>
              <a:gdLst/>
              <a:ahLst/>
              <a:cxnLst>
                <a:cxn ang="0">
                  <a:pos x="221" y="198"/>
                </a:cxn>
                <a:cxn ang="0">
                  <a:pos x="221" y="281"/>
                </a:cxn>
                <a:cxn ang="0">
                  <a:pos x="0" y="282"/>
                </a:cxn>
                <a:cxn ang="0">
                  <a:pos x="0" y="0"/>
                </a:cxn>
                <a:cxn ang="0">
                  <a:pos x="221" y="198"/>
                </a:cxn>
              </a:cxnLst>
              <a:rect l="0" t="0" r="r" b="b"/>
              <a:pathLst>
                <a:path w="221" h="282">
                  <a:moveTo>
                    <a:pt x="221" y="198"/>
                  </a:moveTo>
                  <a:lnTo>
                    <a:pt x="221" y="281"/>
                  </a:lnTo>
                  <a:lnTo>
                    <a:pt x="0" y="282"/>
                  </a:lnTo>
                  <a:lnTo>
                    <a:pt x="0" y="0"/>
                  </a:lnTo>
                  <a:lnTo>
                    <a:pt x="221" y="198"/>
                  </a:lnTo>
                  <a:close/>
                </a:path>
              </a:pathLst>
            </a:custGeom>
            <a:solidFill>
              <a:srgbClr val="ABAAA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6" name="Freeform 7"/>
            <p:cNvSpPr>
              <a:spLocks/>
            </p:cNvSpPr>
            <p:nvPr/>
          </p:nvSpPr>
          <p:spPr bwMode="auto">
            <a:xfrm>
              <a:off x="6511786" y="1510707"/>
              <a:ext cx="4763" cy="7937"/>
            </a:xfrm>
            <a:custGeom>
              <a:avLst/>
              <a:gdLst/>
              <a:ahLst/>
              <a:cxnLst>
                <a:cxn ang="0">
                  <a:pos x="220" y="199"/>
                </a:cxn>
                <a:cxn ang="0">
                  <a:pos x="220" y="382"/>
                </a:cxn>
                <a:cxn ang="0">
                  <a:pos x="0" y="382"/>
                </a:cxn>
                <a:cxn ang="0">
                  <a:pos x="0" y="0"/>
                </a:cxn>
                <a:cxn ang="0">
                  <a:pos x="220" y="199"/>
                </a:cxn>
              </a:cxnLst>
              <a:rect l="0" t="0" r="r" b="b"/>
              <a:pathLst>
                <a:path w="220" h="382">
                  <a:moveTo>
                    <a:pt x="220" y="199"/>
                  </a:moveTo>
                  <a:lnTo>
                    <a:pt x="220" y="382"/>
                  </a:lnTo>
                  <a:lnTo>
                    <a:pt x="0" y="382"/>
                  </a:lnTo>
                  <a:lnTo>
                    <a:pt x="0" y="0"/>
                  </a:lnTo>
                  <a:lnTo>
                    <a:pt x="220" y="199"/>
                  </a:lnTo>
                  <a:close/>
                </a:path>
              </a:pathLst>
            </a:custGeom>
            <a:solidFill>
              <a:srgbClr val="ADACA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7" name="Freeform 8"/>
            <p:cNvSpPr>
              <a:spLocks/>
            </p:cNvSpPr>
            <p:nvPr/>
          </p:nvSpPr>
          <p:spPr bwMode="auto">
            <a:xfrm>
              <a:off x="6510199" y="1507532"/>
              <a:ext cx="4763" cy="11112"/>
            </a:xfrm>
            <a:custGeom>
              <a:avLst/>
              <a:gdLst/>
              <a:ahLst/>
              <a:cxnLst>
                <a:cxn ang="0">
                  <a:pos x="220" y="199"/>
                </a:cxn>
                <a:cxn ang="0">
                  <a:pos x="220" y="481"/>
                </a:cxn>
                <a:cxn ang="0">
                  <a:pos x="0" y="481"/>
                </a:cxn>
                <a:cxn ang="0">
                  <a:pos x="0" y="0"/>
                </a:cxn>
                <a:cxn ang="0">
                  <a:pos x="220" y="199"/>
                </a:cxn>
              </a:cxnLst>
              <a:rect l="0" t="0" r="r" b="b"/>
              <a:pathLst>
                <a:path w="220" h="481">
                  <a:moveTo>
                    <a:pt x="220" y="199"/>
                  </a:moveTo>
                  <a:lnTo>
                    <a:pt x="220" y="481"/>
                  </a:lnTo>
                  <a:lnTo>
                    <a:pt x="0" y="481"/>
                  </a:lnTo>
                  <a:lnTo>
                    <a:pt x="0" y="0"/>
                  </a:lnTo>
                  <a:lnTo>
                    <a:pt x="220" y="199"/>
                  </a:lnTo>
                  <a:close/>
                </a:path>
              </a:pathLst>
            </a:custGeom>
            <a:solidFill>
              <a:srgbClr val="ADADA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8" name="Freeform 9"/>
            <p:cNvSpPr>
              <a:spLocks/>
            </p:cNvSpPr>
            <p:nvPr/>
          </p:nvSpPr>
          <p:spPr bwMode="auto">
            <a:xfrm>
              <a:off x="6507024" y="1505944"/>
              <a:ext cx="4763" cy="12700"/>
            </a:xfrm>
            <a:custGeom>
              <a:avLst/>
              <a:gdLst/>
              <a:ahLst/>
              <a:cxnLst>
                <a:cxn ang="0">
                  <a:pos x="220" y="200"/>
                </a:cxn>
                <a:cxn ang="0">
                  <a:pos x="220" y="582"/>
                </a:cxn>
                <a:cxn ang="0">
                  <a:pos x="0" y="582"/>
                </a:cxn>
                <a:cxn ang="0">
                  <a:pos x="0" y="0"/>
                </a:cxn>
                <a:cxn ang="0">
                  <a:pos x="220" y="200"/>
                </a:cxn>
              </a:cxnLst>
              <a:rect l="0" t="0" r="r" b="b"/>
              <a:pathLst>
                <a:path w="220" h="582">
                  <a:moveTo>
                    <a:pt x="220" y="200"/>
                  </a:moveTo>
                  <a:lnTo>
                    <a:pt x="220" y="582"/>
                  </a:lnTo>
                  <a:lnTo>
                    <a:pt x="0" y="582"/>
                  </a:lnTo>
                  <a:lnTo>
                    <a:pt x="0" y="0"/>
                  </a:lnTo>
                  <a:lnTo>
                    <a:pt x="220" y="200"/>
                  </a:lnTo>
                  <a:close/>
                </a:path>
              </a:pathLst>
            </a:custGeom>
            <a:solidFill>
              <a:srgbClr val="AFAEA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9" name="Freeform 10"/>
            <p:cNvSpPr>
              <a:spLocks/>
            </p:cNvSpPr>
            <p:nvPr/>
          </p:nvSpPr>
          <p:spPr bwMode="auto">
            <a:xfrm>
              <a:off x="6505436" y="1504357"/>
              <a:ext cx="4763" cy="14287"/>
            </a:xfrm>
            <a:custGeom>
              <a:avLst/>
              <a:gdLst/>
              <a:ahLst/>
              <a:cxnLst>
                <a:cxn ang="0">
                  <a:pos x="220" y="200"/>
                </a:cxn>
                <a:cxn ang="0">
                  <a:pos x="220" y="681"/>
                </a:cxn>
                <a:cxn ang="0">
                  <a:pos x="0" y="681"/>
                </a:cxn>
                <a:cxn ang="0">
                  <a:pos x="0" y="0"/>
                </a:cxn>
                <a:cxn ang="0">
                  <a:pos x="220" y="200"/>
                </a:cxn>
              </a:cxnLst>
              <a:rect l="0" t="0" r="r" b="b"/>
              <a:pathLst>
                <a:path w="220" h="681">
                  <a:moveTo>
                    <a:pt x="220" y="200"/>
                  </a:moveTo>
                  <a:lnTo>
                    <a:pt x="220" y="681"/>
                  </a:lnTo>
                  <a:lnTo>
                    <a:pt x="0" y="681"/>
                  </a:lnTo>
                  <a:lnTo>
                    <a:pt x="0" y="0"/>
                  </a:lnTo>
                  <a:lnTo>
                    <a:pt x="220" y="200"/>
                  </a:lnTo>
                  <a:close/>
                </a:path>
              </a:pathLst>
            </a:custGeom>
            <a:solidFill>
              <a:srgbClr val="B0AFA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0" name="Freeform 11"/>
            <p:cNvSpPr>
              <a:spLocks/>
            </p:cNvSpPr>
            <p:nvPr/>
          </p:nvSpPr>
          <p:spPr bwMode="auto">
            <a:xfrm>
              <a:off x="6502261" y="1501182"/>
              <a:ext cx="4763" cy="17462"/>
            </a:xfrm>
            <a:custGeom>
              <a:avLst/>
              <a:gdLst/>
              <a:ahLst/>
              <a:cxnLst>
                <a:cxn ang="0">
                  <a:pos x="220" y="199"/>
                </a:cxn>
                <a:cxn ang="0">
                  <a:pos x="220" y="781"/>
                </a:cxn>
                <a:cxn ang="0">
                  <a:pos x="0" y="781"/>
                </a:cxn>
                <a:cxn ang="0">
                  <a:pos x="0" y="0"/>
                </a:cxn>
                <a:cxn ang="0">
                  <a:pos x="220" y="199"/>
                </a:cxn>
              </a:cxnLst>
              <a:rect l="0" t="0" r="r" b="b"/>
              <a:pathLst>
                <a:path w="220" h="781">
                  <a:moveTo>
                    <a:pt x="220" y="199"/>
                  </a:moveTo>
                  <a:lnTo>
                    <a:pt x="220" y="781"/>
                  </a:lnTo>
                  <a:lnTo>
                    <a:pt x="0" y="781"/>
                  </a:lnTo>
                  <a:lnTo>
                    <a:pt x="0" y="0"/>
                  </a:lnTo>
                  <a:lnTo>
                    <a:pt x="220" y="199"/>
                  </a:lnTo>
                  <a:close/>
                </a:path>
              </a:pathLst>
            </a:custGeom>
            <a:solidFill>
              <a:srgbClr val="B1B1B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1" name="Freeform 12"/>
            <p:cNvSpPr>
              <a:spLocks/>
            </p:cNvSpPr>
            <p:nvPr/>
          </p:nvSpPr>
          <p:spPr bwMode="auto">
            <a:xfrm>
              <a:off x="6500674" y="1499594"/>
              <a:ext cx="4763" cy="19050"/>
            </a:xfrm>
            <a:custGeom>
              <a:avLst/>
              <a:gdLst/>
              <a:ahLst/>
              <a:cxnLst>
                <a:cxn ang="0">
                  <a:pos x="220" y="199"/>
                </a:cxn>
                <a:cxn ang="0">
                  <a:pos x="220" y="880"/>
                </a:cxn>
                <a:cxn ang="0">
                  <a:pos x="0" y="880"/>
                </a:cxn>
                <a:cxn ang="0">
                  <a:pos x="0" y="0"/>
                </a:cxn>
                <a:cxn ang="0">
                  <a:pos x="220" y="199"/>
                </a:cxn>
              </a:cxnLst>
              <a:rect l="0" t="0" r="r" b="b"/>
              <a:pathLst>
                <a:path w="220" h="880">
                  <a:moveTo>
                    <a:pt x="220" y="199"/>
                  </a:moveTo>
                  <a:lnTo>
                    <a:pt x="220" y="880"/>
                  </a:lnTo>
                  <a:lnTo>
                    <a:pt x="0" y="880"/>
                  </a:lnTo>
                  <a:lnTo>
                    <a:pt x="0" y="0"/>
                  </a:lnTo>
                  <a:lnTo>
                    <a:pt x="220" y="199"/>
                  </a:lnTo>
                  <a:close/>
                </a:path>
              </a:pathLst>
            </a:custGeom>
            <a:solidFill>
              <a:srgbClr val="B4B3B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2" name="Freeform 13"/>
            <p:cNvSpPr>
              <a:spLocks/>
            </p:cNvSpPr>
            <p:nvPr/>
          </p:nvSpPr>
          <p:spPr bwMode="auto">
            <a:xfrm>
              <a:off x="6497499" y="1498007"/>
              <a:ext cx="4763" cy="20637"/>
            </a:xfrm>
            <a:custGeom>
              <a:avLst/>
              <a:gdLst/>
              <a:ahLst/>
              <a:cxnLst>
                <a:cxn ang="0">
                  <a:pos x="221" y="198"/>
                </a:cxn>
                <a:cxn ang="0">
                  <a:pos x="221" y="979"/>
                </a:cxn>
                <a:cxn ang="0">
                  <a:pos x="0" y="979"/>
                </a:cxn>
                <a:cxn ang="0">
                  <a:pos x="0" y="0"/>
                </a:cxn>
                <a:cxn ang="0">
                  <a:pos x="221" y="198"/>
                </a:cxn>
              </a:cxnLst>
              <a:rect l="0" t="0" r="r" b="b"/>
              <a:pathLst>
                <a:path w="221" h="979">
                  <a:moveTo>
                    <a:pt x="221" y="198"/>
                  </a:moveTo>
                  <a:lnTo>
                    <a:pt x="221" y="979"/>
                  </a:lnTo>
                  <a:lnTo>
                    <a:pt x="0" y="979"/>
                  </a:lnTo>
                  <a:lnTo>
                    <a:pt x="0" y="0"/>
                  </a:lnTo>
                  <a:lnTo>
                    <a:pt x="221" y="198"/>
                  </a:lnTo>
                  <a:close/>
                </a:path>
              </a:pathLst>
            </a:custGeom>
            <a:solidFill>
              <a:srgbClr val="B5B4B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3" name="Freeform 14"/>
            <p:cNvSpPr>
              <a:spLocks/>
            </p:cNvSpPr>
            <p:nvPr/>
          </p:nvSpPr>
          <p:spPr bwMode="auto">
            <a:xfrm>
              <a:off x="6495911" y="1494832"/>
              <a:ext cx="4763" cy="23812"/>
            </a:xfrm>
            <a:custGeom>
              <a:avLst/>
              <a:gdLst/>
              <a:ahLst/>
              <a:cxnLst>
                <a:cxn ang="0">
                  <a:pos x="221" y="199"/>
                </a:cxn>
                <a:cxn ang="0">
                  <a:pos x="221" y="1079"/>
                </a:cxn>
                <a:cxn ang="0">
                  <a:pos x="0" y="1080"/>
                </a:cxn>
                <a:cxn ang="0">
                  <a:pos x="0" y="0"/>
                </a:cxn>
                <a:cxn ang="0">
                  <a:pos x="221" y="199"/>
                </a:cxn>
              </a:cxnLst>
              <a:rect l="0" t="0" r="r" b="b"/>
              <a:pathLst>
                <a:path w="221" h="1080">
                  <a:moveTo>
                    <a:pt x="221" y="199"/>
                  </a:moveTo>
                  <a:lnTo>
                    <a:pt x="221" y="1079"/>
                  </a:lnTo>
                  <a:lnTo>
                    <a:pt x="0" y="1080"/>
                  </a:lnTo>
                  <a:lnTo>
                    <a:pt x="0" y="0"/>
                  </a:lnTo>
                  <a:lnTo>
                    <a:pt x="221" y="199"/>
                  </a:lnTo>
                  <a:close/>
                </a:path>
              </a:pathLst>
            </a:custGeom>
            <a:solidFill>
              <a:srgbClr val="B7B6B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4" name="Freeform 15"/>
            <p:cNvSpPr>
              <a:spLocks/>
            </p:cNvSpPr>
            <p:nvPr/>
          </p:nvSpPr>
          <p:spPr bwMode="auto">
            <a:xfrm>
              <a:off x="6492736" y="1493244"/>
              <a:ext cx="4763" cy="25400"/>
            </a:xfrm>
            <a:custGeom>
              <a:avLst/>
              <a:gdLst/>
              <a:ahLst/>
              <a:cxnLst>
                <a:cxn ang="0">
                  <a:pos x="220" y="199"/>
                </a:cxn>
                <a:cxn ang="0">
                  <a:pos x="220" y="1178"/>
                </a:cxn>
                <a:cxn ang="0">
                  <a:pos x="0" y="1179"/>
                </a:cxn>
                <a:cxn ang="0">
                  <a:pos x="0" y="0"/>
                </a:cxn>
                <a:cxn ang="0">
                  <a:pos x="220" y="199"/>
                </a:cxn>
              </a:cxnLst>
              <a:rect l="0" t="0" r="r" b="b"/>
              <a:pathLst>
                <a:path w="220" h="1179">
                  <a:moveTo>
                    <a:pt x="220" y="199"/>
                  </a:moveTo>
                  <a:lnTo>
                    <a:pt x="220" y="1178"/>
                  </a:lnTo>
                  <a:lnTo>
                    <a:pt x="0" y="1179"/>
                  </a:lnTo>
                  <a:lnTo>
                    <a:pt x="0" y="0"/>
                  </a:lnTo>
                  <a:lnTo>
                    <a:pt x="220" y="199"/>
                  </a:lnTo>
                  <a:close/>
                </a:path>
              </a:pathLst>
            </a:custGeom>
            <a:solidFill>
              <a:srgbClr val="B8B7B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5" name="Freeform 16"/>
            <p:cNvSpPr>
              <a:spLocks/>
            </p:cNvSpPr>
            <p:nvPr/>
          </p:nvSpPr>
          <p:spPr bwMode="auto">
            <a:xfrm>
              <a:off x="6491149" y="1490069"/>
              <a:ext cx="4763" cy="28575"/>
            </a:xfrm>
            <a:custGeom>
              <a:avLst/>
              <a:gdLst/>
              <a:ahLst/>
              <a:cxnLst>
                <a:cxn ang="0">
                  <a:pos x="220" y="199"/>
                </a:cxn>
                <a:cxn ang="0">
                  <a:pos x="220" y="1279"/>
                </a:cxn>
                <a:cxn ang="0">
                  <a:pos x="0" y="1279"/>
                </a:cxn>
                <a:cxn ang="0">
                  <a:pos x="0" y="0"/>
                </a:cxn>
                <a:cxn ang="0">
                  <a:pos x="220" y="199"/>
                </a:cxn>
              </a:cxnLst>
              <a:rect l="0" t="0" r="r" b="b"/>
              <a:pathLst>
                <a:path w="220" h="1279">
                  <a:moveTo>
                    <a:pt x="220" y="199"/>
                  </a:moveTo>
                  <a:lnTo>
                    <a:pt x="220" y="1279"/>
                  </a:lnTo>
                  <a:lnTo>
                    <a:pt x="0" y="1279"/>
                  </a:lnTo>
                  <a:lnTo>
                    <a:pt x="0" y="0"/>
                  </a:lnTo>
                  <a:lnTo>
                    <a:pt x="220" y="199"/>
                  </a:lnTo>
                  <a:close/>
                </a:path>
              </a:pathLst>
            </a:custGeom>
            <a:solidFill>
              <a:srgbClr val="B9B9B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6" name="Freeform 17"/>
            <p:cNvSpPr>
              <a:spLocks/>
            </p:cNvSpPr>
            <p:nvPr/>
          </p:nvSpPr>
          <p:spPr bwMode="auto">
            <a:xfrm>
              <a:off x="6487974" y="1488482"/>
              <a:ext cx="4763" cy="30162"/>
            </a:xfrm>
            <a:custGeom>
              <a:avLst/>
              <a:gdLst/>
              <a:ahLst/>
              <a:cxnLst>
                <a:cxn ang="0">
                  <a:pos x="220" y="199"/>
                </a:cxn>
                <a:cxn ang="0">
                  <a:pos x="220" y="1378"/>
                </a:cxn>
                <a:cxn ang="0">
                  <a:pos x="0" y="1378"/>
                </a:cxn>
                <a:cxn ang="0">
                  <a:pos x="0" y="0"/>
                </a:cxn>
                <a:cxn ang="0">
                  <a:pos x="220" y="199"/>
                </a:cxn>
              </a:cxnLst>
              <a:rect l="0" t="0" r="r" b="b"/>
              <a:pathLst>
                <a:path w="220" h="1378">
                  <a:moveTo>
                    <a:pt x="220" y="199"/>
                  </a:moveTo>
                  <a:lnTo>
                    <a:pt x="220" y="1378"/>
                  </a:lnTo>
                  <a:lnTo>
                    <a:pt x="0" y="1378"/>
                  </a:lnTo>
                  <a:lnTo>
                    <a:pt x="0" y="0"/>
                  </a:lnTo>
                  <a:lnTo>
                    <a:pt x="220" y="199"/>
                  </a:lnTo>
                  <a:close/>
                </a:path>
              </a:pathLst>
            </a:custGeom>
            <a:solidFill>
              <a:srgbClr val="BABAB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7" name="Freeform 18"/>
            <p:cNvSpPr>
              <a:spLocks/>
            </p:cNvSpPr>
            <p:nvPr/>
          </p:nvSpPr>
          <p:spPr bwMode="auto">
            <a:xfrm>
              <a:off x="6486386" y="1486894"/>
              <a:ext cx="4763" cy="31750"/>
            </a:xfrm>
            <a:custGeom>
              <a:avLst/>
              <a:gdLst/>
              <a:ahLst/>
              <a:cxnLst>
                <a:cxn ang="0">
                  <a:pos x="221" y="198"/>
                </a:cxn>
                <a:cxn ang="0">
                  <a:pos x="221" y="1477"/>
                </a:cxn>
                <a:cxn ang="0">
                  <a:pos x="0" y="1477"/>
                </a:cxn>
                <a:cxn ang="0">
                  <a:pos x="0" y="0"/>
                </a:cxn>
                <a:cxn ang="0">
                  <a:pos x="221" y="198"/>
                </a:cxn>
              </a:cxnLst>
              <a:rect l="0" t="0" r="r" b="b"/>
              <a:pathLst>
                <a:path w="221" h="1477">
                  <a:moveTo>
                    <a:pt x="221" y="198"/>
                  </a:moveTo>
                  <a:lnTo>
                    <a:pt x="221" y="1477"/>
                  </a:lnTo>
                  <a:lnTo>
                    <a:pt x="0" y="1477"/>
                  </a:lnTo>
                  <a:lnTo>
                    <a:pt x="0" y="0"/>
                  </a:lnTo>
                  <a:lnTo>
                    <a:pt x="221" y="198"/>
                  </a:lnTo>
                  <a:close/>
                </a:path>
              </a:pathLst>
            </a:custGeom>
            <a:solidFill>
              <a:srgbClr val="BCBCB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8" name="Freeform 19"/>
            <p:cNvSpPr>
              <a:spLocks/>
            </p:cNvSpPr>
            <p:nvPr/>
          </p:nvSpPr>
          <p:spPr bwMode="auto">
            <a:xfrm>
              <a:off x="6483211" y="1483719"/>
              <a:ext cx="4763" cy="34925"/>
            </a:xfrm>
            <a:custGeom>
              <a:avLst/>
              <a:gdLst/>
              <a:ahLst/>
              <a:cxnLst>
                <a:cxn ang="0">
                  <a:pos x="221" y="200"/>
                </a:cxn>
                <a:cxn ang="0">
                  <a:pos x="221" y="1578"/>
                </a:cxn>
                <a:cxn ang="0">
                  <a:pos x="106" y="1578"/>
                </a:cxn>
                <a:cxn ang="0">
                  <a:pos x="0" y="1509"/>
                </a:cxn>
                <a:cxn ang="0">
                  <a:pos x="0" y="0"/>
                </a:cxn>
                <a:cxn ang="0">
                  <a:pos x="221" y="200"/>
                </a:cxn>
              </a:cxnLst>
              <a:rect l="0" t="0" r="r" b="b"/>
              <a:pathLst>
                <a:path w="221" h="1578">
                  <a:moveTo>
                    <a:pt x="221" y="200"/>
                  </a:moveTo>
                  <a:lnTo>
                    <a:pt x="221" y="1578"/>
                  </a:lnTo>
                  <a:lnTo>
                    <a:pt x="106" y="1578"/>
                  </a:lnTo>
                  <a:lnTo>
                    <a:pt x="0" y="1509"/>
                  </a:lnTo>
                  <a:lnTo>
                    <a:pt x="0" y="0"/>
                  </a:lnTo>
                  <a:lnTo>
                    <a:pt x="221" y="200"/>
                  </a:lnTo>
                  <a:close/>
                </a:path>
              </a:pathLst>
            </a:custGeom>
            <a:solidFill>
              <a:srgbClr val="BEBEB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9" name="Freeform 20"/>
            <p:cNvSpPr>
              <a:spLocks/>
            </p:cNvSpPr>
            <p:nvPr/>
          </p:nvSpPr>
          <p:spPr bwMode="auto">
            <a:xfrm>
              <a:off x="6481624" y="1482132"/>
              <a:ext cx="4763" cy="36512"/>
            </a:xfrm>
            <a:custGeom>
              <a:avLst/>
              <a:gdLst/>
              <a:ahLst/>
              <a:cxnLst>
                <a:cxn ang="0">
                  <a:pos x="219" y="200"/>
                </a:cxn>
                <a:cxn ang="0">
                  <a:pos x="219" y="1677"/>
                </a:cxn>
                <a:cxn ang="0">
                  <a:pos x="215" y="1677"/>
                </a:cxn>
                <a:cxn ang="0">
                  <a:pos x="0" y="1537"/>
                </a:cxn>
                <a:cxn ang="0">
                  <a:pos x="0" y="0"/>
                </a:cxn>
                <a:cxn ang="0">
                  <a:pos x="219" y="200"/>
                </a:cxn>
              </a:cxnLst>
              <a:rect l="0" t="0" r="r" b="b"/>
              <a:pathLst>
                <a:path w="219" h="1677">
                  <a:moveTo>
                    <a:pt x="219" y="200"/>
                  </a:moveTo>
                  <a:lnTo>
                    <a:pt x="219" y="1677"/>
                  </a:lnTo>
                  <a:lnTo>
                    <a:pt x="215" y="1677"/>
                  </a:lnTo>
                  <a:lnTo>
                    <a:pt x="0" y="1537"/>
                  </a:lnTo>
                  <a:lnTo>
                    <a:pt x="0" y="0"/>
                  </a:lnTo>
                  <a:lnTo>
                    <a:pt x="219" y="200"/>
                  </a:lnTo>
                  <a:close/>
                </a:path>
              </a:pathLst>
            </a:custGeom>
            <a:solidFill>
              <a:srgbClr val="BFBFB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0" name="Freeform 21"/>
            <p:cNvSpPr>
              <a:spLocks/>
            </p:cNvSpPr>
            <p:nvPr/>
          </p:nvSpPr>
          <p:spPr bwMode="auto">
            <a:xfrm>
              <a:off x="6478449" y="1480544"/>
              <a:ext cx="4763" cy="36512"/>
            </a:xfrm>
            <a:custGeom>
              <a:avLst/>
              <a:gdLst/>
              <a:ahLst/>
              <a:cxnLst>
                <a:cxn ang="0">
                  <a:pos x="219" y="199"/>
                </a:cxn>
                <a:cxn ang="0">
                  <a:pos x="219" y="1708"/>
                </a:cxn>
                <a:cxn ang="0">
                  <a:pos x="0" y="1566"/>
                </a:cxn>
                <a:cxn ang="0">
                  <a:pos x="0" y="0"/>
                </a:cxn>
                <a:cxn ang="0">
                  <a:pos x="219" y="199"/>
                </a:cxn>
              </a:cxnLst>
              <a:rect l="0" t="0" r="r" b="b"/>
              <a:pathLst>
                <a:path w="219" h="1708">
                  <a:moveTo>
                    <a:pt x="219" y="199"/>
                  </a:moveTo>
                  <a:lnTo>
                    <a:pt x="219" y="1708"/>
                  </a:lnTo>
                  <a:lnTo>
                    <a:pt x="0" y="1566"/>
                  </a:lnTo>
                  <a:lnTo>
                    <a:pt x="0" y="0"/>
                  </a:lnTo>
                  <a:lnTo>
                    <a:pt x="219" y="199"/>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1" name="Freeform 22"/>
            <p:cNvSpPr>
              <a:spLocks/>
            </p:cNvSpPr>
            <p:nvPr/>
          </p:nvSpPr>
          <p:spPr bwMode="auto">
            <a:xfrm>
              <a:off x="6476861" y="1477369"/>
              <a:ext cx="4763" cy="38100"/>
            </a:xfrm>
            <a:custGeom>
              <a:avLst/>
              <a:gdLst/>
              <a:ahLst/>
              <a:cxnLst>
                <a:cxn ang="0">
                  <a:pos x="221" y="199"/>
                </a:cxn>
                <a:cxn ang="0">
                  <a:pos x="221" y="1736"/>
                </a:cxn>
                <a:cxn ang="0">
                  <a:pos x="0" y="1594"/>
                </a:cxn>
                <a:cxn ang="0">
                  <a:pos x="0" y="0"/>
                </a:cxn>
                <a:cxn ang="0">
                  <a:pos x="221" y="199"/>
                </a:cxn>
              </a:cxnLst>
              <a:rect l="0" t="0" r="r" b="b"/>
              <a:pathLst>
                <a:path w="221" h="1736">
                  <a:moveTo>
                    <a:pt x="221" y="199"/>
                  </a:moveTo>
                  <a:lnTo>
                    <a:pt x="221" y="1736"/>
                  </a:lnTo>
                  <a:lnTo>
                    <a:pt x="0" y="1594"/>
                  </a:lnTo>
                  <a:lnTo>
                    <a:pt x="0" y="0"/>
                  </a:lnTo>
                  <a:lnTo>
                    <a:pt x="221" y="199"/>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2" name="Freeform 23"/>
            <p:cNvSpPr>
              <a:spLocks/>
            </p:cNvSpPr>
            <p:nvPr/>
          </p:nvSpPr>
          <p:spPr bwMode="auto">
            <a:xfrm>
              <a:off x="6473686" y="1475782"/>
              <a:ext cx="4763" cy="38100"/>
            </a:xfrm>
            <a:custGeom>
              <a:avLst/>
              <a:gdLst/>
              <a:ahLst/>
              <a:cxnLst>
                <a:cxn ang="0">
                  <a:pos x="221" y="199"/>
                </a:cxn>
                <a:cxn ang="0">
                  <a:pos x="221" y="1765"/>
                </a:cxn>
                <a:cxn ang="0">
                  <a:pos x="0" y="1623"/>
                </a:cxn>
                <a:cxn ang="0">
                  <a:pos x="0" y="0"/>
                </a:cxn>
                <a:cxn ang="0">
                  <a:pos x="221" y="199"/>
                </a:cxn>
              </a:cxnLst>
              <a:rect l="0" t="0" r="r" b="b"/>
              <a:pathLst>
                <a:path w="221" h="1765">
                  <a:moveTo>
                    <a:pt x="221" y="199"/>
                  </a:moveTo>
                  <a:lnTo>
                    <a:pt x="221" y="1765"/>
                  </a:lnTo>
                  <a:lnTo>
                    <a:pt x="0" y="1623"/>
                  </a:lnTo>
                  <a:lnTo>
                    <a:pt x="0" y="0"/>
                  </a:lnTo>
                  <a:lnTo>
                    <a:pt x="221" y="199"/>
                  </a:lnTo>
                  <a:close/>
                </a:path>
              </a:pathLst>
            </a:custGeom>
            <a:solidFill>
              <a:srgbClr val="C4C4C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3" name="Freeform 24"/>
            <p:cNvSpPr>
              <a:spLocks/>
            </p:cNvSpPr>
            <p:nvPr/>
          </p:nvSpPr>
          <p:spPr bwMode="auto">
            <a:xfrm>
              <a:off x="6472099" y="1474194"/>
              <a:ext cx="4763" cy="38100"/>
            </a:xfrm>
            <a:custGeom>
              <a:avLst/>
              <a:gdLst/>
              <a:ahLst/>
              <a:cxnLst>
                <a:cxn ang="0">
                  <a:pos x="220" y="199"/>
                </a:cxn>
                <a:cxn ang="0">
                  <a:pos x="220" y="1793"/>
                </a:cxn>
                <a:cxn ang="0">
                  <a:pos x="0" y="1651"/>
                </a:cxn>
                <a:cxn ang="0">
                  <a:pos x="0" y="0"/>
                </a:cxn>
                <a:cxn ang="0">
                  <a:pos x="220" y="199"/>
                </a:cxn>
              </a:cxnLst>
              <a:rect l="0" t="0" r="r" b="b"/>
              <a:pathLst>
                <a:path w="220" h="1793">
                  <a:moveTo>
                    <a:pt x="220" y="199"/>
                  </a:moveTo>
                  <a:lnTo>
                    <a:pt x="220" y="1793"/>
                  </a:lnTo>
                  <a:lnTo>
                    <a:pt x="0" y="1651"/>
                  </a:lnTo>
                  <a:lnTo>
                    <a:pt x="0" y="0"/>
                  </a:lnTo>
                  <a:lnTo>
                    <a:pt x="220" y="199"/>
                  </a:lnTo>
                  <a:close/>
                </a:path>
              </a:pathLst>
            </a:custGeom>
            <a:solidFill>
              <a:srgbClr val="C5C5C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4" name="Freeform 25"/>
            <p:cNvSpPr>
              <a:spLocks/>
            </p:cNvSpPr>
            <p:nvPr/>
          </p:nvSpPr>
          <p:spPr bwMode="auto">
            <a:xfrm>
              <a:off x="6468924" y="1471019"/>
              <a:ext cx="4763" cy="39687"/>
            </a:xfrm>
            <a:custGeom>
              <a:avLst/>
              <a:gdLst/>
              <a:ahLst/>
              <a:cxnLst>
                <a:cxn ang="0">
                  <a:pos x="220" y="199"/>
                </a:cxn>
                <a:cxn ang="0">
                  <a:pos x="220" y="1822"/>
                </a:cxn>
                <a:cxn ang="0">
                  <a:pos x="0" y="1680"/>
                </a:cxn>
                <a:cxn ang="0">
                  <a:pos x="0" y="0"/>
                </a:cxn>
                <a:cxn ang="0">
                  <a:pos x="220" y="199"/>
                </a:cxn>
              </a:cxnLst>
              <a:rect l="0" t="0" r="r" b="b"/>
              <a:pathLst>
                <a:path w="220" h="1822">
                  <a:moveTo>
                    <a:pt x="220" y="199"/>
                  </a:moveTo>
                  <a:lnTo>
                    <a:pt x="220" y="1822"/>
                  </a:lnTo>
                  <a:lnTo>
                    <a:pt x="0" y="1680"/>
                  </a:lnTo>
                  <a:lnTo>
                    <a:pt x="0" y="0"/>
                  </a:lnTo>
                  <a:lnTo>
                    <a:pt x="220" y="199"/>
                  </a:lnTo>
                  <a:close/>
                </a:path>
              </a:pathLst>
            </a:custGeom>
            <a:solidFill>
              <a:srgbClr val="C7C7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5" name="Freeform 26"/>
            <p:cNvSpPr>
              <a:spLocks/>
            </p:cNvSpPr>
            <p:nvPr/>
          </p:nvSpPr>
          <p:spPr bwMode="auto">
            <a:xfrm>
              <a:off x="6467336" y="1469432"/>
              <a:ext cx="4763" cy="39687"/>
            </a:xfrm>
            <a:custGeom>
              <a:avLst/>
              <a:gdLst/>
              <a:ahLst/>
              <a:cxnLst>
                <a:cxn ang="0">
                  <a:pos x="221" y="199"/>
                </a:cxn>
                <a:cxn ang="0">
                  <a:pos x="221" y="1850"/>
                </a:cxn>
                <a:cxn ang="0">
                  <a:pos x="0" y="1707"/>
                </a:cxn>
                <a:cxn ang="0">
                  <a:pos x="0" y="0"/>
                </a:cxn>
                <a:cxn ang="0">
                  <a:pos x="221" y="199"/>
                </a:cxn>
              </a:cxnLst>
              <a:rect l="0" t="0" r="r" b="b"/>
              <a:pathLst>
                <a:path w="221" h="1850">
                  <a:moveTo>
                    <a:pt x="221" y="199"/>
                  </a:moveTo>
                  <a:lnTo>
                    <a:pt x="221" y="1850"/>
                  </a:lnTo>
                  <a:lnTo>
                    <a:pt x="0" y="1707"/>
                  </a:lnTo>
                  <a:lnTo>
                    <a:pt x="0" y="0"/>
                  </a:lnTo>
                  <a:lnTo>
                    <a:pt x="221" y="199"/>
                  </a:lnTo>
                  <a:close/>
                </a:path>
              </a:pathLst>
            </a:custGeom>
            <a:solidFill>
              <a:srgbClr val="C9C9C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6" name="Freeform 27"/>
            <p:cNvSpPr>
              <a:spLocks/>
            </p:cNvSpPr>
            <p:nvPr/>
          </p:nvSpPr>
          <p:spPr bwMode="auto">
            <a:xfrm>
              <a:off x="6464161" y="1466257"/>
              <a:ext cx="4763" cy="41275"/>
            </a:xfrm>
            <a:custGeom>
              <a:avLst/>
              <a:gdLst/>
              <a:ahLst/>
              <a:cxnLst>
                <a:cxn ang="0">
                  <a:pos x="221" y="198"/>
                </a:cxn>
                <a:cxn ang="0">
                  <a:pos x="221" y="1878"/>
                </a:cxn>
                <a:cxn ang="0">
                  <a:pos x="0" y="1735"/>
                </a:cxn>
                <a:cxn ang="0">
                  <a:pos x="0" y="0"/>
                </a:cxn>
                <a:cxn ang="0">
                  <a:pos x="221" y="198"/>
                </a:cxn>
              </a:cxnLst>
              <a:rect l="0" t="0" r="r" b="b"/>
              <a:pathLst>
                <a:path w="221" h="1878">
                  <a:moveTo>
                    <a:pt x="221" y="198"/>
                  </a:moveTo>
                  <a:lnTo>
                    <a:pt x="221" y="1878"/>
                  </a:lnTo>
                  <a:lnTo>
                    <a:pt x="0" y="1735"/>
                  </a:lnTo>
                  <a:lnTo>
                    <a:pt x="0" y="0"/>
                  </a:lnTo>
                  <a:lnTo>
                    <a:pt x="221" y="198"/>
                  </a:lnTo>
                  <a:close/>
                </a:path>
              </a:pathLst>
            </a:custGeom>
            <a:solidFill>
              <a:srgbClr val="CACAC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7" name="Freeform 28"/>
            <p:cNvSpPr>
              <a:spLocks/>
            </p:cNvSpPr>
            <p:nvPr/>
          </p:nvSpPr>
          <p:spPr bwMode="auto">
            <a:xfrm>
              <a:off x="6462574" y="1464669"/>
              <a:ext cx="4763" cy="41275"/>
            </a:xfrm>
            <a:custGeom>
              <a:avLst/>
              <a:gdLst/>
              <a:ahLst/>
              <a:cxnLst>
                <a:cxn ang="0">
                  <a:pos x="220" y="199"/>
                </a:cxn>
                <a:cxn ang="0">
                  <a:pos x="220" y="1906"/>
                </a:cxn>
                <a:cxn ang="0">
                  <a:pos x="0" y="1764"/>
                </a:cxn>
                <a:cxn ang="0">
                  <a:pos x="0" y="0"/>
                </a:cxn>
                <a:cxn ang="0">
                  <a:pos x="220" y="199"/>
                </a:cxn>
              </a:cxnLst>
              <a:rect l="0" t="0" r="r" b="b"/>
              <a:pathLst>
                <a:path w="220" h="1906">
                  <a:moveTo>
                    <a:pt x="220" y="199"/>
                  </a:moveTo>
                  <a:lnTo>
                    <a:pt x="220" y="1906"/>
                  </a:lnTo>
                  <a:lnTo>
                    <a:pt x="0" y="1764"/>
                  </a:lnTo>
                  <a:lnTo>
                    <a:pt x="0" y="0"/>
                  </a:lnTo>
                  <a:lnTo>
                    <a:pt x="220" y="199"/>
                  </a:lnTo>
                  <a:close/>
                </a:path>
              </a:pathLst>
            </a:custGeom>
            <a:solidFill>
              <a:srgbClr val="CDCC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8" name="Freeform 29"/>
            <p:cNvSpPr>
              <a:spLocks/>
            </p:cNvSpPr>
            <p:nvPr/>
          </p:nvSpPr>
          <p:spPr bwMode="auto">
            <a:xfrm>
              <a:off x="6459399" y="1463082"/>
              <a:ext cx="4763" cy="41275"/>
            </a:xfrm>
            <a:custGeom>
              <a:avLst/>
              <a:gdLst/>
              <a:ahLst/>
              <a:cxnLst>
                <a:cxn ang="0">
                  <a:pos x="220" y="187"/>
                </a:cxn>
                <a:cxn ang="0">
                  <a:pos x="220" y="1922"/>
                </a:cxn>
                <a:cxn ang="0">
                  <a:pos x="0" y="1780"/>
                </a:cxn>
                <a:cxn ang="0">
                  <a:pos x="0" y="0"/>
                </a:cxn>
                <a:cxn ang="0">
                  <a:pos x="30" y="13"/>
                </a:cxn>
                <a:cxn ang="0">
                  <a:pos x="220" y="187"/>
                </a:cxn>
              </a:cxnLst>
              <a:rect l="0" t="0" r="r" b="b"/>
              <a:pathLst>
                <a:path w="220" h="1922">
                  <a:moveTo>
                    <a:pt x="220" y="187"/>
                  </a:moveTo>
                  <a:lnTo>
                    <a:pt x="220" y="1922"/>
                  </a:lnTo>
                  <a:lnTo>
                    <a:pt x="0" y="1780"/>
                  </a:lnTo>
                  <a:lnTo>
                    <a:pt x="0" y="0"/>
                  </a:lnTo>
                  <a:lnTo>
                    <a:pt x="30" y="13"/>
                  </a:lnTo>
                  <a:lnTo>
                    <a:pt x="220" y="187"/>
                  </a:lnTo>
                  <a:close/>
                </a:path>
              </a:pathLst>
            </a:custGeom>
            <a:solidFill>
              <a:srgbClr val="CECDC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9" name="Freeform 30"/>
            <p:cNvSpPr>
              <a:spLocks/>
            </p:cNvSpPr>
            <p:nvPr/>
          </p:nvSpPr>
          <p:spPr bwMode="auto">
            <a:xfrm>
              <a:off x="6457811" y="1461494"/>
              <a:ext cx="4763" cy="41275"/>
            </a:xfrm>
            <a:custGeom>
              <a:avLst/>
              <a:gdLst/>
              <a:ahLst/>
              <a:cxnLst>
                <a:cxn ang="0">
                  <a:pos x="221" y="136"/>
                </a:cxn>
                <a:cxn ang="0">
                  <a:pos x="221" y="1900"/>
                </a:cxn>
                <a:cxn ang="0">
                  <a:pos x="0" y="1758"/>
                </a:cxn>
                <a:cxn ang="0">
                  <a:pos x="0" y="0"/>
                </a:cxn>
                <a:cxn ang="0">
                  <a:pos x="141" y="62"/>
                </a:cxn>
                <a:cxn ang="0">
                  <a:pos x="221" y="136"/>
                </a:cxn>
              </a:cxnLst>
              <a:rect l="0" t="0" r="r" b="b"/>
              <a:pathLst>
                <a:path w="221" h="1900">
                  <a:moveTo>
                    <a:pt x="221" y="136"/>
                  </a:moveTo>
                  <a:lnTo>
                    <a:pt x="221" y="1900"/>
                  </a:lnTo>
                  <a:lnTo>
                    <a:pt x="0" y="1758"/>
                  </a:lnTo>
                  <a:lnTo>
                    <a:pt x="0" y="0"/>
                  </a:lnTo>
                  <a:lnTo>
                    <a:pt x="141" y="62"/>
                  </a:lnTo>
                  <a:lnTo>
                    <a:pt x="221" y="136"/>
                  </a:lnTo>
                  <a:close/>
                </a:path>
              </a:pathLst>
            </a:custGeom>
            <a:solidFill>
              <a:srgbClr val="D0CFC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0" name="Freeform 31"/>
            <p:cNvSpPr>
              <a:spLocks/>
            </p:cNvSpPr>
            <p:nvPr/>
          </p:nvSpPr>
          <p:spPr bwMode="auto">
            <a:xfrm>
              <a:off x="6454636" y="1461494"/>
              <a:ext cx="4763" cy="39687"/>
            </a:xfrm>
            <a:custGeom>
              <a:avLst/>
              <a:gdLst/>
              <a:ahLst/>
              <a:cxnLst>
                <a:cxn ang="0">
                  <a:pos x="220" y="99"/>
                </a:cxn>
                <a:cxn ang="0">
                  <a:pos x="220" y="1879"/>
                </a:cxn>
                <a:cxn ang="0">
                  <a:pos x="0" y="1736"/>
                </a:cxn>
                <a:cxn ang="0">
                  <a:pos x="0" y="0"/>
                </a:cxn>
                <a:cxn ang="0">
                  <a:pos x="220" y="99"/>
                </a:cxn>
              </a:cxnLst>
              <a:rect l="0" t="0" r="r" b="b"/>
              <a:pathLst>
                <a:path w="220" h="1879">
                  <a:moveTo>
                    <a:pt x="220" y="99"/>
                  </a:moveTo>
                  <a:lnTo>
                    <a:pt x="220" y="1879"/>
                  </a:lnTo>
                  <a:lnTo>
                    <a:pt x="0" y="1736"/>
                  </a:lnTo>
                  <a:lnTo>
                    <a:pt x="0" y="0"/>
                  </a:lnTo>
                  <a:lnTo>
                    <a:pt x="220" y="99"/>
                  </a:lnTo>
                  <a:close/>
                </a:path>
              </a:pathLst>
            </a:custGeom>
            <a:solidFill>
              <a:srgbClr val="D1D0D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 name="Freeform 32"/>
            <p:cNvSpPr>
              <a:spLocks/>
            </p:cNvSpPr>
            <p:nvPr/>
          </p:nvSpPr>
          <p:spPr bwMode="auto">
            <a:xfrm>
              <a:off x="6453049" y="1459907"/>
              <a:ext cx="4763" cy="39687"/>
            </a:xfrm>
            <a:custGeom>
              <a:avLst/>
              <a:gdLst/>
              <a:ahLst/>
              <a:cxnLst>
                <a:cxn ang="0">
                  <a:pos x="219" y="100"/>
                </a:cxn>
                <a:cxn ang="0">
                  <a:pos x="219" y="1858"/>
                </a:cxn>
                <a:cxn ang="0">
                  <a:pos x="0" y="1715"/>
                </a:cxn>
                <a:cxn ang="0">
                  <a:pos x="0" y="0"/>
                </a:cxn>
                <a:cxn ang="0">
                  <a:pos x="219" y="100"/>
                </a:cxn>
              </a:cxnLst>
              <a:rect l="0" t="0" r="r" b="b"/>
              <a:pathLst>
                <a:path w="219" h="1858">
                  <a:moveTo>
                    <a:pt x="219" y="100"/>
                  </a:moveTo>
                  <a:lnTo>
                    <a:pt x="219" y="1858"/>
                  </a:lnTo>
                  <a:lnTo>
                    <a:pt x="0" y="1715"/>
                  </a:lnTo>
                  <a:lnTo>
                    <a:pt x="0" y="0"/>
                  </a:lnTo>
                  <a:lnTo>
                    <a:pt x="219" y="100"/>
                  </a:lnTo>
                  <a:close/>
                </a:path>
              </a:pathLst>
            </a:custGeom>
            <a:solidFill>
              <a:srgbClr val="D3D2D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2" name="Freeform 33"/>
            <p:cNvSpPr>
              <a:spLocks/>
            </p:cNvSpPr>
            <p:nvPr/>
          </p:nvSpPr>
          <p:spPr bwMode="auto">
            <a:xfrm>
              <a:off x="6449874" y="1458319"/>
              <a:ext cx="4763" cy="39687"/>
            </a:xfrm>
            <a:custGeom>
              <a:avLst/>
              <a:gdLst/>
              <a:ahLst/>
              <a:cxnLst>
                <a:cxn ang="0">
                  <a:pos x="220" y="99"/>
                </a:cxn>
                <a:cxn ang="0">
                  <a:pos x="220" y="1835"/>
                </a:cxn>
                <a:cxn ang="0">
                  <a:pos x="0" y="1693"/>
                </a:cxn>
                <a:cxn ang="0">
                  <a:pos x="0" y="0"/>
                </a:cxn>
                <a:cxn ang="0">
                  <a:pos x="220" y="99"/>
                </a:cxn>
              </a:cxnLst>
              <a:rect l="0" t="0" r="r" b="b"/>
              <a:pathLst>
                <a:path w="220" h="1835">
                  <a:moveTo>
                    <a:pt x="220" y="99"/>
                  </a:moveTo>
                  <a:lnTo>
                    <a:pt x="220" y="1835"/>
                  </a:lnTo>
                  <a:lnTo>
                    <a:pt x="0" y="1693"/>
                  </a:lnTo>
                  <a:lnTo>
                    <a:pt x="0" y="0"/>
                  </a:lnTo>
                  <a:lnTo>
                    <a:pt x="220" y="99"/>
                  </a:lnTo>
                  <a:close/>
                </a:path>
              </a:pathLst>
            </a:custGeom>
            <a:solidFill>
              <a:srgbClr val="D5D4D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3" name="Freeform 34"/>
            <p:cNvSpPr>
              <a:spLocks/>
            </p:cNvSpPr>
            <p:nvPr/>
          </p:nvSpPr>
          <p:spPr bwMode="auto">
            <a:xfrm>
              <a:off x="6446699" y="1458319"/>
              <a:ext cx="6350" cy="38100"/>
            </a:xfrm>
            <a:custGeom>
              <a:avLst/>
              <a:gdLst/>
              <a:ahLst/>
              <a:cxnLst>
                <a:cxn ang="0">
                  <a:pos x="221" y="99"/>
                </a:cxn>
                <a:cxn ang="0">
                  <a:pos x="221" y="1814"/>
                </a:cxn>
                <a:cxn ang="0">
                  <a:pos x="0" y="1672"/>
                </a:cxn>
                <a:cxn ang="0">
                  <a:pos x="0" y="0"/>
                </a:cxn>
                <a:cxn ang="0">
                  <a:pos x="221" y="99"/>
                </a:cxn>
              </a:cxnLst>
              <a:rect l="0" t="0" r="r" b="b"/>
              <a:pathLst>
                <a:path w="221" h="1814">
                  <a:moveTo>
                    <a:pt x="221" y="99"/>
                  </a:moveTo>
                  <a:lnTo>
                    <a:pt x="221" y="1814"/>
                  </a:lnTo>
                  <a:lnTo>
                    <a:pt x="0" y="1672"/>
                  </a:lnTo>
                  <a:lnTo>
                    <a:pt x="0" y="0"/>
                  </a:lnTo>
                  <a:lnTo>
                    <a:pt x="221" y="99"/>
                  </a:lnTo>
                  <a:close/>
                </a:path>
              </a:pathLst>
            </a:custGeom>
            <a:solidFill>
              <a:srgbClr val="D6D6D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4" name="Freeform 35"/>
            <p:cNvSpPr>
              <a:spLocks/>
            </p:cNvSpPr>
            <p:nvPr/>
          </p:nvSpPr>
          <p:spPr bwMode="auto">
            <a:xfrm>
              <a:off x="6445111" y="1456732"/>
              <a:ext cx="4763" cy="38100"/>
            </a:xfrm>
            <a:custGeom>
              <a:avLst/>
              <a:gdLst/>
              <a:ahLst/>
              <a:cxnLst>
                <a:cxn ang="0">
                  <a:pos x="221" y="100"/>
                </a:cxn>
                <a:cxn ang="0">
                  <a:pos x="221" y="1793"/>
                </a:cxn>
                <a:cxn ang="0">
                  <a:pos x="0" y="1651"/>
                </a:cxn>
                <a:cxn ang="0">
                  <a:pos x="0" y="0"/>
                </a:cxn>
                <a:cxn ang="0">
                  <a:pos x="221" y="100"/>
                </a:cxn>
              </a:cxnLst>
              <a:rect l="0" t="0" r="r" b="b"/>
              <a:pathLst>
                <a:path w="221" h="1793">
                  <a:moveTo>
                    <a:pt x="221" y="100"/>
                  </a:moveTo>
                  <a:lnTo>
                    <a:pt x="221" y="1793"/>
                  </a:lnTo>
                  <a:lnTo>
                    <a:pt x="0" y="1651"/>
                  </a:lnTo>
                  <a:lnTo>
                    <a:pt x="0" y="0"/>
                  </a:lnTo>
                  <a:lnTo>
                    <a:pt x="221" y="100"/>
                  </a:lnTo>
                  <a:close/>
                </a:path>
              </a:pathLst>
            </a:custGeom>
            <a:solidFill>
              <a:srgbClr val="D9D8D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5" name="Freeform 37"/>
            <p:cNvSpPr>
              <a:spLocks/>
            </p:cNvSpPr>
            <p:nvPr/>
          </p:nvSpPr>
          <p:spPr bwMode="auto">
            <a:xfrm>
              <a:off x="6440349" y="1453557"/>
              <a:ext cx="4763" cy="38100"/>
            </a:xfrm>
            <a:custGeom>
              <a:avLst/>
              <a:gdLst/>
              <a:ahLst/>
              <a:cxnLst>
                <a:cxn ang="0">
                  <a:pos x="220" y="99"/>
                </a:cxn>
                <a:cxn ang="0">
                  <a:pos x="220" y="1750"/>
                </a:cxn>
                <a:cxn ang="0">
                  <a:pos x="0" y="1608"/>
                </a:cxn>
                <a:cxn ang="0">
                  <a:pos x="0" y="0"/>
                </a:cxn>
                <a:cxn ang="0">
                  <a:pos x="220" y="99"/>
                </a:cxn>
              </a:cxnLst>
              <a:rect l="0" t="0" r="r" b="b"/>
              <a:pathLst>
                <a:path w="220" h="1750">
                  <a:moveTo>
                    <a:pt x="220" y="99"/>
                  </a:moveTo>
                  <a:lnTo>
                    <a:pt x="220" y="1750"/>
                  </a:lnTo>
                  <a:lnTo>
                    <a:pt x="0" y="1608"/>
                  </a:lnTo>
                  <a:lnTo>
                    <a:pt x="0" y="0"/>
                  </a:lnTo>
                  <a:lnTo>
                    <a:pt x="220" y="99"/>
                  </a:lnTo>
                  <a:close/>
                </a:path>
              </a:pathLst>
            </a:custGeom>
            <a:solidFill>
              <a:srgbClr val="DDDCD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6" name="Freeform 38"/>
            <p:cNvSpPr>
              <a:spLocks/>
            </p:cNvSpPr>
            <p:nvPr/>
          </p:nvSpPr>
          <p:spPr bwMode="auto">
            <a:xfrm>
              <a:off x="6437174" y="1453557"/>
              <a:ext cx="4763" cy="36512"/>
            </a:xfrm>
            <a:custGeom>
              <a:avLst/>
              <a:gdLst/>
              <a:ahLst/>
              <a:cxnLst>
                <a:cxn ang="0">
                  <a:pos x="221" y="99"/>
                </a:cxn>
                <a:cxn ang="0">
                  <a:pos x="221" y="1728"/>
                </a:cxn>
                <a:cxn ang="0">
                  <a:pos x="0" y="1586"/>
                </a:cxn>
                <a:cxn ang="0">
                  <a:pos x="0" y="0"/>
                </a:cxn>
                <a:cxn ang="0">
                  <a:pos x="221" y="99"/>
                </a:cxn>
              </a:cxnLst>
              <a:rect l="0" t="0" r="r" b="b"/>
              <a:pathLst>
                <a:path w="221" h="1728">
                  <a:moveTo>
                    <a:pt x="221" y="99"/>
                  </a:moveTo>
                  <a:lnTo>
                    <a:pt x="221" y="1728"/>
                  </a:lnTo>
                  <a:lnTo>
                    <a:pt x="0" y="1586"/>
                  </a:lnTo>
                  <a:lnTo>
                    <a:pt x="0" y="0"/>
                  </a:lnTo>
                  <a:lnTo>
                    <a:pt x="221" y="99"/>
                  </a:lnTo>
                  <a:close/>
                </a:path>
              </a:pathLst>
            </a:custGeom>
            <a:solidFill>
              <a:srgbClr val="DEDED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7" name="Freeform 39"/>
            <p:cNvSpPr>
              <a:spLocks/>
            </p:cNvSpPr>
            <p:nvPr/>
          </p:nvSpPr>
          <p:spPr bwMode="auto">
            <a:xfrm>
              <a:off x="6435586" y="1453557"/>
              <a:ext cx="4763" cy="36512"/>
            </a:xfrm>
            <a:custGeom>
              <a:avLst/>
              <a:gdLst/>
              <a:ahLst/>
              <a:cxnLst>
                <a:cxn ang="0">
                  <a:pos x="221" y="52"/>
                </a:cxn>
                <a:cxn ang="0">
                  <a:pos x="221" y="1660"/>
                </a:cxn>
                <a:cxn ang="0">
                  <a:pos x="0" y="1517"/>
                </a:cxn>
                <a:cxn ang="0">
                  <a:pos x="0" y="26"/>
                </a:cxn>
                <a:cxn ang="0">
                  <a:pos x="104" y="0"/>
                </a:cxn>
                <a:cxn ang="0">
                  <a:pos x="221" y="52"/>
                </a:cxn>
              </a:cxnLst>
              <a:rect l="0" t="0" r="r" b="b"/>
              <a:pathLst>
                <a:path w="221" h="1660">
                  <a:moveTo>
                    <a:pt x="221" y="52"/>
                  </a:moveTo>
                  <a:lnTo>
                    <a:pt x="221" y="1660"/>
                  </a:lnTo>
                  <a:lnTo>
                    <a:pt x="0" y="1517"/>
                  </a:lnTo>
                  <a:lnTo>
                    <a:pt x="0" y="26"/>
                  </a:lnTo>
                  <a:lnTo>
                    <a:pt x="104" y="0"/>
                  </a:lnTo>
                  <a:lnTo>
                    <a:pt x="221" y="52"/>
                  </a:lnTo>
                  <a:close/>
                </a:path>
              </a:pathLst>
            </a:custGeom>
            <a:solidFill>
              <a:srgbClr val="E1E0E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8" name="Freeform 40"/>
            <p:cNvSpPr>
              <a:spLocks/>
            </p:cNvSpPr>
            <p:nvPr/>
          </p:nvSpPr>
          <p:spPr bwMode="auto">
            <a:xfrm>
              <a:off x="6432411" y="1453557"/>
              <a:ext cx="4763" cy="34925"/>
            </a:xfrm>
            <a:custGeom>
              <a:avLst/>
              <a:gdLst/>
              <a:ahLst/>
              <a:cxnLst>
                <a:cxn ang="0">
                  <a:pos x="220" y="3"/>
                </a:cxn>
                <a:cxn ang="0">
                  <a:pos x="220" y="1589"/>
                </a:cxn>
                <a:cxn ang="0">
                  <a:pos x="0" y="1446"/>
                </a:cxn>
                <a:cxn ang="0">
                  <a:pos x="0" y="54"/>
                </a:cxn>
                <a:cxn ang="0">
                  <a:pos x="214" y="0"/>
                </a:cxn>
                <a:cxn ang="0">
                  <a:pos x="220" y="3"/>
                </a:cxn>
              </a:cxnLst>
              <a:rect l="0" t="0" r="r" b="b"/>
              <a:pathLst>
                <a:path w="220" h="1589">
                  <a:moveTo>
                    <a:pt x="220" y="3"/>
                  </a:moveTo>
                  <a:lnTo>
                    <a:pt x="220" y="1589"/>
                  </a:lnTo>
                  <a:lnTo>
                    <a:pt x="0" y="1446"/>
                  </a:lnTo>
                  <a:lnTo>
                    <a:pt x="0" y="54"/>
                  </a:lnTo>
                  <a:lnTo>
                    <a:pt x="214" y="0"/>
                  </a:lnTo>
                  <a:lnTo>
                    <a:pt x="220" y="3"/>
                  </a:lnTo>
                  <a:close/>
                </a:path>
              </a:pathLst>
            </a:custGeom>
            <a:solidFill>
              <a:srgbClr val="E3E3E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9" name="Freeform 41"/>
            <p:cNvSpPr>
              <a:spLocks/>
            </p:cNvSpPr>
            <p:nvPr/>
          </p:nvSpPr>
          <p:spPr bwMode="auto">
            <a:xfrm>
              <a:off x="6430824" y="1453557"/>
              <a:ext cx="4763" cy="33337"/>
            </a:xfrm>
            <a:custGeom>
              <a:avLst/>
              <a:gdLst/>
              <a:ahLst/>
              <a:cxnLst>
                <a:cxn ang="0">
                  <a:pos x="220" y="0"/>
                </a:cxn>
                <a:cxn ang="0">
                  <a:pos x="220" y="1491"/>
                </a:cxn>
                <a:cxn ang="0">
                  <a:pos x="0" y="1349"/>
                </a:cxn>
                <a:cxn ang="0">
                  <a:pos x="0" y="56"/>
                </a:cxn>
                <a:cxn ang="0">
                  <a:pos x="220" y="0"/>
                </a:cxn>
              </a:cxnLst>
              <a:rect l="0" t="0" r="r" b="b"/>
              <a:pathLst>
                <a:path w="220" h="1491">
                  <a:moveTo>
                    <a:pt x="220" y="0"/>
                  </a:moveTo>
                  <a:lnTo>
                    <a:pt x="220" y="1491"/>
                  </a:lnTo>
                  <a:lnTo>
                    <a:pt x="0" y="1349"/>
                  </a:lnTo>
                  <a:lnTo>
                    <a:pt x="0" y="56"/>
                  </a:lnTo>
                  <a:lnTo>
                    <a:pt x="220" y="0"/>
                  </a:lnTo>
                  <a:close/>
                </a:path>
              </a:pathLst>
            </a:custGeom>
            <a:solidFill>
              <a:srgbClr val="E4E4E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0" name="Freeform 42"/>
            <p:cNvSpPr>
              <a:spLocks/>
            </p:cNvSpPr>
            <p:nvPr/>
          </p:nvSpPr>
          <p:spPr bwMode="auto">
            <a:xfrm>
              <a:off x="6427649" y="1455144"/>
              <a:ext cx="4763" cy="30162"/>
            </a:xfrm>
            <a:custGeom>
              <a:avLst/>
              <a:gdLst/>
              <a:ahLst/>
              <a:cxnLst>
                <a:cxn ang="0">
                  <a:pos x="219" y="0"/>
                </a:cxn>
                <a:cxn ang="0">
                  <a:pos x="219" y="1392"/>
                </a:cxn>
                <a:cxn ang="0">
                  <a:pos x="0" y="1250"/>
                </a:cxn>
                <a:cxn ang="0">
                  <a:pos x="0" y="56"/>
                </a:cxn>
                <a:cxn ang="0">
                  <a:pos x="219" y="0"/>
                </a:cxn>
              </a:cxnLst>
              <a:rect l="0" t="0" r="r" b="b"/>
              <a:pathLst>
                <a:path w="219" h="1392">
                  <a:moveTo>
                    <a:pt x="219" y="0"/>
                  </a:moveTo>
                  <a:lnTo>
                    <a:pt x="219" y="1392"/>
                  </a:lnTo>
                  <a:lnTo>
                    <a:pt x="0" y="1250"/>
                  </a:lnTo>
                  <a:lnTo>
                    <a:pt x="0" y="56"/>
                  </a:lnTo>
                  <a:lnTo>
                    <a:pt x="219" y="0"/>
                  </a:lnTo>
                  <a:close/>
                </a:path>
              </a:pathLst>
            </a:custGeom>
            <a:solidFill>
              <a:srgbClr val="E7E6E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 name="Freeform 43"/>
            <p:cNvSpPr>
              <a:spLocks/>
            </p:cNvSpPr>
            <p:nvPr/>
          </p:nvSpPr>
          <p:spPr bwMode="auto">
            <a:xfrm>
              <a:off x="6426061" y="1455144"/>
              <a:ext cx="4763" cy="28575"/>
            </a:xfrm>
            <a:custGeom>
              <a:avLst/>
              <a:gdLst/>
              <a:ahLst/>
              <a:cxnLst>
                <a:cxn ang="0">
                  <a:pos x="220" y="0"/>
                </a:cxn>
                <a:cxn ang="0">
                  <a:pos x="220" y="1293"/>
                </a:cxn>
                <a:cxn ang="0">
                  <a:pos x="0" y="1150"/>
                </a:cxn>
                <a:cxn ang="0">
                  <a:pos x="0" y="56"/>
                </a:cxn>
                <a:cxn ang="0">
                  <a:pos x="220" y="0"/>
                </a:cxn>
              </a:cxnLst>
              <a:rect l="0" t="0" r="r" b="b"/>
              <a:pathLst>
                <a:path w="220" h="1293">
                  <a:moveTo>
                    <a:pt x="220" y="0"/>
                  </a:moveTo>
                  <a:lnTo>
                    <a:pt x="220" y="1293"/>
                  </a:lnTo>
                  <a:lnTo>
                    <a:pt x="0" y="1150"/>
                  </a:lnTo>
                  <a:lnTo>
                    <a:pt x="0" y="56"/>
                  </a:lnTo>
                  <a:lnTo>
                    <a:pt x="220" y="0"/>
                  </a:lnTo>
                  <a:close/>
                </a:path>
              </a:pathLst>
            </a:custGeom>
            <a:solidFill>
              <a:srgbClr val="E8E8E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2" name="Freeform 44"/>
            <p:cNvSpPr>
              <a:spLocks/>
            </p:cNvSpPr>
            <p:nvPr/>
          </p:nvSpPr>
          <p:spPr bwMode="auto">
            <a:xfrm>
              <a:off x="6422886" y="1455144"/>
              <a:ext cx="4763" cy="26987"/>
            </a:xfrm>
            <a:custGeom>
              <a:avLst/>
              <a:gdLst/>
              <a:ahLst/>
              <a:cxnLst>
                <a:cxn ang="0">
                  <a:pos x="221" y="0"/>
                </a:cxn>
                <a:cxn ang="0">
                  <a:pos x="221" y="1194"/>
                </a:cxn>
                <a:cxn ang="0">
                  <a:pos x="0" y="1051"/>
                </a:cxn>
                <a:cxn ang="0">
                  <a:pos x="0" y="56"/>
                </a:cxn>
                <a:cxn ang="0">
                  <a:pos x="221" y="0"/>
                </a:cxn>
              </a:cxnLst>
              <a:rect l="0" t="0" r="r" b="b"/>
              <a:pathLst>
                <a:path w="221" h="1194">
                  <a:moveTo>
                    <a:pt x="221" y="0"/>
                  </a:moveTo>
                  <a:lnTo>
                    <a:pt x="221" y="1194"/>
                  </a:lnTo>
                  <a:lnTo>
                    <a:pt x="0" y="1051"/>
                  </a:lnTo>
                  <a:lnTo>
                    <a:pt x="0" y="56"/>
                  </a:lnTo>
                  <a:lnTo>
                    <a:pt x="221" y="0"/>
                  </a:lnTo>
                  <a:close/>
                </a:path>
              </a:pathLst>
            </a:custGeom>
            <a:solidFill>
              <a:srgbClr val="EBEAE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3" name="Freeform 45"/>
            <p:cNvSpPr>
              <a:spLocks/>
            </p:cNvSpPr>
            <p:nvPr/>
          </p:nvSpPr>
          <p:spPr bwMode="auto">
            <a:xfrm>
              <a:off x="6421299" y="1456732"/>
              <a:ext cx="4763" cy="23812"/>
            </a:xfrm>
            <a:custGeom>
              <a:avLst/>
              <a:gdLst/>
              <a:ahLst/>
              <a:cxnLst>
                <a:cxn ang="0">
                  <a:pos x="220" y="0"/>
                </a:cxn>
                <a:cxn ang="0">
                  <a:pos x="220" y="1094"/>
                </a:cxn>
                <a:cxn ang="0">
                  <a:pos x="0" y="952"/>
                </a:cxn>
                <a:cxn ang="0">
                  <a:pos x="0" y="56"/>
                </a:cxn>
                <a:cxn ang="0">
                  <a:pos x="220" y="0"/>
                </a:cxn>
              </a:cxnLst>
              <a:rect l="0" t="0" r="r" b="b"/>
              <a:pathLst>
                <a:path w="220" h="1094">
                  <a:moveTo>
                    <a:pt x="220" y="0"/>
                  </a:moveTo>
                  <a:lnTo>
                    <a:pt x="220" y="1094"/>
                  </a:lnTo>
                  <a:lnTo>
                    <a:pt x="0" y="952"/>
                  </a:lnTo>
                  <a:lnTo>
                    <a:pt x="0" y="56"/>
                  </a:lnTo>
                  <a:lnTo>
                    <a:pt x="220" y="0"/>
                  </a:lnTo>
                  <a:close/>
                </a:path>
              </a:pathLst>
            </a:custGeom>
            <a:solidFill>
              <a:srgbClr val="ECECE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4" name="Freeform 46"/>
            <p:cNvSpPr>
              <a:spLocks/>
            </p:cNvSpPr>
            <p:nvPr/>
          </p:nvSpPr>
          <p:spPr bwMode="auto">
            <a:xfrm>
              <a:off x="6418124" y="1456732"/>
              <a:ext cx="4763" cy="22225"/>
            </a:xfrm>
            <a:custGeom>
              <a:avLst/>
              <a:gdLst/>
              <a:ahLst/>
              <a:cxnLst>
                <a:cxn ang="0">
                  <a:pos x="220" y="0"/>
                </a:cxn>
                <a:cxn ang="0">
                  <a:pos x="220" y="995"/>
                </a:cxn>
                <a:cxn ang="0">
                  <a:pos x="0" y="853"/>
                </a:cxn>
                <a:cxn ang="0">
                  <a:pos x="0" y="56"/>
                </a:cxn>
                <a:cxn ang="0">
                  <a:pos x="220" y="0"/>
                </a:cxn>
              </a:cxnLst>
              <a:rect l="0" t="0" r="r" b="b"/>
              <a:pathLst>
                <a:path w="220" h="995">
                  <a:moveTo>
                    <a:pt x="220" y="0"/>
                  </a:moveTo>
                  <a:lnTo>
                    <a:pt x="220" y="995"/>
                  </a:lnTo>
                  <a:lnTo>
                    <a:pt x="0" y="853"/>
                  </a:lnTo>
                  <a:lnTo>
                    <a:pt x="0" y="56"/>
                  </a:lnTo>
                  <a:lnTo>
                    <a:pt x="220" y="0"/>
                  </a:lnTo>
                  <a:close/>
                </a:path>
              </a:pathLst>
            </a:custGeom>
            <a:solidFill>
              <a:srgbClr val="EFEEE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5" name="Freeform 47"/>
            <p:cNvSpPr>
              <a:spLocks/>
            </p:cNvSpPr>
            <p:nvPr/>
          </p:nvSpPr>
          <p:spPr bwMode="auto">
            <a:xfrm>
              <a:off x="6416536" y="1456732"/>
              <a:ext cx="4763" cy="20637"/>
            </a:xfrm>
            <a:custGeom>
              <a:avLst/>
              <a:gdLst/>
              <a:ahLst/>
              <a:cxnLst>
                <a:cxn ang="0">
                  <a:pos x="221" y="0"/>
                </a:cxn>
                <a:cxn ang="0">
                  <a:pos x="221" y="896"/>
                </a:cxn>
                <a:cxn ang="0">
                  <a:pos x="0" y="754"/>
                </a:cxn>
                <a:cxn ang="0">
                  <a:pos x="0" y="56"/>
                </a:cxn>
                <a:cxn ang="0">
                  <a:pos x="221" y="0"/>
                </a:cxn>
              </a:cxnLst>
              <a:rect l="0" t="0" r="r" b="b"/>
              <a:pathLst>
                <a:path w="221" h="896">
                  <a:moveTo>
                    <a:pt x="221" y="0"/>
                  </a:moveTo>
                  <a:lnTo>
                    <a:pt x="221" y="896"/>
                  </a:lnTo>
                  <a:lnTo>
                    <a:pt x="0" y="754"/>
                  </a:lnTo>
                  <a:lnTo>
                    <a:pt x="0" y="56"/>
                  </a:lnTo>
                  <a:lnTo>
                    <a:pt x="221" y="0"/>
                  </a:lnTo>
                  <a:close/>
                </a:path>
              </a:pathLst>
            </a:custGeom>
            <a:solidFill>
              <a:srgbClr val="F1F1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6" name="Freeform 48"/>
            <p:cNvSpPr>
              <a:spLocks/>
            </p:cNvSpPr>
            <p:nvPr/>
          </p:nvSpPr>
          <p:spPr bwMode="auto">
            <a:xfrm>
              <a:off x="6413361" y="1458319"/>
              <a:ext cx="4763" cy="17462"/>
            </a:xfrm>
            <a:custGeom>
              <a:avLst/>
              <a:gdLst/>
              <a:ahLst/>
              <a:cxnLst>
                <a:cxn ang="0">
                  <a:pos x="221" y="0"/>
                </a:cxn>
                <a:cxn ang="0">
                  <a:pos x="221" y="797"/>
                </a:cxn>
                <a:cxn ang="0">
                  <a:pos x="0" y="655"/>
                </a:cxn>
                <a:cxn ang="0">
                  <a:pos x="0" y="56"/>
                </a:cxn>
                <a:cxn ang="0">
                  <a:pos x="221" y="0"/>
                </a:cxn>
              </a:cxnLst>
              <a:rect l="0" t="0" r="r" b="b"/>
              <a:pathLst>
                <a:path w="221" h="797">
                  <a:moveTo>
                    <a:pt x="221" y="0"/>
                  </a:moveTo>
                  <a:lnTo>
                    <a:pt x="221" y="797"/>
                  </a:lnTo>
                  <a:lnTo>
                    <a:pt x="0" y="655"/>
                  </a:lnTo>
                  <a:lnTo>
                    <a:pt x="0" y="56"/>
                  </a:lnTo>
                  <a:lnTo>
                    <a:pt x="221" y="0"/>
                  </a:lnTo>
                  <a:close/>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7" name="Freeform 49"/>
            <p:cNvSpPr>
              <a:spLocks/>
            </p:cNvSpPr>
            <p:nvPr/>
          </p:nvSpPr>
          <p:spPr bwMode="auto">
            <a:xfrm>
              <a:off x="6411774" y="1458319"/>
              <a:ext cx="4763" cy="15875"/>
            </a:xfrm>
            <a:custGeom>
              <a:avLst/>
              <a:gdLst/>
              <a:ahLst/>
              <a:cxnLst>
                <a:cxn ang="0">
                  <a:pos x="220" y="0"/>
                </a:cxn>
                <a:cxn ang="0">
                  <a:pos x="220" y="698"/>
                </a:cxn>
                <a:cxn ang="0">
                  <a:pos x="0" y="556"/>
                </a:cxn>
                <a:cxn ang="0">
                  <a:pos x="0" y="56"/>
                </a:cxn>
                <a:cxn ang="0">
                  <a:pos x="220" y="0"/>
                </a:cxn>
              </a:cxnLst>
              <a:rect l="0" t="0" r="r" b="b"/>
              <a:pathLst>
                <a:path w="220" h="698">
                  <a:moveTo>
                    <a:pt x="220" y="0"/>
                  </a:moveTo>
                  <a:lnTo>
                    <a:pt x="220" y="698"/>
                  </a:lnTo>
                  <a:lnTo>
                    <a:pt x="0" y="556"/>
                  </a:lnTo>
                  <a:lnTo>
                    <a:pt x="0" y="56"/>
                  </a:lnTo>
                  <a:lnTo>
                    <a:pt x="220" y="0"/>
                  </a:ln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8" name="Freeform 50"/>
            <p:cNvSpPr>
              <a:spLocks/>
            </p:cNvSpPr>
            <p:nvPr/>
          </p:nvSpPr>
          <p:spPr bwMode="auto">
            <a:xfrm>
              <a:off x="6408599" y="1459907"/>
              <a:ext cx="4763" cy="12700"/>
            </a:xfrm>
            <a:custGeom>
              <a:avLst/>
              <a:gdLst/>
              <a:ahLst/>
              <a:cxnLst>
                <a:cxn ang="0">
                  <a:pos x="220" y="0"/>
                </a:cxn>
                <a:cxn ang="0">
                  <a:pos x="220" y="599"/>
                </a:cxn>
                <a:cxn ang="0">
                  <a:pos x="0" y="457"/>
                </a:cxn>
                <a:cxn ang="0">
                  <a:pos x="0" y="56"/>
                </a:cxn>
                <a:cxn ang="0">
                  <a:pos x="220" y="0"/>
                </a:cxn>
              </a:cxnLst>
              <a:rect l="0" t="0" r="r" b="b"/>
              <a:pathLst>
                <a:path w="220" h="599">
                  <a:moveTo>
                    <a:pt x="220" y="0"/>
                  </a:moveTo>
                  <a:lnTo>
                    <a:pt x="220" y="599"/>
                  </a:lnTo>
                  <a:lnTo>
                    <a:pt x="0" y="457"/>
                  </a:lnTo>
                  <a:lnTo>
                    <a:pt x="0" y="56"/>
                  </a:lnTo>
                  <a:lnTo>
                    <a:pt x="220" y="0"/>
                  </a:lnTo>
                  <a:close/>
                </a:path>
              </a:pathLst>
            </a:custGeom>
            <a:solidFill>
              <a:srgbClr val="F6F6F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9" name="Freeform 51"/>
            <p:cNvSpPr>
              <a:spLocks/>
            </p:cNvSpPr>
            <p:nvPr/>
          </p:nvSpPr>
          <p:spPr bwMode="auto">
            <a:xfrm>
              <a:off x="6407011" y="1459907"/>
              <a:ext cx="4763" cy="11112"/>
            </a:xfrm>
            <a:custGeom>
              <a:avLst/>
              <a:gdLst/>
              <a:ahLst/>
              <a:cxnLst>
                <a:cxn ang="0">
                  <a:pos x="221" y="0"/>
                </a:cxn>
                <a:cxn ang="0">
                  <a:pos x="221" y="500"/>
                </a:cxn>
                <a:cxn ang="0">
                  <a:pos x="0" y="358"/>
                </a:cxn>
                <a:cxn ang="0">
                  <a:pos x="0" y="56"/>
                </a:cxn>
                <a:cxn ang="0">
                  <a:pos x="221" y="0"/>
                </a:cxn>
              </a:cxnLst>
              <a:rect l="0" t="0" r="r" b="b"/>
              <a:pathLst>
                <a:path w="221" h="500">
                  <a:moveTo>
                    <a:pt x="221" y="0"/>
                  </a:moveTo>
                  <a:lnTo>
                    <a:pt x="221" y="500"/>
                  </a:lnTo>
                  <a:lnTo>
                    <a:pt x="0" y="358"/>
                  </a:lnTo>
                  <a:lnTo>
                    <a:pt x="0" y="56"/>
                  </a:lnTo>
                  <a:lnTo>
                    <a:pt x="221" y="0"/>
                  </a:lnTo>
                  <a:close/>
                </a:path>
              </a:pathLst>
            </a:custGeom>
            <a:solidFill>
              <a:srgbClr val="F9F9F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0" name="Freeform 52"/>
            <p:cNvSpPr>
              <a:spLocks/>
            </p:cNvSpPr>
            <p:nvPr/>
          </p:nvSpPr>
          <p:spPr bwMode="auto">
            <a:xfrm>
              <a:off x="6403836" y="1459907"/>
              <a:ext cx="4763" cy="9525"/>
            </a:xfrm>
            <a:custGeom>
              <a:avLst/>
              <a:gdLst/>
              <a:ahLst/>
              <a:cxnLst>
                <a:cxn ang="0">
                  <a:pos x="221" y="0"/>
                </a:cxn>
                <a:cxn ang="0">
                  <a:pos x="221" y="401"/>
                </a:cxn>
                <a:cxn ang="0">
                  <a:pos x="0" y="259"/>
                </a:cxn>
                <a:cxn ang="0">
                  <a:pos x="0" y="56"/>
                </a:cxn>
                <a:cxn ang="0">
                  <a:pos x="221" y="0"/>
                </a:cxn>
              </a:cxnLst>
              <a:rect l="0" t="0" r="r" b="b"/>
              <a:pathLst>
                <a:path w="221" h="401">
                  <a:moveTo>
                    <a:pt x="221" y="0"/>
                  </a:moveTo>
                  <a:lnTo>
                    <a:pt x="221" y="401"/>
                  </a:lnTo>
                  <a:lnTo>
                    <a:pt x="0" y="259"/>
                  </a:lnTo>
                  <a:lnTo>
                    <a:pt x="0" y="56"/>
                  </a:lnTo>
                  <a:lnTo>
                    <a:pt x="221" y="0"/>
                  </a:lnTo>
                  <a:close/>
                </a:path>
              </a:pathLst>
            </a:custGeom>
            <a:solidFill>
              <a:srgbClr val="FAFAF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1" name="Freeform 53"/>
            <p:cNvSpPr>
              <a:spLocks/>
            </p:cNvSpPr>
            <p:nvPr/>
          </p:nvSpPr>
          <p:spPr bwMode="auto">
            <a:xfrm>
              <a:off x="6402249" y="1461494"/>
              <a:ext cx="4763" cy="6350"/>
            </a:xfrm>
            <a:custGeom>
              <a:avLst/>
              <a:gdLst/>
              <a:ahLst/>
              <a:cxnLst>
                <a:cxn ang="0">
                  <a:pos x="219" y="0"/>
                </a:cxn>
                <a:cxn ang="0">
                  <a:pos x="219" y="302"/>
                </a:cxn>
                <a:cxn ang="0">
                  <a:pos x="0" y="159"/>
                </a:cxn>
                <a:cxn ang="0">
                  <a:pos x="0" y="56"/>
                </a:cxn>
                <a:cxn ang="0">
                  <a:pos x="219" y="0"/>
                </a:cxn>
              </a:cxnLst>
              <a:rect l="0" t="0" r="r" b="b"/>
              <a:pathLst>
                <a:path w="219" h="302">
                  <a:moveTo>
                    <a:pt x="219" y="0"/>
                  </a:moveTo>
                  <a:lnTo>
                    <a:pt x="219" y="302"/>
                  </a:lnTo>
                  <a:lnTo>
                    <a:pt x="0" y="159"/>
                  </a:lnTo>
                  <a:lnTo>
                    <a:pt x="0" y="56"/>
                  </a:lnTo>
                  <a:lnTo>
                    <a:pt x="219" y="0"/>
                  </a:lnTo>
                  <a:close/>
                </a:path>
              </a:pathLst>
            </a:custGeom>
            <a:solidFill>
              <a:srgbClr val="FDFDF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 name="Freeform 54"/>
            <p:cNvSpPr>
              <a:spLocks/>
            </p:cNvSpPr>
            <p:nvPr/>
          </p:nvSpPr>
          <p:spPr bwMode="auto">
            <a:xfrm>
              <a:off x="6399074" y="1461494"/>
              <a:ext cx="4763" cy="4762"/>
            </a:xfrm>
            <a:custGeom>
              <a:avLst/>
              <a:gdLst/>
              <a:ahLst/>
              <a:cxnLst>
                <a:cxn ang="0">
                  <a:pos x="219" y="0"/>
                </a:cxn>
                <a:cxn ang="0">
                  <a:pos x="219" y="203"/>
                </a:cxn>
                <a:cxn ang="0">
                  <a:pos x="0" y="60"/>
                </a:cxn>
                <a:cxn ang="0">
                  <a:pos x="0" y="55"/>
                </a:cxn>
                <a:cxn ang="0">
                  <a:pos x="219" y="0"/>
                </a:cxn>
              </a:cxnLst>
              <a:rect l="0" t="0" r="r" b="b"/>
              <a:pathLst>
                <a:path w="219" h="203">
                  <a:moveTo>
                    <a:pt x="219" y="0"/>
                  </a:moveTo>
                  <a:lnTo>
                    <a:pt x="219" y="203"/>
                  </a:lnTo>
                  <a:lnTo>
                    <a:pt x="0" y="60"/>
                  </a:lnTo>
                  <a:lnTo>
                    <a:pt x="0" y="55"/>
                  </a:lnTo>
                  <a:lnTo>
                    <a:pt x="219"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3" name="Freeform 55"/>
            <p:cNvSpPr>
              <a:spLocks/>
            </p:cNvSpPr>
            <p:nvPr/>
          </p:nvSpPr>
          <p:spPr bwMode="auto">
            <a:xfrm>
              <a:off x="6399074" y="1463082"/>
              <a:ext cx="3175" cy="1587"/>
            </a:xfrm>
            <a:custGeom>
              <a:avLst/>
              <a:gdLst/>
              <a:ahLst/>
              <a:cxnLst>
                <a:cxn ang="0">
                  <a:pos x="115" y="0"/>
                </a:cxn>
                <a:cxn ang="0">
                  <a:pos x="115" y="103"/>
                </a:cxn>
                <a:cxn ang="0">
                  <a:pos x="0" y="29"/>
                </a:cxn>
                <a:cxn ang="0">
                  <a:pos x="115" y="0"/>
                </a:cxn>
              </a:cxnLst>
              <a:rect l="0" t="0" r="r" b="b"/>
              <a:pathLst>
                <a:path w="115" h="103">
                  <a:moveTo>
                    <a:pt x="115" y="0"/>
                  </a:moveTo>
                  <a:lnTo>
                    <a:pt x="115" y="103"/>
                  </a:lnTo>
                  <a:lnTo>
                    <a:pt x="0" y="29"/>
                  </a:lnTo>
                  <a:lnTo>
                    <a:pt x="11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4" name="Freeform 60"/>
            <p:cNvSpPr>
              <a:spLocks/>
            </p:cNvSpPr>
            <p:nvPr/>
          </p:nvSpPr>
          <p:spPr bwMode="auto">
            <a:xfrm>
              <a:off x="6430824" y="1390057"/>
              <a:ext cx="257175" cy="103187"/>
            </a:xfrm>
            <a:custGeom>
              <a:avLst/>
              <a:gdLst/>
              <a:ahLst/>
              <a:cxnLst>
                <a:cxn ang="0">
                  <a:pos x="0" y="2081"/>
                </a:cxn>
                <a:cxn ang="0">
                  <a:pos x="4201" y="960"/>
                </a:cxn>
                <a:cxn ang="0">
                  <a:pos x="7931" y="0"/>
                </a:cxn>
                <a:cxn ang="0">
                  <a:pos x="10758" y="1780"/>
                </a:cxn>
                <a:cxn ang="0">
                  <a:pos x="11849" y="2563"/>
                </a:cxn>
                <a:cxn ang="0">
                  <a:pos x="11819" y="2569"/>
                </a:cxn>
                <a:cxn ang="0">
                  <a:pos x="4199" y="4763"/>
                </a:cxn>
                <a:cxn ang="0">
                  <a:pos x="0" y="2081"/>
                </a:cxn>
              </a:cxnLst>
              <a:rect l="0" t="0" r="r" b="b"/>
              <a:pathLst>
                <a:path w="11849" h="4763">
                  <a:moveTo>
                    <a:pt x="0" y="2081"/>
                  </a:moveTo>
                  <a:lnTo>
                    <a:pt x="4201" y="960"/>
                  </a:lnTo>
                  <a:lnTo>
                    <a:pt x="7931" y="0"/>
                  </a:lnTo>
                  <a:lnTo>
                    <a:pt x="10758" y="1780"/>
                  </a:lnTo>
                  <a:lnTo>
                    <a:pt x="11849" y="2563"/>
                  </a:lnTo>
                  <a:lnTo>
                    <a:pt x="11819" y="2569"/>
                  </a:lnTo>
                  <a:lnTo>
                    <a:pt x="4199" y="4763"/>
                  </a:lnTo>
                  <a:lnTo>
                    <a:pt x="0" y="2081"/>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5" name="Freeform 61"/>
            <p:cNvSpPr>
              <a:spLocks/>
            </p:cNvSpPr>
            <p:nvPr/>
          </p:nvSpPr>
          <p:spPr bwMode="auto">
            <a:xfrm>
              <a:off x="6430824" y="1434507"/>
              <a:ext cx="90488" cy="84137"/>
            </a:xfrm>
            <a:custGeom>
              <a:avLst/>
              <a:gdLst/>
              <a:ahLst/>
              <a:cxnLst>
                <a:cxn ang="0">
                  <a:pos x="0" y="0"/>
                </a:cxn>
                <a:cxn ang="0">
                  <a:pos x="4216" y="2693"/>
                </a:cxn>
                <a:cxn ang="0">
                  <a:pos x="4192" y="3881"/>
                </a:cxn>
                <a:cxn ang="0">
                  <a:pos x="20" y="1197"/>
                </a:cxn>
                <a:cxn ang="0">
                  <a:pos x="0" y="0"/>
                </a:cxn>
              </a:cxnLst>
              <a:rect l="0" t="0" r="r" b="b"/>
              <a:pathLst>
                <a:path w="4216" h="3881">
                  <a:moveTo>
                    <a:pt x="0" y="0"/>
                  </a:moveTo>
                  <a:lnTo>
                    <a:pt x="4216" y="2693"/>
                  </a:lnTo>
                  <a:lnTo>
                    <a:pt x="4192" y="3881"/>
                  </a:lnTo>
                  <a:lnTo>
                    <a:pt x="20" y="1197"/>
                  </a:lnTo>
                  <a:lnTo>
                    <a:pt x="0" y="0"/>
                  </a:lnTo>
                  <a:close/>
                </a:path>
              </a:pathLst>
            </a:custGeom>
            <a:solidFill>
              <a:srgbClr val="96959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6" name="Freeform 62"/>
            <p:cNvSpPr>
              <a:spLocks/>
            </p:cNvSpPr>
            <p:nvPr/>
          </p:nvSpPr>
          <p:spPr bwMode="auto">
            <a:xfrm>
              <a:off x="6521311" y="1445619"/>
              <a:ext cx="166688" cy="73025"/>
            </a:xfrm>
            <a:custGeom>
              <a:avLst/>
              <a:gdLst/>
              <a:ahLst/>
              <a:cxnLst>
                <a:cxn ang="0">
                  <a:pos x="12" y="2202"/>
                </a:cxn>
                <a:cxn ang="0">
                  <a:pos x="7657" y="0"/>
                </a:cxn>
                <a:cxn ang="0">
                  <a:pos x="7657" y="1012"/>
                </a:cxn>
                <a:cxn ang="0">
                  <a:pos x="0" y="3390"/>
                </a:cxn>
                <a:cxn ang="0">
                  <a:pos x="12" y="2202"/>
                </a:cxn>
              </a:cxnLst>
              <a:rect l="0" t="0" r="r" b="b"/>
              <a:pathLst>
                <a:path w="7657" h="3390">
                  <a:moveTo>
                    <a:pt x="12" y="2202"/>
                  </a:moveTo>
                  <a:lnTo>
                    <a:pt x="7657" y="0"/>
                  </a:lnTo>
                  <a:lnTo>
                    <a:pt x="7657" y="1012"/>
                  </a:lnTo>
                  <a:lnTo>
                    <a:pt x="0" y="3390"/>
                  </a:lnTo>
                  <a:lnTo>
                    <a:pt x="12" y="2202"/>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17" name="Group 691"/>
          <p:cNvGrpSpPr/>
          <p:nvPr/>
        </p:nvGrpSpPr>
        <p:grpSpPr>
          <a:xfrm>
            <a:off x="5595242" y="2907643"/>
            <a:ext cx="376625" cy="415078"/>
            <a:chOff x="6337161" y="1237657"/>
            <a:chExt cx="376625" cy="553437"/>
          </a:xfrm>
        </p:grpSpPr>
        <p:pic>
          <p:nvPicPr>
            <p:cNvPr id="518" name="Picture 23" descr="Wireless_icon"/>
            <p:cNvPicPr preferRelativeResize="0">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10800000">
              <a:off x="6387935" y="1539634"/>
              <a:ext cx="325851" cy="251460"/>
            </a:xfrm>
            <a:prstGeom prst="rect">
              <a:avLst/>
            </a:prstGeom>
            <a:noFill/>
            <a:ln>
              <a:solidFill>
                <a:schemeClr val="bg1"/>
              </a:solidFill>
            </a:ln>
          </p:spPr>
        </p:pic>
        <p:sp>
          <p:nvSpPr>
            <p:cNvPr id="519" name="AutoShape 3"/>
            <p:cNvSpPr>
              <a:spLocks noChangeAspect="1" noChangeArrowheads="1" noTextEdit="1"/>
            </p:cNvSpPr>
            <p:nvPr/>
          </p:nvSpPr>
          <p:spPr bwMode="auto">
            <a:xfrm>
              <a:off x="6337161" y="1237657"/>
              <a:ext cx="350838" cy="280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0" name="Freeform 5"/>
            <p:cNvSpPr>
              <a:spLocks/>
            </p:cNvSpPr>
            <p:nvPr/>
          </p:nvSpPr>
          <p:spPr bwMode="auto">
            <a:xfrm>
              <a:off x="6516549" y="1513882"/>
              <a:ext cx="4763" cy="4762"/>
            </a:xfrm>
            <a:custGeom>
              <a:avLst/>
              <a:gdLst/>
              <a:ahLst/>
              <a:cxnLst>
                <a:cxn ang="0">
                  <a:pos x="0" y="183"/>
                </a:cxn>
                <a:cxn ang="0">
                  <a:pos x="0" y="0"/>
                </a:cxn>
                <a:cxn ang="0">
                  <a:pos x="203" y="182"/>
                </a:cxn>
                <a:cxn ang="0">
                  <a:pos x="0" y="183"/>
                </a:cxn>
              </a:cxnLst>
              <a:rect l="0" t="0" r="r" b="b"/>
              <a:pathLst>
                <a:path w="203" h="183">
                  <a:moveTo>
                    <a:pt x="0" y="183"/>
                  </a:moveTo>
                  <a:lnTo>
                    <a:pt x="0" y="0"/>
                  </a:lnTo>
                  <a:lnTo>
                    <a:pt x="203" y="182"/>
                  </a:lnTo>
                  <a:lnTo>
                    <a:pt x="0" y="183"/>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1" name="Freeform 6"/>
            <p:cNvSpPr>
              <a:spLocks/>
            </p:cNvSpPr>
            <p:nvPr/>
          </p:nvSpPr>
          <p:spPr bwMode="auto">
            <a:xfrm>
              <a:off x="6514961" y="1512294"/>
              <a:ext cx="4763" cy="6350"/>
            </a:xfrm>
            <a:custGeom>
              <a:avLst/>
              <a:gdLst/>
              <a:ahLst/>
              <a:cxnLst>
                <a:cxn ang="0">
                  <a:pos x="221" y="198"/>
                </a:cxn>
                <a:cxn ang="0">
                  <a:pos x="221" y="281"/>
                </a:cxn>
                <a:cxn ang="0">
                  <a:pos x="0" y="282"/>
                </a:cxn>
                <a:cxn ang="0">
                  <a:pos x="0" y="0"/>
                </a:cxn>
                <a:cxn ang="0">
                  <a:pos x="221" y="198"/>
                </a:cxn>
              </a:cxnLst>
              <a:rect l="0" t="0" r="r" b="b"/>
              <a:pathLst>
                <a:path w="221" h="282">
                  <a:moveTo>
                    <a:pt x="221" y="198"/>
                  </a:moveTo>
                  <a:lnTo>
                    <a:pt x="221" y="281"/>
                  </a:lnTo>
                  <a:lnTo>
                    <a:pt x="0" y="282"/>
                  </a:lnTo>
                  <a:lnTo>
                    <a:pt x="0" y="0"/>
                  </a:lnTo>
                  <a:lnTo>
                    <a:pt x="221" y="198"/>
                  </a:lnTo>
                  <a:close/>
                </a:path>
              </a:pathLst>
            </a:custGeom>
            <a:solidFill>
              <a:srgbClr val="ABAAA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2" name="Freeform 7"/>
            <p:cNvSpPr>
              <a:spLocks/>
            </p:cNvSpPr>
            <p:nvPr/>
          </p:nvSpPr>
          <p:spPr bwMode="auto">
            <a:xfrm>
              <a:off x="6511786" y="1510707"/>
              <a:ext cx="4763" cy="7937"/>
            </a:xfrm>
            <a:custGeom>
              <a:avLst/>
              <a:gdLst/>
              <a:ahLst/>
              <a:cxnLst>
                <a:cxn ang="0">
                  <a:pos x="220" y="199"/>
                </a:cxn>
                <a:cxn ang="0">
                  <a:pos x="220" y="382"/>
                </a:cxn>
                <a:cxn ang="0">
                  <a:pos x="0" y="382"/>
                </a:cxn>
                <a:cxn ang="0">
                  <a:pos x="0" y="0"/>
                </a:cxn>
                <a:cxn ang="0">
                  <a:pos x="220" y="199"/>
                </a:cxn>
              </a:cxnLst>
              <a:rect l="0" t="0" r="r" b="b"/>
              <a:pathLst>
                <a:path w="220" h="382">
                  <a:moveTo>
                    <a:pt x="220" y="199"/>
                  </a:moveTo>
                  <a:lnTo>
                    <a:pt x="220" y="382"/>
                  </a:lnTo>
                  <a:lnTo>
                    <a:pt x="0" y="382"/>
                  </a:lnTo>
                  <a:lnTo>
                    <a:pt x="0" y="0"/>
                  </a:lnTo>
                  <a:lnTo>
                    <a:pt x="220" y="199"/>
                  </a:lnTo>
                  <a:close/>
                </a:path>
              </a:pathLst>
            </a:custGeom>
            <a:solidFill>
              <a:srgbClr val="ADACA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3" name="Freeform 8"/>
            <p:cNvSpPr>
              <a:spLocks/>
            </p:cNvSpPr>
            <p:nvPr/>
          </p:nvSpPr>
          <p:spPr bwMode="auto">
            <a:xfrm>
              <a:off x="6510199" y="1507532"/>
              <a:ext cx="4763" cy="11112"/>
            </a:xfrm>
            <a:custGeom>
              <a:avLst/>
              <a:gdLst/>
              <a:ahLst/>
              <a:cxnLst>
                <a:cxn ang="0">
                  <a:pos x="220" y="199"/>
                </a:cxn>
                <a:cxn ang="0">
                  <a:pos x="220" y="481"/>
                </a:cxn>
                <a:cxn ang="0">
                  <a:pos x="0" y="481"/>
                </a:cxn>
                <a:cxn ang="0">
                  <a:pos x="0" y="0"/>
                </a:cxn>
                <a:cxn ang="0">
                  <a:pos x="220" y="199"/>
                </a:cxn>
              </a:cxnLst>
              <a:rect l="0" t="0" r="r" b="b"/>
              <a:pathLst>
                <a:path w="220" h="481">
                  <a:moveTo>
                    <a:pt x="220" y="199"/>
                  </a:moveTo>
                  <a:lnTo>
                    <a:pt x="220" y="481"/>
                  </a:lnTo>
                  <a:lnTo>
                    <a:pt x="0" y="481"/>
                  </a:lnTo>
                  <a:lnTo>
                    <a:pt x="0" y="0"/>
                  </a:lnTo>
                  <a:lnTo>
                    <a:pt x="220" y="199"/>
                  </a:lnTo>
                  <a:close/>
                </a:path>
              </a:pathLst>
            </a:custGeom>
            <a:solidFill>
              <a:srgbClr val="ADADA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4" name="Freeform 9"/>
            <p:cNvSpPr>
              <a:spLocks/>
            </p:cNvSpPr>
            <p:nvPr/>
          </p:nvSpPr>
          <p:spPr bwMode="auto">
            <a:xfrm>
              <a:off x="6507024" y="1505944"/>
              <a:ext cx="4763" cy="12700"/>
            </a:xfrm>
            <a:custGeom>
              <a:avLst/>
              <a:gdLst/>
              <a:ahLst/>
              <a:cxnLst>
                <a:cxn ang="0">
                  <a:pos x="220" y="200"/>
                </a:cxn>
                <a:cxn ang="0">
                  <a:pos x="220" y="582"/>
                </a:cxn>
                <a:cxn ang="0">
                  <a:pos x="0" y="582"/>
                </a:cxn>
                <a:cxn ang="0">
                  <a:pos x="0" y="0"/>
                </a:cxn>
                <a:cxn ang="0">
                  <a:pos x="220" y="200"/>
                </a:cxn>
              </a:cxnLst>
              <a:rect l="0" t="0" r="r" b="b"/>
              <a:pathLst>
                <a:path w="220" h="582">
                  <a:moveTo>
                    <a:pt x="220" y="200"/>
                  </a:moveTo>
                  <a:lnTo>
                    <a:pt x="220" y="582"/>
                  </a:lnTo>
                  <a:lnTo>
                    <a:pt x="0" y="582"/>
                  </a:lnTo>
                  <a:lnTo>
                    <a:pt x="0" y="0"/>
                  </a:lnTo>
                  <a:lnTo>
                    <a:pt x="220" y="200"/>
                  </a:lnTo>
                  <a:close/>
                </a:path>
              </a:pathLst>
            </a:custGeom>
            <a:solidFill>
              <a:srgbClr val="AFAEA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5" name="Freeform 10"/>
            <p:cNvSpPr>
              <a:spLocks/>
            </p:cNvSpPr>
            <p:nvPr/>
          </p:nvSpPr>
          <p:spPr bwMode="auto">
            <a:xfrm>
              <a:off x="6505436" y="1504357"/>
              <a:ext cx="4763" cy="14287"/>
            </a:xfrm>
            <a:custGeom>
              <a:avLst/>
              <a:gdLst/>
              <a:ahLst/>
              <a:cxnLst>
                <a:cxn ang="0">
                  <a:pos x="220" y="200"/>
                </a:cxn>
                <a:cxn ang="0">
                  <a:pos x="220" y="681"/>
                </a:cxn>
                <a:cxn ang="0">
                  <a:pos x="0" y="681"/>
                </a:cxn>
                <a:cxn ang="0">
                  <a:pos x="0" y="0"/>
                </a:cxn>
                <a:cxn ang="0">
                  <a:pos x="220" y="200"/>
                </a:cxn>
              </a:cxnLst>
              <a:rect l="0" t="0" r="r" b="b"/>
              <a:pathLst>
                <a:path w="220" h="681">
                  <a:moveTo>
                    <a:pt x="220" y="200"/>
                  </a:moveTo>
                  <a:lnTo>
                    <a:pt x="220" y="681"/>
                  </a:lnTo>
                  <a:lnTo>
                    <a:pt x="0" y="681"/>
                  </a:lnTo>
                  <a:lnTo>
                    <a:pt x="0" y="0"/>
                  </a:lnTo>
                  <a:lnTo>
                    <a:pt x="220" y="200"/>
                  </a:lnTo>
                  <a:close/>
                </a:path>
              </a:pathLst>
            </a:custGeom>
            <a:solidFill>
              <a:srgbClr val="B0AFA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6" name="Freeform 11"/>
            <p:cNvSpPr>
              <a:spLocks/>
            </p:cNvSpPr>
            <p:nvPr/>
          </p:nvSpPr>
          <p:spPr bwMode="auto">
            <a:xfrm>
              <a:off x="6502261" y="1501182"/>
              <a:ext cx="4763" cy="17462"/>
            </a:xfrm>
            <a:custGeom>
              <a:avLst/>
              <a:gdLst/>
              <a:ahLst/>
              <a:cxnLst>
                <a:cxn ang="0">
                  <a:pos x="220" y="199"/>
                </a:cxn>
                <a:cxn ang="0">
                  <a:pos x="220" y="781"/>
                </a:cxn>
                <a:cxn ang="0">
                  <a:pos x="0" y="781"/>
                </a:cxn>
                <a:cxn ang="0">
                  <a:pos x="0" y="0"/>
                </a:cxn>
                <a:cxn ang="0">
                  <a:pos x="220" y="199"/>
                </a:cxn>
              </a:cxnLst>
              <a:rect l="0" t="0" r="r" b="b"/>
              <a:pathLst>
                <a:path w="220" h="781">
                  <a:moveTo>
                    <a:pt x="220" y="199"/>
                  </a:moveTo>
                  <a:lnTo>
                    <a:pt x="220" y="781"/>
                  </a:lnTo>
                  <a:lnTo>
                    <a:pt x="0" y="781"/>
                  </a:lnTo>
                  <a:lnTo>
                    <a:pt x="0" y="0"/>
                  </a:lnTo>
                  <a:lnTo>
                    <a:pt x="220" y="199"/>
                  </a:lnTo>
                  <a:close/>
                </a:path>
              </a:pathLst>
            </a:custGeom>
            <a:solidFill>
              <a:srgbClr val="B1B1B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7" name="Freeform 12"/>
            <p:cNvSpPr>
              <a:spLocks/>
            </p:cNvSpPr>
            <p:nvPr/>
          </p:nvSpPr>
          <p:spPr bwMode="auto">
            <a:xfrm>
              <a:off x="6500674" y="1499594"/>
              <a:ext cx="4763" cy="19050"/>
            </a:xfrm>
            <a:custGeom>
              <a:avLst/>
              <a:gdLst/>
              <a:ahLst/>
              <a:cxnLst>
                <a:cxn ang="0">
                  <a:pos x="220" y="199"/>
                </a:cxn>
                <a:cxn ang="0">
                  <a:pos x="220" y="880"/>
                </a:cxn>
                <a:cxn ang="0">
                  <a:pos x="0" y="880"/>
                </a:cxn>
                <a:cxn ang="0">
                  <a:pos x="0" y="0"/>
                </a:cxn>
                <a:cxn ang="0">
                  <a:pos x="220" y="199"/>
                </a:cxn>
              </a:cxnLst>
              <a:rect l="0" t="0" r="r" b="b"/>
              <a:pathLst>
                <a:path w="220" h="880">
                  <a:moveTo>
                    <a:pt x="220" y="199"/>
                  </a:moveTo>
                  <a:lnTo>
                    <a:pt x="220" y="880"/>
                  </a:lnTo>
                  <a:lnTo>
                    <a:pt x="0" y="880"/>
                  </a:lnTo>
                  <a:lnTo>
                    <a:pt x="0" y="0"/>
                  </a:lnTo>
                  <a:lnTo>
                    <a:pt x="220" y="199"/>
                  </a:lnTo>
                  <a:close/>
                </a:path>
              </a:pathLst>
            </a:custGeom>
            <a:solidFill>
              <a:srgbClr val="B4B3B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8" name="Freeform 13"/>
            <p:cNvSpPr>
              <a:spLocks/>
            </p:cNvSpPr>
            <p:nvPr/>
          </p:nvSpPr>
          <p:spPr bwMode="auto">
            <a:xfrm>
              <a:off x="6497499" y="1498007"/>
              <a:ext cx="4763" cy="20637"/>
            </a:xfrm>
            <a:custGeom>
              <a:avLst/>
              <a:gdLst/>
              <a:ahLst/>
              <a:cxnLst>
                <a:cxn ang="0">
                  <a:pos x="221" y="198"/>
                </a:cxn>
                <a:cxn ang="0">
                  <a:pos x="221" y="979"/>
                </a:cxn>
                <a:cxn ang="0">
                  <a:pos x="0" y="979"/>
                </a:cxn>
                <a:cxn ang="0">
                  <a:pos x="0" y="0"/>
                </a:cxn>
                <a:cxn ang="0">
                  <a:pos x="221" y="198"/>
                </a:cxn>
              </a:cxnLst>
              <a:rect l="0" t="0" r="r" b="b"/>
              <a:pathLst>
                <a:path w="221" h="979">
                  <a:moveTo>
                    <a:pt x="221" y="198"/>
                  </a:moveTo>
                  <a:lnTo>
                    <a:pt x="221" y="979"/>
                  </a:lnTo>
                  <a:lnTo>
                    <a:pt x="0" y="979"/>
                  </a:lnTo>
                  <a:lnTo>
                    <a:pt x="0" y="0"/>
                  </a:lnTo>
                  <a:lnTo>
                    <a:pt x="221" y="198"/>
                  </a:lnTo>
                  <a:close/>
                </a:path>
              </a:pathLst>
            </a:custGeom>
            <a:solidFill>
              <a:srgbClr val="B5B4B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9" name="Freeform 14"/>
            <p:cNvSpPr>
              <a:spLocks/>
            </p:cNvSpPr>
            <p:nvPr/>
          </p:nvSpPr>
          <p:spPr bwMode="auto">
            <a:xfrm>
              <a:off x="6495911" y="1494832"/>
              <a:ext cx="4763" cy="23812"/>
            </a:xfrm>
            <a:custGeom>
              <a:avLst/>
              <a:gdLst/>
              <a:ahLst/>
              <a:cxnLst>
                <a:cxn ang="0">
                  <a:pos x="221" y="199"/>
                </a:cxn>
                <a:cxn ang="0">
                  <a:pos x="221" y="1079"/>
                </a:cxn>
                <a:cxn ang="0">
                  <a:pos x="0" y="1080"/>
                </a:cxn>
                <a:cxn ang="0">
                  <a:pos x="0" y="0"/>
                </a:cxn>
                <a:cxn ang="0">
                  <a:pos x="221" y="199"/>
                </a:cxn>
              </a:cxnLst>
              <a:rect l="0" t="0" r="r" b="b"/>
              <a:pathLst>
                <a:path w="221" h="1080">
                  <a:moveTo>
                    <a:pt x="221" y="199"/>
                  </a:moveTo>
                  <a:lnTo>
                    <a:pt x="221" y="1079"/>
                  </a:lnTo>
                  <a:lnTo>
                    <a:pt x="0" y="1080"/>
                  </a:lnTo>
                  <a:lnTo>
                    <a:pt x="0" y="0"/>
                  </a:lnTo>
                  <a:lnTo>
                    <a:pt x="221" y="199"/>
                  </a:lnTo>
                  <a:close/>
                </a:path>
              </a:pathLst>
            </a:custGeom>
            <a:solidFill>
              <a:srgbClr val="B7B6B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0" name="Freeform 15"/>
            <p:cNvSpPr>
              <a:spLocks/>
            </p:cNvSpPr>
            <p:nvPr/>
          </p:nvSpPr>
          <p:spPr bwMode="auto">
            <a:xfrm>
              <a:off x="6492736" y="1493244"/>
              <a:ext cx="4763" cy="25400"/>
            </a:xfrm>
            <a:custGeom>
              <a:avLst/>
              <a:gdLst/>
              <a:ahLst/>
              <a:cxnLst>
                <a:cxn ang="0">
                  <a:pos x="220" y="199"/>
                </a:cxn>
                <a:cxn ang="0">
                  <a:pos x="220" y="1178"/>
                </a:cxn>
                <a:cxn ang="0">
                  <a:pos x="0" y="1179"/>
                </a:cxn>
                <a:cxn ang="0">
                  <a:pos x="0" y="0"/>
                </a:cxn>
                <a:cxn ang="0">
                  <a:pos x="220" y="199"/>
                </a:cxn>
              </a:cxnLst>
              <a:rect l="0" t="0" r="r" b="b"/>
              <a:pathLst>
                <a:path w="220" h="1179">
                  <a:moveTo>
                    <a:pt x="220" y="199"/>
                  </a:moveTo>
                  <a:lnTo>
                    <a:pt x="220" y="1178"/>
                  </a:lnTo>
                  <a:lnTo>
                    <a:pt x="0" y="1179"/>
                  </a:lnTo>
                  <a:lnTo>
                    <a:pt x="0" y="0"/>
                  </a:lnTo>
                  <a:lnTo>
                    <a:pt x="220" y="199"/>
                  </a:lnTo>
                  <a:close/>
                </a:path>
              </a:pathLst>
            </a:custGeom>
            <a:solidFill>
              <a:srgbClr val="B8B7B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1" name="Freeform 16"/>
            <p:cNvSpPr>
              <a:spLocks/>
            </p:cNvSpPr>
            <p:nvPr/>
          </p:nvSpPr>
          <p:spPr bwMode="auto">
            <a:xfrm>
              <a:off x="6491149" y="1490069"/>
              <a:ext cx="4763" cy="28575"/>
            </a:xfrm>
            <a:custGeom>
              <a:avLst/>
              <a:gdLst/>
              <a:ahLst/>
              <a:cxnLst>
                <a:cxn ang="0">
                  <a:pos x="220" y="199"/>
                </a:cxn>
                <a:cxn ang="0">
                  <a:pos x="220" y="1279"/>
                </a:cxn>
                <a:cxn ang="0">
                  <a:pos x="0" y="1279"/>
                </a:cxn>
                <a:cxn ang="0">
                  <a:pos x="0" y="0"/>
                </a:cxn>
                <a:cxn ang="0">
                  <a:pos x="220" y="199"/>
                </a:cxn>
              </a:cxnLst>
              <a:rect l="0" t="0" r="r" b="b"/>
              <a:pathLst>
                <a:path w="220" h="1279">
                  <a:moveTo>
                    <a:pt x="220" y="199"/>
                  </a:moveTo>
                  <a:lnTo>
                    <a:pt x="220" y="1279"/>
                  </a:lnTo>
                  <a:lnTo>
                    <a:pt x="0" y="1279"/>
                  </a:lnTo>
                  <a:lnTo>
                    <a:pt x="0" y="0"/>
                  </a:lnTo>
                  <a:lnTo>
                    <a:pt x="220" y="199"/>
                  </a:lnTo>
                  <a:close/>
                </a:path>
              </a:pathLst>
            </a:custGeom>
            <a:solidFill>
              <a:srgbClr val="B9B9B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2" name="Freeform 17"/>
            <p:cNvSpPr>
              <a:spLocks/>
            </p:cNvSpPr>
            <p:nvPr/>
          </p:nvSpPr>
          <p:spPr bwMode="auto">
            <a:xfrm>
              <a:off x="6487974" y="1488482"/>
              <a:ext cx="4763" cy="30162"/>
            </a:xfrm>
            <a:custGeom>
              <a:avLst/>
              <a:gdLst/>
              <a:ahLst/>
              <a:cxnLst>
                <a:cxn ang="0">
                  <a:pos x="220" y="199"/>
                </a:cxn>
                <a:cxn ang="0">
                  <a:pos x="220" y="1378"/>
                </a:cxn>
                <a:cxn ang="0">
                  <a:pos x="0" y="1378"/>
                </a:cxn>
                <a:cxn ang="0">
                  <a:pos x="0" y="0"/>
                </a:cxn>
                <a:cxn ang="0">
                  <a:pos x="220" y="199"/>
                </a:cxn>
              </a:cxnLst>
              <a:rect l="0" t="0" r="r" b="b"/>
              <a:pathLst>
                <a:path w="220" h="1378">
                  <a:moveTo>
                    <a:pt x="220" y="199"/>
                  </a:moveTo>
                  <a:lnTo>
                    <a:pt x="220" y="1378"/>
                  </a:lnTo>
                  <a:lnTo>
                    <a:pt x="0" y="1378"/>
                  </a:lnTo>
                  <a:lnTo>
                    <a:pt x="0" y="0"/>
                  </a:lnTo>
                  <a:lnTo>
                    <a:pt x="220" y="199"/>
                  </a:lnTo>
                  <a:close/>
                </a:path>
              </a:pathLst>
            </a:custGeom>
            <a:solidFill>
              <a:srgbClr val="BABAB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3" name="Freeform 18"/>
            <p:cNvSpPr>
              <a:spLocks/>
            </p:cNvSpPr>
            <p:nvPr/>
          </p:nvSpPr>
          <p:spPr bwMode="auto">
            <a:xfrm>
              <a:off x="6486386" y="1486894"/>
              <a:ext cx="4763" cy="31750"/>
            </a:xfrm>
            <a:custGeom>
              <a:avLst/>
              <a:gdLst/>
              <a:ahLst/>
              <a:cxnLst>
                <a:cxn ang="0">
                  <a:pos x="221" y="198"/>
                </a:cxn>
                <a:cxn ang="0">
                  <a:pos x="221" y="1477"/>
                </a:cxn>
                <a:cxn ang="0">
                  <a:pos x="0" y="1477"/>
                </a:cxn>
                <a:cxn ang="0">
                  <a:pos x="0" y="0"/>
                </a:cxn>
                <a:cxn ang="0">
                  <a:pos x="221" y="198"/>
                </a:cxn>
              </a:cxnLst>
              <a:rect l="0" t="0" r="r" b="b"/>
              <a:pathLst>
                <a:path w="221" h="1477">
                  <a:moveTo>
                    <a:pt x="221" y="198"/>
                  </a:moveTo>
                  <a:lnTo>
                    <a:pt x="221" y="1477"/>
                  </a:lnTo>
                  <a:lnTo>
                    <a:pt x="0" y="1477"/>
                  </a:lnTo>
                  <a:lnTo>
                    <a:pt x="0" y="0"/>
                  </a:lnTo>
                  <a:lnTo>
                    <a:pt x="221" y="198"/>
                  </a:lnTo>
                  <a:close/>
                </a:path>
              </a:pathLst>
            </a:custGeom>
            <a:solidFill>
              <a:srgbClr val="BCBCB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4" name="Freeform 19"/>
            <p:cNvSpPr>
              <a:spLocks/>
            </p:cNvSpPr>
            <p:nvPr/>
          </p:nvSpPr>
          <p:spPr bwMode="auto">
            <a:xfrm>
              <a:off x="6483211" y="1483719"/>
              <a:ext cx="4763" cy="34925"/>
            </a:xfrm>
            <a:custGeom>
              <a:avLst/>
              <a:gdLst/>
              <a:ahLst/>
              <a:cxnLst>
                <a:cxn ang="0">
                  <a:pos x="221" y="200"/>
                </a:cxn>
                <a:cxn ang="0">
                  <a:pos x="221" y="1578"/>
                </a:cxn>
                <a:cxn ang="0">
                  <a:pos x="106" y="1578"/>
                </a:cxn>
                <a:cxn ang="0">
                  <a:pos x="0" y="1509"/>
                </a:cxn>
                <a:cxn ang="0">
                  <a:pos x="0" y="0"/>
                </a:cxn>
                <a:cxn ang="0">
                  <a:pos x="221" y="200"/>
                </a:cxn>
              </a:cxnLst>
              <a:rect l="0" t="0" r="r" b="b"/>
              <a:pathLst>
                <a:path w="221" h="1578">
                  <a:moveTo>
                    <a:pt x="221" y="200"/>
                  </a:moveTo>
                  <a:lnTo>
                    <a:pt x="221" y="1578"/>
                  </a:lnTo>
                  <a:lnTo>
                    <a:pt x="106" y="1578"/>
                  </a:lnTo>
                  <a:lnTo>
                    <a:pt x="0" y="1509"/>
                  </a:lnTo>
                  <a:lnTo>
                    <a:pt x="0" y="0"/>
                  </a:lnTo>
                  <a:lnTo>
                    <a:pt x="221" y="200"/>
                  </a:lnTo>
                  <a:close/>
                </a:path>
              </a:pathLst>
            </a:custGeom>
            <a:solidFill>
              <a:srgbClr val="BEBEB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5" name="Freeform 20"/>
            <p:cNvSpPr>
              <a:spLocks/>
            </p:cNvSpPr>
            <p:nvPr/>
          </p:nvSpPr>
          <p:spPr bwMode="auto">
            <a:xfrm>
              <a:off x="6481624" y="1482132"/>
              <a:ext cx="4763" cy="36512"/>
            </a:xfrm>
            <a:custGeom>
              <a:avLst/>
              <a:gdLst/>
              <a:ahLst/>
              <a:cxnLst>
                <a:cxn ang="0">
                  <a:pos x="219" y="200"/>
                </a:cxn>
                <a:cxn ang="0">
                  <a:pos x="219" y="1677"/>
                </a:cxn>
                <a:cxn ang="0">
                  <a:pos x="215" y="1677"/>
                </a:cxn>
                <a:cxn ang="0">
                  <a:pos x="0" y="1537"/>
                </a:cxn>
                <a:cxn ang="0">
                  <a:pos x="0" y="0"/>
                </a:cxn>
                <a:cxn ang="0">
                  <a:pos x="219" y="200"/>
                </a:cxn>
              </a:cxnLst>
              <a:rect l="0" t="0" r="r" b="b"/>
              <a:pathLst>
                <a:path w="219" h="1677">
                  <a:moveTo>
                    <a:pt x="219" y="200"/>
                  </a:moveTo>
                  <a:lnTo>
                    <a:pt x="219" y="1677"/>
                  </a:lnTo>
                  <a:lnTo>
                    <a:pt x="215" y="1677"/>
                  </a:lnTo>
                  <a:lnTo>
                    <a:pt x="0" y="1537"/>
                  </a:lnTo>
                  <a:lnTo>
                    <a:pt x="0" y="0"/>
                  </a:lnTo>
                  <a:lnTo>
                    <a:pt x="219" y="200"/>
                  </a:lnTo>
                  <a:close/>
                </a:path>
              </a:pathLst>
            </a:custGeom>
            <a:solidFill>
              <a:srgbClr val="BFBFB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6" name="Freeform 21"/>
            <p:cNvSpPr>
              <a:spLocks/>
            </p:cNvSpPr>
            <p:nvPr/>
          </p:nvSpPr>
          <p:spPr bwMode="auto">
            <a:xfrm>
              <a:off x="6478449" y="1480544"/>
              <a:ext cx="4763" cy="36512"/>
            </a:xfrm>
            <a:custGeom>
              <a:avLst/>
              <a:gdLst/>
              <a:ahLst/>
              <a:cxnLst>
                <a:cxn ang="0">
                  <a:pos x="219" y="199"/>
                </a:cxn>
                <a:cxn ang="0">
                  <a:pos x="219" y="1708"/>
                </a:cxn>
                <a:cxn ang="0">
                  <a:pos x="0" y="1566"/>
                </a:cxn>
                <a:cxn ang="0">
                  <a:pos x="0" y="0"/>
                </a:cxn>
                <a:cxn ang="0">
                  <a:pos x="219" y="199"/>
                </a:cxn>
              </a:cxnLst>
              <a:rect l="0" t="0" r="r" b="b"/>
              <a:pathLst>
                <a:path w="219" h="1708">
                  <a:moveTo>
                    <a:pt x="219" y="199"/>
                  </a:moveTo>
                  <a:lnTo>
                    <a:pt x="219" y="1708"/>
                  </a:lnTo>
                  <a:lnTo>
                    <a:pt x="0" y="1566"/>
                  </a:lnTo>
                  <a:lnTo>
                    <a:pt x="0" y="0"/>
                  </a:lnTo>
                  <a:lnTo>
                    <a:pt x="219" y="199"/>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7" name="Freeform 22"/>
            <p:cNvSpPr>
              <a:spLocks/>
            </p:cNvSpPr>
            <p:nvPr/>
          </p:nvSpPr>
          <p:spPr bwMode="auto">
            <a:xfrm>
              <a:off x="6476861" y="1477369"/>
              <a:ext cx="4763" cy="38100"/>
            </a:xfrm>
            <a:custGeom>
              <a:avLst/>
              <a:gdLst/>
              <a:ahLst/>
              <a:cxnLst>
                <a:cxn ang="0">
                  <a:pos x="221" y="199"/>
                </a:cxn>
                <a:cxn ang="0">
                  <a:pos x="221" y="1736"/>
                </a:cxn>
                <a:cxn ang="0">
                  <a:pos x="0" y="1594"/>
                </a:cxn>
                <a:cxn ang="0">
                  <a:pos x="0" y="0"/>
                </a:cxn>
                <a:cxn ang="0">
                  <a:pos x="221" y="199"/>
                </a:cxn>
              </a:cxnLst>
              <a:rect l="0" t="0" r="r" b="b"/>
              <a:pathLst>
                <a:path w="221" h="1736">
                  <a:moveTo>
                    <a:pt x="221" y="199"/>
                  </a:moveTo>
                  <a:lnTo>
                    <a:pt x="221" y="1736"/>
                  </a:lnTo>
                  <a:lnTo>
                    <a:pt x="0" y="1594"/>
                  </a:lnTo>
                  <a:lnTo>
                    <a:pt x="0" y="0"/>
                  </a:lnTo>
                  <a:lnTo>
                    <a:pt x="221" y="199"/>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8" name="Freeform 23"/>
            <p:cNvSpPr>
              <a:spLocks/>
            </p:cNvSpPr>
            <p:nvPr/>
          </p:nvSpPr>
          <p:spPr bwMode="auto">
            <a:xfrm>
              <a:off x="6473686" y="1475782"/>
              <a:ext cx="4763" cy="38100"/>
            </a:xfrm>
            <a:custGeom>
              <a:avLst/>
              <a:gdLst/>
              <a:ahLst/>
              <a:cxnLst>
                <a:cxn ang="0">
                  <a:pos x="221" y="199"/>
                </a:cxn>
                <a:cxn ang="0">
                  <a:pos x="221" y="1765"/>
                </a:cxn>
                <a:cxn ang="0">
                  <a:pos x="0" y="1623"/>
                </a:cxn>
                <a:cxn ang="0">
                  <a:pos x="0" y="0"/>
                </a:cxn>
                <a:cxn ang="0">
                  <a:pos x="221" y="199"/>
                </a:cxn>
              </a:cxnLst>
              <a:rect l="0" t="0" r="r" b="b"/>
              <a:pathLst>
                <a:path w="221" h="1765">
                  <a:moveTo>
                    <a:pt x="221" y="199"/>
                  </a:moveTo>
                  <a:lnTo>
                    <a:pt x="221" y="1765"/>
                  </a:lnTo>
                  <a:lnTo>
                    <a:pt x="0" y="1623"/>
                  </a:lnTo>
                  <a:lnTo>
                    <a:pt x="0" y="0"/>
                  </a:lnTo>
                  <a:lnTo>
                    <a:pt x="221" y="199"/>
                  </a:lnTo>
                  <a:close/>
                </a:path>
              </a:pathLst>
            </a:custGeom>
            <a:solidFill>
              <a:srgbClr val="C4C4C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9" name="Freeform 24"/>
            <p:cNvSpPr>
              <a:spLocks/>
            </p:cNvSpPr>
            <p:nvPr/>
          </p:nvSpPr>
          <p:spPr bwMode="auto">
            <a:xfrm>
              <a:off x="6472099" y="1474194"/>
              <a:ext cx="4763" cy="38100"/>
            </a:xfrm>
            <a:custGeom>
              <a:avLst/>
              <a:gdLst/>
              <a:ahLst/>
              <a:cxnLst>
                <a:cxn ang="0">
                  <a:pos x="220" y="199"/>
                </a:cxn>
                <a:cxn ang="0">
                  <a:pos x="220" y="1793"/>
                </a:cxn>
                <a:cxn ang="0">
                  <a:pos x="0" y="1651"/>
                </a:cxn>
                <a:cxn ang="0">
                  <a:pos x="0" y="0"/>
                </a:cxn>
                <a:cxn ang="0">
                  <a:pos x="220" y="199"/>
                </a:cxn>
              </a:cxnLst>
              <a:rect l="0" t="0" r="r" b="b"/>
              <a:pathLst>
                <a:path w="220" h="1793">
                  <a:moveTo>
                    <a:pt x="220" y="199"/>
                  </a:moveTo>
                  <a:lnTo>
                    <a:pt x="220" y="1793"/>
                  </a:lnTo>
                  <a:lnTo>
                    <a:pt x="0" y="1651"/>
                  </a:lnTo>
                  <a:lnTo>
                    <a:pt x="0" y="0"/>
                  </a:lnTo>
                  <a:lnTo>
                    <a:pt x="220" y="199"/>
                  </a:lnTo>
                  <a:close/>
                </a:path>
              </a:pathLst>
            </a:custGeom>
            <a:solidFill>
              <a:srgbClr val="C5C5C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0" name="Freeform 25"/>
            <p:cNvSpPr>
              <a:spLocks/>
            </p:cNvSpPr>
            <p:nvPr/>
          </p:nvSpPr>
          <p:spPr bwMode="auto">
            <a:xfrm>
              <a:off x="6468924" y="1471019"/>
              <a:ext cx="4763" cy="39687"/>
            </a:xfrm>
            <a:custGeom>
              <a:avLst/>
              <a:gdLst/>
              <a:ahLst/>
              <a:cxnLst>
                <a:cxn ang="0">
                  <a:pos x="220" y="199"/>
                </a:cxn>
                <a:cxn ang="0">
                  <a:pos x="220" y="1822"/>
                </a:cxn>
                <a:cxn ang="0">
                  <a:pos x="0" y="1680"/>
                </a:cxn>
                <a:cxn ang="0">
                  <a:pos x="0" y="0"/>
                </a:cxn>
                <a:cxn ang="0">
                  <a:pos x="220" y="199"/>
                </a:cxn>
              </a:cxnLst>
              <a:rect l="0" t="0" r="r" b="b"/>
              <a:pathLst>
                <a:path w="220" h="1822">
                  <a:moveTo>
                    <a:pt x="220" y="199"/>
                  </a:moveTo>
                  <a:lnTo>
                    <a:pt x="220" y="1822"/>
                  </a:lnTo>
                  <a:lnTo>
                    <a:pt x="0" y="1680"/>
                  </a:lnTo>
                  <a:lnTo>
                    <a:pt x="0" y="0"/>
                  </a:lnTo>
                  <a:lnTo>
                    <a:pt x="220" y="199"/>
                  </a:lnTo>
                  <a:close/>
                </a:path>
              </a:pathLst>
            </a:custGeom>
            <a:solidFill>
              <a:srgbClr val="C7C7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1" name="Freeform 26"/>
            <p:cNvSpPr>
              <a:spLocks/>
            </p:cNvSpPr>
            <p:nvPr/>
          </p:nvSpPr>
          <p:spPr bwMode="auto">
            <a:xfrm>
              <a:off x="6467336" y="1469432"/>
              <a:ext cx="4763" cy="39687"/>
            </a:xfrm>
            <a:custGeom>
              <a:avLst/>
              <a:gdLst/>
              <a:ahLst/>
              <a:cxnLst>
                <a:cxn ang="0">
                  <a:pos x="221" y="199"/>
                </a:cxn>
                <a:cxn ang="0">
                  <a:pos x="221" y="1850"/>
                </a:cxn>
                <a:cxn ang="0">
                  <a:pos x="0" y="1707"/>
                </a:cxn>
                <a:cxn ang="0">
                  <a:pos x="0" y="0"/>
                </a:cxn>
                <a:cxn ang="0">
                  <a:pos x="221" y="199"/>
                </a:cxn>
              </a:cxnLst>
              <a:rect l="0" t="0" r="r" b="b"/>
              <a:pathLst>
                <a:path w="221" h="1850">
                  <a:moveTo>
                    <a:pt x="221" y="199"/>
                  </a:moveTo>
                  <a:lnTo>
                    <a:pt x="221" y="1850"/>
                  </a:lnTo>
                  <a:lnTo>
                    <a:pt x="0" y="1707"/>
                  </a:lnTo>
                  <a:lnTo>
                    <a:pt x="0" y="0"/>
                  </a:lnTo>
                  <a:lnTo>
                    <a:pt x="221" y="199"/>
                  </a:lnTo>
                  <a:close/>
                </a:path>
              </a:pathLst>
            </a:custGeom>
            <a:solidFill>
              <a:srgbClr val="C9C9C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2" name="Freeform 27"/>
            <p:cNvSpPr>
              <a:spLocks/>
            </p:cNvSpPr>
            <p:nvPr/>
          </p:nvSpPr>
          <p:spPr bwMode="auto">
            <a:xfrm>
              <a:off x="6464161" y="1466257"/>
              <a:ext cx="4763" cy="41275"/>
            </a:xfrm>
            <a:custGeom>
              <a:avLst/>
              <a:gdLst/>
              <a:ahLst/>
              <a:cxnLst>
                <a:cxn ang="0">
                  <a:pos x="221" y="198"/>
                </a:cxn>
                <a:cxn ang="0">
                  <a:pos x="221" y="1878"/>
                </a:cxn>
                <a:cxn ang="0">
                  <a:pos x="0" y="1735"/>
                </a:cxn>
                <a:cxn ang="0">
                  <a:pos x="0" y="0"/>
                </a:cxn>
                <a:cxn ang="0">
                  <a:pos x="221" y="198"/>
                </a:cxn>
              </a:cxnLst>
              <a:rect l="0" t="0" r="r" b="b"/>
              <a:pathLst>
                <a:path w="221" h="1878">
                  <a:moveTo>
                    <a:pt x="221" y="198"/>
                  </a:moveTo>
                  <a:lnTo>
                    <a:pt x="221" y="1878"/>
                  </a:lnTo>
                  <a:lnTo>
                    <a:pt x="0" y="1735"/>
                  </a:lnTo>
                  <a:lnTo>
                    <a:pt x="0" y="0"/>
                  </a:lnTo>
                  <a:lnTo>
                    <a:pt x="221" y="198"/>
                  </a:lnTo>
                  <a:close/>
                </a:path>
              </a:pathLst>
            </a:custGeom>
            <a:solidFill>
              <a:srgbClr val="CACAC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3" name="Freeform 28"/>
            <p:cNvSpPr>
              <a:spLocks/>
            </p:cNvSpPr>
            <p:nvPr/>
          </p:nvSpPr>
          <p:spPr bwMode="auto">
            <a:xfrm>
              <a:off x="6462574" y="1464669"/>
              <a:ext cx="4763" cy="41275"/>
            </a:xfrm>
            <a:custGeom>
              <a:avLst/>
              <a:gdLst/>
              <a:ahLst/>
              <a:cxnLst>
                <a:cxn ang="0">
                  <a:pos x="220" y="199"/>
                </a:cxn>
                <a:cxn ang="0">
                  <a:pos x="220" y="1906"/>
                </a:cxn>
                <a:cxn ang="0">
                  <a:pos x="0" y="1764"/>
                </a:cxn>
                <a:cxn ang="0">
                  <a:pos x="0" y="0"/>
                </a:cxn>
                <a:cxn ang="0">
                  <a:pos x="220" y="199"/>
                </a:cxn>
              </a:cxnLst>
              <a:rect l="0" t="0" r="r" b="b"/>
              <a:pathLst>
                <a:path w="220" h="1906">
                  <a:moveTo>
                    <a:pt x="220" y="199"/>
                  </a:moveTo>
                  <a:lnTo>
                    <a:pt x="220" y="1906"/>
                  </a:lnTo>
                  <a:lnTo>
                    <a:pt x="0" y="1764"/>
                  </a:lnTo>
                  <a:lnTo>
                    <a:pt x="0" y="0"/>
                  </a:lnTo>
                  <a:lnTo>
                    <a:pt x="220" y="199"/>
                  </a:lnTo>
                  <a:close/>
                </a:path>
              </a:pathLst>
            </a:custGeom>
            <a:solidFill>
              <a:srgbClr val="CDCC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4" name="Freeform 29"/>
            <p:cNvSpPr>
              <a:spLocks/>
            </p:cNvSpPr>
            <p:nvPr/>
          </p:nvSpPr>
          <p:spPr bwMode="auto">
            <a:xfrm>
              <a:off x="6459399" y="1463082"/>
              <a:ext cx="4763" cy="41275"/>
            </a:xfrm>
            <a:custGeom>
              <a:avLst/>
              <a:gdLst/>
              <a:ahLst/>
              <a:cxnLst>
                <a:cxn ang="0">
                  <a:pos x="220" y="187"/>
                </a:cxn>
                <a:cxn ang="0">
                  <a:pos x="220" y="1922"/>
                </a:cxn>
                <a:cxn ang="0">
                  <a:pos x="0" y="1780"/>
                </a:cxn>
                <a:cxn ang="0">
                  <a:pos x="0" y="0"/>
                </a:cxn>
                <a:cxn ang="0">
                  <a:pos x="30" y="13"/>
                </a:cxn>
                <a:cxn ang="0">
                  <a:pos x="220" y="187"/>
                </a:cxn>
              </a:cxnLst>
              <a:rect l="0" t="0" r="r" b="b"/>
              <a:pathLst>
                <a:path w="220" h="1922">
                  <a:moveTo>
                    <a:pt x="220" y="187"/>
                  </a:moveTo>
                  <a:lnTo>
                    <a:pt x="220" y="1922"/>
                  </a:lnTo>
                  <a:lnTo>
                    <a:pt x="0" y="1780"/>
                  </a:lnTo>
                  <a:lnTo>
                    <a:pt x="0" y="0"/>
                  </a:lnTo>
                  <a:lnTo>
                    <a:pt x="30" y="13"/>
                  </a:lnTo>
                  <a:lnTo>
                    <a:pt x="220" y="187"/>
                  </a:lnTo>
                  <a:close/>
                </a:path>
              </a:pathLst>
            </a:custGeom>
            <a:solidFill>
              <a:srgbClr val="CECDC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5" name="Freeform 30"/>
            <p:cNvSpPr>
              <a:spLocks/>
            </p:cNvSpPr>
            <p:nvPr/>
          </p:nvSpPr>
          <p:spPr bwMode="auto">
            <a:xfrm>
              <a:off x="6457811" y="1461494"/>
              <a:ext cx="4763" cy="41275"/>
            </a:xfrm>
            <a:custGeom>
              <a:avLst/>
              <a:gdLst/>
              <a:ahLst/>
              <a:cxnLst>
                <a:cxn ang="0">
                  <a:pos x="221" y="136"/>
                </a:cxn>
                <a:cxn ang="0">
                  <a:pos x="221" y="1900"/>
                </a:cxn>
                <a:cxn ang="0">
                  <a:pos x="0" y="1758"/>
                </a:cxn>
                <a:cxn ang="0">
                  <a:pos x="0" y="0"/>
                </a:cxn>
                <a:cxn ang="0">
                  <a:pos x="141" y="62"/>
                </a:cxn>
                <a:cxn ang="0">
                  <a:pos x="221" y="136"/>
                </a:cxn>
              </a:cxnLst>
              <a:rect l="0" t="0" r="r" b="b"/>
              <a:pathLst>
                <a:path w="221" h="1900">
                  <a:moveTo>
                    <a:pt x="221" y="136"/>
                  </a:moveTo>
                  <a:lnTo>
                    <a:pt x="221" y="1900"/>
                  </a:lnTo>
                  <a:lnTo>
                    <a:pt x="0" y="1758"/>
                  </a:lnTo>
                  <a:lnTo>
                    <a:pt x="0" y="0"/>
                  </a:lnTo>
                  <a:lnTo>
                    <a:pt x="141" y="62"/>
                  </a:lnTo>
                  <a:lnTo>
                    <a:pt x="221" y="136"/>
                  </a:lnTo>
                  <a:close/>
                </a:path>
              </a:pathLst>
            </a:custGeom>
            <a:solidFill>
              <a:srgbClr val="D0CFC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6" name="Freeform 31"/>
            <p:cNvSpPr>
              <a:spLocks/>
            </p:cNvSpPr>
            <p:nvPr/>
          </p:nvSpPr>
          <p:spPr bwMode="auto">
            <a:xfrm>
              <a:off x="6454636" y="1461494"/>
              <a:ext cx="4763" cy="39687"/>
            </a:xfrm>
            <a:custGeom>
              <a:avLst/>
              <a:gdLst/>
              <a:ahLst/>
              <a:cxnLst>
                <a:cxn ang="0">
                  <a:pos x="220" y="99"/>
                </a:cxn>
                <a:cxn ang="0">
                  <a:pos x="220" y="1879"/>
                </a:cxn>
                <a:cxn ang="0">
                  <a:pos x="0" y="1736"/>
                </a:cxn>
                <a:cxn ang="0">
                  <a:pos x="0" y="0"/>
                </a:cxn>
                <a:cxn ang="0">
                  <a:pos x="220" y="99"/>
                </a:cxn>
              </a:cxnLst>
              <a:rect l="0" t="0" r="r" b="b"/>
              <a:pathLst>
                <a:path w="220" h="1879">
                  <a:moveTo>
                    <a:pt x="220" y="99"/>
                  </a:moveTo>
                  <a:lnTo>
                    <a:pt x="220" y="1879"/>
                  </a:lnTo>
                  <a:lnTo>
                    <a:pt x="0" y="1736"/>
                  </a:lnTo>
                  <a:lnTo>
                    <a:pt x="0" y="0"/>
                  </a:lnTo>
                  <a:lnTo>
                    <a:pt x="220" y="99"/>
                  </a:lnTo>
                  <a:close/>
                </a:path>
              </a:pathLst>
            </a:custGeom>
            <a:solidFill>
              <a:srgbClr val="D1D0D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7" name="Freeform 32"/>
            <p:cNvSpPr>
              <a:spLocks/>
            </p:cNvSpPr>
            <p:nvPr/>
          </p:nvSpPr>
          <p:spPr bwMode="auto">
            <a:xfrm>
              <a:off x="6453049" y="1459907"/>
              <a:ext cx="4763" cy="39687"/>
            </a:xfrm>
            <a:custGeom>
              <a:avLst/>
              <a:gdLst/>
              <a:ahLst/>
              <a:cxnLst>
                <a:cxn ang="0">
                  <a:pos x="219" y="100"/>
                </a:cxn>
                <a:cxn ang="0">
                  <a:pos x="219" y="1858"/>
                </a:cxn>
                <a:cxn ang="0">
                  <a:pos x="0" y="1715"/>
                </a:cxn>
                <a:cxn ang="0">
                  <a:pos x="0" y="0"/>
                </a:cxn>
                <a:cxn ang="0">
                  <a:pos x="219" y="100"/>
                </a:cxn>
              </a:cxnLst>
              <a:rect l="0" t="0" r="r" b="b"/>
              <a:pathLst>
                <a:path w="219" h="1858">
                  <a:moveTo>
                    <a:pt x="219" y="100"/>
                  </a:moveTo>
                  <a:lnTo>
                    <a:pt x="219" y="1858"/>
                  </a:lnTo>
                  <a:lnTo>
                    <a:pt x="0" y="1715"/>
                  </a:lnTo>
                  <a:lnTo>
                    <a:pt x="0" y="0"/>
                  </a:lnTo>
                  <a:lnTo>
                    <a:pt x="219" y="100"/>
                  </a:lnTo>
                  <a:close/>
                </a:path>
              </a:pathLst>
            </a:custGeom>
            <a:solidFill>
              <a:srgbClr val="D3D2D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8" name="Freeform 33"/>
            <p:cNvSpPr>
              <a:spLocks/>
            </p:cNvSpPr>
            <p:nvPr/>
          </p:nvSpPr>
          <p:spPr bwMode="auto">
            <a:xfrm>
              <a:off x="6449874" y="1458319"/>
              <a:ext cx="4763" cy="39687"/>
            </a:xfrm>
            <a:custGeom>
              <a:avLst/>
              <a:gdLst/>
              <a:ahLst/>
              <a:cxnLst>
                <a:cxn ang="0">
                  <a:pos x="220" y="99"/>
                </a:cxn>
                <a:cxn ang="0">
                  <a:pos x="220" y="1835"/>
                </a:cxn>
                <a:cxn ang="0">
                  <a:pos x="0" y="1693"/>
                </a:cxn>
                <a:cxn ang="0">
                  <a:pos x="0" y="0"/>
                </a:cxn>
                <a:cxn ang="0">
                  <a:pos x="220" y="99"/>
                </a:cxn>
              </a:cxnLst>
              <a:rect l="0" t="0" r="r" b="b"/>
              <a:pathLst>
                <a:path w="220" h="1835">
                  <a:moveTo>
                    <a:pt x="220" y="99"/>
                  </a:moveTo>
                  <a:lnTo>
                    <a:pt x="220" y="1835"/>
                  </a:lnTo>
                  <a:lnTo>
                    <a:pt x="0" y="1693"/>
                  </a:lnTo>
                  <a:lnTo>
                    <a:pt x="0" y="0"/>
                  </a:lnTo>
                  <a:lnTo>
                    <a:pt x="220" y="99"/>
                  </a:lnTo>
                  <a:close/>
                </a:path>
              </a:pathLst>
            </a:custGeom>
            <a:solidFill>
              <a:srgbClr val="D5D4D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9" name="Freeform 34"/>
            <p:cNvSpPr>
              <a:spLocks/>
            </p:cNvSpPr>
            <p:nvPr/>
          </p:nvSpPr>
          <p:spPr bwMode="auto">
            <a:xfrm>
              <a:off x="6446699" y="1458319"/>
              <a:ext cx="6350" cy="38100"/>
            </a:xfrm>
            <a:custGeom>
              <a:avLst/>
              <a:gdLst/>
              <a:ahLst/>
              <a:cxnLst>
                <a:cxn ang="0">
                  <a:pos x="221" y="99"/>
                </a:cxn>
                <a:cxn ang="0">
                  <a:pos x="221" y="1814"/>
                </a:cxn>
                <a:cxn ang="0">
                  <a:pos x="0" y="1672"/>
                </a:cxn>
                <a:cxn ang="0">
                  <a:pos x="0" y="0"/>
                </a:cxn>
                <a:cxn ang="0">
                  <a:pos x="221" y="99"/>
                </a:cxn>
              </a:cxnLst>
              <a:rect l="0" t="0" r="r" b="b"/>
              <a:pathLst>
                <a:path w="221" h="1814">
                  <a:moveTo>
                    <a:pt x="221" y="99"/>
                  </a:moveTo>
                  <a:lnTo>
                    <a:pt x="221" y="1814"/>
                  </a:lnTo>
                  <a:lnTo>
                    <a:pt x="0" y="1672"/>
                  </a:lnTo>
                  <a:lnTo>
                    <a:pt x="0" y="0"/>
                  </a:lnTo>
                  <a:lnTo>
                    <a:pt x="221" y="99"/>
                  </a:lnTo>
                  <a:close/>
                </a:path>
              </a:pathLst>
            </a:custGeom>
            <a:solidFill>
              <a:srgbClr val="D6D6D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0" name="Freeform 35"/>
            <p:cNvSpPr>
              <a:spLocks/>
            </p:cNvSpPr>
            <p:nvPr/>
          </p:nvSpPr>
          <p:spPr bwMode="auto">
            <a:xfrm>
              <a:off x="6445111" y="1456732"/>
              <a:ext cx="4763" cy="38100"/>
            </a:xfrm>
            <a:custGeom>
              <a:avLst/>
              <a:gdLst/>
              <a:ahLst/>
              <a:cxnLst>
                <a:cxn ang="0">
                  <a:pos x="221" y="100"/>
                </a:cxn>
                <a:cxn ang="0">
                  <a:pos x="221" y="1793"/>
                </a:cxn>
                <a:cxn ang="0">
                  <a:pos x="0" y="1651"/>
                </a:cxn>
                <a:cxn ang="0">
                  <a:pos x="0" y="0"/>
                </a:cxn>
                <a:cxn ang="0">
                  <a:pos x="221" y="100"/>
                </a:cxn>
              </a:cxnLst>
              <a:rect l="0" t="0" r="r" b="b"/>
              <a:pathLst>
                <a:path w="221" h="1793">
                  <a:moveTo>
                    <a:pt x="221" y="100"/>
                  </a:moveTo>
                  <a:lnTo>
                    <a:pt x="221" y="1793"/>
                  </a:lnTo>
                  <a:lnTo>
                    <a:pt x="0" y="1651"/>
                  </a:lnTo>
                  <a:lnTo>
                    <a:pt x="0" y="0"/>
                  </a:lnTo>
                  <a:lnTo>
                    <a:pt x="221" y="100"/>
                  </a:lnTo>
                  <a:close/>
                </a:path>
              </a:pathLst>
            </a:custGeom>
            <a:solidFill>
              <a:srgbClr val="D9D8D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1" name="Freeform 37"/>
            <p:cNvSpPr>
              <a:spLocks/>
            </p:cNvSpPr>
            <p:nvPr/>
          </p:nvSpPr>
          <p:spPr bwMode="auto">
            <a:xfrm>
              <a:off x="6440349" y="1453557"/>
              <a:ext cx="4763" cy="38100"/>
            </a:xfrm>
            <a:custGeom>
              <a:avLst/>
              <a:gdLst/>
              <a:ahLst/>
              <a:cxnLst>
                <a:cxn ang="0">
                  <a:pos x="220" y="99"/>
                </a:cxn>
                <a:cxn ang="0">
                  <a:pos x="220" y="1750"/>
                </a:cxn>
                <a:cxn ang="0">
                  <a:pos x="0" y="1608"/>
                </a:cxn>
                <a:cxn ang="0">
                  <a:pos x="0" y="0"/>
                </a:cxn>
                <a:cxn ang="0">
                  <a:pos x="220" y="99"/>
                </a:cxn>
              </a:cxnLst>
              <a:rect l="0" t="0" r="r" b="b"/>
              <a:pathLst>
                <a:path w="220" h="1750">
                  <a:moveTo>
                    <a:pt x="220" y="99"/>
                  </a:moveTo>
                  <a:lnTo>
                    <a:pt x="220" y="1750"/>
                  </a:lnTo>
                  <a:lnTo>
                    <a:pt x="0" y="1608"/>
                  </a:lnTo>
                  <a:lnTo>
                    <a:pt x="0" y="0"/>
                  </a:lnTo>
                  <a:lnTo>
                    <a:pt x="220" y="99"/>
                  </a:lnTo>
                  <a:close/>
                </a:path>
              </a:pathLst>
            </a:custGeom>
            <a:solidFill>
              <a:srgbClr val="DDDCD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2" name="Freeform 38"/>
            <p:cNvSpPr>
              <a:spLocks/>
            </p:cNvSpPr>
            <p:nvPr/>
          </p:nvSpPr>
          <p:spPr bwMode="auto">
            <a:xfrm>
              <a:off x="6437174" y="1453557"/>
              <a:ext cx="4763" cy="36512"/>
            </a:xfrm>
            <a:custGeom>
              <a:avLst/>
              <a:gdLst/>
              <a:ahLst/>
              <a:cxnLst>
                <a:cxn ang="0">
                  <a:pos x="221" y="99"/>
                </a:cxn>
                <a:cxn ang="0">
                  <a:pos x="221" y="1728"/>
                </a:cxn>
                <a:cxn ang="0">
                  <a:pos x="0" y="1586"/>
                </a:cxn>
                <a:cxn ang="0">
                  <a:pos x="0" y="0"/>
                </a:cxn>
                <a:cxn ang="0">
                  <a:pos x="221" y="99"/>
                </a:cxn>
              </a:cxnLst>
              <a:rect l="0" t="0" r="r" b="b"/>
              <a:pathLst>
                <a:path w="221" h="1728">
                  <a:moveTo>
                    <a:pt x="221" y="99"/>
                  </a:moveTo>
                  <a:lnTo>
                    <a:pt x="221" y="1728"/>
                  </a:lnTo>
                  <a:lnTo>
                    <a:pt x="0" y="1586"/>
                  </a:lnTo>
                  <a:lnTo>
                    <a:pt x="0" y="0"/>
                  </a:lnTo>
                  <a:lnTo>
                    <a:pt x="221" y="99"/>
                  </a:lnTo>
                  <a:close/>
                </a:path>
              </a:pathLst>
            </a:custGeom>
            <a:solidFill>
              <a:srgbClr val="DEDED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3" name="Freeform 39"/>
            <p:cNvSpPr>
              <a:spLocks/>
            </p:cNvSpPr>
            <p:nvPr/>
          </p:nvSpPr>
          <p:spPr bwMode="auto">
            <a:xfrm>
              <a:off x="6435586" y="1453557"/>
              <a:ext cx="4763" cy="36512"/>
            </a:xfrm>
            <a:custGeom>
              <a:avLst/>
              <a:gdLst/>
              <a:ahLst/>
              <a:cxnLst>
                <a:cxn ang="0">
                  <a:pos x="221" y="52"/>
                </a:cxn>
                <a:cxn ang="0">
                  <a:pos x="221" y="1660"/>
                </a:cxn>
                <a:cxn ang="0">
                  <a:pos x="0" y="1517"/>
                </a:cxn>
                <a:cxn ang="0">
                  <a:pos x="0" y="26"/>
                </a:cxn>
                <a:cxn ang="0">
                  <a:pos x="104" y="0"/>
                </a:cxn>
                <a:cxn ang="0">
                  <a:pos x="221" y="52"/>
                </a:cxn>
              </a:cxnLst>
              <a:rect l="0" t="0" r="r" b="b"/>
              <a:pathLst>
                <a:path w="221" h="1660">
                  <a:moveTo>
                    <a:pt x="221" y="52"/>
                  </a:moveTo>
                  <a:lnTo>
                    <a:pt x="221" y="1660"/>
                  </a:lnTo>
                  <a:lnTo>
                    <a:pt x="0" y="1517"/>
                  </a:lnTo>
                  <a:lnTo>
                    <a:pt x="0" y="26"/>
                  </a:lnTo>
                  <a:lnTo>
                    <a:pt x="104" y="0"/>
                  </a:lnTo>
                  <a:lnTo>
                    <a:pt x="221" y="52"/>
                  </a:lnTo>
                  <a:close/>
                </a:path>
              </a:pathLst>
            </a:custGeom>
            <a:solidFill>
              <a:srgbClr val="E1E0E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4" name="Freeform 40"/>
            <p:cNvSpPr>
              <a:spLocks/>
            </p:cNvSpPr>
            <p:nvPr/>
          </p:nvSpPr>
          <p:spPr bwMode="auto">
            <a:xfrm>
              <a:off x="6432411" y="1453557"/>
              <a:ext cx="4763" cy="34925"/>
            </a:xfrm>
            <a:custGeom>
              <a:avLst/>
              <a:gdLst/>
              <a:ahLst/>
              <a:cxnLst>
                <a:cxn ang="0">
                  <a:pos x="220" y="3"/>
                </a:cxn>
                <a:cxn ang="0">
                  <a:pos x="220" y="1589"/>
                </a:cxn>
                <a:cxn ang="0">
                  <a:pos x="0" y="1446"/>
                </a:cxn>
                <a:cxn ang="0">
                  <a:pos x="0" y="54"/>
                </a:cxn>
                <a:cxn ang="0">
                  <a:pos x="214" y="0"/>
                </a:cxn>
                <a:cxn ang="0">
                  <a:pos x="220" y="3"/>
                </a:cxn>
              </a:cxnLst>
              <a:rect l="0" t="0" r="r" b="b"/>
              <a:pathLst>
                <a:path w="220" h="1589">
                  <a:moveTo>
                    <a:pt x="220" y="3"/>
                  </a:moveTo>
                  <a:lnTo>
                    <a:pt x="220" y="1589"/>
                  </a:lnTo>
                  <a:lnTo>
                    <a:pt x="0" y="1446"/>
                  </a:lnTo>
                  <a:lnTo>
                    <a:pt x="0" y="54"/>
                  </a:lnTo>
                  <a:lnTo>
                    <a:pt x="214" y="0"/>
                  </a:lnTo>
                  <a:lnTo>
                    <a:pt x="220" y="3"/>
                  </a:lnTo>
                  <a:close/>
                </a:path>
              </a:pathLst>
            </a:custGeom>
            <a:solidFill>
              <a:srgbClr val="E3E3E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5" name="Freeform 41"/>
            <p:cNvSpPr>
              <a:spLocks/>
            </p:cNvSpPr>
            <p:nvPr/>
          </p:nvSpPr>
          <p:spPr bwMode="auto">
            <a:xfrm>
              <a:off x="6430824" y="1453557"/>
              <a:ext cx="4763" cy="33337"/>
            </a:xfrm>
            <a:custGeom>
              <a:avLst/>
              <a:gdLst/>
              <a:ahLst/>
              <a:cxnLst>
                <a:cxn ang="0">
                  <a:pos x="220" y="0"/>
                </a:cxn>
                <a:cxn ang="0">
                  <a:pos x="220" y="1491"/>
                </a:cxn>
                <a:cxn ang="0">
                  <a:pos x="0" y="1349"/>
                </a:cxn>
                <a:cxn ang="0">
                  <a:pos x="0" y="56"/>
                </a:cxn>
                <a:cxn ang="0">
                  <a:pos x="220" y="0"/>
                </a:cxn>
              </a:cxnLst>
              <a:rect l="0" t="0" r="r" b="b"/>
              <a:pathLst>
                <a:path w="220" h="1491">
                  <a:moveTo>
                    <a:pt x="220" y="0"/>
                  </a:moveTo>
                  <a:lnTo>
                    <a:pt x="220" y="1491"/>
                  </a:lnTo>
                  <a:lnTo>
                    <a:pt x="0" y="1349"/>
                  </a:lnTo>
                  <a:lnTo>
                    <a:pt x="0" y="56"/>
                  </a:lnTo>
                  <a:lnTo>
                    <a:pt x="220" y="0"/>
                  </a:lnTo>
                  <a:close/>
                </a:path>
              </a:pathLst>
            </a:custGeom>
            <a:solidFill>
              <a:srgbClr val="E4E4E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6" name="Freeform 42"/>
            <p:cNvSpPr>
              <a:spLocks/>
            </p:cNvSpPr>
            <p:nvPr/>
          </p:nvSpPr>
          <p:spPr bwMode="auto">
            <a:xfrm>
              <a:off x="6427649" y="1455144"/>
              <a:ext cx="4763" cy="30162"/>
            </a:xfrm>
            <a:custGeom>
              <a:avLst/>
              <a:gdLst/>
              <a:ahLst/>
              <a:cxnLst>
                <a:cxn ang="0">
                  <a:pos x="219" y="0"/>
                </a:cxn>
                <a:cxn ang="0">
                  <a:pos x="219" y="1392"/>
                </a:cxn>
                <a:cxn ang="0">
                  <a:pos x="0" y="1250"/>
                </a:cxn>
                <a:cxn ang="0">
                  <a:pos x="0" y="56"/>
                </a:cxn>
                <a:cxn ang="0">
                  <a:pos x="219" y="0"/>
                </a:cxn>
              </a:cxnLst>
              <a:rect l="0" t="0" r="r" b="b"/>
              <a:pathLst>
                <a:path w="219" h="1392">
                  <a:moveTo>
                    <a:pt x="219" y="0"/>
                  </a:moveTo>
                  <a:lnTo>
                    <a:pt x="219" y="1392"/>
                  </a:lnTo>
                  <a:lnTo>
                    <a:pt x="0" y="1250"/>
                  </a:lnTo>
                  <a:lnTo>
                    <a:pt x="0" y="56"/>
                  </a:lnTo>
                  <a:lnTo>
                    <a:pt x="219" y="0"/>
                  </a:lnTo>
                  <a:close/>
                </a:path>
              </a:pathLst>
            </a:custGeom>
            <a:solidFill>
              <a:srgbClr val="E7E6E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7" name="Freeform 43"/>
            <p:cNvSpPr>
              <a:spLocks/>
            </p:cNvSpPr>
            <p:nvPr/>
          </p:nvSpPr>
          <p:spPr bwMode="auto">
            <a:xfrm>
              <a:off x="6426061" y="1455144"/>
              <a:ext cx="4763" cy="28575"/>
            </a:xfrm>
            <a:custGeom>
              <a:avLst/>
              <a:gdLst/>
              <a:ahLst/>
              <a:cxnLst>
                <a:cxn ang="0">
                  <a:pos x="220" y="0"/>
                </a:cxn>
                <a:cxn ang="0">
                  <a:pos x="220" y="1293"/>
                </a:cxn>
                <a:cxn ang="0">
                  <a:pos x="0" y="1150"/>
                </a:cxn>
                <a:cxn ang="0">
                  <a:pos x="0" y="56"/>
                </a:cxn>
                <a:cxn ang="0">
                  <a:pos x="220" y="0"/>
                </a:cxn>
              </a:cxnLst>
              <a:rect l="0" t="0" r="r" b="b"/>
              <a:pathLst>
                <a:path w="220" h="1293">
                  <a:moveTo>
                    <a:pt x="220" y="0"/>
                  </a:moveTo>
                  <a:lnTo>
                    <a:pt x="220" y="1293"/>
                  </a:lnTo>
                  <a:lnTo>
                    <a:pt x="0" y="1150"/>
                  </a:lnTo>
                  <a:lnTo>
                    <a:pt x="0" y="56"/>
                  </a:lnTo>
                  <a:lnTo>
                    <a:pt x="220" y="0"/>
                  </a:lnTo>
                  <a:close/>
                </a:path>
              </a:pathLst>
            </a:custGeom>
            <a:solidFill>
              <a:srgbClr val="E8E8E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8" name="Freeform 44"/>
            <p:cNvSpPr>
              <a:spLocks/>
            </p:cNvSpPr>
            <p:nvPr/>
          </p:nvSpPr>
          <p:spPr bwMode="auto">
            <a:xfrm>
              <a:off x="6422886" y="1455144"/>
              <a:ext cx="4763" cy="26987"/>
            </a:xfrm>
            <a:custGeom>
              <a:avLst/>
              <a:gdLst/>
              <a:ahLst/>
              <a:cxnLst>
                <a:cxn ang="0">
                  <a:pos x="221" y="0"/>
                </a:cxn>
                <a:cxn ang="0">
                  <a:pos x="221" y="1194"/>
                </a:cxn>
                <a:cxn ang="0">
                  <a:pos x="0" y="1051"/>
                </a:cxn>
                <a:cxn ang="0">
                  <a:pos x="0" y="56"/>
                </a:cxn>
                <a:cxn ang="0">
                  <a:pos x="221" y="0"/>
                </a:cxn>
              </a:cxnLst>
              <a:rect l="0" t="0" r="r" b="b"/>
              <a:pathLst>
                <a:path w="221" h="1194">
                  <a:moveTo>
                    <a:pt x="221" y="0"/>
                  </a:moveTo>
                  <a:lnTo>
                    <a:pt x="221" y="1194"/>
                  </a:lnTo>
                  <a:lnTo>
                    <a:pt x="0" y="1051"/>
                  </a:lnTo>
                  <a:lnTo>
                    <a:pt x="0" y="56"/>
                  </a:lnTo>
                  <a:lnTo>
                    <a:pt x="221" y="0"/>
                  </a:lnTo>
                  <a:close/>
                </a:path>
              </a:pathLst>
            </a:custGeom>
            <a:solidFill>
              <a:srgbClr val="EBEAE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9" name="Freeform 45"/>
            <p:cNvSpPr>
              <a:spLocks/>
            </p:cNvSpPr>
            <p:nvPr/>
          </p:nvSpPr>
          <p:spPr bwMode="auto">
            <a:xfrm>
              <a:off x="6421299" y="1456732"/>
              <a:ext cx="4763" cy="23812"/>
            </a:xfrm>
            <a:custGeom>
              <a:avLst/>
              <a:gdLst/>
              <a:ahLst/>
              <a:cxnLst>
                <a:cxn ang="0">
                  <a:pos x="220" y="0"/>
                </a:cxn>
                <a:cxn ang="0">
                  <a:pos x="220" y="1094"/>
                </a:cxn>
                <a:cxn ang="0">
                  <a:pos x="0" y="952"/>
                </a:cxn>
                <a:cxn ang="0">
                  <a:pos x="0" y="56"/>
                </a:cxn>
                <a:cxn ang="0">
                  <a:pos x="220" y="0"/>
                </a:cxn>
              </a:cxnLst>
              <a:rect l="0" t="0" r="r" b="b"/>
              <a:pathLst>
                <a:path w="220" h="1094">
                  <a:moveTo>
                    <a:pt x="220" y="0"/>
                  </a:moveTo>
                  <a:lnTo>
                    <a:pt x="220" y="1094"/>
                  </a:lnTo>
                  <a:lnTo>
                    <a:pt x="0" y="952"/>
                  </a:lnTo>
                  <a:lnTo>
                    <a:pt x="0" y="56"/>
                  </a:lnTo>
                  <a:lnTo>
                    <a:pt x="220" y="0"/>
                  </a:lnTo>
                  <a:close/>
                </a:path>
              </a:pathLst>
            </a:custGeom>
            <a:solidFill>
              <a:srgbClr val="ECECE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0" name="Freeform 46"/>
            <p:cNvSpPr>
              <a:spLocks/>
            </p:cNvSpPr>
            <p:nvPr/>
          </p:nvSpPr>
          <p:spPr bwMode="auto">
            <a:xfrm>
              <a:off x="6418124" y="1456732"/>
              <a:ext cx="4763" cy="22225"/>
            </a:xfrm>
            <a:custGeom>
              <a:avLst/>
              <a:gdLst/>
              <a:ahLst/>
              <a:cxnLst>
                <a:cxn ang="0">
                  <a:pos x="220" y="0"/>
                </a:cxn>
                <a:cxn ang="0">
                  <a:pos x="220" y="995"/>
                </a:cxn>
                <a:cxn ang="0">
                  <a:pos x="0" y="853"/>
                </a:cxn>
                <a:cxn ang="0">
                  <a:pos x="0" y="56"/>
                </a:cxn>
                <a:cxn ang="0">
                  <a:pos x="220" y="0"/>
                </a:cxn>
              </a:cxnLst>
              <a:rect l="0" t="0" r="r" b="b"/>
              <a:pathLst>
                <a:path w="220" h="995">
                  <a:moveTo>
                    <a:pt x="220" y="0"/>
                  </a:moveTo>
                  <a:lnTo>
                    <a:pt x="220" y="995"/>
                  </a:lnTo>
                  <a:lnTo>
                    <a:pt x="0" y="853"/>
                  </a:lnTo>
                  <a:lnTo>
                    <a:pt x="0" y="56"/>
                  </a:lnTo>
                  <a:lnTo>
                    <a:pt x="220" y="0"/>
                  </a:lnTo>
                  <a:close/>
                </a:path>
              </a:pathLst>
            </a:custGeom>
            <a:solidFill>
              <a:srgbClr val="EFEEE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1" name="Freeform 47"/>
            <p:cNvSpPr>
              <a:spLocks/>
            </p:cNvSpPr>
            <p:nvPr/>
          </p:nvSpPr>
          <p:spPr bwMode="auto">
            <a:xfrm>
              <a:off x="6416536" y="1456732"/>
              <a:ext cx="4763" cy="20637"/>
            </a:xfrm>
            <a:custGeom>
              <a:avLst/>
              <a:gdLst/>
              <a:ahLst/>
              <a:cxnLst>
                <a:cxn ang="0">
                  <a:pos x="221" y="0"/>
                </a:cxn>
                <a:cxn ang="0">
                  <a:pos x="221" y="896"/>
                </a:cxn>
                <a:cxn ang="0">
                  <a:pos x="0" y="754"/>
                </a:cxn>
                <a:cxn ang="0">
                  <a:pos x="0" y="56"/>
                </a:cxn>
                <a:cxn ang="0">
                  <a:pos x="221" y="0"/>
                </a:cxn>
              </a:cxnLst>
              <a:rect l="0" t="0" r="r" b="b"/>
              <a:pathLst>
                <a:path w="221" h="896">
                  <a:moveTo>
                    <a:pt x="221" y="0"/>
                  </a:moveTo>
                  <a:lnTo>
                    <a:pt x="221" y="896"/>
                  </a:lnTo>
                  <a:lnTo>
                    <a:pt x="0" y="754"/>
                  </a:lnTo>
                  <a:lnTo>
                    <a:pt x="0" y="56"/>
                  </a:lnTo>
                  <a:lnTo>
                    <a:pt x="221" y="0"/>
                  </a:lnTo>
                  <a:close/>
                </a:path>
              </a:pathLst>
            </a:custGeom>
            <a:solidFill>
              <a:srgbClr val="F1F1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2" name="Freeform 48"/>
            <p:cNvSpPr>
              <a:spLocks/>
            </p:cNvSpPr>
            <p:nvPr/>
          </p:nvSpPr>
          <p:spPr bwMode="auto">
            <a:xfrm>
              <a:off x="6413361" y="1458319"/>
              <a:ext cx="4763" cy="17462"/>
            </a:xfrm>
            <a:custGeom>
              <a:avLst/>
              <a:gdLst/>
              <a:ahLst/>
              <a:cxnLst>
                <a:cxn ang="0">
                  <a:pos x="221" y="0"/>
                </a:cxn>
                <a:cxn ang="0">
                  <a:pos x="221" y="797"/>
                </a:cxn>
                <a:cxn ang="0">
                  <a:pos x="0" y="655"/>
                </a:cxn>
                <a:cxn ang="0">
                  <a:pos x="0" y="56"/>
                </a:cxn>
                <a:cxn ang="0">
                  <a:pos x="221" y="0"/>
                </a:cxn>
              </a:cxnLst>
              <a:rect l="0" t="0" r="r" b="b"/>
              <a:pathLst>
                <a:path w="221" h="797">
                  <a:moveTo>
                    <a:pt x="221" y="0"/>
                  </a:moveTo>
                  <a:lnTo>
                    <a:pt x="221" y="797"/>
                  </a:lnTo>
                  <a:lnTo>
                    <a:pt x="0" y="655"/>
                  </a:lnTo>
                  <a:lnTo>
                    <a:pt x="0" y="56"/>
                  </a:lnTo>
                  <a:lnTo>
                    <a:pt x="221" y="0"/>
                  </a:lnTo>
                  <a:close/>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3" name="Freeform 49"/>
            <p:cNvSpPr>
              <a:spLocks/>
            </p:cNvSpPr>
            <p:nvPr/>
          </p:nvSpPr>
          <p:spPr bwMode="auto">
            <a:xfrm>
              <a:off x="6411774" y="1458319"/>
              <a:ext cx="4763" cy="15875"/>
            </a:xfrm>
            <a:custGeom>
              <a:avLst/>
              <a:gdLst/>
              <a:ahLst/>
              <a:cxnLst>
                <a:cxn ang="0">
                  <a:pos x="220" y="0"/>
                </a:cxn>
                <a:cxn ang="0">
                  <a:pos x="220" y="698"/>
                </a:cxn>
                <a:cxn ang="0">
                  <a:pos x="0" y="556"/>
                </a:cxn>
                <a:cxn ang="0">
                  <a:pos x="0" y="56"/>
                </a:cxn>
                <a:cxn ang="0">
                  <a:pos x="220" y="0"/>
                </a:cxn>
              </a:cxnLst>
              <a:rect l="0" t="0" r="r" b="b"/>
              <a:pathLst>
                <a:path w="220" h="698">
                  <a:moveTo>
                    <a:pt x="220" y="0"/>
                  </a:moveTo>
                  <a:lnTo>
                    <a:pt x="220" y="698"/>
                  </a:lnTo>
                  <a:lnTo>
                    <a:pt x="0" y="556"/>
                  </a:lnTo>
                  <a:lnTo>
                    <a:pt x="0" y="56"/>
                  </a:lnTo>
                  <a:lnTo>
                    <a:pt x="220" y="0"/>
                  </a:ln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4" name="Freeform 50"/>
            <p:cNvSpPr>
              <a:spLocks/>
            </p:cNvSpPr>
            <p:nvPr/>
          </p:nvSpPr>
          <p:spPr bwMode="auto">
            <a:xfrm>
              <a:off x="6408599" y="1459907"/>
              <a:ext cx="4763" cy="12700"/>
            </a:xfrm>
            <a:custGeom>
              <a:avLst/>
              <a:gdLst/>
              <a:ahLst/>
              <a:cxnLst>
                <a:cxn ang="0">
                  <a:pos x="220" y="0"/>
                </a:cxn>
                <a:cxn ang="0">
                  <a:pos x="220" y="599"/>
                </a:cxn>
                <a:cxn ang="0">
                  <a:pos x="0" y="457"/>
                </a:cxn>
                <a:cxn ang="0">
                  <a:pos x="0" y="56"/>
                </a:cxn>
                <a:cxn ang="0">
                  <a:pos x="220" y="0"/>
                </a:cxn>
              </a:cxnLst>
              <a:rect l="0" t="0" r="r" b="b"/>
              <a:pathLst>
                <a:path w="220" h="599">
                  <a:moveTo>
                    <a:pt x="220" y="0"/>
                  </a:moveTo>
                  <a:lnTo>
                    <a:pt x="220" y="599"/>
                  </a:lnTo>
                  <a:lnTo>
                    <a:pt x="0" y="457"/>
                  </a:lnTo>
                  <a:lnTo>
                    <a:pt x="0" y="56"/>
                  </a:lnTo>
                  <a:lnTo>
                    <a:pt x="220" y="0"/>
                  </a:lnTo>
                  <a:close/>
                </a:path>
              </a:pathLst>
            </a:custGeom>
            <a:solidFill>
              <a:srgbClr val="F6F6F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5" name="Freeform 51"/>
            <p:cNvSpPr>
              <a:spLocks/>
            </p:cNvSpPr>
            <p:nvPr/>
          </p:nvSpPr>
          <p:spPr bwMode="auto">
            <a:xfrm>
              <a:off x="6407011" y="1459907"/>
              <a:ext cx="4763" cy="11112"/>
            </a:xfrm>
            <a:custGeom>
              <a:avLst/>
              <a:gdLst/>
              <a:ahLst/>
              <a:cxnLst>
                <a:cxn ang="0">
                  <a:pos x="221" y="0"/>
                </a:cxn>
                <a:cxn ang="0">
                  <a:pos x="221" y="500"/>
                </a:cxn>
                <a:cxn ang="0">
                  <a:pos x="0" y="358"/>
                </a:cxn>
                <a:cxn ang="0">
                  <a:pos x="0" y="56"/>
                </a:cxn>
                <a:cxn ang="0">
                  <a:pos x="221" y="0"/>
                </a:cxn>
              </a:cxnLst>
              <a:rect l="0" t="0" r="r" b="b"/>
              <a:pathLst>
                <a:path w="221" h="500">
                  <a:moveTo>
                    <a:pt x="221" y="0"/>
                  </a:moveTo>
                  <a:lnTo>
                    <a:pt x="221" y="500"/>
                  </a:lnTo>
                  <a:lnTo>
                    <a:pt x="0" y="358"/>
                  </a:lnTo>
                  <a:lnTo>
                    <a:pt x="0" y="56"/>
                  </a:lnTo>
                  <a:lnTo>
                    <a:pt x="221" y="0"/>
                  </a:lnTo>
                  <a:close/>
                </a:path>
              </a:pathLst>
            </a:custGeom>
            <a:solidFill>
              <a:srgbClr val="F9F9F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6" name="Freeform 52"/>
            <p:cNvSpPr>
              <a:spLocks/>
            </p:cNvSpPr>
            <p:nvPr/>
          </p:nvSpPr>
          <p:spPr bwMode="auto">
            <a:xfrm>
              <a:off x="6403836" y="1459907"/>
              <a:ext cx="4763" cy="9525"/>
            </a:xfrm>
            <a:custGeom>
              <a:avLst/>
              <a:gdLst/>
              <a:ahLst/>
              <a:cxnLst>
                <a:cxn ang="0">
                  <a:pos x="221" y="0"/>
                </a:cxn>
                <a:cxn ang="0">
                  <a:pos x="221" y="401"/>
                </a:cxn>
                <a:cxn ang="0">
                  <a:pos x="0" y="259"/>
                </a:cxn>
                <a:cxn ang="0">
                  <a:pos x="0" y="56"/>
                </a:cxn>
                <a:cxn ang="0">
                  <a:pos x="221" y="0"/>
                </a:cxn>
              </a:cxnLst>
              <a:rect l="0" t="0" r="r" b="b"/>
              <a:pathLst>
                <a:path w="221" h="401">
                  <a:moveTo>
                    <a:pt x="221" y="0"/>
                  </a:moveTo>
                  <a:lnTo>
                    <a:pt x="221" y="401"/>
                  </a:lnTo>
                  <a:lnTo>
                    <a:pt x="0" y="259"/>
                  </a:lnTo>
                  <a:lnTo>
                    <a:pt x="0" y="56"/>
                  </a:lnTo>
                  <a:lnTo>
                    <a:pt x="221" y="0"/>
                  </a:lnTo>
                  <a:close/>
                </a:path>
              </a:pathLst>
            </a:custGeom>
            <a:solidFill>
              <a:srgbClr val="FAFAF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7" name="Freeform 53"/>
            <p:cNvSpPr>
              <a:spLocks/>
            </p:cNvSpPr>
            <p:nvPr/>
          </p:nvSpPr>
          <p:spPr bwMode="auto">
            <a:xfrm>
              <a:off x="6402249" y="1461494"/>
              <a:ext cx="4763" cy="6350"/>
            </a:xfrm>
            <a:custGeom>
              <a:avLst/>
              <a:gdLst/>
              <a:ahLst/>
              <a:cxnLst>
                <a:cxn ang="0">
                  <a:pos x="219" y="0"/>
                </a:cxn>
                <a:cxn ang="0">
                  <a:pos x="219" y="302"/>
                </a:cxn>
                <a:cxn ang="0">
                  <a:pos x="0" y="159"/>
                </a:cxn>
                <a:cxn ang="0">
                  <a:pos x="0" y="56"/>
                </a:cxn>
                <a:cxn ang="0">
                  <a:pos x="219" y="0"/>
                </a:cxn>
              </a:cxnLst>
              <a:rect l="0" t="0" r="r" b="b"/>
              <a:pathLst>
                <a:path w="219" h="302">
                  <a:moveTo>
                    <a:pt x="219" y="0"/>
                  </a:moveTo>
                  <a:lnTo>
                    <a:pt x="219" y="302"/>
                  </a:lnTo>
                  <a:lnTo>
                    <a:pt x="0" y="159"/>
                  </a:lnTo>
                  <a:lnTo>
                    <a:pt x="0" y="56"/>
                  </a:lnTo>
                  <a:lnTo>
                    <a:pt x="219" y="0"/>
                  </a:lnTo>
                  <a:close/>
                </a:path>
              </a:pathLst>
            </a:custGeom>
            <a:solidFill>
              <a:srgbClr val="FDFDF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8" name="Freeform 54"/>
            <p:cNvSpPr>
              <a:spLocks/>
            </p:cNvSpPr>
            <p:nvPr/>
          </p:nvSpPr>
          <p:spPr bwMode="auto">
            <a:xfrm>
              <a:off x="6399074" y="1461494"/>
              <a:ext cx="4763" cy="4762"/>
            </a:xfrm>
            <a:custGeom>
              <a:avLst/>
              <a:gdLst/>
              <a:ahLst/>
              <a:cxnLst>
                <a:cxn ang="0">
                  <a:pos x="219" y="0"/>
                </a:cxn>
                <a:cxn ang="0">
                  <a:pos x="219" y="203"/>
                </a:cxn>
                <a:cxn ang="0">
                  <a:pos x="0" y="60"/>
                </a:cxn>
                <a:cxn ang="0">
                  <a:pos x="0" y="55"/>
                </a:cxn>
                <a:cxn ang="0">
                  <a:pos x="219" y="0"/>
                </a:cxn>
              </a:cxnLst>
              <a:rect l="0" t="0" r="r" b="b"/>
              <a:pathLst>
                <a:path w="219" h="203">
                  <a:moveTo>
                    <a:pt x="219" y="0"/>
                  </a:moveTo>
                  <a:lnTo>
                    <a:pt x="219" y="203"/>
                  </a:lnTo>
                  <a:lnTo>
                    <a:pt x="0" y="60"/>
                  </a:lnTo>
                  <a:lnTo>
                    <a:pt x="0" y="55"/>
                  </a:lnTo>
                  <a:lnTo>
                    <a:pt x="219"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9" name="Freeform 55"/>
            <p:cNvSpPr>
              <a:spLocks/>
            </p:cNvSpPr>
            <p:nvPr/>
          </p:nvSpPr>
          <p:spPr bwMode="auto">
            <a:xfrm>
              <a:off x="6399074" y="1463082"/>
              <a:ext cx="3175" cy="1587"/>
            </a:xfrm>
            <a:custGeom>
              <a:avLst/>
              <a:gdLst/>
              <a:ahLst/>
              <a:cxnLst>
                <a:cxn ang="0">
                  <a:pos x="115" y="0"/>
                </a:cxn>
                <a:cxn ang="0">
                  <a:pos x="115" y="103"/>
                </a:cxn>
                <a:cxn ang="0">
                  <a:pos x="0" y="29"/>
                </a:cxn>
                <a:cxn ang="0">
                  <a:pos x="115" y="0"/>
                </a:cxn>
              </a:cxnLst>
              <a:rect l="0" t="0" r="r" b="b"/>
              <a:pathLst>
                <a:path w="115" h="103">
                  <a:moveTo>
                    <a:pt x="115" y="0"/>
                  </a:moveTo>
                  <a:lnTo>
                    <a:pt x="115" y="103"/>
                  </a:lnTo>
                  <a:lnTo>
                    <a:pt x="0" y="29"/>
                  </a:lnTo>
                  <a:lnTo>
                    <a:pt x="11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0" name="Freeform 60"/>
            <p:cNvSpPr>
              <a:spLocks/>
            </p:cNvSpPr>
            <p:nvPr/>
          </p:nvSpPr>
          <p:spPr bwMode="auto">
            <a:xfrm>
              <a:off x="6430824" y="1390057"/>
              <a:ext cx="257175" cy="103187"/>
            </a:xfrm>
            <a:custGeom>
              <a:avLst/>
              <a:gdLst/>
              <a:ahLst/>
              <a:cxnLst>
                <a:cxn ang="0">
                  <a:pos x="0" y="2081"/>
                </a:cxn>
                <a:cxn ang="0">
                  <a:pos x="4201" y="960"/>
                </a:cxn>
                <a:cxn ang="0">
                  <a:pos x="7931" y="0"/>
                </a:cxn>
                <a:cxn ang="0">
                  <a:pos x="10758" y="1780"/>
                </a:cxn>
                <a:cxn ang="0">
                  <a:pos x="11849" y="2563"/>
                </a:cxn>
                <a:cxn ang="0">
                  <a:pos x="11819" y="2569"/>
                </a:cxn>
                <a:cxn ang="0">
                  <a:pos x="4199" y="4763"/>
                </a:cxn>
                <a:cxn ang="0">
                  <a:pos x="0" y="2081"/>
                </a:cxn>
              </a:cxnLst>
              <a:rect l="0" t="0" r="r" b="b"/>
              <a:pathLst>
                <a:path w="11849" h="4763">
                  <a:moveTo>
                    <a:pt x="0" y="2081"/>
                  </a:moveTo>
                  <a:lnTo>
                    <a:pt x="4201" y="960"/>
                  </a:lnTo>
                  <a:lnTo>
                    <a:pt x="7931" y="0"/>
                  </a:lnTo>
                  <a:lnTo>
                    <a:pt x="10758" y="1780"/>
                  </a:lnTo>
                  <a:lnTo>
                    <a:pt x="11849" y="2563"/>
                  </a:lnTo>
                  <a:lnTo>
                    <a:pt x="11819" y="2569"/>
                  </a:lnTo>
                  <a:lnTo>
                    <a:pt x="4199" y="4763"/>
                  </a:lnTo>
                  <a:lnTo>
                    <a:pt x="0" y="2081"/>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1" name="Freeform 61"/>
            <p:cNvSpPr>
              <a:spLocks/>
            </p:cNvSpPr>
            <p:nvPr/>
          </p:nvSpPr>
          <p:spPr bwMode="auto">
            <a:xfrm>
              <a:off x="6430824" y="1434507"/>
              <a:ext cx="90488" cy="84137"/>
            </a:xfrm>
            <a:custGeom>
              <a:avLst/>
              <a:gdLst/>
              <a:ahLst/>
              <a:cxnLst>
                <a:cxn ang="0">
                  <a:pos x="0" y="0"/>
                </a:cxn>
                <a:cxn ang="0">
                  <a:pos x="4216" y="2693"/>
                </a:cxn>
                <a:cxn ang="0">
                  <a:pos x="4192" y="3881"/>
                </a:cxn>
                <a:cxn ang="0">
                  <a:pos x="20" y="1197"/>
                </a:cxn>
                <a:cxn ang="0">
                  <a:pos x="0" y="0"/>
                </a:cxn>
              </a:cxnLst>
              <a:rect l="0" t="0" r="r" b="b"/>
              <a:pathLst>
                <a:path w="4216" h="3881">
                  <a:moveTo>
                    <a:pt x="0" y="0"/>
                  </a:moveTo>
                  <a:lnTo>
                    <a:pt x="4216" y="2693"/>
                  </a:lnTo>
                  <a:lnTo>
                    <a:pt x="4192" y="3881"/>
                  </a:lnTo>
                  <a:lnTo>
                    <a:pt x="20" y="1197"/>
                  </a:lnTo>
                  <a:lnTo>
                    <a:pt x="0" y="0"/>
                  </a:lnTo>
                  <a:close/>
                </a:path>
              </a:pathLst>
            </a:custGeom>
            <a:solidFill>
              <a:srgbClr val="96959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2" name="Freeform 62"/>
            <p:cNvSpPr>
              <a:spLocks/>
            </p:cNvSpPr>
            <p:nvPr/>
          </p:nvSpPr>
          <p:spPr bwMode="auto">
            <a:xfrm>
              <a:off x="6521311" y="1445619"/>
              <a:ext cx="166688" cy="73025"/>
            </a:xfrm>
            <a:custGeom>
              <a:avLst/>
              <a:gdLst/>
              <a:ahLst/>
              <a:cxnLst>
                <a:cxn ang="0">
                  <a:pos x="12" y="2202"/>
                </a:cxn>
                <a:cxn ang="0">
                  <a:pos x="7657" y="0"/>
                </a:cxn>
                <a:cxn ang="0">
                  <a:pos x="7657" y="1012"/>
                </a:cxn>
                <a:cxn ang="0">
                  <a:pos x="0" y="3390"/>
                </a:cxn>
                <a:cxn ang="0">
                  <a:pos x="12" y="2202"/>
                </a:cxn>
              </a:cxnLst>
              <a:rect l="0" t="0" r="r" b="b"/>
              <a:pathLst>
                <a:path w="7657" h="3390">
                  <a:moveTo>
                    <a:pt x="12" y="2202"/>
                  </a:moveTo>
                  <a:lnTo>
                    <a:pt x="7657" y="0"/>
                  </a:lnTo>
                  <a:lnTo>
                    <a:pt x="7657" y="1012"/>
                  </a:lnTo>
                  <a:lnTo>
                    <a:pt x="0" y="3390"/>
                  </a:lnTo>
                  <a:lnTo>
                    <a:pt x="12" y="2202"/>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73" name="Group 747"/>
          <p:cNvGrpSpPr/>
          <p:nvPr/>
        </p:nvGrpSpPr>
        <p:grpSpPr>
          <a:xfrm>
            <a:off x="5166617" y="3264830"/>
            <a:ext cx="376625" cy="415078"/>
            <a:chOff x="6337161" y="1237657"/>
            <a:chExt cx="376625" cy="553437"/>
          </a:xfrm>
        </p:grpSpPr>
        <p:pic>
          <p:nvPicPr>
            <p:cNvPr id="574" name="Picture 23" descr="Wireless_icon"/>
            <p:cNvPicPr preferRelativeResize="0">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10800000">
              <a:off x="6387935" y="1539634"/>
              <a:ext cx="325851" cy="251460"/>
            </a:xfrm>
            <a:prstGeom prst="rect">
              <a:avLst/>
            </a:prstGeom>
            <a:noFill/>
            <a:ln>
              <a:solidFill>
                <a:schemeClr val="bg1"/>
              </a:solidFill>
            </a:ln>
          </p:spPr>
        </p:pic>
        <p:sp>
          <p:nvSpPr>
            <p:cNvPr id="575" name="AutoShape 3"/>
            <p:cNvSpPr>
              <a:spLocks noChangeAspect="1" noChangeArrowheads="1" noTextEdit="1"/>
            </p:cNvSpPr>
            <p:nvPr/>
          </p:nvSpPr>
          <p:spPr bwMode="auto">
            <a:xfrm>
              <a:off x="6337161" y="1237657"/>
              <a:ext cx="350838" cy="280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6" name="Freeform 5"/>
            <p:cNvSpPr>
              <a:spLocks/>
            </p:cNvSpPr>
            <p:nvPr/>
          </p:nvSpPr>
          <p:spPr bwMode="auto">
            <a:xfrm>
              <a:off x="6516549" y="1513882"/>
              <a:ext cx="4763" cy="4762"/>
            </a:xfrm>
            <a:custGeom>
              <a:avLst/>
              <a:gdLst/>
              <a:ahLst/>
              <a:cxnLst>
                <a:cxn ang="0">
                  <a:pos x="0" y="183"/>
                </a:cxn>
                <a:cxn ang="0">
                  <a:pos x="0" y="0"/>
                </a:cxn>
                <a:cxn ang="0">
                  <a:pos x="203" y="182"/>
                </a:cxn>
                <a:cxn ang="0">
                  <a:pos x="0" y="183"/>
                </a:cxn>
              </a:cxnLst>
              <a:rect l="0" t="0" r="r" b="b"/>
              <a:pathLst>
                <a:path w="203" h="183">
                  <a:moveTo>
                    <a:pt x="0" y="183"/>
                  </a:moveTo>
                  <a:lnTo>
                    <a:pt x="0" y="0"/>
                  </a:lnTo>
                  <a:lnTo>
                    <a:pt x="203" y="182"/>
                  </a:lnTo>
                  <a:lnTo>
                    <a:pt x="0" y="183"/>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7" name="Freeform 6"/>
            <p:cNvSpPr>
              <a:spLocks/>
            </p:cNvSpPr>
            <p:nvPr/>
          </p:nvSpPr>
          <p:spPr bwMode="auto">
            <a:xfrm>
              <a:off x="6514961" y="1512294"/>
              <a:ext cx="4763" cy="6350"/>
            </a:xfrm>
            <a:custGeom>
              <a:avLst/>
              <a:gdLst/>
              <a:ahLst/>
              <a:cxnLst>
                <a:cxn ang="0">
                  <a:pos x="221" y="198"/>
                </a:cxn>
                <a:cxn ang="0">
                  <a:pos x="221" y="281"/>
                </a:cxn>
                <a:cxn ang="0">
                  <a:pos x="0" y="282"/>
                </a:cxn>
                <a:cxn ang="0">
                  <a:pos x="0" y="0"/>
                </a:cxn>
                <a:cxn ang="0">
                  <a:pos x="221" y="198"/>
                </a:cxn>
              </a:cxnLst>
              <a:rect l="0" t="0" r="r" b="b"/>
              <a:pathLst>
                <a:path w="221" h="282">
                  <a:moveTo>
                    <a:pt x="221" y="198"/>
                  </a:moveTo>
                  <a:lnTo>
                    <a:pt x="221" y="281"/>
                  </a:lnTo>
                  <a:lnTo>
                    <a:pt x="0" y="282"/>
                  </a:lnTo>
                  <a:lnTo>
                    <a:pt x="0" y="0"/>
                  </a:lnTo>
                  <a:lnTo>
                    <a:pt x="221" y="198"/>
                  </a:lnTo>
                  <a:close/>
                </a:path>
              </a:pathLst>
            </a:custGeom>
            <a:solidFill>
              <a:srgbClr val="ABAAA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8" name="Freeform 7"/>
            <p:cNvSpPr>
              <a:spLocks/>
            </p:cNvSpPr>
            <p:nvPr/>
          </p:nvSpPr>
          <p:spPr bwMode="auto">
            <a:xfrm>
              <a:off x="6511786" y="1510707"/>
              <a:ext cx="4763" cy="7937"/>
            </a:xfrm>
            <a:custGeom>
              <a:avLst/>
              <a:gdLst/>
              <a:ahLst/>
              <a:cxnLst>
                <a:cxn ang="0">
                  <a:pos x="220" y="199"/>
                </a:cxn>
                <a:cxn ang="0">
                  <a:pos x="220" y="382"/>
                </a:cxn>
                <a:cxn ang="0">
                  <a:pos x="0" y="382"/>
                </a:cxn>
                <a:cxn ang="0">
                  <a:pos x="0" y="0"/>
                </a:cxn>
                <a:cxn ang="0">
                  <a:pos x="220" y="199"/>
                </a:cxn>
              </a:cxnLst>
              <a:rect l="0" t="0" r="r" b="b"/>
              <a:pathLst>
                <a:path w="220" h="382">
                  <a:moveTo>
                    <a:pt x="220" y="199"/>
                  </a:moveTo>
                  <a:lnTo>
                    <a:pt x="220" y="382"/>
                  </a:lnTo>
                  <a:lnTo>
                    <a:pt x="0" y="382"/>
                  </a:lnTo>
                  <a:lnTo>
                    <a:pt x="0" y="0"/>
                  </a:lnTo>
                  <a:lnTo>
                    <a:pt x="220" y="199"/>
                  </a:lnTo>
                  <a:close/>
                </a:path>
              </a:pathLst>
            </a:custGeom>
            <a:solidFill>
              <a:srgbClr val="ADACA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9" name="Freeform 8"/>
            <p:cNvSpPr>
              <a:spLocks/>
            </p:cNvSpPr>
            <p:nvPr/>
          </p:nvSpPr>
          <p:spPr bwMode="auto">
            <a:xfrm>
              <a:off x="6510199" y="1507532"/>
              <a:ext cx="4763" cy="11112"/>
            </a:xfrm>
            <a:custGeom>
              <a:avLst/>
              <a:gdLst/>
              <a:ahLst/>
              <a:cxnLst>
                <a:cxn ang="0">
                  <a:pos x="220" y="199"/>
                </a:cxn>
                <a:cxn ang="0">
                  <a:pos x="220" y="481"/>
                </a:cxn>
                <a:cxn ang="0">
                  <a:pos x="0" y="481"/>
                </a:cxn>
                <a:cxn ang="0">
                  <a:pos x="0" y="0"/>
                </a:cxn>
                <a:cxn ang="0">
                  <a:pos x="220" y="199"/>
                </a:cxn>
              </a:cxnLst>
              <a:rect l="0" t="0" r="r" b="b"/>
              <a:pathLst>
                <a:path w="220" h="481">
                  <a:moveTo>
                    <a:pt x="220" y="199"/>
                  </a:moveTo>
                  <a:lnTo>
                    <a:pt x="220" y="481"/>
                  </a:lnTo>
                  <a:lnTo>
                    <a:pt x="0" y="481"/>
                  </a:lnTo>
                  <a:lnTo>
                    <a:pt x="0" y="0"/>
                  </a:lnTo>
                  <a:lnTo>
                    <a:pt x="220" y="199"/>
                  </a:lnTo>
                  <a:close/>
                </a:path>
              </a:pathLst>
            </a:custGeom>
            <a:solidFill>
              <a:srgbClr val="ADADA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0" name="Freeform 9"/>
            <p:cNvSpPr>
              <a:spLocks/>
            </p:cNvSpPr>
            <p:nvPr/>
          </p:nvSpPr>
          <p:spPr bwMode="auto">
            <a:xfrm>
              <a:off x="6507024" y="1505944"/>
              <a:ext cx="4763" cy="12700"/>
            </a:xfrm>
            <a:custGeom>
              <a:avLst/>
              <a:gdLst/>
              <a:ahLst/>
              <a:cxnLst>
                <a:cxn ang="0">
                  <a:pos x="220" y="200"/>
                </a:cxn>
                <a:cxn ang="0">
                  <a:pos x="220" y="582"/>
                </a:cxn>
                <a:cxn ang="0">
                  <a:pos x="0" y="582"/>
                </a:cxn>
                <a:cxn ang="0">
                  <a:pos x="0" y="0"/>
                </a:cxn>
                <a:cxn ang="0">
                  <a:pos x="220" y="200"/>
                </a:cxn>
              </a:cxnLst>
              <a:rect l="0" t="0" r="r" b="b"/>
              <a:pathLst>
                <a:path w="220" h="582">
                  <a:moveTo>
                    <a:pt x="220" y="200"/>
                  </a:moveTo>
                  <a:lnTo>
                    <a:pt x="220" y="582"/>
                  </a:lnTo>
                  <a:lnTo>
                    <a:pt x="0" y="582"/>
                  </a:lnTo>
                  <a:lnTo>
                    <a:pt x="0" y="0"/>
                  </a:lnTo>
                  <a:lnTo>
                    <a:pt x="220" y="200"/>
                  </a:lnTo>
                  <a:close/>
                </a:path>
              </a:pathLst>
            </a:custGeom>
            <a:solidFill>
              <a:srgbClr val="AFAEA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1" name="Freeform 10"/>
            <p:cNvSpPr>
              <a:spLocks/>
            </p:cNvSpPr>
            <p:nvPr/>
          </p:nvSpPr>
          <p:spPr bwMode="auto">
            <a:xfrm>
              <a:off x="6505436" y="1504357"/>
              <a:ext cx="4763" cy="14287"/>
            </a:xfrm>
            <a:custGeom>
              <a:avLst/>
              <a:gdLst/>
              <a:ahLst/>
              <a:cxnLst>
                <a:cxn ang="0">
                  <a:pos x="220" y="200"/>
                </a:cxn>
                <a:cxn ang="0">
                  <a:pos x="220" y="681"/>
                </a:cxn>
                <a:cxn ang="0">
                  <a:pos x="0" y="681"/>
                </a:cxn>
                <a:cxn ang="0">
                  <a:pos x="0" y="0"/>
                </a:cxn>
                <a:cxn ang="0">
                  <a:pos x="220" y="200"/>
                </a:cxn>
              </a:cxnLst>
              <a:rect l="0" t="0" r="r" b="b"/>
              <a:pathLst>
                <a:path w="220" h="681">
                  <a:moveTo>
                    <a:pt x="220" y="200"/>
                  </a:moveTo>
                  <a:lnTo>
                    <a:pt x="220" y="681"/>
                  </a:lnTo>
                  <a:lnTo>
                    <a:pt x="0" y="681"/>
                  </a:lnTo>
                  <a:lnTo>
                    <a:pt x="0" y="0"/>
                  </a:lnTo>
                  <a:lnTo>
                    <a:pt x="220" y="200"/>
                  </a:lnTo>
                  <a:close/>
                </a:path>
              </a:pathLst>
            </a:custGeom>
            <a:solidFill>
              <a:srgbClr val="B0AFA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2" name="Freeform 11"/>
            <p:cNvSpPr>
              <a:spLocks/>
            </p:cNvSpPr>
            <p:nvPr/>
          </p:nvSpPr>
          <p:spPr bwMode="auto">
            <a:xfrm>
              <a:off x="6502261" y="1501182"/>
              <a:ext cx="4763" cy="17462"/>
            </a:xfrm>
            <a:custGeom>
              <a:avLst/>
              <a:gdLst/>
              <a:ahLst/>
              <a:cxnLst>
                <a:cxn ang="0">
                  <a:pos x="220" y="199"/>
                </a:cxn>
                <a:cxn ang="0">
                  <a:pos x="220" y="781"/>
                </a:cxn>
                <a:cxn ang="0">
                  <a:pos x="0" y="781"/>
                </a:cxn>
                <a:cxn ang="0">
                  <a:pos x="0" y="0"/>
                </a:cxn>
                <a:cxn ang="0">
                  <a:pos x="220" y="199"/>
                </a:cxn>
              </a:cxnLst>
              <a:rect l="0" t="0" r="r" b="b"/>
              <a:pathLst>
                <a:path w="220" h="781">
                  <a:moveTo>
                    <a:pt x="220" y="199"/>
                  </a:moveTo>
                  <a:lnTo>
                    <a:pt x="220" y="781"/>
                  </a:lnTo>
                  <a:lnTo>
                    <a:pt x="0" y="781"/>
                  </a:lnTo>
                  <a:lnTo>
                    <a:pt x="0" y="0"/>
                  </a:lnTo>
                  <a:lnTo>
                    <a:pt x="220" y="199"/>
                  </a:lnTo>
                  <a:close/>
                </a:path>
              </a:pathLst>
            </a:custGeom>
            <a:solidFill>
              <a:srgbClr val="B1B1B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3" name="Freeform 12"/>
            <p:cNvSpPr>
              <a:spLocks/>
            </p:cNvSpPr>
            <p:nvPr/>
          </p:nvSpPr>
          <p:spPr bwMode="auto">
            <a:xfrm>
              <a:off x="6500674" y="1499594"/>
              <a:ext cx="4763" cy="19050"/>
            </a:xfrm>
            <a:custGeom>
              <a:avLst/>
              <a:gdLst/>
              <a:ahLst/>
              <a:cxnLst>
                <a:cxn ang="0">
                  <a:pos x="220" y="199"/>
                </a:cxn>
                <a:cxn ang="0">
                  <a:pos x="220" y="880"/>
                </a:cxn>
                <a:cxn ang="0">
                  <a:pos x="0" y="880"/>
                </a:cxn>
                <a:cxn ang="0">
                  <a:pos x="0" y="0"/>
                </a:cxn>
                <a:cxn ang="0">
                  <a:pos x="220" y="199"/>
                </a:cxn>
              </a:cxnLst>
              <a:rect l="0" t="0" r="r" b="b"/>
              <a:pathLst>
                <a:path w="220" h="880">
                  <a:moveTo>
                    <a:pt x="220" y="199"/>
                  </a:moveTo>
                  <a:lnTo>
                    <a:pt x="220" y="880"/>
                  </a:lnTo>
                  <a:lnTo>
                    <a:pt x="0" y="880"/>
                  </a:lnTo>
                  <a:lnTo>
                    <a:pt x="0" y="0"/>
                  </a:lnTo>
                  <a:lnTo>
                    <a:pt x="220" y="199"/>
                  </a:lnTo>
                  <a:close/>
                </a:path>
              </a:pathLst>
            </a:custGeom>
            <a:solidFill>
              <a:srgbClr val="B4B3B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4" name="Freeform 13"/>
            <p:cNvSpPr>
              <a:spLocks/>
            </p:cNvSpPr>
            <p:nvPr/>
          </p:nvSpPr>
          <p:spPr bwMode="auto">
            <a:xfrm>
              <a:off x="6497499" y="1498007"/>
              <a:ext cx="4763" cy="20637"/>
            </a:xfrm>
            <a:custGeom>
              <a:avLst/>
              <a:gdLst/>
              <a:ahLst/>
              <a:cxnLst>
                <a:cxn ang="0">
                  <a:pos x="221" y="198"/>
                </a:cxn>
                <a:cxn ang="0">
                  <a:pos x="221" y="979"/>
                </a:cxn>
                <a:cxn ang="0">
                  <a:pos x="0" y="979"/>
                </a:cxn>
                <a:cxn ang="0">
                  <a:pos x="0" y="0"/>
                </a:cxn>
                <a:cxn ang="0">
                  <a:pos x="221" y="198"/>
                </a:cxn>
              </a:cxnLst>
              <a:rect l="0" t="0" r="r" b="b"/>
              <a:pathLst>
                <a:path w="221" h="979">
                  <a:moveTo>
                    <a:pt x="221" y="198"/>
                  </a:moveTo>
                  <a:lnTo>
                    <a:pt x="221" y="979"/>
                  </a:lnTo>
                  <a:lnTo>
                    <a:pt x="0" y="979"/>
                  </a:lnTo>
                  <a:lnTo>
                    <a:pt x="0" y="0"/>
                  </a:lnTo>
                  <a:lnTo>
                    <a:pt x="221" y="198"/>
                  </a:lnTo>
                  <a:close/>
                </a:path>
              </a:pathLst>
            </a:custGeom>
            <a:solidFill>
              <a:srgbClr val="B5B4B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5" name="Freeform 14"/>
            <p:cNvSpPr>
              <a:spLocks/>
            </p:cNvSpPr>
            <p:nvPr/>
          </p:nvSpPr>
          <p:spPr bwMode="auto">
            <a:xfrm>
              <a:off x="6495911" y="1494832"/>
              <a:ext cx="4763" cy="23812"/>
            </a:xfrm>
            <a:custGeom>
              <a:avLst/>
              <a:gdLst/>
              <a:ahLst/>
              <a:cxnLst>
                <a:cxn ang="0">
                  <a:pos x="221" y="199"/>
                </a:cxn>
                <a:cxn ang="0">
                  <a:pos x="221" y="1079"/>
                </a:cxn>
                <a:cxn ang="0">
                  <a:pos x="0" y="1080"/>
                </a:cxn>
                <a:cxn ang="0">
                  <a:pos x="0" y="0"/>
                </a:cxn>
                <a:cxn ang="0">
                  <a:pos x="221" y="199"/>
                </a:cxn>
              </a:cxnLst>
              <a:rect l="0" t="0" r="r" b="b"/>
              <a:pathLst>
                <a:path w="221" h="1080">
                  <a:moveTo>
                    <a:pt x="221" y="199"/>
                  </a:moveTo>
                  <a:lnTo>
                    <a:pt x="221" y="1079"/>
                  </a:lnTo>
                  <a:lnTo>
                    <a:pt x="0" y="1080"/>
                  </a:lnTo>
                  <a:lnTo>
                    <a:pt x="0" y="0"/>
                  </a:lnTo>
                  <a:lnTo>
                    <a:pt x="221" y="199"/>
                  </a:lnTo>
                  <a:close/>
                </a:path>
              </a:pathLst>
            </a:custGeom>
            <a:solidFill>
              <a:srgbClr val="B7B6B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6" name="Freeform 15"/>
            <p:cNvSpPr>
              <a:spLocks/>
            </p:cNvSpPr>
            <p:nvPr/>
          </p:nvSpPr>
          <p:spPr bwMode="auto">
            <a:xfrm>
              <a:off x="6492736" y="1493244"/>
              <a:ext cx="4763" cy="25400"/>
            </a:xfrm>
            <a:custGeom>
              <a:avLst/>
              <a:gdLst/>
              <a:ahLst/>
              <a:cxnLst>
                <a:cxn ang="0">
                  <a:pos x="220" y="199"/>
                </a:cxn>
                <a:cxn ang="0">
                  <a:pos x="220" y="1178"/>
                </a:cxn>
                <a:cxn ang="0">
                  <a:pos x="0" y="1179"/>
                </a:cxn>
                <a:cxn ang="0">
                  <a:pos x="0" y="0"/>
                </a:cxn>
                <a:cxn ang="0">
                  <a:pos x="220" y="199"/>
                </a:cxn>
              </a:cxnLst>
              <a:rect l="0" t="0" r="r" b="b"/>
              <a:pathLst>
                <a:path w="220" h="1179">
                  <a:moveTo>
                    <a:pt x="220" y="199"/>
                  </a:moveTo>
                  <a:lnTo>
                    <a:pt x="220" y="1178"/>
                  </a:lnTo>
                  <a:lnTo>
                    <a:pt x="0" y="1179"/>
                  </a:lnTo>
                  <a:lnTo>
                    <a:pt x="0" y="0"/>
                  </a:lnTo>
                  <a:lnTo>
                    <a:pt x="220" y="199"/>
                  </a:lnTo>
                  <a:close/>
                </a:path>
              </a:pathLst>
            </a:custGeom>
            <a:solidFill>
              <a:srgbClr val="B8B7B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7" name="Freeform 16"/>
            <p:cNvSpPr>
              <a:spLocks/>
            </p:cNvSpPr>
            <p:nvPr/>
          </p:nvSpPr>
          <p:spPr bwMode="auto">
            <a:xfrm>
              <a:off x="6491149" y="1490069"/>
              <a:ext cx="4763" cy="28575"/>
            </a:xfrm>
            <a:custGeom>
              <a:avLst/>
              <a:gdLst/>
              <a:ahLst/>
              <a:cxnLst>
                <a:cxn ang="0">
                  <a:pos x="220" y="199"/>
                </a:cxn>
                <a:cxn ang="0">
                  <a:pos x="220" y="1279"/>
                </a:cxn>
                <a:cxn ang="0">
                  <a:pos x="0" y="1279"/>
                </a:cxn>
                <a:cxn ang="0">
                  <a:pos x="0" y="0"/>
                </a:cxn>
                <a:cxn ang="0">
                  <a:pos x="220" y="199"/>
                </a:cxn>
              </a:cxnLst>
              <a:rect l="0" t="0" r="r" b="b"/>
              <a:pathLst>
                <a:path w="220" h="1279">
                  <a:moveTo>
                    <a:pt x="220" y="199"/>
                  </a:moveTo>
                  <a:lnTo>
                    <a:pt x="220" y="1279"/>
                  </a:lnTo>
                  <a:lnTo>
                    <a:pt x="0" y="1279"/>
                  </a:lnTo>
                  <a:lnTo>
                    <a:pt x="0" y="0"/>
                  </a:lnTo>
                  <a:lnTo>
                    <a:pt x="220" y="199"/>
                  </a:lnTo>
                  <a:close/>
                </a:path>
              </a:pathLst>
            </a:custGeom>
            <a:solidFill>
              <a:srgbClr val="B9B9B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8" name="Freeform 17"/>
            <p:cNvSpPr>
              <a:spLocks/>
            </p:cNvSpPr>
            <p:nvPr/>
          </p:nvSpPr>
          <p:spPr bwMode="auto">
            <a:xfrm>
              <a:off x="6487974" y="1488482"/>
              <a:ext cx="4763" cy="30162"/>
            </a:xfrm>
            <a:custGeom>
              <a:avLst/>
              <a:gdLst/>
              <a:ahLst/>
              <a:cxnLst>
                <a:cxn ang="0">
                  <a:pos x="220" y="199"/>
                </a:cxn>
                <a:cxn ang="0">
                  <a:pos x="220" y="1378"/>
                </a:cxn>
                <a:cxn ang="0">
                  <a:pos x="0" y="1378"/>
                </a:cxn>
                <a:cxn ang="0">
                  <a:pos x="0" y="0"/>
                </a:cxn>
                <a:cxn ang="0">
                  <a:pos x="220" y="199"/>
                </a:cxn>
              </a:cxnLst>
              <a:rect l="0" t="0" r="r" b="b"/>
              <a:pathLst>
                <a:path w="220" h="1378">
                  <a:moveTo>
                    <a:pt x="220" y="199"/>
                  </a:moveTo>
                  <a:lnTo>
                    <a:pt x="220" y="1378"/>
                  </a:lnTo>
                  <a:lnTo>
                    <a:pt x="0" y="1378"/>
                  </a:lnTo>
                  <a:lnTo>
                    <a:pt x="0" y="0"/>
                  </a:lnTo>
                  <a:lnTo>
                    <a:pt x="220" y="199"/>
                  </a:lnTo>
                  <a:close/>
                </a:path>
              </a:pathLst>
            </a:custGeom>
            <a:solidFill>
              <a:srgbClr val="BABAB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9" name="Freeform 18"/>
            <p:cNvSpPr>
              <a:spLocks/>
            </p:cNvSpPr>
            <p:nvPr/>
          </p:nvSpPr>
          <p:spPr bwMode="auto">
            <a:xfrm>
              <a:off x="6486386" y="1486894"/>
              <a:ext cx="4763" cy="31750"/>
            </a:xfrm>
            <a:custGeom>
              <a:avLst/>
              <a:gdLst/>
              <a:ahLst/>
              <a:cxnLst>
                <a:cxn ang="0">
                  <a:pos x="221" y="198"/>
                </a:cxn>
                <a:cxn ang="0">
                  <a:pos x="221" y="1477"/>
                </a:cxn>
                <a:cxn ang="0">
                  <a:pos x="0" y="1477"/>
                </a:cxn>
                <a:cxn ang="0">
                  <a:pos x="0" y="0"/>
                </a:cxn>
                <a:cxn ang="0">
                  <a:pos x="221" y="198"/>
                </a:cxn>
              </a:cxnLst>
              <a:rect l="0" t="0" r="r" b="b"/>
              <a:pathLst>
                <a:path w="221" h="1477">
                  <a:moveTo>
                    <a:pt x="221" y="198"/>
                  </a:moveTo>
                  <a:lnTo>
                    <a:pt x="221" y="1477"/>
                  </a:lnTo>
                  <a:lnTo>
                    <a:pt x="0" y="1477"/>
                  </a:lnTo>
                  <a:lnTo>
                    <a:pt x="0" y="0"/>
                  </a:lnTo>
                  <a:lnTo>
                    <a:pt x="221" y="198"/>
                  </a:lnTo>
                  <a:close/>
                </a:path>
              </a:pathLst>
            </a:custGeom>
            <a:solidFill>
              <a:srgbClr val="BCBCB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0" name="Freeform 19"/>
            <p:cNvSpPr>
              <a:spLocks/>
            </p:cNvSpPr>
            <p:nvPr/>
          </p:nvSpPr>
          <p:spPr bwMode="auto">
            <a:xfrm>
              <a:off x="6483211" y="1483719"/>
              <a:ext cx="4763" cy="34925"/>
            </a:xfrm>
            <a:custGeom>
              <a:avLst/>
              <a:gdLst/>
              <a:ahLst/>
              <a:cxnLst>
                <a:cxn ang="0">
                  <a:pos x="221" y="200"/>
                </a:cxn>
                <a:cxn ang="0">
                  <a:pos x="221" y="1578"/>
                </a:cxn>
                <a:cxn ang="0">
                  <a:pos x="106" y="1578"/>
                </a:cxn>
                <a:cxn ang="0">
                  <a:pos x="0" y="1509"/>
                </a:cxn>
                <a:cxn ang="0">
                  <a:pos x="0" y="0"/>
                </a:cxn>
                <a:cxn ang="0">
                  <a:pos x="221" y="200"/>
                </a:cxn>
              </a:cxnLst>
              <a:rect l="0" t="0" r="r" b="b"/>
              <a:pathLst>
                <a:path w="221" h="1578">
                  <a:moveTo>
                    <a:pt x="221" y="200"/>
                  </a:moveTo>
                  <a:lnTo>
                    <a:pt x="221" y="1578"/>
                  </a:lnTo>
                  <a:lnTo>
                    <a:pt x="106" y="1578"/>
                  </a:lnTo>
                  <a:lnTo>
                    <a:pt x="0" y="1509"/>
                  </a:lnTo>
                  <a:lnTo>
                    <a:pt x="0" y="0"/>
                  </a:lnTo>
                  <a:lnTo>
                    <a:pt x="221" y="200"/>
                  </a:lnTo>
                  <a:close/>
                </a:path>
              </a:pathLst>
            </a:custGeom>
            <a:solidFill>
              <a:srgbClr val="BEBEB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1" name="Freeform 20"/>
            <p:cNvSpPr>
              <a:spLocks/>
            </p:cNvSpPr>
            <p:nvPr/>
          </p:nvSpPr>
          <p:spPr bwMode="auto">
            <a:xfrm>
              <a:off x="6481624" y="1482132"/>
              <a:ext cx="4763" cy="36512"/>
            </a:xfrm>
            <a:custGeom>
              <a:avLst/>
              <a:gdLst/>
              <a:ahLst/>
              <a:cxnLst>
                <a:cxn ang="0">
                  <a:pos x="219" y="200"/>
                </a:cxn>
                <a:cxn ang="0">
                  <a:pos x="219" y="1677"/>
                </a:cxn>
                <a:cxn ang="0">
                  <a:pos x="215" y="1677"/>
                </a:cxn>
                <a:cxn ang="0">
                  <a:pos x="0" y="1537"/>
                </a:cxn>
                <a:cxn ang="0">
                  <a:pos x="0" y="0"/>
                </a:cxn>
                <a:cxn ang="0">
                  <a:pos x="219" y="200"/>
                </a:cxn>
              </a:cxnLst>
              <a:rect l="0" t="0" r="r" b="b"/>
              <a:pathLst>
                <a:path w="219" h="1677">
                  <a:moveTo>
                    <a:pt x="219" y="200"/>
                  </a:moveTo>
                  <a:lnTo>
                    <a:pt x="219" y="1677"/>
                  </a:lnTo>
                  <a:lnTo>
                    <a:pt x="215" y="1677"/>
                  </a:lnTo>
                  <a:lnTo>
                    <a:pt x="0" y="1537"/>
                  </a:lnTo>
                  <a:lnTo>
                    <a:pt x="0" y="0"/>
                  </a:lnTo>
                  <a:lnTo>
                    <a:pt x="219" y="200"/>
                  </a:lnTo>
                  <a:close/>
                </a:path>
              </a:pathLst>
            </a:custGeom>
            <a:solidFill>
              <a:srgbClr val="BFBFB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2" name="Freeform 21"/>
            <p:cNvSpPr>
              <a:spLocks/>
            </p:cNvSpPr>
            <p:nvPr/>
          </p:nvSpPr>
          <p:spPr bwMode="auto">
            <a:xfrm>
              <a:off x="6478449" y="1480544"/>
              <a:ext cx="4763" cy="36512"/>
            </a:xfrm>
            <a:custGeom>
              <a:avLst/>
              <a:gdLst/>
              <a:ahLst/>
              <a:cxnLst>
                <a:cxn ang="0">
                  <a:pos x="219" y="199"/>
                </a:cxn>
                <a:cxn ang="0">
                  <a:pos x="219" y="1708"/>
                </a:cxn>
                <a:cxn ang="0">
                  <a:pos x="0" y="1566"/>
                </a:cxn>
                <a:cxn ang="0">
                  <a:pos x="0" y="0"/>
                </a:cxn>
                <a:cxn ang="0">
                  <a:pos x="219" y="199"/>
                </a:cxn>
              </a:cxnLst>
              <a:rect l="0" t="0" r="r" b="b"/>
              <a:pathLst>
                <a:path w="219" h="1708">
                  <a:moveTo>
                    <a:pt x="219" y="199"/>
                  </a:moveTo>
                  <a:lnTo>
                    <a:pt x="219" y="1708"/>
                  </a:lnTo>
                  <a:lnTo>
                    <a:pt x="0" y="1566"/>
                  </a:lnTo>
                  <a:lnTo>
                    <a:pt x="0" y="0"/>
                  </a:lnTo>
                  <a:lnTo>
                    <a:pt x="219" y="199"/>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3" name="Freeform 22"/>
            <p:cNvSpPr>
              <a:spLocks/>
            </p:cNvSpPr>
            <p:nvPr/>
          </p:nvSpPr>
          <p:spPr bwMode="auto">
            <a:xfrm>
              <a:off x="6476861" y="1477369"/>
              <a:ext cx="4763" cy="38100"/>
            </a:xfrm>
            <a:custGeom>
              <a:avLst/>
              <a:gdLst/>
              <a:ahLst/>
              <a:cxnLst>
                <a:cxn ang="0">
                  <a:pos x="221" y="199"/>
                </a:cxn>
                <a:cxn ang="0">
                  <a:pos x="221" y="1736"/>
                </a:cxn>
                <a:cxn ang="0">
                  <a:pos x="0" y="1594"/>
                </a:cxn>
                <a:cxn ang="0">
                  <a:pos x="0" y="0"/>
                </a:cxn>
                <a:cxn ang="0">
                  <a:pos x="221" y="199"/>
                </a:cxn>
              </a:cxnLst>
              <a:rect l="0" t="0" r="r" b="b"/>
              <a:pathLst>
                <a:path w="221" h="1736">
                  <a:moveTo>
                    <a:pt x="221" y="199"/>
                  </a:moveTo>
                  <a:lnTo>
                    <a:pt x="221" y="1736"/>
                  </a:lnTo>
                  <a:lnTo>
                    <a:pt x="0" y="1594"/>
                  </a:lnTo>
                  <a:lnTo>
                    <a:pt x="0" y="0"/>
                  </a:lnTo>
                  <a:lnTo>
                    <a:pt x="221" y="199"/>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4" name="Freeform 23"/>
            <p:cNvSpPr>
              <a:spLocks/>
            </p:cNvSpPr>
            <p:nvPr/>
          </p:nvSpPr>
          <p:spPr bwMode="auto">
            <a:xfrm>
              <a:off x="6473686" y="1475782"/>
              <a:ext cx="4763" cy="38100"/>
            </a:xfrm>
            <a:custGeom>
              <a:avLst/>
              <a:gdLst/>
              <a:ahLst/>
              <a:cxnLst>
                <a:cxn ang="0">
                  <a:pos x="221" y="199"/>
                </a:cxn>
                <a:cxn ang="0">
                  <a:pos x="221" y="1765"/>
                </a:cxn>
                <a:cxn ang="0">
                  <a:pos x="0" y="1623"/>
                </a:cxn>
                <a:cxn ang="0">
                  <a:pos x="0" y="0"/>
                </a:cxn>
                <a:cxn ang="0">
                  <a:pos x="221" y="199"/>
                </a:cxn>
              </a:cxnLst>
              <a:rect l="0" t="0" r="r" b="b"/>
              <a:pathLst>
                <a:path w="221" h="1765">
                  <a:moveTo>
                    <a:pt x="221" y="199"/>
                  </a:moveTo>
                  <a:lnTo>
                    <a:pt x="221" y="1765"/>
                  </a:lnTo>
                  <a:lnTo>
                    <a:pt x="0" y="1623"/>
                  </a:lnTo>
                  <a:lnTo>
                    <a:pt x="0" y="0"/>
                  </a:lnTo>
                  <a:lnTo>
                    <a:pt x="221" y="199"/>
                  </a:lnTo>
                  <a:close/>
                </a:path>
              </a:pathLst>
            </a:custGeom>
            <a:solidFill>
              <a:srgbClr val="C4C4C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5" name="Freeform 24"/>
            <p:cNvSpPr>
              <a:spLocks/>
            </p:cNvSpPr>
            <p:nvPr/>
          </p:nvSpPr>
          <p:spPr bwMode="auto">
            <a:xfrm>
              <a:off x="6472099" y="1474194"/>
              <a:ext cx="4763" cy="38100"/>
            </a:xfrm>
            <a:custGeom>
              <a:avLst/>
              <a:gdLst/>
              <a:ahLst/>
              <a:cxnLst>
                <a:cxn ang="0">
                  <a:pos x="220" y="199"/>
                </a:cxn>
                <a:cxn ang="0">
                  <a:pos x="220" y="1793"/>
                </a:cxn>
                <a:cxn ang="0">
                  <a:pos x="0" y="1651"/>
                </a:cxn>
                <a:cxn ang="0">
                  <a:pos x="0" y="0"/>
                </a:cxn>
                <a:cxn ang="0">
                  <a:pos x="220" y="199"/>
                </a:cxn>
              </a:cxnLst>
              <a:rect l="0" t="0" r="r" b="b"/>
              <a:pathLst>
                <a:path w="220" h="1793">
                  <a:moveTo>
                    <a:pt x="220" y="199"/>
                  </a:moveTo>
                  <a:lnTo>
                    <a:pt x="220" y="1793"/>
                  </a:lnTo>
                  <a:lnTo>
                    <a:pt x="0" y="1651"/>
                  </a:lnTo>
                  <a:lnTo>
                    <a:pt x="0" y="0"/>
                  </a:lnTo>
                  <a:lnTo>
                    <a:pt x="220" y="199"/>
                  </a:lnTo>
                  <a:close/>
                </a:path>
              </a:pathLst>
            </a:custGeom>
            <a:solidFill>
              <a:srgbClr val="C5C5C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6" name="Freeform 25"/>
            <p:cNvSpPr>
              <a:spLocks/>
            </p:cNvSpPr>
            <p:nvPr/>
          </p:nvSpPr>
          <p:spPr bwMode="auto">
            <a:xfrm>
              <a:off x="6468924" y="1471019"/>
              <a:ext cx="4763" cy="39687"/>
            </a:xfrm>
            <a:custGeom>
              <a:avLst/>
              <a:gdLst/>
              <a:ahLst/>
              <a:cxnLst>
                <a:cxn ang="0">
                  <a:pos x="220" y="199"/>
                </a:cxn>
                <a:cxn ang="0">
                  <a:pos x="220" y="1822"/>
                </a:cxn>
                <a:cxn ang="0">
                  <a:pos x="0" y="1680"/>
                </a:cxn>
                <a:cxn ang="0">
                  <a:pos x="0" y="0"/>
                </a:cxn>
                <a:cxn ang="0">
                  <a:pos x="220" y="199"/>
                </a:cxn>
              </a:cxnLst>
              <a:rect l="0" t="0" r="r" b="b"/>
              <a:pathLst>
                <a:path w="220" h="1822">
                  <a:moveTo>
                    <a:pt x="220" y="199"/>
                  </a:moveTo>
                  <a:lnTo>
                    <a:pt x="220" y="1822"/>
                  </a:lnTo>
                  <a:lnTo>
                    <a:pt x="0" y="1680"/>
                  </a:lnTo>
                  <a:lnTo>
                    <a:pt x="0" y="0"/>
                  </a:lnTo>
                  <a:lnTo>
                    <a:pt x="220" y="199"/>
                  </a:lnTo>
                  <a:close/>
                </a:path>
              </a:pathLst>
            </a:custGeom>
            <a:solidFill>
              <a:srgbClr val="C7C7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7" name="Freeform 26"/>
            <p:cNvSpPr>
              <a:spLocks/>
            </p:cNvSpPr>
            <p:nvPr/>
          </p:nvSpPr>
          <p:spPr bwMode="auto">
            <a:xfrm>
              <a:off x="6467336" y="1469432"/>
              <a:ext cx="4763" cy="39687"/>
            </a:xfrm>
            <a:custGeom>
              <a:avLst/>
              <a:gdLst/>
              <a:ahLst/>
              <a:cxnLst>
                <a:cxn ang="0">
                  <a:pos x="221" y="199"/>
                </a:cxn>
                <a:cxn ang="0">
                  <a:pos x="221" y="1850"/>
                </a:cxn>
                <a:cxn ang="0">
                  <a:pos x="0" y="1707"/>
                </a:cxn>
                <a:cxn ang="0">
                  <a:pos x="0" y="0"/>
                </a:cxn>
                <a:cxn ang="0">
                  <a:pos x="221" y="199"/>
                </a:cxn>
              </a:cxnLst>
              <a:rect l="0" t="0" r="r" b="b"/>
              <a:pathLst>
                <a:path w="221" h="1850">
                  <a:moveTo>
                    <a:pt x="221" y="199"/>
                  </a:moveTo>
                  <a:lnTo>
                    <a:pt x="221" y="1850"/>
                  </a:lnTo>
                  <a:lnTo>
                    <a:pt x="0" y="1707"/>
                  </a:lnTo>
                  <a:lnTo>
                    <a:pt x="0" y="0"/>
                  </a:lnTo>
                  <a:lnTo>
                    <a:pt x="221" y="199"/>
                  </a:lnTo>
                  <a:close/>
                </a:path>
              </a:pathLst>
            </a:custGeom>
            <a:solidFill>
              <a:srgbClr val="C9C9C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8" name="Freeform 27"/>
            <p:cNvSpPr>
              <a:spLocks/>
            </p:cNvSpPr>
            <p:nvPr/>
          </p:nvSpPr>
          <p:spPr bwMode="auto">
            <a:xfrm>
              <a:off x="6464161" y="1466257"/>
              <a:ext cx="4763" cy="41275"/>
            </a:xfrm>
            <a:custGeom>
              <a:avLst/>
              <a:gdLst/>
              <a:ahLst/>
              <a:cxnLst>
                <a:cxn ang="0">
                  <a:pos x="221" y="198"/>
                </a:cxn>
                <a:cxn ang="0">
                  <a:pos x="221" y="1878"/>
                </a:cxn>
                <a:cxn ang="0">
                  <a:pos x="0" y="1735"/>
                </a:cxn>
                <a:cxn ang="0">
                  <a:pos x="0" y="0"/>
                </a:cxn>
                <a:cxn ang="0">
                  <a:pos x="221" y="198"/>
                </a:cxn>
              </a:cxnLst>
              <a:rect l="0" t="0" r="r" b="b"/>
              <a:pathLst>
                <a:path w="221" h="1878">
                  <a:moveTo>
                    <a:pt x="221" y="198"/>
                  </a:moveTo>
                  <a:lnTo>
                    <a:pt x="221" y="1878"/>
                  </a:lnTo>
                  <a:lnTo>
                    <a:pt x="0" y="1735"/>
                  </a:lnTo>
                  <a:lnTo>
                    <a:pt x="0" y="0"/>
                  </a:lnTo>
                  <a:lnTo>
                    <a:pt x="221" y="198"/>
                  </a:lnTo>
                  <a:close/>
                </a:path>
              </a:pathLst>
            </a:custGeom>
            <a:solidFill>
              <a:srgbClr val="CACAC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9" name="Freeform 28"/>
            <p:cNvSpPr>
              <a:spLocks/>
            </p:cNvSpPr>
            <p:nvPr/>
          </p:nvSpPr>
          <p:spPr bwMode="auto">
            <a:xfrm>
              <a:off x="6462574" y="1464669"/>
              <a:ext cx="4763" cy="41275"/>
            </a:xfrm>
            <a:custGeom>
              <a:avLst/>
              <a:gdLst/>
              <a:ahLst/>
              <a:cxnLst>
                <a:cxn ang="0">
                  <a:pos x="220" y="199"/>
                </a:cxn>
                <a:cxn ang="0">
                  <a:pos x="220" y="1906"/>
                </a:cxn>
                <a:cxn ang="0">
                  <a:pos x="0" y="1764"/>
                </a:cxn>
                <a:cxn ang="0">
                  <a:pos x="0" y="0"/>
                </a:cxn>
                <a:cxn ang="0">
                  <a:pos x="220" y="199"/>
                </a:cxn>
              </a:cxnLst>
              <a:rect l="0" t="0" r="r" b="b"/>
              <a:pathLst>
                <a:path w="220" h="1906">
                  <a:moveTo>
                    <a:pt x="220" y="199"/>
                  </a:moveTo>
                  <a:lnTo>
                    <a:pt x="220" y="1906"/>
                  </a:lnTo>
                  <a:lnTo>
                    <a:pt x="0" y="1764"/>
                  </a:lnTo>
                  <a:lnTo>
                    <a:pt x="0" y="0"/>
                  </a:lnTo>
                  <a:lnTo>
                    <a:pt x="220" y="199"/>
                  </a:lnTo>
                  <a:close/>
                </a:path>
              </a:pathLst>
            </a:custGeom>
            <a:solidFill>
              <a:srgbClr val="CDCC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0" name="Freeform 29"/>
            <p:cNvSpPr>
              <a:spLocks/>
            </p:cNvSpPr>
            <p:nvPr/>
          </p:nvSpPr>
          <p:spPr bwMode="auto">
            <a:xfrm>
              <a:off x="6459399" y="1463082"/>
              <a:ext cx="4763" cy="41275"/>
            </a:xfrm>
            <a:custGeom>
              <a:avLst/>
              <a:gdLst/>
              <a:ahLst/>
              <a:cxnLst>
                <a:cxn ang="0">
                  <a:pos x="220" y="187"/>
                </a:cxn>
                <a:cxn ang="0">
                  <a:pos x="220" y="1922"/>
                </a:cxn>
                <a:cxn ang="0">
                  <a:pos x="0" y="1780"/>
                </a:cxn>
                <a:cxn ang="0">
                  <a:pos x="0" y="0"/>
                </a:cxn>
                <a:cxn ang="0">
                  <a:pos x="30" y="13"/>
                </a:cxn>
                <a:cxn ang="0">
                  <a:pos x="220" y="187"/>
                </a:cxn>
              </a:cxnLst>
              <a:rect l="0" t="0" r="r" b="b"/>
              <a:pathLst>
                <a:path w="220" h="1922">
                  <a:moveTo>
                    <a:pt x="220" y="187"/>
                  </a:moveTo>
                  <a:lnTo>
                    <a:pt x="220" y="1922"/>
                  </a:lnTo>
                  <a:lnTo>
                    <a:pt x="0" y="1780"/>
                  </a:lnTo>
                  <a:lnTo>
                    <a:pt x="0" y="0"/>
                  </a:lnTo>
                  <a:lnTo>
                    <a:pt x="30" y="13"/>
                  </a:lnTo>
                  <a:lnTo>
                    <a:pt x="220" y="187"/>
                  </a:lnTo>
                  <a:close/>
                </a:path>
              </a:pathLst>
            </a:custGeom>
            <a:solidFill>
              <a:srgbClr val="CECDC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1" name="Freeform 30"/>
            <p:cNvSpPr>
              <a:spLocks/>
            </p:cNvSpPr>
            <p:nvPr/>
          </p:nvSpPr>
          <p:spPr bwMode="auto">
            <a:xfrm>
              <a:off x="6457811" y="1461494"/>
              <a:ext cx="4763" cy="41275"/>
            </a:xfrm>
            <a:custGeom>
              <a:avLst/>
              <a:gdLst/>
              <a:ahLst/>
              <a:cxnLst>
                <a:cxn ang="0">
                  <a:pos x="221" y="136"/>
                </a:cxn>
                <a:cxn ang="0">
                  <a:pos x="221" y="1900"/>
                </a:cxn>
                <a:cxn ang="0">
                  <a:pos x="0" y="1758"/>
                </a:cxn>
                <a:cxn ang="0">
                  <a:pos x="0" y="0"/>
                </a:cxn>
                <a:cxn ang="0">
                  <a:pos x="141" y="62"/>
                </a:cxn>
                <a:cxn ang="0">
                  <a:pos x="221" y="136"/>
                </a:cxn>
              </a:cxnLst>
              <a:rect l="0" t="0" r="r" b="b"/>
              <a:pathLst>
                <a:path w="221" h="1900">
                  <a:moveTo>
                    <a:pt x="221" y="136"/>
                  </a:moveTo>
                  <a:lnTo>
                    <a:pt x="221" y="1900"/>
                  </a:lnTo>
                  <a:lnTo>
                    <a:pt x="0" y="1758"/>
                  </a:lnTo>
                  <a:lnTo>
                    <a:pt x="0" y="0"/>
                  </a:lnTo>
                  <a:lnTo>
                    <a:pt x="141" y="62"/>
                  </a:lnTo>
                  <a:lnTo>
                    <a:pt x="221" y="136"/>
                  </a:lnTo>
                  <a:close/>
                </a:path>
              </a:pathLst>
            </a:custGeom>
            <a:solidFill>
              <a:srgbClr val="D0CFC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2" name="Freeform 31"/>
            <p:cNvSpPr>
              <a:spLocks/>
            </p:cNvSpPr>
            <p:nvPr/>
          </p:nvSpPr>
          <p:spPr bwMode="auto">
            <a:xfrm>
              <a:off x="6454636" y="1461494"/>
              <a:ext cx="4763" cy="39687"/>
            </a:xfrm>
            <a:custGeom>
              <a:avLst/>
              <a:gdLst/>
              <a:ahLst/>
              <a:cxnLst>
                <a:cxn ang="0">
                  <a:pos x="220" y="99"/>
                </a:cxn>
                <a:cxn ang="0">
                  <a:pos x="220" y="1879"/>
                </a:cxn>
                <a:cxn ang="0">
                  <a:pos x="0" y="1736"/>
                </a:cxn>
                <a:cxn ang="0">
                  <a:pos x="0" y="0"/>
                </a:cxn>
                <a:cxn ang="0">
                  <a:pos x="220" y="99"/>
                </a:cxn>
              </a:cxnLst>
              <a:rect l="0" t="0" r="r" b="b"/>
              <a:pathLst>
                <a:path w="220" h="1879">
                  <a:moveTo>
                    <a:pt x="220" y="99"/>
                  </a:moveTo>
                  <a:lnTo>
                    <a:pt x="220" y="1879"/>
                  </a:lnTo>
                  <a:lnTo>
                    <a:pt x="0" y="1736"/>
                  </a:lnTo>
                  <a:lnTo>
                    <a:pt x="0" y="0"/>
                  </a:lnTo>
                  <a:lnTo>
                    <a:pt x="220" y="99"/>
                  </a:lnTo>
                  <a:close/>
                </a:path>
              </a:pathLst>
            </a:custGeom>
            <a:solidFill>
              <a:srgbClr val="D1D0D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3" name="Freeform 32"/>
            <p:cNvSpPr>
              <a:spLocks/>
            </p:cNvSpPr>
            <p:nvPr/>
          </p:nvSpPr>
          <p:spPr bwMode="auto">
            <a:xfrm>
              <a:off x="6453049" y="1459907"/>
              <a:ext cx="4763" cy="39687"/>
            </a:xfrm>
            <a:custGeom>
              <a:avLst/>
              <a:gdLst/>
              <a:ahLst/>
              <a:cxnLst>
                <a:cxn ang="0">
                  <a:pos x="219" y="100"/>
                </a:cxn>
                <a:cxn ang="0">
                  <a:pos x="219" y="1858"/>
                </a:cxn>
                <a:cxn ang="0">
                  <a:pos x="0" y="1715"/>
                </a:cxn>
                <a:cxn ang="0">
                  <a:pos x="0" y="0"/>
                </a:cxn>
                <a:cxn ang="0">
                  <a:pos x="219" y="100"/>
                </a:cxn>
              </a:cxnLst>
              <a:rect l="0" t="0" r="r" b="b"/>
              <a:pathLst>
                <a:path w="219" h="1858">
                  <a:moveTo>
                    <a:pt x="219" y="100"/>
                  </a:moveTo>
                  <a:lnTo>
                    <a:pt x="219" y="1858"/>
                  </a:lnTo>
                  <a:lnTo>
                    <a:pt x="0" y="1715"/>
                  </a:lnTo>
                  <a:lnTo>
                    <a:pt x="0" y="0"/>
                  </a:lnTo>
                  <a:lnTo>
                    <a:pt x="219" y="100"/>
                  </a:lnTo>
                  <a:close/>
                </a:path>
              </a:pathLst>
            </a:custGeom>
            <a:solidFill>
              <a:srgbClr val="D3D2D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4" name="Freeform 33"/>
            <p:cNvSpPr>
              <a:spLocks/>
            </p:cNvSpPr>
            <p:nvPr/>
          </p:nvSpPr>
          <p:spPr bwMode="auto">
            <a:xfrm>
              <a:off x="6449874" y="1458319"/>
              <a:ext cx="4763" cy="39687"/>
            </a:xfrm>
            <a:custGeom>
              <a:avLst/>
              <a:gdLst/>
              <a:ahLst/>
              <a:cxnLst>
                <a:cxn ang="0">
                  <a:pos x="220" y="99"/>
                </a:cxn>
                <a:cxn ang="0">
                  <a:pos x="220" y="1835"/>
                </a:cxn>
                <a:cxn ang="0">
                  <a:pos x="0" y="1693"/>
                </a:cxn>
                <a:cxn ang="0">
                  <a:pos x="0" y="0"/>
                </a:cxn>
                <a:cxn ang="0">
                  <a:pos x="220" y="99"/>
                </a:cxn>
              </a:cxnLst>
              <a:rect l="0" t="0" r="r" b="b"/>
              <a:pathLst>
                <a:path w="220" h="1835">
                  <a:moveTo>
                    <a:pt x="220" y="99"/>
                  </a:moveTo>
                  <a:lnTo>
                    <a:pt x="220" y="1835"/>
                  </a:lnTo>
                  <a:lnTo>
                    <a:pt x="0" y="1693"/>
                  </a:lnTo>
                  <a:lnTo>
                    <a:pt x="0" y="0"/>
                  </a:lnTo>
                  <a:lnTo>
                    <a:pt x="220" y="99"/>
                  </a:lnTo>
                  <a:close/>
                </a:path>
              </a:pathLst>
            </a:custGeom>
            <a:solidFill>
              <a:srgbClr val="D5D4D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5" name="Freeform 34"/>
            <p:cNvSpPr>
              <a:spLocks/>
            </p:cNvSpPr>
            <p:nvPr/>
          </p:nvSpPr>
          <p:spPr bwMode="auto">
            <a:xfrm>
              <a:off x="6446699" y="1458319"/>
              <a:ext cx="6350" cy="38100"/>
            </a:xfrm>
            <a:custGeom>
              <a:avLst/>
              <a:gdLst/>
              <a:ahLst/>
              <a:cxnLst>
                <a:cxn ang="0">
                  <a:pos x="221" y="99"/>
                </a:cxn>
                <a:cxn ang="0">
                  <a:pos x="221" y="1814"/>
                </a:cxn>
                <a:cxn ang="0">
                  <a:pos x="0" y="1672"/>
                </a:cxn>
                <a:cxn ang="0">
                  <a:pos x="0" y="0"/>
                </a:cxn>
                <a:cxn ang="0">
                  <a:pos x="221" y="99"/>
                </a:cxn>
              </a:cxnLst>
              <a:rect l="0" t="0" r="r" b="b"/>
              <a:pathLst>
                <a:path w="221" h="1814">
                  <a:moveTo>
                    <a:pt x="221" y="99"/>
                  </a:moveTo>
                  <a:lnTo>
                    <a:pt x="221" y="1814"/>
                  </a:lnTo>
                  <a:lnTo>
                    <a:pt x="0" y="1672"/>
                  </a:lnTo>
                  <a:lnTo>
                    <a:pt x="0" y="0"/>
                  </a:lnTo>
                  <a:lnTo>
                    <a:pt x="221" y="99"/>
                  </a:lnTo>
                  <a:close/>
                </a:path>
              </a:pathLst>
            </a:custGeom>
            <a:solidFill>
              <a:srgbClr val="D6D6D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6" name="Freeform 35"/>
            <p:cNvSpPr>
              <a:spLocks/>
            </p:cNvSpPr>
            <p:nvPr/>
          </p:nvSpPr>
          <p:spPr bwMode="auto">
            <a:xfrm>
              <a:off x="6445111" y="1456732"/>
              <a:ext cx="4763" cy="38100"/>
            </a:xfrm>
            <a:custGeom>
              <a:avLst/>
              <a:gdLst/>
              <a:ahLst/>
              <a:cxnLst>
                <a:cxn ang="0">
                  <a:pos x="221" y="100"/>
                </a:cxn>
                <a:cxn ang="0">
                  <a:pos x="221" y="1793"/>
                </a:cxn>
                <a:cxn ang="0">
                  <a:pos x="0" y="1651"/>
                </a:cxn>
                <a:cxn ang="0">
                  <a:pos x="0" y="0"/>
                </a:cxn>
                <a:cxn ang="0">
                  <a:pos x="221" y="100"/>
                </a:cxn>
              </a:cxnLst>
              <a:rect l="0" t="0" r="r" b="b"/>
              <a:pathLst>
                <a:path w="221" h="1793">
                  <a:moveTo>
                    <a:pt x="221" y="100"/>
                  </a:moveTo>
                  <a:lnTo>
                    <a:pt x="221" y="1793"/>
                  </a:lnTo>
                  <a:lnTo>
                    <a:pt x="0" y="1651"/>
                  </a:lnTo>
                  <a:lnTo>
                    <a:pt x="0" y="0"/>
                  </a:lnTo>
                  <a:lnTo>
                    <a:pt x="221" y="100"/>
                  </a:lnTo>
                  <a:close/>
                </a:path>
              </a:pathLst>
            </a:custGeom>
            <a:solidFill>
              <a:srgbClr val="D9D8D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7" name="Freeform 37"/>
            <p:cNvSpPr>
              <a:spLocks/>
            </p:cNvSpPr>
            <p:nvPr/>
          </p:nvSpPr>
          <p:spPr bwMode="auto">
            <a:xfrm>
              <a:off x="6440349" y="1453557"/>
              <a:ext cx="4763" cy="38100"/>
            </a:xfrm>
            <a:custGeom>
              <a:avLst/>
              <a:gdLst/>
              <a:ahLst/>
              <a:cxnLst>
                <a:cxn ang="0">
                  <a:pos x="220" y="99"/>
                </a:cxn>
                <a:cxn ang="0">
                  <a:pos x="220" y="1750"/>
                </a:cxn>
                <a:cxn ang="0">
                  <a:pos x="0" y="1608"/>
                </a:cxn>
                <a:cxn ang="0">
                  <a:pos x="0" y="0"/>
                </a:cxn>
                <a:cxn ang="0">
                  <a:pos x="220" y="99"/>
                </a:cxn>
              </a:cxnLst>
              <a:rect l="0" t="0" r="r" b="b"/>
              <a:pathLst>
                <a:path w="220" h="1750">
                  <a:moveTo>
                    <a:pt x="220" y="99"/>
                  </a:moveTo>
                  <a:lnTo>
                    <a:pt x="220" y="1750"/>
                  </a:lnTo>
                  <a:lnTo>
                    <a:pt x="0" y="1608"/>
                  </a:lnTo>
                  <a:lnTo>
                    <a:pt x="0" y="0"/>
                  </a:lnTo>
                  <a:lnTo>
                    <a:pt x="220" y="99"/>
                  </a:lnTo>
                  <a:close/>
                </a:path>
              </a:pathLst>
            </a:custGeom>
            <a:solidFill>
              <a:srgbClr val="DDDCD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8" name="Freeform 38"/>
            <p:cNvSpPr>
              <a:spLocks/>
            </p:cNvSpPr>
            <p:nvPr/>
          </p:nvSpPr>
          <p:spPr bwMode="auto">
            <a:xfrm>
              <a:off x="6437174" y="1453557"/>
              <a:ext cx="4763" cy="36512"/>
            </a:xfrm>
            <a:custGeom>
              <a:avLst/>
              <a:gdLst/>
              <a:ahLst/>
              <a:cxnLst>
                <a:cxn ang="0">
                  <a:pos x="221" y="99"/>
                </a:cxn>
                <a:cxn ang="0">
                  <a:pos x="221" y="1728"/>
                </a:cxn>
                <a:cxn ang="0">
                  <a:pos x="0" y="1586"/>
                </a:cxn>
                <a:cxn ang="0">
                  <a:pos x="0" y="0"/>
                </a:cxn>
                <a:cxn ang="0">
                  <a:pos x="221" y="99"/>
                </a:cxn>
              </a:cxnLst>
              <a:rect l="0" t="0" r="r" b="b"/>
              <a:pathLst>
                <a:path w="221" h="1728">
                  <a:moveTo>
                    <a:pt x="221" y="99"/>
                  </a:moveTo>
                  <a:lnTo>
                    <a:pt x="221" y="1728"/>
                  </a:lnTo>
                  <a:lnTo>
                    <a:pt x="0" y="1586"/>
                  </a:lnTo>
                  <a:lnTo>
                    <a:pt x="0" y="0"/>
                  </a:lnTo>
                  <a:lnTo>
                    <a:pt x="221" y="99"/>
                  </a:lnTo>
                  <a:close/>
                </a:path>
              </a:pathLst>
            </a:custGeom>
            <a:solidFill>
              <a:srgbClr val="DEDED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9" name="Freeform 39"/>
            <p:cNvSpPr>
              <a:spLocks/>
            </p:cNvSpPr>
            <p:nvPr/>
          </p:nvSpPr>
          <p:spPr bwMode="auto">
            <a:xfrm>
              <a:off x="6435586" y="1453557"/>
              <a:ext cx="4763" cy="36512"/>
            </a:xfrm>
            <a:custGeom>
              <a:avLst/>
              <a:gdLst/>
              <a:ahLst/>
              <a:cxnLst>
                <a:cxn ang="0">
                  <a:pos x="221" y="52"/>
                </a:cxn>
                <a:cxn ang="0">
                  <a:pos x="221" y="1660"/>
                </a:cxn>
                <a:cxn ang="0">
                  <a:pos x="0" y="1517"/>
                </a:cxn>
                <a:cxn ang="0">
                  <a:pos x="0" y="26"/>
                </a:cxn>
                <a:cxn ang="0">
                  <a:pos x="104" y="0"/>
                </a:cxn>
                <a:cxn ang="0">
                  <a:pos x="221" y="52"/>
                </a:cxn>
              </a:cxnLst>
              <a:rect l="0" t="0" r="r" b="b"/>
              <a:pathLst>
                <a:path w="221" h="1660">
                  <a:moveTo>
                    <a:pt x="221" y="52"/>
                  </a:moveTo>
                  <a:lnTo>
                    <a:pt x="221" y="1660"/>
                  </a:lnTo>
                  <a:lnTo>
                    <a:pt x="0" y="1517"/>
                  </a:lnTo>
                  <a:lnTo>
                    <a:pt x="0" y="26"/>
                  </a:lnTo>
                  <a:lnTo>
                    <a:pt x="104" y="0"/>
                  </a:lnTo>
                  <a:lnTo>
                    <a:pt x="221" y="52"/>
                  </a:lnTo>
                  <a:close/>
                </a:path>
              </a:pathLst>
            </a:custGeom>
            <a:solidFill>
              <a:srgbClr val="E1E0E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0" name="Freeform 40"/>
            <p:cNvSpPr>
              <a:spLocks/>
            </p:cNvSpPr>
            <p:nvPr/>
          </p:nvSpPr>
          <p:spPr bwMode="auto">
            <a:xfrm>
              <a:off x="6432411" y="1453557"/>
              <a:ext cx="4763" cy="34925"/>
            </a:xfrm>
            <a:custGeom>
              <a:avLst/>
              <a:gdLst/>
              <a:ahLst/>
              <a:cxnLst>
                <a:cxn ang="0">
                  <a:pos x="220" y="3"/>
                </a:cxn>
                <a:cxn ang="0">
                  <a:pos x="220" y="1589"/>
                </a:cxn>
                <a:cxn ang="0">
                  <a:pos x="0" y="1446"/>
                </a:cxn>
                <a:cxn ang="0">
                  <a:pos x="0" y="54"/>
                </a:cxn>
                <a:cxn ang="0">
                  <a:pos x="214" y="0"/>
                </a:cxn>
                <a:cxn ang="0">
                  <a:pos x="220" y="3"/>
                </a:cxn>
              </a:cxnLst>
              <a:rect l="0" t="0" r="r" b="b"/>
              <a:pathLst>
                <a:path w="220" h="1589">
                  <a:moveTo>
                    <a:pt x="220" y="3"/>
                  </a:moveTo>
                  <a:lnTo>
                    <a:pt x="220" y="1589"/>
                  </a:lnTo>
                  <a:lnTo>
                    <a:pt x="0" y="1446"/>
                  </a:lnTo>
                  <a:lnTo>
                    <a:pt x="0" y="54"/>
                  </a:lnTo>
                  <a:lnTo>
                    <a:pt x="214" y="0"/>
                  </a:lnTo>
                  <a:lnTo>
                    <a:pt x="220" y="3"/>
                  </a:lnTo>
                  <a:close/>
                </a:path>
              </a:pathLst>
            </a:custGeom>
            <a:solidFill>
              <a:srgbClr val="E3E3E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1" name="Freeform 41"/>
            <p:cNvSpPr>
              <a:spLocks/>
            </p:cNvSpPr>
            <p:nvPr/>
          </p:nvSpPr>
          <p:spPr bwMode="auto">
            <a:xfrm>
              <a:off x="6430824" y="1453557"/>
              <a:ext cx="4763" cy="33337"/>
            </a:xfrm>
            <a:custGeom>
              <a:avLst/>
              <a:gdLst/>
              <a:ahLst/>
              <a:cxnLst>
                <a:cxn ang="0">
                  <a:pos x="220" y="0"/>
                </a:cxn>
                <a:cxn ang="0">
                  <a:pos x="220" y="1491"/>
                </a:cxn>
                <a:cxn ang="0">
                  <a:pos x="0" y="1349"/>
                </a:cxn>
                <a:cxn ang="0">
                  <a:pos x="0" y="56"/>
                </a:cxn>
                <a:cxn ang="0">
                  <a:pos x="220" y="0"/>
                </a:cxn>
              </a:cxnLst>
              <a:rect l="0" t="0" r="r" b="b"/>
              <a:pathLst>
                <a:path w="220" h="1491">
                  <a:moveTo>
                    <a:pt x="220" y="0"/>
                  </a:moveTo>
                  <a:lnTo>
                    <a:pt x="220" y="1491"/>
                  </a:lnTo>
                  <a:lnTo>
                    <a:pt x="0" y="1349"/>
                  </a:lnTo>
                  <a:lnTo>
                    <a:pt x="0" y="56"/>
                  </a:lnTo>
                  <a:lnTo>
                    <a:pt x="220" y="0"/>
                  </a:lnTo>
                  <a:close/>
                </a:path>
              </a:pathLst>
            </a:custGeom>
            <a:solidFill>
              <a:srgbClr val="E4E4E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2" name="Freeform 42"/>
            <p:cNvSpPr>
              <a:spLocks/>
            </p:cNvSpPr>
            <p:nvPr/>
          </p:nvSpPr>
          <p:spPr bwMode="auto">
            <a:xfrm>
              <a:off x="6427649" y="1455144"/>
              <a:ext cx="4763" cy="30162"/>
            </a:xfrm>
            <a:custGeom>
              <a:avLst/>
              <a:gdLst/>
              <a:ahLst/>
              <a:cxnLst>
                <a:cxn ang="0">
                  <a:pos x="219" y="0"/>
                </a:cxn>
                <a:cxn ang="0">
                  <a:pos x="219" y="1392"/>
                </a:cxn>
                <a:cxn ang="0">
                  <a:pos x="0" y="1250"/>
                </a:cxn>
                <a:cxn ang="0">
                  <a:pos x="0" y="56"/>
                </a:cxn>
                <a:cxn ang="0">
                  <a:pos x="219" y="0"/>
                </a:cxn>
              </a:cxnLst>
              <a:rect l="0" t="0" r="r" b="b"/>
              <a:pathLst>
                <a:path w="219" h="1392">
                  <a:moveTo>
                    <a:pt x="219" y="0"/>
                  </a:moveTo>
                  <a:lnTo>
                    <a:pt x="219" y="1392"/>
                  </a:lnTo>
                  <a:lnTo>
                    <a:pt x="0" y="1250"/>
                  </a:lnTo>
                  <a:lnTo>
                    <a:pt x="0" y="56"/>
                  </a:lnTo>
                  <a:lnTo>
                    <a:pt x="219" y="0"/>
                  </a:lnTo>
                  <a:close/>
                </a:path>
              </a:pathLst>
            </a:custGeom>
            <a:solidFill>
              <a:srgbClr val="E7E6E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3" name="Freeform 43"/>
            <p:cNvSpPr>
              <a:spLocks/>
            </p:cNvSpPr>
            <p:nvPr/>
          </p:nvSpPr>
          <p:spPr bwMode="auto">
            <a:xfrm>
              <a:off x="6426061" y="1455144"/>
              <a:ext cx="4763" cy="28575"/>
            </a:xfrm>
            <a:custGeom>
              <a:avLst/>
              <a:gdLst/>
              <a:ahLst/>
              <a:cxnLst>
                <a:cxn ang="0">
                  <a:pos x="220" y="0"/>
                </a:cxn>
                <a:cxn ang="0">
                  <a:pos x="220" y="1293"/>
                </a:cxn>
                <a:cxn ang="0">
                  <a:pos x="0" y="1150"/>
                </a:cxn>
                <a:cxn ang="0">
                  <a:pos x="0" y="56"/>
                </a:cxn>
                <a:cxn ang="0">
                  <a:pos x="220" y="0"/>
                </a:cxn>
              </a:cxnLst>
              <a:rect l="0" t="0" r="r" b="b"/>
              <a:pathLst>
                <a:path w="220" h="1293">
                  <a:moveTo>
                    <a:pt x="220" y="0"/>
                  </a:moveTo>
                  <a:lnTo>
                    <a:pt x="220" y="1293"/>
                  </a:lnTo>
                  <a:lnTo>
                    <a:pt x="0" y="1150"/>
                  </a:lnTo>
                  <a:lnTo>
                    <a:pt x="0" y="56"/>
                  </a:lnTo>
                  <a:lnTo>
                    <a:pt x="220" y="0"/>
                  </a:lnTo>
                  <a:close/>
                </a:path>
              </a:pathLst>
            </a:custGeom>
            <a:solidFill>
              <a:srgbClr val="E8E8E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4" name="Freeform 44"/>
            <p:cNvSpPr>
              <a:spLocks/>
            </p:cNvSpPr>
            <p:nvPr/>
          </p:nvSpPr>
          <p:spPr bwMode="auto">
            <a:xfrm>
              <a:off x="6422886" y="1455144"/>
              <a:ext cx="4763" cy="26987"/>
            </a:xfrm>
            <a:custGeom>
              <a:avLst/>
              <a:gdLst/>
              <a:ahLst/>
              <a:cxnLst>
                <a:cxn ang="0">
                  <a:pos x="221" y="0"/>
                </a:cxn>
                <a:cxn ang="0">
                  <a:pos x="221" y="1194"/>
                </a:cxn>
                <a:cxn ang="0">
                  <a:pos x="0" y="1051"/>
                </a:cxn>
                <a:cxn ang="0">
                  <a:pos x="0" y="56"/>
                </a:cxn>
                <a:cxn ang="0">
                  <a:pos x="221" y="0"/>
                </a:cxn>
              </a:cxnLst>
              <a:rect l="0" t="0" r="r" b="b"/>
              <a:pathLst>
                <a:path w="221" h="1194">
                  <a:moveTo>
                    <a:pt x="221" y="0"/>
                  </a:moveTo>
                  <a:lnTo>
                    <a:pt x="221" y="1194"/>
                  </a:lnTo>
                  <a:lnTo>
                    <a:pt x="0" y="1051"/>
                  </a:lnTo>
                  <a:lnTo>
                    <a:pt x="0" y="56"/>
                  </a:lnTo>
                  <a:lnTo>
                    <a:pt x="221" y="0"/>
                  </a:lnTo>
                  <a:close/>
                </a:path>
              </a:pathLst>
            </a:custGeom>
            <a:solidFill>
              <a:srgbClr val="EBEAE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5" name="Freeform 45"/>
            <p:cNvSpPr>
              <a:spLocks/>
            </p:cNvSpPr>
            <p:nvPr/>
          </p:nvSpPr>
          <p:spPr bwMode="auto">
            <a:xfrm>
              <a:off x="6421299" y="1456732"/>
              <a:ext cx="4763" cy="23812"/>
            </a:xfrm>
            <a:custGeom>
              <a:avLst/>
              <a:gdLst/>
              <a:ahLst/>
              <a:cxnLst>
                <a:cxn ang="0">
                  <a:pos x="220" y="0"/>
                </a:cxn>
                <a:cxn ang="0">
                  <a:pos x="220" y="1094"/>
                </a:cxn>
                <a:cxn ang="0">
                  <a:pos x="0" y="952"/>
                </a:cxn>
                <a:cxn ang="0">
                  <a:pos x="0" y="56"/>
                </a:cxn>
                <a:cxn ang="0">
                  <a:pos x="220" y="0"/>
                </a:cxn>
              </a:cxnLst>
              <a:rect l="0" t="0" r="r" b="b"/>
              <a:pathLst>
                <a:path w="220" h="1094">
                  <a:moveTo>
                    <a:pt x="220" y="0"/>
                  </a:moveTo>
                  <a:lnTo>
                    <a:pt x="220" y="1094"/>
                  </a:lnTo>
                  <a:lnTo>
                    <a:pt x="0" y="952"/>
                  </a:lnTo>
                  <a:lnTo>
                    <a:pt x="0" y="56"/>
                  </a:lnTo>
                  <a:lnTo>
                    <a:pt x="220" y="0"/>
                  </a:lnTo>
                  <a:close/>
                </a:path>
              </a:pathLst>
            </a:custGeom>
            <a:solidFill>
              <a:srgbClr val="ECECE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6" name="Freeform 46"/>
            <p:cNvSpPr>
              <a:spLocks/>
            </p:cNvSpPr>
            <p:nvPr/>
          </p:nvSpPr>
          <p:spPr bwMode="auto">
            <a:xfrm>
              <a:off x="6418124" y="1456732"/>
              <a:ext cx="4763" cy="22225"/>
            </a:xfrm>
            <a:custGeom>
              <a:avLst/>
              <a:gdLst/>
              <a:ahLst/>
              <a:cxnLst>
                <a:cxn ang="0">
                  <a:pos x="220" y="0"/>
                </a:cxn>
                <a:cxn ang="0">
                  <a:pos x="220" y="995"/>
                </a:cxn>
                <a:cxn ang="0">
                  <a:pos x="0" y="853"/>
                </a:cxn>
                <a:cxn ang="0">
                  <a:pos x="0" y="56"/>
                </a:cxn>
                <a:cxn ang="0">
                  <a:pos x="220" y="0"/>
                </a:cxn>
              </a:cxnLst>
              <a:rect l="0" t="0" r="r" b="b"/>
              <a:pathLst>
                <a:path w="220" h="995">
                  <a:moveTo>
                    <a:pt x="220" y="0"/>
                  </a:moveTo>
                  <a:lnTo>
                    <a:pt x="220" y="995"/>
                  </a:lnTo>
                  <a:lnTo>
                    <a:pt x="0" y="853"/>
                  </a:lnTo>
                  <a:lnTo>
                    <a:pt x="0" y="56"/>
                  </a:lnTo>
                  <a:lnTo>
                    <a:pt x="220" y="0"/>
                  </a:lnTo>
                  <a:close/>
                </a:path>
              </a:pathLst>
            </a:custGeom>
            <a:solidFill>
              <a:srgbClr val="EFEEE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7" name="Freeform 47"/>
            <p:cNvSpPr>
              <a:spLocks/>
            </p:cNvSpPr>
            <p:nvPr/>
          </p:nvSpPr>
          <p:spPr bwMode="auto">
            <a:xfrm>
              <a:off x="6416536" y="1456732"/>
              <a:ext cx="4763" cy="20637"/>
            </a:xfrm>
            <a:custGeom>
              <a:avLst/>
              <a:gdLst/>
              <a:ahLst/>
              <a:cxnLst>
                <a:cxn ang="0">
                  <a:pos x="221" y="0"/>
                </a:cxn>
                <a:cxn ang="0">
                  <a:pos x="221" y="896"/>
                </a:cxn>
                <a:cxn ang="0">
                  <a:pos x="0" y="754"/>
                </a:cxn>
                <a:cxn ang="0">
                  <a:pos x="0" y="56"/>
                </a:cxn>
                <a:cxn ang="0">
                  <a:pos x="221" y="0"/>
                </a:cxn>
              </a:cxnLst>
              <a:rect l="0" t="0" r="r" b="b"/>
              <a:pathLst>
                <a:path w="221" h="896">
                  <a:moveTo>
                    <a:pt x="221" y="0"/>
                  </a:moveTo>
                  <a:lnTo>
                    <a:pt x="221" y="896"/>
                  </a:lnTo>
                  <a:lnTo>
                    <a:pt x="0" y="754"/>
                  </a:lnTo>
                  <a:lnTo>
                    <a:pt x="0" y="56"/>
                  </a:lnTo>
                  <a:lnTo>
                    <a:pt x="221" y="0"/>
                  </a:lnTo>
                  <a:close/>
                </a:path>
              </a:pathLst>
            </a:custGeom>
            <a:solidFill>
              <a:srgbClr val="F1F1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8" name="Freeform 48"/>
            <p:cNvSpPr>
              <a:spLocks/>
            </p:cNvSpPr>
            <p:nvPr/>
          </p:nvSpPr>
          <p:spPr bwMode="auto">
            <a:xfrm>
              <a:off x="6413361" y="1458319"/>
              <a:ext cx="4763" cy="17462"/>
            </a:xfrm>
            <a:custGeom>
              <a:avLst/>
              <a:gdLst/>
              <a:ahLst/>
              <a:cxnLst>
                <a:cxn ang="0">
                  <a:pos x="221" y="0"/>
                </a:cxn>
                <a:cxn ang="0">
                  <a:pos x="221" y="797"/>
                </a:cxn>
                <a:cxn ang="0">
                  <a:pos x="0" y="655"/>
                </a:cxn>
                <a:cxn ang="0">
                  <a:pos x="0" y="56"/>
                </a:cxn>
                <a:cxn ang="0">
                  <a:pos x="221" y="0"/>
                </a:cxn>
              </a:cxnLst>
              <a:rect l="0" t="0" r="r" b="b"/>
              <a:pathLst>
                <a:path w="221" h="797">
                  <a:moveTo>
                    <a:pt x="221" y="0"/>
                  </a:moveTo>
                  <a:lnTo>
                    <a:pt x="221" y="797"/>
                  </a:lnTo>
                  <a:lnTo>
                    <a:pt x="0" y="655"/>
                  </a:lnTo>
                  <a:lnTo>
                    <a:pt x="0" y="56"/>
                  </a:lnTo>
                  <a:lnTo>
                    <a:pt x="221" y="0"/>
                  </a:lnTo>
                  <a:close/>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9" name="Freeform 49"/>
            <p:cNvSpPr>
              <a:spLocks/>
            </p:cNvSpPr>
            <p:nvPr/>
          </p:nvSpPr>
          <p:spPr bwMode="auto">
            <a:xfrm>
              <a:off x="6411774" y="1458319"/>
              <a:ext cx="4763" cy="15875"/>
            </a:xfrm>
            <a:custGeom>
              <a:avLst/>
              <a:gdLst/>
              <a:ahLst/>
              <a:cxnLst>
                <a:cxn ang="0">
                  <a:pos x="220" y="0"/>
                </a:cxn>
                <a:cxn ang="0">
                  <a:pos x="220" y="698"/>
                </a:cxn>
                <a:cxn ang="0">
                  <a:pos x="0" y="556"/>
                </a:cxn>
                <a:cxn ang="0">
                  <a:pos x="0" y="56"/>
                </a:cxn>
                <a:cxn ang="0">
                  <a:pos x="220" y="0"/>
                </a:cxn>
              </a:cxnLst>
              <a:rect l="0" t="0" r="r" b="b"/>
              <a:pathLst>
                <a:path w="220" h="698">
                  <a:moveTo>
                    <a:pt x="220" y="0"/>
                  </a:moveTo>
                  <a:lnTo>
                    <a:pt x="220" y="698"/>
                  </a:lnTo>
                  <a:lnTo>
                    <a:pt x="0" y="556"/>
                  </a:lnTo>
                  <a:lnTo>
                    <a:pt x="0" y="56"/>
                  </a:lnTo>
                  <a:lnTo>
                    <a:pt x="220" y="0"/>
                  </a:ln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0" name="Freeform 50"/>
            <p:cNvSpPr>
              <a:spLocks/>
            </p:cNvSpPr>
            <p:nvPr/>
          </p:nvSpPr>
          <p:spPr bwMode="auto">
            <a:xfrm>
              <a:off x="6408599" y="1459907"/>
              <a:ext cx="4763" cy="12700"/>
            </a:xfrm>
            <a:custGeom>
              <a:avLst/>
              <a:gdLst/>
              <a:ahLst/>
              <a:cxnLst>
                <a:cxn ang="0">
                  <a:pos x="220" y="0"/>
                </a:cxn>
                <a:cxn ang="0">
                  <a:pos x="220" y="599"/>
                </a:cxn>
                <a:cxn ang="0">
                  <a:pos x="0" y="457"/>
                </a:cxn>
                <a:cxn ang="0">
                  <a:pos x="0" y="56"/>
                </a:cxn>
                <a:cxn ang="0">
                  <a:pos x="220" y="0"/>
                </a:cxn>
              </a:cxnLst>
              <a:rect l="0" t="0" r="r" b="b"/>
              <a:pathLst>
                <a:path w="220" h="599">
                  <a:moveTo>
                    <a:pt x="220" y="0"/>
                  </a:moveTo>
                  <a:lnTo>
                    <a:pt x="220" y="599"/>
                  </a:lnTo>
                  <a:lnTo>
                    <a:pt x="0" y="457"/>
                  </a:lnTo>
                  <a:lnTo>
                    <a:pt x="0" y="56"/>
                  </a:lnTo>
                  <a:lnTo>
                    <a:pt x="220" y="0"/>
                  </a:lnTo>
                  <a:close/>
                </a:path>
              </a:pathLst>
            </a:custGeom>
            <a:solidFill>
              <a:srgbClr val="F6F6F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1" name="Freeform 51"/>
            <p:cNvSpPr>
              <a:spLocks/>
            </p:cNvSpPr>
            <p:nvPr/>
          </p:nvSpPr>
          <p:spPr bwMode="auto">
            <a:xfrm>
              <a:off x="6407011" y="1459907"/>
              <a:ext cx="4763" cy="11112"/>
            </a:xfrm>
            <a:custGeom>
              <a:avLst/>
              <a:gdLst/>
              <a:ahLst/>
              <a:cxnLst>
                <a:cxn ang="0">
                  <a:pos x="221" y="0"/>
                </a:cxn>
                <a:cxn ang="0">
                  <a:pos x="221" y="500"/>
                </a:cxn>
                <a:cxn ang="0">
                  <a:pos x="0" y="358"/>
                </a:cxn>
                <a:cxn ang="0">
                  <a:pos x="0" y="56"/>
                </a:cxn>
                <a:cxn ang="0">
                  <a:pos x="221" y="0"/>
                </a:cxn>
              </a:cxnLst>
              <a:rect l="0" t="0" r="r" b="b"/>
              <a:pathLst>
                <a:path w="221" h="500">
                  <a:moveTo>
                    <a:pt x="221" y="0"/>
                  </a:moveTo>
                  <a:lnTo>
                    <a:pt x="221" y="500"/>
                  </a:lnTo>
                  <a:lnTo>
                    <a:pt x="0" y="358"/>
                  </a:lnTo>
                  <a:lnTo>
                    <a:pt x="0" y="56"/>
                  </a:lnTo>
                  <a:lnTo>
                    <a:pt x="221" y="0"/>
                  </a:lnTo>
                  <a:close/>
                </a:path>
              </a:pathLst>
            </a:custGeom>
            <a:solidFill>
              <a:srgbClr val="F9F9F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2" name="Freeform 52"/>
            <p:cNvSpPr>
              <a:spLocks/>
            </p:cNvSpPr>
            <p:nvPr/>
          </p:nvSpPr>
          <p:spPr bwMode="auto">
            <a:xfrm>
              <a:off x="6403836" y="1459907"/>
              <a:ext cx="4763" cy="9525"/>
            </a:xfrm>
            <a:custGeom>
              <a:avLst/>
              <a:gdLst/>
              <a:ahLst/>
              <a:cxnLst>
                <a:cxn ang="0">
                  <a:pos x="221" y="0"/>
                </a:cxn>
                <a:cxn ang="0">
                  <a:pos x="221" y="401"/>
                </a:cxn>
                <a:cxn ang="0">
                  <a:pos x="0" y="259"/>
                </a:cxn>
                <a:cxn ang="0">
                  <a:pos x="0" y="56"/>
                </a:cxn>
                <a:cxn ang="0">
                  <a:pos x="221" y="0"/>
                </a:cxn>
              </a:cxnLst>
              <a:rect l="0" t="0" r="r" b="b"/>
              <a:pathLst>
                <a:path w="221" h="401">
                  <a:moveTo>
                    <a:pt x="221" y="0"/>
                  </a:moveTo>
                  <a:lnTo>
                    <a:pt x="221" y="401"/>
                  </a:lnTo>
                  <a:lnTo>
                    <a:pt x="0" y="259"/>
                  </a:lnTo>
                  <a:lnTo>
                    <a:pt x="0" y="56"/>
                  </a:lnTo>
                  <a:lnTo>
                    <a:pt x="221" y="0"/>
                  </a:lnTo>
                  <a:close/>
                </a:path>
              </a:pathLst>
            </a:custGeom>
            <a:solidFill>
              <a:srgbClr val="FAFAF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3" name="Freeform 53"/>
            <p:cNvSpPr>
              <a:spLocks/>
            </p:cNvSpPr>
            <p:nvPr/>
          </p:nvSpPr>
          <p:spPr bwMode="auto">
            <a:xfrm>
              <a:off x="6402249" y="1461494"/>
              <a:ext cx="4763" cy="6350"/>
            </a:xfrm>
            <a:custGeom>
              <a:avLst/>
              <a:gdLst/>
              <a:ahLst/>
              <a:cxnLst>
                <a:cxn ang="0">
                  <a:pos x="219" y="0"/>
                </a:cxn>
                <a:cxn ang="0">
                  <a:pos x="219" y="302"/>
                </a:cxn>
                <a:cxn ang="0">
                  <a:pos x="0" y="159"/>
                </a:cxn>
                <a:cxn ang="0">
                  <a:pos x="0" y="56"/>
                </a:cxn>
                <a:cxn ang="0">
                  <a:pos x="219" y="0"/>
                </a:cxn>
              </a:cxnLst>
              <a:rect l="0" t="0" r="r" b="b"/>
              <a:pathLst>
                <a:path w="219" h="302">
                  <a:moveTo>
                    <a:pt x="219" y="0"/>
                  </a:moveTo>
                  <a:lnTo>
                    <a:pt x="219" y="302"/>
                  </a:lnTo>
                  <a:lnTo>
                    <a:pt x="0" y="159"/>
                  </a:lnTo>
                  <a:lnTo>
                    <a:pt x="0" y="56"/>
                  </a:lnTo>
                  <a:lnTo>
                    <a:pt x="219" y="0"/>
                  </a:lnTo>
                  <a:close/>
                </a:path>
              </a:pathLst>
            </a:custGeom>
            <a:solidFill>
              <a:srgbClr val="FDFDF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4" name="Freeform 54"/>
            <p:cNvSpPr>
              <a:spLocks/>
            </p:cNvSpPr>
            <p:nvPr/>
          </p:nvSpPr>
          <p:spPr bwMode="auto">
            <a:xfrm>
              <a:off x="6399074" y="1461494"/>
              <a:ext cx="4763" cy="4762"/>
            </a:xfrm>
            <a:custGeom>
              <a:avLst/>
              <a:gdLst/>
              <a:ahLst/>
              <a:cxnLst>
                <a:cxn ang="0">
                  <a:pos x="219" y="0"/>
                </a:cxn>
                <a:cxn ang="0">
                  <a:pos x="219" y="203"/>
                </a:cxn>
                <a:cxn ang="0">
                  <a:pos x="0" y="60"/>
                </a:cxn>
                <a:cxn ang="0">
                  <a:pos x="0" y="55"/>
                </a:cxn>
                <a:cxn ang="0">
                  <a:pos x="219" y="0"/>
                </a:cxn>
              </a:cxnLst>
              <a:rect l="0" t="0" r="r" b="b"/>
              <a:pathLst>
                <a:path w="219" h="203">
                  <a:moveTo>
                    <a:pt x="219" y="0"/>
                  </a:moveTo>
                  <a:lnTo>
                    <a:pt x="219" y="203"/>
                  </a:lnTo>
                  <a:lnTo>
                    <a:pt x="0" y="60"/>
                  </a:lnTo>
                  <a:lnTo>
                    <a:pt x="0" y="55"/>
                  </a:lnTo>
                  <a:lnTo>
                    <a:pt x="219"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5" name="Freeform 55"/>
            <p:cNvSpPr>
              <a:spLocks/>
            </p:cNvSpPr>
            <p:nvPr/>
          </p:nvSpPr>
          <p:spPr bwMode="auto">
            <a:xfrm>
              <a:off x="6399074" y="1463082"/>
              <a:ext cx="3175" cy="1587"/>
            </a:xfrm>
            <a:custGeom>
              <a:avLst/>
              <a:gdLst/>
              <a:ahLst/>
              <a:cxnLst>
                <a:cxn ang="0">
                  <a:pos x="115" y="0"/>
                </a:cxn>
                <a:cxn ang="0">
                  <a:pos x="115" y="103"/>
                </a:cxn>
                <a:cxn ang="0">
                  <a:pos x="0" y="29"/>
                </a:cxn>
                <a:cxn ang="0">
                  <a:pos x="115" y="0"/>
                </a:cxn>
              </a:cxnLst>
              <a:rect l="0" t="0" r="r" b="b"/>
              <a:pathLst>
                <a:path w="115" h="103">
                  <a:moveTo>
                    <a:pt x="115" y="0"/>
                  </a:moveTo>
                  <a:lnTo>
                    <a:pt x="115" y="103"/>
                  </a:lnTo>
                  <a:lnTo>
                    <a:pt x="0" y="29"/>
                  </a:lnTo>
                  <a:lnTo>
                    <a:pt x="11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6" name="Freeform 60"/>
            <p:cNvSpPr>
              <a:spLocks/>
            </p:cNvSpPr>
            <p:nvPr/>
          </p:nvSpPr>
          <p:spPr bwMode="auto">
            <a:xfrm>
              <a:off x="6430824" y="1390057"/>
              <a:ext cx="257175" cy="103187"/>
            </a:xfrm>
            <a:custGeom>
              <a:avLst/>
              <a:gdLst/>
              <a:ahLst/>
              <a:cxnLst>
                <a:cxn ang="0">
                  <a:pos x="0" y="2081"/>
                </a:cxn>
                <a:cxn ang="0">
                  <a:pos x="4201" y="960"/>
                </a:cxn>
                <a:cxn ang="0">
                  <a:pos x="7931" y="0"/>
                </a:cxn>
                <a:cxn ang="0">
                  <a:pos x="10758" y="1780"/>
                </a:cxn>
                <a:cxn ang="0">
                  <a:pos x="11849" y="2563"/>
                </a:cxn>
                <a:cxn ang="0">
                  <a:pos x="11819" y="2569"/>
                </a:cxn>
                <a:cxn ang="0">
                  <a:pos x="4199" y="4763"/>
                </a:cxn>
                <a:cxn ang="0">
                  <a:pos x="0" y="2081"/>
                </a:cxn>
              </a:cxnLst>
              <a:rect l="0" t="0" r="r" b="b"/>
              <a:pathLst>
                <a:path w="11849" h="4763">
                  <a:moveTo>
                    <a:pt x="0" y="2081"/>
                  </a:moveTo>
                  <a:lnTo>
                    <a:pt x="4201" y="960"/>
                  </a:lnTo>
                  <a:lnTo>
                    <a:pt x="7931" y="0"/>
                  </a:lnTo>
                  <a:lnTo>
                    <a:pt x="10758" y="1780"/>
                  </a:lnTo>
                  <a:lnTo>
                    <a:pt x="11849" y="2563"/>
                  </a:lnTo>
                  <a:lnTo>
                    <a:pt x="11819" y="2569"/>
                  </a:lnTo>
                  <a:lnTo>
                    <a:pt x="4199" y="4763"/>
                  </a:lnTo>
                  <a:lnTo>
                    <a:pt x="0" y="2081"/>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7" name="Freeform 61"/>
            <p:cNvSpPr>
              <a:spLocks/>
            </p:cNvSpPr>
            <p:nvPr/>
          </p:nvSpPr>
          <p:spPr bwMode="auto">
            <a:xfrm>
              <a:off x="6430824" y="1434507"/>
              <a:ext cx="90488" cy="84137"/>
            </a:xfrm>
            <a:custGeom>
              <a:avLst/>
              <a:gdLst/>
              <a:ahLst/>
              <a:cxnLst>
                <a:cxn ang="0">
                  <a:pos x="0" y="0"/>
                </a:cxn>
                <a:cxn ang="0">
                  <a:pos x="4216" y="2693"/>
                </a:cxn>
                <a:cxn ang="0">
                  <a:pos x="4192" y="3881"/>
                </a:cxn>
                <a:cxn ang="0">
                  <a:pos x="20" y="1197"/>
                </a:cxn>
                <a:cxn ang="0">
                  <a:pos x="0" y="0"/>
                </a:cxn>
              </a:cxnLst>
              <a:rect l="0" t="0" r="r" b="b"/>
              <a:pathLst>
                <a:path w="4216" h="3881">
                  <a:moveTo>
                    <a:pt x="0" y="0"/>
                  </a:moveTo>
                  <a:lnTo>
                    <a:pt x="4216" y="2693"/>
                  </a:lnTo>
                  <a:lnTo>
                    <a:pt x="4192" y="3881"/>
                  </a:lnTo>
                  <a:lnTo>
                    <a:pt x="20" y="1197"/>
                  </a:lnTo>
                  <a:lnTo>
                    <a:pt x="0" y="0"/>
                  </a:lnTo>
                  <a:close/>
                </a:path>
              </a:pathLst>
            </a:custGeom>
            <a:solidFill>
              <a:srgbClr val="96959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8" name="Freeform 62"/>
            <p:cNvSpPr>
              <a:spLocks/>
            </p:cNvSpPr>
            <p:nvPr/>
          </p:nvSpPr>
          <p:spPr bwMode="auto">
            <a:xfrm>
              <a:off x="6521311" y="1445619"/>
              <a:ext cx="166688" cy="73025"/>
            </a:xfrm>
            <a:custGeom>
              <a:avLst/>
              <a:gdLst/>
              <a:ahLst/>
              <a:cxnLst>
                <a:cxn ang="0">
                  <a:pos x="12" y="2202"/>
                </a:cxn>
                <a:cxn ang="0">
                  <a:pos x="7657" y="0"/>
                </a:cxn>
                <a:cxn ang="0">
                  <a:pos x="7657" y="1012"/>
                </a:cxn>
                <a:cxn ang="0">
                  <a:pos x="0" y="3390"/>
                </a:cxn>
                <a:cxn ang="0">
                  <a:pos x="12" y="2202"/>
                </a:cxn>
              </a:cxnLst>
              <a:rect l="0" t="0" r="r" b="b"/>
              <a:pathLst>
                <a:path w="7657" h="3390">
                  <a:moveTo>
                    <a:pt x="12" y="2202"/>
                  </a:moveTo>
                  <a:lnTo>
                    <a:pt x="7657" y="0"/>
                  </a:lnTo>
                  <a:lnTo>
                    <a:pt x="7657" y="1012"/>
                  </a:lnTo>
                  <a:lnTo>
                    <a:pt x="0" y="3390"/>
                  </a:lnTo>
                  <a:lnTo>
                    <a:pt x="12" y="2202"/>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29" name="Group 803"/>
          <p:cNvGrpSpPr/>
          <p:nvPr/>
        </p:nvGrpSpPr>
        <p:grpSpPr>
          <a:xfrm>
            <a:off x="5738117" y="3271973"/>
            <a:ext cx="376625" cy="415078"/>
            <a:chOff x="6337161" y="1237657"/>
            <a:chExt cx="376625" cy="553437"/>
          </a:xfrm>
        </p:grpSpPr>
        <p:pic>
          <p:nvPicPr>
            <p:cNvPr id="630" name="Picture 23" descr="Wireless_icon"/>
            <p:cNvPicPr preferRelativeResize="0">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10800000">
              <a:off x="6387935" y="1539634"/>
              <a:ext cx="325851" cy="251460"/>
            </a:xfrm>
            <a:prstGeom prst="rect">
              <a:avLst/>
            </a:prstGeom>
            <a:noFill/>
            <a:ln>
              <a:solidFill>
                <a:schemeClr val="bg1"/>
              </a:solidFill>
            </a:ln>
          </p:spPr>
        </p:pic>
        <p:sp>
          <p:nvSpPr>
            <p:cNvPr id="631" name="AutoShape 3"/>
            <p:cNvSpPr>
              <a:spLocks noChangeAspect="1" noChangeArrowheads="1" noTextEdit="1"/>
            </p:cNvSpPr>
            <p:nvPr/>
          </p:nvSpPr>
          <p:spPr bwMode="auto">
            <a:xfrm>
              <a:off x="6337161" y="1237657"/>
              <a:ext cx="350838" cy="280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2" name="Freeform 5"/>
            <p:cNvSpPr>
              <a:spLocks/>
            </p:cNvSpPr>
            <p:nvPr/>
          </p:nvSpPr>
          <p:spPr bwMode="auto">
            <a:xfrm>
              <a:off x="6516549" y="1513882"/>
              <a:ext cx="4763" cy="4762"/>
            </a:xfrm>
            <a:custGeom>
              <a:avLst/>
              <a:gdLst/>
              <a:ahLst/>
              <a:cxnLst>
                <a:cxn ang="0">
                  <a:pos x="0" y="183"/>
                </a:cxn>
                <a:cxn ang="0">
                  <a:pos x="0" y="0"/>
                </a:cxn>
                <a:cxn ang="0">
                  <a:pos x="203" y="182"/>
                </a:cxn>
                <a:cxn ang="0">
                  <a:pos x="0" y="183"/>
                </a:cxn>
              </a:cxnLst>
              <a:rect l="0" t="0" r="r" b="b"/>
              <a:pathLst>
                <a:path w="203" h="183">
                  <a:moveTo>
                    <a:pt x="0" y="183"/>
                  </a:moveTo>
                  <a:lnTo>
                    <a:pt x="0" y="0"/>
                  </a:lnTo>
                  <a:lnTo>
                    <a:pt x="203" y="182"/>
                  </a:lnTo>
                  <a:lnTo>
                    <a:pt x="0" y="183"/>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3" name="Freeform 6"/>
            <p:cNvSpPr>
              <a:spLocks/>
            </p:cNvSpPr>
            <p:nvPr/>
          </p:nvSpPr>
          <p:spPr bwMode="auto">
            <a:xfrm>
              <a:off x="6514961" y="1512294"/>
              <a:ext cx="4763" cy="6350"/>
            </a:xfrm>
            <a:custGeom>
              <a:avLst/>
              <a:gdLst/>
              <a:ahLst/>
              <a:cxnLst>
                <a:cxn ang="0">
                  <a:pos x="221" y="198"/>
                </a:cxn>
                <a:cxn ang="0">
                  <a:pos x="221" y="281"/>
                </a:cxn>
                <a:cxn ang="0">
                  <a:pos x="0" y="282"/>
                </a:cxn>
                <a:cxn ang="0">
                  <a:pos x="0" y="0"/>
                </a:cxn>
                <a:cxn ang="0">
                  <a:pos x="221" y="198"/>
                </a:cxn>
              </a:cxnLst>
              <a:rect l="0" t="0" r="r" b="b"/>
              <a:pathLst>
                <a:path w="221" h="282">
                  <a:moveTo>
                    <a:pt x="221" y="198"/>
                  </a:moveTo>
                  <a:lnTo>
                    <a:pt x="221" y="281"/>
                  </a:lnTo>
                  <a:lnTo>
                    <a:pt x="0" y="282"/>
                  </a:lnTo>
                  <a:lnTo>
                    <a:pt x="0" y="0"/>
                  </a:lnTo>
                  <a:lnTo>
                    <a:pt x="221" y="198"/>
                  </a:lnTo>
                  <a:close/>
                </a:path>
              </a:pathLst>
            </a:custGeom>
            <a:solidFill>
              <a:srgbClr val="ABAAA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4" name="Freeform 7"/>
            <p:cNvSpPr>
              <a:spLocks/>
            </p:cNvSpPr>
            <p:nvPr/>
          </p:nvSpPr>
          <p:spPr bwMode="auto">
            <a:xfrm>
              <a:off x="6511786" y="1510707"/>
              <a:ext cx="4763" cy="7937"/>
            </a:xfrm>
            <a:custGeom>
              <a:avLst/>
              <a:gdLst/>
              <a:ahLst/>
              <a:cxnLst>
                <a:cxn ang="0">
                  <a:pos x="220" y="199"/>
                </a:cxn>
                <a:cxn ang="0">
                  <a:pos x="220" y="382"/>
                </a:cxn>
                <a:cxn ang="0">
                  <a:pos x="0" y="382"/>
                </a:cxn>
                <a:cxn ang="0">
                  <a:pos x="0" y="0"/>
                </a:cxn>
                <a:cxn ang="0">
                  <a:pos x="220" y="199"/>
                </a:cxn>
              </a:cxnLst>
              <a:rect l="0" t="0" r="r" b="b"/>
              <a:pathLst>
                <a:path w="220" h="382">
                  <a:moveTo>
                    <a:pt x="220" y="199"/>
                  </a:moveTo>
                  <a:lnTo>
                    <a:pt x="220" y="382"/>
                  </a:lnTo>
                  <a:lnTo>
                    <a:pt x="0" y="382"/>
                  </a:lnTo>
                  <a:lnTo>
                    <a:pt x="0" y="0"/>
                  </a:lnTo>
                  <a:lnTo>
                    <a:pt x="220" y="199"/>
                  </a:lnTo>
                  <a:close/>
                </a:path>
              </a:pathLst>
            </a:custGeom>
            <a:solidFill>
              <a:srgbClr val="ADACA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5" name="Freeform 8"/>
            <p:cNvSpPr>
              <a:spLocks/>
            </p:cNvSpPr>
            <p:nvPr/>
          </p:nvSpPr>
          <p:spPr bwMode="auto">
            <a:xfrm>
              <a:off x="6510199" y="1507532"/>
              <a:ext cx="4763" cy="11112"/>
            </a:xfrm>
            <a:custGeom>
              <a:avLst/>
              <a:gdLst/>
              <a:ahLst/>
              <a:cxnLst>
                <a:cxn ang="0">
                  <a:pos x="220" y="199"/>
                </a:cxn>
                <a:cxn ang="0">
                  <a:pos x="220" y="481"/>
                </a:cxn>
                <a:cxn ang="0">
                  <a:pos x="0" y="481"/>
                </a:cxn>
                <a:cxn ang="0">
                  <a:pos x="0" y="0"/>
                </a:cxn>
                <a:cxn ang="0">
                  <a:pos x="220" y="199"/>
                </a:cxn>
              </a:cxnLst>
              <a:rect l="0" t="0" r="r" b="b"/>
              <a:pathLst>
                <a:path w="220" h="481">
                  <a:moveTo>
                    <a:pt x="220" y="199"/>
                  </a:moveTo>
                  <a:lnTo>
                    <a:pt x="220" y="481"/>
                  </a:lnTo>
                  <a:lnTo>
                    <a:pt x="0" y="481"/>
                  </a:lnTo>
                  <a:lnTo>
                    <a:pt x="0" y="0"/>
                  </a:lnTo>
                  <a:lnTo>
                    <a:pt x="220" y="199"/>
                  </a:lnTo>
                  <a:close/>
                </a:path>
              </a:pathLst>
            </a:custGeom>
            <a:solidFill>
              <a:srgbClr val="ADADA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6" name="Freeform 9"/>
            <p:cNvSpPr>
              <a:spLocks/>
            </p:cNvSpPr>
            <p:nvPr/>
          </p:nvSpPr>
          <p:spPr bwMode="auto">
            <a:xfrm>
              <a:off x="6507024" y="1505944"/>
              <a:ext cx="4763" cy="12700"/>
            </a:xfrm>
            <a:custGeom>
              <a:avLst/>
              <a:gdLst/>
              <a:ahLst/>
              <a:cxnLst>
                <a:cxn ang="0">
                  <a:pos x="220" y="200"/>
                </a:cxn>
                <a:cxn ang="0">
                  <a:pos x="220" y="582"/>
                </a:cxn>
                <a:cxn ang="0">
                  <a:pos x="0" y="582"/>
                </a:cxn>
                <a:cxn ang="0">
                  <a:pos x="0" y="0"/>
                </a:cxn>
                <a:cxn ang="0">
                  <a:pos x="220" y="200"/>
                </a:cxn>
              </a:cxnLst>
              <a:rect l="0" t="0" r="r" b="b"/>
              <a:pathLst>
                <a:path w="220" h="582">
                  <a:moveTo>
                    <a:pt x="220" y="200"/>
                  </a:moveTo>
                  <a:lnTo>
                    <a:pt x="220" y="582"/>
                  </a:lnTo>
                  <a:lnTo>
                    <a:pt x="0" y="582"/>
                  </a:lnTo>
                  <a:lnTo>
                    <a:pt x="0" y="0"/>
                  </a:lnTo>
                  <a:lnTo>
                    <a:pt x="220" y="200"/>
                  </a:lnTo>
                  <a:close/>
                </a:path>
              </a:pathLst>
            </a:custGeom>
            <a:solidFill>
              <a:srgbClr val="AFAEA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7" name="Freeform 10"/>
            <p:cNvSpPr>
              <a:spLocks/>
            </p:cNvSpPr>
            <p:nvPr/>
          </p:nvSpPr>
          <p:spPr bwMode="auto">
            <a:xfrm>
              <a:off x="6505436" y="1504357"/>
              <a:ext cx="4763" cy="14287"/>
            </a:xfrm>
            <a:custGeom>
              <a:avLst/>
              <a:gdLst/>
              <a:ahLst/>
              <a:cxnLst>
                <a:cxn ang="0">
                  <a:pos x="220" y="200"/>
                </a:cxn>
                <a:cxn ang="0">
                  <a:pos x="220" y="681"/>
                </a:cxn>
                <a:cxn ang="0">
                  <a:pos x="0" y="681"/>
                </a:cxn>
                <a:cxn ang="0">
                  <a:pos x="0" y="0"/>
                </a:cxn>
                <a:cxn ang="0">
                  <a:pos x="220" y="200"/>
                </a:cxn>
              </a:cxnLst>
              <a:rect l="0" t="0" r="r" b="b"/>
              <a:pathLst>
                <a:path w="220" h="681">
                  <a:moveTo>
                    <a:pt x="220" y="200"/>
                  </a:moveTo>
                  <a:lnTo>
                    <a:pt x="220" y="681"/>
                  </a:lnTo>
                  <a:lnTo>
                    <a:pt x="0" y="681"/>
                  </a:lnTo>
                  <a:lnTo>
                    <a:pt x="0" y="0"/>
                  </a:lnTo>
                  <a:lnTo>
                    <a:pt x="220" y="200"/>
                  </a:lnTo>
                  <a:close/>
                </a:path>
              </a:pathLst>
            </a:custGeom>
            <a:solidFill>
              <a:srgbClr val="B0AFA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8" name="Freeform 11"/>
            <p:cNvSpPr>
              <a:spLocks/>
            </p:cNvSpPr>
            <p:nvPr/>
          </p:nvSpPr>
          <p:spPr bwMode="auto">
            <a:xfrm>
              <a:off x="6502261" y="1501182"/>
              <a:ext cx="4763" cy="17462"/>
            </a:xfrm>
            <a:custGeom>
              <a:avLst/>
              <a:gdLst/>
              <a:ahLst/>
              <a:cxnLst>
                <a:cxn ang="0">
                  <a:pos x="220" y="199"/>
                </a:cxn>
                <a:cxn ang="0">
                  <a:pos x="220" y="781"/>
                </a:cxn>
                <a:cxn ang="0">
                  <a:pos x="0" y="781"/>
                </a:cxn>
                <a:cxn ang="0">
                  <a:pos x="0" y="0"/>
                </a:cxn>
                <a:cxn ang="0">
                  <a:pos x="220" y="199"/>
                </a:cxn>
              </a:cxnLst>
              <a:rect l="0" t="0" r="r" b="b"/>
              <a:pathLst>
                <a:path w="220" h="781">
                  <a:moveTo>
                    <a:pt x="220" y="199"/>
                  </a:moveTo>
                  <a:lnTo>
                    <a:pt x="220" y="781"/>
                  </a:lnTo>
                  <a:lnTo>
                    <a:pt x="0" y="781"/>
                  </a:lnTo>
                  <a:lnTo>
                    <a:pt x="0" y="0"/>
                  </a:lnTo>
                  <a:lnTo>
                    <a:pt x="220" y="199"/>
                  </a:lnTo>
                  <a:close/>
                </a:path>
              </a:pathLst>
            </a:custGeom>
            <a:solidFill>
              <a:srgbClr val="B1B1B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9" name="Freeform 12"/>
            <p:cNvSpPr>
              <a:spLocks/>
            </p:cNvSpPr>
            <p:nvPr/>
          </p:nvSpPr>
          <p:spPr bwMode="auto">
            <a:xfrm>
              <a:off x="6500674" y="1499594"/>
              <a:ext cx="4763" cy="19050"/>
            </a:xfrm>
            <a:custGeom>
              <a:avLst/>
              <a:gdLst/>
              <a:ahLst/>
              <a:cxnLst>
                <a:cxn ang="0">
                  <a:pos x="220" y="199"/>
                </a:cxn>
                <a:cxn ang="0">
                  <a:pos x="220" y="880"/>
                </a:cxn>
                <a:cxn ang="0">
                  <a:pos x="0" y="880"/>
                </a:cxn>
                <a:cxn ang="0">
                  <a:pos x="0" y="0"/>
                </a:cxn>
                <a:cxn ang="0">
                  <a:pos x="220" y="199"/>
                </a:cxn>
              </a:cxnLst>
              <a:rect l="0" t="0" r="r" b="b"/>
              <a:pathLst>
                <a:path w="220" h="880">
                  <a:moveTo>
                    <a:pt x="220" y="199"/>
                  </a:moveTo>
                  <a:lnTo>
                    <a:pt x="220" y="880"/>
                  </a:lnTo>
                  <a:lnTo>
                    <a:pt x="0" y="880"/>
                  </a:lnTo>
                  <a:lnTo>
                    <a:pt x="0" y="0"/>
                  </a:lnTo>
                  <a:lnTo>
                    <a:pt x="220" y="199"/>
                  </a:lnTo>
                  <a:close/>
                </a:path>
              </a:pathLst>
            </a:custGeom>
            <a:solidFill>
              <a:srgbClr val="B4B3B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0" name="Freeform 13"/>
            <p:cNvSpPr>
              <a:spLocks/>
            </p:cNvSpPr>
            <p:nvPr/>
          </p:nvSpPr>
          <p:spPr bwMode="auto">
            <a:xfrm>
              <a:off x="6497499" y="1498007"/>
              <a:ext cx="4763" cy="20637"/>
            </a:xfrm>
            <a:custGeom>
              <a:avLst/>
              <a:gdLst/>
              <a:ahLst/>
              <a:cxnLst>
                <a:cxn ang="0">
                  <a:pos x="221" y="198"/>
                </a:cxn>
                <a:cxn ang="0">
                  <a:pos x="221" y="979"/>
                </a:cxn>
                <a:cxn ang="0">
                  <a:pos x="0" y="979"/>
                </a:cxn>
                <a:cxn ang="0">
                  <a:pos x="0" y="0"/>
                </a:cxn>
                <a:cxn ang="0">
                  <a:pos x="221" y="198"/>
                </a:cxn>
              </a:cxnLst>
              <a:rect l="0" t="0" r="r" b="b"/>
              <a:pathLst>
                <a:path w="221" h="979">
                  <a:moveTo>
                    <a:pt x="221" y="198"/>
                  </a:moveTo>
                  <a:lnTo>
                    <a:pt x="221" y="979"/>
                  </a:lnTo>
                  <a:lnTo>
                    <a:pt x="0" y="979"/>
                  </a:lnTo>
                  <a:lnTo>
                    <a:pt x="0" y="0"/>
                  </a:lnTo>
                  <a:lnTo>
                    <a:pt x="221" y="198"/>
                  </a:lnTo>
                  <a:close/>
                </a:path>
              </a:pathLst>
            </a:custGeom>
            <a:solidFill>
              <a:srgbClr val="B5B4B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1" name="Freeform 14"/>
            <p:cNvSpPr>
              <a:spLocks/>
            </p:cNvSpPr>
            <p:nvPr/>
          </p:nvSpPr>
          <p:spPr bwMode="auto">
            <a:xfrm>
              <a:off x="6495911" y="1494832"/>
              <a:ext cx="4763" cy="23812"/>
            </a:xfrm>
            <a:custGeom>
              <a:avLst/>
              <a:gdLst/>
              <a:ahLst/>
              <a:cxnLst>
                <a:cxn ang="0">
                  <a:pos x="221" y="199"/>
                </a:cxn>
                <a:cxn ang="0">
                  <a:pos x="221" y="1079"/>
                </a:cxn>
                <a:cxn ang="0">
                  <a:pos x="0" y="1080"/>
                </a:cxn>
                <a:cxn ang="0">
                  <a:pos x="0" y="0"/>
                </a:cxn>
                <a:cxn ang="0">
                  <a:pos x="221" y="199"/>
                </a:cxn>
              </a:cxnLst>
              <a:rect l="0" t="0" r="r" b="b"/>
              <a:pathLst>
                <a:path w="221" h="1080">
                  <a:moveTo>
                    <a:pt x="221" y="199"/>
                  </a:moveTo>
                  <a:lnTo>
                    <a:pt x="221" y="1079"/>
                  </a:lnTo>
                  <a:lnTo>
                    <a:pt x="0" y="1080"/>
                  </a:lnTo>
                  <a:lnTo>
                    <a:pt x="0" y="0"/>
                  </a:lnTo>
                  <a:lnTo>
                    <a:pt x="221" y="199"/>
                  </a:lnTo>
                  <a:close/>
                </a:path>
              </a:pathLst>
            </a:custGeom>
            <a:solidFill>
              <a:srgbClr val="B7B6B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2" name="Freeform 15"/>
            <p:cNvSpPr>
              <a:spLocks/>
            </p:cNvSpPr>
            <p:nvPr/>
          </p:nvSpPr>
          <p:spPr bwMode="auto">
            <a:xfrm>
              <a:off x="6492736" y="1493244"/>
              <a:ext cx="4763" cy="25400"/>
            </a:xfrm>
            <a:custGeom>
              <a:avLst/>
              <a:gdLst/>
              <a:ahLst/>
              <a:cxnLst>
                <a:cxn ang="0">
                  <a:pos x="220" y="199"/>
                </a:cxn>
                <a:cxn ang="0">
                  <a:pos x="220" y="1178"/>
                </a:cxn>
                <a:cxn ang="0">
                  <a:pos x="0" y="1179"/>
                </a:cxn>
                <a:cxn ang="0">
                  <a:pos x="0" y="0"/>
                </a:cxn>
                <a:cxn ang="0">
                  <a:pos x="220" y="199"/>
                </a:cxn>
              </a:cxnLst>
              <a:rect l="0" t="0" r="r" b="b"/>
              <a:pathLst>
                <a:path w="220" h="1179">
                  <a:moveTo>
                    <a:pt x="220" y="199"/>
                  </a:moveTo>
                  <a:lnTo>
                    <a:pt x="220" y="1178"/>
                  </a:lnTo>
                  <a:lnTo>
                    <a:pt x="0" y="1179"/>
                  </a:lnTo>
                  <a:lnTo>
                    <a:pt x="0" y="0"/>
                  </a:lnTo>
                  <a:lnTo>
                    <a:pt x="220" y="199"/>
                  </a:lnTo>
                  <a:close/>
                </a:path>
              </a:pathLst>
            </a:custGeom>
            <a:solidFill>
              <a:srgbClr val="B8B7B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3" name="Freeform 16"/>
            <p:cNvSpPr>
              <a:spLocks/>
            </p:cNvSpPr>
            <p:nvPr/>
          </p:nvSpPr>
          <p:spPr bwMode="auto">
            <a:xfrm>
              <a:off x="6491149" y="1490069"/>
              <a:ext cx="4763" cy="28575"/>
            </a:xfrm>
            <a:custGeom>
              <a:avLst/>
              <a:gdLst/>
              <a:ahLst/>
              <a:cxnLst>
                <a:cxn ang="0">
                  <a:pos x="220" y="199"/>
                </a:cxn>
                <a:cxn ang="0">
                  <a:pos x="220" y="1279"/>
                </a:cxn>
                <a:cxn ang="0">
                  <a:pos x="0" y="1279"/>
                </a:cxn>
                <a:cxn ang="0">
                  <a:pos x="0" y="0"/>
                </a:cxn>
                <a:cxn ang="0">
                  <a:pos x="220" y="199"/>
                </a:cxn>
              </a:cxnLst>
              <a:rect l="0" t="0" r="r" b="b"/>
              <a:pathLst>
                <a:path w="220" h="1279">
                  <a:moveTo>
                    <a:pt x="220" y="199"/>
                  </a:moveTo>
                  <a:lnTo>
                    <a:pt x="220" y="1279"/>
                  </a:lnTo>
                  <a:lnTo>
                    <a:pt x="0" y="1279"/>
                  </a:lnTo>
                  <a:lnTo>
                    <a:pt x="0" y="0"/>
                  </a:lnTo>
                  <a:lnTo>
                    <a:pt x="220" y="199"/>
                  </a:lnTo>
                  <a:close/>
                </a:path>
              </a:pathLst>
            </a:custGeom>
            <a:solidFill>
              <a:srgbClr val="B9B9B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4" name="Freeform 17"/>
            <p:cNvSpPr>
              <a:spLocks/>
            </p:cNvSpPr>
            <p:nvPr/>
          </p:nvSpPr>
          <p:spPr bwMode="auto">
            <a:xfrm>
              <a:off x="6487974" y="1488482"/>
              <a:ext cx="4763" cy="30162"/>
            </a:xfrm>
            <a:custGeom>
              <a:avLst/>
              <a:gdLst/>
              <a:ahLst/>
              <a:cxnLst>
                <a:cxn ang="0">
                  <a:pos x="220" y="199"/>
                </a:cxn>
                <a:cxn ang="0">
                  <a:pos x="220" y="1378"/>
                </a:cxn>
                <a:cxn ang="0">
                  <a:pos x="0" y="1378"/>
                </a:cxn>
                <a:cxn ang="0">
                  <a:pos x="0" y="0"/>
                </a:cxn>
                <a:cxn ang="0">
                  <a:pos x="220" y="199"/>
                </a:cxn>
              </a:cxnLst>
              <a:rect l="0" t="0" r="r" b="b"/>
              <a:pathLst>
                <a:path w="220" h="1378">
                  <a:moveTo>
                    <a:pt x="220" y="199"/>
                  </a:moveTo>
                  <a:lnTo>
                    <a:pt x="220" y="1378"/>
                  </a:lnTo>
                  <a:lnTo>
                    <a:pt x="0" y="1378"/>
                  </a:lnTo>
                  <a:lnTo>
                    <a:pt x="0" y="0"/>
                  </a:lnTo>
                  <a:lnTo>
                    <a:pt x="220" y="199"/>
                  </a:lnTo>
                  <a:close/>
                </a:path>
              </a:pathLst>
            </a:custGeom>
            <a:solidFill>
              <a:srgbClr val="BABAB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5" name="Freeform 18"/>
            <p:cNvSpPr>
              <a:spLocks/>
            </p:cNvSpPr>
            <p:nvPr/>
          </p:nvSpPr>
          <p:spPr bwMode="auto">
            <a:xfrm>
              <a:off x="6486386" y="1486894"/>
              <a:ext cx="4763" cy="31750"/>
            </a:xfrm>
            <a:custGeom>
              <a:avLst/>
              <a:gdLst/>
              <a:ahLst/>
              <a:cxnLst>
                <a:cxn ang="0">
                  <a:pos x="221" y="198"/>
                </a:cxn>
                <a:cxn ang="0">
                  <a:pos x="221" y="1477"/>
                </a:cxn>
                <a:cxn ang="0">
                  <a:pos x="0" y="1477"/>
                </a:cxn>
                <a:cxn ang="0">
                  <a:pos x="0" y="0"/>
                </a:cxn>
                <a:cxn ang="0">
                  <a:pos x="221" y="198"/>
                </a:cxn>
              </a:cxnLst>
              <a:rect l="0" t="0" r="r" b="b"/>
              <a:pathLst>
                <a:path w="221" h="1477">
                  <a:moveTo>
                    <a:pt x="221" y="198"/>
                  </a:moveTo>
                  <a:lnTo>
                    <a:pt x="221" y="1477"/>
                  </a:lnTo>
                  <a:lnTo>
                    <a:pt x="0" y="1477"/>
                  </a:lnTo>
                  <a:lnTo>
                    <a:pt x="0" y="0"/>
                  </a:lnTo>
                  <a:lnTo>
                    <a:pt x="221" y="198"/>
                  </a:lnTo>
                  <a:close/>
                </a:path>
              </a:pathLst>
            </a:custGeom>
            <a:solidFill>
              <a:srgbClr val="BCBCB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6" name="Freeform 19"/>
            <p:cNvSpPr>
              <a:spLocks/>
            </p:cNvSpPr>
            <p:nvPr/>
          </p:nvSpPr>
          <p:spPr bwMode="auto">
            <a:xfrm>
              <a:off x="6483211" y="1483719"/>
              <a:ext cx="4763" cy="34925"/>
            </a:xfrm>
            <a:custGeom>
              <a:avLst/>
              <a:gdLst/>
              <a:ahLst/>
              <a:cxnLst>
                <a:cxn ang="0">
                  <a:pos x="221" y="200"/>
                </a:cxn>
                <a:cxn ang="0">
                  <a:pos x="221" y="1578"/>
                </a:cxn>
                <a:cxn ang="0">
                  <a:pos x="106" y="1578"/>
                </a:cxn>
                <a:cxn ang="0">
                  <a:pos x="0" y="1509"/>
                </a:cxn>
                <a:cxn ang="0">
                  <a:pos x="0" y="0"/>
                </a:cxn>
                <a:cxn ang="0">
                  <a:pos x="221" y="200"/>
                </a:cxn>
              </a:cxnLst>
              <a:rect l="0" t="0" r="r" b="b"/>
              <a:pathLst>
                <a:path w="221" h="1578">
                  <a:moveTo>
                    <a:pt x="221" y="200"/>
                  </a:moveTo>
                  <a:lnTo>
                    <a:pt x="221" y="1578"/>
                  </a:lnTo>
                  <a:lnTo>
                    <a:pt x="106" y="1578"/>
                  </a:lnTo>
                  <a:lnTo>
                    <a:pt x="0" y="1509"/>
                  </a:lnTo>
                  <a:lnTo>
                    <a:pt x="0" y="0"/>
                  </a:lnTo>
                  <a:lnTo>
                    <a:pt x="221" y="200"/>
                  </a:lnTo>
                  <a:close/>
                </a:path>
              </a:pathLst>
            </a:custGeom>
            <a:solidFill>
              <a:srgbClr val="BEBEB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7" name="Freeform 20"/>
            <p:cNvSpPr>
              <a:spLocks/>
            </p:cNvSpPr>
            <p:nvPr/>
          </p:nvSpPr>
          <p:spPr bwMode="auto">
            <a:xfrm>
              <a:off x="6481624" y="1482132"/>
              <a:ext cx="4763" cy="36512"/>
            </a:xfrm>
            <a:custGeom>
              <a:avLst/>
              <a:gdLst/>
              <a:ahLst/>
              <a:cxnLst>
                <a:cxn ang="0">
                  <a:pos x="219" y="200"/>
                </a:cxn>
                <a:cxn ang="0">
                  <a:pos x="219" y="1677"/>
                </a:cxn>
                <a:cxn ang="0">
                  <a:pos x="215" y="1677"/>
                </a:cxn>
                <a:cxn ang="0">
                  <a:pos x="0" y="1537"/>
                </a:cxn>
                <a:cxn ang="0">
                  <a:pos x="0" y="0"/>
                </a:cxn>
                <a:cxn ang="0">
                  <a:pos x="219" y="200"/>
                </a:cxn>
              </a:cxnLst>
              <a:rect l="0" t="0" r="r" b="b"/>
              <a:pathLst>
                <a:path w="219" h="1677">
                  <a:moveTo>
                    <a:pt x="219" y="200"/>
                  </a:moveTo>
                  <a:lnTo>
                    <a:pt x="219" y="1677"/>
                  </a:lnTo>
                  <a:lnTo>
                    <a:pt x="215" y="1677"/>
                  </a:lnTo>
                  <a:lnTo>
                    <a:pt x="0" y="1537"/>
                  </a:lnTo>
                  <a:lnTo>
                    <a:pt x="0" y="0"/>
                  </a:lnTo>
                  <a:lnTo>
                    <a:pt x="219" y="200"/>
                  </a:lnTo>
                  <a:close/>
                </a:path>
              </a:pathLst>
            </a:custGeom>
            <a:solidFill>
              <a:srgbClr val="BFBFB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8" name="Freeform 21"/>
            <p:cNvSpPr>
              <a:spLocks/>
            </p:cNvSpPr>
            <p:nvPr/>
          </p:nvSpPr>
          <p:spPr bwMode="auto">
            <a:xfrm>
              <a:off x="6478449" y="1480544"/>
              <a:ext cx="4763" cy="36512"/>
            </a:xfrm>
            <a:custGeom>
              <a:avLst/>
              <a:gdLst/>
              <a:ahLst/>
              <a:cxnLst>
                <a:cxn ang="0">
                  <a:pos x="219" y="199"/>
                </a:cxn>
                <a:cxn ang="0">
                  <a:pos x="219" y="1708"/>
                </a:cxn>
                <a:cxn ang="0">
                  <a:pos x="0" y="1566"/>
                </a:cxn>
                <a:cxn ang="0">
                  <a:pos x="0" y="0"/>
                </a:cxn>
                <a:cxn ang="0">
                  <a:pos x="219" y="199"/>
                </a:cxn>
              </a:cxnLst>
              <a:rect l="0" t="0" r="r" b="b"/>
              <a:pathLst>
                <a:path w="219" h="1708">
                  <a:moveTo>
                    <a:pt x="219" y="199"/>
                  </a:moveTo>
                  <a:lnTo>
                    <a:pt x="219" y="1708"/>
                  </a:lnTo>
                  <a:lnTo>
                    <a:pt x="0" y="1566"/>
                  </a:lnTo>
                  <a:lnTo>
                    <a:pt x="0" y="0"/>
                  </a:lnTo>
                  <a:lnTo>
                    <a:pt x="219" y="199"/>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9" name="Freeform 22"/>
            <p:cNvSpPr>
              <a:spLocks/>
            </p:cNvSpPr>
            <p:nvPr/>
          </p:nvSpPr>
          <p:spPr bwMode="auto">
            <a:xfrm>
              <a:off x="6476861" y="1477369"/>
              <a:ext cx="4763" cy="38100"/>
            </a:xfrm>
            <a:custGeom>
              <a:avLst/>
              <a:gdLst/>
              <a:ahLst/>
              <a:cxnLst>
                <a:cxn ang="0">
                  <a:pos x="221" y="199"/>
                </a:cxn>
                <a:cxn ang="0">
                  <a:pos x="221" y="1736"/>
                </a:cxn>
                <a:cxn ang="0">
                  <a:pos x="0" y="1594"/>
                </a:cxn>
                <a:cxn ang="0">
                  <a:pos x="0" y="0"/>
                </a:cxn>
                <a:cxn ang="0">
                  <a:pos x="221" y="199"/>
                </a:cxn>
              </a:cxnLst>
              <a:rect l="0" t="0" r="r" b="b"/>
              <a:pathLst>
                <a:path w="221" h="1736">
                  <a:moveTo>
                    <a:pt x="221" y="199"/>
                  </a:moveTo>
                  <a:lnTo>
                    <a:pt x="221" y="1736"/>
                  </a:lnTo>
                  <a:lnTo>
                    <a:pt x="0" y="1594"/>
                  </a:lnTo>
                  <a:lnTo>
                    <a:pt x="0" y="0"/>
                  </a:lnTo>
                  <a:lnTo>
                    <a:pt x="221" y="199"/>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0" name="Freeform 23"/>
            <p:cNvSpPr>
              <a:spLocks/>
            </p:cNvSpPr>
            <p:nvPr/>
          </p:nvSpPr>
          <p:spPr bwMode="auto">
            <a:xfrm>
              <a:off x="6473686" y="1475782"/>
              <a:ext cx="4763" cy="38100"/>
            </a:xfrm>
            <a:custGeom>
              <a:avLst/>
              <a:gdLst/>
              <a:ahLst/>
              <a:cxnLst>
                <a:cxn ang="0">
                  <a:pos x="221" y="199"/>
                </a:cxn>
                <a:cxn ang="0">
                  <a:pos x="221" y="1765"/>
                </a:cxn>
                <a:cxn ang="0">
                  <a:pos x="0" y="1623"/>
                </a:cxn>
                <a:cxn ang="0">
                  <a:pos x="0" y="0"/>
                </a:cxn>
                <a:cxn ang="0">
                  <a:pos x="221" y="199"/>
                </a:cxn>
              </a:cxnLst>
              <a:rect l="0" t="0" r="r" b="b"/>
              <a:pathLst>
                <a:path w="221" h="1765">
                  <a:moveTo>
                    <a:pt x="221" y="199"/>
                  </a:moveTo>
                  <a:lnTo>
                    <a:pt x="221" y="1765"/>
                  </a:lnTo>
                  <a:lnTo>
                    <a:pt x="0" y="1623"/>
                  </a:lnTo>
                  <a:lnTo>
                    <a:pt x="0" y="0"/>
                  </a:lnTo>
                  <a:lnTo>
                    <a:pt x="221" y="199"/>
                  </a:lnTo>
                  <a:close/>
                </a:path>
              </a:pathLst>
            </a:custGeom>
            <a:solidFill>
              <a:srgbClr val="C4C4C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1" name="Freeform 24"/>
            <p:cNvSpPr>
              <a:spLocks/>
            </p:cNvSpPr>
            <p:nvPr/>
          </p:nvSpPr>
          <p:spPr bwMode="auto">
            <a:xfrm>
              <a:off x="6472099" y="1474194"/>
              <a:ext cx="4763" cy="38100"/>
            </a:xfrm>
            <a:custGeom>
              <a:avLst/>
              <a:gdLst/>
              <a:ahLst/>
              <a:cxnLst>
                <a:cxn ang="0">
                  <a:pos x="220" y="199"/>
                </a:cxn>
                <a:cxn ang="0">
                  <a:pos x="220" y="1793"/>
                </a:cxn>
                <a:cxn ang="0">
                  <a:pos x="0" y="1651"/>
                </a:cxn>
                <a:cxn ang="0">
                  <a:pos x="0" y="0"/>
                </a:cxn>
                <a:cxn ang="0">
                  <a:pos x="220" y="199"/>
                </a:cxn>
              </a:cxnLst>
              <a:rect l="0" t="0" r="r" b="b"/>
              <a:pathLst>
                <a:path w="220" h="1793">
                  <a:moveTo>
                    <a:pt x="220" y="199"/>
                  </a:moveTo>
                  <a:lnTo>
                    <a:pt x="220" y="1793"/>
                  </a:lnTo>
                  <a:lnTo>
                    <a:pt x="0" y="1651"/>
                  </a:lnTo>
                  <a:lnTo>
                    <a:pt x="0" y="0"/>
                  </a:lnTo>
                  <a:lnTo>
                    <a:pt x="220" y="199"/>
                  </a:lnTo>
                  <a:close/>
                </a:path>
              </a:pathLst>
            </a:custGeom>
            <a:solidFill>
              <a:srgbClr val="C5C5C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2" name="Freeform 25"/>
            <p:cNvSpPr>
              <a:spLocks/>
            </p:cNvSpPr>
            <p:nvPr/>
          </p:nvSpPr>
          <p:spPr bwMode="auto">
            <a:xfrm>
              <a:off x="6468924" y="1471019"/>
              <a:ext cx="4763" cy="39687"/>
            </a:xfrm>
            <a:custGeom>
              <a:avLst/>
              <a:gdLst/>
              <a:ahLst/>
              <a:cxnLst>
                <a:cxn ang="0">
                  <a:pos x="220" y="199"/>
                </a:cxn>
                <a:cxn ang="0">
                  <a:pos x="220" y="1822"/>
                </a:cxn>
                <a:cxn ang="0">
                  <a:pos x="0" y="1680"/>
                </a:cxn>
                <a:cxn ang="0">
                  <a:pos x="0" y="0"/>
                </a:cxn>
                <a:cxn ang="0">
                  <a:pos x="220" y="199"/>
                </a:cxn>
              </a:cxnLst>
              <a:rect l="0" t="0" r="r" b="b"/>
              <a:pathLst>
                <a:path w="220" h="1822">
                  <a:moveTo>
                    <a:pt x="220" y="199"/>
                  </a:moveTo>
                  <a:lnTo>
                    <a:pt x="220" y="1822"/>
                  </a:lnTo>
                  <a:lnTo>
                    <a:pt x="0" y="1680"/>
                  </a:lnTo>
                  <a:lnTo>
                    <a:pt x="0" y="0"/>
                  </a:lnTo>
                  <a:lnTo>
                    <a:pt x="220" y="199"/>
                  </a:lnTo>
                  <a:close/>
                </a:path>
              </a:pathLst>
            </a:custGeom>
            <a:solidFill>
              <a:srgbClr val="C7C7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3" name="Freeform 26"/>
            <p:cNvSpPr>
              <a:spLocks/>
            </p:cNvSpPr>
            <p:nvPr/>
          </p:nvSpPr>
          <p:spPr bwMode="auto">
            <a:xfrm>
              <a:off x="6467336" y="1469432"/>
              <a:ext cx="4763" cy="39687"/>
            </a:xfrm>
            <a:custGeom>
              <a:avLst/>
              <a:gdLst/>
              <a:ahLst/>
              <a:cxnLst>
                <a:cxn ang="0">
                  <a:pos x="221" y="199"/>
                </a:cxn>
                <a:cxn ang="0">
                  <a:pos x="221" y="1850"/>
                </a:cxn>
                <a:cxn ang="0">
                  <a:pos x="0" y="1707"/>
                </a:cxn>
                <a:cxn ang="0">
                  <a:pos x="0" y="0"/>
                </a:cxn>
                <a:cxn ang="0">
                  <a:pos x="221" y="199"/>
                </a:cxn>
              </a:cxnLst>
              <a:rect l="0" t="0" r="r" b="b"/>
              <a:pathLst>
                <a:path w="221" h="1850">
                  <a:moveTo>
                    <a:pt x="221" y="199"/>
                  </a:moveTo>
                  <a:lnTo>
                    <a:pt x="221" y="1850"/>
                  </a:lnTo>
                  <a:lnTo>
                    <a:pt x="0" y="1707"/>
                  </a:lnTo>
                  <a:lnTo>
                    <a:pt x="0" y="0"/>
                  </a:lnTo>
                  <a:lnTo>
                    <a:pt x="221" y="199"/>
                  </a:lnTo>
                  <a:close/>
                </a:path>
              </a:pathLst>
            </a:custGeom>
            <a:solidFill>
              <a:srgbClr val="C9C9C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4" name="Freeform 27"/>
            <p:cNvSpPr>
              <a:spLocks/>
            </p:cNvSpPr>
            <p:nvPr/>
          </p:nvSpPr>
          <p:spPr bwMode="auto">
            <a:xfrm>
              <a:off x="6464161" y="1466257"/>
              <a:ext cx="4763" cy="41275"/>
            </a:xfrm>
            <a:custGeom>
              <a:avLst/>
              <a:gdLst/>
              <a:ahLst/>
              <a:cxnLst>
                <a:cxn ang="0">
                  <a:pos x="221" y="198"/>
                </a:cxn>
                <a:cxn ang="0">
                  <a:pos x="221" y="1878"/>
                </a:cxn>
                <a:cxn ang="0">
                  <a:pos x="0" y="1735"/>
                </a:cxn>
                <a:cxn ang="0">
                  <a:pos x="0" y="0"/>
                </a:cxn>
                <a:cxn ang="0">
                  <a:pos x="221" y="198"/>
                </a:cxn>
              </a:cxnLst>
              <a:rect l="0" t="0" r="r" b="b"/>
              <a:pathLst>
                <a:path w="221" h="1878">
                  <a:moveTo>
                    <a:pt x="221" y="198"/>
                  </a:moveTo>
                  <a:lnTo>
                    <a:pt x="221" y="1878"/>
                  </a:lnTo>
                  <a:lnTo>
                    <a:pt x="0" y="1735"/>
                  </a:lnTo>
                  <a:lnTo>
                    <a:pt x="0" y="0"/>
                  </a:lnTo>
                  <a:lnTo>
                    <a:pt x="221" y="198"/>
                  </a:lnTo>
                  <a:close/>
                </a:path>
              </a:pathLst>
            </a:custGeom>
            <a:solidFill>
              <a:srgbClr val="CACAC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5" name="Freeform 28"/>
            <p:cNvSpPr>
              <a:spLocks/>
            </p:cNvSpPr>
            <p:nvPr/>
          </p:nvSpPr>
          <p:spPr bwMode="auto">
            <a:xfrm>
              <a:off x="6462574" y="1464669"/>
              <a:ext cx="4763" cy="41275"/>
            </a:xfrm>
            <a:custGeom>
              <a:avLst/>
              <a:gdLst/>
              <a:ahLst/>
              <a:cxnLst>
                <a:cxn ang="0">
                  <a:pos x="220" y="199"/>
                </a:cxn>
                <a:cxn ang="0">
                  <a:pos x="220" y="1906"/>
                </a:cxn>
                <a:cxn ang="0">
                  <a:pos x="0" y="1764"/>
                </a:cxn>
                <a:cxn ang="0">
                  <a:pos x="0" y="0"/>
                </a:cxn>
                <a:cxn ang="0">
                  <a:pos x="220" y="199"/>
                </a:cxn>
              </a:cxnLst>
              <a:rect l="0" t="0" r="r" b="b"/>
              <a:pathLst>
                <a:path w="220" h="1906">
                  <a:moveTo>
                    <a:pt x="220" y="199"/>
                  </a:moveTo>
                  <a:lnTo>
                    <a:pt x="220" y="1906"/>
                  </a:lnTo>
                  <a:lnTo>
                    <a:pt x="0" y="1764"/>
                  </a:lnTo>
                  <a:lnTo>
                    <a:pt x="0" y="0"/>
                  </a:lnTo>
                  <a:lnTo>
                    <a:pt x="220" y="199"/>
                  </a:lnTo>
                  <a:close/>
                </a:path>
              </a:pathLst>
            </a:custGeom>
            <a:solidFill>
              <a:srgbClr val="CDCC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6" name="Freeform 29"/>
            <p:cNvSpPr>
              <a:spLocks/>
            </p:cNvSpPr>
            <p:nvPr/>
          </p:nvSpPr>
          <p:spPr bwMode="auto">
            <a:xfrm>
              <a:off x="6459399" y="1463082"/>
              <a:ext cx="4763" cy="41275"/>
            </a:xfrm>
            <a:custGeom>
              <a:avLst/>
              <a:gdLst/>
              <a:ahLst/>
              <a:cxnLst>
                <a:cxn ang="0">
                  <a:pos x="220" y="187"/>
                </a:cxn>
                <a:cxn ang="0">
                  <a:pos x="220" y="1922"/>
                </a:cxn>
                <a:cxn ang="0">
                  <a:pos x="0" y="1780"/>
                </a:cxn>
                <a:cxn ang="0">
                  <a:pos x="0" y="0"/>
                </a:cxn>
                <a:cxn ang="0">
                  <a:pos x="30" y="13"/>
                </a:cxn>
                <a:cxn ang="0">
                  <a:pos x="220" y="187"/>
                </a:cxn>
              </a:cxnLst>
              <a:rect l="0" t="0" r="r" b="b"/>
              <a:pathLst>
                <a:path w="220" h="1922">
                  <a:moveTo>
                    <a:pt x="220" y="187"/>
                  </a:moveTo>
                  <a:lnTo>
                    <a:pt x="220" y="1922"/>
                  </a:lnTo>
                  <a:lnTo>
                    <a:pt x="0" y="1780"/>
                  </a:lnTo>
                  <a:lnTo>
                    <a:pt x="0" y="0"/>
                  </a:lnTo>
                  <a:lnTo>
                    <a:pt x="30" y="13"/>
                  </a:lnTo>
                  <a:lnTo>
                    <a:pt x="220" y="187"/>
                  </a:lnTo>
                  <a:close/>
                </a:path>
              </a:pathLst>
            </a:custGeom>
            <a:solidFill>
              <a:srgbClr val="CECDC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7" name="Freeform 30"/>
            <p:cNvSpPr>
              <a:spLocks/>
            </p:cNvSpPr>
            <p:nvPr/>
          </p:nvSpPr>
          <p:spPr bwMode="auto">
            <a:xfrm>
              <a:off x="6457811" y="1461494"/>
              <a:ext cx="4763" cy="41275"/>
            </a:xfrm>
            <a:custGeom>
              <a:avLst/>
              <a:gdLst/>
              <a:ahLst/>
              <a:cxnLst>
                <a:cxn ang="0">
                  <a:pos x="221" y="136"/>
                </a:cxn>
                <a:cxn ang="0">
                  <a:pos x="221" y="1900"/>
                </a:cxn>
                <a:cxn ang="0">
                  <a:pos x="0" y="1758"/>
                </a:cxn>
                <a:cxn ang="0">
                  <a:pos x="0" y="0"/>
                </a:cxn>
                <a:cxn ang="0">
                  <a:pos x="141" y="62"/>
                </a:cxn>
                <a:cxn ang="0">
                  <a:pos x="221" y="136"/>
                </a:cxn>
              </a:cxnLst>
              <a:rect l="0" t="0" r="r" b="b"/>
              <a:pathLst>
                <a:path w="221" h="1900">
                  <a:moveTo>
                    <a:pt x="221" y="136"/>
                  </a:moveTo>
                  <a:lnTo>
                    <a:pt x="221" y="1900"/>
                  </a:lnTo>
                  <a:lnTo>
                    <a:pt x="0" y="1758"/>
                  </a:lnTo>
                  <a:lnTo>
                    <a:pt x="0" y="0"/>
                  </a:lnTo>
                  <a:lnTo>
                    <a:pt x="141" y="62"/>
                  </a:lnTo>
                  <a:lnTo>
                    <a:pt x="221" y="136"/>
                  </a:lnTo>
                  <a:close/>
                </a:path>
              </a:pathLst>
            </a:custGeom>
            <a:solidFill>
              <a:srgbClr val="D0CFC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8" name="Freeform 31"/>
            <p:cNvSpPr>
              <a:spLocks/>
            </p:cNvSpPr>
            <p:nvPr/>
          </p:nvSpPr>
          <p:spPr bwMode="auto">
            <a:xfrm>
              <a:off x="6454636" y="1461494"/>
              <a:ext cx="4763" cy="39687"/>
            </a:xfrm>
            <a:custGeom>
              <a:avLst/>
              <a:gdLst/>
              <a:ahLst/>
              <a:cxnLst>
                <a:cxn ang="0">
                  <a:pos x="220" y="99"/>
                </a:cxn>
                <a:cxn ang="0">
                  <a:pos x="220" y="1879"/>
                </a:cxn>
                <a:cxn ang="0">
                  <a:pos x="0" y="1736"/>
                </a:cxn>
                <a:cxn ang="0">
                  <a:pos x="0" y="0"/>
                </a:cxn>
                <a:cxn ang="0">
                  <a:pos x="220" y="99"/>
                </a:cxn>
              </a:cxnLst>
              <a:rect l="0" t="0" r="r" b="b"/>
              <a:pathLst>
                <a:path w="220" h="1879">
                  <a:moveTo>
                    <a:pt x="220" y="99"/>
                  </a:moveTo>
                  <a:lnTo>
                    <a:pt x="220" y="1879"/>
                  </a:lnTo>
                  <a:lnTo>
                    <a:pt x="0" y="1736"/>
                  </a:lnTo>
                  <a:lnTo>
                    <a:pt x="0" y="0"/>
                  </a:lnTo>
                  <a:lnTo>
                    <a:pt x="220" y="99"/>
                  </a:lnTo>
                  <a:close/>
                </a:path>
              </a:pathLst>
            </a:custGeom>
            <a:solidFill>
              <a:srgbClr val="D1D0D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9" name="Freeform 32"/>
            <p:cNvSpPr>
              <a:spLocks/>
            </p:cNvSpPr>
            <p:nvPr/>
          </p:nvSpPr>
          <p:spPr bwMode="auto">
            <a:xfrm>
              <a:off x="6453049" y="1459907"/>
              <a:ext cx="4763" cy="39687"/>
            </a:xfrm>
            <a:custGeom>
              <a:avLst/>
              <a:gdLst/>
              <a:ahLst/>
              <a:cxnLst>
                <a:cxn ang="0">
                  <a:pos x="219" y="100"/>
                </a:cxn>
                <a:cxn ang="0">
                  <a:pos x="219" y="1858"/>
                </a:cxn>
                <a:cxn ang="0">
                  <a:pos x="0" y="1715"/>
                </a:cxn>
                <a:cxn ang="0">
                  <a:pos x="0" y="0"/>
                </a:cxn>
                <a:cxn ang="0">
                  <a:pos x="219" y="100"/>
                </a:cxn>
              </a:cxnLst>
              <a:rect l="0" t="0" r="r" b="b"/>
              <a:pathLst>
                <a:path w="219" h="1858">
                  <a:moveTo>
                    <a:pt x="219" y="100"/>
                  </a:moveTo>
                  <a:lnTo>
                    <a:pt x="219" y="1858"/>
                  </a:lnTo>
                  <a:lnTo>
                    <a:pt x="0" y="1715"/>
                  </a:lnTo>
                  <a:lnTo>
                    <a:pt x="0" y="0"/>
                  </a:lnTo>
                  <a:lnTo>
                    <a:pt x="219" y="100"/>
                  </a:lnTo>
                  <a:close/>
                </a:path>
              </a:pathLst>
            </a:custGeom>
            <a:solidFill>
              <a:srgbClr val="D3D2D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0" name="Freeform 33"/>
            <p:cNvSpPr>
              <a:spLocks/>
            </p:cNvSpPr>
            <p:nvPr/>
          </p:nvSpPr>
          <p:spPr bwMode="auto">
            <a:xfrm>
              <a:off x="6449874" y="1458319"/>
              <a:ext cx="4763" cy="39687"/>
            </a:xfrm>
            <a:custGeom>
              <a:avLst/>
              <a:gdLst/>
              <a:ahLst/>
              <a:cxnLst>
                <a:cxn ang="0">
                  <a:pos x="220" y="99"/>
                </a:cxn>
                <a:cxn ang="0">
                  <a:pos x="220" y="1835"/>
                </a:cxn>
                <a:cxn ang="0">
                  <a:pos x="0" y="1693"/>
                </a:cxn>
                <a:cxn ang="0">
                  <a:pos x="0" y="0"/>
                </a:cxn>
                <a:cxn ang="0">
                  <a:pos x="220" y="99"/>
                </a:cxn>
              </a:cxnLst>
              <a:rect l="0" t="0" r="r" b="b"/>
              <a:pathLst>
                <a:path w="220" h="1835">
                  <a:moveTo>
                    <a:pt x="220" y="99"/>
                  </a:moveTo>
                  <a:lnTo>
                    <a:pt x="220" y="1835"/>
                  </a:lnTo>
                  <a:lnTo>
                    <a:pt x="0" y="1693"/>
                  </a:lnTo>
                  <a:lnTo>
                    <a:pt x="0" y="0"/>
                  </a:lnTo>
                  <a:lnTo>
                    <a:pt x="220" y="99"/>
                  </a:lnTo>
                  <a:close/>
                </a:path>
              </a:pathLst>
            </a:custGeom>
            <a:solidFill>
              <a:srgbClr val="D5D4D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1" name="Freeform 34"/>
            <p:cNvSpPr>
              <a:spLocks/>
            </p:cNvSpPr>
            <p:nvPr/>
          </p:nvSpPr>
          <p:spPr bwMode="auto">
            <a:xfrm>
              <a:off x="6446699" y="1458319"/>
              <a:ext cx="6350" cy="38100"/>
            </a:xfrm>
            <a:custGeom>
              <a:avLst/>
              <a:gdLst/>
              <a:ahLst/>
              <a:cxnLst>
                <a:cxn ang="0">
                  <a:pos x="221" y="99"/>
                </a:cxn>
                <a:cxn ang="0">
                  <a:pos x="221" y="1814"/>
                </a:cxn>
                <a:cxn ang="0">
                  <a:pos x="0" y="1672"/>
                </a:cxn>
                <a:cxn ang="0">
                  <a:pos x="0" y="0"/>
                </a:cxn>
                <a:cxn ang="0">
                  <a:pos x="221" y="99"/>
                </a:cxn>
              </a:cxnLst>
              <a:rect l="0" t="0" r="r" b="b"/>
              <a:pathLst>
                <a:path w="221" h="1814">
                  <a:moveTo>
                    <a:pt x="221" y="99"/>
                  </a:moveTo>
                  <a:lnTo>
                    <a:pt x="221" y="1814"/>
                  </a:lnTo>
                  <a:lnTo>
                    <a:pt x="0" y="1672"/>
                  </a:lnTo>
                  <a:lnTo>
                    <a:pt x="0" y="0"/>
                  </a:lnTo>
                  <a:lnTo>
                    <a:pt x="221" y="99"/>
                  </a:lnTo>
                  <a:close/>
                </a:path>
              </a:pathLst>
            </a:custGeom>
            <a:solidFill>
              <a:srgbClr val="D6D6D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2" name="Freeform 35"/>
            <p:cNvSpPr>
              <a:spLocks/>
            </p:cNvSpPr>
            <p:nvPr/>
          </p:nvSpPr>
          <p:spPr bwMode="auto">
            <a:xfrm>
              <a:off x="6445111" y="1456732"/>
              <a:ext cx="4763" cy="38100"/>
            </a:xfrm>
            <a:custGeom>
              <a:avLst/>
              <a:gdLst/>
              <a:ahLst/>
              <a:cxnLst>
                <a:cxn ang="0">
                  <a:pos x="221" y="100"/>
                </a:cxn>
                <a:cxn ang="0">
                  <a:pos x="221" y="1793"/>
                </a:cxn>
                <a:cxn ang="0">
                  <a:pos x="0" y="1651"/>
                </a:cxn>
                <a:cxn ang="0">
                  <a:pos x="0" y="0"/>
                </a:cxn>
                <a:cxn ang="0">
                  <a:pos x="221" y="100"/>
                </a:cxn>
              </a:cxnLst>
              <a:rect l="0" t="0" r="r" b="b"/>
              <a:pathLst>
                <a:path w="221" h="1793">
                  <a:moveTo>
                    <a:pt x="221" y="100"/>
                  </a:moveTo>
                  <a:lnTo>
                    <a:pt x="221" y="1793"/>
                  </a:lnTo>
                  <a:lnTo>
                    <a:pt x="0" y="1651"/>
                  </a:lnTo>
                  <a:lnTo>
                    <a:pt x="0" y="0"/>
                  </a:lnTo>
                  <a:lnTo>
                    <a:pt x="221" y="100"/>
                  </a:lnTo>
                  <a:close/>
                </a:path>
              </a:pathLst>
            </a:custGeom>
            <a:solidFill>
              <a:srgbClr val="D9D8D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3" name="Freeform 37"/>
            <p:cNvSpPr>
              <a:spLocks/>
            </p:cNvSpPr>
            <p:nvPr/>
          </p:nvSpPr>
          <p:spPr bwMode="auto">
            <a:xfrm>
              <a:off x="6440349" y="1453557"/>
              <a:ext cx="4763" cy="38100"/>
            </a:xfrm>
            <a:custGeom>
              <a:avLst/>
              <a:gdLst/>
              <a:ahLst/>
              <a:cxnLst>
                <a:cxn ang="0">
                  <a:pos x="220" y="99"/>
                </a:cxn>
                <a:cxn ang="0">
                  <a:pos x="220" y="1750"/>
                </a:cxn>
                <a:cxn ang="0">
                  <a:pos x="0" y="1608"/>
                </a:cxn>
                <a:cxn ang="0">
                  <a:pos x="0" y="0"/>
                </a:cxn>
                <a:cxn ang="0">
                  <a:pos x="220" y="99"/>
                </a:cxn>
              </a:cxnLst>
              <a:rect l="0" t="0" r="r" b="b"/>
              <a:pathLst>
                <a:path w="220" h="1750">
                  <a:moveTo>
                    <a:pt x="220" y="99"/>
                  </a:moveTo>
                  <a:lnTo>
                    <a:pt x="220" y="1750"/>
                  </a:lnTo>
                  <a:lnTo>
                    <a:pt x="0" y="1608"/>
                  </a:lnTo>
                  <a:lnTo>
                    <a:pt x="0" y="0"/>
                  </a:lnTo>
                  <a:lnTo>
                    <a:pt x="220" y="99"/>
                  </a:lnTo>
                  <a:close/>
                </a:path>
              </a:pathLst>
            </a:custGeom>
            <a:solidFill>
              <a:srgbClr val="DDDCD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4" name="Freeform 38"/>
            <p:cNvSpPr>
              <a:spLocks/>
            </p:cNvSpPr>
            <p:nvPr/>
          </p:nvSpPr>
          <p:spPr bwMode="auto">
            <a:xfrm>
              <a:off x="6437174" y="1453557"/>
              <a:ext cx="4763" cy="36512"/>
            </a:xfrm>
            <a:custGeom>
              <a:avLst/>
              <a:gdLst/>
              <a:ahLst/>
              <a:cxnLst>
                <a:cxn ang="0">
                  <a:pos x="221" y="99"/>
                </a:cxn>
                <a:cxn ang="0">
                  <a:pos x="221" y="1728"/>
                </a:cxn>
                <a:cxn ang="0">
                  <a:pos x="0" y="1586"/>
                </a:cxn>
                <a:cxn ang="0">
                  <a:pos x="0" y="0"/>
                </a:cxn>
                <a:cxn ang="0">
                  <a:pos x="221" y="99"/>
                </a:cxn>
              </a:cxnLst>
              <a:rect l="0" t="0" r="r" b="b"/>
              <a:pathLst>
                <a:path w="221" h="1728">
                  <a:moveTo>
                    <a:pt x="221" y="99"/>
                  </a:moveTo>
                  <a:lnTo>
                    <a:pt x="221" y="1728"/>
                  </a:lnTo>
                  <a:lnTo>
                    <a:pt x="0" y="1586"/>
                  </a:lnTo>
                  <a:lnTo>
                    <a:pt x="0" y="0"/>
                  </a:lnTo>
                  <a:lnTo>
                    <a:pt x="221" y="99"/>
                  </a:lnTo>
                  <a:close/>
                </a:path>
              </a:pathLst>
            </a:custGeom>
            <a:solidFill>
              <a:srgbClr val="DEDED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5" name="Freeform 39"/>
            <p:cNvSpPr>
              <a:spLocks/>
            </p:cNvSpPr>
            <p:nvPr/>
          </p:nvSpPr>
          <p:spPr bwMode="auto">
            <a:xfrm>
              <a:off x="6435586" y="1453557"/>
              <a:ext cx="4763" cy="36512"/>
            </a:xfrm>
            <a:custGeom>
              <a:avLst/>
              <a:gdLst/>
              <a:ahLst/>
              <a:cxnLst>
                <a:cxn ang="0">
                  <a:pos x="221" y="52"/>
                </a:cxn>
                <a:cxn ang="0">
                  <a:pos x="221" y="1660"/>
                </a:cxn>
                <a:cxn ang="0">
                  <a:pos x="0" y="1517"/>
                </a:cxn>
                <a:cxn ang="0">
                  <a:pos x="0" y="26"/>
                </a:cxn>
                <a:cxn ang="0">
                  <a:pos x="104" y="0"/>
                </a:cxn>
                <a:cxn ang="0">
                  <a:pos x="221" y="52"/>
                </a:cxn>
              </a:cxnLst>
              <a:rect l="0" t="0" r="r" b="b"/>
              <a:pathLst>
                <a:path w="221" h="1660">
                  <a:moveTo>
                    <a:pt x="221" y="52"/>
                  </a:moveTo>
                  <a:lnTo>
                    <a:pt x="221" y="1660"/>
                  </a:lnTo>
                  <a:lnTo>
                    <a:pt x="0" y="1517"/>
                  </a:lnTo>
                  <a:lnTo>
                    <a:pt x="0" y="26"/>
                  </a:lnTo>
                  <a:lnTo>
                    <a:pt x="104" y="0"/>
                  </a:lnTo>
                  <a:lnTo>
                    <a:pt x="221" y="52"/>
                  </a:lnTo>
                  <a:close/>
                </a:path>
              </a:pathLst>
            </a:custGeom>
            <a:solidFill>
              <a:srgbClr val="E1E0E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6" name="Freeform 40"/>
            <p:cNvSpPr>
              <a:spLocks/>
            </p:cNvSpPr>
            <p:nvPr/>
          </p:nvSpPr>
          <p:spPr bwMode="auto">
            <a:xfrm>
              <a:off x="6432411" y="1453557"/>
              <a:ext cx="4763" cy="34925"/>
            </a:xfrm>
            <a:custGeom>
              <a:avLst/>
              <a:gdLst/>
              <a:ahLst/>
              <a:cxnLst>
                <a:cxn ang="0">
                  <a:pos x="220" y="3"/>
                </a:cxn>
                <a:cxn ang="0">
                  <a:pos x="220" y="1589"/>
                </a:cxn>
                <a:cxn ang="0">
                  <a:pos x="0" y="1446"/>
                </a:cxn>
                <a:cxn ang="0">
                  <a:pos x="0" y="54"/>
                </a:cxn>
                <a:cxn ang="0">
                  <a:pos x="214" y="0"/>
                </a:cxn>
                <a:cxn ang="0">
                  <a:pos x="220" y="3"/>
                </a:cxn>
              </a:cxnLst>
              <a:rect l="0" t="0" r="r" b="b"/>
              <a:pathLst>
                <a:path w="220" h="1589">
                  <a:moveTo>
                    <a:pt x="220" y="3"/>
                  </a:moveTo>
                  <a:lnTo>
                    <a:pt x="220" y="1589"/>
                  </a:lnTo>
                  <a:lnTo>
                    <a:pt x="0" y="1446"/>
                  </a:lnTo>
                  <a:lnTo>
                    <a:pt x="0" y="54"/>
                  </a:lnTo>
                  <a:lnTo>
                    <a:pt x="214" y="0"/>
                  </a:lnTo>
                  <a:lnTo>
                    <a:pt x="220" y="3"/>
                  </a:lnTo>
                  <a:close/>
                </a:path>
              </a:pathLst>
            </a:custGeom>
            <a:solidFill>
              <a:srgbClr val="E3E3E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7" name="Freeform 41"/>
            <p:cNvSpPr>
              <a:spLocks/>
            </p:cNvSpPr>
            <p:nvPr/>
          </p:nvSpPr>
          <p:spPr bwMode="auto">
            <a:xfrm>
              <a:off x="6430824" y="1453557"/>
              <a:ext cx="4763" cy="33337"/>
            </a:xfrm>
            <a:custGeom>
              <a:avLst/>
              <a:gdLst/>
              <a:ahLst/>
              <a:cxnLst>
                <a:cxn ang="0">
                  <a:pos x="220" y="0"/>
                </a:cxn>
                <a:cxn ang="0">
                  <a:pos x="220" y="1491"/>
                </a:cxn>
                <a:cxn ang="0">
                  <a:pos x="0" y="1349"/>
                </a:cxn>
                <a:cxn ang="0">
                  <a:pos x="0" y="56"/>
                </a:cxn>
                <a:cxn ang="0">
                  <a:pos x="220" y="0"/>
                </a:cxn>
              </a:cxnLst>
              <a:rect l="0" t="0" r="r" b="b"/>
              <a:pathLst>
                <a:path w="220" h="1491">
                  <a:moveTo>
                    <a:pt x="220" y="0"/>
                  </a:moveTo>
                  <a:lnTo>
                    <a:pt x="220" y="1491"/>
                  </a:lnTo>
                  <a:lnTo>
                    <a:pt x="0" y="1349"/>
                  </a:lnTo>
                  <a:lnTo>
                    <a:pt x="0" y="56"/>
                  </a:lnTo>
                  <a:lnTo>
                    <a:pt x="220" y="0"/>
                  </a:lnTo>
                  <a:close/>
                </a:path>
              </a:pathLst>
            </a:custGeom>
            <a:solidFill>
              <a:srgbClr val="E4E4E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8" name="Freeform 42"/>
            <p:cNvSpPr>
              <a:spLocks/>
            </p:cNvSpPr>
            <p:nvPr/>
          </p:nvSpPr>
          <p:spPr bwMode="auto">
            <a:xfrm>
              <a:off x="6427649" y="1455144"/>
              <a:ext cx="4763" cy="30162"/>
            </a:xfrm>
            <a:custGeom>
              <a:avLst/>
              <a:gdLst/>
              <a:ahLst/>
              <a:cxnLst>
                <a:cxn ang="0">
                  <a:pos x="219" y="0"/>
                </a:cxn>
                <a:cxn ang="0">
                  <a:pos x="219" y="1392"/>
                </a:cxn>
                <a:cxn ang="0">
                  <a:pos x="0" y="1250"/>
                </a:cxn>
                <a:cxn ang="0">
                  <a:pos x="0" y="56"/>
                </a:cxn>
                <a:cxn ang="0">
                  <a:pos x="219" y="0"/>
                </a:cxn>
              </a:cxnLst>
              <a:rect l="0" t="0" r="r" b="b"/>
              <a:pathLst>
                <a:path w="219" h="1392">
                  <a:moveTo>
                    <a:pt x="219" y="0"/>
                  </a:moveTo>
                  <a:lnTo>
                    <a:pt x="219" y="1392"/>
                  </a:lnTo>
                  <a:lnTo>
                    <a:pt x="0" y="1250"/>
                  </a:lnTo>
                  <a:lnTo>
                    <a:pt x="0" y="56"/>
                  </a:lnTo>
                  <a:lnTo>
                    <a:pt x="219" y="0"/>
                  </a:lnTo>
                  <a:close/>
                </a:path>
              </a:pathLst>
            </a:custGeom>
            <a:solidFill>
              <a:srgbClr val="E7E6E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9" name="Freeform 43"/>
            <p:cNvSpPr>
              <a:spLocks/>
            </p:cNvSpPr>
            <p:nvPr/>
          </p:nvSpPr>
          <p:spPr bwMode="auto">
            <a:xfrm>
              <a:off x="6426061" y="1455144"/>
              <a:ext cx="4763" cy="28575"/>
            </a:xfrm>
            <a:custGeom>
              <a:avLst/>
              <a:gdLst/>
              <a:ahLst/>
              <a:cxnLst>
                <a:cxn ang="0">
                  <a:pos x="220" y="0"/>
                </a:cxn>
                <a:cxn ang="0">
                  <a:pos x="220" y="1293"/>
                </a:cxn>
                <a:cxn ang="0">
                  <a:pos x="0" y="1150"/>
                </a:cxn>
                <a:cxn ang="0">
                  <a:pos x="0" y="56"/>
                </a:cxn>
                <a:cxn ang="0">
                  <a:pos x="220" y="0"/>
                </a:cxn>
              </a:cxnLst>
              <a:rect l="0" t="0" r="r" b="b"/>
              <a:pathLst>
                <a:path w="220" h="1293">
                  <a:moveTo>
                    <a:pt x="220" y="0"/>
                  </a:moveTo>
                  <a:lnTo>
                    <a:pt x="220" y="1293"/>
                  </a:lnTo>
                  <a:lnTo>
                    <a:pt x="0" y="1150"/>
                  </a:lnTo>
                  <a:lnTo>
                    <a:pt x="0" y="56"/>
                  </a:lnTo>
                  <a:lnTo>
                    <a:pt x="220" y="0"/>
                  </a:lnTo>
                  <a:close/>
                </a:path>
              </a:pathLst>
            </a:custGeom>
            <a:solidFill>
              <a:srgbClr val="E8E8E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0" name="Freeform 44"/>
            <p:cNvSpPr>
              <a:spLocks/>
            </p:cNvSpPr>
            <p:nvPr/>
          </p:nvSpPr>
          <p:spPr bwMode="auto">
            <a:xfrm>
              <a:off x="6422886" y="1455144"/>
              <a:ext cx="4763" cy="26987"/>
            </a:xfrm>
            <a:custGeom>
              <a:avLst/>
              <a:gdLst/>
              <a:ahLst/>
              <a:cxnLst>
                <a:cxn ang="0">
                  <a:pos x="221" y="0"/>
                </a:cxn>
                <a:cxn ang="0">
                  <a:pos x="221" y="1194"/>
                </a:cxn>
                <a:cxn ang="0">
                  <a:pos x="0" y="1051"/>
                </a:cxn>
                <a:cxn ang="0">
                  <a:pos x="0" y="56"/>
                </a:cxn>
                <a:cxn ang="0">
                  <a:pos x="221" y="0"/>
                </a:cxn>
              </a:cxnLst>
              <a:rect l="0" t="0" r="r" b="b"/>
              <a:pathLst>
                <a:path w="221" h="1194">
                  <a:moveTo>
                    <a:pt x="221" y="0"/>
                  </a:moveTo>
                  <a:lnTo>
                    <a:pt x="221" y="1194"/>
                  </a:lnTo>
                  <a:lnTo>
                    <a:pt x="0" y="1051"/>
                  </a:lnTo>
                  <a:lnTo>
                    <a:pt x="0" y="56"/>
                  </a:lnTo>
                  <a:lnTo>
                    <a:pt x="221" y="0"/>
                  </a:lnTo>
                  <a:close/>
                </a:path>
              </a:pathLst>
            </a:custGeom>
            <a:solidFill>
              <a:srgbClr val="EBEAE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1" name="Freeform 45"/>
            <p:cNvSpPr>
              <a:spLocks/>
            </p:cNvSpPr>
            <p:nvPr/>
          </p:nvSpPr>
          <p:spPr bwMode="auto">
            <a:xfrm>
              <a:off x="6421299" y="1456732"/>
              <a:ext cx="4763" cy="23812"/>
            </a:xfrm>
            <a:custGeom>
              <a:avLst/>
              <a:gdLst/>
              <a:ahLst/>
              <a:cxnLst>
                <a:cxn ang="0">
                  <a:pos x="220" y="0"/>
                </a:cxn>
                <a:cxn ang="0">
                  <a:pos x="220" y="1094"/>
                </a:cxn>
                <a:cxn ang="0">
                  <a:pos x="0" y="952"/>
                </a:cxn>
                <a:cxn ang="0">
                  <a:pos x="0" y="56"/>
                </a:cxn>
                <a:cxn ang="0">
                  <a:pos x="220" y="0"/>
                </a:cxn>
              </a:cxnLst>
              <a:rect l="0" t="0" r="r" b="b"/>
              <a:pathLst>
                <a:path w="220" h="1094">
                  <a:moveTo>
                    <a:pt x="220" y="0"/>
                  </a:moveTo>
                  <a:lnTo>
                    <a:pt x="220" y="1094"/>
                  </a:lnTo>
                  <a:lnTo>
                    <a:pt x="0" y="952"/>
                  </a:lnTo>
                  <a:lnTo>
                    <a:pt x="0" y="56"/>
                  </a:lnTo>
                  <a:lnTo>
                    <a:pt x="220" y="0"/>
                  </a:lnTo>
                  <a:close/>
                </a:path>
              </a:pathLst>
            </a:custGeom>
            <a:solidFill>
              <a:srgbClr val="ECECE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2" name="Freeform 46"/>
            <p:cNvSpPr>
              <a:spLocks/>
            </p:cNvSpPr>
            <p:nvPr/>
          </p:nvSpPr>
          <p:spPr bwMode="auto">
            <a:xfrm>
              <a:off x="6418124" y="1456732"/>
              <a:ext cx="4763" cy="22225"/>
            </a:xfrm>
            <a:custGeom>
              <a:avLst/>
              <a:gdLst/>
              <a:ahLst/>
              <a:cxnLst>
                <a:cxn ang="0">
                  <a:pos x="220" y="0"/>
                </a:cxn>
                <a:cxn ang="0">
                  <a:pos x="220" y="995"/>
                </a:cxn>
                <a:cxn ang="0">
                  <a:pos x="0" y="853"/>
                </a:cxn>
                <a:cxn ang="0">
                  <a:pos x="0" y="56"/>
                </a:cxn>
                <a:cxn ang="0">
                  <a:pos x="220" y="0"/>
                </a:cxn>
              </a:cxnLst>
              <a:rect l="0" t="0" r="r" b="b"/>
              <a:pathLst>
                <a:path w="220" h="995">
                  <a:moveTo>
                    <a:pt x="220" y="0"/>
                  </a:moveTo>
                  <a:lnTo>
                    <a:pt x="220" y="995"/>
                  </a:lnTo>
                  <a:lnTo>
                    <a:pt x="0" y="853"/>
                  </a:lnTo>
                  <a:lnTo>
                    <a:pt x="0" y="56"/>
                  </a:lnTo>
                  <a:lnTo>
                    <a:pt x="220" y="0"/>
                  </a:lnTo>
                  <a:close/>
                </a:path>
              </a:pathLst>
            </a:custGeom>
            <a:solidFill>
              <a:srgbClr val="EFEEE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3" name="Freeform 47"/>
            <p:cNvSpPr>
              <a:spLocks/>
            </p:cNvSpPr>
            <p:nvPr/>
          </p:nvSpPr>
          <p:spPr bwMode="auto">
            <a:xfrm>
              <a:off x="6416536" y="1456732"/>
              <a:ext cx="4763" cy="20637"/>
            </a:xfrm>
            <a:custGeom>
              <a:avLst/>
              <a:gdLst/>
              <a:ahLst/>
              <a:cxnLst>
                <a:cxn ang="0">
                  <a:pos x="221" y="0"/>
                </a:cxn>
                <a:cxn ang="0">
                  <a:pos x="221" y="896"/>
                </a:cxn>
                <a:cxn ang="0">
                  <a:pos x="0" y="754"/>
                </a:cxn>
                <a:cxn ang="0">
                  <a:pos x="0" y="56"/>
                </a:cxn>
                <a:cxn ang="0">
                  <a:pos x="221" y="0"/>
                </a:cxn>
              </a:cxnLst>
              <a:rect l="0" t="0" r="r" b="b"/>
              <a:pathLst>
                <a:path w="221" h="896">
                  <a:moveTo>
                    <a:pt x="221" y="0"/>
                  </a:moveTo>
                  <a:lnTo>
                    <a:pt x="221" y="896"/>
                  </a:lnTo>
                  <a:lnTo>
                    <a:pt x="0" y="754"/>
                  </a:lnTo>
                  <a:lnTo>
                    <a:pt x="0" y="56"/>
                  </a:lnTo>
                  <a:lnTo>
                    <a:pt x="221" y="0"/>
                  </a:lnTo>
                  <a:close/>
                </a:path>
              </a:pathLst>
            </a:custGeom>
            <a:solidFill>
              <a:srgbClr val="F1F1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4" name="Freeform 48"/>
            <p:cNvSpPr>
              <a:spLocks/>
            </p:cNvSpPr>
            <p:nvPr/>
          </p:nvSpPr>
          <p:spPr bwMode="auto">
            <a:xfrm>
              <a:off x="6413361" y="1458319"/>
              <a:ext cx="4763" cy="17462"/>
            </a:xfrm>
            <a:custGeom>
              <a:avLst/>
              <a:gdLst/>
              <a:ahLst/>
              <a:cxnLst>
                <a:cxn ang="0">
                  <a:pos x="221" y="0"/>
                </a:cxn>
                <a:cxn ang="0">
                  <a:pos x="221" y="797"/>
                </a:cxn>
                <a:cxn ang="0">
                  <a:pos x="0" y="655"/>
                </a:cxn>
                <a:cxn ang="0">
                  <a:pos x="0" y="56"/>
                </a:cxn>
                <a:cxn ang="0">
                  <a:pos x="221" y="0"/>
                </a:cxn>
              </a:cxnLst>
              <a:rect l="0" t="0" r="r" b="b"/>
              <a:pathLst>
                <a:path w="221" h="797">
                  <a:moveTo>
                    <a:pt x="221" y="0"/>
                  </a:moveTo>
                  <a:lnTo>
                    <a:pt x="221" y="797"/>
                  </a:lnTo>
                  <a:lnTo>
                    <a:pt x="0" y="655"/>
                  </a:lnTo>
                  <a:lnTo>
                    <a:pt x="0" y="56"/>
                  </a:lnTo>
                  <a:lnTo>
                    <a:pt x="221" y="0"/>
                  </a:lnTo>
                  <a:close/>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5" name="Freeform 49"/>
            <p:cNvSpPr>
              <a:spLocks/>
            </p:cNvSpPr>
            <p:nvPr/>
          </p:nvSpPr>
          <p:spPr bwMode="auto">
            <a:xfrm>
              <a:off x="6411774" y="1458319"/>
              <a:ext cx="4763" cy="15875"/>
            </a:xfrm>
            <a:custGeom>
              <a:avLst/>
              <a:gdLst/>
              <a:ahLst/>
              <a:cxnLst>
                <a:cxn ang="0">
                  <a:pos x="220" y="0"/>
                </a:cxn>
                <a:cxn ang="0">
                  <a:pos x="220" y="698"/>
                </a:cxn>
                <a:cxn ang="0">
                  <a:pos x="0" y="556"/>
                </a:cxn>
                <a:cxn ang="0">
                  <a:pos x="0" y="56"/>
                </a:cxn>
                <a:cxn ang="0">
                  <a:pos x="220" y="0"/>
                </a:cxn>
              </a:cxnLst>
              <a:rect l="0" t="0" r="r" b="b"/>
              <a:pathLst>
                <a:path w="220" h="698">
                  <a:moveTo>
                    <a:pt x="220" y="0"/>
                  </a:moveTo>
                  <a:lnTo>
                    <a:pt x="220" y="698"/>
                  </a:lnTo>
                  <a:lnTo>
                    <a:pt x="0" y="556"/>
                  </a:lnTo>
                  <a:lnTo>
                    <a:pt x="0" y="56"/>
                  </a:lnTo>
                  <a:lnTo>
                    <a:pt x="220" y="0"/>
                  </a:ln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6" name="Freeform 50"/>
            <p:cNvSpPr>
              <a:spLocks/>
            </p:cNvSpPr>
            <p:nvPr/>
          </p:nvSpPr>
          <p:spPr bwMode="auto">
            <a:xfrm>
              <a:off x="6408599" y="1459907"/>
              <a:ext cx="4763" cy="12700"/>
            </a:xfrm>
            <a:custGeom>
              <a:avLst/>
              <a:gdLst/>
              <a:ahLst/>
              <a:cxnLst>
                <a:cxn ang="0">
                  <a:pos x="220" y="0"/>
                </a:cxn>
                <a:cxn ang="0">
                  <a:pos x="220" y="599"/>
                </a:cxn>
                <a:cxn ang="0">
                  <a:pos x="0" y="457"/>
                </a:cxn>
                <a:cxn ang="0">
                  <a:pos x="0" y="56"/>
                </a:cxn>
                <a:cxn ang="0">
                  <a:pos x="220" y="0"/>
                </a:cxn>
              </a:cxnLst>
              <a:rect l="0" t="0" r="r" b="b"/>
              <a:pathLst>
                <a:path w="220" h="599">
                  <a:moveTo>
                    <a:pt x="220" y="0"/>
                  </a:moveTo>
                  <a:lnTo>
                    <a:pt x="220" y="599"/>
                  </a:lnTo>
                  <a:lnTo>
                    <a:pt x="0" y="457"/>
                  </a:lnTo>
                  <a:lnTo>
                    <a:pt x="0" y="56"/>
                  </a:lnTo>
                  <a:lnTo>
                    <a:pt x="220" y="0"/>
                  </a:lnTo>
                  <a:close/>
                </a:path>
              </a:pathLst>
            </a:custGeom>
            <a:solidFill>
              <a:srgbClr val="F6F6F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7" name="Freeform 51"/>
            <p:cNvSpPr>
              <a:spLocks/>
            </p:cNvSpPr>
            <p:nvPr/>
          </p:nvSpPr>
          <p:spPr bwMode="auto">
            <a:xfrm>
              <a:off x="6407011" y="1459907"/>
              <a:ext cx="4763" cy="11112"/>
            </a:xfrm>
            <a:custGeom>
              <a:avLst/>
              <a:gdLst/>
              <a:ahLst/>
              <a:cxnLst>
                <a:cxn ang="0">
                  <a:pos x="221" y="0"/>
                </a:cxn>
                <a:cxn ang="0">
                  <a:pos x="221" y="500"/>
                </a:cxn>
                <a:cxn ang="0">
                  <a:pos x="0" y="358"/>
                </a:cxn>
                <a:cxn ang="0">
                  <a:pos x="0" y="56"/>
                </a:cxn>
                <a:cxn ang="0">
                  <a:pos x="221" y="0"/>
                </a:cxn>
              </a:cxnLst>
              <a:rect l="0" t="0" r="r" b="b"/>
              <a:pathLst>
                <a:path w="221" h="500">
                  <a:moveTo>
                    <a:pt x="221" y="0"/>
                  </a:moveTo>
                  <a:lnTo>
                    <a:pt x="221" y="500"/>
                  </a:lnTo>
                  <a:lnTo>
                    <a:pt x="0" y="358"/>
                  </a:lnTo>
                  <a:lnTo>
                    <a:pt x="0" y="56"/>
                  </a:lnTo>
                  <a:lnTo>
                    <a:pt x="221" y="0"/>
                  </a:lnTo>
                  <a:close/>
                </a:path>
              </a:pathLst>
            </a:custGeom>
            <a:solidFill>
              <a:srgbClr val="F9F9F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8" name="Freeform 52"/>
            <p:cNvSpPr>
              <a:spLocks/>
            </p:cNvSpPr>
            <p:nvPr/>
          </p:nvSpPr>
          <p:spPr bwMode="auto">
            <a:xfrm>
              <a:off x="6403836" y="1459907"/>
              <a:ext cx="4763" cy="9525"/>
            </a:xfrm>
            <a:custGeom>
              <a:avLst/>
              <a:gdLst/>
              <a:ahLst/>
              <a:cxnLst>
                <a:cxn ang="0">
                  <a:pos x="221" y="0"/>
                </a:cxn>
                <a:cxn ang="0">
                  <a:pos x="221" y="401"/>
                </a:cxn>
                <a:cxn ang="0">
                  <a:pos x="0" y="259"/>
                </a:cxn>
                <a:cxn ang="0">
                  <a:pos x="0" y="56"/>
                </a:cxn>
                <a:cxn ang="0">
                  <a:pos x="221" y="0"/>
                </a:cxn>
              </a:cxnLst>
              <a:rect l="0" t="0" r="r" b="b"/>
              <a:pathLst>
                <a:path w="221" h="401">
                  <a:moveTo>
                    <a:pt x="221" y="0"/>
                  </a:moveTo>
                  <a:lnTo>
                    <a:pt x="221" y="401"/>
                  </a:lnTo>
                  <a:lnTo>
                    <a:pt x="0" y="259"/>
                  </a:lnTo>
                  <a:lnTo>
                    <a:pt x="0" y="56"/>
                  </a:lnTo>
                  <a:lnTo>
                    <a:pt x="221" y="0"/>
                  </a:lnTo>
                  <a:close/>
                </a:path>
              </a:pathLst>
            </a:custGeom>
            <a:solidFill>
              <a:srgbClr val="FAFAF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9" name="Freeform 53"/>
            <p:cNvSpPr>
              <a:spLocks/>
            </p:cNvSpPr>
            <p:nvPr/>
          </p:nvSpPr>
          <p:spPr bwMode="auto">
            <a:xfrm>
              <a:off x="6402249" y="1461494"/>
              <a:ext cx="4763" cy="6350"/>
            </a:xfrm>
            <a:custGeom>
              <a:avLst/>
              <a:gdLst/>
              <a:ahLst/>
              <a:cxnLst>
                <a:cxn ang="0">
                  <a:pos x="219" y="0"/>
                </a:cxn>
                <a:cxn ang="0">
                  <a:pos x="219" y="302"/>
                </a:cxn>
                <a:cxn ang="0">
                  <a:pos x="0" y="159"/>
                </a:cxn>
                <a:cxn ang="0">
                  <a:pos x="0" y="56"/>
                </a:cxn>
                <a:cxn ang="0">
                  <a:pos x="219" y="0"/>
                </a:cxn>
              </a:cxnLst>
              <a:rect l="0" t="0" r="r" b="b"/>
              <a:pathLst>
                <a:path w="219" h="302">
                  <a:moveTo>
                    <a:pt x="219" y="0"/>
                  </a:moveTo>
                  <a:lnTo>
                    <a:pt x="219" y="302"/>
                  </a:lnTo>
                  <a:lnTo>
                    <a:pt x="0" y="159"/>
                  </a:lnTo>
                  <a:lnTo>
                    <a:pt x="0" y="56"/>
                  </a:lnTo>
                  <a:lnTo>
                    <a:pt x="219" y="0"/>
                  </a:lnTo>
                  <a:close/>
                </a:path>
              </a:pathLst>
            </a:custGeom>
            <a:solidFill>
              <a:srgbClr val="FDFDF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0" name="Freeform 54"/>
            <p:cNvSpPr>
              <a:spLocks/>
            </p:cNvSpPr>
            <p:nvPr/>
          </p:nvSpPr>
          <p:spPr bwMode="auto">
            <a:xfrm>
              <a:off x="6399074" y="1461494"/>
              <a:ext cx="4763" cy="4762"/>
            </a:xfrm>
            <a:custGeom>
              <a:avLst/>
              <a:gdLst/>
              <a:ahLst/>
              <a:cxnLst>
                <a:cxn ang="0">
                  <a:pos x="219" y="0"/>
                </a:cxn>
                <a:cxn ang="0">
                  <a:pos x="219" y="203"/>
                </a:cxn>
                <a:cxn ang="0">
                  <a:pos x="0" y="60"/>
                </a:cxn>
                <a:cxn ang="0">
                  <a:pos x="0" y="55"/>
                </a:cxn>
                <a:cxn ang="0">
                  <a:pos x="219" y="0"/>
                </a:cxn>
              </a:cxnLst>
              <a:rect l="0" t="0" r="r" b="b"/>
              <a:pathLst>
                <a:path w="219" h="203">
                  <a:moveTo>
                    <a:pt x="219" y="0"/>
                  </a:moveTo>
                  <a:lnTo>
                    <a:pt x="219" y="203"/>
                  </a:lnTo>
                  <a:lnTo>
                    <a:pt x="0" y="60"/>
                  </a:lnTo>
                  <a:lnTo>
                    <a:pt x="0" y="55"/>
                  </a:lnTo>
                  <a:lnTo>
                    <a:pt x="219"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1" name="Freeform 55"/>
            <p:cNvSpPr>
              <a:spLocks/>
            </p:cNvSpPr>
            <p:nvPr/>
          </p:nvSpPr>
          <p:spPr bwMode="auto">
            <a:xfrm>
              <a:off x="6399074" y="1463082"/>
              <a:ext cx="3175" cy="1587"/>
            </a:xfrm>
            <a:custGeom>
              <a:avLst/>
              <a:gdLst/>
              <a:ahLst/>
              <a:cxnLst>
                <a:cxn ang="0">
                  <a:pos x="115" y="0"/>
                </a:cxn>
                <a:cxn ang="0">
                  <a:pos x="115" y="103"/>
                </a:cxn>
                <a:cxn ang="0">
                  <a:pos x="0" y="29"/>
                </a:cxn>
                <a:cxn ang="0">
                  <a:pos x="115" y="0"/>
                </a:cxn>
              </a:cxnLst>
              <a:rect l="0" t="0" r="r" b="b"/>
              <a:pathLst>
                <a:path w="115" h="103">
                  <a:moveTo>
                    <a:pt x="115" y="0"/>
                  </a:moveTo>
                  <a:lnTo>
                    <a:pt x="115" y="103"/>
                  </a:lnTo>
                  <a:lnTo>
                    <a:pt x="0" y="29"/>
                  </a:lnTo>
                  <a:lnTo>
                    <a:pt x="11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2" name="Freeform 60"/>
            <p:cNvSpPr>
              <a:spLocks/>
            </p:cNvSpPr>
            <p:nvPr/>
          </p:nvSpPr>
          <p:spPr bwMode="auto">
            <a:xfrm>
              <a:off x="6430824" y="1390057"/>
              <a:ext cx="257175" cy="103187"/>
            </a:xfrm>
            <a:custGeom>
              <a:avLst/>
              <a:gdLst/>
              <a:ahLst/>
              <a:cxnLst>
                <a:cxn ang="0">
                  <a:pos x="0" y="2081"/>
                </a:cxn>
                <a:cxn ang="0">
                  <a:pos x="4201" y="960"/>
                </a:cxn>
                <a:cxn ang="0">
                  <a:pos x="7931" y="0"/>
                </a:cxn>
                <a:cxn ang="0">
                  <a:pos x="10758" y="1780"/>
                </a:cxn>
                <a:cxn ang="0">
                  <a:pos x="11849" y="2563"/>
                </a:cxn>
                <a:cxn ang="0">
                  <a:pos x="11819" y="2569"/>
                </a:cxn>
                <a:cxn ang="0">
                  <a:pos x="4199" y="4763"/>
                </a:cxn>
                <a:cxn ang="0">
                  <a:pos x="0" y="2081"/>
                </a:cxn>
              </a:cxnLst>
              <a:rect l="0" t="0" r="r" b="b"/>
              <a:pathLst>
                <a:path w="11849" h="4763">
                  <a:moveTo>
                    <a:pt x="0" y="2081"/>
                  </a:moveTo>
                  <a:lnTo>
                    <a:pt x="4201" y="960"/>
                  </a:lnTo>
                  <a:lnTo>
                    <a:pt x="7931" y="0"/>
                  </a:lnTo>
                  <a:lnTo>
                    <a:pt x="10758" y="1780"/>
                  </a:lnTo>
                  <a:lnTo>
                    <a:pt x="11849" y="2563"/>
                  </a:lnTo>
                  <a:lnTo>
                    <a:pt x="11819" y="2569"/>
                  </a:lnTo>
                  <a:lnTo>
                    <a:pt x="4199" y="4763"/>
                  </a:lnTo>
                  <a:lnTo>
                    <a:pt x="0" y="2081"/>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3" name="Freeform 61"/>
            <p:cNvSpPr>
              <a:spLocks/>
            </p:cNvSpPr>
            <p:nvPr/>
          </p:nvSpPr>
          <p:spPr bwMode="auto">
            <a:xfrm>
              <a:off x="6430824" y="1434507"/>
              <a:ext cx="90488" cy="84137"/>
            </a:xfrm>
            <a:custGeom>
              <a:avLst/>
              <a:gdLst/>
              <a:ahLst/>
              <a:cxnLst>
                <a:cxn ang="0">
                  <a:pos x="0" y="0"/>
                </a:cxn>
                <a:cxn ang="0">
                  <a:pos x="4216" y="2693"/>
                </a:cxn>
                <a:cxn ang="0">
                  <a:pos x="4192" y="3881"/>
                </a:cxn>
                <a:cxn ang="0">
                  <a:pos x="20" y="1197"/>
                </a:cxn>
                <a:cxn ang="0">
                  <a:pos x="0" y="0"/>
                </a:cxn>
              </a:cxnLst>
              <a:rect l="0" t="0" r="r" b="b"/>
              <a:pathLst>
                <a:path w="4216" h="3881">
                  <a:moveTo>
                    <a:pt x="0" y="0"/>
                  </a:moveTo>
                  <a:lnTo>
                    <a:pt x="4216" y="2693"/>
                  </a:lnTo>
                  <a:lnTo>
                    <a:pt x="4192" y="3881"/>
                  </a:lnTo>
                  <a:lnTo>
                    <a:pt x="20" y="1197"/>
                  </a:lnTo>
                  <a:lnTo>
                    <a:pt x="0" y="0"/>
                  </a:lnTo>
                  <a:close/>
                </a:path>
              </a:pathLst>
            </a:custGeom>
            <a:solidFill>
              <a:srgbClr val="96959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4" name="Freeform 62"/>
            <p:cNvSpPr>
              <a:spLocks/>
            </p:cNvSpPr>
            <p:nvPr/>
          </p:nvSpPr>
          <p:spPr bwMode="auto">
            <a:xfrm>
              <a:off x="6521311" y="1445619"/>
              <a:ext cx="166688" cy="73025"/>
            </a:xfrm>
            <a:custGeom>
              <a:avLst/>
              <a:gdLst/>
              <a:ahLst/>
              <a:cxnLst>
                <a:cxn ang="0">
                  <a:pos x="12" y="2202"/>
                </a:cxn>
                <a:cxn ang="0">
                  <a:pos x="7657" y="0"/>
                </a:cxn>
                <a:cxn ang="0">
                  <a:pos x="7657" y="1012"/>
                </a:cxn>
                <a:cxn ang="0">
                  <a:pos x="0" y="3390"/>
                </a:cxn>
                <a:cxn ang="0">
                  <a:pos x="12" y="2202"/>
                </a:cxn>
              </a:cxnLst>
              <a:rect l="0" t="0" r="r" b="b"/>
              <a:pathLst>
                <a:path w="7657" h="3390">
                  <a:moveTo>
                    <a:pt x="12" y="2202"/>
                  </a:moveTo>
                  <a:lnTo>
                    <a:pt x="7657" y="0"/>
                  </a:lnTo>
                  <a:lnTo>
                    <a:pt x="7657" y="1012"/>
                  </a:lnTo>
                  <a:lnTo>
                    <a:pt x="0" y="3390"/>
                  </a:lnTo>
                  <a:lnTo>
                    <a:pt x="12" y="2202"/>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85" name="Group 859"/>
          <p:cNvGrpSpPr/>
          <p:nvPr/>
        </p:nvGrpSpPr>
        <p:grpSpPr>
          <a:xfrm>
            <a:off x="5061841" y="2829061"/>
            <a:ext cx="376625" cy="415078"/>
            <a:chOff x="6337161" y="1237657"/>
            <a:chExt cx="376625" cy="553437"/>
          </a:xfrm>
        </p:grpSpPr>
        <p:pic>
          <p:nvPicPr>
            <p:cNvPr id="686" name="Picture 23" descr="Wireless_icon"/>
            <p:cNvPicPr preferRelativeResize="0">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10800000">
              <a:off x="6387935" y="1539634"/>
              <a:ext cx="325851" cy="251460"/>
            </a:xfrm>
            <a:prstGeom prst="rect">
              <a:avLst/>
            </a:prstGeom>
            <a:noFill/>
            <a:ln>
              <a:solidFill>
                <a:schemeClr val="bg1"/>
              </a:solidFill>
            </a:ln>
          </p:spPr>
        </p:pic>
        <p:sp>
          <p:nvSpPr>
            <p:cNvPr id="687" name="AutoShape 3"/>
            <p:cNvSpPr>
              <a:spLocks noChangeAspect="1" noChangeArrowheads="1" noTextEdit="1"/>
            </p:cNvSpPr>
            <p:nvPr/>
          </p:nvSpPr>
          <p:spPr bwMode="auto">
            <a:xfrm>
              <a:off x="6337161" y="1237657"/>
              <a:ext cx="350838" cy="280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8" name="Freeform 5"/>
            <p:cNvSpPr>
              <a:spLocks/>
            </p:cNvSpPr>
            <p:nvPr/>
          </p:nvSpPr>
          <p:spPr bwMode="auto">
            <a:xfrm>
              <a:off x="6516549" y="1513882"/>
              <a:ext cx="4763" cy="4762"/>
            </a:xfrm>
            <a:custGeom>
              <a:avLst/>
              <a:gdLst/>
              <a:ahLst/>
              <a:cxnLst>
                <a:cxn ang="0">
                  <a:pos x="0" y="183"/>
                </a:cxn>
                <a:cxn ang="0">
                  <a:pos x="0" y="0"/>
                </a:cxn>
                <a:cxn ang="0">
                  <a:pos x="203" y="182"/>
                </a:cxn>
                <a:cxn ang="0">
                  <a:pos x="0" y="183"/>
                </a:cxn>
              </a:cxnLst>
              <a:rect l="0" t="0" r="r" b="b"/>
              <a:pathLst>
                <a:path w="203" h="183">
                  <a:moveTo>
                    <a:pt x="0" y="183"/>
                  </a:moveTo>
                  <a:lnTo>
                    <a:pt x="0" y="0"/>
                  </a:lnTo>
                  <a:lnTo>
                    <a:pt x="203" y="182"/>
                  </a:lnTo>
                  <a:lnTo>
                    <a:pt x="0" y="183"/>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9" name="Freeform 6"/>
            <p:cNvSpPr>
              <a:spLocks/>
            </p:cNvSpPr>
            <p:nvPr/>
          </p:nvSpPr>
          <p:spPr bwMode="auto">
            <a:xfrm>
              <a:off x="6514961" y="1512294"/>
              <a:ext cx="4763" cy="6350"/>
            </a:xfrm>
            <a:custGeom>
              <a:avLst/>
              <a:gdLst/>
              <a:ahLst/>
              <a:cxnLst>
                <a:cxn ang="0">
                  <a:pos x="221" y="198"/>
                </a:cxn>
                <a:cxn ang="0">
                  <a:pos x="221" y="281"/>
                </a:cxn>
                <a:cxn ang="0">
                  <a:pos x="0" y="282"/>
                </a:cxn>
                <a:cxn ang="0">
                  <a:pos x="0" y="0"/>
                </a:cxn>
                <a:cxn ang="0">
                  <a:pos x="221" y="198"/>
                </a:cxn>
              </a:cxnLst>
              <a:rect l="0" t="0" r="r" b="b"/>
              <a:pathLst>
                <a:path w="221" h="282">
                  <a:moveTo>
                    <a:pt x="221" y="198"/>
                  </a:moveTo>
                  <a:lnTo>
                    <a:pt x="221" y="281"/>
                  </a:lnTo>
                  <a:lnTo>
                    <a:pt x="0" y="282"/>
                  </a:lnTo>
                  <a:lnTo>
                    <a:pt x="0" y="0"/>
                  </a:lnTo>
                  <a:lnTo>
                    <a:pt x="221" y="198"/>
                  </a:lnTo>
                  <a:close/>
                </a:path>
              </a:pathLst>
            </a:custGeom>
            <a:solidFill>
              <a:srgbClr val="ABAAA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0" name="Freeform 7"/>
            <p:cNvSpPr>
              <a:spLocks/>
            </p:cNvSpPr>
            <p:nvPr/>
          </p:nvSpPr>
          <p:spPr bwMode="auto">
            <a:xfrm>
              <a:off x="6511786" y="1510707"/>
              <a:ext cx="4763" cy="7937"/>
            </a:xfrm>
            <a:custGeom>
              <a:avLst/>
              <a:gdLst/>
              <a:ahLst/>
              <a:cxnLst>
                <a:cxn ang="0">
                  <a:pos x="220" y="199"/>
                </a:cxn>
                <a:cxn ang="0">
                  <a:pos x="220" y="382"/>
                </a:cxn>
                <a:cxn ang="0">
                  <a:pos x="0" y="382"/>
                </a:cxn>
                <a:cxn ang="0">
                  <a:pos x="0" y="0"/>
                </a:cxn>
                <a:cxn ang="0">
                  <a:pos x="220" y="199"/>
                </a:cxn>
              </a:cxnLst>
              <a:rect l="0" t="0" r="r" b="b"/>
              <a:pathLst>
                <a:path w="220" h="382">
                  <a:moveTo>
                    <a:pt x="220" y="199"/>
                  </a:moveTo>
                  <a:lnTo>
                    <a:pt x="220" y="382"/>
                  </a:lnTo>
                  <a:lnTo>
                    <a:pt x="0" y="382"/>
                  </a:lnTo>
                  <a:lnTo>
                    <a:pt x="0" y="0"/>
                  </a:lnTo>
                  <a:lnTo>
                    <a:pt x="220" y="199"/>
                  </a:lnTo>
                  <a:close/>
                </a:path>
              </a:pathLst>
            </a:custGeom>
            <a:solidFill>
              <a:srgbClr val="ADACA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1" name="Freeform 8"/>
            <p:cNvSpPr>
              <a:spLocks/>
            </p:cNvSpPr>
            <p:nvPr/>
          </p:nvSpPr>
          <p:spPr bwMode="auto">
            <a:xfrm>
              <a:off x="6510199" y="1507532"/>
              <a:ext cx="4763" cy="11112"/>
            </a:xfrm>
            <a:custGeom>
              <a:avLst/>
              <a:gdLst/>
              <a:ahLst/>
              <a:cxnLst>
                <a:cxn ang="0">
                  <a:pos x="220" y="199"/>
                </a:cxn>
                <a:cxn ang="0">
                  <a:pos x="220" y="481"/>
                </a:cxn>
                <a:cxn ang="0">
                  <a:pos x="0" y="481"/>
                </a:cxn>
                <a:cxn ang="0">
                  <a:pos x="0" y="0"/>
                </a:cxn>
                <a:cxn ang="0">
                  <a:pos x="220" y="199"/>
                </a:cxn>
              </a:cxnLst>
              <a:rect l="0" t="0" r="r" b="b"/>
              <a:pathLst>
                <a:path w="220" h="481">
                  <a:moveTo>
                    <a:pt x="220" y="199"/>
                  </a:moveTo>
                  <a:lnTo>
                    <a:pt x="220" y="481"/>
                  </a:lnTo>
                  <a:lnTo>
                    <a:pt x="0" y="481"/>
                  </a:lnTo>
                  <a:lnTo>
                    <a:pt x="0" y="0"/>
                  </a:lnTo>
                  <a:lnTo>
                    <a:pt x="220" y="199"/>
                  </a:lnTo>
                  <a:close/>
                </a:path>
              </a:pathLst>
            </a:custGeom>
            <a:solidFill>
              <a:srgbClr val="ADADA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2" name="Freeform 9"/>
            <p:cNvSpPr>
              <a:spLocks/>
            </p:cNvSpPr>
            <p:nvPr/>
          </p:nvSpPr>
          <p:spPr bwMode="auto">
            <a:xfrm>
              <a:off x="6507024" y="1505944"/>
              <a:ext cx="4763" cy="12700"/>
            </a:xfrm>
            <a:custGeom>
              <a:avLst/>
              <a:gdLst/>
              <a:ahLst/>
              <a:cxnLst>
                <a:cxn ang="0">
                  <a:pos x="220" y="200"/>
                </a:cxn>
                <a:cxn ang="0">
                  <a:pos x="220" y="582"/>
                </a:cxn>
                <a:cxn ang="0">
                  <a:pos x="0" y="582"/>
                </a:cxn>
                <a:cxn ang="0">
                  <a:pos x="0" y="0"/>
                </a:cxn>
                <a:cxn ang="0">
                  <a:pos x="220" y="200"/>
                </a:cxn>
              </a:cxnLst>
              <a:rect l="0" t="0" r="r" b="b"/>
              <a:pathLst>
                <a:path w="220" h="582">
                  <a:moveTo>
                    <a:pt x="220" y="200"/>
                  </a:moveTo>
                  <a:lnTo>
                    <a:pt x="220" y="582"/>
                  </a:lnTo>
                  <a:lnTo>
                    <a:pt x="0" y="582"/>
                  </a:lnTo>
                  <a:lnTo>
                    <a:pt x="0" y="0"/>
                  </a:lnTo>
                  <a:lnTo>
                    <a:pt x="220" y="200"/>
                  </a:lnTo>
                  <a:close/>
                </a:path>
              </a:pathLst>
            </a:custGeom>
            <a:solidFill>
              <a:srgbClr val="AFAEA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3" name="Freeform 10"/>
            <p:cNvSpPr>
              <a:spLocks/>
            </p:cNvSpPr>
            <p:nvPr/>
          </p:nvSpPr>
          <p:spPr bwMode="auto">
            <a:xfrm>
              <a:off x="6505436" y="1504357"/>
              <a:ext cx="4763" cy="14287"/>
            </a:xfrm>
            <a:custGeom>
              <a:avLst/>
              <a:gdLst/>
              <a:ahLst/>
              <a:cxnLst>
                <a:cxn ang="0">
                  <a:pos x="220" y="200"/>
                </a:cxn>
                <a:cxn ang="0">
                  <a:pos x="220" y="681"/>
                </a:cxn>
                <a:cxn ang="0">
                  <a:pos x="0" y="681"/>
                </a:cxn>
                <a:cxn ang="0">
                  <a:pos x="0" y="0"/>
                </a:cxn>
                <a:cxn ang="0">
                  <a:pos x="220" y="200"/>
                </a:cxn>
              </a:cxnLst>
              <a:rect l="0" t="0" r="r" b="b"/>
              <a:pathLst>
                <a:path w="220" h="681">
                  <a:moveTo>
                    <a:pt x="220" y="200"/>
                  </a:moveTo>
                  <a:lnTo>
                    <a:pt x="220" y="681"/>
                  </a:lnTo>
                  <a:lnTo>
                    <a:pt x="0" y="681"/>
                  </a:lnTo>
                  <a:lnTo>
                    <a:pt x="0" y="0"/>
                  </a:lnTo>
                  <a:lnTo>
                    <a:pt x="220" y="200"/>
                  </a:lnTo>
                  <a:close/>
                </a:path>
              </a:pathLst>
            </a:custGeom>
            <a:solidFill>
              <a:srgbClr val="B0AFA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4" name="Freeform 11"/>
            <p:cNvSpPr>
              <a:spLocks/>
            </p:cNvSpPr>
            <p:nvPr/>
          </p:nvSpPr>
          <p:spPr bwMode="auto">
            <a:xfrm>
              <a:off x="6502261" y="1501182"/>
              <a:ext cx="4763" cy="17462"/>
            </a:xfrm>
            <a:custGeom>
              <a:avLst/>
              <a:gdLst/>
              <a:ahLst/>
              <a:cxnLst>
                <a:cxn ang="0">
                  <a:pos x="220" y="199"/>
                </a:cxn>
                <a:cxn ang="0">
                  <a:pos x="220" y="781"/>
                </a:cxn>
                <a:cxn ang="0">
                  <a:pos x="0" y="781"/>
                </a:cxn>
                <a:cxn ang="0">
                  <a:pos x="0" y="0"/>
                </a:cxn>
                <a:cxn ang="0">
                  <a:pos x="220" y="199"/>
                </a:cxn>
              </a:cxnLst>
              <a:rect l="0" t="0" r="r" b="b"/>
              <a:pathLst>
                <a:path w="220" h="781">
                  <a:moveTo>
                    <a:pt x="220" y="199"/>
                  </a:moveTo>
                  <a:lnTo>
                    <a:pt x="220" y="781"/>
                  </a:lnTo>
                  <a:lnTo>
                    <a:pt x="0" y="781"/>
                  </a:lnTo>
                  <a:lnTo>
                    <a:pt x="0" y="0"/>
                  </a:lnTo>
                  <a:lnTo>
                    <a:pt x="220" y="199"/>
                  </a:lnTo>
                  <a:close/>
                </a:path>
              </a:pathLst>
            </a:custGeom>
            <a:solidFill>
              <a:srgbClr val="B1B1B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5" name="Freeform 12"/>
            <p:cNvSpPr>
              <a:spLocks/>
            </p:cNvSpPr>
            <p:nvPr/>
          </p:nvSpPr>
          <p:spPr bwMode="auto">
            <a:xfrm>
              <a:off x="6500674" y="1499594"/>
              <a:ext cx="4763" cy="19050"/>
            </a:xfrm>
            <a:custGeom>
              <a:avLst/>
              <a:gdLst/>
              <a:ahLst/>
              <a:cxnLst>
                <a:cxn ang="0">
                  <a:pos x="220" y="199"/>
                </a:cxn>
                <a:cxn ang="0">
                  <a:pos x="220" y="880"/>
                </a:cxn>
                <a:cxn ang="0">
                  <a:pos x="0" y="880"/>
                </a:cxn>
                <a:cxn ang="0">
                  <a:pos x="0" y="0"/>
                </a:cxn>
                <a:cxn ang="0">
                  <a:pos x="220" y="199"/>
                </a:cxn>
              </a:cxnLst>
              <a:rect l="0" t="0" r="r" b="b"/>
              <a:pathLst>
                <a:path w="220" h="880">
                  <a:moveTo>
                    <a:pt x="220" y="199"/>
                  </a:moveTo>
                  <a:lnTo>
                    <a:pt x="220" y="880"/>
                  </a:lnTo>
                  <a:lnTo>
                    <a:pt x="0" y="880"/>
                  </a:lnTo>
                  <a:lnTo>
                    <a:pt x="0" y="0"/>
                  </a:lnTo>
                  <a:lnTo>
                    <a:pt x="220" y="199"/>
                  </a:lnTo>
                  <a:close/>
                </a:path>
              </a:pathLst>
            </a:custGeom>
            <a:solidFill>
              <a:srgbClr val="B4B3B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6" name="Freeform 13"/>
            <p:cNvSpPr>
              <a:spLocks/>
            </p:cNvSpPr>
            <p:nvPr/>
          </p:nvSpPr>
          <p:spPr bwMode="auto">
            <a:xfrm>
              <a:off x="6497499" y="1498007"/>
              <a:ext cx="4763" cy="20637"/>
            </a:xfrm>
            <a:custGeom>
              <a:avLst/>
              <a:gdLst/>
              <a:ahLst/>
              <a:cxnLst>
                <a:cxn ang="0">
                  <a:pos x="221" y="198"/>
                </a:cxn>
                <a:cxn ang="0">
                  <a:pos x="221" y="979"/>
                </a:cxn>
                <a:cxn ang="0">
                  <a:pos x="0" y="979"/>
                </a:cxn>
                <a:cxn ang="0">
                  <a:pos x="0" y="0"/>
                </a:cxn>
                <a:cxn ang="0">
                  <a:pos x="221" y="198"/>
                </a:cxn>
              </a:cxnLst>
              <a:rect l="0" t="0" r="r" b="b"/>
              <a:pathLst>
                <a:path w="221" h="979">
                  <a:moveTo>
                    <a:pt x="221" y="198"/>
                  </a:moveTo>
                  <a:lnTo>
                    <a:pt x="221" y="979"/>
                  </a:lnTo>
                  <a:lnTo>
                    <a:pt x="0" y="979"/>
                  </a:lnTo>
                  <a:lnTo>
                    <a:pt x="0" y="0"/>
                  </a:lnTo>
                  <a:lnTo>
                    <a:pt x="221" y="198"/>
                  </a:lnTo>
                  <a:close/>
                </a:path>
              </a:pathLst>
            </a:custGeom>
            <a:solidFill>
              <a:srgbClr val="B5B4B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7" name="Freeform 14"/>
            <p:cNvSpPr>
              <a:spLocks/>
            </p:cNvSpPr>
            <p:nvPr/>
          </p:nvSpPr>
          <p:spPr bwMode="auto">
            <a:xfrm>
              <a:off x="6495911" y="1494832"/>
              <a:ext cx="4763" cy="23812"/>
            </a:xfrm>
            <a:custGeom>
              <a:avLst/>
              <a:gdLst/>
              <a:ahLst/>
              <a:cxnLst>
                <a:cxn ang="0">
                  <a:pos x="221" y="199"/>
                </a:cxn>
                <a:cxn ang="0">
                  <a:pos x="221" y="1079"/>
                </a:cxn>
                <a:cxn ang="0">
                  <a:pos x="0" y="1080"/>
                </a:cxn>
                <a:cxn ang="0">
                  <a:pos x="0" y="0"/>
                </a:cxn>
                <a:cxn ang="0">
                  <a:pos x="221" y="199"/>
                </a:cxn>
              </a:cxnLst>
              <a:rect l="0" t="0" r="r" b="b"/>
              <a:pathLst>
                <a:path w="221" h="1080">
                  <a:moveTo>
                    <a:pt x="221" y="199"/>
                  </a:moveTo>
                  <a:lnTo>
                    <a:pt x="221" y="1079"/>
                  </a:lnTo>
                  <a:lnTo>
                    <a:pt x="0" y="1080"/>
                  </a:lnTo>
                  <a:lnTo>
                    <a:pt x="0" y="0"/>
                  </a:lnTo>
                  <a:lnTo>
                    <a:pt x="221" y="199"/>
                  </a:lnTo>
                  <a:close/>
                </a:path>
              </a:pathLst>
            </a:custGeom>
            <a:solidFill>
              <a:srgbClr val="B7B6B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8" name="Freeform 15"/>
            <p:cNvSpPr>
              <a:spLocks/>
            </p:cNvSpPr>
            <p:nvPr/>
          </p:nvSpPr>
          <p:spPr bwMode="auto">
            <a:xfrm>
              <a:off x="6492736" y="1493244"/>
              <a:ext cx="4763" cy="25400"/>
            </a:xfrm>
            <a:custGeom>
              <a:avLst/>
              <a:gdLst/>
              <a:ahLst/>
              <a:cxnLst>
                <a:cxn ang="0">
                  <a:pos x="220" y="199"/>
                </a:cxn>
                <a:cxn ang="0">
                  <a:pos x="220" y="1178"/>
                </a:cxn>
                <a:cxn ang="0">
                  <a:pos x="0" y="1179"/>
                </a:cxn>
                <a:cxn ang="0">
                  <a:pos x="0" y="0"/>
                </a:cxn>
                <a:cxn ang="0">
                  <a:pos x="220" y="199"/>
                </a:cxn>
              </a:cxnLst>
              <a:rect l="0" t="0" r="r" b="b"/>
              <a:pathLst>
                <a:path w="220" h="1179">
                  <a:moveTo>
                    <a:pt x="220" y="199"/>
                  </a:moveTo>
                  <a:lnTo>
                    <a:pt x="220" y="1178"/>
                  </a:lnTo>
                  <a:lnTo>
                    <a:pt x="0" y="1179"/>
                  </a:lnTo>
                  <a:lnTo>
                    <a:pt x="0" y="0"/>
                  </a:lnTo>
                  <a:lnTo>
                    <a:pt x="220" y="199"/>
                  </a:lnTo>
                  <a:close/>
                </a:path>
              </a:pathLst>
            </a:custGeom>
            <a:solidFill>
              <a:srgbClr val="B8B7B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9" name="Freeform 16"/>
            <p:cNvSpPr>
              <a:spLocks/>
            </p:cNvSpPr>
            <p:nvPr/>
          </p:nvSpPr>
          <p:spPr bwMode="auto">
            <a:xfrm>
              <a:off x="6491149" y="1490069"/>
              <a:ext cx="4763" cy="28575"/>
            </a:xfrm>
            <a:custGeom>
              <a:avLst/>
              <a:gdLst/>
              <a:ahLst/>
              <a:cxnLst>
                <a:cxn ang="0">
                  <a:pos x="220" y="199"/>
                </a:cxn>
                <a:cxn ang="0">
                  <a:pos x="220" y="1279"/>
                </a:cxn>
                <a:cxn ang="0">
                  <a:pos x="0" y="1279"/>
                </a:cxn>
                <a:cxn ang="0">
                  <a:pos x="0" y="0"/>
                </a:cxn>
                <a:cxn ang="0">
                  <a:pos x="220" y="199"/>
                </a:cxn>
              </a:cxnLst>
              <a:rect l="0" t="0" r="r" b="b"/>
              <a:pathLst>
                <a:path w="220" h="1279">
                  <a:moveTo>
                    <a:pt x="220" y="199"/>
                  </a:moveTo>
                  <a:lnTo>
                    <a:pt x="220" y="1279"/>
                  </a:lnTo>
                  <a:lnTo>
                    <a:pt x="0" y="1279"/>
                  </a:lnTo>
                  <a:lnTo>
                    <a:pt x="0" y="0"/>
                  </a:lnTo>
                  <a:lnTo>
                    <a:pt x="220" y="199"/>
                  </a:lnTo>
                  <a:close/>
                </a:path>
              </a:pathLst>
            </a:custGeom>
            <a:solidFill>
              <a:srgbClr val="B9B9B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0" name="Freeform 17"/>
            <p:cNvSpPr>
              <a:spLocks/>
            </p:cNvSpPr>
            <p:nvPr/>
          </p:nvSpPr>
          <p:spPr bwMode="auto">
            <a:xfrm>
              <a:off x="6487974" y="1488482"/>
              <a:ext cx="4763" cy="30162"/>
            </a:xfrm>
            <a:custGeom>
              <a:avLst/>
              <a:gdLst/>
              <a:ahLst/>
              <a:cxnLst>
                <a:cxn ang="0">
                  <a:pos x="220" y="199"/>
                </a:cxn>
                <a:cxn ang="0">
                  <a:pos x="220" y="1378"/>
                </a:cxn>
                <a:cxn ang="0">
                  <a:pos x="0" y="1378"/>
                </a:cxn>
                <a:cxn ang="0">
                  <a:pos x="0" y="0"/>
                </a:cxn>
                <a:cxn ang="0">
                  <a:pos x="220" y="199"/>
                </a:cxn>
              </a:cxnLst>
              <a:rect l="0" t="0" r="r" b="b"/>
              <a:pathLst>
                <a:path w="220" h="1378">
                  <a:moveTo>
                    <a:pt x="220" y="199"/>
                  </a:moveTo>
                  <a:lnTo>
                    <a:pt x="220" y="1378"/>
                  </a:lnTo>
                  <a:lnTo>
                    <a:pt x="0" y="1378"/>
                  </a:lnTo>
                  <a:lnTo>
                    <a:pt x="0" y="0"/>
                  </a:lnTo>
                  <a:lnTo>
                    <a:pt x="220" y="199"/>
                  </a:lnTo>
                  <a:close/>
                </a:path>
              </a:pathLst>
            </a:custGeom>
            <a:solidFill>
              <a:srgbClr val="BABAB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1" name="Freeform 18"/>
            <p:cNvSpPr>
              <a:spLocks/>
            </p:cNvSpPr>
            <p:nvPr/>
          </p:nvSpPr>
          <p:spPr bwMode="auto">
            <a:xfrm>
              <a:off x="6486386" y="1486894"/>
              <a:ext cx="4763" cy="31750"/>
            </a:xfrm>
            <a:custGeom>
              <a:avLst/>
              <a:gdLst/>
              <a:ahLst/>
              <a:cxnLst>
                <a:cxn ang="0">
                  <a:pos x="221" y="198"/>
                </a:cxn>
                <a:cxn ang="0">
                  <a:pos x="221" y="1477"/>
                </a:cxn>
                <a:cxn ang="0">
                  <a:pos x="0" y="1477"/>
                </a:cxn>
                <a:cxn ang="0">
                  <a:pos x="0" y="0"/>
                </a:cxn>
                <a:cxn ang="0">
                  <a:pos x="221" y="198"/>
                </a:cxn>
              </a:cxnLst>
              <a:rect l="0" t="0" r="r" b="b"/>
              <a:pathLst>
                <a:path w="221" h="1477">
                  <a:moveTo>
                    <a:pt x="221" y="198"/>
                  </a:moveTo>
                  <a:lnTo>
                    <a:pt x="221" y="1477"/>
                  </a:lnTo>
                  <a:lnTo>
                    <a:pt x="0" y="1477"/>
                  </a:lnTo>
                  <a:lnTo>
                    <a:pt x="0" y="0"/>
                  </a:lnTo>
                  <a:lnTo>
                    <a:pt x="221" y="198"/>
                  </a:lnTo>
                  <a:close/>
                </a:path>
              </a:pathLst>
            </a:custGeom>
            <a:solidFill>
              <a:srgbClr val="BCBCB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2" name="Freeform 19"/>
            <p:cNvSpPr>
              <a:spLocks/>
            </p:cNvSpPr>
            <p:nvPr/>
          </p:nvSpPr>
          <p:spPr bwMode="auto">
            <a:xfrm>
              <a:off x="6483211" y="1483719"/>
              <a:ext cx="4763" cy="34925"/>
            </a:xfrm>
            <a:custGeom>
              <a:avLst/>
              <a:gdLst/>
              <a:ahLst/>
              <a:cxnLst>
                <a:cxn ang="0">
                  <a:pos x="221" y="200"/>
                </a:cxn>
                <a:cxn ang="0">
                  <a:pos x="221" y="1578"/>
                </a:cxn>
                <a:cxn ang="0">
                  <a:pos x="106" y="1578"/>
                </a:cxn>
                <a:cxn ang="0">
                  <a:pos x="0" y="1509"/>
                </a:cxn>
                <a:cxn ang="0">
                  <a:pos x="0" y="0"/>
                </a:cxn>
                <a:cxn ang="0">
                  <a:pos x="221" y="200"/>
                </a:cxn>
              </a:cxnLst>
              <a:rect l="0" t="0" r="r" b="b"/>
              <a:pathLst>
                <a:path w="221" h="1578">
                  <a:moveTo>
                    <a:pt x="221" y="200"/>
                  </a:moveTo>
                  <a:lnTo>
                    <a:pt x="221" y="1578"/>
                  </a:lnTo>
                  <a:lnTo>
                    <a:pt x="106" y="1578"/>
                  </a:lnTo>
                  <a:lnTo>
                    <a:pt x="0" y="1509"/>
                  </a:lnTo>
                  <a:lnTo>
                    <a:pt x="0" y="0"/>
                  </a:lnTo>
                  <a:lnTo>
                    <a:pt x="221" y="200"/>
                  </a:lnTo>
                  <a:close/>
                </a:path>
              </a:pathLst>
            </a:custGeom>
            <a:solidFill>
              <a:srgbClr val="BEBEB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3" name="Freeform 20"/>
            <p:cNvSpPr>
              <a:spLocks/>
            </p:cNvSpPr>
            <p:nvPr/>
          </p:nvSpPr>
          <p:spPr bwMode="auto">
            <a:xfrm>
              <a:off x="6481624" y="1482132"/>
              <a:ext cx="4763" cy="36512"/>
            </a:xfrm>
            <a:custGeom>
              <a:avLst/>
              <a:gdLst/>
              <a:ahLst/>
              <a:cxnLst>
                <a:cxn ang="0">
                  <a:pos x="219" y="200"/>
                </a:cxn>
                <a:cxn ang="0">
                  <a:pos x="219" y="1677"/>
                </a:cxn>
                <a:cxn ang="0">
                  <a:pos x="215" y="1677"/>
                </a:cxn>
                <a:cxn ang="0">
                  <a:pos x="0" y="1537"/>
                </a:cxn>
                <a:cxn ang="0">
                  <a:pos x="0" y="0"/>
                </a:cxn>
                <a:cxn ang="0">
                  <a:pos x="219" y="200"/>
                </a:cxn>
              </a:cxnLst>
              <a:rect l="0" t="0" r="r" b="b"/>
              <a:pathLst>
                <a:path w="219" h="1677">
                  <a:moveTo>
                    <a:pt x="219" y="200"/>
                  </a:moveTo>
                  <a:lnTo>
                    <a:pt x="219" y="1677"/>
                  </a:lnTo>
                  <a:lnTo>
                    <a:pt x="215" y="1677"/>
                  </a:lnTo>
                  <a:lnTo>
                    <a:pt x="0" y="1537"/>
                  </a:lnTo>
                  <a:lnTo>
                    <a:pt x="0" y="0"/>
                  </a:lnTo>
                  <a:lnTo>
                    <a:pt x="219" y="200"/>
                  </a:lnTo>
                  <a:close/>
                </a:path>
              </a:pathLst>
            </a:custGeom>
            <a:solidFill>
              <a:srgbClr val="BFBFB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4" name="Freeform 21"/>
            <p:cNvSpPr>
              <a:spLocks/>
            </p:cNvSpPr>
            <p:nvPr/>
          </p:nvSpPr>
          <p:spPr bwMode="auto">
            <a:xfrm>
              <a:off x="6478449" y="1480544"/>
              <a:ext cx="4763" cy="36512"/>
            </a:xfrm>
            <a:custGeom>
              <a:avLst/>
              <a:gdLst/>
              <a:ahLst/>
              <a:cxnLst>
                <a:cxn ang="0">
                  <a:pos x="219" y="199"/>
                </a:cxn>
                <a:cxn ang="0">
                  <a:pos x="219" y="1708"/>
                </a:cxn>
                <a:cxn ang="0">
                  <a:pos x="0" y="1566"/>
                </a:cxn>
                <a:cxn ang="0">
                  <a:pos x="0" y="0"/>
                </a:cxn>
                <a:cxn ang="0">
                  <a:pos x="219" y="199"/>
                </a:cxn>
              </a:cxnLst>
              <a:rect l="0" t="0" r="r" b="b"/>
              <a:pathLst>
                <a:path w="219" h="1708">
                  <a:moveTo>
                    <a:pt x="219" y="199"/>
                  </a:moveTo>
                  <a:lnTo>
                    <a:pt x="219" y="1708"/>
                  </a:lnTo>
                  <a:lnTo>
                    <a:pt x="0" y="1566"/>
                  </a:lnTo>
                  <a:lnTo>
                    <a:pt x="0" y="0"/>
                  </a:lnTo>
                  <a:lnTo>
                    <a:pt x="219" y="199"/>
                  </a:lnTo>
                  <a:close/>
                </a:path>
              </a:pathLst>
            </a:custGeom>
            <a:solidFill>
              <a:srgbClr val="C1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5" name="Freeform 22"/>
            <p:cNvSpPr>
              <a:spLocks/>
            </p:cNvSpPr>
            <p:nvPr/>
          </p:nvSpPr>
          <p:spPr bwMode="auto">
            <a:xfrm>
              <a:off x="6476861" y="1477369"/>
              <a:ext cx="4763" cy="38100"/>
            </a:xfrm>
            <a:custGeom>
              <a:avLst/>
              <a:gdLst/>
              <a:ahLst/>
              <a:cxnLst>
                <a:cxn ang="0">
                  <a:pos x="221" y="199"/>
                </a:cxn>
                <a:cxn ang="0">
                  <a:pos x="221" y="1736"/>
                </a:cxn>
                <a:cxn ang="0">
                  <a:pos x="0" y="1594"/>
                </a:cxn>
                <a:cxn ang="0">
                  <a:pos x="0" y="0"/>
                </a:cxn>
                <a:cxn ang="0">
                  <a:pos x="221" y="199"/>
                </a:cxn>
              </a:cxnLst>
              <a:rect l="0" t="0" r="r" b="b"/>
              <a:pathLst>
                <a:path w="221" h="1736">
                  <a:moveTo>
                    <a:pt x="221" y="199"/>
                  </a:moveTo>
                  <a:lnTo>
                    <a:pt x="221" y="1736"/>
                  </a:lnTo>
                  <a:lnTo>
                    <a:pt x="0" y="1594"/>
                  </a:lnTo>
                  <a:lnTo>
                    <a:pt x="0" y="0"/>
                  </a:lnTo>
                  <a:lnTo>
                    <a:pt x="221" y="199"/>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6" name="Freeform 23"/>
            <p:cNvSpPr>
              <a:spLocks/>
            </p:cNvSpPr>
            <p:nvPr/>
          </p:nvSpPr>
          <p:spPr bwMode="auto">
            <a:xfrm>
              <a:off x="6473686" y="1475782"/>
              <a:ext cx="4763" cy="38100"/>
            </a:xfrm>
            <a:custGeom>
              <a:avLst/>
              <a:gdLst/>
              <a:ahLst/>
              <a:cxnLst>
                <a:cxn ang="0">
                  <a:pos x="221" y="199"/>
                </a:cxn>
                <a:cxn ang="0">
                  <a:pos x="221" y="1765"/>
                </a:cxn>
                <a:cxn ang="0">
                  <a:pos x="0" y="1623"/>
                </a:cxn>
                <a:cxn ang="0">
                  <a:pos x="0" y="0"/>
                </a:cxn>
                <a:cxn ang="0">
                  <a:pos x="221" y="199"/>
                </a:cxn>
              </a:cxnLst>
              <a:rect l="0" t="0" r="r" b="b"/>
              <a:pathLst>
                <a:path w="221" h="1765">
                  <a:moveTo>
                    <a:pt x="221" y="199"/>
                  </a:moveTo>
                  <a:lnTo>
                    <a:pt x="221" y="1765"/>
                  </a:lnTo>
                  <a:lnTo>
                    <a:pt x="0" y="1623"/>
                  </a:lnTo>
                  <a:lnTo>
                    <a:pt x="0" y="0"/>
                  </a:lnTo>
                  <a:lnTo>
                    <a:pt x="221" y="199"/>
                  </a:lnTo>
                  <a:close/>
                </a:path>
              </a:pathLst>
            </a:custGeom>
            <a:solidFill>
              <a:srgbClr val="C4C4C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7" name="Freeform 24"/>
            <p:cNvSpPr>
              <a:spLocks/>
            </p:cNvSpPr>
            <p:nvPr/>
          </p:nvSpPr>
          <p:spPr bwMode="auto">
            <a:xfrm>
              <a:off x="6472099" y="1474194"/>
              <a:ext cx="4763" cy="38100"/>
            </a:xfrm>
            <a:custGeom>
              <a:avLst/>
              <a:gdLst/>
              <a:ahLst/>
              <a:cxnLst>
                <a:cxn ang="0">
                  <a:pos x="220" y="199"/>
                </a:cxn>
                <a:cxn ang="0">
                  <a:pos x="220" y="1793"/>
                </a:cxn>
                <a:cxn ang="0">
                  <a:pos x="0" y="1651"/>
                </a:cxn>
                <a:cxn ang="0">
                  <a:pos x="0" y="0"/>
                </a:cxn>
                <a:cxn ang="0">
                  <a:pos x="220" y="199"/>
                </a:cxn>
              </a:cxnLst>
              <a:rect l="0" t="0" r="r" b="b"/>
              <a:pathLst>
                <a:path w="220" h="1793">
                  <a:moveTo>
                    <a:pt x="220" y="199"/>
                  </a:moveTo>
                  <a:lnTo>
                    <a:pt x="220" y="1793"/>
                  </a:lnTo>
                  <a:lnTo>
                    <a:pt x="0" y="1651"/>
                  </a:lnTo>
                  <a:lnTo>
                    <a:pt x="0" y="0"/>
                  </a:lnTo>
                  <a:lnTo>
                    <a:pt x="220" y="199"/>
                  </a:lnTo>
                  <a:close/>
                </a:path>
              </a:pathLst>
            </a:custGeom>
            <a:solidFill>
              <a:srgbClr val="C5C5C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8" name="Freeform 25"/>
            <p:cNvSpPr>
              <a:spLocks/>
            </p:cNvSpPr>
            <p:nvPr/>
          </p:nvSpPr>
          <p:spPr bwMode="auto">
            <a:xfrm>
              <a:off x="6468924" y="1471019"/>
              <a:ext cx="4763" cy="39687"/>
            </a:xfrm>
            <a:custGeom>
              <a:avLst/>
              <a:gdLst/>
              <a:ahLst/>
              <a:cxnLst>
                <a:cxn ang="0">
                  <a:pos x="220" y="199"/>
                </a:cxn>
                <a:cxn ang="0">
                  <a:pos x="220" y="1822"/>
                </a:cxn>
                <a:cxn ang="0">
                  <a:pos x="0" y="1680"/>
                </a:cxn>
                <a:cxn ang="0">
                  <a:pos x="0" y="0"/>
                </a:cxn>
                <a:cxn ang="0">
                  <a:pos x="220" y="199"/>
                </a:cxn>
              </a:cxnLst>
              <a:rect l="0" t="0" r="r" b="b"/>
              <a:pathLst>
                <a:path w="220" h="1822">
                  <a:moveTo>
                    <a:pt x="220" y="199"/>
                  </a:moveTo>
                  <a:lnTo>
                    <a:pt x="220" y="1822"/>
                  </a:lnTo>
                  <a:lnTo>
                    <a:pt x="0" y="1680"/>
                  </a:lnTo>
                  <a:lnTo>
                    <a:pt x="0" y="0"/>
                  </a:lnTo>
                  <a:lnTo>
                    <a:pt x="220" y="199"/>
                  </a:lnTo>
                  <a:close/>
                </a:path>
              </a:pathLst>
            </a:custGeom>
            <a:solidFill>
              <a:srgbClr val="C7C7C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9" name="Freeform 26"/>
            <p:cNvSpPr>
              <a:spLocks/>
            </p:cNvSpPr>
            <p:nvPr/>
          </p:nvSpPr>
          <p:spPr bwMode="auto">
            <a:xfrm>
              <a:off x="6467336" y="1469432"/>
              <a:ext cx="4763" cy="39687"/>
            </a:xfrm>
            <a:custGeom>
              <a:avLst/>
              <a:gdLst/>
              <a:ahLst/>
              <a:cxnLst>
                <a:cxn ang="0">
                  <a:pos x="221" y="199"/>
                </a:cxn>
                <a:cxn ang="0">
                  <a:pos x="221" y="1850"/>
                </a:cxn>
                <a:cxn ang="0">
                  <a:pos x="0" y="1707"/>
                </a:cxn>
                <a:cxn ang="0">
                  <a:pos x="0" y="0"/>
                </a:cxn>
                <a:cxn ang="0">
                  <a:pos x="221" y="199"/>
                </a:cxn>
              </a:cxnLst>
              <a:rect l="0" t="0" r="r" b="b"/>
              <a:pathLst>
                <a:path w="221" h="1850">
                  <a:moveTo>
                    <a:pt x="221" y="199"/>
                  </a:moveTo>
                  <a:lnTo>
                    <a:pt x="221" y="1850"/>
                  </a:lnTo>
                  <a:lnTo>
                    <a:pt x="0" y="1707"/>
                  </a:lnTo>
                  <a:lnTo>
                    <a:pt x="0" y="0"/>
                  </a:lnTo>
                  <a:lnTo>
                    <a:pt x="221" y="199"/>
                  </a:lnTo>
                  <a:close/>
                </a:path>
              </a:pathLst>
            </a:custGeom>
            <a:solidFill>
              <a:srgbClr val="C9C9C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0" name="Freeform 27"/>
            <p:cNvSpPr>
              <a:spLocks/>
            </p:cNvSpPr>
            <p:nvPr/>
          </p:nvSpPr>
          <p:spPr bwMode="auto">
            <a:xfrm>
              <a:off x="6464161" y="1466257"/>
              <a:ext cx="4763" cy="41275"/>
            </a:xfrm>
            <a:custGeom>
              <a:avLst/>
              <a:gdLst/>
              <a:ahLst/>
              <a:cxnLst>
                <a:cxn ang="0">
                  <a:pos x="221" y="198"/>
                </a:cxn>
                <a:cxn ang="0">
                  <a:pos x="221" y="1878"/>
                </a:cxn>
                <a:cxn ang="0">
                  <a:pos x="0" y="1735"/>
                </a:cxn>
                <a:cxn ang="0">
                  <a:pos x="0" y="0"/>
                </a:cxn>
                <a:cxn ang="0">
                  <a:pos x="221" y="198"/>
                </a:cxn>
              </a:cxnLst>
              <a:rect l="0" t="0" r="r" b="b"/>
              <a:pathLst>
                <a:path w="221" h="1878">
                  <a:moveTo>
                    <a:pt x="221" y="198"/>
                  </a:moveTo>
                  <a:lnTo>
                    <a:pt x="221" y="1878"/>
                  </a:lnTo>
                  <a:lnTo>
                    <a:pt x="0" y="1735"/>
                  </a:lnTo>
                  <a:lnTo>
                    <a:pt x="0" y="0"/>
                  </a:lnTo>
                  <a:lnTo>
                    <a:pt x="221" y="198"/>
                  </a:lnTo>
                  <a:close/>
                </a:path>
              </a:pathLst>
            </a:custGeom>
            <a:solidFill>
              <a:srgbClr val="CACAC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1" name="Freeform 28"/>
            <p:cNvSpPr>
              <a:spLocks/>
            </p:cNvSpPr>
            <p:nvPr/>
          </p:nvSpPr>
          <p:spPr bwMode="auto">
            <a:xfrm>
              <a:off x="6462574" y="1464669"/>
              <a:ext cx="4763" cy="41275"/>
            </a:xfrm>
            <a:custGeom>
              <a:avLst/>
              <a:gdLst/>
              <a:ahLst/>
              <a:cxnLst>
                <a:cxn ang="0">
                  <a:pos x="220" y="199"/>
                </a:cxn>
                <a:cxn ang="0">
                  <a:pos x="220" y="1906"/>
                </a:cxn>
                <a:cxn ang="0">
                  <a:pos x="0" y="1764"/>
                </a:cxn>
                <a:cxn ang="0">
                  <a:pos x="0" y="0"/>
                </a:cxn>
                <a:cxn ang="0">
                  <a:pos x="220" y="199"/>
                </a:cxn>
              </a:cxnLst>
              <a:rect l="0" t="0" r="r" b="b"/>
              <a:pathLst>
                <a:path w="220" h="1906">
                  <a:moveTo>
                    <a:pt x="220" y="199"/>
                  </a:moveTo>
                  <a:lnTo>
                    <a:pt x="220" y="1906"/>
                  </a:lnTo>
                  <a:lnTo>
                    <a:pt x="0" y="1764"/>
                  </a:lnTo>
                  <a:lnTo>
                    <a:pt x="0" y="0"/>
                  </a:lnTo>
                  <a:lnTo>
                    <a:pt x="220" y="199"/>
                  </a:lnTo>
                  <a:close/>
                </a:path>
              </a:pathLst>
            </a:custGeom>
            <a:solidFill>
              <a:srgbClr val="CDCCC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2" name="Freeform 29"/>
            <p:cNvSpPr>
              <a:spLocks/>
            </p:cNvSpPr>
            <p:nvPr/>
          </p:nvSpPr>
          <p:spPr bwMode="auto">
            <a:xfrm>
              <a:off x="6459399" y="1463082"/>
              <a:ext cx="4763" cy="41275"/>
            </a:xfrm>
            <a:custGeom>
              <a:avLst/>
              <a:gdLst/>
              <a:ahLst/>
              <a:cxnLst>
                <a:cxn ang="0">
                  <a:pos x="220" y="187"/>
                </a:cxn>
                <a:cxn ang="0">
                  <a:pos x="220" y="1922"/>
                </a:cxn>
                <a:cxn ang="0">
                  <a:pos x="0" y="1780"/>
                </a:cxn>
                <a:cxn ang="0">
                  <a:pos x="0" y="0"/>
                </a:cxn>
                <a:cxn ang="0">
                  <a:pos x="30" y="13"/>
                </a:cxn>
                <a:cxn ang="0">
                  <a:pos x="220" y="187"/>
                </a:cxn>
              </a:cxnLst>
              <a:rect l="0" t="0" r="r" b="b"/>
              <a:pathLst>
                <a:path w="220" h="1922">
                  <a:moveTo>
                    <a:pt x="220" y="187"/>
                  </a:moveTo>
                  <a:lnTo>
                    <a:pt x="220" y="1922"/>
                  </a:lnTo>
                  <a:lnTo>
                    <a:pt x="0" y="1780"/>
                  </a:lnTo>
                  <a:lnTo>
                    <a:pt x="0" y="0"/>
                  </a:lnTo>
                  <a:lnTo>
                    <a:pt x="30" y="13"/>
                  </a:lnTo>
                  <a:lnTo>
                    <a:pt x="220" y="187"/>
                  </a:lnTo>
                  <a:close/>
                </a:path>
              </a:pathLst>
            </a:custGeom>
            <a:solidFill>
              <a:srgbClr val="CECDC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3" name="Freeform 30"/>
            <p:cNvSpPr>
              <a:spLocks/>
            </p:cNvSpPr>
            <p:nvPr/>
          </p:nvSpPr>
          <p:spPr bwMode="auto">
            <a:xfrm>
              <a:off x="6457811" y="1461494"/>
              <a:ext cx="4763" cy="41275"/>
            </a:xfrm>
            <a:custGeom>
              <a:avLst/>
              <a:gdLst/>
              <a:ahLst/>
              <a:cxnLst>
                <a:cxn ang="0">
                  <a:pos x="221" y="136"/>
                </a:cxn>
                <a:cxn ang="0">
                  <a:pos x="221" y="1900"/>
                </a:cxn>
                <a:cxn ang="0">
                  <a:pos x="0" y="1758"/>
                </a:cxn>
                <a:cxn ang="0">
                  <a:pos x="0" y="0"/>
                </a:cxn>
                <a:cxn ang="0">
                  <a:pos x="141" y="62"/>
                </a:cxn>
                <a:cxn ang="0">
                  <a:pos x="221" y="136"/>
                </a:cxn>
              </a:cxnLst>
              <a:rect l="0" t="0" r="r" b="b"/>
              <a:pathLst>
                <a:path w="221" h="1900">
                  <a:moveTo>
                    <a:pt x="221" y="136"/>
                  </a:moveTo>
                  <a:lnTo>
                    <a:pt x="221" y="1900"/>
                  </a:lnTo>
                  <a:lnTo>
                    <a:pt x="0" y="1758"/>
                  </a:lnTo>
                  <a:lnTo>
                    <a:pt x="0" y="0"/>
                  </a:lnTo>
                  <a:lnTo>
                    <a:pt x="141" y="62"/>
                  </a:lnTo>
                  <a:lnTo>
                    <a:pt x="221" y="136"/>
                  </a:lnTo>
                  <a:close/>
                </a:path>
              </a:pathLst>
            </a:custGeom>
            <a:solidFill>
              <a:srgbClr val="D0CFC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4" name="Freeform 31"/>
            <p:cNvSpPr>
              <a:spLocks/>
            </p:cNvSpPr>
            <p:nvPr/>
          </p:nvSpPr>
          <p:spPr bwMode="auto">
            <a:xfrm>
              <a:off x="6454636" y="1461494"/>
              <a:ext cx="4763" cy="39687"/>
            </a:xfrm>
            <a:custGeom>
              <a:avLst/>
              <a:gdLst/>
              <a:ahLst/>
              <a:cxnLst>
                <a:cxn ang="0">
                  <a:pos x="220" y="99"/>
                </a:cxn>
                <a:cxn ang="0">
                  <a:pos x="220" y="1879"/>
                </a:cxn>
                <a:cxn ang="0">
                  <a:pos x="0" y="1736"/>
                </a:cxn>
                <a:cxn ang="0">
                  <a:pos x="0" y="0"/>
                </a:cxn>
                <a:cxn ang="0">
                  <a:pos x="220" y="99"/>
                </a:cxn>
              </a:cxnLst>
              <a:rect l="0" t="0" r="r" b="b"/>
              <a:pathLst>
                <a:path w="220" h="1879">
                  <a:moveTo>
                    <a:pt x="220" y="99"/>
                  </a:moveTo>
                  <a:lnTo>
                    <a:pt x="220" y="1879"/>
                  </a:lnTo>
                  <a:lnTo>
                    <a:pt x="0" y="1736"/>
                  </a:lnTo>
                  <a:lnTo>
                    <a:pt x="0" y="0"/>
                  </a:lnTo>
                  <a:lnTo>
                    <a:pt x="220" y="99"/>
                  </a:lnTo>
                  <a:close/>
                </a:path>
              </a:pathLst>
            </a:custGeom>
            <a:solidFill>
              <a:srgbClr val="D1D0D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5" name="Freeform 32"/>
            <p:cNvSpPr>
              <a:spLocks/>
            </p:cNvSpPr>
            <p:nvPr/>
          </p:nvSpPr>
          <p:spPr bwMode="auto">
            <a:xfrm>
              <a:off x="6453049" y="1459907"/>
              <a:ext cx="4763" cy="39687"/>
            </a:xfrm>
            <a:custGeom>
              <a:avLst/>
              <a:gdLst/>
              <a:ahLst/>
              <a:cxnLst>
                <a:cxn ang="0">
                  <a:pos x="219" y="100"/>
                </a:cxn>
                <a:cxn ang="0">
                  <a:pos x="219" y="1858"/>
                </a:cxn>
                <a:cxn ang="0">
                  <a:pos x="0" y="1715"/>
                </a:cxn>
                <a:cxn ang="0">
                  <a:pos x="0" y="0"/>
                </a:cxn>
                <a:cxn ang="0">
                  <a:pos x="219" y="100"/>
                </a:cxn>
              </a:cxnLst>
              <a:rect l="0" t="0" r="r" b="b"/>
              <a:pathLst>
                <a:path w="219" h="1858">
                  <a:moveTo>
                    <a:pt x="219" y="100"/>
                  </a:moveTo>
                  <a:lnTo>
                    <a:pt x="219" y="1858"/>
                  </a:lnTo>
                  <a:lnTo>
                    <a:pt x="0" y="1715"/>
                  </a:lnTo>
                  <a:lnTo>
                    <a:pt x="0" y="0"/>
                  </a:lnTo>
                  <a:lnTo>
                    <a:pt x="219" y="100"/>
                  </a:lnTo>
                  <a:close/>
                </a:path>
              </a:pathLst>
            </a:custGeom>
            <a:solidFill>
              <a:srgbClr val="D3D2D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6" name="Freeform 33"/>
            <p:cNvSpPr>
              <a:spLocks/>
            </p:cNvSpPr>
            <p:nvPr/>
          </p:nvSpPr>
          <p:spPr bwMode="auto">
            <a:xfrm>
              <a:off x="6449874" y="1458319"/>
              <a:ext cx="4763" cy="39687"/>
            </a:xfrm>
            <a:custGeom>
              <a:avLst/>
              <a:gdLst/>
              <a:ahLst/>
              <a:cxnLst>
                <a:cxn ang="0">
                  <a:pos x="220" y="99"/>
                </a:cxn>
                <a:cxn ang="0">
                  <a:pos x="220" y="1835"/>
                </a:cxn>
                <a:cxn ang="0">
                  <a:pos x="0" y="1693"/>
                </a:cxn>
                <a:cxn ang="0">
                  <a:pos x="0" y="0"/>
                </a:cxn>
                <a:cxn ang="0">
                  <a:pos x="220" y="99"/>
                </a:cxn>
              </a:cxnLst>
              <a:rect l="0" t="0" r="r" b="b"/>
              <a:pathLst>
                <a:path w="220" h="1835">
                  <a:moveTo>
                    <a:pt x="220" y="99"/>
                  </a:moveTo>
                  <a:lnTo>
                    <a:pt x="220" y="1835"/>
                  </a:lnTo>
                  <a:lnTo>
                    <a:pt x="0" y="1693"/>
                  </a:lnTo>
                  <a:lnTo>
                    <a:pt x="0" y="0"/>
                  </a:lnTo>
                  <a:lnTo>
                    <a:pt x="220" y="99"/>
                  </a:lnTo>
                  <a:close/>
                </a:path>
              </a:pathLst>
            </a:custGeom>
            <a:solidFill>
              <a:srgbClr val="D5D4D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7" name="Freeform 34"/>
            <p:cNvSpPr>
              <a:spLocks/>
            </p:cNvSpPr>
            <p:nvPr/>
          </p:nvSpPr>
          <p:spPr bwMode="auto">
            <a:xfrm>
              <a:off x="6446699" y="1458319"/>
              <a:ext cx="6350" cy="38100"/>
            </a:xfrm>
            <a:custGeom>
              <a:avLst/>
              <a:gdLst/>
              <a:ahLst/>
              <a:cxnLst>
                <a:cxn ang="0">
                  <a:pos x="221" y="99"/>
                </a:cxn>
                <a:cxn ang="0">
                  <a:pos x="221" y="1814"/>
                </a:cxn>
                <a:cxn ang="0">
                  <a:pos x="0" y="1672"/>
                </a:cxn>
                <a:cxn ang="0">
                  <a:pos x="0" y="0"/>
                </a:cxn>
                <a:cxn ang="0">
                  <a:pos x="221" y="99"/>
                </a:cxn>
              </a:cxnLst>
              <a:rect l="0" t="0" r="r" b="b"/>
              <a:pathLst>
                <a:path w="221" h="1814">
                  <a:moveTo>
                    <a:pt x="221" y="99"/>
                  </a:moveTo>
                  <a:lnTo>
                    <a:pt x="221" y="1814"/>
                  </a:lnTo>
                  <a:lnTo>
                    <a:pt x="0" y="1672"/>
                  </a:lnTo>
                  <a:lnTo>
                    <a:pt x="0" y="0"/>
                  </a:lnTo>
                  <a:lnTo>
                    <a:pt x="221" y="99"/>
                  </a:lnTo>
                  <a:close/>
                </a:path>
              </a:pathLst>
            </a:custGeom>
            <a:solidFill>
              <a:srgbClr val="D6D6D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8" name="Freeform 35"/>
            <p:cNvSpPr>
              <a:spLocks/>
            </p:cNvSpPr>
            <p:nvPr/>
          </p:nvSpPr>
          <p:spPr bwMode="auto">
            <a:xfrm>
              <a:off x="6445111" y="1456732"/>
              <a:ext cx="4763" cy="38100"/>
            </a:xfrm>
            <a:custGeom>
              <a:avLst/>
              <a:gdLst/>
              <a:ahLst/>
              <a:cxnLst>
                <a:cxn ang="0">
                  <a:pos x="221" y="100"/>
                </a:cxn>
                <a:cxn ang="0">
                  <a:pos x="221" y="1793"/>
                </a:cxn>
                <a:cxn ang="0">
                  <a:pos x="0" y="1651"/>
                </a:cxn>
                <a:cxn ang="0">
                  <a:pos x="0" y="0"/>
                </a:cxn>
                <a:cxn ang="0">
                  <a:pos x="221" y="100"/>
                </a:cxn>
              </a:cxnLst>
              <a:rect l="0" t="0" r="r" b="b"/>
              <a:pathLst>
                <a:path w="221" h="1793">
                  <a:moveTo>
                    <a:pt x="221" y="100"/>
                  </a:moveTo>
                  <a:lnTo>
                    <a:pt x="221" y="1793"/>
                  </a:lnTo>
                  <a:lnTo>
                    <a:pt x="0" y="1651"/>
                  </a:lnTo>
                  <a:lnTo>
                    <a:pt x="0" y="0"/>
                  </a:lnTo>
                  <a:lnTo>
                    <a:pt x="221" y="100"/>
                  </a:lnTo>
                  <a:close/>
                </a:path>
              </a:pathLst>
            </a:custGeom>
            <a:solidFill>
              <a:srgbClr val="D9D8D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9" name="Freeform 37"/>
            <p:cNvSpPr>
              <a:spLocks/>
            </p:cNvSpPr>
            <p:nvPr/>
          </p:nvSpPr>
          <p:spPr bwMode="auto">
            <a:xfrm>
              <a:off x="6440349" y="1453557"/>
              <a:ext cx="4763" cy="38100"/>
            </a:xfrm>
            <a:custGeom>
              <a:avLst/>
              <a:gdLst/>
              <a:ahLst/>
              <a:cxnLst>
                <a:cxn ang="0">
                  <a:pos x="220" y="99"/>
                </a:cxn>
                <a:cxn ang="0">
                  <a:pos x="220" y="1750"/>
                </a:cxn>
                <a:cxn ang="0">
                  <a:pos x="0" y="1608"/>
                </a:cxn>
                <a:cxn ang="0">
                  <a:pos x="0" y="0"/>
                </a:cxn>
                <a:cxn ang="0">
                  <a:pos x="220" y="99"/>
                </a:cxn>
              </a:cxnLst>
              <a:rect l="0" t="0" r="r" b="b"/>
              <a:pathLst>
                <a:path w="220" h="1750">
                  <a:moveTo>
                    <a:pt x="220" y="99"/>
                  </a:moveTo>
                  <a:lnTo>
                    <a:pt x="220" y="1750"/>
                  </a:lnTo>
                  <a:lnTo>
                    <a:pt x="0" y="1608"/>
                  </a:lnTo>
                  <a:lnTo>
                    <a:pt x="0" y="0"/>
                  </a:lnTo>
                  <a:lnTo>
                    <a:pt x="220" y="99"/>
                  </a:lnTo>
                  <a:close/>
                </a:path>
              </a:pathLst>
            </a:custGeom>
            <a:solidFill>
              <a:srgbClr val="DDDCDC"/>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0" name="Freeform 38"/>
            <p:cNvSpPr>
              <a:spLocks/>
            </p:cNvSpPr>
            <p:nvPr/>
          </p:nvSpPr>
          <p:spPr bwMode="auto">
            <a:xfrm>
              <a:off x="6437174" y="1453557"/>
              <a:ext cx="4763" cy="36512"/>
            </a:xfrm>
            <a:custGeom>
              <a:avLst/>
              <a:gdLst/>
              <a:ahLst/>
              <a:cxnLst>
                <a:cxn ang="0">
                  <a:pos x="221" y="99"/>
                </a:cxn>
                <a:cxn ang="0">
                  <a:pos x="221" y="1728"/>
                </a:cxn>
                <a:cxn ang="0">
                  <a:pos x="0" y="1586"/>
                </a:cxn>
                <a:cxn ang="0">
                  <a:pos x="0" y="0"/>
                </a:cxn>
                <a:cxn ang="0">
                  <a:pos x="221" y="99"/>
                </a:cxn>
              </a:cxnLst>
              <a:rect l="0" t="0" r="r" b="b"/>
              <a:pathLst>
                <a:path w="221" h="1728">
                  <a:moveTo>
                    <a:pt x="221" y="99"/>
                  </a:moveTo>
                  <a:lnTo>
                    <a:pt x="221" y="1728"/>
                  </a:lnTo>
                  <a:lnTo>
                    <a:pt x="0" y="1586"/>
                  </a:lnTo>
                  <a:lnTo>
                    <a:pt x="0" y="0"/>
                  </a:lnTo>
                  <a:lnTo>
                    <a:pt x="221" y="99"/>
                  </a:lnTo>
                  <a:close/>
                </a:path>
              </a:pathLst>
            </a:custGeom>
            <a:solidFill>
              <a:srgbClr val="DEDED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1" name="Freeform 39"/>
            <p:cNvSpPr>
              <a:spLocks/>
            </p:cNvSpPr>
            <p:nvPr/>
          </p:nvSpPr>
          <p:spPr bwMode="auto">
            <a:xfrm>
              <a:off x="6435586" y="1453557"/>
              <a:ext cx="4763" cy="36512"/>
            </a:xfrm>
            <a:custGeom>
              <a:avLst/>
              <a:gdLst/>
              <a:ahLst/>
              <a:cxnLst>
                <a:cxn ang="0">
                  <a:pos x="221" y="52"/>
                </a:cxn>
                <a:cxn ang="0">
                  <a:pos x="221" y="1660"/>
                </a:cxn>
                <a:cxn ang="0">
                  <a:pos x="0" y="1517"/>
                </a:cxn>
                <a:cxn ang="0">
                  <a:pos x="0" y="26"/>
                </a:cxn>
                <a:cxn ang="0">
                  <a:pos x="104" y="0"/>
                </a:cxn>
                <a:cxn ang="0">
                  <a:pos x="221" y="52"/>
                </a:cxn>
              </a:cxnLst>
              <a:rect l="0" t="0" r="r" b="b"/>
              <a:pathLst>
                <a:path w="221" h="1660">
                  <a:moveTo>
                    <a:pt x="221" y="52"/>
                  </a:moveTo>
                  <a:lnTo>
                    <a:pt x="221" y="1660"/>
                  </a:lnTo>
                  <a:lnTo>
                    <a:pt x="0" y="1517"/>
                  </a:lnTo>
                  <a:lnTo>
                    <a:pt x="0" y="26"/>
                  </a:lnTo>
                  <a:lnTo>
                    <a:pt x="104" y="0"/>
                  </a:lnTo>
                  <a:lnTo>
                    <a:pt x="221" y="52"/>
                  </a:lnTo>
                  <a:close/>
                </a:path>
              </a:pathLst>
            </a:custGeom>
            <a:solidFill>
              <a:srgbClr val="E1E0E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2" name="Freeform 40"/>
            <p:cNvSpPr>
              <a:spLocks/>
            </p:cNvSpPr>
            <p:nvPr/>
          </p:nvSpPr>
          <p:spPr bwMode="auto">
            <a:xfrm>
              <a:off x="6432411" y="1453557"/>
              <a:ext cx="4763" cy="34925"/>
            </a:xfrm>
            <a:custGeom>
              <a:avLst/>
              <a:gdLst/>
              <a:ahLst/>
              <a:cxnLst>
                <a:cxn ang="0">
                  <a:pos x="220" y="3"/>
                </a:cxn>
                <a:cxn ang="0">
                  <a:pos x="220" y="1589"/>
                </a:cxn>
                <a:cxn ang="0">
                  <a:pos x="0" y="1446"/>
                </a:cxn>
                <a:cxn ang="0">
                  <a:pos x="0" y="54"/>
                </a:cxn>
                <a:cxn ang="0">
                  <a:pos x="214" y="0"/>
                </a:cxn>
                <a:cxn ang="0">
                  <a:pos x="220" y="3"/>
                </a:cxn>
              </a:cxnLst>
              <a:rect l="0" t="0" r="r" b="b"/>
              <a:pathLst>
                <a:path w="220" h="1589">
                  <a:moveTo>
                    <a:pt x="220" y="3"/>
                  </a:moveTo>
                  <a:lnTo>
                    <a:pt x="220" y="1589"/>
                  </a:lnTo>
                  <a:lnTo>
                    <a:pt x="0" y="1446"/>
                  </a:lnTo>
                  <a:lnTo>
                    <a:pt x="0" y="54"/>
                  </a:lnTo>
                  <a:lnTo>
                    <a:pt x="214" y="0"/>
                  </a:lnTo>
                  <a:lnTo>
                    <a:pt x="220" y="3"/>
                  </a:lnTo>
                  <a:close/>
                </a:path>
              </a:pathLst>
            </a:custGeom>
            <a:solidFill>
              <a:srgbClr val="E3E3E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3" name="Freeform 41"/>
            <p:cNvSpPr>
              <a:spLocks/>
            </p:cNvSpPr>
            <p:nvPr/>
          </p:nvSpPr>
          <p:spPr bwMode="auto">
            <a:xfrm>
              <a:off x="6430824" y="1453557"/>
              <a:ext cx="4763" cy="33337"/>
            </a:xfrm>
            <a:custGeom>
              <a:avLst/>
              <a:gdLst/>
              <a:ahLst/>
              <a:cxnLst>
                <a:cxn ang="0">
                  <a:pos x="220" y="0"/>
                </a:cxn>
                <a:cxn ang="0">
                  <a:pos x="220" y="1491"/>
                </a:cxn>
                <a:cxn ang="0">
                  <a:pos x="0" y="1349"/>
                </a:cxn>
                <a:cxn ang="0">
                  <a:pos x="0" y="56"/>
                </a:cxn>
                <a:cxn ang="0">
                  <a:pos x="220" y="0"/>
                </a:cxn>
              </a:cxnLst>
              <a:rect l="0" t="0" r="r" b="b"/>
              <a:pathLst>
                <a:path w="220" h="1491">
                  <a:moveTo>
                    <a:pt x="220" y="0"/>
                  </a:moveTo>
                  <a:lnTo>
                    <a:pt x="220" y="1491"/>
                  </a:lnTo>
                  <a:lnTo>
                    <a:pt x="0" y="1349"/>
                  </a:lnTo>
                  <a:lnTo>
                    <a:pt x="0" y="56"/>
                  </a:lnTo>
                  <a:lnTo>
                    <a:pt x="220" y="0"/>
                  </a:lnTo>
                  <a:close/>
                </a:path>
              </a:pathLst>
            </a:custGeom>
            <a:solidFill>
              <a:srgbClr val="E4E4E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4" name="Freeform 42"/>
            <p:cNvSpPr>
              <a:spLocks/>
            </p:cNvSpPr>
            <p:nvPr/>
          </p:nvSpPr>
          <p:spPr bwMode="auto">
            <a:xfrm>
              <a:off x="6427649" y="1455144"/>
              <a:ext cx="4763" cy="30162"/>
            </a:xfrm>
            <a:custGeom>
              <a:avLst/>
              <a:gdLst/>
              <a:ahLst/>
              <a:cxnLst>
                <a:cxn ang="0">
                  <a:pos x="219" y="0"/>
                </a:cxn>
                <a:cxn ang="0">
                  <a:pos x="219" y="1392"/>
                </a:cxn>
                <a:cxn ang="0">
                  <a:pos x="0" y="1250"/>
                </a:cxn>
                <a:cxn ang="0">
                  <a:pos x="0" y="56"/>
                </a:cxn>
                <a:cxn ang="0">
                  <a:pos x="219" y="0"/>
                </a:cxn>
              </a:cxnLst>
              <a:rect l="0" t="0" r="r" b="b"/>
              <a:pathLst>
                <a:path w="219" h="1392">
                  <a:moveTo>
                    <a:pt x="219" y="0"/>
                  </a:moveTo>
                  <a:lnTo>
                    <a:pt x="219" y="1392"/>
                  </a:lnTo>
                  <a:lnTo>
                    <a:pt x="0" y="1250"/>
                  </a:lnTo>
                  <a:lnTo>
                    <a:pt x="0" y="56"/>
                  </a:lnTo>
                  <a:lnTo>
                    <a:pt x="219" y="0"/>
                  </a:lnTo>
                  <a:close/>
                </a:path>
              </a:pathLst>
            </a:custGeom>
            <a:solidFill>
              <a:srgbClr val="E7E6E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5" name="Freeform 43"/>
            <p:cNvSpPr>
              <a:spLocks/>
            </p:cNvSpPr>
            <p:nvPr/>
          </p:nvSpPr>
          <p:spPr bwMode="auto">
            <a:xfrm>
              <a:off x="6426061" y="1455144"/>
              <a:ext cx="4763" cy="28575"/>
            </a:xfrm>
            <a:custGeom>
              <a:avLst/>
              <a:gdLst/>
              <a:ahLst/>
              <a:cxnLst>
                <a:cxn ang="0">
                  <a:pos x="220" y="0"/>
                </a:cxn>
                <a:cxn ang="0">
                  <a:pos x="220" y="1293"/>
                </a:cxn>
                <a:cxn ang="0">
                  <a:pos x="0" y="1150"/>
                </a:cxn>
                <a:cxn ang="0">
                  <a:pos x="0" y="56"/>
                </a:cxn>
                <a:cxn ang="0">
                  <a:pos x="220" y="0"/>
                </a:cxn>
              </a:cxnLst>
              <a:rect l="0" t="0" r="r" b="b"/>
              <a:pathLst>
                <a:path w="220" h="1293">
                  <a:moveTo>
                    <a:pt x="220" y="0"/>
                  </a:moveTo>
                  <a:lnTo>
                    <a:pt x="220" y="1293"/>
                  </a:lnTo>
                  <a:lnTo>
                    <a:pt x="0" y="1150"/>
                  </a:lnTo>
                  <a:lnTo>
                    <a:pt x="0" y="56"/>
                  </a:lnTo>
                  <a:lnTo>
                    <a:pt x="220" y="0"/>
                  </a:lnTo>
                  <a:close/>
                </a:path>
              </a:pathLst>
            </a:custGeom>
            <a:solidFill>
              <a:srgbClr val="E8E8E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6" name="Freeform 44"/>
            <p:cNvSpPr>
              <a:spLocks/>
            </p:cNvSpPr>
            <p:nvPr/>
          </p:nvSpPr>
          <p:spPr bwMode="auto">
            <a:xfrm>
              <a:off x="6422886" y="1455144"/>
              <a:ext cx="4763" cy="26987"/>
            </a:xfrm>
            <a:custGeom>
              <a:avLst/>
              <a:gdLst/>
              <a:ahLst/>
              <a:cxnLst>
                <a:cxn ang="0">
                  <a:pos x="221" y="0"/>
                </a:cxn>
                <a:cxn ang="0">
                  <a:pos x="221" y="1194"/>
                </a:cxn>
                <a:cxn ang="0">
                  <a:pos x="0" y="1051"/>
                </a:cxn>
                <a:cxn ang="0">
                  <a:pos x="0" y="56"/>
                </a:cxn>
                <a:cxn ang="0">
                  <a:pos x="221" y="0"/>
                </a:cxn>
              </a:cxnLst>
              <a:rect l="0" t="0" r="r" b="b"/>
              <a:pathLst>
                <a:path w="221" h="1194">
                  <a:moveTo>
                    <a:pt x="221" y="0"/>
                  </a:moveTo>
                  <a:lnTo>
                    <a:pt x="221" y="1194"/>
                  </a:lnTo>
                  <a:lnTo>
                    <a:pt x="0" y="1051"/>
                  </a:lnTo>
                  <a:lnTo>
                    <a:pt x="0" y="56"/>
                  </a:lnTo>
                  <a:lnTo>
                    <a:pt x="221" y="0"/>
                  </a:lnTo>
                  <a:close/>
                </a:path>
              </a:pathLst>
            </a:custGeom>
            <a:solidFill>
              <a:srgbClr val="EBEAE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7" name="Freeform 45"/>
            <p:cNvSpPr>
              <a:spLocks/>
            </p:cNvSpPr>
            <p:nvPr/>
          </p:nvSpPr>
          <p:spPr bwMode="auto">
            <a:xfrm>
              <a:off x="6421299" y="1456732"/>
              <a:ext cx="4763" cy="23812"/>
            </a:xfrm>
            <a:custGeom>
              <a:avLst/>
              <a:gdLst/>
              <a:ahLst/>
              <a:cxnLst>
                <a:cxn ang="0">
                  <a:pos x="220" y="0"/>
                </a:cxn>
                <a:cxn ang="0">
                  <a:pos x="220" y="1094"/>
                </a:cxn>
                <a:cxn ang="0">
                  <a:pos x="0" y="952"/>
                </a:cxn>
                <a:cxn ang="0">
                  <a:pos x="0" y="56"/>
                </a:cxn>
                <a:cxn ang="0">
                  <a:pos x="220" y="0"/>
                </a:cxn>
              </a:cxnLst>
              <a:rect l="0" t="0" r="r" b="b"/>
              <a:pathLst>
                <a:path w="220" h="1094">
                  <a:moveTo>
                    <a:pt x="220" y="0"/>
                  </a:moveTo>
                  <a:lnTo>
                    <a:pt x="220" y="1094"/>
                  </a:lnTo>
                  <a:lnTo>
                    <a:pt x="0" y="952"/>
                  </a:lnTo>
                  <a:lnTo>
                    <a:pt x="0" y="56"/>
                  </a:lnTo>
                  <a:lnTo>
                    <a:pt x="220" y="0"/>
                  </a:lnTo>
                  <a:close/>
                </a:path>
              </a:pathLst>
            </a:custGeom>
            <a:solidFill>
              <a:srgbClr val="ECECE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8" name="Freeform 46"/>
            <p:cNvSpPr>
              <a:spLocks/>
            </p:cNvSpPr>
            <p:nvPr/>
          </p:nvSpPr>
          <p:spPr bwMode="auto">
            <a:xfrm>
              <a:off x="6418124" y="1456732"/>
              <a:ext cx="4763" cy="22225"/>
            </a:xfrm>
            <a:custGeom>
              <a:avLst/>
              <a:gdLst/>
              <a:ahLst/>
              <a:cxnLst>
                <a:cxn ang="0">
                  <a:pos x="220" y="0"/>
                </a:cxn>
                <a:cxn ang="0">
                  <a:pos x="220" y="995"/>
                </a:cxn>
                <a:cxn ang="0">
                  <a:pos x="0" y="853"/>
                </a:cxn>
                <a:cxn ang="0">
                  <a:pos x="0" y="56"/>
                </a:cxn>
                <a:cxn ang="0">
                  <a:pos x="220" y="0"/>
                </a:cxn>
              </a:cxnLst>
              <a:rect l="0" t="0" r="r" b="b"/>
              <a:pathLst>
                <a:path w="220" h="995">
                  <a:moveTo>
                    <a:pt x="220" y="0"/>
                  </a:moveTo>
                  <a:lnTo>
                    <a:pt x="220" y="995"/>
                  </a:lnTo>
                  <a:lnTo>
                    <a:pt x="0" y="853"/>
                  </a:lnTo>
                  <a:lnTo>
                    <a:pt x="0" y="56"/>
                  </a:lnTo>
                  <a:lnTo>
                    <a:pt x="220" y="0"/>
                  </a:lnTo>
                  <a:close/>
                </a:path>
              </a:pathLst>
            </a:custGeom>
            <a:solidFill>
              <a:srgbClr val="EFEEE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9" name="Freeform 47"/>
            <p:cNvSpPr>
              <a:spLocks/>
            </p:cNvSpPr>
            <p:nvPr/>
          </p:nvSpPr>
          <p:spPr bwMode="auto">
            <a:xfrm>
              <a:off x="6416536" y="1456732"/>
              <a:ext cx="4763" cy="20637"/>
            </a:xfrm>
            <a:custGeom>
              <a:avLst/>
              <a:gdLst/>
              <a:ahLst/>
              <a:cxnLst>
                <a:cxn ang="0">
                  <a:pos x="221" y="0"/>
                </a:cxn>
                <a:cxn ang="0">
                  <a:pos x="221" y="896"/>
                </a:cxn>
                <a:cxn ang="0">
                  <a:pos x="0" y="754"/>
                </a:cxn>
                <a:cxn ang="0">
                  <a:pos x="0" y="56"/>
                </a:cxn>
                <a:cxn ang="0">
                  <a:pos x="221" y="0"/>
                </a:cxn>
              </a:cxnLst>
              <a:rect l="0" t="0" r="r" b="b"/>
              <a:pathLst>
                <a:path w="221" h="896">
                  <a:moveTo>
                    <a:pt x="221" y="0"/>
                  </a:moveTo>
                  <a:lnTo>
                    <a:pt x="221" y="896"/>
                  </a:lnTo>
                  <a:lnTo>
                    <a:pt x="0" y="754"/>
                  </a:lnTo>
                  <a:lnTo>
                    <a:pt x="0" y="56"/>
                  </a:lnTo>
                  <a:lnTo>
                    <a:pt x="221" y="0"/>
                  </a:lnTo>
                  <a:close/>
                </a:path>
              </a:pathLst>
            </a:custGeom>
            <a:solidFill>
              <a:srgbClr val="F1F1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0" name="Freeform 48"/>
            <p:cNvSpPr>
              <a:spLocks/>
            </p:cNvSpPr>
            <p:nvPr/>
          </p:nvSpPr>
          <p:spPr bwMode="auto">
            <a:xfrm>
              <a:off x="6413361" y="1458319"/>
              <a:ext cx="4763" cy="17462"/>
            </a:xfrm>
            <a:custGeom>
              <a:avLst/>
              <a:gdLst/>
              <a:ahLst/>
              <a:cxnLst>
                <a:cxn ang="0">
                  <a:pos x="221" y="0"/>
                </a:cxn>
                <a:cxn ang="0">
                  <a:pos x="221" y="797"/>
                </a:cxn>
                <a:cxn ang="0">
                  <a:pos x="0" y="655"/>
                </a:cxn>
                <a:cxn ang="0">
                  <a:pos x="0" y="56"/>
                </a:cxn>
                <a:cxn ang="0">
                  <a:pos x="221" y="0"/>
                </a:cxn>
              </a:cxnLst>
              <a:rect l="0" t="0" r="r" b="b"/>
              <a:pathLst>
                <a:path w="221" h="797">
                  <a:moveTo>
                    <a:pt x="221" y="0"/>
                  </a:moveTo>
                  <a:lnTo>
                    <a:pt x="221" y="797"/>
                  </a:lnTo>
                  <a:lnTo>
                    <a:pt x="0" y="655"/>
                  </a:lnTo>
                  <a:lnTo>
                    <a:pt x="0" y="56"/>
                  </a:lnTo>
                  <a:lnTo>
                    <a:pt x="221" y="0"/>
                  </a:lnTo>
                  <a:close/>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1" name="Freeform 49"/>
            <p:cNvSpPr>
              <a:spLocks/>
            </p:cNvSpPr>
            <p:nvPr/>
          </p:nvSpPr>
          <p:spPr bwMode="auto">
            <a:xfrm>
              <a:off x="6411774" y="1458319"/>
              <a:ext cx="4763" cy="15875"/>
            </a:xfrm>
            <a:custGeom>
              <a:avLst/>
              <a:gdLst/>
              <a:ahLst/>
              <a:cxnLst>
                <a:cxn ang="0">
                  <a:pos x="220" y="0"/>
                </a:cxn>
                <a:cxn ang="0">
                  <a:pos x="220" y="698"/>
                </a:cxn>
                <a:cxn ang="0">
                  <a:pos x="0" y="556"/>
                </a:cxn>
                <a:cxn ang="0">
                  <a:pos x="0" y="56"/>
                </a:cxn>
                <a:cxn ang="0">
                  <a:pos x="220" y="0"/>
                </a:cxn>
              </a:cxnLst>
              <a:rect l="0" t="0" r="r" b="b"/>
              <a:pathLst>
                <a:path w="220" h="698">
                  <a:moveTo>
                    <a:pt x="220" y="0"/>
                  </a:moveTo>
                  <a:lnTo>
                    <a:pt x="220" y="698"/>
                  </a:lnTo>
                  <a:lnTo>
                    <a:pt x="0" y="556"/>
                  </a:lnTo>
                  <a:lnTo>
                    <a:pt x="0" y="56"/>
                  </a:lnTo>
                  <a:lnTo>
                    <a:pt x="220" y="0"/>
                  </a:lnTo>
                  <a:close/>
                </a:path>
              </a:pathLst>
            </a:custGeom>
            <a:solidFill>
              <a:srgbClr val="F5F5F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2" name="Freeform 50"/>
            <p:cNvSpPr>
              <a:spLocks/>
            </p:cNvSpPr>
            <p:nvPr/>
          </p:nvSpPr>
          <p:spPr bwMode="auto">
            <a:xfrm>
              <a:off x="6408599" y="1459907"/>
              <a:ext cx="4763" cy="12700"/>
            </a:xfrm>
            <a:custGeom>
              <a:avLst/>
              <a:gdLst/>
              <a:ahLst/>
              <a:cxnLst>
                <a:cxn ang="0">
                  <a:pos x="220" y="0"/>
                </a:cxn>
                <a:cxn ang="0">
                  <a:pos x="220" y="599"/>
                </a:cxn>
                <a:cxn ang="0">
                  <a:pos x="0" y="457"/>
                </a:cxn>
                <a:cxn ang="0">
                  <a:pos x="0" y="56"/>
                </a:cxn>
                <a:cxn ang="0">
                  <a:pos x="220" y="0"/>
                </a:cxn>
              </a:cxnLst>
              <a:rect l="0" t="0" r="r" b="b"/>
              <a:pathLst>
                <a:path w="220" h="599">
                  <a:moveTo>
                    <a:pt x="220" y="0"/>
                  </a:moveTo>
                  <a:lnTo>
                    <a:pt x="220" y="599"/>
                  </a:lnTo>
                  <a:lnTo>
                    <a:pt x="0" y="457"/>
                  </a:lnTo>
                  <a:lnTo>
                    <a:pt x="0" y="56"/>
                  </a:lnTo>
                  <a:lnTo>
                    <a:pt x="220" y="0"/>
                  </a:lnTo>
                  <a:close/>
                </a:path>
              </a:pathLst>
            </a:custGeom>
            <a:solidFill>
              <a:srgbClr val="F6F6F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3" name="Freeform 51"/>
            <p:cNvSpPr>
              <a:spLocks/>
            </p:cNvSpPr>
            <p:nvPr/>
          </p:nvSpPr>
          <p:spPr bwMode="auto">
            <a:xfrm>
              <a:off x="6407011" y="1459907"/>
              <a:ext cx="4763" cy="11112"/>
            </a:xfrm>
            <a:custGeom>
              <a:avLst/>
              <a:gdLst/>
              <a:ahLst/>
              <a:cxnLst>
                <a:cxn ang="0">
                  <a:pos x="221" y="0"/>
                </a:cxn>
                <a:cxn ang="0">
                  <a:pos x="221" y="500"/>
                </a:cxn>
                <a:cxn ang="0">
                  <a:pos x="0" y="358"/>
                </a:cxn>
                <a:cxn ang="0">
                  <a:pos x="0" y="56"/>
                </a:cxn>
                <a:cxn ang="0">
                  <a:pos x="221" y="0"/>
                </a:cxn>
              </a:cxnLst>
              <a:rect l="0" t="0" r="r" b="b"/>
              <a:pathLst>
                <a:path w="221" h="500">
                  <a:moveTo>
                    <a:pt x="221" y="0"/>
                  </a:moveTo>
                  <a:lnTo>
                    <a:pt x="221" y="500"/>
                  </a:lnTo>
                  <a:lnTo>
                    <a:pt x="0" y="358"/>
                  </a:lnTo>
                  <a:lnTo>
                    <a:pt x="0" y="56"/>
                  </a:lnTo>
                  <a:lnTo>
                    <a:pt x="221" y="0"/>
                  </a:lnTo>
                  <a:close/>
                </a:path>
              </a:pathLst>
            </a:custGeom>
            <a:solidFill>
              <a:srgbClr val="F9F9F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4" name="Freeform 52"/>
            <p:cNvSpPr>
              <a:spLocks/>
            </p:cNvSpPr>
            <p:nvPr/>
          </p:nvSpPr>
          <p:spPr bwMode="auto">
            <a:xfrm>
              <a:off x="6403836" y="1459907"/>
              <a:ext cx="4763" cy="9525"/>
            </a:xfrm>
            <a:custGeom>
              <a:avLst/>
              <a:gdLst/>
              <a:ahLst/>
              <a:cxnLst>
                <a:cxn ang="0">
                  <a:pos x="221" y="0"/>
                </a:cxn>
                <a:cxn ang="0">
                  <a:pos x="221" y="401"/>
                </a:cxn>
                <a:cxn ang="0">
                  <a:pos x="0" y="259"/>
                </a:cxn>
                <a:cxn ang="0">
                  <a:pos x="0" y="56"/>
                </a:cxn>
                <a:cxn ang="0">
                  <a:pos x="221" y="0"/>
                </a:cxn>
              </a:cxnLst>
              <a:rect l="0" t="0" r="r" b="b"/>
              <a:pathLst>
                <a:path w="221" h="401">
                  <a:moveTo>
                    <a:pt x="221" y="0"/>
                  </a:moveTo>
                  <a:lnTo>
                    <a:pt x="221" y="401"/>
                  </a:lnTo>
                  <a:lnTo>
                    <a:pt x="0" y="259"/>
                  </a:lnTo>
                  <a:lnTo>
                    <a:pt x="0" y="56"/>
                  </a:lnTo>
                  <a:lnTo>
                    <a:pt x="221" y="0"/>
                  </a:lnTo>
                  <a:close/>
                </a:path>
              </a:pathLst>
            </a:custGeom>
            <a:solidFill>
              <a:srgbClr val="FAFAF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5" name="Freeform 53"/>
            <p:cNvSpPr>
              <a:spLocks/>
            </p:cNvSpPr>
            <p:nvPr/>
          </p:nvSpPr>
          <p:spPr bwMode="auto">
            <a:xfrm>
              <a:off x="6402249" y="1461494"/>
              <a:ext cx="4763" cy="6350"/>
            </a:xfrm>
            <a:custGeom>
              <a:avLst/>
              <a:gdLst/>
              <a:ahLst/>
              <a:cxnLst>
                <a:cxn ang="0">
                  <a:pos x="219" y="0"/>
                </a:cxn>
                <a:cxn ang="0">
                  <a:pos x="219" y="302"/>
                </a:cxn>
                <a:cxn ang="0">
                  <a:pos x="0" y="159"/>
                </a:cxn>
                <a:cxn ang="0">
                  <a:pos x="0" y="56"/>
                </a:cxn>
                <a:cxn ang="0">
                  <a:pos x="219" y="0"/>
                </a:cxn>
              </a:cxnLst>
              <a:rect l="0" t="0" r="r" b="b"/>
              <a:pathLst>
                <a:path w="219" h="302">
                  <a:moveTo>
                    <a:pt x="219" y="0"/>
                  </a:moveTo>
                  <a:lnTo>
                    <a:pt x="219" y="302"/>
                  </a:lnTo>
                  <a:lnTo>
                    <a:pt x="0" y="159"/>
                  </a:lnTo>
                  <a:lnTo>
                    <a:pt x="0" y="56"/>
                  </a:lnTo>
                  <a:lnTo>
                    <a:pt x="219" y="0"/>
                  </a:lnTo>
                  <a:close/>
                </a:path>
              </a:pathLst>
            </a:custGeom>
            <a:solidFill>
              <a:srgbClr val="FDFDFD"/>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6" name="Freeform 54"/>
            <p:cNvSpPr>
              <a:spLocks/>
            </p:cNvSpPr>
            <p:nvPr/>
          </p:nvSpPr>
          <p:spPr bwMode="auto">
            <a:xfrm>
              <a:off x="6399074" y="1461494"/>
              <a:ext cx="4763" cy="4762"/>
            </a:xfrm>
            <a:custGeom>
              <a:avLst/>
              <a:gdLst/>
              <a:ahLst/>
              <a:cxnLst>
                <a:cxn ang="0">
                  <a:pos x="219" y="0"/>
                </a:cxn>
                <a:cxn ang="0">
                  <a:pos x="219" y="203"/>
                </a:cxn>
                <a:cxn ang="0">
                  <a:pos x="0" y="60"/>
                </a:cxn>
                <a:cxn ang="0">
                  <a:pos x="0" y="55"/>
                </a:cxn>
                <a:cxn ang="0">
                  <a:pos x="219" y="0"/>
                </a:cxn>
              </a:cxnLst>
              <a:rect l="0" t="0" r="r" b="b"/>
              <a:pathLst>
                <a:path w="219" h="203">
                  <a:moveTo>
                    <a:pt x="219" y="0"/>
                  </a:moveTo>
                  <a:lnTo>
                    <a:pt x="219" y="203"/>
                  </a:lnTo>
                  <a:lnTo>
                    <a:pt x="0" y="60"/>
                  </a:lnTo>
                  <a:lnTo>
                    <a:pt x="0" y="55"/>
                  </a:lnTo>
                  <a:lnTo>
                    <a:pt x="219"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7" name="Freeform 55"/>
            <p:cNvSpPr>
              <a:spLocks/>
            </p:cNvSpPr>
            <p:nvPr/>
          </p:nvSpPr>
          <p:spPr bwMode="auto">
            <a:xfrm>
              <a:off x="6399074" y="1463082"/>
              <a:ext cx="3175" cy="1587"/>
            </a:xfrm>
            <a:custGeom>
              <a:avLst/>
              <a:gdLst/>
              <a:ahLst/>
              <a:cxnLst>
                <a:cxn ang="0">
                  <a:pos x="115" y="0"/>
                </a:cxn>
                <a:cxn ang="0">
                  <a:pos x="115" y="103"/>
                </a:cxn>
                <a:cxn ang="0">
                  <a:pos x="0" y="29"/>
                </a:cxn>
                <a:cxn ang="0">
                  <a:pos x="115" y="0"/>
                </a:cxn>
              </a:cxnLst>
              <a:rect l="0" t="0" r="r" b="b"/>
              <a:pathLst>
                <a:path w="115" h="103">
                  <a:moveTo>
                    <a:pt x="115" y="0"/>
                  </a:moveTo>
                  <a:lnTo>
                    <a:pt x="115" y="103"/>
                  </a:lnTo>
                  <a:lnTo>
                    <a:pt x="0" y="29"/>
                  </a:lnTo>
                  <a:lnTo>
                    <a:pt x="11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8" name="Freeform 60"/>
            <p:cNvSpPr>
              <a:spLocks/>
            </p:cNvSpPr>
            <p:nvPr/>
          </p:nvSpPr>
          <p:spPr bwMode="auto">
            <a:xfrm>
              <a:off x="6430824" y="1390057"/>
              <a:ext cx="257175" cy="103187"/>
            </a:xfrm>
            <a:custGeom>
              <a:avLst/>
              <a:gdLst/>
              <a:ahLst/>
              <a:cxnLst>
                <a:cxn ang="0">
                  <a:pos x="0" y="2081"/>
                </a:cxn>
                <a:cxn ang="0">
                  <a:pos x="4201" y="960"/>
                </a:cxn>
                <a:cxn ang="0">
                  <a:pos x="7931" y="0"/>
                </a:cxn>
                <a:cxn ang="0">
                  <a:pos x="10758" y="1780"/>
                </a:cxn>
                <a:cxn ang="0">
                  <a:pos x="11849" y="2563"/>
                </a:cxn>
                <a:cxn ang="0">
                  <a:pos x="11819" y="2569"/>
                </a:cxn>
                <a:cxn ang="0">
                  <a:pos x="4199" y="4763"/>
                </a:cxn>
                <a:cxn ang="0">
                  <a:pos x="0" y="2081"/>
                </a:cxn>
              </a:cxnLst>
              <a:rect l="0" t="0" r="r" b="b"/>
              <a:pathLst>
                <a:path w="11849" h="4763">
                  <a:moveTo>
                    <a:pt x="0" y="2081"/>
                  </a:moveTo>
                  <a:lnTo>
                    <a:pt x="4201" y="960"/>
                  </a:lnTo>
                  <a:lnTo>
                    <a:pt x="7931" y="0"/>
                  </a:lnTo>
                  <a:lnTo>
                    <a:pt x="10758" y="1780"/>
                  </a:lnTo>
                  <a:lnTo>
                    <a:pt x="11849" y="2563"/>
                  </a:lnTo>
                  <a:lnTo>
                    <a:pt x="11819" y="2569"/>
                  </a:lnTo>
                  <a:lnTo>
                    <a:pt x="4199" y="4763"/>
                  </a:lnTo>
                  <a:lnTo>
                    <a:pt x="0" y="2081"/>
                  </a:lnTo>
                  <a:close/>
                </a:path>
              </a:pathLst>
            </a:custGeom>
            <a:solidFill>
              <a:srgbClr val="C2C1C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9" name="Freeform 61"/>
            <p:cNvSpPr>
              <a:spLocks/>
            </p:cNvSpPr>
            <p:nvPr/>
          </p:nvSpPr>
          <p:spPr bwMode="auto">
            <a:xfrm>
              <a:off x="6430824" y="1434507"/>
              <a:ext cx="90488" cy="84137"/>
            </a:xfrm>
            <a:custGeom>
              <a:avLst/>
              <a:gdLst/>
              <a:ahLst/>
              <a:cxnLst>
                <a:cxn ang="0">
                  <a:pos x="0" y="0"/>
                </a:cxn>
                <a:cxn ang="0">
                  <a:pos x="4216" y="2693"/>
                </a:cxn>
                <a:cxn ang="0">
                  <a:pos x="4192" y="3881"/>
                </a:cxn>
                <a:cxn ang="0">
                  <a:pos x="20" y="1197"/>
                </a:cxn>
                <a:cxn ang="0">
                  <a:pos x="0" y="0"/>
                </a:cxn>
              </a:cxnLst>
              <a:rect l="0" t="0" r="r" b="b"/>
              <a:pathLst>
                <a:path w="4216" h="3881">
                  <a:moveTo>
                    <a:pt x="0" y="0"/>
                  </a:moveTo>
                  <a:lnTo>
                    <a:pt x="4216" y="2693"/>
                  </a:lnTo>
                  <a:lnTo>
                    <a:pt x="4192" y="3881"/>
                  </a:lnTo>
                  <a:lnTo>
                    <a:pt x="20" y="1197"/>
                  </a:lnTo>
                  <a:lnTo>
                    <a:pt x="0" y="0"/>
                  </a:lnTo>
                  <a:close/>
                </a:path>
              </a:pathLst>
            </a:custGeom>
            <a:solidFill>
              <a:srgbClr val="96959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0" name="Freeform 62"/>
            <p:cNvSpPr>
              <a:spLocks/>
            </p:cNvSpPr>
            <p:nvPr/>
          </p:nvSpPr>
          <p:spPr bwMode="auto">
            <a:xfrm>
              <a:off x="6521311" y="1445619"/>
              <a:ext cx="166688" cy="73025"/>
            </a:xfrm>
            <a:custGeom>
              <a:avLst/>
              <a:gdLst/>
              <a:ahLst/>
              <a:cxnLst>
                <a:cxn ang="0">
                  <a:pos x="12" y="2202"/>
                </a:cxn>
                <a:cxn ang="0">
                  <a:pos x="7657" y="0"/>
                </a:cxn>
                <a:cxn ang="0">
                  <a:pos x="7657" y="1012"/>
                </a:cxn>
                <a:cxn ang="0">
                  <a:pos x="0" y="3390"/>
                </a:cxn>
                <a:cxn ang="0">
                  <a:pos x="12" y="2202"/>
                </a:cxn>
              </a:cxnLst>
              <a:rect l="0" t="0" r="r" b="b"/>
              <a:pathLst>
                <a:path w="7657" h="3390">
                  <a:moveTo>
                    <a:pt x="12" y="2202"/>
                  </a:moveTo>
                  <a:lnTo>
                    <a:pt x="7657" y="0"/>
                  </a:lnTo>
                  <a:lnTo>
                    <a:pt x="7657" y="1012"/>
                  </a:lnTo>
                  <a:lnTo>
                    <a:pt x="0" y="3390"/>
                  </a:lnTo>
                  <a:lnTo>
                    <a:pt x="12" y="2202"/>
                  </a:lnTo>
                  <a:close/>
                </a:path>
              </a:pathLst>
            </a:custGeom>
            <a:solidFill>
              <a:srgbClr val="AAA9A9"/>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41" name="Oval 740"/>
          <p:cNvSpPr/>
          <p:nvPr/>
        </p:nvSpPr>
        <p:spPr>
          <a:xfrm>
            <a:off x="4785015" y="2835324"/>
            <a:ext cx="1740638" cy="1134859"/>
          </a:xfrm>
          <a:prstGeom prst="ellipse">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schemeClr val="tx1"/>
              </a:solidFill>
              <a:latin typeface="+mj-lt"/>
            </a:endParaRPr>
          </a:p>
        </p:txBody>
      </p:sp>
      <p:sp>
        <p:nvSpPr>
          <p:cNvPr id="742" name="TextBox 741"/>
          <p:cNvSpPr txBox="1"/>
          <p:nvPr/>
        </p:nvSpPr>
        <p:spPr>
          <a:xfrm>
            <a:off x="5037085" y="4042616"/>
            <a:ext cx="3257550" cy="461665"/>
          </a:xfrm>
          <a:prstGeom prst="rect">
            <a:avLst/>
          </a:prstGeom>
          <a:noFill/>
        </p:spPr>
        <p:txBody>
          <a:bodyPr wrap="square" rtlCol="0">
            <a:spAutoFit/>
          </a:bodyPr>
          <a:lstStyle/>
          <a:p>
            <a:pPr algn="ctr">
              <a:buClr>
                <a:schemeClr val="tx2"/>
              </a:buClr>
              <a:buSzPct val="80000"/>
            </a:pPr>
            <a:r>
              <a:rPr lang="en-US" sz="1200" dirty="0" smtClean="0">
                <a:latin typeface="+mj-lt"/>
              </a:rPr>
              <a:t>Multiple clustered AP groups in either the same network or separate networks/locations</a:t>
            </a:r>
          </a:p>
        </p:txBody>
      </p:sp>
      <p:sp>
        <p:nvSpPr>
          <p:cNvPr id="743" name="TextBox 742"/>
          <p:cNvSpPr txBox="1"/>
          <p:nvPr/>
        </p:nvSpPr>
        <p:spPr>
          <a:xfrm>
            <a:off x="5739060" y="2530757"/>
            <a:ext cx="1905202" cy="338554"/>
          </a:xfrm>
          <a:prstGeom prst="rect">
            <a:avLst/>
          </a:prstGeom>
          <a:noFill/>
        </p:spPr>
        <p:txBody>
          <a:bodyPr wrap="none" rtlCol="0">
            <a:spAutoFit/>
          </a:bodyPr>
          <a:lstStyle/>
          <a:p>
            <a:pPr>
              <a:buClr>
                <a:schemeClr val="tx2"/>
              </a:buClr>
              <a:buSzPct val="80000"/>
            </a:pPr>
            <a:r>
              <a:rPr lang="en-US" sz="1600" b="1" dirty="0" smtClean="0">
                <a:solidFill>
                  <a:schemeClr val="accent1"/>
                </a:solidFill>
                <a:latin typeface="+mj-lt"/>
              </a:rPr>
              <a:t>Secondary Use Case</a:t>
            </a:r>
          </a:p>
        </p:txBody>
      </p:sp>
      <p:sp>
        <p:nvSpPr>
          <p:cNvPr id="744" name="TextBox 743"/>
          <p:cNvSpPr txBox="1"/>
          <p:nvPr/>
        </p:nvSpPr>
        <p:spPr>
          <a:xfrm>
            <a:off x="5333585" y="3717703"/>
            <a:ext cx="678391" cy="253916"/>
          </a:xfrm>
          <a:prstGeom prst="rect">
            <a:avLst/>
          </a:prstGeom>
          <a:noFill/>
        </p:spPr>
        <p:txBody>
          <a:bodyPr wrap="none" rtlCol="0">
            <a:spAutoFit/>
          </a:bodyPr>
          <a:lstStyle/>
          <a:p>
            <a:pPr>
              <a:buClr>
                <a:schemeClr val="tx2"/>
              </a:buClr>
              <a:buSzPct val="80000"/>
            </a:pPr>
            <a:r>
              <a:rPr lang="en-US" sz="1050" dirty="0" smtClean="0">
                <a:solidFill>
                  <a:schemeClr val="accent1"/>
                </a:solidFill>
                <a:latin typeface="+mj-lt"/>
              </a:rPr>
              <a:t>Cluster A</a:t>
            </a:r>
          </a:p>
        </p:txBody>
      </p:sp>
      <p:sp>
        <p:nvSpPr>
          <p:cNvPr id="745" name="TextBox 744"/>
          <p:cNvSpPr txBox="1"/>
          <p:nvPr/>
        </p:nvSpPr>
        <p:spPr>
          <a:xfrm>
            <a:off x="7243559" y="3658727"/>
            <a:ext cx="679994" cy="253916"/>
          </a:xfrm>
          <a:prstGeom prst="rect">
            <a:avLst/>
          </a:prstGeom>
          <a:noFill/>
        </p:spPr>
        <p:txBody>
          <a:bodyPr wrap="none" rtlCol="0">
            <a:spAutoFit/>
          </a:bodyPr>
          <a:lstStyle/>
          <a:p>
            <a:pPr>
              <a:buClr>
                <a:schemeClr val="tx2"/>
              </a:buClr>
              <a:buSzPct val="80000"/>
            </a:pPr>
            <a:r>
              <a:rPr lang="en-US" sz="1050" dirty="0" smtClean="0">
                <a:solidFill>
                  <a:schemeClr val="accent1"/>
                </a:solidFill>
                <a:latin typeface="+mj-lt"/>
              </a:rPr>
              <a:t>Cluster B</a:t>
            </a:r>
          </a:p>
        </p:txBody>
      </p:sp>
      <p:sp>
        <p:nvSpPr>
          <p:cNvPr id="746" name="Oval 745"/>
          <p:cNvSpPr/>
          <p:nvPr/>
        </p:nvSpPr>
        <p:spPr>
          <a:xfrm>
            <a:off x="6723684" y="2845956"/>
            <a:ext cx="1740638" cy="1134859"/>
          </a:xfrm>
          <a:prstGeom prst="ellipse">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smtClean="0">
              <a:solidFill>
                <a:schemeClr val="tx1"/>
              </a:solidFill>
              <a:latin typeface="+mj-lt"/>
            </a:endParaRPr>
          </a:p>
        </p:txBody>
      </p:sp>
    </p:spTree>
    <p:extLst>
      <p:ext uri="{BB962C8B-B14F-4D97-AF65-F5344CB8AC3E}">
        <p14:creationId xmlns:p14="http://schemas.microsoft.com/office/powerpoint/2010/main" val="32725608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M220 802.11n Quick Setup Wizard</a:t>
            </a:r>
            <a:endParaRPr lang="en-US" dirty="0"/>
          </a:p>
        </p:txBody>
      </p:sp>
      <p:sp>
        <p:nvSpPr>
          <p:cNvPr id="3" name="Content Placeholder 2"/>
          <p:cNvSpPr>
            <a:spLocks noGrp="1"/>
          </p:cNvSpPr>
          <p:nvPr>
            <p:ph sz="quarter" idx="10"/>
          </p:nvPr>
        </p:nvSpPr>
        <p:spPr>
          <a:xfrm>
            <a:off x="329184" y="1188720"/>
            <a:ext cx="4014216" cy="3219768"/>
          </a:xfrm>
        </p:spPr>
        <p:txBody>
          <a:bodyPr/>
          <a:lstStyle/>
          <a:p>
            <a:r>
              <a:rPr lang="en-US" dirty="0" smtClean="0"/>
              <a:t>The Quick Setup Wizard presents the user with only the configuration fields necessary to complete the use case scenario</a:t>
            </a:r>
          </a:p>
          <a:p>
            <a:r>
              <a:rPr lang="en-US" dirty="0" smtClean="0"/>
              <a:t>5 deployment scenarios are available ranging from basic to advance network setup</a:t>
            </a:r>
          </a:p>
          <a:p>
            <a:r>
              <a:rPr lang="en-US" dirty="0" smtClean="0"/>
              <a:t>Simplifies installation by taking the guess work out of configuring the AP</a:t>
            </a:r>
          </a:p>
          <a:p>
            <a:endParaRPr lang="en-US" dirty="0" smtClean="0"/>
          </a:p>
          <a:p>
            <a:endParaRPr lang="en-US" dirty="0"/>
          </a:p>
        </p:txBody>
      </p:sp>
      <p:grpSp>
        <p:nvGrpSpPr>
          <p:cNvPr id="6" name="Group 5"/>
          <p:cNvGrpSpPr/>
          <p:nvPr/>
        </p:nvGrpSpPr>
        <p:grpSpPr>
          <a:xfrm>
            <a:off x="5858857" y="647390"/>
            <a:ext cx="2971360" cy="3765886"/>
            <a:chOff x="5130053" y="155869"/>
            <a:chExt cx="3755850" cy="4760144"/>
          </a:xfrm>
        </p:grpSpPr>
        <p:pic>
          <p:nvPicPr>
            <p:cNvPr id="4" name="Picture 3" descr="adv setup.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134545" y="2549044"/>
              <a:ext cx="3749835" cy="2366969"/>
            </a:xfrm>
            <a:prstGeom prst="rect">
              <a:avLst/>
            </a:prstGeom>
          </p:spPr>
        </p:pic>
        <p:pic>
          <p:nvPicPr>
            <p:cNvPr id="5" name="Picture 4" descr="basic setup.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130053" y="155869"/>
              <a:ext cx="3755850" cy="2357473"/>
            </a:xfrm>
            <a:prstGeom prst="rect">
              <a:avLst/>
            </a:prstGeom>
          </p:spPr>
        </p:pic>
      </p:grpSp>
    </p:spTree>
    <p:extLst>
      <p:ext uri="{BB962C8B-B14F-4D97-AF65-F5344CB8AC3E}">
        <p14:creationId xmlns:p14="http://schemas.microsoft.com/office/powerpoint/2010/main" val="651656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783" y="0"/>
            <a:ext cx="9145783" cy="5143500"/>
          </a:xfrm>
          <a:prstGeom prst="rect">
            <a:avLst/>
          </a:prstGeom>
        </p:spPr>
      </p:pic>
      <p:sp>
        <p:nvSpPr>
          <p:cNvPr id="3" name="Title 2"/>
          <p:cNvSpPr>
            <a:spLocks noGrp="1"/>
          </p:cNvSpPr>
          <p:nvPr>
            <p:ph type="title"/>
          </p:nvPr>
        </p:nvSpPr>
        <p:spPr/>
        <p:txBody>
          <a:bodyPr/>
          <a:lstStyle/>
          <a:p>
            <a:r>
              <a:rPr lang="en-US" smtClean="0"/>
              <a:t>Benefits </a:t>
            </a:r>
            <a:endParaRPr lang="en-US" dirty="0"/>
          </a:p>
        </p:txBody>
      </p:sp>
      <p:sp>
        <p:nvSpPr>
          <p:cNvPr id="2" name="Content Placeholder 1"/>
          <p:cNvSpPr>
            <a:spLocks noGrp="1"/>
          </p:cNvSpPr>
          <p:nvPr>
            <p:ph sz="quarter" idx="10"/>
          </p:nvPr>
        </p:nvSpPr>
        <p:spPr>
          <a:xfrm>
            <a:off x="329184" y="1188720"/>
            <a:ext cx="6131437" cy="3219768"/>
          </a:xfrm>
        </p:spPr>
        <p:txBody>
          <a:bodyPr/>
          <a:lstStyle/>
          <a:p>
            <a:r>
              <a:rPr lang="en-US" sz="1600" dirty="0" smtClean="0"/>
              <a:t>For your business</a:t>
            </a:r>
          </a:p>
          <a:p>
            <a:pPr marL="171450" lvl="1" indent="-171450">
              <a:buFont typeface="Arial" pitchFamily="34" charset="0"/>
              <a:buChar char="•"/>
            </a:pPr>
            <a:r>
              <a:rPr lang="en-US" dirty="0" smtClean="0"/>
              <a:t>New revenue streams with a complete solution driving services sales</a:t>
            </a:r>
          </a:p>
          <a:p>
            <a:pPr marL="171450" lvl="1" indent="-171450">
              <a:buFont typeface="Arial" pitchFamily="34" charset="0"/>
              <a:buChar char="•"/>
            </a:pPr>
            <a:r>
              <a:rPr lang="en-US" dirty="0" smtClean="0"/>
              <a:t>Compete more effectively on small business deals</a:t>
            </a:r>
          </a:p>
          <a:p>
            <a:pPr marL="171450" lvl="1" indent="-171450">
              <a:buFont typeface="Arial" pitchFamily="34" charset="0"/>
              <a:buChar char="•"/>
            </a:pPr>
            <a:r>
              <a:rPr lang="en-US" dirty="0" smtClean="0"/>
              <a:t>Simplified solution deployment and management</a:t>
            </a:r>
          </a:p>
          <a:p>
            <a:r>
              <a:rPr lang="en-US" sz="1600" dirty="0" smtClean="0"/>
              <a:t>For your customers</a:t>
            </a:r>
          </a:p>
          <a:p>
            <a:pPr marL="171450" lvl="1" indent="-171450">
              <a:buFont typeface="Arial" pitchFamily="34" charset="0"/>
              <a:buChar char="•"/>
            </a:pPr>
            <a:r>
              <a:rPr lang="en-US" dirty="0" smtClean="0"/>
              <a:t>Increased business agility and competitiveness</a:t>
            </a:r>
          </a:p>
          <a:p>
            <a:pPr marL="171450" lvl="1" indent="-171450">
              <a:buFont typeface="Arial" pitchFamily="34" charset="0"/>
              <a:buChar char="•"/>
            </a:pPr>
            <a:r>
              <a:rPr lang="en-US" dirty="0" smtClean="0"/>
              <a:t>High-speed connectivity for business-critical applications</a:t>
            </a:r>
          </a:p>
          <a:p>
            <a:pPr marL="171450" lvl="1" indent="-171450">
              <a:buFont typeface="Arial" pitchFamily="34" charset="0"/>
              <a:buChar char="•"/>
            </a:pPr>
            <a:r>
              <a:rPr lang="en-US" dirty="0" smtClean="0"/>
              <a:t>Flexibility for customers to interact with employees through mobile, high-speed wireless connectivity</a:t>
            </a:r>
          </a:p>
          <a:p>
            <a:pPr marL="171450" lvl="1" indent="-171450">
              <a:buFont typeface="Arial" pitchFamily="34" charset="0"/>
              <a:buChar char="•"/>
            </a:pPr>
            <a:r>
              <a:rPr lang="en-US" dirty="0" smtClean="0"/>
              <a:t>Reliable and secure infrastructure to mitigate                                    business disruption</a:t>
            </a:r>
          </a:p>
          <a:p>
            <a:pPr marL="0" lvl="2" indent="0">
              <a:spcAft>
                <a:spcPts val="0"/>
              </a:spcAft>
              <a:buNone/>
            </a:pPr>
            <a:endParaRPr lang="en-US" sz="1200" dirty="0" smtClean="0"/>
          </a:p>
        </p:txBody>
      </p:sp>
      <p:pic>
        <p:nvPicPr>
          <p:cNvPr id="7" name="Picture 6" descr="HP_White_RGB_150_S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505214" y="4535424"/>
            <a:ext cx="365736" cy="365736"/>
          </a:xfrm>
          <a:prstGeom prst="rect">
            <a:avLst/>
          </a:prstGeom>
        </p:spPr>
      </p:pic>
      <p:sp>
        <p:nvSpPr>
          <p:cNvPr id="8" name="TextBox 7"/>
          <p:cNvSpPr txBox="1"/>
          <p:nvPr/>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2012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 HP Confidential.</a:t>
            </a:r>
          </a:p>
        </p:txBody>
      </p:sp>
      <p:sp>
        <p:nvSpPr>
          <p:cNvPr id="9" name="TextBox 8"/>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19</a:t>
            </a:fld>
            <a:endParaRPr lang="en-US" sz="700" b="0" i="0" kern="1200" dirty="0" smtClean="0">
              <a:solidFill>
                <a:srgbClr val="B9B8BB"/>
              </a:solidFill>
              <a:latin typeface="HP Simplified"/>
              <a:ea typeface="+mn-ea"/>
              <a:cs typeface="HP Simplified"/>
            </a:endParaRPr>
          </a:p>
        </p:txBody>
      </p:sp>
      <p:sp>
        <p:nvSpPr>
          <p:cNvPr id="10" name="TextBox 9"/>
          <p:cNvSpPr txBox="1"/>
          <p:nvPr/>
        </p:nvSpPr>
        <p:spPr>
          <a:xfrm>
            <a:off x="7470217" y="4612683"/>
            <a:ext cx="742950" cy="215444"/>
          </a:xfrm>
          <a:prstGeom prst="rect">
            <a:avLst/>
          </a:prstGeom>
          <a:noFill/>
        </p:spPr>
        <p:txBody>
          <a:bodyPr wrap="square" rtlCol="0">
            <a:spAutoFit/>
          </a:bodyPr>
          <a:lstStyle/>
          <a:p>
            <a:pPr marL="0" defTabSz="430213">
              <a:spcAft>
                <a:spcPts val="400"/>
              </a:spcAft>
              <a:buSzPct val="100000"/>
            </a:pPr>
            <a:r>
              <a:rPr lang="en-US" sz="800" dirty="0" smtClean="0">
                <a:solidFill>
                  <a:schemeClr val="accent4"/>
                </a:solidFill>
                <a:latin typeface="HP Simplified" pitchFamily="34" charset="0"/>
                <a:cs typeface="HP Simplified" pitchFamily="34" charset="0"/>
              </a:rPr>
              <a:t>Partner logo</a:t>
            </a:r>
          </a:p>
        </p:txBody>
      </p:sp>
      <p:sp>
        <p:nvSpPr>
          <p:cNvPr id="11" name="Rectangle 10"/>
          <p:cNvSpPr/>
          <p:nvPr/>
        </p:nvSpPr>
        <p:spPr>
          <a:xfrm>
            <a:off x="7470217" y="4543609"/>
            <a:ext cx="742950" cy="339471"/>
          </a:xfrm>
          <a:prstGeom prst="rect">
            <a:avLst/>
          </a:prstGeom>
          <a:noFill/>
          <a:ln>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cxnSp>
        <p:nvCxnSpPr>
          <p:cNvPr id="12" name="Straight Connector 11"/>
          <p:cNvCxnSpPr/>
          <p:nvPr/>
        </p:nvCxnSpPr>
        <p:spPr>
          <a:xfrm>
            <a:off x="8365788" y="4507230"/>
            <a:ext cx="0" cy="393954"/>
          </a:xfrm>
          <a:prstGeom prst="line">
            <a:avLst/>
          </a:prstGeom>
          <a:ln w="9525" cmpd="sng">
            <a:solidFill>
              <a:schemeClr val="bg2"/>
            </a:solidFill>
          </a:ln>
          <a:effectLst/>
        </p:spPr>
        <p:style>
          <a:lnRef idx="2">
            <a:schemeClr val="accent1"/>
          </a:lnRef>
          <a:fillRef idx="0">
            <a:schemeClr val="accent1"/>
          </a:fillRef>
          <a:effectRef idx="1">
            <a:schemeClr val="accent1"/>
          </a:effectRef>
          <a:fontRef idx="minor">
            <a:schemeClr val="tx1"/>
          </a:fontRef>
        </p:style>
      </p:cxn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46" y="1970"/>
            <a:ext cx="9152546" cy="5139559"/>
          </a:xfrm>
          <a:prstGeom prst="rect">
            <a:avLst/>
          </a:prstGeom>
        </p:spPr>
      </p:pic>
      <p:sp>
        <p:nvSpPr>
          <p:cNvPr id="4" name="Title 3"/>
          <p:cNvSpPr>
            <a:spLocks noGrp="1"/>
          </p:cNvSpPr>
          <p:nvPr>
            <p:ph type="title"/>
          </p:nvPr>
        </p:nvSpPr>
        <p:spPr/>
        <p:txBody>
          <a:bodyPr/>
          <a:lstStyle/>
          <a:p>
            <a:r>
              <a:rPr lang="en-US" smtClean="0"/>
              <a:t>Agenda</a:t>
            </a:r>
            <a:endParaRPr lang="en-US" dirty="0"/>
          </a:p>
        </p:txBody>
      </p:sp>
      <p:sp>
        <p:nvSpPr>
          <p:cNvPr id="5" name="Content Placeholder 4"/>
          <p:cNvSpPr>
            <a:spLocks noGrp="1"/>
          </p:cNvSpPr>
          <p:nvPr>
            <p:ph sz="quarter" idx="10"/>
          </p:nvPr>
        </p:nvSpPr>
        <p:spPr/>
        <p:txBody>
          <a:bodyPr/>
          <a:lstStyle/>
          <a:p>
            <a:r>
              <a:rPr lang="en-US" smtClean="0"/>
              <a:t>The small business mobility market</a:t>
            </a:r>
          </a:p>
          <a:p>
            <a:r>
              <a:rPr lang="en-US" smtClean="0"/>
              <a:t>What’s in it for you?</a:t>
            </a:r>
          </a:p>
          <a:p>
            <a:r>
              <a:rPr lang="en-US" smtClean="0"/>
              <a:t>Next steps</a:t>
            </a:r>
            <a:endParaRPr lang="en-US" dirty="0"/>
          </a:p>
        </p:txBody>
      </p:sp>
      <p:pic>
        <p:nvPicPr>
          <p:cNvPr id="7" name="Picture 6" descr="HP_Blue_RGB_150_S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
        <p:nvSpPr>
          <p:cNvPr id="11" name="TextBox 10"/>
          <p:cNvSpPr txBox="1"/>
          <p:nvPr/>
        </p:nvSpPr>
        <p:spPr>
          <a:xfrm>
            <a:off x="7470217" y="4612683"/>
            <a:ext cx="742950" cy="215444"/>
          </a:xfrm>
          <a:prstGeom prst="rect">
            <a:avLst/>
          </a:prstGeom>
          <a:noFill/>
          <a:ln>
            <a:noFill/>
          </a:ln>
        </p:spPr>
        <p:txBody>
          <a:bodyPr wrap="square" rtlCol="0">
            <a:spAutoFit/>
          </a:bodyPr>
          <a:lstStyle/>
          <a:p>
            <a:pPr marL="0" defTabSz="430213">
              <a:spcAft>
                <a:spcPts val="400"/>
              </a:spcAft>
              <a:buSzPct val="100000"/>
            </a:pPr>
            <a:r>
              <a:rPr lang="en-US" sz="800" dirty="0" smtClean="0">
                <a:solidFill>
                  <a:schemeClr val="bg2"/>
                </a:solidFill>
                <a:latin typeface="HP Simplified" pitchFamily="34" charset="0"/>
                <a:cs typeface="HP Simplified" pitchFamily="34" charset="0"/>
              </a:rPr>
              <a:t>Partner logo</a:t>
            </a:r>
          </a:p>
        </p:txBody>
      </p:sp>
      <p:sp>
        <p:nvSpPr>
          <p:cNvPr id="12" name="Rectangle 11"/>
          <p:cNvSpPr/>
          <p:nvPr/>
        </p:nvSpPr>
        <p:spPr>
          <a:xfrm>
            <a:off x="7470217" y="4543609"/>
            <a:ext cx="742950" cy="339471"/>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5"/>
                </a:solidFill>
                <a:latin typeface="HP Simplified"/>
                <a:cs typeface="HP Simplified"/>
              </a:rPr>
              <a:t>© Copyright 2012 Hewlett-Packard Development Company, L.P. </a:t>
            </a:r>
            <a:r>
              <a:rPr lang="en-US" sz="700" b="0" i="0" baseline="0" dirty="0" smtClean="0">
                <a:solidFill>
                  <a:schemeClr val="accent5"/>
                </a:solidFill>
                <a:latin typeface="HP Simplified"/>
                <a:cs typeface="HP Simplified"/>
              </a:rPr>
              <a:t> </a:t>
            </a:r>
            <a:r>
              <a:rPr lang="en-US" sz="700" b="0" i="0" dirty="0" smtClean="0">
                <a:solidFill>
                  <a:schemeClr val="accent5"/>
                </a:solidFill>
                <a:latin typeface="HP Simplified"/>
                <a:cs typeface="HP Simplified"/>
              </a:rPr>
              <a:t>The information contained herein is subject to change without notice. HP Confidential.</a:t>
            </a:r>
          </a:p>
        </p:txBody>
      </p:sp>
      <p:sp>
        <p:nvSpPr>
          <p:cNvPr id="16" name="TextBox 15"/>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5"/>
                </a:solidFill>
                <a:latin typeface="HP Simplified"/>
                <a:ea typeface="+mn-ea"/>
                <a:cs typeface="HP Simplified"/>
              </a:rPr>
              <a:pPr marL="0" algn="l" defTabSz="914400" rtl="0" eaLnBrk="1" latinLnBrk="0" hangingPunct="1"/>
              <a:t>2</a:t>
            </a:fld>
            <a:endParaRPr lang="en-US" sz="700" b="0" i="0" kern="1200" dirty="0" smtClean="0">
              <a:solidFill>
                <a:schemeClr val="accent5"/>
              </a:solidFill>
              <a:latin typeface="HP Simplified"/>
              <a:ea typeface="+mn-ea"/>
              <a:cs typeface="HP Simplified"/>
            </a:endParaRPr>
          </a:p>
        </p:txBody>
      </p:sp>
      <p:cxnSp>
        <p:nvCxnSpPr>
          <p:cNvPr id="17" name="Straight Connector 16"/>
          <p:cNvCxnSpPr/>
          <p:nvPr/>
        </p:nvCxnSpPr>
        <p:spPr>
          <a:xfrm>
            <a:off x="8365788" y="4507230"/>
            <a:ext cx="0" cy="393954"/>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13040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83" y="0"/>
            <a:ext cx="9145783" cy="5143500"/>
          </a:xfrm>
          <a:prstGeom prst="rect">
            <a:avLst/>
          </a:prstGeom>
        </p:spPr>
      </p:pic>
      <p:sp>
        <p:nvSpPr>
          <p:cNvPr id="2" name="Title 1"/>
          <p:cNvSpPr>
            <a:spLocks noGrp="1"/>
          </p:cNvSpPr>
          <p:nvPr>
            <p:ph type="title"/>
          </p:nvPr>
        </p:nvSpPr>
        <p:spPr/>
        <p:txBody>
          <a:bodyPr/>
          <a:lstStyle/>
          <a:p>
            <a:r>
              <a:rPr lang="en-US" dirty="0" smtClean="0"/>
              <a:t>Collateral and training for partners</a:t>
            </a:r>
            <a:endParaRPr lang="en-US" dirty="0"/>
          </a:p>
        </p:txBody>
      </p:sp>
      <p:sp>
        <p:nvSpPr>
          <p:cNvPr id="3" name="Content Placeholder 2"/>
          <p:cNvSpPr>
            <a:spLocks noGrp="1"/>
          </p:cNvSpPr>
          <p:nvPr>
            <p:ph sz="quarter" idx="16"/>
          </p:nvPr>
        </p:nvSpPr>
        <p:spPr/>
        <p:txBody>
          <a:bodyPr/>
          <a:lstStyle/>
          <a:p>
            <a:r>
              <a:rPr lang="en-US" dirty="0" smtClean="0"/>
              <a:t>Collateral</a:t>
            </a:r>
          </a:p>
          <a:p>
            <a:pPr lvl="1"/>
            <a:r>
              <a:rPr lang="en-US" dirty="0" smtClean="0"/>
              <a:t>SB mobility brochure</a:t>
            </a:r>
          </a:p>
          <a:p>
            <a:pPr lvl="1"/>
            <a:r>
              <a:rPr lang="en-US" dirty="0" smtClean="0"/>
              <a:t>Customer presentation</a:t>
            </a:r>
          </a:p>
          <a:p>
            <a:r>
              <a:rPr lang="en-US" dirty="0"/>
              <a:t>Training</a:t>
            </a:r>
          </a:p>
          <a:p>
            <a:pPr lvl="1"/>
            <a:r>
              <a:rPr lang="en-US" dirty="0">
                <a:solidFill>
                  <a:schemeClr val="accent2"/>
                </a:solidFill>
              </a:rPr>
              <a:t>Regions to update </a:t>
            </a:r>
            <a:r>
              <a:rPr lang="en-US" dirty="0" smtClean="0">
                <a:solidFill>
                  <a:schemeClr val="accent2"/>
                </a:solidFill>
              </a:rPr>
              <a:t>with partner </a:t>
            </a:r>
            <a:r>
              <a:rPr lang="en-US" dirty="0">
                <a:solidFill>
                  <a:schemeClr val="accent2"/>
                </a:solidFill>
              </a:rPr>
              <a:t>portal </a:t>
            </a:r>
            <a:r>
              <a:rPr lang="en-US" dirty="0" smtClean="0">
                <a:solidFill>
                  <a:schemeClr val="accent2"/>
                </a:solidFill>
              </a:rPr>
              <a:t>links</a:t>
            </a:r>
            <a:endParaRPr lang="en-US" dirty="0">
              <a:solidFill>
                <a:schemeClr val="accent2"/>
              </a:solidFill>
            </a:endParaRPr>
          </a:p>
          <a:p>
            <a:pPr lvl="1"/>
            <a:r>
              <a:rPr lang="en-US" dirty="0"/>
              <a:t>On demand training </a:t>
            </a:r>
            <a:r>
              <a:rPr lang="en-US" dirty="0" err="1"/>
              <a:t>Slidecast</a:t>
            </a:r>
            <a:endParaRPr lang="en-US" dirty="0"/>
          </a:p>
          <a:p>
            <a:pPr lvl="1"/>
            <a:endParaRPr lang="en-US" dirty="0" smtClean="0">
              <a:solidFill>
                <a:schemeClr val="accent2"/>
              </a:solidFill>
            </a:endParaRPr>
          </a:p>
          <a:p>
            <a:r>
              <a:rPr lang="en-US" dirty="0"/>
              <a:t>	</a:t>
            </a:r>
            <a:endParaRPr lang="en-US" dirty="0" smtClean="0"/>
          </a:p>
        </p:txBody>
      </p:sp>
      <p:sp>
        <p:nvSpPr>
          <p:cNvPr id="5" name="Content Placeholder 4"/>
          <p:cNvSpPr>
            <a:spLocks noGrp="1"/>
          </p:cNvSpPr>
          <p:nvPr>
            <p:ph sz="quarter" idx="17"/>
          </p:nvPr>
        </p:nvSpPr>
        <p:spPr/>
        <p:txBody>
          <a:bodyPr/>
          <a:lstStyle/>
          <a:p>
            <a:r>
              <a:rPr lang="en-US" dirty="0"/>
              <a:t>Sales enablement</a:t>
            </a:r>
          </a:p>
          <a:p>
            <a:pPr lvl="1"/>
            <a:r>
              <a:rPr lang="en-US" dirty="0"/>
              <a:t>SB mobility battlecard</a:t>
            </a:r>
          </a:p>
          <a:p>
            <a:pPr lvl="1"/>
            <a:r>
              <a:rPr lang="en-US" dirty="0"/>
              <a:t>SB mobility ad copy guidelines</a:t>
            </a:r>
          </a:p>
          <a:p>
            <a:pPr lvl="1"/>
            <a:r>
              <a:rPr lang="en-US" dirty="0"/>
              <a:t>SB product selection guide</a:t>
            </a:r>
          </a:p>
          <a:p>
            <a:pPr lvl="1"/>
            <a:r>
              <a:rPr lang="en-US" dirty="0" smtClean="0"/>
              <a:t>Solution </a:t>
            </a:r>
            <a:r>
              <a:rPr lang="en-US" dirty="0"/>
              <a:t>video</a:t>
            </a:r>
          </a:p>
          <a:p>
            <a:pPr lvl="1"/>
            <a:r>
              <a:rPr lang="en-US" dirty="0"/>
              <a:t>Solution demo</a:t>
            </a:r>
          </a:p>
          <a:p>
            <a:pPr lvl="1"/>
            <a:r>
              <a:rPr lang="en-US" dirty="0"/>
              <a:t>HP M220 Access Point battlecard</a:t>
            </a:r>
          </a:p>
          <a:p>
            <a:pPr lvl="1"/>
            <a:r>
              <a:rPr lang="en-US" dirty="0"/>
              <a:t>HP 1910 Switch Series battlecard</a:t>
            </a:r>
          </a:p>
          <a:p>
            <a:endParaRPr lang="en-US" dirty="0"/>
          </a:p>
        </p:txBody>
      </p:sp>
      <p:pic>
        <p:nvPicPr>
          <p:cNvPr id="6" name="Picture 5" descr="HP_White_RGB_150_S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505214" y="4535424"/>
            <a:ext cx="365736" cy="365736"/>
          </a:xfrm>
          <a:prstGeom prst="rect">
            <a:avLst/>
          </a:prstGeom>
        </p:spPr>
      </p:pic>
      <p:sp>
        <p:nvSpPr>
          <p:cNvPr id="7" name="TextBox 6"/>
          <p:cNvSpPr txBox="1"/>
          <p:nvPr/>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2012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 HP Confidential.</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20</a:t>
            </a:fld>
            <a:endParaRPr lang="en-US" sz="700" b="0" i="0" kern="1200" dirty="0" smtClean="0">
              <a:solidFill>
                <a:srgbClr val="B9B8BB"/>
              </a:solidFill>
              <a:latin typeface="HP Simplified"/>
              <a:ea typeface="+mn-ea"/>
              <a:cs typeface="HP Simplified"/>
            </a:endParaRPr>
          </a:p>
        </p:txBody>
      </p:sp>
      <p:sp>
        <p:nvSpPr>
          <p:cNvPr id="9" name="TextBox 8"/>
          <p:cNvSpPr txBox="1"/>
          <p:nvPr/>
        </p:nvSpPr>
        <p:spPr>
          <a:xfrm>
            <a:off x="7470217" y="4612683"/>
            <a:ext cx="742950" cy="215444"/>
          </a:xfrm>
          <a:prstGeom prst="rect">
            <a:avLst/>
          </a:prstGeom>
          <a:noFill/>
        </p:spPr>
        <p:txBody>
          <a:bodyPr wrap="square" rtlCol="0">
            <a:spAutoFit/>
          </a:bodyPr>
          <a:lstStyle/>
          <a:p>
            <a:pPr marL="0" defTabSz="430213">
              <a:spcAft>
                <a:spcPts val="400"/>
              </a:spcAft>
              <a:buSzPct val="100000"/>
            </a:pPr>
            <a:r>
              <a:rPr lang="en-US" sz="800" dirty="0" smtClean="0">
                <a:solidFill>
                  <a:schemeClr val="bg2"/>
                </a:solidFill>
                <a:latin typeface="HP Simplified" pitchFamily="34" charset="0"/>
                <a:cs typeface="HP Simplified" pitchFamily="34" charset="0"/>
              </a:rPr>
              <a:t>Partner logo</a:t>
            </a:r>
          </a:p>
        </p:txBody>
      </p:sp>
      <p:sp>
        <p:nvSpPr>
          <p:cNvPr id="10" name="Rectangle 9"/>
          <p:cNvSpPr/>
          <p:nvPr/>
        </p:nvSpPr>
        <p:spPr>
          <a:xfrm>
            <a:off x="7470217" y="4543609"/>
            <a:ext cx="742950" cy="339471"/>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cxnSp>
        <p:nvCxnSpPr>
          <p:cNvPr id="11" name="Straight Connector 10"/>
          <p:cNvCxnSpPr/>
          <p:nvPr/>
        </p:nvCxnSpPr>
        <p:spPr>
          <a:xfrm>
            <a:off x="8365788" y="4507230"/>
            <a:ext cx="0" cy="393954"/>
          </a:xfrm>
          <a:prstGeom prst="line">
            <a:avLst/>
          </a:prstGeom>
          <a:ln w="9525" cmpd="sng">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34736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mtClean="0"/>
              <a:t>Thank you</a:t>
            </a:r>
            <a:endParaRPr lang="en-US" dirty="0"/>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HP 1910 Switch Series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390000270"/>
              </p:ext>
            </p:extLst>
          </p:nvPr>
        </p:nvGraphicFramePr>
        <p:xfrm>
          <a:off x="320675" y="1050369"/>
          <a:ext cx="8426669" cy="3350508"/>
        </p:xfrm>
        <a:graphic>
          <a:graphicData uri="http://schemas.openxmlformats.org/drawingml/2006/table">
            <a:tbl>
              <a:tblPr firstRow="1" bandRow="1">
                <a:tableStyleId>{073A0DAA-6AF3-43AB-8588-CEC1D06C72B9}</a:tableStyleId>
              </a:tblPr>
              <a:tblGrid>
                <a:gridCol w="3751502"/>
                <a:gridCol w="4675167"/>
              </a:tblGrid>
              <a:tr h="287268">
                <a:tc>
                  <a:txBody>
                    <a:bodyPr/>
                    <a:lstStyle/>
                    <a:p>
                      <a:r>
                        <a:rPr lang="en-US" sz="1200" dirty="0" smtClean="0"/>
                        <a:t>Key features</a:t>
                      </a:r>
                      <a:endParaRPr lang="en-US" sz="1200" b="0" dirty="0">
                        <a:latin typeface="+mn-lt"/>
                      </a:endParaRPr>
                    </a:p>
                  </a:txBody>
                  <a:tcPr anchor="ctr">
                    <a:solidFill>
                      <a:schemeClr val="accent1"/>
                    </a:solidFill>
                  </a:tcPr>
                </a:tc>
                <a:tc>
                  <a:txBody>
                    <a:bodyPr/>
                    <a:lstStyle/>
                    <a:p>
                      <a:r>
                        <a:rPr lang="en-US" sz="1200" dirty="0" smtClean="0"/>
                        <a:t>Benefits</a:t>
                      </a:r>
                      <a:endParaRPr lang="en-US" sz="1200" b="0" dirty="0">
                        <a:latin typeface="+mn-lt"/>
                      </a:endParaRPr>
                    </a:p>
                  </a:txBody>
                  <a:tcPr anchor="ctr">
                    <a:solidFill>
                      <a:schemeClr val="accent1"/>
                    </a:solidFill>
                  </a:tcPr>
                </a:tc>
              </a:tr>
              <a:tr h="538087">
                <a:tc>
                  <a:txBody>
                    <a:bodyPr/>
                    <a:lstStyle/>
                    <a:p>
                      <a:pPr marL="171450" indent="-171450">
                        <a:buFont typeface="Arial" pitchFamily="34" charset="0"/>
                        <a:buChar char="•"/>
                      </a:pPr>
                      <a:r>
                        <a:rPr lang="en-US" sz="1100" dirty="0" smtClean="0">
                          <a:latin typeface="HP Simplified" pitchFamily="34" charset="0"/>
                        </a:rPr>
                        <a:t>Supports</a:t>
                      </a:r>
                      <a:r>
                        <a:rPr lang="en-US" sz="1100" baseline="0" dirty="0" smtClean="0">
                          <a:latin typeface="HP Simplified" pitchFamily="34" charset="0"/>
                        </a:rPr>
                        <a:t> basic routing – set up to 32 static routes  and 8 virtual VLAN interfaces</a:t>
                      </a:r>
                      <a:endParaRPr lang="en-US" sz="1100" dirty="0">
                        <a:solidFill>
                          <a:schemeClr val="bg1"/>
                        </a:solidFill>
                        <a:latin typeface="HP Simplified" pitchFamily="34" charset="0"/>
                      </a:endParaRPr>
                    </a:p>
                  </a:txBody>
                  <a:tcPr anchor="ctr">
                    <a:solidFill>
                      <a:srgbClr val="CBCBCB"/>
                    </a:solidFill>
                  </a:tcPr>
                </a:tc>
                <a:tc>
                  <a:txBody>
                    <a:bodyPr/>
                    <a:lstStyle/>
                    <a:p>
                      <a:pPr marL="171450" indent="-171450">
                        <a:buFont typeface="Arial" pitchFamily="34" charset="0"/>
                        <a:buChar char="•"/>
                      </a:pPr>
                      <a:r>
                        <a:rPr lang="en-US" sz="1100" dirty="0" smtClean="0">
                          <a:latin typeface="HP Simplified" pitchFamily="34" charset="0"/>
                        </a:rPr>
                        <a:t>Use</a:t>
                      </a:r>
                      <a:r>
                        <a:rPr lang="en-US" sz="1100" baseline="0" dirty="0" smtClean="0">
                          <a:latin typeface="HP Simplified" pitchFamily="34" charset="0"/>
                        </a:rPr>
                        <a:t> local routing to tie multiple workgroups together, whether on different physical segments or on different VLANs.  </a:t>
                      </a:r>
                      <a:r>
                        <a:rPr lang="en-US" sz="1100" dirty="0" smtClean="0">
                          <a:latin typeface="HP Simplified" pitchFamily="34" charset="0"/>
                        </a:rPr>
                        <a:t>Local</a:t>
                      </a:r>
                      <a:r>
                        <a:rPr lang="en-US" sz="1100" baseline="0" dirty="0" smtClean="0">
                          <a:latin typeface="HP Simplified" pitchFamily="34" charset="0"/>
                        </a:rPr>
                        <a:t> routing on a switch can boost workgroup performance and offload central router tasks.</a:t>
                      </a:r>
                      <a:endParaRPr lang="en-US" sz="1100" dirty="0">
                        <a:solidFill>
                          <a:schemeClr val="bg1"/>
                        </a:solidFill>
                        <a:latin typeface="HP Simplified" pitchFamily="34" charset="0"/>
                      </a:endParaRPr>
                    </a:p>
                  </a:txBody>
                  <a:tcPr anchor="ctr"/>
                </a:tc>
              </a:tr>
              <a:tr h="419708">
                <a:tc>
                  <a:txBody>
                    <a:bodyPr/>
                    <a:lstStyle/>
                    <a:p>
                      <a:pPr marL="171450" indent="-171450">
                        <a:buFont typeface="Arial" pitchFamily="34" charset="0"/>
                        <a:buChar char="•"/>
                      </a:pPr>
                      <a:r>
                        <a:rPr lang="en-US" sz="1100" dirty="0" smtClean="0">
                          <a:latin typeface="HP Simplified" pitchFamily="34" charset="0"/>
                        </a:rPr>
                        <a:t>Supports Access Control Lists (ACLs) and 802.1X</a:t>
                      </a:r>
                      <a:endParaRPr lang="en-US" sz="1100" dirty="0">
                        <a:solidFill>
                          <a:schemeClr val="bg1"/>
                        </a:solidFill>
                        <a:latin typeface="HP Simplified" pitchFamily="34" charset="0"/>
                      </a:endParaRPr>
                    </a:p>
                  </a:txBody>
                  <a:tcPr anchor="ctr">
                    <a:solidFill>
                      <a:srgbClr val="E7E7E7"/>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dirty="0" smtClean="0">
                          <a:latin typeface="HP Simplified" pitchFamily="34" charset="0"/>
                        </a:rPr>
                        <a:t>Enhanced security.</a:t>
                      </a:r>
                      <a:r>
                        <a:rPr lang="en-US" sz="1100" baseline="0" dirty="0" smtClean="0">
                          <a:latin typeface="HP Simplified" pitchFamily="34" charset="0"/>
                        </a:rPr>
                        <a:t> Use 802.1X to enforce network access controls.  ACL rules can granularly define who has access to what areas of your network. </a:t>
                      </a:r>
                      <a:endParaRPr lang="en-US" sz="1100" dirty="0">
                        <a:solidFill>
                          <a:schemeClr val="bg1"/>
                        </a:solidFill>
                        <a:latin typeface="HP Simplified" pitchFamily="34" charset="0"/>
                      </a:endParaRPr>
                    </a:p>
                  </a:txBody>
                  <a:tcPr anchor="ctr"/>
                </a:tc>
              </a:tr>
              <a:tr h="323558">
                <a:tc>
                  <a:txBody>
                    <a:bodyPr/>
                    <a:lstStyle/>
                    <a:p>
                      <a:pPr marL="171450" indent="-171450">
                        <a:buFont typeface="Arial" pitchFamily="34" charset="0"/>
                        <a:buChar char="•"/>
                      </a:pPr>
                      <a:r>
                        <a:rPr lang="en-US" sz="1100" baseline="0" dirty="0" smtClean="0">
                          <a:latin typeface="HP Simplified" pitchFamily="34" charset="0"/>
                        </a:rPr>
                        <a:t>Extra ports for SFP fiber connectivity.  True ports, not combo ports.</a:t>
                      </a:r>
                      <a:endParaRPr lang="en-US" sz="1100" dirty="0">
                        <a:solidFill>
                          <a:schemeClr val="bg1"/>
                        </a:solidFill>
                        <a:latin typeface="HP Simplified" pitchFamily="34" charset="0"/>
                      </a:endParaRPr>
                    </a:p>
                  </a:txBody>
                  <a:tcPr anchor="ctr"/>
                </a:tc>
                <a:tc>
                  <a:txBody>
                    <a:bodyPr/>
                    <a:lstStyle/>
                    <a:p>
                      <a:pPr marL="171450" indent="-171450">
                        <a:buFont typeface="Arial" pitchFamily="34" charset="0"/>
                        <a:buChar char="•"/>
                      </a:pPr>
                      <a:r>
                        <a:rPr lang="en-US" sz="1100" dirty="0" smtClean="0">
                          <a:latin typeface="HP Simplified" pitchFamily="34" charset="0"/>
                        </a:rPr>
                        <a:t>Greater port capacity and switch performance than switches</a:t>
                      </a:r>
                      <a:r>
                        <a:rPr lang="en-US" sz="1100" baseline="0" dirty="0" smtClean="0">
                          <a:latin typeface="HP Simplified" pitchFamily="34" charset="0"/>
                        </a:rPr>
                        <a:t> using combo ports.</a:t>
                      </a:r>
                      <a:endParaRPr lang="en-US" sz="1100" dirty="0">
                        <a:solidFill>
                          <a:schemeClr val="bg1"/>
                        </a:solidFill>
                        <a:latin typeface="HP Simplified" pitchFamily="34" charset="0"/>
                      </a:endParaRPr>
                    </a:p>
                  </a:txBody>
                  <a:tcPr anchor="ctr"/>
                </a:tc>
              </a:tr>
              <a:tr h="237437">
                <a:tc>
                  <a:txBody>
                    <a:bodyPr/>
                    <a:lstStyle/>
                    <a:p>
                      <a:pPr marL="171450" indent="-171450">
                        <a:buFont typeface="Arial" pitchFamily="34" charset="0"/>
                        <a:buChar char="•"/>
                      </a:pPr>
                      <a:r>
                        <a:rPr lang="en-US" sz="1100" dirty="0" smtClean="0">
                          <a:latin typeface="HP Simplified" pitchFamily="34" charset="0"/>
                        </a:rPr>
                        <a:t>Smart web-based management with advanced features.</a:t>
                      </a:r>
                      <a:endParaRPr lang="en-US" sz="1100" dirty="0">
                        <a:solidFill>
                          <a:schemeClr val="bg1"/>
                        </a:solidFill>
                        <a:latin typeface="HP Simplified" pitchFamily="34" charset="0"/>
                      </a:endParaRPr>
                    </a:p>
                  </a:txBody>
                  <a:tcPr anchor="ctr"/>
                </a:tc>
                <a:tc>
                  <a:txBody>
                    <a:bodyPr/>
                    <a:lstStyle/>
                    <a:p>
                      <a:pPr marL="171450" indent="-171450">
                        <a:buFont typeface="Arial" pitchFamily="34" charset="0"/>
                        <a:buChar char="•"/>
                      </a:pPr>
                      <a:r>
                        <a:rPr lang="en-US" sz="1100" dirty="0" smtClean="0">
                          <a:latin typeface="HP Simplified" pitchFamily="34" charset="0"/>
                        </a:rPr>
                        <a:t>Simple</a:t>
                      </a:r>
                      <a:r>
                        <a:rPr lang="en-US" sz="1100" baseline="0" dirty="0" smtClean="0">
                          <a:latin typeface="HP Simplified" pitchFamily="34" charset="0"/>
                        </a:rPr>
                        <a:t> to use web interface allows you to customize network operation.</a:t>
                      </a:r>
                      <a:endParaRPr lang="en-US" sz="1100" dirty="0">
                        <a:solidFill>
                          <a:schemeClr val="bg1"/>
                        </a:solidFill>
                        <a:latin typeface="HP Simplified" pitchFamily="34" charset="0"/>
                      </a:endParaRPr>
                    </a:p>
                  </a:txBody>
                  <a:tcPr anchor="ctr"/>
                </a:tc>
              </a:tr>
              <a:tr h="704894">
                <a:tc>
                  <a:txBody>
                    <a:bodyPr/>
                    <a:lstStyle/>
                    <a:p>
                      <a:pPr marL="171450" indent="-171450">
                        <a:buFont typeface="Arial" pitchFamily="34" charset="0"/>
                        <a:buChar char="•"/>
                      </a:pPr>
                      <a:r>
                        <a:rPr lang="en-US" sz="1100" baseline="0" dirty="0" smtClean="0">
                          <a:latin typeface="HP Simplified" pitchFamily="34" charset="0"/>
                        </a:rPr>
                        <a:t>Choose from among four Power over Ethernet models.  </a:t>
                      </a:r>
                    </a:p>
                    <a:p>
                      <a:pPr marL="171450" indent="-171450">
                        <a:buFont typeface="Arial" pitchFamily="34" charset="0"/>
                        <a:buChar char="•"/>
                      </a:pPr>
                      <a:r>
                        <a:rPr lang="en-US" sz="1100" baseline="0" dirty="0" smtClean="0">
                          <a:latin typeface="HP Simplified" pitchFamily="34" charset="0"/>
                        </a:rPr>
                        <a:t>Two 24-port models, one 170 Watts of PoE and the other 365 Watts of PoE.  </a:t>
                      </a:r>
                    </a:p>
                    <a:p>
                      <a:pPr marL="171450" indent="-171450">
                        <a:buFont typeface="Arial" pitchFamily="34" charset="0"/>
                        <a:buChar char="•"/>
                      </a:pPr>
                      <a:r>
                        <a:rPr lang="en-US" sz="1100" baseline="0" dirty="0" smtClean="0">
                          <a:latin typeface="HP Simplified" pitchFamily="34" charset="0"/>
                        </a:rPr>
                        <a:t>Two 8-port models, one 65W of PoE and the other 180W of PoE.  </a:t>
                      </a:r>
                      <a:endParaRPr lang="en-US" sz="1100" baseline="0" dirty="0" smtClean="0">
                        <a:solidFill>
                          <a:schemeClr val="bg1"/>
                        </a:solidFill>
                        <a:latin typeface="HP Simplified" pitchFamily="34" charset="0"/>
                      </a:endParaRPr>
                    </a:p>
                  </a:txBody>
                  <a:tcPr anchor="ctr"/>
                </a:tc>
                <a:tc>
                  <a:txBody>
                    <a:bodyPr/>
                    <a:lstStyle/>
                    <a:p>
                      <a:pPr marL="171450" indent="-171450">
                        <a:buFont typeface="Arial" pitchFamily="34" charset="0"/>
                        <a:buChar char="•"/>
                      </a:pPr>
                      <a:r>
                        <a:rPr lang="en-US" sz="1100" dirty="0" smtClean="0">
                          <a:latin typeface="HP Simplified" pitchFamily="34" charset="0"/>
                        </a:rPr>
                        <a:t>It</a:t>
                      </a:r>
                      <a:r>
                        <a:rPr lang="en-US" sz="1100" baseline="0" dirty="0" smtClean="0">
                          <a:latin typeface="HP Simplified" pitchFamily="34" charset="0"/>
                        </a:rPr>
                        <a:t> is most cost-effective to buy the model that most matches the </a:t>
                      </a:r>
                      <a:r>
                        <a:rPr lang="en-US" sz="1100" baseline="0" dirty="0" err="1" smtClean="0">
                          <a:latin typeface="HP Simplified" pitchFamily="34" charset="0"/>
                        </a:rPr>
                        <a:t>PoE</a:t>
                      </a:r>
                      <a:r>
                        <a:rPr lang="en-US" sz="1100" baseline="0" dirty="0" smtClean="0">
                          <a:latin typeface="HP Simplified" pitchFamily="34" charset="0"/>
                        </a:rPr>
                        <a:t> power level you require. </a:t>
                      </a:r>
                    </a:p>
                    <a:p>
                      <a:pPr marL="171450" indent="-171450">
                        <a:buFont typeface="Arial" pitchFamily="34" charset="0"/>
                        <a:buChar char="•"/>
                      </a:pPr>
                      <a:r>
                        <a:rPr lang="en-US" sz="1100" baseline="0" dirty="0" smtClean="0">
                          <a:latin typeface="HP Simplified" pitchFamily="34" charset="0"/>
                        </a:rPr>
                        <a:t> </a:t>
                      </a:r>
                      <a:r>
                        <a:rPr lang="en-US" sz="1100" baseline="0" dirty="0" err="1" smtClean="0">
                          <a:latin typeface="HP Simplified" pitchFamily="34" charset="0"/>
                        </a:rPr>
                        <a:t>PoE</a:t>
                      </a:r>
                      <a:r>
                        <a:rPr lang="en-US" sz="1100" baseline="0" dirty="0" smtClean="0">
                          <a:latin typeface="HP Simplified" pitchFamily="34" charset="0"/>
                        </a:rPr>
                        <a:t> enables powering of client devices like IP phones, thin clients, wireless APs, etc without additional wiring. </a:t>
                      </a:r>
                      <a:endParaRPr lang="en-US" sz="1100" dirty="0">
                        <a:solidFill>
                          <a:schemeClr val="bg1"/>
                        </a:solidFill>
                        <a:latin typeface="HP Simplified" pitchFamily="34" charset="0"/>
                      </a:endParaRPr>
                    </a:p>
                  </a:txBody>
                  <a:tcPr anchor="ctr"/>
                </a:tc>
              </a:tr>
              <a:tr h="323558">
                <a:tc>
                  <a:txBody>
                    <a:bodyPr/>
                    <a:lstStyle/>
                    <a:p>
                      <a:pPr marL="171450" indent="-171450">
                        <a:buFont typeface="Arial" pitchFamily="34" charset="0"/>
                        <a:buChar char="•"/>
                      </a:pPr>
                      <a:r>
                        <a:rPr lang="en-US" sz="1100" dirty="0" smtClean="0">
                          <a:latin typeface="HP Simplified" pitchFamily="34" charset="0"/>
                        </a:rPr>
                        <a:t>Lifetime Warranty.  Covers</a:t>
                      </a:r>
                      <a:r>
                        <a:rPr lang="en-US" sz="1100" baseline="0" dirty="0" smtClean="0">
                          <a:latin typeface="HP Simplified" pitchFamily="34" charset="0"/>
                        </a:rPr>
                        <a:t> power supply and fans.</a:t>
                      </a:r>
                    </a:p>
                    <a:p>
                      <a:pPr marL="171450" indent="-171450">
                        <a:buFont typeface="Arial" pitchFamily="34" charset="0"/>
                        <a:buChar char="•"/>
                      </a:pPr>
                      <a:r>
                        <a:rPr lang="en-US" sz="1100" baseline="0" dirty="0" smtClean="0">
                          <a:latin typeface="HP Simplified" pitchFamily="34" charset="0"/>
                        </a:rPr>
                        <a:t>Next business day advanced hardware replacement.</a:t>
                      </a:r>
                      <a:endParaRPr lang="en-US" sz="1100" dirty="0">
                        <a:solidFill>
                          <a:schemeClr val="bg1"/>
                        </a:solidFill>
                        <a:latin typeface="HP Simplified" pitchFamily="34" charset="0"/>
                      </a:endParaRPr>
                    </a:p>
                  </a:txBody>
                  <a:tcPr anchor="ctr"/>
                </a:tc>
                <a:tc>
                  <a:txBody>
                    <a:bodyPr/>
                    <a:lstStyle/>
                    <a:p>
                      <a:pPr marL="171450" indent="-171450">
                        <a:buFont typeface="Arial" pitchFamily="34" charset="0"/>
                        <a:buChar char="•"/>
                      </a:pPr>
                      <a:r>
                        <a:rPr lang="en-US" sz="1100" dirty="0" smtClean="0">
                          <a:latin typeface="HP Simplified" pitchFamily="34" charset="0"/>
                        </a:rPr>
                        <a:t>High quality products giving peace of mind about</a:t>
                      </a:r>
                      <a:r>
                        <a:rPr lang="en-US" sz="1100" baseline="0" dirty="0" smtClean="0">
                          <a:latin typeface="HP Simplified" pitchFamily="34" charset="0"/>
                        </a:rPr>
                        <a:t> the </a:t>
                      </a:r>
                      <a:r>
                        <a:rPr lang="en-US" sz="1100" dirty="0" smtClean="0">
                          <a:latin typeface="HP Simplified" pitchFamily="34" charset="0"/>
                        </a:rPr>
                        <a:t>network installation.</a:t>
                      </a:r>
                      <a:endParaRPr lang="en-US" sz="1100" dirty="0">
                        <a:solidFill>
                          <a:schemeClr val="bg1"/>
                        </a:solidFill>
                        <a:latin typeface="HP Simplified" pitchFamily="34" charset="0"/>
                      </a:endParaRPr>
                    </a:p>
                  </a:txBody>
                  <a:tcPr anchor="ctr"/>
                </a:tc>
              </a:tr>
            </a:tbl>
          </a:graphicData>
        </a:graphic>
      </p:graphicFrame>
      <p:pic>
        <p:nvPicPr>
          <p:cNvPr id="4098" name="Picture 2" descr="C:\Users\thekkeku\Documents\Wuquiong\pics\1910family.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82437" y="231775"/>
            <a:ext cx="3005192" cy="924096"/>
          </a:xfrm>
          <a:prstGeom prst="rect">
            <a:avLst/>
          </a:prstGeom>
          <a:noFill/>
        </p:spPr>
      </p:pic>
      <p:sp>
        <p:nvSpPr>
          <p:cNvPr id="10" name="Footer Placeholder 3"/>
          <p:cNvSpPr txBox="1">
            <a:spLocks/>
          </p:cNvSpPr>
          <p:nvPr/>
        </p:nvSpPr>
        <p:spPr>
          <a:xfrm>
            <a:off x="5394326" y="4760364"/>
            <a:ext cx="1826282" cy="182126"/>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smtClean="0">
                <a:ln>
                  <a:noFill/>
                </a:ln>
                <a:solidFill>
                  <a:schemeClr val="bg1">
                    <a:lumMod val="75000"/>
                  </a:schemeClr>
                </a:solidFill>
                <a:effectLst/>
                <a:uLnTx/>
                <a:uFillTx/>
                <a:latin typeface="+mn-lt"/>
                <a:ea typeface="+mn-ea"/>
                <a:cs typeface="+mn-cs"/>
              </a:rPr>
              <a:t>HP Confidential</a:t>
            </a:r>
            <a:endParaRPr kumimoji="0" lang="en-US" sz="700" b="0" i="0" u="none" strike="noStrike" kern="1200" cap="none" spc="0" normalizeH="0" baseline="0" noProof="0" dirty="0">
              <a:ln>
                <a:noFill/>
              </a:ln>
              <a:solidFill>
                <a:schemeClr val="bg1">
                  <a:lumMod val="75000"/>
                </a:schemeClr>
              </a:solidFill>
              <a:effectLst/>
              <a:uLnTx/>
              <a:uFillTx/>
              <a:latin typeface="+mn-lt"/>
              <a:ea typeface="+mn-ea"/>
              <a:cs typeface="+mn-cs"/>
            </a:endParaRPr>
          </a:p>
        </p:txBody>
      </p:sp>
    </p:spTree>
    <p:extLst>
      <p:ext uri="{BB962C8B-B14F-4D97-AF65-F5344CB8AC3E}">
        <p14:creationId xmlns:p14="http://schemas.microsoft.com/office/powerpoint/2010/main" val="198380255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Features/benefits of </a:t>
            </a:r>
            <a:r>
              <a:rPr lang="en-US" dirty="0"/>
              <a:t>the V-M200 Access Point</a:t>
            </a:r>
          </a:p>
        </p:txBody>
      </p:sp>
      <p:graphicFrame>
        <p:nvGraphicFramePr>
          <p:cNvPr id="3" name="Table 2"/>
          <p:cNvGraphicFramePr>
            <a:graphicFrameLocks noGrp="1"/>
          </p:cNvGraphicFramePr>
          <p:nvPr>
            <p:extLst>
              <p:ext uri="{D42A27DB-BD31-4B8C-83A1-F6EECF244321}">
                <p14:modId xmlns:p14="http://schemas.microsoft.com/office/powerpoint/2010/main" val="1611335520"/>
              </p:ext>
            </p:extLst>
          </p:nvPr>
        </p:nvGraphicFramePr>
        <p:xfrm>
          <a:off x="320675" y="800154"/>
          <a:ext cx="8128000" cy="3737734"/>
        </p:xfrm>
        <a:graphic>
          <a:graphicData uri="http://schemas.openxmlformats.org/drawingml/2006/table">
            <a:tbl>
              <a:tblPr firstRow="1" bandRow="1">
                <a:tableStyleId>{5C22544A-7EE6-4342-B048-85BDC9FD1C3A}</a:tableStyleId>
              </a:tblPr>
              <a:tblGrid>
                <a:gridCol w="2971008"/>
                <a:gridCol w="5156992"/>
              </a:tblGrid>
              <a:tr h="362074">
                <a:tc>
                  <a:txBody>
                    <a:bodyPr/>
                    <a:lstStyle/>
                    <a:p>
                      <a:r>
                        <a:rPr lang="en-US" sz="1200" b="1" dirty="0" smtClean="0">
                          <a:latin typeface="HP Simplified" pitchFamily="34" charset="0"/>
                        </a:rPr>
                        <a:t>Feature</a:t>
                      </a:r>
                      <a:endParaRPr lang="en-US" sz="1200" b="1" dirty="0">
                        <a:latin typeface="HP Simplified" pitchFamily="34" charset="0"/>
                      </a:endParaRPr>
                    </a:p>
                  </a:txBody>
                  <a:tcPr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200" b="1" dirty="0" smtClean="0">
                          <a:latin typeface="HP Simplified" pitchFamily="34" charset="0"/>
                        </a:rPr>
                        <a:t>Benefit</a:t>
                      </a:r>
                      <a:endParaRPr lang="en-US" sz="1200" b="1" dirty="0">
                        <a:latin typeface="HP Simplified" pitchFamily="34" charset="0"/>
                      </a:endParaRPr>
                    </a:p>
                  </a:txBody>
                  <a:tcPr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548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HP Simplified" pitchFamily="34" charset="0"/>
                        </a:rPr>
                        <a:t>Fully Standards Compliant 802.11n Access Point</a:t>
                      </a:r>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CBCB"/>
                    </a:solidFill>
                  </a:tcPr>
                </a:tc>
                <a:tc>
                  <a:txBody>
                    <a:bodyPr/>
                    <a:lstStyle/>
                    <a:p>
                      <a:pPr marL="171450" indent="-171450">
                        <a:buClrTx/>
                        <a:buFont typeface="Arial" pitchFamily="34" charset="0"/>
                        <a:buChar char="•"/>
                      </a:pPr>
                      <a:r>
                        <a:rPr lang="en-US" sz="1100" dirty="0" smtClean="0">
                          <a:latin typeface="HP Simplified" pitchFamily="34" charset="0"/>
                        </a:rPr>
                        <a:t>Supports</a:t>
                      </a:r>
                      <a:r>
                        <a:rPr lang="en-US" sz="1100" baseline="0" dirty="0" smtClean="0">
                          <a:latin typeface="HP Simplified" pitchFamily="34" charset="0"/>
                        </a:rPr>
                        <a:t> all compliant wireless devices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aseline="0" dirty="0" smtClean="0">
                          <a:latin typeface="HP Simplified" pitchFamily="34" charset="0"/>
                        </a:rPr>
                        <a:t>Better Coverage and Range than 802.11 a/b/g AP </a:t>
                      </a:r>
                    </a:p>
                    <a:p>
                      <a:pPr marL="171450" indent="-171450">
                        <a:buClrTx/>
                        <a:buFont typeface="Arial" pitchFamily="34" charset="0"/>
                        <a:buChar char="•"/>
                      </a:pPr>
                      <a:r>
                        <a:rPr lang="en-US" sz="1100" baseline="0" dirty="0" smtClean="0">
                          <a:latin typeface="HP Simplified" pitchFamily="34" charset="0"/>
                        </a:rPr>
                        <a:t>Higher Throughput than 802.11 a/b/g AP</a:t>
                      </a:r>
                      <a:endParaRPr lang="en-US" sz="1100" dirty="0">
                        <a:latin typeface="HP Simplified" pitchFamily="34" charset="0"/>
                      </a:endParaRPr>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CBCB"/>
                    </a:solidFill>
                  </a:tcPr>
                </a:tc>
              </a:tr>
              <a:tr h="3886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HP Simplified" pitchFamily="34" charset="0"/>
                        </a:rPr>
                        <a:t>Independently Managed using Intuitive Web UI</a:t>
                      </a:r>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7E7"/>
                    </a:solidFill>
                  </a:tcPr>
                </a:tc>
                <a:tc>
                  <a:txBody>
                    <a:bodyPr/>
                    <a:lstStyle/>
                    <a:p>
                      <a:pPr marL="171450" indent="-171450">
                        <a:buClrTx/>
                        <a:buFont typeface="Arial" pitchFamily="34" charset="0"/>
                        <a:buChar char="•"/>
                      </a:pPr>
                      <a:r>
                        <a:rPr lang="en-US" sz="1100" dirty="0" smtClean="0">
                          <a:latin typeface="HP Simplified" pitchFamily="34" charset="0"/>
                        </a:rPr>
                        <a:t>Simple</a:t>
                      </a:r>
                      <a:r>
                        <a:rPr lang="en-US" sz="1100" baseline="0" dirty="0" smtClean="0">
                          <a:latin typeface="HP Simplified" pitchFamily="34" charset="0"/>
                        </a:rPr>
                        <a:t> to use and configure</a:t>
                      </a:r>
                    </a:p>
                    <a:p>
                      <a:pPr marL="171450" indent="-171450">
                        <a:buClrTx/>
                        <a:buFont typeface="Arial" pitchFamily="34" charset="0"/>
                        <a:buChar char="•"/>
                      </a:pPr>
                      <a:r>
                        <a:rPr lang="en-US" sz="1100" baseline="0" dirty="0" smtClean="0">
                          <a:latin typeface="HP Simplified" pitchFamily="34" charset="0"/>
                        </a:rPr>
                        <a:t>Rapidly get your wireless network up and running</a:t>
                      </a:r>
                      <a:endParaRPr lang="en-US" sz="1100" dirty="0">
                        <a:latin typeface="HP Simplified" pitchFamily="34" charset="0"/>
                      </a:endParaRPr>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7E7"/>
                    </a:solidFill>
                  </a:tcPr>
                </a:tc>
              </a:tr>
              <a:tr h="3886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HP Simplified" pitchFamily="34" charset="0"/>
                        </a:rPr>
                        <a:t>Dual Band</a:t>
                      </a:r>
                      <a:r>
                        <a:rPr lang="en-US" sz="1100" baseline="0" dirty="0" smtClean="0">
                          <a:latin typeface="HP Simplified" pitchFamily="34" charset="0"/>
                        </a:rPr>
                        <a:t> Capability</a:t>
                      </a:r>
                      <a:endParaRPr lang="en-US" sz="1100" dirty="0" smtClean="0">
                        <a:latin typeface="HP Simplified" pitchFamily="34" charset="0"/>
                      </a:endParaRPr>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CBCB"/>
                    </a:solidFill>
                  </a:tcPr>
                </a:tc>
                <a:tc>
                  <a:txBody>
                    <a:bodyPr/>
                    <a:lstStyle/>
                    <a:p>
                      <a:pPr marL="171450" indent="-171450">
                        <a:buClrTx/>
                        <a:buFont typeface="Arial" pitchFamily="34" charset="0"/>
                        <a:buChar char="•"/>
                      </a:pPr>
                      <a:r>
                        <a:rPr lang="en-US" sz="1100" dirty="0" smtClean="0">
                          <a:latin typeface="HP Simplified" pitchFamily="34" charset="0"/>
                        </a:rPr>
                        <a:t>Get the highest speeds</a:t>
                      </a:r>
                      <a:r>
                        <a:rPr lang="en-US" sz="1100" baseline="0" dirty="0" smtClean="0">
                          <a:latin typeface="HP Simplified" pitchFamily="34" charset="0"/>
                        </a:rPr>
                        <a:t> possible yet still seamlessly support legacy 802.11 a or b/g clients</a:t>
                      </a:r>
                      <a:endParaRPr lang="en-US" sz="1100" dirty="0">
                        <a:latin typeface="HP Simplified" pitchFamily="34" charset="0"/>
                      </a:endParaRPr>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CBCB"/>
                    </a:solidFill>
                  </a:tcPr>
                </a:tc>
              </a:tr>
              <a:tr h="3886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HP Simplified" pitchFamily="34" charset="0"/>
                        </a:rPr>
                        <a:t>4</a:t>
                      </a:r>
                      <a:r>
                        <a:rPr lang="en-US" sz="1100" baseline="0" dirty="0" smtClean="0">
                          <a:latin typeface="HP Simplified" pitchFamily="34" charset="0"/>
                        </a:rPr>
                        <a:t> SSIDs, 4 VLANs</a:t>
                      </a:r>
                      <a:endParaRPr lang="en-US" sz="1100" dirty="0" smtClean="0">
                        <a:latin typeface="HP Simplified" pitchFamily="34" charset="0"/>
                      </a:endParaRPr>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7E7"/>
                    </a:solidFill>
                  </a:tcPr>
                </a:tc>
                <a:tc>
                  <a:txBody>
                    <a:bodyPr/>
                    <a:lstStyle/>
                    <a:p>
                      <a:pPr marL="171450" indent="-171450">
                        <a:buClrTx/>
                        <a:buFont typeface="Arial" pitchFamily="34" charset="0"/>
                        <a:buChar char="•"/>
                      </a:pPr>
                      <a:r>
                        <a:rPr lang="en-US" sz="1100" dirty="0" smtClean="0">
                          <a:latin typeface="HP Simplified" pitchFamily="34" charset="0"/>
                        </a:rPr>
                        <a:t>Allows</a:t>
                      </a:r>
                      <a:r>
                        <a:rPr lang="en-US" sz="1100" baseline="0" dirty="0" smtClean="0">
                          <a:latin typeface="HP Simplified" pitchFamily="34" charset="0"/>
                        </a:rPr>
                        <a:t> administrator to separate clients into 4 different user classes, each with customized security and QOS features</a:t>
                      </a:r>
                      <a:endParaRPr lang="en-US" sz="1100" dirty="0">
                        <a:latin typeface="HP Simplified" pitchFamily="34" charset="0"/>
                      </a:endParaRPr>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7E7"/>
                    </a:solidFill>
                  </a:tcPr>
                </a:tc>
              </a:tr>
              <a:tr h="548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HP Simplified" pitchFamily="34" charset="0"/>
                        </a:rPr>
                        <a:t>Powered by 802.3af PoE or standard AC power supply</a:t>
                      </a:r>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CBCB"/>
                    </a:solidFill>
                  </a:tcPr>
                </a:tc>
                <a:tc>
                  <a:txBody>
                    <a:bodyPr/>
                    <a:lstStyle/>
                    <a:p>
                      <a:pPr marL="171450" indent="-171450">
                        <a:buClrTx/>
                        <a:buFont typeface="Arial" pitchFamily="34" charset="0"/>
                        <a:buChar char="•"/>
                      </a:pPr>
                      <a:r>
                        <a:rPr lang="en-US" sz="1100" dirty="0" smtClean="0">
                          <a:latin typeface="HP Simplified" pitchFamily="34" charset="0"/>
                        </a:rPr>
                        <a:t>Powered by PoE enabled </a:t>
                      </a:r>
                      <a:r>
                        <a:rPr lang="en-US" sz="1100" baseline="0" dirty="0" smtClean="0">
                          <a:latin typeface="HP Simplified" pitchFamily="34" charset="0"/>
                        </a:rPr>
                        <a:t> switch or PoE Injector for areas with inaccessible power outlet or p</a:t>
                      </a:r>
                      <a:r>
                        <a:rPr lang="en-US" sz="1100" dirty="0" smtClean="0">
                          <a:latin typeface="HP Simplified" pitchFamily="34" charset="0"/>
                        </a:rPr>
                        <a:t>lug</a:t>
                      </a:r>
                      <a:r>
                        <a:rPr lang="en-US" sz="1100" baseline="0" dirty="0" smtClean="0">
                          <a:latin typeface="HP Simplified" pitchFamily="34" charset="0"/>
                        </a:rPr>
                        <a:t> into a nearby outlet for simple deployment</a:t>
                      </a:r>
                      <a:endParaRPr lang="en-US" sz="1100" dirty="0">
                        <a:latin typeface="HP Simplified" pitchFamily="34" charset="0"/>
                      </a:endParaRPr>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CBCB"/>
                    </a:solidFill>
                  </a:tcPr>
                </a:tc>
              </a:tr>
              <a:tr h="38862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 sz="1100" kern="1200" dirty="0" smtClean="0">
                          <a:solidFill>
                            <a:schemeClr val="dk1"/>
                          </a:solidFill>
                          <a:latin typeface="HP Simplified" pitchFamily="34" charset="0"/>
                          <a:ea typeface="+mn-ea"/>
                          <a:cs typeface="+mn-cs"/>
                        </a:rPr>
                        <a:t>WPA/WPA2</a:t>
                      </a:r>
                      <a:br>
                        <a:rPr lang="es-ES" sz="1100" kern="1200" dirty="0" smtClean="0">
                          <a:solidFill>
                            <a:schemeClr val="dk1"/>
                          </a:solidFill>
                          <a:latin typeface="HP Simplified" pitchFamily="34" charset="0"/>
                          <a:ea typeface="+mn-ea"/>
                          <a:cs typeface="+mn-cs"/>
                        </a:rPr>
                      </a:br>
                      <a:r>
                        <a:rPr lang="en-US" sz="1100" kern="1200" dirty="0" smtClean="0">
                          <a:solidFill>
                            <a:schemeClr val="dk1"/>
                          </a:solidFill>
                          <a:latin typeface="HP Simplified" pitchFamily="34" charset="0"/>
                          <a:ea typeface="+mn-ea"/>
                          <a:cs typeface="+mn-cs"/>
                        </a:rPr>
                        <a:t>(Personal/Enterprise)  Encryption</a:t>
                      </a:r>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7E7"/>
                    </a:solidFill>
                  </a:tcPr>
                </a:tc>
                <a:tc>
                  <a:txBody>
                    <a:bodyPr/>
                    <a:lstStyle/>
                    <a:p>
                      <a:pPr marL="171450" indent="-171450">
                        <a:buClrTx/>
                        <a:buFont typeface="Arial" pitchFamily="34" charset="0"/>
                        <a:buChar char="•"/>
                      </a:pPr>
                      <a:r>
                        <a:rPr lang="en-US" sz="1100" dirty="0" smtClean="0">
                          <a:latin typeface="HP Simplified" pitchFamily="34" charset="0"/>
                        </a:rPr>
                        <a:t>Prevent Eavesdroppers from deciphering your wireless Data</a:t>
                      </a:r>
                      <a:endParaRPr lang="en-US" sz="1100" dirty="0">
                        <a:latin typeface="HP Simplified" pitchFamily="34" charset="0"/>
                      </a:endParaRPr>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7E7"/>
                    </a:solidFill>
                  </a:tcPr>
                </a:tc>
              </a:tr>
              <a:tr h="228600">
                <a:tc>
                  <a:txBody>
                    <a:bodyPr/>
                    <a:lstStyle/>
                    <a:p>
                      <a:r>
                        <a:rPr lang="en-US" sz="1100" dirty="0" smtClean="0">
                          <a:latin typeface="HP Simplified" pitchFamily="34" charset="0"/>
                        </a:rPr>
                        <a:t>802.1x Authentication</a:t>
                      </a:r>
                      <a:endParaRPr lang="en-US" sz="1100" dirty="0">
                        <a:latin typeface="HP Simplified" pitchFamily="34" charset="0"/>
                      </a:endParaRPr>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CBCB"/>
                    </a:solidFill>
                  </a:tcPr>
                </a:tc>
                <a:tc>
                  <a:txBody>
                    <a:bodyPr/>
                    <a:lstStyle/>
                    <a:p>
                      <a:pPr marL="171450" indent="-171450">
                        <a:buClrTx/>
                        <a:buFont typeface="Arial" pitchFamily="34" charset="0"/>
                        <a:buChar char="•"/>
                      </a:pPr>
                      <a:r>
                        <a:rPr lang="en-US" sz="1100" dirty="0" smtClean="0">
                          <a:latin typeface="HP Simplified" pitchFamily="34" charset="0"/>
                        </a:rPr>
                        <a:t>Prevent unauthorized users from accessing your</a:t>
                      </a:r>
                      <a:r>
                        <a:rPr lang="en-US" sz="1100" baseline="0" dirty="0" smtClean="0">
                          <a:latin typeface="HP Simplified" pitchFamily="34" charset="0"/>
                        </a:rPr>
                        <a:t> network</a:t>
                      </a:r>
                      <a:endParaRPr lang="en-US" sz="1100" dirty="0">
                        <a:latin typeface="HP Simplified" pitchFamily="34" charset="0"/>
                      </a:endParaRPr>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BCBCB"/>
                    </a:solidFill>
                  </a:tcPr>
                </a:tc>
              </a:tr>
              <a:tr h="388620">
                <a:tc>
                  <a:txBody>
                    <a:bodyPr/>
                    <a:lstStyle/>
                    <a:p>
                      <a:r>
                        <a:rPr lang="en-US" sz="1100" dirty="0" smtClean="0">
                          <a:latin typeface="HP Simplified" pitchFamily="34" charset="0"/>
                        </a:rPr>
                        <a:t>802.1p, </a:t>
                      </a:r>
                      <a:r>
                        <a:rPr lang="en-US" sz="1100" dirty="0" err="1" smtClean="0">
                          <a:latin typeface="HP Simplified" pitchFamily="34" charset="0"/>
                        </a:rPr>
                        <a:t>Diffserv</a:t>
                      </a:r>
                      <a:r>
                        <a:rPr lang="en-US" sz="1100" dirty="0" smtClean="0">
                          <a:latin typeface="HP Simplified" pitchFamily="34" charset="0"/>
                        </a:rPr>
                        <a:t>, and WMM QOS</a:t>
                      </a:r>
                      <a:endParaRPr lang="en-US" sz="1100" dirty="0">
                        <a:latin typeface="HP Simplified" pitchFamily="34" charset="0"/>
                      </a:endParaRPr>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7E7"/>
                    </a:solidFill>
                  </a:tcPr>
                </a:tc>
                <a:tc>
                  <a:txBody>
                    <a:bodyPr/>
                    <a:lstStyle/>
                    <a:p>
                      <a:pPr marL="171450" indent="-171450">
                        <a:buClrTx/>
                        <a:buFont typeface="Arial" pitchFamily="34" charset="0"/>
                        <a:buChar char="•"/>
                      </a:pPr>
                      <a:r>
                        <a:rPr lang="en-US" sz="1100" dirty="0" smtClean="0">
                          <a:latin typeface="HP Simplified" pitchFamily="34" charset="0"/>
                        </a:rPr>
                        <a:t>Increases performance and/or traffic reliability for sensitive applications such ad Voice and Video</a:t>
                      </a:r>
                      <a:r>
                        <a:rPr lang="en-US" sz="1100" baseline="0" dirty="0" smtClean="0">
                          <a:latin typeface="HP Simplified" pitchFamily="34" charset="0"/>
                        </a:rPr>
                        <a:t>.</a:t>
                      </a:r>
                      <a:endParaRPr lang="en-US" sz="1100" dirty="0">
                        <a:latin typeface="HP Simplified" pitchFamily="34" charset="0"/>
                      </a:endParaRPr>
                    </a:p>
                  </a:txBody>
                  <a:tcPr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7E7E7"/>
                    </a:solidFill>
                  </a:tcPr>
                </a:tc>
              </a:tr>
            </a:tbl>
          </a:graphicData>
        </a:graphic>
      </p:graphicFrame>
      <p:pic>
        <p:nvPicPr>
          <p:cNvPr id="4" name="Picture 3" descr="Logo_new_abgn_nodraft_3D.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37764" y="1417638"/>
            <a:ext cx="564198" cy="168822"/>
          </a:xfrm>
          <a:prstGeom prst="rect">
            <a:avLst/>
          </a:prstGeom>
        </p:spPr>
      </p:pic>
    </p:spTree>
    <p:extLst>
      <p:ext uri="{BB962C8B-B14F-4D97-AF65-F5344CB8AC3E}">
        <p14:creationId xmlns:p14="http://schemas.microsoft.com/office/powerpoint/2010/main" val="32176076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 M220 802.11n Access Point features and benefits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43544792"/>
              </p:ext>
            </p:extLst>
          </p:nvPr>
        </p:nvGraphicFramePr>
        <p:xfrm>
          <a:off x="320674" y="1244640"/>
          <a:ext cx="8525152" cy="2190719"/>
        </p:xfrm>
        <a:graphic>
          <a:graphicData uri="http://schemas.openxmlformats.org/drawingml/2006/table">
            <a:tbl>
              <a:tblPr firstRow="1" bandRow="1">
                <a:tableStyleId>{2D5ABB26-0587-4C30-8999-92F81FD0307C}</a:tableStyleId>
              </a:tblPr>
              <a:tblGrid>
                <a:gridCol w="4262576"/>
                <a:gridCol w="4262576"/>
              </a:tblGrid>
              <a:tr h="316199">
                <a:tc>
                  <a:txBody>
                    <a:bodyPr/>
                    <a:lstStyle/>
                    <a:p>
                      <a:r>
                        <a:rPr lang="en-US" sz="1200" b="1" dirty="0" smtClean="0">
                          <a:solidFill>
                            <a:schemeClr val="bg1"/>
                          </a:solidFill>
                          <a:latin typeface="HP Simplified" pitchFamily="34" charset="0"/>
                        </a:rPr>
                        <a:t>Key features</a:t>
                      </a:r>
                      <a:endParaRPr lang="en-US" sz="1200" b="1" dirty="0">
                        <a:solidFill>
                          <a:schemeClr val="bg1"/>
                        </a:solidFill>
                        <a:latin typeface="HP Simplified"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r>
                        <a:rPr lang="en-US" sz="1200" b="1" dirty="0" smtClean="0">
                          <a:solidFill>
                            <a:schemeClr val="bg1"/>
                          </a:solidFill>
                          <a:latin typeface="HP Simplified" pitchFamily="34" charset="0"/>
                        </a:rPr>
                        <a:t>Benefits</a:t>
                      </a:r>
                      <a:endParaRPr lang="en-US" sz="1200" b="1" dirty="0">
                        <a:solidFill>
                          <a:schemeClr val="bg1"/>
                        </a:solidFill>
                        <a:latin typeface="HP Simplified"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r>
              <a:tr h="301546">
                <a:tc>
                  <a:txBody>
                    <a:bodyPr/>
                    <a:lstStyle/>
                    <a:p>
                      <a:pPr marL="171450" indent="-171450">
                        <a:buFont typeface="Arial" pitchFamily="34" charset="0"/>
                        <a:buChar char="•"/>
                      </a:pPr>
                      <a:r>
                        <a:rPr lang="en-US" sz="1100" b="0" dirty="0" smtClean="0">
                          <a:solidFill>
                            <a:schemeClr val="tx1"/>
                          </a:solidFill>
                        </a:rPr>
                        <a:t>IEEE</a:t>
                      </a:r>
                      <a:r>
                        <a:rPr lang="en-US" sz="1100" b="0" baseline="0" dirty="0" smtClean="0">
                          <a:solidFill>
                            <a:schemeClr val="tx1"/>
                          </a:solidFill>
                        </a:rPr>
                        <a:t> 802.11n wireless networking</a:t>
                      </a:r>
                      <a:endParaRPr lang="en-US"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BCBCB"/>
                    </a:solidFill>
                  </a:tcPr>
                </a:tc>
                <a:tc>
                  <a:txBody>
                    <a:bodyPr/>
                    <a:lstStyle/>
                    <a:p>
                      <a:pPr marL="171450" indent="-171450">
                        <a:buFont typeface="Arial" pitchFamily="34" charset="0"/>
                        <a:buChar char="•"/>
                      </a:pPr>
                      <a:r>
                        <a:rPr lang="en-US" sz="1100" b="0" dirty="0" smtClean="0">
                          <a:solidFill>
                            <a:schemeClr val="tx1"/>
                          </a:solidFill>
                        </a:rPr>
                        <a:t>High speed data transfer – up to 300 Mbps</a:t>
                      </a:r>
                      <a:r>
                        <a:rPr lang="en-US" sz="1100" b="0" baseline="0" dirty="0" smtClean="0">
                          <a:solidFill>
                            <a:schemeClr val="tx1"/>
                          </a:solidFill>
                        </a:rPr>
                        <a:t>. Rapid access to applications, Internet and data transfer over the wireless LAN</a:t>
                      </a:r>
                      <a:endParaRPr lang="en-US"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BCBCB"/>
                    </a:solidFill>
                  </a:tcPr>
                </a:tc>
              </a:tr>
              <a:tr h="182393">
                <a:tc>
                  <a:txBody>
                    <a:bodyPr/>
                    <a:lstStyle/>
                    <a:p>
                      <a:pPr marL="171450" indent="-171450">
                        <a:buFont typeface="Arial" pitchFamily="34" charset="0"/>
                        <a:buChar char="•"/>
                      </a:pPr>
                      <a:r>
                        <a:rPr lang="en-US" sz="1100" b="0" dirty="0" smtClean="0">
                          <a:solidFill>
                            <a:schemeClr val="tx1"/>
                          </a:solidFill>
                        </a:rPr>
                        <a:t>Dual band operation at 2.4GHz or 5GHz</a:t>
                      </a:r>
                      <a:endParaRPr lang="en-US"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7E7"/>
                    </a:solidFill>
                  </a:tcPr>
                </a:tc>
                <a:tc>
                  <a:txBody>
                    <a:bodyPr/>
                    <a:lstStyle/>
                    <a:p>
                      <a:pPr marL="171450" indent="-171450">
                        <a:buFont typeface="Arial" pitchFamily="34" charset="0"/>
                        <a:buChar char="•"/>
                      </a:pPr>
                      <a:r>
                        <a:rPr lang="en-US" sz="1100" b="0" dirty="0" smtClean="0">
                          <a:solidFill>
                            <a:schemeClr val="tx1"/>
                          </a:solidFill>
                        </a:rPr>
                        <a:t>Choice</a:t>
                      </a:r>
                      <a:r>
                        <a:rPr lang="en-US" sz="1100" b="0" baseline="0" dirty="0" smtClean="0">
                          <a:solidFill>
                            <a:schemeClr val="tx1"/>
                          </a:solidFill>
                        </a:rPr>
                        <a:t> of radio configuration to best support wireless clients including legacy wireless standards such as 802.11b/g and 802.11a</a:t>
                      </a:r>
                      <a:endParaRPr lang="en-US"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7E7"/>
                    </a:solidFill>
                  </a:tcPr>
                </a:tc>
              </a:tr>
              <a:tr h="0">
                <a:tc>
                  <a:txBody>
                    <a:bodyPr/>
                    <a:lstStyle/>
                    <a:p>
                      <a:pPr marL="171450" indent="-171450">
                        <a:buFont typeface="Arial" pitchFamily="34" charset="0"/>
                        <a:buChar char="•"/>
                      </a:pPr>
                      <a:r>
                        <a:rPr lang="en-US" sz="1100" b="0" dirty="0" smtClean="0">
                          <a:solidFill>
                            <a:schemeClr val="tx1"/>
                          </a:solidFill>
                        </a:rPr>
                        <a:t>Innovative “clustering” to simplify management of up to 10 Access Points</a:t>
                      </a:r>
                      <a:endParaRPr lang="en-US"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BCBCB"/>
                    </a:solidFill>
                  </a:tcPr>
                </a:tc>
                <a:tc>
                  <a:txBody>
                    <a:bodyPr/>
                    <a:lstStyle/>
                    <a:p>
                      <a:pPr marL="171450" indent="-171450">
                        <a:buFont typeface="Arial" pitchFamily="34" charset="0"/>
                        <a:buChar char="•"/>
                      </a:pPr>
                      <a:r>
                        <a:rPr lang="en-US" sz="1100" b="0" dirty="0" smtClean="0">
                          <a:solidFill>
                            <a:schemeClr val="tx1"/>
                          </a:solidFill>
                        </a:rPr>
                        <a:t>Simplified</a:t>
                      </a:r>
                      <a:r>
                        <a:rPr lang="en-US" sz="1100" b="0" baseline="0" dirty="0" smtClean="0">
                          <a:solidFill>
                            <a:schemeClr val="tx1"/>
                          </a:solidFill>
                        </a:rPr>
                        <a:t> wireless LAN administration of multiple APs on the network</a:t>
                      </a:r>
                      <a:endParaRPr lang="en-US" sz="1100" b="0" dirty="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BCBCB"/>
                    </a:solidFill>
                  </a:tcPr>
                </a:tc>
              </a:tr>
              <a:tr h="0">
                <a:tc>
                  <a:txBody>
                    <a:bodyPr/>
                    <a:lstStyle/>
                    <a:p>
                      <a:pPr marL="171450" indent="-171450">
                        <a:buFont typeface="Arial" pitchFamily="34" charset="0"/>
                        <a:buChar char="•"/>
                      </a:pPr>
                      <a:r>
                        <a:rPr lang="en-US" sz="1100" b="0" dirty="0" smtClean="0">
                          <a:solidFill>
                            <a:schemeClr val="tx1"/>
                          </a:solidFill>
                        </a:rPr>
                        <a:t>Lifetime Warranty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7E7"/>
                    </a:solidFill>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smtClean="0">
                          <a:solidFill>
                            <a:schemeClr val="tx1"/>
                          </a:solidFill>
                        </a:rPr>
                        <a:t>Peace</a:t>
                      </a:r>
                      <a:r>
                        <a:rPr lang="en-US" sz="1100" b="0" baseline="0" dirty="0" smtClean="0">
                          <a:solidFill>
                            <a:schemeClr val="tx1"/>
                          </a:solidFill>
                        </a:rPr>
                        <a:t> of mind – next business day replacement in the event of hardware failure. Phone support for as long as you own the product.</a:t>
                      </a:r>
                      <a:endParaRPr lang="en-US" sz="1100" b="0" dirty="0" smtClean="0">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7E7"/>
                    </a:solidFill>
                  </a:tcPr>
                </a:tc>
              </a:tr>
            </a:tbl>
          </a:graphicData>
        </a:graphic>
      </p:graphicFrame>
    </p:spTree>
    <p:extLst>
      <p:ext uri="{BB962C8B-B14F-4D97-AF65-F5344CB8AC3E}">
        <p14:creationId xmlns:p14="http://schemas.microsoft.com/office/powerpoint/2010/main" val="24184366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735546"/>
            <a:ext cx="8229600" cy="2808312"/>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7" name="圆角矩形 6">
            <a:hlinkClick r:id="rId3"/>
          </p:cNvPr>
          <p:cNvSpPr/>
          <p:nvPr/>
        </p:nvSpPr>
        <p:spPr>
          <a:xfrm>
            <a:off x="3589793" y="2832156"/>
            <a:ext cx="1440000"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defTabSz="914400"/>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3160568"/>
            <a:ext cx="1440000"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defTabSz="914400"/>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2832156"/>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defTabSz="914400"/>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3160568"/>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defTabSz="914400"/>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4" y="2190877"/>
            <a:ext cx="7293984" cy="507831"/>
          </a:xfrm>
          <a:prstGeom prst="rect">
            <a:avLst/>
          </a:prstGeom>
        </p:spPr>
        <p:txBody>
          <a:bodyPr wrap="none">
            <a:spAutoFit/>
          </a:bodyPr>
          <a:lstStyle/>
          <a:p>
            <a:pPr defTabSz="914400" fontAlgn="base">
              <a:lnSpc>
                <a:spcPct val="150000"/>
              </a:lnSpc>
              <a:spcBef>
                <a:spcPct val="0"/>
              </a:spcBef>
              <a:spcAft>
                <a:spcPct val="0"/>
              </a:spcAft>
            </a:pPr>
            <a:r>
              <a:rPr lang="zh-CN" altLang="en-US" dirty="0" smtClean="0">
                <a:solidFill>
                  <a:srgbClr val="4F81BD">
                    <a:lumMod val="75000"/>
                  </a:srgbClr>
                </a:solidFill>
                <a:latin typeface="微软雅黑"/>
                <a:cs typeface="Segoe UI" pitchFamily="34" charset="0"/>
              </a:rPr>
              <a:t>学习世界五百强和咨询公司</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课程请访问如下网站搜索：“司马懿”</a:t>
            </a:r>
            <a:endParaRPr lang="zh-CN" altLang="en-US"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3589793" y="3489852"/>
            <a:ext cx="1440000"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algn="ctr" defTabSz="914400"/>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3489852"/>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defTabSz="914400"/>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
        <p:nvSpPr>
          <p:cNvPr id="12" name="圆角矩形 11">
            <a:hlinkClick r:id="rId3"/>
          </p:cNvPr>
          <p:cNvSpPr/>
          <p:nvPr/>
        </p:nvSpPr>
        <p:spPr>
          <a:xfrm>
            <a:off x="537103" y="2832156"/>
            <a:ext cx="2972786"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defTabSz="914400"/>
            <a:r>
              <a:rPr lang="zh-CN" altLang="en-US" sz="1600" b="1" dirty="0">
                <a:solidFill>
                  <a:prstClr val="white"/>
                </a:solidFill>
                <a:latin typeface="微软雅黑"/>
                <a:cs typeface="Segoe UI" pitchFamily="34" charset="0"/>
              </a:rPr>
              <a:t>百度传课：司马懿</a:t>
            </a:r>
            <a:r>
              <a:rPr lang="en-US" altLang="zh-CN" sz="1600" b="1" dirty="0">
                <a:solidFill>
                  <a:prstClr val="white"/>
                </a:solidFill>
                <a:latin typeface="微软雅黑"/>
                <a:cs typeface="Segoe UI" pitchFamily="34" charset="0"/>
              </a:rPr>
              <a:t>PPT</a:t>
            </a:r>
            <a:r>
              <a:rPr lang="zh-CN" altLang="en-US" sz="1600" b="1" dirty="0">
                <a:solidFill>
                  <a:prstClr val="white"/>
                </a:solidFill>
                <a:latin typeface="微软雅黑"/>
                <a:cs typeface="Segoe UI" pitchFamily="34" charset="0"/>
              </a:rPr>
              <a:t>学校</a:t>
            </a:r>
          </a:p>
        </p:txBody>
      </p:sp>
      <p:sp>
        <p:nvSpPr>
          <p:cNvPr id="13" name="圆角矩形 12">
            <a:hlinkClick r:id="rId3"/>
          </p:cNvPr>
          <p:cNvSpPr/>
          <p:nvPr/>
        </p:nvSpPr>
        <p:spPr>
          <a:xfrm>
            <a:off x="537103" y="3160568"/>
            <a:ext cx="2972786"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defTabSz="914400"/>
            <a:r>
              <a:rPr lang="zh-CN" altLang="en-US" sz="1600" b="1" dirty="0">
                <a:solidFill>
                  <a:prstClr val="white"/>
                </a:solidFill>
                <a:latin typeface="微软雅黑"/>
                <a:cs typeface="Segoe UI" pitchFamily="34" charset="0"/>
              </a:rPr>
              <a:t>网易学堂：司马懿</a:t>
            </a:r>
            <a:r>
              <a:rPr lang="en-US" altLang="zh-CN" sz="1600" b="1" dirty="0">
                <a:solidFill>
                  <a:prstClr val="white"/>
                </a:solidFill>
                <a:latin typeface="微软雅黑"/>
                <a:cs typeface="Segoe UI" pitchFamily="34" charset="0"/>
              </a:rPr>
              <a:t>PPT</a:t>
            </a:r>
            <a:r>
              <a:rPr lang="zh-CN" altLang="en-US" sz="1600" b="1" dirty="0">
                <a:solidFill>
                  <a:prstClr val="white"/>
                </a:solidFill>
                <a:latin typeface="微软雅黑"/>
                <a:cs typeface="Segoe UI" pitchFamily="34" charset="0"/>
              </a:rPr>
              <a:t>学校</a:t>
            </a:r>
          </a:p>
        </p:txBody>
      </p:sp>
      <p:sp>
        <p:nvSpPr>
          <p:cNvPr id="14" name="圆角矩形 13">
            <a:hlinkClick r:id="rId3"/>
          </p:cNvPr>
          <p:cNvSpPr/>
          <p:nvPr/>
        </p:nvSpPr>
        <p:spPr>
          <a:xfrm>
            <a:off x="537103" y="3489852"/>
            <a:ext cx="2972786"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nchorCtr="0"/>
          <a:lstStyle/>
          <a:p>
            <a:pPr defTabSz="914400"/>
            <a:r>
              <a:rPr lang="zh-CN" altLang="en-US" sz="1600" b="1" dirty="0">
                <a:solidFill>
                  <a:prstClr val="white"/>
                </a:solidFill>
                <a:latin typeface="微软雅黑"/>
                <a:cs typeface="Segoe UI" pitchFamily="34" charset="0"/>
              </a:rPr>
              <a:t>知乎：       司马懿</a:t>
            </a:r>
            <a:r>
              <a:rPr lang="en-US" altLang="zh-CN" sz="1600" b="1" dirty="0">
                <a:solidFill>
                  <a:prstClr val="white"/>
                </a:solidFill>
                <a:latin typeface="微软雅黑"/>
                <a:cs typeface="Segoe UI" pitchFamily="34" charset="0"/>
              </a:rPr>
              <a:t>PPT</a:t>
            </a:r>
            <a:r>
              <a:rPr lang="zh-CN" altLang="en-US" sz="1600"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3971187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in it for you?</a:t>
            </a:r>
            <a:endParaRPr lang="en-US" dirty="0"/>
          </a:p>
        </p:txBody>
      </p:sp>
    </p:spTree>
    <p:extLst>
      <p:ext uri="{BB962C8B-B14F-4D97-AF65-F5344CB8AC3E}">
        <p14:creationId xmlns:p14="http://schemas.microsoft.com/office/powerpoint/2010/main" val="1739766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3"/>
          <p:cNvSpPr>
            <a:spLocks noGrp="1"/>
          </p:cNvSpPr>
          <p:nvPr>
            <p:ph type="title"/>
          </p:nvPr>
        </p:nvSpPr>
        <p:spPr/>
        <p:txBody>
          <a:bodyPr/>
          <a:lstStyle/>
          <a:p>
            <a:r>
              <a:rPr lang="en-US" dirty="0" smtClean="0"/>
              <a:t>Mobility is transforming small business </a:t>
            </a:r>
          </a:p>
        </p:txBody>
      </p:sp>
      <p:grpSp>
        <p:nvGrpSpPr>
          <p:cNvPr id="7" name="Group 6"/>
          <p:cNvGrpSpPr/>
          <p:nvPr/>
        </p:nvGrpSpPr>
        <p:grpSpPr>
          <a:xfrm>
            <a:off x="2979187" y="1030624"/>
            <a:ext cx="2664376" cy="3257214"/>
            <a:chOff x="2979187" y="1030624"/>
            <a:chExt cx="2664376" cy="3257214"/>
          </a:xfrm>
        </p:grpSpPr>
        <p:sp>
          <p:nvSpPr>
            <p:cNvPr id="75790" name="TextBox 7"/>
            <p:cNvSpPr txBox="1">
              <a:spLocks noChangeArrowheads="1"/>
            </p:cNvSpPr>
            <p:nvPr/>
          </p:nvSpPr>
          <p:spPr bwMode="auto">
            <a:xfrm>
              <a:off x="3143902" y="1030624"/>
              <a:ext cx="1424923" cy="713099"/>
            </a:xfrm>
            <a:prstGeom prst="rect">
              <a:avLst/>
            </a:prstGeom>
            <a:noFill/>
            <a:ln w="9525">
              <a:noFill/>
              <a:miter lim="800000"/>
              <a:headEnd/>
              <a:tailEnd/>
            </a:ln>
          </p:spPr>
          <p:txBody>
            <a:bodyPr wrap="none"/>
            <a:lstStyle/>
            <a:p>
              <a:pPr algn="l"/>
              <a:r>
                <a:rPr lang="en-US" sz="4800" b="1" dirty="0" smtClean="0">
                  <a:solidFill>
                    <a:schemeClr val="accent1"/>
                  </a:solidFill>
                </a:rPr>
                <a:t>117%</a:t>
              </a:r>
              <a:endParaRPr lang="en-US" sz="4800" b="1" dirty="0">
                <a:solidFill>
                  <a:schemeClr val="accent1"/>
                </a:solidFill>
              </a:endParaRPr>
            </a:p>
            <a:p>
              <a:pPr algn="l"/>
              <a:endParaRPr lang="en-US" sz="4800" b="1" dirty="0">
                <a:solidFill>
                  <a:schemeClr val="accent1"/>
                </a:solidFill>
              </a:endParaRPr>
            </a:p>
          </p:txBody>
        </p:sp>
        <p:sp>
          <p:nvSpPr>
            <p:cNvPr id="75791" name="TextBox 12"/>
            <p:cNvSpPr txBox="1">
              <a:spLocks noChangeArrowheads="1"/>
            </p:cNvSpPr>
            <p:nvPr/>
          </p:nvSpPr>
          <p:spPr bwMode="auto">
            <a:xfrm>
              <a:off x="3119438" y="1794469"/>
              <a:ext cx="2524125" cy="858266"/>
            </a:xfrm>
            <a:prstGeom prst="rect">
              <a:avLst/>
            </a:prstGeom>
            <a:noFill/>
            <a:ln w="9525">
              <a:noFill/>
              <a:miter lim="800000"/>
              <a:headEnd/>
              <a:tailEnd/>
            </a:ln>
          </p:spPr>
          <p:txBody>
            <a:bodyPr/>
            <a:lstStyle/>
            <a:p>
              <a:pPr algn="l"/>
              <a:r>
                <a:rPr lang="en-US" sz="1600" dirty="0" smtClean="0">
                  <a:latin typeface="HP Simplified" pitchFamily="34" charset="0"/>
                </a:rPr>
                <a:t>The increase of employees’ use of tablets in the next two years</a:t>
              </a:r>
              <a:br>
                <a:rPr lang="en-US" sz="1600" dirty="0" smtClean="0">
                  <a:latin typeface="HP Simplified" pitchFamily="34" charset="0"/>
                </a:rPr>
              </a:br>
              <a:endParaRPr lang="en-US" sz="2000" dirty="0">
                <a:latin typeface="HP Simplified" pitchFamily="34" charset="0"/>
              </a:endParaRPr>
            </a:p>
          </p:txBody>
        </p:sp>
        <p:sp>
          <p:nvSpPr>
            <p:cNvPr id="75792" name="TextBox 28"/>
            <p:cNvSpPr txBox="1">
              <a:spLocks noChangeArrowheads="1"/>
            </p:cNvSpPr>
            <p:nvPr/>
          </p:nvSpPr>
          <p:spPr bwMode="auto">
            <a:xfrm>
              <a:off x="3119438" y="3153833"/>
              <a:ext cx="2524125" cy="1058841"/>
            </a:xfrm>
            <a:prstGeom prst="rect">
              <a:avLst/>
            </a:prstGeom>
            <a:noFill/>
            <a:ln w="9525">
              <a:noFill/>
              <a:miter lim="800000"/>
              <a:headEnd/>
              <a:tailEnd/>
            </a:ln>
          </p:spPr>
          <p:txBody>
            <a:bodyPr/>
            <a:lstStyle/>
            <a:p>
              <a:r>
                <a:rPr lang="en-US" dirty="0" smtClean="0">
                  <a:solidFill>
                    <a:schemeClr val="accent1"/>
                  </a:solidFill>
                </a:rPr>
                <a:t>Increase in bandwidth requirements</a:t>
              </a:r>
              <a:endParaRPr lang="en-US" dirty="0">
                <a:solidFill>
                  <a:schemeClr val="accent1"/>
                </a:solidFill>
              </a:endParaRPr>
            </a:p>
          </p:txBody>
        </p:sp>
        <p:cxnSp>
          <p:nvCxnSpPr>
            <p:cNvPr id="39" name="Straight Connector 38"/>
            <p:cNvCxnSpPr/>
            <p:nvPr/>
          </p:nvCxnSpPr>
          <p:spPr bwMode="auto">
            <a:xfrm rot="5400000">
              <a:off x="1425024" y="2733676"/>
              <a:ext cx="31083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grpSp>
      <p:sp>
        <p:nvSpPr>
          <p:cNvPr id="75786" name="TextBox 7"/>
          <p:cNvSpPr txBox="1">
            <a:spLocks noChangeArrowheads="1"/>
          </p:cNvSpPr>
          <p:nvPr/>
        </p:nvSpPr>
        <p:spPr bwMode="auto">
          <a:xfrm>
            <a:off x="320675" y="1030624"/>
            <a:ext cx="1427882" cy="713080"/>
          </a:xfrm>
          <a:prstGeom prst="rect">
            <a:avLst/>
          </a:prstGeom>
          <a:noFill/>
          <a:ln w="9525">
            <a:noFill/>
            <a:miter lim="800000"/>
            <a:headEnd/>
            <a:tailEnd/>
          </a:ln>
        </p:spPr>
        <p:txBody>
          <a:bodyPr wrap="none"/>
          <a:lstStyle/>
          <a:p>
            <a:pPr algn="l"/>
            <a:r>
              <a:rPr lang="en-US" sz="4800" b="1" dirty="0" smtClean="0">
                <a:solidFill>
                  <a:schemeClr val="accent1"/>
                </a:solidFill>
              </a:rPr>
              <a:t>94%</a:t>
            </a:r>
            <a:endParaRPr lang="en-US" sz="4800" b="1" dirty="0">
              <a:solidFill>
                <a:schemeClr val="accent1"/>
              </a:solidFill>
            </a:endParaRPr>
          </a:p>
        </p:txBody>
      </p:sp>
      <p:sp>
        <p:nvSpPr>
          <p:cNvPr id="75787" name="TextBox 12"/>
          <p:cNvSpPr txBox="1">
            <a:spLocks noChangeArrowheads="1"/>
          </p:cNvSpPr>
          <p:nvPr/>
        </p:nvSpPr>
        <p:spPr bwMode="auto">
          <a:xfrm>
            <a:off x="320675" y="1794469"/>
            <a:ext cx="2527300" cy="858244"/>
          </a:xfrm>
          <a:prstGeom prst="rect">
            <a:avLst/>
          </a:prstGeom>
          <a:noFill/>
          <a:ln w="9525">
            <a:noFill/>
            <a:miter lim="800000"/>
            <a:headEnd/>
            <a:tailEnd/>
          </a:ln>
        </p:spPr>
        <p:txBody>
          <a:bodyPr/>
          <a:lstStyle/>
          <a:p>
            <a:pPr algn="l"/>
            <a:r>
              <a:rPr lang="en-US" sz="1600" dirty="0" smtClean="0">
                <a:latin typeface="HP Simplified" pitchFamily="34" charset="0"/>
              </a:rPr>
              <a:t>Of mobile device users agree that their use of mobile devices for works tasks has made them more efficient.</a:t>
            </a:r>
            <a:endParaRPr lang="en-US" sz="1600" dirty="0">
              <a:latin typeface="HP Simplified" pitchFamily="34" charset="0"/>
            </a:endParaRPr>
          </a:p>
        </p:txBody>
      </p:sp>
      <p:sp>
        <p:nvSpPr>
          <p:cNvPr id="75788" name="TextBox 41"/>
          <p:cNvSpPr txBox="1">
            <a:spLocks noChangeArrowheads="1"/>
          </p:cNvSpPr>
          <p:nvPr/>
        </p:nvSpPr>
        <p:spPr bwMode="auto">
          <a:xfrm>
            <a:off x="320675" y="3153833"/>
            <a:ext cx="2640382" cy="1020925"/>
          </a:xfrm>
          <a:prstGeom prst="rect">
            <a:avLst/>
          </a:prstGeom>
          <a:noFill/>
          <a:ln w="9525">
            <a:noFill/>
            <a:miter lim="800000"/>
            <a:headEnd/>
            <a:tailEnd/>
          </a:ln>
        </p:spPr>
        <p:txBody>
          <a:bodyPr/>
          <a:lstStyle/>
          <a:p>
            <a:r>
              <a:rPr lang="en-US" dirty="0" smtClean="0">
                <a:solidFill>
                  <a:schemeClr val="accent1"/>
                </a:solidFill>
              </a:rPr>
              <a:t>Better access to people and information to make better/faster decisions</a:t>
            </a:r>
            <a:endParaRPr lang="en-US" dirty="0">
              <a:solidFill>
                <a:schemeClr val="accent1"/>
              </a:solidFill>
            </a:endParaRPr>
          </a:p>
        </p:txBody>
      </p:sp>
      <p:grpSp>
        <p:nvGrpSpPr>
          <p:cNvPr id="8" name="Group 7"/>
          <p:cNvGrpSpPr/>
          <p:nvPr/>
        </p:nvGrpSpPr>
        <p:grpSpPr>
          <a:xfrm>
            <a:off x="5769790" y="1030624"/>
            <a:ext cx="2809295" cy="3388761"/>
            <a:chOff x="5769790" y="1030624"/>
            <a:chExt cx="2809295" cy="3388761"/>
          </a:xfrm>
        </p:grpSpPr>
        <p:sp>
          <p:nvSpPr>
            <p:cNvPr id="23" name="TextBox 28"/>
            <p:cNvSpPr txBox="1">
              <a:spLocks noChangeArrowheads="1"/>
            </p:cNvSpPr>
            <p:nvPr/>
          </p:nvSpPr>
          <p:spPr bwMode="auto">
            <a:xfrm>
              <a:off x="5986697" y="3153833"/>
              <a:ext cx="2592388" cy="1058841"/>
            </a:xfrm>
            <a:prstGeom prst="rect">
              <a:avLst/>
            </a:prstGeom>
            <a:noFill/>
            <a:ln w="9525">
              <a:noFill/>
              <a:miter lim="800000"/>
              <a:headEnd/>
              <a:tailEnd/>
            </a:ln>
          </p:spPr>
          <p:txBody>
            <a:bodyPr/>
            <a:lstStyle/>
            <a:p>
              <a:r>
                <a:rPr lang="en-US" dirty="0" smtClean="0">
                  <a:solidFill>
                    <a:schemeClr val="accent1"/>
                  </a:solidFill>
                </a:rPr>
                <a:t>BYOD is commonplace, not just a trend</a:t>
              </a:r>
              <a:endParaRPr lang="en-US" dirty="0">
                <a:solidFill>
                  <a:schemeClr val="accent1"/>
                </a:solidFill>
              </a:endParaRPr>
            </a:p>
          </p:txBody>
        </p:sp>
        <p:cxnSp>
          <p:nvCxnSpPr>
            <p:cNvPr id="22" name="Straight Connector 21"/>
            <p:cNvCxnSpPr/>
            <p:nvPr/>
          </p:nvCxnSpPr>
          <p:spPr bwMode="auto">
            <a:xfrm rot="5400000">
              <a:off x="4215627" y="2865223"/>
              <a:ext cx="3108325"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sp>
          <p:nvSpPr>
            <p:cNvPr id="37" name="TextBox 7"/>
            <p:cNvSpPr txBox="1">
              <a:spLocks noChangeArrowheads="1"/>
            </p:cNvSpPr>
            <p:nvPr/>
          </p:nvSpPr>
          <p:spPr bwMode="auto">
            <a:xfrm>
              <a:off x="5986697" y="1030624"/>
              <a:ext cx="1251717" cy="725946"/>
            </a:xfrm>
            <a:prstGeom prst="rect">
              <a:avLst/>
            </a:prstGeom>
            <a:noFill/>
            <a:ln w="9525">
              <a:noFill/>
              <a:miter lim="800000"/>
              <a:headEnd/>
              <a:tailEnd/>
            </a:ln>
          </p:spPr>
          <p:txBody>
            <a:bodyPr wrap="none"/>
            <a:lstStyle/>
            <a:p>
              <a:pPr algn="l"/>
              <a:r>
                <a:rPr lang="en-US" sz="4800" b="1" dirty="0" smtClean="0">
                  <a:solidFill>
                    <a:schemeClr val="accent1"/>
                  </a:solidFill>
                </a:rPr>
                <a:t>69%</a:t>
              </a:r>
              <a:endParaRPr lang="en-US" sz="4800" b="1" dirty="0">
                <a:solidFill>
                  <a:schemeClr val="accent1"/>
                </a:solidFill>
              </a:endParaRPr>
            </a:p>
          </p:txBody>
        </p:sp>
        <p:sp>
          <p:nvSpPr>
            <p:cNvPr id="40" name="TextBox 16"/>
            <p:cNvSpPr txBox="1">
              <a:spLocks noChangeArrowheads="1"/>
            </p:cNvSpPr>
            <p:nvPr/>
          </p:nvSpPr>
          <p:spPr bwMode="auto">
            <a:xfrm>
              <a:off x="5986696" y="1794469"/>
              <a:ext cx="2461979" cy="859268"/>
            </a:xfrm>
            <a:prstGeom prst="rect">
              <a:avLst/>
            </a:prstGeom>
            <a:noFill/>
            <a:ln w="9525">
              <a:noFill/>
              <a:miter lim="800000"/>
              <a:headEnd/>
              <a:tailEnd/>
            </a:ln>
          </p:spPr>
          <p:txBody>
            <a:bodyPr/>
            <a:lstStyle/>
            <a:p>
              <a:pPr algn="l"/>
              <a:r>
                <a:rPr lang="en-US" sz="1600" dirty="0" smtClean="0">
                  <a:latin typeface="HP Simplified" pitchFamily="34" charset="0"/>
                </a:rPr>
                <a:t>Of employees own the mobile device they use for work.</a:t>
              </a:r>
              <a:endParaRPr lang="en-US" sz="1600" dirty="0">
                <a:latin typeface="HP Simplified" pitchFamily="34" charset="0"/>
              </a:endParaRPr>
            </a:p>
          </p:txBody>
        </p:sp>
      </p:grpSp>
      <p:sp>
        <p:nvSpPr>
          <p:cNvPr id="41" name="TextBox 40"/>
          <p:cNvSpPr txBox="1">
            <a:spLocks noChangeArrowheads="1"/>
          </p:cNvSpPr>
          <p:nvPr/>
        </p:nvSpPr>
        <p:spPr bwMode="auto">
          <a:xfrm>
            <a:off x="5979443" y="4744145"/>
            <a:ext cx="2454556" cy="798710"/>
          </a:xfrm>
          <a:prstGeom prst="rect">
            <a:avLst/>
          </a:prstGeom>
          <a:noFill/>
          <a:ln w="9525">
            <a:noFill/>
            <a:miter lim="800000"/>
            <a:headEnd/>
            <a:tailEnd/>
          </a:ln>
        </p:spPr>
        <p:txBody>
          <a:bodyPr/>
          <a:lstStyle/>
          <a:p>
            <a:pPr>
              <a:defRPr/>
            </a:pPr>
            <a:endParaRPr lang="en-US" i="1" dirty="0">
              <a:solidFill>
                <a:schemeClr val="accent1"/>
              </a:solidFill>
            </a:endParaRPr>
          </a:p>
        </p:txBody>
      </p:sp>
      <p:sp>
        <p:nvSpPr>
          <p:cNvPr id="6" name="TextBox 5"/>
          <p:cNvSpPr txBox="1"/>
          <p:nvPr/>
        </p:nvSpPr>
        <p:spPr>
          <a:xfrm>
            <a:off x="190122" y="4471647"/>
            <a:ext cx="3438762" cy="215444"/>
          </a:xfrm>
          <a:prstGeom prst="rect">
            <a:avLst/>
          </a:prstGeom>
          <a:noFill/>
        </p:spPr>
        <p:txBody>
          <a:bodyPr wrap="none" rtlCol="0">
            <a:spAutoFit/>
          </a:bodyPr>
          <a:lstStyle/>
          <a:p>
            <a:pPr marL="0" defTabSz="430213">
              <a:spcAft>
                <a:spcPts val="400"/>
              </a:spcAft>
              <a:buSzPct val="100000"/>
            </a:pPr>
            <a:r>
              <a:rPr lang="en-US" sz="800" dirty="0" smtClean="0">
                <a:solidFill>
                  <a:srgbClr val="000000"/>
                </a:solidFill>
                <a:latin typeface="HP Simplified" pitchFamily="34" charset="0"/>
                <a:cs typeface="HP Simplified" pitchFamily="34" charset="0"/>
              </a:rPr>
              <a:t>The Mobility Edge: CDW’s 2012 Small Business Mobility Report, October 2012</a:t>
            </a:r>
          </a:p>
        </p:txBody>
      </p:sp>
    </p:spTree>
    <p:extLst>
      <p:ext uri="{BB962C8B-B14F-4D97-AF65-F5344CB8AC3E}">
        <p14:creationId xmlns:p14="http://schemas.microsoft.com/office/powerpoint/2010/main" val="167444303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54" y="0"/>
            <a:ext cx="9148254" cy="5143500"/>
          </a:xfrm>
          <a:prstGeom prst="rect">
            <a:avLst/>
          </a:prstGeom>
        </p:spPr>
      </p:pic>
      <p:sp>
        <p:nvSpPr>
          <p:cNvPr id="3" name="Title 2"/>
          <p:cNvSpPr>
            <a:spLocks noGrp="1"/>
          </p:cNvSpPr>
          <p:nvPr>
            <p:ph type="title"/>
          </p:nvPr>
        </p:nvSpPr>
        <p:spPr/>
        <p:txBody>
          <a:bodyPr/>
          <a:lstStyle/>
          <a:p>
            <a:r>
              <a:rPr lang="en-US" sz="2600" dirty="0" smtClean="0"/>
              <a:t>Small business wireless networks are at a breaking point</a:t>
            </a:r>
            <a:endParaRPr lang="en-US" sz="2600" dirty="0"/>
          </a:p>
        </p:txBody>
      </p:sp>
      <p:sp>
        <p:nvSpPr>
          <p:cNvPr id="2" name="Content Placeholder 1"/>
          <p:cNvSpPr>
            <a:spLocks noGrp="1"/>
          </p:cNvSpPr>
          <p:nvPr>
            <p:ph sz="quarter" idx="10"/>
          </p:nvPr>
        </p:nvSpPr>
        <p:spPr>
          <a:xfrm>
            <a:off x="329184" y="985512"/>
            <a:ext cx="8117904" cy="3219768"/>
          </a:xfrm>
        </p:spPr>
        <p:txBody>
          <a:bodyPr/>
          <a:lstStyle/>
          <a:p>
            <a:r>
              <a:rPr lang="en-US" smtClean="0"/>
              <a:t>Inconsistent user experience</a:t>
            </a:r>
          </a:p>
          <a:p>
            <a:pPr lvl="2"/>
            <a:r>
              <a:rPr lang="en-US" smtClean="0"/>
              <a:t>Increasing the number of wireless users and devices degrades overall user experience</a:t>
            </a:r>
          </a:p>
          <a:p>
            <a:pPr lvl="2"/>
            <a:r>
              <a:rPr lang="en-US" smtClean="0"/>
              <a:t>Higher bandwidth applications (e.g., HD video conferencing, voice, radiology, video on demand)</a:t>
            </a:r>
          </a:p>
          <a:p>
            <a:r>
              <a:rPr lang="en-US" smtClean="0"/>
              <a:t>Business disruption</a:t>
            </a:r>
          </a:p>
          <a:p>
            <a:pPr lvl="2"/>
            <a:r>
              <a:rPr lang="en-US" smtClean="0"/>
              <a:t>Rogue access points</a:t>
            </a:r>
          </a:p>
          <a:p>
            <a:pPr lvl="2"/>
            <a:r>
              <a:rPr lang="en-US" smtClean="0"/>
              <a:t>Security gaps</a:t>
            </a:r>
          </a:p>
          <a:p>
            <a:pPr lvl="2"/>
            <a:r>
              <a:rPr lang="en-US" smtClean="0"/>
              <a:t>Unreliable performance</a:t>
            </a:r>
          </a:p>
          <a:p>
            <a:r>
              <a:rPr lang="en-US" smtClean="0"/>
              <a:t>Constrained budgets and headcount</a:t>
            </a:r>
          </a:p>
          <a:p>
            <a:pPr marL="285750" indent="-285750">
              <a:buFont typeface="Arial" pitchFamily="34" charset="0"/>
              <a:buChar char="•"/>
            </a:pPr>
            <a:r>
              <a:rPr lang="en-US" sz="1400" b="0" smtClean="0">
                <a:solidFill>
                  <a:schemeClr val="tx1"/>
                </a:solidFill>
              </a:rPr>
              <a:t>Time consuming installation and deployment</a:t>
            </a:r>
          </a:p>
          <a:p>
            <a:pPr marL="285750" indent="-285750">
              <a:buFont typeface="Arial" pitchFamily="34" charset="0"/>
              <a:buChar char="•"/>
            </a:pPr>
            <a:r>
              <a:rPr lang="en-US" sz="1400" b="0" smtClean="0">
                <a:solidFill>
                  <a:schemeClr val="tx1"/>
                </a:solidFill>
              </a:rPr>
              <a:t>Complex management</a:t>
            </a:r>
          </a:p>
          <a:p>
            <a:endParaRPr lang="en-US" dirty="0" smtClean="0"/>
          </a:p>
        </p:txBody>
      </p:sp>
      <p:pic>
        <p:nvPicPr>
          <p:cNvPr id="19" name="Picture 18" descr="hp-logo-reversed.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8378440" y="4558516"/>
            <a:ext cx="432585" cy="420624"/>
          </a:xfrm>
          <a:prstGeom prst="rect">
            <a:avLst/>
          </a:prstGeom>
        </p:spPr>
      </p:pic>
      <p:sp>
        <p:nvSpPr>
          <p:cNvPr id="6" name="TextBox 5"/>
          <p:cNvSpPr txBox="1"/>
          <p:nvPr/>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2012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 HP Confidential.</a:t>
            </a:r>
          </a:p>
        </p:txBody>
      </p:sp>
      <p:sp>
        <p:nvSpPr>
          <p:cNvPr id="7" name="TextBox 6"/>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5</a:t>
            </a:fld>
            <a:endParaRPr lang="en-US" sz="700" b="0" i="0" kern="1200" dirty="0" smtClean="0">
              <a:solidFill>
                <a:srgbClr val="B9B8BB"/>
              </a:solidFill>
              <a:latin typeface="HP Simplified"/>
              <a:ea typeface="+mn-ea"/>
              <a:cs typeface="HP Simplified"/>
            </a:endParaRPr>
          </a:p>
        </p:txBody>
      </p:sp>
      <p:sp>
        <p:nvSpPr>
          <p:cNvPr id="8" name="TextBox 7"/>
          <p:cNvSpPr txBox="1"/>
          <p:nvPr/>
        </p:nvSpPr>
        <p:spPr>
          <a:xfrm>
            <a:off x="7470217" y="4612683"/>
            <a:ext cx="742950" cy="215444"/>
          </a:xfrm>
          <a:prstGeom prst="rect">
            <a:avLst/>
          </a:prstGeom>
          <a:noFill/>
        </p:spPr>
        <p:txBody>
          <a:bodyPr wrap="square" rtlCol="0">
            <a:spAutoFit/>
          </a:bodyPr>
          <a:lstStyle/>
          <a:p>
            <a:pPr marL="0" defTabSz="430213">
              <a:spcAft>
                <a:spcPts val="400"/>
              </a:spcAft>
              <a:buSzPct val="100000"/>
            </a:pPr>
            <a:r>
              <a:rPr lang="en-US" sz="800" dirty="0" smtClean="0">
                <a:solidFill>
                  <a:schemeClr val="bg2"/>
                </a:solidFill>
                <a:latin typeface="HP Simplified" pitchFamily="34" charset="0"/>
                <a:cs typeface="HP Simplified" pitchFamily="34" charset="0"/>
              </a:rPr>
              <a:t>Partner logo</a:t>
            </a:r>
          </a:p>
        </p:txBody>
      </p:sp>
      <p:sp>
        <p:nvSpPr>
          <p:cNvPr id="9" name="Rectangle 8"/>
          <p:cNvSpPr/>
          <p:nvPr/>
        </p:nvSpPr>
        <p:spPr>
          <a:xfrm>
            <a:off x="7470217" y="4543609"/>
            <a:ext cx="742950" cy="339471"/>
          </a:xfrm>
          <a:prstGeom prst="rect">
            <a:avLst/>
          </a:prstGeom>
          <a:no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cxnSp>
        <p:nvCxnSpPr>
          <p:cNvPr id="10" name="Straight Connector 9"/>
          <p:cNvCxnSpPr/>
          <p:nvPr/>
        </p:nvCxnSpPr>
        <p:spPr>
          <a:xfrm>
            <a:off x="8365788" y="4507230"/>
            <a:ext cx="0" cy="393954"/>
          </a:xfrm>
          <a:prstGeom prst="line">
            <a:avLst/>
          </a:prstGeom>
          <a:ln w="9525" cmpd="sng">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46201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 major business opportunity</a:t>
            </a:r>
            <a:endParaRPr lang="en-US" dirty="0"/>
          </a:p>
        </p:txBody>
      </p:sp>
      <p:graphicFrame>
        <p:nvGraphicFramePr>
          <p:cNvPr id="11" name="Content Placeholder 10"/>
          <p:cNvGraphicFramePr>
            <a:graphicFrameLocks noGrp="1"/>
          </p:cNvGraphicFramePr>
          <p:nvPr>
            <p:ph sz="quarter" idx="4294967295"/>
            <p:extLst>
              <p:ext uri="{D42A27DB-BD31-4B8C-83A1-F6EECF244321}">
                <p14:modId xmlns:p14="http://schemas.microsoft.com/office/powerpoint/2010/main" val="4021616036"/>
              </p:ext>
            </p:extLst>
          </p:nvPr>
        </p:nvGraphicFramePr>
        <p:xfrm>
          <a:off x="710406" y="943319"/>
          <a:ext cx="7723188" cy="3573463"/>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4"/>
          <p:cNvSpPr txBox="1">
            <a:spLocks/>
          </p:cNvSpPr>
          <p:nvPr/>
        </p:nvSpPr>
        <p:spPr bwMode="black">
          <a:xfrm>
            <a:off x="5132388" y="1241532"/>
            <a:ext cx="4011612" cy="3219768"/>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600" b="0" i="0" kern="1200">
                <a:solidFill>
                  <a:schemeClr val="tx1"/>
                </a:solidFill>
                <a:latin typeface="HP Simplified" pitchFamily="34" charset="0"/>
                <a:ea typeface="+mn-ea"/>
                <a:cs typeface="HP Simplified" pitchFamily="34" charset="0"/>
              </a:defRPr>
            </a:lvl1pPr>
            <a:lvl2pPr marL="169863" indent="-169863" algn="l" defTabSz="430213" rtl="0" eaLnBrk="1" latinLnBrk="0" hangingPunct="1">
              <a:lnSpc>
                <a:spcPct val="100000"/>
              </a:lnSpc>
              <a:spcBef>
                <a:spcPts val="0"/>
              </a:spcBef>
              <a:spcAft>
                <a:spcPts val="400"/>
              </a:spcAft>
              <a:buSzPct val="100000"/>
              <a:buFont typeface="Arial" pitchFamily="34" charset="0"/>
              <a:buChar char="•"/>
              <a:defRPr sz="1400" b="0" i="0" kern="1200">
                <a:solidFill>
                  <a:srgbClr val="000000"/>
                </a:solidFill>
                <a:latin typeface="HP Simplified" pitchFamily="34" charset="0"/>
                <a:ea typeface="+mn-ea"/>
                <a:cs typeface="HP Simplified" pitchFamily="34" charset="0"/>
              </a:defRPr>
            </a:lvl2pPr>
            <a:lvl3pPr marL="346075" indent="-176213" algn="l" defTabSz="457200" rtl="0" eaLnBrk="1" latinLnBrk="0" hangingPunct="1">
              <a:lnSpc>
                <a:spcPct val="100000"/>
              </a:lnSpc>
              <a:spcBef>
                <a:spcPts val="0"/>
              </a:spcBef>
              <a:spcAft>
                <a:spcPts val="400"/>
              </a:spcAft>
              <a:buSzPct val="80000"/>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515938" indent="-169863" algn="l" defTabSz="457200" rtl="0" eaLnBrk="1" latinLnBrk="0" hangingPunct="1">
              <a:lnSpc>
                <a:spcPct val="100000"/>
              </a:lnSpc>
              <a:spcBef>
                <a:spcPts val="0"/>
              </a:spcBef>
              <a:spcAft>
                <a:spcPts val="400"/>
              </a:spcAft>
              <a:buSzPct val="100000"/>
              <a:buFont typeface="Arial" pitchFamily="34" charset="0"/>
              <a:buChar char="•"/>
              <a:defRPr lang="en-US" sz="1200" b="0" i="0" kern="1200">
                <a:solidFill>
                  <a:srgbClr val="000000"/>
                </a:solidFill>
                <a:latin typeface="HP Simplified" pitchFamily="34" charset="0"/>
                <a:ea typeface="+mn-ea"/>
                <a:cs typeface="HP Simplified" pitchFamily="34" charset="0"/>
              </a:defRPr>
            </a:lvl4pPr>
            <a:lvl5pPr marL="685800" indent="-169863" algn="l" defTabSz="457200" rtl="0" eaLnBrk="1" latinLnBrk="0" hangingPunct="1">
              <a:lnSpc>
                <a:spcPct val="100000"/>
              </a:lnSpc>
              <a:spcBef>
                <a:spcPts val="0"/>
              </a:spcBef>
              <a:spcAft>
                <a:spcPts val="400"/>
              </a:spcAft>
              <a:buSzPct val="80000"/>
              <a:buFont typeface="HP Simplified" pitchFamily="34" charset="0"/>
              <a:buChar char="–"/>
              <a:tabLst/>
              <a:defRPr sz="12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12" name="TextBox 11"/>
          <p:cNvSpPr txBox="1"/>
          <p:nvPr/>
        </p:nvSpPr>
        <p:spPr>
          <a:xfrm>
            <a:off x="462274" y="4548270"/>
            <a:ext cx="1494320" cy="215444"/>
          </a:xfrm>
          <a:prstGeom prst="rect">
            <a:avLst/>
          </a:prstGeom>
          <a:noFill/>
        </p:spPr>
        <p:txBody>
          <a:bodyPr wrap="none" rtlCol="0">
            <a:spAutoFit/>
          </a:bodyPr>
          <a:lstStyle/>
          <a:p>
            <a:pPr marL="0" defTabSz="430213">
              <a:spcAft>
                <a:spcPts val="400"/>
              </a:spcAft>
              <a:buSzPct val="100000"/>
            </a:pPr>
            <a:r>
              <a:rPr lang="en-US" sz="800" dirty="0" smtClean="0">
                <a:solidFill>
                  <a:srgbClr val="000000"/>
                </a:solidFill>
                <a:latin typeface="HP Simplified" pitchFamily="34" charset="0"/>
                <a:cs typeface="HP Simplified" pitchFamily="34" charset="0"/>
              </a:rPr>
              <a:t>Source:  </a:t>
            </a:r>
            <a:r>
              <a:rPr lang="en-US" sz="800" dirty="0" err="1" smtClean="0">
                <a:solidFill>
                  <a:srgbClr val="000000"/>
                </a:solidFill>
                <a:latin typeface="HP Simplified" pitchFamily="34" charset="0"/>
                <a:cs typeface="HP Simplified" pitchFamily="34" charset="0"/>
              </a:rPr>
              <a:t>Canalys</a:t>
            </a:r>
            <a:r>
              <a:rPr lang="en-US" sz="800" dirty="0" smtClean="0">
                <a:solidFill>
                  <a:srgbClr val="000000"/>
                </a:solidFill>
                <a:latin typeface="HP Simplified" pitchFamily="34" charset="0"/>
                <a:cs typeface="HP Simplified" pitchFamily="34" charset="0"/>
              </a:rPr>
              <a:t>, October 2011</a:t>
            </a:r>
          </a:p>
        </p:txBody>
      </p:sp>
    </p:spTree>
    <p:extLst>
      <p:ext uri="{BB962C8B-B14F-4D97-AF65-F5344CB8AC3E}">
        <p14:creationId xmlns:p14="http://schemas.microsoft.com/office/powerpoint/2010/main" val="2301587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Momentum is building</a:t>
            </a:r>
            <a:endParaRPr lang="en-US" dirty="0"/>
          </a:p>
        </p:txBody>
      </p:sp>
      <p:sp>
        <p:nvSpPr>
          <p:cNvPr id="6" name="Subtitle 5"/>
          <p:cNvSpPr>
            <a:spLocks noGrp="1"/>
          </p:cNvSpPr>
          <p:nvPr>
            <p:ph type="subTitle" idx="1"/>
          </p:nvPr>
        </p:nvSpPr>
        <p:spPr/>
        <p:txBody>
          <a:bodyPr/>
          <a:lstStyle/>
          <a:p>
            <a:r>
              <a:rPr lang="en-US" smtClean="0"/>
              <a:t>Tablet penetration driving WLAN upgrades and demand</a:t>
            </a:r>
            <a:endParaRPr lang="en-US"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00193" y="1443185"/>
            <a:ext cx="5943614" cy="3075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147556" y="1104631"/>
            <a:ext cx="3211585" cy="369332"/>
          </a:xfrm>
          <a:prstGeom prst="rect">
            <a:avLst/>
          </a:prstGeom>
          <a:noFill/>
        </p:spPr>
        <p:txBody>
          <a:bodyPr wrap="none" rtlCol="0">
            <a:spAutoFit/>
          </a:bodyPr>
          <a:lstStyle/>
          <a:p>
            <a:pPr marL="0" defTabSz="430213">
              <a:spcAft>
                <a:spcPts val="400"/>
              </a:spcAft>
              <a:buSzPct val="100000"/>
            </a:pPr>
            <a:r>
              <a:rPr lang="en-US" b="1" dirty="0" smtClean="0">
                <a:solidFill>
                  <a:schemeClr val="accent1"/>
                </a:solidFill>
                <a:latin typeface="HP Simplified" pitchFamily="34" charset="0"/>
                <a:cs typeface="HP Simplified" pitchFamily="34" charset="0"/>
              </a:rPr>
              <a:t>SMB Mobility Market Evolution</a:t>
            </a:r>
          </a:p>
        </p:txBody>
      </p:sp>
      <p:sp>
        <p:nvSpPr>
          <p:cNvPr id="8" name="Oval 7"/>
          <p:cNvSpPr/>
          <p:nvPr/>
        </p:nvSpPr>
        <p:spPr>
          <a:xfrm>
            <a:off x="927981" y="2981007"/>
            <a:ext cx="7288039" cy="803342"/>
          </a:xfrm>
          <a:prstGeom prst="ellipse">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89710" y="4500200"/>
            <a:ext cx="3653564" cy="215444"/>
          </a:xfrm>
          <a:prstGeom prst="rect">
            <a:avLst/>
          </a:prstGeom>
          <a:noFill/>
        </p:spPr>
        <p:txBody>
          <a:bodyPr wrap="none" rtlCol="0">
            <a:spAutoFit/>
          </a:bodyPr>
          <a:lstStyle/>
          <a:p>
            <a:pPr marL="0" defTabSz="430213">
              <a:spcAft>
                <a:spcPts val="400"/>
              </a:spcAft>
              <a:buSzPct val="100000"/>
            </a:pPr>
            <a:r>
              <a:rPr lang="en-US" sz="800" dirty="0" smtClean="0">
                <a:solidFill>
                  <a:srgbClr val="000000"/>
                </a:solidFill>
                <a:latin typeface="HP Simplified" pitchFamily="34" charset="0"/>
                <a:cs typeface="HP Simplified" pitchFamily="34" charset="0"/>
              </a:rPr>
              <a:t>2011-12 U.S. Small Business Market Opportunity Assessment, AMI-Partners, 2011</a:t>
            </a:r>
          </a:p>
        </p:txBody>
      </p:sp>
    </p:spTree>
    <p:extLst>
      <p:ext uri="{BB962C8B-B14F-4D97-AF65-F5344CB8AC3E}">
        <p14:creationId xmlns:p14="http://schemas.microsoft.com/office/powerpoint/2010/main" val="1726441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Your opportunity</a:t>
            </a:r>
            <a:endParaRPr lang="en-US" dirty="0"/>
          </a:p>
        </p:txBody>
      </p:sp>
      <p:sp>
        <p:nvSpPr>
          <p:cNvPr id="4" name="Content Placeholder 3"/>
          <p:cNvSpPr>
            <a:spLocks noGrp="1"/>
          </p:cNvSpPr>
          <p:nvPr>
            <p:ph sz="quarter" idx="16"/>
          </p:nvPr>
        </p:nvSpPr>
        <p:spPr/>
        <p:txBody>
          <a:bodyPr/>
          <a:lstStyle/>
          <a:p>
            <a:r>
              <a:rPr lang="en-US" smtClean="0"/>
              <a:t>Revenue opportunity</a:t>
            </a:r>
            <a:endParaRPr lang="en-US" dirty="0"/>
          </a:p>
        </p:txBody>
      </p:sp>
      <p:sp>
        <p:nvSpPr>
          <p:cNvPr id="12" name="Content Placeholder 11"/>
          <p:cNvSpPr>
            <a:spLocks noGrp="1"/>
          </p:cNvSpPr>
          <p:nvPr>
            <p:ph sz="quarter" idx="17"/>
          </p:nvPr>
        </p:nvSpPr>
        <p:spPr/>
        <p:txBody>
          <a:bodyPr/>
          <a:lstStyle/>
          <a:p>
            <a:r>
              <a:rPr lang="en-US" smtClean="0"/>
              <a:t>Services opportunity</a:t>
            </a:r>
            <a:endParaRPr lang="en-US" dirty="0"/>
          </a:p>
        </p:txBody>
      </p:sp>
      <p:sp>
        <p:nvSpPr>
          <p:cNvPr id="13" name="Content Placeholder 12"/>
          <p:cNvSpPr>
            <a:spLocks noGrp="1"/>
          </p:cNvSpPr>
          <p:nvPr>
            <p:ph sz="quarter" idx="18"/>
          </p:nvPr>
        </p:nvSpPr>
        <p:spPr/>
        <p:txBody>
          <a:bodyPr/>
          <a:lstStyle/>
          <a:p>
            <a:r>
              <a:rPr lang="en-US" smtClean="0"/>
              <a:t>Promotions and SPIFFs</a:t>
            </a:r>
            <a:endParaRPr lang="en-US" dirty="0"/>
          </a:p>
        </p:txBody>
      </p:sp>
      <p:sp>
        <p:nvSpPr>
          <p:cNvPr id="11" name="Subtitle 10"/>
          <p:cNvSpPr>
            <a:spLocks noGrp="1"/>
          </p:cNvSpPr>
          <p:nvPr>
            <p:ph type="subTitle" idx="1"/>
          </p:nvPr>
        </p:nvSpPr>
        <p:spPr/>
        <p:txBody>
          <a:bodyPr/>
          <a:lstStyle/>
          <a:p>
            <a:r>
              <a:rPr lang="en-US" dirty="0" smtClean="0">
                <a:solidFill>
                  <a:schemeClr val="accent2"/>
                </a:solidFill>
              </a:rPr>
              <a:t>Regions to update</a:t>
            </a:r>
            <a:endParaRPr lang="en-US" dirty="0">
              <a:solidFill>
                <a:schemeClr val="accent2"/>
              </a:solidFill>
            </a:endParaRPr>
          </a:p>
        </p:txBody>
      </p:sp>
    </p:spTree>
    <p:extLst>
      <p:ext uri="{BB962C8B-B14F-4D97-AF65-F5344CB8AC3E}">
        <p14:creationId xmlns:p14="http://schemas.microsoft.com/office/powerpoint/2010/main" val="1935836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HP Small Business Mobility Solutions</a:t>
            </a:r>
            <a:endParaRPr lang="en-US" dirty="0"/>
          </a:p>
        </p:txBody>
      </p:sp>
    </p:spTree>
    <p:extLst>
      <p:ext uri="{BB962C8B-B14F-4D97-AF65-F5344CB8AC3E}">
        <p14:creationId xmlns:p14="http://schemas.microsoft.com/office/powerpoint/2010/main" val="30595959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SNARRATION" val="18,176509178,C:\Users\secino\Documents\SharePoint Drafts\Mobility Customer Presentation_March 2011v6_pptx\Media.ppcx"/>
</p:tagLst>
</file>

<file path=ppt/theme/theme1.xml><?xml version="1.0" encoding="utf-8"?>
<a:theme xmlns:a="http://schemas.openxmlformats.org/drawingml/2006/main" name="HP_PPT_Standard_16x9">
  <a:themeElements>
    <a:clrScheme name="Custom 17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HP_PPT_Standard_16x9</Template>
  <TotalTime>4215</TotalTime>
  <Words>3161</Words>
  <Application>Microsoft Office PowerPoint</Application>
  <PresentationFormat>全屏显示(16:9)</PresentationFormat>
  <Paragraphs>366</Paragraphs>
  <Slides>25</Slides>
  <Notes>12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25</vt:i4>
      </vt:variant>
    </vt:vector>
  </HeadingPairs>
  <TitlesOfParts>
    <vt:vector size="37" baseType="lpstr">
      <vt:lpstr>Arial</vt:lpstr>
      <vt:lpstr>宋体</vt:lpstr>
      <vt:lpstr>微软雅黑</vt:lpstr>
      <vt:lpstr>Futura Bk</vt:lpstr>
      <vt:lpstr>Verdana</vt:lpstr>
      <vt:lpstr>Segoe UI</vt:lpstr>
      <vt:lpstr>Calibri</vt:lpstr>
      <vt:lpstr>Lucida Grande</vt:lpstr>
      <vt:lpstr>HP Simplified</vt:lpstr>
      <vt:lpstr>Futura Lt</vt:lpstr>
      <vt:lpstr>HP_PPT_Standard_16x9</vt:lpstr>
      <vt:lpstr>Default Theme</vt:lpstr>
      <vt:lpstr>Small Business Mobility</vt:lpstr>
      <vt:lpstr>Agenda</vt:lpstr>
      <vt:lpstr>What’s in it for you?</vt:lpstr>
      <vt:lpstr>Mobility is transforming small business </vt:lpstr>
      <vt:lpstr>Small business wireless networks are at a breaking point</vt:lpstr>
      <vt:lpstr>A major business opportunity</vt:lpstr>
      <vt:lpstr>Momentum is building</vt:lpstr>
      <vt:lpstr>Your opportunity</vt:lpstr>
      <vt:lpstr>HP Small Business Mobility Solutions</vt:lpstr>
      <vt:lpstr>HP Small Business Portfolio</vt:lpstr>
      <vt:lpstr>HP is #1 worldwide in smart managed switch sales! </vt:lpstr>
      <vt:lpstr>Business-grade mobility solutions</vt:lpstr>
      <vt:lpstr>HP 1910 Switch Series</vt:lpstr>
      <vt:lpstr>HP M200 802.11n Access Point</vt:lpstr>
      <vt:lpstr>Advanced Mobility Solutions</vt:lpstr>
      <vt:lpstr>HP M220 details</vt:lpstr>
      <vt:lpstr>What is clustering?</vt:lpstr>
      <vt:lpstr>M220 802.11n Quick Setup Wizard</vt:lpstr>
      <vt:lpstr>Benefits </vt:lpstr>
      <vt:lpstr>Collateral and training for partners</vt:lpstr>
      <vt:lpstr>Thank you</vt:lpstr>
      <vt:lpstr>HP 1910 Switch Series</vt:lpstr>
      <vt:lpstr>Features/benefits of the V-M200 Access Point</vt:lpstr>
      <vt:lpstr>HP M220 802.11n Access Point features and benefits</vt:lpstr>
      <vt:lpstr>声明：</vt:lpstr>
    </vt:vector>
  </TitlesOfParts>
  <Manager>Holly Garcia</Manager>
  <Company>Hewlett-Packard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Networks for Today’s Mobile Workforce Customer Presentation.</dc:title>
  <dc:creator>Enterprise Presentations/Natalie O'Rourke</dc:creator>
  <dc:description>nicole.sanchez@hp.com_x000d_
(408) 655-2359</dc:description>
  <cp:lastModifiedBy>Microsoft</cp:lastModifiedBy>
  <cp:revision>111</cp:revision>
  <cp:lastPrinted>2012-04-13T15:38:33Z</cp:lastPrinted>
  <dcterms:created xsi:type="dcterms:W3CDTF">2012-05-03T19:55:12Z</dcterms:created>
  <dcterms:modified xsi:type="dcterms:W3CDTF">2018-01-05T05:22:43Z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