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6.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85" r:id="rId2"/>
    <p:sldMasterId id="2147483696" r:id="rId3"/>
    <p:sldMasterId id="2147483711" r:id="rId4"/>
    <p:sldMasterId id="2147483723" r:id="rId5"/>
    <p:sldMasterId id="2147483735" r:id="rId6"/>
    <p:sldMasterId id="2147483756" r:id="rId7"/>
  </p:sldMasterIdLst>
  <p:notesMasterIdLst>
    <p:notesMasterId r:id="rId25"/>
  </p:notesMasterIdLst>
  <p:sldIdLst>
    <p:sldId id="256" r:id="rId8"/>
    <p:sldId id="272" r:id="rId9"/>
    <p:sldId id="305" r:id="rId10"/>
    <p:sldId id="306" r:id="rId11"/>
    <p:sldId id="307" r:id="rId12"/>
    <p:sldId id="308" r:id="rId13"/>
    <p:sldId id="309" r:id="rId14"/>
    <p:sldId id="310" r:id="rId15"/>
    <p:sldId id="300" r:id="rId16"/>
    <p:sldId id="265" r:id="rId17"/>
    <p:sldId id="299" r:id="rId18"/>
    <p:sldId id="297" r:id="rId19"/>
    <p:sldId id="301" r:id="rId20"/>
    <p:sldId id="302" r:id="rId21"/>
    <p:sldId id="303" r:id="rId22"/>
    <p:sldId id="304" r:id="rId23"/>
    <p:sldId id="311" r:id="rId24"/>
  </p:sldIdLst>
  <p:sldSz cx="12192000" cy="6858000"/>
  <p:notesSz cx="7077075" cy="9369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ernardis, Andy" initials="DA" lastIdx="6" clrIdx="0"/>
  <p:cmAuthor id="2" name="Jerry Blake" initials="" lastIdx="12" clrIdx="1"/>
  <p:cmAuthor id="3" name="Gardner, Jim" initials="GJ" lastIdx="25" clrIdx="2"/>
  <p:cmAuthor id="4" name="Chris Smith" initials="CLS" lastIdx="5" clrIdx="3"/>
  <p:cmAuthor id="5" name="Rajagopalan, Rajmohan" initials="RR" lastIdx="12" clrIdx="4">
    <p:extLst>
      <p:ext uri="{19B8F6BF-5375-455C-9EA6-DF929625EA0E}">
        <p15:presenceInfo xmlns:p15="http://schemas.microsoft.com/office/powerpoint/2012/main" xmlns="" userId="S-1-5-21-839522115-1383384898-515967899-49614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73963" autoAdjust="0"/>
  </p:normalViewPr>
  <p:slideViewPr>
    <p:cSldViewPr snapToGrid="0">
      <p:cViewPr varScale="1">
        <p:scale>
          <a:sx n="65" d="100"/>
          <a:sy n="65" d="100"/>
        </p:scale>
        <p:origin x="-544"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70098"/>
          </a:xfrm>
          <a:prstGeom prst="rect">
            <a:avLst/>
          </a:prstGeom>
        </p:spPr>
        <p:txBody>
          <a:bodyPr vert="horz" lIns="93973" tIns="46986" rIns="93973" bIns="46986" rtlCol="0"/>
          <a:lstStyle>
            <a:lvl1pPr algn="l">
              <a:defRPr sz="1200"/>
            </a:lvl1pPr>
          </a:lstStyle>
          <a:p>
            <a:endParaRPr lang="en-US"/>
          </a:p>
        </p:txBody>
      </p:sp>
      <p:sp>
        <p:nvSpPr>
          <p:cNvPr id="3" name="Date Placeholder 2"/>
          <p:cNvSpPr>
            <a:spLocks noGrp="1"/>
          </p:cNvSpPr>
          <p:nvPr>
            <p:ph type="dt" idx="1"/>
          </p:nvPr>
        </p:nvSpPr>
        <p:spPr>
          <a:xfrm>
            <a:off x="4008705" y="0"/>
            <a:ext cx="3066733" cy="470098"/>
          </a:xfrm>
          <a:prstGeom prst="rect">
            <a:avLst/>
          </a:prstGeom>
        </p:spPr>
        <p:txBody>
          <a:bodyPr vert="horz" lIns="93973" tIns="46986" rIns="93973" bIns="46986" rtlCol="0"/>
          <a:lstStyle>
            <a:lvl1pPr algn="r">
              <a:defRPr sz="1200"/>
            </a:lvl1pPr>
          </a:lstStyle>
          <a:p>
            <a:fld id="{8894E3A4-2C6E-4BCB-827B-66EB37A46F72}" type="datetimeFigureOut">
              <a:rPr lang="en-US" smtClean="0"/>
              <a:t>1/5/2018</a:t>
            </a:fld>
            <a:endParaRPr lang="en-US"/>
          </a:p>
        </p:txBody>
      </p:sp>
      <p:sp>
        <p:nvSpPr>
          <p:cNvPr id="4" name="Slide Image Placeholder 3"/>
          <p:cNvSpPr>
            <a:spLocks noGrp="1" noRot="1" noChangeAspect="1"/>
          </p:cNvSpPr>
          <p:nvPr>
            <p:ph type="sldImg" idx="2"/>
          </p:nvPr>
        </p:nvSpPr>
        <p:spPr>
          <a:xfrm>
            <a:off x="727075" y="1171575"/>
            <a:ext cx="5622925" cy="3162300"/>
          </a:xfrm>
          <a:prstGeom prst="rect">
            <a:avLst/>
          </a:prstGeom>
          <a:noFill/>
          <a:ln w="12700">
            <a:solidFill>
              <a:prstClr val="black"/>
            </a:solidFill>
          </a:ln>
        </p:spPr>
        <p:txBody>
          <a:bodyPr vert="horz" lIns="93973" tIns="46986" rIns="93973" bIns="46986" rtlCol="0" anchor="ctr"/>
          <a:lstStyle/>
          <a:p>
            <a:endParaRPr lang="en-US"/>
          </a:p>
        </p:txBody>
      </p:sp>
      <p:sp>
        <p:nvSpPr>
          <p:cNvPr id="5" name="Notes Placeholder 4"/>
          <p:cNvSpPr>
            <a:spLocks noGrp="1"/>
          </p:cNvSpPr>
          <p:nvPr>
            <p:ph type="body" sz="quarter" idx="3"/>
          </p:nvPr>
        </p:nvSpPr>
        <p:spPr>
          <a:xfrm>
            <a:off x="707708" y="4509036"/>
            <a:ext cx="5661660" cy="3689211"/>
          </a:xfrm>
          <a:prstGeom prst="rect">
            <a:avLst/>
          </a:prstGeom>
        </p:spPr>
        <p:txBody>
          <a:bodyPr vert="horz" lIns="93973" tIns="46986" rIns="93973" bIns="4698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9328"/>
            <a:ext cx="3066733" cy="470097"/>
          </a:xfrm>
          <a:prstGeom prst="rect">
            <a:avLst/>
          </a:prstGeom>
        </p:spPr>
        <p:txBody>
          <a:bodyPr vert="horz" lIns="93973" tIns="46986" rIns="93973" bIns="46986"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9328"/>
            <a:ext cx="3066733" cy="470097"/>
          </a:xfrm>
          <a:prstGeom prst="rect">
            <a:avLst/>
          </a:prstGeom>
        </p:spPr>
        <p:txBody>
          <a:bodyPr vert="horz" lIns="93973" tIns="46986" rIns="93973" bIns="46986" rtlCol="0" anchor="b"/>
          <a:lstStyle>
            <a:lvl1pPr algn="r">
              <a:defRPr sz="1200"/>
            </a:lvl1pPr>
          </a:lstStyle>
          <a:p>
            <a:fld id="{5BA1080F-F17C-4A5F-902C-E376A9B8967C}" type="slidenum">
              <a:rPr lang="en-US" smtClean="0"/>
              <a:t>‹#›</a:t>
            </a:fld>
            <a:endParaRPr lang="en-US"/>
          </a:p>
        </p:txBody>
      </p:sp>
    </p:spTree>
    <p:extLst>
      <p:ext uri="{BB962C8B-B14F-4D97-AF65-F5344CB8AC3E}">
        <p14:creationId xmlns:p14="http://schemas.microsoft.com/office/powerpoint/2010/main" val="282901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cloudharmony.com/benchmarks?benchmarkId=summary-server-performance&amp;selectedServices=AWS.eu-west.m1.medium|hp.region-a.geo-1.standard.medium&amp;lastBenchmarksOnly=&amp;combineMultiple=&amp;start=&amp;stop=&amp;endpoint_region=&amp;endpoint_location=&amp;endpoint_isp=&amp;endpoint_netspeed=&amp;chartType=benchmarks.format.ba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A1080F-F17C-4A5F-902C-E376A9B8967C}" type="slidenum">
              <a:rPr lang="en-US" smtClean="0"/>
              <a:t>1</a:t>
            </a:fld>
            <a:endParaRPr lang="en-US"/>
          </a:p>
        </p:txBody>
      </p:sp>
    </p:spTree>
    <p:extLst>
      <p:ext uri="{BB962C8B-B14F-4D97-AF65-F5344CB8AC3E}">
        <p14:creationId xmlns:p14="http://schemas.microsoft.com/office/powerpoint/2010/main" val="391955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600"/>
              </a:spcAft>
              <a:buClrTx/>
              <a:buSzTx/>
              <a:buFont typeface="Arial" pitchFamily="34" charset="0"/>
              <a:buNone/>
              <a:tabLst/>
              <a:defRPr/>
            </a:pPr>
            <a:r>
              <a:rPr lang="en-US" sz="1600" dirty="0" smtClean="0">
                <a:solidFill>
                  <a:schemeClr val="tx1"/>
                </a:solidFill>
              </a:rPr>
              <a:t>Free open source (Apache license) software governed by a non-profit foundation (corporation)  with a mission to produce the ubiquitous Open Source Cloud Computing platform that will meet the needs of public and private clouds regardless of size, by being simple to implement and massively scalable</a:t>
            </a:r>
            <a:r>
              <a:rPr lang="en-US" sz="1800" dirty="0" smtClean="0">
                <a:solidFill>
                  <a:schemeClr val="tx1"/>
                </a:solidFill>
              </a:rPr>
              <a:t>.</a:t>
            </a:r>
          </a:p>
          <a:p>
            <a:pPr marL="0" indent="0">
              <a:spcAft>
                <a:spcPts val="600"/>
              </a:spcAft>
              <a:buFont typeface="Arial" pitchFamily="34" charset="0"/>
              <a:buNone/>
            </a:pPr>
            <a:endParaRPr lang="en-US" sz="1600" dirty="0" smtClean="0">
              <a:solidFill>
                <a:schemeClr val="tx1"/>
              </a:solidFill>
            </a:endParaRPr>
          </a:p>
          <a:p>
            <a:pPr marL="0" indent="0">
              <a:spcAft>
                <a:spcPts val="600"/>
              </a:spcAft>
              <a:buFont typeface="Arial" pitchFamily="34" charset="0"/>
              <a:buNone/>
            </a:pPr>
            <a:r>
              <a:rPr lang="en-US" sz="1600" dirty="0" smtClean="0">
                <a:solidFill>
                  <a:schemeClr val="tx1"/>
                </a:solidFill>
              </a:rPr>
              <a:t>Why OpenStack</a:t>
            </a:r>
          </a:p>
          <a:p>
            <a:pPr marL="0" indent="0">
              <a:spcAft>
                <a:spcPts val="600"/>
              </a:spcAft>
              <a:buFont typeface="Arial" pitchFamily="34" charset="0"/>
              <a:buNone/>
            </a:pPr>
            <a:endParaRPr lang="en-US" sz="1600" dirty="0" smtClean="0">
              <a:solidFill>
                <a:schemeClr val="tx1"/>
              </a:solidFill>
            </a:endParaRPr>
          </a:p>
          <a:p>
            <a:pPr marL="285750" indent="-285750">
              <a:buFont typeface="Arial" pitchFamily="34" charset="0"/>
              <a:buChar char="•"/>
            </a:pPr>
            <a:r>
              <a:rPr lang="en-US" sz="1400" b="1" kern="1200" dirty="0" smtClean="0">
                <a:solidFill>
                  <a:schemeClr val="tx1"/>
                </a:solidFill>
                <a:latin typeface="HP Simplified"/>
                <a:ea typeface="+mn-ea"/>
                <a:cs typeface="HP Simplified"/>
              </a:rPr>
              <a:t>Massively scalable </a:t>
            </a:r>
            <a:r>
              <a:rPr lang="en-US" sz="1400" kern="1200" dirty="0" smtClean="0">
                <a:solidFill>
                  <a:schemeClr val="tx1"/>
                </a:solidFill>
                <a:latin typeface="HP Simplified"/>
                <a:ea typeface="+mn-ea"/>
                <a:cs typeface="HP Simplified"/>
              </a:rPr>
              <a:t>cloud operating system that controls large pools of </a:t>
            </a:r>
            <a:r>
              <a:rPr lang="en-US" sz="1400" b="1" kern="1200" dirty="0" smtClean="0">
                <a:solidFill>
                  <a:schemeClr val="tx1"/>
                </a:solidFill>
                <a:latin typeface="HP Simplified"/>
                <a:ea typeface="+mn-ea"/>
                <a:cs typeface="HP Simplified"/>
              </a:rPr>
              <a:t>compute</a:t>
            </a:r>
            <a:r>
              <a:rPr lang="en-US" sz="1400" kern="1200" dirty="0" smtClean="0">
                <a:solidFill>
                  <a:schemeClr val="tx1"/>
                </a:solidFill>
                <a:latin typeface="HP Simplified"/>
                <a:ea typeface="+mn-ea"/>
                <a:cs typeface="HP Simplified"/>
              </a:rPr>
              <a:t>, </a:t>
            </a:r>
            <a:r>
              <a:rPr lang="en-US" sz="1400" b="1" kern="1200" dirty="0" smtClean="0">
                <a:solidFill>
                  <a:schemeClr val="tx1"/>
                </a:solidFill>
                <a:latin typeface="HP Simplified"/>
                <a:ea typeface="+mn-ea"/>
                <a:cs typeface="HP Simplified"/>
              </a:rPr>
              <a:t>storage</a:t>
            </a:r>
            <a:r>
              <a:rPr lang="en-US" sz="1400" kern="1200" dirty="0" smtClean="0">
                <a:solidFill>
                  <a:schemeClr val="tx1"/>
                </a:solidFill>
                <a:latin typeface="HP Simplified"/>
                <a:ea typeface="+mn-ea"/>
                <a:cs typeface="HP Simplified"/>
              </a:rPr>
              <a:t>, and </a:t>
            </a:r>
            <a:r>
              <a:rPr lang="en-US" sz="1400" b="1" kern="1200" dirty="0" smtClean="0">
                <a:solidFill>
                  <a:schemeClr val="tx1"/>
                </a:solidFill>
                <a:latin typeface="HP Simplified"/>
                <a:ea typeface="+mn-ea"/>
                <a:cs typeface="HP Simplified"/>
              </a:rPr>
              <a:t>networking</a:t>
            </a:r>
            <a:r>
              <a:rPr lang="en-US" sz="1400" kern="1200" dirty="0" smtClean="0">
                <a:solidFill>
                  <a:schemeClr val="tx1"/>
                </a:solidFill>
                <a:latin typeface="HP Simplified"/>
                <a:ea typeface="+mn-ea"/>
                <a:cs typeface="HP Simplified"/>
              </a:rPr>
              <a:t> resources </a:t>
            </a:r>
          </a:p>
          <a:p>
            <a:pPr marL="285750" indent="-285750">
              <a:buFont typeface="Arial" pitchFamily="34" charset="0"/>
              <a:buChar char="•"/>
            </a:pPr>
            <a:r>
              <a:rPr lang="en-US" sz="1400" b="1" kern="1200" dirty="0" smtClean="0">
                <a:solidFill>
                  <a:schemeClr val="tx1"/>
                </a:solidFill>
                <a:latin typeface="HP Simplified"/>
                <a:ea typeface="+mn-ea"/>
                <a:cs typeface="HP Simplified"/>
              </a:rPr>
              <a:t>Community open source </a:t>
            </a:r>
            <a:r>
              <a:rPr lang="en-US" sz="1400" kern="1200" dirty="0" smtClean="0">
                <a:solidFill>
                  <a:schemeClr val="tx1"/>
                </a:solidFill>
                <a:latin typeface="HP Simplified"/>
                <a:ea typeface="+mn-ea"/>
                <a:cs typeface="HP Simplified"/>
              </a:rPr>
              <a:t>with contributions from </a:t>
            </a:r>
            <a:r>
              <a:rPr lang="en-US" sz="1400" b="1" kern="1200" dirty="0" smtClean="0">
                <a:solidFill>
                  <a:schemeClr val="tx1"/>
                </a:solidFill>
                <a:latin typeface="HP Simplified"/>
                <a:ea typeface="+mn-ea"/>
                <a:cs typeface="HP Simplified"/>
              </a:rPr>
              <a:t>1000+</a:t>
            </a:r>
            <a:r>
              <a:rPr lang="en-US" sz="1400" kern="1200" dirty="0" smtClean="0">
                <a:solidFill>
                  <a:schemeClr val="tx1"/>
                </a:solidFill>
                <a:latin typeface="HP Simplified"/>
                <a:ea typeface="+mn-ea"/>
                <a:cs typeface="HP Simplified"/>
              </a:rPr>
              <a:t> </a:t>
            </a:r>
            <a:r>
              <a:rPr lang="en-US" sz="1400" b="1" kern="1200" dirty="0" smtClean="0">
                <a:solidFill>
                  <a:schemeClr val="tx1"/>
                </a:solidFill>
                <a:latin typeface="HP Simplified"/>
                <a:ea typeface="+mn-ea"/>
                <a:cs typeface="HP Simplified"/>
              </a:rPr>
              <a:t>developers</a:t>
            </a:r>
            <a:r>
              <a:rPr lang="en-US" sz="1400" kern="1200" dirty="0" smtClean="0">
                <a:solidFill>
                  <a:schemeClr val="tx1"/>
                </a:solidFill>
                <a:latin typeface="HP Simplified"/>
                <a:ea typeface="+mn-ea"/>
                <a:cs typeface="HP Simplified"/>
              </a:rPr>
              <a:t> and </a:t>
            </a:r>
            <a:r>
              <a:rPr lang="en-US" sz="1400" b="1" kern="1200" dirty="0" smtClean="0">
                <a:solidFill>
                  <a:schemeClr val="tx1"/>
                </a:solidFill>
                <a:latin typeface="HP Simplified"/>
                <a:ea typeface="+mn-ea"/>
                <a:cs typeface="HP Simplified"/>
              </a:rPr>
              <a:t>180+ participating </a:t>
            </a:r>
            <a:r>
              <a:rPr lang="en-US" sz="1400" kern="1200" dirty="0" smtClean="0">
                <a:solidFill>
                  <a:schemeClr val="tx1"/>
                </a:solidFill>
                <a:latin typeface="HP Simplified"/>
                <a:ea typeface="+mn-ea"/>
                <a:cs typeface="HP Simplified"/>
              </a:rPr>
              <a:t>organizations – variety of </a:t>
            </a:r>
            <a:r>
              <a:rPr lang="en-US" sz="1400" kern="1200" dirty="0" err="1" smtClean="0">
                <a:solidFill>
                  <a:schemeClr val="tx1"/>
                </a:solidFill>
                <a:latin typeface="HP Simplified"/>
                <a:ea typeface="+mn-ea"/>
                <a:cs typeface="HP Simplified"/>
              </a:rPr>
              <a:t>usecases</a:t>
            </a:r>
            <a:r>
              <a:rPr lang="en-US" sz="1400" kern="1200" dirty="0" smtClean="0">
                <a:solidFill>
                  <a:schemeClr val="tx1"/>
                </a:solidFill>
                <a:latin typeface="HP Simplified"/>
                <a:ea typeface="+mn-ea"/>
                <a:cs typeface="HP Simplified"/>
              </a:rPr>
              <a:t>/SMES</a:t>
            </a:r>
          </a:p>
          <a:p>
            <a:pPr marL="285750" indent="-285750">
              <a:buFont typeface="Arial" pitchFamily="34" charset="0"/>
              <a:buChar char="•"/>
            </a:pPr>
            <a:r>
              <a:rPr lang="en-US" sz="1400" b="1" kern="1200" dirty="0" smtClean="0">
                <a:solidFill>
                  <a:schemeClr val="tx1"/>
                </a:solidFill>
                <a:latin typeface="HP Simplified"/>
                <a:ea typeface="+mn-ea"/>
                <a:cs typeface="HP Simplified"/>
              </a:rPr>
              <a:t>Open web-based API </a:t>
            </a:r>
            <a:r>
              <a:rPr lang="en-US" sz="1400" kern="1200" dirty="0" smtClean="0">
                <a:solidFill>
                  <a:schemeClr val="tx1"/>
                </a:solidFill>
                <a:latin typeface="HP Simplified"/>
                <a:ea typeface="+mn-ea"/>
                <a:cs typeface="HP Simplified"/>
              </a:rPr>
              <a:t>Programmatic Infrastructure as a Service</a:t>
            </a:r>
          </a:p>
          <a:p>
            <a:pPr marL="285750" indent="-285750">
              <a:buFont typeface="Arial" pitchFamily="34" charset="0"/>
              <a:buChar char="•"/>
            </a:pPr>
            <a:r>
              <a:rPr lang="en-US" sz="1400" b="1" kern="1200" dirty="0" smtClean="0">
                <a:solidFill>
                  <a:schemeClr val="tx1"/>
                </a:solidFill>
                <a:latin typeface="HP Simplified"/>
                <a:ea typeface="+mn-ea"/>
                <a:cs typeface="HP Simplified"/>
              </a:rPr>
              <a:t>Plug-in architecture</a:t>
            </a:r>
            <a:r>
              <a:rPr lang="en-US" sz="1400" kern="1200" dirty="0" smtClean="0">
                <a:solidFill>
                  <a:schemeClr val="tx1"/>
                </a:solidFill>
                <a:latin typeface="HP Simplified"/>
                <a:ea typeface="+mn-ea"/>
                <a:cs typeface="HP Simplified"/>
              </a:rPr>
              <a:t>; allows different hypervisors, block storage systems, network implementations, hardware agnostic, etc.</a:t>
            </a:r>
          </a:p>
          <a:p>
            <a:pPr marL="285750" indent="-285750">
              <a:buFont typeface="Arial" pitchFamily="34" charset="0"/>
              <a:buChar char="•"/>
            </a:pPr>
            <a:r>
              <a:rPr lang="en-US" sz="1400" b="1" kern="1200" dirty="0" smtClean="0">
                <a:solidFill>
                  <a:schemeClr val="tx1"/>
                </a:solidFill>
                <a:latin typeface="HP Simplified"/>
                <a:ea typeface="+mn-ea"/>
                <a:cs typeface="HP Simplified"/>
              </a:rPr>
              <a:t>Fastest growing and rapidly adopted </a:t>
            </a:r>
            <a:r>
              <a:rPr lang="en-US" sz="1400" kern="1200" dirty="0" smtClean="0">
                <a:solidFill>
                  <a:schemeClr val="tx1"/>
                </a:solidFill>
                <a:latin typeface="HP Simplified"/>
                <a:ea typeface="+mn-ea"/>
                <a:cs typeface="HP Simplified"/>
              </a:rPr>
              <a:t>Open Source project </a:t>
            </a:r>
          </a:p>
          <a:p>
            <a:pPr marL="285750" indent="-285750">
              <a:buFont typeface="Arial" pitchFamily="34" charset="0"/>
              <a:buChar char="•"/>
            </a:pPr>
            <a:r>
              <a:rPr lang="en-US" sz="1400" b="1" kern="1200" dirty="0" smtClean="0">
                <a:solidFill>
                  <a:schemeClr val="tx1"/>
                </a:solidFill>
                <a:latin typeface="HP Simplified"/>
                <a:ea typeface="+mn-ea"/>
                <a:cs typeface="HP Simplified"/>
              </a:rPr>
              <a:t>HP is a Platinum member </a:t>
            </a:r>
            <a:r>
              <a:rPr lang="en-US" sz="1400" kern="1200" dirty="0" smtClean="0">
                <a:solidFill>
                  <a:schemeClr val="tx1"/>
                </a:solidFill>
                <a:latin typeface="HP Simplified"/>
                <a:ea typeface="+mn-ea"/>
                <a:cs typeface="HP Simplified"/>
              </a:rPr>
              <a:t>gaining transparency into governance, roadmap, blueprints, and development.  Using OpenStack allows HP a common architecture across cloud delivery models and prevents vendor lock-in</a:t>
            </a:r>
          </a:p>
          <a:p>
            <a:pPr marL="0" indent="0">
              <a:spcAft>
                <a:spcPts val="600"/>
              </a:spcAft>
              <a:buFont typeface="Arial" pitchFamily="34" charset="0"/>
              <a:buNone/>
            </a:pPr>
            <a:endParaRPr lang="en-US" sz="1600" dirty="0" smtClean="0">
              <a:solidFill>
                <a:schemeClr val="tx1"/>
              </a:solidFill>
            </a:endParaRPr>
          </a:p>
          <a:p>
            <a:pPr marL="288925" indent="-288925">
              <a:spcAft>
                <a:spcPts val="600"/>
              </a:spcAft>
              <a:buFont typeface="Arial" pitchFamily="34" charset="0"/>
              <a:buChar char="•"/>
            </a:pPr>
            <a:endParaRPr lang="en-US" sz="1600" dirty="0" smtClean="0">
              <a:solidFill>
                <a:schemeClr val="tx1"/>
              </a:solidFill>
            </a:endParaRPr>
          </a:p>
          <a:p>
            <a:pPr marL="288925" indent="-288925">
              <a:spcAft>
                <a:spcPts val="600"/>
              </a:spcAft>
              <a:buFont typeface="Arial" pitchFamily="34" charset="0"/>
              <a:buChar char="•"/>
            </a:pPr>
            <a:r>
              <a:rPr lang="en-US" sz="1600" dirty="0" smtClean="0">
                <a:solidFill>
                  <a:schemeClr val="tx1"/>
                </a:solidFill>
              </a:rPr>
              <a:t>Open Source </a:t>
            </a:r>
            <a:endParaRPr lang="en-US" sz="1600" b="0" dirty="0" smtClean="0">
              <a:solidFill>
                <a:schemeClr val="tx1"/>
              </a:solidFill>
            </a:endParaRPr>
          </a:p>
          <a:p>
            <a:pPr marL="741363" lvl="1" indent="-288925">
              <a:spcAft>
                <a:spcPts val="600"/>
              </a:spcAft>
              <a:buFont typeface="Arial" pitchFamily="34" charset="0"/>
              <a:buChar char="•"/>
            </a:pPr>
            <a:r>
              <a:rPr lang="en-US" dirty="0" smtClean="0">
                <a:solidFill>
                  <a:schemeClr val="tx1"/>
                </a:solidFill>
              </a:rPr>
              <a:t>N</a:t>
            </a:r>
            <a:r>
              <a:rPr lang="en-US" b="0" dirty="0" smtClean="0">
                <a:solidFill>
                  <a:schemeClr val="tx1"/>
                </a:solidFill>
              </a:rPr>
              <a:t>ot tied to a single vendors roadmap</a:t>
            </a:r>
          </a:p>
          <a:p>
            <a:pPr marL="741363" lvl="1" indent="-288925">
              <a:spcAft>
                <a:spcPts val="600"/>
              </a:spcAft>
              <a:buFont typeface="Arial" pitchFamily="34" charset="0"/>
              <a:buChar char="•"/>
            </a:pPr>
            <a:r>
              <a:rPr lang="en-US" dirty="0" smtClean="0">
                <a:solidFill>
                  <a:schemeClr val="tx1"/>
                </a:solidFill>
              </a:rPr>
              <a:t>C</a:t>
            </a:r>
            <a:r>
              <a:rPr lang="en-US" b="0" dirty="0" smtClean="0">
                <a:solidFill>
                  <a:schemeClr val="tx1"/>
                </a:solidFill>
              </a:rPr>
              <a:t>ontributions from wide array of SMEs</a:t>
            </a:r>
          </a:p>
          <a:p>
            <a:pPr marL="741363" lvl="1" indent="-288925">
              <a:spcAft>
                <a:spcPts val="600"/>
              </a:spcAft>
              <a:buFont typeface="Arial" pitchFamily="34" charset="0"/>
              <a:buChar char="•"/>
            </a:pPr>
            <a:r>
              <a:rPr lang="en-US" dirty="0" smtClean="0">
                <a:solidFill>
                  <a:schemeClr val="tx1"/>
                </a:solidFill>
              </a:rPr>
              <a:t>D</a:t>
            </a:r>
            <a:r>
              <a:rPr lang="en-US" b="0" dirty="0" smtClean="0">
                <a:solidFill>
                  <a:schemeClr val="tx1"/>
                </a:solidFill>
              </a:rPr>
              <a:t>eveloped with a broader set of use cases in mind</a:t>
            </a:r>
          </a:p>
          <a:p>
            <a:pPr marL="288925" indent="-288925">
              <a:spcAft>
                <a:spcPts val="1200"/>
              </a:spcAft>
              <a:buFont typeface="Arial" pitchFamily="34" charset="0"/>
              <a:buChar char="•"/>
            </a:pPr>
            <a:r>
              <a:rPr lang="en-US" sz="1600" dirty="0" smtClean="0">
                <a:solidFill>
                  <a:schemeClr val="tx1"/>
                </a:solidFill>
              </a:rPr>
              <a:t>Transparency </a:t>
            </a:r>
            <a:r>
              <a:rPr lang="en-US" sz="1600" b="0" dirty="0" smtClean="0">
                <a:solidFill>
                  <a:schemeClr val="tx1"/>
                </a:solidFill>
              </a:rPr>
              <a:t>into governance, roadmap, blueprints, and development</a:t>
            </a:r>
          </a:p>
          <a:p>
            <a:pPr marL="288925" indent="-288925">
              <a:spcAft>
                <a:spcPts val="1200"/>
              </a:spcAft>
              <a:buFont typeface="Arial" pitchFamily="34" charset="0"/>
              <a:buChar char="•"/>
            </a:pPr>
            <a:r>
              <a:rPr lang="en-US" sz="1600" dirty="0" smtClean="0">
                <a:solidFill>
                  <a:schemeClr val="tx1"/>
                </a:solidFill>
              </a:rPr>
              <a:t>Open API </a:t>
            </a:r>
            <a:r>
              <a:rPr lang="en-US" sz="1600" b="0" dirty="0" smtClean="0">
                <a:solidFill>
                  <a:schemeClr val="tx1"/>
                </a:solidFill>
              </a:rPr>
              <a:t>– Open platform for ecosystem to develop value-added solutions (*</a:t>
            </a:r>
            <a:r>
              <a:rPr lang="en-US" sz="1600" b="0" dirty="0" err="1" smtClean="0">
                <a:solidFill>
                  <a:schemeClr val="tx1"/>
                </a:solidFill>
              </a:rPr>
              <a:t>aaS</a:t>
            </a:r>
            <a:r>
              <a:rPr lang="en-US" sz="1600" b="0" dirty="0" smtClean="0">
                <a:solidFill>
                  <a:schemeClr val="tx1"/>
                </a:solidFill>
              </a:rPr>
              <a:t>)</a:t>
            </a:r>
          </a:p>
          <a:p>
            <a:pPr marL="288925" indent="-288925">
              <a:spcAft>
                <a:spcPts val="1200"/>
              </a:spcAft>
              <a:buFont typeface="Arial" pitchFamily="34" charset="0"/>
              <a:buChar char="•"/>
            </a:pPr>
            <a:r>
              <a:rPr lang="en-US" sz="1600" dirty="0" smtClean="0">
                <a:solidFill>
                  <a:schemeClr val="tx1"/>
                </a:solidFill>
              </a:rPr>
              <a:t>Common Architecture </a:t>
            </a:r>
            <a:r>
              <a:rPr lang="en-US" sz="1600" b="0" dirty="0" smtClean="0">
                <a:solidFill>
                  <a:schemeClr val="tx1"/>
                </a:solidFill>
              </a:rPr>
              <a:t>for both public and private cloud deployments</a:t>
            </a:r>
          </a:p>
          <a:p>
            <a:pPr marL="288925" indent="-288925">
              <a:spcAft>
                <a:spcPts val="1200"/>
              </a:spcAft>
              <a:buFont typeface="Arial" pitchFamily="34" charset="0"/>
              <a:buChar char="•"/>
            </a:pPr>
            <a:r>
              <a:rPr lang="en-US" sz="1600" dirty="0" smtClean="0">
                <a:solidFill>
                  <a:schemeClr val="tx1"/>
                </a:solidFill>
              </a:rPr>
              <a:t>Ecosystem </a:t>
            </a:r>
            <a:r>
              <a:rPr lang="en-US" sz="1600" b="0" dirty="0" smtClean="0">
                <a:solidFill>
                  <a:schemeClr val="tx1"/>
                </a:solidFill>
              </a:rPr>
              <a:t>– breadth and choice of “above the stack” value added solutions</a:t>
            </a:r>
          </a:p>
          <a:p>
            <a:pPr marL="288925" indent="-288925">
              <a:spcAft>
                <a:spcPts val="1200"/>
              </a:spcAft>
              <a:buFont typeface="Arial" pitchFamily="34" charset="0"/>
              <a:buChar char="•"/>
            </a:pPr>
            <a:r>
              <a:rPr lang="en-US" sz="1600" dirty="0" smtClean="0">
                <a:solidFill>
                  <a:schemeClr val="tx1"/>
                </a:solidFill>
              </a:rPr>
              <a:t>Risk Mitigation </a:t>
            </a:r>
            <a:r>
              <a:rPr lang="en-US" sz="1600" b="0" dirty="0" smtClean="0">
                <a:solidFill>
                  <a:schemeClr val="tx1"/>
                </a:solidFill>
              </a:rPr>
              <a:t>- no vendor lock-in, availability of source code</a:t>
            </a:r>
          </a:p>
          <a:p>
            <a:pPr marL="288925" indent="-288925">
              <a:spcAft>
                <a:spcPts val="600"/>
              </a:spcAft>
              <a:buFont typeface="Arial" pitchFamily="34" charset="0"/>
              <a:buChar char="•"/>
            </a:pPr>
            <a:r>
              <a:rPr lang="en-US" sz="1600" dirty="0" smtClean="0">
                <a:solidFill>
                  <a:schemeClr val="tx1"/>
                </a:solidFill>
              </a:rPr>
              <a:t>Enabler </a:t>
            </a:r>
            <a:r>
              <a:rPr lang="en-US" sz="1600" b="0" dirty="0" smtClean="0">
                <a:solidFill>
                  <a:schemeClr val="tx1"/>
                </a:solidFill>
              </a:rPr>
              <a:t>- self-service, programmatic access to infrastructure (automation for IT)</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13</a:t>
            </a:fld>
            <a:endParaRPr lang="en-GB" dirty="0"/>
          </a:p>
        </p:txBody>
      </p:sp>
    </p:spTree>
    <p:extLst>
      <p:ext uri="{BB962C8B-B14F-4D97-AF65-F5344CB8AC3E}">
        <p14:creationId xmlns:p14="http://schemas.microsoft.com/office/powerpoint/2010/main" val="3757368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rPr>
              <a:t>OpenStack is a cloud operating system that controls large pools of compute, storage, and networking resources throughout a datacenter, all managed through a dashboard that gives administrators control while empowering their users to provision resources through a web interface.  OpenStack is architected to provide flexibility as you design your cloud, with no proprietary hardware or software requirements and the ability to integrate with legacy systems and third party technologies. It is designed to manage and automate pools of compute resources and can work with widely available virtualization technologies, as well as bare metal and high-performance computing (HPC) configurations.</a:t>
            </a:r>
            <a:r>
              <a:rPr lang="en-US" dirty="0" smtClean="0"/>
              <a:t/>
            </a:r>
            <a:br>
              <a:rPr lang="en-US" dirty="0" smtClean="0"/>
            </a:br>
            <a:r>
              <a:rPr lang="en-US" dirty="0" smtClean="0"/>
              <a:t/>
            </a:r>
            <a:br>
              <a:rPr lang="en-US" dirty="0" smtClean="0"/>
            </a:br>
            <a:r>
              <a:rPr lang="en-US" u="sng" dirty="0" smtClean="0"/>
              <a:t>Compute</a:t>
            </a:r>
          </a:p>
          <a:p>
            <a:r>
              <a:rPr lang="en-US" dirty="0">
                <a:latin typeface="Arial"/>
              </a:rPr>
              <a:t>Administrators often deploy OpenStack Compute using one of multiple supported hypervisors in a virtualized environment. KVM and </a:t>
            </a:r>
            <a:r>
              <a:rPr lang="en-US" dirty="0" err="1">
                <a:latin typeface="Arial"/>
              </a:rPr>
              <a:t>XenServer</a:t>
            </a:r>
            <a:r>
              <a:rPr lang="en-US" dirty="0">
                <a:latin typeface="Arial"/>
              </a:rPr>
              <a:t> are popular choices for hypervisor technology and recommended for most use cases. Linux container technology such as LXC is also supported for scenarios where users wish to minimize virtualization overhead and achieve greater efficiency and performance. In addition to different hypervisors, OpenStack supports ARM and alternative hardware architectures.</a:t>
            </a:r>
          </a:p>
          <a:p>
            <a:endParaRPr lang="en-US" dirty="0">
              <a:latin typeface="Arial"/>
            </a:endParaRPr>
          </a:p>
          <a:p>
            <a:r>
              <a:rPr lang="en-US" u="sng" dirty="0">
                <a:latin typeface="Arial"/>
              </a:rPr>
              <a:t>Storage</a:t>
            </a:r>
            <a:endParaRPr lang="en-US" dirty="0">
              <a:latin typeface="Arial"/>
            </a:endParaRPr>
          </a:p>
          <a:p>
            <a:r>
              <a:rPr lang="en-US" dirty="0">
                <a:latin typeface="Arial"/>
              </a:rPr>
              <a:t>In addition to traditional enterprise-class storage technology, many organizations now have a variety of storage needs with varying performance and price requirements. OpenStack has support for both Object Storage and Block Storage, with many deployment options for each depending on the use case. Object Storage is ideal for cost effective, scale-out storage. It provides a fully distributed, API-accessible storage platform that can be integrated directly into applications or used for backup, archiving and data retention. Block Storage allows block devices to be exposed and connected to compute instances for expanded storage, better performance and integration with enterprise storage platforms.</a:t>
            </a:r>
          </a:p>
          <a:p>
            <a:endParaRPr lang="en-US" u="sng" dirty="0">
              <a:latin typeface="Arial"/>
            </a:endParaRPr>
          </a:p>
          <a:p>
            <a:r>
              <a:rPr lang="en-US" u="sng" dirty="0">
                <a:latin typeface="Arial"/>
              </a:rPr>
              <a:t>Network</a:t>
            </a:r>
          </a:p>
          <a:p>
            <a:r>
              <a:rPr lang="en-US" dirty="0">
                <a:latin typeface="Arial"/>
              </a:rPr>
              <a:t>Today's datacenter networks contain more devices than ever before including servers, network equipment, storage systems and security appliances many of which are further divided into virtual machines and virtual networks. The number of IP addresses, routing configurations and security rules can quickly grow into the millions. Traditional network management techniques fall short of providing a truly scalable, automated approach to managing these next-generation networks. At the same time, users expect more control and flexibility with quicker provisioning. OpenStack Networking is a pluggable, scalable and API-driven system for managing networks and IP addresses. Like other aspects of the cloud operating system, it can be used by administrators and users to increase the value of existing datacenter assets. OpenStack Networking ensures the network will not be the bottleneck or limiting factor in a cloud deployment and gives users real self service, even over their network configurations.</a:t>
            </a:r>
            <a:r>
              <a:rPr lang="en-US" dirty="0" smtClean="0"/>
              <a:t/>
            </a:r>
            <a:br>
              <a:rPr lang="en-US" dirty="0" smtClean="0"/>
            </a:br>
            <a:endParaRPr lang="en-US" dirty="0" smtClean="0"/>
          </a:p>
          <a:p>
            <a:r>
              <a:rPr lang="en-US" u="sng" dirty="0" smtClean="0"/>
              <a:t>Dashboard</a:t>
            </a:r>
          </a:p>
          <a:p>
            <a:pPr fontAlgn="base"/>
            <a:r>
              <a:rPr lang="en-US" dirty="0">
                <a:latin typeface="Arial"/>
              </a:rPr>
              <a:t>The OpenStack dashboard provides administrators and users a graphical interface to access, provision and automate cloud-based resources. The extensible design makes it easy to plug in and expose third party products and services, such as billing, monitoring and additional management tools. The dashboard is also </a:t>
            </a:r>
            <a:r>
              <a:rPr lang="en-US" dirty="0" err="1">
                <a:latin typeface="Arial"/>
              </a:rPr>
              <a:t>brandable</a:t>
            </a:r>
            <a:r>
              <a:rPr lang="en-US" dirty="0">
                <a:latin typeface="Arial"/>
              </a:rPr>
              <a:t> for service providers and other commercial vendors who want to make use of it.</a:t>
            </a:r>
          </a:p>
          <a:p>
            <a:pPr fontAlgn="base"/>
            <a:r>
              <a:rPr lang="en-US" dirty="0">
                <a:latin typeface="Arial"/>
              </a:rPr>
              <a:t>The dashboard is just one way to interact with OpenStack resources. Developers can automate access or build tools to manage their resources using the native OpenStack API or the EC2 compatibility API.</a:t>
            </a:r>
          </a:p>
          <a:p>
            <a:endParaRPr lang="en-US" u="sng"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latin typeface="Calibri"/>
              </a:rPr>
              <a:pPr/>
              <a:t>14</a:t>
            </a:fld>
            <a:endParaRPr lang="en-GB" dirty="0">
              <a:solidFill>
                <a:prstClr val="black"/>
              </a:solidFill>
              <a:latin typeface="Calibri"/>
            </a:endParaRPr>
          </a:p>
        </p:txBody>
      </p:sp>
    </p:spTree>
    <p:extLst>
      <p:ext uri="{BB962C8B-B14F-4D97-AF65-F5344CB8AC3E}">
        <p14:creationId xmlns:p14="http://schemas.microsoft.com/office/powerpoint/2010/main" val="441988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430181">
              <a:spcAft>
                <a:spcPts val="400"/>
              </a:spcAft>
              <a:buSzPct val="100000"/>
            </a:pPr>
            <a:r>
              <a:rPr lang="en-US" dirty="0" smtClean="0">
                <a:solidFill>
                  <a:srgbClr val="000000"/>
                </a:solidFill>
                <a:latin typeface="HP Simplified" pitchFamily="34" charset="0"/>
                <a:cs typeface="HP Simplified" pitchFamily="34" charset="0"/>
              </a:rPr>
              <a:t>Transition: Let’s talk specifically about what HP is doing to advance </a:t>
            </a:r>
            <a:r>
              <a:rPr lang="en-US" dirty="0" err="1" smtClean="0">
                <a:solidFill>
                  <a:srgbClr val="000000"/>
                </a:solidFill>
                <a:latin typeface="HP Simplified" pitchFamily="34" charset="0"/>
                <a:cs typeface="HP Simplified" pitchFamily="34" charset="0"/>
              </a:rPr>
              <a:t>OpenStack</a:t>
            </a:r>
            <a:r>
              <a:rPr lang="en-US" dirty="0" smtClean="0">
                <a:solidFill>
                  <a:srgbClr val="000000"/>
                </a:solidFill>
                <a:latin typeface="HP Simplified" pitchFamily="34" charset="0"/>
                <a:cs typeface="HP Simplified" pitchFamily="34" charset="0"/>
              </a:rPr>
              <a:t> in the enterprise.</a:t>
            </a:r>
          </a:p>
          <a:p>
            <a:pPr defTabSz="430181">
              <a:spcAft>
                <a:spcPts val="400"/>
              </a:spcAft>
              <a:buSzPct val="100000"/>
            </a:pPr>
            <a:endParaRPr lang="en-US" dirty="0" smtClean="0">
              <a:solidFill>
                <a:srgbClr val="000000"/>
              </a:solidFill>
              <a:latin typeface="HP Simplified" pitchFamily="34" charset="0"/>
              <a:cs typeface="HP Simplified" pitchFamily="34" charset="0"/>
            </a:endParaRPr>
          </a:p>
          <a:p>
            <a:pPr marL="228583" indent="-228583" defTabSz="430181">
              <a:spcAft>
                <a:spcPts val="400"/>
              </a:spcAft>
              <a:buSzPct val="100000"/>
              <a:buFont typeface="+mj-lt"/>
              <a:buAutoNum type="arabicPeriod"/>
            </a:pPr>
            <a:r>
              <a:rPr lang="en-US" dirty="0" smtClean="0">
                <a:solidFill>
                  <a:srgbClr val="000000"/>
                </a:solidFill>
                <a:latin typeface="HP Simplified" pitchFamily="34" charset="0"/>
                <a:cs typeface="HP Simplified" pitchFamily="34" charset="0"/>
              </a:rPr>
              <a:t>HP has single-minded focus on helping OpenStack become an Enterprise-class platform</a:t>
            </a:r>
          </a:p>
          <a:p>
            <a:pPr marL="228583" indent="-228583" defTabSz="430181">
              <a:spcAft>
                <a:spcPts val="400"/>
              </a:spcAft>
              <a:buSzPct val="100000"/>
              <a:buFont typeface="+mj-lt"/>
              <a:buAutoNum type="arabicPeriod"/>
            </a:pPr>
            <a:endParaRPr lang="en-US" dirty="0" smtClean="0">
              <a:solidFill>
                <a:srgbClr val="000000"/>
              </a:solidFill>
              <a:latin typeface="HP Simplified" pitchFamily="34" charset="0"/>
              <a:cs typeface="HP Simplified" pitchFamily="34" charset="0"/>
            </a:endParaRPr>
          </a:p>
          <a:p>
            <a:pPr defTabSz="430181">
              <a:spcAft>
                <a:spcPts val="400"/>
              </a:spcAft>
              <a:buSzPct val="100000"/>
            </a:pPr>
            <a:r>
              <a:rPr lang="en-US" dirty="0" smtClean="0">
                <a:solidFill>
                  <a:srgbClr val="000000"/>
                </a:solidFill>
                <a:latin typeface="HP Simplified" pitchFamily="34" charset="0"/>
                <a:cs typeface="HP Simplified" pitchFamily="34" charset="0"/>
              </a:rPr>
              <a:t>2.   By running our own operational public cloud on OpenStack we have worked to enhance, secure and scale operations in OpenStack and is a Top</a:t>
            </a:r>
            <a:r>
              <a:rPr lang="en-US" baseline="0" dirty="0" smtClean="0">
                <a:solidFill>
                  <a:srgbClr val="000000"/>
                </a:solidFill>
                <a:latin typeface="HP Simplified" pitchFamily="34" charset="0"/>
                <a:cs typeface="HP Simplified" pitchFamily="34" charset="0"/>
              </a:rPr>
              <a:t> Code Contributor to OpenStack (contributing more than 90,000 lines of code</a:t>
            </a:r>
            <a:r>
              <a:rPr lang="en-US" dirty="0" smtClean="0">
                <a:solidFill>
                  <a:srgbClr val="000000"/>
                </a:solidFill>
                <a:latin typeface="HP Simplified" pitchFamily="34" charset="0"/>
                <a:cs typeface="HP Simplified" pitchFamily="34" charset="0"/>
              </a:rPr>
              <a:t> to harden OpenStack).</a:t>
            </a:r>
          </a:p>
          <a:p>
            <a:pPr marL="171438" indent="-171438" defTabSz="430181">
              <a:spcAft>
                <a:spcPts val="400"/>
              </a:spcAft>
              <a:buSzPct val="100000"/>
              <a:buFontTx/>
              <a:buChar char="-"/>
            </a:pPr>
            <a:endParaRPr lang="en-US" dirty="0" smtClean="0">
              <a:solidFill>
                <a:srgbClr val="000000"/>
              </a:solidFill>
              <a:latin typeface="HP Simplified" pitchFamily="34" charset="0"/>
              <a:cs typeface="HP Simplified" pitchFamily="34" charset="0"/>
            </a:endParaRPr>
          </a:p>
          <a:p>
            <a:pPr defTabSz="430181">
              <a:spcAft>
                <a:spcPts val="400"/>
              </a:spcAft>
              <a:buSzPct val="100000"/>
            </a:pPr>
            <a:endParaRPr lang="en-US" dirty="0" smtClean="0">
              <a:solidFill>
                <a:srgbClr val="000000"/>
              </a:solidFill>
              <a:latin typeface="HP Simplified" pitchFamily="34" charset="0"/>
              <a:cs typeface="HP Simplified" pitchFamily="34" charset="0"/>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15</a:t>
            </a:fld>
            <a:endParaRPr lang="en-GB" dirty="0">
              <a:solidFill>
                <a:prstClr val="black"/>
              </a:solidFill>
            </a:endParaRPr>
          </a:p>
        </p:txBody>
      </p:sp>
    </p:spTree>
    <p:extLst>
      <p:ext uri="{BB962C8B-B14F-4D97-AF65-F5344CB8AC3E}">
        <p14:creationId xmlns:p14="http://schemas.microsoft.com/office/powerpoint/2010/main" val="4200058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Platinum Foundation Membership</a:t>
            </a:r>
            <a:endParaRPr lang="en-US" sz="1600" dirty="0"/>
          </a:p>
          <a:p>
            <a:pPr marL="174708" indent="-174708">
              <a:buFont typeface="Arial" panose="020B0604020202020204" pitchFamily="34" charset="0"/>
              <a:buChar char="•"/>
            </a:pPr>
            <a:r>
              <a:rPr lang="en-US" dirty="0"/>
              <a:t>Platinum Member of OpenStack Foundation </a:t>
            </a:r>
            <a:endParaRPr lang="en-US" sz="1600" dirty="0"/>
          </a:p>
          <a:p>
            <a:pPr marL="174708" indent="-174708">
              <a:buFont typeface="Arial" panose="020B0604020202020204" pitchFamily="34" charset="0"/>
              <a:buChar char="•"/>
            </a:pPr>
            <a:r>
              <a:rPr lang="en-US" dirty="0"/>
              <a:t>2 Board Members (Eileen &amp; Monty)</a:t>
            </a:r>
            <a:endParaRPr lang="en-US" sz="1600" dirty="0"/>
          </a:p>
          <a:p>
            <a:pPr marL="174708" indent="-174708">
              <a:buFont typeface="Arial" panose="020B0604020202020204" pitchFamily="34" charset="0"/>
              <a:buChar char="•"/>
            </a:pPr>
            <a:r>
              <a:rPr lang="en-US" dirty="0"/>
              <a:t>Elected Technical Committee Representation (Monty, Robert Collins)</a:t>
            </a:r>
            <a:endParaRPr lang="en-US" sz="1600" dirty="0"/>
          </a:p>
          <a:p>
            <a:pPr marL="174708" indent="-174708">
              <a:buFont typeface="Arial" panose="020B0604020202020204" pitchFamily="34" charset="0"/>
              <a:buChar char="•"/>
            </a:pPr>
            <a:r>
              <a:rPr lang="en-US" dirty="0"/>
              <a:t>Committee Membership</a:t>
            </a:r>
            <a:endParaRPr lang="en-US" sz="1600" dirty="0"/>
          </a:p>
          <a:p>
            <a:pPr marL="640594" lvl="1" indent="-174708">
              <a:buFont typeface="Arial" panose="020B0604020202020204" pitchFamily="34" charset="0"/>
              <a:buChar char="•"/>
            </a:pPr>
            <a:r>
              <a:rPr lang="en-US" dirty="0"/>
              <a:t>Legal Affairs Committee (Nissa)</a:t>
            </a:r>
            <a:endParaRPr lang="en-US" sz="1600" dirty="0"/>
          </a:p>
          <a:p>
            <a:pPr marL="640594" lvl="1" indent="-174708">
              <a:buFont typeface="Arial" panose="020B0604020202020204" pitchFamily="34" charset="0"/>
              <a:buChar char="•"/>
            </a:pPr>
            <a:r>
              <a:rPr lang="en-US" dirty="0"/>
              <a:t>Incubation Committee (Eileen &amp; Monty)</a:t>
            </a:r>
            <a:endParaRPr lang="en-US" sz="1600" dirty="0"/>
          </a:p>
          <a:p>
            <a:pPr marL="640594" lvl="1" indent="-174708">
              <a:buFont typeface="Arial" panose="020B0604020202020204" pitchFamily="34" charset="0"/>
              <a:buChar char="•"/>
            </a:pPr>
            <a:r>
              <a:rPr lang="en-US" dirty="0"/>
              <a:t>Election Committee (Monty)</a:t>
            </a:r>
            <a:endParaRPr lang="en-US" sz="1600" dirty="0"/>
          </a:p>
          <a:p>
            <a:pPr marL="640594" lvl="1" indent="-174708">
              <a:buFont typeface="Arial" panose="020B0604020202020204" pitchFamily="34" charset="0"/>
              <a:buChar char="•"/>
            </a:pPr>
            <a:r>
              <a:rPr lang="en-US" dirty="0"/>
              <a:t>Compensation Committee (Eileen)</a:t>
            </a:r>
            <a:endParaRPr lang="en-US" sz="1600" dirty="0"/>
          </a:p>
          <a:p>
            <a:pPr marL="640594" lvl="1" indent="-174708">
              <a:buFont typeface="Arial" panose="020B0604020202020204" pitchFamily="34" charset="0"/>
              <a:buChar char="•"/>
            </a:pPr>
            <a:r>
              <a:rPr lang="en-US" dirty="0"/>
              <a:t>Training Committee (Paul) </a:t>
            </a:r>
            <a:endParaRPr lang="en-US" sz="1600" dirty="0"/>
          </a:p>
          <a:p>
            <a:pPr marL="640594" lvl="1" indent="-174708">
              <a:buFont typeface="Arial" panose="020B0604020202020204" pitchFamily="34" charset="0"/>
              <a:buChar char="•"/>
            </a:pPr>
            <a:r>
              <a:rPr lang="en-US" dirty="0" err="1"/>
              <a:t>DefCore</a:t>
            </a:r>
            <a:r>
              <a:rPr lang="en-US" dirty="0"/>
              <a:t> Committee (Eileen, Nissa, Paul)</a:t>
            </a:r>
            <a:endParaRPr lang="en-US" sz="1600" dirty="0"/>
          </a:p>
          <a:p>
            <a:r>
              <a:rPr lang="en-US" b="1" dirty="0"/>
              <a:t> </a:t>
            </a:r>
            <a:endParaRPr lang="en-US" sz="1600" dirty="0"/>
          </a:p>
          <a:p>
            <a:r>
              <a:rPr lang="en-US" b="1" dirty="0"/>
              <a:t>Top Community Contributor</a:t>
            </a:r>
            <a:endParaRPr lang="en-US" sz="1600" dirty="0"/>
          </a:p>
          <a:p>
            <a:pPr marL="174708" indent="-174708">
              <a:buFont typeface="Arial" panose="020B0604020202020204" pitchFamily="34" charset="0"/>
              <a:buChar char="•"/>
            </a:pPr>
            <a:r>
              <a:rPr lang="en-US" dirty="0"/>
              <a:t>Second largest employee contributor overall for Icehouse (112 employees contributed); #1 employee contributor overall for Havana (100 employees contributed) </a:t>
            </a:r>
            <a:endParaRPr lang="en-US" sz="1600" dirty="0"/>
          </a:p>
          <a:p>
            <a:pPr marL="174708" indent="-174708">
              <a:buFont typeface="Arial" panose="020B0604020202020204" pitchFamily="34" charset="0"/>
              <a:buChar char="•"/>
            </a:pPr>
            <a:r>
              <a:rPr lang="en-US" dirty="0"/>
              <a:t>Top contributor (2</a:t>
            </a:r>
            <a:r>
              <a:rPr lang="en-US" baseline="30000" dirty="0"/>
              <a:t>nd</a:t>
            </a:r>
            <a:r>
              <a:rPr lang="en-US" dirty="0"/>
              <a:t> largest contributor to Icehouse; 2</a:t>
            </a:r>
            <a:r>
              <a:rPr lang="en-US" baseline="30000" dirty="0"/>
              <a:t>nd</a:t>
            </a:r>
            <a:r>
              <a:rPr lang="en-US" dirty="0"/>
              <a:t> largest contributor to Havana; 4</a:t>
            </a:r>
            <a:r>
              <a:rPr lang="en-US" baseline="30000" dirty="0"/>
              <a:t>th</a:t>
            </a:r>
            <a:r>
              <a:rPr lang="en-US" dirty="0"/>
              <a:t> largest to Grizzly </a:t>
            </a:r>
            <a:r>
              <a:rPr lang="en-US" i="1" dirty="0"/>
              <a:t>[by  # of contributions/commits])</a:t>
            </a:r>
            <a:endParaRPr lang="en-US" sz="1600" dirty="0"/>
          </a:p>
          <a:p>
            <a:pPr marL="174708" indent="-174708">
              <a:buFont typeface="Arial" panose="020B0604020202020204" pitchFamily="34" charset="0"/>
              <a:buChar char="•"/>
            </a:pPr>
            <a:r>
              <a:rPr lang="en-US" dirty="0"/>
              <a:t>HP employs 4 Project Technical Leads of official OpenStack projects (Horizon, Ironic, Triple O, Trove) </a:t>
            </a:r>
            <a:endParaRPr lang="en-US" sz="1600" dirty="0"/>
          </a:p>
          <a:p>
            <a:pPr marL="174708" indent="-174708">
              <a:buFont typeface="Arial" panose="020B0604020202020204" pitchFamily="34" charset="0"/>
              <a:buChar char="•"/>
            </a:pPr>
            <a:r>
              <a:rPr lang="en-US" dirty="0"/>
              <a:t>Five of the top 20 reviewers across the OpenStack project in Havana were from HP, including Clark Boylan, who was the top code reviewer</a:t>
            </a:r>
            <a:endParaRPr lang="en-US" sz="1600" dirty="0"/>
          </a:p>
          <a:p>
            <a:pPr marL="174708" indent="-174708">
              <a:buFont typeface="Arial" panose="020B0604020202020204" pitchFamily="34" charset="0"/>
              <a:buChar char="•"/>
            </a:pPr>
            <a:r>
              <a:rPr lang="en-US" dirty="0"/>
              <a:t>HP employs 22 core reviewers across 11 official projects (core reviewers determine what code contributions are included in each project):</a:t>
            </a:r>
            <a:endParaRPr lang="en-US" sz="1600" dirty="0"/>
          </a:p>
          <a:p>
            <a:pPr marL="640594" lvl="1" indent="-174708" defTabSz="465887">
              <a:buFont typeface="Arial" panose="020B0604020202020204" pitchFamily="34" charset="0"/>
              <a:buChar char="•"/>
              <a:defRPr/>
            </a:pPr>
            <a:r>
              <a:rPr lang="en-US" dirty="0"/>
              <a:t>Nova</a:t>
            </a:r>
            <a:endParaRPr lang="en-US" sz="1600" dirty="0"/>
          </a:p>
          <a:p>
            <a:pPr marL="640594" lvl="1" indent="-174708">
              <a:buFont typeface="Arial" panose="020B0604020202020204" pitchFamily="34" charset="0"/>
              <a:buChar char="•"/>
            </a:pPr>
            <a:r>
              <a:rPr lang="en-US" dirty="0"/>
              <a:t>Swift</a:t>
            </a:r>
          </a:p>
          <a:p>
            <a:pPr marL="640594" lvl="1" indent="-174708">
              <a:buFont typeface="Arial" panose="020B0604020202020204" pitchFamily="34" charset="0"/>
              <a:buChar char="•"/>
            </a:pPr>
            <a:r>
              <a:rPr lang="en-US" dirty="0"/>
              <a:t>Glance</a:t>
            </a:r>
            <a:endParaRPr lang="en-US" sz="1600" dirty="0"/>
          </a:p>
          <a:p>
            <a:pPr marL="640594" lvl="1" indent="-174708" defTabSz="465887">
              <a:buFont typeface="Arial" panose="020B0604020202020204" pitchFamily="34" charset="0"/>
              <a:buChar char="•"/>
              <a:defRPr/>
            </a:pPr>
            <a:r>
              <a:rPr lang="en-US" dirty="0"/>
              <a:t>Keystone</a:t>
            </a:r>
            <a:endParaRPr lang="en-US" sz="1600" dirty="0"/>
          </a:p>
          <a:p>
            <a:pPr marL="640594" lvl="1" indent="-174708">
              <a:buFont typeface="Arial" panose="020B0604020202020204" pitchFamily="34" charset="0"/>
              <a:buChar char="•"/>
            </a:pPr>
            <a:r>
              <a:rPr lang="en-US" dirty="0"/>
              <a:t>Horizon</a:t>
            </a:r>
            <a:endParaRPr lang="en-US" sz="1600" dirty="0"/>
          </a:p>
          <a:p>
            <a:pPr marL="640594" lvl="1" indent="-174708" defTabSz="465887">
              <a:buFont typeface="Arial" panose="020B0604020202020204" pitchFamily="34" charset="0"/>
              <a:buChar char="•"/>
              <a:defRPr/>
            </a:pPr>
            <a:r>
              <a:rPr lang="en-US" dirty="0"/>
              <a:t>Cinder</a:t>
            </a:r>
            <a:endParaRPr lang="en-US" sz="1600" dirty="0"/>
          </a:p>
          <a:p>
            <a:pPr marL="640594" lvl="1" indent="-174708">
              <a:buFont typeface="Arial" panose="020B0604020202020204" pitchFamily="34" charset="0"/>
              <a:buChar char="•"/>
            </a:pPr>
            <a:r>
              <a:rPr lang="en-US" dirty="0"/>
              <a:t>Heat</a:t>
            </a:r>
            <a:endParaRPr lang="en-US" sz="1600" dirty="0"/>
          </a:p>
          <a:p>
            <a:pPr marL="640594" lvl="1" indent="-174708" defTabSz="465887">
              <a:buFont typeface="Arial" panose="020B0604020202020204" pitchFamily="34" charset="0"/>
              <a:buChar char="•"/>
              <a:defRPr/>
            </a:pPr>
            <a:r>
              <a:rPr lang="en-US" dirty="0"/>
              <a:t>Trove</a:t>
            </a:r>
            <a:endParaRPr lang="en-US" sz="1600" dirty="0"/>
          </a:p>
          <a:p>
            <a:pPr marL="640594" lvl="1" indent="-174708">
              <a:buFont typeface="Arial" panose="020B0604020202020204" pitchFamily="34" charset="0"/>
              <a:buChar char="•"/>
            </a:pPr>
            <a:r>
              <a:rPr lang="en-US" dirty="0"/>
              <a:t>Ironic</a:t>
            </a:r>
            <a:endParaRPr lang="en-US" sz="1600" dirty="0"/>
          </a:p>
          <a:p>
            <a:pPr marL="640594" lvl="1" indent="-174708">
              <a:buFont typeface="Arial" panose="020B0604020202020204" pitchFamily="34" charset="0"/>
              <a:buChar char="•"/>
            </a:pPr>
            <a:r>
              <a:rPr lang="en-US" dirty="0"/>
              <a:t>Infrastructure</a:t>
            </a:r>
            <a:endParaRPr lang="en-US" sz="1600" dirty="0"/>
          </a:p>
          <a:p>
            <a:pPr marL="640594" lvl="1" indent="-174708" defTabSz="465887">
              <a:buFont typeface="Arial" panose="020B0604020202020204" pitchFamily="34" charset="0"/>
              <a:buChar char="•"/>
              <a:defRPr/>
            </a:pPr>
            <a:r>
              <a:rPr lang="en-US" dirty="0" err="1"/>
              <a:t>TripleO</a:t>
            </a:r>
            <a:endParaRPr lang="en-US" sz="1600" dirty="0"/>
          </a:p>
          <a:p>
            <a:pPr marL="174708" indent="-174708">
              <a:buFont typeface="Arial" panose="020B0604020202020204" pitchFamily="34" charset="0"/>
              <a:buChar char="•"/>
            </a:pPr>
            <a:r>
              <a:rPr lang="en-US" dirty="0"/>
              <a:t>Thought leadership through presentations and blueprints</a:t>
            </a:r>
            <a:endParaRPr lang="en-US" sz="1600" dirty="0"/>
          </a:p>
          <a:p>
            <a:r>
              <a:rPr lang="en-US" b="1" dirty="0"/>
              <a:t> </a:t>
            </a:r>
            <a:endParaRPr lang="en-US" sz="1600" dirty="0"/>
          </a:p>
          <a:p>
            <a:r>
              <a:rPr lang="en-US" b="1" dirty="0"/>
              <a:t>Leading Cloud Offerings</a:t>
            </a:r>
            <a:endParaRPr lang="en-US" sz="1600" dirty="0"/>
          </a:p>
          <a:p>
            <a:pPr marL="174708" indent="-174708">
              <a:buFont typeface="Arial" panose="020B0604020202020204" pitchFamily="34" charset="0"/>
              <a:buChar char="•"/>
            </a:pPr>
            <a:r>
              <a:rPr lang="en-US" dirty="0"/>
              <a:t>HP named “Leader” in Forrester Wave™ for Private Cloud Solutions (November 2013) which is built on OpenStack</a:t>
            </a:r>
            <a:endParaRPr lang="en-US" sz="1600" dirty="0"/>
          </a:p>
          <a:p>
            <a:pPr marL="174708" indent="-174708">
              <a:buFont typeface="Arial" panose="020B0604020202020204" pitchFamily="34" charset="0"/>
              <a:buChar char="•"/>
            </a:pPr>
            <a:r>
              <a:rPr lang="en-US" dirty="0"/>
              <a:t>HP runs one of the largest OpenStack public cloud infrastructure in the world  (</a:t>
            </a:r>
            <a:r>
              <a:rPr lang="en-US" dirty="0" err="1"/>
              <a:t>RackSpace</a:t>
            </a:r>
            <a:r>
              <a:rPr lang="en-US" dirty="0"/>
              <a:t> is larger)</a:t>
            </a:r>
            <a:endParaRPr lang="en-US" sz="1600" dirty="0"/>
          </a:p>
          <a:p>
            <a:pPr marL="174708" indent="-174708">
              <a:buFont typeface="Arial" panose="020B0604020202020204" pitchFamily="34" charset="0"/>
              <a:buChar char="•"/>
            </a:pPr>
            <a:r>
              <a:rPr lang="en-US" dirty="0" err="1"/>
              <a:t>CloudHarmony</a:t>
            </a:r>
            <a:r>
              <a:rPr lang="en-US" dirty="0"/>
              <a:t> ranked HP cloud server 70% higher performance over a similarly configured Amazon server (</a:t>
            </a:r>
            <a:r>
              <a:rPr lang="en-US" u="sng" dirty="0">
                <a:hlinkClick r:id="rId3"/>
              </a:rPr>
              <a:t>http://cloudharmony.com/benchmarks?benchmarkId=summary-server-performance&amp;selectedServices=AWS.eu-west.m1.medium%7Chp.region-a.geo-1.standard.medium&amp;lastBenchmarksOnly=&amp;combineMultiple=&amp;start=&amp;stop=&amp;endpoint_region=&amp;endpoint_location=&amp;endpoint_isp=&amp;endpoint_netspeed=&amp;chartType=benchmarks.format.bar</a:t>
            </a:r>
            <a:r>
              <a:rPr lang="en-US" dirty="0"/>
              <a:t>)</a:t>
            </a:r>
            <a:endParaRPr lang="en-US" sz="1600" dirty="0"/>
          </a:p>
          <a:p>
            <a:r>
              <a:rPr lang="en-US" dirty="0"/>
              <a:t>  </a:t>
            </a:r>
            <a:endParaRPr lang="en-US" sz="1600" dirty="0"/>
          </a:p>
          <a:p>
            <a:r>
              <a:rPr lang="en-US" b="1" dirty="0"/>
              <a:t>Definitive Leader in OpenStack Infrastructure</a:t>
            </a:r>
            <a:endParaRPr lang="en-US" sz="1600" dirty="0"/>
          </a:p>
          <a:p>
            <a:pPr marL="174708" indent="-174708">
              <a:buFont typeface="Arial" panose="020B0604020202020204" pitchFamily="34" charset="0"/>
              <a:buChar char="•"/>
            </a:pPr>
            <a:r>
              <a:rPr lang="en-US" dirty="0"/>
              <a:t>Lead &amp; provide the majority of staff for CI  project (continuous integration and automation) </a:t>
            </a:r>
            <a:endParaRPr lang="en-US" sz="1600" dirty="0"/>
          </a:p>
          <a:p>
            <a:pPr marL="174708" indent="-174708">
              <a:buFont typeface="Arial" panose="020B0604020202020204" pitchFamily="34" charset="0"/>
              <a:buChar char="•"/>
            </a:pPr>
            <a:r>
              <a:rPr lang="en-US" dirty="0"/>
              <a:t>Only group, outside the Foundation, with full-time staff dedicated  to infrastructure</a:t>
            </a:r>
            <a:endParaRPr lang="en-US" sz="1600" dirty="0"/>
          </a:p>
          <a:p>
            <a:pPr marL="174708" indent="-174708">
              <a:buFont typeface="Arial" panose="020B0604020202020204" pitchFamily="34" charset="0"/>
              <a:buChar char="•"/>
            </a:pPr>
            <a:r>
              <a:rPr lang="en-US" dirty="0"/>
              <a:t>Provided hardware for Triple O continuous deployment environment</a:t>
            </a:r>
            <a:endParaRPr lang="en-US" sz="1600" dirty="0"/>
          </a:p>
          <a:p>
            <a:pPr marL="174708" indent="-174708">
              <a:buFont typeface="Arial" panose="020B0604020202020204" pitchFamily="34" charset="0"/>
              <a:buChar char="•"/>
            </a:pPr>
            <a:r>
              <a:rPr lang="en-US" dirty="0"/>
              <a:t>Contributing resources (servers, DC, power, bandwidth, employees), including Public Cloud accounts that run the majority of the build nodes in </a:t>
            </a:r>
            <a:r>
              <a:rPr lang="en-US" dirty="0" err="1"/>
              <a:t>OpenStack's</a:t>
            </a:r>
            <a:r>
              <a:rPr lang="en-US" dirty="0"/>
              <a:t> elastic build </a:t>
            </a:r>
            <a:r>
              <a:rPr lang="en-US" dirty="0" smtClean="0"/>
              <a:t>farm</a:t>
            </a:r>
          </a:p>
          <a:p>
            <a:pPr marL="174708" indent="-174708">
              <a:buFont typeface="Arial" panose="020B0604020202020204" pitchFamily="34" charset="0"/>
              <a:buChar char="•"/>
            </a:pPr>
            <a:endParaRPr lang="en-US" sz="1600" dirty="0" smtClean="0"/>
          </a:p>
          <a:p>
            <a:r>
              <a:rPr lang="en-US" sz="1600" dirty="0" smtClean="0"/>
              <a:t>As a leader and one of the top contributors in the OpenStack community, HP brings industry leading innovation, expertise, and best practices with HP Cloud OS technology to help enterprise customers accelerate business outcomes.</a:t>
            </a:r>
          </a:p>
          <a:p>
            <a:endParaRPr lang="en-US" sz="1600" dirty="0" smtClean="0"/>
          </a:p>
          <a:p>
            <a:r>
              <a:rPr lang="en-US" sz="1600" b="1" dirty="0" smtClean="0"/>
              <a:t>HP’s OpenStack Leadership</a:t>
            </a:r>
            <a:endParaRPr lang="en-US" sz="1600" dirty="0" smtClean="0"/>
          </a:p>
          <a:p>
            <a:pPr marL="169581" indent="-169581">
              <a:buFont typeface="Arial" pitchFamily="34" charset="0"/>
              <a:buChar char="•"/>
            </a:pPr>
            <a:r>
              <a:rPr lang="en-US" sz="1600" b="1" dirty="0" smtClean="0"/>
              <a:t>HP is a Platinum board member </a:t>
            </a:r>
            <a:r>
              <a:rPr lang="en-US" sz="1600" dirty="0" smtClean="0"/>
              <a:t>with 2 active board participants.  HP has representation on technical, legal, incubation, training, and compensation board committees.  </a:t>
            </a:r>
          </a:p>
          <a:p>
            <a:pPr marL="169581" indent="-169581">
              <a:buFont typeface="Arial" pitchFamily="34" charset="0"/>
              <a:buChar char="•"/>
            </a:pPr>
            <a:r>
              <a:rPr lang="en-US" sz="1600" b="1" dirty="0" smtClean="0"/>
              <a:t>HP proactively participates</a:t>
            </a:r>
            <a:r>
              <a:rPr lang="en-US" sz="1600" dirty="0" smtClean="0"/>
              <a:t> in the OpenStack community. This gives HP direct visibility and influence into governance, roadmap, blueprints, and development.  </a:t>
            </a:r>
          </a:p>
          <a:p>
            <a:pPr marL="169581" indent="-169581">
              <a:buFont typeface="Arial" pitchFamily="34" charset="0"/>
              <a:buChar char="•"/>
            </a:pPr>
            <a:r>
              <a:rPr lang="en-US" sz="1600" b="1" dirty="0" smtClean="0"/>
              <a:t>HP is one of the Top code contributors</a:t>
            </a:r>
            <a:r>
              <a:rPr lang="en-US" sz="1600" dirty="0" smtClean="0"/>
              <a:t>, the 4</a:t>
            </a:r>
            <a:r>
              <a:rPr lang="en-US" sz="1600" baseline="30000" dirty="0" smtClean="0"/>
              <a:t>th</a:t>
            </a:r>
            <a:r>
              <a:rPr lang="en-US" sz="1600" dirty="0" smtClean="0"/>
              <a:t> largest contributor to Folsom and the 5</a:t>
            </a:r>
            <a:r>
              <a:rPr lang="en-US" sz="1600" baseline="30000" dirty="0" smtClean="0"/>
              <a:t>th</a:t>
            </a:r>
            <a:r>
              <a:rPr lang="en-US" sz="1600" dirty="0" smtClean="0"/>
              <a:t> largest contributor to Grizzly, and 2</a:t>
            </a:r>
            <a:r>
              <a:rPr lang="en-US" sz="1600" baseline="30000" dirty="0" smtClean="0"/>
              <a:t>nd</a:t>
            </a:r>
            <a:r>
              <a:rPr lang="en-US" sz="1600" dirty="0" smtClean="0"/>
              <a:t> largest contributor to Havana.</a:t>
            </a:r>
          </a:p>
          <a:p>
            <a:pPr marL="169581" indent="-169581">
              <a:buFont typeface="Arial" pitchFamily="34" charset="0"/>
              <a:buChar char="•"/>
            </a:pPr>
            <a:r>
              <a:rPr lang="en-US" sz="1600" b="1" dirty="0" smtClean="0"/>
              <a:t>HP contributes lab equipment</a:t>
            </a:r>
            <a:r>
              <a:rPr lang="en-US" sz="1600" b="1" baseline="0" dirty="0" smtClean="0"/>
              <a:t> </a:t>
            </a:r>
            <a:r>
              <a:rPr lang="en-US" sz="1600" b="0" baseline="0" dirty="0" smtClean="0"/>
              <a:t>and public cloud accounts.</a:t>
            </a:r>
            <a:r>
              <a:rPr lang="en-US" sz="1600" b="0" dirty="0" smtClean="0"/>
              <a:t>  </a:t>
            </a:r>
            <a:r>
              <a:rPr lang="en-US" sz="1600" dirty="0" smtClean="0"/>
              <a:t>HP also contributes data centers, servers, power and bandwidth to the community</a:t>
            </a:r>
          </a:p>
          <a:p>
            <a:pPr marL="169581" indent="-169581">
              <a:buFont typeface="Arial" pitchFamily="34" charset="0"/>
              <a:buChar char="•"/>
            </a:pPr>
            <a:r>
              <a:rPr lang="en-US" sz="1600" b="1" dirty="0" smtClean="0"/>
              <a:t>HP has dedicated staff</a:t>
            </a:r>
            <a:r>
              <a:rPr lang="en-US" sz="1600" dirty="0" smtClean="0"/>
              <a:t> to the OpenStack source project with one of the largest contributors by employees.  HP is the only group with dedicated resources to infrastructure and is leading and providing the majority of staff for continuous integration project and quality assurance </a:t>
            </a:r>
          </a:p>
          <a:p>
            <a:r>
              <a:rPr lang="en-US" sz="1600" dirty="0" smtClean="0"/>
              <a:t> </a:t>
            </a:r>
          </a:p>
          <a:p>
            <a:endParaRPr lang="en-US" sz="1600" dirty="0" smtClean="0"/>
          </a:p>
          <a:p>
            <a:r>
              <a:rPr lang="en-US" sz="1600" b="1" i="1" dirty="0" smtClean="0"/>
              <a:t>Why OpenStack?</a:t>
            </a:r>
            <a:endParaRPr lang="en-US" sz="1600" dirty="0" smtClean="0"/>
          </a:p>
          <a:p>
            <a:r>
              <a:rPr lang="en-US" sz="1600" dirty="0" smtClean="0"/>
              <a:t>“OpenStack is a free open source (Apache license) software project governed by a non-profit corporate foundation with a mission to produce the ubiquitous Open Source Cloud Computing platform that will meet the needs of public and private clouds regardless of size, by being simple to implement and massively scalable”. OpenStack is</a:t>
            </a:r>
          </a:p>
          <a:p>
            <a:pPr marL="169581" indent="-169581">
              <a:buFont typeface="Arial" pitchFamily="34" charset="0"/>
              <a:buChar char="•"/>
            </a:pPr>
            <a:r>
              <a:rPr lang="en-US" sz="1600" b="1" dirty="0" smtClean="0"/>
              <a:t>Massively scalable </a:t>
            </a:r>
            <a:r>
              <a:rPr lang="en-US" sz="1600" dirty="0" smtClean="0"/>
              <a:t>cloud operating system that controls large pools of </a:t>
            </a:r>
            <a:r>
              <a:rPr lang="en-US" sz="1600" b="1" dirty="0" smtClean="0"/>
              <a:t>compute</a:t>
            </a:r>
            <a:r>
              <a:rPr lang="en-US" sz="1600" dirty="0" smtClean="0"/>
              <a:t>, </a:t>
            </a:r>
            <a:r>
              <a:rPr lang="en-US" sz="1600" b="1" dirty="0" smtClean="0"/>
              <a:t>storage</a:t>
            </a:r>
            <a:r>
              <a:rPr lang="en-US" sz="1600" dirty="0" smtClean="0"/>
              <a:t>, and </a:t>
            </a:r>
            <a:r>
              <a:rPr lang="en-US" sz="1600" b="1" dirty="0" smtClean="0"/>
              <a:t>networking</a:t>
            </a:r>
            <a:r>
              <a:rPr lang="en-US" sz="1600" dirty="0" smtClean="0"/>
              <a:t> resources </a:t>
            </a:r>
          </a:p>
          <a:p>
            <a:pPr marL="169581" indent="-169581">
              <a:buFont typeface="Arial" pitchFamily="34" charset="0"/>
              <a:buChar char="•"/>
            </a:pPr>
            <a:r>
              <a:rPr lang="en-US" sz="1600" b="1" dirty="0" smtClean="0"/>
              <a:t>Community open source </a:t>
            </a:r>
            <a:r>
              <a:rPr lang="en-US" sz="1600" dirty="0" smtClean="0"/>
              <a:t>with contributions from </a:t>
            </a:r>
            <a:r>
              <a:rPr lang="en-US" sz="1600" b="1" dirty="0" smtClean="0"/>
              <a:t>2000+</a:t>
            </a:r>
            <a:r>
              <a:rPr lang="en-US" sz="1600" dirty="0" smtClean="0"/>
              <a:t> </a:t>
            </a:r>
            <a:r>
              <a:rPr lang="en-US" sz="1600" b="1" dirty="0" smtClean="0"/>
              <a:t>developers</a:t>
            </a:r>
            <a:r>
              <a:rPr lang="en-US" sz="1600" dirty="0" smtClean="0"/>
              <a:t> and </a:t>
            </a:r>
            <a:r>
              <a:rPr lang="en-US" sz="1600" b="1" dirty="0" smtClean="0"/>
              <a:t>180+ participating </a:t>
            </a:r>
            <a:r>
              <a:rPr lang="en-US" sz="1600" dirty="0" smtClean="0"/>
              <a:t>organizations </a:t>
            </a:r>
          </a:p>
          <a:p>
            <a:pPr marL="169581" indent="-169581">
              <a:buFont typeface="Arial" pitchFamily="34" charset="0"/>
              <a:buChar char="•"/>
            </a:pPr>
            <a:r>
              <a:rPr lang="en-US" sz="1600" b="1" dirty="0" smtClean="0"/>
              <a:t>Open web-based API </a:t>
            </a:r>
            <a:r>
              <a:rPr lang="en-US" sz="1600" dirty="0" smtClean="0"/>
              <a:t>Programmatic Infrastructure as a Service</a:t>
            </a:r>
          </a:p>
          <a:p>
            <a:pPr marL="169581" indent="-169581">
              <a:buFont typeface="Arial" pitchFamily="34" charset="0"/>
              <a:buChar char="•"/>
            </a:pPr>
            <a:r>
              <a:rPr lang="en-US" sz="1600" b="1" dirty="0" smtClean="0"/>
              <a:t>Modular and Plug-in based architecture</a:t>
            </a:r>
            <a:r>
              <a:rPr lang="en-US" sz="1600" dirty="0" smtClean="0"/>
              <a:t>; allows different hypervisors, block storage systems, network implementations, hardware agnostic, etc.</a:t>
            </a:r>
          </a:p>
          <a:p>
            <a:pPr marL="169581" indent="-169581">
              <a:buFont typeface="Arial" pitchFamily="34" charset="0"/>
              <a:buChar char="•"/>
            </a:pPr>
            <a:r>
              <a:rPr lang="en-US" sz="1600" b="1" dirty="0" smtClean="0"/>
              <a:t>Fastest growing and rapidly adopted </a:t>
            </a:r>
            <a:r>
              <a:rPr lang="en-US" sz="1600" dirty="0" smtClean="0"/>
              <a:t>Open Source project </a:t>
            </a:r>
          </a:p>
          <a:p>
            <a:pPr marL="174708" indent="-174708">
              <a:buFont typeface="Arial" panose="020B0604020202020204" pitchFamily="34" charset="0"/>
              <a:buChar char="•"/>
            </a:pPr>
            <a:endParaRPr lang="en-US" sz="1600" dirty="0"/>
          </a:p>
          <a:p>
            <a:pPr lvl="0">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16</a:t>
            </a:fld>
            <a:endParaRPr lang="en-GB" dirty="0"/>
          </a:p>
        </p:txBody>
      </p:sp>
    </p:spTree>
    <p:extLst>
      <p:ext uri="{BB962C8B-B14F-4D97-AF65-F5344CB8AC3E}">
        <p14:creationId xmlns:p14="http://schemas.microsoft.com/office/powerpoint/2010/main" val="1786185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92334" y="702388"/>
            <a:ext cx="4692408" cy="3513534"/>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17</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Header Placeholder 3"/>
          <p:cNvSpPr>
            <a:spLocks noGrp="1"/>
          </p:cNvSpPr>
          <p:nvPr>
            <p:ph type="hdr" sz="quarter"/>
          </p:nvPr>
        </p:nvSpPr>
        <p:spPr/>
        <p:txBody>
          <a:bodyPr/>
          <a:lstStyle/>
          <a:p>
            <a:r>
              <a:rPr lang="en-US" dirty="0" smtClean="0">
                <a:solidFill>
                  <a:prstClr val="black"/>
                </a:solidFill>
                <a:latin typeface="HP Simplified"/>
              </a:rPr>
              <a:t>New Product Introduction</a:t>
            </a:r>
            <a:endParaRPr lang="en-US" dirty="0">
              <a:solidFill>
                <a:prstClr val="black"/>
              </a:solidFill>
              <a:latin typeface="HP Simplified"/>
            </a:endParaRPr>
          </a:p>
        </p:txBody>
      </p:sp>
      <p:sp>
        <p:nvSpPr>
          <p:cNvPr id="36870" name="Notes Placeholder 12"/>
          <p:cNvSpPr>
            <a:spLocks noGrp="1"/>
          </p:cNvSpPr>
          <p:nvPr>
            <p:ph type="body" idx="1"/>
          </p:nvPr>
        </p:nvSpPr>
        <p:spPr/>
        <p:txBody>
          <a:bodyPr/>
          <a:lstStyle/>
          <a:p>
            <a:r>
              <a:rPr lang="en-US" dirty="0" smtClean="0"/>
              <a:t>Agenda – </a:t>
            </a:r>
          </a:p>
          <a:p>
            <a:pPr lvl="2">
              <a:buFont typeface="Arial" pitchFamily="34" charset="0"/>
              <a:buChar char="•"/>
            </a:pPr>
            <a:r>
              <a:rPr lang="en-US" sz="1600" dirty="0"/>
              <a:t>HP leadership in the enterprise and the cloud</a:t>
            </a:r>
          </a:p>
          <a:p>
            <a:pPr lvl="2">
              <a:buFont typeface="Arial" pitchFamily="34" charset="0"/>
              <a:buChar char="•"/>
            </a:pPr>
            <a:r>
              <a:rPr lang="en-US" sz="1600" dirty="0"/>
              <a:t>What is </a:t>
            </a:r>
            <a:r>
              <a:rPr lang="en-US" sz="1600" dirty="0" smtClean="0"/>
              <a:t>OpenStack?</a:t>
            </a:r>
            <a:endParaRPr lang="en-US" sz="1600" dirty="0"/>
          </a:p>
          <a:p>
            <a:pPr lvl="2">
              <a:buFont typeface="Arial" pitchFamily="34" charset="0"/>
              <a:buChar char="•"/>
            </a:pPr>
            <a:r>
              <a:rPr lang="en-US" sz="1600" dirty="0"/>
              <a:t>Introducing HP Helion </a:t>
            </a:r>
            <a:r>
              <a:rPr lang="en-US" sz="1600" dirty="0" smtClean="0"/>
              <a:t>OpenStack </a:t>
            </a:r>
            <a:r>
              <a:rPr lang="en-US" sz="1600" dirty="0"/>
              <a:t>Community edition</a:t>
            </a:r>
          </a:p>
          <a:p>
            <a:pPr lvl="2">
              <a:buFont typeface="Arial" pitchFamily="34" charset="0"/>
              <a:buChar char="•"/>
            </a:pPr>
            <a:r>
              <a:rPr lang="en-US" sz="1600" dirty="0"/>
              <a:t>How HP Helion </a:t>
            </a:r>
            <a:r>
              <a:rPr lang="en-US" sz="1600" dirty="0" smtClean="0"/>
              <a:t>OpenStack </a:t>
            </a:r>
            <a:r>
              <a:rPr lang="en-US" sz="1600" dirty="0"/>
              <a:t>Community edition helps you achieve time to value</a:t>
            </a:r>
          </a:p>
          <a:p>
            <a:endParaRPr lang="en-US" dirty="0" smtClean="0"/>
          </a:p>
        </p:txBody>
      </p:sp>
      <p:sp>
        <p:nvSpPr>
          <p:cNvPr id="2" name="Footer Placeholder 1"/>
          <p:cNvSpPr>
            <a:spLocks noGrp="1"/>
          </p:cNvSpPr>
          <p:nvPr>
            <p:ph type="ftr" sz="quarter" idx="10"/>
          </p:nvPr>
        </p:nvSpPr>
        <p:spPr/>
        <p:txBody>
          <a:bodyPr/>
          <a:lstStyle/>
          <a:p>
            <a:r>
              <a:rPr lang="en-GB" dirty="0" smtClean="0">
                <a:solidFill>
                  <a:prstClr val="black"/>
                </a:solidFill>
                <a:latin typeface="HP Simplified"/>
              </a:rPr>
              <a:t>HP Restricted</a:t>
            </a:r>
            <a:endParaRPr lang="en-GB" dirty="0">
              <a:solidFill>
                <a:prstClr val="black"/>
              </a:solidFill>
              <a:latin typeface="HP Simplified"/>
            </a:endParaRPr>
          </a:p>
        </p:txBody>
      </p:sp>
      <p:sp>
        <p:nvSpPr>
          <p:cNvPr id="3" name="Slide Number Placeholder 2"/>
          <p:cNvSpPr>
            <a:spLocks noGrp="1"/>
          </p:cNvSpPr>
          <p:nvPr>
            <p:ph type="sldNum" sz="quarter" idx="11"/>
          </p:nvPr>
        </p:nvSpPr>
        <p:spPr/>
        <p:txBody>
          <a:bodyPr/>
          <a:lstStyle/>
          <a:p>
            <a:fld id="{22A853E8-D85F-5D49-95D2-E1D96ABFE2B9}" type="slidenum">
              <a:rPr lang="en-GB" smtClean="0">
                <a:solidFill>
                  <a:prstClr val="black"/>
                </a:solidFill>
                <a:latin typeface="HP Simplified"/>
              </a:rPr>
              <a:pPr/>
              <a:t>2</a:t>
            </a:fld>
            <a:endParaRPr lang="en-GB" dirty="0">
              <a:solidFill>
                <a:prstClr val="black"/>
              </a:solidFill>
              <a:latin typeface="HP Simplified"/>
            </a:endParaRPr>
          </a:p>
        </p:txBody>
      </p:sp>
      <p:sp>
        <p:nvSpPr>
          <p:cNvPr id="9" name="Slide Image Placeholder 8"/>
          <p:cNvSpPr>
            <a:spLocks noGrp="1" noRot="1" noChangeAspect="1"/>
          </p:cNvSpPr>
          <p:nvPr>
            <p:ph type="sldImg"/>
          </p:nvPr>
        </p:nvSpPr>
        <p:spPr>
          <a:xfrm>
            <a:off x="574675" y="573088"/>
            <a:ext cx="6164263" cy="3467100"/>
          </a:xfrm>
        </p:spPr>
      </p:sp>
    </p:spTree>
    <p:extLst>
      <p:ext uri="{BB962C8B-B14F-4D97-AF65-F5344CB8AC3E}">
        <p14:creationId xmlns:p14="http://schemas.microsoft.com/office/powerpoint/2010/main" val="361597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with understanding the client requirements. For</a:t>
            </a:r>
            <a:r>
              <a:rPr lang="en-US" baseline="0" dirty="0" smtClean="0"/>
              <a:t> HP Helion OpenStack Community, that means balancing the need for hardened, commercial, or enterprise grade solutions with the value and benefits of the open source cloud. </a:t>
            </a:r>
            <a:endParaRPr lang="en-US" dirty="0"/>
          </a:p>
        </p:txBody>
      </p:sp>
      <p:sp>
        <p:nvSpPr>
          <p:cNvPr id="4" name="Slide Number Placeholder 3"/>
          <p:cNvSpPr>
            <a:spLocks noGrp="1"/>
          </p:cNvSpPr>
          <p:nvPr>
            <p:ph type="sldNum" sz="quarter" idx="10"/>
          </p:nvPr>
        </p:nvSpPr>
        <p:spPr/>
        <p:txBody>
          <a:bodyPr/>
          <a:lstStyle/>
          <a:p>
            <a:fld id="{5BA1080F-F17C-4A5F-902C-E376A9B8967C}" type="slidenum">
              <a:rPr lang="en-US" smtClean="0"/>
              <a:t>3</a:t>
            </a:fld>
            <a:endParaRPr lang="en-US"/>
          </a:p>
        </p:txBody>
      </p:sp>
    </p:spTree>
    <p:extLst>
      <p:ext uri="{BB962C8B-B14F-4D97-AF65-F5344CB8AC3E}">
        <p14:creationId xmlns:p14="http://schemas.microsoft.com/office/powerpoint/2010/main" val="1980132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Reveal that the open source cloud for enterprise is a real solution and segue to HP Helion OpenStack Community </a:t>
            </a:r>
            <a:endParaRPr lang="en-US" dirty="0"/>
          </a:p>
        </p:txBody>
      </p:sp>
      <p:sp>
        <p:nvSpPr>
          <p:cNvPr id="4" name="Slide Number Placeholder 3"/>
          <p:cNvSpPr>
            <a:spLocks noGrp="1"/>
          </p:cNvSpPr>
          <p:nvPr>
            <p:ph type="sldNum" sz="quarter" idx="10"/>
          </p:nvPr>
        </p:nvSpPr>
        <p:spPr/>
        <p:txBody>
          <a:bodyPr/>
          <a:lstStyle/>
          <a:p>
            <a:fld id="{5BA1080F-F17C-4A5F-902C-E376A9B8967C}" type="slidenum">
              <a:rPr lang="en-US" smtClean="0"/>
              <a:t>4</a:t>
            </a:fld>
            <a:endParaRPr lang="en-US"/>
          </a:p>
        </p:txBody>
      </p:sp>
    </p:spTree>
    <p:extLst>
      <p:ext uri="{BB962C8B-B14F-4D97-AF65-F5344CB8AC3E}">
        <p14:creationId xmlns:p14="http://schemas.microsoft.com/office/powerpoint/2010/main" val="786562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1200"/>
              </a:spcAft>
            </a:pPr>
            <a:r>
              <a:rPr lang="en-US" dirty="0" smtClean="0"/>
              <a:t>HP Helion OpenStack Community edition is the solution because it is a pure, free-to-license distribution that is </a:t>
            </a:r>
          </a:p>
          <a:p>
            <a:pPr lvl="1">
              <a:spcBef>
                <a:spcPts val="600"/>
              </a:spcBef>
              <a:spcAft>
                <a:spcPts val="1200"/>
              </a:spcAft>
            </a:pPr>
            <a:r>
              <a:rPr lang="en-US" dirty="0" smtClean="0"/>
              <a:t>It is ideally suited for evaluation, development, and small scale production deployments. </a:t>
            </a:r>
          </a:p>
          <a:p>
            <a:pPr lvl="1">
              <a:spcBef>
                <a:spcPts val="600"/>
              </a:spcBef>
              <a:spcAft>
                <a:spcPts val="1200"/>
              </a:spcAft>
            </a:pPr>
            <a:r>
              <a:rPr lang="en-US" dirty="0" smtClean="0"/>
              <a:t>It speeds deployment and simplifies the management of small scale, open cloud environments and infrastructure services. </a:t>
            </a:r>
          </a:p>
          <a:p>
            <a:pPr lvl="1">
              <a:spcBef>
                <a:spcPts val="600"/>
              </a:spcBef>
              <a:spcAft>
                <a:spcPts val="1200"/>
              </a:spcAft>
            </a:pPr>
            <a:r>
              <a:rPr lang="en-US" dirty="0" smtClean="0"/>
              <a:t>It is the foundation of the HP Helion portfolio of products and services</a:t>
            </a:r>
          </a:p>
          <a:p>
            <a:pPr lvl="1">
              <a:spcBef>
                <a:spcPts val="600"/>
              </a:spcBef>
              <a:spcAft>
                <a:spcPts val="1200"/>
              </a:spcAft>
            </a:pPr>
            <a:r>
              <a:rPr lang="en-US" dirty="0" smtClean="0"/>
              <a:t>HP Helion OpenStack Community edition provides a foundation toward building a private and hybrid cloud delivery in your enterprise</a:t>
            </a:r>
          </a:p>
          <a:p>
            <a:endParaRPr lang="en-US" dirty="0"/>
          </a:p>
        </p:txBody>
      </p:sp>
      <p:sp>
        <p:nvSpPr>
          <p:cNvPr id="4" name="Slide Number Placeholder 3"/>
          <p:cNvSpPr>
            <a:spLocks noGrp="1"/>
          </p:cNvSpPr>
          <p:nvPr>
            <p:ph type="sldNum" sz="quarter" idx="10"/>
          </p:nvPr>
        </p:nvSpPr>
        <p:spPr/>
        <p:txBody>
          <a:bodyPr/>
          <a:lstStyle/>
          <a:p>
            <a:fld id="{5BA1080F-F17C-4A5F-902C-E376A9B8967C}" type="slidenum">
              <a:rPr lang="en-US" smtClean="0"/>
              <a:t>5</a:t>
            </a:fld>
            <a:endParaRPr lang="en-US"/>
          </a:p>
        </p:txBody>
      </p:sp>
    </p:spTree>
    <p:extLst>
      <p:ext uri="{BB962C8B-B14F-4D97-AF65-F5344CB8AC3E}">
        <p14:creationId xmlns:p14="http://schemas.microsoft.com/office/powerpoint/2010/main" val="3577641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offers all the features</a:t>
            </a:r>
            <a:r>
              <a:rPr lang="en-US" baseline="0" dirty="0" smtClean="0"/>
              <a:t> enterprises need to evaluate, develop, and to deploy a small scale production </a:t>
            </a:r>
          </a:p>
          <a:p>
            <a:endParaRPr lang="en-US" baseline="0" dirty="0" smtClean="0"/>
          </a:p>
          <a:p>
            <a:r>
              <a:rPr lang="en-US" dirty="0" smtClean="0"/>
              <a:t>Risk free evaluation, development, and small scale production deployments</a:t>
            </a:r>
          </a:p>
          <a:p>
            <a:pPr lvl="1"/>
            <a:r>
              <a:rPr lang="en-US" dirty="0" smtClean="0"/>
              <a:t>Always a pure, close to trunk OpenStack release, free to license and download</a:t>
            </a:r>
          </a:p>
          <a:p>
            <a:pPr lvl="1"/>
            <a:r>
              <a:rPr lang="en-US" dirty="0" smtClean="0"/>
              <a:t>Optimized for up to 30 nodes and 600 VMs</a:t>
            </a:r>
          </a:p>
          <a:p>
            <a:pPr lvl="1"/>
            <a:r>
              <a:rPr lang="en-US" dirty="0" smtClean="0"/>
              <a:t>Workloads transfer to more fully featured and scalable HP Helion OpenStack (coming soon)</a:t>
            </a:r>
          </a:p>
          <a:p>
            <a:pPr lvl="1"/>
            <a:endParaRPr lang="en-US" dirty="0" smtClean="0"/>
          </a:p>
          <a:p>
            <a:r>
              <a:rPr lang="en-US" dirty="0" smtClean="0"/>
              <a:t>Confident implementation </a:t>
            </a:r>
          </a:p>
          <a:p>
            <a:pPr lvl="1"/>
            <a:r>
              <a:rPr lang="en-US" dirty="0" smtClean="0"/>
              <a:t>Simple installation and configuration process</a:t>
            </a:r>
          </a:p>
          <a:p>
            <a:pPr lvl="2"/>
            <a:r>
              <a:rPr lang="en-US" dirty="0" smtClean="0"/>
              <a:t>Simplifies days of 1,200+ manual configurations to just hours and a handful of automated steps</a:t>
            </a:r>
          </a:p>
          <a:p>
            <a:pPr lvl="1"/>
            <a:r>
              <a:rPr lang="en-US" dirty="0" smtClean="0"/>
              <a:t>Delivered with HP’s own Linux and an easy-to-use installer and updater</a:t>
            </a:r>
          </a:p>
          <a:p>
            <a:pPr lvl="1"/>
            <a:r>
              <a:rPr lang="en-US" dirty="0" smtClean="0"/>
              <a:t>Optional Foundation Care 24x7 support and indemnification</a:t>
            </a:r>
          </a:p>
          <a:p>
            <a:endParaRPr lang="en-US" dirty="0"/>
          </a:p>
        </p:txBody>
      </p:sp>
      <p:sp>
        <p:nvSpPr>
          <p:cNvPr id="4" name="Slide Number Placeholder 3"/>
          <p:cNvSpPr>
            <a:spLocks noGrp="1"/>
          </p:cNvSpPr>
          <p:nvPr>
            <p:ph type="sldNum" sz="quarter" idx="10"/>
          </p:nvPr>
        </p:nvSpPr>
        <p:spPr/>
        <p:txBody>
          <a:bodyPr/>
          <a:lstStyle/>
          <a:p>
            <a:fld id="{5BA1080F-F17C-4A5F-902C-E376A9B8967C}" type="slidenum">
              <a:rPr lang="en-US" smtClean="0"/>
              <a:t>6</a:t>
            </a:fld>
            <a:endParaRPr lang="en-US"/>
          </a:p>
        </p:txBody>
      </p:sp>
    </p:spTree>
    <p:extLst>
      <p:ext uri="{BB962C8B-B14F-4D97-AF65-F5344CB8AC3E}">
        <p14:creationId xmlns:p14="http://schemas.microsoft.com/office/powerpoint/2010/main" val="2028230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4675" y="573088"/>
            <a:ext cx="6164263" cy="3467100"/>
          </a:xfrm>
        </p:spPr>
      </p:sp>
      <p:sp>
        <p:nvSpPr>
          <p:cNvPr id="3" name="Notes Placeholder 2"/>
          <p:cNvSpPr>
            <a:spLocks noGrp="1"/>
          </p:cNvSpPr>
          <p:nvPr>
            <p:ph type="body" idx="1"/>
          </p:nvPr>
        </p:nvSpPr>
        <p:spPr/>
        <p:txBody>
          <a:bodyPr/>
          <a:lstStyle/>
          <a:p>
            <a:r>
              <a:rPr lang="en-US" dirty="0" smtClean="0"/>
              <a:t>Why should you work with HP on getting started with OpenStack?</a:t>
            </a:r>
          </a:p>
          <a:p>
            <a:pPr marL="176199" indent="-176199">
              <a:buFont typeface="Arial"/>
              <a:buChar char="•"/>
            </a:pPr>
            <a:endParaRPr lang="en-US" b="0" dirty="0" smtClean="0"/>
          </a:p>
          <a:p>
            <a:pPr marL="293665" lvl="2" indent="-293665">
              <a:buFont typeface="Arial"/>
              <a:buChar char="•"/>
            </a:pPr>
            <a:r>
              <a:rPr lang="en-US" sz="1800" b="1" dirty="0"/>
              <a:t>Our work with HP Cloud gives us insights and understandings into how open source can contribute to the broader cloud initiative </a:t>
            </a:r>
          </a:p>
          <a:p>
            <a:pPr marL="293665" lvl="2" indent="-293665">
              <a:buFont typeface="Arial"/>
              <a:buChar char="•"/>
            </a:pPr>
            <a:r>
              <a:rPr lang="en-US" sz="1800" b="1" dirty="0"/>
              <a:t>HP is a Platinum member of the OpenStack Foundation, giving us transparency into its governance, roadmap, blueprints, and future development  </a:t>
            </a:r>
          </a:p>
          <a:p>
            <a:pPr marL="293665" lvl="2" indent="-293665">
              <a:buFont typeface="Arial"/>
              <a:buChar char="•"/>
            </a:pPr>
            <a:r>
              <a:rPr lang="en-US" sz="1800" b="1" dirty="0"/>
              <a:t>We are a leading contributor to the OpenStack community, helping to continuously harden open source to meet enterprise demands</a:t>
            </a:r>
          </a:p>
          <a:p>
            <a:pPr marL="293665" lvl="2" indent="-293665">
              <a:buFont typeface="Arial"/>
              <a:buChar char="•"/>
            </a:pPr>
            <a:r>
              <a:rPr lang="en-US" sz="1800" b="1" dirty="0"/>
              <a:t>HP is a market leader in the enterprise and hybrid cloud space, bringing all the expertise, power, and backing of a major technology company to assist your implementation</a:t>
            </a:r>
          </a:p>
          <a:p>
            <a:pPr marL="293665" lvl="2" indent="-293665">
              <a:buFont typeface="Arial"/>
              <a:buChar char="•"/>
            </a:pPr>
            <a:r>
              <a:rPr lang="en-US" sz="1800" b="1" dirty="0"/>
              <a:t>HP offers global scale and unprecedented reach</a:t>
            </a:r>
          </a:p>
        </p:txBody>
      </p:sp>
      <p:sp>
        <p:nvSpPr>
          <p:cNvPr id="4" name="Header Placeholder 3"/>
          <p:cNvSpPr>
            <a:spLocks noGrp="1"/>
          </p:cNvSpPr>
          <p:nvPr>
            <p:ph type="hdr" sz="quarter" idx="10"/>
          </p:nvPr>
        </p:nvSpPr>
        <p:spPr/>
        <p:txBody>
          <a:bodyPr/>
          <a:lstStyle/>
          <a:p>
            <a:r>
              <a:rPr lang="en-GB" dirty="0" smtClean="0"/>
              <a:t>New Product Introduction</a:t>
            </a:r>
            <a:endParaRPr lang="en-GB" dirty="0"/>
          </a:p>
        </p:txBody>
      </p:sp>
      <p:sp>
        <p:nvSpPr>
          <p:cNvPr id="6" name="Footer Placeholder 5"/>
          <p:cNvSpPr>
            <a:spLocks noGrp="1"/>
          </p:cNvSpPr>
          <p:nvPr>
            <p:ph type="ftr" sz="quarter" idx="12"/>
          </p:nvPr>
        </p:nvSpPr>
        <p:spPr/>
        <p:txBody>
          <a:bodyPr/>
          <a:lstStyle/>
          <a:p>
            <a:r>
              <a:rPr lang="en-GB" dirty="0" smtClean="0"/>
              <a:t>HP Restricted</a:t>
            </a:r>
            <a:endParaRPr lang="en-GB" dirty="0"/>
          </a:p>
        </p:txBody>
      </p:sp>
      <p:sp>
        <p:nvSpPr>
          <p:cNvPr id="7" name="Slide Number Placeholder 6"/>
          <p:cNvSpPr>
            <a:spLocks noGrp="1"/>
          </p:cNvSpPr>
          <p:nvPr>
            <p:ph type="sldNum" sz="quarter" idx="13"/>
          </p:nvPr>
        </p:nvSpPr>
        <p:spPr/>
        <p:txBody>
          <a:bodyPr/>
          <a:lstStyle/>
          <a:p>
            <a:fld id="{22A853E8-D85F-5D49-95D2-E1D96ABFE2B9}" type="slidenum">
              <a:rPr lang="en-GB" smtClean="0"/>
              <a:pPr/>
              <a:t>7</a:t>
            </a:fld>
            <a:endParaRPr lang="en-GB" dirty="0"/>
          </a:p>
        </p:txBody>
      </p:sp>
    </p:spTree>
    <p:extLst>
      <p:ext uri="{BB962C8B-B14F-4D97-AF65-F5344CB8AC3E}">
        <p14:creationId xmlns:p14="http://schemas.microsoft.com/office/powerpoint/2010/main" val="968190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478792">
              <a:defRPr/>
            </a:pPr>
            <a:r>
              <a:rPr lang="en-US" dirty="0" smtClean="0"/>
              <a:t>That’s all the time we have today. Downloading the free Community edition offering is simple, one-step, and it just works. If you want a more powerful solution, your next step is to work with HP to further explore your v cloud</a:t>
            </a:r>
            <a:r>
              <a:rPr lang="en-US" baseline="0" dirty="0" smtClean="0"/>
              <a:t> </a:t>
            </a:r>
            <a:r>
              <a:rPr lang="en-US" dirty="0" smtClean="0"/>
              <a:t>needs. HP</a:t>
            </a:r>
            <a:r>
              <a:rPr lang="en-US" baseline="0" dirty="0" smtClean="0"/>
              <a:t> offers Cloud Workshops to help you develop your plan for cloud and </a:t>
            </a:r>
            <a:r>
              <a:rPr lang="en-US" dirty="0" smtClean="0"/>
              <a:t>arrange for an assessment of your IT environment . Discover more about how the HP Helion OpenStack Community edition can deliver breakthrough</a:t>
            </a:r>
            <a:r>
              <a:rPr lang="en-US" baseline="0" dirty="0" smtClean="0"/>
              <a:t> fast time to value, greater productivity, increased agility and other business benefits for your enterprise.</a:t>
            </a:r>
          </a:p>
          <a:p>
            <a:pPr marL="0" lvl="2" defTabSz="478792">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10</a:t>
            </a:fld>
            <a:endParaRPr lang="en-GB" dirty="0"/>
          </a:p>
        </p:txBody>
      </p:sp>
    </p:spTree>
    <p:extLst>
      <p:ext uri="{BB962C8B-B14F-4D97-AF65-F5344CB8AC3E}">
        <p14:creationId xmlns:p14="http://schemas.microsoft.com/office/powerpoint/2010/main" val="30018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 7,  Apr 11, 2014, HP Cloud Competitive</a:t>
            </a:r>
            <a:r>
              <a:rPr lang="en-US" baseline="0" dirty="0" smtClean="0"/>
              <a:t> Intelligence cloud_</a:t>
            </a:r>
            <a:endParaRPr lang="en-US" dirty="0" smtClean="0"/>
          </a:p>
          <a:p>
            <a:r>
              <a:rPr lang="en-US" dirty="0" smtClean="0"/>
              <a:t>HP has the best hybrid solution, single point of contact for hardware/software/services support</a:t>
            </a:r>
            <a:r>
              <a:rPr lang="en-US" baseline="0" dirty="0" smtClean="0"/>
              <a:t> with a global footprint. Best security, Lifecycle automation, Easy deployment, Workload portability. </a:t>
            </a:r>
          </a:p>
          <a:p>
            <a:endParaRPr lang="en-US" baseline="0" dirty="0" smtClean="0"/>
          </a:p>
          <a:p>
            <a:r>
              <a:rPr lang="en-US" baseline="0" dirty="0" smtClean="0"/>
              <a:t>IBM has a mish mash of proprietary, AIX, CloudStack but no OpenStack ditro. Uses </a:t>
            </a:r>
            <a:r>
              <a:rPr lang="en-US" baseline="0" dirty="0" err="1" smtClean="0"/>
              <a:t>RedHat</a:t>
            </a:r>
            <a:r>
              <a:rPr lang="en-US" baseline="0" dirty="0" smtClean="0"/>
              <a:t> currently</a:t>
            </a:r>
          </a:p>
          <a:p>
            <a:endParaRPr lang="en-US" baseline="0" dirty="0" smtClean="0"/>
          </a:p>
          <a:p>
            <a:r>
              <a:rPr lang="en-US" baseline="0" dirty="0" err="1" smtClean="0"/>
              <a:t>Redhat</a:t>
            </a:r>
            <a:r>
              <a:rPr lang="en-US" baseline="0" dirty="0" smtClean="0"/>
              <a:t> </a:t>
            </a:r>
            <a:r>
              <a:rPr lang="en-US" baseline="0" dirty="0" err="1" smtClean="0"/>
              <a:t>distro</a:t>
            </a:r>
            <a:r>
              <a:rPr lang="en-US" baseline="0" dirty="0" smtClean="0"/>
              <a:t> is run on RHEL KVM only and certified 3</a:t>
            </a:r>
            <a:r>
              <a:rPr lang="en-US" baseline="30000" dirty="0" smtClean="0"/>
              <a:t>rd</a:t>
            </a:r>
            <a:r>
              <a:rPr lang="en-US" baseline="0" dirty="0" smtClean="0"/>
              <a:t> party hardware: Dell, Cisco, etc. OSP 4.0 released 1/21/14. CSA </a:t>
            </a:r>
          </a:p>
          <a:p>
            <a:r>
              <a:rPr lang="en-US" baseline="0" dirty="0" smtClean="0"/>
              <a:t>  </a:t>
            </a:r>
            <a:r>
              <a:rPr lang="en-US" baseline="0" dirty="0" err="1" smtClean="0"/>
              <a:t>Packstack</a:t>
            </a:r>
            <a:r>
              <a:rPr lang="en-US" baseline="0" dirty="0" smtClean="0"/>
              <a:t> installer is not as flexible as </a:t>
            </a:r>
            <a:r>
              <a:rPr lang="en-US" baseline="0" dirty="0" err="1" smtClean="0"/>
              <a:t>TripleO</a:t>
            </a:r>
            <a:r>
              <a:rPr lang="en-US" baseline="0" dirty="0" smtClean="0"/>
              <a:t>. Will try to lock you in with Red Hat storage </a:t>
            </a:r>
            <a:r>
              <a:rPr lang="en-US" baseline="0" dirty="0" err="1" smtClean="0"/>
              <a:t>Gluster</a:t>
            </a:r>
            <a:r>
              <a:rPr lang="en-US" baseline="0" dirty="0" smtClean="0"/>
              <a:t>  FS add on</a:t>
            </a:r>
          </a:p>
          <a:p>
            <a:endParaRPr lang="en-US" baseline="0" dirty="0" smtClean="0"/>
          </a:p>
          <a:p>
            <a:r>
              <a:rPr lang="en-US" baseline="0" dirty="0" smtClean="0"/>
              <a:t>Mirantis is counting on professional services to keep the company going. Fuel installer only. Can install 3</a:t>
            </a:r>
            <a:r>
              <a:rPr lang="en-US" baseline="30000" dirty="0" smtClean="0"/>
              <a:t>rd</a:t>
            </a:r>
            <a:r>
              <a:rPr lang="en-US" baseline="0" dirty="0" smtClean="0"/>
              <a:t> party </a:t>
            </a:r>
            <a:r>
              <a:rPr lang="en-US" baseline="0" dirty="0" err="1" smtClean="0"/>
              <a:t>distros</a:t>
            </a:r>
            <a:r>
              <a:rPr lang="en-US" baseline="0" dirty="0" smtClean="0"/>
              <a:t>. HP is a leader in cloud and IT professional services. Founders Boris </a:t>
            </a:r>
            <a:r>
              <a:rPr lang="en-US" baseline="0" dirty="0" err="1" smtClean="0"/>
              <a:t>Rensky</a:t>
            </a:r>
            <a:r>
              <a:rPr lang="en-US" baseline="0" dirty="0" smtClean="0"/>
              <a:t>, Alex </a:t>
            </a:r>
            <a:r>
              <a:rPr lang="en-US" baseline="0" dirty="0" err="1" smtClean="0"/>
              <a:t>Freedland</a:t>
            </a:r>
            <a:endParaRPr lang="en-US" baseline="0" dirty="0" smtClean="0"/>
          </a:p>
          <a:p>
            <a:endParaRPr lang="en-US" baseline="0" dirty="0" smtClean="0"/>
          </a:p>
          <a:p>
            <a:r>
              <a:rPr lang="en-US" baseline="0" dirty="0" smtClean="0"/>
              <a:t>SUSE tried and failed with a software appliance from IBM. Nobody is buying. </a:t>
            </a:r>
            <a:r>
              <a:rPr lang="en-US" baseline="0" dirty="0" err="1" smtClean="0"/>
              <a:t>Suse</a:t>
            </a:r>
            <a:r>
              <a:rPr lang="en-US" baseline="0" dirty="0" smtClean="0"/>
              <a:t> Cloud 3.0 released 2/20/14</a:t>
            </a:r>
          </a:p>
          <a:p>
            <a:endParaRPr lang="en-US" baseline="0" dirty="0" smtClean="0"/>
          </a:p>
          <a:p>
            <a:r>
              <a:rPr lang="en-US" baseline="0" dirty="0" smtClean="0"/>
              <a:t>Rackspace (OpenStack founder) has a large internal demand from its hosting operations to justify the existence of its distro. Enterprises aren’t buying.</a:t>
            </a:r>
          </a:p>
          <a:p>
            <a:endParaRPr lang="en-US" baseline="0" dirty="0" smtClean="0"/>
          </a:p>
          <a:p>
            <a:r>
              <a:rPr lang="en-US" baseline="0" dirty="0" smtClean="0"/>
              <a:t>Oracle is unable to deliver anything out of its Nimbula OpenStack acquisition for 2 years. They repeat the same announcements at every OracleWorld</a:t>
            </a:r>
          </a:p>
          <a:p>
            <a:endParaRPr lang="en-US" baseline="0" dirty="0" smtClean="0"/>
          </a:p>
          <a:p>
            <a:r>
              <a:rPr lang="en-US" baseline="0" dirty="0" smtClean="0"/>
              <a:t>Nebula is software appliance model only. No </a:t>
            </a:r>
            <a:r>
              <a:rPr lang="en-US" baseline="0" dirty="0" err="1" smtClean="0"/>
              <a:t>distro</a:t>
            </a:r>
            <a:r>
              <a:rPr lang="en-US" baseline="0" dirty="0" smtClean="0"/>
              <a:t>. Burning VC money and gaining no market traction. Founder Chris Kemp. Compute nodes certified to run on HP DL 380</a:t>
            </a:r>
          </a:p>
          <a:p>
            <a:endParaRPr lang="en-US" baseline="0" dirty="0" smtClean="0"/>
          </a:p>
          <a:p>
            <a:r>
              <a:rPr lang="en-US" baseline="0" dirty="0" err="1" smtClean="0"/>
              <a:t>Cannonical</a:t>
            </a:r>
            <a:r>
              <a:rPr lang="en-US" baseline="0" dirty="0" smtClean="0"/>
              <a:t> (Ubuntu) server 12.x LTS on ISO or bootable </a:t>
            </a:r>
            <a:r>
              <a:rPr lang="en-US" baseline="0" dirty="0" err="1" smtClean="0"/>
              <a:t>usb</a:t>
            </a:r>
            <a:r>
              <a:rPr lang="en-US" baseline="0" dirty="0" smtClean="0"/>
              <a:t> stick. Cannot sign up enterprise accounts. Juju for service orchestration</a:t>
            </a:r>
          </a:p>
          <a:p>
            <a:endParaRPr lang="en-US" baseline="0" dirty="0" smtClean="0"/>
          </a:p>
          <a:p>
            <a:r>
              <a:rPr lang="en-US" baseline="0" dirty="0" err="1" smtClean="0"/>
              <a:t>CloudScaling</a:t>
            </a:r>
            <a:r>
              <a:rPr lang="en-US" baseline="0" dirty="0" smtClean="0"/>
              <a:t> survived by selling cloud professional services to service providers and recently got into </a:t>
            </a:r>
            <a:r>
              <a:rPr lang="en-US" baseline="0" dirty="0" err="1" smtClean="0"/>
              <a:t>OpenStack</a:t>
            </a:r>
            <a:r>
              <a:rPr lang="en-US" baseline="0" dirty="0" smtClean="0"/>
              <a:t> </a:t>
            </a:r>
            <a:r>
              <a:rPr lang="en-US" baseline="0" dirty="0" err="1" smtClean="0"/>
              <a:t>distros</a:t>
            </a:r>
            <a:r>
              <a:rPr lang="en-US" baseline="0" dirty="0" smtClean="0"/>
              <a:t>. Founder Randy Bias</a:t>
            </a:r>
          </a:p>
          <a:p>
            <a:endParaRPr lang="en-US" baseline="0" dirty="0" smtClean="0"/>
          </a:p>
          <a:p>
            <a:r>
              <a:rPr lang="en-US" baseline="0" dirty="0" smtClean="0"/>
              <a:t>Piston Cloud </a:t>
            </a:r>
            <a:r>
              <a:rPr lang="en-US" baseline="0" dirty="0" err="1" smtClean="0"/>
              <a:t>distro</a:t>
            </a:r>
            <a:r>
              <a:rPr lang="en-US" baseline="0" dirty="0" smtClean="0"/>
              <a:t> on ISO or bootable USB stick. Is hoping a larger company will buy it. Piston </a:t>
            </a:r>
            <a:r>
              <a:rPr lang="en-US" baseline="0" dirty="0" err="1" smtClean="0"/>
              <a:t>distro</a:t>
            </a:r>
            <a:r>
              <a:rPr lang="en-US" baseline="0" dirty="0" smtClean="0"/>
              <a:t> runs on HP hardware. Founder Joshua </a:t>
            </a:r>
            <a:r>
              <a:rPr lang="en-US" baseline="0" dirty="0" err="1" smtClean="0"/>
              <a:t>McKenty</a:t>
            </a:r>
            <a:endParaRPr lang="en-US" baseline="0" dirty="0" smtClean="0"/>
          </a:p>
          <a:p>
            <a:endParaRPr lang="en-US" baseline="0" dirty="0" smtClean="0"/>
          </a:p>
          <a:p>
            <a:r>
              <a:rPr lang="en-US" baseline="0" dirty="0" smtClean="0"/>
              <a:t>Cisco has tried to build an OpenStack distro, but it is still a science experiment. They use </a:t>
            </a:r>
            <a:r>
              <a:rPr lang="en-US" baseline="0" dirty="0" err="1" smtClean="0"/>
              <a:t>RedHat</a:t>
            </a:r>
            <a:r>
              <a:rPr lang="en-US" baseline="0" dirty="0" smtClean="0"/>
              <a:t>. VP Lew Tucker</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12</a:t>
            </a:fld>
            <a:endParaRPr lang="en-GB" dirty="0"/>
          </a:p>
        </p:txBody>
      </p:sp>
      <p:sp>
        <p:nvSpPr>
          <p:cNvPr id="5" name="Footer Placeholder 4"/>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985443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13.png"/><Relationship Id="rId4" Type="http://schemas.openxmlformats.org/officeDocument/2006/relationships/tags" Target="../tags/tag12.xml"/><Relationship Id="rId9" Type="http://schemas.openxmlformats.org/officeDocument/2006/relationships/image" Target="../media/image8.emf"/></Relationships>
</file>

<file path=ppt/slideLayouts/_rels/slideLayout3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6.xml"/><Relationship Id="rId7"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tags" Target="../tags/tag19.xml"/><Relationship Id="rId5" Type="http://schemas.openxmlformats.org/officeDocument/2006/relationships/tags" Target="../tags/tag18.xml"/><Relationship Id="rId10" Type="http://schemas.openxmlformats.org/officeDocument/2006/relationships/image" Target="../media/image14.png"/><Relationship Id="rId4" Type="http://schemas.openxmlformats.org/officeDocument/2006/relationships/tags" Target="../tags/tag17.xml"/><Relationship Id="rId9" Type="http://schemas.openxmlformats.org/officeDocument/2006/relationships/image" Target="../media/image8.emf"/></Relationships>
</file>

<file path=ppt/slideLayouts/_rels/slideLayout3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tags" Target="../tags/tag24.xml"/><Relationship Id="rId11" Type="http://schemas.openxmlformats.org/officeDocument/2006/relationships/image" Target="../media/image12.png"/><Relationship Id="rId5" Type="http://schemas.openxmlformats.org/officeDocument/2006/relationships/tags" Target="../tags/tag23.xml"/><Relationship Id="rId10" Type="http://schemas.openxmlformats.org/officeDocument/2006/relationships/image" Target="../media/image15.png"/><Relationship Id="rId4" Type="http://schemas.openxmlformats.org/officeDocument/2006/relationships/tags" Target="../tags/tag22.xml"/><Relationship Id="rId9" Type="http://schemas.openxmlformats.org/officeDocument/2006/relationships/image" Target="../media/image8.emf"/></Relationships>
</file>

<file path=ppt/slideLayouts/_rels/slideLayout3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26.xml"/><Relationship Id="rId7" Type="http://schemas.openxmlformats.org/officeDocument/2006/relationships/slideMaster" Target="../slideMasters/slideMaster3.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tags" Target="../tags/tag29.xml"/><Relationship Id="rId5" Type="http://schemas.openxmlformats.org/officeDocument/2006/relationships/tags" Target="../tags/tag28.xml"/><Relationship Id="rId10" Type="http://schemas.openxmlformats.org/officeDocument/2006/relationships/image" Target="../media/image15.png"/><Relationship Id="rId4" Type="http://schemas.openxmlformats.org/officeDocument/2006/relationships/tags" Target="../tags/tag27.xml"/><Relationship Id="rId9" Type="http://schemas.openxmlformats.org/officeDocument/2006/relationships/image" Target="../media/image8.emf"/></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8.emf"/><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3.xml"/><Relationship Id="rId4"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8.emf"/><Relationship Id="rId2" Type="http://schemas.openxmlformats.org/officeDocument/2006/relationships/tags" Target="../tags/tag3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3.xml"/><Relationship Id="rId4" Type="http://schemas.openxmlformats.org/officeDocument/2006/relationships/tags" Target="../tags/tag3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39.xml"/><Relationship Id="rId7" Type="http://schemas.openxmlformats.org/officeDocument/2006/relationships/oleObject" Target="../embeddings/oleObject10.bin"/><Relationship Id="rId2" Type="http://schemas.openxmlformats.org/officeDocument/2006/relationships/tags" Target="../tags/tag38.xml"/><Relationship Id="rId1" Type="http://schemas.openxmlformats.org/officeDocument/2006/relationships/vmlDrawing" Target="../drawings/vmlDrawing10.vml"/><Relationship Id="rId6" Type="http://schemas.openxmlformats.org/officeDocument/2006/relationships/slideMaster" Target="../slideMasters/slideMaster3.xml"/><Relationship Id="rId5" Type="http://schemas.openxmlformats.org/officeDocument/2006/relationships/tags" Target="../tags/tag41.xml"/><Relationship Id="rId4" Type="http://schemas.openxmlformats.org/officeDocument/2006/relationships/tags" Target="../tags/tag40.xml"/></Relationships>
</file>

<file path=ppt/slideLayouts/_rels/slideLayout4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43.xml"/><Relationship Id="rId7"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vmlDrawing" Target="../drawings/vmlDrawing11.v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8.emf"/></Relationships>
</file>

<file path=ppt/slideLayouts/_rels/slideLayout42.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vmlDrawing" Target="../drawings/vmlDrawing12.vml"/><Relationship Id="rId6" Type="http://schemas.openxmlformats.org/officeDocument/2006/relationships/tags" Target="../tags/tag51.xml"/><Relationship Id="rId5" Type="http://schemas.openxmlformats.org/officeDocument/2006/relationships/tags" Target="../tags/tag50.xml"/><Relationship Id="rId10" Type="http://schemas.openxmlformats.org/officeDocument/2006/relationships/image" Target="../media/image8.emf"/><Relationship Id="rId4" Type="http://schemas.openxmlformats.org/officeDocument/2006/relationships/tags" Target="../tags/tag49.xml"/><Relationship Id="rId9" Type="http://schemas.openxmlformats.org/officeDocument/2006/relationships/oleObject" Target="../embeddings/oleObject12.bin"/></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438912" y="2715760"/>
            <a:ext cx="9144000" cy="1608645"/>
          </a:xfrm>
        </p:spPr>
        <p:txBody>
          <a:bodyPr anchor="b"/>
          <a:lstStyle>
            <a:lvl1pPr>
              <a:lnSpc>
                <a:spcPct val="90000"/>
              </a:lnSpc>
              <a:defRPr sz="6133" spc="-133">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438912" y="4335579"/>
            <a:ext cx="9144000" cy="1219200"/>
          </a:xfrm>
        </p:spPr>
        <p:txBody>
          <a:bodyPr/>
          <a:lstStyle>
            <a:lvl1pPr marL="0" indent="0" algn="l">
              <a:buNone/>
              <a:defRPr b="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265920" y="487680"/>
            <a:ext cx="2511552" cy="2511552"/>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a:solidFill>
                  <a:srgbClr val="87898B"/>
                </a:solidFill>
                <a:cs typeface="HP Simplified"/>
              </a:rPr>
              <a:t>© Copyright 2014 Hewlett-Packard Development Company, L.P. The information contained herein is subject to change without notice. HP Restricted.</a:t>
            </a:r>
          </a:p>
        </p:txBody>
      </p:sp>
    </p:spTree>
    <p:extLst>
      <p:ext uri="{BB962C8B-B14F-4D97-AF65-F5344CB8AC3E}">
        <p14:creationId xmlns:p14="http://schemas.microsoft.com/office/powerpoint/2010/main" val="22701445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2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441960" y="313419"/>
            <a:ext cx="10822941" cy="574516"/>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438151" y="1584961"/>
            <a:ext cx="5374216"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6091767" y="1581152"/>
            <a:ext cx="5171019"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93271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441962" y="313418"/>
            <a:ext cx="11280140" cy="574516"/>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438151" y="1584961"/>
            <a:ext cx="5374216"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6091767" y="1581152"/>
            <a:ext cx="5171019"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441962" y="915790"/>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mj-lt"/>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171845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page text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1770" y="1584961"/>
            <a:ext cx="5171017" cy="4293059"/>
          </a:xfrm>
        </p:spPr>
        <p:txBody>
          <a:bodyPr anchor="ctr"/>
          <a:lstStyle>
            <a:lvl1pPr algn="ctr">
              <a:defRPr b="0">
                <a:solidFill>
                  <a:schemeClr val="tx1"/>
                </a:solidFill>
              </a:defRPr>
            </a:lvl1pPr>
          </a:lstStyle>
          <a:p>
            <a:r>
              <a:rPr lang="en-US" dirty="0" smtClean="0"/>
              <a:t>Click icon to add picture</a:t>
            </a:r>
            <a:endParaRPr lang="en-US" dirty="0"/>
          </a:p>
        </p:txBody>
      </p:sp>
      <p:sp>
        <p:nvSpPr>
          <p:cNvPr id="7" name="Title 6"/>
          <p:cNvSpPr>
            <a:spLocks noGrp="1"/>
          </p:cNvSpPr>
          <p:nvPr>
            <p:ph type="title" hasCustomPrompt="1"/>
          </p:nvPr>
        </p:nvSpPr>
        <p:spPr bwMode="black">
          <a:xfrm>
            <a:off x="441959" y="313417"/>
            <a:ext cx="11277600" cy="573024"/>
          </a:xfrm>
        </p:spPr>
        <p:txBody>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5348816"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002683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1770" y="1581397"/>
            <a:ext cx="5171017" cy="4296588"/>
          </a:xfrm>
        </p:spPr>
        <p:txBody>
          <a:bodyPr anchor="ctr"/>
          <a:lstStyle>
            <a:lvl1pPr algn="ctr">
              <a:defRPr b="0">
                <a:solidFill>
                  <a:schemeClr val="tx1"/>
                </a:solidFill>
              </a:defRPr>
            </a:lvl1pPr>
          </a:lstStyle>
          <a:p>
            <a:r>
              <a:rPr lang="en-US" dirty="0" smtClean="0"/>
              <a:t>Click icon to add picture</a:t>
            </a:r>
            <a:endParaRPr lang="en-US" dirty="0"/>
          </a:p>
        </p:txBody>
      </p:sp>
      <p:sp>
        <p:nvSpPr>
          <p:cNvPr id="7" name="Title 6"/>
          <p:cNvSpPr>
            <a:spLocks noGrp="1"/>
          </p:cNvSpPr>
          <p:nvPr>
            <p:ph type="title" hasCustomPrompt="1"/>
          </p:nvPr>
        </p:nvSpPr>
        <p:spPr bwMode="black">
          <a:xfrm>
            <a:off x="441959" y="313417"/>
            <a:ext cx="11277600" cy="573024"/>
          </a:xfrm>
        </p:spPr>
        <p:txBody>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5348816"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441962" y="915790"/>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mn-lt"/>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0533304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3" y="313417"/>
            <a:ext cx="11280140"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438912" y="1585385"/>
            <a:ext cx="3364992"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4165981" y="1585386"/>
            <a:ext cx="3364992"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7893051" y="1585385"/>
            <a:ext cx="3369733"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468901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3" y="313417"/>
            <a:ext cx="11280140"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438912" y="1585385"/>
            <a:ext cx="3364992"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4165981" y="1585386"/>
            <a:ext cx="3364992"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7893051" y="1585385"/>
            <a:ext cx="3369733"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441962" y="915790"/>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mj-lt"/>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77991423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slide 10">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8" y="0"/>
            <a:ext cx="12173964" cy="6858000"/>
          </a:xfrm>
          <a:prstGeom prst="rect">
            <a:avLst/>
          </a:prstGeom>
        </p:spPr>
      </p:pic>
      <p:sp>
        <p:nvSpPr>
          <p:cNvPr id="8" name="Title 1"/>
          <p:cNvSpPr>
            <a:spLocks noGrp="1"/>
          </p:cNvSpPr>
          <p:nvPr>
            <p:ph type="ctrTitle" hasCustomPrompt="1"/>
          </p:nvPr>
        </p:nvSpPr>
        <p:spPr bwMode="black">
          <a:xfrm>
            <a:off x="438911" y="1790700"/>
            <a:ext cx="4754880" cy="2533705"/>
          </a:xfrm>
        </p:spPr>
        <p:txBody>
          <a:bodyPr anchor="b"/>
          <a:lstStyle>
            <a:lvl1pPr>
              <a:lnSpc>
                <a:spcPct val="90000"/>
              </a:lnSpc>
              <a:defRPr sz="6133" spc="-133">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438912" y="4335579"/>
            <a:ext cx="7663688" cy="1219200"/>
          </a:xfrm>
        </p:spPr>
        <p:txBody>
          <a:bodyPr/>
          <a:lstStyle>
            <a:lvl1pPr marL="0" indent="0" algn="l">
              <a:buNone/>
              <a:defRPr b="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a:solidFill>
                  <a:srgbClr val="87898B"/>
                </a:solidFill>
                <a:cs typeface="HP Simplified"/>
              </a:rPr>
              <a:t>© Copyright 2014 Hewlett-Packard Development Company, L.P. The information contained herein is subject to change without notice. HP Restricted.</a:t>
            </a:r>
          </a:p>
        </p:txBody>
      </p:sp>
    </p:spTree>
    <p:extLst>
      <p:ext uri="{BB962C8B-B14F-4D97-AF65-F5344CB8AC3E}">
        <p14:creationId xmlns:p14="http://schemas.microsoft.com/office/powerpoint/2010/main" val="22197833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Half-page text with image all lines bulleted">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1770" y="1584961"/>
            <a:ext cx="5171017" cy="4293059"/>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441959" y="313417"/>
            <a:ext cx="112776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5348816" cy="4293024"/>
          </a:xfrm>
        </p:spPr>
        <p:txBody>
          <a:bodyPr/>
          <a:lstStyle>
            <a:lvl1pPr marL="226478" indent="-226478">
              <a:buFont typeface="Arial" pitchFamily="34" charset="0"/>
              <a:buChar char="•"/>
              <a:defRPr sz="2133" b="0">
                <a:solidFill>
                  <a:schemeClr val="tx1"/>
                </a:solidFill>
              </a:defRPr>
            </a:lvl1pPr>
            <a:lvl2pPr marL="461422" indent="-234945">
              <a:buSzPct val="80000"/>
              <a:buFont typeface="HP Simplified" pitchFamily="34" charset="0"/>
              <a:buChar char="–"/>
              <a:tabLst>
                <a:tab pos="1071007" algn="l"/>
              </a:tabLst>
              <a:defRPr sz="1867">
                <a:solidFill>
                  <a:srgbClr val="000000"/>
                </a:solidFill>
              </a:defRPr>
            </a:lvl2pPr>
            <a:lvl3pPr marL="687900" indent="-226478">
              <a:buSzPct val="100000"/>
              <a:buFont typeface="Arial" pitchFamily="34" charset="0"/>
              <a:buChar char="•"/>
              <a:defRPr>
                <a:solidFill>
                  <a:srgbClr val="000000"/>
                </a:solidFill>
              </a:defRPr>
            </a:lvl3pPr>
            <a:lvl4pPr marL="914377" indent="-226478">
              <a:buSzPct val="80000"/>
              <a:buFont typeface="HP Simplified" pitchFamily="34" charset="0"/>
              <a:buChar char="–"/>
              <a:defRPr>
                <a:solidFill>
                  <a:srgbClr val="000000"/>
                </a:solidFill>
              </a:defRPr>
            </a:lvl4pPr>
            <a:lvl5pPr marL="1140855" indent="-226478">
              <a:buSzPct val="80000"/>
              <a:buFont typeface="Arial" pitchFamily="34" charset="0"/>
              <a:buChar cha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5704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5A60560-FFFB-40E4-AA26-065B0C0C8583}" type="datetimeFigureOut">
              <a:rPr lang="en-US" smtClean="0"/>
              <a:t>1/5/2018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23C342A-F71F-4CF3-95B2-25E919C45723}" type="slidenum">
              <a:rPr lang="en-US" smtClean="0"/>
              <a:t>‹#›</a:t>
            </a:fld>
            <a:endParaRPr lang="en-US"/>
          </a:p>
        </p:txBody>
      </p:sp>
    </p:spTree>
    <p:extLst>
      <p:ext uri="{BB962C8B-B14F-4D97-AF65-F5344CB8AC3E}">
        <p14:creationId xmlns:p14="http://schemas.microsoft.com/office/powerpoint/2010/main" val="509781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10823872" cy="4293024"/>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629904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438912" y="2715760"/>
            <a:ext cx="9144000" cy="1608645"/>
          </a:xfrm>
        </p:spPr>
        <p:txBody>
          <a:bodyPr anchor="b"/>
          <a:lstStyle>
            <a:lvl1pPr>
              <a:lnSpc>
                <a:spcPct val="90000"/>
              </a:lnSpc>
              <a:defRPr sz="6133" spc="-133">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438912" y="4335579"/>
            <a:ext cx="9144000" cy="1219200"/>
          </a:xfrm>
        </p:spPr>
        <p:txBody>
          <a:bodyPr/>
          <a:lstStyle>
            <a:lvl1pPr marL="0" indent="0" algn="l">
              <a:buNone/>
              <a:defRPr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9265920" y="487680"/>
            <a:ext cx="2511552" cy="2511552"/>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a:solidFill>
                  <a:prstClr val="white"/>
                </a:solidFill>
                <a:cs typeface="HP Simplified"/>
              </a:rPr>
              <a:t>© Copyright 2014 Hewlett-Packard Development Company, L.P. The information contained herein is subject to change without notice. HP Restricted.</a:t>
            </a:r>
          </a:p>
        </p:txBody>
      </p:sp>
    </p:spTree>
    <p:extLst>
      <p:ext uri="{BB962C8B-B14F-4D97-AF65-F5344CB8AC3E}">
        <p14:creationId xmlns:p14="http://schemas.microsoft.com/office/powerpoint/2010/main" val="38002424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with 2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441960" y="313419"/>
            <a:ext cx="10822941" cy="609398"/>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438151" y="1584961"/>
            <a:ext cx="5374216"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6091767" y="1581152"/>
            <a:ext cx="5171019"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110152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Half-page text with image all lines bulleted">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1770" y="1584961"/>
            <a:ext cx="5171017" cy="4293059"/>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441959" y="313417"/>
            <a:ext cx="112776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5348816" cy="4293024"/>
          </a:xfrm>
        </p:spPr>
        <p:txBody>
          <a:bodyPr/>
          <a:lstStyle>
            <a:lvl1pPr marL="226478" indent="-226478">
              <a:buFont typeface="Arial" pitchFamily="34" charset="0"/>
              <a:buChar char="•"/>
              <a:defRPr sz="2133" b="0">
                <a:solidFill>
                  <a:schemeClr val="tx1"/>
                </a:solidFill>
              </a:defRPr>
            </a:lvl1pPr>
            <a:lvl2pPr marL="461422" indent="-234945">
              <a:buSzPct val="80000"/>
              <a:buFont typeface="HP Simplified" pitchFamily="34" charset="0"/>
              <a:buChar char="–"/>
              <a:tabLst>
                <a:tab pos="1071007" algn="l"/>
              </a:tabLst>
              <a:defRPr sz="1867">
                <a:solidFill>
                  <a:srgbClr val="000000"/>
                </a:solidFill>
              </a:defRPr>
            </a:lvl2pPr>
            <a:lvl3pPr marL="687900" indent="-226478">
              <a:buSzPct val="100000"/>
              <a:buFont typeface="Arial" pitchFamily="34" charset="0"/>
              <a:buChar char="•"/>
              <a:defRPr>
                <a:solidFill>
                  <a:srgbClr val="000000"/>
                </a:solidFill>
              </a:defRPr>
            </a:lvl3pPr>
            <a:lvl4pPr marL="914377" indent="-226478">
              <a:buSzPct val="80000"/>
              <a:buFont typeface="HP Simplified" pitchFamily="34" charset="0"/>
              <a:buChar char="–"/>
              <a:defRPr>
                <a:solidFill>
                  <a:srgbClr val="000000"/>
                </a:solidFill>
              </a:defRPr>
            </a:lvl4pPr>
            <a:lvl5pPr marL="1140855" indent="-226478">
              <a:buSzPct val="80000"/>
              <a:buFont typeface="Arial" pitchFamily="34" charset="0"/>
              <a:buChar cha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8473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63" y="1001865"/>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265" indent="0" algn="ctr">
              <a:buNone/>
              <a:defRPr>
                <a:solidFill>
                  <a:schemeClr val="tx1">
                    <a:tint val="75000"/>
                  </a:schemeClr>
                </a:solidFill>
              </a:defRPr>
            </a:lvl2pPr>
            <a:lvl3pPr marL="1218527" indent="0" algn="ctr">
              <a:buNone/>
              <a:defRPr>
                <a:solidFill>
                  <a:schemeClr val="tx1">
                    <a:tint val="75000"/>
                  </a:schemeClr>
                </a:solidFill>
              </a:defRPr>
            </a:lvl3pPr>
            <a:lvl4pPr marL="1827782" indent="0" algn="ctr">
              <a:buNone/>
              <a:defRPr>
                <a:solidFill>
                  <a:schemeClr val="tx1">
                    <a:tint val="75000"/>
                  </a:schemeClr>
                </a:solidFill>
              </a:defRPr>
            </a:lvl4pPr>
            <a:lvl5pPr marL="2437040" indent="0" algn="ctr">
              <a:buNone/>
              <a:defRPr>
                <a:solidFill>
                  <a:schemeClr val="tx1">
                    <a:tint val="75000"/>
                  </a:schemeClr>
                </a:solidFill>
              </a:defRPr>
            </a:lvl5pPr>
            <a:lvl6pPr marL="3046303" indent="0" algn="ctr">
              <a:buNone/>
              <a:defRPr>
                <a:solidFill>
                  <a:schemeClr val="tx1">
                    <a:tint val="75000"/>
                  </a:schemeClr>
                </a:solidFill>
              </a:defRPr>
            </a:lvl6pPr>
            <a:lvl7pPr marL="3655563" indent="0" algn="ctr">
              <a:buNone/>
              <a:defRPr>
                <a:solidFill>
                  <a:schemeClr val="tx1">
                    <a:tint val="75000"/>
                  </a:schemeClr>
                </a:solidFill>
              </a:defRPr>
            </a:lvl7pPr>
            <a:lvl8pPr marL="4264824" indent="0" algn="ctr">
              <a:buNone/>
              <a:defRPr>
                <a:solidFill>
                  <a:schemeClr val="tx1">
                    <a:tint val="75000"/>
                  </a:schemeClr>
                </a:solidFill>
              </a:defRPr>
            </a:lvl8pPr>
            <a:lvl9pPr marL="4874085"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41963" y="313421"/>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9" y="1584973"/>
            <a:ext cx="10826496" cy="4305300"/>
          </a:xfrm>
        </p:spPr>
        <p:txBody>
          <a:bodyPr wrap="square">
            <a:noAutofit/>
          </a:bodyPr>
          <a:lstStyle>
            <a:lvl1pPr marL="228474" indent="-228474">
              <a:buFont typeface="HP Simplified" pitchFamily="34" charset="0"/>
              <a:buChar char="•"/>
              <a:defRPr sz="1867" b="0">
                <a:solidFill>
                  <a:schemeClr val="tx1"/>
                </a:solidFill>
              </a:defRPr>
            </a:lvl1pPr>
            <a:lvl2pPr marL="456945" indent="-228474">
              <a:buSzPct val="80000"/>
              <a:buFont typeface="HP Simplified" pitchFamily="34" charset="0"/>
              <a:buChar char="–"/>
              <a:defRPr sz="1867">
                <a:solidFill>
                  <a:srgbClr val="000000"/>
                </a:solidFill>
              </a:defRPr>
            </a:lvl2pPr>
            <a:lvl3pPr marL="683304" indent="-226358">
              <a:defRPr sz="1867">
                <a:solidFill>
                  <a:srgbClr val="000000"/>
                </a:solidFill>
              </a:defRPr>
            </a:lvl3pPr>
            <a:lvl4pPr marL="920237" indent="-241166">
              <a:defRPr sz="1867">
                <a:solidFill>
                  <a:srgbClr val="000000"/>
                </a:solidFill>
              </a:defRPr>
            </a:lvl4pPr>
            <a:lvl5pPr marL="1110632" indent="-200972">
              <a:defRPr sz="1867">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862460"/>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NEW Title with sub-title only">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12301"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11667" cy="21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ubtitle 2"/>
          <p:cNvSpPr>
            <a:spLocks noGrp="1"/>
          </p:cNvSpPr>
          <p:nvPr>
            <p:ph type="subTitle" idx="1" hasCustomPrompt="1"/>
            <p:custDataLst>
              <p:tags r:id="rId3"/>
            </p:custDataLst>
          </p:nvPr>
        </p:nvSpPr>
        <p:spPr bwMode="black">
          <a:xfrm>
            <a:off x="441960"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custDataLst>
              <p:tags r:id="rId4"/>
            </p:custDataLst>
          </p:nvPr>
        </p:nvSpPr>
        <p:spPr bwMode="black">
          <a:xfrm>
            <a:off x="441960"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24908629"/>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438912" y="2715760"/>
            <a:ext cx="9144000" cy="1608645"/>
          </a:xfrm>
        </p:spPr>
        <p:txBody>
          <a:bodyPr anchor="b"/>
          <a:lstStyle>
            <a:lvl1pPr>
              <a:lnSpc>
                <a:spcPct val="90000"/>
              </a:lnSpc>
              <a:defRPr sz="6133" spc="-133">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438912" y="4422171"/>
            <a:ext cx="9144000" cy="1219200"/>
          </a:xfrm>
        </p:spPr>
        <p:txBody>
          <a:bodyPr/>
          <a:lstStyle>
            <a:lvl1pPr marL="0" indent="0" algn="l">
              <a:buNone/>
              <a:defRPr b="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65920" y="487680"/>
            <a:ext cx="2511552" cy="2511552"/>
          </a:xfrm>
          <a:prstGeom prst="rect">
            <a:avLst/>
          </a:prstGeom>
        </p:spPr>
      </p:pic>
    </p:spTree>
    <p:extLst>
      <p:ext uri="{BB962C8B-B14F-4D97-AF65-F5344CB8AC3E}">
        <p14:creationId xmlns:p14="http://schemas.microsoft.com/office/powerpoint/2010/main" val="36016697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
        <p:nvSpPr>
          <p:cNvPr id="16" name="Title 1"/>
          <p:cNvSpPr>
            <a:spLocks noGrp="1"/>
          </p:cNvSpPr>
          <p:nvPr>
            <p:ph type="ctrTitle" hasCustomPrompt="1"/>
          </p:nvPr>
        </p:nvSpPr>
        <p:spPr bwMode="black">
          <a:xfrm>
            <a:off x="438912" y="316994"/>
            <a:ext cx="9629803" cy="2675604"/>
          </a:xfrm>
          <a:prstGeom prst="rect">
            <a:avLst/>
          </a:prstGeom>
        </p:spPr>
        <p:txBody>
          <a:bodyPr wrap="square" lIns="0" tIns="0" rIns="0" bIns="0" anchor="t" anchorCtr="0">
            <a:noAutofit/>
          </a:bodyPr>
          <a:lstStyle>
            <a:lvl1pPr algn="l">
              <a:lnSpc>
                <a:spcPct val="90000"/>
              </a:lnSpc>
              <a:defRPr sz="5333" b="1" i="0" spc="-133">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Tree>
    <p:extLst>
      <p:ext uri="{BB962C8B-B14F-4D97-AF65-F5344CB8AC3E}">
        <p14:creationId xmlns:p14="http://schemas.microsoft.com/office/powerpoint/2010/main" val="15960139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438912" y="321227"/>
            <a:ext cx="9629803" cy="2675604"/>
          </a:xfrm>
          <a:prstGeom prst="rect">
            <a:avLst/>
          </a:prstGeom>
        </p:spPr>
        <p:txBody>
          <a:bodyPr wrap="square" lIns="0" tIns="0" rIns="0" bIns="0" anchor="t" anchorCtr="0">
            <a:noAutofit/>
          </a:bodyPr>
          <a:lstStyle>
            <a:lvl1pPr algn="l" defTabSz="609570" rtl="0" eaLnBrk="1" latinLnBrk="0" hangingPunct="1">
              <a:lnSpc>
                <a:spcPct val="90000"/>
              </a:lnSpc>
              <a:spcBef>
                <a:spcPct val="0"/>
              </a:spcBef>
              <a:spcAft>
                <a:spcPts val="0"/>
              </a:spcAft>
              <a:buNone/>
              <a:defRPr lang="en-US" sz="5333" b="1" i="0" kern="1200" spc="-133"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40285" y="6047232"/>
            <a:ext cx="487648" cy="487648"/>
          </a:xfrm>
          <a:prstGeom prst="rect">
            <a:avLst/>
          </a:prstGeom>
        </p:spPr>
      </p:pic>
      <p:sp>
        <p:nvSpPr>
          <p:cNvPr id="5" name="Subtitle 2"/>
          <p:cNvSpPr>
            <a:spLocks noGrp="1"/>
          </p:cNvSpPr>
          <p:nvPr>
            <p:ph type="subTitle" idx="1" hasCustomPrompt="1"/>
          </p:nvPr>
        </p:nvSpPr>
        <p:spPr>
          <a:xfrm>
            <a:off x="433692" y="4407148"/>
            <a:ext cx="6864096" cy="865632"/>
          </a:xfrm>
          <a:prstGeom prst="rect">
            <a:avLst/>
          </a:prstGeom>
        </p:spPr>
        <p:txBody>
          <a:bodyPr>
            <a:noAutofit/>
          </a:bodyPr>
          <a:lstStyle>
            <a:lvl1pPr marL="0" indent="0" algn="l">
              <a:lnSpc>
                <a:spcPct val="100000"/>
              </a:lnSpc>
              <a:spcBef>
                <a:spcPts val="0"/>
              </a:spcBef>
              <a:buNone/>
              <a:defRPr sz="2400" b="0">
                <a:solidFill>
                  <a:srgbClr val="FFFFFF"/>
                </a:solidFill>
                <a:latin typeface="+mn-lt"/>
                <a:cs typeface="Aria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44800031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38912"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96372515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38912"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38912"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3"/>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1055786"/>
      </p:ext>
    </p:extLst>
  </p:cSld>
  <p:clrMapOvr>
    <a:masterClrMapping/>
  </p:clrMapOvr>
  <p:timing>
    <p:tnLst>
      <p:par>
        <p:cTn id="1" dur="indefinite" restart="never" nodeType="tmRoot"/>
      </p:par>
    </p:tnLst>
  </p:timing>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38912"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38912"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3"/>
            <a:ext cx="10826496" cy="4305300"/>
          </a:xfrm>
        </p:spPr>
        <p:txBody>
          <a:bodyPr wrap="square">
            <a:noAutofit/>
          </a:bodyPr>
          <a:lstStyle>
            <a:lvl1pPr marL="228589" indent="-228589">
              <a:buFont typeface="HP Simplified" pitchFamily="34" charset="0"/>
              <a:buChar char="•"/>
              <a:defRPr sz="1867" b="0">
                <a:solidFill>
                  <a:schemeClr val="tx1"/>
                </a:solidFill>
              </a:defRPr>
            </a:lvl1pPr>
            <a:lvl2pPr marL="457178" indent="-228589">
              <a:buSzPct val="80000"/>
              <a:buFont typeface="HP Simplified" pitchFamily="34" charset="0"/>
              <a:buChar char="–"/>
              <a:defRPr sz="1867">
                <a:solidFill>
                  <a:srgbClr val="000000"/>
                </a:solidFill>
              </a:defRPr>
            </a:lvl2pPr>
            <a:lvl3pPr marL="683650" indent="-226473">
              <a:defRPr sz="1867">
                <a:solidFill>
                  <a:srgbClr val="000000"/>
                </a:solidFill>
              </a:defRPr>
            </a:lvl3pPr>
            <a:lvl4pPr marL="920705" indent="-241289">
              <a:defRPr sz="1867">
                <a:solidFill>
                  <a:srgbClr val="000000"/>
                </a:solidFill>
              </a:defRPr>
            </a:lvl4pPr>
            <a:lvl5pPr marL="1111195" indent="-201074">
              <a:defRPr sz="1867">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636784"/>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hite title slide with product">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438912" y="1790700"/>
            <a:ext cx="7079488" cy="2533707"/>
          </a:xfrm>
        </p:spPr>
        <p:txBody>
          <a:bodyPr anchor="b"/>
          <a:lstStyle>
            <a:lvl1pPr>
              <a:lnSpc>
                <a:spcPct val="90000"/>
              </a:lnSpc>
              <a:defRPr sz="6133" spc="-133">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438912" y="4335579"/>
            <a:ext cx="7079488" cy="1219200"/>
          </a:xfrm>
        </p:spPr>
        <p:txBody>
          <a:bodyPr/>
          <a:lstStyle>
            <a:lvl1pPr marL="0" indent="0" algn="l">
              <a:buNone/>
              <a:defRPr b="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265920" y="487680"/>
            <a:ext cx="2072640" cy="2072640"/>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a:solidFill>
                  <a:srgbClr val="87898B"/>
                </a:solidFill>
                <a:cs typeface="HP Simplified"/>
              </a:rPr>
              <a:t>© Copyright 2014 Hewlett-Packard Development Company, L.P. The information contained herein is subject to change without notice. HP Restricted.</a:t>
            </a:r>
          </a:p>
        </p:txBody>
      </p:sp>
      <p:pic>
        <p:nvPicPr>
          <p:cNvPr id="7" name="Picture 6" descr="desktop series.jpg"/>
          <p:cNvPicPr>
            <a:picLocks noChangeAspect="1"/>
          </p:cNvPicPr>
          <p:nvPr userDrawn="1"/>
        </p:nvPicPr>
        <p:blipFill>
          <a:blip r:embed="rId3" cstate="email"/>
          <a:stretch>
            <a:fillRect/>
          </a:stretch>
        </p:blipFill>
        <p:spPr bwMode="hidden">
          <a:xfrm>
            <a:off x="7924800" y="3045136"/>
            <a:ext cx="4267200" cy="3812864"/>
          </a:xfrm>
          <a:prstGeom prst="rect">
            <a:avLst/>
          </a:prstGeom>
        </p:spPr>
      </p:pic>
    </p:spTree>
    <p:extLst>
      <p:ext uri="{BB962C8B-B14F-4D97-AF65-F5344CB8AC3E}">
        <p14:creationId xmlns:p14="http://schemas.microsoft.com/office/powerpoint/2010/main" val="342435336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438914" y="313419"/>
            <a:ext cx="11280140" cy="574516"/>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438912" y="1584962"/>
            <a:ext cx="5374216"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6091768" y="1584960"/>
            <a:ext cx="5171019"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438914"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418238879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1772" y="1584002"/>
            <a:ext cx="5171017" cy="4296588"/>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438912" y="313417"/>
            <a:ext cx="112776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5348816"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438914"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3516800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38914" y="313417"/>
            <a:ext cx="11280140"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438912" y="1584960"/>
            <a:ext cx="3364992"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4165981" y="1584962"/>
            <a:ext cx="3364992"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7893051" y="1584960"/>
            <a:ext cx="3369733"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438914"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2461324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NEW Blue title slide ">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2095"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11667" cy="21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1"/>
          <p:cNvSpPr>
            <a:spLocks noGrp="1"/>
          </p:cNvSpPr>
          <p:nvPr>
            <p:ph type="ctrTitle" hasCustomPrompt="1"/>
            <p:custDataLst>
              <p:tags r:id="rId3"/>
            </p:custDataLst>
          </p:nvPr>
        </p:nvSpPr>
        <p:spPr bwMode="black">
          <a:xfrm>
            <a:off x="438912" y="2715760"/>
            <a:ext cx="9144000" cy="1608645"/>
          </a:xfrm>
        </p:spPr>
        <p:txBody>
          <a:bodyPr anchor="b"/>
          <a:lstStyle>
            <a:lvl1pPr>
              <a:lnSpc>
                <a:spcPct val="90000"/>
              </a:lnSpc>
              <a:defRPr sz="6133" spc="-133">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custDataLst>
              <p:tags r:id="rId4"/>
            </p:custDataLst>
          </p:nvPr>
        </p:nvSpPr>
        <p:spPr bwMode="black">
          <a:xfrm>
            <a:off x="438912" y="4335579"/>
            <a:ext cx="9144000" cy="1219200"/>
          </a:xfrm>
        </p:spPr>
        <p:txBody>
          <a:bodyPr/>
          <a:lstStyle>
            <a:lvl1pPr marL="0" indent="0" algn="l">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custDataLst>
              <p:tags r:id="rId5"/>
            </p:custDataLst>
          </p:nvPr>
        </p:nvPicPr>
        <p:blipFill>
          <a:blip r:embed="rId10" cstate="screen">
            <a:extLst>
              <a:ext uri="{28A0092B-C50C-407E-A947-70E740481C1C}">
                <a14:useLocalDpi xmlns:a14="http://schemas.microsoft.com/office/drawing/2010/main"/>
              </a:ext>
            </a:extLst>
          </a:blip>
          <a:stretch>
            <a:fillRect/>
          </a:stretch>
        </p:blipFill>
        <p:spPr>
          <a:xfrm>
            <a:off x="9265920" y="487680"/>
            <a:ext cx="2511552" cy="2511552"/>
          </a:xfrm>
          <a:prstGeom prst="rect">
            <a:avLst/>
          </a:prstGeom>
        </p:spPr>
      </p:pic>
      <p:sp>
        <p:nvSpPr>
          <p:cNvPr id="6" name="TextBox 5"/>
          <p:cNvSpPr txBox="1"/>
          <p:nvPr userDrawn="1">
            <p:custDataLst>
              <p:tags r:id="rId6"/>
            </p:custDataLst>
          </p:nvPr>
        </p:nvSpPr>
        <p:spPr>
          <a:xfrm>
            <a:off x="438913" y="6345071"/>
            <a:ext cx="10683393" cy="304800"/>
          </a:xfrm>
          <a:prstGeom prst="rect">
            <a:avLst/>
          </a:prstGeom>
          <a:noFill/>
        </p:spPr>
        <p:txBody>
          <a:bodyPr wrap="square" lIns="0" rtlCol="0">
            <a:noAutofit/>
          </a:bodyPr>
          <a:lstStyle/>
          <a:p>
            <a:pPr defTabSz="609585">
              <a:defRPr/>
            </a:pPr>
            <a:r>
              <a:rPr lang="en-US" sz="933" dirty="0">
                <a:solidFill>
                  <a:prstClr val="white"/>
                </a:solidFill>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697662752"/>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NEW White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3119"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11667" cy="21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1"/>
          <p:cNvSpPr>
            <a:spLocks noGrp="1"/>
          </p:cNvSpPr>
          <p:nvPr>
            <p:ph type="ctrTitle" hasCustomPrompt="1"/>
            <p:custDataLst>
              <p:tags r:id="rId3"/>
            </p:custDataLst>
          </p:nvPr>
        </p:nvSpPr>
        <p:spPr bwMode="black">
          <a:xfrm>
            <a:off x="438912" y="2715760"/>
            <a:ext cx="9144000" cy="1608645"/>
          </a:xfrm>
        </p:spPr>
        <p:txBody>
          <a:bodyPr anchor="b"/>
          <a:lstStyle>
            <a:lvl1pPr>
              <a:lnSpc>
                <a:spcPct val="90000"/>
              </a:lnSpc>
              <a:defRPr sz="6133" spc="-133">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custDataLst>
              <p:tags r:id="rId4"/>
            </p:custDataLst>
          </p:nvPr>
        </p:nvSpPr>
        <p:spPr bwMode="black">
          <a:xfrm>
            <a:off x="438912" y="4335579"/>
            <a:ext cx="9144000" cy="1219200"/>
          </a:xfrm>
        </p:spPr>
        <p:txBody>
          <a:bodyPr/>
          <a:lstStyle>
            <a:lvl1pPr marL="0" indent="0" algn="l">
              <a:buNone/>
              <a:defRPr>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custDataLst>
              <p:tags r:id="rId5"/>
            </p:custDataLst>
          </p:nvPr>
        </p:nvPicPr>
        <p:blipFill>
          <a:blip r:embed="rId10" cstate="screen">
            <a:extLst>
              <a:ext uri="{28A0092B-C50C-407E-A947-70E740481C1C}">
                <a14:useLocalDpi xmlns:a14="http://schemas.microsoft.com/office/drawing/2010/main"/>
              </a:ext>
            </a:extLst>
          </a:blip>
          <a:stretch>
            <a:fillRect/>
          </a:stretch>
        </p:blipFill>
        <p:spPr>
          <a:xfrm>
            <a:off x="9265920" y="487680"/>
            <a:ext cx="2511552" cy="2511552"/>
          </a:xfrm>
          <a:prstGeom prst="rect">
            <a:avLst/>
          </a:prstGeom>
        </p:spPr>
      </p:pic>
      <p:sp>
        <p:nvSpPr>
          <p:cNvPr id="6" name="TextBox 5"/>
          <p:cNvSpPr txBox="1"/>
          <p:nvPr userDrawn="1">
            <p:custDataLst>
              <p:tags r:id="rId6"/>
            </p:custDataLst>
          </p:nvPr>
        </p:nvSpPr>
        <p:spPr>
          <a:xfrm>
            <a:off x="438913" y="6345071"/>
            <a:ext cx="10683393" cy="304800"/>
          </a:xfrm>
          <a:prstGeom prst="rect">
            <a:avLst/>
          </a:prstGeom>
          <a:noFill/>
        </p:spPr>
        <p:txBody>
          <a:bodyPr wrap="square" lIns="0" rtlCol="0">
            <a:noAutofit/>
          </a:bodyPr>
          <a:lstStyle/>
          <a:p>
            <a:pPr defTabSz="609585">
              <a:defRPr/>
            </a:pPr>
            <a:r>
              <a:rPr lang="en-US" sz="933" dirty="0">
                <a:solidFill>
                  <a:srgbClr val="B9B8BB"/>
                </a:solidFill>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3815672450"/>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NEW White divider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4143"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11667" cy="21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ctrTitle" hasCustomPrompt="1"/>
            <p:custDataLst>
              <p:tags r:id="rId3"/>
            </p:custDataLst>
          </p:nvPr>
        </p:nvSpPr>
        <p:spPr bwMode="black">
          <a:xfrm>
            <a:off x="438912" y="316993"/>
            <a:ext cx="9629803" cy="2675604"/>
          </a:xfrm>
          <a:prstGeom prst="rect">
            <a:avLst/>
          </a:prstGeom>
        </p:spPr>
        <p:txBody>
          <a:bodyPr wrap="square" lIns="0" tIns="0" rIns="0" bIns="0" anchor="t" anchorCtr="0">
            <a:noAutofit/>
          </a:bodyPr>
          <a:lstStyle>
            <a:lvl1pPr algn="l">
              <a:lnSpc>
                <a:spcPct val="90000"/>
              </a:lnSpc>
              <a:defRPr sz="5333" b="1" i="0" spc="-133">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custDataLst>
              <p:tags r:id="rId4"/>
            </p:custDataLst>
          </p:nvPr>
        </p:nvPicPr>
        <p:blipFill>
          <a:blip r:embed="rId10" cstate="screen">
            <a:extLst>
              <a:ext uri="{28A0092B-C50C-407E-A947-70E740481C1C}">
                <a14:useLocalDpi xmlns:a14="http://schemas.microsoft.com/office/drawing/2010/main"/>
              </a:ext>
            </a:extLst>
          </a:blip>
          <a:stretch>
            <a:fillRect/>
          </a:stretch>
        </p:blipFill>
        <p:spPr>
          <a:xfrm>
            <a:off x="11340285" y="6047232"/>
            <a:ext cx="487648" cy="487648"/>
          </a:xfrm>
          <a:prstGeom prst="rect">
            <a:avLst/>
          </a:prstGeom>
        </p:spPr>
      </p:pic>
      <p:sp>
        <p:nvSpPr>
          <p:cNvPr id="6" name="TextBox 5"/>
          <p:cNvSpPr txBox="1"/>
          <p:nvPr userDrawn="1">
            <p:custDataLst>
              <p:tags r:id="rId5"/>
            </p:custDataLst>
          </p:nvPr>
        </p:nvSpPr>
        <p:spPr>
          <a:xfrm>
            <a:off x="438913" y="6345071"/>
            <a:ext cx="10683393" cy="304800"/>
          </a:xfrm>
          <a:prstGeom prst="rect">
            <a:avLst/>
          </a:prstGeom>
          <a:noFill/>
        </p:spPr>
        <p:txBody>
          <a:bodyPr wrap="square" lIns="0" rtlCol="0">
            <a:noAutofit/>
          </a:bodyPr>
          <a:lstStyle/>
          <a:p>
            <a:pPr defTabSz="609585">
              <a:defRPr/>
            </a:pPr>
            <a:r>
              <a:rPr lang="en-US" sz="933" dirty="0">
                <a:solidFill>
                  <a:srgbClr val="B9B8BB"/>
                </a:solidFill>
                <a:cs typeface="HP Simplified"/>
              </a:rPr>
              <a:t>© Copyright 2013 Hewlett-Packard Development Company, L.P.  The information contained herein is subject to change without notice.</a:t>
            </a:r>
          </a:p>
        </p:txBody>
      </p:sp>
      <p:pic>
        <p:nvPicPr>
          <p:cNvPr id="5" name="Picture 4" descr="HP_Blue_RGB_150_SM.png"/>
          <p:cNvPicPr>
            <a:picLocks noChangeAspect="1"/>
          </p:cNvPicPr>
          <p:nvPr userDrawn="1">
            <p:custDataLst>
              <p:tags r:id="rId6"/>
            </p:custDataLst>
          </p:nvPr>
        </p:nvPicPr>
        <p:blipFill>
          <a:blip r:embed="rId11" cstate="screen">
            <a:extLst>
              <a:ext uri="{28A0092B-C50C-407E-A947-70E740481C1C}">
                <a14:useLocalDpi xmlns:a14="http://schemas.microsoft.com/office/drawing/2010/main"/>
              </a:ext>
            </a:extLst>
          </a:blip>
          <a:stretch>
            <a:fillRect/>
          </a:stretch>
        </p:blipFill>
        <p:spPr>
          <a:xfrm>
            <a:off x="11338560" y="6047232"/>
            <a:ext cx="487680" cy="487680"/>
          </a:xfrm>
          <a:prstGeom prst="rect">
            <a:avLst/>
          </a:prstGeom>
        </p:spPr>
      </p:pic>
    </p:spTree>
    <p:extLst>
      <p:ext uri="{BB962C8B-B14F-4D97-AF65-F5344CB8AC3E}">
        <p14:creationId xmlns:p14="http://schemas.microsoft.com/office/powerpoint/2010/main" val="653244461"/>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EW Blue quote slide with subtitl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5167"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11667" cy="21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ctrTitle" hasCustomPrompt="1"/>
            <p:custDataLst>
              <p:tags r:id="rId3"/>
            </p:custDataLst>
          </p:nvPr>
        </p:nvSpPr>
        <p:spPr bwMode="black">
          <a:xfrm>
            <a:off x="438912" y="321226"/>
            <a:ext cx="9629803" cy="2675604"/>
          </a:xfrm>
          <a:prstGeom prst="rect">
            <a:avLst/>
          </a:prstGeom>
        </p:spPr>
        <p:txBody>
          <a:bodyPr wrap="square" lIns="0" tIns="0" rIns="0" bIns="0" anchor="t" anchorCtr="0">
            <a:noAutofit/>
          </a:bodyPr>
          <a:lstStyle>
            <a:lvl1pPr algn="l" defTabSz="609585" rtl="0" eaLnBrk="1" latinLnBrk="0" hangingPunct="1">
              <a:lnSpc>
                <a:spcPct val="90000"/>
              </a:lnSpc>
              <a:spcBef>
                <a:spcPct val="0"/>
              </a:spcBef>
              <a:spcAft>
                <a:spcPts val="0"/>
              </a:spcAft>
              <a:buNone/>
              <a:defRPr lang="en-US" sz="5333" b="1" i="0" kern="1200" spc="-133"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custDataLst>
              <p:tags r:id="rId4"/>
            </p:custDataLst>
          </p:nvPr>
        </p:nvPicPr>
        <p:blipFill>
          <a:blip r:embed="rId10" cstate="screen">
            <a:extLst>
              <a:ext uri="{28A0092B-C50C-407E-A947-70E740481C1C}">
                <a14:useLocalDpi xmlns:a14="http://schemas.microsoft.com/office/drawing/2010/main"/>
              </a:ext>
            </a:extLst>
          </a:blip>
          <a:stretch>
            <a:fillRect/>
          </a:stretch>
        </p:blipFill>
        <p:spPr>
          <a:xfrm>
            <a:off x="11340285" y="6047232"/>
            <a:ext cx="487648" cy="487648"/>
          </a:xfrm>
          <a:prstGeom prst="rect">
            <a:avLst/>
          </a:prstGeom>
        </p:spPr>
      </p:pic>
      <p:sp>
        <p:nvSpPr>
          <p:cNvPr id="6" name="TextBox 5"/>
          <p:cNvSpPr txBox="1"/>
          <p:nvPr userDrawn="1">
            <p:custDataLst>
              <p:tags r:id="rId5"/>
            </p:custDataLst>
          </p:nvPr>
        </p:nvSpPr>
        <p:spPr>
          <a:xfrm>
            <a:off x="438913" y="6345071"/>
            <a:ext cx="10683393" cy="304800"/>
          </a:xfrm>
          <a:prstGeom prst="rect">
            <a:avLst/>
          </a:prstGeom>
          <a:noFill/>
        </p:spPr>
        <p:txBody>
          <a:bodyPr wrap="square" lIns="0" rtlCol="0">
            <a:noAutofit/>
          </a:bodyPr>
          <a:lstStyle/>
          <a:p>
            <a:pPr defTabSz="609585">
              <a:defRPr/>
            </a:pPr>
            <a:r>
              <a:rPr lang="en-US" sz="933" dirty="0">
                <a:solidFill>
                  <a:prstClr val="white"/>
                </a:solidFill>
                <a:cs typeface="HP Simplified"/>
              </a:rPr>
              <a:t>© Copyright 2013 Hewlett-Packard Development Company, L.P.  The information contained herein is subject to change without notice.</a:t>
            </a:r>
          </a:p>
        </p:txBody>
      </p:sp>
      <p:sp>
        <p:nvSpPr>
          <p:cNvPr id="5" name="Subtitle 2"/>
          <p:cNvSpPr>
            <a:spLocks noGrp="1"/>
          </p:cNvSpPr>
          <p:nvPr>
            <p:ph type="subTitle" idx="1" hasCustomPrompt="1"/>
            <p:custDataLst>
              <p:tags r:id="rId6"/>
            </p:custDataLst>
          </p:nvPr>
        </p:nvSpPr>
        <p:spPr>
          <a:xfrm>
            <a:off x="433692" y="4407148"/>
            <a:ext cx="6864096" cy="865632"/>
          </a:xfrm>
          <a:prstGeom prst="rect">
            <a:avLst/>
          </a:prstGeom>
        </p:spPr>
        <p:txBody>
          <a:bodyPr>
            <a:noAutofit/>
          </a:bodyPr>
          <a:lstStyle>
            <a:lvl1pPr marL="0" indent="0" algn="l">
              <a:lnSpc>
                <a:spcPct val="100000"/>
              </a:lnSpc>
              <a:spcBef>
                <a:spcPts val="0"/>
              </a:spcBef>
              <a:buNone/>
              <a:defRPr sz="2400" b="0">
                <a:solidFill>
                  <a:srgbClr val="FFFFFF"/>
                </a:solidFill>
                <a:latin typeface="+mn-lt"/>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91926941"/>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EW Title only">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6191" name="think-cell Slide" r:id="rId5" imgW="360" imgH="360" progId="TCLayout.ActiveDocument.1">
                  <p:embed/>
                </p:oleObj>
              </mc:Choice>
              <mc:Fallback>
                <p:oleObj name="think-cell Slide" r:id="rId5" imgW="360" imgH="36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11667" cy="21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6"/>
          <p:cNvSpPr>
            <a:spLocks noGrp="1"/>
          </p:cNvSpPr>
          <p:nvPr>
            <p:ph type="title" hasCustomPrompt="1"/>
            <p:custDataLst>
              <p:tags r:id="rId3"/>
            </p:custDataLst>
          </p:nvPr>
        </p:nvSpPr>
        <p:spPr bwMode="black">
          <a:xfrm>
            <a:off x="441960"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401760595"/>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EW Title with sub-title only">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7215"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11667" cy="21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ubtitle 2"/>
          <p:cNvSpPr>
            <a:spLocks noGrp="1"/>
          </p:cNvSpPr>
          <p:nvPr>
            <p:ph type="subTitle" idx="1" hasCustomPrompt="1"/>
            <p:custDataLst>
              <p:tags r:id="rId3"/>
            </p:custDataLst>
          </p:nvPr>
        </p:nvSpPr>
        <p:spPr bwMode="black">
          <a:xfrm>
            <a:off x="441960"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custDataLst>
              <p:tags r:id="rId4"/>
            </p:custDataLst>
          </p:nvPr>
        </p:nvSpPr>
        <p:spPr bwMode="black">
          <a:xfrm>
            <a:off x="441960"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837853877"/>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EW Title, sub title with conten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8239"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11667" cy="21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6"/>
          <p:cNvSpPr>
            <a:spLocks noGrp="1"/>
          </p:cNvSpPr>
          <p:nvPr>
            <p:ph type="title" hasCustomPrompt="1"/>
            <p:custDataLst>
              <p:tags r:id="rId3"/>
            </p:custDataLst>
          </p:nvPr>
        </p:nvSpPr>
        <p:spPr bwMode="black">
          <a:xfrm>
            <a:off x="441960"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custDataLst>
              <p:tags r:id="rId4"/>
            </p:custDataLst>
          </p:nvPr>
        </p:nvSpPr>
        <p:spPr>
          <a:xfrm>
            <a:off x="438912" y="1584962"/>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1868281"/>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438912" y="316993"/>
            <a:ext cx="9629803" cy="2675604"/>
          </a:xfrm>
          <a:prstGeom prst="rect">
            <a:avLst/>
          </a:prstGeom>
        </p:spPr>
        <p:txBody>
          <a:bodyPr wrap="square" lIns="0" tIns="0" rIns="0" bIns="0" anchor="t" anchorCtr="0">
            <a:noAutofit/>
          </a:bodyPr>
          <a:lstStyle>
            <a:lvl1pPr algn="l">
              <a:lnSpc>
                <a:spcPct val="90000"/>
              </a:lnSpc>
              <a:defRPr sz="5333" b="1" i="0" spc="-133">
                <a:solidFill>
                  <a:schemeClr val="tx1"/>
                </a:solidFill>
                <a:latin typeface="+mj-lt"/>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a:solidFill>
                  <a:srgbClr val="87898B"/>
                </a:solidFill>
                <a:cs typeface="HP Simplified"/>
              </a:rPr>
              <a:t>© Copyright 2014  Hewlett-Packard Development Company, L.P. The information contained herein is subject to change without notice. HP Restricted.</a:t>
            </a:r>
          </a:p>
        </p:txBody>
      </p:sp>
      <p:pic>
        <p:nvPicPr>
          <p:cNvPr id="5" name="Picture 4" descr="HP_Blue_RGB_150_SM.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
        <p:nvSpPr>
          <p:cNvPr id="9" name="Subtitle 2"/>
          <p:cNvSpPr>
            <a:spLocks noGrp="1"/>
          </p:cNvSpPr>
          <p:nvPr>
            <p:ph type="subTitle" idx="1" hasCustomPrompt="1"/>
          </p:nvPr>
        </p:nvSpPr>
        <p:spPr>
          <a:xfrm>
            <a:off x="433692" y="4407148"/>
            <a:ext cx="6864096" cy="865632"/>
          </a:xfrm>
          <a:prstGeom prst="rect">
            <a:avLst/>
          </a:prstGeom>
        </p:spPr>
        <p:txBody>
          <a:bodyPr>
            <a:noAutofit/>
          </a:bodyPr>
          <a:lstStyle>
            <a:lvl1pPr marL="0" indent="0" algn="l">
              <a:lnSpc>
                <a:spcPct val="100000"/>
              </a:lnSpc>
              <a:spcBef>
                <a:spcPts val="0"/>
              </a:spcBef>
              <a:buNone/>
              <a:defRPr sz="2400" b="0">
                <a:solidFill>
                  <a:schemeClr val="tx1"/>
                </a:solidFill>
                <a:latin typeface="+mn-lt"/>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132011839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NEW Title, sub title with conten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9263" name="think-cell Slide" r:id="rId7" imgW="360" imgH="360" progId="TCLayout.ActiveDocument.1">
                  <p:embed/>
                </p:oleObj>
              </mc:Choice>
              <mc:Fallback>
                <p:oleObj name="think-cell Slide" r:id="rId7" imgW="360" imgH="36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11667" cy="21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ubtitle 2"/>
          <p:cNvSpPr>
            <a:spLocks noGrp="1"/>
          </p:cNvSpPr>
          <p:nvPr>
            <p:ph type="subTitle" idx="1" hasCustomPrompt="1"/>
            <p:custDataLst>
              <p:tags r:id="rId3"/>
            </p:custDataLst>
          </p:nvPr>
        </p:nvSpPr>
        <p:spPr bwMode="black">
          <a:xfrm>
            <a:off x="441960"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custDataLst>
              <p:tags r:id="rId4"/>
            </p:custDataLst>
          </p:nvPr>
        </p:nvSpPr>
        <p:spPr bwMode="black">
          <a:xfrm>
            <a:off x="441960"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custDataLst>
              <p:tags r:id="rId5"/>
            </p:custDataLst>
          </p:nvPr>
        </p:nvSpPr>
        <p:spPr>
          <a:xfrm>
            <a:off x="438912" y="1584962"/>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5358114"/>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EW Title, sub-title with 2 column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10287"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11667" cy="21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itle Placeholder 1"/>
          <p:cNvSpPr>
            <a:spLocks noGrp="1"/>
          </p:cNvSpPr>
          <p:nvPr>
            <p:ph type="title" hasCustomPrompt="1"/>
            <p:custDataLst>
              <p:tags r:id="rId3"/>
            </p:custDataLst>
          </p:nvPr>
        </p:nvSpPr>
        <p:spPr bwMode="black">
          <a:xfrm>
            <a:off x="441962" y="313418"/>
            <a:ext cx="11280140" cy="574516"/>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custDataLst>
              <p:tags r:id="rId4"/>
            </p:custDataLst>
          </p:nvPr>
        </p:nvSpPr>
        <p:spPr>
          <a:xfrm>
            <a:off x="438151" y="1584961"/>
            <a:ext cx="5374216"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custDataLst>
              <p:tags r:id="rId5"/>
            </p:custDataLst>
          </p:nvPr>
        </p:nvSpPr>
        <p:spPr>
          <a:xfrm>
            <a:off x="6091767" y="1581152"/>
            <a:ext cx="5171019"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custDataLst>
              <p:tags r:id="rId6"/>
            </p:custDataLst>
          </p:nvPr>
        </p:nvSpPr>
        <p:spPr bwMode="black">
          <a:xfrm>
            <a:off x="441962"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427266169"/>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EW Ttitle, sub-title with 3 Column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11311" name="think-cell Slide" r:id="rId9" imgW="360" imgH="360" progId="TCLayout.ActiveDocument.1">
                  <p:embed/>
                </p:oleObj>
              </mc:Choice>
              <mc:Fallback>
                <p:oleObj name="think-cell Slide" r:id="rId9" imgW="360" imgH="360" progId="TCLayout.ActiveDocument.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11667" cy="21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6"/>
          <p:cNvSpPr>
            <a:spLocks noGrp="1"/>
          </p:cNvSpPr>
          <p:nvPr>
            <p:ph type="title" hasCustomPrompt="1"/>
            <p:custDataLst>
              <p:tags r:id="rId3"/>
            </p:custDataLst>
          </p:nvPr>
        </p:nvSpPr>
        <p:spPr bwMode="black">
          <a:xfrm>
            <a:off x="441963" y="313417"/>
            <a:ext cx="11280140"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custDataLst>
              <p:tags r:id="rId4"/>
            </p:custDataLst>
          </p:nvPr>
        </p:nvSpPr>
        <p:spPr>
          <a:xfrm>
            <a:off x="438912" y="1585385"/>
            <a:ext cx="3364992"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custDataLst>
              <p:tags r:id="rId5"/>
            </p:custDataLst>
          </p:nvPr>
        </p:nvSpPr>
        <p:spPr>
          <a:xfrm>
            <a:off x="4165981" y="1585386"/>
            <a:ext cx="3364992"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custDataLst>
              <p:tags r:id="rId6"/>
            </p:custDataLst>
          </p:nvPr>
        </p:nvSpPr>
        <p:spPr>
          <a:xfrm>
            <a:off x="7893051" y="1585385"/>
            <a:ext cx="3369733"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custDataLst>
              <p:tags r:id="rId7"/>
            </p:custDataLst>
          </p:nvPr>
        </p:nvSpPr>
        <p:spPr bwMode="black">
          <a:xfrm>
            <a:off x="441962"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1650263654"/>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544815528"/>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38912"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38912"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2"/>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7710506"/>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mp; Sub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Subtitle 2"/>
          <p:cNvSpPr>
            <a:spLocks noGrp="1"/>
          </p:cNvSpPr>
          <p:nvPr>
            <p:ph type="subTitle" idx="1" hasCustomPrompt="1"/>
          </p:nvPr>
        </p:nvSpPr>
        <p:spPr bwMode="black">
          <a:xfrm>
            <a:off x="441960"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02" indent="0" algn="ctr">
              <a:buNone/>
              <a:defRPr>
                <a:solidFill>
                  <a:schemeClr val="tx1">
                    <a:tint val="75000"/>
                  </a:schemeClr>
                </a:solidFill>
              </a:defRPr>
            </a:lvl2pPr>
            <a:lvl3pPr marL="1219004" indent="0" algn="ctr">
              <a:buNone/>
              <a:defRPr>
                <a:solidFill>
                  <a:schemeClr val="tx1">
                    <a:tint val="75000"/>
                  </a:schemeClr>
                </a:solidFill>
              </a:defRPr>
            </a:lvl3pPr>
            <a:lvl4pPr marL="1828506" indent="0" algn="ctr">
              <a:buNone/>
              <a:defRPr>
                <a:solidFill>
                  <a:schemeClr val="tx1">
                    <a:tint val="75000"/>
                  </a:schemeClr>
                </a:solidFill>
              </a:defRPr>
            </a:lvl4pPr>
            <a:lvl5pPr marL="2438008" indent="0" algn="ctr">
              <a:buNone/>
              <a:defRPr>
                <a:solidFill>
                  <a:schemeClr val="tx1">
                    <a:tint val="75000"/>
                  </a:schemeClr>
                </a:solidFill>
              </a:defRPr>
            </a:lvl5pPr>
            <a:lvl6pPr marL="3047510" indent="0" algn="ctr">
              <a:buNone/>
              <a:defRPr>
                <a:solidFill>
                  <a:schemeClr val="tx1">
                    <a:tint val="75000"/>
                  </a:schemeClr>
                </a:solidFill>
              </a:defRPr>
            </a:lvl6pPr>
            <a:lvl7pPr marL="3657013" indent="0" algn="ctr">
              <a:buNone/>
              <a:defRPr>
                <a:solidFill>
                  <a:schemeClr val="tx1">
                    <a:tint val="75000"/>
                  </a:schemeClr>
                </a:solidFill>
              </a:defRPr>
            </a:lvl7pPr>
            <a:lvl8pPr marL="4266513" indent="0" algn="ctr">
              <a:buNone/>
              <a:defRPr>
                <a:solidFill>
                  <a:schemeClr val="tx1">
                    <a:tint val="75000"/>
                  </a:schemeClr>
                </a:solidFill>
              </a:defRPr>
            </a:lvl8pPr>
            <a:lvl9pPr marL="4876017"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152716576"/>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438912" y="2715760"/>
            <a:ext cx="9144000" cy="1608645"/>
          </a:xfrm>
        </p:spPr>
        <p:txBody>
          <a:bodyPr anchor="b"/>
          <a:lstStyle>
            <a:lvl1pPr>
              <a:lnSpc>
                <a:spcPct val="90000"/>
              </a:lnSpc>
              <a:defRPr sz="6133" spc="-133">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438912" y="4422171"/>
            <a:ext cx="9144000" cy="1219200"/>
          </a:xfrm>
        </p:spPr>
        <p:txBody>
          <a:bodyPr/>
          <a:lstStyle>
            <a:lvl1pPr marL="0" indent="0" algn="l">
              <a:buNone/>
              <a:defRPr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65920" y="487680"/>
            <a:ext cx="2511552" cy="2511552"/>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prstClr val="white"/>
                </a:solidFill>
                <a:cs typeface="HP Simplified"/>
              </a:rPr>
              <a:t>© Copyright 2014 Hewlett-Packard Development Company, L.P.  The information contained herein is subject to change without notice.</a:t>
            </a:r>
          </a:p>
        </p:txBody>
      </p:sp>
    </p:spTree>
    <p:extLst>
      <p:ext uri="{BB962C8B-B14F-4D97-AF65-F5344CB8AC3E}">
        <p14:creationId xmlns:p14="http://schemas.microsoft.com/office/powerpoint/2010/main" val="215595680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438912" y="317771"/>
            <a:ext cx="9629803" cy="2675604"/>
          </a:xfrm>
          <a:prstGeom prst="rect">
            <a:avLst/>
          </a:prstGeom>
        </p:spPr>
        <p:txBody>
          <a:bodyPr wrap="square" lIns="0" tIns="0" rIns="0" bIns="0" anchor="t" anchorCtr="0">
            <a:noAutofit/>
          </a:bodyPr>
          <a:lstStyle>
            <a:lvl1pPr algn="l">
              <a:lnSpc>
                <a:spcPct val="90000"/>
              </a:lnSpc>
              <a:defRPr sz="5333" b="1" i="0" spc="-133"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40285" y="6047232"/>
            <a:ext cx="487648" cy="487648"/>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prstClr val="white"/>
                </a:solidFill>
                <a:cs typeface="HP Simplified"/>
              </a:rPr>
              <a:t>© Copyright 2014 Hewlett-Packard Development Company, L.P.  The information contained herein is subject to change without notice.</a:t>
            </a:r>
          </a:p>
        </p:txBody>
      </p:sp>
    </p:spTree>
    <p:extLst>
      <p:ext uri="{BB962C8B-B14F-4D97-AF65-F5344CB8AC3E}">
        <p14:creationId xmlns:p14="http://schemas.microsoft.com/office/powerpoint/2010/main" val="274126554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
        <p:nvSpPr>
          <p:cNvPr id="16" name="Title 1"/>
          <p:cNvSpPr>
            <a:spLocks noGrp="1"/>
          </p:cNvSpPr>
          <p:nvPr>
            <p:ph type="ctrTitle" hasCustomPrompt="1"/>
          </p:nvPr>
        </p:nvSpPr>
        <p:spPr bwMode="black">
          <a:xfrm>
            <a:off x="438912" y="316993"/>
            <a:ext cx="9629803" cy="2675604"/>
          </a:xfrm>
          <a:prstGeom prst="rect">
            <a:avLst/>
          </a:prstGeom>
        </p:spPr>
        <p:txBody>
          <a:bodyPr wrap="square" lIns="0" tIns="0" rIns="0" bIns="0" anchor="t" anchorCtr="0">
            <a:noAutofit/>
          </a:bodyPr>
          <a:lstStyle>
            <a:lvl1pPr algn="l">
              <a:lnSpc>
                <a:spcPct val="90000"/>
              </a:lnSpc>
              <a:defRPr sz="5333" b="1" i="0" spc="-133">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srgbClr val="B9B8BB"/>
                </a:solidFill>
                <a:cs typeface="HP Simplified"/>
              </a:rPr>
              <a:t>© Copyright 2014 Hewlett-Packard Development Company, L.P.  The information contained herein is subject to change without notice.</a:t>
            </a:r>
          </a:p>
        </p:txBody>
      </p:sp>
    </p:spTree>
    <p:extLst>
      <p:ext uri="{BB962C8B-B14F-4D97-AF65-F5344CB8AC3E}">
        <p14:creationId xmlns:p14="http://schemas.microsoft.com/office/powerpoint/2010/main" val="304389765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438912" y="321226"/>
            <a:ext cx="9629803" cy="2675604"/>
          </a:xfrm>
          <a:prstGeom prst="rect">
            <a:avLst/>
          </a:prstGeom>
        </p:spPr>
        <p:txBody>
          <a:bodyPr wrap="square" lIns="0" tIns="0" rIns="0" bIns="0" anchor="t" anchorCtr="0">
            <a:noAutofit/>
          </a:bodyPr>
          <a:lstStyle>
            <a:lvl1pPr algn="l" defTabSz="609585" rtl="0" eaLnBrk="1" latinLnBrk="0" hangingPunct="1">
              <a:lnSpc>
                <a:spcPct val="90000"/>
              </a:lnSpc>
              <a:spcBef>
                <a:spcPct val="0"/>
              </a:spcBef>
              <a:spcAft>
                <a:spcPts val="0"/>
              </a:spcAft>
              <a:buNone/>
              <a:defRPr lang="en-US" sz="5333" b="1" i="0" kern="1200" spc="-133"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40285" y="6047232"/>
            <a:ext cx="487648" cy="487648"/>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prstClr val="white"/>
                </a:solidFill>
                <a:cs typeface="HP Simplified"/>
              </a:rPr>
              <a:t>© Copyright 2014 Hewlett-Packard Development Company, L.P.  The information contained herein is subject to change without notice.</a:t>
            </a:r>
          </a:p>
        </p:txBody>
      </p:sp>
      <p:sp>
        <p:nvSpPr>
          <p:cNvPr id="5" name="Subtitle 2"/>
          <p:cNvSpPr>
            <a:spLocks noGrp="1"/>
          </p:cNvSpPr>
          <p:nvPr>
            <p:ph type="subTitle" idx="1" hasCustomPrompt="1"/>
          </p:nvPr>
        </p:nvSpPr>
        <p:spPr>
          <a:xfrm>
            <a:off x="433692" y="4407148"/>
            <a:ext cx="6864096" cy="865632"/>
          </a:xfrm>
          <a:prstGeom prst="rect">
            <a:avLst/>
          </a:prstGeom>
        </p:spPr>
        <p:txBody>
          <a:bodyPr>
            <a:noAutofit/>
          </a:bodyPr>
          <a:lstStyle>
            <a:lvl1pPr marL="0" indent="0" algn="l">
              <a:lnSpc>
                <a:spcPct val="100000"/>
              </a:lnSpc>
              <a:spcBef>
                <a:spcPts val="0"/>
              </a:spcBef>
              <a:buNone/>
              <a:defRPr sz="2400" b="0">
                <a:solidFill>
                  <a:srgbClr val="FFFFFF"/>
                </a:solidFill>
                <a:latin typeface="+mn-lt"/>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16618004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438912" y="317771"/>
            <a:ext cx="9629803" cy="2675604"/>
          </a:xfrm>
          <a:prstGeom prst="rect">
            <a:avLst/>
          </a:prstGeom>
        </p:spPr>
        <p:txBody>
          <a:bodyPr wrap="square" lIns="0" tIns="0" rIns="0" bIns="0" anchor="t" anchorCtr="0">
            <a:noAutofit/>
          </a:bodyPr>
          <a:lstStyle>
            <a:lvl1pPr algn="l">
              <a:lnSpc>
                <a:spcPct val="90000"/>
              </a:lnSpc>
              <a:defRPr sz="5333" b="1" i="0" spc="-133" baseline="0">
                <a:solidFill>
                  <a:schemeClr val="bg1"/>
                </a:solidFill>
                <a:latin typeface="+mj-lt"/>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11340285" y="6047232"/>
            <a:ext cx="487648" cy="487648"/>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a:solidFill>
                  <a:prstClr val="white"/>
                </a:solidFill>
                <a:cs typeface="HP Simplified"/>
              </a:rPr>
              <a:t>© Copyright 2014 Hewlett-Packard Development Company, L.P. The information contained herein is subject to change without notice. HP Restricted.</a:t>
            </a:r>
          </a:p>
        </p:txBody>
      </p:sp>
      <p:sp>
        <p:nvSpPr>
          <p:cNvPr id="8" name="Subtitle 2"/>
          <p:cNvSpPr>
            <a:spLocks noGrp="1"/>
          </p:cNvSpPr>
          <p:nvPr>
            <p:ph type="subTitle" idx="1" hasCustomPrompt="1"/>
          </p:nvPr>
        </p:nvSpPr>
        <p:spPr>
          <a:xfrm>
            <a:off x="433692" y="4407148"/>
            <a:ext cx="6864096" cy="865632"/>
          </a:xfrm>
          <a:prstGeom prst="rect">
            <a:avLst/>
          </a:prstGeom>
        </p:spPr>
        <p:txBody>
          <a:bodyPr>
            <a:noAutofit/>
          </a:bodyPr>
          <a:lstStyle>
            <a:lvl1pPr marL="0" indent="0" algn="l">
              <a:lnSpc>
                <a:spcPct val="100000"/>
              </a:lnSpc>
              <a:spcBef>
                <a:spcPts val="0"/>
              </a:spcBef>
              <a:buNone/>
              <a:defRPr sz="2400" b="0">
                <a:solidFill>
                  <a:srgbClr val="FFFFFF"/>
                </a:solidFill>
                <a:latin typeface="+mn-lt"/>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76846498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38912"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97348514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38912"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38912"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2"/>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1953174"/>
      </p:ext>
    </p:extLst>
  </p:cSld>
  <p:clrMapOvr>
    <a:masterClrMapping/>
  </p:clrMapOvr>
  <p:timing>
    <p:tnLst>
      <p:par>
        <p:cTn id="1" dur="indefinite" restart="never" nodeType="tmRoot"/>
      </p:par>
    </p:tnLst>
  </p:timing>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38912"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38912"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2"/>
            <a:ext cx="10826496" cy="4305300"/>
          </a:xfrm>
        </p:spPr>
        <p:txBody>
          <a:bodyPr wrap="square">
            <a:noAutofit/>
          </a:bodyPr>
          <a:lstStyle>
            <a:lvl1pPr marL="228594" indent="-228594">
              <a:buFont typeface="HP Simplified" pitchFamily="34" charset="0"/>
              <a:buChar char="•"/>
              <a:defRPr sz="1867" b="0">
                <a:solidFill>
                  <a:schemeClr val="tx1"/>
                </a:solidFill>
              </a:defRPr>
            </a:lvl1pPr>
            <a:lvl2pPr marL="457189" indent="-228594">
              <a:buSzPct val="80000"/>
              <a:buFont typeface="HP Simplified" pitchFamily="34" charset="0"/>
              <a:buChar char="–"/>
              <a:defRPr sz="1867">
                <a:solidFill>
                  <a:srgbClr val="000000"/>
                </a:solidFill>
              </a:defRPr>
            </a:lvl2pPr>
            <a:lvl3pPr marL="683667" indent="-226478">
              <a:defRPr sz="1867">
                <a:solidFill>
                  <a:srgbClr val="000000"/>
                </a:solidFill>
              </a:defRPr>
            </a:lvl3pPr>
            <a:lvl4pPr marL="920728" indent="-241294">
              <a:defRPr sz="1867">
                <a:solidFill>
                  <a:srgbClr val="000000"/>
                </a:solidFill>
              </a:defRPr>
            </a:lvl4pPr>
            <a:lvl5pPr marL="1111223" indent="-201079">
              <a:defRPr sz="1867">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1897304"/>
      </p:ext>
    </p:extLst>
  </p:cSld>
  <p:clrMapOvr>
    <a:masterClrMapping/>
  </p:clrMapOvr>
  <p:timing>
    <p:tnLst>
      <p:par>
        <p:cTn id="1" dur="indefinite" restart="never" nodeType="tmRoot"/>
      </p:par>
    </p:tnLst>
  </p:timing>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438913" y="313418"/>
            <a:ext cx="11280140" cy="574516"/>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438912" y="1584961"/>
            <a:ext cx="5374216"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6091767" y="1584960"/>
            <a:ext cx="5171019"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438913"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058215629"/>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1770" y="1584001"/>
            <a:ext cx="5171017" cy="4296588"/>
          </a:xfrm>
        </p:spPr>
        <p:txBody>
          <a:bodyPr anchor="ctr"/>
          <a:lstStyle>
            <a:lvl1pPr algn="ctr">
              <a:defRPr b="0">
                <a:solidFill>
                  <a:schemeClr val="tx1"/>
                </a:solidFill>
              </a:defRPr>
            </a:lvl1pPr>
          </a:lstStyle>
          <a:p>
            <a:r>
              <a:rPr lang="en-US" dirty="0" smtClean="0"/>
              <a:t>Click icon to add picture</a:t>
            </a:r>
            <a:endParaRPr lang="en-US" dirty="0"/>
          </a:p>
        </p:txBody>
      </p:sp>
      <p:sp>
        <p:nvSpPr>
          <p:cNvPr id="7" name="Title 6"/>
          <p:cNvSpPr>
            <a:spLocks noGrp="1"/>
          </p:cNvSpPr>
          <p:nvPr>
            <p:ph type="title" hasCustomPrompt="1"/>
          </p:nvPr>
        </p:nvSpPr>
        <p:spPr bwMode="black">
          <a:xfrm>
            <a:off x="438912" y="313417"/>
            <a:ext cx="112776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5348816"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438913"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5472034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38913" y="313417"/>
            <a:ext cx="11280140"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438912" y="1584960"/>
            <a:ext cx="3364992"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4165981" y="1584961"/>
            <a:ext cx="3364992"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7893051" y="1584960"/>
            <a:ext cx="3369733"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438913"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10826165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 Line with Subtitle">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441959" y="880226"/>
            <a:ext cx="11280140" cy="512961"/>
          </a:xfrm>
          <a:prstGeom prst="rect">
            <a:avLst/>
          </a:prstGeom>
        </p:spPr>
        <p:txBody>
          <a:bodyPr>
            <a:spAutoFit/>
          </a:bodyPr>
          <a:lstStyle>
            <a:lvl1pPr marL="0" indent="0" algn="l">
              <a:lnSpc>
                <a:spcPts val="4000"/>
              </a:lnSpc>
              <a:buNone/>
              <a:defRPr sz="2400" b="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smtClean="0"/>
              <a:t>Click to edit Master subtitle style</a:t>
            </a:r>
            <a:endParaRPr lang="en-US" noProof="0" dirty="0"/>
          </a:p>
        </p:txBody>
      </p:sp>
      <p:sp>
        <p:nvSpPr>
          <p:cNvPr id="7" name="Title 6"/>
          <p:cNvSpPr>
            <a:spLocks noGrp="1"/>
          </p:cNvSpPr>
          <p:nvPr>
            <p:ph type="title"/>
          </p:nvPr>
        </p:nvSpPr>
        <p:spPr bwMode="black">
          <a:xfrm>
            <a:off x="441959" y="313417"/>
            <a:ext cx="11280140" cy="550579"/>
          </a:xfrm>
        </p:spPr>
        <p:txBody>
          <a:bodyPr/>
          <a:lstStyle/>
          <a:p>
            <a:r>
              <a:rPr lang="en-US" noProof="0" smtClean="0"/>
              <a:t>Click to edit Master title style</a:t>
            </a:r>
            <a:endParaRPr lang="en-US" noProof="0" dirty="0"/>
          </a:p>
        </p:txBody>
      </p:sp>
      <p:sp>
        <p:nvSpPr>
          <p:cNvPr id="4" name="Slide Number Placeholder 4"/>
          <p:cNvSpPr>
            <a:spLocks noGrp="1"/>
          </p:cNvSpPr>
          <p:nvPr>
            <p:ph type="sldNum" sz="quarter" idx="10"/>
          </p:nvPr>
        </p:nvSpPr>
        <p:spPr>
          <a:xfrm>
            <a:off x="465668" y="6254751"/>
            <a:ext cx="243417" cy="143933"/>
          </a:xfrm>
          <a:prstGeom prst="rect">
            <a:avLst/>
          </a:prstGeom>
        </p:spPr>
        <p:txBody>
          <a:bodyPr rtlCol="0"/>
          <a:lstStyle>
            <a:lvl1pPr fontAlgn="auto">
              <a:spcBef>
                <a:spcPts val="0"/>
              </a:spcBef>
              <a:spcAft>
                <a:spcPts val="0"/>
              </a:spcAft>
              <a:defRPr>
                <a:latin typeface="Arial"/>
                <a:cs typeface="+mn-cs"/>
              </a:defRPr>
            </a:lvl1pPr>
          </a:lstStyle>
          <a:p>
            <a:pPr defTabSz="609585">
              <a:defRPr/>
            </a:pPr>
            <a:fld id="{DFBD48AD-28AF-4A9D-BC48-73E54769C5CE}" type="slidenum">
              <a:rPr lang="en-US" smtClean="0">
                <a:solidFill>
                  <a:prstClr val="black"/>
                </a:solidFill>
              </a:rPr>
              <a:pPr defTabSz="609585">
                <a:defRPr/>
              </a:pPr>
              <a:t>‹#›</a:t>
            </a:fld>
            <a:endParaRPr lang="en-US" dirty="0">
              <a:solidFill>
                <a:prstClr val="black"/>
              </a:solidFill>
            </a:endParaRPr>
          </a:p>
        </p:txBody>
      </p:sp>
      <p:sp>
        <p:nvSpPr>
          <p:cNvPr id="5" name="Footer Placeholder 11"/>
          <p:cNvSpPr>
            <a:spLocks noGrp="1"/>
          </p:cNvSpPr>
          <p:nvPr>
            <p:ph type="ftr" sz="quarter" idx="11"/>
          </p:nvPr>
        </p:nvSpPr>
        <p:spPr>
          <a:xfrm>
            <a:off x="715434" y="6258985"/>
            <a:ext cx="4677833" cy="340783"/>
          </a:xfrm>
          <a:prstGeom prst="rect">
            <a:avLst/>
          </a:prstGeom>
        </p:spPr>
        <p:txBody>
          <a:bodyPr/>
          <a:lstStyle>
            <a:lvl1pPr>
              <a:lnSpc>
                <a:spcPct val="100000"/>
              </a:lnSpc>
              <a:defRPr/>
            </a:lvl1pPr>
          </a:lstStyle>
          <a:p>
            <a:pPr defTabSz="609585">
              <a:defRPr/>
            </a:pPr>
            <a:r>
              <a:rPr lang="en-US" smtClean="0">
                <a:solidFill>
                  <a:prstClr val="black"/>
                </a:solidFill>
              </a:rPr>
              <a:t>© Copyright 2012 Hewlett-Packard Development Company, L.P. The information contained herein is subject to change without notice. Confidential.</a:t>
            </a:r>
            <a:endParaRPr lang="en-US" dirty="0">
              <a:solidFill>
                <a:prstClr val="black"/>
              </a:solidFill>
            </a:endParaRPr>
          </a:p>
        </p:txBody>
      </p:sp>
    </p:spTree>
    <p:extLst>
      <p:ext uri="{BB962C8B-B14F-4D97-AF65-F5344CB8AC3E}">
        <p14:creationId xmlns:p14="http://schemas.microsoft.com/office/powerpoint/2010/main" val="39377128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438912" y="2715760"/>
            <a:ext cx="9144000" cy="1608645"/>
          </a:xfrm>
        </p:spPr>
        <p:txBody>
          <a:bodyPr anchor="b"/>
          <a:lstStyle>
            <a:lvl1pPr>
              <a:lnSpc>
                <a:spcPct val="90000"/>
              </a:lnSpc>
              <a:defRPr sz="6133" spc="-133">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438912" y="4422171"/>
            <a:ext cx="9144000" cy="1219200"/>
          </a:xfrm>
        </p:spPr>
        <p:txBody>
          <a:bodyPr/>
          <a:lstStyle>
            <a:lvl1pPr marL="0" indent="0" algn="l">
              <a:buNone/>
              <a:defRPr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65920" y="487680"/>
            <a:ext cx="2511552" cy="2511552"/>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prstClr val="white"/>
                </a:solidFill>
                <a:cs typeface="HP Simplified"/>
              </a:rPr>
              <a:t>© Copyright 2014 Hewlett-Packard Development Company, L.P.  The information contained herein is subject to change without notice.</a:t>
            </a:r>
          </a:p>
        </p:txBody>
      </p:sp>
    </p:spTree>
    <p:extLst>
      <p:ext uri="{BB962C8B-B14F-4D97-AF65-F5344CB8AC3E}">
        <p14:creationId xmlns:p14="http://schemas.microsoft.com/office/powerpoint/2010/main" val="57692084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438912" y="317771"/>
            <a:ext cx="9629803" cy="2675604"/>
          </a:xfrm>
          <a:prstGeom prst="rect">
            <a:avLst/>
          </a:prstGeom>
        </p:spPr>
        <p:txBody>
          <a:bodyPr wrap="square" lIns="0" tIns="0" rIns="0" bIns="0" anchor="t" anchorCtr="0">
            <a:noAutofit/>
          </a:bodyPr>
          <a:lstStyle>
            <a:lvl1pPr algn="l">
              <a:lnSpc>
                <a:spcPct val="90000"/>
              </a:lnSpc>
              <a:defRPr sz="5333" b="1" i="0" spc="-133"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40285" y="6047232"/>
            <a:ext cx="487648" cy="487648"/>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prstClr val="white"/>
                </a:solidFill>
                <a:cs typeface="HP Simplified"/>
              </a:rPr>
              <a:t>© Copyright 2014 Hewlett-Packard Development Company, L.P.  The information contained herein is subject to change without notice.</a:t>
            </a:r>
          </a:p>
        </p:txBody>
      </p:sp>
    </p:spTree>
    <p:extLst>
      <p:ext uri="{BB962C8B-B14F-4D97-AF65-F5344CB8AC3E}">
        <p14:creationId xmlns:p14="http://schemas.microsoft.com/office/powerpoint/2010/main" val="136634608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
        <p:nvSpPr>
          <p:cNvPr id="16" name="Title 1"/>
          <p:cNvSpPr>
            <a:spLocks noGrp="1"/>
          </p:cNvSpPr>
          <p:nvPr>
            <p:ph type="ctrTitle" hasCustomPrompt="1"/>
          </p:nvPr>
        </p:nvSpPr>
        <p:spPr bwMode="black">
          <a:xfrm>
            <a:off x="438912" y="316993"/>
            <a:ext cx="9629803" cy="2675604"/>
          </a:xfrm>
          <a:prstGeom prst="rect">
            <a:avLst/>
          </a:prstGeom>
        </p:spPr>
        <p:txBody>
          <a:bodyPr wrap="square" lIns="0" tIns="0" rIns="0" bIns="0" anchor="t" anchorCtr="0">
            <a:noAutofit/>
          </a:bodyPr>
          <a:lstStyle>
            <a:lvl1pPr algn="l">
              <a:lnSpc>
                <a:spcPct val="90000"/>
              </a:lnSpc>
              <a:defRPr sz="5333" b="1" i="0" spc="-133">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srgbClr val="B9B8BB"/>
                </a:solidFill>
                <a:cs typeface="HP Simplified"/>
              </a:rPr>
              <a:t>© Copyright 2014 Hewlett-Packard Development Company, L.P.  The information contained herein is subject to change without notice.</a:t>
            </a:r>
          </a:p>
        </p:txBody>
      </p:sp>
    </p:spTree>
    <p:extLst>
      <p:ext uri="{BB962C8B-B14F-4D97-AF65-F5344CB8AC3E}">
        <p14:creationId xmlns:p14="http://schemas.microsoft.com/office/powerpoint/2010/main" val="39133636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992292711"/>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438912" y="321226"/>
            <a:ext cx="9629803" cy="2675604"/>
          </a:xfrm>
          <a:prstGeom prst="rect">
            <a:avLst/>
          </a:prstGeom>
        </p:spPr>
        <p:txBody>
          <a:bodyPr wrap="square" lIns="0" tIns="0" rIns="0" bIns="0" anchor="t" anchorCtr="0">
            <a:noAutofit/>
          </a:bodyPr>
          <a:lstStyle>
            <a:lvl1pPr algn="l" defTabSz="609585" rtl="0" eaLnBrk="1" latinLnBrk="0" hangingPunct="1">
              <a:lnSpc>
                <a:spcPct val="90000"/>
              </a:lnSpc>
              <a:spcBef>
                <a:spcPct val="0"/>
              </a:spcBef>
              <a:spcAft>
                <a:spcPts val="0"/>
              </a:spcAft>
              <a:buNone/>
              <a:defRPr lang="en-US" sz="5333" b="1" i="0" kern="1200" spc="-133"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40285" y="6047232"/>
            <a:ext cx="487648" cy="487648"/>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prstClr val="white"/>
                </a:solidFill>
                <a:cs typeface="HP Simplified"/>
              </a:rPr>
              <a:t>© Copyright 2014 Hewlett-Packard Development Company, L.P.  The information contained herein is subject to change without notice.</a:t>
            </a:r>
          </a:p>
        </p:txBody>
      </p:sp>
      <p:sp>
        <p:nvSpPr>
          <p:cNvPr id="5" name="Subtitle 2"/>
          <p:cNvSpPr>
            <a:spLocks noGrp="1"/>
          </p:cNvSpPr>
          <p:nvPr>
            <p:ph type="subTitle" idx="1" hasCustomPrompt="1"/>
          </p:nvPr>
        </p:nvSpPr>
        <p:spPr>
          <a:xfrm>
            <a:off x="433692" y="4407148"/>
            <a:ext cx="6864096" cy="865632"/>
          </a:xfrm>
          <a:prstGeom prst="rect">
            <a:avLst/>
          </a:prstGeom>
        </p:spPr>
        <p:txBody>
          <a:bodyPr>
            <a:noAutofit/>
          </a:bodyPr>
          <a:lstStyle>
            <a:lvl1pPr marL="0" indent="0" algn="l">
              <a:lnSpc>
                <a:spcPct val="100000"/>
              </a:lnSpc>
              <a:spcBef>
                <a:spcPts val="0"/>
              </a:spcBef>
              <a:buNone/>
              <a:defRPr sz="2400" b="0">
                <a:solidFill>
                  <a:srgbClr val="FFFFFF"/>
                </a:solidFill>
                <a:latin typeface="+mn-lt"/>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493493247"/>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38912"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367503364"/>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38912"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38912"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2"/>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4921904"/>
      </p:ext>
    </p:extLst>
  </p:cSld>
  <p:clrMapOvr>
    <a:masterClrMapping/>
  </p:clrMapOvr>
  <p:timing>
    <p:tnLst>
      <p:par>
        <p:cTn id="1" dur="indefinite" restart="never" nodeType="tmRoot"/>
      </p:par>
    </p:tnLst>
  </p:timing>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38912"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38912"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2"/>
            <a:ext cx="10826496" cy="4305300"/>
          </a:xfrm>
        </p:spPr>
        <p:txBody>
          <a:bodyPr wrap="square">
            <a:noAutofit/>
          </a:bodyPr>
          <a:lstStyle>
            <a:lvl1pPr marL="228594" indent="-228594">
              <a:buFont typeface="HP Simplified" pitchFamily="34" charset="0"/>
              <a:buChar char="•"/>
              <a:defRPr sz="1867" b="0">
                <a:solidFill>
                  <a:schemeClr val="tx1"/>
                </a:solidFill>
              </a:defRPr>
            </a:lvl1pPr>
            <a:lvl2pPr marL="457189" indent="-228594">
              <a:buSzPct val="80000"/>
              <a:buFont typeface="HP Simplified" pitchFamily="34" charset="0"/>
              <a:buChar char="–"/>
              <a:defRPr sz="1867">
                <a:solidFill>
                  <a:srgbClr val="000000"/>
                </a:solidFill>
              </a:defRPr>
            </a:lvl2pPr>
            <a:lvl3pPr marL="683667" indent="-226478">
              <a:defRPr sz="1867">
                <a:solidFill>
                  <a:srgbClr val="000000"/>
                </a:solidFill>
              </a:defRPr>
            </a:lvl3pPr>
            <a:lvl4pPr marL="920728" indent="-241294">
              <a:defRPr sz="1867">
                <a:solidFill>
                  <a:srgbClr val="000000"/>
                </a:solidFill>
              </a:defRPr>
            </a:lvl4pPr>
            <a:lvl5pPr marL="1111223" indent="-201079">
              <a:defRPr sz="1867">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6426973"/>
      </p:ext>
    </p:extLst>
  </p:cSld>
  <p:clrMapOvr>
    <a:masterClrMapping/>
  </p:clrMapOvr>
  <p:timing>
    <p:tnLst>
      <p:par>
        <p:cTn id="1" dur="indefinite" restart="never" nodeType="tmRoot"/>
      </p:par>
    </p:tnLst>
  </p:timing>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438913" y="313418"/>
            <a:ext cx="11280140" cy="574516"/>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438912" y="1584961"/>
            <a:ext cx="5374216"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6091767" y="1584960"/>
            <a:ext cx="5171019"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438913"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136635947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1770" y="1584001"/>
            <a:ext cx="5171017" cy="4296588"/>
          </a:xfrm>
        </p:spPr>
        <p:txBody>
          <a:bodyPr anchor="ctr"/>
          <a:lstStyle>
            <a:lvl1pPr algn="ctr">
              <a:defRPr b="0">
                <a:solidFill>
                  <a:schemeClr val="tx1"/>
                </a:solidFill>
              </a:defRPr>
            </a:lvl1pPr>
          </a:lstStyle>
          <a:p>
            <a:r>
              <a:rPr lang="en-US" dirty="0" smtClean="0"/>
              <a:t>Click icon to add picture</a:t>
            </a:r>
            <a:endParaRPr lang="en-US" dirty="0"/>
          </a:p>
        </p:txBody>
      </p:sp>
      <p:sp>
        <p:nvSpPr>
          <p:cNvPr id="7" name="Title 6"/>
          <p:cNvSpPr>
            <a:spLocks noGrp="1"/>
          </p:cNvSpPr>
          <p:nvPr>
            <p:ph type="title" hasCustomPrompt="1"/>
          </p:nvPr>
        </p:nvSpPr>
        <p:spPr bwMode="black">
          <a:xfrm>
            <a:off x="438912" y="313417"/>
            <a:ext cx="112776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5348816"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438913"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56461662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38913" y="313417"/>
            <a:ext cx="11280140"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438912" y="1584960"/>
            <a:ext cx="3364992"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4165981" y="1584961"/>
            <a:ext cx="3364992"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7893051" y="1584960"/>
            <a:ext cx="3369733"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438913"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08242365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 Line with Subtitle">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441959" y="880226"/>
            <a:ext cx="11280140" cy="512961"/>
          </a:xfrm>
          <a:prstGeom prst="rect">
            <a:avLst/>
          </a:prstGeom>
        </p:spPr>
        <p:txBody>
          <a:bodyPr>
            <a:spAutoFit/>
          </a:bodyPr>
          <a:lstStyle>
            <a:lvl1pPr marL="0" indent="0" algn="l">
              <a:lnSpc>
                <a:spcPts val="4000"/>
              </a:lnSpc>
              <a:buNone/>
              <a:defRPr sz="2400" b="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smtClean="0"/>
              <a:t>Click to edit Master subtitle style</a:t>
            </a:r>
            <a:endParaRPr lang="en-US" noProof="0" dirty="0"/>
          </a:p>
        </p:txBody>
      </p:sp>
      <p:sp>
        <p:nvSpPr>
          <p:cNvPr id="7" name="Title 6"/>
          <p:cNvSpPr>
            <a:spLocks noGrp="1"/>
          </p:cNvSpPr>
          <p:nvPr>
            <p:ph type="title"/>
          </p:nvPr>
        </p:nvSpPr>
        <p:spPr bwMode="black">
          <a:xfrm>
            <a:off x="441959" y="313417"/>
            <a:ext cx="11280140" cy="550579"/>
          </a:xfrm>
        </p:spPr>
        <p:txBody>
          <a:bodyPr/>
          <a:lstStyle/>
          <a:p>
            <a:r>
              <a:rPr lang="en-US" noProof="0" smtClean="0"/>
              <a:t>Click to edit Master title style</a:t>
            </a:r>
            <a:endParaRPr lang="en-US" noProof="0" dirty="0"/>
          </a:p>
        </p:txBody>
      </p:sp>
      <p:sp>
        <p:nvSpPr>
          <p:cNvPr id="4" name="Slide Number Placeholder 4"/>
          <p:cNvSpPr>
            <a:spLocks noGrp="1"/>
          </p:cNvSpPr>
          <p:nvPr>
            <p:ph type="sldNum" sz="quarter" idx="10"/>
          </p:nvPr>
        </p:nvSpPr>
        <p:spPr>
          <a:xfrm>
            <a:off x="465668" y="6254751"/>
            <a:ext cx="243417" cy="143933"/>
          </a:xfrm>
          <a:prstGeom prst="rect">
            <a:avLst/>
          </a:prstGeom>
        </p:spPr>
        <p:txBody>
          <a:bodyPr rtlCol="0"/>
          <a:lstStyle>
            <a:lvl1pPr fontAlgn="auto">
              <a:spcBef>
                <a:spcPts val="0"/>
              </a:spcBef>
              <a:spcAft>
                <a:spcPts val="0"/>
              </a:spcAft>
              <a:defRPr>
                <a:latin typeface="Arial"/>
                <a:cs typeface="+mn-cs"/>
              </a:defRPr>
            </a:lvl1pPr>
          </a:lstStyle>
          <a:p>
            <a:pPr defTabSz="609585">
              <a:defRPr/>
            </a:pPr>
            <a:fld id="{DFBD48AD-28AF-4A9D-BC48-73E54769C5CE}" type="slidenum">
              <a:rPr lang="en-US" smtClean="0">
                <a:solidFill>
                  <a:prstClr val="black"/>
                </a:solidFill>
              </a:rPr>
              <a:pPr defTabSz="609585">
                <a:defRPr/>
              </a:pPr>
              <a:t>‹#›</a:t>
            </a:fld>
            <a:endParaRPr lang="en-US" dirty="0">
              <a:solidFill>
                <a:prstClr val="black"/>
              </a:solidFill>
            </a:endParaRPr>
          </a:p>
        </p:txBody>
      </p:sp>
      <p:sp>
        <p:nvSpPr>
          <p:cNvPr id="5" name="Footer Placeholder 11"/>
          <p:cNvSpPr>
            <a:spLocks noGrp="1"/>
          </p:cNvSpPr>
          <p:nvPr>
            <p:ph type="ftr" sz="quarter" idx="11"/>
          </p:nvPr>
        </p:nvSpPr>
        <p:spPr>
          <a:xfrm>
            <a:off x="715434" y="6258985"/>
            <a:ext cx="4677833" cy="340783"/>
          </a:xfrm>
          <a:prstGeom prst="rect">
            <a:avLst/>
          </a:prstGeom>
        </p:spPr>
        <p:txBody>
          <a:bodyPr/>
          <a:lstStyle>
            <a:lvl1pPr>
              <a:lnSpc>
                <a:spcPct val="100000"/>
              </a:lnSpc>
              <a:defRPr/>
            </a:lvl1pPr>
          </a:lstStyle>
          <a:p>
            <a:pPr defTabSz="609585">
              <a:defRPr/>
            </a:pPr>
            <a:r>
              <a:rPr lang="en-US" smtClean="0">
                <a:solidFill>
                  <a:prstClr val="black"/>
                </a:solidFill>
              </a:rPr>
              <a:t>© Copyright 2012 Hewlett-Packard Development Company, L.P. The information contained herein is subject to change without notice. Confidential.</a:t>
            </a:r>
            <a:endParaRPr lang="en-US" dirty="0">
              <a:solidFill>
                <a:prstClr val="black"/>
              </a:solidFill>
            </a:endParaRPr>
          </a:p>
        </p:txBody>
      </p:sp>
    </p:spTree>
    <p:extLst>
      <p:ext uri="{BB962C8B-B14F-4D97-AF65-F5344CB8AC3E}">
        <p14:creationId xmlns:p14="http://schemas.microsoft.com/office/powerpoint/2010/main" val="228433901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438912" y="2715760"/>
            <a:ext cx="9144000" cy="1608645"/>
          </a:xfrm>
        </p:spPr>
        <p:txBody>
          <a:bodyPr anchor="b"/>
          <a:lstStyle>
            <a:lvl1pPr>
              <a:lnSpc>
                <a:spcPct val="90000"/>
              </a:lnSpc>
              <a:defRPr sz="6133" spc="-133">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438912" y="4335579"/>
            <a:ext cx="9144000" cy="1219200"/>
          </a:xfrm>
        </p:spPr>
        <p:txBody>
          <a:bodyPr/>
          <a:lstStyle>
            <a:lvl1pPr marL="0" indent="0" algn="l">
              <a:buNone/>
              <a:defRPr b="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265920" y="487680"/>
            <a:ext cx="2511552" cy="2511552"/>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srgbClr val="87898B"/>
                </a:solidFill>
                <a:cs typeface="HP Simplified"/>
              </a:rPr>
              <a:t>© Copyright 2014 Hewlett-Packard Development Company, L.P. The information contained herein is subject to change without notice. HP Restricted.</a:t>
            </a:r>
          </a:p>
        </p:txBody>
      </p:sp>
    </p:spTree>
    <p:extLst>
      <p:ext uri="{BB962C8B-B14F-4D97-AF65-F5344CB8AC3E}">
        <p14:creationId xmlns:p14="http://schemas.microsoft.com/office/powerpoint/2010/main" val="240653892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438912" y="2715760"/>
            <a:ext cx="9144000" cy="1608645"/>
          </a:xfrm>
        </p:spPr>
        <p:txBody>
          <a:bodyPr anchor="b"/>
          <a:lstStyle>
            <a:lvl1pPr>
              <a:lnSpc>
                <a:spcPct val="90000"/>
              </a:lnSpc>
              <a:defRPr sz="6133" spc="-133">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438912" y="4335579"/>
            <a:ext cx="9144000" cy="1219200"/>
          </a:xfrm>
        </p:spPr>
        <p:txBody>
          <a:bodyPr/>
          <a:lstStyle>
            <a:lvl1pPr marL="0" indent="0" algn="l">
              <a:buNone/>
              <a:defRPr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9265920" y="487680"/>
            <a:ext cx="2511552" cy="2511552"/>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prstClr val="white"/>
                </a:solidFill>
                <a:cs typeface="HP Simplified"/>
              </a:rPr>
              <a:t>© Copyright 2014 Hewlett-Packard Development Company, L.P. The information contained herein is subject to change without notice. HP Restricted.</a:t>
            </a:r>
          </a:p>
        </p:txBody>
      </p:sp>
    </p:spTree>
    <p:extLst>
      <p:ext uri="{BB962C8B-B14F-4D97-AF65-F5344CB8AC3E}">
        <p14:creationId xmlns:p14="http://schemas.microsoft.com/office/powerpoint/2010/main" val="24280768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3" name="Subtitle 2"/>
          <p:cNvSpPr>
            <a:spLocks noGrp="1"/>
          </p:cNvSpPr>
          <p:nvPr>
            <p:ph type="subTitle" idx="1" hasCustomPrompt="1"/>
          </p:nvPr>
        </p:nvSpPr>
        <p:spPr bwMode="black">
          <a:xfrm>
            <a:off x="441960" y="915790"/>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mj-lt"/>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4135177565"/>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White title slide with product">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438912" y="1790700"/>
            <a:ext cx="7079488" cy="2533707"/>
          </a:xfrm>
        </p:spPr>
        <p:txBody>
          <a:bodyPr anchor="b"/>
          <a:lstStyle>
            <a:lvl1pPr>
              <a:lnSpc>
                <a:spcPct val="90000"/>
              </a:lnSpc>
              <a:defRPr sz="6133" spc="-133">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438912" y="4335579"/>
            <a:ext cx="7079488" cy="1219200"/>
          </a:xfrm>
        </p:spPr>
        <p:txBody>
          <a:bodyPr/>
          <a:lstStyle>
            <a:lvl1pPr marL="0" indent="0" algn="l">
              <a:buNone/>
              <a:defRPr b="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265920" y="487680"/>
            <a:ext cx="2072640" cy="2072640"/>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srgbClr val="87898B"/>
                </a:solidFill>
                <a:cs typeface="HP Simplified"/>
              </a:rPr>
              <a:t>© Copyright 2014 Hewlett-Packard Development Company, L.P. The information contained herein is subject to change without notice. HP Restricted.</a:t>
            </a:r>
          </a:p>
        </p:txBody>
      </p:sp>
      <p:pic>
        <p:nvPicPr>
          <p:cNvPr id="7" name="Picture 6" descr="desktop series.jpg"/>
          <p:cNvPicPr>
            <a:picLocks noChangeAspect="1"/>
          </p:cNvPicPr>
          <p:nvPr userDrawn="1"/>
        </p:nvPicPr>
        <p:blipFill>
          <a:blip r:embed="rId3" cstate="email"/>
          <a:stretch>
            <a:fillRect/>
          </a:stretch>
        </p:blipFill>
        <p:spPr bwMode="hidden">
          <a:xfrm>
            <a:off x="7924800" y="3045136"/>
            <a:ext cx="4267200" cy="3812864"/>
          </a:xfrm>
          <a:prstGeom prst="rect">
            <a:avLst/>
          </a:prstGeom>
        </p:spPr>
      </p:pic>
    </p:spTree>
    <p:extLst>
      <p:ext uri="{BB962C8B-B14F-4D97-AF65-F5344CB8AC3E}">
        <p14:creationId xmlns:p14="http://schemas.microsoft.com/office/powerpoint/2010/main" val="2138122138"/>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438912" y="316993"/>
            <a:ext cx="9629803" cy="2675604"/>
          </a:xfrm>
          <a:prstGeom prst="rect">
            <a:avLst/>
          </a:prstGeom>
        </p:spPr>
        <p:txBody>
          <a:bodyPr wrap="square" lIns="0" tIns="0" rIns="0" bIns="0" anchor="t" anchorCtr="0">
            <a:noAutofit/>
          </a:bodyPr>
          <a:lstStyle>
            <a:lvl1pPr algn="l">
              <a:lnSpc>
                <a:spcPct val="90000"/>
              </a:lnSpc>
              <a:defRPr sz="5333" b="1" i="0" spc="-133">
                <a:solidFill>
                  <a:schemeClr val="tx1"/>
                </a:solidFill>
                <a:latin typeface="+mj-lt"/>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srgbClr val="87898B"/>
                </a:solidFill>
                <a:cs typeface="HP Simplified"/>
              </a:rPr>
              <a:t>© Copyright 2014  Hewlett-Packard Development Company, L.P. The information contained herein is subject to change without notice. HP Restricted.</a:t>
            </a:r>
          </a:p>
        </p:txBody>
      </p:sp>
      <p:pic>
        <p:nvPicPr>
          <p:cNvPr id="5" name="Picture 4" descr="HP_Blue_RGB_150_SM.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
        <p:nvSpPr>
          <p:cNvPr id="9" name="Subtitle 2"/>
          <p:cNvSpPr>
            <a:spLocks noGrp="1"/>
          </p:cNvSpPr>
          <p:nvPr>
            <p:ph type="subTitle" idx="1" hasCustomPrompt="1"/>
          </p:nvPr>
        </p:nvSpPr>
        <p:spPr>
          <a:xfrm>
            <a:off x="433692" y="4407148"/>
            <a:ext cx="6864096" cy="865632"/>
          </a:xfrm>
          <a:prstGeom prst="rect">
            <a:avLst/>
          </a:prstGeom>
        </p:spPr>
        <p:txBody>
          <a:bodyPr>
            <a:noAutofit/>
          </a:bodyPr>
          <a:lstStyle>
            <a:lvl1pPr marL="0" indent="0" algn="l">
              <a:lnSpc>
                <a:spcPct val="100000"/>
              </a:lnSpc>
              <a:spcBef>
                <a:spcPts val="0"/>
              </a:spcBef>
              <a:buNone/>
              <a:defRPr sz="2400" b="0">
                <a:solidFill>
                  <a:schemeClr val="tx1"/>
                </a:solidFill>
                <a:latin typeface="+mn-lt"/>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64279197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438912" y="317771"/>
            <a:ext cx="9629803" cy="2675604"/>
          </a:xfrm>
          <a:prstGeom prst="rect">
            <a:avLst/>
          </a:prstGeom>
        </p:spPr>
        <p:txBody>
          <a:bodyPr wrap="square" lIns="0" tIns="0" rIns="0" bIns="0" anchor="t" anchorCtr="0">
            <a:noAutofit/>
          </a:bodyPr>
          <a:lstStyle>
            <a:lvl1pPr algn="l">
              <a:lnSpc>
                <a:spcPct val="90000"/>
              </a:lnSpc>
              <a:defRPr sz="5333" b="1" i="0" spc="-133" baseline="0">
                <a:solidFill>
                  <a:schemeClr val="bg1"/>
                </a:solidFill>
                <a:latin typeface="+mj-lt"/>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11340285" y="6047232"/>
            <a:ext cx="487648" cy="487648"/>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prstClr val="white"/>
                </a:solidFill>
                <a:cs typeface="HP Simplified"/>
              </a:rPr>
              <a:t>© Copyright 2014 Hewlett-Packard Development Company, L.P. The information contained herein is subject to change without notice. HP Restricted.</a:t>
            </a:r>
          </a:p>
        </p:txBody>
      </p:sp>
      <p:sp>
        <p:nvSpPr>
          <p:cNvPr id="8" name="Subtitle 2"/>
          <p:cNvSpPr>
            <a:spLocks noGrp="1"/>
          </p:cNvSpPr>
          <p:nvPr>
            <p:ph type="subTitle" idx="1" hasCustomPrompt="1"/>
          </p:nvPr>
        </p:nvSpPr>
        <p:spPr>
          <a:xfrm>
            <a:off x="433692" y="4407148"/>
            <a:ext cx="6864096" cy="865632"/>
          </a:xfrm>
          <a:prstGeom prst="rect">
            <a:avLst/>
          </a:prstGeom>
        </p:spPr>
        <p:txBody>
          <a:bodyPr>
            <a:noAutofit/>
          </a:bodyPr>
          <a:lstStyle>
            <a:lvl1pPr marL="0" indent="0" algn="l">
              <a:lnSpc>
                <a:spcPct val="100000"/>
              </a:lnSpc>
              <a:spcBef>
                <a:spcPts val="0"/>
              </a:spcBef>
              <a:buNone/>
              <a:defRPr sz="2400" b="0">
                <a:solidFill>
                  <a:srgbClr val="FFFFFF"/>
                </a:solidFill>
                <a:latin typeface="+mn-lt"/>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76193141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87099907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ub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3" name="Subtitle 2"/>
          <p:cNvSpPr>
            <a:spLocks noGrp="1"/>
          </p:cNvSpPr>
          <p:nvPr>
            <p:ph type="subTitle" idx="1" hasCustomPrompt="1"/>
          </p:nvPr>
        </p:nvSpPr>
        <p:spPr bwMode="black">
          <a:xfrm>
            <a:off x="441960" y="915790"/>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mj-lt"/>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434519972"/>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10823872" cy="4293024"/>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9733457"/>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60" y="915790"/>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mn-lt"/>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2"/>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8159178"/>
      </p:ext>
    </p:extLst>
  </p:cSld>
  <p:clrMapOvr>
    <a:masterClrMapping/>
  </p:clrMapOvr>
  <p:timing>
    <p:tnLst>
      <p:par>
        <p:cTn id="1" dur="indefinite" restart="never" nodeType="tmRoot"/>
      </p:par>
    </p:tnLst>
  </p:timing>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with 2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441960" y="313419"/>
            <a:ext cx="10822941" cy="574516"/>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438151" y="1584961"/>
            <a:ext cx="5374216"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6091767" y="1581152"/>
            <a:ext cx="5171019"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6304523"/>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441962" y="313418"/>
            <a:ext cx="11280140" cy="574516"/>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438151" y="1584961"/>
            <a:ext cx="5374216"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6091767" y="1581152"/>
            <a:ext cx="5171019"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441962" y="915790"/>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mj-lt"/>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877537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Half-page text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1770" y="1584961"/>
            <a:ext cx="5171017" cy="4293059"/>
          </a:xfrm>
        </p:spPr>
        <p:txBody>
          <a:bodyPr anchor="ctr"/>
          <a:lstStyle>
            <a:lvl1pPr algn="ctr">
              <a:defRPr b="0">
                <a:solidFill>
                  <a:schemeClr val="tx1"/>
                </a:solidFill>
              </a:defRPr>
            </a:lvl1pPr>
          </a:lstStyle>
          <a:p>
            <a:r>
              <a:rPr lang="en-US" dirty="0" smtClean="0"/>
              <a:t>Click icon to add picture</a:t>
            </a:r>
            <a:endParaRPr lang="en-US" dirty="0"/>
          </a:p>
        </p:txBody>
      </p:sp>
      <p:sp>
        <p:nvSpPr>
          <p:cNvPr id="7" name="Title 6"/>
          <p:cNvSpPr>
            <a:spLocks noGrp="1"/>
          </p:cNvSpPr>
          <p:nvPr>
            <p:ph type="title" hasCustomPrompt="1"/>
          </p:nvPr>
        </p:nvSpPr>
        <p:spPr bwMode="black">
          <a:xfrm>
            <a:off x="441959" y="313417"/>
            <a:ext cx="11277600" cy="573024"/>
          </a:xfrm>
        </p:spPr>
        <p:txBody>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5348816"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82245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10823872" cy="4293024"/>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4198331"/>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1770" y="1581397"/>
            <a:ext cx="5171017" cy="4296588"/>
          </a:xfrm>
        </p:spPr>
        <p:txBody>
          <a:bodyPr anchor="ctr"/>
          <a:lstStyle>
            <a:lvl1pPr algn="ctr">
              <a:defRPr b="0">
                <a:solidFill>
                  <a:schemeClr val="tx1"/>
                </a:solidFill>
              </a:defRPr>
            </a:lvl1pPr>
          </a:lstStyle>
          <a:p>
            <a:r>
              <a:rPr lang="en-US" dirty="0" smtClean="0"/>
              <a:t>Click icon to add picture</a:t>
            </a:r>
            <a:endParaRPr lang="en-US" dirty="0"/>
          </a:p>
        </p:txBody>
      </p:sp>
      <p:sp>
        <p:nvSpPr>
          <p:cNvPr id="7" name="Title 6"/>
          <p:cNvSpPr>
            <a:spLocks noGrp="1"/>
          </p:cNvSpPr>
          <p:nvPr>
            <p:ph type="title" hasCustomPrompt="1"/>
          </p:nvPr>
        </p:nvSpPr>
        <p:spPr bwMode="black">
          <a:xfrm>
            <a:off x="441959" y="313417"/>
            <a:ext cx="11277600" cy="573024"/>
          </a:xfrm>
        </p:spPr>
        <p:txBody>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5348816"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441962" y="915790"/>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mn-lt"/>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87683819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3" y="313417"/>
            <a:ext cx="11280140"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438912" y="1585385"/>
            <a:ext cx="3364992"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4165981" y="1585386"/>
            <a:ext cx="3364992"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7893051" y="1585385"/>
            <a:ext cx="3369733"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6942661"/>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3" y="313417"/>
            <a:ext cx="11280140"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438912" y="1585385"/>
            <a:ext cx="3364992"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4165981" y="1585386"/>
            <a:ext cx="3364992"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7893051" y="1585385"/>
            <a:ext cx="3369733"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441962" y="915790"/>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mj-lt"/>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114477994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Title slide 10">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8" y="0"/>
            <a:ext cx="12173964" cy="6858000"/>
          </a:xfrm>
          <a:prstGeom prst="rect">
            <a:avLst/>
          </a:prstGeom>
        </p:spPr>
      </p:pic>
      <p:sp>
        <p:nvSpPr>
          <p:cNvPr id="8" name="Title 1"/>
          <p:cNvSpPr>
            <a:spLocks noGrp="1"/>
          </p:cNvSpPr>
          <p:nvPr>
            <p:ph type="ctrTitle" hasCustomPrompt="1"/>
          </p:nvPr>
        </p:nvSpPr>
        <p:spPr bwMode="black">
          <a:xfrm>
            <a:off x="438911" y="1790700"/>
            <a:ext cx="4754880" cy="2533705"/>
          </a:xfrm>
        </p:spPr>
        <p:txBody>
          <a:bodyPr anchor="b"/>
          <a:lstStyle>
            <a:lvl1pPr>
              <a:lnSpc>
                <a:spcPct val="90000"/>
              </a:lnSpc>
              <a:defRPr sz="6133" spc="-133">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438912" y="4335579"/>
            <a:ext cx="7663688" cy="1219200"/>
          </a:xfrm>
        </p:spPr>
        <p:txBody>
          <a:bodyPr/>
          <a:lstStyle>
            <a:lvl1pPr marL="0" indent="0" algn="l">
              <a:buNone/>
              <a:defRPr b="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6" name="TextBox 5"/>
          <p:cNvSpPr txBox="1"/>
          <p:nvPr userDrawn="1"/>
        </p:nvSpPr>
        <p:spPr>
          <a:xfrm>
            <a:off x="438913" y="6345071"/>
            <a:ext cx="10683393" cy="304800"/>
          </a:xfrm>
          <a:prstGeom prst="rect">
            <a:avLst/>
          </a:prstGeom>
          <a:noFill/>
        </p:spPr>
        <p:txBody>
          <a:bodyPr wrap="square" lIns="0" rtlCol="0">
            <a:noAutofit/>
          </a:bodyPr>
          <a:lstStyle/>
          <a:p>
            <a:pPr defTabSz="609585">
              <a:defRPr/>
            </a:pPr>
            <a:r>
              <a:rPr lang="en-US" sz="933" dirty="0" smtClean="0">
                <a:solidFill>
                  <a:srgbClr val="87898B"/>
                </a:solidFill>
                <a:cs typeface="HP Simplified"/>
              </a:rPr>
              <a:t>© Copyright 2014 Hewlett-Packard Development Company, L.P. The information contained herein is subject to change without notice. HP Restricted.</a:t>
            </a:r>
          </a:p>
        </p:txBody>
      </p:sp>
    </p:spTree>
    <p:extLst>
      <p:ext uri="{BB962C8B-B14F-4D97-AF65-F5344CB8AC3E}">
        <p14:creationId xmlns:p14="http://schemas.microsoft.com/office/powerpoint/2010/main" val="5619008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Half-page text with image all lines bulleted">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1770" y="1584961"/>
            <a:ext cx="5171017" cy="4293059"/>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441959" y="313417"/>
            <a:ext cx="112776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5348816" cy="4293024"/>
          </a:xfrm>
        </p:spPr>
        <p:txBody>
          <a:bodyPr/>
          <a:lstStyle>
            <a:lvl1pPr marL="226478" indent="-226478">
              <a:buFont typeface="Arial" pitchFamily="34" charset="0"/>
              <a:buChar char="•"/>
              <a:defRPr sz="2133" b="0">
                <a:solidFill>
                  <a:schemeClr val="tx1"/>
                </a:solidFill>
              </a:defRPr>
            </a:lvl1pPr>
            <a:lvl2pPr marL="461422" indent="-234945">
              <a:buSzPct val="80000"/>
              <a:buFont typeface="HP Simplified" pitchFamily="34" charset="0"/>
              <a:buChar char="–"/>
              <a:tabLst>
                <a:tab pos="1071007" algn="l"/>
              </a:tabLst>
              <a:defRPr sz="1867">
                <a:solidFill>
                  <a:srgbClr val="000000"/>
                </a:solidFill>
              </a:defRPr>
            </a:lvl2pPr>
            <a:lvl3pPr marL="687900" indent="-226478">
              <a:buSzPct val="100000"/>
              <a:buFont typeface="Arial" pitchFamily="34" charset="0"/>
              <a:buChar char="•"/>
              <a:defRPr>
                <a:solidFill>
                  <a:srgbClr val="000000"/>
                </a:solidFill>
              </a:defRPr>
            </a:lvl3pPr>
            <a:lvl4pPr marL="914377" indent="-226478">
              <a:buSzPct val="80000"/>
              <a:buFont typeface="HP Simplified" pitchFamily="34" charset="0"/>
              <a:buChar char="–"/>
              <a:defRPr>
                <a:solidFill>
                  <a:srgbClr val="000000"/>
                </a:solidFill>
              </a:defRPr>
            </a:lvl4pPr>
            <a:lvl5pPr marL="1140855" indent="-226478">
              <a:buSzPct val="80000"/>
              <a:buFont typeface="Arial" pitchFamily="34" charset="0"/>
              <a:buChar cha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050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63" y="1001865"/>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265" indent="0" algn="ctr">
              <a:buNone/>
              <a:defRPr>
                <a:solidFill>
                  <a:schemeClr val="tx1">
                    <a:tint val="75000"/>
                  </a:schemeClr>
                </a:solidFill>
              </a:defRPr>
            </a:lvl2pPr>
            <a:lvl3pPr marL="1218527" indent="0" algn="ctr">
              <a:buNone/>
              <a:defRPr>
                <a:solidFill>
                  <a:schemeClr val="tx1">
                    <a:tint val="75000"/>
                  </a:schemeClr>
                </a:solidFill>
              </a:defRPr>
            </a:lvl3pPr>
            <a:lvl4pPr marL="1827782" indent="0" algn="ctr">
              <a:buNone/>
              <a:defRPr>
                <a:solidFill>
                  <a:schemeClr val="tx1">
                    <a:tint val="75000"/>
                  </a:schemeClr>
                </a:solidFill>
              </a:defRPr>
            </a:lvl4pPr>
            <a:lvl5pPr marL="2437040" indent="0" algn="ctr">
              <a:buNone/>
              <a:defRPr>
                <a:solidFill>
                  <a:schemeClr val="tx1">
                    <a:tint val="75000"/>
                  </a:schemeClr>
                </a:solidFill>
              </a:defRPr>
            </a:lvl5pPr>
            <a:lvl6pPr marL="3046303" indent="0" algn="ctr">
              <a:buNone/>
              <a:defRPr>
                <a:solidFill>
                  <a:schemeClr val="tx1">
                    <a:tint val="75000"/>
                  </a:schemeClr>
                </a:solidFill>
              </a:defRPr>
            </a:lvl6pPr>
            <a:lvl7pPr marL="3655563" indent="0" algn="ctr">
              <a:buNone/>
              <a:defRPr>
                <a:solidFill>
                  <a:schemeClr val="tx1">
                    <a:tint val="75000"/>
                  </a:schemeClr>
                </a:solidFill>
              </a:defRPr>
            </a:lvl7pPr>
            <a:lvl8pPr marL="4264824" indent="0" algn="ctr">
              <a:buNone/>
              <a:defRPr>
                <a:solidFill>
                  <a:schemeClr val="tx1">
                    <a:tint val="75000"/>
                  </a:schemeClr>
                </a:solidFill>
              </a:defRPr>
            </a:lvl8pPr>
            <a:lvl9pPr marL="4874085"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41963" y="313421"/>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9" y="1584973"/>
            <a:ext cx="10826496" cy="4305300"/>
          </a:xfrm>
        </p:spPr>
        <p:txBody>
          <a:bodyPr wrap="square">
            <a:noAutofit/>
          </a:bodyPr>
          <a:lstStyle>
            <a:lvl1pPr marL="228474" indent="-228474">
              <a:buFont typeface="HP Simplified" pitchFamily="34" charset="0"/>
              <a:buChar char="•"/>
              <a:defRPr sz="1867" b="0">
                <a:solidFill>
                  <a:schemeClr val="tx1"/>
                </a:solidFill>
              </a:defRPr>
            </a:lvl1pPr>
            <a:lvl2pPr marL="456945" indent="-228474">
              <a:buSzPct val="80000"/>
              <a:buFont typeface="HP Simplified" pitchFamily="34" charset="0"/>
              <a:buChar char="–"/>
              <a:defRPr sz="1867">
                <a:solidFill>
                  <a:srgbClr val="000000"/>
                </a:solidFill>
              </a:defRPr>
            </a:lvl2pPr>
            <a:lvl3pPr marL="683304" indent="-226358">
              <a:defRPr sz="1867">
                <a:solidFill>
                  <a:srgbClr val="000000"/>
                </a:solidFill>
              </a:defRPr>
            </a:lvl3pPr>
            <a:lvl4pPr marL="920237" indent="-241166">
              <a:defRPr sz="1867">
                <a:solidFill>
                  <a:srgbClr val="000000"/>
                </a:solidFill>
              </a:defRPr>
            </a:lvl4pPr>
            <a:lvl5pPr marL="1110632" indent="-200972">
              <a:defRPr sz="1867">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4905080"/>
      </p:ext>
    </p:extLst>
  </p:cSld>
  <p:clrMapOvr>
    <a:masterClrMapping/>
  </p:clrMapOvr>
  <p:timing>
    <p:tnLst>
      <p:par>
        <p:cTn id="1" dur="indefinite" restart="never" nodeType="tmRoot"/>
      </p:par>
    </p:tnLst>
  </p:timing>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19403" y="1556792"/>
            <a:ext cx="103632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729952" y="2204864"/>
            <a:ext cx="85344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81233" y="6463706"/>
            <a:ext cx="542384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5801169" y="6476846"/>
            <a:ext cx="5999904"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575510" y="908720"/>
            <a:ext cx="1108910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1484785"/>
            <a:ext cx="103632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084" y="2936926"/>
            <a:ext cx="103632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575510" y="908720"/>
            <a:ext cx="1108910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60" y="915790"/>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mn-lt"/>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2"/>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0646680"/>
      </p:ext>
    </p:extLst>
  </p:cSld>
  <p:clrMapOvr>
    <a:masterClrMapping/>
  </p:clrMapOvr>
  <p:timing>
    <p:tnLst>
      <p:par>
        <p:cTn id="1" dur="indefinite" restart="never" nodeType="tmRoot"/>
      </p:par>
    </p:tnLst>
  </p:timing>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9.png"/><Relationship Id="rId5" Type="http://schemas.openxmlformats.org/officeDocument/2006/relationships/slideLayout" Target="../slideLayouts/slideLayout28.xml"/><Relationship Id="rId10" Type="http://schemas.openxmlformats.org/officeDocument/2006/relationships/theme" Target="../theme/theme2.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ags" Target="../tags/tag6.xml"/><Relationship Id="rId3" Type="http://schemas.openxmlformats.org/officeDocument/2006/relationships/slideLayout" Target="../slideLayouts/slideLayout35.xml"/><Relationship Id="rId21" Type="http://schemas.openxmlformats.org/officeDocument/2006/relationships/tags" Target="../tags/tag9.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ags" Target="../tags/tag5.xml"/><Relationship Id="rId2" Type="http://schemas.openxmlformats.org/officeDocument/2006/relationships/slideLayout" Target="../slideLayouts/slideLayout34.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image" Target="../media/image12.png"/><Relationship Id="rId5" Type="http://schemas.openxmlformats.org/officeDocument/2006/relationships/slideLayout" Target="../slideLayouts/slideLayout37.xml"/><Relationship Id="rId15" Type="http://schemas.openxmlformats.org/officeDocument/2006/relationships/vmlDrawing" Target="../drawings/vmlDrawing2.vml"/><Relationship Id="rId23" Type="http://schemas.openxmlformats.org/officeDocument/2006/relationships/image" Target="../media/image8.emf"/><Relationship Id="rId10" Type="http://schemas.openxmlformats.org/officeDocument/2006/relationships/slideLayout" Target="../slideLayouts/slideLayout42.xml"/><Relationship Id="rId19" Type="http://schemas.openxmlformats.org/officeDocument/2006/relationships/tags" Target="../tags/tag7.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3.xml"/><Relationship Id="rId22"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9.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9.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5.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image" Target="../media/image1.png"/><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19" Type="http://schemas.openxmlformats.org/officeDocument/2006/relationships/theme" Target="../theme/theme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theme" Target="../theme/theme7.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438152" y="313419"/>
            <a:ext cx="10830981" cy="574516"/>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440267" y="1584960"/>
            <a:ext cx="10826496" cy="4293024"/>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592669" y="6345071"/>
            <a:ext cx="10683393" cy="304800"/>
          </a:xfrm>
          <a:prstGeom prst="rect">
            <a:avLst/>
          </a:prstGeom>
          <a:noFill/>
        </p:spPr>
        <p:txBody>
          <a:bodyPr wrap="square" rtlCol="0">
            <a:noAutofit/>
          </a:bodyPr>
          <a:lstStyle/>
          <a:p>
            <a:pPr defTabSz="609585">
              <a:defRPr/>
            </a:pPr>
            <a:r>
              <a:rPr lang="en-US" sz="933" dirty="0">
                <a:solidFill>
                  <a:srgbClr val="87898B"/>
                </a:solidFill>
                <a:cs typeface="HP Simplified"/>
              </a:rPr>
              <a:t>© Copyright 2014 Hewlett-Packard Development Company, L.P. The information contained herein is subject to change without notice. HP Restricted.</a:t>
            </a:r>
          </a:p>
        </p:txBody>
      </p:sp>
      <p:sp>
        <p:nvSpPr>
          <p:cNvPr id="8" name="TextBox 7"/>
          <p:cNvSpPr txBox="1"/>
          <p:nvPr/>
        </p:nvSpPr>
        <p:spPr bwMode="auto">
          <a:xfrm>
            <a:off x="438913" y="6350864"/>
            <a:ext cx="252954" cy="266676"/>
          </a:xfrm>
          <a:prstGeom prst="rect">
            <a:avLst/>
          </a:prstGeom>
        </p:spPr>
        <p:txBody>
          <a:bodyPr vert="horz" wrap="none" lIns="0" tIns="60960" rIns="121920" bIns="60960" rtlCol="0" anchor="ctr">
            <a:spAutoFit/>
          </a:bodyPr>
          <a:lstStyle/>
          <a:p>
            <a:fld id="{6C5AF65D-6854-49AF-ABC5-48B5BA0EA842}" type="slidenum">
              <a:rPr lang="en-US" sz="933">
                <a:solidFill>
                  <a:srgbClr val="87898B"/>
                </a:solidFill>
                <a:cs typeface="HP Simplified"/>
              </a:rPr>
              <a:pPr/>
              <a:t>‹#›</a:t>
            </a:fld>
            <a:endParaRPr lang="en-US" sz="933" dirty="0">
              <a:solidFill>
                <a:srgbClr val="87898B"/>
              </a:solidFill>
              <a:cs typeface="HP Simplified"/>
            </a:endParaRPr>
          </a:p>
        </p:txBody>
      </p:sp>
      <p:pic>
        <p:nvPicPr>
          <p:cNvPr id="4" name="Picture 3" descr="HP_Blue_RGB_150_SM.png"/>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Tree>
    <p:extLst>
      <p:ext uri="{BB962C8B-B14F-4D97-AF65-F5344CB8AC3E}">
        <p14:creationId xmlns:p14="http://schemas.microsoft.com/office/powerpoint/2010/main" val="376903596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4" r:id="rId18"/>
    <p:sldLayoutId id="2147483662" r:id="rId19"/>
    <p:sldLayoutId id="2147483663" r:id="rId20"/>
    <p:sldLayoutId id="2147483664" r:id="rId21"/>
    <p:sldLayoutId id="2147483754" r:id="rId22"/>
    <p:sldLayoutId id="2147483755" r:id="rId23"/>
  </p:sldLayoutIdLst>
  <p:timing>
    <p:tnLst>
      <p:par>
        <p:cTn id="1" dur="indefinite" restart="never" nodeType="tmRoot"/>
      </p:par>
    </p:tnLst>
  </p:timing>
  <p:hf hdr="0" ftr="0" dt="0"/>
  <p:txStyles>
    <p:titleStyle>
      <a:lvl1pPr algn="l" defTabSz="609585" rtl="0" eaLnBrk="1" latinLnBrk="0" hangingPunct="1">
        <a:lnSpc>
          <a:spcPct val="100000"/>
        </a:lnSpc>
        <a:spcBef>
          <a:spcPct val="0"/>
        </a:spcBef>
        <a:spcAft>
          <a:spcPts val="0"/>
        </a:spcAft>
        <a:buNone/>
        <a:defRPr lang="en-GB" sz="3733" b="1" i="0" kern="1200" dirty="0" smtClean="0">
          <a:solidFill>
            <a:srgbClr val="000000"/>
          </a:solidFill>
          <a:latin typeface="+mj-lt"/>
          <a:ea typeface="+mj-ea"/>
          <a:cs typeface="HP Simplified" pitchFamily="34" charset="0"/>
        </a:defRPr>
      </a:lvl1pPr>
    </p:titleStyle>
    <p:bodyStyle>
      <a:lvl1pPr marL="0" indent="0" algn="l" defTabSz="609585" rtl="0" eaLnBrk="1" latinLnBrk="0" hangingPunct="1">
        <a:lnSpc>
          <a:spcPct val="100000"/>
        </a:lnSpc>
        <a:spcBef>
          <a:spcPts val="0"/>
        </a:spcBef>
        <a:spcAft>
          <a:spcPts val="533"/>
        </a:spcAft>
        <a:buSzPct val="100000"/>
        <a:buFont typeface="Arial"/>
        <a:buNone/>
        <a:defRPr sz="2400" b="1" i="0" kern="1200">
          <a:solidFill>
            <a:schemeClr val="accent1"/>
          </a:solidFill>
          <a:latin typeface="+mn-lt"/>
          <a:ea typeface="+mn-ea"/>
          <a:cs typeface="HP Simplified" pitchFamily="34" charset="0"/>
        </a:defRPr>
      </a:lvl1pPr>
      <a:lvl2pPr marL="0" indent="0" algn="l" defTabSz="573603" rtl="0" eaLnBrk="1" latinLnBrk="0" hangingPunct="1">
        <a:lnSpc>
          <a:spcPct val="100000"/>
        </a:lnSpc>
        <a:spcBef>
          <a:spcPts val="0"/>
        </a:spcBef>
        <a:spcAft>
          <a:spcPts val="533"/>
        </a:spcAft>
        <a:buSzPct val="100000"/>
        <a:buFont typeface="Lucida Grande"/>
        <a:buNone/>
        <a:defRPr sz="2133" b="0" i="0" kern="1200">
          <a:solidFill>
            <a:srgbClr val="000000"/>
          </a:solidFill>
          <a:latin typeface="+mn-lt"/>
          <a:ea typeface="+mn-ea"/>
          <a:cs typeface="HP Simplified" pitchFamily="34" charset="0"/>
        </a:defRPr>
      </a:lvl2pPr>
      <a:lvl3pPr marL="152396" indent="-152396" algn="l" defTabSz="609585" rtl="0" eaLnBrk="1" latinLnBrk="0" hangingPunct="1">
        <a:lnSpc>
          <a:spcPct val="100000"/>
        </a:lnSpc>
        <a:spcBef>
          <a:spcPts val="0"/>
        </a:spcBef>
        <a:spcAft>
          <a:spcPts val="533"/>
        </a:spcAft>
        <a:buClr>
          <a:schemeClr val="tx1"/>
        </a:buClr>
        <a:buFont typeface="Arial"/>
        <a:buChar char="•"/>
        <a:defRPr sz="1867" b="0" i="0" kern="1200">
          <a:solidFill>
            <a:srgbClr val="000000"/>
          </a:solidFill>
          <a:latin typeface="+mn-lt"/>
          <a:ea typeface="+mn-ea"/>
          <a:cs typeface="HP Simplified" pitchFamily="34" charset="0"/>
        </a:defRPr>
      </a:lvl3pPr>
      <a:lvl4pPr marL="304792" indent="-152396" algn="l" defTabSz="609585" rtl="0" eaLnBrk="1" latinLnBrk="0" hangingPunct="1">
        <a:lnSpc>
          <a:spcPct val="100000"/>
        </a:lnSpc>
        <a:spcBef>
          <a:spcPts val="0"/>
        </a:spcBef>
        <a:spcAft>
          <a:spcPts val="533"/>
        </a:spcAft>
        <a:buClr>
          <a:schemeClr val="tx1"/>
        </a:buClr>
        <a:buSzPct val="80000"/>
        <a:buFont typeface="Lucida Grande"/>
        <a:buChar char="−"/>
        <a:defRPr lang="en-US" sz="1867" b="0" i="0" kern="1200" dirty="0" smtClean="0">
          <a:solidFill>
            <a:srgbClr val="000000"/>
          </a:solidFill>
          <a:latin typeface="+mn-lt"/>
          <a:ea typeface="+mn-ea"/>
          <a:cs typeface="HP Simplified" pitchFamily="34" charset="0"/>
        </a:defRPr>
      </a:lvl4pPr>
      <a:lvl5pPr marL="457189" indent="-152396" algn="l" defTabSz="609585" rtl="0" eaLnBrk="1" latinLnBrk="0" hangingPunct="1">
        <a:lnSpc>
          <a:spcPct val="100000"/>
        </a:lnSpc>
        <a:spcBef>
          <a:spcPts val="0"/>
        </a:spcBef>
        <a:spcAft>
          <a:spcPts val="533"/>
        </a:spcAft>
        <a:buClr>
          <a:schemeClr val="tx1"/>
        </a:buClr>
        <a:buFont typeface="Arial"/>
        <a:buChar char="•"/>
        <a:tabLst/>
        <a:defRPr sz="1867" b="0" i="0" kern="1200">
          <a:solidFill>
            <a:srgbClr val="000000"/>
          </a:solidFill>
          <a:latin typeface="+mn-lt"/>
          <a:ea typeface="+mn-ea"/>
          <a:cs typeface="HP Simplified" pitchFamily="34" charset="0"/>
        </a:defRPr>
      </a:lvl5pPr>
      <a:lvl6pPr marL="3047924" indent="0" algn="l" defTabSz="609585" rtl="0" eaLnBrk="1" latinLnBrk="0" hangingPunct="1">
        <a:lnSpc>
          <a:spcPts val="3333"/>
        </a:lnSpc>
        <a:spcBef>
          <a:spcPct val="20000"/>
        </a:spcBef>
        <a:buFont typeface="Arial"/>
        <a:buNone/>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438912" y="313419"/>
            <a:ext cx="10830981" cy="574516"/>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438912" y="1584960"/>
            <a:ext cx="10826496" cy="4293024"/>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4" name="Picture 3" descr="HP_Blue_RGB_150_SM.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Tree>
    <p:extLst>
      <p:ext uri="{BB962C8B-B14F-4D97-AF65-F5344CB8AC3E}">
        <p14:creationId xmlns:p14="http://schemas.microsoft.com/office/powerpoint/2010/main" val="151753865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Lst>
  <p:timing>
    <p:tnLst>
      <p:par>
        <p:cTn id="1" dur="indefinite" restart="never" nodeType="tmRoot"/>
      </p:par>
    </p:tnLst>
  </p:timing>
  <p:hf hdr="0" ftr="0" dt="0"/>
  <p:txStyles>
    <p:titleStyle>
      <a:lvl1pPr algn="l" defTabSz="609570" rtl="0" eaLnBrk="1" latinLnBrk="0" hangingPunct="1">
        <a:lnSpc>
          <a:spcPct val="100000"/>
        </a:lnSpc>
        <a:spcBef>
          <a:spcPct val="0"/>
        </a:spcBef>
        <a:spcAft>
          <a:spcPts val="0"/>
        </a:spcAft>
        <a:buNone/>
        <a:defRPr lang="en-GB" sz="3733" b="1" i="0" kern="1200" dirty="0" smtClean="0">
          <a:solidFill>
            <a:srgbClr val="000000"/>
          </a:solidFill>
          <a:latin typeface="HP Simplified" pitchFamily="34" charset="0"/>
          <a:ea typeface="+mj-ea"/>
          <a:cs typeface="HP Simplified" pitchFamily="34" charset="0"/>
        </a:defRPr>
      </a:lvl1pPr>
    </p:titleStyle>
    <p:bodyStyle>
      <a:lvl1pPr marL="0" indent="0" algn="l" defTabSz="609570" rtl="0" eaLnBrk="1" latinLnBrk="0" hangingPunct="1">
        <a:lnSpc>
          <a:spcPct val="100000"/>
        </a:lnSpc>
        <a:spcBef>
          <a:spcPts val="0"/>
        </a:spcBef>
        <a:spcAft>
          <a:spcPts val="533"/>
        </a:spcAft>
        <a:buSzPct val="100000"/>
        <a:buFont typeface="Arial"/>
        <a:buNone/>
        <a:defRPr sz="2400" b="1" i="0" kern="1200">
          <a:solidFill>
            <a:srgbClr val="0096D6"/>
          </a:solidFill>
          <a:latin typeface="HP Simplified" pitchFamily="34" charset="0"/>
          <a:ea typeface="+mn-ea"/>
          <a:cs typeface="HP Simplified" pitchFamily="34" charset="0"/>
        </a:defRPr>
      </a:lvl1pPr>
      <a:lvl2pPr marL="0" indent="0" algn="l" defTabSz="573588" rtl="0" eaLnBrk="1" latinLnBrk="0" hangingPunct="1">
        <a:lnSpc>
          <a:spcPct val="100000"/>
        </a:lnSpc>
        <a:spcBef>
          <a:spcPts val="0"/>
        </a:spcBef>
        <a:spcAft>
          <a:spcPts val="533"/>
        </a:spcAft>
        <a:buSzPct val="100000"/>
        <a:buFont typeface="Lucida Grande"/>
        <a:buNone/>
        <a:defRPr sz="2133" b="0" i="0" kern="1200">
          <a:solidFill>
            <a:srgbClr val="000000"/>
          </a:solidFill>
          <a:latin typeface="HP Simplified" pitchFamily="34" charset="0"/>
          <a:ea typeface="+mn-ea"/>
          <a:cs typeface="HP Simplified" pitchFamily="34" charset="0"/>
        </a:defRPr>
      </a:lvl2pPr>
      <a:lvl3pPr marL="226473" indent="-226473" algn="l" defTabSz="609570" rtl="0" eaLnBrk="1" latinLnBrk="0" hangingPunct="1">
        <a:lnSpc>
          <a:spcPct val="100000"/>
        </a:lnSpc>
        <a:spcBef>
          <a:spcPts val="0"/>
        </a:spcBef>
        <a:spcAft>
          <a:spcPts val="533"/>
        </a:spcAft>
        <a:buFont typeface="HP Simplified" pitchFamily="34" charset="0"/>
        <a:buChar char="•"/>
        <a:defRPr sz="1867" b="0" i="0" kern="1200">
          <a:solidFill>
            <a:srgbClr val="000000"/>
          </a:solidFill>
          <a:latin typeface="HP Simplified" pitchFamily="34" charset="0"/>
          <a:ea typeface="+mn-ea"/>
          <a:cs typeface="HP Simplified" pitchFamily="34" charset="0"/>
        </a:defRPr>
      </a:lvl3pPr>
      <a:lvl4pPr marL="455062" indent="-241289" algn="l" defTabSz="609570" rtl="0" eaLnBrk="1" latinLnBrk="0" hangingPunct="1">
        <a:lnSpc>
          <a:spcPct val="100000"/>
        </a:lnSpc>
        <a:spcBef>
          <a:spcPts val="0"/>
        </a:spcBef>
        <a:spcAft>
          <a:spcPts val="533"/>
        </a:spcAft>
        <a:buSzPct val="80000"/>
        <a:buFont typeface="HP Simplified" pitchFamily="34" charset="0"/>
        <a:buChar char="–"/>
        <a:defRPr lang="en-US" sz="1867" b="0" i="0" kern="1200" dirty="0" smtClean="0">
          <a:solidFill>
            <a:srgbClr val="000000"/>
          </a:solidFill>
          <a:latin typeface="HP Simplified" pitchFamily="34" charset="0"/>
          <a:ea typeface="+mn-ea"/>
          <a:cs typeface="HP Simplified" pitchFamily="34" charset="0"/>
        </a:defRPr>
      </a:lvl4pPr>
      <a:lvl5pPr marL="626503" indent="-201074" algn="l" defTabSz="609570" rtl="0" eaLnBrk="1" latinLnBrk="0" hangingPunct="1">
        <a:lnSpc>
          <a:spcPct val="100000"/>
        </a:lnSpc>
        <a:spcBef>
          <a:spcPts val="0"/>
        </a:spcBef>
        <a:spcAft>
          <a:spcPts val="533"/>
        </a:spcAft>
        <a:buFont typeface="HP Simplified" pitchFamily="34" charset="0"/>
        <a:buChar char="•"/>
        <a:tabLst/>
        <a:defRPr sz="1867" b="0" i="0" kern="1200">
          <a:solidFill>
            <a:srgbClr val="000000"/>
          </a:solidFill>
          <a:latin typeface="HP Simplified" pitchFamily="34" charset="0"/>
          <a:ea typeface="+mn-ea"/>
          <a:cs typeface="HP Simplified" pitchFamily="34" charset="0"/>
        </a:defRPr>
      </a:lvl5pPr>
      <a:lvl6pPr marL="3047848" indent="0" algn="l" defTabSz="609570" rtl="0" eaLnBrk="1" latinLnBrk="0" hangingPunct="1">
        <a:lnSpc>
          <a:spcPts val="3333"/>
        </a:lnSpc>
        <a:spcBef>
          <a:spcPct val="20000"/>
        </a:spcBef>
        <a:buFont typeface="Arial"/>
        <a:buNone/>
        <a:defRPr sz="2400"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spid="_x0000_s1071" name="think-cell Slide" r:id="rId22" imgW="360" imgH="360" progId="TCLayout.ActiveDocument.1">
                  <p:embed/>
                </p:oleObj>
              </mc:Choice>
              <mc:Fallback>
                <p:oleObj name="think-cell Slide" r:id="rId22" imgW="360" imgH="360" progId="TCLayout.ActiveDocument.1">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211667" cy="21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7"/>
            </p:custDataLst>
          </p:nvPr>
        </p:nvSpPr>
        <p:spPr bwMode="black">
          <a:xfrm>
            <a:off x="438152" y="313419"/>
            <a:ext cx="10830981" cy="574516"/>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custDataLst>
              <p:tags r:id="rId18"/>
            </p:custDataLst>
          </p:nvPr>
        </p:nvSpPr>
        <p:spPr bwMode="black">
          <a:xfrm>
            <a:off x="440267" y="1584960"/>
            <a:ext cx="10826496" cy="4293024"/>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custDataLst>
              <p:tags r:id="rId19"/>
            </p:custDataLst>
          </p:nvPr>
        </p:nvSpPr>
        <p:spPr>
          <a:xfrm>
            <a:off x="592669" y="6345071"/>
            <a:ext cx="10683393" cy="304800"/>
          </a:xfrm>
          <a:prstGeom prst="rect">
            <a:avLst/>
          </a:prstGeom>
          <a:noFill/>
        </p:spPr>
        <p:txBody>
          <a:bodyPr wrap="square" rtlCol="0">
            <a:noAutofit/>
          </a:bodyPr>
          <a:lstStyle/>
          <a:p>
            <a:pPr defTabSz="609585">
              <a:defRPr/>
            </a:pPr>
            <a:r>
              <a:rPr lang="en-US" sz="933" dirty="0">
                <a:solidFill>
                  <a:srgbClr val="B9B8BB"/>
                </a:solidFill>
                <a:cs typeface="HP Simplified"/>
              </a:rPr>
              <a:t>© Copyright 2013 Hewlett-Packard Development Company, L.P.  The information contained herein is subject to change without notice.</a:t>
            </a:r>
          </a:p>
        </p:txBody>
      </p:sp>
      <p:sp>
        <p:nvSpPr>
          <p:cNvPr id="8" name="TextBox 7"/>
          <p:cNvSpPr txBox="1"/>
          <p:nvPr>
            <p:custDataLst>
              <p:tags r:id="rId20"/>
            </p:custDataLst>
          </p:nvPr>
        </p:nvSpPr>
        <p:spPr bwMode="gray">
          <a:xfrm>
            <a:off x="438913" y="6384647"/>
            <a:ext cx="430679" cy="199109"/>
          </a:xfrm>
          <a:prstGeom prst="rect">
            <a:avLst/>
          </a:prstGeom>
        </p:spPr>
        <p:txBody>
          <a:bodyPr vert="horz" wrap="none" lIns="0" tIns="60960" rIns="121920" bIns="60960" rtlCol="0" anchor="ctr">
            <a:noAutofit/>
          </a:bodyPr>
          <a:lstStyle/>
          <a:p>
            <a:fld id="{6C5AF65D-6854-49AF-ABC5-48B5BA0EA842}" type="slidenum">
              <a:rPr lang="en-US" sz="933">
                <a:solidFill>
                  <a:srgbClr val="B9B8BB"/>
                </a:solidFill>
                <a:cs typeface="HP Simplified"/>
              </a:rPr>
              <a:pPr/>
              <a:t>‹#›</a:t>
            </a:fld>
            <a:endParaRPr lang="en-US" sz="933" dirty="0">
              <a:solidFill>
                <a:srgbClr val="B9B8BB"/>
              </a:solidFill>
              <a:cs typeface="HP Simplified"/>
            </a:endParaRPr>
          </a:p>
        </p:txBody>
      </p:sp>
      <p:pic>
        <p:nvPicPr>
          <p:cNvPr id="4" name="Picture 3" descr="HP_Blue_RGB_150_SM.png"/>
          <p:cNvPicPr>
            <a:picLocks noChangeAspect="1"/>
          </p:cNvPicPr>
          <p:nvPr>
            <p:custDataLst>
              <p:tags r:id="rId21"/>
            </p:custDataLst>
          </p:nvPr>
        </p:nvPicPr>
        <p:blipFill>
          <a:blip r:embed="rId24" cstate="screen">
            <a:extLst>
              <a:ext uri="{28A0092B-C50C-407E-A947-70E740481C1C}">
                <a14:useLocalDpi xmlns:a14="http://schemas.microsoft.com/office/drawing/2010/main"/>
              </a:ext>
            </a:extLst>
          </a:blip>
          <a:stretch>
            <a:fillRect/>
          </a:stretch>
        </p:blipFill>
        <p:spPr>
          <a:xfrm>
            <a:off x="11338560" y="6047232"/>
            <a:ext cx="487680" cy="487680"/>
          </a:xfrm>
          <a:prstGeom prst="rect">
            <a:avLst/>
          </a:prstGeom>
        </p:spPr>
      </p:pic>
    </p:spTree>
    <p:extLst>
      <p:ext uri="{BB962C8B-B14F-4D97-AF65-F5344CB8AC3E}">
        <p14:creationId xmlns:p14="http://schemas.microsoft.com/office/powerpoint/2010/main" val="21736022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10" r:id="rId13"/>
  </p:sldLayoutIdLst>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hf hdr="0" ftr="0" dt="0"/>
  <p:txStyles>
    <p:titleStyle>
      <a:lvl1pPr algn="l" defTabSz="609585" rtl="0" eaLnBrk="1" latinLnBrk="0" hangingPunct="1">
        <a:lnSpc>
          <a:spcPct val="100000"/>
        </a:lnSpc>
        <a:spcBef>
          <a:spcPct val="0"/>
        </a:spcBef>
        <a:spcAft>
          <a:spcPts val="0"/>
        </a:spcAft>
        <a:buNone/>
        <a:defRPr lang="en-GB" sz="3733" b="1" i="0" kern="1200" dirty="0" smtClean="0">
          <a:solidFill>
            <a:srgbClr val="000000"/>
          </a:solidFill>
          <a:latin typeface="HP Simplified" pitchFamily="34" charset="0"/>
          <a:ea typeface="+mj-ea"/>
          <a:cs typeface="HP Simplified" pitchFamily="34" charset="0"/>
        </a:defRPr>
      </a:lvl1pPr>
    </p:titleStyle>
    <p:bodyStyle>
      <a:lvl1pPr marL="0" indent="0" algn="l" defTabSz="609585" rtl="0" eaLnBrk="1" latinLnBrk="0" hangingPunct="1">
        <a:lnSpc>
          <a:spcPct val="100000"/>
        </a:lnSpc>
        <a:spcBef>
          <a:spcPts val="0"/>
        </a:spcBef>
        <a:spcAft>
          <a:spcPts val="533"/>
        </a:spcAft>
        <a:buSzPct val="100000"/>
        <a:buFont typeface="Arial"/>
        <a:buNone/>
        <a:defRPr sz="2400" b="1" i="0" kern="1200">
          <a:solidFill>
            <a:schemeClr val="accent1"/>
          </a:solidFill>
          <a:latin typeface="HP Simplified" pitchFamily="34" charset="0"/>
          <a:ea typeface="+mn-ea"/>
          <a:cs typeface="HP Simplified" pitchFamily="34" charset="0"/>
        </a:defRPr>
      </a:lvl1pPr>
      <a:lvl2pPr marL="0" indent="0" algn="l" defTabSz="573603" rtl="0" eaLnBrk="1" latinLnBrk="0" hangingPunct="1">
        <a:lnSpc>
          <a:spcPct val="100000"/>
        </a:lnSpc>
        <a:spcBef>
          <a:spcPts val="0"/>
        </a:spcBef>
        <a:spcAft>
          <a:spcPts val="533"/>
        </a:spcAft>
        <a:buSzPct val="100000"/>
        <a:buFont typeface="Lucida Grande"/>
        <a:buNone/>
        <a:defRPr sz="2133" b="0" i="0" kern="1200">
          <a:solidFill>
            <a:srgbClr val="000000"/>
          </a:solidFill>
          <a:latin typeface="HP Simplified" pitchFamily="34" charset="0"/>
          <a:ea typeface="+mn-ea"/>
          <a:cs typeface="HP Simplified" pitchFamily="34" charset="0"/>
        </a:defRPr>
      </a:lvl2pPr>
      <a:lvl3pPr marL="226478" indent="-226478" algn="l" defTabSz="609585" rtl="0" eaLnBrk="1" latinLnBrk="0" hangingPunct="1">
        <a:lnSpc>
          <a:spcPct val="100000"/>
        </a:lnSpc>
        <a:spcBef>
          <a:spcPts val="0"/>
        </a:spcBef>
        <a:spcAft>
          <a:spcPts val="533"/>
        </a:spcAft>
        <a:buFont typeface="Arial"/>
        <a:buChar char="•"/>
        <a:defRPr sz="1867" b="0" i="0" kern="1200">
          <a:solidFill>
            <a:srgbClr val="000000"/>
          </a:solidFill>
          <a:latin typeface="HP Simplified" pitchFamily="34" charset="0"/>
          <a:ea typeface="+mn-ea"/>
          <a:cs typeface="HP Simplified" pitchFamily="34" charset="0"/>
        </a:defRPr>
      </a:lvl3pPr>
      <a:lvl4pPr marL="455073" indent="-241294" algn="l" defTabSz="609585" rtl="0" eaLnBrk="1" latinLnBrk="0" hangingPunct="1">
        <a:lnSpc>
          <a:spcPct val="100000"/>
        </a:lnSpc>
        <a:spcBef>
          <a:spcPts val="0"/>
        </a:spcBef>
        <a:spcAft>
          <a:spcPts val="533"/>
        </a:spcAft>
        <a:buSzPct val="80000"/>
        <a:buFont typeface="Lucida Grande"/>
        <a:buChar char="−"/>
        <a:defRPr lang="en-US" sz="1867" b="0" i="0" kern="1200" dirty="0" smtClean="0">
          <a:solidFill>
            <a:srgbClr val="000000"/>
          </a:solidFill>
          <a:latin typeface="HP Simplified" pitchFamily="34" charset="0"/>
          <a:ea typeface="+mn-ea"/>
          <a:cs typeface="HP Simplified" pitchFamily="34" charset="0"/>
        </a:defRPr>
      </a:lvl4pPr>
      <a:lvl5pPr marL="626518" indent="-201079" algn="l" defTabSz="609585" rtl="0" eaLnBrk="1" latinLnBrk="0" hangingPunct="1">
        <a:lnSpc>
          <a:spcPct val="100000"/>
        </a:lnSpc>
        <a:spcBef>
          <a:spcPts val="0"/>
        </a:spcBef>
        <a:spcAft>
          <a:spcPts val="533"/>
        </a:spcAft>
        <a:buFont typeface="Arial"/>
        <a:buChar char="•"/>
        <a:tabLst/>
        <a:defRPr sz="1867" b="0" i="0" kern="1200">
          <a:solidFill>
            <a:srgbClr val="000000"/>
          </a:solidFill>
          <a:latin typeface="HP Simplified" pitchFamily="34" charset="0"/>
          <a:ea typeface="+mn-ea"/>
          <a:cs typeface="HP Simplified" pitchFamily="34" charset="0"/>
        </a:defRPr>
      </a:lvl5pPr>
      <a:lvl6pPr marL="3047924" indent="0" algn="l" defTabSz="609585" rtl="0" eaLnBrk="1" latinLnBrk="0" hangingPunct="1">
        <a:lnSpc>
          <a:spcPts val="3333"/>
        </a:lnSpc>
        <a:spcBef>
          <a:spcPct val="20000"/>
        </a:spcBef>
        <a:buFont typeface="Arial"/>
        <a:buNone/>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438912" y="313419"/>
            <a:ext cx="10830981" cy="574516"/>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438912" y="1584960"/>
            <a:ext cx="10826496" cy="4293024"/>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592669" y="6345071"/>
            <a:ext cx="10683393" cy="304800"/>
          </a:xfrm>
          <a:prstGeom prst="rect">
            <a:avLst/>
          </a:prstGeom>
          <a:noFill/>
        </p:spPr>
        <p:txBody>
          <a:bodyPr wrap="square" rtlCol="0">
            <a:noAutofit/>
          </a:bodyPr>
          <a:lstStyle/>
          <a:p>
            <a:pPr defTabSz="609585">
              <a:defRPr/>
            </a:pPr>
            <a:r>
              <a:rPr lang="en-US" sz="933" dirty="0" smtClean="0">
                <a:solidFill>
                  <a:srgbClr val="B9B8BB"/>
                </a:solidFill>
                <a:cs typeface="HP Simplified"/>
              </a:rPr>
              <a:t>© Copyright 2014 Hewlett-Packard Development Company, L.P.  The information contained herein is subject to change without notice.</a:t>
            </a:r>
          </a:p>
        </p:txBody>
      </p:sp>
      <p:sp>
        <p:nvSpPr>
          <p:cNvPr id="8" name="TextBox 7"/>
          <p:cNvSpPr txBox="1"/>
          <p:nvPr/>
        </p:nvSpPr>
        <p:spPr bwMode="gray">
          <a:xfrm>
            <a:off x="438913" y="6384647"/>
            <a:ext cx="430679" cy="199109"/>
          </a:xfrm>
          <a:prstGeom prst="rect">
            <a:avLst/>
          </a:prstGeom>
        </p:spPr>
        <p:txBody>
          <a:bodyPr vert="horz" wrap="none" lIns="0" tIns="60960" rIns="121920" bIns="60960" rtlCol="0" anchor="ctr">
            <a:noAutofit/>
          </a:bodyPr>
          <a:lstStyle/>
          <a:p>
            <a:fld id="{6C5AF65D-6854-49AF-ABC5-48B5BA0EA842}" type="slidenum">
              <a:rPr lang="en-US" sz="933" smtClean="0">
                <a:solidFill>
                  <a:srgbClr val="B9B8BB"/>
                </a:solidFill>
                <a:cs typeface="HP Simplified"/>
              </a:rPr>
              <a:pPr/>
              <a:t>‹#›</a:t>
            </a:fld>
            <a:endParaRPr lang="en-US" sz="933" dirty="0" smtClean="0">
              <a:solidFill>
                <a:srgbClr val="B9B8BB"/>
              </a:solidFill>
              <a:cs typeface="HP Simplified"/>
            </a:endParaRPr>
          </a:p>
        </p:txBody>
      </p:sp>
      <p:pic>
        <p:nvPicPr>
          <p:cNvPr id="4" name="Picture 3" descr="HP_Blue_RGB_150_SM.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Tree>
    <p:extLst>
      <p:ext uri="{BB962C8B-B14F-4D97-AF65-F5344CB8AC3E}">
        <p14:creationId xmlns:p14="http://schemas.microsoft.com/office/powerpoint/2010/main" val="314892135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iming>
    <p:tnLst>
      <p:par>
        <p:cTn id="1" dur="indefinite" restart="never" nodeType="tmRoot"/>
      </p:par>
    </p:tnLst>
  </p:timing>
  <p:hf hdr="0" ftr="0" dt="0"/>
  <p:txStyles>
    <p:titleStyle>
      <a:lvl1pPr algn="l" defTabSz="609585" rtl="0" eaLnBrk="1" latinLnBrk="0" hangingPunct="1">
        <a:lnSpc>
          <a:spcPct val="100000"/>
        </a:lnSpc>
        <a:spcBef>
          <a:spcPct val="0"/>
        </a:spcBef>
        <a:spcAft>
          <a:spcPts val="0"/>
        </a:spcAft>
        <a:buNone/>
        <a:defRPr lang="en-GB" sz="3733" b="1" i="0" kern="1200" dirty="0" smtClean="0">
          <a:solidFill>
            <a:srgbClr val="000000"/>
          </a:solidFill>
          <a:latin typeface="HP Simplified" pitchFamily="34" charset="0"/>
          <a:ea typeface="+mj-ea"/>
          <a:cs typeface="HP Simplified" pitchFamily="34" charset="0"/>
        </a:defRPr>
      </a:lvl1pPr>
    </p:titleStyle>
    <p:bodyStyle>
      <a:lvl1pPr marL="0" indent="0" algn="l" defTabSz="609585" rtl="0" eaLnBrk="1" latinLnBrk="0" hangingPunct="1">
        <a:lnSpc>
          <a:spcPct val="100000"/>
        </a:lnSpc>
        <a:spcBef>
          <a:spcPts val="0"/>
        </a:spcBef>
        <a:spcAft>
          <a:spcPts val="533"/>
        </a:spcAft>
        <a:buSzPct val="100000"/>
        <a:buFont typeface="Arial"/>
        <a:buNone/>
        <a:defRPr sz="2400" b="1" i="0" kern="1200">
          <a:solidFill>
            <a:srgbClr val="0096D6"/>
          </a:solidFill>
          <a:latin typeface="HP Simplified" pitchFamily="34" charset="0"/>
          <a:ea typeface="+mn-ea"/>
          <a:cs typeface="HP Simplified" pitchFamily="34" charset="0"/>
        </a:defRPr>
      </a:lvl1pPr>
      <a:lvl2pPr marL="0" indent="0" algn="l" defTabSz="573603" rtl="0" eaLnBrk="1" latinLnBrk="0" hangingPunct="1">
        <a:lnSpc>
          <a:spcPct val="100000"/>
        </a:lnSpc>
        <a:spcBef>
          <a:spcPts val="0"/>
        </a:spcBef>
        <a:spcAft>
          <a:spcPts val="533"/>
        </a:spcAft>
        <a:buSzPct val="100000"/>
        <a:buFont typeface="Lucida Grande"/>
        <a:buNone/>
        <a:defRPr sz="2133" b="0" i="0" kern="1200">
          <a:solidFill>
            <a:srgbClr val="000000"/>
          </a:solidFill>
          <a:latin typeface="HP Simplified" pitchFamily="34" charset="0"/>
          <a:ea typeface="+mn-ea"/>
          <a:cs typeface="HP Simplified" pitchFamily="34" charset="0"/>
        </a:defRPr>
      </a:lvl2pPr>
      <a:lvl3pPr marL="226478" indent="-226478" algn="l" defTabSz="609585" rtl="0" eaLnBrk="1" latinLnBrk="0" hangingPunct="1">
        <a:lnSpc>
          <a:spcPct val="100000"/>
        </a:lnSpc>
        <a:spcBef>
          <a:spcPts val="0"/>
        </a:spcBef>
        <a:spcAft>
          <a:spcPts val="533"/>
        </a:spcAft>
        <a:buFont typeface="HP Simplified" pitchFamily="34" charset="0"/>
        <a:buChar char="•"/>
        <a:defRPr sz="1867" b="0" i="0" kern="1200">
          <a:solidFill>
            <a:srgbClr val="000000"/>
          </a:solidFill>
          <a:latin typeface="HP Simplified" pitchFamily="34" charset="0"/>
          <a:ea typeface="+mn-ea"/>
          <a:cs typeface="HP Simplified" pitchFamily="34" charset="0"/>
        </a:defRPr>
      </a:lvl3pPr>
      <a:lvl4pPr marL="455073" indent="-241294" algn="l" defTabSz="609585" rtl="0" eaLnBrk="1" latinLnBrk="0" hangingPunct="1">
        <a:lnSpc>
          <a:spcPct val="100000"/>
        </a:lnSpc>
        <a:spcBef>
          <a:spcPts val="0"/>
        </a:spcBef>
        <a:spcAft>
          <a:spcPts val="533"/>
        </a:spcAft>
        <a:buSzPct val="80000"/>
        <a:buFont typeface="HP Simplified" pitchFamily="34" charset="0"/>
        <a:buChar char="–"/>
        <a:defRPr lang="en-US" sz="1867" b="0" i="0" kern="1200" dirty="0" smtClean="0">
          <a:solidFill>
            <a:srgbClr val="000000"/>
          </a:solidFill>
          <a:latin typeface="HP Simplified" pitchFamily="34" charset="0"/>
          <a:ea typeface="+mn-ea"/>
          <a:cs typeface="HP Simplified" pitchFamily="34" charset="0"/>
        </a:defRPr>
      </a:lvl4pPr>
      <a:lvl5pPr marL="626518" indent="-201079" algn="l" defTabSz="609585" rtl="0" eaLnBrk="1" latinLnBrk="0" hangingPunct="1">
        <a:lnSpc>
          <a:spcPct val="100000"/>
        </a:lnSpc>
        <a:spcBef>
          <a:spcPts val="0"/>
        </a:spcBef>
        <a:spcAft>
          <a:spcPts val="533"/>
        </a:spcAft>
        <a:buFont typeface="HP Simplified" pitchFamily="34" charset="0"/>
        <a:buChar char="•"/>
        <a:tabLst/>
        <a:defRPr sz="1867" b="0" i="0" kern="1200">
          <a:solidFill>
            <a:srgbClr val="000000"/>
          </a:solidFill>
          <a:latin typeface="HP Simplified" pitchFamily="34" charset="0"/>
          <a:ea typeface="+mn-ea"/>
          <a:cs typeface="HP Simplified" pitchFamily="34" charset="0"/>
        </a:defRPr>
      </a:lvl5pPr>
      <a:lvl6pPr marL="3047924" indent="0" algn="l" defTabSz="609585" rtl="0" eaLnBrk="1" latinLnBrk="0" hangingPunct="1">
        <a:lnSpc>
          <a:spcPts val="3333"/>
        </a:lnSpc>
        <a:spcBef>
          <a:spcPct val="20000"/>
        </a:spcBef>
        <a:buFont typeface="Arial"/>
        <a:buNone/>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438912" y="313419"/>
            <a:ext cx="10830981" cy="574516"/>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438912" y="1584960"/>
            <a:ext cx="10826496" cy="4293024"/>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592669" y="6345071"/>
            <a:ext cx="10683393" cy="304800"/>
          </a:xfrm>
          <a:prstGeom prst="rect">
            <a:avLst/>
          </a:prstGeom>
          <a:noFill/>
        </p:spPr>
        <p:txBody>
          <a:bodyPr wrap="square" rtlCol="0">
            <a:noAutofit/>
          </a:bodyPr>
          <a:lstStyle/>
          <a:p>
            <a:pPr defTabSz="609585">
              <a:defRPr/>
            </a:pPr>
            <a:r>
              <a:rPr lang="en-US" sz="933" dirty="0" smtClean="0">
                <a:solidFill>
                  <a:srgbClr val="B9B8BB"/>
                </a:solidFill>
                <a:cs typeface="HP Simplified"/>
              </a:rPr>
              <a:t>© Copyright 2014 Hewlett-Packard Development Company, L.P.  The information contained herein is subject to change without notice.</a:t>
            </a:r>
          </a:p>
        </p:txBody>
      </p:sp>
      <p:sp>
        <p:nvSpPr>
          <p:cNvPr id="8" name="TextBox 7"/>
          <p:cNvSpPr txBox="1"/>
          <p:nvPr/>
        </p:nvSpPr>
        <p:spPr bwMode="gray">
          <a:xfrm>
            <a:off x="438913" y="6384647"/>
            <a:ext cx="430679" cy="199109"/>
          </a:xfrm>
          <a:prstGeom prst="rect">
            <a:avLst/>
          </a:prstGeom>
        </p:spPr>
        <p:txBody>
          <a:bodyPr vert="horz" wrap="none" lIns="0" tIns="60960" rIns="121920" bIns="60960" rtlCol="0" anchor="ctr">
            <a:noAutofit/>
          </a:bodyPr>
          <a:lstStyle/>
          <a:p>
            <a:fld id="{6C5AF65D-6854-49AF-ABC5-48B5BA0EA842}" type="slidenum">
              <a:rPr lang="en-US" sz="933" smtClean="0">
                <a:solidFill>
                  <a:srgbClr val="B9B8BB"/>
                </a:solidFill>
                <a:cs typeface="HP Simplified"/>
              </a:rPr>
              <a:pPr/>
              <a:t>‹#›</a:t>
            </a:fld>
            <a:endParaRPr lang="en-US" sz="933" dirty="0" smtClean="0">
              <a:solidFill>
                <a:srgbClr val="B9B8BB"/>
              </a:solidFill>
              <a:cs typeface="HP Simplified"/>
            </a:endParaRPr>
          </a:p>
        </p:txBody>
      </p:sp>
      <p:pic>
        <p:nvPicPr>
          <p:cNvPr id="4" name="Picture 3" descr="HP_Blue_RGB_150_SM.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Tree>
    <p:extLst>
      <p:ext uri="{BB962C8B-B14F-4D97-AF65-F5344CB8AC3E}">
        <p14:creationId xmlns:p14="http://schemas.microsoft.com/office/powerpoint/2010/main" val="2827332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iming>
    <p:tnLst>
      <p:par>
        <p:cTn id="1" dur="indefinite" restart="never" nodeType="tmRoot"/>
      </p:par>
    </p:tnLst>
  </p:timing>
  <p:hf hdr="0" ftr="0" dt="0"/>
  <p:txStyles>
    <p:titleStyle>
      <a:lvl1pPr algn="l" defTabSz="609585" rtl="0" eaLnBrk="1" latinLnBrk="0" hangingPunct="1">
        <a:lnSpc>
          <a:spcPct val="100000"/>
        </a:lnSpc>
        <a:spcBef>
          <a:spcPct val="0"/>
        </a:spcBef>
        <a:spcAft>
          <a:spcPts val="0"/>
        </a:spcAft>
        <a:buNone/>
        <a:defRPr lang="en-GB" sz="3733" b="1" i="0" kern="1200" dirty="0" smtClean="0">
          <a:solidFill>
            <a:srgbClr val="000000"/>
          </a:solidFill>
          <a:latin typeface="HP Simplified" pitchFamily="34" charset="0"/>
          <a:ea typeface="+mj-ea"/>
          <a:cs typeface="HP Simplified" pitchFamily="34" charset="0"/>
        </a:defRPr>
      </a:lvl1pPr>
    </p:titleStyle>
    <p:bodyStyle>
      <a:lvl1pPr marL="0" indent="0" algn="l" defTabSz="609585" rtl="0" eaLnBrk="1" latinLnBrk="0" hangingPunct="1">
        <a:lnSpc>
          <a:spcPct val="100000"/>
        </a:lnSpc>
        <a:spcBef>
          <a:spcPts val="0"/>
        </a:spcBef>
        <a:spcAft>
          <a:spcPts val="533"/>
        </a:spcAft>
        <a:buSzPct val="100000"/>
        <a:buFont typeface="Arial"/>
        <a:buNone/>
        <a:defRPr sz="2400" b="1" i="0" kern="1200">
          <a:solidFill>
            <a:srgbClr val="0096D6"/>
          </a:solidFill>
          <a:latin typeface="HP Simplified" pitchFamily="34" charset="0"/>
          <a:ea typeface="+mn-ea"/>
          <a:cs typeface="HP Simplified" pitchFamily="34" charset="0"/>
        </a:defRPr>
      </a:lvl1pPr>
      <a:lvl2pPr marL="0" indent="0" algn="l" defTabSz="573603" rtl="0" eaLnBrk="1" latinLnBrk="0" hangingPunct="1">
        <a:lnSpc>
          <a:spcPct val="100000"/>
        </a:lnSpc>
        <a:spcBef>
          <a:spcPts val="0"/>
        </a:spcBef>
        <a:spcAft>
          <a:spcPts val="533"/>
        </a:spcAft>
        <a:buSzPct val="100000"/>
        <a:buFont typeface="Lucida Grande"/>
        <a:buNone/>
        <a:defRPr sz="2133" b="0" i="0" kern="1200">
          <a:solidFill>
            <a:srgbClr val="000000"/>
          </a:solidFill>
          <a:latin typeface="HP Simplified" pitchFamily="34" charset="0"/>
          <a:ea typeface="+mn-ea"/>
          <a:cs typeface="HP Simplified" pitchFamily="34" charset="0"/>
        </a:defRPr>
      </a:lvl2pPr>
      <a:lvl3pPr marL="226478" indent="-226478" algn="l" defTabSz="609585" rtl="0" eaLnBrk="1" latinLnBrk="0" hangingPunct="1">
        <a:lnSpc>
          <a:spcPct val="100000"/>
        </a:lnSpc>
        <a:spcBef>
          <a:spcPts val="0"/>
        </a:spcBef>
        <a:spcAft>
          <a:spcPts val="533"/>
        </a:spcAft>
        <a:buFont typeface="HP Simplified" pitchFamily="34" charset="0"/>
        <a:buChar char="•"/>
        <a:defRPr sz="1867" b="0" i="0" kern="1200">
          <a:solidFill>
            <a:srgbClr val="000000"/>
          </a:solidFill>
          <a:latin typeface="HP Simplified" pitchFamily="34" charset="0"/>
          <a:ea typeface="+mn-ea"/>
          <a:cs typeface="HP Simplified" pitchFamily="34" charset="0"/>
        </a:defRPr>
      </a:lvl3pPr>
      <a:lvl4pPr marL="455073" indent="-241294" algn="l" defTabSz="609585" rtl="0" eaLnBrk="1" latinLnBrk="0" hangingPunct="1">
        <a:lnSpc>
          <a:spcPct val="100000"/>
        </a:lnSpc>
        <a:spcBef>
          <a:spcPts val="0"/>
        </a:spcBef>
        <a:spcAft>
          <a:spcPts val="533"/>
        </a:spcAft>
        <a:buSzPct val="80000"/>
        <a:buFont typeface="HP Simplified" pitchFamily="34" charset="0"/>
        <a:buChar char="–"/>
        <a:defRPr lang="en-US" sz="1867" b="0" i="0" kern="1200" dirty="0" smtClean="0">
          <a:solidFill>
            <a:srgbClr val="000000"/>
          </a:solidFill>
          <a:latin typeface="HP Simplified" pitchFamily="34" charset="0"/>
          <a:ea typeface="+mn-ea"/>
          <a:cs typeface="HP Simplified" pitchFamily="34" charset="0"/>
        </a:defRPr>
      </a:lvl4pPr>
      <a:lvl5pPr marL="626518" indent="-201079" algn="l" defTabSz="609585" rtl="0" eaLnBrk="1" latinLnBrk="0" hangingPunct="1">
        <a:lnSpc>
          <a:spcPct val="100000"/>
        </a:lnSpc>
        <a:spcBef>
          <a:spcPts val="0"/>
        </a:spcBef>
        <a:spcAft>
          <a:spcPts val="533"/>
        </a:spcAft>
        <a:buFont typeface="HP Simplified" pitchFamily="34" charset="0"/>
        <a:buChar char="•"/>
        <a:tabLst/>
        <a:defRPr sz="1867" b="0" i="0" kern="1200">
          <a:solidFill>
            <a:srgbClr val="000000"/>
          </a:solidFill>
          <a:latin typeface="HP Simplified" pitchFamily="34" charset="0"/>
          <a:ea typeface="+mn-ea"/>
          <a:cs typeface="HP Simplified" pitchFamily="34" charset="0"/>
        </a:defRPr>
      </a:lvl5pPr>
      <a:lvl6pPr marL="3047924" indent="0" algn="l" defTabSz="609585" rtl="0" eaLnBrk="1" latinLnBrk="0" hangingPunct="1">
        <a:lnSpc>
          <a:spcPts val="3333"/>
        </a:lnSpc>
        <a:spcBef>
          <a:spcPct val="20000"/>
        </a:spcBef>
        <a:buFont typeface="Arial"/>
        <a:buNone/>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438152" y="313419"/>
            <a:ext cx="10830981" cy="574516"/>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440267" y="1584960"/>
            <a:ext cx="10826496" cy="4293024"/>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592669" y="6345071"/>
            <a:ext cx="10683393" cy="304800"/>
          </a:xfrm>
          <a:prstGeom prst="rect">
            <a:avLst/>
          </a:prstGeom>
          <a:noFill/>
        </p:spPr>
        <p:txBody>
          <a:bodyPr wrap="square" rtlCol="0">
            <a:noAutofit/>
          </a:bodyPr>
          <a:lstStyle/>
          <a:p>
            <a:pPr defTabSz="609585">
              <a:defRPr/>
            </a:pPr>
            <a:r>
              <a:rPr lang="en-US" sz="933" dirty="0" smtClean="0">
                <a:solidFill>
                  <a:srgbClr val="87898B"/>
                </a:solidFill>
                <a:cs typeface="HP Simplified"/>
              </a:rPr>
              <a:t>© Copyright 2014 Hewlett-Packard Development Company, L.P. The information contained herein is subject to change without notice. HP Restricted.</a:t>
            </a:r>
          </a:p>
        </p:txBody>
      </p:sp>
      <p:sp>
        <p:nvSpPr>
          <p:cNvPr id="8" name="TextBox 7"/>
          <p:cNvSpPr txBox="1"/>
          <p:nvPr/>
        </p:nvSpPr>
        <p:spPr bwMode="auto">
          <a:xfrm>
            <a:off x="438913" y="6350864"/>
            <a:ext cx="252954" cy="266676"/>
          </a:xfrm>
          <a:prstGeom prst="rect">
            <a:avLst/>
          </a:prstGeom>
        </p:spPr>
        <p:txBody>
          <a:bodyPr vert="horz" wrap="none" lIns="0" tIns="60960" rIns="121920" bIns="60960" rtlCol="0" anchor="ctr">
            <a:spAutoFit/>
          </a:bodyPr>
          <a:lstStyle/>
          <a:p>
            <a:fld id="{6C5AF65D-6854-49AF-ABC5-48B5BA0EA842}" type="slidenum">
              <a:rPr lang="en-US" sz="933" smtClean="0">
                <a:solidFill>
                  <a:srgbClr val="87898B"/>
                </a:solidFill>
                <a:cs typeface="HP Simplified"/>
              </a:rPr>
              <a:pPr/>
              <a:t>‹#›</a:t>
            </a:fld>
            <a:endParaRPr lang="en-US" sz="933" dirty="0" smtClean="0">
              <a:solidFill>
                <a:srgbClr val="87898B"/>
              </a:solidFill>
              <a:cs typeface="HP Simplified"/>
            </a:endParaRPr>
          </a:p>
        </p:txBody>
      </p:sp>
      <p:pic>
        <p:nvPicPr>
          <p:cNvPr id="4" name="Picture 3" descr="HP_Blue_RGB_150_SM.png"/>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Tree>
    <p:extLst>
      <p:ext uri="{BB962C8B-B14F-4D97-AF65-F5344CB8AC3E}">
        <p14:creationId xmlns:p14="http://schemas.microsoft.com/office/powerpoint/2010/main" val="123497740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Lst>
  <p:timing>
    <p:tnLst>
      <p:par>
        <p:cTn id="1" dur="indefinite" restart="never" nodeType="tmRoot"/>
      </p:par>
    </p:tnLst>
  </p:timing>
  <p:hf hdr="0" ftr="0" dt="0"/>
  <p:txStyles>
    <p:titleStyle>
      <a:lvl1pPr algn="l" defTabSz="609585" rtl="0" eaLnBrk="1" latinLnBrk="0" hangingPunct="1">
        <a:lnSpc>
          <a:spcPct val="100000"/>
        </a:lnSpc>
        <a:spcBef>
          <a:spcPct val="0"/>
        </a:spcBef>
        <a:spcAft>
          <a:spcPts val="0"/>
        </a:spcAft>
        <a:buNone/>
        <a:defRPr lang="en-GB" sz="3733" b="1" i="0" kern="1200" dirty="0" smtClean="0">
          <a:solidFill>
            <a:srgbClr val="000000"/>
          </a:solidFill>
          <a:latin typeface="+mj-lt"/>
          <a:ea typeface="+mj-ea"/>
          <a:cs typeface="HP Simplified" pitchFamily="34" charset="0"/>
        </a:defRPr>
      </a:lvl1pPr>
    </p:titleStyle>
    <p:bodyStyle>
      <a:lvl1pPr marL="0" indent="0" algn="l" defTabSz="609585" rtl="0" eaLnBrk="1" latinLnBrk="0" hangingPunct="1">
        <a:lnSpc>
          <a:spcPct val="100000"/>
        </a:lnSpc>
        <a:spcBef>
          <a:spcPts val="0"/>
        </a:spcBef>
        <a:spcAft>
          <a:spcPts val="533"/>
        </a:spcAft>
        <a:buSzPct val="100000"/>
        <a:buFont typeface="Arial"/>
        <a:buNone/>
        <a:defRPr sz="2400" b="1" i="0" kern="1200">
          <a:solidFill>
            <a:schemeClr val="accent1"/>
          </a:solidFill>
          <a:latin typeface="+mn-lt"/>
          <a:ea typeface="+mn-ea"/>
          <a:cs typeface="HP Simplified" pitchFamily="34" charset="0"/>
        </a:defRPr>
      </a:lvl1pPr>
      <a:lvl2pPr marL="0" indent="0" algn="l" defTabSz="573603" rtl="0" eaLnBrk="1" latinLnBrk="0" hangingPunct="1">
        <a:lnSpc>
          <a:spcPct val="100000"/>
        </a:lnSpc>
        <a:spcBef>
          <a:spcPts val="0"/>
        </a:spcBef>
        <a:spcAft>
          <a:spcPts val="533"/>
        </a:spcAft>
        <a:buSzPct val="100000"/>
        <a:buFont typeface="Lucida Grande"/>
        <a:buNone/>
        <a:defRPr sz="2133" b="0" i="0" kern="1200">
          <a:solidFill>
            <a:srgbClr val="000000"/>
          </a:solidFill>
          <a:latin typeface="+mn-lt"/>
          <a:ea typeface="+mn-ea"/>
          <a:cs typeface="HP Simplified" pitchFamily="34" charset="0"/>
        </a:defRPr>
      </a:lvl2pPr>
      <a:lvl3pPr marL="152396" indent="-152396" algn="l" defTabSz="609585" rtl="0" eaLnBrk="1" latinLnBrk="0" hangingPunct="1">
        <a:lnSpc>
          <a:spcPct val="100000"/>
        </a:lnSpc>
        <a:spcBef>
          <a:spcPts val="0"/>
        </a:spcBef>
        <a:spcAft>
          <a:spcPts val="533"/>
        </a:spcAft>
        <a:buClr>
          <a:schemeClr val="tx1"/>
        </a:buClr>
        <a:buFont typeface="Arial"/>
        <a:buChar char="•"/>
        <a:defRPr sz="1867" b="0" i="0" kern="1200">
          <a:solidFill>
            <a:srgbClr val="000000"/>
          </a:solidFill>
          <a:latin typeface="+mn-lt"/>
          <a:ea typeface="+mn-ea"/>
          <a:cs typeface="HP Simplified" pitchFamily="34" charset="0"/>
        </a:defRPr>
      </a:lvl3pPr>
      <a:lvl4pPr marL="304792" indent="-152396" algn="l" defTabSz="609585" rtl="0" eaLnBrk="1" latinLnBrk="0" hangingPunct="1">
        <a:lnSpc>
          <a:spcPct val="100000"/>
        </a:lnSpc>
        <a:spcBef>
          <a:spcPts val="0"/>
        </a:spcBef>
        <a:spcAft>
          <a:spcPts val="533"/>
        </a:spcAft>
        <a:buClr>
          <a:schemeClr val="tx1"/>
        </a:buClr>
        <a:buSzPct val="80000"/>
        <a:buFont typeface="Lucida Grande"/>
        <a:buChar char="−"/>
        <a:defRPr lang="en-US" sz="1867" b="0" i="0" kern="1200" dirty="0" smtClean="0">
          <a:solidFill>
            <a:srgbClr val="000000"/>
          </a:solidFill>
          <a:latin typeface="+mn-lt"/>
          <a:ea typeface="+mn-ea"/>
          <a:cs typeface="HP Simplified" pitchFamily="34" charset="0"/>
        </a:defRPr>
      </a:lvl4pPr>
      <a:lvl5pPr marL="457189" indent="-152396" algn="l" defTabSz="609585" rtl="0" eaLnBrk="1" latinLnBrk="0" hangingPunct="1">
        <a:lnSpc>
          <a:spcPct val="100000"/>
        </a:lnSpc>
        <a:spcBef>
          <a:spcPts val="0"/>
        </a:spcBef>
        <a:spcAft>
          <a:spcPts val="533"/>
        </a:spcAft>
        <a:buClr>
          <a:schemeClr val="tx1"/>
        </a:buClr>
        <a:buFont typeface="Arial"/>
        <a:buChar char="•"/>
        <a:tabLst/>
        <a:defRPr sz="1867" b="0" i="0" kern="1200">
          <a:solidFill>
            <a:srgbClr val="000000"/>
          </a:solidFill>
          <a:latin typeface="+mn-lt"/>
          <a:ea typeface="+mn-ea"/>
          <a:cs typeface="HP Simplified" pitchFamily="34" charset="0"/>
        </a:defRPr>
      </a:lvl5pPr>
      <a:lvl6pPr marL="3047924" indent="0" algn="l" defTabSz="609585" rtl="0" eaLnBrk="1" latinLnBrk="0" hangingPunct="1">
        <a:lnSpc>
          <a:spcPts val="3333"/>
        </a:lnSpc>
        <a:spcBef>
          <a:spcPct val="20000"/>
        </a:spcBef>
        <a:buFont typeface="Arial"/>
        <a:buNone/>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980728"/>
            <a:ext cx="109728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487986"/>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A548F-CF34-4B50-B370-B3732F5B80E4}" type="datetimeFigureOut">
              <a:rPr lang="zh-CN" altLang="en-US" smtClean="0">
                <a:solidFill>
                  <a:prstClr val="black">
                    <a:tint val="75000"/>
                  </a:prstClr>
                </a:solidFill>
                <a:cs typeface="Arial" charset="0"/>
              </a:rPr>
              <a:pPr/>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4165600" y="6487986"/>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8737600" y="648798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F160-E61C-4897-94C3-BDF1D09C6643}" type="slidenum">
              <a:rPr lang="zh-CN" altLang="en-US" smtClean="0">
                <a:solidFill>
                  <a:prstClr val="black">
                    <a:tint val="75000"/>
                  </a:prstClr>
                </a:solidFill>
                <a:cs typeface="Arial" charset="0"/>
              </a:rPr>
              <a:pPr/>
              <a:t>‹#›</a:t>
            </a:fld>
            <a:endParaRPr lang="zh-CN" altLang="en-US">
              <a:solidFill>
                <a:prstClr val="black">
                  <a:tint val="75000"/>
                </a:prstClr>
              </a:solidFill>
              <a:cs typeface="Arial" charset="0"/>
            </a:endParaRPr>
          </a:p>
        </p:txBody>
      </p:sp>
      <p:cxnSp>
        <p:nvCxnSpPr>
          <p:cNvPr id="7" name="直接连接符 6"/>
          <p:cNvCxnSpPr/>
          <p:nvPr userDrawn="1"/>
        </p:nvCxnSpPr>
        <p:spPr>
          <a:xfrm>
            <a:off x="575510" y="908720"/>
            <a:ext cx="1108910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hemeOverride" Target="../theme/themeOverride2.xml"/><Relationship Id="rId5" Type="http://schemas.openxmlformats.org/officeDocument/2006/relationships/hyperlink" Target="http://hp.com/helion/openstack" TargetMode="Externa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8" Type="http://schemas.openxmlformats.org/officeDocument/2006/relationships/image" Target="../media/image37.gif"/><Relationship Id="rId3" Type="http://schemas.openxmlformats.org/officeDocument/2006/relationships/image" Target="../media/image32.png"/><Relationship Id="rId7" Type="http://schemas.openxmlformats.org/officeDocument/2006/relationships/image" Target="../media/image36.emf"/><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4.xml"/><Relationship Id="rId1" Type="http://schemas.openxmlformats.org/officeDocument/2006/relationships/slideLayout" Target="../slideLayouts/slideLayout87.xml"/></Relationships>
</file>

<file path=ppt/slides/_rels/slide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7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HP Helion OpenStack® </a:t>
            </a:r>
            <a:br>
              <a:rPr lang="en-US" dirty="0" smtClean="0"/>
            </a:br>
            <a:endParaRPr lang="en-US" sz="2000" dirty="0"/>
          </a:p>
        </p:txBody>
      </p:sp>
      <p:sp>
        <p:nvSpPr>
          <p:cNvPr id="3" name="Subtitle 2"/>
          <p:cNvSpPr>
            <a:spLocks noGrp="1"/>
          </p:cNvSpPr>
          <p:nvPr>
            <p:ph type="subTitle" idx="1"/>
          </p:nvPr>
        </p:nvSpPr>
        <p:spPr>
          <a:xfrm>
            <a:off x="1524000" y="3602038"/>
            <a:ext cx="10413714" cy="1655762"/>
          </a:xfrm>
        </p:spPr>
        <p:txBody>
          <a:bodyPr/>
          <a:lstStyle/>
          <a:p>
            <a:pPr algn="l"/>
            <a:r>
              <a:rPr lang="en-US" sz="2800" dirty="0"/>
              <a:t>Community </a:t>
            </a:r>
            <a:r>
              <a:rPr lang="en-US" sz="2800" dirty="0" smtClean="0"/>
              <a:t>edition</a:t>
            </a:r>
          </a:p>
          <a:p>
            <a:pPr algn="l"/>
            <a:endParaRPr lang="en-US" dirty="0" smtClean="0"/>
          </a:p>
        </p:txBody>
      </p:sp>
      <p:pic>
        <p:nvPicPr>
          <p:cNvPr id="4" name="Picture 3"/>
          <p:cNvPicPr>
            <a:picLocks noChangeAspect="1"/>
          </p:cNvPicPr>
          <p:nvPr/>
        </p:nvPicPr>
        <p:blipFill>
          <a:blip r:embed="rId4"/>
          <a:stretch>
            <a:fillRect/>
          </a:stretch>
        </p:blipFill>
        <p:spPr>
          <a:xfrm>
            <a:off x="9173497" y="209909"/>
            <a:ext cx="2989006" cy="2551914"/>
          </a:xfrm>
          <a:prstGeom prst="rect">
            <a:avLst/>
          </a:prstGeom>
        </p:spPr>
      </p:pic>
    </p:spTree>
    <p:extLst>
      <p:ext uri="{BB962C8B-B14F-4D97-AF65-F5344CB8AC3E}">
        <p14:creationId xmlns:p14="http://schemas.microsoft.com/office/powerpoint/2010/main" val="693005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6075" r="16075"/>
          <a:stretch>
            <a:fillRect/>
          </a:stretch>
        </p:blipFill>
        <p:spPr/>
      </p:pic>
      <p:sp>
        <p:nvSpPr>
          <p:cNvPr id="2" name="Title 1"/>
          <p:cNvSpPr>
            <a:spLocks noGrp="1"/>
          </p:cNvSpPr>
          <p:nvPr>
            <p:ph type="title"/>
          </p:nvPr>
        </p:nvSpPr>
        <p:spPr/>
        <p:txBody>
          <a:bodyPr/>
          <a:lstStyle/>
          <a:p>
            <a:r>
              <a:rPr lang="en-US" smtClean="0"/>
              <a:t>Get started on the path to hybrid cloud</a:t>
            </a:r>
            <a:endParaRPr lang="en-US" dirty="0"/>
          </a:p>
        </p:txBody>
      </p:sp>
      <p:sp>
        <p:nvSpPr>
          <p:cNvPr id="4" name="Content Placeholder 3"/>
          <p:cNvSpPr>
            <a:spLocks noGrp="1"/>
          </p:cNvSpPr>
          <p:nvPr>
            <p:ph sz="quarter" idx="10"/>
          </p:nvPr>
        </p:nvSpPr>
        <p:spPr/>
        <p:txBody>
          <a:bodyPr/>
          <a:lstStyle/>
          <a:p>
            <a:r>
              <a:rPr lang="en-US" dirty="0" smtClean="0"/>
              <a:t>Visit </a:t>
            </a:r>
            <a:r>
              <a:rPr lang="en-US" dirty="0" smtClean="0">
                <a:hlinkClick r:id="rId5"/>
              </a:rPr>
              <a:t>http://hp.com/helion/openstack</a:t>
            </a:r>
            <a:endParaRPr lang="en-US" dirty="0" smtClean="0"/>
          </a:p>
          <a:p>
            <a:r>
              <a:rPr lang="en-US" dirty="0" smtClean="0"/>
              <a:t>Download the client</a:t>
            </a:r>
          </a:p>
          <a:p>
            <a:r>
              <a:rPr lang="en-US" dirty="0" smtClean="0"/>
              <a:t>Set up support contract (optional)</a:t>
            </a:r>
          </a:p>
          <a:p>
            <a:r>
              <a:rPr lang="en-US" dirty="0" smtClean="0"/>
              <a:t>Go!</a:t>
            </a:r>
          </a:p>
          <a:p>
            <a:endParaRPr lang="en-US" dirty="0" smtClean="0"/>
          </a:p>
          <a:p>
            <a:endParaRPr lang="en-US" dirty="0"/>
          </a:p>
        </p:txBody>
      </p:sp>
      <p:sp>
        <p:nvSpPr>
          <p:cNvPr id="10" name="TextBox 9"/>
          <p:cNvSpPr txBox="1"/>
          <p:nvPr/>
        </p:nvSpPr>
        <p:spPr bwMode="gray">
          <a:xfrm>
            <a:off x="438912" y="4144297"/>
            <a:ext cx="5348816" cy="2164695"/>
          </a:xfrm>
          <a:prstGeom prst="rect">
            <a:avLst/>
          </a:prstGeom>
          <a:noFill/>
        </p:spPr>
        <p:txBody>
          <a:bodyPr wrap="square" rtlCol="0">
            <a:spAutoFit/>
          </a:bodyPr>
          <a:lstStyle/>
          <a:p>
            <a:pPr defTabSz="430213">
              <a:spcAft>
                <a:spcPts val="400"/>
              </a:spcAft>
              <a:buSzPct val="100000"/>
            </a:pPr>
            <a:r>
              <a:rPr lang="en-US" sz="1600" b="1" dirty="0"/>
              <a:t>Linux® </a:t>
            </a:r>
            <a:r>
              <a:rPr lang="en-US" sz="1600" dirty="0"/>
              <a:t>is the registered trademark of Linus Torvalds in the U.S. and other countries</a:t>
            </a:r>
            <a:r>
              <a:rPr lang="en-US" sz="1600" dirty="0" smtClean="0"/>
              <a:t>.</a:t>
            </a:r>
          </a:p>
          <a:p>
            <a:pPr defTabSz="430213">
              <a:spcAft>
                <a:spcPts val="400"/>
              </a:spcAft>
              <a:buSzPct val="100000"/>
            </a:pPr>
            <a:r>
              <a:rPr lang="en-US" sz="1600" dirty="0" smtClean="0"/>
              <a:t>The </a:t>
            </a:r>
            <a:r>
              <a:rPr lang="en-US" sz="1600" b="1" dirty="0"/>
              <a:t>OpenStack</a:t>
            </a:r>
            <a:r>
              <a:rPr lang="en-US" sz="1600" dirty="0"/>
              <a:t> word mark and the Square O Design, together or apart, are trademarks or registered trademarks of OpenStack Foundation in the United States and other countries, and are used with the OpenStack Foundation’s permission</a:t>
            </a:r>
            <a:r>
              <a:rPr lang="en-US" sz="1600" dirty="0" smtClean="0"/>
              <a:t>.</a:t>
            </a:r>
            <a:endParaRPr lang="en-US" sz="1600" dirty="0"/>
          </a:p>
          <a:p>
            <a:pPr marL="0" defTabSz="430213">
              <a:spcAft>
                <a:spcPts val="400"/>
              </a:spcAft>
              <a:buSzPct val="100000"/>
            </a:pPr>
            <a:endParaRPr lang="en-US" sz="1600" dirty="0" smtClean="0">
              <a:solidFill>
                <a:srgbClr val="000000"/>
              </a:solidFill>
              <a:cs typeface="HP Simplified" pitchFamily="34" charset="0"/>
            </a:endParaRPr>
          </a:p>
        </p:txBody>
      </p:sp>
    </p:spTree>
    <p:extLst>
      <p:ext uri="{BB962C8B-B14F-4D97-AF65-F5344CB8AC3E}">
        <p14:creationId xmlns:p14="http://schemas.microsoft.com/office/powerpoint/2010/main" val="23842829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Appendix</a:t>
            </a:r>
            <a:endParaRPr lang="en-US" dirty="0"/>
          </a:p>
        </p:txBody>
      </p:sp>
      <p:sp>
        <p:nvSpPr>
          <p:cNvPr id="3" name="Subtitle 2"/>
          <p:cNvSpPr>
            <a:spLocks noGrp="1"/>
          </p:cNvSpPr>
          <p:nvPr>
            <p:ph type="subTitle" idx="1"/>
          </p:nvPr>
        </p:nvSpPr>
        <p:spPr/>
        <p:txBody>
          <a:bodyPr/>
          <a:lstStyle/>
          <a:p>
            <a:r>
              <a:rPr lang="en-US" dirty="0"/>
              <a:t>Competitive </a:t>
            </a:r>
            <a:r>
              <a:rPr lang="en-US" dirty="0" smtClean="0"/>
              <a:t>comparison</a:t>
            </a:r>
          </a:p>
          <a:p>
            <a:r>
              <a:rPr lang="en-US" dirty="0"/>
              <a:t>HP and OpenStack </a:t>
            </a:r>
          </a:p>
          <a:p>
            <a:endParaRPr lang="en-US" dirty="0"/>
          </a:p>
        </p:txBody>
      </p:sp>
    </p:spTree>
    <p:extLst>
      <p:ext uri="{BB962C8B-B14F-4D97-AF65-F5344CB8AC3E}">
        <p14:creationId xmlns:p14="http://schemas.microsoft.com/office/powerpoint/2010/main" val="3109439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34" y="186898"/>
            <a:ext cx="5467933" cy="574516"/>
          </a:xfrm>
        </p:spPr>
        <p:txBody>
          <a:bodyPr/>
          <a:lstStyle/>
          <a:p>
            <a:r>
              <a:rPr lang="en-US" sz="2400" dirty="0"/>
              <a:t>Competitive </a:t>
            </a:r>
            <a:r>
              <a:rPr lang="en-US" sz="2400" dirty="0" smtClean="0"/>
              <a:t>Landscape</a:t>
            </a: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2249139963"/>
              </p:ext>
            </p:extLst>
          </p:nvPr>
        </p:nvGraphicFramePr>
        <p:xfrm>
          <a:off x="354673" y="773236"/>
          <a:ext cx="11011826" cy="6578973"/>
        </p:xfrm>
        <a:graphic>
          <a:graphicData uri="http://schemas.openxmlformats.org/drawingml/2006/table">
            <a:tbl>
              <a:tblPr firstRow="1" bandRow="1">
                <a:tableStyleId>{5C22544A-7EE6-4342-B048-85BDC9FD1C3A}</a:tableStyleId>
              </a:tblPr>
              <a:tblGrid>
                <a:gridCol w="903856"/>
                <a:gridCol w="1041147"/>
                <a:gridCol w="503412"/>
                <a:gridCol w="880969"/>
                <a:gridCol w="926736"/>
                <a:gridCol w="949613"/>
                <a:gridCol w="1029705"/>
                <a:gridCol w="1281412"/>
                <a:gridCol w="1271148"/>
                <a:gridCol w="2223828"/>
              </a:tblGrid>
              <a:tr h="426720">
                <a:tc>
                  <a:txBody>
                    <a:bodyPr/>
                    <a:lstStyle/>
                    <a:p>
                      <a:endParaRPr lang="en-US" sz="15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r>
                        <a:rPr lang="en-US" sz="1000" dirty="0" smtClean="0"/>
                        <a:t>Completeness</a:t>
                      </a:r>
                      <a:endParaRPr lang="en-US" sz="1000"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r>
                        <a:rPr lang="en-US" sz="1000" baseline="0" dirty="0" smtClean="0"/>
                        <a:t>UX</a:t>
                      </a:r>
                      <a:endParaRPr lang="en-US" sz="1000"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aseline="0" dirty="0" smtClean="0"/>
                        <a:t>Leadership</a:t>
                      </a:r>
                      <a:endParaRPr lang="en-US" sz="1000" dirty="0" smtClean="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aseline="0" dirty="0" smtClean="0"/>
                        <a:t>Availability</a:t>
                      </a:r>
                      <a:endParaRPr lang="en-US" sz="1000" dirty="0" smtClean="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Packaging/ Licensing</a:t>
                      </a:r>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Cloud Foundry</a:t>
                      </a:r>
                      <a:r>
                        <a:rPr lang="en-US" sz="1000" baseline="0" dirty="0" smtClean="0"/>
                        <a:t> Support</a:t>
                      </a:r>
                      <a:endParaRPr lang="en-US" sz="1000" dirty="0" smtClean="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Solns certified to </a:t>
                      </a:r>
                      <a:br>
                        <a:rPr lang="en-US" sz="1000" dirty="0" smtClean="0"/>
                      </a:br>
                      <a:r>
                        <a:rPr lang="en-US" sz="1000" dirty="0" smtClean="0"/>
                        <a:t>run on distro</a:t>
                      </a:r>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HW options on which distro can run</a:t>
                      </a:r>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Notes</a:t>
                      </a:r>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487680">
                <a:tc>
                  <a:txBody>
                    <a:bodyPr/>
                    <a:lstStyle/>
                    <a:p>
                      <a:r>
                        <a:rPr lang="en-US" sz="1000" b="1" dirty="0" smtClean="0"/>
                        <a:t>HP (Sandbox, </a:t>
                      </a:r>
                      <a:r>
                        <a:rPr lang="en-US" sz="1000" b="1" dirty="0" err="1" smtClean="0"/>
                        <a:t>Foundn</a:t>
                      </a:r>
                      <a:r>
                        <a:rPr lang="en-US" sz="1000" b="1" dirty="0" smtClean="0"/>
                        <a:t>,</a:t>
                      </a:r>
                      <a:r>
                        <a:rPr lang="en-US" sz="1000" b="1" baseline="0" dirty="0" smtClean="0"/>
                        <a:t> Core)</a:t>
                      </a:r>
                      <a:endParaRPr lang="en-US" sz="1000" b="1"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rgbClr val="FFFF00"/>
                    </a:solidFill>
                  </a:tcPr>
                </a:tc>
                <a:tc>
                  <a:txBody>
                    <a:bodyPr/>
                    <a:lstStyle/>
                    <a:p>
                      <a:pPr algn="ctr"/>
                      <a:endParaRPr lang="en-US" sz="21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21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endParaRPr lang="en-US" sz="21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endParaRPr lang="en-US" sz="21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endParaRPr lang="en-US" sz="21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endParaRPr lang="en-US" sz="21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0" indent="0" algn="l">
                        <a:buFont typeface="Arial" pitchFamily="34" charset="0"/>
                        <a:buChar char="•"/>
                      </a:pPr>
                      <a:r>
                        <a:rPr lang="en-US" sz="800" baseline="0" dirty="0" smtClean="0"/>
                        <a:t>HP joining </a:t>
                      </a:r>
                      <a:r>
                        <a:rPr lang="en-US" sz="800" baseline="0" dirty="0" err="1" smtClean="0"/>
                        <a:t>CloudFoundry</a:t>
                      </a:r>
                      <a:r>
                        <a:rPr lang="en-US" sz="800" baseline="0" dirty="0" smtClean="0"/>
                        <a:t> Foundation as founder</a:t>
                      </a:r>
                    </a:p>
                    <a:p>
                      <a:pPr marL="0" indent="0" algn="l">
                        <a:buFont typeface="Arial" pitchFamily="34" charset="0"/>
                        <a:buChar char="•"/>
                      </a:pPr>
                      <a:r>
                        <a:rPr lang="en-US" sz="800" baseline="0" dirty="0" smtClean="0"/>
                        <a:t> 5 clicks to install CloudOS, Easy portability</a:t>
                      </a:r>
                      <a:endParaRPr lang="en-US" sz="800"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rgbClr val="FFFF00"/>
                    </a:solidFill>
                  </a:tcPr>
                </a:tc>
              </a:tr>
              <a:tr h="414991">
                <a:tc>
                  <a:txBody>
                    <a:bodyPr/>
                    <a:lstStyle/>
                    <a:p>
                      <a:r>
                        <a:rPr lang="en-US" sz="1000" b="1" dirty="0" smtClean="0"/>
                        <a:t>IBM</a:t>
                      </a:r>
                      <a:endParaRPr lang="en-US" sz="1000" b="1"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0" indent="0" algn="l">
                        <a:buFont typeface="Arial" pitchFamily="34" charset="0"/>
                        <a:buChar char="•"/>
                      </a:pPr>
                      <a:r>
                        <a:rPr lang="en-US" sz="800" dirty="0" smtClean="0"/>
                        <a:t> No distro</a:t>
                      </a:r>
                      <a:r>
                        <a:rPr lang="en-US" sz="800" baseline="0" dirty="0" smtClean="0"/>
                        <a:t>. OpenStack support on roadmap</a:t>
                      </a:r>
                      <a:endParaRPr lang="en-US" sz="800"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487680">
                <a:tc>
                  <a:txBody>
                    <a:bodyPr/>
                    <a:lstStyle/>
                    <a:p>
                      <a:r>
                        <a:rPr lang="en-US" sz="1000" b="1" dirty="0" smtClean="0"/>
                        <a:t>Red Hat</a:t>
                      </a:r>
                      <a:r>
                        <a:rPr lang="en-US" sz="1000" b="1" baseline="0" dirty="0" smtClean="0"/>
                        <a:t>  (RDO, OSP 4.0 </a:t>
                      </a:r>
                      <a:r>
                        <a:rPr lang="en-US" sz="1000" b="1" dirty="0" smtClean="0"/>
                        <a:t>)</a:t>
                      </a:r>
                      <a:endParaRPr lang="en-US" sz="1000" b="1"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6">
                        <a:lumMod val="40000"/>
                        <a:lumOff val="60000"/>
                      </a:schemeClr>
                    </a:solidFill>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55563" indent="-55563"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55563" indent="-55563"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55563" indent="-55563" algn="l">
                        <a:buFont typeface="Arial" pitchFamily="34" charset="0"/>
                        <a:buChar char="•"/>
                      </a:pPr>
                      <a:r>
                        <a:rPr lang="en-US" sz="800" dirty="0" smtClean="0"/>
                        <a:t>Conservative,</a:t>
                      </a:r>
                      <a:r>
                        <a:rPr lang="en-US" sz="800" baseline="0" dirty="0" smtClean="0"/>
                        <a:t> safe choice. No ESX support</a:t>
                      </a:r>
                    </a:p>
                    <a:p>
                      <a:pPr marL="55563" indent="-55563" algn="l">
                        <a:buFont typeface="Arial" pitchFamily="34" charset="0"/>
                        <a:buChar char="•"/>
                      </a:pPr>
                      <a:r>
                        <a:rPr lang="en-US" sz="800" baseline="0" dirty="0" smtClean="0"/>
                        <a:t>Trusted by auditors in Corp IT environments</a:t>
                      </a:r>
                    </a:p>
                    <a:p>
                      <a:pPr marL="55563" indent="-55563" algn="l">
                        <a:buFont typeface="Arial" pitchFamily="34" charset="0"/>
                        <a:buChar char="•"/>
                      </a:pPr>
                      <a:r>
                        <a:rPr lang="en-US" sz="800" baseline="0" dirty="0" smtClean="0"/>
                        <a:t>Ease of distribution/ updates/ install. UX </a:t>
                      </a:r>
                      <a:endParaRPr lang="en-US" sz="800"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426720">
                <a:tc>
                  <a:txBody>
                    <a:bodyPr/>
                    <a:lstStyle/>
                    <a:p>
                      <a:r>
                        <a:rPr lang="en-US" sz="1000" b="1" dirty="0" smtClean="0"/>
                        <a:t>Mirantis</a:t>
                      </a:r>
                    </a:p>
                    <a:p>
                      <a:r>
                        <a:rPr lang="en-US" sz="1000" b="1" dirty="0" smtClean="0"/>
                        <a:t>(OS</a:t>
                      </a:r>
                      <a:r>
                        <a:rPr lang="en-US" sz="1000" b="1" baseline="0" dirty="0" smtClean="0"/>
                        <a:t> </a:t>
                      </a:r>
                      <a:r>
                        <a:rPr lang="en-US" sz="1000" b="1" dirty="0" smtClean="0"/>
                        <a:t>3.2)</a:t>
                      </a:r>
                      <a:endParaRPr lang="en-US" sz="1000" b="1"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53975" indent="-53975" algn="l">
                        <a:buFont typeface="Arial" pitchFamily="34" charset="0"/>
                        <a:buChar char="•"/>
                      </a:pPr>
                      <a:r>
                        <a:rPr lang="en-US" sz="800" dirty="0" smtClean="0"/>
                        <a:t>Good</a:t>
                      </a:r>
                      <a:r>
                        <a:rPr lang="en-US" sz="800" baseline="0" dirty="0" smtClean="0"/>
                        <a:t> prof services . Adds LBaaS, Win, Hadoop</a:t>
                      </a:r>
                    </a:p>
                    <a:p>
                      <a:pPr marL="53975" indent="-53975" algn="l">
                        <a:buFont typeface="Arial" pitchFamily="34" charset="0"/>
                        <a:buChar char="•"/>
                      </a:pPr>
                      <a:r>
                        <a:rPr lang="en-US" sz="800" baseline="0" dirty="0" smtClean="0"/>
                        <a:t>FUEL OpenStack control plane</a:t>
                      </a:r>
                      <a:endParaRPr lang="en-US" sz="800"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426720">
                <a:tc>
                  <a:txBody>
                    <a:bodyPr/>
                    <a:lstStyle/>
                    <a:p>
                      <a:r>
                        <a:rPr lang="en-US" sz="1000" b="1" dirty="0" smtClean="0"/>
                        <a:t>SUSE Novell</a:t>
                      </a:r>
                    </a:p>
                    <a:p>
                      <a:r>
                        <a:rPr lang="en-US" sz="1000" b="1" dirty="0" smtClean="0"/>
                        <a:t>(OS 3.0)</a:t>
                      </a:r>
                      <a:endParaRPr lang="en-US" sz="1000" b="1"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0" indent="0" algn="l">
                        <a:buFont typeface="Arial" pitchFamily="34" charset="0"/>
                        <a:buChar char="•"/>
                      </a:pPr>
                      <a:r>
                        <a:rPr lang="en-US" sz="800" dirty="0" smtClean="0"/>
                        <a:t> Tried software appliance with IBM</a:t>
                      </a:r>
                    </a:p>
                    <a:p>
                      <a:pPr marL="0" indent="0" algn="l">
                        <a:buFont typeface="Arial" pitchFamily="34" charset="0"/>
                        <a:buChar char="•"/>
                      </a:pPr>
                      <a:r>
                        <a:rPr lang="en-US" sz="800" dirty="0" smtClean="0"/>
                        <a:t> Pay as you go/per use model for Cloud SPs</a:t>
                      </a:r>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426720">
                <a:tc>
                  <a:txBody>
                    <a:bodyPr/>
                    <a:lstStyle/>
                    <a:p>
                      <a:r>
                        <a:rPr lang="en-US" sz="1000" b="1" dirty="0" smtClean="0"/>
                        <a:t>Rackspace</a:t>
                      </a:r>
                    </a:p>
                    <a:p>
                      <a:r>
                        <a:rPr lang="en-US" sz="1000" b="1" dirty="0" smtClean="0"/>
                        <a:t>(OS 4.0)</a:t>
                      </a:r>
                      <a:endParaRPr lang="en-US" sz="1000" b="1"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rgbClr val="6BFF99"/>
                    </a:solidFill>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0" indent="0" algn="l">
                        <a:buFont typeface="Arial" pitchFamily="34" charset="0"/>
                        <a:buChar char="•"/>
                      </a:pPr>
                      <a:r>
                        <a:rPr lang="en-US" sz="800" dirty="0" smtClean="0"/>
                        <a:t> Deploy, Management support on premises, colo or hosted</a:t>
                      </a:r>
                      <a:r>
                        <a:rPr lang="en-US" sz="800" baseline="0" dirty="0" smtClean="0"/>
                        <a:t> for private cloud. Largest Public cloud</a:t>
                      </a:r>
                      <a:endParaRPr lang="en-US" sz="800"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426720">
                <a:tc>
                  <a:txBody>
                    <a:bodyPr/>
                    <a:lstStyle/>
                    <a:p>
                      <a:r>
                        <a:rPr lang="en-US" sz="1000" b="1" dirty="0" smtClean="0"/>
                        <a:t>Oracle</a:t>
                      </a:r>
                    </a:p>
                    <a:p>
                      <a:r>
                        <a:rPr lang="en-US" sz="1000" b="1" dirty="0" smtClean="0"/>
                        <a:t>(Nimbula)</a:t>
                      </a:r>
                      <a:endParaRPr lang="en-US" sz="1000" b="1"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0" indent="0" algn="l">
                        <a:buFont typeface="Arial" pitchFamily="34" charset="0"/>
                        <a:buChar char="•"/>
                      </a:pPr>
                      <a:r>
                        <a:rPr lang="en-US" sz="800" dirty="0" smtClean="0"/>
                        <a:t> On</a:t>
                      </a:r>
                      <a:r>
                        <a:rPr lang="en-US" sz="800" baseline="0" dirty="0" smtClean="0"/>
                        <a:t> roadmap. No real product. Limited to Oracle  hardware, apps and customers</a:t>
                      </a:r>
                      <a:endParaRPr lang="en-US" sz="800"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414991">
                <a:tc>
                  <a:txBody>
                    <a:bodyPr/>
                    <a:lstStyle/>
                    <a:p>
                      <a:r>
                        <a:rPr lang="en-US" sz="1000" b="1" dirty="0" smtClean="0"/>
                        <a:t>Nebula</a:t>
                      </a:r>
                      <a:endParaRPr lang="en-US" sz="1000" b="1"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53975" indent="-53975" algn="l">
                        <a:buFont typeface="Arial" pitchFamily="34" charset="0"/>
                        <a:buChar char="•"/>
                      </a:pPr>
                      <a:r>
                        <a:rPr lang="en-US" sz="800" dirty="0" smtClean="0"/>
                        <a:t>Has</a:t>
                      </a:r>
                      <a:r>
                        <a:rPr lang="en-US" sz="800" baseline="0" dirty="0" smtClean="0"/>
                        <a:t> </a:t>
                      </a:r>
                      <a:r>
                        <a:rPr lang="en-US" sz="800" dirty="0" smtClean="0"/>
                        <a:t>OpenStack based controller appliance for pixie boot. OpenNebula</a:t>
                      </a:r>
                      <a:r>
                        <a:rPr lang="en-US" sz="800" baseline="0" dirty="0" smtClean="0"/>
                        <a:t> is unrelated to this</a:t>
                      </a:r>
                      <a:endParaRPr lang="en-US" sz="800"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426720">
                <a:tc>
                  <a:txBody>
                    <a:bodyPr/>
                    <a:lstStyle/>
                    <a:p>
                      <a:r>
                        <a:rPr lang="en-US" sz="1000" b="1" dirty="0" smtClean="0"/>
                        <a:t>Canonical</a:t>
                      </a:r>
                      <a:r>
                        <a:rPr lang="en-US" sz="1000" b="1" baseline="0" dirty="0" smtClean="0"/>
                        <a:t> </a:t>
                      </a:r>
                      <a:r>
                        <a:rPr lang="en-US" sz="1000" b="1" dirty="0" smtClean="0"/>
                        <a:t>(Ubuntu)</a:t>
                      </a:r>
                      <a:endParaRPr lang="en-US" sz="1000" b="1"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53975" indent="-53975" algn="l">
                        <a:buFont typeface="Arial" pitchFamily="34" charset="0"/>
                        <a:buChar char="•"/>
                      </a:pPr>
                      <a:r>
                        <a:rPr lang="en-US" sz="800" dirty="0" smtClean="0"/>
                        <a:t>Ubuntu server with OpenStack </a:t>
                      </a:r>
                    </a:p>
                    <a:p>
                      <a:pPr marL="53975" indent="-53975" algn="l">
                        <a:buFont typeface="Arial" pitchFamily="34" charset="0"/>
                        <a:buChar char="•"/>
                      </a:pPr>
                      <a:r>
                        <a:rPr lang="en-US" sz="800" dirty="0" smtClean="0"/>
                        <a:t>Has</a:t>
                      </a:r>
                      <a:r>
                        <a:rPr lang="en-US" sz="800" baseline="0" dirty="0" smtClean="0"/>
                        <a:t> </a:t>
                      </a:r>
                      <a:r>
                        <a:rPr lang="en-US" sz="800" dirty="0" smtClean="0"/>
                        <a:t>Havana features</a:t>
                      </a:r>
                      <a:endParaRPr lang="en-US" sz="800"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414991">
                <a:tc>
                  <a:txBody>
                    <a:bodyPr/>
                    <a:lstStyle/>
                    <a:p>
                      <a:r>
                        <a:rPr lang="en-US" sz="1000" b="1" dirty="0" smtClean="0"/>
                        <a:t>CloudScaling</a:t>
                      </a:r>
                      <a:endParaRPr lang="en-US" sz="1000" b="1"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53975" indent="-53975" algn="l">
                        <a:buFont typeface="Arial" pitchFamily="34" charset="0"/>
                        <a:buChar char="•"/>
                      </a:pPr>
                      <a:r>
                        <a:rPr lang="en-US" sz="800" dirty="0" smtClean="0"/>
                        <a:t>OCS 2.5 at Grizzly level. No free distro download. Supports hybrid w</a:t>
                      </a:r>
                      <a:r>
                        <a:rPr lang="en-US" sz="800" baseline="0" dirty="0" smtClean="0"/>
                        <a:t> AWS, GCE</a:t>
                      </a:r>
                      <a:endParaRPr lang="en-US" sz="800"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414991">
                <a:tc>
                  <a:txBody>
                    <a:bodyPr/>
                    <a:lstStyle/>
                    <a:p>
                      <a:r>
                        <a:rPr lang="en-US" sz="1000" b="1" dirty="0" smtClean="0"/>
                        <a:t>Piston</a:t>
                      </a:r>
                      <a:endParaRPr lang="en-US" sz="1000" b="1"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rgbClr val="6BFF99"/>
                    </a:solidFill>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rgbClr val="6BFF99"/>
                    </a:solidFill>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53975" indent="-53975" algn="l">
                        <a:buFont typeface="Arial" pitchFamily="34" charset="0"/>
                        <a:buChar char="•"/>
                      </a:pPr>
                      <a:r>
                        <a:rPr lang="en-US" sz="800" dirty="0" smtClean="0"/>
                        <a:t>90</a:t>
                      </a:r>
                      <a:r>
                        <a:rPr lang="en-US" sz="800" baseline="0" dirty="0" smtClean="0"/>
                        <a:t> day free trial, support. </a:t>
                      </a:r>
                      <a:r>
                        <a:rPr lang="en-US" sz="800" dirty="0" smtClean="0"/>
                        <a:t>Online training $285. VC: $12.5M 2rounds</a:t>
                      </a:r>
                      <a:endParaRPr lang="en-US" sz="800"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414991">
                <a:tc>
                  <a:txBody>
                    <a:bodyPr/>
                    <a:lstStyle/>
                    <a:p>
                      <a:r>
                        <a:rPr lang="en-US" sz="1000" b="1" dirty="0" smtClean="0"/>
                        <a:t>Cisco</a:t>
                      </a:r>
                      <a:endParaRPr lang="en-US" sz="1000" b="1"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endParaRPr lang="en-US" sz="19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285750" indent="-285750" algn="l">
                        <a:buFont typeface="Arial" pitchFamily="34" charset="0"/>
                        <a:buChar char="•"/>
                      </a:pPr>
                      <a:endParaRPr lang="en-US" sz="800" dirty="0"/>
                    </a:p>
                  </a:txBody>
                  <a:tcPr marL="60960" marR="60960" marT="60960" marB="6096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marL="53975" indent="-53975" algn="l">
                        <a:buFont typeface="Arial" pitchFamily="34" charset="0"/>
                        <a:buChar char="•"/>
                      </a:pPr>
                      <a:r>
                        <a:rPr lang="en-US" sz="800" dirty="0" smtClean="0"/>
                        <a:t>Announced 3 accelerator</a:t>
                      </a:r>
                      <a:r>
                        <a:rPr lang="en-US" sz="800" baseline="0" dirty="0" smtClean="0"/>
                        <a:t> paks to run Red hat OpenStack distro on Cisco UCS, Nexus, LSI</a:t>
                      </a:r>
                      <a:endParaRPr lang="en-US" sz="800" dirty="0"/>
                    </a:p>
                  </a:txBody>
                  <a:tcPr marL="60960" marR="60960" marT="60960" marB="6096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bl>
          </a:graphicData>
        </a:graphic>
      </p:graphicFrame>
      <p:pic>
        <p:nvPicPr>
          <p:cNvPr id="34" name="Picture 33"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9768" y="1717379"/>
            <a:ext cx="341376" cy="341376"/>
          </a:xfrm>
          <a:prstGeom prst="rect">
            <a:avLst/>
          </a:prstGeom>
        </p:spPr>
      </p:pic>
      <p:pic>
        <p:nvPicPr>
          <p:cNvPr id="43" name="Picture 42"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3579" y="1277112"/>
            <a:ext cx="341376" cy="341376"/>
          </a:xfrm>
          <a:prstGeom prst="rect">
            <a:avLst/>
          </a:prstGeom>
        </p:spPr>
      </p:pic>
      <p:pic>
        <p:nvPicPr>
          <p:cNvPr id="46" name="Picture 45"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2727" y="1282060"/>
            <a:ext cx="331480" cy="331480"/>
          </a:xfrm>
          <a:prstGeom prst="rect">
            <a:avLst/>
          </a:prstGeom>
        </p:spPr>
      </p:pic>
      <p:pic>
        <p:nvPicPr>
          <p:cNvPr id="127" name="Picture 126"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779" y="1717379"/>
            <a:ext cx="341376" cy="341376"/>
          </a:xfrm>
          <a:prstGeom prst="rect">
            <a:avLst/>
          </a:prstGeom>
        </p:spPr>
      </p:pic>
      <p:pic>
        <p:nvPicPr>
          <p:cNvPr id="128" name="Picture 127"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3579" y="1717379"/>
            <a:ext cx="341376" cy="341376"/>
          </a:xfrm>
          <a:prstGeom prst="rect">
            <a:avLst/>
          </a:prstGeom>
        </p:spPr>
      </p:pic>
      <p:pic>
        <p:nvPicPr>
          <p:cNvPr id="137" name="Picture 136"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9512" y="1717379"/>
            <a:ext cx="341376" cy="341376"/>
          </a:xfrm>
          <a:prstGeom prst="rect">
            <a:avLst/>
          </a:prstGeom>
        </p:spPr>
      </p:pic>
      <p:pic>
        <p:nvPicPr>
          <p:cNvPr id="138" name="Picture 137"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9312" y="1717379"/>
            <a:ext cx="341376" cy="341376"/>
          </a:xfrm>
          <a:prstGeom prst="rect">
            <a:avLst/>
          </a:prstGeom>
        </p:spPr>
      </p:pic>
      <p:pic>
        <p:nvPicPr>
          <p:cNvPr id="139" name="Picture 138"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8312" y="1717379"/>
            <a:ext cx="341376" cy="341376"/>
          </a:xfrm>
          <a:prstGeom prst="rect">
            <a:avLst/>
          </a:prstGeom>
        </p:spPr>
      </p:pic>
      <p:pic>
        <p:nvPicPr>
          <p:cNvPr id="140" name="Picture 139"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6779" y="1717379"/>
            <a:ext cx="341376" cy="341376"/>
          </a:xfrm>
          <a:prstGeom prst="rect">
            <a:avLst/>
          </a:prstGeom>
        </p:spPr>
      </p:pic>
      <p:pic>
        <p:nvPicPr>
          <p:cNvPr id="141" name="Picture 140"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4460" y="1282060"/>
            <a:ext cx="331480" cy="331480"/>
          </a:xfrm>
          <a:prstGeom prst="rect">
            <a:avLst/>
          </a:prstGeom>
        </p:spPr>
      </p:pic>
      <p:pic>
        <p:nvPicPr>
          <p:cNvPr id="142" name="Picture 141" descr="On-Roadmap-Arrow.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9310" y="1304776"/>
            <a:ext cx="421383" cy="286048"/>
          </a:xfrm>
          <a:prstGeom prst="rect">
            <a:avLst/>
          </a:prstGeom>
        </p:spPr>
      </p:pic>
      <p:pic>
        <p:nvPicPr>
          <p:cNvPr id="143" name="Picture 142" descr="On-Roadmap-Arrow.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6777" y="1304776"/>
            <a:ext cx="421383" cy="286048"/>
          </a:xfrm>
          <a:prstGeom prst="rect">
            <a:avLst/>
          </a:prstGeom>
        </p:spPr>
      </p:pic>
      <p:pic>
        <p:nvPicPr>
          <p:cNvPr id="144" name="Picture 143" descr="On-Roadmap-Arrow.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28310" y="1304776"/>
            <a:ext cx="421383" cy="286048"/>
          </a:xfrm>
          <a:prstGeom prst="rect">
            <a:avLst/>
          </a:prstGeom>
        </p:spPr>
      </p:pic>
      <p:pic>
        <p:nvPicPr>
          <p:cNvPr id="145" name="Picture 144"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9768" y="2174579"/>
            <a:ext cx="341376" cy="341376"/>
          </a:xfrm>
          <a:prstGeom prst="rect">
            <a:avLst/>
          </a:prstGeom>
        </p:spPr>
      </p:pic>
      <p:pic>
        <p:nvPicPr>
          <p:cNvPr id="146" name="Picture 145"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7779" y="2174579"/>
            <a:ext cx="341376" cy="341376"/>
          </a:xfrm>
          <a:prstGeom prst="rect">
            <a:avLst/>
          </a:prstGeom>
        </p:spPr>
      </p:pic>
      <p:pic>
        <p:nvPicPr>
          <p:cNvPr id="147" name="Picture 146"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3579" y="2174579"/>
            <a:ext cx="341376" cy="341376"/>
          </a:xfrm>
          <a:prstGeom prst="rect">
            <a:avLst/>
          </a:prstGeom>
        </p:spPr>
      </p:pic>
      <p:pic>
        <p:nvPicPr>
          <p:cNvPr id="148" name="Picture 147" descr="On-Roadmap-Arrow.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29510" y="2202243"/>
            <a:ext cx="421383" cy="286048"/>
          </a:xfrm>
          <a:prstGeom prst="rect">
            <a:avLst/>
          </a:prstGeom>
        </p:spPr>
      </p:pic>
      <p:pic>
        <p:nvPicPr>
          <p:cNvPr id="149" name="Picture 148"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9312" y="2174579"/>
            <a:ext cx="341376" cy="341376"/>
          </a:xfrm>
          <a:prstGeom prst="rect">
            <a:avLst/>
          </a:prstGeom>
        </p:spPr>
      </p:pic>
      <p:pic>
        <p:nvPicPr>
          <p:cNvPr id="150" name="Picture 149"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912" y="2174579"/>
            <a:ext cx="341376" cy="341376"/>
          </a:xfrm>
          <a:prstGeom prst="rect">
            <a:avLst/>
          </a:prstGeom>
        </p:spPr>
      </p:pic>
      <p:pic>
        <p:nvPicPr>
          <p:cNvPr id="151" name="Picture 150"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3260" y="2179527"/>
            <a:ext cx="331480" cy="331480"/>
          </a:xfrm>
          <a:prstGeom prst="rect">
            <a:avLst/>
          </a:prstGeom>
        </p:spPr>
      </p:pic>
      <p:pic>
        <p:nvPicPr>
          <p:cNvPr id="152" name="Picture 151"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727" y="2179527"/>
            <a:ext cx="331480" cy="331480"/>
          </a:xfrm>
          <a:prstGeom prst="rect">
            <a:avLst/>
          </a:prstGeom>
        </p:spPr>
      </p:pic>
      <p:pic>
        <p:nvPicPr>
          <p:cNvPr id="153" name="Picture 152"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3260" y="2636727"/>
            <a:ext cx="331480" cy="331480"/>
          </a:xfrm>
          <a:prstGeom prst="rect">
            <a:avLst/>
          </a:prstGeom>
        </p:spPr>
      </p:pic>
      <p:pic>
        <p:nvPicPr>
          <p:cNvPr id="154" name="Picture 153"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727" y="2636727"/>
            <a:ext cx="331480" cy="331480"/>
          </a:xfrm>
          <a:prstGeom prst="rect">
            <a:avLst/>
          </a:prstGeom>
        </p:spPr>
      </p:pic>
      <p:pic>
        <p:nvPicPr>
          <p:cNvPr id="155" name="Picture 154"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3260" y="3060060"/>
            <a:ext cx="331480" cy="331480"/>
          </a:xfrm>
          <a:prstGeom prst="rect">
            <a:avLst/>
          </a:prstGeom>
        </p:spPr>
      </p:pic>
      <p:pic>
        <p:nvPicPr>
          <p:cNvPr id="156" name="Picture 155"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727" y="3060060"/>
            <a:ext cx="331480" cy="331480"/>
          </a:xfrm>
          <a:prstGeom prst="rect">
            <a:avLst/>
          </a:prstGeom>
        </p:spPr>
      </p:pic>
      <p:pic>
        <p:nvPicPr>
          <p:cNvPr id="157" name="Picture 156"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3260" y="3474927"/>
            <a:ext cx="331480" cy="331480"/>
          </a:xfrm>
          <a:prstGeom prst="rect">
            <a:avLst/>
          </a:prstGeom>
        </p:spPr>
      </p:pic>
      <p:pic>
        <p:nvPicPr>
          <p:cNvPr id="158" name="Picture 157"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727" y="3474927"/>
            <a:ext cx="331480" cy="331480"/>
          </a:xfrm>
          <a:prstGeom prst="rect">
            <a:avLst/>
          </a:prstGeom>
        </p:spPr>
      </p:pic>
      <p:pic>
        <p:nvPicPr>
          <p:cNvPr id="159" name="Picture 158"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727" y="3898260"/>
            <a:ext cx="331480" cy="331480"/>
          </a:xfrm>
          <a:prstGeom prst="rect">
            <a:avLst/>
          </a:prstGeom>
        </p:spPr>
      </p:pic>
      <p:pic>
        <p:nvPicPr>
          <p:cNvPr id="160" name="Picture 159"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727" y="4321593"/>
            <a:ext cx="331480" cy="331480"/>
          </a:xfrm>
          <a:prstGeom prst="rect">
            <a:avLst/>
          </a:prstGeom>
        </p:spPr>
      </p:pic>
      <p:pic>
        <p:nvPicPr>
          <p:cNvPr id="161" name="Picture 160"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727" y="4744927"/>
            <a:ext cx="331480" cy="331480"/>
          </a:xfrm>
          <a:prstGeom prst="rect">
            <a:avLst/>
          </a:prstGeom>
        </p:spPr>
      </p:pic>
      <p:pic>
        <p:nvPicPr>
          <p:cNvPr id="162" name="Picture 161"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727" y="5168260"/>
            <a:ext cx="331480" cy="331480"/>
          </a:xfrm>
          <a:prstGeom prst="rect">
            <a:avLst/>
          </a:prstGeom>
        </p:spPr>
      </p:pic>
      <p:pic>
        <p:nvPicPr>
          <p:cNvPr id="163" name="Picture 162"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727" y="5583127"/>
            <a:ext cx="331480" cy="331480"/>
          </a:xfrm>
          <a:prstGeom prst="rect">
            <a:avLst/>
          </a:prstGeom>
        </p:spPr>
      </p:pic>
      <p:pic>
        <p:nvPicPr>
          <p:cNvPr id="164" name="Picture 163"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727" y="5997993"/>
            <a:ext cx="331480" cy="331480"/>
          </a:xfrm>
          <a:prstGeom prst="rect">
            <a:avLst/>
          </a:prstGeom>
        </p:spPr>
      </p:pic>
      <p:pic>
        <p:nvPicPr>
          <p:cNvPr id="165" name="Picture 164"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9768" y="5578179"/>
            <a:ext cx="341376" cy="341376"/>
          </a:xfrm>
          <a:prstGeom prst="rect">
            <a:avLst/>
          </a:prstGeom>
        </p:spPr>
      </p:pic>
      <p:pic>
        <p:nvPicPr>
          <p:cNvPr id="166" name="Picture 165"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3579" y="5578179"/>
            <a:ext cx="341376" cy="341376"/>
          </a:xfrm>
          <a:prstGeom prst="rect">
            <a:avLst/>
          </a:prstGeom>
        </p:spPr>
      </p:pic>
      <p:pic>
        <p:nvPicPr>
          <p:cNvPr id="167" name="Picture 166"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9512" y="5578179"/>
            <a:ext cx="341376" cy="341376"/>
          </a:xfrm>
          <a:prstGeom prst="rect">
            <a:avLst/>
          </a:prstGeom>
        </p:spPr>
      </p:pic>
      <p:pic>
        <p:nvPicPr>
          <p:cNvPr id="168" name="Picture 167"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9312" y="5578179"/>
            <a:ext cx="341376" cy="341376"/>
          </a:xfrm>
          <a:prstGeom prst="rect">
            <a:avLst/>
          </a:prstGeom>
        </p:spPr>
      </p:pic>
      <p:pic>
        <p:nvPicPr>
          <p:cNvPr id="169" name="Picture 168"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9912" y="5578179"/>
            <a:ext cx="341376" cy="341376"/>
          </a:xfrm>
          <a:prstGeom prst="rect">
            <a:avLst/>
          </a:prstGeom>
        </p:spPr>
      </p:pic>
      <p:pic>
        <p:nvPicPr>
          <p:cNvPr id="170" name="Picture 169"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8312" y="5578179"/>
            <a:ext cx="341376" cy="341376"/>
          </a:xfrm>
          <a:prstGeom prst="rect">
            <a:avLst/>
          </a:prstGeom>
        </p:spPr>
      </p:pic>
      <p:pic>
        <p:nvPicPr>
          <p:cNvPr id="171" name="Picture 170"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9512" y="5163312"/>
            <a:ext cx="341376" cy="341376"/>
          </a:xfrm>
          <a:prstGeom prst="rect">
            <a:avLst/>
          </a:prstGeom>
        </p:spPr>
      </p:pic>
      <p:pic>
        <p:nvPicPr>
          <p:cNvPr id="172" name="Picture 171"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9512" y="4739979"/>
            <a:ext cx="341376" cy="341376"/>
          </a:xfrm>
          <a:prstGeom prst="rect">
            <a:avLst/>
          </a:prstGeom>
        </p:spPr>
      </p:pic>
      <p:pic>
        <p:nvPicPr>
          <p:cNvPr id="173" name="Picture 172"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9512" y="4316645"/>
            <a:ext cx="341376" cy="341376"/>
          </a:xfrm>
          <a:prstGeom prst="rect">
            <a:avLst/>
          </a:prstGeom>
        </p:spPr>
      </p:pic>
      <p:pic>
        <p:nvPicPr>
          <p:cNvPr id="174" name="Picture 173"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9512" y="3469979"/>
            <a:ext cx="341376" cy="341376"/>
          </a:xfrm>
          <a:prstGeom prst="rect">
            <a:avLst/>
          </a:prstGeom>
        </p:spPr>
      </p:pic>
      <p:pic>
        <p:nvPicPr>
          <p:cNvPr id="175" name="Picture 174"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9512" y="2631779"/>
            <a:ext cx="341376" cy="341376"/>
          </a:xfrm>
          <a:prstGeom prst="rect">
            <a:avLst/>
          </a:prstGeom>
        </p:spPr>
      </p:pic>
      <p:pic>
        <p:nvPicPr>
          <p:cNvPr id="176" name="Picture 175"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4716" y="5997993"/>
            <a:ext cx="331480" cy="331480"/>
          </a:xfrm>
          <a:prstGeom prst="rect">
            <a:avLst/>
          </a:prstGeom>
        </p:spPr>
      </p:pic>
      <p:pic>
        <p:nvPicPr>
          <p:cNvPr id="177" name="Picture 176"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2727" y="5997993"/>
            <a:ext cx="331480" cy="331480"/>
          </a:xfrm>
          <a:prstGeom prst="rect">
            <a:avLst/>
          </a:prstGeom>
        </p:spPr>
      </p:pic>
      <p:pic>
        <p:nvPicPr>
          <p:cNvPr id="178" name="Picture 177"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4460" y="5997993"/>
            <a:ext cx="331480" cy="331480"/>
          </a:xfrm>
          <a:prstGeom prst="rect">
            <a:avLst/>
          </a:prstGeom>
        </p:spPr>
      </p:pic>
      <p:pic>
        <p:nvPicPr>
          <p:cNvPr id="179" name="Picture 178"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4260" y="5997993"/>
            <a:ext cx="331480" cy="331480"/>
          </a:xfrm>
          <a:prstGeom prst="rect">
            <a:avLst/>
          </a:prstGeom>
        </p:spPr>
      </p:pic>
      <p:pic>
        <p:nvPicPr>
          <p:cNvPr id="180" name="Picture 179"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912" y="5993045"/>
            <a:ext cx="341376" cy="341376"/>
          </a:xfrm>
          <a:prstGeom prst="rect">
            <a:avLst/>
          </a:prstGeom>
        </p:spPr>
      </p:pic>
      <p:pic>
        <p:nvPicPr>
          <p:cNvPr id="181" name="Picture 180"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8312" y="5993045"/>
            <a:ext cx="341376" cy="341376"/>
          </a:xfrm>
          <a:prstGeom prst="rect">
            <a:avLst/>
          </a:prstGeom>
        </p:spPr>
      </p:pic>
      <p:pic>
        <p:nvPicPr>
          <p:cNvPr id="182" name="Picture 181"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912" y="5163312"/>
            <a:ext cx="341376" cy="341376"/>
          </a:xfrm>
          <a:prstGeom prst="rect">
            <a:avLst/>
          </a:prstGeom>
        </p:spPr>
      </p:pic>
      <p:pic>
        <p:nvPicPr>
          <p:cNvPr id="183" name="Picture 182"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912" y="4739979"/>
            <a:ext cx="341376" cy="341376"/>
          </a:xfrm>
          <a:prstGeom prst="rect">
            <a:avLst/>
          </a:prstGeom>
        </p:spPr>
      </p:pic>
      <p:pic>
        <p:nvPicPr>
          <p:cNvPr id="184" name="Picture 183"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912" y="4316645"/>
            <a:ext cx="341376" cy="341376"/>
          </a:xfrm>
          <a:prstGeom prst="rect">
            <a:avLst/>
          </a:prstGeom>
        </p:spPr>
      </p:pic>
      <p:pic>
        <p:nvPicPr>
          <p:cNvPr id="185" name="Picture 184"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912" y="3893312"/>
            <a:ext cx="341376" cy="341376"/>
          </a:xfrm>
          <a:prstGeom prst="rect">
            <a:avLst/>
          </a:prstGeom>
        </p:spPr>
      </p:pic>
      <p:pic>
        <p:nvPicPr>
          <p:cNvPr id="186" name="Picture 185"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912" y="3469979"/>
            <a:ext cx="341376" cy="341376"/>
          </a:xfrm>
          <a:prstGeom prst="rect">
            <a:avLst/>
          </a:prstGeom>
        </p:spPr>
      </p:pic>
      <p:pic>
        <p:nvPicPr>
          <p:cNvPr id="187" name="Picture 186"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912" y="3055112"/>
            <a:ext cx="341376" cy="341376"/>
          </a:xfrm>
          <a:prstGeom prst="rect">
            <a:avLst/>
          </a:prstGeom>
        </p:spPr>
      </p:pic>
      <p:pic>
        <p:nvPicPr>
          <p:cNvPr id="188" name="Picture 187"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912" y="2631779"/>
            <a:ext cx="341376" cy="341376"/>
          </a:xfrm>
          <a:prstGeom prst="rect">
            <a:avLst/>
          </a:prstGeom>
        </p:spPr>
      </p:pic>
      <p:pic>
        <p:nvPicPr>
          <p:cNvPr id="189" name="Picture 188"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9912" y="1717379"/>
            <a:ext cx="341376" cy="341376"/>
          </a:xfrm>
          <a:prstGeom prst="rect">
            <a:avLst/>
          </a:prstGeom>
        </p:spPr>
      </p:pic>
      <p:pic>
        <p:nvPicPr>
          <p:cNvPr id="190" name="Picture 189"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4860" y="1282060"/>
            <a:ext cx="331480" cy="331480"/>
          </a:xfrm>
          <a:prstGeom prst="rect">
            <a:avLst/>
          </a:prstGeom>
        </p:spPr>
      </p:pic>
      <p:pic>
        <p:nvPicPr>
          <p:cNvPr id="191" name="Picture 190"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8312" y="3893312"/>
            <a:ext cx="341376" cy="341376"/>
          </a:xfrm>
          <a:prstGeom prst="rect">
            <a:avLst/>
          </a:prstGeom>
        </p:spPr>
      </p:pic>
      <p:pic>
        <p:nvPicPr>
          <p:cNvPr id="192" name="Picture 191" descr="On-Roadmap-Arrow.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28310" y="4344309"/>
            <a:ext cx="421383" cy="286048"/>
          </a:xfrm>
          <a:prstGeom prst="rect">
            <a:avLst/>
          </a:prstGeom>
        </p:spPr>
      </p:pic>
      <p:pic>
        <p:nvPicPr>
          <p:cNvPr id="194" name="Picture 193"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3260" y="4744927"/>
            <a:ext cx="331480" cy="331480"/>
          </a:xfrm>
          <a:prstGeom prst="rect">
            <a:avLst/>
          </a:prstGeom>
        </p:spPr>
      </p:pic>
      <p:pic>
        <p:nvPicPr>
          <p:cNvPr id="195" name="Picture 194"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3260" y="5168260"/>
            <a:ext cx="331480" cy="331480"/>
          </a:xfrm>
          <a:prstGeom prst="rect">
            <a:avLst/>
          </a:prstGeom>
        </p:spPr>
      </p:pic>
      <p:pic>
        <p:nvPicPr>
          <p:cNvPr id="196" name="Picture 195"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9312" y="5163312"/>
            <a:ext cx="341376" cy="341376"/>
          </a:xfrm>
          <a:prstGeom prst="rect">
            <a:avLst/>
          </a:prstGeom>
        </p:spPr>
      </p:pic>
      <p:pic>
        <p:nvPicPr>
          <p:cNvPr id="197" name="Picture 196"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9312" y="4739979"/>
            <a:ext cx="341376" cy="341376"/>
          </a:xfrm>
          <a:prstGeom prst="rect">
            <a:avLst/>
          </a:prstGeom>
        </p:spPr>
      </p:pic>
      <p:pic>
        <p:nvPicPr>
          <p:cNvPr id="198" name="Picture 197"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4260" y="4321593"/>
            <a:ext cx="331480" cy="331480"/>
          </a:xfrm>
          <a:prstGeom prst="rect">
            <a:avLst/>
          </a:prstGeom>
        </p:spPr>
      </p:pic>
      <p:pic>
        <p:nvPicPr>
          <p:cNvPr id="199" name="Picture 198"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9312" y="3893312"/>
            <a:ext cx="341376" cy="341376"/>
          </a:xfrm>
          <a:prstGeom prst="rect">
            <a:avLst/>
          </a:prstGeom>
        </p:spPr>
      </p:pic>
      <p:pic>
        <p:nvPicPr>
          <p:cNvPr id="200" name="Picture 199"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9312" y="3469979"/>
            <a:ext cx="341376" cy="341376"/>
          </a:xfrm>
          <a:prstGeom prst="rect">
            <a:avLst/>
          </a:prstGeom>
        </p:spPr>
      </p:pic>
      <p:pic>
        <p:nvPicPr>
          <p:cNvPr id="201" name="Picture 200"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4260" y="3060060"/>
            <a:ext cx="331480" cy="331480"/>
          </a:xfrm>
          <a:prstGeom prst="rect">
            <a:avLst/>
          </a:prstGeom>
        </p:spPr>
      </p:pic>
      <p:pic>
        <p:nvPicPr>
          <p:cNvPr id="202" name="Picture 201"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4260" y="2636727"/>
            <a:ext cx="331480" cy="331480"/>
          </a:xfrm>
          <a:prstGeom prst="rect">
            <a:avLst/>
          </a:prstGeom>
        </p:spPr>
      </p:pic>
      <p:pic>
        <p:nvPicPr>
          <p:cNvPr id="203" name="Picture 202"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4460" y="3060060"/>
            <a:ext cx="331480" cy="331480"/>
          </a:xfrm>
          <a:prstGeom prst="rect">
            <a:avLst/>
          </a:prstGeom>
        </p:spPr>
      </p:pic>
      <p:pic>
        <p:nvPicPr>
          <p:cNvPr id="204" name="Picture 203"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9512" y="3893312"/>
            <a:ext cx="341376" cy="341376"/>
          </a:xfrm>
          <a:prstGeom prst="rect">
            <a:avLst/>
          </a:prstGeom>
        </p:spPr>
      </p:pic>
      <p:pic>
        <p:nvPicPr>
          <p:cNvPr id="205" name="Picture 204"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3579" y="3893312"/>
            <a:ext cx="341376" cy="341376"/>
          </a:xfrm>
          <a:prstGeom prst="rect">
            <a:avLst/>
          </a:prstGeom>
        </p:spPr>
      </p:pic>
      <p:pic>
        <p:nvPicPr>
          <p:cNvPr id="206" name="Picture 205"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779" y="3893312"/>
            <a:ext cx="341376" cy="341376"/>
          </a:xfrm>
          <a:prstGeom prst="rect">
            <a:avLst/>
          </a:prstGeom>
        </p:spPr>
      </p:pic>
      <p:pic>
        <p:nvPicPr>
          <p:cNvPr id="207" name="Picture 206" descr="On-Roadmap-Arrow.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59766" y="3920976"/>
            <a:ext cx="421383" cy="286048"/>
          </a:xfrm>
          <a:prstGeom prst="rect">
            <a:avLst/>
          </a:prstGeom>
        </p:spPr>
      </p:pic>
      <p:pic>
        <p:nvPicPr>
          <p:cNvPr id="208" name="Picture 207"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4716" y="2636727"/>
            <a:ext cx="331480" cy="331480"/>
          </a:xfrm>
          <a:prstGeom prst="rect">
            <a:avLst/>
          </a:prstGeom>
        </p:spPr>
      </p:pic>
      <p:pic>
        <p:nvPicPr>
          <p:cNvPr id="209" name="Picture 208"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4716" y="3060060"/>
            <a:ext cx="331480" cy="331480"/>
          </a:xfrm>
          <a:prstGeom prst="rect">
            <a:avLst/>
          </a:prstGeom>
        </p:spPr>
      </p:pic>
      <p:pic>
        <p:nvPicPr>
          <p:cNvPr id="210" name="Picture 209"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4716" y="3474927"/>
            <a:ext cx="331480" cy="331480"/>
          </a:xfrm>
          <a:prstGeom prst="rect">
            <a:avLst/>
          </a:prstGeom>
        </p:spPr>
      </p:pic>
      <p:pic>
        <p:nvPicPr>
          <p:cNvPr id="211" name="Picture 210"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4716" y="4321593"/>
            <a:ext cx="331480" cy="331480"/>
          </a:xfrm>
          <a:prstGeom prst="rect">
            <a:avLst/>
          </a:prstGeom>
        </p:spPr>
      </p:pic>
      <p:pic>
        <p:nvPicPr>
          <p:cNvPr id="212" name="Picture 211"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4716" y="4744927"/>
            <a:ext cx="331480" cy="331480"/>
          </a:xfrm>
          <a:prstGeom prst="rect">
            <a:avLst/>
          </a:prstGeom>
        </p:spPr>
      </p:pic>
      <p:pic>
        <p:nvPicPr>
          <p:cNvPr id="213" name="Picture 212"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4716" y="5168260"/>
            <a:ext cx="331480" cy="331480"/>
          </a:xfrm>
          <a:prstGeom prst="rect">
            <a:avLst/>
          </a:prstGeom>
        </p:spPr>
      </p:pic>
      <p:pic>
        <p:nvPicPr>
          <p:cNvPr id="214" name="Picture 213"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2727" y="5168260"/>
            <a:ext cx="331480" cy="331480"/>
          </a:xfrm>
          <a:prstGeom prst="rect">
            <a:avLst/>
          </a:prstGeom>
        </p:spPr>
      </p:pic>
      <p:pic>
        <p:nvPicPr>
          <p:cNvPr id="215" name="Picture 214"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68527" y="5168260"/>
            <a:ext cx="331480" cy="331480"/>
          </a:xfrm>
          <a:prstGeom prst="rect">
            <a:avLst/>
          </a:prstGeom>
        </p:spPr>
      </p:pic>
      <p:pic>
        <p:nvPicPr>
          <p:cNvPr id="216" name="Picture 215"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2727" y="5583127"/>
            <a:ext cx="331480" cy="331480"/>
          </a:xfrm>
          <a:prstGeom prst="rect">
            <a:avLst/>
          </a:prstGeom>
        </p:spPr>
      </p:pic>
      <p:pic>
        <p:nvPicPr>
          <p:cNvPr id="217" name="Picture 216" descr="No-Solution-Circ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3579" y="5993045"/>
            <a:ext cx="341376" cy="341376"/>
          </a:xfrm>
          <a:prstGeom prst="rect">
            <a:avLst/>
          </a:prstGeom>
        </p:spPr>
      </p:pic>
      <p:pic>
        <p:nvPicPr>
          <p:cNvPr id="218" name="Picture 217"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7779" y="4739979"/>
            <a:ext cx="341376" cy="341376"/>
          </a:xfrm>
          <a:prstGeom prst="rect">
            <a:avLst/>
          </a:prstGeom>
        </p:spPr>
      </p:pic>
      <p:pic>
        <p:nvPicPr>
          <p:cNvPr id="219" name="Picture 218"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2727" y="4321593"/>
            <a:ext cx="331480" cy="331480"/>
          </a:xfrm>
          <a:prstGeom prst="rect">
            <a:avLst/>
          </a:prstGeom>
        </p:spPr>
      </p:pic>
      <p:pic>
        <p:nvPicPr>
          <p:cNvPr id="220" name="Picture 219"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68527" y="4321593"/>
            <a:ext cx="331480" cy="331480"/>
          </a:xfrm>
          <a:prstGeom prst="rect">
            <a:avLst/>
          </a:prstGeom>
        </p:spPr>
      </p:pic>
      <p:pic>
        <p:nvPicPr>
          <p:cNvPr id="221" name="Picture 220"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68527" y="4744927"/>
            <a:ext cx="331480" cy="331480"/>
          </a:xfrm>
          <a:prstGeom prst="rect">
            <a:avLst/>
          </a:prstGeom>
        </p:spPr>
      </p:pic>
      <p:pic>
        <p:nvPicPr>
          <p:cNvPr id="222" name="Picture 221"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3579" y="3469979"/>
            <a:ext cx="341376" cy="341376"/>
          </a:xfrm>
          <a:prstGeom prst="rect">
            <a:avLst/>
          </a:prstGeom>
        </p:spPr>
      </p:pic>
      <p:pic>
        <p:nvPicPr>
          <p:cNvPr id="223" name="Picture 222"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2727" y="3474927"/>
            <a:ext cx="331480" cy="331480"/>
          </a:xfrm>
          <a:prstGeom prst="rect">
            <a:avLst/>
          </a:prstGeom>
        </p:spPr>
      </p:pic>
      <p:pic>
        <p:nvPicPr>
          <p:cNvPr id="224" name="Picture 223"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2727" y="3060060"/>
            <a:ext cx="331480" cy="331480"/>
          </a:xfrm>
          <a:prstGeom prst="rect">
            <a:avLst/>
          </a:prstGeom>
        </p:spPr>
      </p:pic>
      <p:pic>
        <p:nvPicPr>
          <p:cNvPr id="225" name="Picture 224"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68527" y="3060060"/>
            <a:ext cx="331480" cy="331480"/>
          </a:xfrm>
          <a:prstGeom prst="rect">
            <a:avLst/>
          </a:prstGeom>
        </p:spPr>
      </p:pic>
      <p:pic>
        <p:nvPicPr>
          <p:cNvPr id="226" name="Picture 225"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2727" y="2636727"/>
            <a:ext cx="331480" cy="331480"/>
          </a:xfrm>
          <a:prstGeom prst="rect">
            <a:avLst/>
          </a:prstGeom>
        </p:spPr>
      </p:pic>
      <p:pic>
        <p:nvPicPr>
          <p:cNvPr id="227" name="Picture 226" descr="Partial-Circ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68527" y="2636727"/>
            <a:ext cx="331480" cy="331480"/>
          </a:xfrm>
          <a:prstGeom prst="rect">
            <a:avLst/>
          </a:prstGeom>
        </p:spPr>
      </p:pic>
      <p:pic>
        <p:nvPicPr>
          <p:cNvPr id="232" name="Picture 231" descr="Complete-Circl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57584" y="294984"/>
            <a:ext cx="207257" cy="207257"/>
          </a:xfrm>
          <a:prstGeom prst="rect">
            <a:avLst/>
          </a:prstGeom>
        </p:spPr>
      </p:pic>
      <p:pic>
        <p:nvPicPr>
          <p:cNvPr id="233" name="Picture 232" descr="Partial-Circle.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93867" y="299934"/>
            <a:ext cx="197356" cy="197356"/>
          </a:xfrm>
          <a:prstGeom prst="rect">
            <a:avLst/>
          </a:prstGeom>
        </p:spPr>
      </p:pic>
      <p:pic>
        <p:nvPicPr>
          <p:cNvPr id="234" name="Picture 233" descr="No-Solution-Circl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76317" y="294984"/>
            <a:ext cx="207257" cy="207257"/>
          </a:xfrm>
          <a:prstGeom prst="rect">
            <a:avLst/>
          </a:prstGeom>
        </p:spPr>
      </p:pic>
      <p:pic>
        <p:nvPicPr>
          <p:cNvPr id="235" name="Picture 234" descr="On-Roadmap-Arrow.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03110" y="322651"/>
            <a:ext cx="262885" cy="178459"/>
          </a:xfrm>
          <a:prstGeom prst="rect">
            <a:avLst/>
          </a:prstGeom>
        </p:spPr>
      </p:pic>
      <p:sp>
        <p:nvSpPr>
          <p:cNvPr id="86" name="Rectangle 85"/>
          <p:cNvSpPr/>
          <p:nvPr/>
        </p:nvSpPr>
        <p:spPr>
          <a:xfrm>
            <a:off x="9719734" y="304800"/>
            <a:ext cx="194733" cy="194733"/>
          </a:xfrm>
          <a:prstGeom prst="rect">
            <a:avLst/>
          </a:prstGeom>
          <a:solidFill>
            <a:srgbClr val="6BFF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6">
                  <a:lumMod val="40000"/>
                  <a:lumOff val="60000"/>
                </a:schemeClr>
              </a:solidFill>
            </a:endParaRPr>
          </a:p>
        </p:txBody>
      </p:sp>
      <p:sp>
        <p:nvSpPr>
          <p:cNvPr id="236" name="TextBox 235"/>
          <p:cNvSpPr txBox="1"/>
          <p:nvPr/>
        </p:nvSpPr>
        <p:spPr>
          <a:xfrm>
            <a:off x="6002867" y="245535"/>
            <a:ext cx="745067" cy="246221"/>
          </a:xfrm>
          <a:prstGeom prst="rect">
            <a:avLst/>
          </a:prstGeom>
          <a:noFill/>
        </p:spPr>
        <p:txBody>
          <a:bodyPr wrap="square" rtlCol="0">
            <a:spAutoFit/>
          </a:bodyPr>
          <a:lstStyle/>
          <a:p>
            <a:pPr defTabSz="573603">
              <a:spcAft>
                <a:spcPts val="533"/>
              </a:spcAft>
              <a:buSzPct val="100000"/>
            </a:pPr>
            <a:r>
              <a:rPr lang="en-US" sz="1000" dirty="0">
                <a:solidFill>
                  <a:srgbClr val="000000"/>
                </a:solidFill>
                <a:latin typeface="HP Simplified" pitchFamily="34" charset="0"/>
                <a:cs typeface="HP Simplified" pitchFamily="34" charset="0"/>
              </a:rPr>
              <a:t>complete</a:t>
            </a:r>
          </a:p>
        </p:txBody>
      </p:sp>
      <p:sp>
        <p:nvSpPr>
          <p:cNvPr id="237" name="TextBox 236"/>
          <p:cNvSpPr txBox="1"/>
          <p:nvPr/>
        </p:nvSpPr>
        <p:spPr>
          <a:xfrm>
            <a:off x="6934200" y="245535"/>
            <a:ext cx="745067" cy="246221"/>
          </a:xfrm>
          <a:prstGeom prst="rect">
            <a:avLst/>
          </a:prstGeom>
          <a:noFill/>
        </p:spPr>
        <p:txBody>
          <a:bodyPr wrap="square" rtlCol="0">
            <a:spAutoFit/>
          </a:bodyPr>
          <a:lstStyle/>
          <a:p>
            <a:pPr defTabSz="573603">
              <a:spcAft>
                <a:spcPts val="533"/>
              </a:spcAft>
              <a:buSzPct val="100000"/>
            </a:pPr>
            <a:r>
              <a:rPr lang="en-US" sz="1000" dirty="0">
                <a:solidFill>
                  <a:srgbClr val="000000"/>
                </a:solidFill>
                <a:latin typeface="HP Simplified" pitchFamily="34" charset="0"/>
                <a:cs typeface="HP Simplified" pitchFamily="34" charset="0"/>
              </a:rPr>
              <a:t>partial</a:t>
            </a:r>
          </a:p>
        </p:txBody>
      </p:sp>
      <p:sp>
        <p:nvSpPr>
          <p:cNvPr id="239" name="TextBox 238"/>
          <p:cNvSpPr txBox="1"/>
          <p:nvPr/>
        </p:nvSpPr>
        <p:spPr>
          <a:xfrm>
            <a:off x="7721600" y="245535"/>
            <a:ext cx="855133" cy="246221"/>
          </a:xfrm>
          <a:prstGeom prst="rect">
            <a:avLst/>
          </a:prstGeom>
          <a:noFill/>
        </p:spPr>
        <p:txBody>
          <a:bodyPr wrap="square" rtlCol="0">
            <a:spAutoFit/>
          </a:bodyPr>
          <a:lstStyle/>
          <a:p>
            <a:pPr defTabSz="573603">
              <a:spcAft>
                <a:spcPts val="533"/>
              </a:spcAft>
              <a:buSzPct val="100000"/>
            </a:pPr>
            <a:r>
              <a:rPr lang="en-US" sz="1000" dirty="0">
                <a:solidFill>
                  <a:srgbClr val="000000"/>
                </a:solidFill>
                <a:latin typeface="HP Simplified" pitchFamily="34" charset="0"/>
                <a:cs typeface="HP Simplified" pitchFamily="34" charset="0"/>
              </a:rPr>
              <a:t>no solution</a:t>
            </a:r>
          </a:p>
        </p:txBody>
      </p:sp>
      <p:sp>
        <p:nvSpPr>
          <p:cNvPr id="240" name="TextBox 239"/>
          <p:cNvSpPr txBox="1"/>
          <p:nvPr/>
        </p:nvSpPr>
        <p:spPr>
          <a:xfrm>
            <a:off x="8796867" y="245535"/>
            <a:ext cx="939800" cy="246221"/>
          </a:xfrm>
          <a:prstGeom prst="rect">
            <a:avLst/>
          </a:prstGeom>
          <a:noFill/>
        </p:spPr>
        <p:txBody>
          <a:bodyPr wrap="square" rtlCol="0">
            <a:spAutoFit/>
          </a:bodyPr>
          <a:lstStyle/>
          <a:p>
            <a:pPr defTabSz="573603">
              <a:spcAft>
                <a:spcPts val="533"/>
              </a:spcAft>
              <a:buSzPct val="100000"/>
            </a:pPr>
            <a:r>
              <a:rPr lang="en-US" sz="1000" dirty="0">
                <a:solidFill>
                  <a:srgbClr val="000000"/>
                </a:solidFill>
                <a:latin typeface="HP Simplified" pitchFamily="34" charset="0"/>
                <a:cs typeface="HP Simplified" pitchFamily="34" charset="0"/>
              </a:rPr>
              <a:t>on roadmap</a:t>
            </a:r>
          </a:p>
        </p:txBody>
      </p:sp>
      <p:sp>
        <p:nvSpPr>
          <p:cNvPr id="241" name="TextBox 240"/>
          <p:cNvSpPr txBox="1"/>
          <p:nvPr/>
        </p:nvSpPr>
        <p:spPr>
          <a:xfrm>
            <a:off x="9863667" y="262468"/>
            <a:ext cx="1244600" cy="246221"/>
          </a:xfrm>
          <a:prstGeom prst="rect">
            <a:avLst/>
          </a:prstGeom>
          <a:noFill/>
        </p:spPr>
        <p:txBody>
          <a:bodyPr wrap="square" rtlCol="0">
            <a:spAutoFit/>
          </a:bodyPr>
          <a:lstStyle/>
          <a:p>
            <a:pPr defTabSz="573603">
              <a:spcAft>
                <a:spcPts val="533"/>
              </a:spcAft>
              <a:buSzPct val="100000"/>
            </a:pPr>
            <a:r>
              <a:rPr lang="en-US" sz="1000" b="1" dirty="0">
                <a:solidFill>
                  <a:srgbClr val="000000"/>
                </a:solidFill>
                <a:latin typeface="HP Simplified" pitchFamily="34" charset="0"/>
                <a:cs typeface="HP Simplified" pitchFamily="34" charset="0"/>
              </a:rPr>
              <a:t>Leader in category</a:t>
            </a:r>
          </a:p>
        </p:txBody>
      </p:sp>
      <p:pic>
        <p:nvPicPr>
          <p:cNvPr id="110" name="Picture 109" descr="Complete-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9768" y="1272164"/>
            <a:ext cx="341376" cy="341376"/>
          </a:xfrm>
          <a:prstGeom prst="rect">
            <a:avLst/>
          </a:prstGeom>
        </p:spPr>
      </p:pic>
    </p:spTree>
    <p:extLst>
      <p:ext uri="{BB962C8B-B14F-4D97-AF65-F5344CB8AC3E}">
        <p14:creationId xmlns:p14="http://schemas.microsoft.com/office/powerpoint/2010/main" val="1571348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OpenStack Software</a:t>
            </a:r>
            <a:endParaRPr lang="en-US" dirty="0"/>
          </a:p>
        </p:txBody>
      </p:sp>
      <p:sp>
        <p:nvSpPr>
          <p:cNvPr id="25" name="Content Placeholder 4"/>
          <p:cNvSpPr>
            <a:spLocks noGrp="1"/>
          </p:cNvSpPr>
          <p:nvPr>
            <p:ph sz="quarter" idx="10"/>
          </p:nvPr>
        </p:nvSpPr>
        <p:spPr>
          <a:xfrm>
            <a:off x="539580" y="1463185"/>
            <a:ext cx="11129905" cy="4678823"/>
          </a:xfrm>
        </p:spPr>
        <p:txBody>
          <a:bodyPr/>
          <a:lstStyle/>
          <a:p>
            <a:pPr marL="380990" indent="-380990">
              <a:buFont typeface="Arial" pitchFamily="34" charset="0"/>
              <a:buChar char="•"/>
            </a:pPr>
            <a:r>
              <a:rPr lang="en-US" sz="2400" b="1" dirty="0"/>
              <a:t>Massively scalable </a:t>
            </a:r>
            <a:r>
              <a:rPr lang="en-US" sz="2400" dirty="0"/>
              <a:t>cloud operating system that controls large pools of compute, storage and networking resources</a:t>
            </a:r>
          </a:p>
          <a:p>
            <a:pPr marL="380990" indent="-380990">
              <a:buFont typeface="Arial" pitchFamily="34" charset="0"/>
              <a:buChar char="•"/>
            </a:pPr>
            <a:r>
              <a:rPr lang="en-US" sz="2400" b="1" dirty="0"/>
              <a:t>Community open source </a:t>
            </a:r>
            <a:r>
              <a:rPr lang="en-US" sz="2400" dirty="0"/>
              <a:t>with contributions from </a:t>
            </a:r>
            <a:r>
              <a:rPr lang="en-US" sz="2400" b="1" dirty="0"/>
              <a:t>2000+</a:t>
            </a:r>
            <a:r>
              <a:rPr lang="en-US" sz="2400" dirty="0"/>
              <a:t> </a:t>
            </a:r>
            <a:r>
              <a:rPr lang="en-US" sz="2400" b="1" dirty="0"/>
              <a:t>developers</a:t>
            </a:r>
            <a:r>
              <a:rPr lang="en-US" sz="2400" dirty="0"/>
              <a:t> and </a:t>
            </a:r>
            <a:r>
              <a:rPr lang="en-US" sz="2400" b="1" dirty="0"/>
              <a:t>350+ participating </a:t>
            </a:r>
            <a:r>
              <a:rPr lang="en-US" sz="2400" dirty="0"/>
              <a:t>organizations</a:t>
            </a:r>
          </a:p>
          <a:p>
            <a:pPr marL="380990" indent="-380990">
              <a:buFont typeface="Arial" pitchFamily="34" charset="0"/>
              <a:buChar char="•"/>
            </a:pPr>
            <a:r>
              <a:rPr lang="en-US" sz="2400" b="1" dirty="0"/>
              <a:t>Open web-based API </a:t>
            </a:r>
            <a:r>
              <a:rPr lang="en-US" sz="2400" dirty="0"/>
              <a:t>Programmatic</a:t>
            </a:r>
            <a:r>
              <a:rPr lang="en-US" sz="2400" b="1" dirty="0"/>
              <a:t> </a:t>
            </a:r>
            <a:r>
              <a:rPr lang="en-US" sz="2400" dirty="0"/>
              <a:t>Infrastructure as a Service</a:t>
            </a:r>
            <a:endParaRPr lang="en-US" sz="2400" b="1" dirty="0"/>
          </a:p>
          <a:p>
            <a:pPr marL="380990" indent="-380990">
              <a:buFont typeface="Arial" pitchFamily="34" charset="0"/>
              <a:buChar char="•"/>
            </a:pPr>
            <a:r>
              <a:rPr lang="en-US" sz="2400" b="1" dirty="0"/>
              <a:t>Plug-in architecture</a:t>
            </a:r>
            <a:r>
              <a:rPr lang="en-US" sz="2400" dirty="0"/>
              <a:t>; allows different hypervisors, block storage systems, network implementations, hardware diagnostics, etc.</a:t>
            </a:r>
          </a:p>
          <a:p>
            <a:pPr marL="380990" indent="-380990">
              <a:buFont typeface="Arial" pitchFamily="34" charset="0"/>
              <a:buChar char="•"/>
            </a:pPr>
            <a:r>
              <a:rPr lang="en-US" sz="2400" b="1" dirty="0"/>
              <a:t>Fastest growing and rapidly adopted </a:t>
            </a:r>
            <a:r>
              <a:rPr lang="en-US" sz="2400" dirty="0"/>
              <a:t>Open Source project </a:t>
            </a:r>
          </a:p>
          <a:p>
            <a:pPr marL="380990" indent="-380990">
              <a:buFont typeface="Arial" pitchFamily="34" charset="0"/>
              <a:buChar char="•"/>
            </a:pPr>
            <a:r>
              <a:rPr lang="en-US" sz="2400" b="1" dirty="0"/>
              <a:t>HP is a Platinum member </a:t>
            </a:r>
            <a:r>
              <a:rPr lang="en-US" sz="2400" dirty="0"/>
              <a:t>gaining transparency into governance, roadmap, blueprints, and development.  </a:t>
            </a:r>
          </a:p>
          <a:p>
            <a:pPr marL="380990" indent="-380990">
              <a:buFont typeface="Arial" pitchFamily="34" charset="0"/>
              <a:buChar char="•"/>
            </a:pPr>
            <a:endParaRPr lang="en-US" b="1" dirty="0">
              <a:latin typeface="+mn-lt"/>
            </a:endParaRPr>
          </a:p>
          <a:p>
            <a:pPr>
              <a:spcAft>
                <a:spcPts val="800"/>
              </a:spcAft>
            </a:pPr>
            <a:endParaRPr lang="en-US" dirty="0"/>
          </a:p>
        </p:txBody>
      </p:sp>
    </p:spTree>
    <p:extLst>
      <p:ext uri="{BB962C8B-B14F-4D97-AF65-F5344CB8AC3E}">
        <p14:creationId xmlns:p14="http://schemas.microsoft.com/office/powerpoint/2010/main" val="3501461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38912" y="940281"/>
            <a:ext cx="10822941" cy="369332"/>
          </a:xfrm>
        </p:spPr>
        <p:txBody>
          <a:bodyPr/>
          <a:lstStyle/>
          <a:p>
            <a:r>
              <a:rPr lang="en-US" dirty="0">
                <a:solidFill>
                  <a:schemeClr val="tx1"/>
                </a:solidFill>
              </a:rPr>
              <a:t>Open Source Cloud Computing </a:t>
            </a:r>
            <a:r>
              <a:rPr lang="en-US" dirty="0" smtClean="0">
                <a:solidFill>
                  <a:schemeClr val="tx1"/>
                </a:solidFill>
              </a:rPr>
              <a:t>platform</a:t>
            </a:r>
            <a:endParaRPr lang="en-US" dirty="0"/>
          </a:p>
        </p:txBody>
      </p:sp>
      <p:sp>
        <p:nvSpPr>
          <p:cNvPr id="3" name="Title 2"/>
          <p:cNvSpPr>
            <a:spLocks noGrp="1"/>
          </p:cNvSpPr>
          <p:nvPr>
            <p:ph type="title"/>
          </p:nvPr>
        </p:nvSpPr>
        <p:spPr/>
        <p:txBody>
          <a:bodyPr/>
          <a:lstStyle/>
          <a:p>
            <a:r>
              <a:rPr lang="en-US" dirty="0"/>
              <a:t>What is </a:t>
            </a:r>
            <a:r>
              <a:rPr lang="en-GB" dirty="0" smtClean="0"/>
              <a:t>OpenStack technology?</a:t>
            </a:r>
            <a:endParaRPr lang="en-US" dirty="0"/>
          </a:p>
        </p:txBody>
      </p:sp>
      <p:sp>
        <p:nvSpPr>
          <p:cNvPr id="6" name="Round Diagonal Corner Rectangle 5"/>
          <p:cNvSpPr/>
          <p:nvPr/>
        </p:nvSpPr>
        <p:spPr>
          <a:xfrm flipH="1">
            <a:off x="3967004" y="1903507"/>
            <a:ext cx="3966635" cy="372533"/>
          </a:xfrm>
          <a:prstGeom prst="round2Diag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Your applications</a:t>
            </a:r>
          </a:p>
        </p:txBody>
      </p:sp>
      <p:sp>
        <p:nvSpPr>
          <p:cNvPr id="7" name="Round Diagonal Corner Rectangle 6"/>
          <p:cNvSpPr/>
          <p:nvPr/>
        </p:nvSpPr>
        <p:spPr>
          <a:xfrm flipH="1">
            <a:off x="1799540" y="2377640"/>
            <a:ext cx="7933267" cy="2370667"/>
          </a:xfrm>
          <a:prstGeom prst="round2Diag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r"/>
            <a:r>
              <a:rPr lang="en-US" sz="1333" dirty="0">
                <a:solidFill>
                  <a:schemeClr val="tx2"/>
                </a:solidFill>
              </a:rPr>
              <a:t>OpenStack</a:t>
            </a:r>
          </a:p>
          <a:p>
            <a:pPr algn="r"/>
            <a:r>
              <a:rPr lang="en-US" sz="1333" dirty="0">
                <a:solidFill>
                  <a:schemeClr val="tx2"/>
                </a:solidFill>
              </a:rPr>
              <a:t>Cloud Operating System</a:t>
            </a:r>
          </a:p>
        </p:txBody>
      </p:sp>
      <p:grpSp>
        <p:nvGrpSpPr>
          <p:cNvPr id="16" name="Group 15"/>
          <p:cNvGrpSpPr/>
          <p:nvPr/>
        </p:nvGrpSpPr>
        <p:grpSpPr>
          <a:xfrm>
            <a:off x="3992408" y="3446835"/>
            <a:ext cx="1193800" cy="939800"/>
            <a:chOff x="6596936" y="1441450"/>
            <a:chExt cx="895350" cy="704850"/>
          </a:xfrm>
        </p:grpSpPr>
        <p:sp>
          <p:nvSpPr>
            <p:cNvPr id="15" name="Round Single Corner Rectangle 14"/>
            <p:cNvSpPr/>
            <p:nvPr/>
          </p:nvSpPr>
          <p:spPr>
            <a:xfrm rot="10800000">
              <a:off x="6596936" y="1441450"/>
              <a:ext cx="895350" cy="704850"/>
            </a:xfrm>
            <a:prstGeom prst="round1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wordArtVert" rtlCol="0" anchor="ctr" anchorCtr="1"/>
            <a:lstStyle/>
            <a:p>
              <a:pPr algn="ctr"/>
              <a:endParaRPr lang="en-US" sz="1600" dirty="0"/>
            </a:p>
          </p:txBody>
        </p:sp>
        <p:pic>
          <p:nvPicPr>
            <p:cNvPr id="1710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7524" y="1543050"/>
              <a:ext cx="379573" cy="36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6745180" y="1908356"/>
              <a:ext cx="612283" cy="223090"/>
            </a:xfrm>
            <a:prstGeom prst="rect">
              <a:avLst/>
            </a:prstGeom>
          </p:spPr>
          <p:txBody>
            <a:bodyPr wrap="none">
              <a:spAutoFit/>
            </a:bodyPr>
            <a:lstStyle/>
            <a:p>
              <a:r>
                <a:rPr lang="en-US" sz="1333" dirty="0">
                  <a:solidFill>
                    <a:schemeClr val="bg1"/>
                  </a:solidFill>
                </a:rPr>
                <a:t>Compute</a:t>
              </a:r>
              <a:endParaRPr lang="en-US" sz="1333" dirty="0"/>
            </a:p>
          </p:txBody>
        </p:sp>
      </p:grpSp>
      <p:grpSp>
        <p:nvGrpSpPr>
          <p:cNvPr id="18" name="Group 17"/>
          <p:cNvGrpSpPr/>
          <p:nvPr/>
        </p:nvGrpSpPr>
        <p:grpSpPr>
          <a:xfrm>
            <a:off x="5367200" y="3436904"/>
            <a:ext cx="1244600" cy="939801"/>
            <a:chOff x="3327400" y="2374899"/>
            <a:chExt cx="933450" cy="704851"/>
          </a:xfrm>
        </p:grpSpPr>
        <p:sp>
          <p:nvSpPr>
            <p:cNvPr id="17" name="Rectangle 16"/>
            <p:cNvSpPr/>
            <p:nvPr/>
          </p:nvSpPr>
          <p:spPr>
            <a:xfrm>
              <a:off x="3327400" y="2374899"/>
              <a:ext cx="933450" cy="7048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33" dirty="0"/>
                <a:t>Network</a:t>
              </a:r>
            </a:p>
          </p:txBody>
        </p:sp>
        <p:pic>
          <p:nvPicPr>
            <p:cNvPr id="1710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7898" y="2430811"/>
              <a:ext cx="461653" cy="41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9" name="Group 18"/>
          <p:cNvGrpSpPr/>
          <p:nvPr/>
        </p:nvGrpSpPr>
        <p:grpSpPr>
          <a:xfrm>
            <a:off x="6748307" y="3423519"/>
            <a:ext cx="1193800" cy="939800"/>
            <a:chOff x="4330700" y="2374899"/>
            <a:chExt cx="895350" cy="704850"/>
          </a:xfrm>
        </p:grpSpPr>
        <p:sp>
          <p:nvSpPr>
            <p:cNvPr id="10" name="Round Single Corner Rectangle 9"/>
            <p:cNvSpPr/>
            <p:nvPr/>
          </p:nvSpPr>
          <p:spPr>
            <a:xfrm>
              <a:off x="4330700" y="2374899"/>
              <a:ext cx="895350" cy="704850"/>
            </a:xfrm>
            <a:prstGeom prst="round1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333" dirty="0"/>
                <a:t>Storage</a:t>
              </a:r>
            </a:p>
          </p:txBody>
        </p:sp>
        <p:pic>
          <p:nvPicPr>
            <p:cNvPr id="17101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3453" y="2473535"/>
              <a:ext cx="344604" cy="345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 name="Group 21"/>
          <p:cNvGrpSpPr/>
          <p:nvPr/>
        </p:nvGrpSpPr>
        <p:grpSpPr>
          <a:xfrm>
            <a:off x="2226036" y="2724777"/>
            <a:ext cx="903067" cy="649816"/>
            <a:chOff x="6445250" y="1208087"/>
            <a:chExt cx="1252538" cy="974725"/>
          </a:xfrm>
        </p:grpSpPr>
        <p:pic>
          <p:nvPicPr>
            <p:cNvPr id="17101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45250" y="1208087"/>
              <a:ext cx="1252538"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6534150" y="1295400"/>
              <a:ext cx="1079500" cy="673100"/>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0" name="Rectangle 19"/>
            <p:cNvSpPr/>
            <p:nvPr/>
          </p:nvSpPr>
          <p:spPr>
            <a:xfrm>
              <a:off x="6553200" y="1327150"/>
              <a:ext cx="1028700" cy="234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Rectangle 26"/>
            <p:cNvSpPr/>
            <p:nvPr/>
          </p:nvSpPr>
          <p:spPr>
            <a:xfrm>
              <a:off x="6553200" y="1587500"/>
              <a:ext cx="476250" cy="355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7073900" y="1587500"/>
              <a:ext cx="508000" cy="355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30" name="Round Diagonal Corner Rectangle 29"/>
          <p:cNvSpPr/>
          <p:nvPr/>
        </p:nvSpPr>
        <p:spPr>
          <a:xfrm flipH="1">
            <a:off x="3992403" y="4849367"/>
            <a:ext cx="3949703" cy="372533"/>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OpenStack shared services</a:t>
            </a:r>
          </a:p>
        </p:txBody>
      </p:sp>
      <p:sp>
        <p:nvSpPr>
          <p:cNvPr id="24" name="TextBox 23"/>
          <p:cNvSpPr txBox="1"/>
          <p:nvPr/>
        </p:nvSpPr>
        <p:spPr>
          <a:xfrm>
            <a:off x="1841872" y="2436908"/>
            <a:ext cx="2150533" cy="297454"/>
          </a:xfrm>
          <a:prstGeom prst="rect">
            <a:avLst/>
          </a:prstGeom>
          <a:noFill/>
        </p:spPr>
        <p:txBody>
          <a:bodyPr wrap="square" rtlCol="0">
            <a:spAutoFit/>
          </a:bodyPr>
          <a:lstStyle/>
          <a:p>
            <a:pPr defTabSz="573603">
              <a:spcAft>
                <a:spcPts val="533"/>
              </a:spcAft>
              <a:buSzPct val="100000"/>
            </a:pPr>
            <a:r>
              <a:rPr lang="en-US" sz="1333" dirty="0">
                <a:solidFill>
                  <a:schemeClr val="tx2"/>
                </a:solidFill>
                <a:latin typeface="HP Simplified" pitchFamily="34" charset="0"/>
                <a:cs typeface="HP Simplified" pitchFamily="34" charset="0"/>
              </a:rPr>
              <a:t>OpenStack dashboard</a:t>
            </a:r>
          </a:p>
        </p:txBody>
      </p:sp>
      <p:cxnSp>
        <p:nvCxnSpPr>
          <p:cNvPr id="35" name="Straight Arrow Connector 34"/>
          <p:cNvCxnSpPr>
            <a:stCxn id="6" idx="1"/>
          </p:cNvCxnSpPr>
          <p:nvPr/>
        </p:nvCxnSpPr>
        <p:spPr>
          <a:xfrm>
            <a:off x="5950321" y="2276041"/>
            <a:ext cx="0" cy="1098553"/>
          </a:xfrm>
          <a:prstGeom prst="straightConnector1">
            <a:avLst/>
          </a:prstGeom>
          <a:ln w="38100" cap="rnd" cmpd="sng">
            <a:solidFill>
              <a:schemeClr val="accent1"/>
            </a:solidFill>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7345207" y="2862365"/>
            <a:ext cx="0" cy="457679"/>
          </a:xfrm>
          <a:prstGeom prst="straightConnector1">
            <a:avLst/>
          </a:prstGeom>
          <a:ln w="38100" cap="rnd" cmpd="sng">
            <a:solidFill>
              <a:schemeClr val="accent1"/>
            </a:solidFill>
            <a:headEnd type="triangle" w="sm" len="sm"/>
            <a:tailEnd type="non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300361" y="2850926"/>
            <a:ext cx="4028019" cy="1"/>
          </a:xfrm>
          <a:prstGeom prst="straightConnector1">
            <a:avLst/>
          </a:prstGeom>
          <a:ln w="38100" cap="rnd" cmpd="sng">
            <a:solidFill>
              <a:schemeClr val="accent1"/>
            </a:solidFill>
            <a:headEnd type="triangle" w="sm" len="sm"/>
            <a:tailEnd type="non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4578669" y="2877166"/>
            <a:ext cx="0" cy="457679"/>
          </a:xfrm>
          <a:prstGeom prst="straightConnector1">
            <a:avLst/>
          </a:prstGeom>
          <a:ln w="38100" cap="rnd" cmpd="sng">
            <a:solidFill>
              <a:schemeClr val="accent1"/>
            </a:solidFill>
            <a:headEnd type="triangle" w="sm" len="sm"/>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571520" y="4397673"/>
            <a:ext cx="0" cy="421913"/>
          </a:xfrm>
          <a:prstGeom prst="straightConnector1">
            <a:avLst/>
          </a:prstGeom>
          <a:ln w="38100" cap="rnd" cmpd="sng">
            <a:solidFill>
              <a:schemeClr val="accent1"/>
            </a:solidFill>
            <a:headEnd type="triangle" w="sm" len="sm"/>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5936023" y="4407426"/>
            <a:ext cx="0" cy="421913"/>
          </a:xfrm>
          <a:prstGeom prst="straightConnector1">
            <a:avLst/>
          </a:prstGeom>
          <a:ln w="38100" cap="rnd" cmpd="sng">
            <a:solidFill>
              <a:schemeClr val="accent1"/>
            </a:solidFill>
            <a:headEnd type="triangle" w="sm" len="sm"/>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7328380" y="4407426"/>
            <a:ext cx="0" cy="421913"/>
          </a:xfrm>
          <a:prstGeom prst="straightConnector1">
            <a:avLst/>
          </a:prstGeom>
          <a:ln w="38100" cap="rnd" cmpd="sng">
            <a:solidFill>
              <a:schemeClr val="accent1"/>
            </a:solidFill>
            <a:headEnd type="triangle" w="sm" len="sm"/>
            <a:tailEnd type="none"/>
          </a:ln>
          <a:effectLst/>
        </p:spPr>
        <p:style>
          <a:lnRef idx="2">
            <a:schemeClr val="accent1"/>
          </a:lnRef>
          <a:fillRef idx="0">
            <a:schemeClr val="accent1"/>
          </a:fillRef>
          <a:effectRef idx="1">
            <a:schemeClr val="accent1"/>
          </a:effectRef>
          <a:fontRef idx="minor">
            <a:schemeClr val="tx1"/>
          </a:fontRef>
        </p:style>
      </p:cxnSp>
      <p:sp>
        <p:nvSpPr>
          <p:cNvPr id="58" name="Round Diagonal Corner Rectangle 57"/>
          <p:cNvSpPr/>
          <p:nvPr/>
        </p:nvSpPr>
        <p:spPr>
          <a:xfrm flipH="1">
            <a:off x="3995142" y="5238834"/>
            <a:ext cx="3949703" cy="372533"/>
          </a:xfrm>
          <a:prstGeom prst="round2Diag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Standard hardware</a:t>
            </a:r>
          </a:p>
        </p:txBody>
      </p:sp>
    </p:spTree>
    <p:extLst>
      <p:ext uri="{BB962C8B-B14F-4D97-AF65-F5344CB8AC3E}">
        <p14:creationId xmlns:p14="http://schemas.microsoft.com/office/powerpoint/2010/main" val="904048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Diagonal Corner Rectangle 8"/>
          <p:cNvSpPr/>
          <p:nvPr/>
        </p:nvSpPr>
        <p:spPr>
          <a:xfrm flipH="1">
            <a:off x="6205868" y="3862090"/>
            <a:ext cx="5274944" cy="1816225"/>
          </a:xfrm>
          <a:prstGeom prst="round2DiagRect">
            <a:avLst>
              <a:gd name="adj1" fmla="val 14266"/>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64" tIns="60932" rIns="121864" bIns="60932" rtlCol="0" anchor="ctr"/>
          <a:lstStyle/>
          <a:p>
            <a:pPr marL="0" lvl="1" defTabSz="573335">
              <a:buSzPct val="80000"/>
            </a:pPr>
            <a:r>
              <a:rPr lang="en-US" sz="2400" b="1" dirty="0">
                <a:solidFill>
                  <a:prstClr val="white"/>
                </a:solidFill>
              </a:rPr>
              <a:t>Enterprise Disaster Recovery </a:t>
            </a:r>
            <a:br>
              <a:rPr lang="en-US" sz="2400" b="1" dirty="0">
                <a:solidFill>
                  <a:prstClr val="white"/>
                </a:solidFill>
              </a:rPr>
            </a:br>
            <a:r>
              <a:rPr lang="en-US" sz="2400" b="1" dirty="0">
                <a:solidFill>
                  <a:prstClr val="white"/>
                </a:solidFill>
              </a:rPr>
              <a:t>and Backup</a:t>
            </a:r>
          </a:p>
          <a:p>
            <a:pPr marL="0" lvl="1" defTabSz="609305">
              <a:spcAft>
                <a:spcPts val="1599"/>
              </a:spcAft>
            </a:pPr>
            <a:r>
              <a:rPr lang="en-US" sz="2400" dirty="0">
                <a:solidFill>
                  <a:srgbClr val="FFFFFF">
                    <a:lumMod val="85000"/>
                  </a:srgbClr>
                </a:solidFill>
              </a:rPr>
              <a:t>Volume back-ups – enables restore from Swift to Cinder</a:t>
            </a:r>
          </a:p>
        </p:txBody>
      </p:sp>
      <p:sp>
        <p:nvSpPr>
          <p:cNvPr id="8" name="Round Diagonal Corner Rectangle 7"/>
          <p:cNvSpPr/>
          <p:nvPr/>
        </p:nvSpPr>
        <p:spPr>
          <a:xfrm flipH="1">
            <a:off x="696887" y="3822077"/>
            <a:ext cx="5274944" cy="1856239"/>
          </a:xfrm>
          <a:prstGeom prst="round2DiagRect">
            <a:avLst>
              <a:gd name="adj1" fmla="val 7063"/>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64" tIns="60932" rIns="121864" bIns="60932" rtlCol="0" anchor="ctr"/>
          <a:lstStyle/>
          <a:p>
            <a:pPr marL="0" lvl="1" defTabSz="573335">
              <a:buSzPct val="80000"/>
            </a:pPr>
            <a:r>
              <a:rPr lang="en-US" sz="2400" b="1" dirty="0">
                <a:solidFill>
                  <a:prstClr val="white"/>
                </a:solidFill>
              </a:rPr>
              <a:t>Enterprise-grade QA hardening </a:t>
            </a:r>
            <a:br>
              <a:rPr lang="en-US" sz="2400" b="1" dirty="0">
                <a:solidFill>
                  <a:prstClr val="white"/>
                </a:solidFill>
              </a:rPr>
            </a:br>
            <a:r>
              <a:rPr lang="en-US" sz="2400" b="1" dirty="0">
                <a:solidFill>
                  <a:prstClr val="white"/>
                </a:solidFill>
              </a:rPr>
              <a:t>and features</a:t>
            </a:r>
          </a:p>
          <a:p>
            <a:pPr marL="0" lvl="1" defTabSz="573335">
              <a:spcAft>
                <a:spcPts val="1599"/>
              </a:spcAft>
              <a:buSzPct val="80000"/>
              <a:tabLst>
                <a:tab pos="759510" algn="l"/>
              </a:tabLst>
            </a:pPr>
            <a:r>
              <a:rPr lang="en-US" sz="2400" dirty="0">
                <a:solidFill>
                  <a:srgbClr val="FFFFFF">
                    <a:lumMod val="85000"/>
                  </a:srgbClr>
                </a:solidFill>
              </a:rPr>
              <a:t>Top Code Contributor to OpenStack</a:t>
            </a:r>
            <a:br>
              <a:rPr lang="en-US" sz="2400" dirty="0">
                <a:solidFill>
                  <a:srgbClr val="FFFFFF">
                    <a:lumMod val="85000"/>
                  </a:srgbClr>
                </a:solidFill>
              </a:rPr>
            </a:br>
            <a:endParaRPr lang="en-US" sz="2400" dirty="0">
              <a:solidFill>
                <a:srgbClr val="FFFFFF">
                  <a:lumMod val="85000"/>
                </a:srgbClr>
              </a:solidFill>
            </a:endParaRPr>
          </a:p>
        </p:txBody>
      </p:sp>
      <p:sp>
        <p:nvSpPr>
          <p:cNvPr id="7" name="Round Diagonal Corner Rectangle 6"/>
          <p:cNvSpPr/>
          <p:nvPr/>
        </p:nvSpPr>
        <p:spPr>
          <a:xfrm flipH="1">
            <a:off x="6205868" y="1769127"/>
            <a:ext cx="5274944" cy="1843316"/>
          </a:xfrm>
          <a:prstGeom prst="round2DiagRect">
            <a:avLst>
              <a:gd name="adj1" fmla="val 6630"/>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64" tIns="60932" rIns="121864" bIns="60932" rtlCol="0" anchor="ctr"/>
          <a:lstStyle/>
          <a:p>
            <a:pPr marL="0" lvl="1" defTabSz="573335">
              <a:buSzPct val="80000"/>
            </a:pPr>
            <a:r>
              <a:rPr lang="en-US" sz="2400" b="1" dirty="0">
                <a:solidFill>
                  <a:prstClr val="white"/>
                </a:solidFill>
              </a:rPr>
              <a:t>Enterprise scale through massive scale testing</a:t>
            </a:r>
          </a:p>
          <a:p>
            <a:pPr marL="0" lvl="1" defTabSz="609305">
              <a:spcAft>
                <a:spcPts val="1599"/>
              </a:spcAft>
            </a:pPr>
            <a:r>
              <a:rPr lang="en-US" sz="2400" dirty="0">
                <a:solidFill>
                  <a:srgbClr val="FFFFFF">
                    <a:lumMod val="85000"/>
                  </a:srgbClr>
                </a:solidFill>
              </a:rPr>
              <a:t>Millions of VMs, billions of objects with 24/7 data center operations</a:t>
            </a:r>
          </a:p>
        </p:txBody>
      </p:sp>
      <p:sp>
        <p:nvSpPr>
          <p:cNvPr id="6" name="Round Diagonal Corner Rectangle 5"/>
          <p:cNvSpPr/>
          <p:nvPr/>
        </p:nvSpPr>
        <p:spPr>
          <a:xfrm flipH="1">
            <a:off x="696885" y="1752775"/>
            <a:ext cx="5274944" cy="1859669"/>
          </a:xfrm>
          <a:prstGeom prst="round2DiagRect">
            <a:avLst>
              <a:gd name="adj1" fmla="val 10073"/>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64" tIns="0" rIns="0" bIns="0" rtlCol="0" anchor="ctr"/>
          <a:lstStyle/>
          <a:p>
            <a:pPr marL="0" lvl="1" defTabSz="573335">
              <a:buSzPct val="80000"/>
            </a:pPr>
            <a:r>
              <a:rPr lang="en-US" sz="2400" b="1" dirty="0">
                <a:solidFill>
                  <a:prstClr val="white"/>
                </a:solidFill>
              </a:rPr>
              <a:t>Enterprise Security</a:t>
            </a:r>
          </a:p>
          <a:p>
            <a:pPr marL="0" lvl="1" defTabSz="609305"/>
            <a:r>
              <a:rPr lang="en-US" sz="2400" dirty="0">
                <a:solidFill>
                  <a:srgbClr val="FFFFFF">
                    <a:lumMod val="85000"/>
                  </a:srgbClr>
                </a:solidFill>
              </a:rPr>
              <a:t>Keystone – domain specification, authentication protocol, pluggable authorization system</a:t>
            </a:r>
          </a:p>
        </p:txBody>
      </p:sp>
      <p:sp>
        <p:nvSpPr>
          <p:cNvPr id="5" name="Subtitle 4"/>
          <p:cNvSpPr>
            <a:spLocks noGrp="1"/>
          </p:cNvSpPr>
          <p:nvPr>
            <p:ph type="subTitle" idx="1"/>
          </p:nvPr>
        </p:nvSpPr>
        <p:spPr/>
        <p:txBody>
          <a:bodyPr/>
          <a:lstStyle/>
          <a:p>
            <a:r>
              <a:rPr lang="en-US" dirty="0" smtClean="0"/>
              <a:t>Committed </a:t>
            </a:r>
            <a:r>
              <a:rPr lang="en-US" dirty="0"/>
              <a:t>to help make </a:t>
            </a:r>
            <a:r>
              <a:rPr lang="en-US" dirty="0" err="1"/>
              <a:t>OpenStack</a:t>
            </a:r>
            <a:r>
              <a:rPr lang="en-US" dirty="0"/>
              <a:t> </a:t>
            </a:r>
            <a:r>
              <a:rPr lang="en-US" dirty="0" smtClean="0"/>
              <a:t>technology enterprise-grade  </a:t>
            </a:r>
            <a:endParaRPr lang="en-US" dirty="0"/>
          </a:p>
        </p:txBody>
      </p:sp>
      <p:sp>
        <p:nvSpPr>
          <p:cNvPr id="2" name="Title 1"/>
          <p:cNvSpPr>
            <a:spLocks noGrp="1"/>
          </p:cNvSpPr>
          <p:nvPr>
            <p:ph type="title"/>
          </p:nvPr>
        </p:nvSpPr>
        <p:spPr/>
        <p:txBody>
          <a:bodyPr/>
          <a:lstStyle/>
          <a:p>
            <a:r>
              <a:rPr lang="en-US" dirty="0" smtClean="0"/>
              <a:t>HP advances OpenStack </a:t>
            </a:r>
            <a:endParaRPr lang="en-US" dirty="0"/>
          </a:p>
        </p:txBody>
      </p:sp>
    </p:spTree>
    <p:extLst>
      <p:ext uri="{BB962C8B-B14F-4D97-AF65-F5344CB8AC3E}">
        <p14:creationId xmlns:p14="http://schemas.microsoft.com/office/powerpoint/2010/main" val="3012833051"/>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Diagonal Corner Rectangle 4"/>
          <p:cNvSpPr/>
          <p:nvPr/>
        </p:nvSpPr>
        <p:spPr>
          <a:xfrm>
            <a:off x="454731" y="1681910"/>
            <a:ext cx="2240011" cy="688759"/>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b="1" dirty="0"/>
              <a:t>Platinum Member</a:t>
            </a:r>
          </a:p>
        </p:txBody>
      </p:sp>
      <p:sp>
        <p:nvSpPr>
          <p:cNvPr id="11" name="Round Diagonal Corner Rectangle 10"/>
          <p:cNvSpPr/>
          <p:nvPr/>
        </p:nvSpPr>
        <p:spPr>
          <a:xfrm>
            <a:off x="454731" y="2805329"/>
            <a:ext cx="2240011" cy="688759"/>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b="1" dirty="0"/>
              <a:t>Top Community Contributor</a:t>
            </a:r>
          </a:p>
        </p:txBody>
      </p:sp>
      <p:sp>
        <p:nvSpPr>
          <p:cNvPr id="12" name="Round Diagonal Corner Rectangle 11"/>
          <p:cNvSpPr/>
          <p:nvPr/>
        </p:nvSpPr>
        <p:spPr>
          <a:xfrm>
            <a:off x="472917" y="3895714"/>
            <a:ext cx="2240011" cy="688759"/>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b="1" dirty="0"/>
              <a:t>Leading Hybrid Cloud Offerings</a:t>
            </a:r>
          </a:p>
        </p:txBody>
      </p:sp>
      <p:sp>
        <p:nvSpPr>
          <p:cNvPr id="13" name="Round Diagonal Corner Rectangle 12"/>
          <p:cNvSpPr/>
          <p:nvPr/>
        </p:nvSpPr>
        <p:spPr>
          <a:xfrm>
            <a:off x="457489" y="4995079"/>
            <a:ext cx="2240011" cy="688759"/>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b="1" dirty="0"/>
              <a:t>Dedicated Staff</a:t>
            </a:r>
          </a:p>
        </p:txBody>
      </p:sp>
      <p:cxnSp>
        <p:nvCxnSpPr>
          <p:cNvPr id="17" name="Straight Connector 16"/>
          <p:cNvCxnSpPr/>
          <p:nvPr/>
        </p:nvCxnSpPr>
        <p:spPr>
          <a:xfrm flipH="1">
            <a:off x="443948" y="2533793"/>
            <a:ext cx="8151907" cy="0"/>
          </a:xfrm>
          <a:prstGeom prst="line">
            <a:avLst/>
          </a:prstGeom>
          <a:ln w="12700" cmpd="sng">
            <a:solidFill>
              <a:srgbClr val="87898B"/>
            </a:solidFill>
          </a:ln>
          <a:effectLst/>
        </p:spPr>
        <p:style>
          <a:lnRef idx="2">
            <a:schemeClr val="accent1"/>
          </a:lnRef>
          <a:fillRef idx="0">
            <a:schemeClr val="accent1"/>
          </a:fillRef>
          <a:effectRef idx="1">
            <a:schemeClr val="accent1"/>
          </a:effectRef>
          <a:fontRef idx="minor">
            <a:schemeClr val="tx1"/>
          </a:fontRef>
        </p:style>
      </p:cxnSp>
      <p:sp>
        <p:nvSpPr>
          <p:cNvPr id="18" name="Isosceles Triangle 17"/>
          <p:cNvSpPr/>
          <p:nvPr/>
        </p:nvSpPr>
        <p:spPr>
          <a:xfrm rot="5400000">
            <a:off x="2573334" y="1880509"/>
            <a:ext cx="679892" cy="300427"/>
          </a:xfrm>
          <a:prstGeom prst="triangle">
            <a:avLst/>
          </a:prstGeom>
          <a:solidFill>
            <a:srgbClr val="B9B9B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667" dirty="0">
              <a:solidFill>
                <a:prstClr val="black"/>
              </a:solidFill>
            </a:endParaRPr>
          </a:p>
        </p:txBody>
      </p:sp>
      <p:sp>
        <p:nvSpPr>
          <p:cNvPr id="20" name="Isosceles Triangle 19"/>
          <p:cNvSpPr/>
          <p:nvPr/>
        </p:nvSpPr>
        <p:spPr>
          <a:xfrm rot="5400000">
            <a:off x="2587467" y="2993792"/>
            <a:ext cx="679892" cy="300427"/>
          </a:xfrm>
          <a:prstGeom prst="triangle">
            <a:avLst/>
          </a:prstGeom>
          <a:solidFill>
            <a:srgbClr val="B9B9B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667" dirty="0">
              <a:solidFill>
                <a:prstClr val="black"/>
              </a:solidFill>
            </a:endParaRPr>
          </a:p>
        </p:txBody>
      </p:sp>
      <p:sp>
        <p:nvSpPr>
          <p:cNvPr id="22" name="Isosceles Triangle 21"/>
          <p:cNvSpPr/>
          <p:nvPr/>
        </p:nvSpPr>
        <p:spPr>
          <a:xfrm rot="5400000">
            <a:off x="2639567" y="4117256"/>
            <a:ext cx="679892" cy="300427"/>
          </a:xfrm>
          <a:prstGeom prst="triangle">
            <a:avLst/>
          </a:prstGeom>
          <a:solidFill>
            <a:srgbClr val="B9B9B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667" dirty="0">
              <a:solidFill>
                <a:prstClr val="black"/>
              </a:solidFill>
            </a:endParaRPr>
          </a:p>
        </p:txBody>
      </p:sp>
      <p:sp>
        <p:nvSpPr>
          <p:cNvPr id="23" name="Isosceles Triangle 22"/>
          <p:cNvSpPr/>
          <p:nvPr/>
        </p:nvSpPr>
        <p:spPr>
          <a:xfrm rot="5400000">
            <a:off x="2606098" y="5177845"/>
            <a:ext cx="679892" cy="300427"/>
          </a:xfrm>
          <a:prstGeom prst="triangle">
            <a:avLst/>
          </a:prstGeom>
          <a:solidFill>
            <a:srgbClr val="B9B9B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667" dirty="0">
              <a:solidFill>
                <a:prstClr val="black"/>
              </a:solidFill>
            </a:endParaRPr>
          </a:p>
        </p:txBody>
      </p:sp>
      <p:sp>
        <p:nvSpPr>
          <p:cNvPr id="24" name="Rectangle 23"/>
          <p:cNvSpPr/>
          <p:nvPr/>
        </p:nvSpPr>
        <p:spPr>
          <a:xfrm>
            <a:off x="3100663" y="1558841"/>
            <a:ext cx="7119655" cy="860617"/>
          </a:xfrm>
          <a:prstGeom prst="rect">
            <a:avLst/>
          </a:prstGeom>
          <a:noFill/>
          <a:ln w="9525" cap="flat" cmpd="sng" algn="ctr">
            <a:noFill/>
            <a:prstDash val="solid"/>
            <a:miter lim="800000"/>
            <a:headEnd/>
            <a:tailEnd/>
          </a:ln>
          <a:effectLst/>
        </p:spPr>
        <p:txBody>
          <a:bodyPr wrap="square" lIns="96000" tIns="0" rIns="0" bIns="0" anchor="ctr" anchorCtr="0">
            <a:noAutofit/>
          </a:bodyPr>
          <a:lstStyle/>
          <a:p>
            <a:pPr marL="380990" indent="-380990">
              <a:spcAft>
                <a:spcPts val="133"/>
              </a:spcAft>
              <a:buFont typeface="Arial" pitchFamily="34" charset="0"/>
              <a:buChar char="•"/>
            </a:pPr>
            <a:r>
              <a:rPr lang="en-US" sz="1867" dirty="0">
                <a:cs typeface="HP Simplified"/>
              </a:rPr>
              <a:t>2 Board members</a:t>
            </a:r>
          </a:p>
          <a:p>
            <a:pPr marL="380990" indent="-380990">
              <a:spcAft>
                <a:spcPts val="133"/>
              </a:spcAft>
              <a:buFont typeface="Arial" pitchFamily="34" charset="0"/>
              <a:buChar char="•"/>
            </a:pPr>
            <a:r>
              <a:rPr lang="en-US" sz="1867" dirty="0">
                <a:cs typeface="HP Simplified"/>
              </a:rPr>
              <a:t>3 elected members of the Technical Committee</a:t>
            </a:r>
          </a:p>
          <a:p>
            <a:pPr marL="380990" indent="-380990">
              <a:spcAft>
                <a:spcPts val="133"/>
              </a:spcAft>
              <a:buFont typeface="Arial" pitchFamily="34" charset="0"/>
              <a:buChar char="•"/>
            </a:pPr>
            <a:r>
              <a:rPr lang="en-US" sz="1867" dirty="0">
                <a:cs typeface="HP Simplified"/>
              </a:rPr>
              <a:t>Legal Affairs, Incubation, Election, Training, </a:t>
            </a:r>
            <a:r>
              <a:rPr lang="en-US" sz="1867" dirty="0" err="1">
                <a:cs typeface="HP Simplified"/>
              </a:rPr>
              <a:t>DefCore</a:t>
            </a:r>
            <a:r>
              <a:rPr lang="en-US" sz="1867" dirty="0">
                <a:cs typeface="HP Simplified"/>
              </a:rPr>
              <a:t> Committees  </a:t>
            </a:r>
          </a:p>
        </p:txBody>
      </p:sp>
      <p:sp>
        <p:nvSpPr>
          <p:cNvPr id="25" name="Rectangle 24"/>
          <p:cNvSpPr/>
          <p:nvPr/>
        </p:nvSpPr>
        <p:spPr>
          <a:xfrm>
            <a:off x="3100662" y="2682305"/>
            <a:ext cx="6228273" cy="860617"/>
          </a:xfrm>
          <a:prstGeom prst="rect">
            <a:avLst/>
          </a:prstGeom>
          <a:noFill/>
          <a:ln w="9525" cap="flat" cmpd="sng" algn="ctr">
            <a:noFill/>
            <a:prstDash val="solid"/>
            <a:miter lim="800000"/>
            <a:headEnd/>
            <a:tailEnd/>
          </a:ln>
          <a:effectLst/>
        </p:spPr>
        <p:txBody>
          <a:bodyPr wrap="square" lIns="96000" tIns="0" rIns="0" bIns="0" anchor="ctr" anchorCtr="0">
            <a:noAutofit/>
          </a:bodyPr>
          <a:lstStyle/>
          <a:p>
            <a:pPr marL="380990" indent="-380990">
              <a:spcAft>
                <a:spcPts val="133"/>
              </a:spcAft>
              <a:buFont typeface="Arial" pitchFamily="34" charset="0"/>
              <a:buChar char="•"/>
            </a:pPr>
            <a:r>
              <a:rPr lang="en-US" sz="1867" dirty="0"/>
              <a:t>2</a:t>
            </a:r>
            <a:r>
              <a:rPr lang="en-US" sz="1867" baseline="30000" dirty="0"/>
              <a:t>nd</a:t>
            </a:r>
            <a:r>
              <a:rPr lang="en-US" sz="1867" dirty="0"/>
              <a:t> in Commits, 2</a:t>
            </a:r>
            <a:r>
              <a:rPr lang="en-US" sz="1867" baseline="30000" dirty="0"/>
              <a:t>nd</a:t>
            </a:r>
            <a:r>
              <a:rPr lang="en-US" sz="1867" dirty="0"/>
              <a:t> in Reviews, and 7</a:t>
            </a:r>
            <a:r>
              <a:rPr lang="en-US" sz="1867" baseline="30000" dirty="0"/>
              <a:t>th</a:t>
            </a:r>
            <a:r>
              <a:rPr lang="en-US" sz="1867" dirty="0"/>
              <a:t> in lines of code for the Icehouse release</a:t>
            </a:r>
            <a:r>
              <a:rPr lang="en-US" sz="1867" dirty="0">
                <a:cs typeface="HP Simplified"/>
              </a:rPr>
              <a:t>*</a:t>
            </a:r>
          </a:p>
          <a:p>
            <a:pPr marL="380990" indent="-380990">
              <a:spcAft>
                <a:spcPts val="133"/>
              </a:spcAft>
              <a:buFont typeface="Arial" pitchFamily="34" charset="0"/>
              <a:buChar char="•"/>
            </a:pPr>
            <a:r>
              <a:rPr lang="en-US" sz="1867" dirty="0"/>
              <a:t>4 PTLs (2</a:t>
            </a:r>
            <a:r>
              <a:rPr lang="en-US" sz="1867" baseline="30000" dirty="0"/>
              <a:t>nd</a:t>
            </a:r>
            <a:r>
              <a:rPr lang="en-US" sz="1867" dirty="0"/>
              <a:t> overall) and 22 core reviewers (3</a:t>
            </a:r>
            <a:r>
              <a:rPr lang="en-US" sz="1867" baseline="30000" dirty="0"/>
              <a:t>rd</a:t>
            </a:r>
            <a:r>
              <a:rPr lang="en-US" sz="1867" dirty="0"/>
              <a:t> overall)</a:t>
            </a:r>
          </a:p>
        </p:txBody>
      </p:sp>
      <p:sp>
        <p:nvSpPr>
          <p:cNvPr id="26" name="Rectangle 25"/>
          <p:cNvSpPr/>
          <p:nvPr/>
        </p:nvSpPr>
        <p:spPr>
          <a:xfrm>
            <a:off x="3100663" y="3812085"/>
            <a:ext cx="6837807" cy="860617"/>
          </a:xfrm>
          <a:prstGeom prst="rect">
            <a:avLst/>
          </a:prstGeom>
          <a:noFill/>
          <a:ln w="9525" cap="flat" cmpd="sng" algn="ctr">
            <a:noFill/>
            <a:prstDash val="solid"/>
            <a:miter lim="800000"/>
            <a:headEnd/>
            <a:tailEnd/>
          </a:ln>
          <a:effectLst/>
        </p:spPr>
        <p:txBody>
          <a:bodyPr wrap="square" lIns="96000" tIns="0" rIns="0" bIns="0" anchor="ctr" anchorCtr="0">
            <a:noAutofit/>
          </a:bodyPr>
          <a:lstStyle/>
          <a:p>
            <a:pPr marL="380990" indent="-380990">
              <a:spcAft>
                <a:spcPts val="133"/>
              </a:spcAft>
              <a:buFont typeface="Arial" pitchFamily="34" charset="0"/>
              <a:buChar char="•"/>
            </a:pPr>
            <a:r>
              <a:rPr lang="en-US" sz="1867" dirty="0">
                <a:cs typeface="HP Simplified"/>
              </a:rPr>
              <a:t>Named “Leader” in Forrester Wave for private cloud; built on OpenStack technology</a:t>
            </a:r>
          </a:p>
          <a:p>
            <a:pPr marL="380990" indent="-380990">
              <a:spcAft>
                <a:spcPts val="133"/>
              </a:spcAft>
              <a:buFont typeface="Arial" pitchFamily="34" charset="0"/>
              <a:buChar char="•"/>
            </a:pPr>
            <a:r>
              <a:rPr lang="en-US" sz="1867" dirty="0"/>
              <a:t>One of largest OpenStack-based public cloud infrastructures</a:t>
            </a:r>
            <a:endParaRPr lang="en-US" sz="1867" dirty="0">
              <a:cs typeface="HP Simplified"/>
            </a:endParaRPr>
          </a:p>
        </p:txBody>
      </p:sp>
      <p:sp>
        <p:nvSpPr>
          <p:cNvPr id="27" name="Rectangle 26"/>
          <p:cNvSpPr/>
          <p:nvPr/>
        </p:nvSpPr>
        <p:spPr>
          <a:xfrm>
            <a:off x="3100663" y="5181301"/>
            <a:ext cx="6837807" cy="860617"/>
          </a:xfrm>
          <a:prstGeom prst="rect">
            <a:avLst/>
          </a:prstGeom>
          <a:noFill/>
          <a:ln w="9525" cap="flat" cmpd="sng" algn="ctr">
            <a:noFill/>
            <a:prstDash val="solid"/>
            <a:miter lim="800000"/>
            <a:headEnd/>
            <a:tailEnd/>
          </a:ln>
          <a:effectLst/>
        </p:spPr>
        <p:txBody>
          <a:bodyPr wrap="square" lIns="96000" tIns="0" rIns="0" bIns="0" anchor="ctr" anchorCtr="0">
            <a:noAutofit/>
          </a:bodyPr>
          <a:lstStyle/>
          <a:p>
            <a:pPr marL="380990" indent="-380990">
              <a:spcAft>
                <a:spcPts val="133"/>
              </a:spcAft>
              <a:buFont typeface="Arial" pitchFamily="34" charset="0"/>
              <a:buChar char="•"/>
            </a:pPr>
            <a:r>
              <a:rPr lang="en-US" sz="1867" dirty="0">
                <a:cs typeface="HP Simplified"/>
              </a:rPr>
              <a:t>#2 largest contributor by employee for Icehouse*</a:t>
            </a:r>
          </a:p>
          <a:p>
            <a:pPr marL="380990" indent="-380990">
              <a:spcAft>
                <a:spcPts val="133"/>
              </a:spcAft>
              <a:buFont typeface="Arial" pitchFamily="34" charset="0"/>
              <a:buChar char="•"/>
            </a:pPr>
            <a:r>
              <a:rPr lang="en-US" sz="1867" dirty="0">
                <a:cs typeface="HP Simplified"/>
              </a:rPr>
              <a:t>Only company with dedicated resources to infrastructure</a:t>
            </a:r>
          </a:p>
          <a:p>
            <a:pPr marL="380990" lvl="2" indent="-380990">
              <a:spcAft>
                <a:spcPts val="133"/>
              </a:spcAft>
              <a:buFont typeface="Arial" pitchFamily="34" charset="0"/>
              <a:buChar char="•"/>
            </a:pPr>
            <a:r>
              <a:rPr lang="en-US" sz="1867" dirty="0"/>
              <a:t>Leading &amp; providing the majority of staff for continuous integration project, </a:t>
            </a:r>
            <a:r>
              <a:rPr lang="en-US" sz="1867" dirty="0" err="1"/>
              <a:t>TripleO</a:t>
            </a:r>
            <a:r>
              <a:rPr lang="en-US" sz="1867" dirty="0"/>
              <a:t>, Ironic, and Trove.</a:t>
            </a:r>
          </a:p>
          <a:p>
            <a:pPr marL="380990" lvl="2" indent="-380990">
              <a:spcAft>
                <a:spcPts val="133"/>
              </a:spcAft>
              <a:buFont typeface="Arial" pitchFamily="34" charset="0"/>
              <a:buChar char="•"/>
            </a:pPr>
            <a:r>
              <a:rPr lang="en-US" sz="1867" dirty="0">
                <a:cs typeface="HP Simplified"/>
              </a:rPr>
              <a:t>Continuous Integration/Deployment runs on HP’s Public Cloud</a:t>
            </a:r>
          </a:p>
        </p:txBody>
      </p:sp>
      <p:pic>
        <p:nvPicPr>
          <p:cNvPr id="28" name="Picture 27" descr="openstack-logo512.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99913" y="158337"/>
            <a:ext cx="1251943" cy="1251943"/>
          </a:xfrm>
          <a:prstGeom prst="rect">
            <a:avLst/>
          </a:prstGeom>
        </p:spPr>
      </p:pic>
      <p:sp>
        <p:nvSpPr>
          <p:cNvPr id="30" name="Title 3"/>
          <p:cNvSpPr>
            <a:spLocks noGrp="1"/>
          </p:cNvSpPr>
          <p:nvPr>
            <p:ph type="title"/>
          </p:nvPr>
        </p:nvSpPr>
        <p:spPr>
          <a:xfrm>
            <a:off x="338448" y="313419"/>
            <a:ext cx="10822941" cy="574516"/>
          </a:xfrm>
        </p:spPr>
        <p:txBody>
          <a:bodyPr/>
          <a:lstStyle/>
          <a:p>
            <a:r>
              <a:rPr lang="en-GB" dirty="0" smtClean="0"/>
              <a:t>HP – Leading contributor to OpenStack project</a:t>
            </a:r>
            <a:endParaRPr lang="en-GB" dirty="0"/>
          </a:p>
        </p:txBody>
      </p:sp>
      <p:sp>
        <p:nvSpPr>
          <p:cNvPr id="34" name="Round Diagonal Corner Rectangle 33"/>
          <p:cNvSpPr/>
          <p:nvPr/>
        </p:nvSpPr>
        <p:spPr>
          <a:xfrm>
            <a:off x="9737323" y="3260999"/>
            <a:ext cx="2334883" cy="1495244"/>
          </a:xfrm>
          <a:prstGeom prst="round2DiagRect">
            <a:avLst>
              <a:gd name="adj1" fmla="val 4734"/>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867" b="1" dirty="0"/>
          </a:p>
        </p:txBody>
      </p:sp>
      <p:sp>
        <p:nvSpPr>
          <p:cNvPr id="35" name="Round Diagonal Corner Rectangle 34"/>
          <p:cNvSpPr/>
          <p:nvPr/>
        </p:nvSpPr>
        <p:spPr>
          <a:xfrm>
            <a:off x="9702817" y="2651398"/>
            <a:ext cx="2323380" cy="491940"/>
          </a:xfrm>
          <a:prstGeom prst="round2DiagRect">
            <a:avLst>
              <a:gd name="adj1" fmla="val 29825"/>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867" b="1" dirty="0"/>
              <a:t>Top Contributors</a:t>
            </a:r>
          </a:p>
        </p:txBody>
      </p:sp>
      <p:pic>
        <p:nvPicPr>
          <p:cNvPr id="36" name="Picture 35" descr="HP_logo_old_NewBlue_SMALL.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588473" y="3877836"/>
            <a:ext cx="440695" cy="436291"/>
          </a:xfrm>
          <a:prstGeom prst="rect">
            <a:avLst/>
          </a:prstGeom>
        </p:spPr>
      </p:pic>
      <p:pic>
        <p:nvPicPr>
          <p:cNvPr id="37" name="Picture 36" descr="Rackspace Logo.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898350" y="3364521"/>
            <a:ext cx="1011325" cy="285547"/>
          </a:xfrm>
          <a:prstGeom prst="rect">
            <a:avLst/>
          </a:prstGeom>
        </p:spPr>
      </p:pic>
      <p:pic>
        <p:nvPicPr>
          <p:cNvPr id="38" name="Picture 37" descr="redhat-logo-big2.jp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998860" y="4047201"/>
            <a:ext cx="440088" cy="484097"/>
          </a:xfrm>
          <a:prstGeom prst="rect">
            <a:avLst/>
          </a:prstGeom>
        </p:spPr>
      </p:pic>
      <p:pic>
        <p:nvPicPr>
          <p:cNvPr id="40" name="Picture 39" descr="IBM.eps"/>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171177" y="4181155"/>
            <a:ext cx="767113" cy="310544"/>
          </a:xfrm>
          <a:prstGeom prst="rect">
            <a:avLst/>
          </a:prstGeom>
        </p:spPr>
      </p:pic>
      <p:cxnSp>
        <p:nvCxnSpPr>
          <p:cNvPr id="51" name="Straight Connector 50"/>
          <p:cNvCxnSpPr/>
          <p:nvPr/>
        </p:nvCxnSpPr>
        <p:spPr>
          <a:xfrm flipH="1">
            <a:off x="474628" y="3737609"/>
            <a:ext cx="8151907" cy="0"/>
          </a:xfrm>
          <a:prstGeom prst="line">
            <a:avLst/>
          </a:prstGeom>
          <a:ln w="12700" cmpd="sng">
            <a:solidFill>
              <a:srgbClr val="87898B"/>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505308" y="4790827"/>
            <a:ext cx="8151907" cy="0"/>
          </a:xfrm>
          <a:prstGeom prst="line">
            <a:avLst/>
          </a:prstGeom>
          <a:ln w="12700" cmpd="sng">
            <a:solidFill>
              <a:srgbClr val="87898B"/>
            </a:solidFill>
          </a:ln>
          <a:effectLst/>
        </p:spPr>
        <p:style>
          <a:lnRef idx="2">
            <a:schemeClr val="accent1"/>
          </a:lnRef>
          <a:fillRef idx="0">
            <a:schemeClr val="accent1"/>
          </a:fillRef>
          <a:effectRef idx="1">
            <a:schemeClr val="accent1"/>
          </a:effectRef>
          <a:fontRef idx="minor">
            <a:schemeClr val="tx1"/>
          </a:fontRef>
        </p:style>
      </p:cxnSp>
      <p:pic>
        <p:nvPicPr>
          <p:cNvPr id="2050" name="Picture 2" descr="Mirantis"/>
          <p:cNvPicPr>
            <a:picLocks noChangeAspect="1" noChangeArrowheads="1"/>
          </p:cNvPicPr>
          <p:nvPr/>
        </p:nvPicPr>
        <p:blipFill>
          <a:blip r:embed="rId8"/>
          <a:srcRect/>
          <a:stretch>
            <a:fillRect/>
          </a:stretch>
        </p:blipFill>
        <p:spPr bwMode="auto">
          <a:xfrm>
            <a:off x="11242672" y="3471373"/>
            <a:ext cx="710392" cy="455161"/>
          </a:xfrm>
          <a:prstGeom prst="rect">
            <a:avLst/>
          </a:prstGeom>
          <a:noFill/>
        </p:spPr>
      </p:pic>
      <p:sp>
        <p:nvSpPr>
          <p:cNvPr id="31" name="TextBox 28"/>
          <p:cNvSpPr txBox="1"/>
          <p:nvPr/>
        </p:nvSpPr>
        <p:spPr>
          <a:xfrm>
            <a:off x="7593876" y="6488669"/>
            <a:ext cx="3964773" cy="2974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573603">
              <a:spcAft>
                <a:spcPts val="533"/>
              </a:spcAft>
              <a:buSzPct val="100000"/>
            </a:pPr>
            <a:r>
              <a:rPr lang="en-US" sz="1333" i="1" dirty="0">
                <a:solidFill>
                  <a:srgbClr val="000000"/>
                </a:solidFill>
                <a:latin typeface="HP Simplified" pitchFamily="34" charset="0"/>
                <a:cs typeface="HP Simplified" pitchFamily="34" charset="0"/>
              </a:rPr>
              <a:t>*based on </a:t>
            </a:r>
            <a:r>
              <a:rPr lang="en-US" sz="1333" i="1" dirty="0" err="1">
                <a:solidFill>
                  <a:srgbClr val="000000"/>
                </a:solidFill>
                <a:latin typeface="HP Simplified" pitchFamily="34" charset="0"/>
                <a:cs typeface="HP Simplified" pitchFamily="34" charset="0"/>
              </a:rPr>
              <a:t>gitdm</a:t>
            </a:r>
            <a:r>
              <a:rPr lang="en-US" sz="1333" i="1" dirty="0">
                <a:solidFill>
                  <a:srgbClr val="000000"/>
                </a:solidFill>
                <a:latin typeface="HP Simplified" pitchFamily="34" charset="0"/>
                <a:cs typeface="HP Simplified" pitchFamily="34" charset="0"/>
              </a:rPr>
              <a:t> data script as of Icehouse release</a:t>
            </a:r>
          </a:p>
        </p:txBody>
      </p:sp>
    </p:spTree>
    <p:extLst>
      <p:ext uri="{BB962C8B-B14F-4D97-AF65-F5344CB8AC3E}">
        <p14:creationId xmlns:p14="http://schemas.microsoft.com/office/powerpoint/2010/main" val="1277951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609600" y="980728"/>
            <a:ext cx="109728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465716" y="3717032"/>
            <a:ext cx="11425269"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4786391" y="3776208"/>
            <a:ext cx="192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4786391" y="4214090"/>
            <a:ext cx="192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6864085" y="3776208"/>
            <a:ext cx="5026899"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6864085" y="4214090"/>
            <a:ext cx="5026899"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1161805" y="2921170"/>
            <a:ext cx="7293984" cy="507831"/>
          </a:xfrm>
          <a:prstGeom prst="rect">
            <a:avLst/>
          </a:prstGeom>
        </p:spPr>
        <p:txBody>
          <a:bodyPr wrap="none">
            <a:spAutoFit/>
          </a:bodyPr>
          <a:lstStyle/>
          <a:p>
            <a:pPr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4786391" y="4653136"/>
            <a:ext cx="192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6864085" y="4653136"/>
            <a:ext cx="5026899"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2745"/>
          </a:xfrm>
          <a:prstGeom prst="rect">
            <a:avLst/>
          </a:prstGeom>
        </p:spPr>
      </p:pic>
      <p:sp>
        <p:nvSpPr>
          <p:cNvPr id="2" name="Title 1"/>
          <p:cNvSpPr>
            <a:spLocks noGrp="1"/>
          </p:cNvSpPr>
          <p:nvPr>
            <p:ph type="title"/>
          </p:nvPr>
        </p:nvSpPr>
        <p:spPr/>
        <p:txBody>
          <a:bodyPr/>
          <a:lstStyle/>
          <a:p>
            <a:pPr>
              <a:defRPr/>
            </a:pPr>
            <a:r>
              <a:rPr lang="en-US" dirty="0" smtClean="0"/>
              <a:t>Agenda</a:t>
            </a:r>
            <a:endParaRPr lang="en-US" dirty="0"/>
          </a:p>
        </p:txBody>
      </p:sp>
      <p:sp>
        <p:nvSpPr>
          <p:cNvPr id="6147" name="Text Placeholder 2"/>
          <p:cNvSpPr>
            <a:spLocks noGrp="1"/>
          </p:cNvSpPr>
          <p:nvPr>
            <p:ph sz="quarter" idx="10"/>
          </p:nvPr>
        </p:nvSpPr>
        <p:spPr>
          <a:xfrm>
            <a:off x="438913" y="1584960"/>
            <a:ext cx="6760804" cy="4801859"/>
          </a:xfrm>
        </p:spPr>
        <p:txBody>
          <a:bodyPr/>
          <a:lstStyle/>
          <a:p>
            <a:pPr marL="0" lvl="2" indent="0">
              <a:lnSpc>
                <a:spcPct val="200000"/>
              </a:lnSpc>
              <a:buNone/>
            </a:pPr>
            <a:r>
              <a:rPr lang="en-US" sz="2400" dirty="0" smtClean="0"/>
              <a:t>Enterprises challenged to balance demands</a:t>
            </a:r>
          </a:p>
          <a:p>
            <a:pPr marL="0" lvl="2" indent="0">
              <a:lnSpc>
                <a:spcPct val="200000"/>
              </a:lnSpc>
              <a:buNone/>
            </a:pPr>
            <a:r>
              <a:rPr lang="en-US" sz="2400" dirty="0" smtClean="0"/>
              <a:t>A solution in the open source cloud</a:t>
            </a:r>
          </a:p>
          <a:p>
            <a:pPr marL="0" lvl="2" indent="0">
              <a:lnSpc>
                <a:spcPct val="200000"/>
              </a:lnSpc>
              <a:buNone/>
            </a:pPr>
            <a:r>
              <a:rPr lang="en-US" sz="2400" dirty="0" smtClean="0"/>
              <a:t>HP Helion OpenStack Community edition</a:t>
            </a:r>
          </a:p>
          <a:p>
            <a:pPr marL="0" lvl="2" indent="0">
              <a:lnSpc>
                <a:spcPct val="200000"/>
              </a:lnSpc>
              <a:buNone/>
            </a:pPr>
            <a:r>
              <a:rPr lang="en-US" sz="2400" dirty="0" smtClean="0"/>
              <a:t>Start </a:t>
            </a:r>
            <a:r>
              <a:rPr lang="en-US" sz="2400" dirty="0"/>
              <a:t>your </a:t>
            </a:r>
            <a:r>
              <a:rPr lang="en-US" sz="2400" dirty="0" smtClean="0"/>
              <a:t>journey toward a hybrid cloud</a:t>
            </a:r>
            <a:endParaRPr lang="en-US" sz="2400" dirty="0"/>
          </a:p>
          <a:p>
            <a:pPr lvl="2">
              <a:buFont typeface="Arial" pitchFamily="34" charset="0"/>
              <a:buChar char="•"/>
            </a:pPr>
            <a:endParaRPr lang="en-US" sz="2133" dirty="0"/>
          </a:p>
          <a:p>
            <a:pPr lvl="2">
              <a:buFont typeface="Arial" pitchFamily="34" charset="0"/>
              <a:buChar char="•"/>
            </a:pPr>
            <a:endParaRPr lang="en-US" sz="2133" dirty="0"/>
          </a:p>
        </p:txBody>
      </p:sp>
      <p:pic>
        <p:nvPicPr>
          <p:cNvPr id="6" name="Picture 5" descr="HP_Blue_RGB_150_S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
        <p:nvSpPr>
          <p:cNvPr id="3" name="Diamond 2"/>
          <p:cNvSpPr/>
          <p:nvPr/>
        </p:nvSpPr>
        <p:spPr bwMode="gray">
          <a:xfrm>
            <a:off x="9024731" y="313418"/>
            <a:ext cx="2981740" cy="3205033"/>
          </a:xfrm>
          <a:prstGeom prst="diamond">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Note: </a:t>
            </a:r>
            <a:r>
              <a:rPr lang="en-US" sz="1400" b="1" i="1" dirty="0">
                <a:solidFill>
                  <a:schemeClr val="tx1"/>
                </a:solidFill>
              </a:rPr>
              <a:t>Integrate this presentation into the broader HP Helion CFD for a comprehensive presentation to </a:t>
            </a:r>
            <a:r>
              <a:rPr lang="en-US" sz="1400" b="1" i="1" dirty="0" smtClean="0">
                <a:solidFill>
                  <a:schemeClr val="tx1"/>
                </a:solidFill>
              </a:rPr>
              <a:t>customers</a:t>
            </a:r>
            <a:endParaRPr lang="en-US" sz="1400" b="1" i="1" dirty="0">
              <a:solidFill>
                <a:schemeClr val="tx1"/>
              </a:solidFill>
            </a:endParaRPr>
          </a:p>
        </p:txBody>
      </p:sp>
      <p:sp>
        <p:nvSpPr>
          <p:cNvPr id="4" name="Isosceles Triangle 3"/>
          <p:cNvSpPr/>
          <p:nvPr/>
        </p:nvSpPr>
        <p:spPr bwMode="gray">
          <a:xfrm rot="10800000">
            <a:off x="1267720" y="2251669"/>
            <a:ext cx="2698955" cy="250722"/>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Isosceles Triangle 7"/>
          <p:cNvSpPr/>
          <p:nvPr/>
        </p:nvSpPr>
        <p:spPr bwMode="gray">
          <a:xfrm rot="10800000">
            <a:off x="1267719" y="3074056"/>
            <a:ext cx="2698955" cy="250722"/>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bwMode="gray">
          <a:xfrm rot="10800000">
            <a:off x="1267719" y="3896443"/>
            <a:ext cx="2698955" cy="250722"/>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10780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IT challenged to balance needs</a:t>
            </a:r>
            <a:endParaRPr lang="en-US" dirty="0"/>
          </a:p>
        </p:txBody>
      </p:sp>
      <p:sp>
        <p:nvSpPr>
          <p:cNvPr id="3" name="Content Placeholder 2"/>
          <p:cNvSpPr>
            <a:spLocks noGrp="1"/>
          </p:cNvSpPr>
          <p:nvPr>
            <p:ph sz="quarter" idx="16"/>
          </p:nvPr>
        </p:nvSpPr>
        <p:spPr/>
        <p:txBody>
          <a:bodyPr/>
          <a:lstStyle/>
          <a:p>
            <a:r>
              <a:rPr lang="en-US" dirty="0" smtClean="0"/>
              <a:t>To compete today, IT needs         enterprise </a:t>
            </a:r>
            <a:r>
              <a:rPr lang="en-US" dirty="0"/>
              <a:t>grade IT </a:t>
            </a:r>
            <a:r>
              <a:rPr lang="en-US" dirty="0" smtClean="0"/>
              <a:t>solutions to provide</a:t>
            </a:r>
            <a:endParaRPr lang="en-US" dirty="0"/>
          </a:p>
          <a:p>
            <a:pPr lvl="1"/>
            <a:r>
              <a:rPr lang="en-US" dirty="0" smtClean="0"/>
              <a:t>Reliability and high availability for demanding workloads </a:t>
            </a:r>
            <a:endParaRPr lang="en-US" b="0" dirty="0"/>
          </a:p>
          <a:p>
            <a:pPr lvl="1"/>
            <a:r>
              <a:rPr lang="en-US" b="0" dirty="0"/>
              <a:t>Confidence in the security and controls across the entire environment with ability to adhere to compliance mandates. </a:t>
            </a:r>
          </a:p>
          <a:p>
            <a:pPr lvl="1"/>
            <a:r>
              <a:rPr lang="en-US" b="0" dirty="0" smtClean="0"/>
              <a:t>Ability </a:t>
            </a:r>
            <a:r>
              <a:rPr lang="en-US" b="0" dirty="0"/>
              <a:t>to </a:t>
            </a:r>
            <a:r>
              <a:rPr lang="en-US" b="0" dirty="0" smtClean="0"/>
              <a:t>see and manage the IT environment</a:t>
            </a:r>
            <a:endParaRPr lang="en-US" b="0" dirty="0"/>
          </a:p>
        </p:txBody>
      </p:sp>
      <p:sp>
        <p:nvSpPr>
          <p:cNvPr id="4" name="Content Placeholder 3"/>
          <p:cNvSpPr>
            <a:spLocks noGrp="1"/>
          </p:cNvSpPr>
          <p:nvPr>
            <p:ph sz="quarter" idx="17"/>
          </p:nvPr>
        </p:nvSpPr>
        <p:spPr/>
        <p:txBody>
          <a:bodyPr/>
          <a:lstStyle/>
          <a:p>
            <a:r>
              <a:rPr lang="en-US" dirty="0" smtClean="0"/>
              <a:t>To grow tomorrow, IT seeks                cloud solutions to provide </a:t>
            </a:r>
          </a:p>
          <a:p>
            <a:pPr lvl="1"/>
            <a:r>
              <a:rPr lang="en-US" dirty="0" smtClean="0"/>
              <a:t>Rapid innovation and time </a:t>
            </a:r>
            <a:r>
              <a:rPr lang="en-US" dirty="0"/>
              <a:t>to market </a:t>
            </a:r>
            <a:r>
              <a:rPr lang="en-US" dirty="0" smtClean="0"/>
              <a:t>to add value </a:t>
            </a:r>
            <a:r>
              <a:rPr lang="en-US" dirty="0"/>
              <a:t>with new applications and solutions. </a:t>
            </a:r>
          </a:p>
          <a:p>
            <a:pPr lvl="1"/>
            <a:r>
              <a:rPr lang="en-US" dirty="0" smtClean="0"/>
              <a:t>Manageability </a:t>
            </a:r>
            <a:r>
              <a:rPr lang="en-US" dirty="0"/>
              <a:t>that keeps the cloud up while keeping down administrative time and costs</a:t>
            </a:r>
          </a:p>
          <a:p>
            <a:pPr lvl="1"/>
            <a:r>
              <a:rPr lang="en-US" dirty="0"/>
              <a:t>Open, non-proprietary cloud architecture to avoid vendor lock in </a:t>
            </a:r>
          </a:p>
          <a:p>
            <a:r>
              <a:rPr lang="en-US" b="0" dirty="0"/>
              <a:t>	</a:t>
            </a:r>
          </a:p>
          <a:p>
            <a:pPr lvl="1"/>
            <a:endParaRPr lang="en-US" dirty="0" smtClean="0"/>
          </a:p>
          <a:p>
            <a:endParaRPr lang="en-US" b="0" dirty="0"/>
          </a:p>
          <a:p>
            <a:r>
              <a:rPr lang="en-US" b="0" dirty="0"/>
              <a:t>	</a:t>
            </a:r>
          </a:p>
          <a:p>
            <a:pPr lvl="1"/>
            <a:endParaRPr lang="en-US" dirty="0"/>
          </a:p>
          <a:p>
            <a:pPr lvl="1"/>
            <a:endParaRPr lang="en-US" dirty="0"/>
          </a:p>
        </p:txBody>
      </p:sp>
    </p:spTree>
    <p:extLst>
      <p:ext uri="{BB962C8B-B14F-4D97-AF65-F5344CB8AC3E}">
        <p14:creationId xmlns:p14="http://schemas.microsoft.com/office/powerpoint/2010/main" val="53977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Delivering enterprise needs with open source cloud</a:t>
            </a:r>
            <a:endParaRPr lang="en-US" dirty="0"/>
          </a:p>
        </p:txBody>
      </p:sp>
      <p:sp>
        <p:nvSpPr>
          <p:cNvPr id="3" name="Content Placeholder 2"/>
          <p:cNvSpPr>
            <a:spLocks noGrp="1"/>
          </p:cNvSpPr>
          <p:nvPr>
            <p:ph sz="quarter" idx="10"/>
          </p:nvPr>
        </p:nvSpPr>
        <p:spPr>
          <a:xfrm>
            <a:off x="441960" y="1341120"/>
            <a:ext cx="10637229" cy="4293024"/>
          </a:xfrm>
        </p:spPr>
        <p:txBody>
          <a:bodyPr/>
          <a:lstStyle/>
          <a:p>
            <a:r>
              <a:rPr lang="en-US" dirty="0" smtClean="0"/>
              <a:t>Enterprises seek simplicity</a:t>
            </a:r>
            <a:r>
              <a:rPr lang="en-US" dirty="0"/>
              <a:t>, control, and responsiveness from their IT environment. </a:t>
            </a:r>
          </a:p>
          <a:p>
            <a:pPr lvl="1"/>
            <a:endParaRPr lang="en-US" sz="1000" dirty="0" smtClean="0"/>
          </a:p>
          <a:p>
            <a:pPr lvl="1"/>
            <a:r>
              <a:rPr lang="en-US" dirty="0"/>
              <a:t>Enterprise-grade solutions provide security, manageability, and reliability. </a:t>
            </a:r>
            <a:endParaRPr lang="en-US" dirty="0" smtClean="0"/>
          </a:p>
          <a:p>
            <a:pPr lvl="1"/>
            <a:endParaRPr lang="en-US" dirty="0" smtClean="0"/>
          </a:p>
          <a:p>
            <a:pPr lvl="1"/>
            <a:r>
              <a:rPr lang="en-US" dirty="0" smtClean="0"/>
              <a:t>Open</a:t>
            </a:r>
            <a:r>
              <a:rPr lang="en-US" dirty="0"/>
              <a:t>, extensible </a:t>
            </a:r>
            <a:r>
              <a:rPr lang="en-US" dirty="0" smtClean="0"/>
              <a:t>cloud architectures enable </a:t>
            </a:r>
            <a:r>
              <a:rPr lang="en-US" dirty="0"/>
              <a:t>innovation </a:t>
            </a:r>
            <a:r>
              <a:rPr lang="en-US" dirty="0" smtClean="0"/>
              <a:t>agility, scale, and cost control.</a:t>
            </a:r>
            <a:endParaRPr lang="en-US" dirty="0"/>
          </a:p>
          <a:p>
            <a:pPr lvl="1"/>
            <a:endParaRPr lang="en-US" sz="1000" dirty="0"/>
          </a:p>
          <a:p>
            <a:pPr lvl="1"/>
            <a:r>
              <a:rPr lang="en-US" sz="1600" i="1" dirty="0"/>
              <a:t>“Nearly half of large enterprises will have hybrid cloud deployments by the end of 2017” – “Gartner Says Cloud Computing Will Become the Bulk of New IT Spend by 2016”, Goa, India, October 24, 2013</a:t>
            </a:r>
            <a:r>
              <a:rPr lang="en-US" sz="2000" dirty="0" smtClean="0"/>
              <a:t>.</a:t>
            </a:r>
            <a:r>
              <a:rPr lang="en-US" b="1" dirty="0"/>
              <a:t> </a:t>
            </a:r>
            <a:endParaRPr lang="en-US" b="1" dirty="0" smtClean="0"/>
          </a:p>
          <a:p>
            <a:pPr lvl="1"/>
            <a:endParaRPr lang="en-US" sz="1000" b="1" dirty="0" smtClean="0"/>
          </a:p>
          <a:p>
            <a:pPr lvl="1"/>
            <a:r>
              <a:rPr lang="en-US" sz="2400" b="1" dirty="0">
                <a:solidFill>
                  <a:schemeClr val="accent1"/>
                </a:solidFill>
              </a:rPr>
              <a:t>Enterprises need the industry’s first enterprise-grade OpenStack® distribution designed for hybrid cloud and business.</a:t>
            </a:r>
          </a:p>
          <a:p>
            <a:pPr lvl="1"/>
            <a:endParaRPr lang="en-US" dirty="0"/>
          </a:p>
          <a:p>
            <a:pPr lvl="1"/>
            <a:endParaRPr lang="en-US" dirty="0"/>
          </a:p>
        </p:txBody>
      </p:sp>
    </p:spTree>
    <p:extLst>
      <p:ext uri="{BB962C8B-B14F-4D97-AF65-F5344CB8AC3E}">
        <p14:creationId xmlns:p14="http://schemas.microsoft.com/office/powerpoint/2010/main" val="3679160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gray">
          <a:xfrm>
            <a:off x="441960" y="2153265"/>
            <a:ext cx="9926156" cy="412954"/>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10"/>
          <p:cNvSpPr>
            <a:spLocks noGrp="1"/>
          </p:cNvSpPr>
          <p:nvPr>
            <p:ph type="subTitle" idx="1"/>
          </p:nvPr>
        </p:nvSpPr>
        <p:spPr/>
        <p:txBody>
          <a:bodyPr/>
          <a:lstStyle/>
          <a:p>
            <a:r>
              <a:rPr lang="en-US" dirty="0"/>
              <a:t>The industry’s first OpenStack® distribution designed for hybrid cloud and business</a:t>
            </a:r>
          </a:p>
          <a:p>
            <a:endParaRPr lang="en-US" dirty="0"/>
          </a:p>
        </p:txBody>
      </p:sp>
      <p:sp>
        <p:nvSpPr>
          <p:cNvPr id="2" name="Title 1"/>
          <p:cNvSpPr>
            <a:spLocks noGrp="1"/>
          </p:cNvSpPr>
          <p:nvPr>
            <p:ph type="title"/>
          </p:nvPr>
        </p:nvSpPr>
        <p:spPr/>
        <p:txBody>
          <a:bodyPr/>
          <a:lstStyle/>
          <a:p>
            <a:r>
              <a:rPr lang="en-US" dirty="0" smtClean="0"/>
              <a:t>HP Helion OpenStack® Community edition</a:t>
            </a:r>
            <a:endParaRPr lang="en-US" dirty="0"/>
          </a:p>
        </p:txBody>
      </p:sp>
      <p:sp>
        <p:nvSpPr>
          <p:cNvPr id="15" name="Content Placeholder 14"/>
          <p:cNvSpPr>
            <a:spLocks noGrp="1"/>
          </p:cNvSpPr>
          <p:nvPr>
            <p:ph sz="quarter" idx="10"/>
          </p:nvPr>
        </p:nvSpPr>
        <p:spPr/>
        <p:txBody>
          <a:bodyPr/>
          <a:lstStyle/>
          <a:p>
            <a:pPr>
              <a:spcBef>
                <a:spcPts val="600"/>
              </a:spcBef>
              <a:spcAft>
                <a:spcPts val="1200"/>
              </a:spcAft>
            </a:pPr>
            <a:r>
              <a:rPr lang="en-US" dirty="0"/>
              <a:t>HP Helion OpenStack </a:t>
            </a:r>
            <a:r>
              <a:rPr lang="en-US" dirty="0" smtClean="0"/>
              <a:t>Community edition is </a:t>
            </a:r>
            <a:r>
              <a:rPr lang="en-US" dirty="0"/>
              <a:t>a pure, free-to-license distribution </a:t>
            </a:r>
          </a:p>
          <a:p>
            <a:pPr lvl="1">
              <a:spcBef>
                <a:spcPts val="600"/>
              </a:spcBef>
              <a:spcAft>
                <a:spcPts val="1200"/>
              </a:spcAft>
            </a:pPr>
            <a:r>
              <a:rPr lang="en-US" dirty="0" smtClean="0"/>
              <a:t>It is suited </a:t>
            </a:r>
            <a:r>
              <a:rPr lang="en-US" dirty="0"/>
              <a:t>for evaluation, development, and small scale production deployments. </a:t>
            </a:r>
          </a:p>
          <a:p>
            <a:pPr lvl="1">
              <a:spcBef>
                <a:spcPts val="600"/>
              </a:spcBef>
              <a:spcAft>
                <a:spcPts val="1200"/>
              </a:spcAft>
            </a:pPr>
            <a:r>
              <a:rPr lang="en-US" dirty="0"/>
              <a:t>It speeds deployment and simplifies the management of small scale, open cloud environments and infrastructure services. </a:t>
            </a:r>
            <a:endParaRPr lang="en-US" dirty="0" smtClean="0"/>
          </a:p>
          <a:p>
            <a:pPr lvl="1">
              <a:spcBef>
                <a:spcPts val="600"/>
              </a:spcBef>
              <a:spcAft>
                <a:spcPts val="1200"/>
              </a:spcAft>
            </a:pPr>
            <a:r>
              <a:rPr lang="en-US" dirty="0"/>
              <a:t>It is the foundation of </a:t>
            </a:r>
            <a:r>
              <a:rPr lang="en-US" dirty="0" smtClean="0"/>
              <a:t>the HP </a:t>
            </a:r>
            <a:r>
              <a:rPr lang="en-US" dirty="0"/>
              <a:t>Helion </a:t>
            </a:r>
            <a:r>
              <a:rPr lang="en-US" dirty="0" smtClean="0"/>
              <a:t>portfolio of products </a:t>
            </a:r>
            <a:r>
              <a:rPr lang="en-US" dirty="0"/>
              <a:t>and </a:t>
            </a:r>
            <a:r>
              <a:rPr lang="en-US" dirty="0" smtClean="0"/>
              <a:t>services</a:t>
            </a:r>
          </a:p>
          <a:p>
            <a:pPr lvl="1">
              <a:spcBef>
                <a:spcPts val="600"/>
              </a:spcBef>
              <a:spcAft>
                <a:spcPts val="1200"/>
              </a:spcAft>
            </a:pPr>
            <a:r>
              <a:rPr lang="en-US" dirty="0" smtClean="0"/>
              <a:t>HP Helion OpenStack Community edition provides a foundation toward building a private and hybrid cloud delivery in your enterprise</a:t>
            </a:r>
          </a:p>
          <a:p>
            <a:pPr lvl="1">
              <a:spcBef>
                <a:spcPts val="600"/>
              </a:spcBef>
              <a:spcAft>
                <a:spcPts val="1200"/>
              </a:spcAft>
            </a:pPr>
            <a:endParaRPr lang="en-US" dirty="0"/>
          </a:p>
          <a:p>
            <a:endParaRPr lang="en-US" dirty="0"/>
          </a:p>
        </p:txBody>
      </p:sp>
    </p:spTree>
    <p:extLst>
      <p:ext uri="{BB962C8B-B14F-4D97-AF65-F5344CB8AC3E}">
        <p14:creationId xmlns:p14="http://schemas.microsoft.com/office/powerpoint/2010/main" val="1195181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r>
              <a:rPr lang="en-US" dirty="0" smtClean="0"/>
              <a:t>The features you need to build your OpenStack cloud today</a:t>
            </a:r>
            <a:endParaRPr lang="en-US" dirty="0"/>
          </a:p>
        </p:txBody>
      </p:sp>
      <p:sp>
        <p:nvSpPr>
          <p:cNvPr id="7" name="Title 6"/>
          <p:cNvSpPr>
            <a:spLocks noGrp="1"/>
          </p:cNvSpPr>
          <p:nvPr>
            <p:ph type="title"/>
          </p:nvPr>
        </p:nvSpPr>
        <p:spPr/>
        <p:txBody>
          <a:bodyPr/>
          <a:lstStyle/>
          <a:p>
            <a:r>
              <a:rPr lang="en-US" dirty="0" smtClean="0"/>
              <a:t>HP Helion OpenStack® Community edition</a:t>
            </a:r>
            <a:endParaRPr lang="en-US" dirty="0"/>
          </a:p>
        </p:txBody>
      </p:sp>
      <p:sp>
        <p:nvSpPr>
          <p:cNvPr id="5" name="Content Placeholder 15"/>
          <p:cNvSpPr>
            <a:spLocks noGrp="1"/>
          </p:cNvSpPr>
          <p:nvPr>
            <p:ph sz="quarter" idx="10"/>
          </p:nvPr>
        </p:nvSpPr>
        <p:spPr/>
        <p:txBody>
          <a:bodyPr/>
          <a:lstStyle/>
          <a:p>
            <a:r>
              <a:rPr lang="en-US" dirty="0" smtClean="0"/>
              <a:t>Risk free evaluation, development, and small scale production deployments</a:t>
            </a:r>
          </a:p>
          <a:p>
            <a:pPr lvl="1"/>
            <a:r>
              <a:rPr lang="en-US" dirty="0" smtClean="0"/>
              <a:t>Always a pure, close to trunk OpenStack release, free to license and download</a:t>
            </a:r>
          </a:p>
          <a:p>
            <a:pPr lvl="1"/>
            <a:r>
              <a:rPr lang="en-US" dirty="0" smtClean="0"/>
              <a:t>Optimized for up to 30 nodes and 600 VMs</a:t>
            </a:r>
          </a:p>
          <a:p>
            <a:pPr lvl="1"/>
            <a:r>
              <a:rPr lang="en-US" dirty="0" smtClean="0"/>
              <a:t>Based on Icehouse with </a:t>
            </a:r>
            <a:r>
              <a:rPr lang="en-US" dirty="0" err="1" smtClean="0"/>
              <a:t>TripleO</a:t>
            </a:r>
            <a:r>
              <a:rPr lang="en-US" dirty="0" smtClean="0"/>
              <a:t> integration </a:t>
            </a:r>
          </a:p>
          <a:p>
            <a:pPr lvl="1"/>
            <a:r>
              <a:rPr lang="en-US" dirty="0"/>
              <a:t>Workloads transfer to more fully featured and scalable HP Helion OpenStack (coming </a:t>
            </a:r>
            <a:r>
              <a:rPr lang="en-US" dirty="0" smtClean="0"/>
              <a:t>soon)</a:t>
            </a:r>
            <a:endParaRPr lang="en-US" dirty="0"/>
          </a:p>
          <a:p>
            <a:pPr lvl="1"/>
            <a:endParaRPr lang="en-US" dirty="0" smtClean="0"/>
          </a:p>
          <a:p>
            <a:r>
              <a:rPr lang="en-US" dirty="0" smtClean="0"/>
              <a:t>Confident implementation </a:t>
            </a:r>
          </a:p>
          <a:p>
            <a:pPr lvl="1"/>
            <a:r>
              <a:rPr lang="en-US" dirty="0" smtClean="0"/>
              <a:t>Simple installation and configuration process</a:t>
            </a:r>
          </a:p>
          <a:p>
            <a:pPr lvl="2"/>
            <a:r>
              <a:rPr lang="en-US" dirty="0" smtClean="0"/>
              <a:t>Simplifies days of 1,200+ manual configurations to just hours and a handful of automated steps</a:t>
            </a:r>
          </a:p>
          <a:p>
            <a:pPr lvl="1"/>
            <a:r>
              <a:rPr lang="en-US" dirty="0"/>
              <a:t>HP has hardened OpenStack for the enterprise through </a:t>
            </a:r>
            <a:r>
              <a:rPr lang="en-US" dirty="0" smtClean="0"/>
              <a:t>security </a:t>
            </a:r>
            <a:r>
              <a:rPr lang="en-US" dirty="0"/>
              <a:t>reviews, repeatability, configuration and hardware testing</a:t>
            </a:r>
          </a:p>
          <a:p>
            <a:pPr lvl="1"/>
            <a:r>
              <a:rPr lang="en-US" dirty="0" smtClean="0"/>
              <a:t>Delivered with HP’s own Linux and an easy-to-use installer and updater</a:t>
            </a:r>
          </a:p>
          <a:p>
            <a:pPr lvl="1"/>
            <a:r>
              <a:rPr lang="en-US" dirty="0" smtClean="0"/>
              <a:t>Optional Foundation Care 24x7 support and indemnification</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435764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Helion OpenStack® Community edition</a:t>
            </a:r>
            <a:endParaRPr lang="en-US" dirty="0"/>
          </a:p>
        </p:txBody>
      </p:sp>
      <p:sp>
        <p:nvSpPr>
          <p:cNvPr id="10" name="Content Placeholder 9"/>
          <p:cNvSpPr>
            <a:spLocks noGrp="1"/>
          </p:cNvSpPr>
          <p:nvPr>
            <p:ph sz="quarter" idx="16"/>
          </p:nvPr>
        </p:nvSpPr>
        <p:spPr/>
        <p:txBody>
          <a:bodyPr/>
          <a:lstStyle/>
          <a:p>
            <a:r>
              <a:rPr lang="en-US" dirty="0" smtClean="0"/>
              <a:t>Open</a:t>
            </a:r>
          </a:p>
          <a:p>
            <a:pPr marL="342900" lvl="1" indent="-342900">
              <a:buFont typeface="Arial" panose="020B0604020202020204" pitchFamily="34" charset="0"/>
              <a:buChar char="•"/>
            </a:pPr>
            <a:r>
              <a:rPr lang="en-US" dirty="0"/>
              <a:t>Open, standards </a:t>
            </a:r>
            <a:r>
              <a:rPr lang="en-US" dirty="0" smtClean="0"/>
              <a:t>based, and </a:t>
            </a:r>
            <a:r>
              <a:rPr lang="en-US" dirty="0"/>
              <a:t>extensible</a:t>
            </a:r>
          </a:p>
          <a:p>
            <a:pPr marL="342900" lvl="1" indent="-342900">
              <a:buFont typeface="Arial" panose="020B0604020202020204" pitchFamily="34" charset="0"/>
              <a:buChar char="•"/>
            </a:pPr>
            <a:r>
              <a:rPr lang="en-GB" dirty="0"/>
              <a:t>Always </a:t>
            </a:r>
            <a:r>
              <a:rPr lang="en-GB" dirty="0" smtClean="0"/>
              <a:t>have the </a:t>
            </a:r>
            <a:r>
              <a:rPr lang="en-GB" dirty="0"/>
              <a:t>latest OpenStack technology through automated-live distribution of updates</a:t>
            </a:r>
          </a:p>
          <a:p>
            <a:pPr marL="342900" lvl="1" indent="-342900">
              <a:buFont typeface="Arial" panose="020B0604020202020204" pitchFamily="34" charset="0"/>
              <a:buChar char="•"/>
            </a:pPr>
            <a:r>
              <a:rPr lang="en-US" dirty="0" smtClean="0"/>
              <a:t>Get a strong start on the path toward hybrid </a:t>
            </a:r>
            <a:r>
              <a:rPr lang="en-US" dirty="0"/>
              <a:t>cloud delivery </a:t>
            </a:r>
            <a:endParaRPr lang="en-US" dirty="0" smtClean="0"/>
          </a:p>
          <a:p>
            <a:pPr marL="342900" lvl="1" indent="-342900">
              <a:buFont typeface="Arial" panose="020B0604020202020204" pitchFamily="34" charset="0"/>
              <a:buChar char="•"/>
            </a:pPr>
            <a:r>
              <a:rPr lang="en-US" dirty="0"/>
              <a:t>Avoid vendor </a:t>
            </a:r>
            <a:r>
              <a:rPr lang="en-US" dirty="0" smtClean="0"/>
              <a:t>lock-in</a:t>
            </a:r>
          </a:p>
          <a:p>
            <a:pPr marL="342900" indent="-342900">
              <a:buFont typeface="Arial" panose="020B0604020202020204" pitchFamily="34" charset="0"/>
              <a:buChar char="•"/>
            </a:pPr>
            <a:endParaRPr lang="en-US" dirty="0"/>
          </a:p>
        </p:txBody>
      </p:sp>
      <p:sp>
        <p:nvSpPr>
          <p:cNvPr id="11" name="Content Placeholder 10"/>
          <p:cNvSpPr>
            <a:spLocks noGrp="1"/>
          </p:cNvSpPr>
          <p:nvPr>
            <p:ph sz="quarter" idx="17"/>
          </p:nvPr>
        </p:nvSpPr>
        <p:spPr/>
        <p:txBody>
          <a:bodyPr/>
          <a:lstStyle/>
          <a:p>
            <a:r>
              <a:rPr lang="en-US" dirty="0" smtClean="0"/>
              <a:t>Secure </a:t>
            </a:r>
          </a:p>
          <a:p>
            <a:pPr marL="342900" lvl="1" indent="-342900">
              <a:buFont typeface="Arial" panose="020B0604020202020204" pitchFamily="34" charset="0"/>
              <a:buChar char="•"/>
            </a:pPr>
            <a:r>
              <a:rPr lang="en-US" dirty="0" smtClean="0"/>
              <a:t>A </a:t>
            </a:r>
            <a:r>
              <a:rPr lang="en-US" dirty="0"/>
              <a:t>reliability and security </a:t>
            </a:r>
            <a:r>
              <a:rPr lang="en-US" dirty="0" smtClean="0"/>
              <a:t>hardened </a:t>
            </a:r>
            <a:r>
              <a:rPr lang="en-US" dirty="0" err="1" smtClean="0"/>
              <a:t>distro</a:t>
            </a:r>
            <a:r>
              <a:rPr lang="en-US" dirty="0" smtClean="0"/>
              <a:t> </a:t>
            </a:r>
          </a:p>
          <a:p>
            <a:pPr marL="342900" lvl="1" indent="-342900">
              <a:buFont typeface="Arial" panose="020B0604020202020204" pitchFamily="34" charset="0"/>
              <a:buChar char="•"/>
            </a:pPr>
            <a:r>
              <a:rPr lang="en-US" dirty="0" smtClean="0"/>
              <a:t>Built leveraging unmatched </a:t>
            </a:r>
            <a:r>
              <a:rPr lang="en-US" dirty="0"/>
              <a:t>enterprise </a:t>
            </a:r>
            <a:r>
              <a:rPr lang="en-US" dirty="0" smtClean="0"/>
              <a:t>experience and global reach </a:t>
            </a:r>
          </a:p>
          <a:p>
            <a:pPr marL="342900" lvl="1" indent="-342900">
              <a:buFont typeface="Arial" panose="020B0604020202020204" pitchFamily="34" charset="0"/>
              <a:buChar char="•"/>
            </a:pPr>
            <a:r>
              <a:rPr lang="en-US" dirty="0" smtClean="0"/>
              <a:t>Optional technical support </a:t>
            </a:r>
            <a:r>
              <a:rPr lang="en-US" dirty="0"/>
              <a:t>and </a:t>
            </a:r>
            <a:r>
              <a:rPr lang="en-US" dirty="0" smtClean="0"/>
              <a:t>indemnification</a:t>
            </a:r>
          </a:p>
          <a:p>
            <a:pPr marL="342900" lvl="1" indent="-342900">
              <a:buFont typeface="Arial" panose="020B0604020202020204" pitchFamily="34" charset="0"/>
              <a:buChar char="•"/>
            </a:pPr>
            <a:r>
              <a:rPr lang="en-US" dirty="0" smtClean="0"/>
              <a:t>Free </a:t>
            </a:r>
            <a:r>
              <a:rPr lang="en-US" dirty="0"/>
              <a:t>to license – no risk or obligation</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endParaRPr lang="en-US" dirty="0"/>
          </a:p>
        </p:txBody>
      </p:sp>
      <p:sp>
        <p:nvSpPr>
          <p:cNvPr id="12" name="Content Placeholder 11"/>
          <p:cNvSpPr>
            <a:spLocks noGrp="1"/>
          </p:cNvSpPr>
          <p:nvPr>
            <p:ph sz="quarter" idx="18"/>
          </p:nvPr>
        </p:nvSpPr>
        <p:spPr/>
        <p:txBody>
          <a:bodyPr/>
          <a:lstStyle/>
          <a:p>
            <a:r>
              <a:rPr lang="en-US" dirty="0" smtClean="0"/>
              <a:t>Agile</a:t>
            </a:r>
          </a:p>
          <a:p>
            <a:pPr marL="342900" lvl="1" indent="-342900">
              <a:buFont typeface="Arial" panose="020B0604020202020204" pitchFamily="34" charset="0"/>
              <a:buChar char="•"/>
            </a:pPr>
            <a:r>
              <a:rPr lang="en-US" dirty="0"/>
              <a:t>Simple installation and configuration process</a:t>
            </a:r>
          </a:p>
          <a:p>
            <a:pPr marL="342900" lvl="1" indent="-342900">
              <a:buFont typeface="Arial" panose="020B0604020202020204" pitchFamily="34" charset="0"/>
              <a:buChar char="•"/>
            </a:pPr>
            <a:r>
              <a:rPr lang="en-US" dirty="0" smtClean="0"/>
              <a:t>Better </a:t>
            </a:r>
            <a:r>
              <a:rPr lang="en-US" dirty="0"/>
              <a:t>speed, support and control across the full solution stack </a:t>
            </a:r>
            <a:r>
              <a:rPr lang="en-US" dirty="0" smtClean="0"/>
              <a:t>integrated with our HP’s Linux </a:t>
            </a:r>
            <a:r>
              <a:rPr lang="en-US" dirty="0"/>
              <a:t>host OS </a:t>
            </a:r>
          </a:p>
          <a:p>
            <a:pPr marL="342900" lvl="1" indent="-342900">
              <a:buFont typeface="Arial" panose="020B0604020202020204" pitchFamily="34" charset="0"/>
              <a:buChar char="•"/>
            </a:pPr>
            <a:r>
              <a:rPr lang="en-US" dirty="0" smtClean="0"/>
              <a:t>Workload upgrade to HP Helion OpenStack for scalability and a more feature-reach environment</a:t>
            </a:r>
          </a:p>
        </p:txBody>
      </p:sp>
      <p:sp>
        <p:nvSpPr>
          <p:cNvPr id="9" name="Subtitle 8"/>
          <p:cNvSpPr>
            <a:spLocks noGrp="1"/>
          </p:cNvSpPr>
          <p:nvPr>
            <p:ph type="subTitle" idx="1"/>
          </p:nvPr>
        </p:nvSpPr>
        <p:spPr/>
        <p:txBody>
          <a:bodyPr/>
          <a:lstStyle/>
          <a:p>
            <a:r>
              <a:rPr lang="en-US" b="1" dirty="0" smtClean="0">
                <a:solidFill>
                  <a:schemeClr val="accent1"/>
                </a:solidFill>
              </a:rPr>
              <a:t>Open, Secure, Agile</a:t>
            </a:r>
            <a:endParaRPr lang="en-US" b="1" dirty="0">
              <a:solidFill>
                <a:schemeClr val="accent1"/>
              </a:solidFill>
            </a:endParaRPr>
          </a:p>
        </p:txBody>
      </p:sp>
    </p:spTree>
    <p:extLst>
      <p:ext uri="{BB962C8B-B14F-4D97-AF65-F5344CB8AC3E}">
        <p14:creationId xmlns:p14="http://schemas.microsoft.com/office/powerpoint/2010/main" val="1336044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Support for HP Helion OpenStack Community edition</a:t>
            </a:r>
            <a:endParaRPr lang="en-US" dirty="0"/>
          </a:p>
        </p:txBody>
      </p:sp>
      <p:sp>
        <p:nvSpPr>
          <p:cNvPr id="4" name="Content Placeholder 3"/>
          <p:cNvSpPr>
            <a:spLocks noGrp="1"/>
          </p:cNvSpPr>
          <p:nvPr>
            <p:ph sz="quarter" idx="10"/>
          </p:nvPr>
        </p:nvSpPr>
        <p:spPr>
          <a:xfrm>
            <a:off x="482456" y="1701801"/>
            <a:ext cx="5816745" cy="4305300"/>
          </a:xfrm>
        </p:spPr>
        <p:txBody>
          <a:bodyPr/>
          <a:lstStyle/>
          <a:p>
            <a:pPr lvl="0"/>
            <a:r>
              <a:rPr lang="en-US" b="0" dirty="0" smtClean="0">
                <a:solidFill>
                  <a:srgbClr val="000000"/>
                </a:solidFill>
              </a:rPr>
              <a:t>Interact </a:t>
            </a:r>
            <a:r>
              <a:rPr lang="en-US" b="0" dirty="0">
                <a:solidFill>
                  <a:srgbClr val="000000"/>
                </a:solidFill>
              </a:rPr>
              <a:t>with experts in HP’s Global Cloud Center of Expertise as </a:t>
            </a:r>
            <a:r>
              <a:rPr lang="en-US" b="0" dirty="0" smtClean="0">
                <a:solidFill>
                  <a:srgbClr val="000000"/>
                </a:solidFill>
              </a:rPr>
              <a:t>single </a:t>
            </a:r>
            <a:r>
              <a:rPr lang="en-US" b="0" dirty="0">
                <a:solidFill>
                  <a:srgbClr val="000000"/>
                </a:solidFill>
              </a:rPr>
              <a:t>source of support and accountability. </a:t>
            </a:r>
          </a:p>
          <a:p>
            <a:pPr marL="380990" indent="-380990">
              <a:buFont typeface="Arial" panose="020B0604020202020204" pitchFamily="34" charset="0"/>
              <a:buChar char="•"/>
            </a:pPr>
            <a:r>
              <a:rPr lang="en-US" b="0" dirty="0" smtClean="0">
                <a:solidFill>
                  <a:srgbClr val="000000"/>
                </a:solidFill>
              </a:rPr>
              <a:t>Access </a:t>
            </a:r>
            <a:r>
              <a:rPr lang="en-US" b="0" dirty="0">
                <a:solidFill>
                  <a:srgbClr val="000000"/>
                </a:solidFill>
              </a:rPr>
              <a:t>to </a:t>
            </a:r>
            <a:r>
              <a:rPr lang="en-US" b="0" dirty="0" smtClean="0">
                <a:solidFill>
                  <a:srgbClr val="000000"/>
                </a:solidFill>
              </a:rPr>
              <a:t>HP Helion OpenStack </a:t>
            </a:r>
            <a:r>
              <a:rPr lang="en-US" b="0" dirty="0">
                <a:solidFill>
                  <a:srgbClr val="000000"/>
                </a:solidFill>
              </a:rPr>
              <a:t>technical experts, tools and </a:t>
            </a:r>
            <a:r>
              <a:rPr lang="en-US" b="0">
                <a:solidFill>
                  <a:srgbClr val="000000"/>
                </a:solidFill>
              </a:rPr>
              <a:t>best </a:t>
            </a:r>
            <a:r>
              <a:rPr lang="en-US" b="0" smtClean="0">
                <a:solidFill>
                  <a:srgbClr val="000000"/>
                </a:solidFill>
              </a:rPr>
              <a:t>practices</a:t>
            </a:r>
            <a:endParaRPr lang="en-US" b="0" dirty="0">
              <a:solidFill>
                <a:srgbClr val="000000"/>
              </a:solidFill>
            </a:endParaRPr>
          </a:p>
          <a:p>
            <a:pPr marL="380990" indent="-380990">
              <a:buFont typeface="Arial" panose="020B0604020202020204" pitchFamily="34" charset="0"/>
              <a:buChar char="•"/>
            </a:pPr>
            <a:r>
              <a:rPr lang="en-US" b="0" dirty="0" smtClean="0">
                <a:solidFill>
                  <a:srgbClr val="000000"/>
                </a:solidFill>
              </a:rPr>
              <a:t>HP Helion OpenStack Community edition Software </a:t>
            </a:r>
            <a:r>
              <a:rPr lang="en-US" b="0" dirty="0">
                <a:solidFill>
                  <a:srgbClr val="000000"/>
                </a:solidFill>
              </a:rPr>
              <a:t>support</a:t>
            </a:r>
          </a:p>
          <a:p>
            <a:pPr marL="380990" indent="-380990">
              <a:buFont typeface="Arial" panose="020B0604020202020204" pitchFamily="34" charset="0"/>
              <a:buChar char="•"/>
            </a:pPr>
            <a:r>
              <a:rPr lang="en-US" b="0" dirty="0" smtClean="0">
                <a:solidFill>
                  <a:srgbClr val="000000"/>
                </a:solidFill>
              </a:rPr>
              <a:t>Installation </a:t>
            </a:r>
            <a:r>
              <a:rPr lang="en-US" b="0" dirty="0">
                <a:solidFill>
                  <a:srgbClr val="000000"/>
                </a:solidFill>
              </a:rPr>
              <a:t>advisory support</a:t>
            </a:r>
          </a:p>
          <a:p>
            <a:pPr marL="380990" indent="-380990">
              <a:buFont typeface="Arial" panose="020B0604020202020204" pitchFamily="34" charset="0"/>
              <a:buChar char="•"/>
            </a:pPr>
            <a:r>
              <a:rPr lang="en-US" b="0" dirty="0" smtClean="0">
                <a:solidFill>
                  <a:srgbClr val="000000"/>
                </a:solidFill>
              </a:rPr>
              <a:t>Help </a:t>
            </a:r>
            <a:r>
              <a:rPr lang="en-US" b="0" dirty="0">
                <a:solidFill>
                  <a:srgbClr val="000000"/>
                </a:solidFill>
              </a:rPr>
              <a:t>with </a:t>
            </a:r>
            <a:r>
              <a:rPr lang="en-US" b="0" dirty="0" smtClean="0">
                <a:solidFill>
                  <a:srgbClr val="000000"/>
                </a:solidFill>
              </a:rPr>
              <a:t>software </a:t>
            </a:r>
            <a:r>
              <a:rPr lang="en-US" b="0" dirty="0">
                <a:solidFill>
                  <a:srgbClr val="000000"/>
                </a:solidFill>
              </a:rPr>
              <a:t>features and operational support</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712"/>
          <a:stretch/>
        </p:blipFill>
        <p:spPr>
          <a:xfrm>
            <a:off x="6502400" y="1701800"/>
            <a:ext cx="5344627" cy="3564027"/>
          </a:xfrm>
          <a:prstGeom prst="rect">
            <a:avLst/>
          </a:prstGeom>
        </p:spPr>
      </p:pic>
      <p:sp>
        <p:nvSpPr>
          <p:cNvPr id="6" name="Subtitle 1"/>
          <p:cNvSpPr>
            <a:spLocks noGrp="1"/>
          </p:cNvSpPr>
          <p:nvPr>
            <p:ph type="subTitle" idx="1"/>
          </p:nvPr>
        </p:nvSpPr>
        <p:spPr>
          <a:xfrm>
            <a:off x="441960" y="1001854"/>
            <a:ext cx="10822941" cy="369332"/>
          </a:xfrm>
        </p:spPr>
        <p:txBody>
          <a:bodyPr/>
          <a:lstStyle/>
          <a:p>
            <a:r>
              <a:rPr lang="en-US" dirty="0" smtClean="0">
                <a:latin typeface="HP Simplified" pitchFamily="34" charset="0"/>
              </a:rPr>
              <a:t>Foundation Care</a:t>
            </a:r>
            <a:endParaRPr lang="en-AU" dirty="0" smtClean="0">
              <a:latin typeface="HP Simplified" pitchFamily="34" charset="0"/>
            </a:endParaRPr>
          </a:p>
        </p:txBody>
      </p:sp>
    </p:spTree>
    <p:extLst>
      <p:ext uri="{BB962C8B-B14F-4D97-AF65-F5344CB8AC3E}">
        <p14:creationId xmlns:p14="http://schemas.microsoft.com/office/powerpoint/2010/main" val="1025496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Providing even greater confidence in the cloud</a:t>
            </a:r>
            <a:endParaRPr lang="en-US" dirty="0"/>
          </a:p>
        </p:txBody>
      </p:sp>
      <p:sp>
        <p:nvSpPr>
          <p:cNvPr id="3" name="Title 2"/>
          <p:cNvSpPr>
            <a:spLocks noGrp="1"/>
          </p:cNvSpPr>
          <p:nvPr>
            <p:ph type="title"/>
          </p:nvPr>
        </p:nvSpPr>
        <p:spPr/>
        <p:txBody>
          <a:bodyPr/>
          <a:lstStyle/>
          <a:p>
            <a:r>
              <a:rPr lang="en-US" dirty="0" smtClean="0"/>
              <a:t>Indemnity protection</a:t>
            </a:r>
            <a:endParaRPr lang="en-US" dirty="0"/>
          </a:p>
        </p:txBody>
      </p:sp>
      <p:sp>
        <p:nvSpPr>
          <p:cNvPr id="4" name="Content Placeholder 3"/>
          <p:cNvSpPr>
            <a:spLocks noGrp="1"/>
          </p:cNvSpPr>
          <p:nvPr>
            <p:ph sz="quarter" idx="10"/>
          </p:nvPr>
        </p:nvSpPr>
        <p:spPr/>
        <p:txBody>
          <a:bodyPr/>
          <a:lstStyle/>
          <a:p>
            <a:r>
              <a:rPr lang="en-US" dirty="0"/>
              <a:t>In order to provide you with greater confidence in your cloud journey and further demonstrate our commitment to </a:t>
            </a:r>
            <a:r>
              <a:rPr lang="en-US" dirty="0" smtClean="0"/>
              <a:t>OpenStack </a:t>
            </a:r>
            <a:r>
              <a:rPr lang="en-US" dirty="0"/>
              <a:t>technology, HP Helion </a:t>
            </a:r>
            <a:r>
              <a:rPr lang="en-US" dirty="0" smtClean="0"/>
              <a:t>OpenStack Community edition is </a:t>
            </a:r>
            <a:r>
              <a:rPr lang="en-US" dirty="0"/>
              <a:t>available with an optional technical support package </a:t>
            </a:r>
            <a:r>
              <a:rPr lang="en-US" dirty="0" smtClean="0"/>
              <a:t>to qualify users for indemnification coverage with </a:t>
            </a:r>
            <a:r>
              <a:rPr lang="en-US" dirty="0"/>
              <a:t>no monetary cap</a:t>
            </a:r>
            <a:r>
              <a:rPr lang="en-US" dirty="0" smtClean="0"/>
              <a:t>.*</a:t>
            </a:r>
            <a:endParaRPr lang="en-US" dirty="0"/>
          </a:p>
          <a:p>
            <a:r>
              <a:rPr lang="en-US" dirty="0"/>
              <a:t> </a:t>
            </a:r>
            <a:endParaRPr lang="en-US" dirty="0" smtClean="0"/>
          </a:p>
          <a:p>
            <a:endParaRPr lang="en-US" sz="1050" dirty="0"/>
          </a:p>
          <a:p>
            <a:pPr marL="0" lvl="2" indent="0">
              <a:buNone/>
            </a:pPr>
            <a:r>
              <a:rPr lang="en-US" i="1" dirty="0" smtClean="0"/>
              <a:t>*HP offers </a:t>
            </a:r>
            <a:r>
              <a:rPr lang="en-US" i="1" dirty="0"/>
              <a:t>indemnification for HP Helion </a:t>
            </a:r>
            <a:r>
              <a:rPr lang="en-US" i="1" dirty="0" smtClean="0"/>
              <a:t>OpenStack Community edition customers</a:t>
            </a:r>
            <a:r>
              <a:rPr lang="en-US" i="1" dirty="0"/>
              <a:t>, subject to basic eligibility requirements, including execution of an indemnification agreement with HP and a current support contract in place with </a:t>
            </a:r>
            <a:r>
              <a:rPr lang="en-US" i="1" dirty="0" smtClean="0"/>
              <a:t>HP. </a:t>
            </a:r>
            <a:r>
              <a:rPr lang="en-US" i="1" dirty="0"/>
              <a:t>The HP </a:t>
            </a:r>
            <a:r>
              <a:rPr lang="en-US" i="1" dirty="0" smtClean="0"/>
              <a:t>indemnification </a:t>
            </a:r>
            <a:r>
              <a:rPr lang="en-US" i="1" dirty="0"/>
              <a:t>program has no monetary cap and covers third party patent, copyright and trade secret infringement </a:t>
            </a:r>
            <a:r>
              <a:rPr lang="en-US" i="1" dirty="0" smtClean="0"/>
              <a:t>claims directed to OpenStack code alone or in combination with Linux code, whether </a:t>
            </a:r>
            <a:r>
              <a:rPr lang="en-US" i="1" dirty="0"/>
              <a:t>asserted against direct customers of </a:t>
            </a:r>
            <a:r>
              <a:rPr lang="en-US" i="1" dirty="0" smtClean="0"/>
              <a:t>HP or an authorized HP reseller. Contact </a:t>
            </a:r>
            <a:r>
              <a:rPr lang="en-US" i="1" dirty="0"/>
              <a:t>your HP Helion representative for further details. </a:t>
            </a:r>
            <a:endParaRPr lang="en-US" dirty="0"/>
          </a:p>
        </p:txBody>
      </p:sp>
    </p:spTree>
    <p:extLst>
      <p:ext uri="{BB962C8B-B14F-4D97-AF65-F5344CB8AC3E}">
        <p14:creationId xmlns:p14="http://schemas.microsoft.com/office/powerpoint/2010/main" val="11077782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6Q6f.V7q80.g2Z6oM1FG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PTKRKcS0Z0GKWZAMA4xGs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EW56zRSS0ODHJB9locm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3zZXk.9V0K.e_GPY7Vki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SRVcsxsETUS_uIO7glyMF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ut9k7szeEOvqZeCL58FI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_8AfhrHYYkOM952bej2jy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EjeHleQck.UfTdImpEe_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HV1dUZuqESSkAHDeOcU1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hJzN2OW4k.kLUJ23SGIm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V7UqKp6OT0qREDm7_PSSr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7NcAPPLTgUi7hbCCqaYzm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vjD1mCcX0O6QVHVSOUF7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YHAxeai7kGkYbpkeeBnq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3z.QU3QrzUu6cCR4K5xmL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csqsasUB0iy3lliu3dy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2rKrf55jk.gETpyV9o7p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WOmiUgOw0KfTbVbxD0ZE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oIiEff1XkWkRagaFE45Z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8HV1dUZuqESSkAHDeOcU1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wWOmiUgOw0KfTbVbxD0ZE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bAYMfWB5UeiliktN0LaG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903M2ZV7vUqGrlrNb0_Zf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C7h.t4L5EK2cmhJ_EKK7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wbAYMfWB5UeiliktN0LaG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903M2ZV7vUqGrlrNb0_Zf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tkK1SRsu0G5KR_SkqKn2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UmOL2o1OKUirPPnXZFp0P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iNLLqIahB0SqC1utxwQ7W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f0._vnBVEaKfa206kj85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tm_2VXQG5UWFhXX4iJkda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lpL155y3UCKQu1Evar1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Ac59jkZhU2yScwAjoOgM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K9CHm4JfNUae38YPqvWgJ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VAEsymDlA0.ajQAzMCqRp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DryiFFgFAEaqUWwRvvMR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Xs9NyF5CQ0erjxxcPZqvn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wmu3faQuZU6OhEyi6hOKz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593zXgyPY0KPIcyfeceG0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FxEoRT7jkKKIr5dN40wKw"/>
</p:tagLst>
</file>

<file path=ppt/theme/theme1.xml><?xml version="1.0" encoding="utf-8"?>
<a:theme xmlns:a="http://schemas.openxmlformats.org/drawingml/2006/main" name="Training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bwMode="gray">
        <a:noFill/>
      </a:spPr>
      <a:bodyPr wrap="square" rtlCol="0">
        <a:spAutoFit/>
      </a:bodyPr>
      <a:lstStyle>
        <a:defPPr marL="0" defTabSz="430213">
          <a:spcAft>
            <a:spcPts val="400"/>
          </a:spcAft>
          <a:buSzPct val="100000"/>
          <a:defRPr sz="1600" dirty="0" smtClean="0">
            <a:solidFill>
              <a:srgbClr val="000000"/>
            </a:solidFill>
            <a:cs typeface="HP Simplified" pitchFamily="34" charset="0"/>
          </a:defRPr>
        </a:defPPr>
      </a:lstStyle>
    </a:txDef>
  </a:objectDefaults>
  <a:extraClrSchemeLst/>
</a:theme>
</file>

<file path=ppt/theme/theme2.xml><?xml version="1.0" encoding="utf-8"?>
<a:theme xmlns:a="http://schemas.openxmlformats.org/drawingml/2006/main" name="HP_PPT_Standard_template_16x9_Jan2013">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3.xml><?xml version="1.0" encoding="utf-8"?>
<a:theme xmlns:a="http://schemas.openxmlformats.org/drawingml/2006/main" name="NEW_Standard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sz="1200"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9525"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no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4.xml><?xml version="1.0" encoding="utf-8"?>
<a:theme xmlns:a="http://schemas.openxmlformats.org/drawingml/2006/main" name="Title with content">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extLst>
    <a:ext uri="{05A4C25C-085E-4340-85A3-A5531E510DB2}">
      <thm15:themeFamily xmlns:thm15="http://schemas.microsoft.com/office/thememl/2012/main" xmlns="" name="Presentation1" id="{BF2BAE24-16CB-4F90-8A7B-1508FE7F0F77}" vid="{A5141BAE-CC7B-49CE-9670-9490FCAB5D9C}"/>
    </a:ext>
  </a:extLst>
</a:theme>
</file>

<file path=ppt/theme/theme5.xml><?xml version="1.0" encoding="utf-8"?>
<a:theme xmlns:a="http://schemas.openxmlformats.org/drawingml/2006/main" name="1_Title with content">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extLst>
    <a:ext uri="{05A4C25C-085E-4340-85A3-A5531E510DB2}">
      <thm15:themeFamily xmlns:thm15="http://schemas.microsoft.com/office/thememl/2012/main" xmlns="" name="Presentation1" id="{BF2BAE24-16CB-4F90-8A7B-1508FE7F0F77}" vid="{A5141BAE-CC7B-49CE-9670-9490FCAB5D9C}"/>
    </a:ext>
  </a:extLst>
</a:theme>
</file>

<file path=ppt/theme/theme6.xml><?xml version="1.0" encoding="utf-8"?>
<a:theme xmlns:a="http://schemas.openxmlformats.org/drawingml/2006/main" name="1_Training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bwMode="gray">
        <a:noFill/>
      </a:spPr>
      <a:bodyPr wrap="square" rtlCol="0">
        <a:spAutoFit/>
      </a:bodyPr>
      <a:lstStyle>
        <a:defPPr marL="0" defTabSz="430213">
          <a:spcAft>
            <a:spcPts val="400"/>
          </a:spcAft>
          <a:buSzPct val="100000"/>
          <a:defRPr sz="1600" dirty="0" smtClean="0">
            <a:solidFill>
              <a:srgbClr val="000000"/>
            </a:solidFill>
            <a:cs typeface="HP Simplified" pitchFamily="34" charset="0"/>
          </a:defRPr>
        </a:defPPr>
      </a:lstStyle>
    </a:txDef>
  </a:objectDefaults>
  <a:extraClrSchemeLst/>
</a:theme>
</file>

<file path=ppt/theme/theme7.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themeOverride>
</file>

<file path=ppt/theme/themeOverride2.xml><?xml version="1.0" encoding="utf-8"?>
<a:themeOverride xmlns:a="http://schemas.openxmlformats.org/drawingml/2006/main">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themeOverride>
</file>

<file path=docProps/app.xml><?xml version="1.0" encoding="utf-8"?>
<Properties xmlns="http://schemas.openxmlformats.org/officeDocument/2006/extended-properties" xmlns:vt="http://schemas.openxmlformats.org/officeDocument/2006/docPropsVTypes">
  <Template/>
  <TotalTime>4184</TotalTime>
  <Words>2805</Words>
  <Application>Microsoft Office PowerPoint</Application>
  <PresentationFormat>自定义</PresentationFormat>
  <Paragraphs>375</Paragraphs>
  <Slides>17</Slides>
  <Notes>14</Notes>
  <HiddenSlides>0</HiddenSlides>
  <MMClips>0</MMClips>
  <ScaleCrop>false</ScaleCrop>
  <HeadingPairs>
    <vt:vector size="6" baseType="variant">
      <vt:variant>
        <vt:lpstr>主题</vt:lpstr>
      </vt:variant>
      <vt:variant>
        <vt:i4>7</vt:i4>
      </vt:variant>
      <vt:variant>
        <vt:lpstr>嵌入 OLE 服务器</vt:lpstr>
      </vt:variant>
      <vt:variant>
        <vt:i4>1</vt:i4>
      </vt:variant>
      <vt:variant>
        <vt:lpstr>幻灯片标题</vt:lpstr>
      </vt:variant>
      <vt:variant>
        <vt:i4>17</vt:i4>
      </vt:variant>
    </vt:vector>
  </HeadingPairs>
  <TitlesOfParts>
    <vt:vector size="25" baseType="lpstr">
      <vt:lpstr>Training_16x9</vt:lpstr>
      <vt:lpstr>HP_PPT_Standard_template_16x9_Jan2013</vt:lpstr>
      <vt:lpstr>NEW_Standard_16x9</vt:lpstr>
      <vt:lpstr>Title with content</vt:lpstr>
      <vt:lpstr>1_Title with content</vt:lpstr>
      <vt:lpstr>1_Training_16x9</vt:lpstr>
      <vt:lpstr>Default Theme</vt:lpstr>
      <vt:lpstr>think-cell Slide</vt:lpstr>
      <vt:lpstr>HP Helion OpenStack®  </vt:lpstr>
      <vt:lpstr>Agenda</vt:lpstr>
      <vt:lpstr>Enterprise IT challenged to balance needs</vt:lpstr>
      <vt:lpstr>Delivering enterprise needs with open source cloud</vt:lpstr>
      <vt:lpstr>HP Helion OpenStack® Community edition</vt:lpstr>
      <vt:lpstr>HP Helion OpenStack® Community edition</vt:lpstr>
      <vt:lpstr>HP Helion OpenStack® Community edition</vt:lpstr>
      <vt:lpstr>Support for HP Helion OpenStack Community edition</vt:lpstr>
      <vt:lpstr>Indemnity protection</vt:lpstr>
      <vt:lpstr>Get started on the path to hybrid cloud</vt:lpstr>
      <vt:lpstr>Appendix</vt:lpstr>
      <vt:lpstr>Competitive Landscape</vt:lpstr>
      <vt:lpstr>What is OpenStack Software</vt:lpstr>
      <vt:lpstr>What is OpenStack technology?</vt:lpstr>
      <vt:lpstr>HP advances OpenStack </vt:lpstr>
      <vt:lpstr>HP – Leading contributor to OpenStack project</vt:lpstr>
      <vt:lpstr>声明：</vt:lpstr>
    </vt:vector>
  </TitlesOfParts>
  <Company>Hewlett 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OpenStack  Community Edition</dc:title>
  <dc:creator>Gardner, Jim</dc:creator>
  <cp:lastModifiedBy>Microsoft</cp:lastModifiedBy>
  <cp:revision>64</cp:revision>
  <cp:lastPrinted>2014-04-23T23:26:46Z</cp:lastPrinted>
  <dcterms:created xsi:type="dcterms:W3CDTF">2014-04-22T04:53:00Z</dcterms:created>
  <dcterms:modified xsi:type="dcterms:W3CDTF">2018-01-05T05:18:38Z</dcterms:modified>
</cp:coreProperties>
</file>