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 id="2147483765" r:id="rId5"/>
    <p:sldMasterId id="2147483773" r:id="rId6"/>
    <p:sldMasterId id="2147483779" r:id="rId7"/>
    <p:sldMasterId id="2147483785" r:id="rId8"/>
  </p:sldMasterIdLst>
  <p:notesMasterIdLst>
    <p:notesMasterId r:id="rId28"/>
  </p:notesMasterIdLst>
  <p:sldIdLst>
    <p:sldId id="270" r:id="rId9"/>
    <p:sldId id="264" r:id="rId10"/>
    <p:sldId id="275" r:id="rId11"/>
    <p:sldId id="276" r:id="rId12"/>
    <p:sldId id="262" r:id="rId13"/>
    <p:sldId id="257" r:id="rId14"/>
    <p:sldId id="258" r:id="rId15"/>
    <p:sldId id="259" r:id="rId16"/>
    <p:sldId id="271" r:id="rId17"/>
    <p:sldId id="260" r:id="rId18"/>
    <p:sldId id="261" r:id="rId19"/>
    <p:sldId id="272" r:id="rId20"/>
    <p:sldId id="274" r:id="rId21"/>
    <p:sldId id="279" r:id="rId22"/>
    <p:sldId id="282" r:id="rId23"/>
    <p:sldId id="267" r:id="rId24"/>
    <p:sldId id="268" r:id="rId25"/>
    <p:sldId id="281"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034"/>
    <a:srgbClr val="0085C3"/>
    <a:srgbClr val="444444"/>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8755" autoAdjust="0"/>
  </p:normalViewPr>
  <p:slideViewPr>
    <p:cSldViewPr>
      <p:cViewPr varScale="1">
        <p:scale>
          <a:sx n="65" d="100"/>
          <a:sy n="65" d="100"/>
        </p:scale>
        <p:origin x="-122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47399-3B45-415B-993E-564A83668D37}" type="datetimeFigureOut">
              <a:rPr lang="en-US" smtClean="0"/>
              <a:t>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1EEBB-E087-4A95-B6F1-AED577476C0F}" type="slidenum">
              <a:rPr lang="en-US" smtClean="0"/>
              <a:t>‹#›</a:t>
            </a:fld>
            <a:endParaRPr lang="en-US" dirty="0"/>
          </a:p>
        </p:txBody>
      </p:sp>
    </p:spTree>
    <p:extLst>
      <p:ext uri="{BB962C8B-B14F-4D97-AF65-F5344CB8AC3E}">
        <p14:creationId xmlns:p14="http://schemas.microsoft.com/office/powerpoint/2010/main" val="78843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lt.dell.com/lt/lt.aspx?CID=249488&amp;LID=4338310&amp;DGC=SM&amp;DGSeg=GEN&amp;DURL=http://www.dell.com/equallogic"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en.community.dell.com/dell-blogs/direct2dell/b/direct2dell/archive/2012/04/24/building-on-10-40gbe-leadership-dell-announces-the-dell-force10-mxl-switch.aspx" TargetMode="External"/><Relationship Id="rId4" Type="http://schemas.openxmlformats.org/officeDocument/2006/relationships/hyperlink" Target="http://lt.dell.com/lt/lt.aspx?CID=249488&amp;LID=4338315&amp;DGC=SM&amp;DGSeg=GEN&amp;DURL=http://www.dell.com/us/enterprise/p/poweredge-m420/p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meant</a:t>
            </a:r>
            <a:r>
              <a:rPr lang="en-US" baseline="0" dirty="0" smtClean="0"/>
              <a:t> to depict the challenges of today’s data center from a logical view. The cars, trucks and trains represent new forces on the infrastructure. Infrastructures designed and built in previous years are facing new unforeseen forces and challenges. Whether it be new applications and processes, end-user requirements or the desire of the business to rapidly adapt to changing market conditions, the system sometimes breaks down. Just one unforeseen challenge or issue can have far reaching consequences which can cripple today’s IT. While It seems logical to just adapt to stay ahead of these issues, the unknown is the unknown.</a:t>
            </a:r>
            <a:endParaRPr lang="en-US" dirty="0"/>
          </a:p>
        </p:txBody>
      </p:sp>
      <p:sp>
        <p:nvSpPr>
          <p:cNvPr id="4" name="Slide Number Placeholder 3"/>
          <p:cNvSpPr>
            <a:spLocks noGrp="1"/>
          </p:cNvSpPr>
          <p:nvPr>
            <p:ph type="sldNum" sz="quarter" idx="10"/>
          </p:nvPr>
        </p:nvSpPr>
        <p:spPr/>
        <p:txBody>
          <a:bodyPr/>
          <a:lstStyle/>
          <a:p>
            <a:fld id="{C9707D13-D1B4-44B8-885D-879E6EDCDFAC}" type="slidenum">
              <a:rPr lang="en-IE" smtClean="0"/>
              <a:t>2</a:t>
            </a:fld>
            <a:endParaRPr lang="en-IE" dirty="0"/>
          </a:p>
        </p:txBody>
      </p:sp>
    </p:spTree>
    <p:extLst>
      <p:ext uri="{BB962C8B-B14F-4D97-AF65-F5344CB8AC3E}">
        <p14:creationId xmlns:p14="http://schemas.microsoft.com/office/powerpoint/2010/main" val="2436045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useo Sans For Dell" pitchFamily="2" charset="0"/>
                <a:ea typeface="+mn-ea"/>
                <a:cs typeface="+mn-cs"/>
              </a:rPr>
              <a:t>I can actually avoid having to do a build out, an expansion of an existing data center into office space, or moving to a different facility. When that next shipment of servers that you’ve always gotten puts you over the limit of what you can deliver in the space you’ve got, it’s the most expensive Oracle implementation EVER. *CLICK* What is this customer going to do? Can they continue this trend? Is it sustainable? </a:t>
            </a:r>
          </a:p>
          <a:p>
            <a:endParaRPr lang="en-US" sz="1200" kern="1200" dirty="0" smtClean="0">
              <a:solidFill>
                <a:schemeClr val="tx1"/>
              </a:solidFill>
              <a:effectLst/>
              <a:latin typeface="Museo Sans For Dell" pitchFamily="2" charset="0"/>
              <a:ea typeface="+mn-ea"/>
              <a:cs typeface="+mn-cs"/>
            </a:endParaRPr>
          </a:p>
          <a:p>
            <a:r>
              <a:rPr lang="en-US" sz="1200" kern="1200" dirty="0" smtClean="0">
                <a:solidFill>
                  <a:schemeClr val="tx1"/>
                </a:solidFill>
                <a:effectLst/>
                <a:latin typeface="Museo Sans For Dell" pitchFamily="2" charset="0"/>
                <a:ea typeface="+mn-ea"/>
                <a:cs typeface="+mn-cs"/>
              </a:rPr>
              <a:t>Just imagine how successful you could be if you led with density in this data center.</a:t>
            </a:r>
          </a:p>
          <a:p>
            <a:endParaRPr lang="en-US" dirty="0"/>
          </a:p>
        </p:txBody>
      </p:sp>
      <p:sp>
        <p:nvSpPr>
          <p:cNvPr id="4" name="Slide Number Placeholder 3"/>
          <p:cNvSpPr>
            <a:spLocks noGrp="1"/>
          </p:cNvSpPr>
          <p:nvPr>
            <p:ph type="sldNum" sz="quarter" idx="10"/>
          </p:nvPr>
        </p:nvSpPr>
        <p:spPr/>
        <p:txBody>
          <a:bodyPr/>
          <a:lstStyle/>
          <a:p>
            <a:fld id="{3EF634F2-089B-4FE3-AB7F-C714A7297EEC}" type="slidenum">
              <a:rPr lang="en-US" smtClean="0"/>
              <a:pPr/>
              <a:t>11</a:t>
            </a:fld>
            <a:endParaRPr lang="en-US" dirty="0"/>
          </a:p>
        </p:txBody>
      </p:sp>
    </p:spTree>
    <p:extLst>
      <p:ext uri="{BB962C8B-B14F-4D97-AF65-F5344CB8AC3E}">
        <p14:creationId xmlns:p14="http://schemas.microsoft.com/office/powerpoint/2010/main" val="2982167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spcBef>
                <a:spcPts val="594"/>
              </a:spcBef>
            </a:pPr>
            <a:r>
              <a:rPr lang="en-US" sz="1400" dirty="0" smtClean="0">
                <a:solidFill>
                  <a:schemeClr val="bg1"/>
                </a:solidFill>
              </a:rPr>
              <a:t>This</a:t>
            </a:r>
            <a:r>
              <a:rPr lang="en-US" sz="1400" baseline="0" dirty="0" smtClean="0">
                <a:solidFill>
                  <a:schemeClr val="bg1"/>
                </a:solidFill>
              </a:rPr>
              <a:t> slide shows the core of Dell’s density portfolio with the M1000e. We have a number of different solutions from dual-socket to quad-socket servers in a wide range of form factors from quarter height to full height. In fact, the Dell M420 is the industry’s first quarter-height dual-socket blade which allows for unmatched density and processing power in an enterprise-class blade solution.</a:t>
            </a:r>
            <a:endParaRPr lang="en-US" sz="1400" dirty="0" smtClean="0">
              <a:solidFill>
                <a:schemeClr val="bg1"/>
              </a:solidFill>
            </a:endParaRPr>
          </a:p>
          <a:p>
            <a:pPr>
              <a:spcBef>
                <a:spcPts val="594"/>
              </a:spcBef>
            </a:pPr>
            <a:endParaRPr lang="en-US" sz="1400" dirty="0">
              <a:solidFill>
                <a:schemeClr val="bg1"/>
              </a:solidFill>
            </a:endParaRPr>
          </a:p>
          <a:p>
            <a:pPr>
              <a:spcBef>
                <a:spcPts val="594"/>
              </a:spcBef>
            </a:pPr>
            <a:r>
              <a:rPr lang="en-US" sz="1400" dirty="0">
                <a:solidFill>
                  <a:schemeClr val="bg1"/>
                </a:solidFill>
              </a:rPr>
              <a:t>Results:</a:t>
            </a:r>
          </a:p>
          <a:p>
            <a:pPr marL="171450" indent="-171450">
              <a:spcBef>
                <a:spcPts val="594"/>
              </a:spcBef>
              <a:buFont typeface="Arial"/>
              <a:buChar char="•"/>
            </a:pPr>
            <a:r>
              <a:rPr lang="en-US" u="sng" dirty="0" smtClean="0">
                <a:solidFill>
                  <a:schemeClr val="bg1"/>
                </a:solidFill>
              </a:rPr>
              <a:t>Saves time and resources</a:t>
            </a:r>
            <a:r>
              <a:rPr lang="en-US" dirty="0" smtClean="0">
                <a:solidFill>
                  <a:schemeClr val="bg1"/>
                </a:solidFill>
              </a:rPr>
              <a:t>: Focus on delivering innovation to your organization</a:t>
            </a:r>
          </a:p>
          <a:p>
            <a:pPr marL="171450" indent="-171450">
              <a:spcBef>
                <a:spcPts val="594"/>
              </a:spcBef>
              <a:buFont typeface="Arial"/>
              <a:buChar char="•"/>
            </a:pPr>
            <a:r>
              <a:rPr lang="en-US" u="sng" dirty="0" smtClean="0">
                <a:solidFill>
                  <a:schemeClr val="bg1"/>
                </a:solidFill>
              </a:rPr>
              <a:t>Saves you real money</a:t>
            </a:r>
            <a:r>
              <a:rPr lang="en-US" dirty="0" smtClean="0">
                <a:solidFill>
                  <a:schemeClr val="bg1"/>
                </a:solidFill>
              </a:rPr>
              <a:t>: Invest back into innovation for your organization</a:t>
            </a:r>
          </a:p>
          <a:p>
            <a:pPr marL="171450" indent="-171450">
              <a:spcBef>
                <a:spcPts val="594"/>
              </a:spcBef>
              <a:buFont typeface="Arial"/>
              <a:buChar char="•"/>
            </a:pPr>
            <a:r>
              <a:rPr lang="en-US" u="sng" dirty="0" smtClean="0">
                <a:solidFill>
                  <a:schemeClr val="bg1"/>
                </a:solidFill>
              </a:rPr>
              <a:t>Delivers Adaptable Infrastructure</a:t>
            </a:r>
            <a:r>
              <a:rPr lang="en-US" dirty="0" smtClean="0">
                <a:solidFill>
                  <a:schemeClr val="bg1"/>
                </a:solidFill>
              </a:rPr>
              <a:t>: Changes with your organization's growing needs </a:t>
            </a:r>
          </a:p>
          <a:p>
            <a:endParaRPr lang="en-US" dirty="0"/>
          </a:p>
        </p:txBody>
      </p:sp>
      <p:sp>
        <p:nvSpPr>
          <p:cNvPr id="4" name="Slide Number Placeholder 3"/>
          <p:cNvSpPr>
            <a:spLocks noGrp="1"/>
          </p:cNvSpPr>
          <p:nvPr>
            <p:ph type="sldNum" sz="quarter" idx="10"/>
          </p:nvPr>
        </p:nvSpPr>
        <p:spPr/>
        <p:txBody>
          <a:bodyPr/>
          <a:lstStyle/>
          <a:p>
            <a:fld id="{03F8D303-46C2-4A8A-86D2-8D85575EAA24}"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a:t>
            </a:r>
            <a:r>
              <a:rPr lang="en-US" baseline="0" dirty="0" smtClean="0"/>
              <a:t> discussed back on slide three, converged infrastructure solutions are delivering efficiency today. Many of the challenges of IT are associated with how to acquire, deploy and manage technology to support the need for new applications and services. Converged solutions are accelerating time to value by taking the need to build one-off solutions for each new applications and allowing for the rapid implementation of the new solutions. </a:t>
            </a:r>
          </a:p>
          <a:p>
            <a:endParaRPr lang="en-US" baseline="0" dirty="0" smtClean="0"/>
          </a:p>
          <a:p>
            <a:r>
              <a:rPr lang="en-US" baseline="0" dirty="0" smtClean="0"/>
              <a:t>New software solutions to manage not only the configuration of the hardware stack, but also the applications are allowing for greater automation, less manual intervention and repeatable predictable results. </a:t>
            </a:r>
          </a:p>
          <a:p>
            <a:endParaRPr lang="en-US" baseline="0" dirty="0" smtClean="0"/>
          </a:p>
          <a:p>
            <a:r>
              <a:rPr lang="en-US" baseline="0" dirty="0" smtClean="0"/>
              <a:t>The Active System 800 is just one example of Dell’s converged portfolio of solutions that are right-sized to customer needs.</a:t>
            </a:r>
            <a:endParaRPr lang="en-US" dirty="0"/>
          </a:p>
        </p:txBody>
      </p:sp>
      <p:sp>
        <p:nvSpPr>
          <p:cNvPr id="4" name="Slide Number Placeholder 3"/>
          <p:cNvSpPr>
            <a:spLocks noGrp="1"/>
          </p:cNvSpPr>
          <p:nvPr>
            <p:ph type="sldNum" sz="quarter" idx="10"/>
          </p:nvPr>
        </p:nvSpPr>
        <p:spPr/>
        <p:txBody>
          <a:bodyPr/>
          <a:lstStyle/>
          <a:p>
            <a:fld id="{D1F1EEBB-E087-4A95-B6F1-AED577476C0F}" type="slidenum">
              <a:rPr lang="en-US" smtClean="0"/>
              <a:t>14</a:t>
            </a:fld>
            <a:endParaRPr lang="en-US" dirty="0"/>
          </a:p>
        </p:txBody>
      </p:sp>
    </p:spTree>
    <p:extLst>
      <p:ext uri="{BB962C8B-B14F-4D97-AF65-F5344CB8AC3E}">
        <p14:creationId xmlns:p14="http://schemas.microsoft.com/office/powerpoint/2010/main" val="3747896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1EEBB-E087-4A95-B6F1-AED577476C0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47896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0000" lnSpcReduction="20000"/>
          </a:bodyPr>
          <a:lstStyle/>
          <a:p>
            <a:r>
              <a:rPr lang="en-US" dirty="0" smtClean="0"/>
              <a:t>The solution depicted here is a wholly differentiated</a:t>
            </a:r>
            <a:r>
              <a:rPr lang="en-US" baseline="0" dirty="0" smtClean="0"/>
              <a:t> solution from Dell that is redefining the market.</a:t>
            </a:r>
            <a:endParaRPr lang="en-US" dirty="0" smtClean="0"/>
          </a:p>
          <a:p>
            <a:endParaRPr lang="en-US" dirty="0" smtClean="0"/>
          </a:p>
          <a:p>
            <a:r>
              <a:rPr lang="en-US" dirty="0" smtClean="0"/>
              <a:t>http://i.dell.com/sites/doccontent/business/solutions/whitepapers/en/Documents/unique-platform-converged-data-centers.pdf</a:t>
            </a:r>
          </a:p>
          <a:p>
            <a:endParaRPr lang="en-US" sz="1200" b="0" i="0" kern="1200" dirty="0" smtClean="0">
              <a:solidFill>
                <a:schemeClr val="tx1"/>
              </a:solidFill>
              <a:effectLst/>
              <a:latin typeface="Museo Sans For Dell" pitchFamily="2" charset="0"/>
              <a:ea typeface="+mn-ea"/>
              <a:cs typeface="+mn-cs"/>
            </a:endParaRPr>
          </a:p>
          <a:p>
            <a:r>
              <a:rPr lang="en-US" sz="1200" b="0" i="0" kern="1200" dirty="0" smtClean="0">
                <a:solidFill>
                  <a:schemeClr val="tx1"/>
                </a:solidFill>
                <a:effectLst/>
                <a:latin typeface="Museo Sans For Dell" pitchFamily="2" charset="0"/>
                <a:ea typeface="+mn-ea"/>
                <a:cs typeface="+mn-cs"/>
              </a:rPr>
              <a:t>We were prescriptive in choosing the initial components in the Dell Converged Blade Data Center solution to help customers achieve greater application and service agility and efficiency. If you have other specific needs to be addressed, you also have the flexibility to customize the solution.</a:t>
            </a:r>
          </a:p>
          <a:p>
            <a:pPr marL="171450" indent="-171450">
              <a:buFont typeface="Arial" pitchFamily="34" charset="0"/>
              <a:buChar char="•"/>
            </a:pPr>
            <a:r>
              <a:rPr lang="en-US" sz="1200" b="0" i="0" kern="1200" dirty="0" smtClean="0">
                <a:solidFill>
                  <a:schemeClr val="tx1"/>
                </a:solidFill>
                <a:effectLst/>
                <a:latin typeface="Museo Sans For Dell" pitchFamily="2" charset="0"/>
                <a:ea typeface="+mn-ea"/>
                <a:cs typeface="+mn-cs"/>
              </a:rPr>
              <a:t>Begin with the M1000e—</a:t>
            </a:r>
            <a:r>
              <a:rPr lang="en-US" sz="1200" b="0" i="0" kern="1200" baseline="0" dirty="0" smtClean="0">
                <a:solidFill>
                  <a:schemeClr val="tx1"/>
                </a:solidFill>
                <a:effectLst/>
                <a:latin typeface="Museo Sans For Dell" pitchFamily="2" charset="0"/>
                <a:ea typeface="+mn-ea"/>
                <a:cs typeface="+mn-cs"/>
              </a:rPr>
              <a:t>it is the foundation to build the entire CBDC on—designed from the ground up to deliver density, but there are physical constraints within the chassis that can limit its scale, but how limiting are those factors?</a:t>
            </a:r>
          </a:p>
          <a:p>
            <a:pPr marL="171450" indent="-171450">
              <a:buFont typeface="Arial" pitchFamily="34" charset="0"/>
              <a:buChar char="•"/>
            </a:pPr>
            <a:r>
              <a:rPr lang="en-US" sz="1200" b="0" i="0" kern="1200" baseline="0" dirty="0" smtClean="0">
                <a:solidFill>
                  <a:schemeClr val="tx1"/>
                </a:solidFill>
                <a:effectLst/>
                <a:latin typeface="Museo Sans For Dell" pitchFamily="2" charset="0"/>
                <a:ea typeface="+mn-ea"/>
                <a:cs typeface="+mn-cs"/>
              </a:rPr>
              <a:t>The MXL and IOA build on that foundation, providing double the 10GbE ports as previous generation 10GbE switches. Another way to look at it is that they have more than 10 times the bandwidth as the M6348—making room for something new, with greater efficiency.</a:t>
            </a:r>
          </a:p>
          <a:p>
            <a:pPr marL="171450" indent="-171450">
              <a:buFont typeface="Arial" pitchFamily="34" charset="0"/>
              <a:buChar char="•"/>
            </a:pPr>
            <a:r>
              <a:rPr lang="en-US" sz="1200" b="0" i="0" kern="1200" baseline="0" dirty="0" smtClean="0">
                <a:solidFill>
                  <a:schemeClr val="tx1"/>
                </a:solidFill>
                <a:effectLst/>
                <a:latin typeface="Museo Sans For Dell" pitchFamily="2" charset="0"/>
                <a:ea typeface="+mn-ea"/>
                <a:cs typeface="+mn-cs"/>
              </a:rPr>
              <a:t>The M420 is that something new. A platform that delivers next-generation performance within the physical constraints of the M1000e, while doing so with enterprise-class features that are unmatched—a truly unique offering!</a:t>
            </a:r>
          </a:p>
          <a:p>
            <a:pPr marL="171450" indent="-171450">
              <a:buFont typeface="Arial" pitchFamily="34" charset="0"/>
              <a:buChar char="•"/>
            </a:pPr>
            <a:r>
              <a:rPr lang="en-US" sz="1200" b="0" i="0" kern="1200" baseline="0" dirty="0" smtClean="0">
                <a:solidFill>
                  <a:schemeClr val="tx1"/>
                </a:solidFill>
                <a:effectLst/>
                <a:latin typeface="Museo Sans For Dell" pitchFamily="2" charset="0"/>
                <a:ea typeface="+mn-ea"/>
                <a:cs typeface="+mn-cs"/>
              </a:rPr>
              <a:t>Another “something new” made possible by the combination of these elements is the PS-M4110, the industry’s first enterprise-class blade storage with performance and capacity.</a:t>
            </a:r>
          </a:p>
          <a:p>
            <a:pPr marL="171450" indent="-171450">
              <a:buFont typeface="Arial" pitchFamily="34" charset="0"/>
              <a:buChar char="•"/>
            </a:pPr>
            <a:r>
              <a:rPr lang="en-US" sz="1200" b="0" i="0" kern="1200" baseline="0" dirty="0" smtClean="0">
                <a:solidFill>
                  <a:schemeClr val="tx1"/>
                </a:solidFill>
                <a:effectLst/>
                <a:latin typeface="Museo Sans For Dell" pitchFamily="2" charset="0"/>
                <a:ea typeface="+mn-ea"/>
                <a:cs typeface="+mn-cs"/>
              </a:rPr>
              <a:t>Finally, the payoff comes with the CMC.</a:t>
            </a:r>
          </a:p>
          <a:p>
            <a:endParaRPr lang="en-US" sz="1200" b="0" i="0" kern="1200" dirty="0" smtClean="0">
              <a:solidFill>
                <a:schemeClr val="tx1"/>
              </a:solidFill>
              <a:effectLst/>
              <a:latin typeface="Museo Sans For Dell" pitchFamily="2" charset="0"/>
              <a:ea typeface="+mn-ea"/>
              <a:cs typeface="+mn-cs"/>
            </a:endParaRPr>
          </a:p>
          <a:p>
            <a:r>
              <a:rPr lang="en-US" sz="1200" b="1" i="0" kern="1200" dirty="0" smtClean="0">
                <a:solidFill>
                  <a:schemeClr val="tx1"/>
                </a:solidFill>
                <a:effectLst/>
                <a:latin typeface="Museo Sans For Dell" pitchFamily="2" charset="0"/>
                <a:ea typeface="+mn-ea"/>
                <a:cs typeface="+mn-cs"/>
                <a:hlinkClick r:id="rId3"/>
              </a:rPr>
              <a:t>Dell Equallogic PS-M4110</a:t>
            </a:r>
            <a:r>
              <a:rPr lang="en-US" sz="1200" b="1" i="0" kern="1200" dirty="0" smtClean="0">
                <a:solidFill>
                  <a:schemeClr val="tx1"/>
                </a:solidFill>
                <a:effectLst/>
                <a:latin typeface="Museo Sans For Dell" pitchFamily="2" charset="0"/>
                <a:ea typeface="+mn-ea"/>
                <a:cs typeface="+mn-cs"/>
              </a:rPr>
              <a:t> </a:t>
            </a:r>
            <a:r>
              <a:rPr lang="en-US" sz="1200" b="0" i="0" kern="1200" dirty="0" smtClean="0">
                <a:solidFill>
                  <a:schemeClr val="tx1"/>
                </a:solidFill>
                <a:effectLst/>
                <a:latin typeface="Museo Sans For Dell" pitchFamily="2" charset="0"/>
                <a:ea typeface="+mn-ea"/>
                <a:cs typeface="+mn-cs"/>
              </a:rPr>
              <a:t>Blade Array is an enterprise-class storage array inside the chassis. This enables not only an improvement in density, but also simplifies the environment. The blade array has full EqualLogic family capabilities, so there is no compromise in performance. With two of these arrays inside of a chassis, both are managed from the same EqualLogic group, making storage administration simple.</a:t>
            </a:r>
          </a:p>
          <a:p>
            <a:r>
              <a:rPr lang="en-US" sz="1200" b="1" i="0" kern="1200" dirty="0" smtClean="0">
                <a:solidFill>
                  <a:schemeClr val="tx1"/>
                </a:solidFill>
                <a:effectLst/>
                <a:latin typeface="Museo Sans For Dell" pitchFamily="2" charset="0"/>
                <a:ea typeface="+mn-ea"/>
                <a:cs typeface="+mn-cs"/>
                <a:hlinkClick r:id="rId4"/>
              </a:rPr>
              <a:t>Dell PowerEdge M420</a:t>
            </a:r>
            <a:r>
              <a:rPr lang="en-US" sz="1200" b="0" i="0" kern="1200" dirty="0" smtClean="0">
                <a:solidFill>
                  <a:schemeClr val="tx1"/>
                </a:solidFill>
                <a:effectLst/>
                <a:latin typeface="Museo Sans For Dell" pitchFamily="2" charset="0"/>
                <a:ea typeface="+mn-ea"/>
                <a:cs typeface="+mn-cs"/>
              </a:rPr>
              <a:t> is the world’s first quarter-height blade, giving industry-leading density without compromising on enterprise features. The blade was also chosen to maximize node count to enable customers to consolidate a large number of workloads within the chassis, including physical workloads.</a:t>
            </a:r>
          </a:p>
          <a:p>
            <a:r>
              <a:rPr lang="en-US" sz="1200" b="1" i="0" kern="1200" dirty="0" smtClean="0">
                <a:solidFill>
                  <a:schemeClr val="tx1"/>
                </a:solidFill>
                <a:effectLst/>
                <a:latin typeface="Museo Sans For Dell" pitchFamily="2" charset="0"/>
                <a:ea typeface="+mn-ea"/>
                <a:cs typeface="+mn-cs"/>
                <a:hlinkClick r:id="rId5"/>
              </a:rPr>
              <a:t>Dell Force10 MXL</a:t>
            </a:r>
            <a:r>
              <a:rPr lang="en-US" sz="1200" b="0" i="0" kern="1200" dirty="0" smtClean="0">
                <a:solidFill>
                  <a:schemeClr val="tx1"/>
                </a:solidFill>
                <a:effectLst/>
                <a:latin typeface="Museo Sans For Dell" pitchFamily="2" charset="0"/>
                <a:ea typeface="+mn-ea"/>
                <a:cs typeface="+mn-cs"/>
              </a:rPr>
              <a:t> switch is the world’s first 40GbE stacking IOM switch. MXL supports data center bridging (DCB) to provide a unified fabric for LAN and SAN, which provides simplicity and flexibility. You get extreme port density and local switching for extremely fast east-west traffic between servers and to storage, and high-performance networking up to the core with multiple 40GbE uplink capability.</a:t>
            </a:r>
          </a:p>
          <a:p>
            <a:r>
              <a:rPr lang="en-US" sz="1200" b="0" i="0" kern="1200" dirty="0" smtClean="0">
                <a:solidFill>
                  <a:schemeClr val="tx1"/>
                </a:solidFill>
                <a:effectLst/>
                <a:latin typeface="Museo Sans For Dell" pitchFamily="2" charset="0"/>
                <a:ea typeface="+mn-ea"/>
                <a:cs typeface="+mn-cs"/>
              </a:rPr>
              <a:t>Finally, we are providing guidance on the best way to manage this converged solution, leveraging Dell's integrated management approach where we allow customers to manage their physical server and storage infrastructure via the virtual management tools of their choice from either VMware or Microsoft.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F634F2-089B-4FE3-AB7F-C714A7297EEC}"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208996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wrap up our conversation on density, let’s discuss another important piece of our product line. Up to this point we have been talking mainly about mainstream blades solutions which offer a number of choices for customers. Now we’ll touch briefly on Dell’s density-optimized solutions. If you think back to slide three, density-optimized solutions are a fast-growing piece of the market and Dell holds more than 50 percent market share in the space showing our position as a market and thought leader. PowerEdge-C solutions are aimed at the Web 2.0 space and those customers who need unmatched density and flexibility in solutions. These solutions don’t contain all of the redundancy and management capabilities of mainstream serves and therefore rely on the software stack to provide those capabilities. These solutions were born out of Dell’s data center solutions business where servers are designed, customized and built using an on-demand manufacturing (ODM) model. There were some common configurations being requested by hyperscale/web 2.0 customers and evolved to become more readily available to a broader market as PowerEdge-C.</a:t>
            </a:r>
            <a:endParaRPr lang="en-US" dirty="0"/>
          </a:p>
        </p:txBody>
      </p:sp>
      <p:sp>
        <p:nvSpPr>
          <p:cNvPr id="4" name="Slide Number Placeholder 3"/>
          <p:cNvSpPr>
            <a:spLocks noGrp="1"/>
          </p:cNvSpPr>
          <p:nvPr>
            <p:ph type="sldNum" sz="quarter" idx="10"/>
          </p:nvPr>
        </p:nvSpPr>
        <p:spPr/>
        <p:txBody>
          <a:bodyPr/>
          <a:lstStyle/>
          <a:p>
            <a:fld id="{D1F1EEBB-E087-4A95-B6F1-AED577476C0F}" type="slidenum">
              <a:rPr lang="en-US" smtClean="0"/>
              <a:t>17</a:t>
            </a:fld>
            <a:endParaRPr lang="en-US" dirty="0"/>
          </a:p>
        </p:txBody>
      </p:sp>
    </p:spTree>
    <p:extLst>
      <p:ext uri="{BB962C8B-B14F-4D97-AF65-F5344CB8AC3E}">
        <p14:creationId xmlns:p14="http://schemas.microsoft.com/office/powerpoint/2010/main" val="2142128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1EEBB-E087-4A95-B6F1-AED577476C0F}" type="slidenum">
              <a:rPr lang="en-US" smtClean="0"/>
              <a:t>18</a:t>
            </a:fld>
            <a:endParaRPr lang="en-US" dirty="0"/>
          </a:p>
        </p:txBody>
      </p:sp>
    </p:spTree>
    <p:extLst>
      <p:ext uri="{BB962C8B-B14F-4D97-AF65-F5344CB8AC3E}">
        <p14:creationId xmlns:p14="http://schemas.microsoft.com/office/powerpoint/2010/main" val="1367721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19</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past 5+ years, demands on computing capability are increasing at a breakneck pace, however resources such as space, power and cooling are not always available to support. Let’s look at points from each quadrant of the slide and dig a little deeper:</a:t>
            </a:r>
          </a:p>
          <a:p>
            <a:endParaRPr lang="en-US" baseline="0" dirty="0" smtClean="0"/>
          </a:p>
          <a:p>
            <a:r>
              <a:rPr lang="en-US" b="1" baseline="0" dirty="0" smtClean="0"/>
              <a:t>Shrinking, modular data centers</a:t>
            </a:r>
            <a:endParaRPr lang="en-US" b="0" baseline="0" dirty="0" smtClean="0"/>
          </a:p>
          <a:p>
            <a:r>
              <a:rPr lang="en-US" b="0" baseline="0" dirty="0" smtClean="0"/>
              <a:t>How can I do more with less? This is a statement that is as old as time itself on many cases and applies to IT and industry as well. Budgets for IT are not growing at the rates at which the demands on IT are coming in. The desire to run new applications and do it quickly requires IT to get the most out of what they have within the bounds of budget, hardware and resources. Density solutions are allowing IT to deliver more compute in a smaller package at the most efficient operational model possible.</a:t>
            </a:r>
          </a:p>
          <a:p>
            <a:endParaRPr lang="en-US" b="0" baseline="0" dirty="0" smtClean="0"/>
          </a:p>
          <a:p>
            <a:r>
              <a:rPr lang="en-US" b="1" baseline="0" dirty="0" smtClean="0"/>
              <a:t>IT consumption</a:t>
            </a:r>
          </a:p>
          <a:p>
            <a:r>
              <a:rPr lang="en-US" b="0" baseline="0" dirty="0" smtClean="0"/>
              <a:t>The first statement about data consuming 100 times more energy than the offices they support says it all. How do we reign this in and implement more power-efficient solutions that still deliver to the needs of business? Rack servers, while a dominant piece of the market, can deliver on the compute density needed.</a:t>
            </a:r>
          </a:p>
          <a:p>
            <a:endParaRPr lang="en-US" b="0" baseline="0" dirty="0" smtClean="0"/>
          </a:p>
          <a:p>
            <a:r>
              <a:rPr lang="en-US" b="1" baseline="0" dirty="0" smtClean="0"/>
              <a:t>Infrastructure convergence</a:t>
            </a:r>
            <a:endParaRPr lang="en-US" b="0" baseline="0" dirty="0" smtClean="0"/>
          </a:p>
          <a:p>
            <a:r>
              <a:rPr lang="en-US" b="0" baseline="0" dirty="0" smtClean="0"/>
              <a:t>Management of the data center is upwards of 60% of the cost of IT. On-going maintenance, patching of hardware, updates to software and having siloes of IT staff to support their part with a number of different tools are key drivers of this high cost. Convergence solutions based on density (blades) are solving a number of the management challenges by allowing for “one-to-many” management and maintenance.</a:t>
            </a:r>
          </a:p>
          <a:p>
            <a:endParaRPr lang="en-US" b="0" baseline="0" dirty="0" smtClean="0"/>
          </a:p>
          <a:p>
            <a:r>
              <a:rPr lang="en-US" b="1" baseline="0" dirty="0" smtClean="0"/>
              <a:t>IT complexity</a:t>
            </a:r>
            <a:endParaRPr lang="en-US" b="0" baseline="0" dirty="0" smtClean="0"/>
          </a:p>
          <a:p>
            <a:r>
              <a:rPr lang="en-US" b="0" baseline="0" dirty="0" smtClean="0"/>
              <a:t>Inline with the earlier management discussion, the statement that a 25 percent functionality increase yields a 100 percent increase in complexity is proof of the challenge and drives the need for less tools to manage the data center and remove redundant tasks.</a:t>
            </a:r>
          </a:p>
          <a:p>
            <a:endParaRPr lang="en-US" b="1" dirty="0"/>
          </a:p>
        </p:txBody>
      </p:sp>
      <p:sp>
        <p:nvSpPr>
          <p:cNvPr id="4" name="Slide Number Placeholder 3"/>
          <p:cNvSpPr>
            <a:spLocks noGrp="1"/>
          </p:cNvSpPr>
          <p:nvPr>
            <p:ph type="sldNum" sz="quarter" idx="10"/>
          </p:nvPr>
        </p:nvSpPr>
        <p:spPr/>
        <p:txBody>
          <a:bodyPr/>
          <a:lstStyle/>
          <a:p>
            <a:fld id="{D1F1EEBB-E087-4A95-B6F1-AED577476C0F}" type="slidenum">
              <a:rPr lang="en-US" smtClean="0"/>
              <a:t>3</a:t>
            </a:fld>
            <a:endParaRPr lang="en-US" dirty="0"/>
          </a:p>
        </p:txBody>
      </p:sp>
    </p:spTree>
    <p:extLst>
      <p:ext uri="{BB962C8B-B14F-4D97-AF65-F5344CB8AC3E}">
        <p14:creationId xmlns:p14="http://schemas.microsoft.com/office/powerpoint/2010/main" val="477722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is showing the current mix of server solutions in the market and which markets are growing. If you review the upper-right quadrant, overall demand for rack servers is flat or declining while the demand for density-optimized and blades solutions is growing. This exemplifies how customers are trying to solve for what we’ve discussed in doing more with optimized solutions.</a:t>
            </a:r>
            <a:endParaRPr lang="en-US" dirty="0"/>
          </a:p>
        </p:txBody>
      </p:sp>
      <p:sp>
        <p:nvSpPr>
          <p:cNvPr id="4" name="Slide Number Placeholder 3"/>
          <p:cNvSpPr>
            <a:spLocks noGrp="1"/>
          </p:cNvSpPr>
          <p:nvPr>
            <p:ph type="sldNum" sz="quarter" idx="10"/>
          </p:nvPr>
        </p:nvSpPr>
        <p:spPr/>
        <p:txBody>
          <a:bodyPr/>
          <a:lstStyle/>
          <a:p>
            <a:fld id="{D1F1EEBB-E087-4A95-B6F1-AED577476C0F}" type="slidenum">
              <a:rPr lang="en-US" smtClean="0"/>
              <a:t>4</a:t>
            </a:fld>
            <a:endParaRPr lang="en-US" dirty="0"/>
          </a:p>
        </p:txBody>
      </p:sp>
    </p:spTree>
    <p:extLst>
      <p:ext uri="{BB962C8B-B14F-4D97-AF65-F5344CB8AC3E}">
        <p14:creationId xmlns:p14="http://schemas.microsoft.com/office/powerpoint/2010/main" val="1569173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For the foreseeable future, global business demands for IT services will continue to increase while CAPEX budgets for expanding data centers will be restricted—the classic paradigm of ”do more with less.” Dell’s resolution for our customers to address this dilemma is through </a:t>
            </a:r>
            <a:r>
              <a:rPr lang="en-US" sz="1400" b="1" dirty="0" smtClean="0"/>
              <a:t>comprehensive data center modularity and density</a:t>
            </a:r>
            <a:r>
              <a:rPr lang="en-US" sz="1400" dirty="0" smtClean="0"/>
              <a:t>. Modularity enables the customer to take advantage of new technologies in a non-disruptive environment while density enables them to increase compute, network and storage capacity. The combination of these two concepts allows them to do so without increasing the physical footprint of these resources.  Dell can help our customers build a data center in a 5U standalone solution, a 42U rack or in a 25-foot container—in the cloud, on a roof or under a desk.</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F634F2-089B-4FE3-AB7F-C714A7297EE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07401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useo Sans For Dell" pitchFamily="2" charset="0"/>
                <a:ea typeface="+mn-ea"/>
                <a:cs typeface="+mn-cs"/>
              </a:rPr>
              <a:t>Gartner says that, depending on the workload, 12</a:t>
            </a:r>
            <a:r>
              <a:rPr lang="en-US" sz="1200" kern="1200" baseline="0" dirty="0" smtClean="0">
                <a:solidFill>
                  <a:schemeClr val="tx1"/>
                </a:solidFill>
                <a:effectLst/>
                <a:latin typeface="Museo Sans For Dell" pitchFamily="2" charset="0"/>
                <a:ea typeface="+mn-ea"/>
                <a:cs typeface="+mn-cs"/>
              </a:rPr>
              <a:t> </a:t>
            </a:r>
            <a:r>
              <a:rPr lang="en-US" sz="1200" kern="1200" dirty="0" smtClean="0">
                <a:solidFill>
                  <a:schemeClr val="tx1"/>
                </a:solidFill>
                <a:effectLst/>
                <a:latin typeface="Museo Sans For Dell" pitchFamily="2" charset="0"/>
                <a:ea typeface="+mn-ea"/>
                <a:cs typeface="+mn-cs"/>
              </a:rPr>
              <a:t>to</a:t>
            </a:r>
            <a:r>
              <a:rPr lang="en-US" sz="1200" kern="1200" baseline="0" dirty="0" smtClean="0">
                <a:solidFill>
                  <a:schemeClr val="tx1"/>
                </a:solidFill>
                <a:effectLst/>
                <a:latin typeface="Museo Sans For Dell" pitchFamily="2" charset="0"/>
                <a:ea typeface="+mn-ea"/>
                <a:cs typeface="+mn-cs"/>
              </a:rPr>
              <a:t> </a:t>
            </a:r>
            <a:r>
              <a:rPr lang="en-US" sz="1200" kern="1200" dirty="0" smtClean="0">
                <a:solidFill>
                  <a:schemeClr val="tx1"/>
                </a:solidFill>
                <a:effectLst/>
                <a:latin typeface="Museo Sans For Dell" pitchFamily="2" charset="0"/>
                <a:ea typeface="+mn-ea"/>
                <a:cs typeface="+mn-cs"/>
              </a:rPr>
              <a:t>18 months is all you need to calculate ROI for capitalization on generational improvements. </a:t>
            </a:r>
          </a:p>
          <a:p>
            <a:pPr marL="171450" indent="-171450">
              <a:buFont typeface="Arial"/>
              <a:buChar char="•"/>
            </a:pPr>
            <a:r>
              <a:rPr lang="en-US" sz="1200" kern="1200" dirty="0" smtClean="0">
                <a:solidFill>
                  <a:schemeClr val="tx1"/>
                </a:solidFill>
                <a:effectLst/>
                <a:latin typeface="Museo Sans For Dell" pitchFamily="2" charset="0"/>
                <a:ea typeface="+mn-ea"/>
                <a:cs typeface="+mn-cs"/>
              </a:rPr>
              <a:t>In less than half the space</a:t>
            </a:r>
          </a:p>
          <a:p>
            <a:pPr marL="171450" indent="-171450">
              <a:buFont typeface="Arial"/>
              <a:buChar char="•"/>
            </a:pPr>
            <a:r>
              <a:rPr lang="en-US" sz="1200" kern="1200" dirty="0" smtClean="0">
                <a:solidFill>
                  <a:schemeClr val="tx1"/>
                </a:solidFill>
                <a:effectLst/>
                <a:latin typeface="Museo Sans For Dell" pitchFamily="2" charset="0"/>
                <a:ea typeface="+mn-ea"/>
                <a:cs typeface="+mn-cs"/>
              </a:rPr>
              <a:t>With less than half the managed nodes</a:t>
            </a:r>
          </a:p>
          <a:p>
            <a:pPr marL="171450" lvl="0" indent="-171450">
              <a:buFont typeface="Arial"/>
              <a:buChar char="•"/>
            </a:pPr>
            <a:r>
              <a:rPr lang="en-US" sz="1200" kern="1200" dirty="0" smtClean="0">
                <a:solidFill>
                  <a:schemeClr val="tx1"/>
                </a:solidFill>
                <a:effectLst/>
                <a:latin typeface="Museo Sans For Dell" pitchFamily="2" charset="0"/>
                <a:ea typeface="+mn-ea"/>
                <a:cs typeface="+mn-cs"/>
              </a:rPr>
              <a:t>With a fraction of the power and cooling</a:t>
            </a:r>
          </a:p>
          <a:p>
            <a:endParaRPr lang="en-US" sz="1200" kern="1200" dirty="0" smtClean="0">
              <a:solidFill>
                <a:schemeClr val="tx1"/>
              </a:solidFill>
              <a:effectLst/>
              <a:latin typeface="Museo Sans For Dell" pitchFamily="2" charset="0"/>
              <a:ea typeface="+mn-ea"/>
              <a:cs typeface="+mn-cs"/>
            </a:endParaRPr>
          </a:p>
          <a:p>
            <a:r>
              <a:rPr lang="en-US" sz="1200" kern="1200" dirty="0" smtClean="0">
                <a:solidFill>
                  <a:schemeClr val="tx1"/>
                </a:solidFill>
                <a:effectLst/>
                <a:latin typeface="Museo Sans For Dell" pitchFamily="2" charset="0"/>
                <a:ea typeface="+mn-ea"/>
                <a:cs typeface="+mn-cs"/>
              </a:rPr>
              <a:t>This is compelling, revelatory information for the CIO or data center manager. Even factoring in migration costs, updates to OS and application upgrades like relational databases, etc. it is still a worthwhile investment because those are defrayed by/paid for by the savings. </a:t>
            </a:r>
          </a:p>
          <a:p>
            <a:endParaRPr lang="en-US" sz="1200" kern="1200" dirty="0" smtClean="0">
              <a:solidFill>
                <a:schemeClr val="tx1"/>
              </a:solidFill>
              <a:effectLst/>
              <a:latin typeface="Museo Sans For Dell" pitchFamily="2" charset="0"/>
              <a:ea typeface="+mn-ea"/>
              <a:cs typeface="+mn-cs"/>
            </a:endParaRPr>
          </a:p>
          <a:p>
            <a:r>
              <a:rPr lang="en-US" sz="1200" kern="1200" dirty="0" smtClean="0">
                <a:solidFill>
                  <a:schemeClr val="tx1"/>
                </a:solidFill>
                <a:effectLst/>
                <a:latin typeface="Museo Sans For Dell" pitchFamily="2" charset="0"/>
                <a:ea typeface="+mn-ea"/>
                <a:cs typeface="+mn-cs"/>
              </a:rPr>
              <a:t>Generational improvements in hardware enable businesses to take advantage of consolidation through virtualization and increased density in standard server deployments. It also enables standardization—managing the same types of nodes in varying configurations to power the workloads that they’re running. With processor, memory, networking and storage technologies improving at such a pace, </a:t>
            </a:r>
            <a:r>
              <a:rPr lang="en-US" sz="1200" b="1" kern="1200" dirty="0" smtClean="0">
                <a:solidFill>
                  <a:schemeClr val="tx1"/>
                </a:solidFill>
                <a:effectLst/>
                <a:latin typeface="Museo Sans For Dell" pitchFamily="2" charset="0"/>
                <a:ea typeface="+mn-ea"/>
                <a:cs typeface="+mn-cs"/>
              </a:rPr>
              <a:t>updating hardware alone </a:t>
            </a:r>
            <a:r>
              <a:rPr lang="en-US" sz="1200" kern="1200" dirty="0" smtClean="0">
                <a:solidFill>
                  <a:schemeClr val="tx1"/>
                </a:solidFill>
                <a:effectLst/>
                <a:latin typeface="Museo Sans For Dell" pitchFamily="2" charset="0"/>
                <a:ea typeface="+mn-ea"/>
                <a:cs typeface="+mn-cs"/>
              </a:rPr>
              <a:t>is a strong enabler of consolidation and driver of density. </a:t>
            </a:r>
          </a:p>
          <a:p>
            <a:endParaRPr lang="en-US" dirty="0"/>
          </a:p>
        </p:txBody>
      </p:sp>
      <p:sp>
        <p:nvSpPr>
          <p:cNvPr id="4" name="Slide Number Placeholder 3"/>
          <p:cNvSpPr>
            <a:spLocks noGrp="1"/>
          </p:cNvSpPr>
          <p:nvPr>
            <p:ph type="sldNum" sz="quarter" idx="10"/>
          </p:nvPr>
        </p:nvSpPr>
        <p:spPr/>
        <p:txBody>
          <a:bodyPr/>
          <a:lstStyle/>
          <a:p>
            <a:fld id="{3EF634F2-089B-4FE3-AB7F-C714A7297EEC}" type="slidenum">
              <a:rPr lang="en-US" smtClean="0"/>
              <a:pPr/>
              <a:t>6</a:t>
            </a:fld>
            <a:endParaRPr lang="en-US" dirty="0"/>
          </a:p>
        </p:txBody>
      </p:sp>
    </p:spTree>
    <p:extLst>
      <p:ext uri="{BB962C8B-B14F-4D97-AF65-F5344CB8AC3E}">
        <p14:creationId xmlns:p14="http://schemas.microsoft.com/office/powerpoint/2010/main" val="223189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useo Sans For Dell" pitchFamily="2" charset="0"/>
                <a:ea typeface="+mn-ea"/>
                <a:cs typeface="+mn-cs"/>
              </a:rPr>
              <a:t>Let’s take it to the savings that can be realized by power and cooling achieved through density. </a:t>
            </a:r>
          </a:p>
          <a:p>
            <a:endParaRPr lang="en-US" sz="1200" kern="1200" dirty="0" smtClean="0">
              <a:solidFill>
                <a:schemeClr val="tx1"/>
              </a:solidFill>
              <a:effectLst/>
              <a:latin typeface="Museo Sans For Dell" pitchFamily="2" charset="0"/>
              <a:ea typeface="+mn-ea"/>
              <a:cs typeface="+mn-cs"/>
            </a:endParaRPr>
          </a:p>
          <a:p>
            <a:r>
              <a:rPr lang="en-US" sz="1200" kern="1200" dirty="0" smtClean="0">
                <a:solidFill>
                  <a:schemeClr val="tx1"/>
                </a:solidFill>
                <a:effectLst/>
                <a:latin typeface="Museo Sans For Dell" pitchFamily="2" charset="0"/>
                <a:ea typeface="+mn-ea"/>
                <a:cs typeface="+mn-cs"/>
              </a:rPr>
              <a:t>What we are looking at is a sample table from a Principled Technologies white paper. Yes, this is consolidation through MSSQL server consolidation. Remember that consolidation and density are enabled by new technologies and improvements at the software layer as well as the hardware layer, and the benefits are compounded. </a:t>
            </a:r>
          </a:p>
          <a:p>
            <a:endParaRPr lang="en-US" sz="1200" kern="1200" dirty="0" smtClean="0">
              <a:solidFill>
                <a:schemeClr val="tx1"/>
              </a:solidFill>
              <a:effectLst/>
              <a:latin typeface="Museo Sans For Dell" pitchFamily="2" charset="0"/>
              <a:ea typeface="+mn-ea"/>
              <a:cs typeface="+mn-cs"/>
            </a:endParaRPr>
          </a:p>
          <a:p>
            <a:r>
              <a:rPr lang="en-US" sz="1200" kern="1200" dirty="0" smtClean="0">
                <a:solidFill>
                  <a:schemeClr val="tx1"/>
                </a:solidFill>
                <a:effectLst/>
                <a:latin typeface="Museo Sans For Dell" pitchFamily="2" charset="0"/>
                <a:ea typeface="+mn-ea"/>
                <a:cs typeface="+mn-cs"/>
              </a:rPr>
              <a:t>Let’s take another look at just what this graph represents: *CLICK*  Interesting, isn’t it?  </a:t>
            </a:r>
          </a:p>
          <a:p>
            <a:endParaRPr lang="en-US" sz="1200" kern="1200" dirty="0" smtClean="0">
              <a:solidFill>
                <a:schemeClr val="tx1"/>
              </a:solidFill>
              <a:effectLst/>
              <a:latin typeface="Museo Sans For Dell" pitchFamily="2" charset="0"/>
              <a:ea typeface="+mn-ea"/>
              <a:cs typeface="+mn-cs"/>
            </a:endParaRPr>
          </a:p>
          <a:p>
            <a:r>
              <a:rPr lang="en-US" sz="1200" kern="1200" dirty="0" smtClean="0">
                <a:solidFill>
                  <a:schemeClr val="tx1"/>
                </a:solidFill>
                <a:effectLst/>
                <a:latin typeface="Museo Sans For Dell" pitchFamily="2" charset="0"/>
                <a:ea typeface="+mn-ea"/>
                <a:cs typeface="+mn-cs"/>
              </a:rPr>
              <a:t>Simply put, high-density virtualized and monolithic solutions consolidate the work of many older servers, significantly lowering power and cooling costs.</a:t>
            </a:r>
          </a:p>
          <a:p>
            <a:endParaRPr lang="en-US" dirty="0"/>
          </a:p>
        </p:txBody>
      </p:sp>
      <p:sp>
        <p:nvSpPr>
          <p:cNvPr id="4" name="Slide Number Placeholder 3"/>
          <p:cNvSpPr>
            <a:spLocks noGrp="1"/>
          </p:cNvSpPr>
          <p:nvPr>
            <p:ph type="sldNum" sz="quarter" idx="10"/>
          </p:nvPr>
        </p:nvSpPr>
        <p:spPr/>
        <p:txBody>
          <a:bodyPr/>
          <a:lstStyle/>
          <a:p>
            <a:fld id="{3EF634F2-089B-4FE3-AB7F-C714A7297EEC}" type="slidenum">
              <a:rPr lang="en-US" smtClean="0"/>
              <a:pPr/>
              <a:t>7</a:t>
            </a:fld>
            <a:endParaRPr lang="en-US" dirty="0"/>
          </a:p>
        </p:txBody>
      </p:sp>
    </p:spTree>
    <p:extLst>
      <p:ext uri="{BB962C8B-B14F-4D97-AF65-F5344CB8AC3E}">
        <p14:creationId xmlns:p14="http://schemas.microsoft.com/office/powerpoint/2010/main" val="151152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useo Sans For Dell" pitchFamily="2" charset="0"/>
                <a:ea typeface="+mn-ea"/>
                <a:cs typeface="+mn-cs"/>
              </a:rPr>
              <a:t>All of this density begs the question, “aren’t new servers and blades, with all of that processing power, absurd amounts of memory and all of those hard drives actually consuming more power and generating more heat on a per-rack-U basis, especially considering how many of those compute nodes one can get into a rack? Aren’t customers going to have to re-tool their data centers to accommodate that kind of density?” The answers are” sometimes”, ”it depends”, “yes”—but also “no”. </a:t>
            </a:r>
          </a:p>
          <a:p>
            <a:endParaRPr lang="en-US" sz="1200" kern="1200" dirty="0" smtClean="0">
              <a:solidFill>
                <a:schemeClr val="tx1"/>
              </a:solidFill>
              <a:effectLst/>
              <a:latin typeface="Museo Sans For Dell" pitchFamily="2" charset="0"/>
              <a:ea typeface="+mn-ea"/>
              <a:cs typeface="+mn-cs"/>
            </a:endParaRPr>
          </a:p>
          <a:p>
            <a:r>
              <a:rPr lang="en-US" sz="1200" kern="1200" dirty="0" smtClean="0">
                <a:solidFill>
                  <a:schemeClr val="tx1"/>
                </a:solidFill>
                <a:effectLst/>
                <a:latin typeface="Museo Sans For Dell" pitchFamily="2" charset="0"/>
                <a:ea typeface="+mn-ea"/>
                <a:cs typeface="+mn-cs"/>
              </a:rPr>
              <a:t>High-density data centers need to employ more focused delivery of power and cooling resources resulting in increased efficiency—but how to do that within the constraints that exist? The simplest approach is truly the best. *CLICK* </a:t>
            </a:r>
          </a:p>
          <a:p>
            <a:endParaRPr lang="en-US" sz="1200" kern="1200" dirty="0" smtClean="0">
              <a:solidFill>
                <a:schemeClr val="tx1"/>
              </a:solidFill>
              <a:effectLst/>
              <a:latin typeface="Museo Sans For Dell" pitchFamily="2" charset="0"/>
              <a:ea typeface="+mn-ea"/>
              <a:cs typeface="+mn-cs"/>
            </a:endParaRPr>
          </a:p>
          <a:p>
            <a:r>
              <a:rPr lang="en-US" sz="1200" kern="1200" dirty="0" smtClean="0">
                <a:solidFill>
                  <a:schemeClr val="tx1"/>
                </a:solidFill>
                <a:effectLst/>
                <a:latin typeface="Museo Sans For Dell" pitchFamily="2" charset="0"/>
                <a:ea typeface="+mn-ea"/>
                <a:cs typeface="+mn-cs"/>
              </a:rPr>
              <a:t>That’s how we came up with the Energy Smart Containment Rack Enclosure. *CLICK* It’s even available in a high-density configuration with six extra rack Us. It goes into existing data centers that employ raised-floor computer</a:t>
            </a:r>
            <a:r>
              <a:rPr lang="en-US" sz="1200" kern="1200" baseline="0" dirty="0" smtClean="0">
                <a:solidFill>
                  <a:schemeClr val="tx1"/>
                </a:solidFill>
                <a:effectLst/>
                <a:latin typeface="Museo Sans For Dell" pitchFamily="2" charset="0"/>
                <a:ea typeface="+mn-ea"/>
                <a:cs typeface="+mn-cs"/>
              </a:rPr>
              <a:t> room air conditioning (</a:t>
            </a:r>
            <a:r>
              <a:rPr lang="en-US" sz="1200" kern="1200" dirty="0" smtClean="0">
                <a:solidFill>
                  <a:schemeClr val="tx1"/>
                </a:solidFill>
                <a:effectLst/>
                <a:latin typeface="Museo Sans For Dell" pitchFamily="2" charset="0"/>
                <a:ea typeface="+mn-ea"/>
                <a:cs typeface="+mn-cs"/>
              </a:rPr>
              <a:t>CRAC) cooling. It increases IT density and improves cooling efficiency. *CLICK* It improves efficiency and reduces OPEX. It’s easy to deploy—just like any other rack. It’s affordable and scalable—do it project-based and deploy one at a time. Most importantly, it creates an opportunity for customers to do something new.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EF634F2-089B-4FE3-AB7F-C714A7297EEC}" type="slidenum">
              <a:rPr lang="en-US" smtClean="0"/>
              <a:pPr/>
              <a:t>8</a:t>
            </a:fld>
            <a:endParaRPr lang="en-US" dirty="0"/>
          </a:p>
        </p:txBody>
      </p:sp>
    </p:spTree>
    <p:extLst>
      <p:ext uri="{BB962C8B-B14F-4D97-AF65-F5344CB8AC3E}">
        <p14:creationId xmlns:p14="http://schemas.microsoft.com/office/powerpoint/2010/main" val="97036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898588" eaLnBrk="0" fontAlgn="base" hangingPunct="0">
              <a:lnSpc>
                <a:spcPct val="90000"/>
              </a:lnSpc>
              <a:spcBef>
                <a:spcPts val="98"/>
              </a:spcBef>
              <a:spcAft>
                <a:spcPts val="98"/>
              </a:spcAft>
              <a:buClr>
                <a:schemeClr val="bg1"/>
              </a:buClr>
              <a:defRPr/>
            </a:pPr>
            <a:r>
              <a:rPr lang="en-US" sz="1600" dirty="0">
                <a:solidFill>
                  <a:srgbClr val="000000"/>
                </a:solidFill>
                <a:latin typeface="Museo Sans For Dell"/>
              </a:rPr>
              <a:t>Infrastructure management provided using the </a:t>
            </a:r>
            <a:r>
              <a:rPr lang="en-US" sz="1600" dirty="0" smtClean="0">
                <a:solidFill>
                  <a:srgbClr val="000000"/>
                </a:solidFill>
                <a:latin typeface="Museo Sans For Dell"/>
              </a:rPr>
              <a:t>virtualization </a:t>
            </a:r>
            <a:r>
              <a:rPr lang="en-US" sz="1600" dirty="0">
                <a:solidFill>
                  <a:srgbClr val="000000"/>
                </a:solidFill>
                <a:latin typeface="Museo Sans For Dell"/>
              </a:rPr>
              <a:t>management console that you already use </a:t>
            </a:r>
            <a:r>
              <a:rPr lang="en-US" sz="1600" dirty="0" smtClean="0">
                <a:solidFill>
                  <a:srgbClr val="000000"/>
                </a:solidFill>
                <a:latin typeface="Museo Sans For Dell"/>
              </a:rPr>
              <a:t>today.</a:t>
            </a:r>
            <a:endParaRPr lang="en-US" sz="1600" dirty="0">
              <a:solidFill>
                <a:srgbClr val="000000"/>
              </a:solidFill>
              <a:latin typeface="Museo Sans For Dell"/>
            </a:endParaRPr>
          </a:p>
          <a:p>
            <a:pPr marL="171450" indent="-171450">
              <a:buFont typeface="Arial"/>
              <a:buChar char="•"/>
            </a:pPr>
            <a:r>
              <a:rPr lang="en-US" dirty="0" smtClean="0"/>
              <a:t>Repository </a:t>
            </a:r>
            <a:r>
              <a:rPr lang="en-US" dirty="0"/>
              <a:t>Manager enables customers to build a custom lifecycle update catalog</a:t>
            </a:r>
            <a:endParaRPr lang="en-US" sz="1400" dirty="0"/>
          </a:p>
          <a:p>
            <a:pPr marL="171450" indent="-171450">
              <a:buFont typeface="Arial"/>
              <a:buChar char="•"/>
            </a:pPr>
            <a:r>
              <a:rPr lang="en-US" dirty="0" smtClean="0"/>
              <a:t>Repository Manager </a:t>
            </a:r>
            <a:r>
              <a:rPr lang="en-US" dirty="0"/>
              <a:t>can work through a proxy server to build the custom repository</a:t>
            </a:r>
            <a:endParaRPr lang="en-US" sz="1400" dirty="0"/>
          </a:p>
          <a:p>
            <a:pPr marL="171450" indent="-171450">
              <a:buFont typeface="Arial"/>
              <a:buChar char="•"/>
            </a:pPr>
            <a:r>
              <a:rPr lang="en-US" dirty="0" smtClean="0"/>
              <a:t>A custom </a:t>
            </a:r>
            <a:r>
              <a:rPr lang="en-US" dirty="0"/>
              <a:t>repository of updates can then be stored behind the firewall on a network share or USB key</a:t>
            </a:r>
            <a:endParaRPr lang="en-US" sz="1400" dirty="0"/>
          </a:p>
          <a:p>
            <a:pPr marL="171450" indent="-171450" defTabSz="898588">
              <a:lnSpc>
                <a:spcPct val="90000"/>
              </a:lnSpc>
              <a:spcBef>
                <a:spcPts val="98"/>
              </a:spcBef>
              <a:spcAft>
                <a:spcPts val="98"/>
              </a:spcAft>
              <a:buClr>
                <a:schemeClr val="bg1"/>
              </a:buClr>
              <a:buFont typeface="Arial"/>
              <a:buChar char="•"/>
              <a:defRPr/>
            </a:pPr>
            <a:r>
              <a:rPr lang="en-US" dirty="0"/>
              <a:t>Lifecycle </a:t>
            </a:r>
            <a:r>
              <a:rPr lang="en-US" dirty="0" smtClean="0"/>
              <a:t>controller enables </a:t>
            </a:r>
            <a:r>
              <a:rPr lang="en-US" dirty="0"/>
              <a:t>customers to update their servers via the repository</a:t>
            </a:r>
            <a:endParaRPr lang="en-US" sz="1400" dirty="0"/>
          </a:p>
          <a:p>
            <a:pPr defTabSz="898588">
              <a:lnSpc>
                <a:spcPct val="90000"/>
              </a:lnSpc>
              <a:spcBef>
                <a:spcPts val="98"/>
              </a:spcBef>
              <a:spcAft>
                <a:spcPts val="98"/>
              </a:spcAft>
              <a:buClr>
                <a:schemeClr val="bg1"/>
              </a:buClr>
              <a:defRPr/>
            </a:pPr>
            <a:endParaRPr lang="en-US" sz="1400" dirty="0">
              <a:solidFill>
                <a:schemeClr val="bg2"/>
              </a:solidFill>
            </a:endParaRPr>
          </a:p>
          <a:p>
            <a:pPr rtl="0" fontAlgn="base"/>
            <a:r>
              <a:rPr lang="en-US" dirty="0"/>
              <a:t>Benefits of </a:t>
            </a:r>
            <a:r>
              <a:rPr lang="en-US" dirty="0" smtClean="0"/>
              <a:t>utilizing </a:t>
            </a:r>
            <a:r>
              <a:rPr lang="en-US" dirty="0"/>
              <a:t>Repository Manager with </a:t>
            </a:r>
            <a:r>
              <a:rPr lang="en-US" dirty="0" smtClean="0"/>
              <a:t>lifecycle </a:t>
            </a:r>
            <a:r>
              <a:rPr lang="en-US" dirty="0"/>
              <a:t>technology for system </a:t>
            </a:r>
            <a:r>
              <a:rPr lang="en-US" dirty="0" smtClean="0"/>
              <a:t>updates:</a:t>
            </a:r>
            <a:endParaRPr lang="en-US" dirty="0"/>
          </a:p>
          <a:p>
            <a:pPr marL="171450" indent="-171450" rtl="0">
              <a:buFont typeface="Arial"/>
              <a:buChar char="•"/>
            </a:pPr>
            <a:r>
              <a:rPr lang="en-US" dirty="0" smtClean="0"/>
              <a:t>Update </a:t>
            </a:r>
            <a:r>
              <a:rPr lang="en-US" dirty="0"/>
              <a:t>systems safely behind the </a:t>
            </a:r>
            <a:r>
              <a:rPr lang="en-US" dirty="0" smtClean="0"/>
              <a:t>firewall</a:t>
            </a:r>
          </a:p>
          <a:p>
            <a:pPr marL="628650" lvl="1" indent="-171450" rtl="0">
              <a:buFont typeface="Arial"/>
              <a:buChar char="•"/>
            </a:pPr>
            <a:r>
              <a:rPr lang="en-US" dirty="0" smtClean="0"/>
              <a:t>Does </a:t>
            </a:r>
            <a:r>
              <a:rPr lang="en-US" dirty="0"/>
              <a:t>not expose systems to Internet-based threats. Only Repository Manager requires access to the </a:t>
            </a:r>
            <a:r>
              <a:rPr lang="en-US" dirty="0" smtClean="0"/>
              <a:t>Internet</a:t>
            </a:r>
          </a:p>
          <a:p>
            <a:pPr marL="628650" lvl="1" indent="-171450" rtl="0">
              <a:buFont typeface="Arial"/>
              <a:buChar char="•"/>
            </a:pPr>
            <a:r>
              <a:rPr lang="en-US" dirty="0" smtClean="0"/>
              <a:t>Provides </a:t>
            </a:r>
            <a:r>
              <a:rPr lang="en-US" dirty="0"/>
              <a:t>easy/safe methodology for building shared environment and ensuring preservation of master catalog that can be shared to systems behind the firewall as </a:t>
            </a:r>
            <a:r>
              <a:rPr lang="en-US" dirty="0" smtClean="0"/>
              <a:t>needed</a:t>
            </a:r>
            <a:endParaRPr lang="en-US" dirty="0"/>
          </a:p>
          <a:p>
            <a:pPr marL="171450" indent="-171450" rtl="0">
              <a:buFont typeface="Arial"/>
              <a:buChar char="•"/>
            </a:pPr>
            <a:r>
              <a:rPr lang="en-US" dirty="0" smtClean="0"/>
              <a:t>Own </a:t>
            </a:r>
            <a:r>
              <a:rPr lang="en-US" dirty="0"/>
              <a:t>version </a:t>
            </a:r>
            <a:r>
              <a:rPr lang="en-US" dirty="0" smtClean="0"/>
              <a:t>control</a:t>
            </a:r>
          </a:p>
          <a:p>
            <a:pPr marL="628650" lvl="1" indent="-171450" rtl="0">
              <a:buFont typeface="Arial"/>
              <a:buChar char="•"/>
            </a:pPr>
            <a:r>
              <a:rPr lang="en-US" dirty="0" smtClean="0"/>
              <a:t>Create </a:t>
            </a:r>
            <a:r>
              <a:rPr lang="en-US" dirty="0"/>
              <a:t>collections of updates in Repository Manager to manage which ones to </a:t>
            </a:r>
            <a:r>
              <a:rPr lang="en-US" dirty="0" smtClean="0"/>
              <a:t>distribute</a:t>
            </a:r>
          </a:p>
          <a:p>
            <a:pPr marL="628650" lvl="1" indent="-171450" rtl="0">
              <a:buFont typeface="Arial"/>
              <a:buChar char="•"/>
            </a:pPr>
            <a:r>
              <a:rPr lang="en-US" dirty="0" smtClean="0"/>
              <a:t>Isolates </a:t>
            </a:r>
            <a:r>
              <a:rPr lang="en-US" dirty="0"/>
              <a:t>systems from ‘real time’ changes on the global Dell </a:t>
            </a:r>
            <a:r>
              <a:rPr lang="en-US" dirty="0" smtClean="0"/>
              <a:t>site</a:t>
            </a:r>
          </a:p>
          <a:p>
            <a:pPr marL="628650" lvl="1" indent="-171450" rtl="0">
              <a:buFont typeface="Arial"/>
              <a:buChar char="•"/>
            </a:pPr>
            <a:r>
              <a:rPr lang="en-US" dirty="0" smtClean="0"/>
              <a:t>Implement </a:t>
            </a:r>
            <a:r>
              <a:rPr lang="en-US" dirty="0"/>
              <a:t>updates to your systems based on your needs</a:t>
            </a:r>
          </a:p>
          <a:p>
            <a:pPr marL="171450" indent="-171450" rtl="0">
              <a:buFont typeface="Arial"/>
              <a:buChar char="•"/>
            </a:pPr>
            <a:r>
              <a:rPr lang="en-US" dirty="0" smtClean="0"/>
              <a:t>Apply </a:t>
            </a:r>
            <a:r>
              <a:rPr lang="en-US" dirty="0"/>
              <a:t>updates at the system and component </a:t>
            </a:r>
            <a:r>
              <a:rPr lang="en-US" dirty="0" smtClean="0"/>
              <a:t>level</a:t>
            </a:r>
            <a:endParaRPr lang="en-US" baseline="0" dirty="0" smtClean="0"/>
          </a:p>
          <a:p>
            <a:pPr marL="628650" lvl="1" indent="-171450" rtl="0">
              <a:buFont typeface="Arial"/>
              <a:buChar char="•"/>
            </a:pPr>
            <a:r>
              <a:rPr lang="en-US" dirty="0" smtClean="0"/>
              <a:t>Smaller </a:t>
            </a:r>
            <a:r>
              <a:rPr lang="en-US" dirty="0"/>
              <a:t>repositories instead of large 4GB </a:t>
            </a:r>
            <a:r>
              <a:rPr lang="en-US" dirty="0" smtClean="0"/>
              <a:t>files</a:t>
            </a:r>
          </a:p>
          <a:p>
            <a:pPr marL="628650" lvl="1" indent="-171450" rtl="0">
              <a:buFont typeface="Arial"/>
              <a:buChar char="•"/>
            </a:pPr>
            <a:r>
              <a:rPr lang="en-US" dirty="0" smtClean="0"/>
              <a:t>USB </a:t>
            </a:r>
            <a:r>
              <a:rPr lang="en-US" dirty="0"/>
              <a:t>for updates to a small number of local </a:t>
            </a:r>
            <a:r>
              <a:rPr lang="en-US" dirty="0" smtClean="0"/>
              <a:t>servers</a:t>
            </a:r>
          </a:p>
          <a:p>
            <a:pPr marL="628650" lvl="1" indent="-171450" rtl="0">
              <a:buFont typeface="Arial"/>
              <a:buChar char="•"/>
            </a:pPr>
            <a:r>
              <a:rPr lang="en-US" dirty="0" smtClean="0"/>
              <a:t>Local </a:t>
            </a:r>
            <a:r>
              <a:rPr lang="en-US" dirty="0"/>
              <a:t>share for a large number of servers</a:t>
            </a:r>
          </a:p>
          <a:p>
            <a:pPr marL="171450" indent="-171450" rtl="0">
              <a:buFont typeface="Arial"/>
              <a:buChar char="•"/>
            </a:pPr>
            <a:r>
              <a:rPr lang="en-US" dirty="0" smtClean="0"/>
              <a:t>Maintain </a:t>
            </a:r>
            <a:r>
              <a:rPr lang="en-US" dirty="0"/>
              <a:t>separate repositories for different workload </a:t>
            </a:r>
            <a:r>
              <a:rPr lang="en-US" dirty="0" smtClean="0"/>
              <a:t>environments</a:t>
            </a:r>
          </a:p>
          <a:p>
            <a:pPr marL="628650" lvl="1" indent="-171450" rtl="0">
              <a:buFont typeface="Arial"/>
              <a:buChar char="•"/>
            </a:pPr>
            <a:r>
              <a:rPr lang="en-US" dirty="0" smtClean="0"/>
              <a:t>Build </a:t>
            </a:r>
            <a:r>
              <a:rPr lang="en-US" dirty="0"/>
              <a:t>libraries based on workload stack certifications or server </a:t>
            </a:r>
            <a:r>
              <a:rPr lang="en-US" dirty="0" smtClean="0"/>
              <a:t>type</a:t>
            </a:r>
          </a:p>
          <a:p>
            <a:pPr marL="628650" lvl="1" indent="-171450" rtl="0">
              <a:buFont typeface="Arial"/>
              <a:buChar char="•"/>
            </a:pPr>
            <a:r>
              <a:rPr lang="en-US" dirty="0" smtClean="0"/>
              <a:t>Develop </a:t>
            </a:r>
            <a:r>
              <a:rPr lang="en-US" dirty="0"/>
              <a:t>test/</a:t>
            </a:r>
            <a:r>
              <a:rPr lang="en-US" dirty="0" smtClean="0"/>
              <a:t>dev </a:t>
            </a:r>
            <a:r>
              <a:rPr lang="en-US" dirty="0"/>
              <a:t>and production repositories as needed</a:t>
            </a:r>
          </a:p>
          <a:p>
            <a:pPr defTabSz="898588">
              <a:lnSpc>
                <a:spcPct val="90000"/>
              </a:lnSpc>
              <a:spcBef>
                <a:spcPts val="98"/>
              </a:spcBef>
              <a:spcAft>
                <a:spcPts val="98"/>
              </a:spcAft>
              <a:buClr>
                <a:schemeClr val="bg1"/>
              </a:buClr>
              <a:defRPr/>
            </a:pPr>
            <a:endParaRPr lang="en-US" sz="1400" dirty="0">
              <a:solidFill>
                <a:schemeClr val="bg2"/>
              </a:solidFill>
            </a:endParaRPr>
          </a:p>
          <a:p>
            <a:pPr>
              <a:lnSpc>
                <a:spcPct val="90000"/>
              </a:lnSpc>
              <a:spcBef>
                <a:spcPts val="98"/>
              </a:spcBef>
              <a:spcAft>
                <a:spcPts val="98"/>
              </a:spcAft>
              <a:buClr>
                <a:schemeClr val="bg1"/>
              </a:buClr>
            </a:pPr>
            <a:endParaRPr lang="en-US" sz="1600" dirty="0">
              <a:solidFill>
                <a:schemeClr val="bg2"/>
              </a:solidFill>
            </a:endParaRPr>
          </a:p>
        </p:txBody>
      </p:sp>
      <p:sp>
        <p:nvSpPr>
          <p:cNvPr id="4" name="Date Placeholder 3"/>
          <p:cNvSpPr>
            <a:spLocks noGrp="1"/>
          </p:cNvSpPr>
          <p:nvPr>
            <p:ph type="dt" idx="10"/>
          </p:nvPr>
        </p:nvSpPr>
        <p:spPr/>
        <p:txBody>
          <a:bodyPr/>
          <a:lstStyle/>
          <a:p>
            <a:pPr>
              <a:defRPr/>
            </a:pPr>
            <a:endParaRPr lang="en-US" dirty="0">
              <a:solidFill>
                <a:prstClr val="black"/>
              </a:solidFill>
            </a:endParaRPr>
          </a:p>
        </p:txBody>
      </p:sp>
      <p:sp>
        <p:nvSpPr>
          <p:cNvPr id="5" name="Slide Number Placeholder 4"/>
          <p:cNvSpPr>
            <a:spLocks noGrp="1"/>
          </p:cNvSpPr>
          <p:nvPr>
            <p:ph type="sldNum" sz="quarter" idx="11"/>
          </p:nvPr>
        </p:nvSpPr>
        <p:spPr/>
        <p:txBody>
          <a:bodyPr/>
          <a:lstStyle/>
          <a:p>
            <a:pPr>
              <a:defRPr/>
            </a:pPr>
            <a:fld id="{FA04BB6B-BEDE-48E4-970F-8DFC0D4B5AE7}"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318631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useo Sans For Dell" pitchFamily="2" charset="0"/>
                <a:ea typeface="+mn-ea"/>
                <a:cs typeface="+mn-cs"/>
              </a:rPr>
              <a:t>This is really an easy one, a no-brainer if you will.</a:t>
            </a:r>
          </a:p>
          <a:p>
            <a:pPr lvl="0"/>
            <a:endParaRPr lang="en-US" sz="1200" kern="1200" dirty="0" smtClean="0">
              <a:solidFill>
                <a:schemeClr val="tx1"/>
              </a:solidFill>
              <a:effectLst/>
              <a:latin typeface="Museo Sans For Dell" pitchFamily="2" charset="0"/>
              <a:ea typeface="+mn-ea"/>
              <a:cs typeface="+mn-cs"/>
            </a:endParaRPr>
          </a:p>
          <a:p>
            <a:pPr lvl="0"/>
            <a:r>
              <a:rPr lang="en-US" sz="1200" kern="1200" dirty="0" smtClean="0">
                <a:solidFill>
                  <a:schemeClr val="tx1"/>
                </a:solidFill>
                <a:effectLst/>
                <a:latin typeface="Museo Sans For Dell" pitchFamily="2" charset="0"/>
                <a:ea typeface="+mn-ea"/>
                <a:cs typeface="+mn-cs"/>
              </a:rPr>
              <a:t>High-density and virtualized solutions, compounded, dramatically decrease the number of physical servers </a:t>
            </a:r>
            <a:r>
              <a:rPr lang="en-US" sz="1200" b="1" kern="1200" dirty="0" smtClean="0">
                <a:solidFill>
                  <a:schemeClr val="tx1"/>
                </a:solidFill>
                <a:effectLst/>
                <a:latin typeface="Museo Sans For Dell" pitchFamily="2" charset="0"/>
                <a:ea typeface="+mn-ea"/>
                <a:cs typeface="+mn-cs"/>
              </a:rPr>
              <a:t>or</a:t>
            </a:r>
            <a:r>
              <a:rPr lang="en-US" sz="1200" kern="1200" dirty="0" smtClean="0">
                <a:solidFill>
                  <a:schemeClr val="tx1"/>
                </a:solidFill>
                <a:effectLst/>
                <a:latin typeface="Museo Sans For Dell" pitchFamily="2" charset="0"/>
                <a:ea typeface="+mn-ea"/>
                <a:cs typeface="+mn-cs"/>
              </a:rPr>
              <a:t> the space they occupy, thus increasing available floor space. </a:t>
            </a:r>
          </a:p>
          <a:p>
            <a:pPr lvl="0"/>
            <a:endParaRPr lang="en-US" sz="1200" kern="1200" dirty="0" smtClean="0">
              <a:solidFill>
                <a:schemeClr val="tx1"/>
              </a:solidFill>
              <a:effectLst/>
              <a:latin typeface="Museo Sans For Dell" pitchFamily="2" charset="0"/>
              <a:ea typeface="+mn-ea"/>
              <a:cs typeface="+mn-cs"/>
            </a:endParaRPr>
          </a:p>
          <a:p>
            <a:pPr lvl="0"/>
            <a:r>
              <a:rPr lang="en-US" sz="1200" kern="1200" dirty="0" smtClean="0">
                <a:solidFill>
                  <a:schemeClr val="tx1"/>
                </a:solidFill>
                <a:effectLst/>
                <a:latin typeface="Museo Sans For Dell" pitchFamily="2" charset="0"/>
                <a:ea typeface="+mn-ea"/>
                <a:cs typeface="+mn-cs"/>
              </a:rPr>
              <a:t>Here’s the important part. This allows companies to </a:t>
            </a:r>
            <a:r>
              <a:rPr lang="en-US" sz="1200" b="1" kern="1200" dirty="0" smtClean="0">
                <a:solidFill>
                  <a:schemeClr val="tx1"/>
                </a:solidFill>
                <a:effectLst/>
                <a:latin typeface="Museo Sans For Dell" pitchFamily="2" charset="0"/>
                <a:ea typeface="+mn-ea"/>
                <a:cs typeface="+mn-cs"/>
              </a:rPr>
              <a:t>utilize physical space more efficiently</a:t>
            </a:r>
            <a:r>
              <a:rPr lang="en-US" sz="1200" kern="1200" dirty="0" smtClean="0">
                <a:solidFill>
                  <a:schemeClr val="tx1"/>
                </a:solidFill>
                <a:effectLst/>
                <a:latin typeface="Museo Sans For Dell" pitchFamily="2" charset="0"/>
                <a:ea typeface="+mn-ea"/>
                <a:cs typeface="+mn-cs"/>
              </a:rPr>
              <a:t> and free up area for </a:t>
            </a:r>
            <a:r>
              <a:rPr lang="en-US" sz="1200" b="1" kern="1200" dirty="0" smtClean="0">
                <a:solidFill>
                  <a:schemeClr val="tx1"/>
                </a:solidFill>
                <a:effectLst/>
                <a:latin typeface="Museo Sans For Dell" pitchFamily="2" charset="0"/>
                <a:ea typeface="+mn-ea"/>
                <a:cs typeface="+mn-cs"/>
              </a:rPr>
              <a:t>new investments. </a:t>
            </a:r>
            <a:r>
              <a:rPr lang="en-US" sz="1200" kern="1200" dirty="0" smtClean="0">
                <a:solidFill>
                  <a:schemeClr val="tx1"/>
                </a:solidFill>
                <a:effectLst/>
                <a:latin typeface="Museo Sans For Dell" pitchFamily="2" charset="0"/>
                <a:ea typeface="+mn-ea"/>
                <a:cs typeface="+mn-cs"/>
              </a:rPr>
              <a:t>In leased multi-tenant environments, such as colocation facilities, a reduction in rented space may </a:t>
            </a:r>
            <a:r>
              <a:rPr lang="en-US" sz="1200" b="1" kern="1200" dirty="0" smtClean="0">
                <a:solidFill>
                  <a:schemeClr val="tx1"/>
                </a:solidFill>
                <a:effectLst/>
                <a:latin typeface="Museo Sans For Dell" pitchFamily="2" charset="0"/>
                <a:ea typeface="+mn-ea"/>
                <a:cs typeface="+mn-cs"/>
              </a:rPr>
              <a:t>save</a:t>
            </a:r>
            <a:r>
              <a:rPr lang="en-US" sz="1200" kern="1200" dirty="0" smtClean="0">
                <a:solidFill>
                  <a:schemeClr val="tx1"/>
                </a:solidFill>
                <a:effectLst/>
                <a:latin typeface="Museo Sans For Dell" pitchFamily="2" charset="0"/>
                <a:ea typeface="+mn-ea"/>
                <a:cs typeface="+mn-cs"/>
              </a:rPr>
              <a:t> a lessee </a:t>
            </a:r>
            <a:r>
              <a:rPr lang="en-US" sz="1200" b="1" kern="1200" dirty="0" smtClean="0">
                <a:solidFill>
                  <a:schemeClr val="tx1"/>
                </a:solidFill>
                <a:effectLst/>
                <a:latin typeface="Museo Sans For Dell" pitchFamily="2" charset="0"/>
                <a:ea typeface="+mn-ea"/>
                <a:cs typeface="+mn-cs"/>
              </a:rPr>
              <a:t>money</a:t>
            </a:r>
            <a:r>
              <a:rPr lang="en-US" sz="1200" kern="1200" dirty="0" smtClean="0">
                <a:solidFill>
                  <a:schemeClr val="tx1"/>
                </a:solidFill>
                <a:effectLst/>
                <a:latin typeface="Museo Sans For Dell" pitchFamily="2" charset="0"/>
                <a:ea typeface="+mn-ea"/>
                <a:cs typeface="+mn-cs"/>
              </a:rPr>
              <a:t>.</a:t>
            </a:r>
          </a:p>
          <a:p>
            <a:endParaRPr lang="en-US" sz="1200" kern="1200" dirty="0" smtClean="0">
              <a:solidFill>
                <a:schemeClr val="tx1"/>
              </a:solidFill>
              <a:effectLst/>
              <a:latin typeface="Museo Sans For Dell" pitchFamily="2" charset="0"/>
              <a:ea typeface="+mn-ea"/>
              <a:cs typeface="+mn-cs"/>
            </a:endParaRPr>
          </a:p>
          <a:p>
            <a:r>
              <a:rPr lang="en-US" sz="1200" kern="1200" dirty="0" smtClean="0">
                <a:solidFill>
                  <a:schemeClr val="tx1"/>
                </a:solidFill>
                <a:effectLst/>
                <a:latin typeface="Museo Sans For Dell" pitchFamily="2" charset="0"/>
                <a:ea typeface="+mn-ea"/>
                <a:cs typeface="+mn-cs"/>
              </a:rPr>
              <a:t>If, as a customer, I’m able to dramatically affect my physical footprint, what else can I save on?</a:t>
            </a:r>
          </a:p>
          <a:p>
            <a:endParaRPr lang="en-US" dirty="0"/>
          </a:p>
        </p:txBody>
      </p:sp>
      <p:sp>
        <p:nvSpPr>
          <p:cNvPr id="4" name="Slide Number Placeholder 3"/>
          <p:cNvSpPr>
            <a:spLocks noGrp="1"/>
          </p:cNvSpPr>
          <p:nvPr>
            <p:ph type="sldNum" sz="quarter" idx="10"/>
          </p:nvPr>
        </p:nvSpPr>
        <p:spPr/>
        <p:txBody>
          <a:bodyPr/>
          <a:lstStyle/>
          <a:p>
            <a:fld id="{3EF634F2-089B-4FE3-AB7F-C714A7297EEC}" type="slidenum">
              <a:rPr lang="en-US" smtClean="0"/>
              <a:pPr/>
              <a:t>10</a:t>
            </a:fld>
            <a:endParaRPr lang="en-US" dirty="0"/>
          </a:p>
        </p:txBody>
      </p:sp>
    </p:spTree>
    <p:extLst>
      <p:ext uri="{BB962C8B-B14F-4D97-AF65-F5344CB8AC3E}">
        <p14:creationId xmlns:p14="http://schemas.microsoft.com/office/powerpoint/2010/main" val="2899213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p:nvPr>
        </p:nvSpPr>
        <p:spPr>
          <a:xfrm>
            <a:off x="457200" y="2679490"/>
            <a:ext cx="4521200" cy="1006685"/>
          </a:xfrm>
        </p:spPr>
        <p:txBody>
          <a:bodyPr anchor="b" anchorCtr="0"/>
          <a:lstStyle>
            <a:lvl1pPr algn="l">
              <a:lnSpc>
                <a:spcPts val="4000"/>
              </a:lnSpc>
              <a:defRPr sz="3200" b="0" i="0" smtClean="0">
                <a:solidFill>
                  <a:schemeClr val="accent1"/>
                </a:solidFill>
                <a:latin typeface="Museo For Dell" pitchFamily="2" charset="0"/>
                <a:ea typeface="Museo For Dell" pitchFamily="2" charset="0"/>
              </a:defRPr>
            </a:lvl1pPr>
          </a:lstStyle>
          <a:p>
            <a:r>
              <a:rPr lang="en-US" dirty="0" smtClean="0"/>
              <a:t>Click to edit Master title style</a:t>
            </a:r>
          </a:p>
        </p:txBody>
      </p:sp>
      <p:sp>
        <p:nvSpPr>
          <p:cNvPr id="361477" name="Text Placeholder 12"/>
          <p:cNvSpPr>
            <a:spLocks noGrp="1"/>
          </p:cNvSpPr>
          <p:nvPr>
            <p:ph type="subTitle" idx="1"/>
          </p:nvPr>
        </p:nvSpPr>
        <p:spPr>
          <a:xfrm>
            <a:off x="457201" y="4165390"/>
            <a:ext cx="4513978" cy="800101"/>
          </a:xfrm>
        </p:spPr>
        <p:txBody>
          <a:bodyPr lIns="0" tIns="0" rIns="0" bIns="0" anchor="t" anchorCtr="0">
            <a:normAutofit/>
          </a:bodyPr>
          <a:lstStyle>
            <a:lvl1pPr marL="0" indent="0" algn="l">
              <a:buFont typeface="Wingdings" pitchFamily="2" charset="2"/>
              <a:buNone/>
              <a:defRPr sz="1800" b="0" i="0" smtClean="0">
                <a:solidFill>
                  <a:schemeClr val="bg2"/>
                </a:solidFill>
                <a:latin typeface="Museo Sans For Dell" pitchFamily="2" charset="0"/>
                <a:ea typeface="Museo Sans For Dell" pitchFamily="2" charset="0"/>
              </a:defRPr>
            </a:lvl1pPr>
          </a:lstStyle>
          <a:p>
            <a:r>
              <a:rPr lang="en-US" dirty="0" smtClean="0"/>
              <a:t>Click to edit Master subtitle style</a:t>
            </a:r>
          </a:p>
        </p:txBody>
      </p:sp>
      <p:cxnSp>
        <p:nvCxnSpPr>
          <p:cNvPr id="8" name="Straight Connector 7"/>
          <p:cNvCxnSpPr/>
          <p:nvPr/>
        </p:nvCxnSpPr>
        <p:spPr>
          <a:xfrm>
            <a:off x="447675" y="178117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47675" y="507682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bwMode="gray">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itchFamily="34" charset="0"/>
            </a:endParaRPr>
          </a:p>
        </p:txBody>
      </p:sp>
      <p:sp>
        <p:nvSpPr>
          <p:cNvPr id="14" name="Rectangle 13"/>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itchFamily="34" charset="0"/>
            </a:endParaRPr>
          </a:p>
        </p:txBody>
      </p:sp>
      <p:sp>
        <p:nvSpPr>
          <p:cNvPr id="19" name="Rectangle 18"/>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itchFamily="34"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8332" y="2679490"/>
            <a:ext cx="3578136" cy="1416942"/>
          </a:xfrm>
          <a:prstGeom prst="rect">
            <a:avLst/>
          </a:prstGeom>
        </p:spPr>
      </p:pic>
    </p:spTree>
    <p:extLst>
      <p:ext uri="{BB962C8B-B14F-4D97-AF65-F5344CB8AC3E}">
        <p14:creationId xmlns:p14="http://schemas.microsoft.com/office/powerpoint/2010/main" val="1275627593"/>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
        <p:nvSpPr>
          <p:cNvPr id="8"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Tree>
    <p:extLst>
      <p:ext uri="{BB962C8B-B14F-4D97-AF65-F5344CB8AC3E}">
        <p14:creationId xmlns:p14="http://schemas.microsoft.com/office/powerpoint/2010/main" val="94665846"/>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Purple">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457200"/>
            <a:ext cx="3657600" cy="36576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600" tIns="228600" rIns="228600" bIns="228600" anchor="t">
            <a:normAutofit/>
          </a:bodyPr>
          <a:lstStyle>
            <a:lvl1pPr>
              <a:defRPr sz="3200" b="0">
                <a:solidFill>
                  <a:schemeClr val="tx2"/>
                </a:solidFill>
                <a:latin typeface="Museo For Dell" pitchFamily="2" charset="0"/>
              </a:defRPr>
            </a:lvl1pPr>
          </a:lstStyle>
          <a:p>
            <a:r>
              <a:rPr lang="en-US" smtClean="0"/>
              <a:t>Click to edit Master title style</a:t>
            </a:r>
            <a:endParaRPr lang="en-US" dirty="0"/>
          </a:p>
        </p:txBody>
      </p:sp>
      <p:sp>
        <p:nvSpPr>
          <p:cNvPr id="6"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
        <p:nvSpPr>
          <p:cNvPr id="7"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Tree>
    <p:extLst>
      <p:ext uri="{BB962C8B-B14F-4D97-AF65-F5344CB8AC3E}">
        <p14:creationId xmlns:p14="http://schemas.microsoft.com/office/powerpoint/2010/main" val="1933380074"/>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457200" y="1273971"/>
            <a:ext cx="8248650" cy="14091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pPr fontAlgn="base">
              <a:spcBef>
                <a:spcPct val="0"/>
              </a:spcBef>
              <a:spcAft>
                <a:spcPct val="0"/>
              </a:spcAft>
            </a:pPr>
            <a:fld id="{83A28BD0-DB14-465F-8795-9920B0534F61}" type="datetimeFigureOut">
              <a:rPr lang="en-US" sz="2400" smtClean="0">
                <a:solidFill>
                  <a:srgbClr val="444444"/>
                </a:solidFill>
                <a:latin typeface="Arial" charset="0"/>
              </a:rPr>
              <a:pPr fontAlgn="base">
                <a:spcBef>
                  <a:spcPct val="0"/>
                </a:spcBef>
                <a:spcAft>
                  <a:spcPct val="0"/>
                </a:spcAft>
              </a:pPr>
              <a:t>1/5/2018</a:t>
            </a:fld>
            <a:endParaRPr lang="en-US" sz="2400" dirty="0">
              <a:solidFill>
                <a:srgbClr val="444444"/>
              </a:solidFill>
              <a:latin typeface="Arial" charset="0"/>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pPr fontAlgn="base">
              <a:spcBef>
                <a:spcPct val="0"/>
              </a:spcBef>
              <a:spcAft>
                <a:spcPct val="0"/>
              </a:spcAft>
            </a:pPr>
            <a:endParaRPr lang="en-US" sz="2400" dirty="0">
              <a:solidFill>
                <a:srgbClr val="444444"/>
              </a:solidFill>
              <a:latin typeface="Arial" charset="0"/>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pPr fontAlgn="base">
              <a:spcBef>
                <a:spcPct val="0"/>
              </a:spcBef>
              <a:spcAft>
                <a:spcPct val="0"/>
              </a:spcAft>
            </a:pPr>
            <a:fld id="{DAFC4884-4E28-4C3D-A58B-D71E0E259579}" type="slidenum">
              <a:rPr lang="en-US" sz="2400" smtClean="0">
                <a:solidFill>
                  <a:srgbClr val="444444"/>
                </a:solidFill>
                <a:latin typeface="Arial" charset="0"/>
              </a:rPr>
              <a:pPr fontAlgn="base">
                <a:spcBef>
                  <a:spcPct val="0"/>
                </a:spcBef>
                <a:spcAft>
                  <a:spcPct val="0"/>
                </a:spcAft>
              </a:pPr>
              <a:t>‹#›</a:t>
            </a:fld>
            <a:endParaRPr lang="en-US" sz="2400" dirty="0">
              <a:solidFill>
                <a:srgbClr val="444444"/>
              </a:solidFill>
              <a:latin typeface="Arial" charset="0"/>
            </a:endParaRPr>
          </a:p>
        </p:txBody>
      </p:sp>
    </p:spTree>
    <p:extLst>
      <p:ext uri="{BB962C8B-B14F-4D97-AF65-F5344CB8AC3E}">
        <p14:creationId xmlns:p14="http://schemas.microsoft.com/office/powerpoint/2010/main" val="2179973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B7869F0-0737-4DFC-B17E-88F2C977A7AB}" type="slidenum">
              <a:rPr lang="en-US" smtClean="0"/>
              <a:t>‹#›</a:t>
            </a:fld>
            <a:endParaRPr lang="en-US" dirty="0"/>
          </a:p>
        </p:txBody>
      </p:sp>
    </p:spTree>
    <p:extLst>
      <p:ext uri="{BB962C8B-B14F-4D97-AF65-F5344CB8AC3E}">
        <p14:creationId xmlns:p14="http://schemas.microsoft.com/office/powerpoint/2010/main" val="2763809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_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5904" y="261564"/>
            <a:ext cx="8239126" cy="590931"/>
          </a:xfrm>
        </p:spPr>
        <p:txBody>
          <a:bodyPr wrap="square" anchor="t"/>
          <a:lstStyle>
            <a:lvl1pPr>
              <a:lnSpc>
                <a:spcPct val="90000"/>
              </a:lnSpc>
              <a:defRPr sz="3200" b="0">
                <a:solidFill>
                  <a:schemeClr val="accent1"/>
                </a:solidFill>
                <a:latin typeface="+mj-lt"/>
              </a:defRPr>
            </a:lvl1pPr>
          </a:lstStyle>
          <a:p>
            <a:r>
              <a:rPr lang="en-US" dirty="0" smtClean="0"/>
              <a:t>Click to edit master title</a:t>
            </a:r>
            <a:endParaRPr lang="en-US" dirty="0"/>
          </a:p>
        </p:txBody>
      </p:sp>
    </p:spTree>
    <p:extLst>
      <p:ext uri="{BB962C8B-B14F-4D97-AF65-F5344CB8AC3E}">
        <p14:creationId xmlns:p14="http://schemas.microsoft.com/office/powerpoint/2010/main" val="3786760746"/>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_Column">
    <p:spTree>
      <p:nvGrpSpPr>
        <p:cNvPr id="1" name=""/>
        <p:cNvGrpSpPr/>
        <p:nvPr/>
      </p:nvGrpSpPr>
      <p:grpSpPr>
        <a:xfrm>
          <a:off x="0" y="0"/>
          <a:ext cx="0" cy="0"/>
          <a:chOff x="0" y="0"/>
          <a:chExt cx="0" cy="0"/>
        </a:xfrm>
      </p:grpSpPr>
      <p:sp>
        <p:nvSpPr>
          <p:cNvPr id="12" name="Content Placeholder 2"/>
          <p:cNvSpPr>
            <a:spLocks noGrp="1"/>
          </p:cNvSpPr>
          <p:nvPr>
            <p:ph sz="half" idx="10" hasCustomPrompt="1"/>
          </p:nvPr>
        </p:nvSpPr>
        <p:spPr>
          <a:xfrm>
            <a:off x="4772025" y="1292359"/>
            <a:ext cx="3922278" cy="907941"/>
          </a:xfrm>
        </p:spPr>
        <p:txBody>
          <a:bodyPr wrap="square" lIns="0" tIns="0" rIns="0" bIns="0">
            <a:spAutoFit/>
          </a:bodyPr>
          <a:lstStyle>
            <a:lvl1pPr>
              <a:spcBef>
                <a:spcPts val="1200"/>
              </a:spcBef>
              <a:defRPr sz="2000" b="0">
                <a:solidFill>
                  <a:schemeClr val="tx1"/>
                </a:solidFill>
                <a:latin typeface="+mn-lt"/>
              </a:defRPr>
            </a:lvl1pPr>
            <a:lvl2pPr marL="574675" indent="-231775">
              <a:spcBef>
                <a:spcPts val="300"/>
              </a:spcBef>
              <a:defRPr sz="1800" b="0">
                <a:solidFill>
                  <a:schemeClr val="tx1"/>
                </a:solidFill>
                <a:latin typeface="+mn-lt"/>
              </a:defRPr>
            </a:lvl2pPr>
            <a:lvl3pPr>
              <a:spcBef>
                <a:spcPts val="300"/>
              </a:spcBef>
              <a:defRPr sz="1600" b="0">
                <a:solidFill>
                  <a:schemeClr val="tx1"/>
                </a:solidFill>
                <a:latin typeface="+mn-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10" name="Content Placeholder 2"/>
          <p:cNvSpPr>
            <a:spLocks noGrp="1"/>
          </p:cNvSpPr>
          <p:nvPr>
            <p:ph sz="half" idx="11" hasCustomPrompt="1"/>
          </p:nvPr>
        </p:nvSpPr>
        <p:spPr>
          <a:xfrm>
            <a:off x="457200" y="1292359"/>
            <a:ext cx="3938136" cy="907941"/>
          </a:xfrm>
        </p:spPr>
        <p:txBody>
          <a:bodyPr wrap="square" lIns="0" tIns="0" rIns="0" bIns="0">
            <a:spAutoFit/>
          </a:bodyPr>
          <a:lstStyle>
            <a:lvl1pPr>
              <a:spcBef>
                <a:spcPts val="1200"/>
              </a:spcBef>
              <a:defRPr sz="2000" b="0">
                <a:solidFill>
                  <a:schemeClr val="tx1"/>
                </a:solidFill>
                <a:latin typeface="+mn-lt"/>
              </a:defRPr>
            </a:lvl1pPr>
            <a:lvl2pPr marL="574675" indent="-231775">
              <a:spcBef>
                <a:spcPts val="300"/>
              </a:spcBef>
              <a:defRPr sz="1800" b="0">
                <a:solidFill>
                  <a:schemeClr val="tx1"/>
                </a:solidFill>
                <a:latin typeface="+mn-lt"/>
              </a:defRPr>
            </a:lvl2pPr>
            <a:lvl3pPr>
              <a:spcBef>
                <a:spcPts val="300"/>
              </a:spcBef>
              <a:defRPr sz="1600" b="0">
                <a:solidFill>
                  <a:schemeClr val="tx1"/>
                </a:solidFill>
                <a:latin typeface="+mn-lt"/>
              </a:defRPr>
            </a:lvl3pPr>
            <a:lvl4pPr>
              <a:buNone/>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15" name="Title 1"/>
          <p:cNvSpPr>
            <a:spLocks noGrp="1"/>
          </p:cNvSpPr>
          <p:nvPr>
            <p:ph type="title" hasCustomPrompt="1"/>
          </p:nvPr>
        </p:nvSpPr>
        <p:spPr>
          <a:xfrm>
            <a:off x="425904" y="261564"/>
            <a:ext cx="8279946" cy="590931"/>
          </a:xfrm>
        </p:spPr>
        <p:txBody>
          <a:bodyPr wrap="square" anchor="t"/>
          <a:lstStyle>
            <a:lvl1pPr>
              <a:lnSpc>
                <a:spcPct val="90000"/>
              </a:lnSpc>
              <a:defRPr sz="3200" b="0">
                <a:solidFill>
                  <a:schemeClr val="accent1"/>
                </a:solidFill>
                <a:latin typeface="+mj-lt"/>
              </a:defRPr>
            </a:lvl1pPr>
          </a:lstStyle>
          <a:p>
            <a:r>
              <a:rPr lang="en-US" dirty="0" smtClean="0"/>
              <a:t>Click to edit master title</a:t>
            </a:r>
            <a:endParaRPr lang="en-US" dirty="0"/>
          </a:p>
        </p:txBody>
      </p:sp>
    </p:spTree>
    <p:extLst>
      <p:ext uri="{BB962C8B-B14F-4D97-AF65-F5344CB8AC3E}">
        <p14:creationId xmlns:p14="http://schemas.microsoft.com/office/powerpoint/2010/main" val="3708753921"/>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_Blue_Background">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457200" y="457200"/>
            <a:ext cx="3657600" cy="3657600"/>
          </a:xfrm>
          <a:prstGeom prst="roundRect">
            <a:avLst>
              <a:gd name="adj" fmla="val 2752"/>
            </a:avLst>
          </a:prstGeom>
          <a:solidFill>
            <a:schemeClr val="tx2"/>
          </a:solidFill>
          <a:ln>
            <a:noFill/>
          </a:ln>
        </p:spPr>
        <p:style>
          <a:lnRef idx="2">
            <a:schemeClr val="accent1"/>
          </a:lnRef>
          <a:fillRef idx="1">
            <a:schemeClr val="lt1"/>
          </a:fillRef>
          <a:effectRef idx="0">
            <a:schemeClr val="accent1"/>
          </a:effectRef>
          <a:fontRef idx="none"/>
        </p:style>
        <p:txBody>
          <a:bodyPr lIns="228600" tIns="228600" rIns="228600" bIns="228600" anchor="t">
            <a:normAutofit/>
          </a:bodyPr>
          <a:lstStyle>
            <a:lvl1pPr>
              <a:defRPr sz="3200" b="0">
                <a:solidFill>
                  <a:schemeClr val="accent1"/>
                </a:solidFill>
                <a:latin typeface="Museo For Dell" pitchFamily="2" charset="0"/>
              </a:defRPr>
            </a:lvl1pPr>
          </a:lstStyle>
          <a:p>
            <a:r>
              <a:rPr lang="en-US" dirty="0" smtClean="0"/>
              <a:t>Click to edit Master title style</a:t>
            </a:r>
            <a:endParaRPr lang="en-US" dirty="0"/>
          </a:p>
        </p:txBody>
      </p:sp>
      <p:sp>
        <p:nvSpPr>
          <p:cNvPr id="8"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t>Confidential</a:t>
            </a:r>
            <a:endParaRPr lang="en-US" dirty="0"/>
          </a:p>
        </p:txBody>
      </p:sp>
      <p:sp>
        <p:nvSpPr>
          <p:cNvPr id="12"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9" name="TextBox 8"/>
          <p:cNvSpPr txBox="1"/>
          <p:nvPr userDrawn="1"/>
        </p:nvSpPr>
        <p:spPr bwMode="black">
          <a:xfrm>
            <a:off x="5349875" y="6435725"/>
            <a:ext cx="2743200" cy="152400"/>
          </a:xfrm>
          <a:prstGeom prst="rect">
            <a:avLst/>
          </a:prstGeom>
          <a:noFill/>
        </p:spPr>
        <p:txBody>
          <a:bodyPr lIns="0" tIns="0" rIns="0" bIns="0">
            <a:spAutoFit/>
          </a:bodyPr>
          <a:lstStyle/>
          <a:p>
            <a:pPr algn="l">
              <a:defRPr/>
            </a:pPr>
            <a:r>
              <a:rPr lang="en-US" sz="1000" dirty="0">
                <a:solidFill>
                  <a:schemeClr val="tx2"/>
                </a:solidFill>
                <a:latin typeface="Museo Sans For Dell" pitchFamily="2" charset="0"/>
              </a:rPr>
              <a:t>Global </a:t>
            </a:r>
            <a:r>
              <a:rPr lang="en-US" sz="1000" dirty="0" smtClean="0">
                <a:solidFill>
                  <a:schemeClr val="tx2"/>
                </a:solidFill>
                <a:latin typeface="Museo Sans For Dell" pitchFamily="2" charset="0"/>
              </a:rPr>
              <a:t>Commercial Channels</a:t>
            </a:r>
            <a:endParaRPr lang="en-US" sz="1000" dirty="0">
              <a:solidFill>
                <a:schemeClr val="tx2"/>
              </a:solidFill>
              <a:latin typeface="Museo Sans For Dell" pitchFamily="2" charset="0"/>
            </a:endParaRPr>
          </a:p>
        </p:txBody>
      </p:sp>
    </p:spTree>
    <p:extLst>
      <p:ext uri="{BB962C8B-B14F-4D97-AF65-F5344CB8AC3E}">
        <p14:creationId xmlns:p14="http://schemas.microsoft.com/office/powerpoint/2010/main" val="1438437168"/>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_and_Content_Blue_Backgroun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768" y="250411"/>
            <a:ext cx="8239126" cy="850392"/>
          </a:xfrm>
        </p:spPr>
        <p:txBody>
          <a:bodyPr wrap="square" anchor="t"/>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38710" y="1215482"/>
            <a:ext cx="8229600" cy="4925341"/>
          </a:xfrm>
        </p:spPr>
        <p:txBody>
          <a:bodyPr lIns="0" tIns="0" rIns="0" bIns="0"/>
          <a:lstStyle>
            <a:lvl1pPr>
              <a:spcBef>
                <a:spcPts val="100"/>
              </a:spcBef>
              <a:spcAft>
                <a:spcPts val="100"/>
              </a:spcAft>
              <a:buClr>
                <a:schemeClr val="tx2"/>
              </a:buClr>
              <a:defRPr sz="2000">
                <a:solidFill>
                  <a:schemeClr val="tx2"/>
                </a:solidFill>
                <a:latin typeface="Museo Sans For Dell" pitchFamily="2" charset="0"/>
              </a:defRPr>
            </a:lvl1pPr>
            <a:lvl2pPr>
              <a:spcBef>
                <a:spcPts val="100"/>
              </a:spcBef>
              <a:spcAft>
                <a:spcPts val="100"/>
              </a:spcAft>
              <a:buClr>
                <a:schemeClr val="tx2"/>
              </a:buClr>
              <a:buFont typeface="Museo For Dell 300" pitchFamily="50" charset="0"/>
              <a:buChar char="–"/>
              <a:defRPr sz="1800">
                <a:solidFill>
                  <a:schemeClr val="tx2"/>
                </a:solidFill>
                <a:latin typeface="Museo Sans For Dell" pitchFamily="2" charset="0"/>
              </a:defRPr>
            </a:lvl2pPr>
            <a:lvl3pPr>
              <a:spcBef>
                <a:spcPts val="100"/>
              </a:spcBef>
              <a:spcAft>
                <a:spcPts val="100"/>
              </a:spcAft>
              <a:buClr>
                <a:schemeClr val="tx2"/>
              </a:buClr>
              <a:defRPr sz="1600">
                <a:solidFill>
                  <a:schemeClr val="tx2"/>
                </a:solidFill>
                <a:latin typeface="Museo Sans For Dell" pitchFamily="2" charset="0"/>
              </a:defRPr>
            </a:lvl3pPr>
            <a:lvl4pPr>
              <a:spcBef>
                <a:spcPts val="100"/>
              </a:spcBef>
              <a:spcAft>
                <a:spcPts val="100"/>
              </a:spcAft>
              <a:buClr>
                <a:schemeClr val="tx2"/>
              </a:buClr>
              <a:defRPr sz="1400">
                <a:solidFill>
                  <a:schemeClr val="tx2"/>
                </a:solidFill>
                <a:latin typeface="Museo Sans For Dell" pitchFamily="2" charset="0"/>
              </a:defRPr>
            </a:lvl4pPr>
            <a:lvl5pPr>
              <a:spcBef>
                <a:spcPts val="100"/>
              </a:spcBef>
              <a:spcAft>
                <a:spcPts val="100"/>
              </a:spcAft>
              <a:buClr>
                <a:schemeClr val="tx2"/>
              </a:buClr>
              <a:defRPr sz="1200">
                <a:solidFill>
                  <a:schemeClr val="tx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20" name="Straight Connector 19"/>
          <p:cNvCxnSpPr>
            <a:cxnSpLocks noChangeShapeType="1"/>
          </p:cNvCxnSpPr>
          <p:nvPr userDrawn="1"/>
        </p:nvCxnSpPr>
        <p:spPr bwMode="auto">
          <a:xfrm>
            <a:off x="457200" y="6172200"/>
            <a:ext cx="8229600" cy="0"/>
          </a:xfrm>
          <a:prstGeom prst="line">
            <a:avLst/>
          </a:prstGeom>
          <a:noFill/>
          <a:ln w="9525">
            <a:solidFill>
              <a:schemeClr val="tx2"/>
            </a:solidFill>
            <a:round/>
            <a:headEnd/>
            <a:tailEnd/>
          </a:ln>
        </p:spPr>
      </p:cxn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t>Confidential</a:t>
            </a:r>
            <a:endParaRPr lang="en-US" dirty="0"/>
          </a:p>
        </p:txBody>
      </p:sp>
      <p:sp>
        <p:nvSpPr>
          <p:cNvPr id="12"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9" name="TextBox 8"/>
          <p:cNvSpPr txBox="1"/>
          <p:nvPr userDrawn="1"/>
        </p:nvSpPr>
        <p:spPr bwMode="black">
          <a:xfrm>
            <a:off x="5349875" y="6435725"/>
            <a:ext cx="2743200" cy="152400"/>
          </a:xfrm>
          <a:prstGeom prst="rect">
            <a:avLst/>
          </a:prstGeom>
          <a:noFill/>
        </p:spPr>
        <p:txBody>
          <a:bodyPr lIns="0" tIns="0" rIns="0" bIns="0">
            <a:spAutoFit/>
          </a:bodyPr>
          <a:lstStyle/>
          <a:p>
            <a:pPr algn="l">
              <a:defRPr/>
            </a:pPr>
            <a:r>
              <a:rPr lang="en-US" sz="1000" dirty="0">
                <a:solidFill>
                  <a:schemeClr val="tx2"/>
                </a:solidFill>
                <a:latin typeface="Museo Sans For Dell" pitchFamily="2" charset="0"/>
              </a:rPr>
              <a:t>Global </a:t>
            </a:r>
            <a:r>
              <a:rPr lang="en-US" sz="1000" dirty="0" smtClean="0">
                <a:solidFill>
                  <a:schemeClr val="tx2"/>
                </a:solidFill>
                <a:latin typeface="Museo Sans For Dell" pitchFamily="2" charset="0"/>
              </a:rPr>
              <a:t>Commercial Channels</a:t>
            </a:r>
            <a:endParaRPr lang="en-US" sz="1000" dirty="0">
              <a:solidFill>
                <a:schemeClr val="tx2"/>
              </a:solidFill>
              <a:latin typeface="Museo Sans For Dell" pitchFamily="2" charset="0"/>
            </a:endParaRPr>
          </a:p>
        </p:txBody>
      </p:sp>
    </p:spTree>
    <p:extLst>
      <p:ext uri="{BB962C8B-B14F-4D97-AF65-F5344CB8AC3E}">
        <p14:creationId xmlns:p14="http://schemas.microsoft.com/office/powerpoint/2010/main" val="1268469559"/>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amp; Background Images Slide">
    <p:bg>
      <p:bgPr>
        <a:solidFill>
          <a:schemeClr val="accent1"/>
        </a:solidFill>
        <a:effectLst/>
      </p:bgPr>
    </p:bg>
    <p:spTree>
      <p:nvGrpSpPr>
        <p:cNvPr id="1" name=""/>
        <p:cNvGrpSpPr/>
        <p:nvPr/>
      </p:nvGrpSpPr>
      <p:grpSpPr>
        <a:xfrm>
          <a:off x="0" y="0"/>
          <a:ext cx="0" cy="0"/>
          <a:chOff x="0" y="0"/>
          <a:chExt cx="0" cy="0"/>
        </a:xfrm>
      </p:grpSpPr>
      <p:cxnSp>
        <p:nvCxnSpPr>
          <p:cNvPr id="20" name="Straight Connector 19"/>
          <p:cNvCxnSpPr>
            <a:cxnSpLocks noChangeShapeType="1"/>
          </p:cNvCxnSpPr>
          <p:nvPr userDrawn="1"/>
        </p:nvCxnSpPr>
        <p:spPr bwMode="auto">
          <a:xfrm>
            <a:off x="457200" y="6172200"/>
            <a:ext cx="8229600" cy="0"/>
          </a:xfrm>
          <a:prstGeom prst="line">
            <a:avLst/>
          </a:prstGeom>
          <a:noFill/>
          <a:ln w="9525">
            <a:solidFill>
              <a:schemeClr val="tx2"/>
            </a:solidFill>
            <a:round/>
            <a:headEnd/>
            <a:tailEnd/>
          </a:ln>
        </p:spPr>
      </p:cxn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t>Confidential</a:t>
            </a:r>
            <a:endParaRPr lang="en-US" dirty="0"/>
          </a:p>
        </p:txBody>
      </p:sp>
      <p:sp>
        <p:nvSpPr>
          <p:cNvPr id="12"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pPr/>
              <a:t>‹#›</a:t>
            </a:fld>
            <a:endParaRPr lang="en-US" dirty="0"/>
          </a:p>
        </p:txBody>
      </p:sp>
      <p:sp>
        <p:nvSpPr>
          <p:cNvPr id="13" name="Title 1"/>
          <p:cNvSpPr>
            <a:spLocks noGrp="1"/>
          </p:cNvSpPr>
          <p:nvPr>
            <p:ph type="title"/>
          </p:nvPr>
        </p:nvSpPr>
        <p:spPr>
          <a:xfrm>
            <a:off x="429768" y="250411"/>
            <a:ext cx="8239126" cy="850392"/>
          </a:xfrm>
        </p:spPr>
        <p:txBody>
          <a:bodyPr wrap="square" anchor="t"/>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8" name="TextBox 7"/>
          <p:cNvSpPr txBox="1"/>
          <p:nvPr userDrawn="1"/>
        </p:nvSpPr>
        <p:spPr bwMode="black">
          <a:xfrm>
            <a:off x="5349875" y="6435725"/>
            <a:ext cx="2743200" cy="152400"/>
          </a:xfrm>
          <a:prstGeom prst="rect">
            <a:avLst/>
          </a:prstGeom>
          <a:noFill/>
        </p:spPr>
        <p:txBody>
          <a:bodyPr lIns="0" tIns="0" rIns="0" bIns="0">
            <a:spAutoFit/>
          </a:bodyPr>
          <a:lstStyle/>
          <a:p>
            <a:pPr algn="l">
              <a:defRPr/>
            </a:pPr>
            <a:r>
              <a:rPr lang="en-US" sz="1000" dirty="0">
                <a:solidFill>
                  <a:schemeClr val="tx2"/>
                </a:solidFill>
                <a:latin typeface="Museo Sans For Dell" pitchFamily="2" charset="0"/>
              </a:rPr>
              <a:t>Global </a:t>
            </a:r>
            <a:r>
              <a:rPr lang="en-US" sz="1000" dirty="0" smtClean="0">
                <a:solidFill>
                  <a:schemeClr val="tx2"/>
                </a:solidFill>
                <a:latin typeface="Museo Sans For Dell" pitchFamily="2" charset="0"/>
              </a:rPr>
              <a:t>Commercial Channels</a:t>
            </a:r>
            <a:endParaRPr lang="en-US" sz="1000" dirty="0">
              <a:solidFill>
                <a:schemeClr val="tx2"/>
              </a:solidFill>
              <a:latin typeface="Museo Sans For Dell" pitchFamily="2" charset="0"/>
            </a:endParaRPr>
          </a:p>
        </p:txBody>
      </p:sp>
    </p:spTree>
    <p:extLst>
      <p:ext uri="{BB962C8B-B14F-4D97-AF65-F5344CB8AC3E}">
        <p14:creationId xmlns:p14="http://schemas.microsoft.com/office/powerpoint/2010/main" val="2742622380"/>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_Slide_Blue_Background">
    <p:bg>
      <p:bgPr>
        <a:solidFill>
          <a:schemeClr val="accent1"/>
        </a:solidFill>
        <a:effectLst/>
      </p:bgPr>
    </p:bg>
    <p:spTree>
      <p:nvGrpSpPr>
        <p:cNvPr id="1" name=""/>
        <p:cNvGrpSpPr/>
        <p:nvPr/>
      </p:nvGrpSpPr>
      <p:grpSpPr>
        <a:xfrm>
          <a:off x="0" y="0"/>
          <a:ext cx="0" cy="0"/>
          <a:chOff x="0" y="0"/>
          <a:chExt cx="0" cy="0"/>
        </a:xfrm>
      </p:grpSpPr>
      <p:grpSp>
        <p:nvGrpSpPr>
          <p:cNvPr id="2" name="Group 19"/>
          <p:cNvGrpSpPr/>
          <p:nvPr userDrawn="1"/>
        </p:nvGrpSpPr>
        <p:grpSpPr>
          <a:xfrm>
            <a:off x="380999" y="1781175"/>
            <a:ext cx="8311513" cy="3295650"/>
            <a:chOff x="280033" y="1781175"/>
            <a:chExt cx="8412480" cy="3295650"/>
          </a:xfrm>
        </p:grpSpPr>
        <p:cxnSp>
          <p:nvCxnSpPr>
            <p:cNvPr id="8" name="Straight Connector 7"/>
            <p:cNvCxnSpPr/>
            <p:nvPr/>
          </p:nvCxnSpPr>
          <p:spPr>
            <a:xfrm>
              <a:off x="280033" y="178117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0033" y="507682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t>Confidential</a:t>
            </a:r>
            <a:endParaRPr lang="en-US" dirty="0"/>
          </a:p>
        </p:txBody>
      </p:sp>
      <p:sp>
        <p:nvSpPr>
          <p:cNvPr id="13"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pPr/>
              <a:t>‹#›</a:t>
            </a:fld>
            <a:endParaRPr lang="en-US" dirty="0"/>
          </a:p>
        </p:txBody>
      </p:sp>
      <p:sp>
        <p:nvSpPr>
          <p:cNvPr id="10" name="Title Placeholder 21"/>
          <p:cNvSpPr>
            <a:spLocks noGrp="1"/>
          </p:cNvSpPr>
          <p:nvPr>
            <p:ph type="ctrTitle"/>
          </p:nvPr>
        </p:nvSpPr>
        <p:spPr>
          <a:xfrm>
            <a:off x="438150" y="2679490"/>
            <a:ext cx="4387850" cy="1006685"/>
          </a:xfrm>
        </p:spPr>
        <p:txBody>
          <a:bodyPr anchor="b" anchorCtr="0"/>
          <a:lstStyle>
            <a:lvl1pPr algn="l">
              <a:lnSpc>
                <a:spcPts val="4000"/>
              </a:lnSpc>
              <a:defRPr sz="3200" b="0" i="0" smtClean="0">
                <a:solidFill>
                  <a:schemeClr val="tx2"/>
                </a:solidFill>
                <a:latin typeface="Museo For Dell" pitchFamily="2" charset="0"/>
                <a:ea typeface="Museo For Dell" pitchFamily="2" charset="0"/>
              </a:defRPr>
            </a:lvl1pPr>
          </a:lstStyle>
          <a:p>
            <a:r>
              <a:rPr lang="en-US" dirty="0" smtClean="0"/>
              <a:t>Click to edit Master title style</a:t>
            </a:r>
          </a:p>
        </p:txBody>
      </p:sp>
      <p:sp>
        <p:nvSpPr>
          <p:cNvPr id="14" name="Text Placeholder 12"/>
          <p:cNvSpPr>
            <a:spLocks noGrp="1"/>
          </p:cNvSpPr>
          <p:nvPr>
            <p:ph type="subTitle" idx="1"/>
          </p:nvPr>
        </p:nvSpPr>
        <p:spPr>
          <a:xfrm>
            <a:off x="447674" y="4165390"/>
            <a:ext cx="4380841" cy="800101"/>
          </a:xfrm>
        </p:spPr>
        <p:txBody>
          <a:bodyPr lIns="0" tIns="0" rIns="0" bIns="0" anchor="t" anchorCtr="0">
            <a:normAutofit/>
          </a:bodyPr>
          <a:lstStyle>
            <a:lvl1pPr marL="0" indent="0" algn="l">
              <a:buFont typeface="Wingdings" pitchFamily="2" charset="2"/>
              <a:buNone/>
              <a:defRPr sz="1800" b="0" i="0" smtClean="0">
                <a:solidFill>
                  <a:schemeClr val="tx2"/>
                </a:solidFill>
                <a:latin typeface="Museo Sans For Dell" pitchFamily="2" charset="0"/>
                <a:ea typeface="Museo Sans For Dell" pitchFamily="2" charset="0"/>
              </a:defRPr>
            </a:lvl1pPr>
          </a:lstStyle>
          <a:p>
            <a:r>
              <a:rPr lang="en-US" dirty="0" smtClean="0"/>
              <a:t>Click to edit Master subtitle style</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8332" y="2679490"/>
            <a:ext cx="3578136" cy="1416942"/>
          </a:xfrm>
          <a:prstGeom prst="rect">
            <a:avLst/>
          </a:prstGeom>
        </p:spPr>
      </p:pic>
    </p:spTree>
    <p:extLst>
      <p:ext uri="{BB962C8B-B14F-4D97-AF65-F5344CB8AC3E}">
        <p14:creationId xmlns:p14="http://schemas.microsoft.com/office/powerpoint/2010/main" val="176489445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
        <p:nvSpPr>
          <p:cNvPr id="3" name="Content Placeholder 2"/>
          <p:cNvSpPr>
            <a:spLocks noGrp="1"/>
          </p:cNvSpPr>
          <p:nvPr>
            <p:ph sz="half" idx="1"/>
          </p:nvPr>
        </p:nvSpPr>
        <p:spPr>
          <a:xfrm>
            <a:off x="457200" y="1280160"/>
            <a:ext cx="8229600" cy="4754880"/>
          </a:xfrm>
        </p:spPr>
        <p:txBody>
          <a:bodyPr lIns="0" tIns="0" rIns="0" bIns="0"/>
          <a:lstStyle>
            <a:lvl1pPr>
              <a:spcBef>
                <a:spcPts val="100"/>
              </a:spcBef>
              <a:spcAft>
                <a:spcPts val="100"/>
              </a:spcAft>
              <a:defRPr sz="2000">
                <a:solidFill>
                  <a:schemeClr val="bg2"/>
                </a:solidFill>
                <a:latin typeface="Museo Sans For Dell" pitchFamily="2" charset="0"/>
              </a:defRPr>
            </a:lvl1pPr>
            <a:lvl2pPr>
              <a:spcBef>
                <a:spcPts val="100"/>
              </a:spcBef>
              <a:spcAft>
                <a:spcPts val="100"/>
              </a:spcAft>
              <a:buFont typeface="Museo Sans For Dell" pitchFamily="2" charset="0"/>
              <a:buChar char="–"/>
              <a:defRPr sz="1800">
                <a:solidFill>
                  <a:schemeClr val="bg2"/>
                </a:solidFill>
                <a:latin typeface="Museo Sans For Dell" pitchFamily="2" charset="0"/>
              </a:defRPr>
            </a:lvl2pPr>
            <a:lvl3pPr>
              <a:spcBef>
                <a:spcPts val="100"/>
              </a:spcBef>
              <a:spcAft>
                <a:spcPts val="100"/>
              </a:spcAft>
              <a:defRPr sz="1600">
                <a:solidFill>
                  <a:schemeClr val="bg2"/>
                </a:solidFill>
                <a:latin typeface="Museo Sans For Dell" pitchFamily="2" charset="0"/>
              </a:defRPr>
            </a:lvl3pPr>
            <a:lvl4pPr>
              <a:spcBef>
                <a:spcPts val="100"/>
              </a:spcBef>
              <a:spcAft>
                <a:spcPts val="100"/>
              </a:spcAft>
              <a:defRPr sz="1400" baseline="0">
                <a:solidFill>
                  <a:schemeClr val="bg2"/>
                </a:solidFill>
                <a:latin typeface="Museo Sans For Dell" pitchFamily="2" charset="0"/>
              </a:defRPr>
            </a:lvl4pPr>
            <a:lvl5pPr>
              <a:spcBef>
                <a:spcPts val="100"/>
              </a:spcBef>
              <a:spcAft>
                <a:spcPts val="100"/>
              </a:spcAft>
              <a:buClr>
                <a:schemeClr val="accent1"/>
              </a:buClr>
              <a:defRPr sz="120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20" name="Straight Connector 19"/>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8"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
        <p:nvSpPr>
          <p:cNvPr id="9"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Tree>
    <p:extLst>
      <p:ext uri="{BB962C8B-B14F-4D97-AF65-F5344CB8AC3E}">
        <p14:creationId xmlns:p14="http://schemas.microsoft.com/office/powerpoint/2010/main" val="869258323"/>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1241426"/>
            <a:ext cx="4023360" cy="2884526"/>
          </a:xfrm>
        </p:spPr>
        <p:txBody>
          <a:bodyPr wrap="square" lIns="0" tIns="0" rIns="0" bIns="0">
            <a:normAutofit/>
          </a:bodyPr>
          <a:lstStyle>
            <a:lvl1pPr>
              <a:spcBef>
                <a:spcPts val="100"/>
              </a:spcBef>
              <a:defRPr sz="2000" b="0">
                <a:solidFill>
                  <a:schemeClr val="tx2"/>
                </a:solidFill>
                <a:latin typeface="Museo Sans For Dell" pitchFamily="2" charset="0"/>
              </a:defRPr>
            </a:lvl1pPr>
            <a:lvl2pPr marL="574675" indent="-231775">
              <a:spcBef>
                <a:spcPts val="100"/>
              </a:spcBef>
              <a:defRPr sz="1800" b="0">
                <a:solidFill>
                  <a:schemeClr val="tx2"/>
                </a:solidFill>
                <a:latin typeface="Museo Sans For Dell" pitchFamily="2" charset="0"/>
              </a:defRPr>
            </a:lvl2pPr>
            <a:lvl3pPr>
              <a:spcBef>
                <a:spcPts val="100"/>
              </a:spcBef>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2"/>
          <p:cNvSpPr>
            <a:spLocks noGrp="1"/>
          </p:cNvSpPr>
          <p:nvPr>
            <p:ph sz="half" idx="11"/>
          </p:nvPr>
        </p:nvSpPr>
        <p:spPr>
          <a:xfrm>
            <a:off x="439738" y="1241426"/>
            <a:ext cx="4023360" cy="2884526"/>
          </a:xfrm>
        </p:spPr>
        <p:txBody>
          <a:bodyPr wrap="square" lIns="0" tIns="0" rIns="0" bIns="0">
            <a:normAutofit/>
          </a:bodyPr>
          <a:lstStyle>
            <a:lvl1pPr>
              <a:spcBef>
                <a:spcPts val="100"/>
              </a:spcBef>
              <a:defRPr sz="2000" b="0">
                <a:solidFill>
                  <a:schemeClr val="tx2"/>
                </a:solidFill>
                <a:latin typeface="Museo Sans For Dell" pitchFamily="2" charset="0"/>
              </a:defRPr>
            </a:lvl1pPr>
            <a:lvl2pPr marL="574675" indent="-231775">
              <a:spcBef>
                <a:spcPts val="100"/>
              </a:spcBef>
              <a:defRPr sz="1800" b="0">
                <a:solidFill>
                  <a:schemeClr val="tx2"/>
                </a:solidFill>
                <a:latin typeface="Museo Sans For Dell" pitchFamily="2" charset="0"/>
              </a:defRPr>
            </a:lvl2pPr>
            <a:lvl3pPr>
              <a:spcBef>
                <a:spcPts val="100"/>
              </a:spcBef>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14" name="Straight Connector 13"/>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13"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pPr/>
              <a:t>‹#›</a:t>
            </a:fld>
            <a:endParaRPr lang="en-US" dirty="0"/>
          </a:p>
        </p:txBody>
      </p:sp>
      <p:sp>
        <p:nvSpPr>
          <p:cNvPr id="9"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t>Confidential</a:t>
            </a:r>
            <a:endParaRPr lang="en-US" dirty="0"/>
          </a:p>
        </p:txBody>
      </p:sp>
      <p:sp>
        <p:nvSpPr>
          <p:cNvPr id="4" name="Content Placeholder 3"/>
          <p:cNvSpPr>
            <a:spLocks noGrp="1"/>
          </p:cNvSpPr>
          <p:nvPr>
            <p:ph sz="quarter" idx="12"/>
          </p:nvPr>
        </p:nvSpPr>
        <p:spPr>
          <a:xfrm>
            <a:off x="434975" y="4248615"/>
            <a:ext cx="8262938" cy="1917234"/>
          </a:xfrm>
        </p:spPr>
        <p:txBody>
          <a:bodyPr/>
          <a:lstStyle>
            <a:lvl3pPr>
              <a:spcBef>
                <a:spcPts val="100"/>
              </a:spcBef>
              <a:spcAft>
                <a:spcPts val="100"/>
              </a:spcAft>
              <a:defRPr/>
            </a:lvl3pPr>
            <a:lvl4pPr>
              <a:spcBef>
                <a:spcPts val="100"/>
              </a:spcBef>
              <a:spcAft>
                <a:spcPts val="100"/>
              </a:spcAft>
              <a:buClr>
                <a:schemeClr val="tx2"/>
              </a:buClr>
              <a:defRPr sz="1400">
                <a:solidFill>
                  <a:schemeClr val="tx2"/>
                </a:solidFill>
              </a:defRPr>
            </a:lvl4pPr>
            <a:lvl5pPr>
              <a:spcBef>
                <a:spcPts val="100"/>
              </a:spcBef>
              <a:spcAft>
                <a:spcPts val="100"/>
              </a:spcAft>
              <a:buClr>
                <a:schemeClr val="tx2"/>
              </a:buCl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429768" y="250411"/>
            <a:ext cx="8239126" cy="850392"/>
          </a:xfrm>
        </p:spPr>
        <p:txBody>
          <a:bodyPr wrap="square" anchor="t"/>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596252"/>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ection_Blue_Background">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457200" y="457200"/>
            <a:ext cx="3657600" cy="3657600"/>
          </a:xfrm>
          <a:prstGeom prst="roundRect">
            <a:avLst>
              <a:gd name="adj" fmla="val 2752"/>
            </a:avLst>
          </a:prstGeom>
          <a:solidFill>
            <a:schemeClr val="tx2"/>
          </a:solidFill>
          <a:ln>
            <a:noFill/>
          </a:ln>
        </p:spPr>
        <p:style>
          <a:lnRef idx="2">
            <a:schemeClr val="accent1"/>
          </a:lnRef>
          <a:fillRef idx="1">
            <a:schemeClr val="lt1"/>
          </a:fillRef>
          <a:effectRef idx="0">
            <a:schemeClr val="accent1"/>
          </a:effectRef>
          <a:fontRef idx="none"/>
        </p:style>
        <p:txBody>
          <a:bodyPr lIns="228600" tIns="228600" rIns="228600" bIns="228600" anchor="t">
            <a:normAutofit/>
          </a:bodyPr>
          <a:lstStyle>
            <a:lvl1pPr>
              <a:defRPr sz="3200" b="0">
                <a:solidFill>
                  <a:schemeClr val="accent1"/>
                </a:solidFill>
                <a:latin typeface="Museo For Dell" pitchFamily="2" charset="0"/>
              </a:defRPr>
            </a:lvl1pPr>
          </a:lstStyle>
          <a:p>
            <a:r>
              <a:rPr lang="en-US" dirty="0" smtClean="0"/>
              <a:t>Click to edit Master title style</a:t>
            </a:r>
            <a:endParaRPr lang="en-US" dirty="0"/>
          </a:p>
        </p:txBody>
      </p:sp>
      <p:sp>
        <p:nvSpPr>
          <p:cNvPr id="8"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12"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9" name="TextBox 8"/>
          <p:cNvSpPr txBox="1"/>
          <p:nvPr userDrawn="1"/>
        </p:nvSpPr>
        <p:spPr bwMode="black">
          <a:xfrm>
            <a:off x="5349875" y="6435725"/>
            <a:ext cx="2743200" cy="152400"/>
          </a:xfrm>
          <a:prstGeom prst="rect">
            <a:avLst/>
          </a:prstGeom>
          <a:noFill/>
        </p:spPr>
        <p:txBody>
          <a:bodyPr lIns="0" tIns="0" rIns="0" bIns="0">
            <a:spAutoFit/>
          </a:bodyPr>
          <a:lstStyle/>
          <a:p>
            <a:pPr>
              <a:defRPr/>
            </a:pPr>
            <a:r>
              <a:rPr lang="en-US" sz="1000" dirty="0">
                <a:solidFill>
                  <a:srgbClr val="FFFFFF"/>
                </a:solidFill>
              </a:rPr>
              <a:t>Global </a:t>
            </a:r>
            <a:r>
              <a:rPr lang="en-US" sz="1000" dirty="0" smtClean="0">
                <a:solidFill>
                  <a:srgbClr val="FFFFFF"/>
                </a:solidFill>
              </a:rPr>
              <a:t>Commercial Channels</a:t>
            </a:r>
            <a:endParaRPr lang="en-US" sz="1000" dirty="0">
              <a:solidFill>
                <a:srgbClr val="FFFFFF"/>
              </a:solidFill>
            </a:endParaRPr>
          </a:p>
        </p:txBody>
      </p:sp>
    </p:spTree>
    <p:extLst>
      <p:ext uri="{BB962C8B-B14F-4D97-AF65-F5344CB8AC3E}">
        <p14:creationId xmlns:p14="http://schemas.microsoft.com/office/powerpoint/2010/main" val="236043208"/>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_and_Content_Blue_Backgroun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768" y="250411"/>
            <a:ext cx="8239126" cy="850392"/>
          </a:xfrm>
        </p:spPr>
        <p:txBody>
          <a:bodyPr wrap="square" anchor="t"/>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38710" y="1215482"/>
            <a:ext cx="8229600" cy="4925341"/>
          </a:xfrm>
        </p:spPr>
        <p:txBody>
          <a:bodyPr lIns="0" tIns="0" rIns="0" bIns="0"/>
          <a:lstStyle>
            <a:lvl1pPr>
              <a:spcBef>
                <a:spcPts val="100"/>
              </a:spcBef>
              <a:spcAft>
                <a:spcPts val="100"/>
              </a:spcAft>
              <a:buClr>
                <a:schemeClr val="tx2"/>
              </a:buClr>
              <a:defRPr sz="2000">
                <a:solidFill>
                  <a:schemeClr val="tx2"/>
                </a:solidFill>
                <a:latin typeface="Museo Sans For Dell" pitchFamily="2" charset="0"/>
              </a:defRPr>
            </a:lvl1pPr>
            <a:lvl2pPr>
              <a:spcBef>
                <a:spcPts val="100"/>
              </a:spcBef>
              <a:spcAft>
                <a:spcPts val="100"/>
              </a:spcAft>
              <a:buClr>
                <a:schemeClr val="tx2"/>
              </a:buClr>
              <a:buFont typeface="Museo For Dell 300" pitchFamily="50" charset="0"/>
              <a:buChar char="–"/>
              <a:defRPr sz="1800">
                <a:solidFill>
                  <a:schemeClr val="tx2"/>
                </a:solidFill>
                <a:latin typeface="Museo Sans For Dell" pitchFamily="2" charset="0"/>
              </a:defRPr>
            </a:lvl2pPr>
            <a:lvl3pPr>
              <a:spcBef>
                <a:spcPts val="100"/>
              </a:spcBef>
              <a:spcAft>
                <a:spcPts val="100"/>
              </a:spcAft>
              <a:buClr>
                <a:schemeClr val="tx2"/>
              </a:buClr>
              <a:defRPr sz="1600">
                <a:solidFill>
                  <a:schemeClr val="tx2"/>
                </a:solidFill>
                <a:latin typeface="Museo Sans For Dell" pitchFamily="2" charset="0"/>
              </a:defRPr>
            </a:lvl3pPr>
            <a:lvl4pPr>
              <a:spcBef>
                <a:spcPts val="100"/>
              </a:spcBef>
              <a:spcAft>
                <a:spcPts val="100"/>
              </a:spcAft>
              <a:buClr>
                <a:schemeClr val="tx2"/>
              </a:buClr>
              <a:defRPr sz="1400">
                <a:solidFill>
                  <a:schemeClr val="tx2"/>
                </a:solidFill>
                <a:latin typeface="Museo Sans For Dell" pitchFamily="2" charset="0"/>
              </a:defRPr>
            </a:lvl4pPr>
            <a:lvl5pPr>
              <a:spcBef>
                <a:spcPts val="100"/>
              </a:spcBef>
              <a:spcAft>
                <a:spcPts val="100"/>
              </a:spcAft>
              <a:buClr>
                <a:schemeClr val="tx2"/>
              </a:buClr>
              <a:defRPr sz="1200">
                <a:solidFill>
                  <a:schemeClr val="tx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20" name="Straight Connector 19"/>
          <p:cNvCxnSpPr>
            <a:cxnSpLocks noChangeShapeType="1"/>
          </p:cNvCxnSpPr>
          <p:nvPr userDrawn="1"/>
        </p:nvCxnSpPr>
        <p:spPr bwMode="auto">
          <a:xfrm>
            <a:off x="457200" y="6172200"/>
            <a:ext cx="8229600" cy="0"/>
          </a:xfrm>
          <a:prstGeom prst="line">
            <a:avLst/>
          </a:prstGeom>
          <a:noFill/>
          <a:ln w="9525">
            <a:solidFill>
              <a:schemeClr val="tx2"/>
            </a:solidFill>
            <a:round/>
            <a:headEnd/>
            <a:tailEnd/>
          </a:ln>
        </p:spPr>
      </p:cxn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12"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9" name="TextBox 8"/>
          <p:cNvSpPr txBox="1"/>
          <p:nvPr userDrawn="1"/>
        </p:nvSpPr>
        <p:spPr bwMode="black">
          <a:xfrm>
            <a:off x="5349875" y="6435725"/>
            <a:ext cx="2743200" cy="152400"/>
          </a:xfrm>
          <a:prstGeom prst="rect">
            <a:avLst/>
          </a:prstGeom>
          <a:noFill/>
        </p:spPr>
        <p:txBody>
          <a:bodyPr lIns="0" tIns="0" rIns="0" bIns="0">
            <a:spAutoFit/>
          </a:bodyPr>
          <a:lstStyle/>
          <a:p>
            <a:pPr>
              <a:defRPr/>
            </a:pPr>
            <a:r>
              <a:rPr lang="en-US" sz="1000" dirty="0">
                <a:solidFill>
                  <a:srgbClr val="FFFFFF"/>
                </a:solidFill>
              </a:rPr>
              <a:t>Global </a:t>
            </a:r>
            <a:r>
              <a:rPr lang="en-US" sz="1000" dirty="0" smtClean="0">
                <a:solidFill>
                  <a:srgbClr val="FFFFFF"/>
                </a:solidFill>
              </a:rPr>
              <a:t>Commercial Channels</a:t>
            </a:r>
            <a:endParaRPr lang="en-US" sz="1000" dirty="0">
              <a:solidFill>
                <a:srgbClr val="FFFFFF"/>
              </a:solidFill>
            </a:endParaRPr>
          </a:p>
        </p:txBody>
      </p:sp>
    </p:spTree>
    <p:extLst>
      <p:ext uri="{BB962C8B-B14F-4D97-AF65-F5344CB8AC3E}">
        <p14:creationId xmlns:p14="http://schemas.microsoft.com/office/powerpoint/2010/main" val="348467899"/>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Only &amp; Background Images Slide">
    <p:bg>
      <p:bgPr>
        <a:solidFill>
          <a:schemeClr val="accent1"/>
        </a:solidFill>
        <a:effectLst/>
      </p:bgPr>
    </p:bg>
    <p:spTree>
      <p:nvGrpSpPr>
        <p:cNvPr id="1" name=""/>
        <p:cNvGrpSpPr/>
        <p:nvPr/>
      </p:nvGrpSpPr>
      <p:grpSpPr>
        <a:xfrm>
          <a:off x="0" y="0"/>
          <a:ext cx="0" cy="0"/>
          <a:chOff x="0" y="0"/>
          <a:chExt cx="0" cy="0"/>
        </a:xfrm>
      </p:grpSpPr>
      <p:cxnSp>
        <p:nvCxnSpPr>
          <p:cNvPr id="20" name="Straight Connector 19"/>
          <p:cNvCxnSpPr>
            <a:cxnSpLocks noChangeShapeType="1"/>
          </p:cNvCxnSpPr>
          <p:nvPr userDrawn="1"/>
        </p:nvCxnSpPr>
        <p:spPr bwMode="auto">
          <a:xfrm>
            <a:off x="457200" y="6172200"/>
            <a:ext cx="8229600" cy="0"/>
          </a:xfrm>
          <a:prstGeom prst="line">
            <a:avLst/>
          </a:prstGeom>
          <a:noFill/>
          <a:ln w="9525">
            <a:solidFill>
              <a:schemeClr val="tx2"/>
            </a:solidFill>
            <a:round/>
            <a:headEnd/>
            <a:tailEnd/>
          </a:ln>
        </p:spPr>
      </p:cxn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12"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sp>
        <p:nvSpPr>
          <p:cNvPr id="13" name="Title 1"/>
          <p:cNvSpPr>
            <a:spLocks noGrp="1"/>
          </p:cNvSpPr>
          <p:nvPr>
            <p:ph type="title"/>
          </p:nvPr>
        </p:nvSpPr>
        <p:spPr>
          <a:xfrm>
            <a:off x="429768" y="250411"/>
            <a:ext cx="8239126" cy="850392"/>
          </a:xfrm>
        </p:spPr>
        <p:txBody>
          <a:bodyPr wrap="square" anchor="t"/>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8" name="TextBox 7"/>
          <p:cNvSpPr txBox="1"/>
          <p:nvPr userDrawn="1"/>
        </p:nvSpPr>
        <p:spPr bwMode="black">
          <a:xfrm>
            <a:off x="5349875" y="6435725"/>
            <a:ext cx="2743200" cy="152400"/>
          </a:xfrm>
          <a:prstGeom prst="rect">
            <a:avLst/>
          </a:prstGeom>
          <a:noFill/>
        </p:spPr>
        <p:txBody>
          <a:bodyPr lIns="0" tIns="0" rIns="0" bIns="0">
            <a:spAutoFit/>
          </a:bodyPr>
          <a:lstStyle/>
          <a:p>
            <a:pPr>
              <a:defRPr/>
            </a:pPr>
            <a:r>
              <a:rPr lang="en-US" sz="1000" dirty="0">
                <a:solidFill>
                  <a:srgbClr val="FFFFFF"/>
                </a:solidFill>
              </a:rPr>
              <a:t>Global </a:t>
            </a:r>
            <a:r>
              <a:rPr lang="en-US" sz="1000" dirty="0" smtClean="0">
                <a:solidFill>
                  <a:srgbClr val="FFFFFF"/>
                </a:solidFill>
              </a:rPr>
              <a:t>Commercial Channels</a:t>
            </a:r>
            <a:endParaRPr lang="en-US" sz="1000" dirty="0">
              <a:solidFill>
                <a:srgbClr val="FFFFFF"/>
              </a:solidFill>
            </a:endParaRPr>
          </a:p>
        </p:txBody>
      </p:sp>
    </p:spTree>
    <p:extLst>
      <p:ext uri="{BB962C8B-B14F-4D97-AF65-F5344CB8AC3E}">
        <p14:creationId xmlns:p14="http://schemas.microsoft.com/office/powerpoint/2010/main" val="2400391237"/>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_Slide_Blue_Background">
    <p:bg>
      <p:bgPr>
        <a:solidFill>
          <a:schemeClr val="accent1"/>
        </a:solidFill>
        <a:effectLst/>
      </p:bgPr>
    </p:bg>
    <p:spTree>
      <p:nvGrpSpPr>
        <p:cNvPr id="1" name=""/>
        <p:cNvGrpSpPr/>
        <p:nvPr/>
      </p:nvGrpSpPr>
      <p:grpSpPr>
        <a:xfrm>
          <a:off x="0" y="0"/>
          <a:ext cx="0" cy="0"/>
          <a:chOff x="0" y="0"/>
          <a:chExt cx="0" cy="0"/>
        </a:xfrm>
      </p:grpSpPr>
      <p:grpSp>
        <p:nvGrpSpPr>
          <p:cNvPr id="2" name="Group 19"/>
          <p:cNvGrpSpPr/>
          <p:nvPr userDrawn="1"/>
        </p:nvGrpSpPr>
        <p:grpSpPr>
          <a:xfrm>
            <a:off x="380999" y="1781175"/>
            <a:ext cx="8311513" cy="3295650"/>
            <a:chOff x="280033" y="1781175"/>
            <a:chExt cx="8412480" cy="3295650"/>
          </a:xfrm>
        </p:grpSpPr>
        <p:cxnSp>
          <p:nvCxnSpPr>
            <p:cNvPr id="8" name="Straight Connector 7"/>
            <p:cNvCxnSpPr/>
            <p:nvPr/>
          </p:nvCxnSpPr>
          <p:spPr>
            <a:xfrm>
              <a:off x="280033" y="178117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0033" y="507682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13"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sp>
        <p:nvSpPr>
          <p:cNvPr id="10" name="Title Placeholder 21"/>
          <p:cNvSpPr>
            <a:spLocks noGrp="1"/>
          </p:cNvSpPr>
          <p:nvPr>
            <p:ph type="ctrTitle"/>
          </p:nvPr>
        </p:nvSpPr>
        <p:spPr>
          <a:xfrm>
            <a:off x="438150" y="2679490"/>
            <a:ext cx="4387850" cy="1006685"/>
          </a:xfrm>
        </p:spPr>
        <p:txBody>
          <a:bodyPr anchor="b" anchorCtr="0"/>
          <a:lstStyle>
            <a:lvl1pPr algn="l">
              <a:lnSpc>
                <a:spcPts val="4000"/>
              </a:lnSpc>
              <a:defRPr sz="3200" b="0" i="0" smtClean="0">
                <a:solidFill>
                  <a:schemeClr val="tx2"/>
                </a:solidFill>
                <a:latin typeface="Museo For Dell" pitchFamily="2" charset="0"/>
                <a:ea typeface="Museo For Dell" pitchFamily="2" charset="0"/>
              </a:defRPr>
            </a:lvl1pPr>
          </a:lstStyle>
          <a:p>
            <a:r>
              <a:rPr lang="en-US" dirty="0" smtClean="0"/>
              <a:t>Click to edit Master title style</a:t>
            </a:r>
          </a:p>
        </p:txBody>
      </p:sp>
      <p:sp>
        <p:nvSpPr>
          <p:cNvPr id="14" name="Text Placeholder 12"/>
          <p:cNvSpPr>
            <a:spLocks noGrp="1"/>
          </p:cNvSpPr>
          <p:nvPr>
            <p:ph type="subTitle" idx="1"/>
          </p:nvPr>
        </p:nvSpPr>
        <p:spPr>
          <a:xfrm>
            <a:off x="447674" y="4165390"/>
            <a:ext cx="4380841" cy="800101"/>
          </a:xfrm>
        </p:spPr>
        <p:txBody>
          <a:bodyPr lIns="0" tIns="0" rIns="0" bIns="0" anchor="t" anchorCtr="0">
            <a:normAutofit/>
          </a:bodyPr>
          <a:lstStyle>
            <a:lvl1pPr marL="0" indent="0" algn="l">
              <a:buFont typeface="Wingdings" pitchFamily="2" charset="2"/>
              <a:buNone/>
              <a:defRPr sz="1800" b="0" i="0" smtClean="0">
                <a:solidFill>
                  <a:schemeClr val="tx2"/>
                </a:solidFill>
                <a:latin typeface="Museo Sans For Dell" pitchFamily="2" charset="0"/>
                <a:ea typeface="Museo Sans For Dell" pitchFamily="2" charset="0"/>
              </a:defRPr>
            </a:lvl1pPr>
          </a:lstStyle>
          <a:p>
            <a:r>
              <a:rPr lang="en-US" dirty="0" smtClean="0"/>
              <a:t>Click to edit Master subtitle style</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8332" y="2679490"/>
            <a:ext cx="3578136" cy="1416942"/>
          </a:xfrm>
          <a:prstGeom prst="rect">
            <a:avLst/>
          </a:prstGeom>
        </p:spPr>
      </p:pic>
    </p:spTree>
    <p:extLst>
      <p:ext uri="{BB962C8B-B14F-4D97-AF65-F5344CB8AC3E}">
        <p14:creationId xmlns:p14="http://schemas.microsoft.com/office/powerpoint/2010/main" val="1153713232"/>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1241426"/>
            <a:ext cx="4023360" cy="2884526"/>
          </a:xfrm>
        </p:spPr>
        <p:txBody>
          <a:bodyPr wrap="square" lIns="0" tIns="0" rIns="0" bIns="0">
            <a:normAutofit/>
          </a:bodyPr>
          <a:lstStyle>
            <a:lvl1pPr>
              <a:spcBef>
                <a:spcPts val="100"/>
              </a:spcBef>
              <a:defRPr sz="2000" b="0">
                <a:solidFill>
                  <a:schemeClr val="tx2"/>
                </a:solidFill>
                <a:latin typeface="Museo Sans For Dell" pitchFamily="2" charset="0"/>
              </a:defRPr>
            </a:lvl1pPr>
            <a:lvl2pPr marL="574675" indent="-231775">
              <a:spcBef>
                <a:spcPts val="100"/>
              </a:spcBef>
              <a:defRPr sz="1800" b="0">
                <a:solidFill>
                  <a:schemeClr val="tx2"/>
                </a:solidFill>
                <a:latin typeface="Museo Sans For Dell" pitchFamily="2" charset="0"/>
              </a:defRPr>
            </a:lvl2pPr>
            <a:lvl3pPr>
              <a:spcBef>
                <a:spcPts val="100"/>
              </a:spcBef>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2"/>
          <p:cNvSpPr>
            <a:spLocks noGrp="1"/>
          </p:cNvSpPr>
          <p:nvPr>
            <p:ph sz="half" idx="11"/>
          </p:nvPr>
        </p:nvSpPr>
        <p:spPr>
          <a:xfrm>
            <a:off x="439738" y="1241426"/>
            <a:ext cx="4023360" cy="2884526"/>
          </a:xfrm>
        </p:spPr>
        <p:txBody>
          <a:bodyPr wrap="square" lIns="0" tIns="0" rIns="0" bIns="0">
            <a:normAutofit/>
          </a:bodyPr>
          <a:lstStyle>
            <a:lvl1pPr>
              <a:spcBef>
                <a:spcPts val="100"/>
              </a:spcBef>
              <a:defRPr sz="2000" b="0">
                <a:solidFill>
                  <a:schemeClr val="tx2"/>
                </a:solidFill>
                <a:latin typeface="Museo Sans For Dell" pitchFamily="2" charset="0"/>
              </a:defRPr>
            </a:lvl1pPr>
            <a:lvl2pPr marL="574675" indent="-231775">
              <a:spcBef>
                <a:spcPts val="100"/>
              </a:spcBef>
              <a:defRPr sz="1800" b="0">
                <a:solidFill>
                  <a:schemeClr val="tx2"/>
                </a:solidFill>
                <a:latin typeface="Museo Sans For Dell" pitchFamily="2" charset="0"/>
              </a:defRPr>
            </a:lvl2pPr>
            <a:lvl3pPr>
              <a:spcBef>
                <a:spcPts val="100"/>
              </a:spcBef>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14" name="Straight Connector 13"/>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13"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sp>
        <p:nvSpPr>
          <p:cNvPr id="9"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4" name="Content Placeholder 3"/>
          <p:cNvSpPr>
            <a:spLocks noGrp="1"/>
          </p:cNvSpPr>
          <p:nvPr>
            <p:ph sz="quarter" idx="12"/>
          </p:nvPr>
        </p:nvSpPr>
        <p:spPr>
          <a:xfrm>
            <a:off x="434975" y="4248615"/>
            <a:ext cx="8262938" cy="1917234"/>
          </a:xfrm>
        </p:spPr>
        <p:txBody>
          <a:bodyPr/>
          <a:lstStyle>
            <a:lvl3pPr>
              <a:spcBef>
                <a:spcPts val="100"/>
              </a:spcBef>
              <a:spcAft>
                <a:spcPts val="100"/>
              </a:spcAft>
              <a:defRPr/>
            </a:lvl3pPr>
            <a:lvl4pPr>
              <a:spcBef>
                <a:spcPts val="100"/>
              </a:spcBef>
              <a:spcAft>
                <a:spcPts val="100"/>
              </a:spcAft>
              <a:buClr>
                <a:schemeClr val="tx2"/>
              </a:buClr>
              <a:defRPr sz="1400">
                <a:solidFill>
                  <a:schemeClr val="tx2"/>
                </a:solidFill>
              </a:defRPr>
            </a:lvl4pPr>
            <a:lvl5pPr>
              <a:spcBef>
                <a:spcPts val="100"/>
              </a:spcBef>
              <a:spcAft>
                <a:spcPts val="100"/>
              </a:spcAft>
              <a:buClr>
                <a:schemeClr val="tx2"/>
              </a:buCl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429768" y="250411"/>
            <a:ext cx="8239126" cy="850392"/>
          </a:xfrm>
        </p:spPr>
        <p:txBody>
          <a:bodyPr wrap="square" anchor="t"/>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8041101"/>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on_Blue_Background">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457200" y="457200"/>
            <a:ext cx="3657600" cy="3657600"/>
          </a:xfrm>
          <a:prstGeom prst="roundRect">
            <a:avLst>
              <a:gd name="adj" fmla="val 2752"/>
            </a:avLst>
          </a:prstGeom>
          <a:solidFill>
            <a:schemeClr val="tx2"/>
          </a:solidFill>
          <a:ln>
            <a:noFill/>
          </a:ln>
        </p:spPr>
        <p:style>
          <a:lnRef idx="2">
            <a:schemeClr val="accent1"/>
          </a:lnRef>
          <a:fillRef idx="1">
            <a:schemeClr val="lt1"/>
          </a:fillRef>
          <a:effectRef idx="0">
            <a:schemeClr val="accent1"/>
          </a:effectRef>
          <a:fontRef idx="none"/>
        </p:style>
        <p:txBody>
          <a:bodyPr lIns="228600" tIns="228600" rIns="228600" bIns="228600" anchor="t">
            <a:normAutofit/>
          </a:bodyPr>
          <a:lstStyle>
            <a:lvl1pPr>
              <a:defRPr sz="3200" b="0">
                <a:solidFill>
                  <a:schemeClr val="accent1"/>
                </a:solidFill>
                <a:latin typeface="Museo For Dell" pitchFamily="2" charset="0"/>
              </a:defRPr>
            </a:lvl1pPr>
          </a:lstStyle>
          <a:p>
            <a:r>
              <a:rPr lang="en-US" dirty="0" smtClean="0"/>
              <a:t>Click to edit Master title style</a:t>
            </a:r>
            <a:endParaRPr lang="en-US" dirty="0"/>
          </a:p>
        </p:txBody>
      </p:sp>
      <p:sp>
        <p:nvSpPr>
          <p:cNvPr id="8"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12"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9" name="TextBox 8"/>
          <p:cNvSpPr txBox="1"/>
          <p:nvPr userDrawn="1"/>
        </p:nvSpPr>
        <p:spPr bwMode="black">
          <a:xfrm>
            <a:off x="5349875" y="6435725"/>
            <a:ext cx="2743200" cy="152400"/>
          </a:xfrm>
          <a:prstGeom prst="rect">
            <a:avLst/>
          </a:prstGeom>
          <a:noFill/>
        </p:spPr>
        <p:txBody>
          <a:bodyPr lIns="0" tIns="0" rIns="0" bIns="0">
            <a:spAutoFit/>
          </a:bodyPr>
          <a:lstStyle/>
          <a:p>
            <a:pPr>
              <a:defRPr/>
            </a:pPr>
            <a:r>
              <a:rPr lang="en-US" sz="1000" dirty="0">
                <a:solidFill>
                  <a:srgbClr val="FFFFFF"/>
                </a:solidFill>
              </a:rPr>
              <a:t>Global </a:t>
            </a:r>
            <a:r>
              <a:rPr lang="en-US" sz="1000" dirty="0" smtClean="0">
                <a:solidFill>
                  <a:srgbClr val="FFFFFF"/>
                </a:solidFill>
              </a:rPr>
              <a:t>Commercial Channels</a:t>
            </a:r>
            <a:endParaRPr lang="en-US" sz="1000" dirty="0">
              <a:solidFill>
                <a:srgbClr val="FFFFFF"/>
              </a:solidFill>
            </a:endParaRPr>
          </a:p>
        </p:txBody>
      </p:sp>
    </p:spTree>
    <p:extLst>
      <p:ext uri="{BB962C8B-B14F-4D97-AF65-F5344CB8AC3E}">
        <p14:creationId xmlns:p14="http://schemas.microsoft.com/office/powerpoint/2010/main" val="3818919111"/>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_and_Content_Blue_Backgroun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768" y="250411"/>
            <a:ext cx="8239126" cy="850392"/>
          </a:xfrm>
        </p:spPr>
        <p:txBody>
          <a:bodyPr wrap="square" anchor="t"/>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38710" y="1215482"/>
            <a:ext cx="8229600" cy="4925341"/>
          </a:xfrm>
        </p:spPr>
        <p:txBody>
          <a:bodyPr lIns="0" tIns="0" rIns="0" bIns="0"/>
          <a:lstStyle>
            <a:lvl1pPr>
              <a:spcBef>
                <a:spcPts val="100"/>
              </a:spcBef>
              <a:spcAft>
                <a:spcPts val="100"/>
              </a:spcAft>
              <a:buClr>
                <a:schemeClr val="tx2"/>
              </a:buClr>
              <a:defRPr sz="2000">
                <a:solidFill>
                  <a:schemeClr val="tx2"/>
                </a:solidFill>
                <a:latin typeface="Museo Sans For Dell" pitchFamily="2" charset="0"/>
              </a:defRPr>
            </a:lvl1pPr>
            <a:lvl2pPr>
              <a:spcBef>
                <a:spcPts val="100"/>
              </a:spcBef>
              <a:spcAft>
                <a:spcPts val="100"/>
              </a:spcAft>
              <a:buClr>
                <a:schemeClr val="tx2"/>
              </a:buClr>
              <a:buFont typeface="Museo For Dell 300" pitchFamily="50" charset="0"/>
              <a:buChar char="–"/>
              <a:defRPr sz="1800">
                <a:solidFill>
                  <a:schemeClr val="tx2"/>
                </a:solidFill>
                <a:latin typeface="Museo Sans For Dell" pitchFamily="2" charset="0"/>
              </a:defRPr>
            </a:lvl2pPr>
            <a:lvl3pPr>
              <a:spcBef>
                <a:spcPts val="100"/>
              </a:spcBef>
              <a:spcAft>
                <a:spcPts val="100"/>
              </a:spcAft>
              <a:buClr>
                <a:schemeClr val="tx2"/>
              </a:buClr>
              <a:defRPr sz="1600">
                <a:solidFill>
                  <a:schemeClr val="tx2"/>
                </a:solidFill>
                <a:latin typeface="Museo Sans For Dell" pitchFamily="2" charset="0"/>
              </a:defRPr>
            </a:lvl3pPr>
            <a:lvl4pPr>
              <a:spcBef>
                <a:spcPts val="100"/>
              </a:spcBef>
              <a:spcAft>
                <a:spcPts val="100"/>
              </a:spcAft>
              <a:buClr>
                <a:schemeClr val="tx2"/>
              </a:buClr>
              <a:defRPr sz="1400">
                <a:solidFill>
                  <a:schemeClr val="tx2"/>
                </a:solidFill>
                <a:latin typeface="Museo Sans For Dell" pitchFamily="2" charset="0"/>
              </a:defRPr>
            </a:lvl4pPr>
            <a:lvl5pPr>
              <a:spcBef>
                <a:spcPts val="100"/>
              </a:spcBef>
              <a:spcAft>
                <a:spcPts val="100"/>
              </a:spcAft>
              <a:buClr>
                <a:schemeClr val="tx2"/>
              </a:buClr>
              <a:defRPr sz="1200">
                <a:solidFill>
                  <a:schemeClr val="tx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20" name="Straight Connector 19"/>
          <p:cNvCxnSpPr>
            <a:cxnSpLocks noChangeShapeType="1"/>
          </p:cNvCxnSpPr>
          <p:nvPr userDrawn="1"/>
        </p:nvCxnSpPr>
        <p:spPr bwMode="auto">
          <a:xfrm>
            <a:off x="457200" y="6172200"/>
            <a:ext cx="8229600" cy="0"/>
          </a:xfrm>
          <a:prstGeom prst="line">
            <a:avLst/>
          </a:prstGeom>
          <a:noFill/>
          <a:ln w="9525">
            <a:solidFill>
              <a:schemeClr val="tx2"/>
            </a:solidFill>
            <a:round/>
            <a:headEnd/>
            <a:tailEnd/>
          </a:ln>
        </p:spPr>
      </p:cxn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12"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9" name="TextBox 8"/>
          <p:cNvSpPr txBox="1"/>
          <p:nvPr userDrawn="1"/>
        </p:nvSpPr>
        <p:spPr bwMode="black">
          <a:xfrm>
            <a:off x="5349875" y="6435725"/>
            <a:ext cx="2743200" cy="152400"/>
          </a:xfrm>
          <a:prstGeom prst="rect">
            <a:avLst/>
          </a:prstGeom>
          <a:noFill/>
        </p:spPr>
        <p:txBody>
          <a:bodyPr lIns="0" tIns="0" rIns="0" bIns="0">
            <a:spAutoFit/>
          </a:bodyPr>
          <a:lstStyle/>
          <a:p>
            <a:pPr>
              <a:defRPr/>
            </a:pPr>
            <a:r>
              <a:rPr lang="en-US" sz="1000" dirty="0">
                <a:solidFill>
                  <a:srgbClr val="FFFFFF"/>
                </a:solidFill>
              </a:rPr>
              <a:t>Global </a:t>
            </a:r>
            <a:r>
              <a:rPr lang="en-US" sz="1000" dirty="0" smtClean="0">
                <a:solidFill>
                  <a:srgbClr val="FFFFFF"/>
                </a:solidFill>
              </a:rPr>
              <a:t>Commercial Channels</a:t>
            </a:r>
            <a:endParaRPr lang="en-US" sz="1000" dirty="0">
              <a:solidFill>
                <a:srgbClr val="FFFFFF"/>
              </a:solidFill>
            </a:endParaRPr>
          </a:p>
        </p:txBody>
      </p:sp>
    </p:spTree>
    <p:extLst>
      <p:ext uri="{BB962C8B-B14F-4D97-AF65-F5344CB8AC3E}">
        <p14:creationId xmlns:p14="http://schemas.microsoft.com/office/powerpoint/2010/main" val="1685325438"/>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Only &amp; Background Images Slide">
    <p:bg>
      <p:bgPr>
        <a:solidFill>
          <a:schemeClr val="accent1"/>
        </a:solidFill>
        <a:effectLst/>
      </p:bgPr>
    </p:bg>
    <p:spTree>
      <p:nvGrpSpPr>
        <p:cNvPr id="1" name=""/>
        <p:cNvGrpSpPr/>
        <p:nvPr/>
      </p:nvGrpSpPr>
      <p:grpSpPr>
        <a:xfrm>
          <a:off x="0" y="0"/>
          <a:ext cx="0" cy="0"/>
          <a:chOff x="0" y="0"/>
          <a:chExt cx="0" cy="0"/>
        </a:xfrm>
      </p:grpSpPr>
      <p:cxnSp>
        <p:nvCxnSpPr>
          <p:cNvPr id="20" name="Straight Connector 19"/>
          <p:cNvCxnSpPr>
            <a:cxnSpLocks noChangeShapeType="1"/>
          </p:cNvCxnSpPr>
          <p:nvPr userDrawn="1"/>
        </p:nvCxnSpPr>
        <p:spPr bwMode="auto">
          <a:xfrm>
            <a:off x="457200" y="6172200"/>
            <a:ext cx="8229600" cy="0"/>
          </a:xfrm>
          <a:prstGeom prst="line">
            <a:avLst/>
          </a:prstGeom>
          <a:noFill/>
          <a:ln w="9525">
            <a:solidFill>
              <a:schemeClr val="tx2"/>
            </a:solidFill>
            <a:round/>
            <a:headEnd/>
            <a:tailEnd/>
          </a:ln>
        </p:spPr>
      </p:cxn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12"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sp>
        <p:nvSpPr>
          <p:cNvPr id="13" name="Title 1"/>
          <p:cNvSpPr>
            <a:spLocks noGrp="1"/>
          </p:cNvSpPr>
          <p:nvPr>
            <p:ph type="title"/>
          </p:nvPr>
        </p:nvSpPr>
        <p:spPr>
          <a:xfrm>
            <a:off x="429768" y="250411"/>
            <a:ext cx="8239126" cy="850392"/>
          </a:xfrm>
        </p:spPr>
        <p:txBody>
          <a:bodyPr wrap="square" anchor="t"/>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8" name="TextBox 7"/>
          <p:cNvSpPr txBox="1"/>
          <p:nvPr userDrawn="1"/>
        </p:nvSpPr>
        <p:spPr bwMode="black">
          <a:xfrm>
            <a:off x="5349875" y="6435725"/>
            <a:ext cx="2743200" cy="152400"/>
          </a:xfrm>
          <a:prstGeom prst="rect">
            <a:avLst/>
          </a:prstGeom>
          <a:noFill/>
        </p:spPr>
        <p:txBody>
          <a:bodyPr lIns="0" tIns="0" rIns="0" bIns="0">
            <a:spAutoFit/>
          </a:bodyPr>
          <a:lstStyle/>
          <a:p>
            <a:pPr>
              <a:defRPr/>
            </a:pPr>
            <a:r>
              <a:rPr lang="en-US" sz="1000" dirty="0">
                <a:solidFill>
                  <a:srgbClr val="FFFFFF"/>
                </a:solidFill>
              </a:rPr>
              <a:t>Global </a:t>
            </a:r>
            <a:r>
              <a:rPr lang="en-US" sz="1000" dirty="0" smtClean="0">
                <a:solidFill>
                  <a:srgbClr val="FFFFFF"/>
                </a:solidFill>
              </a:rPr>
              <a:t>Commercial Channels</a:t>
            </a:r>
            <a:endParaRPr lang="en-US" sz="1000" dirty="0">
              <a:solidFill>
                <a:srgbClr val="FFFFFF"/>
              </a:solidFill>
            </a:endParaRPr>
          </a:p>
        </p:txBody>
      </p:sp>
    </p:spTree>
    <p:extLst>
      <p:ext uri="{BB962C8B-B14F-4D97-AF65-F5344CB8AC3E}">
        <p14:creationId xmlns:p14="http://schemas.microsoft.com/office/powerpoint/2010/main" val="998342356"/>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_Slide_Blue_Background">
    <p:bg>
      <p:bgPr>
        <a:solidFill>
          <a:schemeClr val="accent1"/>
        </a:solidFill>
        <a:effectLst/>
      </p:bgPr>
    </p:bg>
    <p:spTree>
      <p:nvGrpSpPr>
        <p:cNvPr id="1" name=""/>
        <p:cNvGrpSpPr/>
        <p:nvPr/>
      </p:nvGrpSpPr>
      <p:grpSpPr>
        <a:xfrm>
          <a:off x="0" y="0"/>
          <a:ext cx="0" cy="0"/>
          <a:chOff x="0" y="0"/>
          <a:chExt cx="0" cy="0"/>
        </a:xfrm>
      </p:grpSpPr>
      <p:grpSp>
        <p:nvGrpSpPr>
          <p:cNvPr id="2" name="Group 19"/>
          <p:cNvGrpSpPr/>
          <p:nvPr userDrawn="1"/>
        </p:nvGrpSpPr>
        <p:grpSpPr>
          <a:xfrm>
            <a:off x="380999" y="1781175"/>
            <a:ext cx="8311513" cy="3295650"/>
            <a:chOff x="280033" y="1781175"/>
            <a:chExt cx="8412480" cy="3295650"/>
          </a:xfrm>
        </p:grpSpPr>
        <p:cxnSp>
          <p:nvCxnSpPr>
            <p:cNvPr id="8" name="Straight Connector 7"/>
            <p:cNvCxnSpPr/>
            <p:nvPr/>
          </p:nvCxnSpPr>
          <p:spPr>
            <a:xfrm>
              <a:off x="280033" y="178117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0033" y="507682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13"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sp>
        <p:nvSpPr>
          <p:cNvPr id="10" name="Title Placeholder 21"/>
          <p:cNvSpPr>
            <a:spLocks noGrp="1"/>
          </p:cNvSpPr>
          <p:nvPr>
            <p:ph type="ctrTitle"/>
          </p:nvPr>
        </p:nvSpPr>
        <p:spPr>
          <a:xfrm>
            <a:off x="438150" y="2679490"/>
            <a:ext cx="4387850" cy="1006685"/>
          </a:xfrm>
        </p:spPr>
        <p:txBody>
          <a:bodyPr anchor="b" anchorCtr="0"/>
          <a:lstStyle>
            <a:lvl1pPr algn="l">
              <a:lnSpc>
                <a:spcPts val="4000"/>
              </a:lnSpc>
              <a:defRPr sz="3200" b="0" i="0" smtClean="0">
                <a:solidFill>
                  <a:schemeClr val="tx2"/>
                </a:solidFill>
                <a:latin typeface="Museo For Dell" pitchFamily="2" charset="0"/>
                <a:ea typeface="Museo For Dell" pitchFamily="2" charset="0"/>
              </a:defRPr>
            </a:lvl1pPr>
          </a:lstStyle>
          <a:p>
            <a:r>
              <a:rPr lang="en-US" dirty="0" smtClean="0"/>
              <a:t>Click to edit Master title style</a:t>
            </a:r>
          </a:p>
        </p:txBody>
      </p:sp>
      <p:sp>
        <p:nvSpPr>
          <p:cNvPr id="14" name="Text Placeholder 12"/>
          <p:cNvSpPr>
            <a:spLocks noGrp="1"/>
          </p:cNvSpPr>
          <p:nvPr>
            <p:ph type="subTitle" idx="1"/>
          </p:nvPr>
        </p:nvSpPr>
        <p:spPr>
          <a:xfrm>
            <a:off x="447674" y="4165390"/>
            <a:ext cx="4380841" cy="800101"/>
          </a:xfrm>
        </p:spPr>
        <p:txBody>
          <a:bodyPr lIns="0" tIns="0" rIns="0" bIns="0" anchor="t" anchorCtr="0">
            <a:normAutofit/>
          </a:bodyPr>
          <a:lstStyle>
            <a:lvl1pPr marL="0" indent="0" algn="l">
              <a:buFont typeface="Wingdings" pitchFamily="2" charset="2"/>
              <a:buNone/>
              <a:defRPr sz="1800" b="0" i="0" smtClean="0">
                <a:solidFill>
                  <a:schemeClr val="tx2"/>
                </a:solidFill>
                <a:latin typeface="Museo Sans For Dell" pitchFamily="2" charset="0"/>
                <a:ea typeface="Museo Sans For Dell" pitchFamily="2" charset="0"/>
              </a:defRPr>
            </a:lvl1pPr>
          </a:lstStyle>
          <a:p>
            <a:r>
              <a:rPr lang="en-US" dirty="0" smtClean="0"/>
              <a:t>Click to edit Master subtitle style</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8332" y="2679490"/>
            <a:ext cx="3578136" cy="1416942"/>
          </a:xfrm>
          <a:prstGeom prst="rect">
            <a:avLst/>
          </a:prstGeom>
        </p:spPr>
      </p:pic>
    </p:spTree>
    <p:extLst>
      <p:ext uri="{BB962C8B-B14F-4D97-AF65-F5344CB8AC3E}">
        <p14:creationId xmlns:p14="http://schemas.microsoft.com/office/powerpoint/2010/main" val="26131470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1241424"/>
            <a:ext cx="4023360" cy="4890435"/>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2"/>
          <p:cNvSpPr>
            <a:spLocks noGrp="1"/>
          </p:cNvSpPr>
          <p:nvPr>
            <p:ph sz="half" idx="11"/>
          </p:nvPr>
        </p:nvSpPr>
        <p:spPr>
          <a:xfrm>
            <a:off x="439738" y="1241425"/>
            <a:ext cx="4023360" cy="4890434"/>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14" name="Straight Connector 13"/>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15" name="Title 1"/>
          <p:cNvSpPr>
            <a:spLocks noGrp="1"/>
          </p:cNvSpPr>
          <p:nvPr>
            <p:ph type="title" hasCustomPrompt="1"/>
          </p:nvPr>
        </p:nvSpPr>
        <p:spPr>
          <a:xfrm>
            <a:off x="425904"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
        <p:nvSpPr>
          <p:cNvPr id="17"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Tree>
    <p:extLst>
      <p:ext uri="{BB962C8B-B14F-4D97-AF65-F5344CB8AC3E}">
        <p14:creationId xmlns:p14="http://schemas.microsoft.com/office/powerpoint/2010/main" val="2782387792"/>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1241426"/>
            <a:ext cx="4023360" cy="2884526"/>
          </a:xfrm>
        </p:spPr>
        <p:txBody>
          <a:bodyPr wrap="square" lIns="0" tIns="0" rIns="0" bIns="0">
            <a:normAutofit/>
          </a:bodyPr>
          <a:lstStyle>
            <a:lvl1pPr>
              <a:spcBef>
                <a:spcPts val="100"/>
              </a:spcBef>
              <a:defRPr sz="2000" b="0">
                <a:solidFill>
                  <a:schemeClr val="tx2"/>
                </a:solidFill>
                <a:latin typeface="Museo Sans For Dell" pitchFamily="2" charset="0"/>
              </a:defRPr>
            </a:lvl1pPr>
            <a:lvl2pPr marL="574675" indent="-231775">
              <a:spcBef>
                <a:spcPts val="100"/>
              </a:spcBef>
              <a:defRPr sz="1800" b="0">
                <a:solidFill>
                  <a:schemeClr val="tx2"/>
                </a:solidFill>
                <a:latin typeface="Museo Sans For Dell" pitchFamily="2" charset="0"/>
              </a:defRPr>
            </a:lvl2pPr>
            <a:lvl3pPr>
              <a:spcBef>
                <a:spcPts val="100"/>
              </a:spcBef>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2"/>
          <p:cNvSpPr>
            <a:spLocks noGrp="1"/>
          </p:cNvSpPr>
          <p:nvPr>
            <p:ph sz="half" idx="11"/>
          </p:nvPr>
        </p:nvSpPr>
        <p:spPr>
          <a:xfrm>
            <a:off x="439738" y="1241426"/>
            <a:ext cx="4023360" cy="2884526"/>
          </a:xfrm>
        </p:spPr>
        <p:txBody>
          <a:bodyPr wrap="square" lIns="0" tIns="0" rIns="0" bIns="0">
            <a:normAutofit/>
          </a:bodyPr>
          <a:lstStyle>
            <a:lvl1pPr>
              <a:spcBef>
                <a:spcPts val="100"/>
              </a:spcBef>
              <a:defRPr sz="2000" b="0">
                <a:solidFill>
                  <a:schemeClr val="tx2"/>
                </a:solidFill>
                <a:latin typeface="Museo Sans For Dell" pitchFamily="2" charset="0"/>
              </a:defRPr>
            </a:lvl1pPr>
            <a:lvl2pPr marL="574675" indent="-231775">
              <a:spcBef>
                <a:spcPts val="100"/>
              </a:spcBef>
              <a:defRPr sz="1800" b="0">
                <a:solidFill>
                  <a:schemeClr val="tx2"/>
                </a:solidFill>
                <a:latin typeface="Museo Sans For Dell" pitchFamily="2" charset="0"/>
              </a:defRPr>
            </a:lvl2pPr>
            <a:lvl3pPr>
              <a:spcBef>
                <a:spcPts val="100"/>
              </a:spcBef>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14" name="Straight Connector 13"/>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13"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sp>
        <p:nvSpPr>
          <p:cNvPr id="9"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4" name="Content Placeholder 3"/>
          <p:cNvSpPr>
            <a:spLocks noGrp="1"/>
          </p:cNvSpPr>
          <p:nvPr>
            <p:ph sz="quarter" idx="12"/>
          </p:nvPr>
        </p:nvSpPr>
        <p:spPr>
          <a:xfrm>
            <a:off x="434975" y="4248615"/>
            <a:ext cx="8262938" cy="1917234"/>
          </a:xfrm>
        </p:spPr>
        <p:txBody>
          <a:bodyPr/>
          <a:lstStyle>
            <a:lvl3pPr>
              <a:spcBef>
                <a:spcPts val="100"/>
              </a:spcBef>
              <a:spcAft>
                <a:spcPts val="100"/>
              </a:spcAft>
              <a:defRPr/>
            </a:lvl3pPr>
            <a:lvl4pPr>
              <a:spcBef>
                <a:spcPts val="100"/>
              </a:spcBef>
              <a:spcAft>
                <a:spcPts val="100"/>
              </a:spcAft>
              <a:buClr>
                <a:schemeClr val="tx2"/>
              </a:buClr>
              <a:defRPr sz="1400">
                <a:solidFill>
                  <a:schemeClr val="tx2"/>
                </a:solidFill>
              </a:defRPr>
            </a:lvl4pPr>
            <a:lvl5pPr>
              <a:spcBef>
                <a:spcPts val="100"/>
              </a:spcBef>
              <a:spcAft>
                <a:spcPts val="100"/>
              </a:spcAft>
              <a:buClr>
                <a:schemeClr val="tx2"/>
              </a:buCl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429768" y="250411"/>
            <a:ext cx="8239126" cy="850392"/>
          </a:xfrm>
        </p:spPr>
        <p:txBody>
          <a:bodyPr wrap="square" anchor="t"/>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50929654"/>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1237786"/>
            <a:ext cx="4023360" cy="2888166"/>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2"/>
          <p:cNvSpPr>
            <a:spLocks noGrp="1"/>
          </p:cNvSpPr>
          <p:nvPr>
            <p:ph sz="half" idx="11"/>
          </p:nvPr>
        </p:nvSpPr>
        <p:spPr>
          <a:xfrm>
            <a:off x="439738" y="1237786"/>
            <a:ext cx="4023360" cy="2888166"/>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14" name="Straight Connector 13"/>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4" name="Content Placeholder 3"/>
          <p:cNvSpPr>
            <a:spLocks noGrp="1"/>
          </p:cNvSpPr>
          <p:nvPr>
            <p:ph sz="quarter" idx="12"/>
          </p:nvPr>
        </p:nvSpPr>
        <p:spPr>
          <a:xfrm>
            <a:off x="434975" y="4270916"/>
            <a:ext cx="8262938" cy="189493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hasCustomPrompt="1"/>
          </p:nvPr>
        </p:nvSpPr>
        <p:spPr>
          <a:xfrm>
            <a:off x="425904"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
        <p:nvSpPr>
          <p:cNvPr id="11"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
        <p:nvSpPr>
          <p:cNvPr id="17"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Tree>
    <p:extLst>
      <p:ext uri="{BB962C8B-B14F-4D97-AF65-F5344CB8AC3E}">
        <p14:creationId xmlns:p14="http://schemas.microsoft.com/office/powerpoint/2010/main" val="4131523856"/>
      </p:ext>
    </p:extLst>
  </p:cSld>
  <p:clrMapOvr>
    <a:masterClrMapping/>
  </p:clrMapOvr>
  <p:transition spd="med">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10" name="Title 1"/>
          <p:cNvSpPr>
            <a:spLocks noGrp="1"/>
          </p:cNvSpPr>
          <p:nvPr>
            <p:ph type="title" hasCustomPrompt="1"/>
          </p:nvPr>
        </p:nvSpPr>
        <p:spPr>
          <a:xfrm>
            <a:off x="425904"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
        <p:nvSpPr>
          <p:cNvPr id="8"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
        <p:nvSpPr>
          <p:cNvPr id="12"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Tree>
    <p:extLst>
      <p:ext uri="{BB962C8B-B14F-4D97-AF65-F5344CB8AC3E}">
        <p14:creationId xmlns:p14="http://schemas.microsoft.com/office/powerpoint/2010/main" val="3800754121"/>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
        <p:nvSpPr>
          <p:cNvPr id="7"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Tree>
    <p:extLst>
      <p:ext uri="{BB962C8B-B14F-4D97-AF65-F5344CB8AC3E}">
        <p14:creationId xmlns:p14="http://schemas.microsoft.com/office/powerpoint/2010/main" val="2700947246"/>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1"/>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
        <p:nvSpPr>
          <p:cNvPr id="8"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
        <p:nvSpPr>
          <p:cNvPr id="10"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Tree>
    <p:extLst>
      <p:ext uri="{BB962C8B-B14F-4D97-AF65-F5344CB8AC3E}">
        <p14:creationId xmlns:p14="http://schemas.microsoft.com/office/powerpoint/2010/main" val="53997666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Berry">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
        <p:nvSpPr>
          <p:cNvPr id="8"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Tree>
    <p:extLst>
      <p:ext uri="{BB962C8B-B14F-4D97-AF65-F5344CB8AC3E}">
        <p14:creationId xmlns:p14="http://schemas.microsoft.com/office/powerpoint/2010/main" val="3629082453"/>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sp>
        <p:nvSpPr>
          <p:cNvPr id="8"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Tree>
    <p:extLst>
      <p:ext uri="{BB962C8B-B14F-4D97-AF65-F5344CB8AC3E}">
        <p14:creationId xmlns:p14="http://schemas.microsoft.com/office/powerpoint/2010/main" val="1215355662"/>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gi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gi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gi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1.gif"/><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4.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5.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57200" y="261562"/>
            <a:ext cx="8229600" cy="8503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br>
              <a:rPr lang="en-US" dirty="0" smtClean="0"/>
            </a:br>
            <a:endParaRPr lang="en-US" dirty="0" smtClean="0"/>
          </a:p>
        </p:txBody>
      </p:sp>
      <p:sp>
        <p:nvSpPr>
          <p:cNvPr id="1029" name="Text Placeholder 12"/>
          <p:cNvSpPr>
            <a:spLocks noGrp="1"/>
          </p:cNvSpPr>
          <p:nvPr>
            <p:ph type="body" idx="1"/>
          </p:nvPr>
        </p:nvSpPr>
        <p:spPr bwMode="auto">
          <a:xfrm>
            <a:off x="457200" y="1280160"/>
            <a:ext cx="8229600" cy="47548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7"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smtClean="0"/>
              <a:t>Confidential</a:t>
            </a:r>
            <a:endParaRPr lang="en-US" dirty="0"/>
          </a:p>
        </p:txBody>
      </p:sp>
      <p:sp>
        <p:nvSpPr>
          <p:cNvPr id="8"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pPr/>
              <a:t>‹#›</a:t>
            </a:fld>
            <a:endParaRPr lang="en-US" dirty="0"/>
          </a:p>
        </p:txBody>
      </p:sp>
      <p:pic>
        <p:nvPicPr>
          <p:cNvPr id="9" name="Picture 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11" name="TextBox 10"/>
          <p:cNvSpPr txBox="1"/>
          <p:nvPr userDrawn="1"/>
        </p:nvSpPr>
        <p:spPr bwMode="black">
          <a:xfrm>
            <a:off x="5349875" y="6435725"/>
            <a:ext cx="2743200" cy="152400"/>
          </a:xfrm>
          <a:prstGeom prst="rect">
            <a:avLst/>
          </a:prstGeom>
          <a:noFill/>
        </p:spPr>
        <p:txBody>
          <a:bodyPr lIns="0" tIns="0" rIns="0" bIns="0">
            <a:spAutoFit/>
          </a:bodyPr>
          <a:lstStyle/>
          <a:p>
            <a:pPr algn="l">
              <a:defRPr/>
            </a:pPr>
            <a:r>
              <a:rPr lang="en-US" sz="1000" dirty="0">
                <a:solidFill>
                  <a:srgbClr val="AAAAAA"/>
                </a:solidFill>
                <a:latin typeface="Museo Sans For Dell" pitchFamily="2" charset="0"/>
              </a:rPr>
              <a:t>Global </a:t>
            </a:r>
            <a:r>
              <a:rPr lang="en-US" sz="1000" dirty="0" smtClean="0">
                <a:solidFill>
                  <a:srgbClr val="AAAAAA"/>
                </a:solidFill>
                <a:latin typeface="Museo Sans For Dell" pitchFamily="2" charset="0"/>
              </a:rPr>
              <a:t>Commercial Channels</a:t>
            </a:r>
            <a:endParaRPr lang="en-US" sz="1000" dirty="0">
              <a:solidFill>
                <a:srgbClr val="AAAAAA"/>
              </a:solidFill>
              <a:latin typeface="Museo Sans For Dell" pitchFamily="2" charset="0"/>
            </a:endParaRPr>
          </a:p>
        </p:txBody>
      </p:sp>
    </p:spTree>
    <p:extLst>
      <p:ext uri="{BB962C8B-B14F-4D97-AF65-F5344CB8AC3E}">
        <p14:creationId xmlns:p14="http://schemas.microsoft.com/office/powerpoint/2010/main" val="2867749268"/>
      </p:ext>
    </p:extLst>
  </p:cSld>
  <p:clrMap bg1="dk2" tx1="lt1" bg2="dk1"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71" r:id="rId12"/>
    <p:sldLayoutId id="2147483772" r:id="rId13"/>
    <p:sldLayoutId id="2147483660" r:id="rId14"/>
    <p:sldLayoutId id="2147483661" r:id="rId15"/>
  </p:sldLayoutIdLst>
  <p:transition spd="med">
    <p:wipe dir="r"/>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sz="3200" b="0" cap="none" baseline="0">
          <a:solidFill>
            <a:schemeClr val="accent1"/>
          </a:solidFill>
          <a:latin typeface="Museo For Dell" pitchFamily="2" charset="0"/>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25904" y="250411"/>
            <a:ext cx="8239125" cy="8503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9" name="Text Placeholder 12"/>
          <p:cNvSpPr>
            <a:spLocks noGrp="1"/>
          </p:cNvSpPr>
          <p:nvPr>
            <p:ph type="body" idx="1"/>
          </p:nvPr>
        </p:nvSpPr>
        <p:spPr bwMode="auto">
          <a:xfrm>
            <a:off x="438710" y="1215483"/>
            <a:ext cx="8239125" cy="493430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t>Confidential</a:t>
            </a:r>
            <a:endParaRPr lang="en-US" dirty="0"/>
          </a:p>
        </p:txBody>
      </p:sp>
      <p:sp>
        <p:nvSpPr>
          <p:cNvPr id="7"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pPr/>
              <a:t>‹#›</a:t>
            </a:fld>
            <a:endParaRPr lang="en-US" dirty="0"/>
          </a:p>
        </p:txBody>
      </p:sp>
      <p:cxnSp>
        <p:nvCxnSpPr>
          <p:cNvPr id="8" name="Straight Connector 7"/>
          <p:cNvCxnSpPr>
            <a:cxnSpLocks noChangeShapeType="1"/>
          </p:cNvCxnSpPr>
          <p:nvPr/>
        </p:nvCxnSpPr>
        <p:spPr bwMode="auto">
          <a:xfrm>
            <a:off x="457200" y="6172200"/>
            <a:ext cx="8229600" cy="0"/>
          </a:xfrm>
          <a:prstGeom prst="line">
            <a:avLst/>
          </a:prstGeom>
          <a:noFill/>
          <a:ln w="9525">
            <a:solidFill>
              <a:schemeClr val="tx2"/>
            </a:solidFill>
            <a:round/>
            <a:headEnd/>
            <a:tailEnd/>
          </a:ln>
        </p:spPr>
      </p:cxnSp>
      <p:pic>
        <p:nvPicPr>
          <p:cNvPr id="11" name="Picture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9" name="TextBox 8"/>
          <p:cNvSpPr txBox="1"/>
          <p:nvPr userDrawn="1"/>
        </p:nvSpPr>
        <p:spPr bwMode="black">
          <a:xfrm>
            <a:off x="5349875" y="6435725"/>
            <a:ext cx="2743200" cy="152400"/>
          </a:xfrm>
          <a:prstGeom prst="rect">
            <a:avLst/>
          </a:prstGeom>
          <a:noFill/>
        </p:spPr>
        <p:txBody>
          <a:bodyPr lIns="0" tIns="0" rIns="0" bIns="0">
            <a:spAutoFit/>
          </a:bodyPr>
          <a:lstStyle/>
          <a:p>
            <a:pPr algn="l">
              <a:defRPr/>
            </a:pPr>
            <a:r>
              <a:rPr lang="en-US" sz="1000" dirty="0">
                <a:solidFill>
                  <a:schemeClr val="tx2"/>
                </a:solidFill>
                <a:latin typeface="Museo Sans For Dell" pitchFamily="2" charset="0"/>
              </a:rPr>
              <a:t>Global </a:t>
            </a:r>
            <a:r>
              <a:rPr lang="en-US" sz="1000" dirty="0" smtClean="0">
                <a:solidFill>
                  <a:schemeClr val="tx2"/>
                </a:solidFill>
                <a:latin typeface="Museo Sans For Dell" pitchFamily="2" charset="0"/>
              </a:rPr>
              <a:t>Commercial Channels</a:t>
            </a:r>
            <a:endParaRPr lang="en-US" sz="1000" dirty="0">
              <a:solidFill>
                <a:schemeClr val="tx2"/>
              </a:solidFill>
              <a:latin typeface="Museo Sans For Dell" pitchFamily="2" charset="0"/>
            </a:endParaRPr>
          </a:p>
        </p:txBody>
      </p:sp>
    </p:spTree>
    <p:extLst>
      <p:ext uri="{BB962C8B-B14F-4D97-AF65-F5344CB8AC3E}">
        <p14:creationId xmlns:p14="http://schemas.microsoft.com/office/powerpoint/2010/main" val="667823696"/>
      </p:ext>
    </p:extLst>
  </p:cSld>
  <p:clrMap bg1="dk2" tx1="lt1" bg2="dk1"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ransition spd="med">
    <p:wipe dir="r"/>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sz="3200" b="0" cap="none" baseline="0">
          <a:solidFill>
            <a:schemeClr val="tx2"/>
          </a:solidFill>
          <a:latin typeface="Museo For Dell" pitchFamily="2" charset="0"/>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00"/>
        </a:spcBef>
        <a:spcAft>
          <a:spcPts val="100"/>
        </a:spcAft>
        <a:buClr>
          <a:schemeClr val="tx2"/>
        </a:buClr>
        <a:buFont typeface="Arial" pitchFamily="34" charset="0"/>
        <a:buChar char="•"/>
        <a:defRPr sz="2000">
          <a:solidFill>
            <a:schemeClr val="tx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tx2"/>
        </a:buClr>
        <a:buSzPct val="100000"/>
        <a:buFont typeface="Museo Sans For Dell" pitchFamily="2" charset="0"/>
        <a:buChar char="–"/>
        <a:defRPr sz="1800" baseline="0">
          <a:solidFill>
            <a:schemeClr val="tx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tx2"/>
        </a:buClr>
        <a:buFont typeface="Museo Sans For Dell" pitchFamily="2" charset="0"/>
        <a:buChar char="›"/>
        <a:defRPr sz="1600">
          <a:solidFill>
            <a:schemeClr val="tx2"/>
          </a:solidFill>
          <a:latin typeface="Museo Sans For Dell" pitchFamily="2" charset="0"/>
          <a:ea typeface="Museo Sans For Dell" pitchFamily="2" charset="0"/>
        </a:defRPr>
      </a:lvl3pPr>
      <a:lvl4pPr marL="1246188" indent="-222250"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25904" y="250411"/>
            <a:ext cx="8239125" cy="8503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9" name="Text Placeholder 12"/>
          <p:cNvSpPr>
            <a:spLocks noGrp="1"/>
          </p:cNvSpPr>
          <p:nvPr>
            <p:ph type="body" idx="1"/>
          </p:nvPr>
        </p:nvSpPr>
        <p:spPr bwMode="auto">
          <a:xfrm>
            <a:off x="438710" y="1215483"/>
            <a:ext cx="8239125" cy="493430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7"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cxnSp>
        <p:nvCxnSpPr>
          <p:cNvPr id="8" name="Straight Connector 7"/>
          <p:cNvCxnSpPr>
            <a:cxnSpLocks noChangeShapeType="1"/>
          </p:cNvCxnSpPr>
          <p:nvPr/>
        </p:nvCxnSpPr>
        <p:spPr bwMode="auto">
          <a:xfrm>
            <a:off x="457200" y="6172200"/>
            <a:ext cx="8229600" cy="0"/>
          </a:xfrm>
          <a:prstGeom prst="line">
            <a:avLst/>
          </a:prstGeom>
          <a:noFill/>
          <a:ln w="9525">
            <a:solidFill>
              <a:schemeClr val="tx2"/>
            </a:solidFill>
            <a:round/>
            <a:headEnd/>
            <a:tailEnd/>
          </a:ln>
        </p:spPr>
      </p:cxnSp>
      <p:pic>
        <p:nvPicPr>
          <p:cNvPr id="11" name="Picture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9" name="TextBox 8"/>
          <p:cNvSpPr txBox="1"/>
          <p:nvPr userDrawn="1"/>
        </p:nvSpPr>
        <p:spPr bwMode="black">
          <a:xfrm>
            <a:off x="5349875" y="6435725"/>
            <a:ext cx="2743200" cy="152400"/>
          </a:xfrm>
          <a:prstGeom prst="rect">
            <a:avLst/>
          </a:prstGeom>
          <a:noFill/>
        </p:spPr>
        <p:txBody>
          <a:bodyPr lIns="0" tIns="0" rIns="0" bIns="0">
            <a:spAutoFit/>
          </a:bodyPr>
          <a:lstStyle/>
          <a:p>
            <a:pPr>
              <a:defRPr/>
            </a:pPr>
            <a:r>
              <a:rPr lang="en-US" sz="1000" dirty="0">
                <a:solidFill>
                  <a:srgbClr val="FFFFFF"/>
                </a:solidFill>
              </a:rPr>
              <a:t>Global </a:t>
            </a:r>
            <a:r>
              <a:rPr lang="en-US" sz="1000" dirty="0" smtClean="0">
                <a:solidFill>
                  <a:srgbClr val="FFFFFF"/>
                </a:solidFill>
              </a:rPr>
              <a:t>Commercial Channels</a:t>
            </a:r>
            <a:endParaRPr lang="en-US" sz="1000" dirty="0">
              <a:solidFill>
                <a:srgbClr val="FFFFFF"/>
              </a:solidFill>
            </a:endParaRPr>
          </a:p>
        </p:txBody>
      </p:sp>
    </p:spTree>
    <p:extLst>
      <p:ext uri="{BB962C8B-B14F-4D97-AF65-F5344CB8AC3E}">
        <p14:creationId xmlns:p14="http://schemas.microsoft.com/office/powerpoint/2010/main" val="2898386101"/>
      </p:ext>
    </p:extLst>
  </p:cSld>
  <p:clrMap bg1="dk2" tx1="lt1" bg2="dk1"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Lst>
  <p:transition spd="med">
    <p:wipe dir="r"/>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sz="3200" b="0" cap="none" baseline="0">
          <a:solidFill>
            <a:schemeClr val="tx2"/>
          </a:solidFill>
          <a:latin typeface="Museo For Dell" pitchFamily="2" charset="0"/>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00"/>
        </a:spcBef>
        <a:spcAft>
          <a:spcPts val="100"/>
        </a:spcAft>
        <a:buClr>
          <a:schemeClr val="tx2"/>
        </a:buClr>
        <a:buFont typeface="Arial" pitchFamily="34" charset="0"/>
        <a:buChar char="•"/>
        <a:defRPr sz="2000">
          <a:solidFill>
            <a:schemeClr val="tx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tx2"/>
        </a:buClr>
        <a:buSzPct val="100000"/>
        <a:buFont typeface="Museo Sans For Dell" pitchFamily="2" charset="0"/>
        <a:buChar char="–"/>
        <a:defRPr sz="1800" baseline="0">
          <a:solidFill>
            <a:schemeClr val="tx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tx2"/>
        </a:buClr>
        <a:buFont typeface="Museo Sans For Dell" pitchFamily="2" charset="0"/>
        <a:buChar char="›"/>
        <a:defRPr sz="1600">
          <a:solidFill>
            <a:schemeClr val="tx2"/>
          </a:solidFill>
          <a:latin typeface="Museo Sans For Dell" pitchFamily="2" charset="0"/>
          <a:ea typeface="Museo Sans For Dell" pitchFamily="2" charset="0"/>
        </a:defRPr>
      </a:lvl3pPr>
      <a:lvl4pPr marL="1246188" indent="-222250"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25904" y="250411"/>
            <a:ext cx="8239125" cy="8503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9" name="Text Placeholder 12"/>
          <p:cNvSpPr>
            <a:spLocks noGrp="1"/>
          </p:cNvSpPr>
          <p:nvPr>
            <p:ph type="body" idx="1"/>
          </p:nvPr>
        </p:nvSpPr>
        <p:spPr bwMode="auto">
          <a:xfrm>
            <a:off x="438710" y="1215483"/>
            <a:ext cx="8239125" cy="493430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defRPr>
            </a:lvl1pPr>
          </a:lstStyle>
          <a:p>
            <a:r>
              <a:rPr lang="en-US" dirty="0" smtClean="0">
                <a:solidFill>
                  <a:srgbClr val="FFFFFF"/>
                </a:solidFill>
              </a:rPr>
              <a:t>Confidential</a:t>
            </a:r>
            <a:endParaRPr lang="en-US" dirty="0">
              <a:solidFill>
                <a:srgbClr val="FFFFFF"/>
              </a:solidFill>
            </a:endParaRPr>
          </a:p>
        </p:txBody>
      </p:sp>
      <p:sp>
        <p:nvSpPr>
          <p:cNvPr id="7" name="Slide Number Placeholder 5"/>
          <p:cNvSpPr>
            <a:spLocks noGrp="1"/>
          </p:cNvSpPr>
          <p:nvPr>
            <p:ph type="sldNum" sz="quarter" idx="4"/>
          </p:nvPr>
        </p:nvSpPr>
        <p:spPr>
          <a:xfrm>
            <a:off x="444501" y="6431527"/>
            <a:ext cx="260349" cy="152399"/>
          </a:xfrm>
          <a:prstGeom prst="rect">
            <a:avLst/>
          </a:prstGeom>
        </p:spPr>
        <p:txBody>
          <a:bodyPr vert="horz" lIns="0" tIns="0" rIns="91440" bIns="0" rtlCol="0" anchor="ctr"/>
          <a:lstStyle>
            <a:lvl1pPr algn="l">
              <a:defRPr sz="900">
                <a:solidFill>
                  <a:schemeClr val="tx2"/>
                </a:solidFill>
                <a:latin typeface="Museo Sans For Dell" pitchFamily="2" charset="0"/>
              </a:defRPr>
            </a:lvl1pPr>
          </a:lstStyle>
          <a:p>
            <a:fld id="{DBD5246C-868F-410A-AE52-FE248EDADC46}" type="slidenum">
              <a:rPr lang="en-US" smtClean="0">
                <a:solidFill>
                  <a:srgbClr val="FFFFFF"/>
                </a:solidFill>
              </a:rPr>
              <a:pPr/>
              <a:t>‹#›</a:t>
            </a:fld>
            <a:endParaRPr lang="en-US" dirty="0">
              <a:solidFill>
                <a:srgbClr val="FFFFFF"/>
              </a:solidFill>
            </a:endParaRPr>
          </a:p>
        </p:txBody>
      </p:sp>
      <p:cxnSp>
        <p:nvCxnSpPr>
          <p:cNvPr id="8" name="Straight Connector 7"/>
          <p:cNvCxnSpPr>
            <a:cxnSpLocks noChangeShapeType="1"/>
          </p:cNvCxnSpPr>
          <p:nvPr/>
        </p:nvCxnSpPr>
        <p:spPr bwMode="auto">
          <a:xfrm>
            <a:off x="457200" y="6172200"/>
            <a:ext cx="8229600" cy="0"/>
          </a:xfrm>
          <a:prstGeom prst="line">
            <a:avLst/>
          </a:prstGeom>
          <a:noFill/>
          <a:ln w="9525">
            <a:solidFill>
              <a:schemeClr val="tx2"/>
            </a:solidFill>
            <a:round/>
            <a:headEnd/>
            <a:tailEnd/>
          </a:ln>
        </p:spPr>
      </p:cxnSp>
      <p:pic>
        <p:nvPicPr>
          <p:cNvPr id="11" name="Picture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
        <p:nvSpPr>
          <p:cNvPr id="9" name="TextBox 8"/>
          <p:cNvSpPr txBox="1"/>
          <p:nvPr userDrawn="1"/>
        </p:nvSpPr>
        <p:spPr bwMode="black">
          <a:xfrm>
            <a:off x="5349875" y="6435725"/>
            <a:ext cx="2743200" cy="152400"/>
          </a:xfrm>
          <a:prstGeom prst="rect">
            <a:avLst/>
          </a:prstGeom>
          <a:noFill/>
        </p:spPr>
        <p:txBody>
          <a:bodyPr lIns="0" tIns="0" rIns="0" bIns="0">
            <a:spAutoFit/>
          </a:bodyPr>
          <a:lstStyle/>
          <a:p>
            <a:pPr>
              <a:defRPr/>
            </a:pPr>
            <a:r>
              <a:rPr lang="en-US" sz="1000" dirty="0">
                <a:solidFill>
                  <a:srgbClr val="FFFFFF"/>
                </a:solidFill>
              </a:rPr>
              <a:t>Global </a:t>
            </a:r>
            <a:r>
              <a:rPr lang="en-US" sz="1000" dirty="0" smtClean="0">
                <a:solidFill>
                  <a:srgbClr val="FFFFFF"/>
                </a:solidFill>
              </a:rPr>
              <a:t>Commercial Channels</a:t>
            </a:r>
            <a:endParaRPr lang="en-US" sz="1000" dirty="0">
              <a:solidFill>
                <a:srgbClr val="FFFFFF"/>
              </a:solidFill>
            </a:endParaRPr>
          </a:p>
        </p:txBody>
      </p:sp>
    </p:spTree>
    <p:extLst>
      <p:ext uri="{BB962C8B-B14F-4D97-AF65-F5344CB8AC3E}">
        <p14:creationId xmlns:p14="http://schemas.microsoft.com/office/powerpoint/2010/main" val="2214583155"/>
      </p:ext>
    </p:extLst>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Lst>
  <p:transition spd="med">
    <p:wipe dir="r"/>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sz="3200" b="0" cap="none" baseline="0">
          <a:solidFill>
            <a:schemeClr val="tx2"/>
          </a:solidFill>
          <a:latin typeface="Museo For Dell" pitchFamily="2" charset="0"/>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00"/>
        </a:spcBef>
        <a:spcAft>
          <a:spcPts val="100"/>
        </a:spcAft>
        <a:buClr>
          <a:schemeClr val="tx2"/>
        </a:buClr>
        <a:buFont typeface="Arial" pitchFamily="34" charset="0"/>
        <a:buChar char="•"/>
        <a:defRPr sz="2000">
          <a:solidFill>
            <a:schemeClr val="tx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tx2"/>
        </a:buClr>
        <a:buSzPct val="100000"/>
        <a:buFont typeface="Museo Sans For Dell" pitchFamily="2" charset="0"/>
        <a:buChar char="–"/>
        <a:defRPr sz="1800" baseline="0">
          <a:solidFill>
            <a:schemeClr val="tx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tx2"/>
        </a:buClr>
        <a:buFont typeface="Museo Sans For Dell" pitchFamily="2" charset="0"/>
        <a:buChar char="›"/>
        <a:defRPr sz="1600">
          <a:solidFill>
            <a:schemeClr val="tx2"/>
          </a:solidFill>
          <a:latin typeface="Museo Sans For Dell" pitchFamily="2" charset="0"/>
          <a:ea typeface="Museo Sans For Dell" pitchFamily="2" charset="0"/>
        </a:defRPr>
      </a:lvl3pPr>
      <a:lvl4pPr marL="1246188" indent="-222250"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cs typeface="Arial" charset="0"/>
              </a:rPr>
              <a:pPr/>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cs typeface="Arial" charset="0"/>
              </a:rPr>
              <a:pPr/>
              <a:t>‹#›</a:t>
            </a:fld>
            <a:endParaRPr lang="zh-CN" altLang="en-US">
              <a:solidFill>
                <a:prstClr val="black">
                  <a:tint val="75000"/>
                </a:prstClr>
              </a:solidFill>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g"/><Relationship Id="rId7"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10" Type="http://schemas.openxmlformats.org/officeDocument/2006/relationships/image" Target="../media/image28.jpeg"/><Relationship Id="rId4" Type="http://schemas.openxmlformats.org/officeDocument/2006/relationships/image" Target="../media/image22.jpeg"/><Relationship Id="rId9"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hyperlink" Target="http://www.principledtechnologies.com/Dell/Value_of_Density_0113.pdf" TargetMode="External"/><Relationship Id="rId2" Type="http://schemas.openxmlformats.org/officeDocument/2006/relationships/notesSlide" Target="../notesSlides/notesSlide16.xml"/><Relationship Id="rId1" Type="http://schemas.openxmlformats.org/officeDocument/2006/relationships/slideLayout" Target="../slideLayouts/slideLayout29.xml"/><Relationship Id="rId5" Type="http://schemas.openxmlformats.org/officeDocument/2006/relationships/image" Target="../media/image37.png"/><Relationship Id="rId4" Type="http://schemas.openxmlformats.org/officeDocument/2006/relationships/hyperlink" Target="http://dell.com/partner"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Density and Modularity</a:t>
            </a:r>
            <a:endParaRPr lang="en-US" dirty="0"/>
          </a:p>
        </p:txBody>
      </p:sp>
    </p:spTree>
    <p:extLst>
      <p:ext uri="{BB962C8B-B14F-4D97-AF65-F5344CB8AC3E}">
        <p14:creationId xmlns:p14="http://schemas.microsoft.com/office/powerpoint/2010/main" val="3551585358"/>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ensity cover-illustration (2)"/>
          <p:cNvPicPr>
            <a:picLocks noChangeAspect="1" noChangeArrowheads="1"/>
          </p:cNvPicPr>
          <p:nvPr/>
        </p:nvPicPr>
        <p:blipFill rotWithShape="1">
          <a:blip r:embed="rId3">
            <a:extLst>
              <a:ext uri="{28A0092B-C50C-407E-A947-70E740481C1C}">
                <a14:useLocalDpi xmlns:a14="http://schemas.microsoft.com/office/drawing/2010/main" val="0"/>
              </a:ext>
            </a:extLst>
          </a:blip>
          <a:srcRect t="-3" b="23748"/>
          <a:stretch/>
        </p:blipFill>
        <p:spPr bwMode="auto">
          <a:xfrm>
            <a:off x="4564691" y="946149"/>
            <a:ext cx="4327525" cy="450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sz="half" idx="10"/>
          </p:nvPr>
        </p:nvSpPr>
        <p:spPr>
          <a:xfrm>
            <a:off x="457200" y="1292360"/>
            <a:ext cx="3938136" cy="4001095"/>
          </a:xfrm>
        </p:spPr>
        <p:txBody>
          <a:bodyPr/>
          <a:lstStyle/>
          <a:p>
            <a:pPr>
              <a:buClr>
                <a:srgbClr val="444444"/>
              </a:buClr>
            </a:pPr>
            <a:r>
              <a:rPr lang="en-US" dirty="0">
                <a:solidFill>
                  <a:srgbClr val="444444"/>
                </a:solidFill>
              </a:rPr>
              <a:t>High-density and </a:t>
            </a:r>
            <a:r>
              <a:rPr lang="en-US" dirty="0" smtClean="0">
                <a:solidFill>
                  <a:srgbClr val="444444"/>
                </a:solidFill>
              </a:rPr>
              <a:t>virtualized </a:t>
            </a:r>
            <a:r>
              <a:rPr lang="en-US" dirty="0">
                <a:solidFill>
                  <a:srgbClr val="444444"/>
                </a:solidFill>
              </a:rPr>
              <a:t>solutions decrease the number of physical servers or the space they occupy, increasing available floor space. </a:t>
            </a:r>
            <a:r>
              <a:rPr lang="en-US" dirty="0" smtClean="0">
                <a:solidFill>
                  <a:srgbClr val="444444"/>
                </a:solidFill>
              </a:rPr>
              <a:t>This </a:t>
            </a:r>
            <a:r>
              <a:rPr lang="en-US" dirty="0">
                <a:solidFill>
                  <a:srgbClr val="444444"/>
                </a:solidFill>
              </a:rPr>
              <a:t>allows companies to </a:t>
            </a:r>
            <a:r>
              <a:rPr lang="en-US" b="1" dirty="0" smtClean="0">
                <a:solidFill>
                  <a:srgbClr val="444444"/>
                </a:solidFill>
              </a:rPr>
              <a:t>utilize </a:t>
            </a:r>
            <a:r>
              <a:rPr lang="en-US" b="1" dirty="0">
                <a:solidFill>
                  <a:srgbClr val="444444"/>
                </a:solidFill>
              </a:rPr>
              <a:t>physical space more efficiently</a:t>
            </a:r>
            <a:r>
              <a:rPr lang="en-US" dirty="0">
                <a:solidFill>
                  <a:srgbClr val="444444"/>
                </a:solidFill>
              </a:rPr>
              <a:t> and free up area for </a:t>
            </a:r>
            <a:r>
              <a:rPr lang="en-US" b="1" dirty="0">
                <a:solidFill>
                  <a:srgbClr val="444444"/>
                </a:solidFill>
              </a:rPr>
              <a:t>new investments</a:t>
            </a:r>
          </a:p>
          <a:p>
            <a:pPr>
              <a:buClr>
                <a:srgbClr val="444444"/>
              </a:buClr>
            </a:pPr>
            <a:r>
              <a:rPr lang="en-US" dirty="0">
                <a:solidFill>
                  <a:srgbClr val="444444"/>
                </a:solidFill>
              </a:rPr>
              <a:t>In leased multi-tenant environments, reduction in rented space may </a:t>
            </a:r>
            <a:r>
              <a:rPr lang="en-US" b="1" dirty="0">
                <a:solidFill>
                  <a:srgbClr val="444444"/>
                </a:solidFill>
              </a:rPr>
              <a:t>save</a:t>
            </a:r>
            <a:r>
              <a:rPr lang="en-US" dirty="0">
                <a:solidFill>
                  <a:srgbClr val="444444"/>
                </a:solidFill>
              </a:rPr>
              <a:t> a lessee </a:t>
            </a:r>
            <a:r>
              <a:rPr lang="en-US" b="1" dirty="0" smtClean="0">
                <a:solidFill>
                  <a:srgbClr val="444444"/>
                </a:solidFill>
              </a:rPr>
              <a:t>money</a:t>
            </a:r>
            <a:endParaRPr lang="en-US" dirty="0">
              <a:solidFill>
                <a:srgbClr val="444444"/>
              </a:solidFill>
            </a:endParaRPr>
          </a:p>
          <a:p>
            <a:pPr>
              <a:buClr>
                <a:srgbClr val="444444"/>
              </a:buClr>
            </a:pPr>
            <a:endParaRPr lang="en-US" dirty="0">
              <a:solidFill>
                <a:srgbClr val="444444"/>
              </a:solidFill>
            </a:endParaRPr>
          </a:p>
        </p:txBody>
      </p:sp>
      <p:sp>
        <p:nvSpPr>
          <p:cNvPr id="4" name="Title 3"/>
          <p:cNvSpPr>
            <a:spLocks noGrp="1"/>
          </p:cNvSpPr>
          <p:nvPr>
            <p:ph type="title"/>
          </p:nvPr>
        </p:nvSpPr>
        <p:spPr/>
        <p:txBody>
          <a:bodyPr/>
          <a:lstStyle/>
          <a:p>
            <a:r>
              <a:rPr lang="en-US" dirty="0" smtClean="0"/>
              <a:t>Physical space savings</a:t>
            </a:r>
            <a:endParaRPr lang="en-US" dirty="0"/>
          </a:p>
        </p:txBody>
      </p:sp>
      <p:sp>
        <p:nvSpPr>
          <p:cNvPr id="7"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10</a:t>
            </a:fld>
            <a:endParaRPr lang="en-US" dirty="0">
              <a:solidFill>
                <a:srgbClr val="000000">
                  <a:lumMod val="60000"/>
                  <a:lumOff val="40000"/>
                </a:srgbClr>
              </a:solidFill>
            </a:endParaRPr>
          </a:p>
        </p:txBody>
      </p:sp>
    </p:spTree>
    <p:extLst>
      <p:ext uri="{BB962C8B-B14F-4D97-AF65-F5344CB8AC3E}">
        <p14:creationId xmlns:p14="http://schemas.microsoft.com/office/powerpoint/2010/main" val="120065535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0"/>
          </p:nvPr>
        </p:nvSpPr>
        <p:spPr>
          <a:xfrm>
            <a:off x="4772025" y="1292360"/>
            <a:ext cx="3922278" cy="307777"/>
          </a:xfrm>
        </p:spPr>
        <p:txBody>
          <a:bodyPr/>
          <a:lstStyle/>
          <a:p>
            <a:endParaRPr lang="en-US" dirty="0"/>
          </a:p>
        </p:txBody>
      </p:sp>
      <p:sp>
        <p:nvSpPr>
          <p:cNvPr id="3" name="Content Placeholder 2"/>
          <p:cNvSpPr>
            <a:spLocks noGrp="1"/>
          </p:cNvSpPr>
          <p:nvPr>
            <p:ph sz="half" idx="11"/>
          </p:nvPr>
        </p:nvSpPr>
        <p:spPr>
          <a:xfrm>
            <a:off x="457200" y="1292355"/>
            <a:ext cx="3938136" cy="2154436"/>
          </a:xfrm>
        </p:spPr>
        <p:txBody>
          <a:bodyPr>
            <a:normAutofit lnSpcReduction="10000"/>
          </a:bodyPr>
          <a:lstStyle/>
          <a:p>
            <a:pPr>
              <a:buClr>
                <a:srgbClr val="444444"/>
              </a:buClr>
            </a:pPr>
            <a:r>
              <a:rPr lang="en-US" dirty="0">
                <a:solidFill>
                  <a:srgbClr val="444444"/>
                </a:solidFill>
              </a:rPr>
              <a:t>High-density consolidated solutions can </a:t>
            </a:r>
            <a:r>
              <a:rPr lang="en-US" dirty="0" smtClean="0">
                <a:solidFill>
                  <a:srgbClr val="444444"/>
                </a:solidFill>
              </a:rPr>
              <a:t>reduce or avoid </a:t>
            </a:r>
            <a:r>
              <a:rPr lang="en-US" dirty="0">
                <a:solidFill>
                  <a:srgbClr val="444444"/>
                </a:solidFill>
              </a:rPr>
              <a:t>build-out costs, as less square footage and cabling are required for denser solutions that require fewer physical </a:t>
            </a:r>
            <a:r>
              <a:rPr lang="en-US" dirty="0" smtClean="0">
                <a:solidFill>
                  <a:srgbClr val="444444"/>
                </a:solidFill>
              </a:rPr>
              <a:t>servers, or servers optimized for density.</a:t>
            </a:r>
            <a:endParaRPr lang="en-US" dirty="0">
              <a:solidFill>
                <a:srgbClr val="444444"/>
              </a:solidFill>
            </a:endParaRPr>
          </a:p>
        </p:txBody>
      </p:sp>
      <p:sp>
        <p:nvSpPr>
          <p:cNvPr id="4" name="Title 3"/>
          <p:cNvSpPr>
            <a:spLocks noGrp="1"/>
          </p:cNvSpPr>
          <p:nvPr>
            <p:ph type="title"/>
          </p:nvPr>
        </p:nvSpPr>
        <p:spPr/>
        <p:txBody>
          <a:bodyPr/>
          <a:lstStyle/>
          <a:p>
            <a:r>
              <a:rPr lang="en-US" dirty="0" smtClean="0"/>
              <a:t>Infrastructure savings</a:t>
            </a:r>
            <a:endParaRPr lang="en-US" dirty="0"/>
          </a:p>
        </p:txBody>
      </p:sp>
      <p:pic>
        <p:nvPicPr>
          <p:cNvPr id="10242" name="Picture 2" descr="http://greendatacenterconference.com/blog/wp-content/uploads/2011/12/data-center-t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955" y="1172875"/>
            <a:ext cx="4457700" cy="44577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11</a:t>
            </a:fld>
            <a:endParaRPr lang="en-US" dirty="0">
              <a:solidFill>
                <a:srgbClr val="000000">
                  <a:lumMod val="60000"/>
                  <a:lumOff val="40000"/>
                </a:srgbClr>
              </a:solidFill>
            </a:endParaRPr>
          </a:p>
        </p:txBody>
      </p:sp>
    </p:spTree>
    <p:extLst>
      <p:ext uri="{BB962C8B-B14F-4D97-AF65-F5344CB8AC3E}">
        <p14:creationId xmlns:p14="http://schemas.microsoft.com/office/powerpoint/2010/main" val="27369011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457200" y="457200"/>
            <a:ext cx="2743200" cy="3657600"/>
          </a:xfrm>
          <a:prstGeom prst="roundRect">
            <a:avLst>
              <a:gd name="adj" fmla="val 2752"/>
            </a:avLst>
          </a:prstGeom>
          <a:solidFill>
            <a:srgbClr val="0070C0"/>
          </a:solid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solidFill>
                <a:latin typeface="Museo Sans For Dell" pitchFamily="2" charset="0"/>
              </a:rPr>
              <a:t>Solutions</a:t>
            </a:r>
            <a:endParaRPr lang="en-US" sz="2800" dirty="0">
              <a:solidFill>
                <a:schemeClr val="bg1"/>
              </a:solidFill>
              <a:latin typeface="Museo Sans For Dell" pitchFamily="2" charset="0"/>
            </a:endParaRPr>
          </a:p>
        </p:txBody>
      </p:sp>
      <p:sp>
        <p:nvSpPr>
          <p:cNvPr id="6" name="Title 5"/>
          <p:cNvSpPr>
            <a:spLocks noGrp="1"/>
          </p:cNvSpPr>
          <p:nvPr>
            <p:ph type="ctrTitle"/>
          </p:nvPr>
        </p:nvSpPr>
        <p:spPr/>
        <p:txBody>
          <a:bodyPr/>
          <a:lstStyle/>
          <a:p>
            <a:r>
              <a:rPr lang="en-US" dirty="0" smtClean="0"/>
              <a:t>Solutions</a:t>
            </a:r>
            <a:endParaRPr lang="en-US" dirty="0"/>
          </a:p>
        </p:txBody>
      </p:sp>
    </p:spTree>
    <p:extLst>
      <p:ext uri="{BB962C8B-B14F-4D97-AF65-F5344CB8AC3E}">
        <p14:creationId xmlns:p14="http://schemas.microsoft.com/office/powerpoint/2010/main" val="3962615438"/>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rotWithShape="1">
          <a:blip r:embed="rId3" cstate="print">
            <a:extLst>
              <a:ext uri="{28A0092B-C50C-407E-A947-70E740481C1C}">
                <a14:useLocalDpi xmlns:a14="http://schemas.microsoft.com/office/drawing/2010/main" val="0"/>
              </a:ext>
            </a:extLst>
          </a:blip>
          <a:srcRect l="7585" t="4870" r="7377" b="1346"/>
          <a:stretch/>
        </p:blipFill>
        <p:spPr>
          <a:xfrm>
            <a:off x="518991" y="2108202"/>
            <a:ext cx="2227521" cy="2891465"/>
          </a:xfrm>
          <a:prstGeom prst="rect">
            <a:avLst/>
          </a:prstGeom>
        </p:spPr>
      </p:pic>
      <p:pic>
        <p:nvPicPr>
          <p:cNvPr id="32" name="Picture 31"/>
          <p:cNvPicPr>
            <a:picLocks noChangeAspect="1"/>
          </p:cNvPicPr>
          <p:nvPr/>
        </p:nvPicPr>
        <p:blipFill rotWithShape="1">
          <a:blip r:embed="rId4" cstate="print">
            <a:extLst>
              <a:ext uri="{28A0092B-C50C-407E-A947-70E740481C1C}">
                <a14:useLocalDpi xmlns:a14="http://schemas.microsoft.com/office/drawing/2010/main" val="0"/>
              </a:ext>
            </a:extLst>
          </a:blip>
          <a:srcRect l="9938" t="2783" r="8929" b="1007"/>
          <a:stretch/>
        </p:blipFill>
        <p:spPr>
          <a:xfrm>
            <a:off x="2721179" y="2440212"/>
            <a:ext cx="1268524" cy="2644515"/>
          </a:xfrm>
          <a:prstGeom prst="rect">
            <a:avLst/>
          </a:prstGeom>
        </p:spPr>
      </p:pic>
      <p:pic>
        <p:nvPicPr>
          <p:cNvPr id="30" name="Picture 29"/>
          <p:cNvPicPr>
            <a:picLocks noChangeAspect="1"/>
          </p:cNvPicPr>
          <p:nvPr/>
        </p:nvPicPr>
        <p:blipFill rotWithShape="1">
          <a:blip r:embed="rId5" cstate="print">
            <a:extLst>
              <a:ext uri="{28A0092B-C50C-407E-A947-70E740481C1C}">
                <a14:useLocalDpi xmlns:a14="http://schemas.microsoft.com/office/drawing/2010/main" val="0"/>
              </a:ext>
            </a:extLst>
          </a:blip>
          <a:srcRect l="18233" t="7885" r="15296" b="3964"/>
          <a:stretch/>
        </p:blipFill>
        <p:spPr>
          <a:xfrm>
            <a:off x="3996237" y="3356555"/>
            <a:ext cx="640752" cy="1643111"/>
          </a:xfrm>
          <a:prstGeom prst="rect">
            <a:avLst/>
          </a:prstGeom>
        </p:spPr>
      </p:pic>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l="9643" t="8817" r="9279" b="2285"/>
          <a:stretch/>
        </p:blipFill>
        <p:spPr>
          <a:xfrm>
            <a:off x="4581212" y="3356556"/>
            <a:ext cx="809518" cy="1699817"/>
          </a:xfrm>
          <a:prstGeom prst="rect">
            <a:avLst/>
          </a:prstGeom>
        </p:spPr>
      </p:pic>
      <p:pic>
        <p:nvPicPr>
          <p:cNvPr id="27" name="Picture 26"/>
          <p:cNvPicPr>
            <a:picLocks noChangeAspect="1"/>
          </p:cNvPicPr>
          <p:nvPr/>
        </p:nvPicPr>
        <p:blipFill rotWithShape="1">
          <a:blip r:embed="rId7" cstate="print">
            <a:extLst>
              <a:ext uri="{28A0092B-C50C-407E-A947-70E740481C1C}">
                <a14:useLocalDpi xmlns:a14="http://schemas.microsoft.com/office/drawing/2010/main" val="0"/>
              </a:ext>
            </a:extLst>
          </a:blip>
          <a:srcRect l="29633" t="4446" r="36231" b="378"/>
          <a:stretch/>
        </p:blipFill>
        <p:spPr>
          <a:xfrm>
            <a:off x="5349699" y="2583880"/>
            <a:ext cx="661226" cy="2151152"/>
          </a:xfrm>
          <a:prstGeom prst="rect">
            <a:avLst/>
          </a:prstGeom>
        </p:spPr>
      </p:pic>
      <p:pic>
        <p:nvPicPr>
          <p:cNvPr id="33" name="Picture 32"/>
          <p:cNvPicPr>
            <a:picLocks noChangeAspect="1"/>
          </p:cNvPicPr>
          <p:nvPr/>
        </p:nvPicPr>
        <p:blipFill rotWithShape="1">
          <a:blip r:embed="rId8" cstate="print">
            <a:extLst>
              <a:ext uri="{28A0092B-C50C-407E-A947-70E740481C1C}">
                <a14:useLocalDpi xmlns:a14="http://schemas.microsoft.com/office/drawing/2010/main" val="0"/>
              </a:ext>
            </a:extLst>
          </a:blip>
          <a:srcRect l="18185" t="4638" r="17570" b="663"/>
          <a:stretch/>
        </p:blipFill>
        <p:spPr>
          <a:xfrm>
            <a:off x="6010925" y="2569463"/>
            <a:ext cx="811540" cy="2779896"/>
          </a:xfrm>
          <a:prstGeom prst="rect">
            <a:avLst/>
          </a:prstGeom>
        </p:spPr>
      </p:pic>
      <p:pic>
        <p:nvPicPr>
          <p:cNvPr id="28" name="Picture 27"/>
          <p:cNvPicPr>
            <a:picLocks noChangeAspect="1"/>
          </p:cNvPicPr>
          <p:nvPr/>
        </p:nvPicPr>
        <p:blipFill rotWithShape="1">
          <a:blip r:embed="rId9" cstate="print">
            <a:extLst>
              <a:ext uri="{28A0092B-C50C-407E-A947-70E740481C1C}">
                <a14:useLocalDpi xmlns:a14="http://schemas.microsoft.com/office/drawing/2010/main" val="0"/>
              </a:ext>
            </a:extLst>
          </a:blip>
          <a:srcRect l="1066" t="-2871" r="-1" b="-896"/>
          <a:stretch/>
        </p:blipFill>
        <p:spPr>
          <a:xfrm>
            <a:off x="7568728" y="2437734"/>
            <a:ext cx="834115" cy="3450343"/>
          </a:xfrm>
          <a:prstGeom prst="rect">
            <a:avLst/>
          </a:prstGeom>
        </p:spPr>
      </p:pic>
      <p:sp>
        <p:nvSpPr>
          <p:cNvPr id="2" name="Title 1"/>
          <p:cNvSpPr>
            <a:spLocks noGrp="1"/>
          </p:cNvSpPr>
          <p:nvPr>
            <p:ph type="title"/>
          </p:nvPr>
        </p:nvSpPr>
        <p:spPr/>
        <p:txBody>
          <a:bodyPr/>
          <a:lstStyle/>
          <a:p>
            <a:r>
              <a:rPr lang="en-US" dirty="0" smtClean="0"/>
              <a:t>Dell PowerEdge M-Series Blade Server portfolio</a:t>
            </a:r>
          </a:p>
        </p:txBody>
      </p:sp>
      <p:sp>
        <p:nvSpPr>
          <p:cNvPr id="3" name="Content Placeholder 2"/>
          <p:cNvSpPr>
            <a:spLocks noGrp="1"/>
          </p:cNvSpPr>
          <p:nvPr>
            <p:ph sz="half" idx="1"/>
          </p:nvPr>
        </p:nvSpPr>
        <p:spPr/>
        <p:txBody>
          <a:bodyPr>
            <a:normAutofit/>
          </a:bodyPr>
          <a:lstStyle/>
          <a:p>
            <a:pPr>
              <a:buClr>
                <a:srgbClr val="444444"/>
              </a:buClr>
            </a:pPr>
            <a:r>
              <a:rPr lang="en-US" dirty="0" smtClean="0">
                <a:solidFill>
                  <a:srgbClr val="444444"/>
                </a:solidFill>
              </a:rPr>
              <a:t>M-Series blades couple powerful computing capabilities with optimized connectivity that works with virtually any network, storage or management infrastructure. </a:t>
            </a:r>
          </a:p>
          <a:p>
            <a:pPr>
              <a:buClr>
                <a:srgbClr val="444444"/>
              </a:buClr>
            </a:pPr>
            <a:endParaRPr lang="en-US" dirty="0" smtClean="0">
              <a:solidFill>
                <a:srgbClr val="444444"/>
              </a:solidFill>
            </a:endParaRPr>
          </a:p>
          <a:p>
            <a:pPr marL="0" indent="0">
              <a:buClr>
                <a:srgbClr val="444444"/>
              </a:buClr>
              <a:buNone/>
            </a:pPr>
            <a:r>
              <a:rPr lang="en-US" dirty="0">
                <a:solidFill>
                  <a:srgbClr val="444444"/>
                </a:solidFill>
              </a:rPr>
              <a:t/>
            </a:r>
            <a:br>
              <a:rPr lang="en-US" dirty="0">
                <a:solidFill>
                  <a:srgbClr val="444444"/>
                </a:solidFill>
              </a:rPr>
            </a:br>
            <a:r>
              <a:rPr lang="en-US" dirty="0" smtClean="0">
                <a:solidFill>
                  <a:srgbClr val="444444"/>
                </a:solidFill>
              </a:rPr>
              <a:t/>
            </a:r>
            <a:br>
              <a:rPr lang="en-US" dirty="0" smtClean="0">
                <a:solidFill>
                  <a:srgbClr val="444444"/>
                </a:solidFill>
              </a:rPr>
            </a:br>
            <a:r>
              <a:rPr lang="en-US" dirty="0" smtClean="0">
                <a:solidFill>
                  <a:srgbClr val="444444"/>
                </a:solidFill>
              </a:rPr>
              <a:t/>
            </a:r>
            <a:br>
              <a:rPr lang="en-US" dirty="0" smtClean="0">
                <a:solidFill>
                  <a:srgbClr val="444444"/>
                </a:solidFill>
              </a:rPr>
            </a:br>
            <a:r>
              <a:rPr lang="en-US" dirty="0" smtClean="0">
                <a:solidFill>
                  <a:srgbClr val="444444"/>
                </a:solidFill>
              </a:rPr>
              <a:t/>
            </a:r>
            <a:br>
              <a:rPr lang="en-US" dirty="0" smtClean="0">
                <a:solidFill>
                  <a:srgbClr val="444444"/>
                </a:solidFill>
              </a:rPr>
            </a:br>
            <a:r>
              <a:rPr lang="en-US" dirty="0" smtClean="0">
                <a:solidFill>
                  <a:srgbClr val="444444"/>
                </a:solidFill>
              </a:rPr>
              <a:t/>
            </a:r>
            <a:br>
              <a:rPr lang="en-US" dirty="0" smtClean="0">
                <a:solidFill>
                  <a:srgbClr val="444444"/>
                </a:solidFill>
              </a:rPr>
            </a:br>
            <a:r>
              <a:rPr lang="en-US" dirty="0" smtClean="0">
                <a:solidFill>
                  <a:srgbClr val="444444"/>
                </a:solidFill>
              </a:rPr>
              <a:t/>
            </a:r>
            <a:br>
              <a:rPr lang="en-US" dirty="0" smtClean="0">
                <a:solidFill>
                  <a:srgbClr val="444444"/>
                </a:solidFill>
              </a:rPr>
            </a:br>
            <a:endParaRPr lang="en-US" dirty="0">
              <a:solidFill>
                <a:srgbClr val="444444"/>
              </a:solidFill>
            </a:endParaRPr>
          </a:p>
          <a:p>
            <a:pPr>
              <a:buClr>
                <a:srgbClr val="444444"/>
              </a:buClr>
            </a:pPr>
            <a:endParaRPr lang="en-US" dirty="0" smtClean="0">
              <a:solidFill>
                <a:srgbClr val="444444"/>
              </a:solidFill>
            </a:endParaRPr>
          </a:p>
          <a:p>
            <a:pPr>
              <a:buClr>
                <a:srgbClr val="444444"/>
              </a:buClr>
            </a:pPr>
            <a:endParaRPr lang="en-US" dirty="0" smtClean="0">
              <a:solidFill>
                <a:srgbClr val="444444"/>
              </a:solidFill>
            </a:endParaRPr>
          </a:p>
          <a:p>
            <a:pPr>
              <a:buClr>
                <a:srgbClr val="444444"/>
              </a:buClr>
            </a:pPr>
            <a:r>
              <a:rPr lang="en-US" dirty="0" smtClean="0">
                <a:solidFill>
                  <a:srgbClr val="444444"/>
                </a:solidFill>
              </a:rPr>
              <a:t>Dell blades are designed with the customer in mind, and deliver all of the legendary reliability, efficiency and manageability that Dell is known for in 180 countries around the world.</a:t>
            </a:r>
            <a:endParaRPr lang="en-US" dirty="0">
              <a:solidFill>
                <a:srgbClr val="444444"/>
              </a:solidFill>
            </a:endParaRPr>
          </a:p>
        </p:txBody>
      </p:sp>
      <p:sp>
        <p:nvSpPr>
          <p:cNvPr id="127" name="Text Box 60"/>
          <p:cNvSpPr txBox="1">
            <a:spLocks noChangeArrowheads="1"/>
          </p:cNvSpPr>
          <p:nvPr/>
        </p:nvSpPr>
        <p:spPr bwMode="auto">
          <a:xfrm>
            <a:off x="4724400" y="4523601"/>
            <a:ext cx="551754" cy="27699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dirty="0" smtClean="0">
                <a:solidFill>
                  <a:srgbClr val="444444"/>
                </a:solidFill>
                <a:latin typeface="Calibri" pitchFamily="34" charset="0"/>
                <a:cs typeface="Calibri" pitchFamily="34" charset="0"/>
              </a:rPr>
              <a:t>M620</a:t>
            </a:r>
            <a:endParaRPr lang="en-US" sz="1200" dirty="0">
              <a:solidFill>
                <a:srgbClr val="444444"/>
              </a:solidFill>
              <a:latin typeface="Calibri" pitchFamily="34" charset="0"/>
              <a:cs typeface="Calibri" pitchFamily="34" charset="0"/>
            </a:endParaRPr>
          </a:p>
        </p:txBody>
      </p:sp>
      <p:sp>
        <p:nvSpPr>
          <p:cNvPr id="130" name="Text Box 60"/>
          <p:cNvSpPr txBox="1">
            <a:spLocks noChangeArrowheads="1"/>
          </p:cNvSpPr>
          <p:nvPr/>
        </p:nvSpPr>
        <p:spPr bwMode="auto">
          <a:xfrm>
            <a:off x="3944046" y="4523601"/>
            <a:ext cx="551754" cy="27699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dirty="0" smtClean="0">
                <a:solidFill>
                  <a:srgbClr val="444444"/>
                </a:solidFill>
                <a:latin typeface="Calibri" pitchFamily="34" charset="0"/>
                <a:cs typeface="Calibri" pitchFamily="34" charset="0"/>
              </a:rPr>
              <a:t>M520</a:t>
            </a:r>
            <a:endParaRPr lang="en-US" sz="1200" dirty="0">
              <a:solidFill>
                <a:srgbClr val="444444"/>
              </a:solidFill>
              <a:latin typeface="Calibri" pitchFamily="34" charset="0"/>
              <a:cs typeface="Calibri" pitchFamily="34" charset="0"/>
            </a:endParaRPr>
          </a:p>
        </p:txBody>
      </p:sp>
      <p:sp>
        <p:nvSpPr>
          <p:cNvPr id="131" name="Text Box 60"/>
          <p:cNvSpPr txBox="1">
            <a:spLocks noChangeArrowheads="1"/>
          </p:cNvSpPr>
          <p:nvPr/>
        </p:nvSpPr>
        <p:spPr bwMode="auto">
          <a:xfrm>
            <a:off x="3124200" y="4523601"/>
            <a:ext cx="551754" cy="27699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dirty="0" smtClean="0">
                <a:solidFill>
                  <a:srgbClr val="444444"/>
                </a:solidFill>
                <a:latin typeface="Calibri" pitchFamily="34" charset="0"/>
                <a:cs typeface="Calibri" pitchFamily="34" charset="0"/>
              </a:rPr>
              <a:t>M420</a:t>
            </a:r>
            <a:endParaRPr lang="en-US" sz="1200" dirty="0">
              <a:solidFill>
                <a:srgbClr val="444444"/>
              </a:solidFill>
              <a:latin typeface="Calibri" pitchFamily="34" charset="0"/>
              <a:cs typeface="Calibri" pitchFamily="34" charset="0"/>
            </a:endParaRPr>
          </a:p>
        </p:txBody>
      </p:sp>
      <p:sp>
        <p:nvSpPr>
          <p:cNvPr id="95" name="Text Box 60"/>
          <p:cNvSpPr txBox="1">
            <a:spLocks noChangeArrowheads="1"/>
          </p:cNvSpPr>
          <p:nvPr/>
        </p:nvSpPr>
        <p:spPr bwMode="auto">
          <a:xfrm>
            <a:off x="1000989" y="4523601"/>
            <a:ext cx="1440907" cy="27699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dirty="0">
                <a:solidFill>
                  <a:srgbClr val="444444"/>
                </a:solidFill>
                <a:latin typeface="Calibri" pitchFamily="34" charset="0"/>
                <a:cs typeface="Calibri" pitchFamily="34" charset="0"/>
              </a:rPr>
              <a:t>PowerEdge </a:t>
            </a:r>
            <a:r>
              <a:rPr lang="en-US" sz="1200" dirty="0" smtClean="0">
                <a:solidFill>
                  <a:srgbClr val="444444"/>
                </a:solidFill>
                <a:latin typeface="Calibri" pitchFamily="34" charset="0"/>
                <a:cs typeface="Calibri" pitchFamily="34" charset="0"/>
              </a:rPr>
              <a:t>M1000e</a:t>
            </a:r>
            <a:endParaRPr lang="en-US" sz="1200" dirty="0">
              <a:solidFill>
                <a:srgbClr val="444444"/>
              </a:solidFill>
              <a:latin typeface="Calibri" pitchFamily="34" charset="0"/>
              <a:cs typeface="Calibri" pitchFamily="34" charset="0"/>
            </a:endParaRPr>
          </a:p>
        </p:txBody>
      </p:sp>
      <p:sp>
        <p:nvSpPr>
          <p:cNvPr id="100" name="Text Box 60"/>
          <p:cNvSpPr txBox="1">
            <a:spLocks noChangeArrowheads="1"/>
          </p:cNvSpPr>
          <p:nvPr/>
        </p:nvSpPr>
        <p:spPr bwMode="auto">
          <a:xfrm>
            <a:off x="6854194" y="4523601"/>
            <a:ext cx="551754" cy="27699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dirty="0" smtClean="0">
                <a:solidFill>
                  <a:srgbClr val="444444"/>
                </a:solidFill>
                <a:latin typeface="Calibri" pitchFamily="34" charset="0"/>
                <a:cs typeface="Calibri" pitchFamily="34" charset="0"/>
              </a:rPr>
              <a:t>M910</a:t>
            </a:r>
            <a:endParaRPr lang="en-US" sz="1200" dirty="0">
              <a:solidFill>
                <a:srgbClr val="444444"/>
              </a:solidFill>
              <a:latin typeface="Calibri" pitchFamily="34" charset="0"/>
              <a:cs typeface="Calibri" pitchFamily="34" charset="0"/>
            </a:endParaRPr>
          </a:p>
        </p:txBody>
      </p:sp>
      <p:sp>
        <p:nvSpPr>
          <p:cNvPr id="102" name="Text Box 60"/>
          <p:cNvSpPr txBox="1">
            <a:spLocks noChangeArrowheads="1"/>
          </p:cNvSpPr>
          <p:nvPr/>
        </p:nvSpPr>
        <p:spPr bwMode="auto">
          <a:xfrm>
            <a:off x="7736616" y="4523601"/>
            <a:ext cx="631904" cy="27699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dirty="0" smtClean="0">
                <a:solidFill>
                  <a:srgbClr val="444444"/>
                </a:solidFill>
                <a:latin typeface="Calibri" pitchFamily="34" charset="0"/>
                <a:cs typeface="Calibri" pitchFamily="34" charset="0"/>
              </a:rPr>
              <a:t>M610X</a:t>
            </a:r>
            <a:endParaRPr lang="en-US" sz="1200" dirty="0">
              <a:solidFill>
                <a:srgbClr val="444444"/>
              </a:solidFill>
              <a:latin typeface="Calibri" pitchFamily="34" charset="0"/>
              <a:cs typeface="Calibri" pitchFamily="34" charset="0"/>
            </a:endParaRPr>
          </a:p>
        </p:txBody>
      </p:sp>
      <p:sp>
        <p:nvSpPr>
          <p:cNvPr id="126" name="Text Box 60"/>
          <p:cNvSpPr txBox="1">
            <a:spLocks noChangeArrowheads="1"/>
          </p:cNvSpPr>
          <p:nvPr/>
        </p:nvSpPr>
        <p:spPr bwMode="auto">
          <a:xfrm>
            <a:off x="6121509" y="4523601"/>
            <a:ext cx="551754" cy="27699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dirty="0" smtClean="0">
                <a:solidFill>
                  <a:srgbClr val="444444"/>
                </a:solidFill>
                <a:latin typeface="Calibri" pitchFamily="34" charset="0"/>
                <a:cs typeface="Calibri" pitchFamily="34" charset="0"/>
              </a:rPr>
              <a:t>M915</a:t>
            </a:r>
            <a:endParaRPr lang="en-US" sz="1200" dirty="0">
              <a:solidFill>
                <a:srgbClr val="444444"/>
              </a:solidFill>
              <a:latin typeface="Calibri" pitchFamily="34" charset="0"/>
              <a:cs typeface="Calibri" pitchFamily="34" charset="0"/>
            </a:endParaRPr>
          </a:p>
        </p:txBody>
      </p:sp>
      <p:sp>
        <p:nvSpPr>
          <p:cNvPr id="129" name="Text Box 60"/>
          <p:cNvSpPr txBox="1">
            <a:spLocks noChangeArrowheads="1"/>
          </p:cNvSpPr>
          <p:nvPr/>
        </p:nvSpPr>
        <p:spPr bwMode="auto">
          <a:xfrm>
            <a:off x="5438396" y="4523601"/>
            <a:ext cx="551754" cy="27699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dirty="0" smtClean="0">
                <a:solidFill>
                  <a:srgbClr val="444444"/>
                </a:solidFill>
                <a:latin typeface="Calibri" pitchFamily="34" charset="0"/>
                <a:cs typeface="Calibri" pitchFamily="34" charset="0"/>
              </a:rPr>
              <a:t>M820</a:t>
            </a:r>
            <a:endParaRPr lang="en-US" sz="1200" dirty="0">
              <a:solidFill>
                <a:srgbClr val="444444"/>
              </a:solidFill>
              <a:latin typeface="Calibri" pitchFamily="34" charset="0"/>
              <a:cs typeface="Calibri" pitchFamily="34" charset="0"/>
            </a:endParaRPr>
          </a:p>
        </p:txBody>
      </p:sp>
      <p:pic>
        <p:nvPicPr>
          <p:cNvPr id="34" name="Picture 33"/>
          <p:cNvPicPr>
            <a:picLocks noChangeAspect="1"/>
          </p:cNvPicPr>
          <p:nvPr/>
        </p:nvPicPr>
        <p:blipFill rotWithShape="1">
          <a:blip r:embed="rId10" cstate="print">
            <a:extLst>
              <a:ext uri="{28A0092B-C50C-407E-A947-70E740481C1C}">
                <a14:useLocalDpi xmlns:a14="http://schemas.microsoft.com/office/drawing/2010/main" val="0"/>
              </a:ext>
            </a:extLst>
          </a:blip>
          <a:srcRect l="7682" t="4522" r="8710" b="1110"/>
          <a:stretch/>
        </p:blipFill>
        <p:spPr>
          <a:xfrm>
            <a:off x="6864677" y="2621129"/>
            <a:ext cx="704048" cy="2321831"/>
          </a:xfrm>
          <a:prstGeom prst="rect">
            <a:avLst/>
          </a:prstGeom>
        </p:spPr>
      </p:pic>
      <p:sp>
        <p:nvSpPr>
          <p:cNvPr id="41" name="Text Box 60"/>
          <p:cNvSpPr txBox="1">
            <a:spLocks noChangeArrowheads="1"/>
          </p:cNvSpPr>
          <p:nvPr/>
        </p:nvSpPr>
        <p:spPr bwMode="auto">
          <a:xfrm>
            <a:off x="6934200" y="4523601"/>
            <a:ext cx="551754" cy="27699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dirty="0" smtClean="0">
                <a:solidFill>
                  <a:srgbClr val="444444"/>
                </a:solidFill>
                <a:latin typeface="Calibri" pitchFamily="34" charset="0"/>
                <a:cs typeface="Calibri" pitchFamily="34" charset="0"/>
              </a:rPr>
              <a:t>M910</a:t>
            </a:r>
            <a:endParaRPr lang="en-US" sz="1200" dirty="0">
              <a:solidFill>
                <a:srgbClr val="444444"/>
              </a:solidFill>
              <a:latin typeface="Calibri" pitchFamily="34" charset="0"/>
              <a:cs typeface="Calibri" pitchFamily="34" charset="0"/>
            </a:endParaRPr>
          </a:p>
        </p:txBody>
      </p:sp>
      <p:sp>
        <p:nvSpPr>
          <p:cNvPr id="22"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13</a:t>
            </a:fld>
            <a:endParaRPr lang="en-US" dirty="0">
              <a:solidFill>
                <a:srgbClr val="000000">
                  <a:lumMod val="60000"/>
                  <a:lumOff val="40000"/>
                </a:srgbClr>
              </a:solidFill>
            </a:endParaRPr>
          </a:p>
        </p:txBody>
      </p:sp>
    </p:spTree>
    <p:extLst>
      <p:ext uri="{BB962C8B-B14F-4D97-AF65-F5344CB8AC3E}">
        <p14:creationId xmlns:p14="http://schemas.microsoft.com/office/powerpoint/2010/main" val="423297386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85C3"/>
                </a:solidFill>
              </a:rPr>
              <a:t>Active System 800</a:t>
            </a:r>
            <a:br>
              <a:rPr lang="en-US" dirty="0">
                <a:solidFill>
                  <a:srgbClr val="0085C3"/>
                </a:solidFill>
              </a:rPr>
            </a:br>
            <a:r>
              <a:rPr lang="en-US" sz="1800" dirty="0">
                <a:solidFill>
                  <a:srgbClr val="0085C3"/>
                </a:solidFill>
              </a:rPr>
              <a:t>Pre-integrated solution for </a:t>
            </a:r>
            <a:r>
              <a:rPr lang="en-US" sz="1800" dirty="0" smtClean="0">
                <a:solidFill>
                  <a:srgbClr val="0085C3"/>
                </a:solidFill>
              </a:rPr>
              <a:t>simplified, </a:t>
            </a:r>
            <a:r>
              <a:rPr lang="en-US" sz="1800" dirty="0">
                <a:solidFill>
                  <a:srgbClr val="0085C3"/>
                </a:solidFill>
              </a:rPr>
              <a:t>scalable blade server </a:t>
            </a:r>
            <a:r>
              <a:rPr lang="en-US" sz="1800" dirty="0" smtClean="0">
                <a:solidFill>
                  <a:srgbClr val="0085C3"/>
                </a:solidFill>
              </a:rPr>
              <a:t>infrastructures</a:t>
            </a:r>
            <a:endParaRPr lang="en-US" sz="1800" dirty="0">
              <a:solidFill>
                <a:srgbClr val="0085C3"/>
              </a:solidFill>
            </a:endParaRPr>
          </a:p>
        </p:txBody>
      </p:sp>
      <p:sp>
        <p:nvSpPr>
          <p:cNvPr id="5" name="Slide Number Placeholder 4"/>
          <p:cNvSpPr>
            <a:spLocks noGrp="1"/>
          </p:cNvSpPr>
          <p:nvPr>
            <p:ph type="sldNum" sz="quarter" idx="4"/>
          </p:nvPr>
        </p:nvSpPr>
        <p:spPr/>
        <p:txBody>
          <a:bodyPr/>
          <a:lstStyle/>
          <a:p>
            <a:fld id="{DBD5246C-868F-410A-AE52-FE248EDADC46}" type="slidenum">
              <a:rPr lang="en-US" smtClean="0"/>
              <a:pPr/>
              <a:t>14</a:t>
            </a:fld>
            <a:endParaRPr lang="en-US" dirty="0"/>
          </a:p>
        </p:txBody>
      </p:sp>
      <p:sp>
        <p:nvSpPr>
          <p:cNvPr id="6" name="Content Placeholder 1"/>
          <p:cNvSpPr txBox="1">
            <a:spLocks/>
          </p:cNvSpPr>
          <p:nvPr/>
        </p:nvSpPr>
        <p:spPr>
          <a:xfrm>
            <a:off x="468412" y="1495281"/>
            <a:ext cx="5338041" cy="4153315"/>
          </a:xfrm>
          <a:prstGeom prst="rect">
            <a:avLst/>
          </a:prstGeom>
        </p:spPr>
        <p:txBody>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marL="0" indent="0">
              <a:buClr>
                <a:srgbClr val="0085C3"/>
              </a:buClr>
              <a:buNone/>
            </a:pPr>
            <a:r>
              <a:rPr lang="en-US" dirty="0" smtClean="0">
                <a:solidFill>
                  <a:srgbClr val="444444"/>
                </a:solidFill>
              </a:rPr>
              <a:t>Ideal </a:t>
            </a:r>
            <a:r>
              <a:rPr lang="en-US" dirty="0">
                <a:solidFill>
                  <a:srgbClr val="444444"/>
                </a:solidFill>
              </a:rPr>
              <a:t>platform for private clouds and </a:t>
            </a:r>
            <a:r>
              <a:rPr lang="en-US" dirty="0" smtClean="0">
                <a:solidFill>
                  <a:srgbClr val="444444"/>
                </a:solidFill>
              </a:rPr>
              <a:t>apps such </a:t>
            </a:r>
            <a:r>
              <a:rPr lang="en-US" dirty="0">
                <a:solidFill>
                  <a:srgbClr val="444444"/>
                </a:solidFill>
              </a:rPr>
              <a:t>as </a:t>
            </a:r>
            <a:r>
              <a:rPr lang="en-US" dirty="0" smtClean="0">
                <a:solidFill>
                  <a:srgbClr val="444444"/>
                </a:solidFill>
              </a:rPr>
              <a:t>SQL and </a:t>
            </a:r>
            <a:r>
              <a:rPr lang="en-US" dirty="0">
                <a:solidFill>
                  <a:srgbClr val="444444"/>
                </a:solidFill>
              </a:rPr>
              <a:t>collaboration </a:t>
            </a:r>
            <a:r>
              <a:rPr lang="en-US" dirty="0" smtClean="0">
                <a:solidFill>
                  <a:srgbClr val="444444"/>
                </a:solidFill>
              </a:rPr>
              <a:t>that is easily </a:t>
            </a:r>
            <a:r>
              <a:rPr lang="en-US" dirty="0">
                <a:solidFill>
                  <a:srgbClr val="444444"/>
                </a:solidFill>
              </a:rPr>
              <a:t>managed by IT admin with multiple </a:t>
            </a:r>
            <a:r>
              <a:rPr lang="en-US" dirty="0" smtClean="0">
                <a:solidFill>
                  <a:srgbClr val="444444"/>
                </a:solidFill>
              </a:rPr>
              <a:t>roles </a:t>
            </a:r>
          </a:p>
          <a:p>
            <a:pPr marL="0" indent="0">
              <a:buClr>
                <a:srgbClr val="0085C3"/>
              </a:buClr>
              <a:buNone/>
            </a:pPr>
            <a:endParaRPr lang="en-US" sz="1800" dirty="0">
              <a:solidFill>
                <a:srgbClr val="444444"/>
              </a:solidFill>
            </a:endParaRPr>
          </a:p>
          <a:p>
            <a:pPr>
              <a:buClr>
                <a:srgbClr val="444444"/>
              </a:buClr>
            </a:pPr>
            <a:r>
              <a:rPr lang="en-US" sz="1600" b="1" dirty="0">
                <a:solidFill>
                  <a:srgbClr val="444444"/>
                </a:solidFill>
              </a:rPr>
              <a:t>Accelerate </a:t>
            </a:r>
            <a:r>
              <a:rPr lang="en-US" sz="1600" b="1" dirty="0" smtClean="0">
                <a:solidFill>
                  <a:srgbClr val="444444"/>
                </a:solidFill>
              </a:rPr>
              <a:t>time-to-value: </a:t>
            </a:r>
            <a:r>
              <a:rPr lang="en-US" sz="1600" dirty="0" smtClean="0">
                <a:solidFill>
                  <a:srgbClr val="444444"/>
                </a:solidFill>
              </a:rPr>
              <a:t>make </a:t>
            </a:r>
            <a:r>
              <a:rPr lang="en-US" sz="1600" dirty="0">
                <a:solidFill>
                  <a:srgbClr val="444444"/>
                </a:solidFill>
              </a:rPr>
              <a:t>virtual infrastructure </a:t>
            </a:r>
            <a:r>
              <a:rPr lang="en-US" sz="1600" dirty="0" smtClean="0">
                <a:solidFill>
                  <a:srgbClr val="444444"/>
                </a:solidFill>
              </a:rPr>
              <a:t>rapidly productive for </a:t>
            </a:r>
            <a:r>
              <a:rPr lang="en-US" sz="1600" dirty="0">
                <a:solidFill>
                  <a:srgbClr val="444444"/>
                </a:solidFill>
              </a:rPr>
              <a:t>applications </a:t>
            </a:r>
            <a:r>
              <a:rPr lang="en-US" sz="1600" dirty="0" smtClean="0">
                <a:solidFill>
                  <a:srgbClr val="444444"/>
                </a:solidFill>
              </a:rPr>
              <a:t>and cloud </a:t>
            </a:r>
            <a:r>
              <a:rPr lang="en-US" sz="1600" dirty="0">
                <a:solidFill>
                  <a:srgbClr val="444444"/>
                </a:solidFill>
              </a:rPr>
              <a:t>initiatives</a:t>
            </a:r>
          </a:p>
          <a:p>
            <a:pPr>
              <a:buClr>
                <a:srgbClr val="444444"/>
              </a:buClr>
            </a:pPr>
            <a:endParaRPr lang="en-US" sz="1400" dirty="0">
              <a:solidFill>
                <a:srgbClr val="444444"/>
              </a:solidFill>
            </a:endParaRPr>
          </a:p>
          <a:p>
            <a:pPr>
              <a:buClr>
                <a:srgbClr val="444444"/>
              </a:buClr>
            </a:pPr>
            <a:r>
              <a:rPr lang="en-US" sz="1600" b="1" dirty="0">
                <a:solidFill>
                  <a:srgbClr val="444444"/>
                </a:solidFill>
              </a:rPr>
              <a:t>Drive </a:t>
            </a:r>
            <a:r>
              <a:rPr lang="en-US" sz="1600" b="1" dirty="0" smtClean="0">
                <a:solidFill>
                  <a:srgbClr val="444444"/>
                </a:solidFill>
              </a:rPr>
              <a:t>efficiency and lower risk: </a:t>
            </a:r>
            <a:r>
              <a:rPr lang="en-US" sz="1600" dirty="0" smtClean="0">
                <a:solidFill>
                  <a:srgbClr val="444444"/>
                </a:solidFill>
              </a:rPr>
              <a:t>pre-engineered infrastructure for greater reliability, standardization and reduced </a:t>
            </a:r>
            <a:r>
              <a:rPr lang="en-US" sz="1600" dirty="0">
                <a:solidFill>
                  <a:srgbClr val="444444"/>
                </a:solidFill>
              </a:rPr>
              <a:t>time </a:t>
            </a:r>
            <a:r>
              <a:rPr lang="en-US" sz="1600" dirty="0" smtClean="0">
                <a:solidFill>
                  <a:srgbClr val="444444"/>
                </a:solidFill>
              </a:rPr>
              <a:t>and </a:t>
            </a:r>
            <a:r>
              <a:rPr lang="en-US" sz="1600" dirty="0">
                <a:solidFill>
                  <a:srgbClr val="444444"/>
                </a:solidFill>
              </a:rPr>
              <a:t>costs</a:t>
            </a:r>
          </a:p>
          <a:p>
            <a:pPr>
              <a:buClr>
                <a:srgbClr val="444444"/>
              </a:buClr>
            </a:pPr>
            <a:endParaRPr lang="en-US" sz="1600" dirty="0">
              <a:solidFill>
                <a:srgbClr val="444444"/>
              </a:solidFill>
            </a:endParaRPr>
          </a:p>
          <a:p>
            <a:pPr>
              <a:buClr>
                <a:srgbClr val="444444"/>
              </a:buClr>
            </a:pPr>
            <a:r>
              <a:rPr lang="en-US" sz="1600" b="1" dirty="0">
                <a:solidFill>
                  <a:srgbClr val="444444"/>
                </a:solidFill>
              </a:rPr>
              <a:t>Deliver </a:t>
            </a:r>
            <a:r>
              <a:rPr lang="en-US" sz="1600" b="1" dirty="0" smtClean="0">
                <a:solidFill>
                  <a:srgbClr val="444444"/>
                </a:solidFill>
              </a:rPr>
              <a:t>future-proof scalability and flexibility: </a:t>
            </a:r>
            <a:r>
              <a:rPr lang="en-US" sz="1600" dirty="0" smtClean="0">
                <a:solidFill>
                  <a:srgbClr val="444444"/>
                </a:solidFill>
              </a:rPr>
              <a:t>provide </a:t>
            </a:r>
            <a:r>
              <a:rPr lang="en-US" sz="1600" dirty="0">
                <a:solidFill>
                  <a:srgbClr val="444444"/>
                </a:solidFill>
              </a:rPr>
              <a:t>the foundation with robust </a:t>
            </a:r>
            <a:r>
              <a:rPr lang="en-US" sz="1600" dirty="0" smtClean="0">
                <a:solidFill>
                  <a:srgbClr val="444444"/>
                </a:solidFill>
              </a:rPr>
              <a:t>and scalable </a:t>
            </a:r>
            <a:r>
              <a:rPr lang="en-US" sz="1600" dirty="0">
                <a:solidFill>
                  <a:srgbClr val="444444"/>
                </a:solidFill>
              </a:rPr>
              <a:t>data </a:t>
            </a:r>
            <a:r>
              <a:rPr lang="en-US" sz="1600" dirty="0" smtClean="0">
                <a:solidFill>
                  <a:srgbClr val="444444"/>
                </a:solidFill>
              </a:rPr>
              <a:t>center </a:t>
            </a:r>
            <a:r>
              <a:rPr lang="en-US" sz="1600" dirty="0">
                <a:solidFill>
                  <a:srgbClr val="444444"/>
                </a:solidFill>
              </a:rPr>
              <a:t>infrastructure</a:t>
            </a:r>
          </a:p>
        </p:txBody>
      </p:sp>
      <p:grpSp>
        <p:nvGrpSpPr>
          <p:cNvPr id="7" name="Group 6"/>
          <p:cNvGrpSpPr/>
          <p:nvPr/>
        </p:nvGrpSpPr>
        <p:grpSpPr>
          <a:xfrm>
            <a:off x="6449821" y="1479871"/>
            <a:ext cx="1716636" cy="4184151"/>
            <a:chOff x="4569864" y="1211166"/>
            <a:chExt cx="1716636" cy="4184150"/>
          </a:xfrm>
        </p:grpSpPr>
        <p:pic>
          <p:nvPicPr>
            <p:cNvPr id="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69864" y="1211166"/>
              <a:ext cx="1716636" cy="4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274129" y="1698171"/>
              <a:ext cx="318407" cy="146958"/>
            </a:xfrm>
            <a:prstGeom prst="rect">
              <a:avLst/>
            </a:prstGeom>
            <a:solidFill>
              <a:schemeClr val="bg2"/>
            </a:solidFill>
            <a:effectLst/>
          </p:spPr>
          <p:txBody>
            <a:bodyPr wrap="square" rtlCol="0" anchor="t">
              <a:normAutofit fontScale="25000" lnSpcReduction="20000"/>
            </a:bodyPr>
            <a:lstStyle/>
            <a:p>
              <a:pPr algn="ctr" fontAlgn="base">
                <a:lnSpc>
                  <a:spcPct val="90000"/>
                </a:lnSpc>
                <a:spcBef>
                  <a:spcPts val="100"/>
                </a:spcBef>
                <a:spcAft>
                  <a:spcPts val="100"/>
                </a:spcAft>
              </a:pPr>
              <a:endParaRPr lang="en-US" sz="2000" dirty="0">
                <a:solidFill>
                  <a:srgbClr val="FFFFFF"/>
                </a:solidFill>
                <a:latin typeface="+mn-lt"/>
              </a:endParaRPr>
            </a:p>
          </p:txBody>
        </p:sp>
      </p:grpSp>
    </p:spTree>
    <p:extLst>
      <p:ext uri="{BB962C8B-B14F-4D97-AF65-F5344CB8AC3E}">
        <p14:creationId xmlns:p14="http://schemas.microsoft.com/office/powerpoint/2010/main" val="213813379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tad_walsh\Documents\Plasma\Plasma photos\03_Plasma_03-iso_3-5_fixed.jpg"/>
          <p:cNvPicPr>
            <a:picLocks noChangeAspect="1" noChangeArrowheads="1"/>
          </p:cNvPicPr>
          <p:nvPr/>
        </p:nvPicPr>
        <p:blipFill>
          <a:blip r:embed="rId3" cstate="print"/>
          <a:srcRect/>
          <a:stretch>
            <a:fillRect/>
          </a:stretch>
        </p:blipFill>
        <p:spPr bwMode="auto">
          <a:xfrm>
            <a:off x="5257800" y="1371600"/>
            <a:ext cx="3276600" cy="3574473"/>
          </a:xfrm>
          <a:prstGeom prst="rect">
            <a:avLst/>
          </a:prstGeom>
          <a:noFill/>
        </p:spPr>
      </p:pic>
      <p:sp>
        <p:nvSpPr>
          <p:cNvPr id="2" name="Title 1"/>
          <p:cNvSpPr>
            <a:spLocks noGrp="1"/>
          </p:cNvSpPr>
          <p:nvPr>
            <p:ph type="title"/>
          </p:nvPr>
        </p:nvSpPr>
        <p:spPr>
          <a:xfrm>
            <a:off x="457200" y="261562"/>
            <a:ext cx="8534400" cy="853560"/>
          </a:xfrm>
        </p:spPr>
        <p:txBody>
          <a:bodyPr/>
          <a:lstStyle/>
          <a:p>
            <a:r>
              <a:rPr lang="en-US" dirty="0" smtClean="0">
                <a:solidFill>
                  <a:srgbClr val="0085C3"/>
                </a:solidFill>
              </a:rPr>
              <a:t>Dell PowerEdge </a:t>
            </a:r>
            <a:r>
              <a:rPr lang="en-US" dirty="0">
                <a:solidFill>
                  <a:srgbClr val="0085C3"/>
                </a:solidFill>
              </a:rPr>
              <a:t>VRTX</a:t>
            </a:r>
            <a:br>
              <a:rPr lang="en-US" dirty="0">
                <a:solidFill>
                  <a:srgbClr val="0085C3"/>
                </a:solidFill>
              </a:rPr>
            </a:br>
            <a:r>
              <a:rPr lang="en-US" sz="1800" dirty="0">
                <a:solidFill>
                  <a:srgbClr val="0085C3"/>
                </a:solidFill>
              </a:rPr>
              <a:t>R</a:t>
            </a:r>
            <a:r>
              <a:rPr lang="en-US" sz="1800" dirty="0" smtClean="0">
                <a:solidFill>
                  <a:srgbClr val="0085C3"/>
                </a:solidFill>
              </a:rPr>
              <a:t>evolutionary </a:t>
            </a:r>
            <a:r>
              <a:rPr lang="en-US" sz="1800" dirty="0">
                <a:solidFill>
                  <a:srgbClr val="0085C3"/>
                </a:solidFill>
              </a:rPr>
              <a:t>fully integrated, scalable, easy-to-manage </a:t>
            </a:r>
            <a:br>
              <a:rPr lang="en-US" sz="1800" dirty="0">
                <a:solidFill>
                  <a:srgbClr val="0085C3"/>
                </a:solidFill>
              </a:rPr>
            </a:br>
            <a:r>
              <a:rPr lang="en-US" sz="1800" dirty="0">
                <a:solidFill>
                  <a:srgbClr val="0085C3"/>
                </a:solidFill>
              </a:rPr>
              <a:t>office</a:t>
            </a:r>
            <a:r>
              <a:rPr lang="en-US" sz="1800" dirty="0" smtClean="0">
                <a:solidFill>
                  <a:srgbClr val="0085C3"/>
                </a:solidFill>
              </a:rPr>
              <a:t>-optimized </a:t>
            </a:r>
            <a:r>
              <a:rPr lang="en-US" sz="1800" dirty="0">
                <a:solidFill>
                  <a:srgbClr val="0085C3"/>
                </a:solidFill>
              </a:rPr>
              <a:t>data </a:t>
            </a:r>
            <a:r>
              <a:rPr lang="en-US" sz="1800" dirty="0" smtClean="0">
                <a:solidFill>
                  <a:srgbClr val="0085C3"/>
                </a:solidFill>
              </a:rPr>
              <a:t>center</a:t>
            </a:r>
            <a:endParaRPr lang="en-US" sz="1800" dirty="0">
              <a:solidFill>
                <a:srgbClr val="0085C3"/>
              </a:solidFill>
            </a:endParaRPr>
          </a:p>
        </p:txBody>
      </p:sp>
      <p:sp>
        <p:nvSpPr>
          <p:cNvPr id="5" name="Slide Number Placeholder 4"/>
          <p:cNvSpPr>
            <a:spLocks noGrp="1"/>
          </p:cNvSpPr>
          <p:nvPr>
            <p:ph type="sldNum" sz="quarter" idx="4"/>
          </p:nvPr>
        </p:nvSpPr>
        <p:spPr/>
        <p:txBody>
          <a:bodyPr/>
          <a:lstStyle/>
          <a:p>
            <a:fld id="{DBD5246C-868F-410A-AE52-FE248EDADC46}" type="slidenum">
              <a:rPr lang="en-US" smtClean="0">
                <a:solidFill>
                  <a:srgbClr val="000000">
                    <a:lumMod val="60000"/>
                    <a:lumOff val="40000"/>
                  </a:srgbClr>
                </a:solidFill>
              </a:rPr>
              <a:pPr/>
              <a:t>15</a:t>
            </a:fld>
            <a:endParaRPr lang="en-US" dirty="0">
              <a:solidFill>
                <a:srgbClr val="000000">
                  <a:lumMod val="60000"/>
                  <a:lumOff val="40000"/>
                </a:srgbClr>
              </a:solidFill>
            </a:endParaRPr>
          </a:p>
        </p:txBody>
      </p:sp>
      <p:sp>
        <p:nvSpPr>
          <p:cNvPr id="6" name="Content Placeholder 1"/>
          <p:cNvSpPr txBox="1">
            <a:spLocks/>
          </p:cNvSpPr>
          <p:nvPr/>
        </p:nvSpPr>
        <p:spPr>
          <a:xfrm>
            <a:off x="468412" y="1495281"/>
            <a:ext cx="5338041" cy="4153315"/>
          </a:xfrm>
          <a:prstGeom prst="rect">
            <a:avLst/>
          </a:prstGeom>
        </p:spPr>
        <p:txBody>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r>
              <a:rPr lang="en-US" sz="1400" b="1" dirty="0"/>
              <a:t>Experience greater simplicity  </a:t>
            </a:r>
          </a:p>
          <a:p>
            <a:pPr lvl="1"/>
            <a:r>
              <a:rPr lang="en-US" sz="1200" dirty="0"/>
              <a:t>Save space with servers, storage and networking </a:t>
            </a:r>
            <a:br>
              <a:rPr lang="en-US" sz="1200" dirty="0"/>
            </a:br>
            <a:r>
              <a:rPr lang="en-US" sz="1200" dirty="0"/>
              <a:t>converged into a desk-side chassis </a:t>
            </a:r>
          </a:p>
          <a:p>
            <a:pPr lvl="1"/>
            <a:r>
              <a:rPr lang="en-US" sz="1200" dirty="0"/>
              <a:t>Familiar platforms and technologies inside the box  </a:t>
            </a:r>
          </a:p>
          <a:p>
            <a:pPr lvl="1"/>
            <a:r>
              <a:rPr lang="en-US" sz="1200" dirty="0"/>
              <a:t>Integrated, pre-tested and certified for </a:t>
            </a:r>
            <a:br>
              <a:rPr lang="en-US" sz="1200" dirty="0"/>
            </a:br>
            <a:r>
              <a:rPr lang="en-US" sz="1200" dirty="0"/>
              <a:t>confident deployment</a:t>
            </a:r>
          </a:p>
          <a:p>
            <a:endParaRPr lang="en-US" sz="1400" b="1" dirty="0"/>
          </a:p>
          <a:p>
            <a:r>
              <a:rPr lang="en-US" sz="1400" b="1" dirty="0" smtClean="0"/>
              <a:t>Realize </a:t>
            </a:r>
            <a:r>
              <a:rPr lang="en-US" sz="1400" b="1" dirty="0"/>
              <a:t>improved efficiency </a:t>
            </a:r>
          </a:p>
          <a:p>
            <a:pPr lvl="1"/>
            <a:r>
              <a:rPr lang="en-US" sz="1200" dirty="0"/>
              <a:t>Save time and reduce potential for error with </a:t>
            </a:r>
            <a:br>
              <a:rPr lang="en-US" sz="1200" dirty="0"/>
            </a:br>
            <a:r>
              <a:rPr lang="en-US" sz="1200" dirty="0"/>
              <a:t>unified and simplified systems management</a:t>
            </a:r>
          </a:p>
          <a:p>
            <a:pPr lvl="1"/>
            <a:r>
              <a:rPr lang="en-US" sz="1200" dirty="0"/>
              <a:t>Ensure more uptime with </a:t>
            </a:r>
            <a:r>
              <a:rPr lang="en-US" sz="1200" dirty="0" smtClean="0"/>
              <a:t>high-availability </a:t>
            </a:r>
            <a:r>
              <a:rPr lang="en-US" sz="1200" dirty="0"/>
              <a:t/>
            </a:r>
            <a:br>
              <a:rPr lang="en-US" sz="1200" dirty="0"/>
            </a:br>
            <a:r>
              <a:rPr lang="en-US" sz="1200" dirty="0"/>
              <a:t>features and live migration  </a:t>
            </a:r>
          </a:p>
          <a:p>
            <a:pPr lvl="1"/>
            <a:r>
              <a:rPr lang="en-US" sz="1200" dirty="0"/>
              <a:t>Reduce capital and operational expenses</a:t>
            </a:r>
            <a:br>
              <a:rPr lang="en-US" sz="1200" dirty="0"/>
            </a:br>
            <a:r>
              <a:rPr lang="en-US" sz="1200" dirty="0"/>
              <a:t>with consolidation and </a:t>
            </a:r>
            <a:r>
              <a:rPr lang="en-US" sz="1200" dirty="0" smtClean="0"/>
              <a:t>virtualization </a:t>
            </a:r>
            <a:endParaRPr lang="en-US" sz="1200" dirty="0"/>
          </a:p>
          <a:p>
            <a:endParaRPr lang="en-US" sz="1400" b="1" dirty="0"/>
          </a:p>
          <a:p>
            <a:r>
              <a:rPr lang="en-US" sz="1400" b="1" dirty="0"/>
              <a:t>Discover greater versatility   </a:t>
            </a:r>
          </a:p>
          <a:p>
            <a:pPr lvl="1"/>
            <a:r>
              <a:rPr lang="en-US" sz="1200" dirty="0"/>
              <a:t>Office power profile and desk-side acoustics</a:t>
            </a:r>
          </a:p>
          <a:p>
            <a:pPr lvl="1"/>
            <a:r>
              <a:rPr lang="en-US" sz="1200" dirty="0"/>
              <a:t>Extensive scalability within a stable platform </a:t>
            </a:r>
          </a:p>
          <a:p>
            <a:pPr lvl="1"/>
            <a:r>
              <a:rPr lang="en-US" sz="1200" dirty="0"/>
              <a:t>Support for future PowerEdge 13</a:t>
            </a:r>
            <a:r>
              <a:rPr lang="en-US" sz="1200" baseline="30000" dirty="0"/>
              <a:t>th</a:t>
            </a:r>
            <a:r>
              <a:rPr lang="en-US" sz="1200" dirty="0"/>
              <a:t> generation </a:t>
            </a:r>
            <a:br>
              <a:rPr lang="en-US" sz="1200" dirty="0"/>
            </a:br>
            <a:r>
              <a:rPr lang="en-US" sz="1200" dirty="0"/>
              <a:t>servers protects IT investment</a:t>
            </a:r>
          </a:p>
        </p:txBody>
      </p:sp>
      <p:sp>
        <p:nvSpPr>
          <p:cNvPr id="12" name="TextBox 11"/>
          <p:cNvSpPr txBox="1"/>
          <p:nvPr/>
        </p:nvSpPr>
        <p:spPr>
          <a:xfrm>
            <a:off x="5638800" y="5010090"/>
            <a:ext cx="2667000" cy="400110"/>
          </a:xfrm>
          <a:prstGeom prst="rect">
            <a:avLst/>
          </a:prstGeom>
          <a:noFill/>
        </p:spPr>
        <p:txBody>
          <a:bodyPr wrap="square" rtlCol="0">
            <a:spAutoFit/>
          </a:bodyPr>
          <a:lstStyle/>
          <a:p>
            <a:r>
              <a:rPr lang="en-US" sz="1000" dirty="0" smtClean="0">
                <a:solidFill>
                  <a:srgbClr val="444444"/>
                </a:solidFill>
                <a:latin typeface="Museo Sans For Dell"/>
              </a:rPr>
              <a:t>Dell PowerEdge VRTX with four half-height server nodes and 12 3.5-inch HDDs</a:t>
            </a:r>
            <a:endParaRPr lang="en-US" sz="1000" dirty="0">
              <a:solidFill>
                <a:srgbClr val="444444"/>
              </a:solidFill>
              <a:latin typeface="Museo Sans For Dell"/>
            </a:endParaRPr>
          </a:p>
        </p:txBody>
      </p:sp>
    </p:spTree>
    <p:extLst>
      <p:ext uri="{BB962C8B-B14F-4D97-AF65-F5344CB8AC3E}">
        <p14:creationId xmlns:p14="http://schemas.microsoft.com/office/powerpoint/2010/main" val="158567228"/>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Density is about more than compactness</a:t>
            </a:r>
            <a:endParaRPr lang="en-US" dirty="0"/>
          </a:p>
        </p:txBody>
      </p:sp>
      <p:sp>
        <p:nvSpPr>
          <p:cNvPr id="3" name="Content Placeholder 2"/>
          <p:cNvSpPr>
            <a:spLocks noGrp="1"/>
          </p:cNvSpPr>
          <p:nvPr>
            <p:ph sz="half" idx="1"/>
          </p:nvPr>
        </p:nvSpPr>
        <p:spPr>
          <a:xfrm>
            <a:off x="457200" y="1292352"/>
            <a:ext cx="8267140" cy="2865400"/>
          </a:xfrm>
        </p:spPr>
        <p:txBody>
          <a:bodyPr/>
          <a:lstStyle/>
          <a:p>
            <a:pPr>
              <a:buClr>
                <a:srgbClr val="444444"/>
              </a:buClr>
            </a:pPr>
            <a:r>
              <a:rPr lang="en-US" b="1" dirty="0" smtClean="0">
                <a:solidFill>
                  <a:srgbClr val="444444"/>
                </a:solidFill>
              </a:rPr>
              <a:t>The innovators’ dilemma</a:t>
            </a:r>
          </a:p>
          <a:p>
            <a:pPr>
              <a:buClr>
                <a:srgbClr val="444444"/>
              </a:buClr>
            </a:pPr>
            <a:r>
              <a:rPr lang="en-US" dirty="0" smtClean="0">
                <a:solidFill>
                  <a:srgbClr val="444444"/>
                </a:solidFill>
              </a:rPr>
              <a:t>Density creates room for something </a:t>
            </a:r>
            <a:r>
              <a:rPr lang="en-US" b="1" dirty="0" smtClean="0">
                <a:solidFill>
                  <a:srgbClr val="444444"/>
                </a:solidFill>
              </a:rPr>
              <a:t>new </a:t>
            </a:r>
          </a:p>
          <a:p>
            <a:pPr lvl="1">
              <a:buClr>
                <a:srgbClr val="444444"/>
              </a:buClr>
            </a:pPr>
            <a:r>
              <a:rPr lang="en-US" dirty="0" smtClean="0">
                <a:solidFill>
                  <a:srgbClr val="444444"/>
                </a:solidFill>
              </a:rPr>
              <a:t>M1000e is the vehicle for the </a:t>
            </a:r>
            <a:r>
              <a:rPr lang="en-US" b="1" dirty="0" smtClean="0">
                <a:solidFill>
                  <a:srgbClr val="444444"/>
                </a:solidFill>
              </a:rPr>
              <a:t>converged blade data center</a:t>
            </a:r>
          </a:p>
          <a:p>
            <a:pPr lvl="1">
              <a:buClr>
                <a:srgbClr val="444444"/>
              </a:buClr>
            </a:pPr>
            <a:r>
              <a:rPr lang="en-US" dirty="0" smtClean="0">
                <a:solidFill>
                  <a:srgbClr val="444444"/>
                </a:solidFill>
              </a:rPr>
              <a:t>MXL and IOA allow for 64 ports of 10GbE on fabric A</a:t>
            </a:r>
          </a:p>
          <a:p>
            <a:pPr lvl="1">
              <a:buClr>
                <a:srgbClr val="444444"/>
              </a:buClr>
            </a:pPr>
            <a:r>
              <a:rPr lang="en-US" dirty="0" smtClean="0">
                <a:solidFill>
                  <a:srgbClr val="444444"/>
                </a:solidFill>
              </a:rPr>
              <a:t>32 M420s takes full advantage of those ports</a:t>
            </a:r>
          </a:p>
          <a:p>
            <a:pPr lvl="1">
              <a:buClr>
                <a:srgbClr val="444444"/>
              </a:buClr>
            </a:pPr>
            <a:r>
              <a:rPr lang="en-US" dirty="0" smtClean="0">
                <a:solidFill>
                  <a:srgbClr val="444444"/>
                </a:solidFill>
              </a:rPr>
              <a:t>PS-M4110 allows for simple deployment of enterprise storage</a:t>
            </a:r>
          </a:p>
          <a:p>
            <a:pPr lvl="1">
              <a:buClr>
                <a:srgbClr val="444444"/>
              </a:buClr>
            </a:pPr>
            <a:r>
              <a:rPr lang="en-US" dirty="0" smtClean="0">
                <a:solidFill>
                  <a:srgbClr val="444444"/>
                </a:solidFill>
              </a:rPr>
              <a:t>CMC enables simple management of this ecosystem</a:t>
            </a:r>
          </a:p>
          <a:p>
            <a:pPr lvl="1"/>
            <a:endParaRPr lang="en-US" dirty="0" smtClean="0">
              <a:solidFill>
                <a:srgbClr val="444444"/>
              </a:solidFill>
            </a:endParaRPr>
          </a:p>
          <a:p>
            <a:endParaRPr lang="en-US" dirty="0">
              <a:solidFill>
                <a:srgbClr val="444444"/>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6" y="3352805"/>
            <a:ext cx="2713037"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16</a:t>
            </a:fld>
            <a:endParaRPr lang="en-US" dirty="0">
              <a:solidFill>
                <a:srgbClr val="000000">
                  <a:lumMod val="60000"/>
                  <a:lumOff val="40000"/>
                </a:srgbClr>
              </a:solidFill>
            </a:endParaRPr>
          </a:p>
        </p:txBody>
      </p:sp>
    </p:spTree>
    <p:extLst>
      <p:ext uri="{BB962C8B-B14F-4D97-AF65-F5344CB8AC3E}">
        <p14:creationId xmlns:p14="http://schemas.microsoft.com/office/powerpoint/2010/main" val="288252466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PowerEdge-C: Cloud Builders, Web 2.0, HPC</a:t>
            </a:r>
            <a:endParaRPr lang="en-US" dirty="0"/>
          </a:p>
        </p:txBody>
      </p:sp>
      <p:grpSp>
        <p:nvGrpSpPr>
          <p:cNvPr id="9" name="Group 8"/>
          <p:cNvGrpSpPr/>
          <p:nvPr/>
        </p:nvGrpSpPr>
        <p:grpSpPr>
          <a:xfrm>
            <a:off x="3649465" y="934834"/>
            <a:ext cx="2110330" cy="2318238"/>
            <a:chOff x="4822166" y="1502984"/>
            <a:chExt cx="2110330" cy="1738679"/>
          </a:xfrm>
        </p:grpSpPr>
        <p:sp>
          <p:nvSpPr>
            <p:cNvPr id="10" name="Rounded Rectangle 9"/>
            <p:cNvSpPr/>
            <p:nvPr/>
          </p:nvSpPr>
          <p:spPr>
            <a:xfrm>
              <a:off x="4906501" y="1502984"/>
              <a:ext cx="1731544" cy="724593"/>
            </a:xfrm>
            <a:prstGeom prst="roundRect">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91440" rIns="0" bIns="91440" anchor="ctr"/>
            <a:lstStyle/>
            <a:p>
              <a:pPr algn="ctr">
                <a:defRPr/>
              </a:pPr>
              <a:r>
                <a:rPr lang="en-US" sz="1200" b="1" dirty="0" smtClean="0">
                  <a:solidFill>
                    <a:srgbClr val="FFFFFF"/>
                  </a:solidFill>
                  <a:cs typeface="Arial" pitchFamily="34" charset="0"/>
                </a:rPr>
                <a:t>2U </a:t>
              </a:r>
              <a:r>
                <a:rPr lang="en-US" sz="1200" b="1" dirty="0">
                  <a:solidFill>
                    <a:srgbClr val="FFFFFF"/>
                  </a:solidFill>
                  <a:cs typeface="Arial" pitchFamily="34" charset="0"/>
                </a:rPr>
                <a:t>shared infrastructure</a:t>
              </a:r>
            </a:p>
            <a:p>
              <a:pPr algn="ctr">
                <a:defRPr/>
              </a:pPr>
              <a:r>
                <a:rPr lang="en-US" sz="1200" b="1" dirty="0" smtClean="0">
                  <a:solidFill>
                    <a:srgbClr val="FFFFFF"/>
                  </a:solidFill>
                  <a:cs typeface="Arial" pitchFamily="34" charset="0"/>
                </a:rPr>
                <a:t>PowerEdge C6220</a:t>
              </a:r>
              <a:endParaRPr lang="en-US" sz="1200" b="1" dirty="0">
                <a:solidFill>
                  <a:srgbClr val="FFFFFF"/>
                </a:solidFill>
                <a:cs typeface="Arial" pitchFamily="34" charset="0"/>
              </a:endParaRPr>
            </a:p>
          </p:txBody>
        </p:sp>
        <p:pic>
          <p:nvPicPr>
            <p:cNvPr id="11" name="Picture 14" descr="C:\Users\Steven_Croce\Documents\CloudEdge\photography\retouched\PowerEdge_C6100\poweredge_dcs_c6100_11090012_3half_inchdrive_1530rf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2166" y="2378972"/>
              <a:ext cx="1785774" cy="814615"/>
            </a:xfrm>
            <a:prstGeom prst="rect">
              <a:avLst/>
            </a:prstGeom>
            <a:noFill/>
          </p:spPr>
        </p:pic>
        <p:pic>
          <p:nvPicPr>
            <p:cNvPr id="12" name="Picture 11" descr="intel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3594" y="2859259"/>
              <a:ext cx="588902" cy="382404"/>
            </a:xfrm>
            <a:prstGeom prst="rect">
              <a:avLst/>
            </a:prstGeom>
          </p:spPr>
        </p:pic>
      </p:grpSp>
      <p:grpSp>
        <p:nvGrpSpPr>
          <p:cNvPr id="13" name="Group 12"/>
          <p:cNvGrpSpPr/>
          <p:nvPr/>
        </p:nvGrpSpPr>
        <p:grpSpPr>
          <a:xfrm>
            <a:off x="6105527" y="934832"/>
            <a:ext cx="1852675" cy="2250593"/>
            <a:chOff x="2624082" y="1502984"/>
            <a:chExt cx="1852675" cy="1687945"/>
          </a:xfrm>
        </p:grpSpPr>
        <p:sp>
          <p:nvSpPr>
            <p:cNvPr id="14" name="Rounded Rectangle 13"/>
            <p:cNvSpPr/>
            <p:nvPr/>
          </p:nvSpPr>
          <p:spPr>
            <a:xfrm>
              <a:off x="2624082" y="1502984"/>
              <a:ext cx="1819273" cy="755858"/>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91440" rIns="0" bIns="91440" anchor="ctr"/>
            <a:lstStyle/>
            <a:p>
              <a:pPr algn="ctr"/>
              <a:r>
                <a:rPr lang="en-US" sz="1200" b="1" dirty="0" smtClean="0">
                  <a:solidFill>
                    <a:srgbClr val="FFFFFF"/>
                  </a:solidFill>
                  <a:ea typeface="PMingLiU"/>
                  <a:cs typeface="Arial" pitchFamily="34" charset="0"/>
                </a:rPr>
                <a:t>3U PCIe expansion </a:t>
              </a:r>
              <a:r>
                <a:rPr lang="en-US" sz="1200" b="1" dirty="0">
                  <a:solidFill>
                    <a:srgbClr val="FFFFFF"/>
                  </a:solidFill>
                  <a:ea typeface="PMingLiU"/>
                  <a:cs typeface="Arial" pitchFamily="34" charset="0"/>
                </a:rPr>
                <a:t>chassis</a:t>
              </a:r>
              <a:endParaRPr lang="en-US" sz="1200" b="1" dirty="0" smtClean="0">
                <a:solidFill>
                  <a:srgbClr val="FFFFFF"/>
                </a:solidFill>
                <a:ea typeface="PMingLiU"/>
                <a:cs typeface="Arial" pitchFamily="34" charset="0"/>
              </a:endParaRPr>
            </a:p>
            <a:p>
              <a:pPr algn="ctr"/>
              <a:r>
                <a:rPr lang="en-US" sz="1200" b="1" dirty="0">
                  <a:solidFill>
                    <a:srgbClr val="FFFFFF"/>
                  </a:solidFill>
                  <a:cs typeface="Arial" pitchFamily="34" charset="0"/>
                </a:rPr>
                <a:t>PowerEdge </a:t>
              </a:r>
              <a:r>
                <a:rPr lang="en-US" sz="1200" b="1" dirty="0" smtClean="0">
                  <a:solidFill>
                    <a:srgbClr val="FFFFFF"/>
                  </a:solidFill>
                  <a:ea typeface="PMingLiU"/>
                  <a:cs typeface="Arial" pitchFamily="34" charset="0"/>
                </a:rPr>
                <a:t>C410X</a:t>
              </a:r>
            </a:p>
          </p:txBody>
        </p:sp>
        <p:pic>
          <p:nvPicPr>
            <p:cNvPr id="15"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32846" y="2360358"/>
              <a:ext cx="1843911" cy="830571"/>
            </a:xfrm>
            <a:prstGeom prst="rect">
              <a:avLst/>
            </a:prstGeom>
            <a:noFill/>
            <a:ln w="9525">
              <a:noFill/>
              <a:miter lim="800000"/>
              <a:headEnd/>
              <a:tailEnd/>
            </a:ln>
          </p:spPr>
        </p:pic>
      </p:grpSp>
      <p:grpSp>
        <p:nvGrpSpPr>
          <p:cNvPr id="16" name="Group 15"/>
          <p:cNvGrpSpPr/>
          <p:nvPr/>
        </p:nvGrpSpPr>
        <p:grpSpPr>
          <a:xfrm>
            <a:off x="936010" y="934832"/>
            <a:ext cx="2406051" cy="2698405"/>
            <a:chOff x="7010400" y="1465652"/>
            <a:chExt cx="2406051" cy="2023804"/>
          </a:xfrm>
        </p:grpSpPr>
        <p:pic>
          <p:nvPicPr>
            <p:cNvPr id="17"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010400" y="2253786"/>
              <a:ext cx="1959078" cy="1235670"/>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nvSpPr>
          <p:spPr>
            <a:xfrm>
              <a:off x="7162246" y="1465652"/>
              <a:ext cx="1731544" cy="755857"/>
            </a:xfrm>
            <a:prstGeom prst="roundRect">
              <a:avLst>
                <a:gd name="adj" fmla="val 0"/>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91440" rIns="0" bIns="91440" anchor="ctr"/>
            <a:lstStyle/>
            <a:p>
              <a:pPr algn="ctr">
                <a:defRPr/>
              </a:pPr>
              <a:r>
                <a:rPr lang="en-US" sz="1200" b="1" dirty="0" smtClean="0">
                  <a:solidFill>
                    <a:srgbClr val="FFFFFF"/>
                  </a:solidFill>
                  <a:cs typeface="Arial" pitchFamily="34" charset="0"/>
                </a:rPr>
                <a:t>3U </a:t>
              </a:r>
              <a:r>
                <a:rPr lang="en-US" sz="1200" b="1" dirty="0">
                  <a:solidFill>
                    <a:srgbClr val="FFFFFF"/>
                  </a:solidFill>
                  <a:cs typeface="Arial" pitchFamily="34" charset="0"/>
                </a:rPr>
                <a:t>shared infrastructure microserver </a:t>
              </a:r>
            </a:p>
            <a:p>
              <a:pPr algn="ctr">
                <a:defRPr/>
              </a:pPr>
              <a:r>
                <a:rPr lang="en-US" sz="1200" b="1" dirty="0" smtClean="0">
                  <a:solidFill>
                    <a:srgbClr val="FFFFFF"/>
                  </a:solidFill>
                  <a:cs typeface="Arial" pitchFamily="34" charset="0"/>
                </a:rPr>
                <a:t>PowerEdge c5220</a:t>
              </a:r>
              <a:endParaRPr lang="en-US" sz="1200" b="1" dirty="0">
                <a:solidFill>
                  <a:srgbClr val="FFFFFF"/>
                </a:solidFill>
                <a:cs typeface="Arial" pitchFamily="34" charset="0"/>
              </a:endParaRPr>
            </a:p>
          </p:txBody>
        </p:sp>
        <p:pic>
          <p:nvPicPr>
            <p:cNvPr id="19" name="Picture 18" descr="intel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27549" y="2806217"/>
              <a:ext cx="588902" cy="382404"/>
            </a:xfrm>
            <a:prstGeom prst="rect">
              <a:avLst/>
            </a:prstGeom>
          </p:spPr>
        </p:pic>
      </p:grpSp>
      <p:pic>
        <p:nvPicPr>
          <p:cNvPr id="25" name="Picture 3" descr="C:\Users\brandon_draeger\Documents\Documents\PE-C Platforms\Zeus\Pictures\Scorp_X6_Pics\Scorpion\Scorpion-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607" y="4379033"/>
            <a:ext cx="1828800" cy="14950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6" name="Rounded Rectangle 25"/>
          <p:cNvSpPr/>
          <p:nvPr/>
        </p:nvSpPr>
        <p:spPr>
          <a:xfrm>
            <a:off x="872137" y="3327919"/>
            <a:ext cx="1819273" cy="1007811"/>
          </a:xfrm>
          <a:prstGeom prst="roundRect">
            <a:avLst>
              <a:gd name="adj" fmla="val 0"/>
            </a:avLst>
          </a:prstGeom>
          <a:solidFill>
            <a:srgbClr val="4444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91440" rIns="0" bIns="91440" anchor="ctr"/>
          <a:lstStyle/>
          <a:p>
            <a:pPr algn="ctr"/>
            <a:r>
              <a:rPr lang="en-US" sz="1200" b="1" dirty="0" smtClean="0">
                <a:solidFill>
                  <a:srgbClr val="FFFFFF"/>
                </a:solidFill>
                <a:ea typeface="PMingLiU"/>
                <a:cs typeface="Arial" pitchFamily="34" charset="0"/>
              </a:rPr>
              <a:t>4U shared </a:t>
            </a:r>
            <a:br>
              <a:rPr lang="en-US" sz="1200" b="1" dirty="0" smtClean="0">
                <a:solidFill>
                  <a:srgbClr val="FFFFFF"/>
                </a:solidFill>
                <a:ea typeface="PMingLiU"/>
                <a:cs typeface="Arial" pitchFamily="34" charset="0"/>
              </a:rPr>
            </a:br>
            <a:r>
              <a:rPr lang="en-US" sz="1200" b="1" dirty="0" smtClean="0">
                <a:solidFill>
                  <a:srgbClr val="FFFFFF"/>
                </a:solidFill>
                <a:ea typeface="PMingLiU"/>
                <a:cs typeface="Arial" pitchFamily="34" charset="0"/>
              </a:rPr>
              <a:t>infrastructure</a:t>
            </a:r>
          </a:p>
          <a:p>
            <a:pPr algn="ctr"/>
            <a:r>
              <a:rPr lang="en-US" sz="1200" b="1" dirty="0" smtClean="0">
                <a:solidFill>
                  <a:srgbClr val="FFFFFF"/>
                </a:solidFill>
                <a:ea typeface="PMingLiU"/>
                <a:cs typeface="Arial" pitchFamily="34" charset="0"/>
              </a:rPr>
              <a:t>PowerEdge C8000</a:t>
            </a:r>
          </a:p>
        </p:txBody>
      </p:sp>
      <p:sp>
        <p:nvSpPr>
          <p:cNvPr id="24" name="TextBox 7"/>
          <p:cNvSpPr txBox="1">
            <a:spLocks noChangeArrowheads="1"/>
          </p:cNvSpPr>
          <p:nvPr/>
        </p:nvSpPr>
        <p:spPr bwMode="auto">
          <a:xfrm>
            <a:off x="3644983" y="3956987"/>
            <a:ext cx="4463329" cy="1169551"/>
          </a:xfrm>
          <a:prstGeom prst="rect">
            <a:avLst/>
          </a:prstGeom>
          <a:noFill/>
          <a:ln w="9525">
            <a:noFill/>
            <a:miter lim="800000"/>
            <a:headEnd/>
            <a:tailEnd/>
          </a:ln>
        </p:spPr>
        <p:txBody>
          <a:bodyPr wrap="square">
            <a:spAutoFit/>
          </a:bodyPr>
          <a:lstStyle/>
          <a:p>
            <a:pPr marL="177800" indent="-177800">
              <a:buClr>
                <a:srgbClr val="B7295A">
                  <a:lumMod val="50000"/>
                </a:srgbClr>
              </a:buClr>
            </a:pPr>
            <a:r>
              <a:rPr lang="en-US" sz="1400" b="1" dirty="0" smtClean="0">
                <a:solidFill>
                  <a:srgbClr val="444444"/>
                </a:solidFill>
              </a:rPr>
              <a:t>	Purpose-built</a:t>
            </a:r>
            <a:r>
              <a:rPr lang="en-US" sz="1400" dirty="0" smtClean="0">
                <a:solidFill>
                  <a:srgbClr val="444444"/>
                </a:solidFill>
              </a:rPr>
              <a:t> for scale-out rack deployments, large homogenous cloud/cluster application environments where density is required and the software stack provides platform availability and resiliency</a:t>
            </a:r>
            <a:endParaRPr lang="en-US" sz="1400" dirty="0">
              <a:solidFill>
                <a:srgbClr val="444444"/>
              </a:solidFill>
            </a:endParaRPr>
          </a:p>
        </p:txBody>
      </p:sp>
      <p:sp>
        <p:nvSpPr>
          <p:cNvPr id="21"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17</a:t>
            </a:fld>
            <a:endParaRPr lang="en-US" dirty="0">
              <a:solidFill>
                <a:srgbClr val="000000">
                  <a:lumMod val="60000"/>
                  <a:lumOff val="40000"/>
                </a:srgbClr>
              </a:solidFill>
            </a:endParaRPr>
          </a:p>
        </p:txBody>
      </p:sp>
    </p:spTree>
    <p:extLst>
      <p:ext uri="{BB962C8B-B14F-4D97-AF65-F5344CB8AC3E}">
        <p14:creationId xmlns:p14="http://schemas.microsoft.com/office/powerpoint/2010/main" val="33940173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BD5246C-868F-410A-AE52-FE248EDADC46}" type="slidenum">
              <a:rPr lang="en-US" smtClean="0">
                <a:solidFill>
                  <a:srgbClr val="FFFFFF"/>
                </a:solidFill>
              </a:rPr>
              <a:pPr/>
              <a:t>18</a:t>
            </a:fld>
            <a:endParaRPr lang="en-US" dirty="0">
              <a:solidFill>
                <a:srgbClr val="FFFFFF"/>
              </a:solidFill>
            </a:endParaRPr>
          </a:p>
        </p:txBody>
      </p:sp>
      <p:sp>
        <p:nvSpPr>
          <p:cNvPr id="4" name="Title 3"/>
          <p:cNvSpPr>
            <a:spLocks noGrp="1"/>
          </p:cNvSpPr>
          <p:nvPr>
            <p:ph type="ctrTitle"/>
          </p:nvPr>
        </p:nvSpPr>
        <p:spPr/>
        <p:txBody>
          <a:bodyPr/>
          <a:lstStyle/>
          <a:p>
            <a:r>
              <a:rPr lang="en-US" sz="4000" dirty="0" smtClean="0"/>
              <a:t>Thank you</a:t>
            </a:r>
            <a:endParaRPr lang="en-US" sz="4000" dirty="0"/>
          </a:p>
        </p:txBody>
      </p:sp>
      <p:sp>
        <p:nvSpPr>
          <p:cNvPr id="5" name="Content Placeholder 4"/>
          <p:cNvSpPr>
            <a:spLocks noGrp="1"/>
          </p:cNvSpPr>
          <p:nvPr>
            <p:ph type="subTitle" idx="1"/>
          </p:nvPr>
        </p:nvSpPr>
        <p:spPr>
          <a:xfrm>
            <a:off x="447674" y="4165390"/>
            <a:ext cx="4505326" cy="800101"/>
          </a:xfrm>
        </p:spPr>
        <p:txBody>
          <a:bodyPr>
            <a:normAutofit fontScale="92500" lnSpcReduction="20000"/>
          </a:bodyPr>
          <a:lstStyle/>
          <a:p>
            <a:pPr marL="285750" indent="-285750">
              <a:buFont typeface="Arial" pitchFamily="34" charset="0"/>
              <a:buChar char="•"/>
            </a:pPr>
            <a:r>
              <a:rPr lang="en-US" dirty="0"/>
              <a:t>View the detailed </a:t>
            </a:r>
            <a:r>
              <a:rPr lang="en-US" dirty="0">
                <a:hlinkClick r:id="rId3"/>
              </a:rPr>
              <a:t>white paper</a:t>
            </a:r>
            <a:r>
              <a:rPr lang="en-US" dirty="0"/>
              <a:t> from Principled </a:t>
            </a:r>
            <a:r>
              <a:rPr lang="en-US" dirty="0" smtClean="0"/>
              <a:t>Technologies that </a:t>
            </a:r>
            <a:r>
              <a:rPr lang="en-US" dirty="0"/>
              <a:t>accompanies this </a:t>
            </a:r>
            <a:r>
              <a:rPr lang="en-US" dirty="0" smtClean="0"/>
              <a:t>audio cast. </a:t>
            </a:r>
          </a:p>
          <a:p>
            <a:pPr marL="285750" indent="-285750">
              <a:buFont typeface="Arial" pitchFamily="34" charset="0"/>
              <a:buChar char="•"/>
            </a:pPr>
            <a:r>
              <a:rPr lang="en-US" dirty="0" smtClean="0"/>
              <a:t>For </a:t>
            </a:r>
            <a:r>
              <a:rPr lang="en-US" dirty="0"/>
              <a:t>more </a:t>
            </a:r>
            <a:r>
              <a:rPr lang="en-US" dirty="0" smtClean="0"/>
              <a:t>information, contact </a:t>
            </a:r>
            <a:r>
              <a:rPr lang="en-US" dirty="0"/>
              <a:t>your account </a:t>
            </a:r>
            <a:r>
              <a:rPr lang="en-US" dirty="0" smtClean="0"/>
              <a:t>manager or </a:t>
            </a:r>
            <a:r>
              <a:rPr lang="en-US" dirty="0"/>
              <a:t>visit the </a:t>
            </a:r>
            <a:r>
              <a:rPr lang="en-US" dirty="0">
                <a:hlinkClick r:id="rId4"/>
              </a:rPr>
              <a:t>p</a:t>
            </a:r>
            <a:r>
              <a:rPr lang="en-US" dirty="0" smtClean="0">
                <a:hlinkClick r:id="rId4"/>
              </a:rPr>
              <a:t>artner portal</a:t>
            </a:r>
            <a:r>
              <a:rPr lang="en-US" dirty="0" smtClean="0"/>
              <a:t>.</a:t>
            </a:r>
            <a:endParaRPr lang="en-US"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0" y="5640220"/>
            <a:ext cx="1295400" cy="854779"/>
          </a:xfrm>
          <a:prstGeom prst="rect">
            <a:avLst/>
          </a:prstGeom>
        </p:spPr>
      </p:pic>
    </p:spTree>
    <p:extLst>
      <p:ext uri="{BB962C8B-B14F-4D97-AF65-F5344CB8AC3E}">
        <p14:creationId xmlns:p14="http://schemas.microsoft.com/office/powerpoint/2010/main" val="1352612136"/>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49" y="-7095"/>
            <a:ext cx="9153049" cy="6966035"/>
          </a:xfrm>
          <a:prstGeom prst="rect">
            <a:avLst/>
          </a:prstGeom>
        </p:spPr>
      </p:pic>
      <p:sp>
        <p:nvSpPr>
          <p:cNvPr id="4" name="Rounded Rectangle 3"/>
          <p:cNvSpPr/>
          <p:nvPr/>
        </p:nvSpPr>
        <p:spPr>
          <a:xfrm>
            <a:off x="-304800" y="656896"/>
            <a:ext cx="4724400" cy="990600"/>
          </a:xfrm>
          <a:prstGeom prst="roundRect">
            <a:avLst>
              <a:gd name="adj" fmla="val 11156"/>
            </a:avLst>
          </a:prstGeom>
          <a:solidFill>
            <a:schemeClr val="accent1"/>
          </a:solidFill>
          <a:effectLst/>
        </p:spPr>
        <p:txBody>
          <a:bodyPr wrap="square" rtlCol="0" anchor="t">
            <a:normAutofit/>
          </a:bodyPr>
          <a:lstStyle/>
          <a:p>
            <a:pPr algn="ctr">
              <a:lnSpc>
                <a:spcPct val="90000"/>
              </a:lnSpc>
              <a:spcBef>
                <a:spcPts val="100"/>
              </a:spcBef>
              <a:spcAft>
                <a:spcPts val="100"/>
              </a:spcAft>
            </a:pPr>
            <a:endParaRPr lang="en-US" sz="2000" kern="1200" dirty="0" smtClean="0">
              <a:solidFill>
                <a:schemeClr val="tx2"/>
              </a:solidFill>
              <a:latin typeface="+mn-lt"/>
              <a:ea typeface="+mn-ea"/>
              <a:cs typeface="+mn-cs"/>
            </a:endParaRPr>
          </a:p>
        </p:txBody>
      </p:sp>
      <p:sp>
        <p:nvSpPr>
          <p:cNvPr id="2" name="TextBox 1"/>
          <p:cNvSpPr txBox="1"/>
          <p:nvPr/>
        </p:nvSpPr>
        <p:spPr>
          <a:xfrm>
            <a:off x="228600" y="859808"/>
            <a:ext cx="4032474" cy="584776"/>
          </a:xfrm>
          <a:prstGeom prst="rect">
            <a:avLst/>
          </a:prstGeom>
          <a:noFill/>
        </p:spPr>
        <p:txBody>
          <a:bodyPr wrap="none" rtlCol="0">
            <a:spAutoFit/>
          </a:bodyPr>
          <a:lstStyle/>
          <a:p>
            <a:r>
              <a:rPr lang="en-US" sz="3200" b="1" dirty="0" smtClean="0">
                <a:solidFill>
                  <a:schemeClr val="tx2"/>
                </a:solidFill>
                <a:latin typeface="+mj-lt"/>
              </a:rPr>
              <a:t>Today’s data center</a:t>
            </a:r>
            <a:endParaRPr lang="en-US" sz="3200" b="1" dirty="0">
              <a:solidFill>
                <a:schemeClr val="tx2"/>
              </a:solidFill>
              <a:latin typeface="+mj-l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9321" y="6218978"/>
            <a:ext cx="1517479" cy="600922"/>
          </a:xfrm>
          <a:prstGeom prst="rect">
            <a:avLst/>
          </a:prstGeom>
        </p:spPr>
      </p:pic>
    </p:spTree>
    <p:extLst>
      <p:ext uri="{BB962C8B-B14F-4D97-AF65-F5344CB8AC3E}">
        <p14:creationId xmlns:p14="http://schemas.microsoft.com/office/powerpoint/2010/main" val="1964271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0070C0"/>
                </a:solidFill>
                <a:ea typeface="SimSun"/>
              </a:rPr>
              <a:t>Industry </a:t>
            </a:r>
            <a:r>
              <a:rPr lang="en-US" altLang="zh-CN" dirty="0" smtClean="0">
                <a:solidFill>
                  <a:srgbClr val="0070C0"/>
                </a:solidFill>
                <a:ea typeface="SimSun"/>
              </a:rPr>
              <a:t>trends</a:t>
            </a:r>
            <a:endParaRPr lang="en-US" dirty="0"/>
          </a:p>
        </p:txBody>
      </p:sp>
      <p:sp>
        <p:nvSpPr>
          <p:cNvPr id="4" name="Slide Number Placeholder 3"/>
          <p:cNvSpPr>
            <a:spLocks noGrp="1"/>
          </p:cNvSpPr>
          <p:nvPr>
            <p:ph type="sldNum" sz="quarter" idx="4"/>
          </p:nvPr>
        </p:nvSpPr>
        <p:spPr/>
        <p:txBody>
          <a:bodyPr/>
          <a:lstStyle/>
          <a:p>
            <a:fld id="{DBD5246C-868F-410A-AE52-FE248EDADC46}" type="slidenum">
              <a:rPr lang="en-US" smtClean="0"/>
              <a:pPr/>
              <a:t>3</a:t>
            </a:fld>
            <a:endParaRPr lang="en-US" dirty="0"/>
          </a:p>
        </p:txBody>
      </p:sp>
      <p:grpSp>
        <p:nvGrpSpPr>
          <p:cNvPr id="5" name="Group 4"/>
          <p:cNvGrpSpPr/>
          <p:nvPr/>
        </p:nvGrpSpPr>
        <p:grpSpPr>
          <a:xfrm>
            <a:off x="474663" y="955395"/>
            <a:ext cx="8238434" cy="5051718"/>
            <a:chOff x="427703" y="1040527"/>
            <a:chExt cx="8282193" cy="5051718"/>
          </a:xfrm>
        </p:grpSpPr>
        <p:sp>
          <p:nvSpPr>
            <p:cNvPr id="6" name="Rounded Rectangle 5"/>
            <p:cNvSpPr/>
            <p:nvPr/>
          </p:nvSpPr>
          <p:spPr>
            <a:xfrm>
              <a:off x="427703" y="1040527"/>
              <a:ext cx="4088382" cy="2481941"/>
            </a:xfrm>
            <a:prstGeom prst="roundRect">
              <a:avLst>
                <a:gd name="adj" fmla="val 5233"/>
              </a:avLst>
            </a:prstGeom>
            <a:noFill/>
            <a:ln w="19050">
              <a:solidFill>
                <a:schemeClr val="accent1"/>
              </a:solidFill>
            </a:ln>
            <a:effectLst/>
          </p:spPr>
          <p:txBody>
            <a:bodyPr wrap="square" rtlCol="0" anchor="t">
              <a:normAutofit/>
            </a:bodyPr>
            <a:lstStyle/>
            <a:p>
              <a:pPr>
                <a:spcBef>
                  <a:spcPts val="0"/>
                </a:spcBef>
                <a:spcAft>
                  <a:spcPts val="0"/>
                </a:spcAft>
              </a:pPr>
              <a:endParaRPr lang="en-US" sz="2000" kern="1200" dirty="0" smtClean="0">
                <a:solidFill>
                  <a:schemeClr val="tx2"/>
                </a:solidFill>
                <a:latin typeface="+mn-lt"/>
                <a:ea typeface="+mn-ea"/>
                <a:cs typeface="+mn-cs"/>
              </a:endParaRPr>
            </a:p>
          </p:txBody>
        </p:sp>
        <p:sp>
          <p:nvSpPr>
            <p:cNvPr id="7" name="Round Same Side Corner Rectangle 6"/>
            <p:cNvSpPr/>
            <p:nvPr/>
          </p:nvSpPr>
          <p:spPr>
            <a:xfrm>
              <a:off x="427703" y="1040527"/>
              <a:ext cx="4088382" cy="568605"/>
            </a:xfrm>
            <a:prstGeom prst="round2SameRect">
              <a:avLst/>
            </a:prstGeom>
            <a:solidFill>
              <a:schemeClr val="accent1"/>
            </a:solidFill>
            <a:ln w="19050">
              <a:solidFill>
                <a:schemeClr val="accent1"/>
              </a:solidFill>
            </a:ln>
            <a:effectLst/>
          </p:spPr>
          <p:txBody>
            <a:bodyPr wrap="square" rtlCol="0" anchor="ctr">
              <a:noAutofit/>
            </a:bodyPr>
            <a:lstStyle/>
            <a:p>
              <a:pPr>
                <a:spcBef>
                  <a:spcPts val="0"/>
                </a:spcBef>
                <a:spcAft>
                  <a:spcPts val="0"/>
                </a:spcAft>
              </a:pPr>
              <a:r>
                <a:rPr lang="en-US" b="1" dirty="0">
                  <a:solidFill>
                    <a:schemeClr val="tx2"/>
                  </a:solidFill>
                </a:rPr>
                <a:t>Shrinking, </a:t>
              </a:r>
              <a:r>
                <a:rPr lang="en-US" b="1" dirty="0" smtClean="0">
                  <a:solidFill>
                    <a:schemeClr val="tx2"/>
                  </a:solidFill>
                </a:rPr>
                <a:t>modular data centers</a:t>
              </a:r>
              <a:endParaRPr lang="en-US" b="1" dirty="0">
                <a:solidFill>
                  <a:schemeClr val="tx2"/>
                </a:solidFill>
              </a:endParaRPr>
            </a:p>
            <a:p>
              <a:pPr>
                <a:spcBef>
                  <a:spcPts val="0"/>
                </a:spcBef>
                <a:spcAft>
                  <a:spcPts val="0"/>
                </a:spcAft>
              </a:pPr>
              <a:r>
                <a:rPr lang="en-US" b="1" dirty="0" smtClean="0">
                  <a:solidFill>
                    <a:schemeClr val="tx2"/>
                  </a:solidFill>
                </a:rPr>
                <a:t>2013–2015</a:t>
              </a:r>
              <a:endParaRPr lang="en-US" sz="1800" b="1" kern="1200" dirty="0" smtClean="0">
                <a:solidFill>
                  <a:schemeClr val="tx2"/>
                </a:solidFill>
                <a:latin typeface="+mn-lt"/>
                <a:ea typeface="+mn-ea"/>
                <a:cs typeface="+mn-cs"/>
              </a:endParaRPr>
            </a:p>
          </p:txBody>
        </p:sp>
        <p:sp>
          <p:nvSpPr>
            <p:cNvPr id="8" name="Content Placeholder 17"/>
            <p:cNvSpPr txBox="1">
              <a:spLocks/>
            </p:cNvSpPr>
            <p:nvPr/>
          </p:nvSpPr>
          <p:spPr bwMode="auto">
            <a:xfrm>
              <a:off x="494156" y="1689761"/>
              <a:ext cx="4021929" cy="163737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100"/>
                </a:spcBef>
                <a:spcAft>
                  <a:spcPts val="100"/>
                </a:spcAft>
                <a:buClr>
                  <a:schemeClr val="accent1"/>
                </a:buClr>
                <a:buFont typeface="Museo For Dell 300" pitchFamily="50" charset="0"/>
                <a:buChar char="–"/>
                <a:defRPr sz="12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indent="-168275">
                <a:spcBef>
                  <a:spcPts val="300"/>
                </a:spcBef>
                <a:spcAft>
                  <a:spcPts val="300"/>
                </a:spcAft>
                <a:buClr>
                  <a:srgbClr val="444444"/>
                </a:buClr>
              </a:pPr>
              <a:r>
                <a:rPr lang="en-US" sz="1300" dirty="0">
                  <a:solidFill>
                    <a:srgbClr val="444444"/>
                  </a:solidFill>
                  <a:latin typeface="+mn-lt"/>
                </a:rPr>
                <a:t>Shrinking </a:t>
              </a:r>
              <a:r>
                <a:rPr lang="en-US" sz="1300" dirty="0" smtClean="0">
                  <a:solidFill>
                    <a:srgbClr val="444444"/>
                  </a:solidFill>
                  <a:latin typeface="+mn-lt"/>
                </a:rPr>
                <a:t>capital budgets meet increasing performance-per-kilowatt </a:t>
              </a:r>
              <a:r>
                <a:rPr lang="en-US" sz="1300" dirty="0">
                  <a:solidFill>
                    <a:srgbClr val="444444"/>
                  </a:solidFill>
                  <a:latin typeface="+mn-lt"/>
                </a:rPr>
                <a:t>and </a:t>
              </a:r>
              <a:r>
                <a:rPr lang="en-US" sz="1300" dirty="0" smtClean="0">
                  <a:solidFill>
                    <a:srgbClr val="444444"/>
                  </a:solidFill>
                  <a:latin typeface="+mn-lt"/>
                </a:rPr>
                <a:t>compute-per-U </a:t>
              </a:r>
              <a:endParaRPr lang="en-US" sz="1300" dirty="0">
                <a:solidFill>
                  <a:srgbClr val="444444"/>
                </a:solidFill>
                <a:latin typeface="+mn-lt"/>
              </a:endParaRPr>
            </a:p>
            <a:p>
              <a:pPr lvl="1" indent="-168275">
                <a:spcBef>
                  <a:spcPts val="300"/>
                </a:spcBef>
                <a:spcAft>
                  <a:spcPts val="300"/>
                </a:spcAft>
                <a:buClr>
                  <a:srgbClr val="444444"/>
                </a:buClr>
              </a:pPr>
              <a:r>
                <a:rPr lang="en-US" sz="1100" dirty="0">
                  <a:solidFill>
                    <a:srgbClr val="444444"/>
                  </a:solidFill>
                  <a:latin typeface="+mn-lt"/>
                </a:rPr>
                <a:t>Capital </a:t>
              </a:r>
              <a:r>
                <a:rPr lang="en-US" sz="1100" dirty="0" smtClean="0">
                  <a:solidFill>
                    <a:srgbClr val="444444"/>
                  </a:solidFill>
                  <a:latin typeface="+mn-lt"/>
                </a:rPr>
                <a:t>deferral </a:t>
              </a:r>
              <a:r>
                <a:rPr lang="en-US" sz="1100" dirty="0">
                  <a:solidFill>
                    <a:srgbClr val="444444"/>
                  </a:solidFill>
                  <a:latin typeface="+mn-lt"/>
                </a:rPr>
                <a:t>via </a:t>
              </a:r>
              <a:r>
                <a:rPr lang="en-US" sz="1100" dirty="0" smtClean="0">
                  <a:solidFill>
                    <a:srgbClr val="444444"/>
                  </a:solidFill>
                  <a:latin typeface="+mn-lt"/>
                </a:rPr>
                <a:t>vertical </a:t>
              </a:r>
              <a:r>
                <a:rPr lang="en-US" sz="1100" dirty="0">
                  <a:solidFill>
                    <a:srgbClr val="444444"/>
                  </a:solidFill>
                  <a:latin typeface="+mn-lt"/>
                </a:rPr>
                <a:t>s</a:t>
              </a:r>
              <a:r>
                <a:rPr lang="en-US" sz="1100" dirty="0" smtClean="0">
                  <a:solidFill>
                    <a:srgbClr val="444444"/>
                  </a:solidFill>
                  <a:latin typeface="+mn-lt"/>
                </a:rPr>
                <a:t>cale (density</a:t>
              </a:r>
              <a:r>
                <a:rPr lang="en-US" sz="1100" dirty="0">
                  <a:solidFill>
                    <a:srgbClr val="444444"/>
                  </a:solidFill>
                  <a:latin typeface="+mn-lt"/>
                </a:rPr>
                <a:t>)</a:t>
              </a:r>
            </a:p>
            <a:p>
              <a:pPr lvl="1" indent="-168275">
                <a:spcBef>
                  <a:spcPts val="300"/>
                </a:spcBef>
                <a:spcAft>
                  <a:spcPts val="300"/>
                </a:spcAft>
                <a:buClr>
                  <a:srgbClr val="444444"/>
                </a:buClr>
              </a:pPr>
              <a:r>
                <a:rPr lang="en-US" sz="1100" dirty="0">
                  <a:solidFill>
                    <a:srgbClr val="444444"/>
                  </a:solidFill>
                  <a:latin typeface="+mn-lt"/>
                </a:rPr>
                <a:t>Performance g</a:t>
              </a:r>
              <a:r>
                <a:rPr lang="en-US" sz="1100" dirty="0" smtClean="0">
                  <a:solidFill>
                    <a:srgbClr val="444444"/>
                  </a:solidFill>
                  <a:latin typeface="+mn-lt"/>
                </a:rPr>
                <a:t>ains </a:t>
              </a:r>
              <a:r>
                <a:rPr lang="en-US" sz="1100" dirty="0">
                  <a:solidFill>
                    <a:srgbClr val="444444"/>
                  </a:solidFill>
                  <a:latin typeface="+mn-lt"/>
                </a:rPr>
                <a:t>via </a:t>
              </a:r>
              <a:r>
                <a:rPr lang="en-US" sz="1100" dirty="0" smtClean="0">
                  <a:solidFill>
                    <a:srgbClr val="444444"/>
                  </a:solidFill>
                  <a:latin typeface="+mn-lt"/>
                </a:rPr>
                <a:t>modularity</a:t>
              </a:r>
              <a:endParaRPr lang="en-US" sz="1100" dirty="0">
                <a:solidFill>
                  <a:srgbClr val="444444"/>
                </a:solidFill>
                <a:latin typeface="+mn-lt"/>
              </a:endParaRPr>
            </a:p>
            <a:p>
              <a:pPr lvl="1" indent="-168275">
                <a:spcBef>
                  <a:spcPts val="300"/>
                </a:spcBef>
                <a:spcAft>
                  <a:spcPts val="300"/>
                </a:spcAft>
                <a:buClr>
                  <a:srgbClr val="444444"/>
                </a:buClr>
              </a:pPr>
              <a:r>
                <a:rPr lang="en-US" sz="1100" dirty="0">
                  <a:solidFill>
                    <a:srgbClr val="444444"/>
                  </a:solidFill>
                  <a:latin typeface="+mn-lt"/>
                </a:rPr>
                <a:t>Logical </a:t>
              </a:r>
              <a:r>
                <a:rPr lang="en-US" sz="1100" dirty="0" smtClean="0">
                  <a:solidFill>
                    <a:srgbClr val="444444"/>
                  </a:solidFill>
                  <a:latin typeface="+mn-lt"/>
                </a:rPr>
                <a:t>growth </a:t>
              </a:r>
              <a:r>
                <a:rPr lang="en-US" sz="1100" dirty="0">
                  <a:solidFill>
                    <a:srgbClr val="444444"/>
                  </a:solidFill>
                  <a:latin typeface="+mn-lt"/>
                </a:rPr>
                <a:t>without physical growth </a:t>
              </a:r>
              <a:r>
                <a:rPr lang="en-US" sz="1100" dirty="0" smtClean="0">
                  <a:solidFill>
                    <a:srgbClr val="444444"/>
                  </a:solidFill>
                  <a:latin typeface="+mn-lt"/>
                </a:rPr>
                <a:t>(retained footprint</a:t>
              </a:r>
              <a:r>
                <a:rPr lang="en-US" sz="1100" dirty="0">
                  <a:solidFill>
                    <a:srgbClr val="444444"/>
                  </a:solidFill>
                  <a:latin typeface="+mn-lt"/>
                </a:rPr>
                <a:t>)</a:t>
              </a:r>
            </a:p>
            <a:p>
              <a:pPr indent="-168275">
                <a:spcBef>
                  <a:spcPts val="300"/>
                </a:spcBef>
                <a:spcAft>
                  <a:spcPts val="300"/>
                </a:spcAft>
                <a:buClr>
                  <a:srgbClr val="444444"/>
                </a:buClr>
              </a:pPr>
              <a:r>
                <a:rPr lang="en-US" sz="1300" dirty="0" smtClean="0">
                  <a:solidFill>
                    <a:srgbClr val="444444"/>
                  </a:solidFill>
                  <a:latin typeface="+mn-lt"/>
                </a:rPr>
                <a:t>Utilization </a:t>
              </a:r>
              <a:r>
                <a:rPr lang="en-US" sz="1300" dirty="0">
                  <a:solidFill>
                    <a:srgbClr val="444444"/>
                  </a:solidFill>
                  <a:latin typeface="+mn-lt"/>
                </a:rPr>
                <a:t>levels and </a:t>
              </a:r>
              <a:r>
                <a:rPr lang="en-US" sz="1300" dirty="0" smtClean="0">
                  <a:solidFill>
                    <a:srgbClr val="444444"/>
                  </a:solidFill>
                  <a:latin typeface="+mn-lt"/>
                </a:rPr>
                <a:t>compute-to-energy </a:t>
              </a:r>
              <a:r>
                <a:rPr lang="en-US" sz="1300" dirty="0">
                  <a:solidFill>
                    <a:srgbClr val="444444"/>
                  </a:solidFill>
                  <a:latin typeface="+mn-lt"/>
                </a:rPr>
                <a:t>ratios paramount </a:t>
              </a:r>
            </a:p>
          </p:txBody>
        </p:sp>
        <p:sp>
          <p:nvSpPr>
            <p:cNvPr id="9" name="Rounded Rectangle 8"/>
            <p:cNvSpPr/>
            <p:nvPr/>
          </p:nvSpPr>
          <p:spPr>
            <a:xfrm>
              <a:off x="4621514" y="1040527"/>
              <a:ext cx="4088382" cy="2481941"/>
            </a:xfrm>
            <a:prstGeom prst="roundRect">
              <a:avLst>
                <a:gd name="adj" fmla="val 5233"/>
              </a:avLst>
            </a:prstGeom>
            <a:noFill/>
            <a:ln w="19050">
              <a:solidFill>
                <a:schemeClr val="accent2"/>
              </a:solidFill>
            </a:ln>
            <a:effectLst/>
          </p:spPr>
          <p:txBody>
            <a:bodyPr wrap="square" rtlCol="0" anchor="t">
              <a:normAutofit/>
            </a:bodyPr>
            <a:lstStyle/>
            <a:p>
              <a:pPr>
                <a:spcBef>
                  <a:spcPts val="0"/>
                </a:spcBef>
                <a:spcAft>
                  <a:spcPts val="0"/>
                </a:spcAft>
              </a:pPr>
              <a:endParaRPr lang="en-US" sz="2000" kern="1200" dirty="0" smtClean="0">
                <a:solidFill>
                  <a:schemeClr val="tx2"/>
                </a:solidFill>
                <a:latin typeface="+mn-lt"/>
                <a:ea typeface="+mn-ea"/>
                <a:cs typeface="+mn-cs"/>
              </a:endParaRPr>
            </a:p>
          </p:txBody>
        </p:sp>
        <p:sp>
          <p:nvSpPr>
            <p:cNvPr id="10" name="Round Same Side Corner Rectangle 9"/>
            <p:cNvSpPr/>
            <p:nvPr/>
          </p:nvSpPr>
          <p:spPr>
            <a:xfrm>
              <a:off x="4621514" y="1040527"/>
              <a:ext cx="4088382" cy="568605"/>
            </a:xfrm>
            <a:prstGeom prst="round2SameRect">
              <a:avLst/>
            </a:prstGeom>
            <a:solidFill>
              <a:schemeClr val="accent2"/>
            </a:solidFill>
            <a:ln w="19050">
              <a:solidFill>
                <a:schemeClr val="accent2"/>
              </a:solidFill>
            </a:ln>
            <a:effectLst/>
          </p:spPr>
          <p:txBody>
            <a:bodyPr wrap="square" rtlCol="0" anchor="ctr">
              <a:noAutofit/>
            </a:bodyPr>
            <a:lstStyle/>
            <a:p>
              <a:pPr>
                <a:spcBef>
                  <a:spcPts val="0"/>
                </a:spcBef>
                <a:spcAft>
                  <a:spcPts val="0"/>
                </a:spcAft>
              </a:pPr>
              <a:r>
                <a:rPr lang="en-US" b="1" dirty="0">
                  <a:solidFill>
                    <a:schemeClr val="tx2"/>
                  </a:solidFill>
                </a:rPr>
                <a:t>Infrastructure </a:t>
              </a:r>
              <a:r>
                <a:rPr lang="en-US" b="1" dirty="0" smtClean="0">
                  <a:solidFill>
                    <a:schemeClr val="tx2"/>
                  </a:solidFill>
                </a:rPr>
                <a:t>convergence</a:t>
              </a:r>
              <a:endParaRPr lang="en-US" sz="1800" b="1" kern="1200" dirty="0" smtClean="0">
                <a:solidFill>
                  <a:schemeClr val="tx2"/>
                </a:solidFill>
                <a:latin typeface="+mn-lt"/>
                <a:ea typeface="+mn-ea"/>
                <a:cs typeface="+mn-cs"/>
              </a:endParaRPr>
            </a:p>
          </p:txBody>
        </p:sp>
        <p:sp>
          <p:nvSpPr>
            <p:cNvPr id="11" name="Content Placeholder 17"/>
            <p:cNvSpPr txBox="1">
              <a:spLocks/>
            </p:cNvSpPr>
            <p:nvPr/>
          </p:nvSpPr>
          <p:spPr bwMode="auto">
            <a:xfrm>
              <a:off x="4687968" y="1689761"/>
              <a:ext cx="3859467" cy="14911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100"/>
                </a:spcBef>
                <a:spcAft>
                  <a:spcPts val="100"/>
                </a:spcAft>
                <a:buClr>
                  <a:schemeClr val="accent1"/>
                </a:buClr>
                <a:buFont typeface="Museo For Dell 300" pitchFamily="50" charset="0"/>
                <a:buChar char="–"/>
                <a:defRPr sz="12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indent="-168275">
                <a:spcBef>
                  <a:spcPts val="300"/>
                </a:spcBef>
                <a:spcAft>
                  <a:spcPts val="300"/>
                </a:spcAft>
                <a:buClr>
                  <a:srgbClr val="444444"/>
                </a:buClr>
              </a:pPr>
              <a:r>
                <a:rPr lang="en-US" sz="1300" dirty="0">
                  <a:solidFill>
                    <a:srgbClr val="444444"/>
                  </a:solidFill>
                  <a:latin typeface="+mn-lt"/>
                </a:rPr>
                <a:t>IT </a:t>
              </a:r>
              <a:r>
                <a:rPr lang="en-US" sz="1300" dirty="0" smtClean="0">
                  <a:solidFill>
                    <a:srgbClr val="444444"/>
                  </a:solidFill>
                  <a:latin typeface="+mn-lt"/>
                </a:rPr>
                <a:t>indexed </a:t>
              </a:r>
              <a:r>
                <a:rPr lang="en-US" sz="1300" dirty="0">
                  <a:solidFill>
                    <a:srgbClr val="444444"/>
                  </a:solidFill>
                  <a:latin typeface="+mn-lt"/>
                </a:rPr>
                <a:t>on </a:t>
              </a:r>
              <a:r>
                <a:rPr lang="en-US" sz="1300" dirty="0" smtClean="0">
                  <a:solidFill>
                    <a:srgbClr val="444444"/>
                  </a:solidFill>
                  <a:latin typeface="+mn-lt"/>
                </a:rPr>
                <a:t>business productivity and service governance</a:t>
              </a:r>
              <a:endParaRPr lang="en-US" sz="1300" dirty="0">
                <a:solidFill>
                  <a:srgbClr val="444444"/>
                </a:solidFill>
                <a:latin typeface="+mn-lt"/>
              </a:endParaRPr>
            </a:p>
            <a:p>
              <a:pPr indent="-168275">
                <a:spcBef>
                  <a:spcPts val="300"/>
                </a:spcBef>
                <a:spcAft>
                  <a:spcPts val="300"/>
                </a:spcAft>
                <a:buClr>
                  <a:srgbClr val="444444"/>
                </a:buClr>
              </a:pPr>
              <a:r>
                <a:rPr lang="en-US" sz="1300" dirty="0">
                  <a:solidFill>
                    <a:srgbClr val="444444"/>
                  </a:solidFill>
                  <a:latin typeface="+mn-lt"/>
                </a:rPr>
                <a:t>Traditional deployments </a:t>
              </a:r>
              <a:r>
                <a:rPr lang="en-US" sz="1300" dirty="0" smtClean="0">
                  <a:solidFill>
                    <a:srgbClr val="444444"/>
                  </a:solidFill>
                  <a:latin typeface="+mn-lt"/>
                </a:rPr>
                <a:t>and </a:t>
              </a:r>
              <a:r>
                <a:rPr lang="en-US" sz="1300" dirty="0">
                  <a:solidFill>
                    <a:srgbClr val="444444"/>
                  </a:solidFill>
                  <a:latin typeface="+mn-lt"/>
                </a:rPr>
                <a:t>life cycles </a:t>
              </a:r>
              <a:r>
                <a:rPr lang="en-US" sz="1300" dirty="0" smtClean="0">
                  <a:solidFill>
                    <a:srgbClr val="444444"/>
                  </a:solidFill>
                  <a:latin typeface="+mn-lt"/>
                </a:rPr>
                <a:t>no </a:t>
              </a:r>
              <a:r>
                <a:rPr lang="en-US" sz="1300" dirty="0">
                  <a:solidFill>
                    <a:srgbClr val="444444"/>
                  </a:solidFill>
                  <a:latin typeface="+mn-lt"/>
                </a:rPr>
                <a:t>longer tolerated</a:t>
              </a:r>
            </a:p>
            <a:p>
              <a:pPr indent="-168275">
                <a:spcBef>
                  <a:spcPts val="300"/>
                </a:spcBef>
                <a:spcAft>
                  <a:spcPts val="300"/>
                </a:spcAft>
                <a:buClr>
                  <a:srgbClr val="444444"/>
                </a:buClr>
              </a:pPr>
              <a:r>
                <a:rPr lang="en-US" sz="1300" dirty="0">
                  <a:solidFill>
                    <a:srgbClr val="444444"/>
                  </a:solidFill>
                  <a:latin typeface="+mn-lt"/>
                </a:rPr>
                <a:t>Convergence </a:t>
              </a:r>
              <a:r>
                <a:rPr lang="en-US" sz="1300" dirty="0" smtClean="0">
                  <a:solidFill>
                    <a:srgbClr val="444444"/>
                  </a:solidFill>
                  <a:latin typeface="+mn-lt"/>
                </a:rPr>
                <a:t>realized </a:t>
              </a:r>
              <a:r>
                <a:rPr lang="en-US" sz="1300" dirty="0">
                  <a:solidFill>
                    <a:srgbClr val="444444"/>
                  </a:solidFill>
                  <a:latin typeface="+mn-lt"/>
                </a:rPr>
                <a:t>via </a:t>
              </a:r>
              <a:r>
                <a:rPr lang="en-US" sz="1300" dirty="0" smtClean="0">
                  <a:solidFill>
                    <a:srgbClr val="444444"/>
                  </a:solidFill>
                  <a:latin typeface="+mn-lt"/>
                </a:rPr>
                <a:t>software abstraction</a:t>
              </a:r>
              <a:endParaRPr lang="en-US" sz="1300" dirty="0">
                <a:solidFill>
                  <a:srgbClr val="444444"/>
                </a:solidFill>
                <a:latin typeface="+mn-lt"/>
              </a:endParaRPr>
            </a:p>
            <a:p>
              <a:pPr indent="-168275">
                <a:spcBef>
                  <a:spcPts val="300"/>
                </a:spcBef>
                <a:spcAft>
                  <a:spcPts val="300"/>
                </a:spcAft>
                <a:buClr>
                  <a:srgbClr val="444444"/>
                </a:buClr>
              </a:pPr>
              <a:r>
                <a:rPr lang="en-US" sz="1300" dirty="0">
                  <a:solidFill>
                    <a:srgbClr val="444444"/>
                  </a:solidFill>
                  <a:latin typeface="+mn-lt"/>
                </a:rPr>
                <a:t>Battle for the </a:t>
              </a:r>
              <a:r>
                <a:rPr lang="en-US" sz="1300" dirty="0" smtClean="0">
                  <a:solidFill>
                    <a:srgbClr val="444444"/>
                  </a:solidFill>
                  <a:latin typeface="+mn-lt"/>
                </a:rPr>
                <a:t>data center </a:t>
              </a:r>
              <a:r>
                <a:rPr lang="en-US" sz="1300" dirty="0">
                  <a:solidFill>
                    <a:srgbClr val="444444"/>
                  </a:solidFill>
                  <a:latin typeface="+mn-lt"/>
                </a:rPr>
                <a:t>will be fought on the management plane</a:t>
              </a:r>
            </a:p>
          </p:txBody>
        </p:sp>
        <p:sp>
          <p:nvSpPr>
            <p:cNvPr id="12" name="Rounded Rectangle 11"/>
            <p:cNvSpPr/>
            <p:nvPr/>
          </p:nvSpPr>
          <p:spPr>
            <a:xfrm>
              <a:off x="427703" y="3610304"/>
              <a:ext cx="4088382" cy="2481941"/>
            </a:xfrm>
            <a:prstGeom prst="roundRect">
              <a:avLst>
                <a:gd name="adj" fmla="val 5233"/>
              </a:avLst>
            </a:prstGeom>
            <a:noFill/>
            <a:ln w="19050">
              <a:solidFill>
                <a:schemeClr val="accent2"/>
              </a:solidFill>
            </a:ln>
            <a:effectLst/>
          </p:spPr>
          <p:txBody>
            <a:bodyPr wrap="square" rtlCol="0" anchor="t">
              <a:normAutofit/>
            </a:bodyPr>
            <a:lstStyle/>
            <a:p>
              <a:pPr>
                <a:spcBef>
                  <a:spcPts val="0"/>
                </a:spcBef>
                <a:spcAft>
                  <a:spcPts val="0"/>
                </a:spcAft>
              </a:pPr>
              <a:endParaRPr lang="en-US" sz="2000" kern="1200" dirty="0" smtClean="0">
                <a:solidFill>
                  <a:schemeClr val="tx2"/>
                </a:solidFill>
                <a:latin typeface="+mn-lt"/>
                <a:ea typeface="+mn-ea"/>
                <a:cs typeface="+mn-cs"/>
              </a:endParaRPr>
            </a:p>
          </p:txBody>
        </p:sp>
        <p:sp>
          <p:nvSpPr>
            <p:cNvPr id="13" name="Round Same Side Corner Rectangle 12"/>
            <p:cNvSpPr/>
            <p:nvPr/>
          </p:nvSpPr>
          <p:spPr>
            <a:xfrm>
              <a:off x="427703" y="3610304"/>
              <a:ext cx="4088382" cy="392541"/>
            </a:xfrm>
            <a:prstGeom prst="round2SameRect">
              <a:avLst/>
            </a:prstGeom>
            <a:solidFill>
              <a:schemeClr val="accent2"/>
            </a:solidFill>
            <a:ln w="19050">
              <a:solidFill>
                <a:schemeClr val="accent2"/>
              </a:solidFill>
            </a:ln>
            <a:effectLst/>
          </p:spPr>
          <p:txBody>
            <a:bodyPr wrap="square" rtlCol="0" anchor="ctr">
              <a:noAutofit/>
            </a:bodyPr>
            <a:lstStyle/>
            <a:p>
              <a:pPr>
                <a:spcBef>
                  <a:spcPts val="0"/>
                </a:spcBef>
                <a:spcAft>
                  <a:spcPts val="0"/>
                </a:spcAft>
              </a:pPr>
              <a:r>
                <a:rPr lang="en-US" b="1" dirty="0">
                  <a:solidFill>
                    <a:schemeClr val="tx2"/>
                  </a:solidFill>
                </a:rPr>
                <a:t>IT </a:t>
              </a:r>
              <a:r>
                <a:rPr lang="en-US" b="1" dirty="0" smtClean="0">
                  <a:solidFill>
                    <a:schemeClr val="tx2"/>
                  </a:solidFill>
                </a:rPr>
                <a:t>consumption</a:t>
              </a:r>
              <a:endParaRPr lang="en-US" sz="1800" b="1" kern="1200" dirty="0" smtClean="0">
                <a:solidFill>
                  <a:schemeClr val="tx2"/>
                </a:solidFill>
                <a:latin typeface="+mn-lt"/>
                <a:ea typeface="+mn-ea"/>
                <a:cs typeface="+mn-cs"/>
              </a:endParaRPr>
            </a:p>
          </p:txBody>
        </p:sp>
        <p:sp>
          <p:nvSpPr>
            <p:cNvPr id="14" name="Content Placeholder 17"/>
            <p:cNvSpPr txBox="1">
              <a:spLocks/>
            </p:cNvSpPr>
            <p:nvPr/>
          </p:nvSpPr>
          <p:spPr bwMode="auto">
            <a:xfrm>
              <a:off x="494156" y="4062109"/>
              <a:ext cx="3859467" cy="166507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100"/>
                </a:spcBef>
                <a:spcAft>
                  <a:spcPts val="100"/>
                </a:spcAft>
                <a:buClr>
                  <a:schemeClr val="accent1"/>
                </a:buClr>
                <a:buFont typeface="Museo For Dell 300" pitchFamily="50" charset="0"/>
                <a:buChar char="–"/>
                <a:defRPr sz="12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indent="-168275">
                <a:spcBef>
                  <a:spcPts val="300"/>
                </a:spcBef>
                <a:spcAft>
                  <a:spcPts val="300"/>
                </a:spcAft>
                <a:buClr>
                  <a:srgbClr val="444444"/>
                </a:buClr>
              </a:pPr>
              <a:r>
                <a:rPr lang="en-US" sz="1300" dirty="0">
                  <a:solidFill>
                    <a:srgbClr val="444444"/>
                  </a:solidFill>
                  <a:latin typeface="+mn-lt"/>
                </a:rPr>
                <a:t>Data </a:t>
              </a:r>
              <a:r>
                <a:rPr lang="en-US" sz="1300" dirty="0" smtClean="0">
                  <a:solidFill>
                    <a:srgbClr val="444444"/>
                  </a:solidFill>
                  <a:latin typeface="+mn-lt"/>
                </a:rPr>
                <a:t>centers </a:t>
              </a:r>
              <a:r>
                <a:rPr lang="en-US" sz="1300" dirty="0">
                  <a:solidFill>
                    <a:srgbClr val="444444"/>
                  </a:solidFill>
                  <a:latin typeface="+mn-lt"/>
                </a:rPr>
                <a:t>consume </a:t>
              </a:r>
              <a:r>
                <a:rPr lang="en-US" sz="1300" dirty="0" smtClean="0">
                  <a:solidFill>
                    <a:srgbClr val="444444"/>
                  </a:solidFill>
                  <a:latin typeface="+mn-lt"/>
                </a:rPr>
                <a:t>100 times </a:t>
              </a:r>
              <a:r>
                <a:rPr lang="en-US" sz="1300" dirty="0">
                  <a:solidFill>
                    <a:srgbClr val="444444"/>
                  </a:solidFill>
                  <a:latin typeface="+mn-lt"/>
                </a:rPr>
                <a:t>more energy than the offices they support</a:t>
              </a:r>
            </a:p>
            <a:p>
              <a:pPr indent="-168275">
                <a:spcBef>
                  <a:spcPts val="300"/>
                </a:spcBef>
                <a:spcAft>
                  <a:spcPts val="300"/>
                </a:spcAft>
                <a:buClr>
                  <a:srgbClr val="444444"/>
                </a:buClr>
              </a:pPr>
              <a:r>
                <a:rPr lang="en-US" sz="1300" dirty="0">
                  <a:solidFill>
                    <a:srgbClr val="444444"/>
                  </a:solidFill>
                  <a:latin typeface="+mn-lt"/>
                </a:rPr>
                <a:t>Energy costs </a:t>
              </a:r>
              <a:r>
                <a:rPr lang="en-US" sz="1300" dirty="0" smtClean="0">
                  <a:solidFill>
                    <a:srgbClr val="444444"/>
                  </a:solidFill>
                  <a:latin typeface="+mn-lt"/>
                </a:rPr>
                <a:t>are rising </a:t>
              </a:r>
              <a:r>
                <a:rPr lang="en-US" sz="1300" dirty="0">
                  <a:solidFill>
                    <a:srgbClr val="444444"/>
                  </a:solidFill>
                  <a:latin typeface="+mn-lt"/>
                </a:rPr>
                <a:t>well ahead of inflation</a:t>
              </a:r>
            </a:p>
            <a:p>
              <a:pPr lvl="1" indent="-168275">
                <a:spcBef>
                  <a:spcPts val="300"/>
                </a:spcBef>
                <a:spcAft>
                  <a:spcPts val="300"/>
                </a:spcAft>
                <a:buClr>
                  <a:srgbClr val="444444"/>
                </a:buClr>
              </a:pPr>
              <a:r>
                <a:rPr lang="en-US" sz="1100" dirty="0">
                  <a:solidFill>
                    <a:srgbClr val="444444"/>
                  </a:solidFill>
                  <a:latin typeface="+mn-lt"/>
                </a:rPr>
                <a:t>Energy costs </a:t>
              </a:r>
              <a:r>
                <a:rPr lang="en-US" sz="1100" dirty="0" smtClean="0">
                  <a:solidFill>
                    <a:srgbClr val="444444"/>
                  </a:solidFill>
                  <a:latin typeface="+mn-lt"/>
                </a:rPr>
                <a:t>are on </a:t>
              </a:r>
              <a:r>
                <a:rPr lang="en-US" sz="1100" dirty="0">
                  <a:solidFill>
                    <a:srgbClr val="444444"/>
                  </a:solidFill>
                  <a:latin typeface="+mn-lt"/>
                </a:rPr>
                <a:t>par with equipment capital</a:t>
              </a:r>
            </a:p>
            <a:p>
              <a:pPr indent="-168275">
                <a:spcBef>
                  <a:spcPts val="300"/>
                </a:spcBef>
                <a:spcAft>
                  <a:spcPts val="300"/>
                </a:spcAft>
                <a:buClr>
                  <a:srgbClr val="444444"/>
                </a:buClr>
              </a:pPr>
              <a:r>
                <a:rPr lang="en-US" sz="1300" dirty="0">
                  <a:solidFill>
                    <a:srgbClr val="444444"/>
                  </a:solidFill>
                  <a:latin typeface="+mn-lt"/>
                </a:rPr>
                <a:t>New KPIs: </a:t>
              </a:r>
              <a:r>
                <a:rPr lang="en-US" sz="1300" dirty="0" smtClean="0">
                  <a:solidFill>
                    <a:srgbClr val="444444"/>
                  </a:solidFill>
                  <a:latin typeface="+mn-lt"/>
                </a:rPr>
                <a:t>compute-to-consumption ratio and efficiency</a:t>
              </a:r>
              <a:endParaRPr lang="en-US" sz="1300" dirty="0">
                <a:solidFill>
                  <a:srgbClr val="444444"/>
                </a:solidFill>
                <a:latin typeface="+mn-lt"/>
              </a:endParaRPr>
            </a:p>
            <a:p>
              <a:pPr lvl="1" indent="-168275">
                <a:spcBef>
                  <a:spcPts val="300"/>
                </a:spcBef>
                <a:spcAft>
                  <a:spcPts val="300"/>
                </a:spcAft>
                <a:buClr>
                  <a:srgbClr val="444444"/>
                </a:buClr>
              </a:pPr>
              <a:r>
                <a:rPr lang="en-US" sz="1100" dirty="0">
                  <a:solidFill>
                    <a:srgbClr val="444444"/>
                  </a:solidFill>
                  <a:latin typeface="+mn-lt"/>
                </a:rPr>
                <a:t>By 2017: </a:t>
              </a:r>
              <a:r>
                <a:rPr lang="en-US" sz="1100" dirty="0" smtClean="0">
                  <a:solidFill>
                    <a:srgbClr val="444444"/>
                  </a:solidFill>
                  <a:latin typeface="+mn-lt"/>
                </a:rPr>
                <a:t>enterprise energy management </a:t>
              </a:r>
              <a:r>
                <a:rPr lang="en-US" sz="1100" dirty="0">
                  <a:solidFill>
                    <a:srgbClr val="444444"/>
                  </a:solidFill>
                  <a:latin typeface="+mn-lt"/>
                </a:rPr>
                <a:t>will be its own discipline</a:t>
              </a:r>
            </a:p>
          </p:txBody>
        </p:sp>
        <p:sp>
          <p:nvSpPr>
            <p:cNvPr id="15" name="Rounded Rectangle 14"/>
            <p:cNvSpPr/>
            <p:nvPr/>
          </p:nvSpPr>
          <p:spPr>
            <a:xfrm>
              <a:off x="4621514" y="3610304"/>
              <a:ext cx="4088382" cy="2481941"/>
            </a:xfrm>
            <a:prstGeom prst="roundRect">
              <a:avLst>
                <a:gd name="adj" fmla="val 5233"/>
              </a:avLst>
            </a:prstGeom>
            <a:noFill/>
            <a:ln w="19050">
              <a:solidFill>
                <a:schemeClr val="accent1"/>
              </a:solidFill>
            </a:ln>
            <a:effectLst/>
          </p:spPr>
          <p:txBody>
            <a:bodyPr wrap="square" rtlCol="0" anchor="t">
              <a:normAutofit/>
            </a:bodyPr>
            <a:lstStyle/>
            <a:p>
              <a:pPr>
                <a:spcBef>
                  <a:spcPts val="0"/>
                </a:spcBef>
                <a:spcAft>
                  <a:spcPts val="0"/>
                </a:spcAft>
              </a:pPr>
              <a:endParaRPr lang="en-US" sz="2000" kern="1200" dirty="0" smtClean="0">
                <a:solidFill>
                  <a:schemeClr val="tx2"/>
                </a:solidFill>
                <a:latin typeface="+mn-lt"/>
                <a:ea typeface="+mn-ea"/>
                <a:cs typeface="+mn-cs"/>
              </a:endParaRPr>
            </a:p>
          </p:txBody>
        </p:sp>
        <p:sp>
          <p:nvSpPr>
            <p:cNvPr id="16" name="Round Same Side Corner Rectangle 15"/>
            <p:cNvSpPr/>
            <p:nvPr/>
          </p:nvSpPr>
          <p:spPr>
            <a:xfrm>
              <a:off x="4621514" y="3610304"/>
              <a:ext cx="4088382" cy="392541"/>
            </a:xfrm>
            <a:prstGeom prst="round2SameRect">
              <a:avLst/>
            </a:prstGeom>
            <a:solidFill>
              <a:schemeClr val="accent1"/>
            </a:solidFill>
            <a:ln w="19050">
              <a:solidFill>
                <a:schemeClr val="accent1"/>
              </a:solidFill>
            </a:ln>
            <a:effectLst/>
          </p:spPr>
          <p:txBody>
            <a:bodyPr wrap="square" rtlCol="0" anchor="ctr">
              <a:noAutofit/>
            </a:bodyPr>
            <a:lstStyle/>
            <a:p>
              <a:pPr>
                <a:spcBef>
                  <a:spcPts val="0"/>
                </a:spcBef>
                <a:spcAft>
                  <a:spcPts val="0"/>
                </a:spcAft>
              </a:pPr>
              <a:r>
                <a:rPr lang="en-US" b="1" dirty="0">
                  <a:solidFill>
                    <a:schemeClr val="tx2"/>
                  </a:solidFill>
                </a:rPr>
                <a:t>IT </a:t>
              </a:r>
              <a:r>
                <a:rPr lang="en-US" b="1" dirty="0" smtClean="0">
                  <a:solidFill>
                    <a:schemeClr val="tx2"/>
                  </a:solidFill>
                </a:rPr>
                <a:t>complexity</a:t>
              </a:r>
              <a:endParaRPr lang="en-US" sz="1800" b="1" kern="1200" dirty="0" smtClean="0">
                <a:solidFill>
                  <a:schemeClr val="tx2"/>
                </a:solidFill>
                <a:latin typeface="+mn-lt"/>
                <a:ea typeface="+mn-ea"/>
                <a:cs typeface="+mn-cs"/>
              </a:endParaRPr>
            </a:p>
          </p:txBody>
        </p:sp>
        <p:sp>
          <p:nvSpPr>
            <p:cNvPr id="17" name="Content Placeholder 17"/>
            <p:cNvSpPr txBox="1">
              <a:spLocks/>
            </p:cNvSpPr>
            <p:nvPr/>
          </p:nvSpPr>
          <p:spPr bwMode="auto">
            <a:xfrm>
              <a:off x="4687968" y="4062109"/>
              <a:ext cx="3859467" cy="182075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100"/>
                </a:spcBef>
                <a:spcAft>
                  <a:spcPts val="100"/>
                </a:spcAft>
                <a:buClr>
                  <a:schemeClr val="accent1"/>
                </a:buClr>
                <a:buFont typeface="Museo For Dell 300" pitchFamily="50" charset="0"/>
                <a:buChar char="–"/>
                <a:defRPr sz="12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indent="-168275">
                <a:spcBef>
                  <a:spcPts val="300"/>
                </a:spcBef>
                <a:spcAft>
                  <a:spcPts val="300"/>
                </a:spcAft>
                <a:buClr>
                  <a:srgbClr val="444444"/>
                </a:buClr>
              </a:pPr>
              <a:r>
                <a:rPr lang="en-US" sz="1300" dirty="0">
                  <a:solidFill>
                    <a:srgbClr val="444444"/>
                  </a:solidFill>
                  <a:latin typeface="+mn-lt"/>
                </a:rPr>
                <a:t>Every </a:t>
              </a:r>
              <a:r>
                <a:rPr lang="en-US" sz="1300" dirty="0" smtClean="0">
                  <a:solidFill>
                    <a:srgbClr val="444444"/>
                  </a:solidFill>
                  <a:latin typeface="+mn-lt"/>
                </a:rPr>
                <a:t>25 percent functionality </a:t>
              </a:r>
              <a:r>
                <a:rPr lang="en-US" sz="1300" dirty="0">
                  <a:solidFill>
                    <a:srgbClr val="444444"/>
                  </a:solidFill>
                  <a:latin typeface="+mn-lt"/>
                </a:rPr>
                <a:t>increase yields a </a:t>
              </a:r>
              <a:r>
                <a:rPr lang="en-US" sz="1300" dirty="0" smtClean="0">
                  <a:solidFill>
                    <a:srgbClr val="444444"/>
                  </a:solidFill>
                  <a:latin typeface="+mn-lt"/>
                </a:rPr>
                <a:t>100 percent </a:t>
              </a:r>
              <a:r>
                <a:rPr lang="en-US" sz="1300" dirty="0">
                  <a:solidFill>
                    <a:srgbClr val="444444"/>
                  </a:solidFill>
                  <a:latin typeface="+mn-lt"/>
                </a:rPr>
                <a:t>increase in complexity</a:t>
              </a:r>
            </a:p>
            <a:p>
              <a:pPr lvl="1" indent="-168275">
                <a:spcBef>
                  <a:spcPts val="300"/>
                </a:spcBef>
                <a:spcAft>
                  <a:spcPts val="300"/>
                </a:spcAft>
                <a:buClr>
                  <a:srgbClr val="444444"/>
                </a:buClr>
              </a:pPr>
              <a:r>
                <a:rPr lang="en-US" sz="1100" dirty="0">
                  <a:solidFill>
                    <a:srgbClr val="444444"/>
                  </a:solidFill>
                  <a:latin typeface="+mn-lt"/>
                </a:rPr>
                <a:t>Software </a:t>
              </a:r>
              <a:r>
                <a:rPr lang="en-US" sz="1100" dirty="0" smtClean="0">
                  <a:solidFill>
                    <a:srgbClr val="444444"/>
                  </a:solidFill>
                  <a:latin typeface="+mn-lt"/>
                </a:rPr>
                <a:t>features </a:t>
              </a:r>
              <a:r>
                <a:rPr lang="en-US" sz="1100" dirty="0">
                  <a:solidFill>
                    <a:srgbClr val="444444"/>
                  </a:solidFill>
                  <a:latin typeface="+mn-lt"/>
                </a:rPr>
                <a:t>x </a:t>
              </a:r>
              <a:r>
                <a:rPr lang="en-US" sz="1100" dirty="0" smtClean="0">
                  <a:solidFill>
                    <a:srgbClr val="444444"/>
                  </a:solidFill>
                  <a:latin typeface="+mn-lt"/>
                </a:rPr>
                <a:t>hardware features </a:t>
              </a:r>
              <a:r>
                <a:rPr lang="en-US" sz="1100" dirty="0">
                  <a:solidFill>
                    <a:srgbClr val="444444"/>
                  </a:solidFill>
                  <a:latin typeface="+mn-lt"/>
                </a:rPr>
                <a:t>= </a:t>
              </a:r>
              <a:r>
                <a:rPr lang="en-US" sz="1100" dirty="0" smtClean="0">
                  <a:solidFill>
                    <a:srgbClr val="444444"/>
                  </a:solidFill>
                  <a:latin typeface="+mn-lt"/>
                </a:rPr>
                <a:t>combinational complexity</a:t>
              </a:r>
              <a:endParaRPr lang="en-US" sz="1100" dirty="0">
                <a:solidFill>
                  <a:srgbClr val="444444"/>
                </a:solidFill>
                <a:latin typeface="+mn-lt"/>
              </a:endParaRPr>
            </a:p>
            <a:p>
              <a:pPr lvl="1" indent="-168275">
                <a:spcBef>
                  <a:spcPts val="300"/>
                </a:spcBef>
                <a:spcAft>
                  <a:spcPts val="300"/>
                </a:spcAft>
                <a:buClr>
                  <a:srgbClr val="444444"/>
                </a:buClr>
              </a:pPr>
              <a:r>
                <a:rPr lang="en-US" sz="1100" dirty="0">
                  <a:solidFill>
                    <a:srgbClr val="444444"/>
                  </a:solidFill>
                  <a:latin typeface="+mn-lt"/>
                </a:rPr>
                <a:t>Exchange on </a:t>
              </a:r>
              <a:r>
                <a:rPr lang="en-US" sz="1100" dirty="0" smtClean="0">
                  <a:solidFill>
                    <a:srgbClr val="444444"/>
                  </a:solidFill>
                  <a:latin typeface="+mn-lt"/>
                </a:rPr>
                <a:t>VMware </a:t>
              </a:r>
              <a:r>
                <a:rPr lang="en-US" sz="1100" dirty="0">
                  <a:solidFill>
                    <a:srgbClr val="444444"/>
                  </a:solidFill>
                  <a:latin typeface="+mn-lt"/>
                </a:rPr>
                <a:t>= 115 </a:t>
              </a:r>
              <a:r>
                <a:rPr lang="en-US" sz="1100" dirty="0" smtClean="0">
                  <a:solidFill>
                    <a:srgbClr val="444444"/>
                  </a:solidFill>
                  <a:latin typeface="+mn-lt"/>
                </a:rPr>
                <a:t>performance </a:t>
              </a:r>
              <a:br>
                <a:rPr lang="en-US" sz="1100" dirty="0" smtClean="0">
                  <a:solidFill>
                    <a:srgbClr val="444444"/>
                  </a:solidFill>
                  <a:latin typeface="+mn-lt"/>
                </a:rPr>
              </a:br>
              <a:r>
                <a:rPr lang="en-US" sz="1100" dirty="0" smtClean="0">
                  <a:solidFill>
                    <a:srgbClr val="444444"/>
                  </a:solidFill>
                  <a:latin typeface="+mn-lt"/>
                </a:rPr>
                <a:t>and capacity settings </a:t>
              </a:r>
              <a:r>
                <a:rPr lang="en-US" sz="1100" dirty="0">
                  <a:solidFill>
                    <a:srgbClr val="444444"/>
                  </a:solidFill>
                  <a:latin typeface="+mn-lt"/>
                </a:rPr>
                <a:t>= </a:t>
              </a:r>
              <a:r>
                <a:rPr lang="en-US" sz="1100" dirty="0" smtClean="0">
                  <a:solidFill>
                    <a:srgbClr val="444444"/>
                  </a:solidFill>
                  <a:latin typeface="+mn-lt"/>
                </a:rPr>
                <a:t>millions </a:t>
              </a:r>
              <a:r>
                <a:rPr lang="en-US" sz="1100" dirty="0">
                  <a:solidFill>
                    <a:srgbClr val="444444"/>
                  </a:solidFill>
                  <a:latin typeface="+mn-lt"/>
                </a:rPr>
                <a:t>of </a:t>
              </a:r>
              <a:r>
                <a:rPr lang="en-US" sz="1100" dirty="0" smtClean="0">
                  <a:solidFill>
                    <a:srgbClr val="444444"/>
                  </a:solidFill>
                  <a:latin typeface="+mn-lt"/>
                </a:rPr>
                <a:t>combinations</a:t>
              </a:r>
              <a:endParaRPr lang="en-US" sz="1100" dirty="0">
                <a:solidFill>
                  <a:srgbClr val="444444"/>
                </a:solidFill>
                <a:latin typeface="+mn-lt"/>
              </a:endParaRPr>
            </a:p>
            <a:p>
              <a:pPr indent="-168275">
                <a:spcBef>
                  <a:spcPts val="300"/>
                </a:spcBef>
                <a:spcAft>
                  <a:spcPts val="300"/>
                </a:spcAft>
                <a:buClr>
                  <a:srgbClr val="444444"/>
                </a:buClr>
              </a:pPr>
              <a:r>
                <a:rPr lang="en-US" sz="1300" dirty="0">
                  <a:solidFill>
                    <a:srgbClr val="444444"/>
                  </a:solidFill>
                  <a:latin typeface="+mn-lt"/>
                </a:rPr>
                <a:t>IT </a:t>
              </a:r>
              <a:r>
                <a:rPr lang="en-US" sz="1300" dirty="0" smtClean="0">
                  <a:solidFill>
                    <a:srgbClr val="444444"/>
                  </a:solidFill>
                  <a:latin typeface="+mn-lt"/>
                </a:rPr>
                <a:t>not </a:t>
              </a:r>
              <a:r>
                <a:rPr lang="en-US" sz="1300" dirty="0">
                  <a:solidFill>
                    <a:srgbClr val="444444"/>
                  </a:solidFill>
                  <a:latin typeface="+mn-lt"/>
                </a:rPr>
                <a:t>d</a:t>
              </a:r>
              <a:r>
                <a:rPr lang="en-US" sz="1300" dirty="0" smtClean="0">
                  <a:solidFill>
                    <a:srgbClr val="444444"/>
                  </a:solidFill>
                  <a:latin typeface="+mn-lt"/>
                </a:rPr>
                <a:t>eriving value </a:t>
              </a:r>
              <a:r>
                <a:rPr lang="en-US" sz="1300" dirty="0">
                  <a:solidFill>
                    <a:srgbClr val="444444"/>
                  </a:solidFill>
                  <a:latin typeface="+mn-lt"/>
                </a:rPr>
                <a:t>from </a:t>
              </a:r>
              <a:r>
                <a:rPr lang="en-US" sz="1300" dirty="0" smtClean="0">
                  <a:solidFill>
                    <a:srgbClr val="444444"/>
                  </a:solidFill>
                  <a:latin typeface="+mn-lt"/>
                </a:rPr>
                <a:t>feature </a:t>
              </a:r>
              <a:r>
                <a:rPr lang="en-US" sz="1300" dirty="0">
                  <a:solidFill>
                    <a:srgbClr val="444444"/>
                  </a:solidFill>
                  <a:latin typeface="+mn-lt"/>
                </a:rPr>
                <a:t>i</a:t>
              </a:r>
              <a:r>
                <a:rPr lang="en-US" sz="1300" dirty="0" smtClean="0">
                  <a:solidFill>
                    <a:srgbClr val="444444"/>
                  </a:solidFill>
                  <a:latin typeface="+mn-lt"/>
                </a:rPr>
                <a:t>ncrease</a:t>
              </a:r>
              <a:endParaRPr lang="en-US" sz="1300" dirty="0">
                <a:solidFill>
                  <a:srgbClr val="444444"/>
                </a:solidFill>
                <a:latin typeface="+mn-lt"/>
              </a:endParaRPr>
            </a:p>
            <a:p>
              <a:pPr indent="-168275">
                <a:spcBef>
                  <a:spcPts val="300"/>
                </a:spcBef>
                <a:spcAft>
                  <a:spcPts val="300"/>
                </a:spcAft>
                <a:buClr>
                  <a:srgbClr val="444444"/>
                </a:buClr>
              </a:pPr>
              <a:r>
                <a:rPr lang="en-US" sz="1300" dirty="0">
                  <a:solidFill>
                    <a:srgbClr val="444444"/>
                  </a:solidFill>
                  <a:latin typeface="+mn-lt"/>
                </a:rPr>
                <a:t>Material </a:t>
              </a:r>
              <a:r>
                <a:rPr lang="en-US" sz="1300" dirty="0" smtClean="0">
                  <a:solidFill>
                    <a:srgbClr val="444444"/>
                  </a:solidFill>
                  <a:latin typeface="+mn-lt"/>
                </a:rPr>
                <a:t>additive to operational expenditures (OPEX)</a:t>
              </a:r>
              <a:endParaRPr lang="en-US" sz="1300" dirty="0">
                <a:solidFill>
                  <a:srgbClr val="444444"/>
                </a:solidFill>
                <a:latin typeface="+mn-lt"/>
              </a:endParaRPr>
            </a:p>
          </p:txBody>
        </p:sp>
      </p:grpSp>
    </p:spTree>
    <p:extLst>
      <p:ext uri="{BB962C8B-B14F-4D97-AF65-F5344CB8AC3E}">
        <p14:creationId xmlns:p14="http://schemas.microsoft.com/office/powerpoint/2010/main" val="150081566"/>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25"/>
          <p:cNvGraphicFramePr>
            <a:graphicFrameLocks noGrp="1"/>
          </p:cNvGraphicFramePr>
          <p:nvPr>
            <p:extLst>
              <p:ext uri="{D42A27DB-BD31-4B8C-83A1-F6EECF244321}">
                <p14:modId xmlns:p14="http://schemas.microsoft.com/office/powerpoint/2010/main" val="390785571"/>
              </p:ext>
            </p:extLst>
          </p:nvPr>
        </p:nvGraphicFramePr>
        <p:xfrm>
          <a:off x="539425" y="3577336"/>
          <a:ext cx="3198515" cy="2686304"/>
        </p:xfrm>
        <a:graphic>
          <a:graphicData uri="http://schemas.openxmlformats.org/drawingml/2006/table">
            <a:tbl>
              <a:tblPr firstRow="1" bandRow="1">
                <a:tableStyleId>{5C22544A-7EE6-4342-B048-85BDC9FD1C3A}</a:tableStyleId>
              </a:tblPr>
              <a:tblGrid>
                <a:gridCol w="762000"/>
                <a:gridCol w="517406"/>
                <a:gridCol w="639703"/>
                <a:gridCol w="639703"/>
                <a:gridCol w="639703"/>
              </a:tblGrid>
              <a:tr h="233680">
                <a:tc>
                  <a:txBody>
                    <a:bodyPr/>
                    <a:lstStyle/>
                    <a:p>
                      <a:endParaRPr lang="en-US" sz="1100" dirty="0">
                        <a:solidFill>
                          <a:schemeClr val="tx2"/>
                        </a:solidFill>
                      </a:endParaRPr>
                    </a:p>
                  </a:txBody>
                  <a:tcPr marL="45720" marR="45720">
                    <a:solidFill>
                      <a:srgbClr val="0085C3"/>
                    </a:solidFill>
                  </a:tcPr>
                </a:tc>
                <a:tc>
                  <a:txBody>
                    <a:bodyPr/>
                    <a:lstStyle/>
                    <a:p>
                      <a:pPr algn="ctr"/>
                      <a:r>
                        <a:rPr lang="en-US" sz="1100" dirty="0" smtClean="0">
                          <a:solidFill>
                            <a:schemeClr val="tx2"/>
                          </a:solidFill>
                        </a:rPr>
                        <a:t>Mkt</a:t>
                      </a:r>
                      <a:endParaRPr lang="en-US" sz="1100" dirty="0">
                        <a:solidFill>
                          <a:schemeClr val="tx2"/>
                        </a:solidFill>
                      </a:endParaRPr>
                    </a:p>
                  </a:txBody>
                  <a:tcPr marL="45720" marR="45720">
                    <a:solidFill>
                      <a:srgbClr val="0085C3"/>
                    </a:solidFill>
                  </a:tcPr>
                </a:tc>
                <a:tc>
                  <a:txBody>
                    <a:bodyPr/>
                    <a:lstStyle/>
                    <a:p>
                      <a:pPr algn="ctr"/>
                      <a:r>
                        <a:rPr lang="en-US" sz="1100" dirty="0" smtClean="0">
                          <a:solidFill>
                            <a:schemeClr val="tx2"/>
                          </a:solidFill>
                        </a:rPr>
                        <a:t>Dell Mix</a:t>
                      </a:r>
                      <a:endParaRPr lang="en-US" sz="1100" dirty="0">
                        <a:solidFill>
                          <a:schemeClr val="tx2"/>
                        </a:solidFill>
                      </a:endParaRPr>
                    </a:p>
                  </a:txBody>
                  <a:tcPr marL="45720" marR="45720">
                    <a:solidFill>
                      <a:srgbClr val="0085C3"/>
                    </a:solidFill>
                  </a:tcPr>
                </a:tc>
                <a:tc>
                  <a:txBody>
                    <a:bodyPr/>
                    <a:lstStyle/>
                    <a:p>
                      <a:pPr algn="ctr"/>
                      <a:r>
                        <a:rPr lang="en-US" sz="1100" dirty="0" smtClean="0">
                          <a:solidFill>
                            <a:schemeClr val="tx2"/>
                          </a:solidFill>
                        </a:rPr>
                        <a:t>Y/Y</a:t>
                      </a:r>
                      <a:r>
                        <a:rPr lang="en-US" sz="1100" baseline="0" dirty="0" smtClean="0">
                          <a:solidFill>
                            <a:schemeClr val="tx2"/>
                          </a:solidFill>
                        </a:rPr>
                        <a:t> Unit</a:t>
                      </a:r>
                      <a:endParaRPr lang="en-US" sz="1100" dirty="0">
                        <a:solidFill>
                          <a:schemeClr val="tx2"/>
                        </a:solidFill>
                      </a:endParaRPr>
                    </a:p>
                  </a:txBody>
                  <a:tcPr marL="45720" marR="45720">
                    <a:solidFill>
                      <a:srgbClr val="0085C3"/>
                    </a:solidFill>
                  </a:tcPr>
                </a:tc>
                <a:tc>
                  <a:txBody>
                    <a:bodyPr/>
                    <a:lstStyle/>
                    <a:p>
                      <a:pPr algn="ctr"/>
                      <a:r>
                        <a:rPr lang="en-US" sz="1100" dirty="0" smtClean="0">
                          <a:solidFill>
                            <a:schemeClr val="tx2"/>
                          </a:solidFill>
                        </a:rPr>
                        <a:t>Y/Y Rev</a:t>
                      </a:r>
                      <a:endParaRPr lang="en-US" sz="1100" dirty="0">
                        <a:solidFill>
                          <a:schemeClr val="tx2"/>
                        </a:solidFill>
                      </a:endParaRPr>
                    </a:p>
                  </a:txBody>
                  <a:tcPr marL="45720" marR="45720">
                    <a:solidFill>
                      <a:srgbClr val="0085C3"/>
                    </a:solidFill>
                  </a:tcPr>
                </a:tc>
              </a:tr>
              <a:tr h="233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rgbClr val="444444"/>
                          </a:solidFill>
                        </a:rPr>
                        <a:t>4S Blade</a:t>
                      </a:r>
                    </a:p>
                  </a:txBody>
                  <a:tcPr marL="27432" marR="27432" marT="27432" marB="27432">
                    <a:solidFill>
                      <a:schemeClr val="tx2"/>
                    </a:solidFill>
                  </a:tcPr>
                </a:tc>
                <a:tc>
                  <a:txBody>
                    <a:bodyPr/>
                    <a:lstStyle/>
                    <a:p>
                      <a:pPr algn="ctr"/>
                      <a:r>
                        <a:rPr lang="en-US" sz="1100" dirty="0" smtClean="0">
                          <a:solidFill>
                            <a:srgbClr val="444444"/>
                          </a:solidFill>
                        </a:rPr>
                        <a:t>1%</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0.7%</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20.4%</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18.8%</a:t>
                      </a:r>
                      <a:endParaRPr lang="en-US" sz="1100" dirty="0">
                        <a:solidFill>
                          <a:srgbClr val="444444"/>
                        </a:solidFill>
                      </a:endParaRPr>
                    </a:p>
                  </a:txBody>
                  <a:tcPr marL="27432" marR="27432" marT="27432" marB="27432">
                    <a:solidFill>
                      <a:schemeClr val="tx2"/>
                    </a:solidFill>
                  </a:tcPr>
                </a:tc>
              </a:tr>
              <a:tr h="233680">
                <a:tc>
                  <a:txBody>
                    <a:bodyPr/>
                    <a:lstStyle/>
                    <a:p>
                      <a:r>
                        <a:rPr lang="en-US" sz="1100" dirty="0" smtClean="0">
                          <a:solidFill>
                            <a:srgbClr val="444444"/>
                          </a:solidFill>
                        </a:rPr>
                        <a:t>2S Blade</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13%</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5%</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5.1%</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8..2%</a:t>
                      </a:r>
                      <a:endParaRPr lang="en-US" sz="1100" dirty="0">
                        <a:solidFill>
                          <a:srgbClr val="444444"/>
                        </a:solidFill>
                      </a:endParaRPr>
                    </a:p>
                  </a:txBody>
                  <a:tcPr marL="27432" marR="27432" marT="27432" marB="27432">
                    <a:solidFill>
                      <a:schemeClr val="tx2"/>
                    </a:solidFill>
                  </a:tcPr>
                </a:tc>
              </a:tr>
              <a:tr h="233680">
                <a:tc>
                  <a:txBody>
                    <a:bodyPr/>
                    <a:lstStyle/>
                    <a:p>
                      <a:r>
                        <a:rPr lang="en-US" sz="1100" dirty="0" smtClean="0">
                          <a:solidFill>
                            <a:srgbClr val="444444"/>
                          </a:solidFill>
                        </a:rPr>
                        <a:t>Density Optimized</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8%</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11%</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29.8%</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38.0%</a:t>
                      </a:r>
                      <a:endParaRPr lang="en-US" sz="1100" dirty="0">
                        <a:solidFill>
                          <a:srgbClr val="444444"/>
                        </a:solidFill>
                      </a:endParaRPr>
                    </a:p>
                  </a:txBody>
                  <a:tcPr marL="27432" marR="27432" marT="27432" marB="27432">
                    <a:solidFill>
                      <a:schemeClr val="tx2"/>
                    </a:solidFill>
                  </a:tcPr>
                </a:tc>
              </a:tr>
              <a:tr h="233680">
                <a:tc>
                  <a:txBody>
                    <a:bodyPr/>
                    <a:lstStyle/>
                    <a:p>
                      <a:r>
                        <a:rPr lang="en-US" sz="1100" dirty="0" smtClean="0">
                          <a:solidFill>
                            <a:srgbClr val="444444"/>
                          </a:solidFill>
                        </a:rPr>
                        <a:t>4SR</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4%</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3%</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16.4%</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20.5%</a:t>
                      </a:r>
                      <a:endParaRPr lang="en-US" sz="1100" dirty="0">
                        <a:solidFill>
                          <a:srgbClr val="444444"/>
                        </a:solidFill>
                      </a:endParaRPr>
                    </a:p>
                  </a:txBody>
                  <a:tcPr marL="27432" marR="27432" marT="27432" marB="27432">
                    <a:solidFill>
                      <a:schemeClr val="tx2"/>
                    </a:solidFill>
                  </a:tcPr>
                </a:tc>
              </a:tr>
              <a:tr h="233680">
                <a:tc>
                  <a:txBody>
                    <a:bodyPr/>
                    <a:lstStyle/>
                    <a:p>
                      <a:r>
                        <a:rPr lang="en-US" sz="1100" dirty="0" smtClean="0">
                          <a:solidFill>
                            <a:srgbClr val="444444"/>
                          </a:solidFill>
                        </a:rPr>
                        <a:t>2SR</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44%</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47%</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0.6%</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-2..5%</a:t>
                      </a:r>
                      <a:endParaRPr lang="en-US" sz="1100" dirty="0">
                        <a:solidFill>
                          <a:srgbClr val="444444"/>
                        </a:solidFill>
                      </a:endParaRPr>
                    </a:p>
                  </a:txBody>
                  <a:tcPr marL="27432" marR="27432" marT="27432" marB="27432">
                    <a:solidFill>
                      <a:schemeClr val="tx2"/>
                    </a:solidFill>
                  </a:tcPr>
                </a:tc>
              </a:tr>
              <a:tr h="233680">
                <a:tc>
                  <a:txBody>
                    <a:bodyPr/>
                    <a:lstStyle/>
                    <a:p>
                      <a:r>
                        <a:rPr lang="en-US" sz="1100" dirty="0" smtClean="0">
                          <a:solidFill>
                            <a:srgbClr val="444444"/>
                          </a:solidFill>
                        </a:rPr>
                        <a:t>1SR</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7%</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13%</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-6.7%</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-13.9%</a:t>
                      </a:r>
                      <a:endParaRPr lang="en-US" sz="1100" dirty="0">
                        <a:solidFill>
                          <a:srgbClr val="444444"/>
                        </a:solidFill>
                      </a:endParaRPr>
                    </a:p>
                  </a:txBody>
                  <a:tcPr marL="27432" marR="27432" marT="27432" marB="27432">
                    <a:solidFill>
                      <a:schemeClr val="tx2"/>
                    </a:solidFill>
                  </a:tcPr>
                </a:tc>
              </a:tr>
              <a:tr h="233680">
                <a:tc>
                  <a:txBody>
                    <a:bodyPr/>
                    <a:lstStyle/>
                    <a:p>
                      <a:r>
                        <a:rPr lang="en-US" sz="1100" dirty="0" smtClean="0">
                          <a:solidFill>
                            <a:srgbClr val="444444"/>
                          </a:solidFill>
                        </a:rPr>
                        <a:t>4ST</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0.1%</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0%</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-4..3%</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110.5%</a:t>
                      </a:r>
                      <a:endParaRPr lang="en-US" sz="1100" dirty="0">
                        <a:solidFill>
                          <a:srgbClr val="444444"/>
                        </a:solidFill>
                      </a:endParaRPr>
                    </a:p>
                  </a:txBody>
                  <a:tcPr marL="27432" marR="27432" marT="27432" marB="27432">
                    <a:solidFill>
                      <a:schemeClr val="tx2"/>
                    </a:solidFill>
                  </a:tcPr>
                </a:tc>
              </a:tr>
              <a:tr h="233680">
                <a:tc>
                  <a:txBody>
                    <a:bodyPr/>
                    <a:lstStyle/>
                    <a:p>
                      <a:r>
                        <a:rPr lang="en-US" sz="1100" dirty="0" smtClean="0">
                          <a:solidFill>
                            <a:srgbClr val="444444"/>
                          </a:solidFill>
                        </a:rPr>
                        <a:t>2ST</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9%</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7%</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-4.9%</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-7.8%</a:t>
                      </a:r>
                      <a:endParaRPr lang="en-US" sz="1100" dirty="0">
                        <a:solidFill>
                          <a:srgbClr val="444444"/>
                        </a:solidFill>
                      </a:endParaRPr>
                    </a:p>
                  </a:txBody>
                  <a:tcPr marL="27432" marR="27432" marT="27432" marB="27432">
                    <a:solidFill>
                      <a:schemeClr val="tx2"/>
                    </a:solidFill>
                  </a:tcPr>
                </a:tc>
              </a:tr>
              <a:tr h="233680">
                <a:tc>
                  <a:txBody>
                    <a:bodyPr/>
                    <a:lstStyle/>
                    <a:p>
                      <a:r>
                        <a:rPr lang="en-US" sz="1100" dirty="0" smtClean="0">
                          <a:solidFill>
                            <a:srgbClr val="444444"/>
                          </a:solidFill>
                        </a:rPr>
                        <a:t>1ST</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14%</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13%</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6..7%</a:t>
                      </a:r>
                      <a:endParaRPr lang="en-US" sz="1100" dirty="0">
                        <a:solidFill>
                          <a:srgbClr val="444444"/>
                        </a:solidFill>
                      </a:endParaRPr>
                    </a:p>
                  </a:txBody>
                  <a:tcPr marL="27432" marR="27432" marT="27432" marB="27432">
                    <a:solidFill>
                      <a:schemeClr val="tx2"/>
                    </a:solidFill>
                  </a:tcPr>
                </a:tc>
                <a:tc>
                  <a:txBody>
                    <a:bodyPr/>
                    <a:lstStyle/>
                    <a:p>
                      <a:pPr algn="ctr"/>
                      <a:r>
                        <a:rPr lang="en-US" sz="1100" dirty="0" smtClean="0">
                          <a:solidFill>
                            <a:srgbClr val="444444"/>
                          </a:solidFill>
                        </a:rPr>
                        <a:t>2.6%</a:t>
                      </a:r>
                      <a:endParaRPr lang="en-US" sz="1100" dirty="0">
                        <a:solidFill>
                          <a:srgbClr val="444444"/>
                        </a:solidFill>
                      </a:endParaRPr>
                    </a:p>
                  </a:txBody>
                  <a:tcPr marL="27432" marR="27432" marT="27432" marB="27432">
                    <a:solidFill>
                      <a:schemeClr val="tx2"/>
                    </a:solidFill>
                  </a:tcPr>
                </a:tc>
              </a:tr>
            </a:tbl>
          </a:graphicData>
        </a:graphic>
      </p:graphicFrame>
      <p:grpSp>
        <p:nvGrpSpPr>
          <p:cNvPr id="24" name="Group 23"/>
          <p:cNvGrpSpPr/>
          <p:nvPr/>
        </p:nvGrpSpPr>
        <p:grpSpPr>
          <a:xfrm>
            <a:off x="4698336" y="1524977"/>
            <a:ext cx="4295211" cy="2513623"/>
            <a:chOff x="4698336" y="1524977"/>
            <a:chExt cx="4295211" cy="2513623"/>
          </a:xfrm>
        </p:grpSpPr>
        <p:graphicFrame>
          <p:nvGraphicFramePr>
            <p:cNvPr id="15" name="Object 14"/>
            <p:cNvGraphicFramePr>
              <a:graphicFrameLocks noChangeAspect="1"/>
            </p:cNvGraphicFramePr>
            <p:nvPr>
              <p:extLst>
                <p:ext uri="{D42A27DB-BD31-4B8C-83A1-F6EECF244321}">
                  <p14:modId xmlns:p14="http://schemas.microsoft.com/office/powerpoint/2010/main" val="33221562"/>
                </p:ext>
              </p:extLst>
            </p:nvPr>
          </p:nvGraphicFramePr>
          <p:xfrm>
            <a:off x="4698336" y="1524977"/>
            <a:ext cx="4295211" cy="2513623"/>
          </p:xfrm>
          <a:graphic>
            <a:graphicData uri="http://schemas.openxmlformats.org/presentationml/2006/ole">
              <mc:AlternateContent xmlns:mc="http://schemas.openxmlformats.org/markup-compatibility/2006">
                <mc:Choice xmlns:v="urn:schemas-microsoft-com:vml" Requires="v">
                  <p:oleObj spid="_x0000_s4194" name="GraphicsWizard" r:id="rId4" imgW="10487008" imgH="5762729" progId="GraphicsWizardChart">
                    <p:embed/>
                  </p:oleObj>
                </mc:Choice>
                <mc:Fallback>
                  <p:oleObj name="GraphicsWizard" r:id="rId4" imgW="10487008" imgH="5762729" progId="GraphicsWizardChart">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336" y="1524977"/>
                          <a:ext cx="4295211" cy="2513623"/>
                        </a:xfrm>
                        <a:prstGeom prst="rect">
                          <a:avLst/>
                        </a:prstGeom>
                        <a:noFill/>
                        <a:ln>
                          <a:noFill/>
                        </a:ln>
                      </p:spPr>
                    </p:pic>
                  </p:oleObj>
                </mc:Fallback>
              </mc:AlternateContent>
            </a:graphicData>
          </a:graphic>
        </p:graphicFrame>
        <p:sp>
          <p:nvSpPr>
            <p:cNvPr id="22" name="Oval 21"/>
            <p:cNvSpPr/>
            <p:nvPr/>
          </p:nvSpPr>
          <p:spPr>
            <a:xfrm>
              <a:off x="8124831" y="2040732"/>
              <a:ext cx="352425" cy="223837"/>
            </a:xfrm>
            <a:prstGeom prst="ellipse">
              <a:avLst/>
            </a:prstGeom>
            <a:solidFill>
              <a:schemeClr val="bg1">
                <a:alpha val="0"/>
              </a:schemeClr>
            </a:solidFill>
            <a:ln>
              <a:solidFill>
                <a:srgbClr val="DC5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endParaRPr>
            </a:p>
          </p:txBody>
        </p:sp>
        <p:sp>
          <p:nvSpPr>
            <p:cNvPr id="23" name="Oval 22"/>
            <p:cNvSpPr/>
            <p:nvPr/>
          </p:nvSpPr>
          <p:spPr>
            <a:xfrm>
              <a:off x="8124831" y="2305052"/>
              <a:ext cx="352425" cy="223837"/>
            </a:xfrm>
            <a:prstGeom prst="ellipse">
              <a:avLst/>
            </a:prstGeom>
            <a:solidFill>
              <a:schemeClr val="bg1">
                <a:alpha val="0"/>
              </a:schemeClr>
            </a:solidFill>
            <a:ln>
              <a:solidFill>
                <a:srgbClr val="DC5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44444"/>
                </a:solidFill>
              </a:endParaRPr>
            </a:p>
          </p:txBody>
        </p:sp>
      </p:grpSp>
      <p:sp>
        <p:nvSpPr>
          <p:cNvPr id="2" name="Title 1"/>
          <p:cNvSpPr>
            <a:spLocks noGrp="1"/>
          </p:cNvSpPr>
          <p:nvPr>
            <p:ph type="title"/>
          </p:nvPr>
        </p:nvSpPr>
        <p:spPr/>
        <p:txBody>
          <a:bodyPr/>
          <a:lstStyle/>
          <a:p>
            <a:r>
              <a:rPr lang="en-US" dirty="0">
                <a:solidFill>
                  <a:srgbClr val="0070C0"/>
                </a:solidFill>
              </a:rPr>
              <a:t>Server </a:t>
            </a:r>
            <a:r>
              <a:rPr lang="en-US" dirty="0" smtClean="0">
                <a:solidFill>
                  <a:srgbClr val="0070C0"/>
                </a:solidFill>
              </a:rPr>
              <a:t>market </a:t>
            </a:r>
            <a:r>
              <a:rPr lang="en-US" dirty="0">
                <a:solidFill>
                  <a:srgbClr val="0070C0"/>
                </a:solidFill>
              </a:rPr>
              <a:t>t</a:t>
            </a:r>
            <a:r>
              <a:rPr lang="en-US" dirty="0" smtClean="0">
                <a:solidFill>
                  <a:srgbClr val="0070C0"/>
                </a:solidFill>
              </a:rPr>
              <a:t>rends</a:t>
            </a:r>
            <a:endParaRPr lang="en-US" dirty="0"/>
          </a:p>
        </p:txBody>
      </p:sp>
      <p:sp>
        <p:nvSpPr>
          <p:cNvPr id="4" name="Slide Number Placeholder 3"/>
          <p:cNvSpPr>
            <a:spLocks noGrp="1"/>
          </p:cNvSpPr>
          <p:nvPr>
            <p:ph type="sldNum" sz="quarter" idx="4"/>
          </p:nvPr>
        </p:nvSpPr>
        <p:spPr/>
        <p:txBody>
          <a:bodyPr/>
          <a:lstStyle/>
          <a:p>
            <a:fld id="{DBD5246C-868F-410A-AE52-FE248EDADC46}" type="slidenum">
              <a:rPr lang="en-US" smtClean="0"/>
              <a:pPr/>
              <a:t>4</a:t>
            </a:fld>
            <a:endParaRPr lang="en-US" dirty="0"/>
          </a:p>
        </p:txBody>
      </p:sp>
      <p:sp>
        <p:nvSpPr>
          <p:cNvPr id="5" name="Rounded Rectangle 4"/>
          <p:cNvSpPr/>
          <p:nvPr/>
        </p:nvSpPr>
        <p:spPr>
          <a:xfrm>
            <a:off x="474663" y="914401"/>
            <a:ext cx="4066781" cy="2057400"/>
          </a:xfrm>
          <a:prstGeom prst="roundRect">
            <a:avLst>
              <a:gd name="adj" fmla="val 5233"/>
            </a:avLst>
          </a:prstGeom>
          <a:noFill/>
          <a:ln w="19050">
            <a:solidFill>
              <a:srgbClr val="DC5034"/>
            </a:solidFill>
          </a:ln>
          <a:effectLst/>
        </p:spPr>
        <p:txBody>
          <a:bodyPr wrap="square" rtlCol="0" anchor="t">
            <a:normAutofit/>
          </a:bodyPr>
          <a:lstStyle/>
          <a:p>
            <a:pPr>
              <a:spcBef>
                <a:spcPts val="0"/>
              </a:spcBef>
              <a:spcAft>
                <a:spcPts val="0"/>
              </a:spcAft>
            </a:pPr>
            <a:endParaRPr lang="en-US" sz="2000" kern="1200" dirty="0" smtClean="0">
              <a:solidFill>
                <a:schemeClr val="tx2"/>
              </a:solidFill>
              <a:latin typeface="+mn-lt"/>
              <a:ea typeface="+mn-ea"/>
              <a:cs typeface="+mn-cs"/>
            </a:endParaRPr>
          </a:p>
        </p:txBody>
      </p:sp>
      <p:sp>
        <p:nvSpPr>
          <p:cNvPr id="6" name="Round Same Side Corner Rectangle 5"/>
          <p:cNvSpPr/>
          <p:nvPr/>
        </p:nvSpPr>
        <p:spPr>
          <a:xfrm>
            <a:off x="474663" y="914400"/>
            <a:ext cx="4066781" cy="392541"/>
          </a:xfrm>
          <a:prstGeom prst="round2SameRect">
            <a:avLst/>
          </a:prstGeom>
          <a:solidFill>
            <a:srgbClr val="DC5034"/>
          </a:solidFill>
          <a:ln w="19050">
            <a:solidFill>
              <a:srgbClr val="DC5034"/>
            </a:solidFill>
          </a:ln>
          <a:effectLst/>
        </p:spPr>
        <p:txBody>
          <a:bodyPr wrap="square" rtlCol="0" anchor="ctr">
            <a:noAutofit/>
          </a:bodyPr>
          <a:lstStyle/>
          <a:p>
            <a:pPr>
              <a:spcBef>
                <a:spcPts val="0"/>
              </a:spcBef>
              <a:spcAft>
                <a:spcPts val="0"/>
              </a:spcAft>
            </a:pPr>
            <a:r>
              <a:rPr lang="en-US" b="1" dirty="0" smtClean="0">
                <a:solidFill>
                  <a:schemeClr val="tx2"/>
                </a:solidFill>
              </a:rPr>
              <a:t>Servers</a:t>
            </a:r>
            <a:endParaRPr lang="en-US" sz="1800" b="1" kern="1200" dirty="0" smtClean="0">
              <a:solidFill>
                <a:schemeClr val="tx2"/>
              </a:solidFill>
              <a:latin typeface="+mn-lt"/>
              <a:ea typeface="+mn-ea"/>
              <a:cs typeface="+mn-cs"/>
            </a:endParaRPr>
          </a:p>
        </p:txBody>
      </p:sp>
      <p:sp>
        <p:nvSpPr>
          <p:cNvPr id="7" name="Content Placeholder 17"/>
          <p:cNvSpPr txBox="1">
            <a:spLocks/>
          </p:cNvSpPr>
          <p:nvPr/>
        </p:nvSpPr>
        <p:spPr bwMode="auto">
          <a:xfrm>
            <a:off x="540765" y="1366205"/>
            <a:ext cx="3839075" cy="13942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100"/>
              </a:spcBef>
              <a:spcAft>
                <a:spcPts val="100"/>
              </a:spcAft>
              <a:buClr>
                <a:schemeClr val="accent1"/>
              </a:buClr>
              <a:buFont typeface="Museo For Dell 300" pitchFamily="50" charset="0"/>
              <a:buChar char="–"/>
              <a:defRPr sz="12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indent="-168275">
              <a:spcBef>
                <a:spcPts val="300"/>
              </a:spcBef>
              <a:spcAft>
                <a:spcPts val="300"/>
              </a:spcAft>
              <a:buClr>
                <a:srgbClr val="444444"/>
              </a:buClr>
            </a:pPr>
            <a:r>
              <a:rPr lang="en-US" sz="1400" dirty="0">
                <a:solidFill>
                  <a:srgbClr val="444444"/>
                </a:solidFill>
                <a:latin typeface="+mn-lt"/>
              </a:rPr>
              <a:t>IT </a:t>
            </a:r>
            <a:r>
              <a:rPr lang="en-US" sz="1400" dirty="0" smtClean="0">
                <a:solidFill>
                  <a:srgbClr val="444444"/>
                </a:solidFill>
                <a:latin typeface="+mn-lt"/>
              </a:rPr>
              <a:t>optimizing </a:t>
            </a:r>
            <a:r>
              <a:rPr lang="en-US" sz="1400" dirty="0">
                <a:solidFill>
                  <a:srgbClr val="444444"/>
                </a:solidFill>
                <a:latin typeface="+mn-lt"/>
              </a:rPr>
              <a:t>for efficiency in power, cooling, management and </a:t>
            </a:r>
            <a:r>
              <a:rPr lang="en-US" sz="1400" dirty="0" smtClean="0">
                <a:solidFill>
                  <a:srgbClr val="444444"/>
                </a:solidFill>
                <a:latin typeface="+mn-lt"/>
              </a:rPr>
              <a:t>density</a:t>
            </a:r>
            <a:endParaRPr lang="en-US" sz="1400" dirty="0">
              <a:solidFill>
                <a:srgbClr val="444444"/>
              </a:solidFill>
              <a:latin typeface="+mn-lt"/>
            </a:endParaRPr>
          </a:p>
          <a:p>
            <a:pPr indent="-168275">
              <a:spcBef>
                <a:spcPts val="300"/>
              </a:spcBef>
              <a:spcAft>
                <a:spcPts val="300"/>
              </a:spcAft>
              <a:buClr>
                <a:srgbClr val="444444"/>
              </a:buClr>
            </a:pPr>
            <a:r>
              <a:rPr lang="en-US" sz="1400" dirty="0" smtClean="0">
                <a:solidFill>
                  <a:srgbClr val="444444"/>
                </a:solidFill>
                <a:latin typeface="+mn-lt"/>
              </a:rPr>
              <a:t>Virtualization </a:t>
            </a:r>
            <a:r>
              <a:rPr lang="en-US" sz="1400" dirty="0">
                <a:solidFill>
                  <a:srgbClr val="444444"/>
                </a:solidFill>
                <a:latin typeface="+mn-lt"/>
              </a:rPr>
              <a:t>continues to reformulate IT </a:t>
            </a:r>
            <a:r>
              <a:rPr lang="en-US" sz="1400" dirty="0" smtClean="0">
                <a:solidFill>
                  <a:srgbClr val="444444"/>
                </a:solidFill>
                <a:latin typeface="+mn-lt"/>
              </a:rPr>
              <a:t/>
            </a:r>
            <a:br>
              <a:rPr lang="en-US" sz="1400" dirty="0" smtClean="0">
                <a:solidFill>
                  <a:srgbClr val="444444"/>
                </a:solidFill>
                <a:latin typeface="+mn-lt"/>
              </a:rPr>
            </a:br>
            <a:r>
              <a:rPr lang="en-US" sz="1400" dirty="0" smtClean="0">
                <a:solidFill>
                  <a:srgbClr val="444444"/>
                </a:solidFill>
                <a:latin typeface="+mn-lt"/>
              </a:rPr>
              <a:t>as </a:t>
            </a:r>
            <a:r>
              <a:rPr lang="en-US" sz="1400" dirty="0">
                <a:solidFill>
                  <a:srgbClr val="444444"/>
                </a:solidFill>
                <a:latin typeface="+mn-lt"/>
              </a:rPr>
              <a:t>a single logical </a:t>
            </a:r>
            <a:r>
              <a:rPr lang="en-US" sz="1400" dirty="0" smtClean="0">
                <a:solidFill>
                  <a:srgbClr val="444444"/>
                </a:solidFill>
                <a:latin typeface="+mn-lt"/>
              </a:rPr>
              <a:t>system</a:t>
            </a:r>
            <a:endParaRPr lang="en-US" sz="1400" dirty="0">
              <a:solidFill>
                <a:srgbClr val="444444"/>
              </a:solidFill>
              <a:latin typeface="+mn-lt"/>
            </a:endParaRPr>
          </a:p>
          <a:p>
            <a:pPr indent="-168275">
              <a:spcBef>
                <a:spcPts val="300"/>
              </a:spcBef>
              <a:spcAft>
                <a:spcPts val="300"/>
              </a:spcAft>
              <a:buClr>
                <a:srgbClr val="444444"/>
              </a:buClr>
            </a:pPr>
            <a:r>
              <a:rPr lang="en-US" sz="1400" dirty="0" smtClean="0">
                <a:solidFill>
                  <a:srgbClr val="444444"/>
                </a:solidFill>
                <a:latin typeface="+mn-lt"/>
              </a:rPr>
              <a:t>2012–2016</a:t>
            </a:r>
            <a:r>
              <a:rPr lang="en-US" sz="1400" dirty="0">
                <a:solidFill>
                  <a:srgbClr val="444444"/>
                </a:solidFill>
                <a:latin typeface="+mn-lt"/>
              </a:rPr>
              <a:t>: Blades CAGR </a:t>
            </a:r>
            <a:r>
              <a:rPr lang="en-US" sz="1400" dirty="0" smtClean="0">
                <a:solidFill>
                  <a:srgbClr val="444444"/>
                </a:solidFill>
                <a:latin typeface="+mn-lt"/>
              </a:rPr>
              <a:t>9 percent </a:t>
            </a:r>
            <a:endParaRPr lang="en-US" sz="1400" dirty="0">
              <a:solidFill>
                <a:srgbClr val="444444"/>
              </a:solidFill>
              <a:latin typeface="+mn-lt"/>
            </a:endParaRPr>
          </a:p>
          <a:p>
            <a:pPr lvl="1" indent="-168275">
              <a:spcBef>
                <a:spcPts val="300"/>
              </a:spcBef>
              <a:spcAft>
                <a:spcPts val="300"/>
              </a:spcAft>
              <a:buClr>
                <a:srgbClr val="444444"/>
              </a:buClr>
            </a:pPr>
            <a:r>
              <a:rPr lang="en-US" sz="1200" dirty="0">
                <a:solidFill>
                  <a:srgbClr val="444444"/>
                </a:solidFill>
                <a:latin typeface="+mn-lt"/>
              </a:rPr>
              <a:t>Rack </a:t>
            </a:r>
            <a:r>
              <a:rPr lang="en-US" sz="1200" dirty="0" smtClean="0">
                <a:solidFill>
                  <a:srgbClr val="444444"/>
                </a:solidFill>
                <a:latin typeface="+mn-lt"/>
              </a:rPr>
              <a:t>servers</a:t>
            </a:r>
            <a:r>
              <a:rPr lang="en-US" sz="1200" dirty="0">
                <a:solidFill>
                  <a:srgbClr val="444444"/>
                </a:solidFill>
                <a:latin typeface="+mn-lt"/>
              </a:rPr>
              <a:t>: </a:t>
            </a:r>
            <a:r>
              <a:rPr lang="en-US" sz="1200" dirty="0" smtClean="0">
                <a:solidFill>
                  <a:srgbClr val="444444"/>
                </a:solidFill>
                <a:latin typeface="+mn-lt"/>
              </a:rPr>
              <a:t>2</a:t>
            </a:r>
            <a:r>
              <a:rPr lang="en-US" sz="1200" dirty="0">
                <a:solidFill>
                  <a:srgbClr val="444444"/>
                </a:solidFill>
                <a:latin typeface="+mn-lt"/>
              </a:rPr>
              <a:t> </a:t>
            </a:r>
            <a:r>
              <a:rPr lang="en-US" sz="1200" dirty="0" smtClean="0">
                <a:solidFill>
                  <a:srgbClr val="444444"/>
                </a:solidFill>
                <a:latin typeface="+mn-lt"/>
              </a:rPr>
              <a:t>percent</a:t>
            </a:r>
            <a:endParaRPr lang="en-US" sz="1200" dirty="0">
              <a:solidFill>
                <a:srgbClr val="444444"/>
              </a:solidFill>
              <a:latin typeface="+mn-lt"/>
            </a:endParaRPr>
          </a:p>
        </p:txBody>
      </p:sp>
      <p:sp>
        <p:nvSpPr>
          <p:cNvPr id="8" name="Rounded Rectangle 7"/>
          <p:cNvSpPr/>
          <p:nvPr/>
        </p:nvSpPr>
        <p:spPr>
          <a:xfrm>
            <a:off x="4646316" y="914400"/>
            <a:ext cx="4066781" cy="2819399"/>
          </a:xfrm>
          <a:prstGeom prst="roundRect">
            <a:avLst>
              <a:gd name="adj" fmla="val 5233"/>
            </a:avLst>
          </a:prstGeom>
          <a:noFill/>
          <a:ln w="19050">
            <a:solidFill>
              <a:schemeClr val="accent1"/>
            </a:solidFill>
          </a:ln>
          <a:effectLst/>
        </p:spPr>
        <p:txBody>
          <a:bodyPr wrap="square" rtlCol="0" anchor="t">
            <a:normAutofit/>
          </a:bodyPr>
          <a:lstStyle/>
          <a:p>
            <a:pPr>
              <a:spcBef>
                <a:spcPts val="0"/>
              </a:spcBef>
              <a:spcAft>
                <a:spcPts val="0"/>
              </a:spcAft>
            </a:pPr>
            <a:endParaRPr lang="en-US" sz="2000" kern="1200" dirty="0" smtClean="0">
              <a:solidFill>
                <a:schemeClr val="tx2"/>
              </a:solidFill>
              <a:latin typeface="+mn-lt"/>
              <a:ea typeface="+mn-ea"/>
              <a:cs typeface="+mn-cs"/>
            </a:endParaRPr>
          </a:p>
        </p:txBody>
      </p:sp>
      <p:sp>
        <p:nvSpPr>
          <p:cNvPr id="9" name="Round Same Side Corner Rectangle 8"/>
          <p:cNvSpPr/>
          <p:nvPr/>
        </p:nvSpPr>
        <p:spPr>
          <a:xfrm>
            <a:off x="4646316" y="914400"/>
            <a:ext cx="4066781" cy="392541"/>
          </a:xfrm>
          <a:prstGeom prst="round2SameRect">
            <a:avLst/>
          </a:prstGeom>
          <a:solidFill>
            <a:schemeClr val="accent1"/>
          </a:solidFill>
          <a:ln w="19050">
            <a:solidFill>
              <a:schemeClr val="accent1"/>
            </a:solidFill>
          </a:ln>
          <a:effectLst/>
        </p:spPr>
        <p:txBody>
          <a:bodyPr wrap="square" rtlCol="0" anchor="ctr">
            <a:noAutofit/>
          </a:bodyPr>
          <a:lstStyle/>
          <a:p>
            <a:pPr>
              <a:spcBef>
                <a:spcPts val="0"/>
              </a:spcBef>
              <a:spcAft>
                <a:spcPts val="0"/>
              </a:spcAft>
            </a:pPr>
            <a:r>
              <a:rPr lang="en-US" b="1" dirty="0">
                <a:solidFill>
                  <a:schemeClr val="tx2"/>
                </a:solidFill>
              </a:rPr>
              <a:t>Server </a:t>
            </a:r>
            <a:r>
              <a:rPr lang="en-US" b="1" dirty="0" smtClean="0">
                <a:solidFill>
                  <a:schemeClr val="tx2"/>
                </a:solidFill>
              </a:rPr>
              <a:t>form factor mix </a:t>
            </a:r>
            <a:r>
              <a:rPr lang="en-US" b="1" dirty="0">
                <a:solidFill>
                  <a:schemeClr val="tx2"/>
                </a:solidFill>
              </a:rPr>
              <a:t>to 2016</a:t>
            </a:r>
            <a:endParaRPr lang="en-US" sz="1800" b="1" kern="1200" dirty="0" smtClean="0">
              <a:solidFill>
                <a:schemeClr val="tx2"/>
              </a:solidFill>
              <a:latin typeface="+mn-lt"/>
              <a:ea typeface="+mn-ea"/>
              <a:cs typeface="+mn-cs"/>
            </a:endParaRPr>
          </a:p>
        </p:txBody>
      </p:sp>
      <p:sp>
        <p:nvSpPr>
          <p:cNvPr id="10" name="Content Placeholder 17"/>
          <p:cNvSpPr txBox="1">
            <a:spLocks/>
          </p:cNvSpPr>
          <p:nvPr/>
        </p:nvSpPr>
        <p:spPr bwMode="auto">
          <a:xfrm>
            <a:off x="4712419" y="1366205"/>
            <a:ext cx="3839075" cy="4647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100"/>
              </a:spcBef>
              <a:spcAft>
                <a:spcPts val="100"/>
              </a:spcAft>
              <a:buClr>
                <a:schemeClr val="accent1"/>
              </a:buClr>
              <a:buFont typeface="Museo For Dell 300" pitchFamily="50" charset="0"/>
              <a:buChar char="–"/>
              <a:defRPr sz="12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indent="-168275">
              <a:spcBef>
                <a:spcPts val="300"/>
              </a:spcBef>
              <a:spcAft>
                <a:spcPts val="300"/>
              </a:spcAft>
              <a:buClr>
                <a:srgbClr val="444444"/>
              </a:buClr>
            </a:pPr>
            <a:r>
              <a:rPr lang="en-US" sz="1400" dirty="0">
                <a:solidFill>
                  <a:srgbClr val="444444"/>
                </a:solidFill>
                <a:latin typeface="+mn-lt"/>
              </a:rPr>
              <a:t>Rack servers flat </a:t>
            </a:r>
          </a:p>
          <a:p>
            <a:pPr indent="-168275">
              <a:spcBef>
                <a:spcPts val="300"/>
              </a:spcBef>
              <a:spcAft>
                <a:spcPts val="300"/>
              </a:spcAft>
              <a:buClr>
                <a:srgbClr val="444444"/>
              </a:buClr>
            </a:pPr>
            <a:r>
              <a:rPr lang="en-US" sz="1400" dirty="0">
                <a:solidFill>
                  <a:srgbClr val="444444"/>
                </a:solidFill>
                <a:latin typeface="+mn-lt"/>
              </a:rPr>
              <a:t>Blades and </a:t>
            </a:r>
            <a:r>
              <a:rPr lang="en-US" sz="1400" dirty="0" smtClean="0">
                <a:solidFill>
                  <a:srgbClr val="444444"/>
                </a:solidFill>
                <a:latin typeface="+mn-lt"/>
              </a:rPr>
              <a:t>density optimized </a:t>
            </a:r>
            <a:r>
              <a:rPr lang="en-US" sz="1400" dirty="0">
                <a:solidFill>
                  <a:srgbClr val="444444"/>
                </a:solidFill>
                <a:latin typeface="+mn-lt"/>
              </a:rPr>
              <a:t>growing</a:t>
            </a:r>
          </a:p>
        </p:txBody>
      </p:sp>
      <p:sp>
        <p:nvSpPr>
          <p:cNvPr id="11" name="Rounded Rectangle 10"/>
          <p:cNvSpPr/>
          <p:nvPr/>
        </p:nvSpPr>
        <p:spPr>
          <a:xfrm>
            <a:off x="4646316" y="3962400"/>
            <a:ext cx="4066781" cy="2057400"/>
          </a:xfrm>
          <a:prstGeom prst="roundRect">
            <a:avLst>
              <a:gd name="adj" fmla="val 5233"/>
            </a:avLst>
          </a:prstGeom>
          <a:noFill/>
          <a:ln w="19050">
            <a:solidFill>
              <a:srgbClr val="444444"/>
            </a:solidFill>
          </a:ln>
          <a:effectLst/>
        </p:spPr>
        <p:txBody>
          <a:bodyPr wrap="square" rtlCol="0" anchor="t">
            <a:normAutofit/>
          </a:bodyPr>
          <a:lstStyle/>
          <a:p>
            <a:pPr>
              <a:spcBef>
                <a:spcPts val="0"/>
              </a:spcBef>
              <a:spcAft>
                <a:spcPts val="0"/>
              </a:spcAft>
            </a:pPr>
            <a:endParaRPr lang="en-US" sz="2000" kern="1200" dirty="0" smtClean="0">
              <a:solidFill>
                <a:schemeClr val="tx2"/>
              </a:solidFill>
              <a:latin typeface="+mn-lt"/>
              <a:ea typeface="+mn-ea"/>
              <a:cs typeface="+mn-cs"/>
            </a:endParaRPr>
          </a:p>
        </p:txBody>
      </p:sp>
      <p:sp>
        <p:nvSpPr>
          <p:cNvPr id="12" name="Round Same Side Corner Rectangle 11"/>
          <p:cNvSpPr/>
          <p:nvPr/>
        </p:nvSpPr>
        <p:spPr>
          <a:xfrm>
            <a:off x="4646316" y="3962399"/>
            <a:ext cx="4066781" cy="392541"/>
          </a:xfrm>
          <a:prstGeom prst="round2SameRect">
            <a:avLst/>
          </a:prstGeom>
          <a:solidFill>
            <a:srgbClr val="444444"/>
          </a:solidFill>
          <a:ln w="19050">
            <a:solidFill>
              <a:srgbClr val="444444"/>
            </a:solidFill>
          </a:ln>
          <a:effectLst/>
        </p:spPr>
        <p:txBody>
          <a:bodyPr wrap="square" rtlCol="0" anchor="ctr">
            <a:noAutofit/>
          </a:bodyPr>
          <a:lstStyle/>
          <a:p>
            <a:pPr>
              <a:spcBef>
                <a:spcPts val="0"/>
              </a:spcBef>
              <a:spcAft>
                <a:spcPts val="0"/>
              </a:spcAft>
            </a:pPr>
            <a:r>
              <a:rPr lang="en-US" b="1" dirty="0">
                <a:solidFill>
                  <a:schemeClr val="tx2"/>
                </a:solidFill>
              </a:rPr>
              <a:t>Density </a:t>
            </a:r>
            <a:r>
              <a:rPr lang="en-US" b="1" dirty="0" smtClean="0">
                <a:solidFill>
                  <a:schemeClr val="tx2"/>
                </a:solidFill>
              </a:rPr>
              <a:t>now</a:t>
            </a:r>
            <a:endParaRPr lang="en-US" sz="1800" b="1" kern="1200" dirty="0" smtClean="0">
              <a:solidFill>
                <a:schemeClr val="tx2"/>
              </a:solidFill>
              <a:latin typeface="+mn-lt"/>
              <a:ea typeface="+mn-ea"/>
              <a:cs typeface="+mn-cs"/>
            </a:endParaRPr>
          </a:p>
        </p:txBody>
      </p:sp>
      <p:sp>
        <p:nvSpPr>
          <p:cNvPr id="13" name="Content Placeholder 17"/>
          <p:cNvSpPr txBox="1">
            <a:spLocks/>
          </p:cNvSpPr>
          <p:nvPr/>
        </p:nvSpPr>
        <p:spPr bwMode="auto">
          <a:xfrm>
            <a:off x="4712419" y="4414204"/>
            <a:ext cx="3839075" cy="7755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100"/>
              </a:spcBef>
              <a:spcAft>
                <a:spcPts val="100"/>
              </a:spcAft>
              <a:buClr>
                <a:schemeClr val="accent1"/>
              </a:buClr>
              <a:buFont typeface="Museo For Dell 300" pitchFamily="50" charset="0"/>
              <a:buChar char="–"/>
              <a:defRPr sz="12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pPr indent="-168275">
              <a:spcBef>
                <a:spcPts val="300"/>
              </a:spcBef>
              <a:spcAft>
                <a:spcPts val="300"/>
              </a:spcAft>
              <a:buClr>
                <a:srgbClr val="444444"/>
              </a:buClr>
            </a:pPr>
            <a:r>
              <a:rPr lang="en-US" sz="1400" dirty="0">
                <a:solidFill>
                  <a:srgbClr val="444444"/>
                </a:solidFill>
                <a:latin typeface="+mn-lt"/>
              </a:rPr>
              <a:t>Industry </a:t>
            </a:r>
            <a:r>
              <a:rPr lang="en-US" sz="1400" dirty="0" smtClean="0">
                <a:solidFill>
                  <a:srgbClr val="444444"/>
                </a:solidFill>
                <a:latin typeface="+mn-lt"/>
              </a:rPr>
              <a:t>trends </a:t>
            </a:r>
            <a:r>
              <a:rPr lang="en-US" sz="1400" dirty="0">
                <a:solidFill>
                  <a:srgbClr val="444444"/>
                </a:solidFill>
                <a:latin typeface="+mn-lt"/>
              </a:rPr>
              <a:t>align perfectly with blade value </a:t>
            </a:r>
            <a:r>
              <a:rPr lang="en-US" sz="1400" dirty="0" smtClean="0">
                <a:solidFill>
                  <a:srgbClr val="444444"/>
                </a:solidFill>
                <a:latin typeface="+mn-lt"/>
              </a:rPr>
              <a:t>proposition—blade </a:t>
            </a:r>
            <a:r>
              <a:rPr lang="en-US" sz="1400" dirty="0">
                <a:solidFill>
                  <a:srgbClr val="444444"/>
                </a:solidFill>
                <a:latin typeface="+mn-lt"/>
              </a:rPr>
              <a:t>solutions best fit converged </a:t>
            </a:r>
            <a:r>
              <a:rPr lang="en-US" sz="1400" dirty="0" smtClean="0">
                <a:solidFill>
                  <a:srgbClr val="444444"/>
                </a:solidFill>
                <a:latin typeface="+mn-lt"/>
              </a:rPr>
              <a:t>infrastructure/modular </a:t>
            </a:r>
            <a:r>
              <a:rPr lang="en-US" sz="1400" dirty="0">
                <a:solidFill>
                  <a:srgbClr val="444444"/>
                </a:solidFill>
                <a:latin typeface="+mn-lt"/>
              </a:rPr>
              <a:t>data </a:t>
            </a:r>
            <a:r>
              <a:rPr lang="en-US" sz="1400" dirty="0" smtClean="0">
                <a:solidFill>
                  <a:srgbClr val="444444"/>
                </a:solidFill>
                <a:latin typeface="+mn-lt"/>
              </a:rPr>
              <a:t>center </a:t>
            </a:r>
            <a:r>
              <a:rPr lang="en-US" sz="1400" dirty="0">
                <a:solidFill>
                  <a:srgbClr val="444444"/>
                </a:solidFill>
                <a:latin typeface="+mn-lt"/>
              </a:rPr>
              <a:t>needs</a:t>
            </a:r>
          </a:p>
        </p:txBody>
      </p:sp>
      <p:sp>
        <p:nvSpPr>
          <p:cNvPr id="18" name="Text Box 56"/>
          <p:cNvSpPr txBox="1">
            <a:spLocks noChangeArrowheads="1"/>
          </p:cNvSpPr>
          <p:nvPr/>
        </p:nvSpPr>
        <p:spPr bwMode="auto">
          <a:xfrm>
            <a:off x="2533451" y="3328537"/>
            <a:ext cx="1124149" cy="268103"/>
          </a:xfrm>
          <a:prstGeom prst="rect">
            <a:avLst/>
          </a:prstGeom>
          <a:noFill/>
          <a:ln w="9525">
            <a:noFill/>
            <a:miter lim="800000"/>
            <a:headEnd/>
            <a:tailEnd/>
          </a:ln>
        </p:spPr>
        <p:txBody>
          <a:bodyPr wrap="square" lIns="0" tIns="41315" rIns="0" bIns="41315">
            <a:spAutoFit/>
          </a:bodyPr>
          <a:lstStyle/>
          <a:p>
            <a:pPr algn="ctr" defTabSz="820738" eaLnBrk="0" fontAlgn="auto" hangingPunct="0">
              <a:spcBef>
                <a:spcPct val="50000"/>
              </a:spcBef>
              <a:spcAft>
                <a:spcPts val="0"/>
              </a:spcAft>
            </a:pPr>
            <a:r>
              <a:rPr lang="en-US" sz="1200" b="1" dirty="0">
                <a:solidFill>
                  <a:srgbClr val="444444"/>
                </a:solidFill>
                <a:latin typeface="Museo Sans For Dell"/>
              </a:rPr>
              <a:t>Mkt Growth</a:t>
            </a:r>
          </a:p>
        </p:txBody>
      </p:sp>
      <p:sp>
        <p:nvSpPr>
          <p:cNvPr id="19" name="Text Box 61"/>
          <p:cNvSpPr txBox="1">
            <a:spLocks noChangeArrowheads="1"/>
          </p:cNvSpPr>
          <p:nvPr/>
        </p:nvSpPr>
        <p:spPr bwMode="auto">
          <a:xfrm>
            <a:off x="1447800" y="3328537"/>
            <a:ext cx="922558" cy="268103"/>
          </a:xfrm>
          <a:prstGeom prst="rect">
            <a:avLst/>
          </a:prstGeom>
          <a:noFill/>
          <a:ln w="9525">
            <a:noFill/>
            <a:miter lim="800000"/>
            <a:headEnd/>
            <a:tailEnd/>
          </a:ln>
        </p:spPr>
        <p:txBody>
          <a:bodyPr wrap="square" lIns="0" tIns="41315" rIns="0" bIns="41315">
            <a:spAutoFit/>
          </a:bodyPr>
          <a:lstStyle/>
          <a:p>
            <a:pPr algn="ctr" defTabSz="820738" eaLnBrk="0" fontAlgn="auto" hangingPunct="0">
              <a:spcBef>
                <a:spcPct val="50000"/>
              </a:spcBef>
              <a:spcAft>
                <a:spcPts val="0"/>
              </a:spcAft>
            </a:pPr>
            <a:r>
              <a:rPr lang="en-US" sz="1200" b="1" dirty="0">
                <a:solidFill>
                  <a:srgbClr val="444444"/>
                </a:solidFill>
                <a:latin typeface="Museo Sans For Dell"/>
              </a:rPr>
              <a:t>Unit Mix</a:t>
            </a:r>
          </a:p>
        </p:txBody>
      </p:sp>
      <p:sp>
        <p:nvSpPr>
          <p:cNvPr id="21" name="Rectangle 20"/>
          <p:cNvSpPr/>
          <p:nvPr/>
        </p:nvSpPr>
        <p:spPr>
          <a:xfrm>
            <a:off x="539424" y="4942300"/>
            <a:ext cx="3194375" cy="239300"/>
          </a:xfrm>
          <a:prstGeom prst="rect">
            <a:avLst/>
          </a:prstGeom>
          <a:noFill/>
          <a:ln>
            <a:solidFill>
              <a:srgbClr val="DC50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444444"/>
              </a:solidFill>
            </a:endParaRPr>
          </a:p>
        </p:txBody>
      </p:sp>
    </p:spTree>
    <p:extLst>
      <p:ext uri="{BB962C8B-B14F-4D97-AF65-F5344CB8AC3E}">
        <p14:creationId xmlns:p14="http://schemas.microsoft.com/office/powerpoint/2010/main" val="26221112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4"/>
          <p:cNvSpPr>
            <a:spLocks/>
          </p:cNvSpPr>
          <p:nvPr/>
        </p:nvSpPr>
        <p:spPr bwMode="auto">
          <a:xfrm>
            <a:off x="470845" y="1854660"/>
            <a:ext cx="7057716" cy="4201683"/>
          </a:xfrm>
          <a:custGeom>
            <a:avLst/>
            <a:gdLst>
              <a:gd name="T0" fmla="*/ 0 w 2169"/>
              <a:gd name="T1" fmla="*/ 1280 h 1281"/>
              <a:gd name="T2" fmla="*/ 0 w 2169"/>
              <a:gd name="T3" fmla="*/ 0 h 1281"/>
              <a:gd name="T4" fmla="*/ 367 w 2169"/>
              <a:gd name="T5" fmla="*/ 0 h 1281"/>
              <a:gd name="T6" fmla="*/ 2168 w 2169"/>
              <a:gd name="T7" fmla="*/ 1280 h 1281"/>
              <a:gd name="T8" fmla="*/ 0 w 2169"/>
              <a:gd name="T9" fmla="*/ 1280 h 1281"/>
            </a:gdLst>
            <a:ahLst/>
            <a:cxnLst>
              <a:cxn ang="0">
                <a:pos x="T0" y="T1"/>
              </a:cxn>
              <a:cxn ang="0">
                <a:pos x="T2" y="T3"/>
              </a:cxn>
              <a:cxn ang="0">
                <a:pos x="T4" y="T5"/>
              </a:cxn>
              <a:cxn ang="0">
                <a:pos x="T6" y="T7"/>
              </a:cxn>
              <a:cxn ang="0">
                <a:pos x="T8" y="T9"/>
              </a:cxn>
            </a:cxnLst>
            <a:rect l="0" t="0" r="r" b="b"/>
            <a:pathLst>
              <a:path w="2169" h="1281">
                <a:moveTo>
                  <a:pt x="0" y="1280"/>
                </a:moveTo>
                <a:lnTo>
                  <a:pt x="0" y="0"/>
                </a:lnTo>
                <a:lnTo>
                  <a:pt x="367" y="0"/>
                </a:lnTo>
                <a:lnTo>
                  <a:pt x="2168" y="1280"/>
                </a:lnTo>
                <a:lnTo>
                  <a:pt x="0" y="1280"/>
                </a:lnTo>
              </a:path>
            </a:pathLst>
          </a:custGeom>
          <a:noFill/>
          <a:ln w="6350" cap="rnd" cmpd="sng">
            <a:noFill/>
            <a:prstDash val="solid"/>
            <a:round/>
            <a:headEnd type="none" w="med" len="med"/>
            <a:tailEnd type="none" w="med" len="med"/>
          </a:ln>
          <a:effectLst/>
        </p:spPr>
        <p:txBody>
          <a:bodyPr lIns="45720" rIns="45720" anchor="ctr"/>
          <a:lstStyle/>
          <a:p>
            <a:pPr fontAlgn="base">
              <a:spcBef>
                <a:spcPct val="0"/>
              </a:spcBef>
              <a:spcAft>
                <a:spcPct val="0"/>
              </a:spcAft>
            </a:pPr>
            <a:endParaRPr lang="en-US" sz="2400" dirty="0">
              <a:solidFill>
                <a:srgbClr val="444444"/>
              </a:solidFill>
              <a:latin typeface="Arial" charset="0"/>
            </a:endParaRPr>
          </a:p>
        </p:txBody>
      </p:sp>
      <p:sp>
        <p:nvSpPr>
          <p:cNvPr id="17" name="Title 1"/>
          <p:cNvSpPr>
            <a:spLocks noGrp="1"/>
          </p:cNvSpPr>
          <p:nvPr>
            <p:ph type="title"/>
          </p:nvPr>
        </p:nvSpPr>
        <p:spPr>
          <a:xfrm>
            <a:off x="457200" y="274647"/>
            <a:ext cx="8229600" cy="720197"/>
          </a:xfrm>
          <a:noFill/>
          <a:ln w="9525">
            <a:noFill/>
            <a:miter lim="800000"/>
            <a:headEnd/>
            <a:tailEnd/>
          </a:ln>
        </p:spPr>
        <p:txBody>
          <a:bodyPr vert="horz" wrap="square" lIns="0" tIns="0" rIns="0" bIns="0" numCol="1" anchor="t" anchorCtr="0" compatLnSpc="1">
            <a:prstTxWarp prst="textNoShape">
              <a:avLst/>
            </a:prstTxWarp>
            <a:spAutoFit/>
          </a:bodyPr>
          <a:lstStyle/>
          <a:p>
            <a:r>
              <a:rPr lang="en-US" kern="1200" dirty="0">
                <a:solidFill>
                  <a:srgbClr val="0085C3"/>
                </a:solidFill>
              </a:rPr>
              <a:t>What is the value of density?</a:t>
            </a:r>
            <a:br>
              <a:rPr lang="en-US" kern="1200" dirty="0">
                <a:solidFill>
                  <a:srgbClr val="0085C3"/>
                </a:solidFill>
              </a:rPr>
            </a:br>
            <a:r>
              <a:rPr lang="en-US" sz="2000" kern="1200" dirty="0">
                <a:solidFill>
                  <a:srgbClr val="0085C3"/>
                </a:solidFill>
              </a:rPr>
              <a:t>It goes beyond just packing more into the same space</a:t>
            </a:r>
          </a:p>
        </p:txBody>
      </p:sp>
      <p:pic>
        <p:nvPicPr>
          <p:cNvPr id="23" name="Picture 2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9494" y="3480885"/>
            <a:ext cx="2547426" cy="2547427"/>
          </a:xfrm>
          <a:prstGeom prst="rect">
            <a:avLst/>
          </a:prstGeom>
        </p:spPr>
      </p:pic>
      <p:sp>
        <p:nvSpPr>
          <p:cNvPr id="7" name="Rounded Rectangle 6"/>
          <p:cNvSpPr/>
          <p:nvPr/>
        </p:nvSpPr>
        <p:spPr bwMode="auto">
          <a:xfrm>
            <a:off x="1828800" y="1776793"/>
            <a:ext cx="6595976" cy="473091"/>
          </a:xfrm>
          <a:prstGeom prst="roundRect">
            <a:avLst>
              <a:gd name="adj" fmla="val 0"/>
            </a:avLst>
          </a:prstGeom>
          <a:solidFill>
            <a:srgbClr val="EEEEEE"/>
          </a:solidFill>
          <a:ln>
            <a:noFill/>
            <a:headEnd type="none" w="med" len="med"/>
            <a:tailEnd type="none" w="med" len="med"/>
          </a:ln>
          <a:effectLst/>
        </p:spPr>
        <p:style>
          <a:lnRef idx="1">
            <a:schemeClr val="dk1"/>
          </a:lnRef>
          <a:fillRef idx="3">
            <a:schemeClr val="dk1"/>
          </a:fillRef>
          <a:effectRef idx="2">
            <a:schemeClr val="dk1"/>
          </a:effectRef>
          <a:fontRef idx="minor">
            <a:schemeClr val="lt1"/>
          </a:fontRef>
        </p:style>
        <p:txBody>
          <a:bodyPr vert="horz" wrap="square" lIns="228600" tIns="45720" rIns="0" bIns="45720" numCol="1" rtlCol="0" anchor="ctr" anchorCtr="0" compatLnSpc="1">
            <a:prstTxWarp prst="textNoShape">
              <a:avLst/>
            </a:prstTxWarp>
          </a:bodyPr>
          <a:lstStyle/>
          <a:p>
            <a:pPr eaLnBrk="0" fontAlgn="base" hangingPunct="0">
              <a:spcBef>
                <a:spcPct val="0"/>
              </a:spcBef>
              <a:spcAft>
                <a:spcPct val="0"/>
              </a:spcAft>
            </a:pPr>
            <a:r>
              <a:rPr lang="en-US" dirty="0">
                <a:solidFill>
                  <a:srgbClr val="444444"/>
                </a:solidFill>
              </a:rPr>
              <a:t>Generational improvements in hardware</a:t>
            </a:r>
          </a:p>
        </p:txBody>
      </p:sp>
      <p:sp>
        <p:nvSpPr>
          <p:cNvPr id="8" name="Rounded Rectangle 7"/>
          <p:cNvSpPr/>
          <p:nvPr/>
        </p:nvSpPr>
        <p:spPr bwMode="auto">
          <a:xfrm>
            <a:off x="694211" y="1430866"/>
            <a:ext cx="1295400" cy="1186375"/>
          </a:xfrm>
          <a:prstGeom prst="roundRect">
            <a:avLst>
              <a:gd name="adj" fmla="val 0"/>
            </a:avLst>
          </a:prstGeom>
          <a:solidFill>
            <a:srgbClr val="0085C3"/>
          </a:solidFill>
          <a:ln w="28575">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1600" dirty="0">
              <a:solidFill>
                <a:srgbClr val="444444"/>
              </a:solidFill>
            </a:endParaRPr>
          </a:p>
        </p:txBody>
      </p:sp>
      <p:pic>
        <p:nvPicPr>
          <p:cNvPr id="24" name="Picture 2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05759" y="1404174"/>
            <a:ext cx="1207652" cy="1213067"/>
          </a:xfrm>
          <a:prstGeom prst="rect">
            <a:avLst/>
          </a:prstGeom>
        </p:spPr>
      </p:pic>
      <p:sp>
        <p:nvSpPr>
          <p:cNvPr id="9" name="Rounded Rectangle 8"/>
          <p:cNvSpPr/>
          <p:nvPr/>
        </p:nvSpPr>
        <p:spPr bwMode="auto">
          <a:xfrm>
            <a:off x="2867011" y="2656370"/>
            <a:ext cx="5566864" cy="473091"/>
          </a:xfrm>
          <a:prstGeom prst="roundRect">
            <a:avLst>
              <a:gd name="adj" fmla="val 0"/>
            </a:avLst>
          </a:prstGeom>
          <a:solidFill>
            <a:srgbClr val="EEEEEE"/>
          </a:solidFill>
          <a:ln>
            <a:noFill/>
            <a:headEnd type="none" w="med" len="med"/>
            <a:tailEnd type="none" w="med" len="med"/>
          </a:ln>
          <a:effectLst/>
        </p:spPr>
        <p:style>
          <a:lnRef idx="1">
            <a:schemeClr val="dk1"/>
          </a:lnRef>
          <a:fillRef idx="3">
            <a:schemeClr val="dk1"/>
          </a:fillRef>
          <a:effectRef idx="2">
            <a:schemeClr val="dk1"/>
          </a:effectRef>
          <a:fontRef idx="minor">
            <a:schemeClr val="lt1"/>
          </a:fontRef>
        </p:style>
        <p:txBody>
          <a:bodyPr vert="horz" wrap="square" lIns="228600" tIns="45720" rIns="0" bIns="45720" numCol="1" rtlCol="0" anchor="ctr" anchorCtr="0" compatLnSpc="1">
            <a:prstTxWarp prst="textNoShape">
              <a:avLst/>
            </a:prstTxWarp>
          </a:bodyPr>
          <a:lstStyle/>
          <a:p>
            <a:pPr eaLnBrk="0" fontAlgn="base" hangingPunct="0">
              <a:spcBef>
                <a:spcPct val="0"/>
              </a:spcBef>
              <a:spcAft>
                <a:spcPct val="0"/>
              </a:spcAft>
            </a:pPr>
            <a:r>
              <a:rPr lang="en-US" dirty="0">
                <a:solidFill>
                  <a:srgbClr val="444444"/>
                </a:solidFill>
              </a:rPr>
              <a:t>Power and cooling efficiencies</a:t>
            </a:r>
          </a:p>
        </p:txBody>
      </p:sp>
      <p:sp>
        <p:nvSpPr>
          <p:cNvPr id="10" name="Rounded Rectangle 9"/>
          <p:cNvSpPr>
            <a:spLocks noChangeAspect="1"/>
          </p:cNvSpPr>
          <p:nvPr/>
        </p:nvSpPr>
        <p:spPr bwMode="auto">
          <a:xfrm>
            <a:off x="1731520" y="2302933"/>
            <a:ext cx="1295400" cy="1253464"/>
          </a:xfrm>
          <a:prstGeom prst="roundRect">
            <a:avLst>
              <a:gd name="adj" fmla="val 0"/>
            </a:avLst>
          </a:prstGeom>
          <a:solidFill>
            <a:schemeClr val="accent4"/>
          </a:solidFill>
          <a:ln w="28575">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1600" dirty="0">
              <a:solidFill>
                <a:srgbClr val="444444"/>
              </a:solidFill>
            </a:endParaRPr>
          </a:p>
        </p:txBody>
      </p:sp>
      <p:sp>
        <p:nvSpPr>
          <p:cNvPr id="13" name="Rounded Rectangle 12"/>
          <p:cNvSpPr/>
          <p:nvPr/>
        </p:nvSpPr>
        <p:spPr bwMode="auto">
          <a:xfrm>
            <a:off x="4085101" y="3534998"/>
            <a:ext cx="4424277" cy="473091"/>
          </a:xfrm>
          <a:prstGeom prst="roundRect">
            <a:avLst>
              <a:gd name="adj" fmla="val 0"/>
            </a:avLst>
          </a:prstGeom>
          <a:solidFill>
            <a:srgbClr val="EEEEEE"/>
          </a:solidFill>
          <a:ln>
            <a:noFill/>
            <a:headEnd type="none" w="med" len="med"/>
            <a:tailEnd type="none" w="med" len="med"/>
          </a:ln>
          <a:effectLst/>
        </p:spPr>
        <p:style>
          <a:lnRef idx="1">
            <a:schemeClr val="dk1"/>
          </a:lnRef>
          <a:fillRef idx="3">
            <a:schemeClr val="dk1"/>
          </a:fillRef>
          <a:effectRef idx="2">
            <a:schemeClr val="dk1"/>
          </a:effectRef>
          <a:fontRef idx="minor">
            <a:schemeClr val="lt1"/>
          </a:fontRef>
        </p:style>
        <p:txBody>
          <a:bodyPr vert="horz" wrap="square" lIns="228600" tIns="45720" rIns="0" bIns="45720" numCol="1" rtlCol="0" anchor="ctr" anchorCtr="0" compatLnSpc="1">
            <a:prstTxWarp prst="textNoShape">
              <a:avLst/>
            </a:prstTxWarp>
          </a:bodyPr>
          <a:lstStyle/>
          <a:p>
            <a:pPr eaLnBrk="0" fontAlgn="base" hangingPunct="0">
              <a:spcBef>
                <a:spcPct val="0"/>
              </a:spcBef>
              <a:spcAft>
                <a:spcPct val="0"/>
              </a:spcAft>
            </a:pPr>
            <a:r>
              <a:rPr lang="en-US" dirty="0">
                <a:solidFill>
                  <a:srgbClr val="444444"/>
                </a:solidFill>
              </a:rPr>
              <a:t>Simpler management</a:t>
            </a:r>
          </a:p>
        </p:txBody>
      </p:sp>
      <p:sp>
        <p:nvSpPr>
          <p:cNvPr id="14" name="Rounded Rectangle 13"/>
          <p:cNvSpPr>
            <a:spLocks noChangeAspect="1"/>
          </p:cNvSpPr>
          <p:nvPr/>
        </p:nvSpPr>
        <p:spPr bwMode="auto">
          <a:xfrm>
            <a:off x="2920331" y="3189071"/>
            <a:ext cx="1317171" cy="1196671"/>
          </a:xfrm>
          <a:prstGeom prst="roundRect">
            <a:avLst>
              <a:gd name="adj" fmla="val 0"/>
            </a:avLst>
          </a:prstGeom>
          <a:solidFill>
            <a:srgbClr val="444444"/>
          </a:solidFill>
          <a:ln w="28575">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1600" dirty="0">
              <a:solidFill>
                <a:srgbClr val="444444"/>
              </a:solidFil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504" y="3318942"/>
            <a:ext cx="1009598" cy="871027"/>
          </a:xfrm>
          <a:prstGeom prst="rect">
            <a:avLst/>
          </a:prstGeom>
        </p:spPr>
      </p:pic>
      <p:sp>
        <p:nvSpPr>
          <p:cNvPr id="11" name="Rounded Rectangle 10"/>
          <p:cNvSpPr/>
          <p:nvPr/>
        </p:nvSpPr>
        <p:spPr bwMode="auto">
          <a:xfrm>
            <a:off x="5093353" y="4433412"/>
            <a:ext cx="3416026" cy="473091"/>
          </a:xfrm>
          <a:prstGeom prst="roundRect">
            <a:avLst>
              <a:gd name="adj" fmla="val 0"/>
            </a:avLst>
          </a:prstGeom>
          <a:solidFill>
            <a:srgbClr val="EEEEEE"/>
          </a:solidFill>
          <a:ln>
            <a:noFill/>
            <a:headEnd type="none" w="med" len="med"/>
            <a:tailEnd type="none" w="med" len="med"/>
          </a:ln>
          <a:effectLst/>
        </p:spPr>
        <p:style>
          <a:lnRef idx="1">
            <a:schemeClr val="dk1"/>
          </a:lnRef>
          <a:fillRef idx="3">
            <a:schemeClr val="dk1"/>
          </a:fillRef>
          <a:effectRef idx="2">
            <a:schemeClr val="dk1"/>
          </a:effectRef>
          <a:fontRef idx="minor">
            <a:schemeClr val="lt1"/>
          </a:fontRef>
        </p:style>
        <p:txBody>
          <a:bodyPr vert="horz" wrap="square" lIns="228600" tIns="45720" rIns="0" bIns="45720" numCol="1" rtlCol="0" anchor="ctr" anchorCtr="0" compatLnSpc="1">
            <a:prstTxWarp prst="textNoShape">
              <a:avLst/>
            </a:prstTxWarp>
          </a:bodyPr>
          <a:lstStyle/>
          <a:p>
            <a:pPr eaLnBrk="0" fontAlgn="base" hangingPunct="0">
              <a:spcBef>
                <a:spcPct val="0"/>
              </a:spcBef>
              <a:spcAft>
                <a:spcPct val="0"/>
              </a:spcAft>
            </a:pPr>
            <a:r>
              <a:rPr lang="en-US" dirty="0">
                <a:solidFill>
                  <a:srgbClr val="444444"/>
                </a:solidFill>
              </a:rPr>
              <a:t>Infrastructure savings</a:t>
            </a:r>
          </a:p>
        </p:txBody>
      </p:sp>
      <p:sp>
        <p:nvSpPr>
          <p:cNvPr id="12" name="Rounded Rectangle 11"/>
          <p:cNvSpPr>
            <a:spLocks noChangeAspect="1"/>
          </p:cNvSpPr>
          <p:nvPr/>
        </p:nvSpPr>
        <p:spPr bwMode="auto">
          <a:xfrm>
            <a:off x="3961731" y="4072467"/>
            <a:ext cx="1317171" cy="1253464"/>
          </a:xfrm>
          <a:prstGeom prst="roundRect">
            <a:avLst>
              <a:gd name="adj" fmla="val 0"/>
            </a:avLst>
          </a:prstGeom>
          <a:solidFill>
            <a:srgbClr val="0085C3"/>
          </a:solidFill>
          <a:ln w="28575">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1600" dirty="0">
              <a:solidFill>
                <a:srgbClr val="444444"/>
              </a:solidFill>
            </a:endParaRPr>
          </a:p>
        </p:txBody>
      </p:sp>
      <p:pic>
        <p:nvPicPr>
          <p:cNvPr id="25" name="Picture 24"/>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135902" y="4224867"/>
            <a:ext cx="957451" cy="908629"/>
          </a:xfrm>
          <a:prstGeom prst="rect">
            <a:avLst/>
          </a:prstGeom>
        </p:spPr>
      </p:pic>
      <p:sp>
        <p:nvSpPr>
          <p:cNvPr id="4" name="Rounded Rectangle 3"/>
          <p:cNvSpPr/>
          <p:nvPr/>
        </p:nvSpPr>
        <p:spPr bwMode="auto">
          <a:xfrm>
            <a:off x="6218715" y="5316817"/>
            <a:ext cx="2290676" cy="473091"/>
          </a:xfrm>
          <a:prstGeom prst="roundRect">
            <a:avLst>
              <a:gd name="adj" fmla="val 0"/>
            </a:avLst>
          </a:prstGeom>
          <a:solidFill>
            <a:srgbClr val="EEEEEE"/>
          </a:solidFill>
          <a:ln>
            <a:noFill/>
            <a:headEnd type="none" w="med" len="med"/>
            <a:tailEnd type="none" w="med" len="med"/>
          </a:ln>
          <a:effectLst/>
        </p:spPr>
        <p:style>
          <a:lnRef idx="1">
            <a:schemeClr val="dk1"/>
          </a:lnRef>
          <a:fillRef idx="3">
            <a:schemeClr val="dk1"/>
          </a:fillRef>
          <a:effectRef idx="2">
            <a:schemeClr val="dk1"/>
          </a:effectRef>
          <a:fontRef idx="minor">
            <a:schemeClr val="lt1"/>
          </a:fontRef>
        </p:style>
        <p:txBody>
          <a:bodyPr vert="horz" wrap="square" lIns="228600" tIns="45720" rIns="0" bIns="45720" numCol="1" rtlCol="0" anchor="ctr" anchorCtr="0" compatLnSpc="1">
            <a:prstTxWarp prst="textNoShape">
              <a:avLst/>
            </a:prstTxWarp>
          </a:bodyPr>
          <a:lstStyle/>
          <a:p>
            <a:pPr eaLnBrk="0" fontAlgn="base" hangingPunct="0">
              <a:spcBef>
                <a:spcPct val="0"/>
              </a:spcBef>
              <a:spcAft>
                <a:spcPct val="0"/>
              </a:spcAft>
            </a:pPr>
            <a:r>
              <a:rPr lang="en-US" dirty="0">
                <a:solidFill>
                  <a:srgbClr val="444444"/>
                </a:solidFill>
              </a:rPr>
              <a:t>More performance</a:t>
            </a:r>
          </a:p>
        </p:txBody>
      </p:sp>
      <p:sp>
        <p:nvSpPr>
          <p:cNvPr id="5" name="Rounded Rectangle 4"/>
          <p:cNvSpPr/>
          <p:nvPr/>
        </p:nvSpPr>
        <p:spPr bwMode="auto">
          <a:xfrm>
            <a:off x="5106874" y="4978400"/>
            <a:ext cx="1264241" cy="1170256"/>
          </a:xfrm>
          <a:prstGeom prst="roundRect">
            <a:avLst>
              <a:gd name="adj" fmla="val 0"/>
            </a:avLst>
          </a:prstGeom>
          <a:solidFill>
            <a:schemeClr val="accent2"/>
          </a:solidFill>
          <a:ln w="28575">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1400" dirty="0">
              <a:solidFill>
                <a:srgbClr val="444444"/>
              </a:solidFill>
            </a:endParaRPr>
          </a:p>
        </p:txBody>
      </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4316" y="5054600"/>
            <a:ext cx="914399" cy="976744"/>
          </a:xfrm>
          <a:prstGeom prst="rect">
            <a:avLst/>
          </a:prstGeom>
        </p:spPr>
      </p:pic>
      <p:sp>
        <p:nvSpPr>
          <p:cNvPr id="28"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5</a:t>
            </a:fld>
            <a:endParaRPr lang="en-US" dirty="0">
              <a:solidFill>
                <a:srgbClr val="000000">
                  <a:lumMod val="60000"/>
                  <a:lumOff val="40000"/>
                </a:srgbClr>
              </a:solidFill>
            </a:endParaRPr>
          </a:p>
        </p:txBody>
      </p:sp>
      <p:sp>
        <p:nvSpPr>
          <p:cNvPr id="32" name="Freeform 56"/>
          <p:cNvSpPr>
            <a:spLocks noChangeAspect="1" noEditPoints="1"/>
          </p:cNvSpPr>
          <p:nvPr/>
        </p:nvSpPr>
        <p:spPr bwMode="auto">
          <a:xfrm>
            <a:off x="1976528" y="2423622"/>
            <a:ext cx="813392" cy="988693"/>
          </a:xfrm>
          <a:custGeom>
            <a:avLst/>
            <a:gdLst>
              <a:gd name="T0" fmla="*/ 328 w 1349"/>
              <a:gd name="T1" fmla="*/ 1253 h 1642"/>
              <a:gd name="T2" fmla="*/ 101 w 1349"/>
              <a:gd name="T3" fmla="*/ 846 h 1642"/>
              <a:gd name="T4" fmla="*/ 531 w 1349"/>
              <a:gd name="T5" fmla="*/ 371 h 1642"/>
              <a:gd name="T6" fmla="*/ 576 w 1349"/>
              <a:gd name="T7" fmla="*/ 367 h 1642"/>
              <a:gd name="T8" fmla="*/ 576 w 1349"/>
              <a:gd name="T9" fmla="*/ 121 h 1642"/>
              <a:gd name="T10" fmla="*/ 958 w 1349"/>
              <a:gd name="T11" fmla="*/ 433 h 1642"/>
              <a:gd name="T12" fmla="*/ 966 w 1349"/>
              <a:gd name="T13" fmla="*/ 445 h 1642"/>
              <a:gd name="T14" fmla="*/ 958 w 1349"/>
              <a:gd name="T15" fmla="*/ 457 h 1642"/>
              <a:gd name="T16" fmla="*/ 576 w 1349"/>
              <a:gd name="T17" fmla="*/ 770 h 1642"/>
              <a:gd name="T18" fmla="*/ 576 w 1349"/>
              <a:gd name="T19" fmla="*/ 501 h 1642"/>
              <a:gd name="T20" fmla="*/ 517 w 1349"/>
              <a:gd name="T21" fmla="*/ 512 h 1642"/>
              <a:gd name="T22" fmla="*/ 237 w 1349"/>
              <a:gd name="T23" fmla="*/ 846 h 1642"/>
              <a:gd name="T24" fmla="*/ 387 w 1349"/>
              <a:gd name="T25" fmla="*/ 1128 h 1642"/>
              <a:gd name="T26" fmla="*/ 470 w 1349"/>
              <a:gd name="T27" fmla="*/ 1060 h 1642"/>
              <a:gd name="T28" fmla="*/ 338 w 1349"/>
              <a:gd name="T29" fmla="*/ 846 h 1642"/>
              <a:gd name="T30" fmla="*/ 476 w 1349"/>
              <a:gd name="T31" fmla="*/ 630 h 1642"/>
              <a:gd name="T32" fmla="*/ 476 w 1349"/>
              <a:gd name="T33" fmla="*/ 794 h 1642"/>
              <a:gd name="T34" fmla="*/ 493 w 1349"/>
              <a:gd name="T35" fmla="*/ 856 h 1642"/>
              <a:gd name="T36" fmla="*/ 555 w 1349"/>
              <a:gd name="T37" fmla="*/ 889 h 1642"/>
              <a:gd name="T38" fmla="*/ 620 w 1349"/>
              <a:gd name="T39" fmla="*/ 863 h 1642"/>
              <a:gd name="T40" fmla="*/ 1022 w 1349"/>
              <a:gd name="T41" fmla="*/ 535 h 1642"/>
              <a:gd name="T42" fmla="*/ 1066 w 1349"/>
              <a:gd name="T43" fmla="*/ 445 h 1642"/>
              <a:gd name="T44" fmla="*/ 1022 w 1349"/>
              <a:gd name="T45" fmla="*/ 355 h 1642"/>
              <a:gd name="T46" fmla="*/ 621 w 1349"/>
              <a:gd name="T47" fmla="*/ 27 h 1642"/>
              <a:gd name="T48" fmla="*/ 555 w 1349"/>
              <a:gd name="T49" fmla="*/ 1 h 1642"/>
              <a:gd name="T50" fmla="*/ 492 w 1349"/>
              <a:gd name="T51" fmla="*/ 35 h 1642"/>
              <a:gd name="T52" fmla="*/ 476 w 1349"/>
              <a:gd name="T53" fmla="*/ 96 h 1642"/>
              <a:gd name="T54" fmla="*/ 476 w 1349"/>
              <a:gd name="T55" fmla="*/ 278 h 1642"/>
              <a:gd name="T56" fmla="*/ 0 w 1349"/>
              <a:gd name="T57" fmla="*/ 846 h 1642"/>
              <a:gd name="T58" fmla="*/ 475 w 1349"/>
              <a:gd name="T59" fmla="*/ 1414 h 1642"/>
              <a:gd name="T60" fmla="*/ 373 w 1349"/>
              <a:gd name="T61" fmla="*/ 1331 h 1642"/>
              <a:gd name="T62" fmla="*/ 328 w 1349"/>
              <a:gd name="T63" fmla="*/ 1253 h 1642"/>
              <a:gd name="T64" fmla="*/ 1126 w 1349"/>
              <a:gd name="T65" fmla="*/ 403 h 1642"/>
              <a:gd name="T66" fmla="*/ 1126 w 1349"/>
              <a:gd name="T67" fmla="*/ 403 h 1642"/>
              <a:gd name="T68" fmla="*/ 1132 w 1349"/>
              <a:gd name="T69" fmla="*/ 445 h 1642"/>
              <a:gd name="T70" fmla="*/ 1063 w 1349"/>
              <a:gd name="T71" fmla="*/ 586 h 1642"/>
              <a:gd name="T72" fmla="*/ 1019 w 1349"/>
              <a:gd name="T73" fmla="*/ 622 h 1642"/>
              <a:gd name="T74" fmla="*/ 1112 w 1349"/>
              <a:gd name="T75" fmla="*/ 834 h 1642"/>
              <a:gd name="T76" fmla="*/ 874 w 1349"/>
              <a:gd name="T77" fmla="*/ 1119 h 1642"/>
              <a:gd name="T78" fmla="*/ 874 w 1349"/>
              <a:gd name="T79" fmla="*/ 886 h 1642"/>
              <a:gd name="T80" fmla="*/ 811 w 1349"/>
              <a:gd name="T81" fmla="*/ 856 h 1642"/>
              <a:gd name="T82" fmla="*/ 410 w 1349"/>
              <a:gd name="T83" fmla="*/ 1184 h 1642"/>
              <a:gd name="T84" fmla="*/ 410 w 1349"/>
              <a:gd name="T85" fmla="*/ 1286 h 1642"/>
              <a:gd name="T86" fmla="*/ 811 w 1349"/>
              <a:gd name="T87" fmla="*/ 1614 h 1642"/>
              <a:gd name="T88" fmla="*/ 874 w 1349"/>
              <a:gd name="T89" fmla="*/ 1584 h 1642"/>
              <a:gd name="T90" fmla="*/ 874 w 1349"/>
              <a:gd name="T91" fmla="*/ 1358 h 1642"/>
              <a:gd name="T92" fmla="*/ 1349 w 1349"/>
              <a:gd name="T93" fmla="*/ 834 h 1642"/>
              <a:gd name="T94" fmla="*/ 1126 w 1349"/>
              <a:gd name="T95" fmla="*/ 403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49" h="1642">
                <a:moveTo>
                  <a:pt x="328" y="1253"/>
                </a:moveTo>
                <a:cubicBezTo>
                  <a:pt x="192" y="1169"/>
                  <a:pt x="101" y="1018"/>
                  <a:pt x="101" y="846"/>
                </a:cubicBezTo>
                <a:cubicBezTo>
                  <a:pt x="101" y="599"/>
                  <a:pt x="290" y="395"/>
                  <a:pt x="531" y="371"/>
                </a:cubicBezTo>
                <a:lnTo>
                  <a:pt x="576" y="367"/>
                </a:lnTo>
                <a:lnTo>
                  <a:pt x="576" y="121"/>
                </a:lnTo>
                <a:lnTo>
                  <a:pt x="958" y="433"/>
                </a:lnTo>
                <a:cubicBezTo>
                  <a:pt x="965" y="439"/>
                  <a:pt x="965" y="442"/>
                  <a:pt x="966" y="445"/>
                </a:cubicBezTo>
                <a:cubicBezTo>
                  <a:pt x="965" y="448"/>
                  <a:pt x="965" y="452"/>
                  <a:pt x="958" y="457"/>
                </a:cubicBezTo>
                <a:lnTo>
                  <a:pt x="576" y="770"/>
                </a:lnTo>
                <a:lnTo>
                  <a:pt x="576" y="501"/>
                </a:lnTo>
                <a:lnTo>
                  <a:pt x="517" y="512"/>
                </a:lnTo>
                <a:cubicBezTo>
                  <a:pt x="358" y="541"/>
                  <a:pt x="237" y="679"/>
                  <a:pt x="237" y="846"/>
                </a:cubicBezTo>
                <a:cubicBezTo>
                  <a:pt x="237" y="964"/>
                  <a:pt x="297" y="1067"/>
                  <a:pt x="387" y="1128"/>
                </a:cubicBezTo>
                <a:lnTo>
                  <a:pt x="470" y="1060"/>
                </a:lnTo>
                <a:cubicBezTo>
                  <a:pt x="392" y="1020"/>
                  <a:pt x="338" y="940"/>
                  <a:pt x="338" y="846"/>
                </a:cubicBezTo>
                <a:cubicBezTo>
                  <a:pt x="338" y="750"/>
                  <a:pt x="394" y="668"/>
                  <a:pt x="476" y="630"/>
                </a:cubicBezTo>
                <a:lnTo>
                  <a:pt x="476" y="794"/>
                </a:lnTo>
                <a:cubicBezTo>
                  <a:pt x="476" y="815"/>
                  <a:pt x="480" y="836"/>
                  <a:pt x="493" y="856"/>
                </a:cubicBezTo>
                <a:cubicBezTo>
                  <a:pt x="505" y="875"/>
                  <a:pt x="531" y="890"/>
                  <a:pt x="555" y="889"/>
                </a:cubicBezTo>
                <a:cubicBezTo>
                  <a:pt x="582" y="889"/>
                  <a:pt x="602" y="877"/>
                  <a:pt x="620" y="863"/>
                </a:cubicBezTo>
                <a:lnTo>
                  <a:pt x="1022" y="535"/>
                </a:lnTo>
                <a:cubicBezTo>
                  <a:pt x="1049" y="513"/>
                  <a:pt x="1066" y="479"/>
                  <a:pt x="1066" y="445"/>
                </a:cubicBezTo>
                <a:cubicBezTo>
                  <a:pt x="1066" y="411"/>
                  <a:pt x="1049" y="377"/>
                  <a:pt x="1022" y="355"/>
                </a:cubicBezTo>
                <a:lnTo>
                  <a:pt x="621" y="27"/>
                </a:lnTo>
                <a:cubicBezTo>
                  <a:pt x="603" y="13"/>
                  <a:pt x="582" y="1"/>
                  <a:pt x="555" y="1"/>
                </a:cubicBezTo>
                <a:cubicBezTo>
                  <a:pt x="531" y="0"/>
                  <a:pt x="505" y="15"/>
                  <a:pt x="492" y="35"/>
                </a:cubicBezTo>
                <a:cubicBezTo>
                  <a:pt x="480" y="54"/>
                  <a:pt x="476" y="75"/>
                  <a:pt x="476" y="96"/>
                </a:cubicBezTo>
                <a:lnTo>
                  <a:pt x="476" y="278"/>
                </a:lnTo>
                <a:cubicBezTo>
                  <a:pt x="205" y="326"/>
                  <a:pt x="0" y="562"/>
                  <a:pt x="0" y="846"/>
                </a:cubicBezTo>
                <a:cubicBezTo>
                  <a:pt x="0" y="1130"/>
                  <a:pt x="205" y="1366"/>
                  <a:pt x="475" y="1414"/>
                </a:cubicBezTo>
                <a:lnTo>
                  <a:pt x="373" y="1331"/>
                </a:lnTo>
                <a:cubicBezTo>
                  <a:pt x="348" y="1311"/>
                  <a:pt x="333" y="1283"/>
                  <a:pt x="328" y="1253"/>
                </a:cubicBezTo>
                <a:close/>
                <a:moveTo>
                  <a:pt x="1126" y="403"/>
                </a:moveTo>
                <a:lnTo>
                  <a:pt x="1126" y="403"/>
                </a:lnTo>
                <a:cubicBezTo>
                  <a:pt x="1130" y="417"/>
                  <a:pt x="1132" y="431"/>
                  <a:pt x="1132" y="445"/>
                </a:cubicBezTo>
                <a:cubicBezTo>
                  <a:pt x="1132" y="499"/>
                  <a:pt x="1107" y="550"/>
                  <a:pt x="1063" y="586"/>
                </a:cubicBezTo>
                <a:lnTo>
                  <a:pt x="1019" y="622"/>
                </a:lnTo>
                <a:cubicBezTo>
                  <a:pt x="1076" y="675"/>
                  <a:pt x="1112" y="750"/>
                  <a:pt x="1112" y="834"/>
                </a:cubicBezTo>
                <a:cubicBezTo>
                  <a:pt x="1112" y="976"/>
                  <a:pt x="1009" y="1094"/>
                  <a:pt x="874" y="1119"/>
                </a:cubicBezTo>
                <a:lnTo>
                  <a:pt x="874" y="886"/>
                </a:lnTo>
                <a:cubicBezTo>
                  <a:pt x="874" y="841"/>
                  <a:pt x="846" y="828"/>
                  <a:pt x="811" y="856"/>
                </a:cubicBezTo>
                <a:lnTo>
                  <a:pt x="410" y="1184"/>
                </a:lnTo>
                <a:cubicBezTo>
                  <a:pt x="375" y="1212"/>
                  <a:pt x="375" y="1258"/>
                  <a:pt x="410" y="1286"/>
                </a:cubicBezTo>
                <a:lnTo>
                  <a:pt x="811" y="1614"/>
                </a:lnTo>
                <a:cubicBezTo>
                  <a:pt x="846" y="1642"/>
                  <a:pt x="874" y="1629"/>
                  <a:pt x="874" y="1584"/>
                </a:cubicBezTo>
                <a:lnTo>
                  <a:pt x="874" y="1358"/>
                </a:lnTo>
                <a:cubicBezTo>
                  <a:pt x="1141" y="1332"/>
                  <a:pt x="1349" y="1107"/>
                  <a:pt x="1349" y="834"/>
                </a:cubicBezTo>
                <a:cubicBezTo>
                  <a:pt x="1349" y="656"/>
                  <a:pt x="1261" y="499"/>
                  <a:pt x="1126" y="403"/>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latin typeface="+mn-lt"/>
            </a:endParaRPr>
          </a:p>
        </p:txBody>
      </p:sp>
    </p:spTree>
    <p:extLst>
      <p:ext uri="{BB962C8B-B14F-4D97-AF65-F5344CB8AC3E}">
        <p14:creationId xmlns:p14="http://schemas.microsoft.com/office/powerpoint/2010/main" val="55808062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improvements</a:t>
            </a:r>
            <a:endParaRPr lang="en-US" dirty="0"/>
          </a:p>
        </p:txBody>
      </p:sp>
      <p:sp>
        <p:nvSpPr>
          <p:cNvPr id="6" name="Rectangle 2"/>
          <p:cNvSpPr>
            <a:spLocks noChangeArrowheads="1"/>
          </p:cNvSpPr>
          <p:nvPr/>
        </p:nvSpPr>
        <p:spPr bwMode="auto">
          <a:xfrm>
            <a:off x="6"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6386" name="Picture 2" descr="http://pimages2.tianjimedia.com/resources/product/20090924/I5U09546A55B7DGF6V944006C85BU7B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17" y="3207089"/>
            <a:ext cx="28575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5465" t="18474" r="6275" b="26998"/>
          <a:stretch/>
        </p:blipFill>
        <p:spPr>
          <a:xfrm>
            <a:off x="2880778" y="3032159"/>
            <a:ext cx="3382444" cy="1220576"/>
          </a:xfrm>
          <a:prstGeom prst="rect">
            <a:avLst/>
          </a:prstGeom>
        </p:spPr>
      </p:pic>
      <p:pic>
        <p:nvPicPr>
          <p:cNvPr id="3" name="Picture 2"/>
          <p:cNvPicPr>
            <a:picLocks noChangeAspect="1"/>
          </p:cNvPicPr>
          <p:nvPr/>
        </p:nvPicPr>
        <p:blipFill rotWithShape="1">
          <a:blip r:embed="rId5" cstate="print">
            <a:extLst>
              <a:ext uri="{28A0092B-C50C-407E-A947-70E740481C1C}">
                <a14:useLocalDpi xmlns:a14="http://schemas.microsoft.com/office/drawing/2010/main" val="0"/>
              </a:ext>
            </a:extLst>
          </a:blip>
          <a:srcRect l="30500" t="3227" r="38117"/>
          <a:stretch/>
        </p:blipFill>
        <p:spPr>
          <a:xfrm>
            <a:off x="6808425" y="791414"/>
            <a:ext cx="1005360" cy="3674097"/>
          </a:xfrm>
          <a:prstGeom prst="rect">
            <a:avLst/>
          </a:prstGeom>
        </p:spPr>
      </p:pic>
      <p:sp>
        <p:nvSpPr>
          <p:cNvPr id="4" name="Down Arrow 3"/>
          <p:cNvSpPr/>
          <p:nvPr/>
        </p:nvSpPr>
        <p:spPr>
          <a:xfrm>
            <a:off x="3388995" y="4192166"/>
            <a:ext cx="2366010" cy="1584185"/>
          </a:xfrm>
          <a:prstGeom prst="downArrow">
            <a:avLst/>
          </a:prstGeom>
          <a:solidFill>
            <a:schemeClr val="accent1"/>
          </a:solidFill>
          <a:effectLst/>
        </p:spPr>
        <p:txBody>
          <a:bodyPr wrap="square" lIns="182880" tIns="137160" rIns="137160" bIns="137160" rtlCol="0" anchor="ctr">
            <a:noAutofit/>
          </a:bodyPr>
          <a:lstStyle/>
          <a:p>
            <a:pPr algn="ctr">
              <a:lnSpc>
                <a:spcPct val="90000"/>
              </a:lnSpc>
              <a:spcBef>
                <a:spcPts val="600"/>
              </a:spcBef>
              <a:spcAft>
                <a:spcPts val="0"/>
              </a:spcAft>
            </a:pPr>
            <a:r>
              <a:rPr lang="en-US" sz="1400" dirty="0" smtClean="0">
                <a:solidFill>
                  <a:schemeClr val="tx2"/>
                </a:solidFill>
              </a:rPr>
              <a:t>half the space</a:t>
            </a:r>
          </a:p>
        </p:txBody>
      </p:sp>
      <p:sp>
        <p:nvSpPr>
          <p:cNvPr id="11" name="Down Arrow 10"/>
          <p:cNvSpPr/>
          <p:nvPr/>
        </p:nvSpPr>
        <p:spPr>
          <a:xfrm>
            <a:off x="6128100" y="4192165"/>
            <a:ext cx="2366010" cy="1584185"/>
          </a:xfrm>
          <a:prstGeom prst="downArrow">
            <a:avLst/>
          </a:prstGeom>
          <a:solidFill>
            <a:schemeClr val="accent1"/>
          </a:solidFill>
          <a:effectLst/>
        </p:spPr>
        <p:txBody>
          <a:bodyPr wrap="square" lIns="182880" tIns="137160" rIns="137160" bIns="137160" rtlCol="0" anchor="ctr">
            <a:noAutofit/>
          </a:bodyPr>
          <a:lstStyle/>
          <a:p>
            <a:pPr algn="ctr">
              <a:lnSpc>
                <a:spcPct val="90000"/>
              </a:lnSpc>
              <a:spcBef>
                <a:spcPts val="600"/>
              </a:spcBef>
              <a:spcAft>
                <a:spcPts val="0"/>
              </a:spcAft>
            </a:pPr>
            <a:r>
              <a:rPr lang="en-US" sz="1400" dirty="0" smtClean="0">
                <a:solidFill>
                  <a:schemeClr val="tx2"/>
                </a:solidFill>
                <a:latin typeface="+mn-lt"/>
              </a:rPr>
              <a:t>1/16th the space</a:t>
            </a:r>
          </a:p>
        </p:txBody>
      </p:sp>
      <p:sp>
        <p:nvSpPr>
          <p:cNvPr id="12" name="Up Arrow 11"/>
          <p:cNvSpPr/>
          <p:nvPr/>
        </p:nvSpPr>
        <p:spPr>
          <a:xfrm>
            <a:off x="3200400" y="1066800"/>
            <a:ext cx="2743200" cy="1752600"/>
          </a:xfrm>
          <a:prstGeom prst="upArrow">
            <a:avLst>
              <a:gd name="adj1" fmla="val 50000"/>
              <a:gd name="adj2" fmla="val 49048"/>
            </a:avLst>
          </a:prstGeom>
          <a:solidFill>
            <a:schemeClr val="accent2"/>
          </a:solidFill>
          <a:effectLst/>
        </p:spPr>
        <p:txBody>
          <a:bodyPr wrap="square" lIns="182880" tIns="137160" rIns="137160" bIns="137160" rtlCol="0" anchor="ctr">
            <a:noAutofit/>
          </a:bodyPr>
          <a:lstStyle/>
          <a:p>
            <a:pPr algn="ctr">
              <a:lnSpc>
                <a:spcPct val="90000"/>
              </a:lnSpc>
              <a:spcBef>
                <a:spcPts val="600"/>
              </a:spcBef>
              <a:spcAft>
                <a:spcPts val="0"/>
              </a:spcAft>
            </a:pPr>
            <a:r>
              <a:rPr lang="en-US" sz="1400" dirty="0" smtClean="0">
                <a:solidFill>
                  <a:schemeClr val="tx2"/>
                </a:solidFill>
                <a:latin typeface="+mn-lt"/>
              </a:rPr>
              <a:t>5 times </a:t>
            </a:r>
            <a:br>
              <a:rPr lang="en-US" sz="1400" dirty="0" smtClean="0">
                <a:solidFill>
                  <a:schemeClr val="tx2"/>
                </a:solidFill>
                <a:latin typeface="+mn-lt"/>
              </a:rPr>
            </a:br>
            <a:r>
              <a:rPr lang="en-US" sz="1400" dirty="0" smtClean="0">
                <a:solidFill>
                  <a:schemeClr val="tx2"/>
                </a:solidFill>
                <a:latin typeface="+mn-lt"/>
              </a:rPr>
              <a:t>the performance</a:t>
            </a:r>
          </a:p>
        </p:txBody>
      </p:sp>
      <p:sp>
        <p:nvSpPr>
          <p:cNvPr id="13"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6</a:t>
            </a:fld>
            <a:endParaRPr lang="en-US" dirty="0">
              <a:solidFill>
                <a:srgbClr val="000000">
                  <a:lumMod val="60000"/>
                  <a:lumOff val="40000"/>
                </a:srgbClr>
              </a:solidFill>
            </a:endParaRPr>
          </a:p>
        </p:txBody>
      </p:sp>
    </p:spTree>
    <p:extLst>
      <p:ext uri="{BB962C8B-B14F-4D97-AF65-F5344CB8AC3E}">
        <p14:creationId xmlns:p14="http://schemas.microsoft.com/office/powerpoint/2010/main" val="341491088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and cooling savings</a:t>
            </a:r>
            <a:endParaRPr lang="en-US" dirty="0"/>
          </a:p>
        </p:txBody>
      </p:sp>
      <p:pic>
        <p:nvPicPr>
          <p:cNvPr id="7172" name="Picture 4"/>
          <p:cNvPicPr>
            <a:picLocks noGrp="1" noChangeAspect="1" noChangeArrowheads="1"/>
          </p:cNvPicPr>
          <p:nvPr>
            <p:ph sz="half" idx="4294967295"/>
          </p:nvPr>
        </p:nvPicPr>
        <p:blipFill rotWithShape="1">
          <a:blip r:embed="rId3" cstate="print">
            <a:extLst>
              <a:ext uri="{28A0092B-C50C-407E-A947-70E740481C1C}">
                <a14:useLocalDpi xmlns:a14="http://schemas.microsoft.com/office/drawing/2010/main" val="0"/>
              </a:ext>
            </a:extLst>
          </a:blip>
          <a:srcRect l="14342" t="2269" r="1751" b="4590"/>
          <a:stretch/>
        </p:blipFill>
        <p:spPr bwMode="auto">
          <a:xfrm>
            <a:off x="609600" y="1306513"/>
            <a:ext cx="6456363"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71581" t="18151" r="12255" b="18164"/>
          <a:stretch/>
        </p:blipFill>
        <p:spPr bwMode="auto">
          <a:xfrm>
            <a:off x="7010400" y="716659"/>
            <a:ext cx="1243583" cy="544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11"/>
          <p:cNvGrpSpPr>
            <a:grpSpLocks noChangeAspect="1"/>
          </p:cNvGrpSpPr>
          <p:nvPr/>
        </p:nvGrpSpPr>
        <p:grpSpPr>
          <a:xfrm>
            <a:off x="3791723" y="4199179"/>
            <a:ext cx="998523" cy="477421"/>
            <a:chOff x="6144766" y="3130998"/>
            <a:chExt cx="1733703" cy="621698"/>
          </a:xfrm>
        </p:grpSpPr>
        <p:pic>
          <p:nvPicPr>
            <p:cNvPr id="7174"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824" t="10606" r="4657" b="51289"/>
            <a:stretch/>
          </p:blipFill>
          <p:spPr bwMode="auto">
            <a:xfrm>
              <a:off x="6144766" y="3130998"/>
              <a:ext cx="1733703" cy="31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824" t="10606" r="4657" b="51289"/>
            <a:stretch/>
          </p:blipFill>
          <p:spPr bwMode="auto">
            <a:xfrm>
              <a:off x="6144766" y="3441847"/>
              <a:ext cx="1733703" cy="31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7</a:t>
            </a:fld>
            <a:endParaRPr lang="en-US" dirty="0">
              <a:solidFill>
                <a:srgbClr val="000000">
                  <a:lumMod val="60000"/>
                  <a:lumOff val="40000"/>
                </a:srgbClr>
              </a:solidFill>
            </a:endParaRPr>
          </a:p>
        </p:txBody>
      </p:sp>
    </p:spTree>
    <p:extLst>
      <p:ext uri="{BB962C8B-B14F-4D97-AF65-F5344CB8AC3E}">
        <p14:creationId xmlns:p14="http://schemas.microsoft.com/office/powerpoint/2010/main" val="26159364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7173"/>
                                        </p:tgtEl>
                                        <p:attrNameLst>
                                          <p:attrName>style.visibility</p:attrName>
                                        </p:attrNameLst>
                                      </p:cBhvr>
                                      <p:to>
                                        <p:strVal val="visible"/>
                                      </p:to>
                                    </p:set>
                                    <p:animEffect transition="in" filter="fade">
                                      <p:cBhvr>
                                        <p:cTn id="10"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and cooling savings</a:t>
            </a:r>
            <a:endParaRPr lang="en-US" dirty="0"/>
          </a:p>
        </p:txBody>
      </p:sp>
      <p:sp>
        <p:nvSpPr>
          <p:cNvPr id="4" name="Content Placeholder 2"/>
          <p:cNvSpPr txBox="1">
            <a:spLocks/>
          </p:cNvSpPr>
          <p:nvPr/>
        </p:nvSpPr>
        <p:spPr>
          <a:xfrm>
            <a:off x="2108226" y="1004627"/>
            <a:ext cx="6940676" cy="4867047"/>
          </a:xfrm>
          <a:prstGeom prst="rect">
            <a:avLst/>
          </a:prstGeom>
        </p:spPr>
        <p:txBody>
          <a:bodyPr/>
          <a:lstStyle>
            <a:lvl1pPr marL="228600" indent="-228600" algn="l" rtl="0" eaLnBrk="1" fontAlgn="base" hangingPunct="1">
              <a:lnSpc>
                <a:spcPct val="90000"/>
              </a:lnSpc>
              <a:spcBef>
                <a:spcPts val="1200"/>
              </a:spcBef>
              <a:spcAft>
                <a:spcPts val="0"/>
              </a:spcAft>
              <a:buClr>
                <a:schemeClr val="accent1"/>
              </a:buClr>
              <a:buFont typeface="Arial" pitchFamily="34" charset="0"/>
              <a:buChar char="•"/>
              <a:defRPr sz="2000">
                <a:solidFill>
                  <a:schemeClr val="tx1"/>
                </a:solidFill>
                <a:latin typeface="+mn-lt"/>
                <a:ea typeface="Museo Sans For Dell" pitchFamily="2" charset="0"/>
                <a:cs typeface="+mn-cs"/>
              </a:defRPr>
            </a:lvl1pPr>
            <a:lvl2pPr marL="574675" indent="-223838" algn="l" rtl="0" eaLnBrk="1" fontAlgn="base" hangingPunct="1">
              <a:lnSpc>
                <a:spcPct val="90000"/>
              </a:lnSpc>
              <a:spcBef>
                <a:spcPts val="300"/>
              </a:spcBef>
              <a:spcAft>
                <a:spcPts val="0"/>
              </a:spcAft>
              <a:buClr>
                <a:schemeClr val="accent1"/>
              </a:buClr>
              <a:buFont typeface="Museo Sans For Dell" pitchFamily="2" charset="0"/>
              <a:buChar char="–"/>
              <a:defRPr sz="1600" baseline="0">
                <a:solidFill>
                  <a:schemeClr val="tx1"/>
                </a:solidFill>
                <a:latin typeface="+mn-lt"/>
                <a:ea typeface="Museo Sans For Dell" pitchFamily="2" charset="0"/>
              </a:defRPr>
            </a:lvl2pPr>
            <a:lvl3pPr marL="909638" indent="-220663" algn="l" rtl="0" eaLnBrk="1" fontAlgn="base" hangingPunct="1">
              <a:lnSpc>
                <a:spcPct val="90000"/>
              </a:lnSpc>
              <a:spcBef>
                <a:spcPts val="300"/>
              </a:spcBef>
              <a:spcAft>
                <a:spcPts val="0"/>
              </a:spcAft>
              <a:buClr>
                <a:schemeClr val="accent1"/>
              </a:buClr>
              <a:buFont typeface="Museo Sans For Dell" pitchFamily="2" charset="0"/>
              <a:buChar char="–"/>
              <a:defRPr sz="1400" baseline="0">
                <a:solidFill>
                  <a:schemeClr val="tx1"/>
                </a:solidFill>
                <a:latin typeface="+mn-lt"/>
                <a:ea typeface="Museo Sans For Dell" pitchFamily="2" charset="0"/>
              </a:defRPr>
            </a:lvl3pPr>
            <a:lvl4pPr marL="1200150" indent="-176213" algn="l" rtl="0" eaLnBrk="1" fontAlgn="base" hangingPunct="1">
              <a:lnSpc>
                <a:spcPct val="90000"/>
              </a:lnSpc>
              <a:spcBef>
                <a:spcPts val="300"/>
              </a:spcBef>
              <a:spcAft>
                <a:spcPts val="0"/>
              </a:spcAft>
              <a:buClr>
                <a:schemeClr val="accent1"/>
              </a:buClr>
              <a:buFont typeface="Museo For Dell 300" pitchFamily="50" charset="0"/>
              <a:buChar char="–"/>
              <a:defRPr sz="1200">
                <a:solidFill>
                  <a:schemeClr val="tx1"/>
                </a:solidFill>
                <a:latin typeface="+mn-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a:spcBef>
                <a:spcPts val="600"/>
              </a:spcBef>
              <a:buClr>
                <a:srgbClr val="444444"/>
              </a:buClr>
            </a:pPr>
            <a:r>
              <a:rPr lang="en-US" sz="1800" dirty="0" smtClean="0">
                <a:solidFill>
                  <a:srgbClr val="444444"/>
                </a:solidFill>
              </a:rPr>
              <a:t>Dell™ PowerEdge™ Energy Smart Containment Rack Enclosures</a:t>
            </a:r>
          </a:p>
          <a:p>
            <a:pPr lvl="1">
              <a:spcBef>
                <a:spcPts val="600"/>
              </a:spcBef>
              <a:buClr>
                <a:srgbClr val="444444"/>
              </a:buClr>
            </a:pPr>
            <a:r>
              <a:rPr lang="en-US" dirty="0" smtClean="0">
                <a:solidFill>
                  <a:srgbClr val="444444"/>
                </a:solidFill>
                <a:cs typeface="Museo Sans For Dell" pitchFamily="2" charset="0"/>
              </a:rPr>
              <a:t>40U </a:t>
            </a:r>
            <a:r>
              <a:rPr lang="en-US" sz="1400" dirty="0" smtClean="0">
                <a:solidFill>
                  <a:srgbClr val="444444"/>
                </a:solidFill>
                <a:cs typeface="Museo Sans For Dell" pitchFamily="2" charset="0"/>
              </a:rPr>
              <a:t>(based on 42U) </a:t>
            </a:r>
            <a:r>
              <a:rPr lang="en-US" dirty="0" smtClean="0">
                <a:solidFill>
                  <a:srgbClr val="444444"/>
                </a:solidFill>
                <a:cs typeface="Museo Sans For Dell" pitchFamily="2" charset="0"/>
              </a:rPr>
              <a:t>and 46U </a:t>
            </a:r>
            <a:r>
              <a:rPr lang="en-US" sz="1400" dirty="0" smtClean="0">
                <a:solidFill>
                  <a:srgbClr val="444444"/>
                </a:solidFill>
                <a:cs typeface="Museo Sans For Dell" pitchFamily="2" charset="0"/>
              </a:rPr>
              <a:t>(based on 48U) </a:t>
            </a:r>
            <a:r>
              <a:rPr lang="en-US" dirty="0" smtClean="0">
                <a:solidFill>
                  <a:srgbClr val="444444"/>
                </a:solidFill>
              </a:rPr>
              <a:t>stand-alone, cold-air cabinets for raised-floor data centers</a:t>
            </a:r>
          </a:p>
          <a:p>
            <a:pPr lvl="1">
              <a:spcBef>
                <a:spcPts val="600"/>
              </a:spcBef>
              <a:buClr>
                <a:srgbClr val="444444"/>
              </a:buClr>
            </a:pPr>
            <a:r>
              <a:rPr lang="en-US" dirty="0" smtClean="0">
                <a:solidFill>
                  <a:srgbClr val="444444"/>
                </a:solidFill>
              </a:rPr>
              <a:t>Integrated containment </a:t>
            </a:r>
            <a:r>
              <a:rPr lang="en-US" b="1" dirty="0" smtClean="0">
                <a:solidFill>
                  <a:srgbClr val="444444"/>
                </a:solidFill>
              </a:rPr>
              <a:t>increases IT density </a:t>
            </a:r>
            <a:r>
              <a:rPr lang="en-US" dirty="0" smtClean="0">
                <a:solidFill>
                  <a:srgbClr val="444444"/>
                </a:solidFill>
              </a:rPr>
              <a:t>and </a:t>
            </a:r>
            <a:r>
              <a:rPr lang="en-US" b="1" dirty="0" smtClean="0">
                <a:solidFill>
                  <a:srgbClr val="444444"/>
                </a:solidFill>
              </a:rPr>
              <a:t>improves cooling efficiency</a:t>
            </a:r>
          </a:p>
          <a:p>
            <a:pPr>
              <a:spcBef>
                <a:spcPts val="600"/>
              </a:spcBef>
              <a:buClr>
                <a:srgbClr val="444444"/>
              </a:buClr>
            </a:pPr>
            <a:r>
              <a:rPr lang="en-US" sz="1800" dirty="0" smtClean="0">
                <a:solidFill>
                  <a:srgbClr val="444444"/>
                </a:solidFill>
              </a:rPr>
              <a:t>Benefits</a:t>
            </a:r>
          </a:p>
          <a:p>
            <a:pPr lvl="1">
              <a:spcBef>
                <a:spcPts val="600"/>
              </a:spcBef>
              <a:buClr>
                <a:srgbClr val="444444"/>
              </a:buClr>
            </a:pPr>
            <a:r>
              <a:rPr lang="en-US" b="1" dirty="0" smtClean="0">
                <a:solidFill>
                  <a:srgbClr val="444444"/>
                </a:solidFill>
              </a:rPr>
              <a:t>Improve efficiency </a:t>
            </a:r>
            <a:r>
              <a:rPr lang="en-US" dirty="0" smtClean="0">
                <a:solidFill>
                  <a:srgbClr val="444444"/>
                </a:solidFill>
              </a:rPr>
              <a:t>and </a:t>
            </a:r>
            <a:r>
              <a:rPr lang="en-US" b="1" dirty="0" smtClean="0">
                <a:solidFill>
                  <a:srgbClr val="444444"/>
                </a:solidFill>
              </a:rPr>
              <a:t>reduce operating expenses </a:t>
            </a:r>
            <a:r>
              <a:rPr lang="en-US" dirty="0" smtClean="0">
                <a:solidFill>
                  <a:srgbClr val="444444"/>
                </a:solidFill>
              </a:rPr>
              <a:t>with no over-provisioning or waste </a:t>
            </a:r>
          </a:p>
          <a:p>
            <a:pPr lvl="1">
              <a:spcBef>
                <a:spcPts val="600"/>
              </a:spcBef>
              <a:buClr>
                <a:srgbClr val="444444"/>
              </a:buClr>
            </a:pPr>
            <a:r>
              <a:rPr lang="en-US" b="1" dirty="0" smtClean="0">
                <a:solidFill>
                  <a:srgbClr val="444444"/>
                </a:solidFill>
              </a:rPr>
              <a:t>Easy to deploy </a:t>
            </a:r>
            <a:r>
              <a:rPr lang="en-US" dirty="0" smtClean="0">
                <a:solidFill>
                  <a:srgbClr val="444444"/>
                </a:solidFill>
              </a:rPr>
              <a:t>and install, no assembly required</a:t>
            </a:r>
          </a:p>
          <a:p>
            <a:pPr lvl="1">
              <a:spcBef>
                <a:spcPts val="600"/>
              </a:spcBef>
              <a:buClr>
                <a:srgbClr val="444444"/>
              </a:buClr>
            </a:pPr>
            <a:r>
              <a:rPr lang="en-US" b="1" dirty="0" smtClean="0">
                <a:solidFill>
                  <a:srgbClr val="444444"/>
                </a:solidFill>
              </a:rPr>
              <a:t>Affordable and scalable </a:t>
            </a:r>
            <a:r>
              <a:rPr lang="en-US" dirty="0" smtClean="0">
                <a:solidFill>
                  <a:srgbClr val="444444"/>
                </a:solidFill>
              </a:rPr>
              <a:t>containment—add one rack at a time anywhere in the data center</a:t>
            </a:r>
          </a:p>
          <a:p>
            <a:pPr lvl="1">
              <a:spcBef>
                <a:spcPts val="600"/>
              </a:spcBef>
              <a:buClr>
                <a:srgbClr val="444444"/>
              </a:buClr>
            </a:pPr>
            <a:r>
              <a:rPr lang="en-US" dirty="0" smtClean="0">
                <a:solidFill>
                  <a:srgbClr val="444444"/>
                </a:solidFill>
              </a:rPr>
              <a:t>Creates an opportunity to do </a:t>
            </a:r>
            <a:r>
              <a:rPr lang="en-US" b="1" dirty="0" smtClean="0">
                <a:solidFill>
                  <a:srgbClr val="444444"/>
                </a:solidFill>
              </a:rPr>
              <a:t>something new</a:t>
            </a:r>
          </a:p>
        </p:txBody>
      </p:sp>
      <p:pic>
        <p:nvPicPr>
          <p:cNvPr id="3" name="Picture 2" descr="C:\Users\Joyce_Ruff\Documents\DCI Files\Racks\Energy Smart rack-Nokota\Images\pe4020s_les_0015lf.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1663" t="2630" r="10863" b="418"/>
          <a:stretch/>
        </p:blipFill>
        <p:spPr bwMode="auto">
          <a:xfrm>
            <a:off x="615848" y="914400"/>
            <a:ext cx="1439723" cy="522227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8</a:t>
            </a:fld>
            <a:endParaRPr lang="en-US" dirty="0">
              <a:solidFill>
                <a:srgbClr val="000000">
                  <a:lumMod val="60000"/>
                  <a:lumOff val="40000"/>
                </a:srgbClr>
              </a:solidFill>
            </a:endParaRPr>
          </a:p>
        </p:txBody>
      </p:sp>
    </p:spTree>
    <p:extLst>
      <p:ext uri="{BB962C8B-B14F-4D97-AF65-F5344CB8AC3E}">
        <p14:creationId xmlns:p14="http://schemas.microsoft.com/office/powerpoint/2010/main" val="366175751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42036" y="1474926"/>
            <a:ext cx="3732897" cy="1954076"/>
          </a:xfrm>
          <a:prstGeom prst="rect">
            <a:avLst/>
          </a:prstGeom>
          <a:noFill/>
          <a:ln>
            <a:solidFill>
              <a:schemeClr val="tx1"/>
            </a:solidFill>
          </a:ln>
          <a:effectLst/>
        </p:spPr>
        <p:txBody>
          <a:bodyPr wrap="square" rtlCol="0" anchor="t">
            <a:normAutofit/>
          </a:bodyPr>
          <a:lstStyle/>
          <a:p>
            <a:pPr>
              <a:lnSpc>
                <a:spcPct val="90000"/>
              </a:lnSpc>
              <a:spcBef>
                <a:spcPts val="100"/>
              </a:spcBef>
              <a:spcAft>
                <a:spcPts val="100"/>
              </a:spcAft>
            </a:pPr>
            <a:endParaRPr lang="en-US" sz="2000" dirty="0" smtClean="0">
              <a:solidFill>
                <a:srgbClr val="FFFFFF"/>
              </a:solidFill>
            </a:endParaRPr>
          </a:p>
        </p:txBody>
      </p:sp>
      <p:pic>
        <p:nvPicPr>
          <p:cNvPr id="1026" name="Picture 2" descr="http://www.vmware.com/files/images/vmrc/VMware_logo_gry_RGB_300dpi.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10" t="26860" r="9015" b="29419"/>
          <a:stretch/>
        </p:blipFill>
        <p:spPr bwMode="auto">
          <a:xfrm>
            <a:off x="4738708" y="1397002"/>
            <a:ext cx="1284750" cy="322287"/>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4852191" y="1961593"/>
            <a:ext cx="1590109" cy="1258806"/>
          </a:xfrm>
          <a:prstGeom prst="rect">
            <a:avLst/>
          </a:prstGeom>
          <a:noFill/>
        </p:spPr>
        <p:txBody>
          <a:bodyPr wrap="square" rtlCol="0">
            <a:spAutoFit/>
          </a:bodyPr>
          <a:lstStyle/>
          <a:p>
            <a:pPr>
              <a:lnSpc>
                <a:spcPct val="90000"/>
              </a:lnSpc>
              <a:spcBef>
                <a:spcPts val="100"/>
              </a:spcBef>
              <a:spcAft>
                <a:spcPts val="100"/>
              </a:spcAft>
              <a:buClr>
                <a:srgbClr val="0085C3"/>
              </a:buClr>
            </a:pPr>
            <a:r>
              <a:rPr lang="en-US" sz="1200" b="1" dirty="0" smtClean="0">
                <a:solidFill>
                  <a:srgbClr val="444444"/>
                </a:solidFill>
              </a:rPr>
              <a:t>VMware® vCenter™ </a:t>
            </a:r>
            <a:br>
              <a:rPr lang="en-US" sz="1200" b="1" dirty="0" smtClean="0">
                <a:solidFill>
                  <a:srgbClr val="444444"/>
                </a:solidFill>
              </a:rPr>
            </a:br>
            <a:r>
              <a:rPr lang="en-US" sz="1200" b="1" dirty="0" smtClean="0">
                <a:solidFill>
                  <a:srgbClr val="444444"/>
                </a:solidFill>
              </a:rPr>
              <a:t>plug-ins</a:t>
            </a:r>
            <a:r>
              <a:rPr lang="en-US" sz="1200" dirty="0" smtClean="0">
                <a:solidFill>
                  <a:srgbClr val="444444"/>
                </a:solidFill>
              </a:rPr>
              <a:t/>
            </a:r>
            <a:br>
              <a:rPr lang="en-US" sz="1200" dirty="0" smtClean="0">
                <a:solidFill>
                  <a:srgbClr val="444444"/>
                </a:solidFill>
              </a:rPr>
            </a:br>
            <a:r>
              <a:rPr lang="en-US" sz="1200" dirty="0" smtClean="0">
                <a:solidFill>
                  <a:srgbClr val="444444"/>
                </a:solidFill>
              </a:rPr>
              <a:t>Complete server and storage hardware management</a:t>
            </a:r>
          </a:p>
        </p:txBody>
      </p:sp>
      <p:sp>
        <p:nvSpPr>
          <p:cNvPr id="64" name="TextBox 63"/>
          <p:cNvSpPr txBox="1"/>
          <p:nvPr/>
        </p:nvSpPr>
        <p:spPr>
          <a:xfrm>
            <a:off x="6493730" y="1961593"/>
            <a:ext cx="1752600" cy="1266244"/>
          </a:xfrm>
          <a:prstGeom prst="rect">
            <a:avLst/>
          </a:prstGeom>
          <a:noFill/>
        </p:spPr>
        <p:txBody>
          <a:bodyPr wrap="square" rtlCol="0">
            <a:spAutoFit/>
          </a:bodyPr>
          <a:lstStyle/>
          <a:p>
            <a:pPr>
              <a:lnSpc>
                <a:spcPct val="90000"/>
              </a:lnSpc>
              <a:spcBef>
                <a:spcPts val="100"/>
              </a:spcBef>
              <a:spcAft>
                <a:spcPts val="100"/>
              </a:spcAft>
              <a:buClr>
                <a:srgbClr val="0085C3"/>
              </a:buClr>
            </a:pPr>
            <a:r>
              <a:rPr lang="en-US" sz="1200" b="1" dirty="0" smtClean="0">
                <a:solidFill>
                  <a:srgbClr val="444444"/>
                </a:solidFill>
              </a:rPr>
              <a:t>Dell EqualLogic™ host </a:t>
            </a:r>
            <a:r>
              <a:rPr lang="en-US" sz="1200" b="1" dirty="0">
                <a:solidFill>
                  <a:srgbClr val="444444"/>
                </a:solidFill>
              </a:rPr>
              <a:t>i</a:t>
            </a:r>
            <a:r>
              <a:rPr lang="en-US" sz="1200" b="1" dirty="0" smtClean="0">
                <a:solidFill>
                  <a:srgbClr val="444444"/>
                </a:solidFill>
              </a:rPr>
              <a:t>ntegration tools</a:t>
            </a:r>
          </a:p>
          <a:p>
            <a:pPr marL="171450" indent="-171450">
              <a:lnSpc>
                <a:spcPct val="90000"/>
              </a:lnSpc>
              <a:spcBef>
                <a:spcPts val="100"/>
              </a:spcBef>
              <a:spcAft>
                <a:spcPts val="100"/>
              </a:spcAft>
              <a:buClr>
                <a:srgbClr val="444444"/>
              </a:buClr>
              <a:buFont typeface="Arial" pitchFamily="34" charset="0"/>
              <a:buChar char="•"/>
            </a:pPr>
            <a:r>
              <a:rPr lang="en-US" sz="1100" dirty="0" smtClean="0">
                <a:solidFill>
                  <a:srgbClr val="444444"/>
                </a:solidFill>
              </a:rPr>
              <a:t>Datastore management</a:t>
            </a:r>
          </a:p>
          <a:p>
            <a:pPr marL="171450" indent="-171450">
              <a:lnSpc>
                <a:spcPct val="90000"/>
              </a:lnSpc>
              <a:spcBef>
                <a:spcPts val="100"/>
              </a:spcBef>
              <a:spcAft>
                <a:spcPts val="100"/>
              </a:spcAft>
              <a:buClr>
                <a:srgbClr val="444444"/>
              </a:buClr>
              <a:buFont typeface="Arial" pitchFamily="34" charset="0"/>
              <a:buChar char="•"/>
            </a:pPr>
            <a:r>
              <a:rPr lang="en-US" sz="1100" dirty="0" smtClean="0">
                <a:solidFill>
                  <a:srgbClr val="444444"/>
                </a:solidFill>
              </a:rPr>
              <a:t>Auto-snapshot management</a:t>
            </a:r>
          </a:p>
          <a:p>
            <a:pPr marL="171450" indent="-171450">
              <a:lnSpc>
                <a:spcPct val="90000"/>
              </a:lnSpc>
              <a:spcBef>
                <a:spcPts val="100"/>
              </a:spcBef>
              <a:spcAft>
                <a:spcPts val="100"/>
              </a:spcAft>
              <a:buClr>
                <a:srgbClr val="444444"/>
              </a:buClr>
              <a:buFont typeface="Arial" pitchFamily="34" charset="0"/>
              <a:buChar char="•"/>
            </a:pPr>
            <a:r>
              <a:rPr lang="en-US" sz="1100" dirty="0" smtClean="0">
                <a:solidFill>
                  <a:srgbClr val="444444"/>
                </a:solidFill>
              </a:rPr>
              <a:t>VDI deployment</a:t>
            </a:r>
          </a:p>
        </p:txBody>
      </p:sp>
      <p:sp>
        <p:nvSpPr>
          <p:cNvPr id="66" name="Rectangle 65"/>
          <p:cNvSpPr/>
          <p:nvPr/>
        </p:nvSpPr>
        <p:spPr>
          <a:xfrm>
            <a:off x="4754477" y="3913326"/>
            <a:ext cx="3732897" cy="1954076"/>
          </a:xfrm>
          <a:prstGeom prst="rect">
            <a:avLst/>
          </a:prstGeom>
          <a:noFill/>
          <a:ln>
            <a:solidFill>
              <a:schemeClr val="tx1"/>
            </a:solidFill>
          </a:ln>
          <a:effectLst/>
        </p:spPr>
        <p:txBody>
          <a:bodyPr wrap="square" rtlCol="0" anchor="t">
            <a:normAutofit/>
          </a:bodyPr>
          <a:lstStyle/>
          <a:p>
            <a:pPr>
              <a:lnSpc>
                <a:spcPct val="90000"/>
              </a:lnSpc>
              <a:spcBef>
                <a:spcPts val="100"/>
              </a:spcBef>
              <a:spcAft>
                <a:spcPts val="100"/>
              </a:spcAft>
            </a:pPr>
            <a:endParaRPr lang="en-US" sz="2000" dirty="0" smtClean="0">
              <a:solidFill>
                <a:srgbClr val="FFFFFF"/>
              </a:solidFill>
            </a:endParaRPr>
          </a:p>
        </p:txBody>
      </p:sp>
      <p:grpSp>
        <p:nvGrpSpPr>
          <p:cNvPr id="6" name="Group 5"/>
          <p:cNvGrpSpPr/>
          <p:nvPr/>
        </p:nvGrpSpPr>
        <p:grpSpPr>
          <a:xfrm>
            <a:off x="4682708" y="3900849"/>
            <a:ext cx="1598188" cy="513408"/>
            <a:chOff x="4631191" y="4187605"/>
            <a:chExt cx="1598188" cy="384395"/>
          </a:xfrm>
        </p:grpSpPr>
        <p:sp>
          <p:nvSpPr>
            <p:cNvPr id="5" name="Rectangle 4"/>
            <p:cNvSpPr/>
            <p:nvPr/>
          </p:nvSpPr>
          <p:spPr>
            <a:xfrm>
              <a:off x="4631191" y="4187605"/>
              <a:ext cx="1598188" cy="384395"/>
            </a:xfrm>
            <a:prstGeom prst="rect">
              <a:avLst/>
            </a:prstGeom>
            <a:solidFill>
              <a:schemeClr val="tx2"/>
            </a:solidFill>
            <a:effectLst/>
          </p:spPr>
          <p:txBody>
            <a:bodyPr wrap="square" rtlCol="0" anchor="t">
              <a:normAutofit/>
            </a:bodyPr>
            <a:lstStyle/>
            <a:p>
              <a:pPr>
                <a:lnSpc>
                  <a:spcPct val="90000"/>
                </a:lnSpc>
                <a:spcBef>
                  <a:spcPts val="100"/>
                </a:spcBef>
                <a:spcAft>
                  <a:spcPts val="100"/>
                </a:spcAft>
              </a:pPr>
              <a:endParaRPr lang="en-US" sz="2000" dirty="0" smtClean="0">
                <a:solidFill>
                  <a:srgbClr val="FFFFFF"/>
                </a:solidFill>
              </a:endParaRPr>
            </a:p>
          </p:txBody>
        </p:sp>
        <p:pic>
          <p:nvPicPr>
            <p:cNvPr id="1028" name="Picture 4" descr="http://fronttowardsgamer.com/wp-content/uploads/2011/12/microsoft-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1191" y="4187605"/>
              <a:ext cx="1598188" cy="384395"/>
            </a:xfrm>
            <a:prstGeom prst="rect">
              <a:avLst/>
            </a:prstGeom>
            <a:solidFill>
              <a:schemeClr val="tx2"/>
            </a:solidFill>
            <a:ln>
              <a:solidFill>
                <a:schemeClr val="tx2"/>
              </a:solidFill>
            </a:ln>
          </p:spPr>
        </p:pic>
      </p:grpSp>
      <p:sp>
        <p:nvSpPr>
          <p:cNvPr id="68" name="TextBox 67"/>
          <p:cNvSpPr txBox="1"/>
          <p:nvPr/>
        </p:nvSpPr>
        <p:spPr>
          <a:xfrm>
            <a:off x="4852191" y="4493664"/>
            <a:ext cx="1590109" cy="1092607"/>
          </a:xfrm>
          <a:prstGeom prst="rect">
            <a:avLst/>
          </a:prstGeom>
          <a:noFill/>
        </p:spPr>
        <p:txBody>
          <a:bodyPr wrap="square" rtlCol="0">
            <a:spAutoFit/>
          </a:bodyPr>
          <a:lstStyle/>
          <a:p>
            <a:pPr>
              <a:lnSpc>
                <a:spcPct val="90000"/>
              </a:lnSpc>
              <a:spcBef>
                <a:spcPts val="100"/>
              </a:spcBef>
              <a:spcAft>
                <a:spcPts val="100"/>
              </a:spcAft>
              <a:buClr>
                <a:srgbClr val="0085C3"/>
              </a:buClr>
            </a:pPr>
            <a:r>
              <a:rPr lang="en-US" sz="1200" b="1" dirty="0" smtClean="0">
                <a:solidFill>
                  <a:srgbClr val="444444"/>
                </a:solidFill>
              </a:rPr>
              <a:t>Dell OpenManage integration suite </a:t>
            </a:r>
            <a:r>
              <a:rPr lang="en-US" sz="1200" dirty="0" smtClean="0">
                <a:solidFill>
                  <a:srgbClr val="444444"/>
                </a:solidFill>
              </a:rPr>
              <a:t>Complete </a:t>
            </a:r>
            <a:r>
              <a:rPr lang="en-US" sz="1200" dirty="0">
                <a:solidFill>
                  <a:srgbClr val="444444"/>
                </a:solidFill>
              </a:rPr>
              <a:t>server </a:t>
            </a:r>
            <a:r>
              <a:rPr lang="en-US" sz="1200" dirty="0" smtClean="0">
                <a:solidFill>
                  <a:srgbClr val="444444"/>
                </a:solidFill>
              </a:rPr>
              <a:t>and </a:t>
            </a:r>
            <a:r>
              <a:rPr lang="en-US" sz="1200" dirty="0">
                <a:solidFill>
                  <a:srgbClr val="444444"/>
                </a:solidFill>
              </a:rPr>
              <a:t>storage hardware management</a:t>
            </a:r>
          </a:p>
        </p:txBody>
      </p:sp>
      <p:sp>
        <p:nvSpPr>
          <p:cNvPr id="70" name="TextBox 69"/>
          <p:cNvSpPr txBox="1"/>
          <p:nvPr/>
        </p:nvSpPr>
        <p:spPr>
          <a:xfrm>
            <a:off x="6493730" y="4493664"/>
            <a:ext cx="1974436" cy="1113895"/>
          </a:xfrm>
          <a:prstGeom prst="rect">
            <a:avLst/>
          </a:prstGeom>
          <a:noFill/>
        </p:spPr>
        <p:txBody>
          <a:bodyPr wrap="square" rtlCol="0">
            <a:spAutoFit/>
          </a:bodyPr>
          <a:lstStyle/>
          <a:p>
            <a:pPr>
              <a:lnSpc>
                <a:spcPct val="90000"/>
              </a:lnSpc>
              <a:spcBef>
                <a:spcPts val="100"/>
              </a:spcBef>
              <a:spcAft>
                <a:spcPts val="100"/>
              </a:spcAft>
              <a:buClr>
                <a:srgbClr val="0085C3"/>
              </a:buClr>
            </a:pPr>
            <a:r>
              <a:rPr lang="en-US" sz="1200" b="1" dirty="0" smtClean="0">
                <a:solidFill>
                  <a:srgbClr val="444444"/>
                </a:solidFill>
              </a:rPr>
              <a:t>Dell EqualLogic host </a:t>
            </a:r>
            <a:r>
              <a:rPr lang="en-US" sz="1200" b="1" dirty="0">
                <a:solidFill>
                  <a:srgbClr val="444444"/>
                </a:solidFill>
              </a:rPr>
              <a:t>i</a:t>
            </a:r>
            <a:r>
              <a:rPr lang="en-US" sz="1200" b="1" dirty="0" smtClean="0">
                <a:solidFill>
                  <a:srgbClr val="444444"/>
                </a:solidFill>
              </a:rPr>
              <a:t>ntegration tools</a:t>
            </a:r>
          </a:p>
          <a:p>
            <a:pPr marL="171450" indent="-171450">
              <a:lnSpc>
                <a:spcPct val="90000"/>
              </a:lnSpc>
              <a:spcBef>
                <a:spcPts val="100"/>
              </a:spcBef>
              <a:spcAft>
                <a:spcPts val="100"/>
              </a:spcAft>
              <a:buClr>
                <a:srgbClr val="444444"/>
              </a:buClr>
              <a:buFont typeface="Arial" pitchFamily="34" charset="0"/>
              <a:buChar char="•"/>
            </a:pPr>
            <a:r>
              <a:rPr lang="en-US" sz="1100" dirty="0" smtClean="0">
                <a:solidFill>
                  <a:srgbClr val="444444"/>
                </a:solidFill>
              </a:rPr>
              <a:t>Auto-snapshot management</a:t>
            </a:r>
          </a:p>
          <a:p>
            <a:pPr marL="171450" indent="-171450">
              <a:lnSpc>
                <a:spcPct val="90000"/>
              </a:lnSpc>
              <a:spcBef>
                <a:spcPts val="100"/>
              </a:spcBef>
              <a:spcAft>
                <a:spcPts val="100"/>
              </a:spcAft>
              <a:buClr>
                <a:srgbClr val="444444"/>
              </a:buClr>
              <a:buFont typeface="Arial" pitchFamily="34" charset="0"/>
              <a:buChar char="•"/>
            </a:pPr>
            <a:r>
              <a:rPr lang="en-US" sz="1100" dirty="0" smtClean="0">
                <a:solidFill>
                  <a:srgbClr val="444444"/>
                </a:solidFill>
              </a:rPr>
              <a:t>Powershell extensibility</a:t>
            </a:r>
          </a:p>
          <a:p>
            <a:pPr marL="171450" indent="-171450">
              <a:lnSpc>
                <a:spcPct val="90000"/>
              </a:lnSpc>
              <a:spcBef>
                <a:spcPts val="100"/>
              </a:spcBef>
              <a:spcAft>
                <a:spcPts val="100"/>
              </a:spcAft>
              <a:buClr>
                <a:srgbClr val="444444"/>
              </a:buClr>
              <a:buFont typeface="Arial" pitchFamily="34" charset="0"/>
              <a:buChar char="•"/>
            </a:pPr>
            <a:r>
              <a:rPr lang="en-US" sz="1100" dirty="0" smtClean="0">
                <a:solidFill>
                  <a:srgbClr val="444444"/>
                </a:solidFill>
              </a:rPr>
              <a:t>MPIO</a:t>
            </a:r>
          </a:p>
        </p:txBody>
      </p:sp>
      <p:sp>
        <p:nvSpPr>
          <p:cNvPr id="58" name="Content Placeholder 2"/>
          <p:cNvSpPr txBox="1">
            <a:spLocks/>
          </p:cNvSpPr>
          <p:nvPr/>
        </p:nvSpPr>
        <p:spPr bwMode="auto">
          <a:xfrm>
            <a:off x="1066800" y="1701801"/>
            <a:ext cx="2895600" cy="81477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marL="0" lvl="1" indent="0">
              <a:buClr>
                <a:srgbClr val="0085C3"/>
              </a:buClr>
              <a:buFont typeface="Museo Sans For Dell" pitchFamily="2" charset="0"/>
              <a:buNone/>
            </a:pPr>
            <a:r>
              <a:rPr lang="en-US" sz="1400" b="1" dirty="0" smtClean="0">
                <a:solidFill>
                  <a:srgbClr val="444444"/>
                </a:solidFill>
              </a:rPr>
              <a:t>Dell OpenManage™ </a:t>
            </a:r>
            <a:r>
              <a:rPr lang="en-US" sz="1400" b="1" dirty="0">
                <a:solidFill>
                  <a:srgbClr val="444444"/>
                </a:solidFill>
              </a:rPr>
              <a:t>P</a:t>
            </a:r>
            <a:r>
              <a:rPr lang="en-US" sz="1400" b="1" dirty="0" smtClean="0">
                <a:solidFill>
                  <a:srgbClr val="444444"/>
                </a:solidFill>
              </a:rPr>
              <a:t>ower Center</a:t>
            </a:r>
          </a:p>
          <a:p>
            <a:pPr marL="0" lvl="1" indent="0">
              <a:buClr>
                <a:srgbClr val="0085C3"/>
              </a:buClr>
              <a:buFont typeface="Museo Sans For Dell" pitchFamily="2" charset="0"/>
              <a:buNone/>
            </a:pPr>
            <a:r>
              <a:rPr lang="en-US" sz="1200" dirty="0" smtClean="0">
                <a:solidFill>
                  <a:srgbClr val="444444"/>
                </a:solidFill>
              </a:rPr>
              <a:t>Aggregated data center </a:t>
            </a:r>
            <a:r>
              <a:rPr lang="en-US" sz="1200" dirty="0">
                <a:solidFill>
                  <a:srgbClr val="444444"/>
                </a:solidFill>
              </a:rPr>
              <a:t>power </a:t>
            </a:r>
            <a:r>
              <a:rPr lang="en-US" sz="1200" dirty="0" smtClean="0">
                <a:solidFill>
                  <a:srgbClr val="444444"/>
                </a:solidFill>
              </a:rPr>
              <a:t>management</a:t>
            </a:r>
          </a:p>
        </p:txBody>
      </p:sp>
      <p:sp>
        <p:nvSpPr>
          <p:cNvPr id="71" name="Rectangle 70"/>
          <p:cNvSpPr/>
          <p:nvPr/>
        </p:nvSpPr>
        <p:spPr>
          <a:xfrm>
            <a:off x="622820" y="1460076"/>
            <a:ext cx="3491980" cy="1290461"/>
          </a:xfrm>
          <a:prstGeom prst="rect">
            <a:avLst/>
          </a:prstGeom>
          <a:noFill/>
          <a:ln>
            <a:solidFill>
              <a:schemeClr val="tx1"/>
            </a:solidFill>
          </a:ln>
          <a:effectLst/>
        </p:spPr>
        <p:txBody>
          <a:bodyPr wrap="square" rtlCol="0" anchor="t">
            <a:normAutofit/>
          </a:bodyPr>
          <a:lstStyle/>
          <a:p>
            <a:pPr>
              <a:lnSpc>
                <a:spcPct val="90000"/>
              </a:lnSpc>
              <a:spcBef>
                <a:spcPts val="100"/>
              </a:spcBef>
              <a:spcAft>
                <a:spcPts val="100"/>
              </a:spcAft>
            </a:pPr>
            <a:endParaRPr lang="en-US" sz="2000" dirty="0" smtClean="0">
              <a:solidFill>
                <a:srgbClr val="FFFFFF"/>
              </a:solidFill>
            </a:endParaRPr>
          </a:p>
        </p:txBody>
      </p:sp>
      <p:sp>
        <p:nvSpPr>
          <p:cNvPr id="75" name="Content Placeholder 2"/>
          <p:cNvSpPr txBox="1">
            <a:spLocks/>
          </p:cNvSpPr>
          <p:nvPr/>
        </p:nvSpPr>
        <p:spPr bwMode="auto">
          <a:xfrm>
            <a:off x="1066800" y="3160725"/>
            <a:ext cx="2895600" cy="1033707"/>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marL="0" lvl="1" indent="0">
              <a:buClr>
                <a:srgbClr val="0085C3"/>
              </a:buClr>
              <a:buFont typeface="Museo Sans For Dell" pitchFamily="2" charset="0"/>
              <a:buNone/>
            </a:pPr>
            <a:r>
              <a:rPr lang="fr-FR" sz="1600" b="1" dirty="0" smtClean="0">
                <a:solidFill>
                  <a:srgbClr val="444444"/>
                </a:solidFill>
              </a:rPr>
              <a:t>Blade </a:t>
            </a:r>
            <a:r>
              <a:rPr lang="fr-FR" sz="1600" b="1" dirty="0">
                <a:solidFill>
                  <a:srgbClr val="444444"/>
                </a:solidFill>
              </a:rPr>
              <a:t>c</a:t>
            </a:r>
            <a:r>
              <a:rPr lang="fr-FR" sz="1600" b="1" dirty="0" smtClean="0">
                <a:solidFill>
                  <a:srgbClr val="444444"/>
                </a:solidFill>
              </a:rPr>
              <a:t>hassis </a:t>
            </a:r>
            <a:br>
              <a:rPr lang="fr-FR" sz="1600" b="1" dirty="0" smtClean="0">
                <a:solidFill>
                  <a:srgbClr val="444444"/>
                </a:solidFill>
              </a:rPr>
            </a:br>
            <a:r>
              <a:rPr lang="fr-FR" sz="1600" b="1" dirty="0" smtClean="0">
                <a:solidFill>
                  <a:srgbClr val="444444"/>
                </a:solidFill>
              </a:rPr>
              <a:t>management console </a:t>
            </a:r>
          </a:p>
          <a:p>
            <a:pPr marL="173038" lvl="1" indent="-173038">
              <a:buClr>
                <a:srgbClr val="444444"/>
              </a:buClr>
              <a:buFont typeface="Arial" pitchFamily="34" charset="0"/>
              <a:buChar char="•"/>
            </a:pPr>
            <a:r>
              <a:rPr lang="fr-FR" sz="1400" dirty="0" smtClean="0">
                <a:solidFill>
                  <a:srgbClr val="444444"/>
                </a:solidFill>
              </a:rPr>
              <a:t>Chassis </a:t>
            </a:r>
            <a:r>
              <a:rPr lang="fr-FR" sz="1400" dirty="0">
                <a:solidFill>
                  <a:srgbClr val="444444"/>
                </a:solidFill>
              </a:rPr>
              <a:t>infrastructure configuration</a:t>
            </a:r>
          </a:p>
          <a:p>
            <a:pPr marL="173038" lvl="1" indent="-173038">
              <a:buClr>
                <a:srgbClr val="444444"/>
              </a:buClr>
              <a:buFont typeface="Arial" pitchFamily="34" charset="0"/>
              <a:buChar char="•"/>
            </a:pPr>
            <a:r>
              <a:rPr lang="fr-FR" sz="1400" dirty="0">
                <a:solidFill>
                  <a:srgbClr val="444444"/>
                </a:solidFill>
              </a:rPr>
              <a:t>N:1 firmware updates to blades</a:t>
            </a:r>
          </a:p>
          <a:p>
            <a:pPr marL="173038" lvl="1" indent="-173038">
              <a:buClr>
                <a:srgbClr val="444444"/>
              </a:buClr>
              <a:buFont typeface="Arial" pitchFamily="34" charset="0"/>
              <a:buChar char="•"/>
            </a:pPr>
            <a:r>
              <a:rPr lang="fr-FR" sz="1400" dirty="0">
                <a:solidFill>
                  <a:srgbClr val="444444"/>
                </a:solidFill>
              </a:rPr>
              <a:t>Chassis cloning</a:t>
            </a:r>
          </a:p>
        </p:txBody>
      </p:sp>
      <p:sp>
        <p:nvSpPr>
          <p:cNvPr id="76" name="Rectangle 75"/>
          <p:cNvSpPr/>
          <p:nvPr/>
        </p:nvSpPr>
        <p:spPr>
          <a:xfrm>
            <a:off x="622820" y="2932127"/>
            <a:ext cx="3491980" cy="1463040"/>
          </a:xfrm>
          <a:prstGeom prst="rect">
            <a:avLst/>
          </a:prstGeom>
          <a:noFill/>
          <a:ln>
            <a:solidFill>
              <a:schemeClr val="tx1"/>
            </a:solidFill>
          </a:ln>
          <a:effectLst/>
        </p:spPr>
        <p:txBody>
          <a:bodyPr wrap="square" rtlCol="0" anchor="t">
            <a:normAutofit/>
          </a:bodyPr>
          <a:lstStyle/>
          <a:p>
            <a:pPr>
              <a:lnSpc>
                <a:spcPct val="90000"/>
              </a:lnSpc>
              <a:spcBef>
                <a:spcPts val="100"/>
              </a:spcBef>
              <a:spcAft>
                <a:spcPts val="100"/>
              </a:spcAft>
            </a:pPr>
            <a:endParaRPr lang="en-US" sz="2000" dirty="0" smtClean="0">
              <a:solidFill>
                <a:srgbClr val="FFFFFF"/>
              </a:solidFill>
            </a:endParaRPr>
          </a:p>
        </p:txBody>
      </p:sp>
      <p:sp>
        <p:nvSpPr>
          <p:cNvPr id="59" name="Content Placeholder 2"/>
          <p:cNvSpPr txBox="1">
            <a:spLocks/>
          </p:cNvSpPr>
          <p:nvPr/>
        </p:nvSpPr>
        <p:spPr bwMode="auto">
          <a:xfrm>
            <a:off x="1066800" y="4831389"/>
            <a:ext cx="2993866" cy="832811"/>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pPr marL="0" lvl="1" indent="0">
              <a:buClr>
                <a:srgbClr val="0085C3"/>
              </a:buClr>
              <a:buFont typeface="Museo Sans For Dell" pitchFamily="2" charset="0"/>
              <a:buNone/>
            </a:pPr>
            <a:r>
              <a:rPr lang="fr-FR" sz="1400" b="1" dirty="0" smtClean="0">
                <a:solidFill>
                  <a:srgbClr val="444444"/>
                </a:solidFill>
              </a:rPr>
              <a:t>Dell Repository Manager</a:t>
            </a:r>
          </a:p>
          <a:p>
            <a:pPr marL="173038" lvl="1" indent="-173038">
              <a:buClr>
                <a:srgbClr val="444444"/>
              </a:buClr>
              <a:buFont typeface="Arial" pitchFamily="34" charset="0"/>
              <a:buChar char="•"/>
            </a:pPr>
            <a:r>
              <a:rPr lang="fr-FR" sz="1200" dirty="0" smtClean="0">
                <a:solidFill>
                  <a:srgbClr val="444444"/>
                </a:solidFill>
              </a:rPr>
              <a:t>Build custom lifecycle update catalogs</a:t>
            </a:r>
          </a:p>
          <a:p>
            <a:pPr marL="173038" lvl="1" indent="-173038">
              <a:buClr>
                <a:srgbClr val="444444"/>
              </a:buClr>
              <a:buFont typeface="Arial" pitchFamily="34" charset="0"/>
              <a:buChar char="•"/>
            </a:pPr>
            <a:r>
              <a:rPr lang="fr-FR" sz="1200" dirty="0" smtClean="0">
                <a:solidFill>
                  <a:srgbClr val="444444"/>
                </a:solidFill>
              </a:rPr>
              <a:t>Store behind firewall</a:t>
            </a:r>
            <a:endParaRPr lang="fr-FR" sz="1200" dirty="0">
              <a:solidFill>
                <a:srgbClr val="444444"/>
              </a:solidFill>
            </a:endParaRPr>
          </a:p>
        </p:txBody>
      </p:sp>
      <p:sp>
        <p:nvSpPr>
          <p:cNvPr id="60" name="Rectangle 59"/>
          <p:cNvSpPr/>
          <p:nvPr/>
        </p:nvSpPr>
        <p:spPr>
          <a:xfrm>
            <a:off x="637196" y="4602793"/>
            <a:ext cx="3491980" cy="1262305"/>
          </a:xfrm>
          <a:prstGeom prst="rect">
            <a:avLst/>
          </a:prstGeom>
          <a:noFill/>
          <a:ln>
            <a:solidFill>
              <a:schemeClr val="tx1"/>
            </a:solidFill>
          </a:ln>
          <a:effectLst/>
        </p:spPr>
        <p:txBody>
          <a:bodyPr wrap="square" rtlCol="0" anchor="t">
            <a:normAutofit/>
          </a:bodyPr>
          <a:lstStyle/>
          <a:p>
            <a:pPr>
              <a:lnSpc>
                <a:spcPct val="90000"/>
              </a:lnSpc>
              <a:spcBef>
                <a:spcPts val="100"/>
              </a:spcBef>
              <a:spcAft>
                <a:spcPts val="100"/>
              </a:spcAft>
            </a:pPr>
            <a:endParaRPr lang="en-US" sz="2000" dirty="0" smtClean="0">
              <a:solidFill>
                <a:srgbClr val="FFFFFF"/>
              </a:solidFill>
            </a:endParaRPr>
          </a:p>
        </p:txBody>
      </p:sp>
      <p:sp>
        <p:nvSpPr>
          <p:cNvPr id="2" name="Title 1"/>
          <p:cNvSpPr>
            <a:spLocks noGrp="1"/>
          </p:cNvSpPr>
          <p:nvPr>
            <p:ph type="title"/>
          </p:nvPr>
        </p:nvSpPr>
        <p:spPr>
          <a:xfrm>
            <a:off x="431112" y="152400"/>
            <a:ext cx="8484288" cy="590931"/>
          </a:xfrm>
        </p:spPr>
        <p:txBody>
          <a:bodyPr>
            <a:noAutofit/>
          </a:bodyPr>
          <a:lstStyle/>
          <a:p>
            <a:pPr algn="l"/>
            <a:r>
              <a:rPr lang="en-US" sz="2800" dirty="0" smtClean="0">
                <a:solidFill>
                  <a:srgbClr val="0085C3"/>
                </a:solidFill>
              </a:rPr>
              <a:t>Elegantly simple manageability</a:t>
            </a:r>
            <a:br>
              <a:rPr lang="en-US" sz="2800" dirty="0" smtClean="0">
                <a:solidFill>
                  <a:srgbClr val="0085C3"/>
                </a:solidFill>
              </a:rPr>
            </a:br>
            <a:r>
              <a:rPr lang="en-US" sz="2400" dirty="0" smtClean="0">
                <a:solidFill>
                  <a:srgbClr val="0085C3"/>
                </a:solidFill>
              </a:rPr>
              <a:t>Dell’s integrated infrastructure management approach</a:t>
            </a:r>
            <a:br>
              <a:rPr lang="en-US" sz="2400" dirty="0" smtClean="0">
                <a:solidFill>
                  <a:srgbClr val="0085C3"/>
                </a:solidFill>
              </a:rPr>
            </a:br>
            <a:endParaRPr lang="en-US" sz="2400" dirty="0">
              <a:solidFill>
                <a:srgbClr val="0085C3"/>
              </a:solidFill>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596" y="1549267"/>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596" y="3048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596" y="4726729"/>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Slide Number Placeholder 5"/>
          <p:cNvSpPr>
            <a:spLocks noGrp="1"/>
          </p:cNvSpPr>
          <p:nvPr>
            <p:ph type="sldNum" sz="quarter" idx="4"/>
          </p:nvPr>
        </p:nvSpPr>
        <p:spPr>
          <a:xfrm>
            <a:off x="446690" y="6375401"/>
            <a:ext cx="260349" cy="152399"/>
          </a:xfrm>
          <a:prstGeom prst="rect">
            <a:avLst/>
          </a:prstGeom>
        </p:spPr>
        <p:txBody>
          <a:bodyPr vert="horz" lIns="0" tIns="0" rIns="0" bIns="0" rtlCol="0" anchor="b" anchorCtr="0"/>
          <a:lstStyle>
            <a:lvl1pPr algn="l">
              <a:defRPr sz="10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9</a:t>
            </a:fld>
            <a:endParaRPr lang="en-US" dirty="0">
              <a:solidFill>
                <a:srgbClr val="000000">
                  <a:lumMod val="60000"/>
                  <a:lumOff val="40000"/>
                </a:srgbClr>
              </a:solidFill>
            </a:endParaRPr>
          </a:p>
        </p:txBody>
      </p:sp>
    </p:spTree>
    <p:extLst>
      <p:ext uri="{BB962C8B-B14F-4D97-AF65-F5344CB8AC3E}">
        <p14:creationId xmlns:p14="http://schemas.microsoft.com/office/powerpoint/2010/main" val="2809830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ll Presentation Template 4x3ml">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rtlCol="0" anchor="t">
        <a:normAutofit/>
      </a:bodyPr>
      <a:lstStyle>
        <a:defPPr>
          <a:lnSpc>
            <a:spcPct val="90000"/>
          </a:lnSpc>
          <a:spcBef>
            <a:spcPts val="100"/>
          </a:spcBef>
          <a:spcAft>
            <a:spcPts val="100"/>
          </a:spcAft>
          <a:defRPr sz="2000" kern="1200" dirty="0" err="1" smtClean="0">
            <a:solidFill>
              <a:schemeClr val="tx2"/>
            </a:solidFill>
            <a:latin typeface="+mn-lt"/>
            <a:ea typeface="+mn-ea"/>
            <a:cs typeface="+mn-cs"/>
          </a:defRPr>
        </a:defPPr>
      </a:lstStyle>
    </a:spDef>
    <a:txDef>
      <a:spPr>
        <a:noFill/>
      </a:spPr>
      <a:bodyPr wrap="square" rtlCol="0">
        <a:spAutoFit/>
      </a:bodyPr>
      <a:lstStyle>
        <a:defPPr marL="233363" indent="-233363">
          <a:lnSpc>
            <a:spcPct val="90000"/>
          </a:lnSpc>
          <a:spcBef>
            <a:spcPts val="100"/>
          </a:spcBef>
          <a:spcAft>
            <a:spcPts val="100"/>
          </a:spcAft>
          <a:buClr>
            <a:schemeClr val="bg1"/>
          </a:buClr>
          <a:buFont typeface="Arial" pitchFamily="34" charset="0"/>
          <a:buChar char="•"/>
          <a:defRPr sz="20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ll Presentation Template 4x3">
  <a:themeElements>
    <a:clrScheme name="Custom 1">
      <a:dk1>
        <a:srgbClr val="0A0A0A"/>
      </a:dk1>
      <a:lt1>
        <a:srgbClr val="0A0A0A"/>
      </a:lt1>
      <a:dk2>
        <a:srgbClr val="00A1DE"/>
      </a:dk2>
      <a:lt2>
        <a:srgbClr val="FFFFFF"/>
      </a:lt2>
      <a:accent1>
        <a:srgbClr val="00A1DE"/>
      </a:accent1>
      <a:accent2>
        <a:srgbClr val="F2AF00"/>
      </a:accent2>
      <a:accent3>
        <a:srgbClr val="7AB800"/>
      </a:accent3>
      <a:accent4>
        <a:srgbClr val="A5A5A5"/>
      </a:accent4>
      <a:accent5>
        <a:srgbClr val="75777B"/>
      </a:accent5>
      <a:accent6>
        <a:srgbClr val="0C0C0C"/>
      </a:accent6>
      <a:hlink>
        <a:srgbClr val="D8D8D8"/>
      </a:hlink>
      <a:folHlink>
        <a:srgbClr val="BFBFBF"/>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2000" dirty="0" err="1" smtClean="0">
            <a:solidFill>
              <a:schemeClr val="tx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ll Presentation Template 4x3">
  <a:themeElements>
    <a:clrScheme name="Custom 1">
      <a:dk1>
        <a:srgbClr val="0A0A0A"/>
      </a:dk1>
      <a:lt1>
        <a:srgbClr val="0A0A0A"/>
      </a:lt1>
      <a:dk2>
        <a:srgbClr val="00A1DE"/>
      </a:dk2>
      <a:lt2>
        <a:srgbClr val="FFFFFF"/>
      </a:lt2>
      <a:accent1>
        <a:srgbClr val="00A1DE"/>
      </a:accent1>
      <a:accent2>
        <a:srgbClr val="F2AF00"/>
      </a:accent2>
      <a:accent3>
        <a:srgbClr val="7AB800"/>
      </a:accent3>
      <a:accent4>
        <a:srgbClr val="A5A5A5"/>
      </a:accent4>
      <a:accent5>
        <a:srgbClr val="75777B"/>
      </a:accent5>
      <a:accent6>
        <a:srgbClr val="0C0C0C"/>
      </a:accent6>
      <a:hlink>
        <a:srgbClr val="D8D8D8"/>
      </a:hlink>
      <a:folHlink>
        <a:srgbClr val="BFBFBF"/>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2000" dirty="0" err="1" smtClean="0">
            <a:solidFill>
              <a:schemeClr val="tx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Dell Presentation Template 4x3">
  <a:themeElements>
    <a:clrScheme name="Custom 1">
      <a:dk1>
        <a:srgbClr val="0A0A0A"/>
      </a:dk1>
      <a:lt1>
        <a:srgbClr val="0A0A0A"/>
      </a:lt1>
      <a:dk2>
        <a:srgbClr val="00A1DE"/>
      </a:dk2>
      <a:lt2>
        <a:srgbClr val="FFFFFF"/>
      </a:lt2>
      <a:accent1>
        <a:srgbClr val="00A1DE"/>
      </a:accent1>
      <a:accent2>
        <a:srgbClr val="F2AF00"/>
      </a:accent2>
      <a:accent3>
        <a:srgbClr val="7AB800"/>
      </a:accent3>
      <a:accent4>
        <a:srgbClr val="A5A5A5"/>
      </a:accent4>
      <a:accent5>
        <a:srgbClr val="75777B"/>
      </a:accent5>
      <a:accent6>
        <a:srgbClr val="0C0C0C"/>
      </a:accent6>
      <a:hlink>
        <a:srgbClr val="D8D8D8"/>
      </a:hlink>
      <a:folHlink>
        <a:srgbClr val="BFBFBF"/>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2000" dirty="0" err="1" smtClean="0">
            <a:solidFill>
              <a:schemeClr val="tx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ocument_x0020_Type xmlns="188c4ecf-ac0a-4232-ae52-56422d226716">
      <Value>2</Value>
    </Document_x0020_Type>
    <Format_x0020_Collateral xmlns="188c4ecf-ac0a-4232-ae52-56422d226716" xsi:nil="true"/>
    <Product_x0020_Line xmlns="188c4ecf-ac0a-4232-ae52-56422d226716">
      <Value>5</Value>
    </Product_x0020_Line>
    <Description_x0020_Collateral xmlns="188c4ecf-ac0a-4232-ae52-56422d226716" xsi:nil="true"/>
    <CampaignId xmlns="188c4ecf-ac0a-4232-ae52-56422d226716" xsi:nil="true"/>
    <URL xmlns="http://schemas.microsoft.com/sharepoint/v3">
      <Url xsi:nil="true"/>
      <Description xsi:nil="true"/>
    </URL>
    <Function xmlns="188c4ecf-ac0a-4232-ae52-56422d226716"/>
    <Solutions xmlns="188c4ecf-ac0a-4232-ae52-56422d226716">
      <Value>1</Value>
    </Solutions>
    <Audience xmlns="http://schemas.microsoft.com/sharepoint/v3">b9dd66bd-53f3-41b2-9011-6d6843bb6a35;;;;</Audience>
    <Services xmlns="188c4ecf-ac0a-4232-ae52-56422d226716"/>
    <Products xmlns="188c4ecf-ac0a-4232-ae52-56422d226716">
      <Value>3</Value>
    </Products>
    <ThumbNail xmlns="188c4ecf-ac0a-4232-ae52-56422d226716" xsi:nil="true"/>
    <PublishingExpirationDate xmlns="http://schemas.microsoft.com/sharepoint/v3" xsi:nil="true"/>
    <PublishingStartDate xmlns="http://schemas.microsoft.com/sharepoint/v3" xsi:nil="true"/>
    <Collateral_x0020_Owner_x0020_Name xmlns="188c4ecf-ac0a-4232-ae52-56422d226716">
      <UserInfo>
        <DisplayName/>
        <AccountId/>
        <AccountType/>
      </UserInfo>
    </Collateral_x0020_Owner_x0020_Name>
  </documentManagement>
</p:properties>
</file>

<file path=customXml/item3.xml><?xml version="1.0" encoding="utf-8"?>
<ct:contentTypeSchema xmlns:ct="http://schemas.microsoft.com/office/2006/metadata/contentType" xmlns:ma="http://schemas.microsoft.com/office/2006/metadata/properties/metaAttributes" ct:_="" ma:_="" ma:contentTypeName="Collateral" ma:contentTypeID="0x010100C853596257179A42AC3F20BF384DEAFC01008DE910CE97DDD3438224EE558122EC1E" ma:contentTypeVersion="55" ma:contentTypeDescription="" ma:contentTypeScope="" ma:versionID="a46992b498e9b83f7c0336e04df15980">
  <xsd:schema xmlns:xsd="http://www.w3.org/2001/XMLSchema" xmlns:xs="http://www.w3.org/2001/XMLSchema" xmlns:p="http://schemas.microsoft.com/office/2006/metadata/properties" xmlns:ns1="http://schemas.microsoft.com/sharepoint/v3" xmlns:ns2="188c4ecf-ac0a-4232-ae52-56422d226716" targetNamespace="http://schemas.microsoft.com/office/2006/metadata/properties" ma:root="true" ma:fieldsID="216d5a6dadf7322fcd58b32ad838a643" ns1:_="" ns2:_="">
    <xsd:import namespace="http://schemas.microsoft.com/sharepoint/v3"/>
    <xsd:import namespace="188c4ecf-ac0a-4232-ae52-56422d226716"/>
    <xsd:element name="properties">
      <xsd:complexType>
        <xsd:sequence>
          <xsd:element name="documentManagement">
            <xsd:complexType>
              <xsd:all>
                <xsd:element ref="ns1:URL" minOccurs="0"/>
                <xsd:element ref="ns2:CampaignId" minOccurs="0"/>
                <xsd:element ref="ns2:Product_x0020_Line" minOccurs="0"/>
                <xsd:element ref="ns2:Function" minOccurs="0"/>
                <xsd:element ref="ns2:Format_x0020_Collateral" minOccurs="0"/>
                <xsd:element ref="ns1:Audience" minOccurs="0"/>
                <xsd:element ref="ns1:PublishingStartDate" minOccurs="0"/>
                <xsd:element ref="ns1:PublishingExpirationDate" minOccurs="0"/>
                <xsd:element ref="ns2:Document_x0020_Type" minOccurs="0"/>
                <xsd:element ref="ns2:Products" minOccurs="0"/>
                <xsd:element ref="ns2:Services" minOccurs="0"/>
                <xsd:element ref="ns2:Solutions" minOccurs="0"/>
                <xsd:element ref="ns2:ThumbNail" minOccurs="0"/>
                <xsd:element ref="ns2:Description_x0020_Collateral" minOccurs="0"/>
                <xsd:element ref="ns2:Collateral_x0020_Owner_x0020_Nam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8" nillable="true" ma:displayName="URL" ma:internalName="URL">
      <xsd:complexType>
        <xsd:complexContent>
          <xsd:extension base="dms:URL">
            <xsd:sequence>
              <xsd:element name="Url" type="dms:ValidUrl" minOccurs="0" nillable="true"/>
              <xsd:element name="Description" type="xsd:string" nillable="true"/>
            </xsd:sequence>
          </xsd:extension>
        </xsd:complexContent>
      </xsd:complexType>
    </xsd:element>
    <xsd:element name="Audience" ma:index="13" nillable="true" ma:displayName="Target Audiences" ma:description="" ma:internalName="Target_x0020_Audiences">
      <xsd:simpleType>
        <xsd:restriction base="dms:Unknown"/>
      </xsd:simpleType>
    </xsd:element>
    <xsd:element name="PublishingStartDate" ma:index="14" nillable="true" ma:displayName="Scheduling Start Date" ma:description="" ma:internalName="PublishingStartDate">
      <xsd:simpleType>
        <xsd:restriction base="dms:Unknown"/>
      </xsd:simpleType>
    </xsd:element>
    <xsd:element name="PublishingExpirationDate" ma:index="15"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88c4ecf-ac0a-4232-ae52-56422d226716" elementFormDefault="qualified">
    <xsd:import namespace="http://schemas.microsoft.com/office/2006/documentManagement/types"/>
    <xsd:import namespace="http://schemas.microsoft.com/office/infopath/2007/PartnerControls"/>
    <xsd:element name="CampaignId" ma:index="9" nillable="true" ma:displayName="CampaignId" ma:list="dd856edb-bd20-4e53-bf78-c951104e5c13" ma:internalName="CampaignId" ma:showField="CampaignId" ma:web="f047fc7a-9d34-4af6-ade2-022b68dddfb6">
      <xsd:simpleType>
        <xsd:restriction base="dms:Lookup"/>
      </xsd:simpleType>
    </xsd:element>
    <xsd:element name="Product_x0020_Line" ma:index="10" nillable="true" ma:displayName="Product Line" ma:list="d018e1ba-f2d0-4620-bcc0-9d70d5ca3745" ma:internalName="Product_x0020_Line" ma:showField="Product_x0020_Lin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unction" ma:index="11" nillable="true" ma:displayName="Function" ma:list="d018e1ba-f2d0-4620-bcc0-9d70d5ca3745" ma:internalName="Function" ma:showField="Function"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ormat_x0020_Collateral" ma:index="12" nillable="true" ma:displayName="Format Collateral" ma:list="d018e1ba-f2d0-4620-bcc0-9d70d5ca3745" ma:internalName="Format_x0020_Collateral" ma:showField="Format_x0020_Collateral" ma:web="f047fc7a-9d34-4af6-ade2-022b68dddfb6">
      <xsd:simpleType>
        <xsd:restriction base="dms:Lookup"/>
      </xsd:simpleType>
    </xsd:element>
    <xsd:element name="Document_x0020_Type" ma:index="16" nillable="true" ma:displayName="Document Type" ma:list="d018e1ba-f2d0-4620-bcc0-9d70d5ca3745" ma:internalName="Document_x0020_Type" ma:showField="Document_x0020_Typ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Products" ma:index="17" nillable="true" ma:displayName="Products" ma:list="d018e1ba-f2d0-4620-bcc0-9d70d5ca3745" ma:internalName="Products" ma:showField="Product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ervices" ma:index="18" nillable="true" ma:displayName="Services" ma:list="d018e1ba-f2d0-4620-bcc0-9d70d5ca3745" ma:internalName="Services" ma:showField="Service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olutions" ma:index="19" nillable="true" ma:displayName="Solutions" ma:list="d018e1ba-f2d0-4620-bcc0-9d70d5ca3745" ma:internalName="Solutions" ma:showField="Solution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ThumbNail" ma:index="22" nillable="true" ma:displayName="ThumbNail" ma:internalName="ThumbNail">
      <xsd:simpleType>
        <xsd:restriction base="dms:Unknown"/>
      </xsd:simpleType>
    </xsd:element>
    <xsd:element name="Description_x0020_Collateral" ma:index="23" nillable="true" ma:displayName="Description Collateral" ma:internalName="Description_x0020_Collateral">
      <xsd:simpleType>
        <xsd:restriction base="dms:Note">
          <xsd:maxLength value="255"/>
        </xsd:restriction>
      </xsd:simpleType>
    </xsd:element>
    <xsd:element name="Collateral_x0020_Owner_x0020_Name" ma:index="25" ma:displayName="Collateral Owner Name" ma:list="UserInfo" ma:SharePointGroup="0" ma:internalName="Collateral_x0020_Own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00B459-07B8-4BE1-BCF7-D97CAC873C35}">
  <ds:schemaRefs>
    <ds:schemaRef ds:uri="http://schemas.microsoft.com/sharepoint/v3/contenttype/forms"/>
  </ds:schemaRefs>
</ds:datastoreItem>
</file>

<file path=customXml/itemProps2.xml><?xml version="1.0" encoding="utf-8"?>
<ds:datastoreItem xmlns:ds="http://schemas.openxmlformats.org/officeDocument/2006/customXml" ds:itemID="{38B37776-5A71-4767-8F72-D788DBF6BE3F}">
  <ds:schemaRefs>
    <ds:schemaRef ds:uri="http://purl.org/dc/elements/1.1/"/>
    <ds:schemaRef ds:uri="http://schemas.microsoft.com/sharepoint/v3"/>
    <ds:schemaRef ds:uri="http://schemas.microsoft.com/office/2006/metadata/properties"/>
    <ds:schemaRef ds:uri="http://www.w3.org/XML/1998/namespac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188c4ecf-ac0a-4232-ae52-56422d226716"/>
    <ds:schemaRef ds:uri="http://purl.org/dc/dcmitype/"/>
  </ds:schemaRefs>
</ds:datastoreItem>
</file>

<file path=customXml/itemProps3.xml><?xml version="1.0" encoding="utf-8"?>
<ds:datastoreItem xmlns:ds="http://schemas.openxmlformats.org/officeDocument/2006/customXml" ds:itemID="{B2F6C61E-0EE9-4D2D-9717-9E6E582629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8c4ecf-ac0a-4232-ae52-56422d226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418</TotalTime>
  <Words>2989</Words>
  <Application>Microsoft Office PowerPoint</Application>
  <PresentationFormat>全屏显示(4:3)</PresentationFormat>
  <Paragraphs>337</Paragraphs>
  <Slides>19</Slides>
  <Notes>17</Notes>
  <HiddenSlides>0</HiddenSlides>
  <MMClips>0</MMClips>
  <ScaleCrop>false</ScaleCrop>
  <HeadingPairs>
    <vt:vector size="6" baseType="variant">
      <vt:variant>
        <vt:lpstr>主题</vt:lpstr>
      </vt:variant>
      <vt:variant>
        <vt:i4>5</vt:i4>
      </vt:variant>
      <vt:variant>
        <vt:lpstr>嵌入 OLE 服务器</vt:lpstr>
      </vt:variant>
      <vt:variant>
        <vt:i4>1</vt:i4>
      </vt:variant>
      <vt:variant>
        <vt:lpstr>幻灯片标题</vt:lpstr>
      </vt:variant>
      <vt:variant>
        <vt:i4>19</vt:i4>
      </vt:variant>
    </vt:vector>
  </HeadingPairs>
  <TitlesOfParts>
    <vt:vector size="25" baseType="lpstr">
      <vt:lpstr>Dell Presentation Template 4x3ml</vt:lpstr>
      <vt:lpstr>3_Dell Presentation Template 4x3</vt:lpstr>
      <vt:lpstr>4_Dell Presentation Template 4x3</vt:lpstr>
      <vt:lpstr>5_Dell Presentation Template 4x3</vt:lpstr>
      <vt:lpstr>Default Theme</vt:lpstr>
      <vt:lpstr>GraphicsWizard</vt:lpstr>
      <vt:lpstr>Density and Modularity</vt:lpstr>
      <vt:lpstr>PowerPoint 演示文稿</vt:lpstr>
      <vt:lpstr>Industry trends</vt:lpstr>
      <vt:lpstr>Server market trends</vt:lpstr>
      <vt:lpstr>What is the value of density? It goes beyond just packing more into the same space</vt:lpstr>
      <vt:lpstr>Generational improvements</vt:lpstr>
      <vt:lpstr>Power and cooling savings</vt:lpstr>
      <vt:lpstr>Power and cooling savings</vt:lpstr>
      <vt:lpstr>Elegantly simple manageability Dell’s integrated infrastructure management approach </vt:lpstr>
      <vt:lpstr>Physical space savings</vt:lpstr>
      <vt:lpstr>Infrastructure savings</vt:lpstr>
      <vt:lpstr>Solutions</vt:lpstr>
      <vt:lpstr>Dell PowerEdge M-Series Blade Server portfolio</vt:lpstr>
      <vt:lpstr>Active System 800 Pre-integrated solution for simplified, scalable blade server infrastructures</vt:lpstr>
      <vt:lpstr>Dell PowerEdge VRTX Revolutionary fully integrated, scalable, easy-to-manage  office-optimized data center</vt:lpstr>
      <vt:lpstr>Density is about more than compactness</vt:lpstr>
      <vt:lpstr>PowerEdge-C: Cloud Builders, Web 2.0, HPC</vt:lpstr>
      <vt:lpstr>Thank you</vt:lpstr>
      <vt:lpstr>声明：</vt:lpstr>
    </vt:vector>
  </TitlesOfParts>
  <Company>Dell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and Modularity - PowerEdge Blades</dc:title>
  <dc:creator>Kimble, Michael</dc:creator>
  <cp:lastModifiedBy>Microsoft</cp:lastModifiedBy>
  <cp:revision>98</cp:revision>
  <dcterms:created xsi:type="dcterms:W3CDTF">2013-04-10T13:49:05Z</dcterms:created>
  <dcterms:modified xsi:type="dcterms:W3CDTF">2018-01-05T05:15:54Z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0x010100C853596257179A42AC3F20BF384DEAFC01008DE910CE97DDD3438224EE558122EC1E</vt:lpwstr>
  </property>
  <property fmtid="{D5CDD505-2E9C-101B-9397-08002B2CF9AE}" pid="3" name="Order">
    <vt:r8>574600</vt:r8>
  </property>
  <property fmtid="{D5CDD505-2E9C-101B-9397-08002B2CF9AE}" pid="4" name="xd_Signature">
    <vt:bool>false</vt:bool>
  </property>
  <property fmtid="{D5CDD505-2E9C-101B-9397-08002B2CF9AE}" pid="5" name="xd_ProgID">
    <vt:lpwstr/>
  </property>
  <property fmtid="{D5CDD505-2E9C-101B-9397-08002B2CF9AE}" pid="6" name="Training Documents">
    <vt:lpwstr/>
  </property>
  <property fmtid="{D5CDD505-2E9C-101B-9397-08002B2CF9AE}" pid="7" name="_SourceUrl">
    <vt:lpwstr/>
  </property>
  <property fmtid="{D5CDD505-2E9C-101B-9397-08002B2CF9AE}" pid="8" name="_SharedFileIndex">
    <vt:lpwstr/>
  </property>
  <property fmtid="{D5CDD505-2E9C-101B-9397-08002B2CF9AE}" pid="9" name="TemplateUrl">
    <vt:lpwstr/>
  </property>
  <property fmtid="{D5CDD505-2E9C-101B-9397-08002B2CF9AE}" pid="10" name="DellThumbNail">
    <vt:lpwstr/>
  </property>
  <property fmtid="{D5CDD505-2E9C-101B-9397-08002B2CF9AE}" pid="11" name="Program Information">
    <vt:lpwstr/>
  </property>
</Properties>
</file>