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5" r:id="rId5"/>
  </p:sldMasterIdLst>
  <p:notesMasterIdLst>
    <p:notesMasterId r:id="rId15"/>
  </p:notesMasterIdLst>
  <p:sldIdLst>
    <p:sldId id="256" r:id="rId6"/>
    <p:sldId id="277" r:id="rId7"/>
    <p:sldId id="278" r:id="rId8"/>
    <p:sldId id="279" r:id="rId9"/>
    <p:sldId id="280" r:id="rId10"/>
    <p:sldId id="281" r:id="rId11"/>
    <p:sldId id="282" r:id="rId12"/>
    <p:sldId id="283" r:id="rId13"/>
    <p:sldId id="284" r:id="rId14"/>
  </p:sldIdLst>
  <p:sldSz cx="12188825" cy="6858000"/>
  <p:notesSz cx="6858000" cy="9144000"/>
  <p:defaultTextStyle>
    <a:defPPr>
      <a:defRPr lang="en-US"/>
    </a:defPPr>
    <a:lvl1pPr marL="0" algn="l" defTabSz="1073780" rtl="0" eaLnBrk="1" latinLnBrk="0" hangingPunct="1">
      <a:defRPr sz="2100" kern="1200">
        <a:solidFill>
          <a:schemeClr val="tx1"/>
        </a:solidFill>
        <a:latin typeface="+mn-lt"/>
        <a:ea typeface="+mn-ea"/>
        <a:cs typeface="+mn-cs"/>
      </a:defRPr>
    </a:lvl1pPr>
    <a:lvl2pPr marL="536890" algn="l" defTabSz="1073780" rtl="0" eaLnBrk="1" latinLnBrk="0" hangingPunct="1">
      <a:defRPr sz="2100" kern="1200">
        <a:solidFill>
          <a:schemeClr val="tx1"/>
        </a:solidFill>
        <a:latin typeface="+mn-lt"/>
        <a:ea typeface="+mn-ea"/>
        <a:cs typeface="+mn-cs"/>
      </a:defRPr>
    </a:lvl2pPr>
    <a:lvl3pPr marL="1073780" algn="l" defTabSz="1073780" rtl="0" eaLnBrk="1" latinLnBrk="0" hangingPunct="1">
      <a:defRPr sz="2100" kern="1200">
        <a:solidFill>
          <a:schemeClr val="tx1"/>
        </a:solidFill>
        <a:latin typeface="+mn-lt"/>
        <a:ea typeface="+mn-ea"/>
        <a:cs typeface="+mn-cs"/>
      </a:defRPr>
    </a:lvl3pPr>
    <a:lvl4pPr marL="1610670" algn="l" defTabSz="1073780" rtl="0" eaLnBrk="1" latinLnBrk="0" hangingPunct="1">
      <a:defRPr sz="2100" kern="1200">
        <a:solidFill>
          <a:schemeClr val="tx1"/>
        </a:solidFill>
        <a:latin typeface="+mn-lt"/>
        <a:ea typeface="+mn-ea"/>
        <a:cs typeface="+mn-cs"/>
      </a:defRPr>
    </a:lvl4pPr>
    <a:lvl5pPr marL="2147560" algn="l" defTabSz="1073780" rtl="0" eaLnBrk="1" latinLnBrk="0" hangingPunct="1">
      <a:defRPr sz="2100" kern="1200">
        <a:solidFill>
          <a:schemeClr val="tx1"/>
        </a:solidFill>
        <a:latin typeface="+mn-lt"/>
        <a:ea typeface="+mn-ea"/>
        <a:cs typeface="+mn-cs"/>
      </a:defRPr>
    </a:lvl5pPr>
    <a:lvl6pPr marL="2684450" algn="l" defTabSz="1073780" rtl="0" eaLnBrk="1" latinLnBrk="0" hangingPunct="1">
      <a:defRPr sz="2100" kern="1200">
        <a:solidFill>
          <a:schemeClr val="tx1"/>
        </a:solidFill>
        <a:latin typeface="+mn-lt"/>
        <a:ea typeface="+mn-ea"/>
        <a:cs typeface="+mn-cs"/>
      </a:defRPr>
    </a:lvl6pPr>
    <a:lvl7pPr marL="3221340" algn="l" defTabSz="1073780" rtl="0" eaLnBrk="1" latinLnBrk="0" hangingPunct="1">
      <a:defRPr sz="2100" kern="1200">
        <a:solidFill>
          <a:schemeClr val="tx1"/>
        </a:solidFill>
        <a:latin typeface="+mn-lt"/>
        <a:ea typeface="+mn-ea"/>
        <a:cs typeface="+mn-cs"/>
      </a:defRPr>
    </a:lvl7pPr>
    <a:lvl8pPr marL="3758230" algn="l" defTabSz="1073780" rtl="0" eaLnBrk="1" latinLnBrk="0" hangingPunct="1">
      <a:defRPr sz="2100" kern="1200">
        <a:solidFill>
          <a:schemeClr val="tx1"/>
        </a:solidFill>
        <a:latin typeface="+mn-lt"/>
        <a:ea typeface="+mn-ea"/>
        <a:cs typeface="+mn-cs"/>
      </a:defRPr>
    </a:lvl8pPr>
    <a:lvl9pPr marL="4295120" algn="l" defTabSz="107378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0" autoAdjust="0"/>
  </p:normalViewPr>
  <p:slideViewPr>
    <p:cSldViewPr snapToGrid="0" snapToObjects="1" showGuides="1">
      <p:cViewPr varScale="1">
        <p:scale>
          <a:sx n="58" d="100"/>
          <a:sy n="58" d="100"/>
        </p:scale>
        <p:origin x="-868" y="-64"/>
      </p:cViewPr>
      <p:guideLst>
        <p:guide orient="horz" pos="2576"/>
        <p:guide pos="795"/>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A372D-95E7-420D-9DEB-8F4B512A7EDE}" type="datetimeFigureOut">
              <a:rPr lang="en-US" smtClean="0"/>
              <a:t>1/5/2018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C485BF-EF3F-4318-9569-BAC16083636F}" type="slidenum">
              <a:rPr lang="en-US" smtClean="0"/>
              <a:t>‹#›</a:t>
            </a:fld>
            <a:endParaRPr lang="en-US"/>
          </a:p>
        </p:txBody>
      </p:sp>
    </p:spTree>
    <p:extLst>
      <p:ext uri="{BB962C8B-B14F-4D97-AF65-F5344CB8AC3E}">
        <p14:creationId xmlns:p14="http://schemas.microsoft.com/office/powerpoint/2010/main" val="196891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145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406400" indent="-171450" algn="l" defTabSz="914400" rtl="0" eaLnBrk="1" latinLnBrk="0" hangingPunct="1">
      <a:buClr>
        <a:schemeClr val="tx1"/>
      </a:buClr>
      <a:buFont typeface="Museo Sans For Dell" panose="02000000000000000000" pitchFamily="2" charset="0"/>
      <a:buChar char="–"/>
      <a:defRPr sz="1200" kern="1200">
        <a:solidFill>
          <a:schemeClr val="tx1"/>
        </a:solidFill>
        <a:latin typeface="+mn-lt"/>
        <a:ea typeface="+mn-ea"/>
        <a:cs typeface="+mn-cs"/>
      </a:defRPr>
    </a:lvl3pPr>
    <a:lvl4pPr marL="628650" indent="-171450" algn="l" defTabSz="914400" rtl="0" eaLnBrk="1" latinLnBrk="0" hangingPunct="1">
      <a:buClr>
        <a:schemeClr val="tx1"/>
      </a:buClr>
      <a:buFont typeface="Museo Sans For Dell" panose="02000000000000000000" pitchFamily="2" charset="0"/>
      <a:buChar char="›"/>
      <a:defRPr sz="1200" kern="1200">
        <a:solidFill>
          <a:schemeClr val="tx1"/>
        </a:solidFill>
        <a:latin typeface="+mn-lt"/>
        <a:ea typeface="+mn-ea"/>
        <a:cs typeface="+mn-cs"/>
      </a:defRPr>
    </a:lvl4pPr>
    <a:lvl5pPr marL="86360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GB" baseline="0" smtClean="0"/>
              <a:t>The deck has the key objective of sharing and articulating the numerous benefits of Dell servers to our partners.  Please refer to the slide notes for additional explanation of slide content. </a:t>
            </a:r>
          </a:p>
          <a:p>
            <a:endParaRPr lang="en-GB" baseline="0" smtClean="0"/>
          </a:p>
        </p:txBody>
      </p:sp>
      <p:sp>
        <p:nvSpPr>
          <p:cNvPr id="4" name="Slide Number Placeholder 3"/>
          <p:cNvSpPr>
            <a:spLocks noGrp="1"/>
          </p:cNvSpPr>
          <p:nvPr>
            <p:ph type="sldNum" sz="quarter" idx="10"/>
          </p:nvPr>
        </p:nvSpPr>
        <p:spPr/>
        <p:txBody>
          <a:bodyPr/>
          <a:lstStyle/>
          <a:p>
            <a:fld id="{5AC485BF-EF3F-4318-9569-BAC16083636F}" type="slidenum">
              <a:rPr lang="en-US" smtClean="0"/>
              <a:t>1</a:t>
            </a:fld>
            <a:endParaRPr lang="en-US"/>
          </a:p>
        </p:txBody>
      </p:sp>
    </p:spTree>
    <p:extLst>
      <p:ext uri="{BB962C8B-B14F-4D97-AF65-F5344CB8AC3E}">
        <p14:creationId xmlns:p14="http://schemas.microsoft.com/office/powerpoint/2010/main" val="155360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lnSpc>
                <a:spcPct val="115000"/>
              </a:lnSpc>
            </a:pPr>
            <a:r>
              <a:rPr lang="en-US" smtClean="0">
                <a:ea typeface="SimSun"/>
                <a:cs typeface="Times New Roman"/>
              </a:rPr>
              <a:t>Thank </a:t>
            </a:r>
            <a:r>
              <a:rPr lang="en-US" baseline="0" smtClean="0">
                <a:ea typeface="SimSun"/>
                <a:cs typeface="Times New Roman"/>
              </a:rPr>
              <a:t>you for your interest in learning more about the value of and the opportunity to grow your server business as a Dell Partner. </a:t>
            </a:r>
            <a:endParaRPr lang="en-US">
              <a:ea typeface="SimSun"/>
              <a:cs typeface="Times New Roman"/>
            </a:endParaRPr>
          </a:p>
        </p:txBody>
      </p:sp>
      <p:sp>
        <p:nvSpPr>
          <p:cNvPr id="4" name="Slide Number Placeholder 3"/>
          <p:cNvSpPr>
            <a:spLocks noGrp="1"/>
          </p:cNvSpPr>
          <p:nvPr>
            <p:ph type="sldNum" sz="quarter" idx="10"/>
          </p:nvPr>
        </p:nvSpPr>
        <p:spPr/>
        <p:txBody>
          <a:bodyPr/>
          <a:lstStyle/>
          <a:p>
            <a:fld id="{5AC485BF-EF3F-4318-9569-BAC16083636F}" type="slidenum">
              <a:rPr lang="en-US" smtClean="0"/>
              <a:t>2</a:t>
            </a:fld>
            <a:endParaRPr lang="en-US"/>
          </a:p>
        </p:txBody>
      </p:sp>
    </p:spTree>
    <p:extLst>
      <p:ext uri="{BB962C8B-B14F-4D97-AF65-F5344CB8AC3E}">
        <p14:creationId xmlns:p14="http://schemas.microsoft.com/office/powerpoint/2010/main" val="270823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defTabSz="869501">
              <a:defRPr/>
            </a:pPr>
            <a:r>
              <a:rPr lang="en-US" sz="1200" smtClean="0"/>
              <a:t>Dell offers a full portfolio of PowerEdge™ servers to meet the diverse needs of your customers, regardless of their workload, from small and home offices to giant data centers. PowerEdge servers are available in tower, blade, rack and flexible installation options. </a:t>
            </a:r>
          </a:p>
          <a:p>
            <a:pPr defTabSz="869501">
              <a:defRPr/>
            </a:pPr>
            <a:endParaRPr lang="en-US" sz="1200" smtClean="0"/>
          </a:p>
          <a:p>
            <a:pPr defTabSz="869501">
              <a:defRPr/>
            </a:pPr>
            <a:r>
              <a:rPr lang="en-US" sz="1200" smtClean="0"/>
              <a:t>Note: Servers not identified on slide as powered by Intel use AMD processors. </a:t>
            </a:r>
          </a:p>
          <a:p>
            <a:pPr defTabSz="869501">
              <a:defRPr/>
            </a:pPr>
            <a:endParaRPr lang="en-US" baseline="0" smtClean="0"/>
          </a:p>
        </p:txBody>
      </p:sp>
      <p:sp>
        <p:nvSpPr>
          <p:cNvPr id="4" name="Slide Number Placeholder 3"/>
          <p:cNvSpPr>
            <a:spLocks noGrp="1"/>
          </p:cNvSpPr>
          <p:nvPr>
            <p:ph type="sldNum" sz="quarter" idx="10"/>
          </p:nvPr>
        </p:nvSpPr>
        <p:spPr/>
        <p:txBody>
          <a:bodyPr/>
          <a:lstStyle/>
          <a:p>
            <a:fld id="{5AC485BF-EF3F-4318-9569-BAC16083636F}" type="slidenum">
              <a:rPr lang="en-US" smtClean="0"/>
              <a:t>3</a:t>
            </a:fld>
            <a:endParaRPr lang="en-US"/>
          </a:p>
        </p:txBody>
      </p:sp>
    </p:spTree>
    <p:extLst>
      <p:ext uri="{BB962C8B-B14F-4D97-AF65-F5344CB8AC3E}">
        <p14:creationId xmlns:p14="http://schemas.microsoft.com/office/powerpoint/2010/main" val="375212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mtClean="0"/>
              <a:t>Dell offers superior</a:t>
            </a:r>
            <a:r>
              <a:rPr lang="en-US" baseline="0" smtClean="0"/>
              <a:t> benefits for your customers by offering solutions with efficiency, agility and reliability.</a:t>
            </a:r>
            <a:endParaRPr lang="en-US"/>
          </a:p>
        </p:txBody>
      </p:sp>
      <p:sp>
        <p:nvSpPr>
          <p:cNvPr id="4" name="Slide Number Placeholder 3"/>
          <p:cNvSpPr>
            <a:spLocks noGrp="1"/>
          </p:cNvSpPr>
          <p:nvPr>
            <p:ph type="sldNum" sz="quarter" idx="10"/>
          </p:nvPr>
        </p:nvSpPr>
        <p:spPr/>
        <p:txBody>
          <a:bodyPr/>
          <a:lstStyle/>
          <a:p>
            <a:fld id="{5AC485BF-EF3F-4318-9569-BAC16083636F}" type="slidenum">
              <a:rPr lang="en-US" smtClean="0"/>
              <a:t>4</a:t>
            </a:fld>
            <a:endParaRPr lang="en-US"/>
          </a:p>
        </p:txBody>
      </p:sp>
    </p:spTree>
    <p:extLst>
      <p:ext uri="{BB962C8B-B14F-4D97-AF65-F5344CB8AC3E}">
        <p14:creationId xmlns:p14="http://schemas.microsoft.com/office/powerpoint/2010/main" val="23478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1" smtClean="0"/>
              <a:t>Flexibility to protect IT</a:t>
            </a:r>
            <a:r>
              <a:rPr lang="en-US" b="1" baseline="0" smtClean="0"/>
              <a:t> </a:t>
            </a:r>
            <a:r>
              <a:rPr lang="en-US" b="1" smtClean="0"/>
              <a:t>investments</a:t>
            </a:r>
          </a:p>
          <a:p>
            <a:pPr defTabSz="880019">
              <a:defRPr/>
            </a:pPr>
            <a:r>
              <a:rPr lang="en-US" smtClean="0"/>
              <a:t>Dell’s new Select Network Adapter family — a collection of modular network interface daughter cards available on our core performance systems — lets your customers choose the right integrated network without using up a valuable, additional PCI slot. They can pick between multiple speeds</a:t>
            </a:r>
            <a:r>
              <a:rPr lang="en-US" baseline="0" smtClean="0"/>
              <a:t> </a:t>
            </a:r>
            <a:r>
              <a:rPr lang="en-US" smtClean="0"/>
              <a:t>and technology options — such as switch-independent partitioning, which allows them</a:t>
            </a:r>
            <a:r>
              <a:rPr lang="en-US" baseline="0" smtClean="0"/>
              <a:t> </a:t>
            </a:r>
            <a:r>
              <a:rPr lang="en-US" smtClean="0"/>
              <a:t>to share and manage bandwidth on 10GbE connections — and even upgrade the</a:t>
            </a:r>
            <a:r>
              <a:rPr lang="en-US" baseline="0" smtClean="0"/>
              <a:t> </a:t>
            </a:r>
            <a:r>
              <a:rPr lang="en-US" smtClean="0"/>
              <a:t>integrated network adapter later as their needs evolve.</a:t>
            </a:r>
          </a:p>
          <a:p>
            <a:pPr>
              <a:spcBef>
                <a:spcPts val="0"/>
              </a:spcBef>
              <a:spcAft>
                <a:spcPts val="577"/>
              </a:spcAft>
              <a:defRPr/>
            </a:pPr>
            <a:endParaRPr lang="en-US" smtClean="0">
              <a:solidFill>
                <a:schemeClr val="bg2"/>
              </a:solidFill>
            </a:endParaRPr>
          </a:p>
          <a:p>
            <a:r>
              <a:rPr lang="en-US" b="1" smtClean="0"/>
              <a:t>Easy to use</a:t>
            </a:r>
          </a:p>
          <a:p>
            <a:r>
              <a:rPr lang="en-US" sz="1000" smtClean="0">
                <a:solidFill>
                  <a:schemeClr val="bg1"/>
                </a:solidFill>
                <a:latin typeface="+mn-lt"/>
              </a:rPr>
              <a:t>Dell has streamlined and automated the most common system administrator tasks by embedding second generation systems management technology, Integrated Dell Remote Access Controller 7 (iDRAC7) with Lifecycle Controller, into the latest generation of PowerEdge servers. The Dell OpenManage™ systems management portfolio of tools simplifies managing the server lifecycle of deployment, updates, monitoring and maintenance. Using OpenManage solutions, IT administrators can manage Dell servers in physical, virtual, local and remote environments, operating in-band or out-of-band, with or without a systems management software agent. </a:t>
            </a:r>
          </a:p>
          <a:p>
            <a:pPr marL="213893" lvl="1"/>
            <a:endParaRPr lang="en-US" smtClean="0"/>
          </a:p>
          <a:p>
            <a:r>
              <a:rPr lang="en-US" b="1" smtClean="0"/>
              <a:t>Best alignment with application requirements</a:t>
            </a:r>
          </a:p>
          <a:p>
            <a:r>
              <a:rPr lang="en-US" b="0" smtClean="0"/>
              <a:t>Dell</a:t>
            </a:r>
            <a:r>
              <a:rPr lang="en-US" b="0" baseline="0" smtClean="0"/>
              <a:t> PowerEdge offers a b</a:t>
            </a:r>
            <a:r>
              <a:rPr lang="en-US" b="0" smtClean="0"/>
              <a:t>road </a:t>
            </a:r>
            <a:r>
              <a:rPr lang="en-US" smtClean="0"/>
              <a:t>product portfolio, including blades, towers, racks and hyperscale</a:t>
            </a:r>
            <a:r>
              <a:rPr lang="en-US" baseline="0" smtClean="0"/>
              <a:t> configurations. </a:t>
            </a:r>
            <a:r>
              <a:rPr lang="en-US" sz="1000" smtClean="0">
                <a:solidFill>
                  <a:schemeClr val="bg1"/>
                </a:solidFill>
                <a:latin typeface="+mn-lt"/>
              </a:rPr>
              <a:t>With the addition of Dell Express Flash PCIe SSDs to the PowerEdge lineup — a front-accessible and hot-pluggable PCIe SSD technology — as well as increased internal storage capabilities on the new PowerEdge rack and tower servers, your customers now have more storage technologies, options and capacities to choose from than ever before. They can even boost RAID performance further with Dell CacheCade</a:t>
            </a:r>
            <a:r>
              <a:rPr lang="en-US" smtClean="0"/>
              <a:t>™,</a:t>
            </a:r>
            <a:r>
              <a:rPr lang="en-US" baseline="0" smtClean="0"/>
              <a:t> which provides </a:t>
            </a:r>
            <a:r>
              <a:rPr lang="en-US" sz="1000" smtClean="0">
                <a:solidFill>
                  <a:schemeClr val="bg1"/>
                </a:solidFill>
                <a:latin typeface="+mn-lt"/>
              </a:rPr>
              <a:t>the ability to use SSDs as an expanded cache for enhanced throughput. </a:t>
            </a:r>
            <a:endParaRPr lang="en-US" baseline="0" smtClean="0"/>
          </a:p>
          <a:p>
            <a:pPr marL="213893" lvl="1"/>
            <a:endParaRPr lang="en-US" smtClean="0"/>
          </a:p>
          <a:p>
            <a:r>
              <a:rPr lang="en-US" b="1" smtClean="0"/>
              <a:t>Best uptime and cost containment</a:t>
            </a:r>
          </a:p>
          <a:p>
            <a:pPr defTabSz="880019">
              <a:defRPr/>
            </a:pPr>
            <a:r>
              <a:rPr lang="en-US" sz="1000" smtClean="0">
                <a:solidFill>
                  <a:schemeClr val="bg1"/>
                </a:solidFill>
                <a:latin typeface="+mn-lt"/>
              </a:rPr>
              <a:t>The latest PowerEdge servers also offer greater efficiency in terms of power and energy with many platforms offering class-leading or industry-leading performance per watt — every component is optimized for the most efficient operation. With Dell Fresh Air, PowerEdge servers are engineered for minimum power consumption and optimized to run at higher operating temperatures. Dell PowerEdge servers also keep your customers’ data centers running reliably with redundant failsafe hypervisors for virtualization environments, memory page retire and memory configuration error notifications. </a:t>
            </a:r>
            <a:endParaRPr lang="en-US" smtClean="0"/>
          </a:p>
          <a:p>
            <a:endParaRPr lang="en-US"/>
          </a:p>
        </p:txBody>
      </p:sp>
      <p:sp>
        <p:nvSpPr>
          <p:cNvPr id="4" name="Slide Number Placeholder 3"/>
          <p:cNvSpPr>
            <a:spLocks noGrp="1"/>
          </p:cNvSpPr>
          <p:nvPr>
            <p:ph type="sldNum" sz="quarter" idx="10"/>
          </p:nvPr>
        </p:nvSpPr>
        <p:spPr/>
        <p:txBody>
          <a:bodyPr/>
          <a:lstStyle/>
          <a:p>
            <a:fld id="{5AC485BF-EF3F-4318-9569-BAC16083636F}" type="slidenum">
              <a:rPr lang="en-US" smtClean="0"/>
              <a:pPr/>
              <a:t>5</a:t>
            </a:fld>
            <a:endParaRPr lang="en-US"/>
          </a:p>
        </p:txBody>
      </p:sp>
      <p:sp>
        <p:nvSpPr>
          <p:cNvPr id="7" name="Slide Image Placeholder 6"/>
          <p:cNvSpPr>
            <a:spLocks noGrp="1" noRot="1" noChangeAspect="1"/>
          </p:cNvSpPr>
          <p:nvPr>
            <p:ph type="sldImg"/>
          </p:nvPr>
        </p:nvSpPr>
        <p:spPr>
          <a:xfrm>
            <a:off x="382588" y="685800"/>
            <a:ext cx="6092825" cy="3429000"/>
          </a:xfrm>
        </p:spPr>
      </p:sp>
    </p:spTree>
    <p:extLst>
      <p:ext uri="{BB962C8B-B14F-4D97-AF65-F5344CB8AC3E}">
        <p14:creationId xmlns:p14="http://schemas.microsoft.com/office/powerpoint/2010/main" val="119781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342900" indent="-342900">
              <a:buClr>
                <a:schemeClr val="tx1"/>
              </a:buClr>
              <a:buAutoNum type="arabicPeriod"/>
            </a:pPr>
            <a:r>
              <a:rPr lang="en-US" sz="1200" b="0" kern="1200" smtClean="0">
                <a:solidFill>
                  <a:schemeClr val="tx1"/>
                </a:solidFill>
                <a:latin typeface="Museo Sans For Dell" pitchFamily="2" charset="0"/>
                <a:ea typeface="+mn-ea"/>
                <a:cs typeface="Calibri"/>
              </a:rPr>
              <a:t>Results of the Dell PowerEdge R720 on the two-tier SAP SD standard application benchmark: 9,900 SAP SD benchmark users with the SAP enhancement package 5 for SAP ERP 6.0, Red Hat</a:t>
            </a:r>
            <a:r>
              <a:rPr lang="en-US" sz="1200" b="0" baseline="30000" smtClean="0">
                <a:cs typeface="Calibri"/>
              </a:rPr>
              <a:t>®</a:t>
            </a:r>
            <a:r>
              <a:rPr lang="en-US" sz="1200" b="0" kern="1200" smtClean="0">
                <a:solidFill>
                  <a:schemeClr val="tx1"/>
                </a:solidFill>
                <a:latin typeface="Museo Sans For Dell" pitchFamily="2" charset="0"/>
                <a:ea typeface="+mn-ea"/>
                <a:cs typeface="Calibri"/>
              </a:rPr>
              <a:t> Enterprise Linux 6.4 and Sybase</a:t>
            </a:r>
            <a:r>
              <a:rPr lang="en-US" sz="1200" b="0" baseline="30000" smtClean="0">
                <a:cs typeface="Calibri"/>
              </a:rPr>
              <a:t>®</a:t>
            </a:r>
            <a:r>
              <a:rPr lang="en-US" sz="1200" b="0" kern="1200" smtClean="0">
                <a:solidFill>
                  <a:schemeClr val="tx1"/>
                </a:solidFill>
                <a:latin typeface="Museo Sans For Dell" pitchFamily="2" charset="0"/>
                <a:ea typeface="+mn-ea"/>
                <a:cs typeface="Calibri"/>
              </a:rPr>
              <a:t> Adaptive Server Enterprise (ASE) 15.7; two Intel</a:t>
            </a:r>
            <a:r>
              <a:rPr lang="en-US" sz="1200" b="0" kern="1200" baseline="30000" smtClean="0">
                <a:solidFill>
                  <a:schemeClr val="tx1"/>
                </a:solidFill>
                <a:latin typeface="Museo Sans For Dell" pitchFamily="2" charset="0"/>
                <a:ea typeface="+mn-ea"/>
                <a:cs typeface="Calibri"/>
              </a:rPr>
              <a:t>®</a:t>
            </a:r>
            <a:r>
              <a:rPr lang="en-US" sz="1200" b="0" kern="1200" smtClean="0">
                <a:solidFill>
                  <a:schemeClr val="tx1"/>
                </a:solidFill>
                <a:latin typeface="Museo Sans For Dell" pitchFamily="2" charset="0"/>
                <a:ea typeface="+mn-ea"/>
                <a:cs typeface="Calibri"/>
              </a:rPr>
              <a:t> Xeon</a:t>
            </a:r>
            <a:r>
              <a:rPr lang="en-US" sz="1200" b="0" baseline="30000" smtClean="0">
                <a:cs typeface="Calibri"/>
              </a:rPr>
              <a:t>®</a:t>
            </a:r>
            <a:r>
              <a:rPr lang="en-US" sz="1200" b="0" kern="1200" smtClean="0">
                <a:solidFill>
                  <a:schemeClr val="tx1"/>
                </a:solidFill>
                <a:latin typeface="Museo Sans For Dell" pitchFamily="2" charset="0"/>
                <a:ea typeface="+mn-ea"/>
                <a:cs typeface="Calibri"/>
              </a:rPr>
              <a:t> E5-2697 v2 processors (24 cores, 48 threads); and 256GB main memory. Certification number 2013031. Results of the HP</a:t>
            </a:r>
            <a:r>
              <a:rPr lang="en-US" sz="1200" b="0" baseline="30000" smtClean="0">
                <a:cs typeface="Calibri"/>
              </a:rPr>
              <a:t>®</a:t>
            </a:r>
            <a:r>
              <a:rPr lang="en-US" sz="1200" b="0" kern="1200" smtClean="0">
                <a:solidFill>
                  <a:schemeClr val="tx1"/>
                </a:solidFill>
                <a:latin typeface="Museo Sans For Dell" pitchFamily="2" charset="0"/>
                <a:ea typeface="+mn-ea"/>
                <a:cs typeface="Calibri"/>
              </a:rPr>
              <a:t> ProLiant</a:t>
            </a:r>
            <a:r>
              <a:rPr lang="en-US" sz="1200" b="0" baseline="30000" smtClean="0">
                <a:cs typeface="Calibri"/>
              </a:rPr>
              <a:t>®</a:t>
            </a:r>
            <a:r>
              <a:rPr lang="en-US" sz="1200" b="0" kern="1200" smtClean="0">
                <a:solidFill>
                  <a:schemeClr val="tx1"/>
                </a:solidFill>
                <a:latin typeface="Museo Sans For Dell" pitchFamily="2" charset="0"/>
                <a:ea typeface="+mn-ea"/>
                <a:cs typeface="Calibri"/>
              </a:rPr>
              <a:t> DL380p Gen8 on the two-tier SAP SD standard application benchmark: 9,815 SAP SD benchmark users with the SAP enhancement package 5 for SAP ERP 6.0, Red Hat Enterprise Linux 6.4, and Sybase ASE 15.7;  two Intel Xeon E5-2697 v2 processors (24 cores, 48 threads); and 256 GB main memory. Certification number 2013029. Results as of October 23, 2013. For more details, visit sap.com/benchmark</a:t>
            </a:r>
          </a:p>
          <a:p>
            <a:pPr marL="342900" indent="-342900">
              <a:buClr>
                <a:schemeClr val="tx1"/>
              </a:buClr>
              <a:buAutoNum type="arabicPeriod"/>
            </a:pPr>
            <a:r>
              <a:rPr lang="en-US" sz="1200" b="0" kern="1200" smtClean="0">
                <a:solidFill>
                  <a:schemeClr val="tx1"/>
                </a:solidFill>
                <a:latin typeface="Museo Sans For Dell" pitchFamily="2" charset="0"/>
                <a:ea typeface="+mn-ea"/>
                <a:cs typeface="Calibri"/>
              </a:rPr>
              <a:t>Dell PowerEdge R720 achieved a SPECpower_ssj2008 result of 8,458 overall ssj_ops/watt which is higher than all published SPEC power results for rack servers as of October 2, 2013. SPEC</a:t>
            </a:r>
            <a:r>
              <a:rPr lang="en-US" sz="1200" b="0" kern="1200" baseline="30000" smtClean="0">
                <a:solidFill>
                  <a:schemeClr val="tx1"/>
                </a:solidFill>
                <a:latin typeface="Museo Sans For Dell" pitchFamily="2" charset="0"/>
                <a:ea typeface="+mn-ea"/>
                <a:cs typeface="+mn-cs"/>
              </a:rPr>
              <a:t>®</a:t>
            </a:r>
            <a:r>
              <a:rPr lang="en-US" sz="1200" b="0" kern="1200" smtClean="0">
                <a:solidFill>
                  <a:schemeClr val="tx1"/>
                </a:solidFill>
                <a:latin typeface="Museo Sans For Dell" pitchFamily="2" charset="0"/>
                <a:ea typeface="+mn-ea"/>
                <a:cs typeface="Calibri"/>
              </a:rPr>
              <a:t> and the benchmark name SPECpower_ssj</a:t>
            </a:r>
            <a:r>
              <a:rPr lang="en-US" sz="1200" b="0" kern="1200" baseline="30000" smtClean="0">
                <a:solidFill>
                  <a:schemeClr val="tx1"/>
                </a:solidFill>
                <a:latin typeface="Museo Sans For Dell" pitchFamily="2" charset="0"/>
                <a:ea typeface="+mn-ea"/>
                <a:cs typeface="+mn-cs"/>
              </a:rPr>
              <a:t>®</a:t>
            </a:r>
            <a:r>
              <a:rPr lang="en-US" sz="1200" b="0" kern="1200" smtClean="0">
                <a:solidFill>
                  <a:schemeClr val="tx1"/>
                </a:solidFill>
                <a:latin typeface="Museo Sans For Dell" pitchFamily="2" charset="0"/>
                <a:ea typeface="+mn-ea"/>
                <a:cs typeface="Calibri"/>
              </a:rPr>
              <a:t> are trademarks of the Standard Performance Evaluation Corporation.</a:t>
            </a:r>
          </a:p>
          <a:p>
            <a:pPr marL="342900" indent="-342900">
              <a:buClr>
                <a:schemeClr val="tx1"/>
              </a:buClr>
              <a:buAutoNum type="arabicPeriod"/>
            </a:pPr>
            <a:r>
              <a:rPr lang="en-US" sz="1200" b="0" smtClean="0"/>
              <a:t>A chassis full of Dell PowerEdge M620 blade servers achieves up to 25 percent higher performance/watt ratio than a chassis full of Dell PowerEdge C5220 blade servers. The 16-node Dell PowerEdge M620 achieved a SPECpower_ssj2008 result of 7,525 overall ssj_ops/watt, compared to the 16-node Dell PowerEdge C5220 with a SPECpower_ssj2008 result of 6,000 overall ssj_ops/watt score. </a:t>
            </a:r>
          </a:p>
          <a:p>
            <a:pPr marL="342900" indent="-342900">
              <a:buClr>
                <a:schemeClr val="tx1"/>
              </a:buClr>
              <a:buAutoNum type="arabicPeriod"/>
            </a:pPr>
            <a:r>
              <a:rPr lang="en-US" sz="1200" b="0" kern="1200" smtClean="0">
                <a:solidFill>
                  <a:schemeClr val="tx1"/>
                </a:solidFill>
                <a:latin typeface="Museo Sans For Dell" pitchFamily="2" charset="0"/>
                <a:ea typeface="+mn-ea"/>
                <a:cs typeface="Calibri"/>
              </a:rPr>
              <a:t>Dell PowerEdge R720 achieved a SPECpower_ssj2008 result of 8,458 overall ssj_ops/Watt which is higher than all published SPECpower results for rack servers as of October 2, 2013</a:t>
            </a:r>
          </a:p>
          <a:p>
            <a:pPr marL="342900" indent="-342900">
              <a:buClr>
                <a:schemeClr val="tx1"/>
              </a:buClr>
              <a:buFont typeface="Arial" pitchFamily="34" charset="0"/>
              <a:buAutoNum type="arabicPeriod"/>
            </a:pPr>
            <a:r>
              <a:rPr lang="en-US" sz="1200" b="0" kern="1200" smtClean="0">
                <a:solidFill>
                  <a:schemeClr val="tx1"/>
                </a:solidFill>
                <a:latin typeface="Museo Sans For Dell" pitchFamily="2" charset="0"/>
                <a:ea typeface="+mn-ea"/>
                <a:cs typeface="Calibri"/>
              </a:rPr>
              <a:t>Database performance and memory capacity with the Intel Xeon processor e5-2660 v2 powered Dell PowerEdge M620, based on Principled Technologies Test Report commissioned by Dell, July 2013. For more information, visit principledtechnologies.com/Dell/PowerEdge_E5-2600v2_FRM_0813.pdf</a:t>
            </a:r>
          </a:p>
          <a:p>
            <a:pPr eaLnBrk="1" hangingPunct="1"/>
            <a:endParaRPr lang="en-US" smtClean="0">
              <a:latin typeface="Arial" charset="0"/>
            </a:endParaRPr>
          </a:p>
        </p:txBody>
      </p:sp>
      <p:sp>
        <p:nvSpPr>
          <p:cNvPr id="4" name="Slide Number Placeholder 3"/>
          <p:cNvSpPr>
            <a:spLocks noGrp="1"/>
          </p:cNvSpPr>
          <p:nvPr>
            <p:ph type="sldNum" sz="quarter" idx="10"/>
          </p:nvPr>
        </p:nvSpPr>
        <p:spPr/>
        <p:txBody>
          <a:bodyPr/>
          <a:lstStyle/>
          <a:p>
            <a:fld id="{5AC485BF-EF3F-4318-9569-BAC16083636F}" type="slidenum">
              <a:rPr lang="en-US" smtClean="0"/>
              <a:t>6</a:t>
            </a:fld>
            <a:endParaRPr lang="en-US"/>
          </a:p>
        </p:txBody>
      </p:sp>
    </p:spTree>
    <p:extLst>
      <p:ext uri="{BB962C8B-B14F-4D97-AF65-F5344CB8AC3E}">
        <p14:creationId xmlns:p14="http://schemas.microsoft.com/office/powerpoint/2010/main" val="259019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Partner</a:t>
            </a:r>
            <a:r>
              <a:rPr lang="en-US" baseline="0" smtClean="0"/>
              <a:t> and profit with Dell server solutions. Your customers will thank you for it.</a:t>
            </a:r>
            <a:endParaRPr lang="en-US" smtClean="0"/>
          </a:p>
          <a:p>
            <a:endParaRPr lang="en-US"/>
          </a:p>
        </p:txBody>
      </p:sp>
      <p:sp>
        <p:nvSpPr>
          <p:cNvPr id="4" name="Slide Number Placeholder 3"/>
          <p:cNvSpPr>
            <a:spLocks noGrp="1"/>
          </p:cNvSpPr>
          <p:nvPr>
            <p:ph type="sldNum" sz="quarter" idx="10"/>
          </p:nvPr>
        </p:nvSpPr>
        <p:spPr/>
        <p:txBody>
          <a:bodyPr/>
          <a:lstStyle/>
          <a:p>
            <a:fld id="{5AC485BF-EF3F-4318-9569-BAC16083636F}" type="slidenum">
              <a:rPr lang="en-US" smtClean="0"/>
              <a:t>7</a:t>
            </a:fld>
            <a:endParaRPr lang="en-US"/>
          </a:p>
        </p:txBody>
      </p:sp>
    </p:spTree>
    <p:extLst>
      <p:ext uri="{BB962C8B-B14F-4D97-AF65-F5344CB8AC3E}">
        <p14:creationId xmlns:p14="http://schemas.microsoft.com/office/powerpoint/2010/main" val="103938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mtClean="0"/>
              <a:t>Thank you for your time today to learn more about Dell’s commitment to our channel partners</a:t>
            </a:r>
            <a:r>
              <a:rPr lang="en-US" baseline="0" smtClean="0"/>
              <a:t> and why Dell PowerEdge servers are the right choice for your customers, regardless of their size or workload requirements. We hope that you are excited to continue your journey with us as a valued Dell Partner. Contact your Dell account representative for more information.</a:t>
            </a:r>
            <a:endParaRPr lang="en-US"/>
          </a:p>
        </p:txBody>
      </p:sp>
      <p:sp>
        <p:nvSpPr>
          <p:cNvPr id="4" name="Slide Number Placeholder 3"/>
          <p:cNvSpPr>
            <a:spLocks noGrp="1"/>
          </p:cNvSpPr>
          <p:nvPr>
            <p:ph type="sldNum" sz="quarter" idx="10"/>
          </p:nvPr>
        </p:nvSpPr>
        <p:spPr/>
        <p:txBody>
          <a:bodyPr/>
          <a:lstStyle/>
          <a:p>
            <a:fld id="{5AC485BF-EF3F-4318-9569-BAC16083636F}" type="slidenum">
              <a:rPr lang="en-US" smtClean="0"/>
              <a:t>8</a:t>
            </a:fld>
            <a:endParaRPr lang="en-US"/>
          </a:p>
        </p:txBody>
      </p:sp>
    </p:spTree>
    <p:extLst>
      <p:ext uri="{BB962C8B-B14F-4D97-AF65-F5344CB8AC3E}">
        <p14:creationId xmlns:p14="http://schemas.microsoft.com/office/powerpoint/2010/main" val="346099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9</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017589"/>
            <a:ext cx="12188825" cy="4003674"/>
          </a:xfrm>
          <a:prstGeom prst="rect">
            <a:avLst/>
          </a:prstGeom>
        </p:spPr>
      </p:pic>
      <p:sp>
        <p:nvSpPr>
          <p:cNvPr id="2" name="Title 1"/>
          <p:cNvSpPr>
            <a:spLocks noGrp="1"/>
          </p:cNvSpPr>
          <p:nvPr>
            <p:ph type="ctrTitle"/>
          </p:nvPr>
        </p:nvSpPr>
        <p:spPr>
          <a:xfrm>
            <a:off x="612237" y="5116905"/>
            <a:ext cx="7922736" cy="1005840"/>
          </a:xfrm>
        </p:spPr>
        <p:txBody>
          <a:bodyPr lIns="0" tIns="0" rIns="0" bIns="0" anchor="b">
            <a:noAutofit/>
          </a:bodyPr>
          <a:lstStyle>
            <a:lvl1pPr algn="l">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053" y="6117671"/>
            <a:ext cx="8532178" cy="640080"/>
          </a:xfrm>
        </p:spPr>
        <p:txBody>
          <a:bodyPr lIns="0" tIns="0" rIns="0" bIns="0" anchor="t">
            <a:noAutofit/>
          </a:bodyPr>
          <a:lstStyle>
            <a:lvl1pPr marL="0" indent="0" algn="l">
              <a:buNone/>
              <a:defRPr sz="1900" b="1">
                <a:solidFill>
                  <a:schemeClr val="bg1"/>
                </a:solidFill>
              </a:defRPr>
            </a:lvl1pPr>
            <a:lvl2pPr marL="536890" indent="0" algn="ctr">
              <a:buNone/>
              <a:defRPr>
                <a:solidFill>
                  <a:schemeClr val="tx1">
                    <a:tint val="75000"/>
                  </a:schemeClr>
                </a:solidFill>
              </a:defRPr>
            </a:lvl2pPr>
            <a:lvl3pPr marL="1073780" indent="0" algn="ctr">
              <a:buNone/>
              <a:defRPr>
                <a:solidFill>
                  <a:schemeClr val="tx1">
                    <a:tint val="75000"/>
                  </a:schemeClr>
                </a:solidFill>
              </a:defRPr>
            </a:lvl3pPr>
            <a:lvl4pPr marL="1610670" indent="0" algn="ctr">
              <a:buNone/>
              <a:defRPr>
                <a:solidFill>
                  <a:schemeClr val="tx1">
                    <a:tint val="75000"/>
                  </a:schemeClr>
                </a:solidFill>
              </a:defRPr>
            </a:lvl4pPr>
            <a:lvl5pPr marL="2147560" indent="0" algn="ctr">
              <a:buNone/>
              <a:defRPr>
                <a:solidFill>
                  <a:schemeClr val="tx1">
                    <a:tint val="75000"/>
                  </a:schemeClr>
                </a:solidFill>
              </a:defRPr>
            </a:lvl5pPr>
            <a:lvl6pPr marL="2684450" indent="0" algn="ctr">
              <a:buNone/>
              <a:defRPr>
                <a:solidFill>
                  <a:schemeClr val="tx1">
                    <a:tint val="75000"/>
                  </a:schemeClr>
                </a:solidFill>
              </a:defRPr>
            </a:lvl6pPr>
            <a:lvl7pPr marL="3221340" indent="0" algn="ctr">
              <a:buNone/>
              <a:defRPr>
                <a:solidFill>
                  <a:schemeClr val="tx1">
                    <a:tint val="75000"/>
                  </a:schemeClr>
                </a:solidFill>
              </a:defRPr>
            </a:lvl7pPr>
            <a:lvl8pPr marL="3758230" indent="0" algn="ctr">
              <a:buNone/>
              <a:defRPr>
                <a:solidFill>
                  <a:schemeClr val="tx1">
                    <a:tint val="75000"/>
                  </a:schemeClr>
                </a:solidFill>
              </a:defRPr>
            </a:lvl8pPr>
            <a:lvl9pPr marL="429512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22893" y="5318947"/>
            <a:ext cx="2047875" cy="810959"/>
          </a:xfrm>
          <a:prstGeom prst="rect">
            <a:avLst/>
          </a:prstGeom>
        </p:spPr>
      </p:pic>
    </p:spTree>
    <p:extLst>
      <p:ext uri="{BB962C8B-B14F-4D97-AF65-F5344CB8AC3E}">
        <p14:creationId xmlns:p14="http://schemas.microsoft.com/office/powerpoint/2010/main" val="32248165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urple">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15523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urple">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13636463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Gray">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7665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Gray">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2855447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93800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301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Green">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18" name="Freeform 17"/>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9" name="TextBox 18"/>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20" name="TextBox 19"/>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22" name="TextBox 21"/>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28104416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0" name="TextBox 9"/>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11" name="TextBox 10"/>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16478774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Dk Red">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0" name="TextBox 9"/>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11" name="TextBox 10"/>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7383783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urple">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0" name="TextBox 9"/>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11" name="TextBox 10"/>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7891611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Dk Red">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263106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0" name="TextBox 9"/>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11" name="TextBox 10"/>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251561079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spTree>
      <p:nvGrpSpPr>
        <p:cNvPr id="1" name=""/>
        <p:cNvGrpSpPr/>
        <p:nvPr/>
      </p:nvGrpSpPr>
      <p:grpSpPr>
        <a:xfrm>
          <a:off x="0" y="0"/>
          <a:ext cx="0" cy="0"/>
          <a:chOff x="0" y="0"/>
          <a:chExt cx="0" cy="0"/>
        </a:xfrm>
      </p:grpSpPr>
      <p:sp>
        <p:nvSpPr>
          <p:cNvPr id="12" name="Rectangle 11"/>
          <p:cNvSpPr/>
          <p:nvPr userDrawn="1"/>
        </p:nvSpPr>
        <p:spPr>
          <a:xfrm>
            <a:off x="2116" y="0"/>
            <a:ext cx="1218670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2" name="Title 1"/>
          <p:cNvSpPr>
            <a:spLocks noGrp="1"/>
          </p:cNvSpPr>
          <p:nvPr>
            <p:ph type="title" hasCustomPrompt="1"/>
          </p:nvPr>
        </p:nvSpPr>
        <p:spPr>
          <a:xfrm>
            <a:off x="783915" y="690578"/>
            <a:ext cx="10360501" cy="5223662"/>
          </a:xfrm>
        </p:spPr>
        <p:txBody>
          <a:bodyPr anchor="t">
            <a:noAutofit/>
          </a:bodyPr>
          <a:lstStyle>
            <a:lvl1pPr algn="l">
              <a:defRPr sz="6100" b="0" cap="none"/>
            </a:lvl1pPr>
          </a:lstStyle>
          <a:p>
            <a:r>
              <a:rPr lang="en-US" dirty="0" smtClean="0"/>
              <a:t>Click to edit master title style</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solidFill>
                <a:schemeClr val="bg1"/>
              </a:solidFill>
              <a:latin typeface="+mn-lt"/>
            </a:endParaRPr>
          </a:p>
        </p:txBody>
      </p:sp>
      <p:sp>
        <p:nvSpPr>
          <p:cNvPr id="10" name="TextBox 9"/>
          <p:cNvSpPr txBox="1"/>
          <p:nvPr userDrawn="1"/>
        </p:nvSpPr>
        <p:spPr>
          <a:xfrm>
            <a:off x="486536" y="6419758"/>
            <a:ext cx="361123" cy="231537"/>
          </a:xfrm>
          <a:prstGeom prst="rect">
            <a:avLst/>
          </a:prstGeom>
          <a:noFill/>
        </p:spPr>
        <p:txBody>
          <a:bodyPr wrap="none" lIns="107378" tIns="53689" rIns="107378" bIns="53689" rtlCol="0" anchor="ctr">
            <a:spAutoFit/>
          </a:bodyPr>
          <a:lstStyle/>
          <a:p>
            <a:pPr algn="r"/>
            <a:fld id="{2F629B19-81E2-4C65-96A1-EE892C5D1880}" type="slidenum">
              <a:rPr lang="en-US" sz="800" b="0" smtClean="0">
                <a:solidFill>
                  <a:schemeClr val="bg1"/>
                </a:solidFill>
                <a:latin typeface="+mn-lt"/>
              </a:rPr>
              <a:pPr algn="r"/>
              <a:t>‹#›</a:t>
            </a:fld>
            <a:endParaRPr lang="en-US" sz="800" b="0">
              <a:solidFill>
                <a:schemeClr val="bg1"/>
              </a:solidFill>
              <a:latin typeface="+mn-lt"/>
            </a:endParaRPr>
          </a:p>
        </p:txBody>
      </p:sp>
      <p:sp>
        <p:nvSpPr>
          <p:cNvPr id="11" name="TextBox 10"/>
          <p:cNvSpPr txBox="1"/>
          <p:nvPr userDrawn="1"/>
        </p:nvSpPr>
        <p:spPr>
          <a:xfrm>
            <a:off x="881543" y="6474382"/>
            <a:ext cx="2388932" cy="122290"/>
          </a:xfrm>
          <a:prstGeom prst="rect">
            <a:avLst/>
          </a:prstGeom>
        </p:spPr>
        <p:txBody>
          <a:bodyPr vert="horz" wrap="square" lIns="0" tIns="0" rIns="0" bIns="0" rtlCol="0" anchor="ctr">
            <a:spAutoFit/>
          </a:bodyPr>
          <a:lstStyle/>
          <a:p>
            <a:pPr>
              <a:defRPr/>
            </a:pPr>
            <a:r>
              <a:rPr lang="en-GB" sz="800" b="0" baseline="0" smtClean="0">
                <a:solidFill>
                  <a:schemeClr val="bg1"/>
                </a:solidFill>
                <a:latin typeface="+mn-lt"/>
              </a:rPr>
              <a:t>Why Dell Servers</a:t>
            </a:r>
            <a:endParaRPr lang="en-US" sz="800" b="0" smtClean="0">
              <a:solidFill>
                <a:schemeClr val="bg1"/>
              </a:solidFill>
              <a:latin typeface="+mn-lt"/>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bg1"/>
                </a:solidFill>
                <a:latin typeface="+mn-lt"/>
                <a:ea typeface="+mn-ea"/>
                <a:cs typeface="+mn-cs"/>
              </a:rPr>
              <a:t>Confidential Material © 2014 Dell Inc. All Rights Reserved</a:t>
            </a:r>
            <a:endParaRPr lang="en-US" sz="800" b="0" kern="1200" baseline="0" smtClean="0">
              <a:solidFill>
                <a:schemeClr val="bg1"/>
              </a:solidFill>
              <a:latin typeface="+mn-lt"/>
              <a:ea typeface="+mn-ea"/>
              <a:cs typeface="+mn-cs"/>
            </a:endParaRP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81990" y="6270453"/>
            <a:ext cx="1380744" cy="555568"/>
          </a:xfrm>
          <a:prstGeom prst="rect">
            <a:avLst/>
          </a:prstGeom>
        </p:spPr>
      </p:pic>
    </p:spTree>
    <p:extLst>
      <p:ext uri="{BB962C8B-B14F-4D97-AF65-F5344CB8AC3E}">
        <p14:creationId xmlns:p14="http://schemas.microsoft.com/office/powerpoint/2010/main" val="24882219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215" y="1556792"/>
            <a:ext cx="10360501"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762" y="2204864"/>
            <a:ext cx="8532178"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160" y="6463706"/>
            <a:ext cx="5422428"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5799658" y="6476846"/>
            <a:ext cx="599834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2833" y="1484785"/>
            <a:ext cx="10360501"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833" y="2936926"/>
            <a:ext cx="10360501"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359" y="908720"/>
            <a:ext cx="1108622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Dk Red">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107037689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2" y="273050"/>
            <a:ext cx="401003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1" y="274639"/>
            <a:ext cx="802431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Blue">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72033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2065515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64696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Green">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2158061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Red">
    <p:spTree>
      <p:nvGrpSpPr>
        <p:cNvPr id="1" name=""/>
        <p:cNvGrpSpPr/>
        <p:nvPr/>
      </p:nvGrpSpPr>
      <p:grpSpPr>
        <a:xfrm>
          <a:off x="0" y="0"/>
          <a:ext cx="0" cy="0"/>
          <a:chOff x="0" y="0"/>
          <a:chExt cx="0" cy="0"/>
        </a:xfrm>
      </p:grpSpPr>
      <p:sp>
        <p:nvSpPr>
          <p:cNvPr id="7" name="Rectangle 6"/>
          <p:cNvSpPr/>
          <p:nvPr userDrawn="1"/>
        </p:nvSpPr>
        <p:spPr>
          <a:xfrm>
            <a:off x="0" y="0"/>
            <a:ext cx="12188825"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61875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Red">
    <p:spTree>
      <p:nvGrpSpPr>
        <p:cNvPr id="1" name=""/>
        <p:cNvGrpSpPr/>
        <p:nvPr/>
      </p:nvGrpSpPr>
      <p:grpSpPr>
        <a:xfrm>
          <a:off x="0" y="0"/>
          <a:ext cx="0" cy="0"/>
          <a:chOff x="0" y="0"/>
          <a:chExt cx="0" cy="0"/>
        </a:xfrm>
      </p:grpSpPr>
      <p:sp>
        <p:nvSpPr>
          <p:cNvPr id="16" name="Rectangle 15"/>
          <p:cNvSpPr/>
          <p:nvPr userDrawn="1"/>
        </p:nvSpPr>
        <p:spPr>
          <a:xfrm>
            <a:off x="0" y="0"/>
            <a:ext cx="12188825" cy="1188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378" tIns="53689" rIns="107378" bIns="53689"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38189" y="2212597"/>
            <a:ext cx="5241195" cy="3657600"/>
          </a:xfrm>
        </p:spPr>
        <p:txBody>
          <a:bodyPr/>
          <a:lstStyle>
            <a:lvl1pPr>
              <a:defRPr sz="1600"/>
            </a:lvl1pPr>
            <a:lvl2pPr>
              <a:defRPr sz="1400"/>
            </a:lvl2pPr>
            <a:lvl3pPr>
              <a:defRPr sz="1400"/>
            </a:lvl3pPr>
            <a:lvl4pPr>
              <a:defRPr sz="1200"/>
            </a:lvl4pPr>
            <a:lvl5pPr>
              <a:defRPr sz="12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0"/>
          </p:nvPr>
        </p:nvSpPr>
        <p:spPr>
          <a:xfrm>
            <a:off x="507868"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3" name="Content Placeholder 10"/>
          <p:cNvSpPr>
            <a:spLocks noGrp="1"/>
          </p:cNvSpPr>
          <p:nvPr>
            <p:ph sz="quarter" idx="11"/>
          </p:nvPr>
        </p:nvSpPr>
        <p:spPr>
          <a:xfrm>
            <a:off x="6338189" y="1367290"/>
            <a:ext cx="5241195" cy="731520"/>
          </a:xfrm>
        </p:spPr>
        <p:txBody>
          <a:bodyPr anchor="b">
            <a:normAutofit/>
          </a:bodyPr>
          <a:lstStyle>
            <a:lvl1pPr marL="0" indent="0">
              <a:lnSpc>
                <a:spcPct val="90000"/>
              </a:lnSpc>
              <a:buNone/>
              <a:defRPr sz="2100" b="1"/>
            </a:lvl1pPr>
          </a:lstStyle>
          <a:p>
            <a:pPr lvl="0"/>
            <a:r>
              <a:rPr lang="en-US" dirty="0" smtClean="0"/>
              <a:t>Click to edit Master text styles</a:t>
            </a:r>
          </a:p>
        </p:txBody>
      </p:sp>
      <p:sp>
        <p:nvSpPr>
          <p:cNvPr id="14" name="Freeform 13"/>
          <p:cNvSpPr/>
          <p:nvPr userDrawn="1"/>
        </p:nvSpPr>
        <p:spPr>
          <a:xfrm>
            <a:off x="611557"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
        <p:nvSpPr>
          <p:cNvPr id="15" name="Freeform 14"/>
          <p:cNvSpPr/>
          <p:nvPr userDrawn="1"/>
        </p:nvSpPr>
        <p:spPr>
          <a:xfrm>
            <a:off x="6399133" y="2122415"/>
            <a:ext cx="5180251" cy="0"/>
          </a:xfrm>
          <a:custGeom>
            <a:avLst/>
            <a:gdLst>
              <a:gd name="connsiteX0" fmla="*/ 0 w 4244830"/>
              <a:gd name="connsiteY0" fmla="*/ 0 h 0"/>
              <a:gd name="connsiteX1" fmla="*/ 4244830 w 4244830"/>
              <a:gd name="connsiteY1" fmla="*/ 0 h 0"/>
            </a:gdLst>
            <a:ahLst/>
            <a:cxnLst>
              <a:cxn ang="0">
                <a:pos x="connsiteX0" y="connsiteY0"/>
              </a:cxn>
              <a:cxn ang="0">
                <a:pos x="connsiteX1" y="connsiteY1"/>
              </a:cxn>
            </a:cxnLst>
            <a:rect l="l" t="t" r="r" b="b"/>
            <a:pathLst>
              <a:path w="4244830">
                <a:moveTo>
                  <a:pt x="0" y="0"/>
                </a:moveTo>
                <a:lnTo>
                  <a:pt x="4244830" y="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p>
        </p:txBody>
      </p:sp>
    </p:spTree>
    <p:extLst>
      <p:ext uri="{BB962C8B-B14F-4D97-AF65-F5344CB8AC3E}">
        <p14:creationId xmlns:p14="http://schemas.microsoft.com/office/powerpoint/2010/main" val="2404299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7" y="60960"/>
            <a:ext cx="10969943" cy="1005840"/>
          </a:xfrm>
          <a:prstGeom prst="rect">
            <a:avLst/>
          </a:prstGeom>
        </p:spPr>
        <p:txBody>
          <a:bodyPr vert="horz" lIns="107378" tIns="53689" rIns="107378" bIns="53689"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07867" y="1726036"/>
            <a:ext cx="10969943" cy="4206240"/>
          </a:xfrm>
          <a:prstGeom prst="rect">
            <a:avLst/>
          </a:prstGeom>
        </p:spPr>
        <p:txBody>
          <a:bodyPr vert="horz" lIns="107378" tIns="53689" rIns="107378" bIns="536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reeform 8"/>
          <p:cNvSpPr/>
          <p:nvPr userDrawn="1"/>
        </p:nvSpPr>
        <p:spPr>
          <a:xfrm>
            <a:off x="609441" y="6165908"/>
            <a:ext cx="10969943" cy="0"/>
          </a:xfrm>
          <a:custGeom>
            <a:avLst/>
            <a:gdLst>
              <a:gd name="connsiteX0" fmla="*/ 0 w 8246378"/>
              <a:gd name="connsiteY0" fmla="*/ 0 h 0"/>
              <a:gd name="connsiteX1" fmla="*/ 8246378 w 8246378"/>
              <a:gd name="connsiteY1" fmla="*/ 0 h 0"/>
            </a:gdLst>
            <a:ahLst/>
            <a:cxnLst>
              <a:cxn ang="0">
                <a:pos x="connsiteX0" y="connsiteY0"/>
              </a:cxn>
              <a:cxn ang="0">
                <a:pos x="connsiteX1" y="connsiteY1"/>
              </a:cxn>
            </a:cxnLst>
            <a:rect l="l" t="t" r="r" b="b"/>
            <a:pathLst>
              <a:path w="8246378">
                <a:moveTo>
                  <a:pt x="0" y="0"/>
                </a:moveTo>
                <a:lnTo>
                  <a:pt x="8246378" y="0"/>
                </a:lnTo>
              </a:path>
            </a:pathLst>
          </a:custGeom>
          <a:noFill/>
          <a:ln w="1270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lIns="107378" tIns="53689" rIns="107378" bIns="53689" rtlCol="0" anchor="ctr"/>
          <a:lstStyle/>
          <a:p>
            <a:pPr algn="ctr"/>
            <a:endParaRPr lang="en-US">
              <a:latin typeface="+mn-lt"/>
            </a:endParaRPr>
          </a:p>
        </p:txBody>
      </p:sp>
      <p:sp>
        <p:nvSpPr>
          <p:cNvPr id="11" name="TextBox 10"/>
          <p:cNvSpPr txBox="1"/>
          <p:nvPr userDrawn="1"/>
        </p:nvSpPr>
        <p:spPr>
          <a:xfrm>
            <a:off x="529926" y="6419758"/>
            <a:ext cx="361123" cy="231537"/>
          </a:xfrm>
          <a:prstGeom prst="rect">
            <a:avLst/>
          </a:prstGeom>
          <a:noFill/>
        </p:spPr>
        <p:txBody>
          <a:bodyPr wrap="none" lIns="107378" tIns="53689" rIns="107378" bIns="53689" rtlCol="0" anchor="ctr">
            <a:spAutoFit/>
          </a:bodyPr>
          <a:lstStyle/>
          <a:p>
            <a:pPr algn="l"/>
            <a:fld id="{2F629B19-81E2-4C65-96A1-EE892C5D1880}" type="slidenum">
              <a:rPr lang="en-US" sz="800" b="0" smtClean="0">
                <a:solidFill>
                  <a:schemeClr val="tx2">
                    <a:lumMod val="50000"/>
                    <a:lumOff val="50000"/>
                  </a:schemeClr>
                </a:solidFill>
                <a:latin typeface="+mn-lt"/>
              </a:rPr>
              <a:pPr algn="l"/>
              <a:t>‹#›</a:t>
            </a:fld>
            <a:endParaRPr lang="en-US" sz="800" b="0">
              <a:solidFill>
                <a:schemeClr val="tx2">
                  <a:lumMod val="50000"/>
                  <a:lumOff val="50000"/>
                </a:schemeClr>
              </a:solidFill>
              <a:latin typeface="+mn-lt"/>
            </a:endParaRPr>
          </a:p>
        </p:txBody>
      </p:sp>
      <p:sp>
        <p:nvSpPr>
          <p:cNvPr id="10" name="TextBox 9"/>
          <p:cNvSpPr txBox="1"/>
          <p:nvPr userDrawn="1"/>
        </p:nvSpPr>
        <p:spPr>
          <a:xfrm>
            <a:off x="933634" y="6474382"/>
            <a:ext cx="2388932" cy="122290"/>
          </a:xfrm>
          <a:prstGeom prst="rect">
            <a:avLst/>
          </a:prstGeom>
        </p:spPr>
        <p:txBody>
          <a:bodyPr vert="horz" wrap="square" lIns="0" tIns="0" rIns="0" bIns="0" rtlCol="0" anchor="ctr">
            <a:spAutoFit/>
          </a:bodyPr>
          <a:lstStyle/>
          <a:p>
            <a:pPr marL="0" algn="l" defTabSz="1073780" rtl="0" eaLnBrk="1" latinLnBrk="0" hangingPunct="1">
              <a:defRPr/>
            </a:pPr>
            <a:r>
              <a:rPr lang="en-GB" sz="800" b="0" kern="1200" baseline="0" smtClean="0">
                <a:solidFill>
                  <a:schemeClr val="tx2">
                    <a:lumMod val="50000"/>
                    <a:lumOff val="50000"/>
                  </a:schemeClr>
                </a:solidFill>
                <a:latin typeface="+mn-lt"/>
                <a:ea typeface="+mn-ea"/>
                <a:cs typeface="+mn-cs"/>
              </a:rPr>
              <a:t>Why PartnerDirect &amp; Why Dell Servers</a:t>
            </a:r>
            <a:endParaRPr lang="en-US" sz="800" b="0" kern="1200" baseline="0" smtClean="0">
              <a:solidFill>
                <a:schemeClr val="tx2">
                  <a:lumMod val="50000"/>
                  <a:lumOff val="50000"/>
                </a:schemeClr>
              </a:solidFill>
              <a:latin typeface="+mn-lt"/>
              <a:ea typeface="+mn-ea"/>
              <a:cs typeface="+mn-cs"/>
            </a:endParaRPr>
          </a:p>
        </p:txBody>
      </p:sp>
      <p:sp>
        <p:nvSpPr>
          <p:cNvPr id="17" name="TextBox 16"/>
          <p:cNvSpPr txBox="1"/>
          <p:nvPr userDrawn="1"/>
        </p:nvSpPr>
        <p:spPr>
          <a:xfrm>
            <a:off x="4418054" y="6474382"/>
            <a:ext cx="3352719" cy="122290"/>
          </a:xfrm>
          <a:prstGeom prst="rect">
            <a:avLst/>
          </a:prstGeom>
        </p:spPr>
        <p:txBody>
          <a:bodyPr vert="horz" wrap="square" lIns="0" tIns="0" rIns="0" bIns="0" rtlCol="0" anchor="ctr">
            <a:spAutoFit/>
          </a:bodyPr>
          <a:lstStyle/>
          <a:p>
            <a:pPr algn="ctr">
              <a:defRPr/>
            </a:pPr>
            <a:r>
              <a:rPr lang="en-GB" sz="800" b="0" kern="1200" baseline="0" smtClean="0">
                <a:solidFill>
                  <a:schemeClr val="tx2">
                    <a:lumMod val="50000"/>
                    <a:lumOff val="50000"/>
                  </a:schemeClr>
                </a:solidFill>
                <a:latin typeface="+mn-lt"/>
                <a:ea typeface="+mn-ea"/>
                <a:cs typeface="+mn-cs"/>
              </a:rPr>
              <a:t>Confidential Material © 2014 Dell Inc. All Rights Reserved</a:t>
            </a:r>
            <a:endParaRPr lang="en-US" sz="800" b="0" kern="1200" baseline="0" smtClean="0">
              <a:solidFill>
                <a:schemeClr val="tx2">
                  <a:lumMod val="50000"/>
                  <a:lumOff val="50000"/>
                </a:schemeClr>
              </a:solidFill>
              <a:latin typeface="+mn-lt"/>
              <a:ea typeface="+mn-ea"/>
              <a:cs typeface="+mn-cs"/>
            </a:endParaRPr>
          </a:p>
        </p:txBody>
      </p:sp>
      <p:pic>
        <p:nvPicPr>
          <p:cNvPr id="6" name="Picture 5"/>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10363844" y="6352785"/>
            <a:ext cx="1224153" cy="384048"/>
          </a:xfrm>
          <a:prstGeom prst="rect">
            <a:avLst/>
          </a:prstGeom>
        </p:spPr>
      </p:pic>
    </p:spTree>
    <p:extLst>
      <p:ext uri="{BB962C8B-B14F-4D97-AF65-F5344CB8AC3E}">
        <p14:creationId xmlns:p14="http://schemas.microsoft.com/office/powerpoint/2010/main" val="424578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54" r:id="rId14"/>
    <p:sldLayoutId id="2147483655" r:id="rId15"/>
    <p:sldLayoutId id="2147483664" r:id="rId16"/>
    <p:sldLayoutId id="2147483663" r:id="rId17"/>
    <p:sldLayoutId id="2147483651" r:id="rId18"/>
    <p:sldLayoutId id="2147483661" r:id="rId19"/>
    <p:sldLayoutId id="2147483662" r:id="rId20"/>
    <p:sldLayoutId id="2147483660" r:id="rId21"/>
  </p:sldLayoutIdLst>
  <p:timing>
    <p:tnLst>
      <p:par>
        <p:cTn id="1" dur="indefinite" restart="never" nodeType="tmRoot"/>
      </p:par>
    </p:tnLst>
  </p:timing>
  <p:txStyles>
    <p:titleStyle>
      <a:lvl1pPr algn="l" defTabSz="1073780" rtl="0" eaLnBrk="1" latinLnBrk="0" hangingPunct="1">
        <a:lnSpc>
          <a:spcPct val="90000"/>
        </a:lnSpc>
        <a:spcBef>
          <a:spcPct val="0"/>
        </a:spcBef>
        <a:buNone/>
        <a:defRPr sz="3500" kern="1200">
          <a:solidFill>
            <a:schemeClr val="bg1"/>
          </a:solidFill>
          <a:latin typeface="+mj-lt"/>
          <a:ea typeface="+mj-ea"/>
          <a:cs typeface="+mj-cs"/>
        </a:defRPr>
      </a:lvl1pPr>
    </p:titleStyle>
    <p:bodyStyle>
      <a:lvl1pPr marL="161067" indent="-161067" algn="l" defTabSz="1073780" rtl="0" eaLnBrk="1" latinLnBrk="0" hangingPunct="1">
        <a:spcBef>
          <a:spcPts val="0"/>
        </a:spcBef>
        <a:spcAft>
          <a:spcPts val="705"/>
        </a:spcAft>
        <a:buFont typeface="Arial" panose="020B0604020202020204" pitchFamily="34" charset="0"/>
        <a:buChar char="•"/>
        <a:defRPr sz="1600" kern="1200">
          <a:solidFill>
            <a:schemeClr val="tx1"/>
          </a:solidFill>
          <a:latin typeface="+mn-lt"/>
          <a:ea typeface="+mn-ea"/>
          <a:cs typeface="+mn-cs"/>
        </a:defRPr>
      </a:lvl1pPr>
      <a:lvl2pPr marL="322134" indent="-161067" algn="l" defTabSz="1073780" rtl="0" eaLnBrk="1" latinLnBrk="0" hangingPunct="1">
        <a:spcBef>
          <a:spcPts val="0"/>
        </a:spcBef>
        <a:spcAft>
          <a:spcPts val="705"/>
        </a:spcAft>
        <a:buFont typeface="Arial" panose="020B0604020202020204" pitchFamily="34" charset="0"/>
        <a:buChar char="–"/>
        <a:defRPr sz="1400" kern="1200">
          <a:solidFill>
            <a:schemeClr val="tx1"/>
          </a:solidFill>
          <a:latin typeface="+mn-lt"/>
          <a:ea typeface="+mn-ea"/>
          <a:cs typeface="+mn-cs"/>
        </a:defRPr>
      </a:lvl2pPr>
      <a:lvl3pPr marL="483201" indent="-161067" algn="l" defTabSz="1073780" rtl="0" eaLnBrk="1" latinLnBrk="0" hangingPunct="1">
        <a:spcBef>
          <a:spcPts val="0"/>
        </a:spcBef>
        <a:spcAft>
          <a:spcPts val="705"/>
        </a:spcAft>
        <a:buFont typeface="Museo Sans For Dell" panose="02000000000000000000" pitchFamily="2" charset="0"/>
        <a:buChar char="›"/>
        <a:defRPr sz="1400" kern="1200">
          <a:solidFill>
            <a:schemeClr val="tx1"/>
          </a:solidFill>
          <a:latin typeface="+mn-lt"/>
          <a:ea typeface="+mn-ea"/>
          <a:cs typeface="+mn-cs"/>
        </a:defRPr>
      </a:lvl3pPr>
      <a:lvl4pPr marL="644268" indent="-161067" algn="l" defTabSz="1073780" rtl="0" eaLnBrk="1" latinLnBrk="0" hangingPunct="1">
        <a:spcBef>
          <a:spcPts val="0"/>
        </a:spcBef>
        <a:spcAft>
          <a:spcPts val="705"/>
        </a:spcAft>
        <a:buFont typeface="Arial" panose="020B0604020202020204" pitchFamily="34" charset="0"/>
        <a:buChar char="•"/>
        <a:defRPr sz="1200" kern="1200">
          <a:solidFill>
            <a:schemeClr val="tx1"/>
          </a:solidFill>
          <a:latin typeface="+mn-lt"/>
          <a:ea typeface="+mn-ea"/>
          <a:cs typeface="+mn-cs"/>
        </a:defRPr>
      </a:lvl4pPr>
      <a:lvl5pPr marL="805335" indent="-161067" algn="l" defTabSz="1073780" rtl="0" eaLnBrk="1" latinLnBrk="0" hangingPunct="1">
        <a:spcBef>
          <a:spcPts val="0"/>
        </a:spcBef>
        <a:spcAft>
          <a:spcPts val="705"/>
        </a:spcAft>
        <a:buFont typeface="Arial" panose="020B0604020202020204" pitchFamily="34" charset="0"/>
        <a:buChar char="–"/>
        <a:defRPr sz="1200" kern="1200">
          <a:solidFill>
            <a:schemeClr val="tx1"/>
          </a:solidFill>
          <a:latin typeface="+mn-lt"/>
          <a:ea typeface="+mn-ea"/>
          <a:cs typeface="+mn-cs"/>
        </a:defRPr>
      </a:lvl5pPr>
      <a:lvl6pPr marL="2952895" indent="-268445" algn="l" defTabSz="107378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489785" indent="-268445" algn="l" defTabSz="107378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4026675" indent="-268445" algn="l" defTabSz="107378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563565" indent="-268445" algn="l" defTabSz="1073780"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en-US"/>
      </a:defPPr>
      <a:lvl1pPr marL="0" algn="l" defTabSz="1073780" rtl="0" eaLnBrk="1" latinLnBrk="0" hangingPunct="1">
        <a:defRPr sz="2100" kern="1200">
          <a:solidFill>
            <a:schemeClr val="tx1"/>
          </a:solidFill>
          <a:latin typeface="+mn-lt"/>
          <a:ea typeface="+mn-ea"/>
          <a:cs typeface="+mn-cs"/>
        </a:defRPr>
      </a:lvl1pPr>
      <a:lvl2pPr marL="536890" algn="l" defTabSz="1073780" rtl="0" eaLnBrk="1" latinLnBrk="0" hangingPunct="1">
        <a:defRPr sz="2100" kern="1200">
          <a:solidFill>
            <a:schemeClr val="tx1"/>
          </a:solidFill>
          <a:latin typeface="+mn-lt"/>
          <a:ea typeface="+mn-ea"/>
          <a:cs typeface="+mn-cs"/>
        </a:defRPr>
      </a:lvl2pPr>
      <a:lvl3pPr marL="1073780" algn="l" defTabSz="1073780" rtl="0" eaLnBrk="1" latinLnBrk="0" hangingPunct="1">
        <a:defRPr sz="2100" kern="1200">
          <a:solidFill>
            <a:schemeClr val="tx1"/>
          </a:solidFill>
          <a:latin typeface="+mn-lt"/>
          <a:ea typeface="+mn-ea"/>
          <a:cs typeface="+mn-cs"/>
        </a:defRPr>
      </a:lvl3pPr>
      <a:lvl4pPr marL="1610670" algn="l" defTabSz="1073780" rtl="0" eaLnBrk="1" latinLnBrk="0" hangingPunct="1">
        <a:defRPr sz="2100" kern="1200">
          <a:solidFill>
            <a:schemeClr val="tx1"/>
          </a:solidFill>
          <a:latin typeface="+mn-lt"/>
          <a:ea typeface="+mn-ea"/>
          <a:cs typeface="+mn-cs"/>
        </a:defRPr>
      </a:lvl4pPr>
      <a:lvl5pPr marL="2147560" algn="l" defTabSz="1073780" rtl="0" eaLnBrk="1" latinLnBrk="0" hangingPunct="1">
        <a:defRPr sz="2100" kern="1200">
          <a:solidFill>
            <a:schemeClr val="tx1"/>
          </a:solidFill>
          <a:latin typeface="+mn-lt"/>
          <a:ea typeface="+mn-ea"/>
          <a:cs typeface="+mn-cs"/>
        </a:defRPr>
      </a:lvl5pPr>
      <a:lvl6pPr marL="2684450" algn="l" defTabSz="1073780" rtl="0" eaLnBrk="1" latinLnBrk="0" hangingPunct="1">
        <a:defRPr sz="2100" kern="1200">
          <a:solidFill>
            <a:schemeClr val="tx1"/>
          </a:solidFill>
          <a:latin typeface="+mn-lt"/>
          <a:ea typeface="+mn-ea"/>
          <a:cs typeface="+mn-cs"/>
        </a:defRPr>
      </a:lvl6pPr>
      <a:lvl7pPr marL="3221340" algn="l" defTabSz="1073780" rtl="0" eaLnBrk="1" latinLnBrk="0" hangingPunct="1">
        <a:defRPr sz="2100" kern="1200">
          <a:solidFill>
            <a:schemeClr val="tx1"/>
          </a:solidFill>
          <a:latin typeface="+mn-lt"/>
          <a:ea typeface="+mn-ea"/>
          <a:cs typeface="+mn-cs"/>
        </a:defRPr>
      </a:lvl7pPr>
      <a:lvl8pPr marL="3758230" algn="l" defTabSz="1073780" rtl="0" eaLnBrk="1" latinLnBrk="0" hangingPunct="1">
        <a:defRPr sz="2100" kern="1200">
          <a:solidFill>
            <a:schemeClr val="tx1"/>
          </a:solidFill>
          <a:latin typeface="+mn-lt"/>
          <a:ea typeface="+mn-ea"/>
          <a:cs typeface="+mn-cs"/>
        </a:defRPr>
      </a:lvl8pPr>
      <a:lvl9pPr marL="4295120" algn="l" defTabSz="107378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74638"/>
            <a:ext cx="10969943"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441" y="980728"/>
            <a:ext cx="10969943"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441" y="6487986"/>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4164515" y="6487986"/>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8735325" y="6487986"/>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575359" y="908720"/>
            <a:ext cx="1108622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jpe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2237" y="5010369"/>
            <a:ext cx="7922736" cy="1005840"/>
          </a:xfrm>
        </p:spPr>
        <p:txBody>
          <a:bodyPr/>
          <a:lstStyle/>
          <a:p>
            <a:r>
              <a:rPr lang="en-US" smtClean="0"/>
              <a:t>Why Dell Servers</a:t>
            </a:r>
            <a:endParaRPr lang="en-US"/>
          </a:p>
        </p:txBody>
      </p:sp>
      <p:sp>
        <p:nvSpPr>
          <p:cNvPr id="3" name="Subtitle 2"/>
          <p:cNvSpPr>
            <a:spLocks noGrp="1"/>
          </p:cNvSpPr>
          <p:nvPr>
            <p:ph type="subTitle" idx="1"/>
          </p:nvPr>
        </p:nvSpPr>
        <p:spPr>
          <a:xfrm>
            <a:off x="601053" y="6011135"/>
            <a:ext cx="8532178" cy="640080"/>
          </a:xfrm>
        </p:spPr>
        <p:txBody>
          <a:bodyPr/>
          <a:lstStyle/>
          <a:p>
            <a:r>
              <a:rPr lang="en-US" sz="1800"/>
              <a:t>Customer-inspired design, industry-leading innovation, </a:t>
            </a:r>
            <a:r>
              <a:rPr lang="en-US" sz="1800" smtClean="0"/>
              <a:t/>
            </a:r>
            <a:br>
              <a:rPr lang="en-US" sz="1800" smtClean="0"/>
            </a:br>
            <a:r>
              <a:rPr lang="en-US" sz="1800" smtClean="0"/>
              <a:t>award-winning </a:t>
            </a:r>
            <a:r>
              <a:rPr lang="en-US" sz="1800"/>
              <a:t>channel partner engagement</a:t>
            </a:r>
          </a:p>
        </p:txBody>
      </p:sp>
    </p:spTree>
    <p:extLst>
      <p:ext uri="{BB962C8B-B14F-4D97-AF65-F5344CB8AC3E}">
        <p14:creationId xmlns:p14="http://schemas.microsoft.com/office/powerpoint/2010/main" val="44464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useo For Dell" panose="02000000000000000000" pitchFamily="2" charset="0"/>
                <a:ea typeface="Trebuchet MS" pitchFamily="34" charset="0"/>
              </a:rPr>
              <a:t>Why </a:t>
            </a:r>
            <a:r>
              <a:rPr lang="en-US">
                <a:latin typeface="Museo For Dell" panose="02000000000000000000" pitchFamily="2" charset="0"/>
                <a:ea typeface="Trebuchet MS" pitchFamily="34" charset="0"/>
              </a:rPr>
              <a:t>Dell Servers</a:t>
            </a:r>
            <a:endParaRPr lang="en-US"/>
          </a:p>
        </p:txBody>
      </p:sp>
      <p:sp>
        <p:nvSpPr>
          <p:cNvPr id="3" name="Content Placeholder 2"/>
          <p:cNvSpPr>
            <a:spLocks noGrp="1"/>
          </p:cNvSpPr>
          <p:nvPr>
            <p:ph idx="1"/>
          </p:nvPr>
        </p:nvSpPr>
        <p:spPr>
          <a:xfrm>
            <a:off x="5772686" y="1726036"/>
            <a:ext cx="5705124" cy="4206240"/>
          </a:xfrm>
        </p:spPr>
        <p:txBody>
          <a:bodyPr>
            <a:noAutofit/>
          </a:bodyPr>
          <a:lstStyle/>
          <a:p>
            <a:pPr marL="0" indent="0">
              <a:buNone/>
            </a:pPr>
            <a:r>
              <a:rPr lang="en-US" b="1" smtClean="0"/>
              <a:t>From the smallest home offices to the largest hyperscale data centers</a:t>
            </a:r>
          </a:p>
          <a:p>
            <a:r>
              <a:rPr lang="en-US"/>
              <a:t>Dell has been in the server business for nearly 20 years and has successfully evolved to become a global provider of end-to-end </a:t>
            </a:r>
            <a:r>
              <a:rPr lang="en-US" smtClean="0"/>
              <a:t>technology.</a:t>
            </a:r>
            <a:endParaRPr lang="en-US"/>
          </a:p>
          <a:p>
            <a:r>
              <a:rPr lang="en-US"/>
              <a:t>We are a recognized industry leader with accolades including InfoWorld’s 2014 Technology of the Year (Best Server) for the Dell PowerEdge VRTX and the top spot on CRN’s all-time list for the Dell PowerEdge R720</a:t>
            </a:r>
            <a:r>
              <a:rPr lang="en-US" smtClean="0"/>
              <a:t>.</a:t>
            </a:r>
            <a:endParaRPr lang="en-US"/>
          </a:p>
          <a:p>
            <a:r>
              <a:rPr lang="en-US"/>
              <a:t>We have and will continue to innovate and evolve server infrastructures based on partner and customer feedback</a:t>
            </a:r>
            <a:r>
              <a:rPr lang="en-US" smtClean="0"/>
              <a:t>.</a:t>
            </a:r>
            <a:endParaRPr lang="en-US"/>
          </a:p>
          <a:p>
            <a:r>
              <a:rPr lang="en-US"/>
              <a:t>Our award-winning PartnerDirect program offers successful partner engagement, program simplicity and flexibility, and a responsive and entrepreneurial approach.</a:t>
            </a:r>
          </a:p>
        </p:txBody>
      </p:sp>
      <p:pic>
        <p:nvPicPr>
          <p:cNvPr id="6" name="Picture 5"/>
          <p:cNvPicPr>
            <a:picLocks noChangeAspect="1"/>
          </p:cNvPicPr>
          <p:nvPr>
            <p:custDataLst>
              <p:tags r:id="rId1"/>
            </p:custDataLst>
          </p:nvPr>
        </p:nvPicPr>
        <p:blipFill rotWithShape="1">
          <a:blip r:embed="rId4" cstate="print">
            <a:extLst>
              <a:ext uri="{28A0092B-C50C-407E-A947-70E740481C1C}">
                <a14:useLocalDpi xmlns:a14="http://schemas.microsoft.com/office/drawing/2010/main"/>
              </a:ext>
            </a:extLst>
          </a:blip>
          <a:srcRect/>
          <a:stretch/>
        </p:blipFill>
        <p:spPr>
          <a:xfrm>
            <a:off x="647857" y="1835528"/>
            <a:ext cx="4301938" cy="4117921"/>
          </a:xfrm>
          <a:prstGeom prst="rect">
            <a:avLst/>
          </a:prstGeom>
          <a:noFill/>
          <a:ln>
            <a:noFill/>
          </a:ln>
        </p:spPr>
      </p:pic>
    </p:spTree>
    <p:extLst>
      <p:ext uri="{BB962C8B-B14F-4D97-AF65-F5344CB8AC3E}">
        <p14:creationId xmlns:p14="http://schemas.microsoft.com/office/powerpoint/2010/main" val="198069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Dell PowerEdge: Server portfolio</a:t>
            </a:r>
            <a:endParaRPr lang="en-US"/>
          </a:p>
        </p:txBody>
      </p:sp>
      <p:sp>
        <p:nvSpPr>
          <p:cNvPr id="12" name="TextBox 11"/>
          <p:cNvSpPr txBox="1"/>
          <p:nvPr/>
        </p:nvSpPr>
        <p:spPr>
          <a:xfrm>
            <a:off x="607607" y="6182270"/>
            <a:ext cx="1939539" cy="152862"/>
          </a:xfrm>
          <a:prstGeom prst="rect">
            <a:avLst/>
          </a:prstGeom>
          <a:noFill/>
        </p:spPr>
        <p:txBody>
          <a:bodyPr wrap="none" lIns="0" tIns="0" rIns="0" bIns="0" rtlCol="0">
            <a:noAutofit/>
          </a:bodyPr>
          <a:lstStyle/>
          <a:p>
            <a:pPr fontAlgn="base">
              <a:spcBef>
                <a:spcPts val="600"/>
              </a:spcBef>
              <a:buClr>
                <a:srgbClr val="0085C3"/>
              </a:buClr>
            </a:pPr>
            <a:r>
              <a:rPr lang="en-US" sz="600" b="1" smtClean="0"/>
              <a:t> </a:t>
            </a:r>
            <a:r>
              <a:rPr lang="en-US" sz="1000" smtClean="0"/>
              <a:t>*Server model powered by Intel</a:t>
            </a:r>
          </a:p>
        </p:txBody>
      </p:sp>
      <p:grpSp>
        <p:nvGrpSpPr>
          <p:cNvPr id="63" name="Group 62"/>
          <p:cNvGrpSpPr/>
          <p:nvPr/>
        </p:nvGrpSpPr>
        <p:grpSpPr>
          <a:xfrm>
            <a:off x="2088530" y="1763928"/>
            <a:ext cx="8011764" cy="3794972"/>
            <a:chOff x="2268746" y="1557603"/>
            <a:chExt cx="9026317" cy="4413458"/>
          </a:xfrm>
        </p:grpSpPr>
        <p:pic>
          <p:nvPicPr>
            <p:cNvPr id="65" name="Picture 6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4937" y="5042780"/>
              <a:ext cx="596393" cy="752193"/>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10809" y="3600949"/>
              <a:ext cx="891488" cy="291003"/>
            </a:xfrm>
            <a:prstGeom prst="rect">
              <a:avLst/>
            </a:prstGeom>
          </p:spPr>
        </p:pic>
        <p:pic>
          <p:nvPicPr>
            <p:cNvPr id="68" name="Picture 6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90439" y="4999177"/>
              <a:ext cx="843971" cy="752193"/>
            </a:xfrm>
            <a:prstGeom prst="rect">
              <a:avLst/>
            </a:prstGeom>
          </p:spPr>
        </p:pic>
        <p:pic>
          <p:nvPicPr>
            <p:cNvPr id="69" name="Picture 6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96735" y="5014038"/>
              <a:ext cx="714713" cy="668616"/>
            </a:xfrm>
            <a:prstGeom prst="rect">
              <a:avLst/>
            </a:prstGeom>
          </p:spPr>
        </p:pic>
        <p:pic>
          <p:nvPicPr>
            <p:cNvPr id="70" name="Picture 6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15583" y="5006443"/>
              <a:ext cx="713190" cy="667188"/>
            </a:xfrm>
            <a:prstGeom prst="rect">
              <a:avLst/>
            </a:prstGeom>
          </p:spPr>
        </p:pic>
        <p:pic>
          <p:nvPicPr>
            <p:cNvPr id="71" name="Picture 7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04804" y="2105525"/>
              <a:ext cx="1225796" cy="972910"/>
            </a:xfrm>
            <a:prstGeom prst="rect">
              <a:avLst/>
            </a:prstGeom>
          </p:spPr>
        </p:pic>
        <p:sp>
          <p:nvSpPr>
            <p:cNvPr id="72" name="Rectangle 71"/>
            <p:cNvSpPr/>
            <p:nvPr/>
          </p:nvSpPr>
          <p:spPr>
            <a:xfrm>
              <a:off x="2268746" y="1558408"/>
              <a:ext cx="9026317" cy="250731"/>
            </a:xfrm>
            <a:prstGeom prst="rect">
              <a:avLst/>
            </a:prstGeom>
            <a:solidFill>
              <a:schemeClr val="tx1"/>
            </a:solidFill>
            <a:ln>
              <a:noFill/>
            </a:ln>
            <a:effectLst/>
          </p:spPr>
          <p:txBody>
            <a:bodyPr wrap="square" rtlCol="0" anchor="t">
              <a:noAutofit/>
            </a:bodyPr>
            <a:lstStyle/>
            <a:p>
              <a:pPr algn="ctr">
                <a:lnSpc>
                  <a:spcPct val="90000"/>
                </a:lnSpc>
                <a:spcBef>
                  <a:spcPts val="100"/>
                </a:spcBef>
                <a:spcAft>
                  <a:spcPts val="100"/>
                </a:spcAft>
              </a:pPr>
              <a:endParaRPr lang="en-US" sz="1200" kern="1200" smtClean="0">
                <a:solidFill>
                  <a:schemeClr val="tx2"/>
                </a:solidFill>
                <a:ea typeface="+mn-ea"/>
                <a:cs typeface="+mn-cs"/>
              </a:endParaRPr>
            </a:p>
          </p:txBody>
        </p:sp>
        <p:sp>
          <p:nvSpPr>
            <p:cNvPr id="73" name="Rectangle 72"/>
            <p:cNvSpPr/>
            <p:nvPr/>
          </p:nvSpPr>
          <p:spPr>
            <a:xfrm>
              <a:off x="6624027" y="1557603"/>
              <a:ext cx="1319816"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Small data centers</a:t>
              </a:r>
            </a:p>
          </p:txBody>
        </p:sp>
        <p:sp>
          <p:nvSpPr>
            <p:cNvPr id="74" name="Rectangle 73"/>
            <p:cNvSpPr/>
            <p:nvPr/>
          </p:nvSpPr>
          <p:spPr>
            <a:xfrm>
              <a:off x="3414528" y="1557603"/>
              <a:ext cx="1073668"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Small business</a:t>
              </a:r>
            </a:p>
          </p:txBody>
        </p:sp>
        <p:sp>
          <p:nvSpPr>
            <p:cNvPr id="75" name="Rectangle 74"/>
            <p:cNvSpPr/>
            <p:nvPr/>
          </p:nvSpPr>
          <p:spPr>
            <a:xfrm>
              <a:off x="4686207" y="1557603"/>
              <a:ext cx="1739829"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Remote &amp; branch offices</a:t>
              </a:r>
            </a:p>
          </p:txBody>
        </p:sp>
        <p:sp>
          <p:nvSpPr>
            <p:cNvPr id="76" name="Rectangle 75"/>
            <p:cNvSpPr/>
            <p:nvPr/>
          </p:nvSpPr>
          <p:spPr>
            <a:xfrm>
              <a:off x="8141834" y="1557603"/>
              <a:ext cx="2040674"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Medium to large data centers</a:t>
              </a:r>
            </a:p>
          </p:txBody>
        </p:sp>
        <p:sp>
          <p:nvSpPr>
            <p:cNvPr id="77" name="Rectangle 76"/>
            <p:cNvSpPr/>
            <p:nvPr/>
          </p:nvSpPr>
          <p:spPr>
            <a:xfrm>
              <a:off x="10380483" y="1557603"/>
              <a:ext cx="893942"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Hyperscale</a:t>
              </a:r>
              <a:r>
                <a:rPr lang="en-US" sz="900" b="1" baseline="30000">
                  <a:solidFill>
                    <a:srgbClr val="FFFFFF"/>
                  </a:solidFill>
                </a:rPr>
                <a:t>1</a:t>
              </a:r>
            </a:p>
          </p:txBody>
        </p:sp>
        <p:sp>
          <p:nvSpPr>
            <p:cNvPr id="78" name="Rectangle 77"/>
            <p:cNvSpPr/>
            <p:nvPr/>
          </p:nvSpPr>
          <p:spPr>
            <a:xfrm>
              <a:off x="2289383" y="1557603"/>
              <a:ext cx="927154" cy="252345"/>
            </a:xfrm>
            <a:prstGeom prst="rect">
              <a:avLst/>
            </a:prstGeom>
            <a:noFill/>
            <a:ln w="12700">
              <a:noFill/>
            </a:ln>
            <a:effectLst/>
          </p:spPr>
          <p:txBody>
            <a:bodyPr wrap="square" lIns="45720" tIns="45720" rIns="45720" bIns="45720" rtlCol="0" anchor="ctr" anchorCtr="0">
              <a:noAutofit/>
            </a:bodyPr>
            <a:lstStyle/>
            <a:p>
              <a:pPr>
                <a:lnSpc>
                  <a:spcPct val="90000"/>
                </a:lnSpc>
                <a:spcBef>
                  <a:spcPts val="100"/>
                </a:spcBef>
                <a:spcAft>
                  <a:spcPts val="100"/>
                </a:spcAft>
              </a:pPr>
              <a:r>
                <a:rPr lang="en-US" sz="900" b="1">
                  <a:solidFill>
                    <a:srgbClr val="FFFFFF"/>
                  </a:solidFill>
                </a:rPr>
                <a:t>Home office</a:t>
              </a:r>
            </a:p>
          </p:txBody>
        </p:sp>
        <p:sp>
          <p:nvSpPr>
            <p:cNvPr id="79" name="Rounded Rectangle 78"/>
            <p:cNvSpPr/>
            <p:nvPr/>
          </p:nvSpPr>
          <p:spPr>
            <a:xfrm>
              <a:off x="2289383" y="4900507"/>
              <a:ext cx="4958902" cy="1070548"/>
            </a:xfrm>
            <a:prstGeom prst="roundRect">
              <a:avLst>
                <a:gd name="adj" fmla="val 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45720" rtlCol="0" anchor="b" anchorCtr="0">
              <a:noAutofit/>
            </a:bodyPr>
            <a:lstStyle/>
            <a:p>
              <a:pPr>
                <a:lnSpc>
                  <a:spcPct val="90000"/>
                </a:lnSpc>
              </a:pPr>
              <a:endParaRPr lang="en-US" sz="1100" b="1">
                <a:solidFill>
                  <a:schemeClr val="bg1"/>
                </a:solidFill>
              </a:endParaRPr>
            </a:p>
          </p:txBody>
        </p:sp>
        <p:sp>
          <p:nvSpPr>
            <p:cNvPr id="80" name="TextBox 79"/>
            <p:cNvSpPr txBox="1"/>
            <p:nvPr/>
          </p:nvSpPr>
          <p:spPr>
            <a:xfrm>
              <a:off x="3481558" y="5628355"/>
              <a:ext cx="617651" cy="225500"/>
            </a:xfrm>
            <a:prstGeom prst="rect">
              <a:avLst/>
            </a:prstGeom>
            <a:noFill/>
            <a:ln>
              <a:noFill/>
            </a:ln>
          </p:spPr>
          <p:txBody>
            <a:bodyPr wrap="none" lIns="0" tIns="0" rIns="0" bIns="0" rtlCol="0">
              <a:noAutofit/>
            </a:bodyPr>
            <a:lstStyle/>
            <a:p>
              <a:pPr>
                <a:lnSpc>
                  <a:spcPct val="90000"/>
                </a:lnSpc>
              </a:pPr>
              <a:r>
                <a:rPr lang="en-US" sz="700" b="1"/>
                <a:t>T110 </a:t>
              </a:r>
              <a:r>
                <a:rPr lang="en-US" sz="700" b="1" smtClean="0"/>
                <a:t>II*</a:t>
              </a:r>
              <a:endParaRPr lang="en-US" sz="700" b="1"/>
            </a:p>
            <a:p>
              <a:pPr>
                <a:lnSpc>
                  <a:spcPct val="90000"/>
                </a:lnSpc>
              </a:pPr>
              <a:r>
                <a:rPr lang="en-US" sz="700" b="1"/>
                <a:t>Entry SMB 1S</a:t>
              </a:r>
            </a:p>
          </p:txBody>
        </p:sp>
        <p:sp>
          <p:nvSpPr>
            <p:cNvPr id="81" name="TextBox 80"/>
            <p:cNvSpPr txBox="1"/>
            <p:nvPr/>
          </p:nvSpPr>
          <p:spPr>
            <a:xfrm>
              <a:off x="5388709" y="5628355"/>
              <a:ext cx="695309" cy="225500"/>
            </a:xfrm>
            <a:prstGeom prst="rect">
              <a:avLst/>
            </a:prstGeom>
            <a:noFill/>
            <a:ln>
              <a:noFill/>
            </a:ln>
          </p:spPr>
          <p:txBody>
            <a:bodyPr wrap="none" lIns="0" tIns="0" rIns="0" bIns="0" rtlCol="0" anchor="t" anchorCtr="0">
              <a:noAutofit/>
            </a:bodyPr>
            <a:lstStyle/>
            <a:p>
              <a:pPr>
                <a:lnSpc>
                  <a:spcPct val="90000"/>
                </a:lnSpc>
              </a:pPr>
              <a:r>
                <a:rPr lang="en-US" sz="700" b="1" smtClean="0"/>
                <a:t>T420*</a:t>
              </a:r>
              <a:r>
                <a:rPr lang="en-US" sz="700" b="1"/>
                <a:t/>
              </a:r>
              <a:br>
                <a:rPr lang="en-US" sz="700" b="1"/>
              </a:br>
              <a:r>
                <a:rPr lang="en-US" sz="700" b="1" smtClean="0"/>
                <a:t>Mainstream 2S</a:t>
              </a:r>
              <a:endParaRPr lang="en-US" sz="700" b="1"/>
            </a:p>
          </p:txBody>
        </p:sp>
        <p:sp>
          <p:nvSpPr>
            <p:cNvPr id="82" name="TextBox 81"/>
            <p:cNvSpPr txBox="1"/>
            <p:nvPr/>
          </p:nvSpPr>
          <p:spPr>
            <a:xfrm>
              <a:off x="6330740" y="5628355"/>
              <a:ext cx="534575" cy="225500"/>
            </a:xfrm>
            <a:prstGeom prst="rect">
              <a:avLst/>
            </a:prstGeom>
            <a:noFill/>
            <a:ln>
              <a:noFill/>
            </a:ln>
          </p:spPr>
          <p:txBody>
            <a:bodyPr wrap="none" lIns="0" tIns="0" rIns="0" bIns="0" rtlCol="0" anchor="t" anchorCtr="0">
              <a:noAutofit/>
            </a:bodyPr>
            <a:lstStyle/>
            <a:p>
              <a:pPr>
                <a:lnSpc>
                  <a:spcPct val="90000"/>
                </a:lnSpc>
              </a:pPr>
              <a:r>
                <a:rPr lang="en-US" sz="700" b="1" smtClean="0"/>
                <a:t>T620*</a:t>
              </a:r>
              <a:r>
                <a:rPr lang="en-US" sz="700" b="1"/>
                <a:t/>
              </a:r>
              <a:br>
                <a:rPr lang="en-US" sz="700" b="1"/>
              </a:br>
              <a:r>
                <a:rPr lang="en-US" sz="700" b="1"/>
                <a:t>Scalable 2S</a:t>
              </a:r>
            </a:p>
          </p:txBody>
        </p:sp>
        <p:sp>
          <p:nvSpPr>
            <p:cNvPr id="83" name="TextBox 82"/>
            <p:cNvSpPr txBox="1"/>
            <p:nvPr/>
          </p:nvSpPr>
          <p:spPr>
            <a:xfrm>
              <a:off x="2483056" y="5628355"/>
              <a:ext cx="465947" cy="225500"/>
            </a:xfrm>
            <a:prstGeom prst="rect">
              <a:avLst/>
            </a:prstGeom>
            <a:noFill/>
          </p:spPr>
          <p:txBody>
            <a:bodyPr wrap="none" lIns="0" tIns="0" rIns="0" bIns="0" rtlCol="0">
              <a:noAutofit/>
            </a:bodyPr>
            <a:lstStyle/>
            <a:p>
              <a:pPr>
                <a:lnSpc>
                  <a:spcPct val="90000"/>
                </a:lnSpc>
              </a:pPr>
              <a:r>
                <a:rPr lang="en-US" sz="700" b="1" smtClean="0"/>
                <a:t>T20*</a:t>
              </a:r>
              <a:endParaRPr lang="en-US" sz="700" b="1"/>
            </a:p>
            <a:p>
              <a:pPr>
                <a:lnSpc>
                  <a:spcPct val="90000"/>
                </a:lnSpc>
              </a:pPr>
              <a:r>
                <a:rPr lang="en-US" sz="700" b="1" smtClean="0"/>
                <a:t>SOHO</a:t>
              </a:r>
              <a:r>
                <a:rPr lang="en-US" sz="700" b="1" baseline="30000"/>
                <a:t>4</a:t>
              </a:r>
              <a:r>
                <a:rPr lang="en-US" sz="700" b="1" baseline="30000" smtClean="0"/>
                <a:t> </a:t>
              </a:r>
              <a:r>
                <a:rPr lang="en-US" sz="700" b="1"/>
                <a:t>1S</a:t>
              </a:r>
            </a:p>
          </p:txBody>
        </p:sp>
        <p:pic>
          <p:nvPicPr>
            <p:cNvPr id="84" name="Picture 2"/>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2479615" y="5181503"/>
              <a:ext cx="478178" cy="39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p:cNvSpPr txBox="1"/>
            <p:nvPr/>
          </p:nvSpPr>
          <p:spPr>
            <a:xfrm>
              <a:off x="4411752" y="5628355"/>
              <a:ext cx="689890" cy="225500"/>
            </a:xfrm>
            <a:prstGeom prst="rect">
              <a:avLst/>
            </a:prstGeom>
            <a:noFill/>
            <a:ln>
              <a:noFill/>
            </a:ln>
          </p:spPr>
          <p:txBody>
            <a:bodyPr wrap="none" lIns="0" tIns="0" rIns="0" bIns="0" rtlCol="0" anchor="t" anchorCtr="0">
              <a:noAutofit/>
            </a:bodyPr>
            <a:lstStyle/>
            <a:p>
              <a:pPr>
                <a:lnSpc>
                  <a:spcPct val="90000"/>
                </a:lnSpc>
              </a:pPr>
              <a:r>
                <a:rPr lang="en-US" sz="700" b="1" smtClean="0"/>
                <a:t>T320*</a:t>
              </a:r>
              <a:r>
                <a:rPr lang="en-US" sz="700" b="1"/>
                <a:t/>
              </a:r>
              <a:br>
                <a:rPr lang="en-US" sz="700" b="1"/>
              </a:br>
              <a:r>
                <a:rPr lang="en-US" sz="700" b="1" smtClean="0"/>
                <a:t>Mainstream 1S</a:t>
              </a:r>
              <a:endParaRPr lang="en-US" sz="700" b="1"/>
            </a:p>
          </p:txBody>
        </p:sp>
        <p:sp>
          <p:nvSpPr>
            <p:cNvPr id="86" name="Rounded Rectangle 85"/>
            <p:cNvSpPr/>
            <p:nvPr/>
          </p:nvSpPr>
          <p:spPr>
            <a:xfrm>
              <a:off x="3117212" y="3344021"/>
              <a:ext cx="7276134" cy="1295443"/>
            </a:xfrm>
            <a:prstGeom prst="roundRect">
              <a:avLst>
                <a:gd name="adj" fmla="val 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45720" rtlCol="0" anchor="b" anchorCtr="0">
              <a:noAutofit/>
            </a:bodyPr>
            <a:lstStyle/>
            <a:p>
              <a:pPr>
                <a:lnSpc>
                  <a:spcPct val="90000"/>
                </a:lnSpc>
              </a:pPr>
              <a:endParaRPr lang="en-US" sz="1100" b="1">
                <a:solidFill>
                  <a:schemeClr val="bg1"/>
                </a:solidFill>
              </a:endParaRPr>
            </a:p>
          </p:txBody>
        </p:sp>
        <p:sp>
          <p:nvSpPr>
            <p:cNvPr id="87" name="Rectangle 86"/>
            <p:cNvSpPr/>
            <p:nvPr/>
          </p:nvSpPr>
          <p:spPr>
            <a:xfrm>
              <a:off x="3117212" y="3293374"/>
              <a:ext cx="7276134" cy="268452"/>
            </a:xfrm>
            <a:prstGeom prst="rect">
              <a:avLst/>
            </a:prstGeom>
            <a:solidFill>
              <a:schemeClr val="accent1"/>
            </a:solidFill>
            <a:ln w="12700">
              <a:solidFill>
                <a:schemeClr val="accent1"/>
              </a:solidFill>
            </a:ln>
            <a:effectLst/>
          </p:spPr>
          <p:txBody>
            <a:bodyPr wrap="square" lIns="45720" tIns="45720" rIns="0" bIns="45720" rtlCol="0" anchor="ctr" anchorCtr="0">
              <a:noAutofit/>
            </a:bodyPr>
            <a:lstStyle/>
            <a:p>
              <a:pPr>
                <a:lnSpc>
                  <a:spcPct val="90000"/>
                </a:lnSpc>
                <a:spcBef>
                  <a:spcPts val="100"/>
                </a:spcBef>
                <a:spcAft>
                  <a:spcPts val="100"/>
                </a:spcAft>
              </a:pPr>
              <a:r>
                <a:rPr lang="en-US" sz="1000" b="1">
                  <a:solidFill>
                    <a:srgbClr val="FFFFFF"/>
                  </a:solidFill>
                </a:rPr>
                <a:t>PowerEdge rack-optimized servers</a:t>
              </a:r>
            </a:p>
          </p:txBody>
        </p:sp>
        <p:pic>
          <p:nvPicPr>
            <p:cNvPr id="88" name="Picture 13"/>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711606" y="4267177"/>
              <a:ext cx="931550" cy="41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6672410" y="4388020"/>
              <a:ext cx="1448669" cy="225500"/>
            </a:xfrm>
            <a:prstGeom prst="rect">
              <a:avLst/>
            </a:prstGeom>
            <a:noFill/>
          </p:spPr>
          <p:txBody>
            <a:bodyPr wrap="square" lIns="0" tIns="0" rIns="0" bIns="0" rtlCol="0" anchor="t" anchorCtr="0">
              <a:noAutofit/>
            </a:bodyPr>
            <a:lstStyle/>
            <a:p>
              <a:pPr>
                <a:lnSpc>
                  <a:spcPct val="90000"/>
                </a:lnSpc>
              </a:pPr>
              <a:r>
                <a:rPr lang="en-US" sz="700" b="1" smtClean="0"/>
                <a:t>R720*, R720xd*, R715 Performance 2S (2U)</a:t>
              </a:r>
              <a:endParaRPr lang="en-US" sz="700" b="1"/>
            </a:p>
          </p:txBody>
        </p:sp>
        <p:pic>
          <p:nvPicPr>
            <p:cNvPr id="90" name="Picture 1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044661" y="3680908"/>
              <a:ext cx="913313" cy="41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 name="TextBox 90"/>
            <p:cNvSpPr txBox="1"/>
            <p:nvPr/>
          </p:nvSpPr>
          <p:spPr>
            <a:xfrm>
              <a:off x="9003406" y="3772979"/>
              <a:ext cx="780052" cy="225500"/>
            </a:xfrm>
            <a:prstGeom prst="rect">
              <a:avLst/>
            </a:prstGeom>
            <a:noFill/>
          </p:spPr>
          <p:txBody>
            <a:bodyPr wrap="square" lIns="0" tIns="0" rIns="0" bIns="0" rtlCol="0" anchor="t" anchorCtr="0">
              <a:noAutofit/>
            </a:bodyPr>
            <a:lstStyle/>
            <a:p>
              <a:pPr>
                <a:lnSpc>
                  <a:spcPct val="90000"/>
                </a:lnSpc>
              </a:pPr>
              <a:r>
                <a:rPr lang="en-US" sz="700" b="1" smtClean="0"/>
                <a:t>R820*, R815</a:t>
              </a:r>
              <a:r>
                <a:rPr lang="en-US" sz="700" b="1"/>
                <a:t/>
              </a:r>
              <a:br>
                <a:rPr lang="en-US" sz="700" b="1"/>
              </a:br>
              <a:r>
                <a:rPr lang="en-US" sz="700" b="1" smtClean="0"/>
                <a:t>Dense 4S (2U)</a:t>
              </a:r>
              <a:endParaRPr lang="en-US" sz="700" b="1"/>
            </a:p>
          </p:txBody>
        </p:sp>
        <p:pic>
          <p:nvPicPr>
            <p:cNvPr id="92" name="Picture 11"/>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5701571" y="3557905"/>
              <a:ext cx="937758" cy="42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TextBox 92"/>
            <p:cNvSpPr txBox="1"/>
            <p:nvPr/>
          </p:nvSpPr>
          <p:spPr>
            <a:xfrm>
              <a:off x="6672410" y="3619090"/>
              <a:ext cx="1002924" cy="225500"/>
            </a:xfrm>
            <a:prstGeom prst="rect">
              <a:avLst/>
            </a:prstGeom>
            <a:noFill/>
          </p:spPr>
          <p:txBody>
            <a:bodyPr wrap="square" lIns="0" tIns="0" rIns="0" bIns="0" rtlCol="0" anchor="t" anchorCtr="0">
              <a:noAutofit/>
            </a:bodyPr>
            <a:lstStyle/>
            <a:p>
              <a:pPr>
                <a:lnSpc>
                  <a:spcPct val="90000"/>
                </a:lnSpc>
              </a:pPr>
              <a:r>
                <a:rPr lang="en-US" sz="700" b="1" smtClean="0"/>
                <a:t>R520*, R515</a:t>
              </a:r>
              <a:r>
                <a:rPr lang="en-US" sz="700" b="1"/>
                <a:t/>
              </a:r>
              <a:br>
                <a:rPr lang="en-US" sz="700" b="1"/>
              </a:br>
              <a:r>
                <a:rPr lang="en-US" sz="700" b="1" smtClean="0"/>
                <a:t>Mainstream 2S (2U</a:t>
              </a:r>
              <a:r>
                <a:rPr lang="en-US" sz="700" b="1"/>
                <a:t>)</a:t>
              </a:r>
            </a:p>
          </p:txBody>
        </p:sp>
        <p:pic>
          <p:nvPicPr>
            <p:cNvPr id="94" name="Picture 10"/>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3302049" y="4302097"/>
              <a:ext cx="913775" cy="35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 name="TextBox 94"/>
            <p:cNvSpPr txBox="1"/>
            <p:nvPr/>
          </p:nvSpPr>
          <p:spPr>
            <a:xfrm>
              <a:off x="4236445" y="4389438"/>
              <a:ext cx="1002924" cy="225500"/>
            </a:xfrm>
            <a:prstGeom prst="rect">
              <a:avLst/>
            </a:prstGeom>
            <a:noFill/>
          </p:spPr>
          <p:txBody>
            <a:bodyPr wrap="square" lIns="0" tIns="0" rIns="0" bIns="0" rtlCol="0" anchor="t" anchorCtr="0">
              <a:noAutofit/>
            </a:bodyPr>
            <a:lstStyle/>
            <a:p>
              <a:pPr>
                <a:lnSpc>
                  <a:spcPct val="90000"/>
                </a:lnSpc>
              </a:pPr>
              <a:r>
                <a:rPr lang="en-US" sz="700" b="1" smtClean="0"/>
                <a:t>R420*, R415</a:t>
              </a:r>
              <a:r>
                <a:rPr lang="en-US" sz="700" b="1"/>
                <a:t/>
              </a:r>
              <a:br>
                <a:rPr lang="en-US" sz="700" b="1"/>
              </a:br>
              <a:r>
                <a:rPr lang="en-US" sz="700" b="1" smtClean="0"/>
                <a:t>Mainstream 2S </a:t>
              </a:r>
              <a:r>
                <a:rPr lang="en-US" sz="700" b="1"/>
                <a:t>(</a:t>
              </a:r>
              <a:r>
                <a:rPr lang="en-US" sz="700" b="1" smtClean="0"/>
                <a:t>1U)</a:t>
              </a:r>
              <a:endParaRPr lang="en-US" sz="700" b="1"/>
            </a:p>
          </p:txBody>
        </p:sp>
        <p:pic>
          <p:nvPicPr>
            <p:cNvPr id="96" name="Picture 12"/>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5707725" y="3913249"/>
              <a:ext cx="986763" cy="368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Box 96"/>
            <p:cNvSpPr txBox="1"/>
            <p:nvPr/>
          </p:nvSpPr>
          <p:spPr>
            <a:xfrm>
              <a:off x="6672408" y="4009094"/>
              <a:ext cx="1114360" cy="225500"/>
            </a:xfrm>
            <a:prstGeom prst="rect">
              <a:avLst/>
            </a:prstGeom>
            <a:noFill/>
          </p:spPr>
          <p:txBody>
            <a:bodyPr wrap="square" lIns="0" tIns="0" rIns="0" bIns="0" rtlCol="0" anchor="t" anchorCtr="0">
              <a:noAutofit/>
            </a:bodyPr>
            <a:lstStyle/>
            <a:p>
              <a:pPr>
                <a:lnSpc>
                  <a:spcPct val="90000"/>
                </a:lnSpc>
              </a:pPr>
              <a:r>
                <a:rPr lang="en-US" sz="700" b="1" smtClean="0"/>
                <a:t>R620*</a:t>
              </a:r>
              <a:r>
                <a:rPr lang="en-US" sz="700" b="1"/>
                <a:t/>
              </a:r>
              <a:br>
                <a:rPr lang="en-US" sz="700" b="1"/>
              </a:br>
              <a:r>
                <a:rPr lang="en-US" sz="700" b="1" smtClean="0"/>
                <a:t>Performance 2S (1U)</a:t>
              </a:r>
              <a:endParaRPr lang="en-US" sz="700" b="1"/>
            </a:p>
          </p:txBody>
        </p:sp>
        <p:sp>
          <p:nvSpPr>
            <p:cNvPr id="98" name="TextBox 97"/>
            <p:cNvSpPr txBox="1"/>
            <p:nvPr/>
          </p:nvSpPr>
          <p:spPr>
            <a:xfrm>
              <a:off x="4236446" y="3618633"/>
              <a:ext cx="668616" cy="225500"/>
            </a:xfrm>
            <a:prstGeom prst="rect">
              <a:avLst/>
            </a:prstGeom>
            <a:noFill/>
          </p:spPr>
          <p:txBody>
            <a:bodyPr wrap="square" lIns="0" tIns="0" rIns="0" bIns="0" rtlCol="0" anchor="t" anchorCtr="0">
              <a:noAutofit/>
            </a:bodyPr>
            <a:lstStyle/>
            <a:p>
              <a:pPr>
                <a:lnSpc>
                  <a:spcPct val="90000"/>
                </a:lnSpc>
              </a:pPr>
              <a:r>
                <a:rPr lang="en-US" sz="700" b="1" smtClean="0"/>
                <a:t>R210 II*</a:t>
              </a:r>
            </a:p>
            <a:p>
              <a:pPr>
                <a:lnSpc>
                  <a:spcPct val="90000"/>
                </a:lnSpc>
              </a:pPr>
              <a:r>
                <a:rPr lang="en-US" sz="700" b="1" smtClean="0"/>
                <a:t>Entry </a:t>
              </a:r>
              <a:r>
                <a:rPr lang="en-US" sz="700" b="1"/>
                <a:t>1S </a:t>
              </a:r>
              <a:r>
                <a:rPr lang="en-US" sz="700" b="1" smtClean="0"/>
                <a:t>(1U)</a:t>
              </a:r>
              <a:endParaRPr lang="en-US" sz="700" b="1"/>
            </a:p>
          </p:txBody>
        </p:sp>
        <p:sp>
          <p:nvSpPr>
            <p:cNvPr id="99" name="TextBox 98"/>
            <p:cNvSpPr txBox="1"/>
            <p:nvPr/>
          </p:nvSpPr>
          <p:spPr>
            <a:xfrm>
              <a:off x="4236446" y="4009950"/>
              <a:ext cx="1114360" cy="225500"/>
            </a:xfrm>
            <a:prstGeom prst="rect">
              <a:avLst/>
            </a:prstGeom>
            <a:noFill/>
          </p:spPr>
          <p:txBody>
            <a:bodyPr wrap="square" lIns="0" tIns="0" rIns="0" bIns="0" rtlCol="0" anchor="t" anchorCtr="0">
              <a:noAutofit/>
            </a:bodyPr>
            <a:lstStyle/>
            <a:p>
              <a:pPr>
                <a:lnSpc>
                  <a:spcPct val="90000"/>
                </a:lnSpc>
              </a:pPr>
              <a:r>
                <a:rPr lang="en-US" sz="700" b="1" smtClean="0"/>
                <a:t>R320*</a:t>
              </a:r>
              <a:r>
                <a:rPr lang="en-US" sz="700" b="1"/>
                <a:t/>
              </a:r>
              <a:br>
                <a:rPr lang="en-US" sz="700" b="1"/>
              </a:br>
              <a:r>
                <a:rPr lang="en-US" sz="700" b="1" smtClean="0"/>
                <a:t>Mainstream </a:t>
              </a:r>
              <a:r>
                <a:rPr lang="en-US" sz="700" b="1"/>
                <a:t>1S </a:t>
              </a:r>
              <a:r>
                <a:rPr lang="en-US" sz="700" b="1" smtClean="0"/>
                <a:t>(1U</a:t>
              </a:r>
              <a:r>
                <a:rPr lang="en-US" sz="700" b="1"/>
                <a:t>)</a:t>
              </a:r>
            </a:p>
          </p:txBody>
        </p:sp>
        <p:pic>
          <p:nvPicPr>
            <p:cNvPr id="100" name="Picture 9"/>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323420" y="3934814"/>
              <a:ext cx="891488" cy="34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9003407" y="4161672"/>
              <a:ext cx="1337232" cy="225500"/>
            </a:xfrm>
            <a:prstGeom prst="rect">
              <a:avLst/>
            </a:prstGeom>
            <a:noFill/>
          </p:spPr>
          <p:txBody>
            <a:bodyPr wrap="square" lIns="0" tIns="0" rIns="0" bIns="0" rtlCol="0" anchor="t" anchorCtr="0">
              <a:noAutofit/>
            </a:bodyPr>
            <a:lstStyle/>
            <a:p>
              <a:pPr>
                <a:lnSpc>
                  <a:spcPct val="90000"/>
                </a:lnSpc>
              </a:pPr>
              <a:r>
                <a:rPr lang="en-US" sz="700" b="1" smtClean="0"/>
                <a:t>R910*</a:t>
              </a:r>
              <a:r>
                <a:rPr lang="en-US" sz="700" b="1"/>
                <a:t/>
              </a:r>
              <a:br>
                <a:rPr lang="en-US" sz="700" b="1"/>
              </a:br>
              <a:r>
                <a:rPr lang="en-US" sz="700" b="1" smtClean="0"/>
                <a:t>Highly </a:t>
              </a:r>
              <a:r>
                <a:rPr lang="en-US" sz="700" b="1"/>
                <a:t>s</a:t>
              </a:r>
              <a:r>
                <a:rPr lang="en-US" sz="700" b="1" smtClean="0"/>
                <a:t>calable 4S (4U)</a:t>
              </a:r>
              <a:endParaRPr lang="en-US" sz="700" b="1"/>
            </a:p>
          </p:txBody>
        </p:sp>
        <p:pic>
          <p:nvPicPr>
            <p:cNvPr id="102" name="Picture 14"/>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8136432" y="4146337"/>
              <a:ext cx="757810" cy="34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Rounded Rectangle 102"/>
            <p:cNvSpPr/>
            <p:nvPr/>
          </p:nvSpPr>
          <p:spPr>
            <a:xfrm>
              <a:off x="3875212" y="1898852"/>
              <a:ext cx="2403134" cy="1295443"/>
            </a:xfrm>
            <a:prstGeom prst="roundRect">
              <a:avLst>
                <a:gd name="adj" fmla="val 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45720" rtlCol="0" anchor="b" anchorCtr="0">
              <a:noAutofit/>
            </a:bodyPr>
            <a:lstStyle/>
            <a:p>
              <a:pPr>
                <a:lnSpc>
                  <a:spcPct val="90000"/>
                </a:lnSpc>
              </a:pPr>
              <a:endParaRPr lang="en-US" sz="1100" b="1">
                <a:solidFill>
                  <a:schemeClr val="bg1"/>
                </a:solidFill>
              </a:endParaRPr>
            </a:p>
          </p:txBody>
        </p:sp>
        <p:sp>
          <p:nvSpPr>
            <p:cNvPr id="104" name="TextBox 103"/>
            <p:cNvSpPr txBox="1"/>
            <p:nvPr/>
          </p:nvSpPr>
          <p:spPr>
            <a:xfrm>
              <a:off x="3958816" y="2827069"/>
              <a:ext cx="2005848" cy="338250"/>
            </a:xfrm>
            <a:prstGeom prst="rect">
              <a:avLst/>
            </a:prstGeom>
            <a:noFill/>
          </p:spPr>
          <p:txBody>
            <a:bodyPr wrap="square" lIns="0" tIns="0" rIns="0" bIns="0" rtlCol="0" anchor="t" anchorCtr="0">
              <a:noAutofit/>
            </a:bodyPr>
            <a:lstStyle/>
            <a:p>
              <a:pPr fontAlgn="base">
                <a:lnSpc>
                  <a:spcPct val="90000"/>
                </a:lnSpc>
              </a:pPr>
              <a:r>
                <a:rPr lang="en-US" sz="700" b="1" smtClean="0"/>
                <a:t>PowerEdge VRTX*</a:t>
              </a:r>
              <a:r>
                <a:rPr lang="en-US" sz="700" b="1"/>
                <a:t/>
              </a:r>
              <a:br>
                <a:rPr lang="en-US" sz="700" b="1"/>
              </a:br>
              <a:r>
                <a:rPr lang="en-US" sz="700" b="1" smtClean="0"/>
                <a:t>Dense 2S/4S, storage &amp; </a:t>
              </a:r>
              <a:br>
                <a:rPr lang="en-US" sz="700" b="1" smtClean="0"/>
              </a:br>
              <a:r>
                <a:rPr lang="en-US" sz="700" b="1" smtClean="0"/>
                <a:t>networking for SMB</a:t>
              </a:r>
              <a:r>
                <a:rPr lang="en-US" sz="700" b="1" baseline="30000"/>
                <a:t>2</a:t>
              </a:r>
              <a:r>
                <a:rPr lang="en-US" sz="700" b="1" baseline="30000" smtClean="0"/>
                <a:t> </a:t>
              </a:r>
              <a:r>
                <a:rPr lang="en-US" sz="700" b="1" smtClean="0"/>
                <a:t>&amp; ROBO</a:t>
              </a:r>
              <a:r>
                <a:rPr lang="en-US" sz="700" b="1" baseline="30000" smtClean="0"/>
                <a:t>3</a:t>
              </a:r>
              <a:endParaRPr lang="en-US" sz="700" b="1" baseline="30000"/>
            </a:p>
          </p:txBody>
        </p:sp>
        <p:sp>
          <p:nvSpPr>
            <p:cNvPr id="105" name="Rounded Rectangle 104"/>
            <p:cNvSpPr/>
            <p:nvPr/>
          </p:nvSpPr>
          <p:spPr>
            <a:xfrm>
              <a:off x="3875212" y="1856257"/>
              <a:ext cx="2403134" cy="252345"/>
            </a:xfrm>
            <a:prstGeom prst="roundRect">
              <a:avLst>
                <a:gd name="adj" fmla="val 0"/>
              </a:avLst>
            </a:prstGeom>
            <a:solidFill>
              <a:schemeClr val="accent1"/>
            </a:solidFill>
            <a:ln w="12700">
              <a:solidFill>
                <a:schemeClr val="accent1"/>
              </a:solidFill>
            </a:ln>
            <a:effectLst/>
          </p:spPr>
          <p:txBody>
            <a:bodyPr wrap="square" lIns="45720" tIns="45720" rIns="0" bIns="45720" rtlCol="0" anchor="ctr" anchorCtr="0">
              <a:noAutofit/>
            </a:bodyPr>
            <a:lstStyle/>
            <a:p>
              <a:pPr>
                <a:lnSpc>
                  <a:spcPct val="90000"/>
                </a:lnSpc>
                <a:spcBef>
                  <a:spcPts val="100"/>
                </a:spcBef>
                <a:spcAft>
                  <a:spcPts val="100"/>
                </a:spcAft>
              </a:pPr>
              <a:r>
                <a:rPr lang="en-US" sz="900" b="1">
                  <a:solidFill>
                    <a:srgbClr val="FFFFFF"/>
                  </a:solidFill>
                </a:rPr>
                <a:t>Shared infrastructure</a:t>
              </a:r>
            </a:p>
          </p:txBody>
        </p:sp>
        <p:pic>
          <p:nvPicPr>
            <p:cNvPr id="106" name="Picture 4" descr="C:\Users\tad_walsh\Pictures\VRTX front diagonal 25 x 2_5 inch HDD.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4824165" y="2164871"/>
              <a:ext cx="520726" cy="566258"/>
            </a:xfrm>
            <a:prstGeom prst="rect">
              <a:avLst/>
            </a:prstGeom>
            <a:noFill/>
          </p:spPr>
        </p:pic>
        <p:pic>
          <p:nvPicPr>
            <p:cNvPr id="107" name="Picture 6"/>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8728127" y="2119948"/>
              <a:ext cx="547668" cy="716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Rectangle 107"/>
            <p:cNvSpPr/>
            <p:nvPr/>
          </p:nvSpPr>
          <p:spPr>
            <a:xfrm>
              <a:off x="6381633" y="1898852"/>
              <a:ext cx="4011696" cy="1295443"/>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45720" rtlCol="0" anchor="b" anchorCtr="0">
              <a:noAutofit/>
            </a:bodyPr>
            <a:lstStyle/>
            <a:p>
              <a:pPr>
                <a:lnSpc>
                  <a:spcPct val="90000"/>
                </a:lnSpc>
              </a:pPr>
              <a:endParaRPr lang="en-US" sz="1100" b="1">
                <a:solidFill>
                  <a:schemeClr val="bg1"/>
                </a:solidFill>
              </a:endParaRPr>
            </a:p>
          </p:txBody>
        </p:sp>
        <p:sp>
          <p:nvSpPr>
            <p:cNvPr id="109" name="TextBox 108"/>
            <p:cNvSpPr txBox="1"/>
            <p:nvPr/>
          </p:nvSpPr>
          <p:spPr>
            <a:xfrm>
              <a:off x="6465254" y="2919935"/>
              <a:ext cx="4022187" cy="225500"/>
            </a:xfrm>
            <a:prstGeom prst="rect">
              <a:avLst/>
            </a:prstGeom>
            <a:noFill/>
          </p:spPr>
          <p:txBody>
            <a:bodyPr wrap="square" lIns="0" tIns="0" rIns="0" bIns="0" rtlCol="0" anchor="t" anchorCtr="0">
              <a:noAutofit/>
            </a:bodyPr>
            <a:lstStyle/>
            <a:p>
              <a:pPr fontAlgn="base">
                <a:lnSpc>
                  <a:spcPct val="90000"/>
                </a:lnSpc>
              </a:pPr>
              <a:r>
                <a:rPr lang="en-US" sz="700" b="1" smtClean="0"/>
                <a:t>PowerEdge M420*, M520*, M620*, M820*, M915, M1000e </a:t>
              </a:r>
              <a:r>
                <a:rPr lang="en-US" sz="700" b="1"/>
                <a:t/>
              </a:r>
              <a:br>
                <a:rPr lang="en-US" sz="700" b="1"/>
              </a:br>
              <a:r>
                <a:rPr lang="en-US" sz="700" b="1"/>
                <a:t>Dense 2S to scalable 4S</a:t>
              </a:r>
            </a:p>
          </p:txBody>
        </p:sp>
        <p:pic>
          <p:nvPicPr>
            <p:cNvPr id="110" name="Picture 3"/>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6487681" y="2215835"/>
              <a:ext cx="638445" cy="61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1" name="Picture 4"/>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7708672" y="2487209"/>
              <a:ext cx="304378" cy="35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 name="Picture 5"/>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8145562" y="2180692"/>
              <a:ext cx="503010" cy="64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4"/>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7198944" y="2487209"/>
              <a:ext cx="304378" cy="35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Rectangle 113"/>
            <p:cNvSpPr/>
            <p:nvPr/>
          </p:nvSpPr>
          <p:spPr>
            <a:xfrm>
              <a:off x="6381633" y="1856257"/>
              <a:ext cx="4011696" cy="252345"/>
            </a:xfrm>
            <a:prstGeom prst="rect">
              <a:avLst/>
            </a:prstGeom>
            <a:solidFill>
              <a:schemeClr val="accent1"/>
            </a:solidFill>
            <a:ln w="12700">
              <a:solidFill>
                <a:schemeClr val="accent1"/>
              </a:solidFill>
            </a:ln>
            <a:effectLst/>
          </p:spPr>
          <p:txBody>
            <a:bodyPr wrap="square" lIns="45720" tIns="45720" rIns="0" bIns="45720" rtlCol="0" anchor="ctr" anchorCtr="0">
              <a:noAutofit/>
            </a:bodyPr>
            <a:lstStyle/>
            <a:p>
              <a:pPr>
                <a:lnSpc>
                  <a:spcPct val="90000"/>
                </a:lnSpc>
                <a:spcBef>
                  <a:spcPts val="100"/>
                </a:spcBef>
                <a:spcAft>
                  <a:spcPts val="100"/>
                </a:spcAft>
              </a:pPr>
              <a:r>
                <a:rPr lang="en-US" sz="900" b="1">
                  <a:solidFill>
                    <a:srgbClr val="FFFFFF"/>
                  </a:solidFill>
                </a:rPr>
                <a:t>PowerEdge M-Series blade servers</a:t>
              </a:r>
            </a:p>
          </p:txBody>
        </p:sp>
        <p:sp>
          <p:nvSpPr>
            <p:cNvPr id="115" name="TextBox 114"/>
            <p:cNvSpPr txBox="1"/>
            <p:nvPr/>
          </p:nvSpPr>
          <p:spPr>
            <a:xfrm>
              <a:off x="7411159" y="5625974"/>
              <a:ext cx="2451592" cy="225500"/>
            </a:xfrm>
            <a:prstGeom prst="rect">
              <a:avLst/>
            </a:prstGeom>
            <a:noFill/>
          </p:spPr>
          <p:txBody>
            <a:bodyPr wrap="square" lIns="0" tIns="0" rIns="0" bIns="0" rtlCol="0" anchor="t" anchorCtr="0">
              <a:noAutofit/>
            </a:bodyPr>
            <a:lstStyle/>
            <a:p>
              <a:pPr>
                <a:lnSpc>
                  <a:spcPct val="90000"/>
                </a:lnSpc>
              </a:pPr>
              <a:r>
                <a:rPr lang="en-US" sz="700" b="1" smtClean="0"/>
                <a:t>C5220*, C6015, C6145, C6220*, C8000 series*</a:t>
              </a:r>
              <a:r>
                <a:rPr lang="en-US" sz="700" b="1"/>
                <a:t/>
              </a:r>
              <a:br>
                <a:rPr lang="en-US" sz="700" b="1"/>
              </a:br>
              <a:r>
                <a:rPr lang="en-US" sz="700" b="1" smtClean="0"/>
                <a:t>Cloud &amp; multi-node optimized</a:t>
              </a:r>
              <a:endParaRPr lang="en-US" sz="700" b="1"/>
            </a:p>
          </p:txBody>
        </p:sp>
        <p:pic>
          <p:nvPicPr>
            <p:cNvPr id="116" name="Picture 18"/>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7931237" y="5009186"/>
              <a:ext cx="838160" cy="52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 name="Picture 17"/>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9029379" y="5113158"/>
              <a:ext cx="882031" cy="2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 name="Rounded Rectangle 117"/>
            <p:cNvSpPr/>
            <p:nvPr/>
          </p:nvSpPr>
          <p:spPr>
            <a:xfrm>
              <a:off x="7331968" y="4860921"/>
              <a:ext cx="3061358" cy="1110140"/>
            </a:xfrm>
            <a:prstGeom prst="roundRect">
              <a:avLst>
                <a:gd name="adj" fmla="val 0"/>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45720" rtlCol="0" anchor="b" anchorCtr="0">
              <a:noAutofit/>
            </a:bodyPr>
            <a:lstStyle/>
            <a:p>
              <a:pPr>
                <a:lnSpc>
                  <a:spcPct val="90000"/>
                </a:lnSpc>
              </a:pPr>
              <a:endParaRPr lang="en-US" sz="1100" b="1">
                <a:solidFill>
                  <a:schemeClr val="bg1"/>
                </a:solidFill>
              </a:endParaRPr>
            </a:p>
          </p:txBody>
        </p:sp>
        <p:sp>
          <p:nvSpPr>
            <p:cNvPr id="119" name="Rounded Rectangle 118"/>
            <p:cNvSpPr/>
            <p:nvPr/>
          </p:nvSpPr>
          <p:spPr>
            <a:xfrm>
              <a:off x="2289383" y="4765092"/>
              <a:ext cx="4958902" cy="252345"/>
            </a:xfrm>
            <a:prstGeom prst="roundRect">
              <a:avLst>
                <a:gd name="adj" fmla="val 0"/>
              </a:avLst>
            </a:prstGeom>
            <a:solidFill>
              <a:schemeClr val="accent1"/>
            </a:solidFill>
            <a:ln w="12700">
              <a:solidFill>
                <a:schemeClr val="accent1"/>
              </a:solidFill>
            </a:ln>
            <a:effectLst/>
          </p:spPr>
          <p:txBody>
            <a:bodyPr wrap="square" lIns="45720" tIns="45720" rIns="0" bIns="45720" rtlCol="0" anchor="ctr" anchorCtr="0">
              <a:noAutofit/>
            </a:bodyPr>
            <a:lstStyle/>
            <a:p>
              <a:pPr>
                <a:lnSpc>
                  <a:spcPct val="90000"/>
                </a:lnSpc>
                <a:spcBef>
                  <a:spcPts val="100"/>
                </a:spcBef>
                <a:spcAft>
                  <a:spcPts val="100"/>
                </a:spcAft>
              </a:pPr>
              <a:r>
                <a:rPr lang="en-US" sz="900" b="1">
                  <a:solidFill>
                    <a:srgbClr val="FFFFFF"/>
                  </a:solidFill>
                </a:rPr>
                <a:t>PowerEdge tower servers</a:t>
              </a:r>
            </a:p>
          </p:txBody>
        </p:sp>
        <p:sp>
          <p:nvSpPr>
            <p:cNvPr id="120" name="Rounded Rectangle 119"/>
            <p:cNvSpPr/>
            <p:nvPr/>
          </p:nvSpPr>
          <p:spPr>
            <a:xfrm>
              <a:off x="7331968" y="4765092"/>
              <a:ext cx="3061361" cy="252345"/>
            </a:xfrm>
            <a:prstGeom prst="roundRect">
              <a:avLst>
                <a:gd name="adj" fmla="val 0"/>
              </a:avLst>
            </a:prstGeom>
            <a:solidFill>
              <a:schemeClr val="accent1"/>
            </a:solidFill>
            <a:ln w="12700">
              <a:solidFill>
                <a:schemeClr val="accent1"/>
              </a:solidFill>
            </a:ln>
            <a:effectLst/>
          </p:spPr>
          <p:txBody>
            <a:bodyPr wrap="square" lIns="45720" tIns="45720" rIns="0" bIns="45720" rtlCol="0" anchor="ctr" anchorCtr="0">
              <a:noAutofit/>
            </a:bodyPr>
            <a:lstStyle/>
            <a:p>
              <a:pPr>
                <a:lnSpc>
                  <a:spcPct val="90000"/>
                </a:lnSpc>
                <a:spcBef>
                  <a:spcPts val="100"/>
                </a:spcBef>
                <a:spcAft>
                  <a:spcPts val="100"/>
                </a:spcAft>
              </a:pPr>
              <a:r>
                <a:rPr lang="en-US" sz="900" b="1">
                  <a:solidFill>
                    <a:srgbClr val="FFFFFF"/>
                  </a:solidFill>
                </a:rPr>
                <a:t>PowerEdge C servers</a:t>
              </a:r>
            </a:p>
          </p:txBody>
        </p:sp>
      </p:grpSp>
      <p:sp>
        <p:nvSpPr>
          <p:cNvPr id="121" name="Rectangle 120"/>
          <p:cNvSpPr/>
          <p:nvPr/>
        </p:nvSpPr>
        <p:spPr>
          <a:xfrm>
            <a:off x="607606" y="5679339"/>
            <a:ext cx="6126480" cy="507831"/>
          </a:xfrm>
          <a:prstGeom prst="rect">
            <a:avLst/>
          </a:prstGeom>
        </p:spPr>
        <p:txBody>
          <a:bodyPr numCol="2">
            <a:noAutofit/>
          </a:bodyPr>
          <a:lstStyle/>
          <a:p>
            <a:pPr marL="115888" indent="-115888">
              <a:buAutoNum type="arabicPeriod"/>
            </a:pPr>
            <a:r>
              <a:rPr lang="en-US" sz="900">
                <a:solidFill>
                  <a:srgbClr val="444444"/>
                </a:solidFill>
              </a:rPr>
              <a:t>Partners can work </a:t>
            </a:r>
            <a:r>
              <a:rPr lang="en-US" sz="900" smtClean="0">
                <a:solidFill>
                  <a:srgbClr val="444444"/>
                </a:solidFill>
              </a:rPr>
              <a:t>with Dell </a:t>
            </a:r>
            <a:r>
              <a:rPr lang="en-US" sz="900">
                <a:solidFill>
                  <a:srgbClr val="444444"/>
                </a:solidFill>
              </a:rPr>
              <a:t>to </a:t>
            </a:r>
            <a:r>
              <a:rPr lang="en-US" sz="900" smtClean="0">
                <a:solidFill>
                  <a:srgbClr val="444444"/>
                </a:solidFill>
              </a:rPr>
              <a:t/>
            </a:r>
            <a:br>
              <a:rPr lang="en-US" sz="900" smtClean="0">
                <a:solidFill>
                  <a:srgbClr val="444444"/>
                </a:solidFill>
              </a:rPr>
            </a:br>
            <a:r>
              <a:rPr lang="en-US" sz="900" smtClean="0">
                <a:solidFill>
                  <a:srgbClr val="444444"/>
                </a:solidFill>
              </a:rPr>
              <a:t>create </a:t>
            </a:r>
            <a:r>
              <a:rPr lang="en-US" sz="900">
                <a:solidFill>
                  <a:srgbClr val="444444"/>
                </a:solidFill>
              </a:rPr>
              <a:t>custom </a:t>
            </a:r>
            <a:r>
              <a:rPr lang="en-US" sz="900" smtClean="0">
                <a:solidFill>
                  <a:srgbClr val="444444"/>
                </a:solidFill>
              </a:rPr>
              <a:t>data </a:t>
            </a:r>
            <a:r>
              <a:rPr lang="en-US" sz="900">
                <a:solidFill>
                  <a:srgbClr val="444444"/>
                </a:solidFill>
              </a:rPr>
              <a:t>solutions.  </a:t>
            </a:r>
          </a:p>
          <a:p>
            <a:pPr marL="115888" indent="-115888">
              <a:buAutoNum type="arabicPeriod"/>
            </a:pPr>
            <a:r>
              <a:rPr lang="en-US" sz="900">
                <a:solidFill>
                  <a:srgbClr val="444444"/>
                </a:solidFill>
              </a:rPr>
              <a:t>Small and medium business  </a:t>
            </a:r>
          </a:p>
          <a:p>
            <a:pPr marL="115888" indent="-115888">
              <a:buAutoNum type="arabicPeriod"/>
            </a:pPr>
            <a:r>
              <a:rPr lang="en-US" sz="900">
                <a:solidFill>
                  <a:srgbClr val="444444"/>
                </a:solidFill>
              </a:rPr>
              <a:t>Remote office/branch office  </a:t>
            </a:r>
          </a:p>
          <a:p>
            <a:pPr marL="115888" indent="-115888">
              <a:buAutoNum type="arabicPeriod"/>
            </a:pPr>
            <a:r>
              <a:rPr lang="en-US" sz="900">
                <a:solidFill>
                  <a:srgbClr val="444444"/>
                </a:solidFill>
              </a:rPr>
              <a:t>Small office/home office</a:t>
            </a:r>
          </a:p>
        </p:txBody>
      </p:sp>
    </p:spTree>
    <p:extLst>
      <p:ext uri="{BB962C8B-B14F-4D97-AF65-F5344CB8AC3E}">
        <p14:creationId xmlns:p14="http://schemas.microsoft.com/office/powerpoint/2010/main" val="317801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Dell Servers Strategy</a:t>
            </a:r>
            <a:endParaRPr lang="en-US"/>
          </a:p>
        </p:txBody>
      </p:sp>
      <p:sp>
        <p:nvSpPr>
          <p:cNvPr id="3" name="Content Placeholder 2"/>
          <p:cNvSpPr>
            <a:spLocks noGrp="1"/>
          </p:cNvSpPr>
          <p:nvPr>
            <p:ph idx="1"/>
          </p:nvPr>
        </p:nvSpPr>
        <p:spPr>
          <a:xfrm>
            <a:off x="5092466" y="1726036"/>
            <a:ext cx="6091194" cy="4206240"/>
          </a:xfrm>
        </p:spPr>
        <p:txBody>
          <a:bodyPr>
            <a:noAutofit/>
          </a:bodyPr>
          <a:lstStyle/>
          <a:p>
            <a:pPr marL="0" indent="0">
              <a:buNone/>
            </a:pPr>
            <a:r>
              <a:rPr lang="en-US" b="1" smtClean="0">
                <a:solidFill>
                  <a:schemeClr val="accent1"/>
                </a:solidFill>
              </a:rPr>
              <a:t>Superior customer benefit</a:t>
            </a:r>
          </a:p>
          <a:p>
            <a:r>
              <a:rPr lang="en-US" b="1" smtClean="0"/>
              <a:t>Greater IT efficiency </a:t>
            </a:r>
            <a:r>
              <a:rPr lang="en-US" smtClean="0"/>
              <a:t>— Optimize </a:t>
            </a:r>
            <a:r>
              <a:rPr lang="en-US"/>
              <a:t>costs and resource utilization for on-premises and cloud-enabled IT</a:t>
            </a:r>
          </a:p>
          <a:p>
            <a:r>
              <a:rPr lang="en-US" b="1" smtClean="0"/>
              <a:t>Superior IT agility </a:t>
            </a:r>
            <a:r>
              <a:rPr lang="en-US" smtClean="0"/>
              <a:t>— Scale </a:t>
            </a:r>
            <a:r>
              <a:rPr lang="en-US"/>
              <a:t>to meet today’s “always on, </a:t>
            </a:r>
            <a:r>
              <a:rPr lang="en-US" smtClean="0"/>
              <a:t/>
            </a:r>
            <a:br>
              <a:rPr lang="en-US" smtClean="0"/>
            </a:br>
            <a:r>
              <a:rPr lang="en-US" smtClean="0"/>
              <a:t>instant </a:t>
            </a:r>
            <a:r>
              <a:rPr lang="en-US"/>
              <a:t>access” demands simply and economically</a:t>
            </a:r>
            <a:endParaRPr lang="en-US" smtClean="0"/>
          </a:p>
          <a:p>
            <a:r>
              <a:rPr lang="en-US" b="1" smtClean="0"/>
              <a:t>Better IT reliability </a:t>
            </a:r>
            <a:r>
              <a:rPr lang="en-US" smtClean="0"/>
              <a:t>— Maximize </a:t>
            </a:r>
            <a:r>
              <a:rPr lang="en-US">
                <a:solidFill>
                  <a:srgbClr val="444444"/>
                </a:solidFill>
                <a:latin typeface="Museo Sans For Dell" panose="02000000000000000000" pitchFamily="2" charset="0"/>
              </a:rPr>
              <a:t>uptime to deliver results </a:t>
            </a:r>
            <a:r>
              <a:rPr lang="en-US" smtClean="0">
                <a:solidFill>
                  <a:srgbClr val="444444"/>
                </a:solidFill>
                <a:latin typeface="Museo Sans For Dell" panose="02000000000000000000" pitchFamily="2" charset="0"/>
              </a:rPr>
              <a:t/>
            </a:r>
            <a:br>
              <a:rPr lang="en-US" smtClean="0">
                <a:solidFill>
                  <a:srgbClr val="444444"/>
                </a:solidFill>
                <a:latin typeface="Museo Sans For Dell" panose="02000000000000000000" pitchFamily="2" charset="0"/>
              </a:rPr>
            </a:br>
            <a:r>
              <a:rPr lang="en-US" smtClean="0">
                <a:solidFill>
                  <a:srgbClr val="444444"/>
                </a:solidFill>
                <a:latin typeface="Museo Sans For Dell" panose="02000000000000000000" pitchFamily="2" charset="0"/>
              </a:rPr>
              <a:t>the </a:t>
            </a:r>
            <a:r>
              <a:rPr lang="en-US">
                <a:solidFill>
                  <a:srgbClr val="444444"/>
                </a:solidFill>
                <a:latin typeface="Museo Sans For Dell" panose="02000000000000000000" pitchFamily="2" charset="0"/>
              </a:rPr>
              <a:t>instant they are</a:t>
            </a:r>
            <a:r>
              <a:rPr lang="en-US" smtClean="0"/>
              <a:t> needed</a:t>
            </a:r>
            <a:endParaRPr lang="en-US"/>
          </a:p>
        </p:txBody>
      </p:sp>
      <p:sp>
        <p:nvSpPr>
          <p:cNvPr id="7" name="Rectangle 6"/>
          <p:cNvSpPr/>
          <p:nvPr/>
        </p:nvSpPr>
        <p:spPr>
          <a:xfrm>
            <a:off x="647857" y="4220494"/>
            <a:ext cx="3656648" cy="883770"/>
          </a:xfrm>
          <a:prstGeom prst="rect">
            <a:avLst/>
          </a:prstGeom>
          <a:solidFill>
            <a:schemeClr val="tx1"/>
          </a:solidFill>
          <a:ln>
            <a:noFill/>
          </a:ln>
          <a:effectLst/>
        </p:spPr>
        <p:txBody>
          <a:bodyPr wrap="square" lIns="91440" tIns="91440" rIns="91440" bIns="91440" rtlCol="0" anchor="ctr">
            <a:noAutofit/>
          </a:bodyPr>
          <a:lstStyle/>
          <a:p>
            <a:pPr algn="ctr">
              <a:lnSpc>
                <a:spcPct val="90000"/>
              </a:lnSpc>
              <a:spcBef>
                <a:spcPts val="600"/>
              </a:spcBef>
              <a:spcAft>
                <a:spcPts val="0"/>
              </a:spcAft>
            </a:pPr>
            <a:endParaRPr lang="en-US" sz="1600">
              <a:solidFill>
                <a:schemeClr val="bg1"/>
              </a:solidFill>
              <a:latin typeface="Museo Sans For Dell" panose="02000000000000000000" pitchFamily="2" charset="0"/>
            </a:endParaRPr>
          </a:p>
        </p:txBody>
      </p:sp>
      <p:sp>
        <p:nvSpPr>
          <p:cNvPr id="8" name="Rectangle 7"/>
          <p:cNvSpPr/>
          <p:nvPr/>
        </p:nvSpPr>
        <p:spPr>
          <a:xfrm>
            <a:off x="647857" y="3043552"/>
            <a:ext cx="3656648" cy="883770"/>
          </a:xfrm>
          <a:prstGeom prst="rect">
            <a:avLst/>
          </a:prstGeom>
          <a:solidFill>
            <a:schemeClr val="tx1"/>
          </a:solidFill>
          <a:ln>
            <a:noFill/>
          </a:ln>
          <a:effectLst/>
        </p:spPr>
        <p:txBody>
          <a:bodyPr wrap="square" lIns="91440" tIns="91440" rIns="91440" bIns="91440" rtlCol="0" anchor="ctr">
            <a:noAutofit/>
          </a:bodyPr>
          <a:lstStyle/>
          <a:p>
            <a:pPr algn="ctr">
              <a:lnSpc>
                <a:spcPct val="90000"/>
              </a:lnSpc>
              <a:spcBef>
                <a:spcPts val="600"/>
              </a:spcBef>
              <a:spcAft>
                <a:spcPts val="0"/>
              </a:spcAft>
            </a:pPr>
            <a:endParaRPr lang="en-US" sz="1600">
              <a:solidFill>
                <a:schemeClr val="bg1"/>
              </a:solidFill>
              <a:latin typeface="Museo Sans For Dell" panose="02000000000000000000" pitchFamily="2" charset="0"/>
            </a:endParaRPr>
          </a:p>
        </p:txBody>
      </p:sp>
      <p:sp>
        <p:nvSpPr>
          <p:cNvPr id="9" name="Rectangle 8"/>
          <p:cNvSpPr/>
          <p:nvPr/>
        </p:nvSpPr>
        <p:spPr>
          <a:xfrm>
            <a:off x="647857" y="1866610"/>
            <a:ext cx="3656648" cy="883770"/>
          </a:xfrm>
          <a:prstGeom prst="rect">
            <a:avLst/>
          </a:prstGeom>
          <a:solidFill>
            <a:schemeClr val="tx1"/>
          </a:solidFill>
          <a:ln>
            <a:noFill/>
          </a:ln>
          <a:effectLst/>
        </p:spPr>
        <p:txBody>
          <a:bodyPr wrap="square" lIns="91440" tIns="91440" rIns="91440" bIns="91440" rtlCol="0" anchor="ctr">
            <a:noAutofit/>
          </a:bodyPr>
          <a:lstStyle/>
          <a:p>
            <a:pPr algn="ctr">
              <a:lnSpc>
                <a:spcPct val="90000"/>
              </a:lnSpc>
              <a:spcBef>
                <a:spcPts val="600"/>
              </a:spcBef>
              <a:spcAft>
                <a:spcPts val="0"/>
              </a:spcAft>
            </a:pPr>
            <a:endParaRPr lang="en-US" sz="1600">
              <a:solidFill>
                <a:schemeClr val="bg1"/>
              </a:solidFill>
              <a:latin typeface="Museo Sans For Dell" panose="02000000000000000000" pitchFamily="2" charset="0"/>
            </a:endParaRPr>
          </a:p>
        </p:txBody>
      </p:sp>
      <p:sp>
        <p:nvSpPr>
          <p:cNvPr id="12" name="TextBox 11"/>
          <p:cNvSpPr txBox="1"/>
          <p:nvPr/>
        </p:nvSpPr>
        <p:spPr>
          <a:xfrm>
            <a:off x="804144" y="1899554"/>
            <a:ext cx="526306" cy="871314"/>
          </a:xfrm>
          <a:prstGeom prst="rect">
            <a:avLst/>
          </a:prstGeom>
          <a:noFill/>
          <a:ln>
            <a:noFill/>
          </a:ln>
        </p:spPr>
        <p:txBody>
          <a:bodyPr wrap="none" tIns="91440" bIns="91440" rtlCol="0" anchor="ctr">
            <a:noAutofit/>
          </a:bodyPr>
          <a:lstStyle/>
          <a:p>
            <a:pPr>
              <a:lnSpc>
                <a:spcPct val="90000"/>
              </a:lnSpc>
              <a:spcBef>
                <a:spcPts val="600"/>
              </a:spcBef>
              <a:spcAft>
                <a:spcPts val="0"/>
              </a:spcAft>
              <a:buClr>
                <a:srgbClr val="0085C3"/>
              </a:buClr>
            </a:pPr>
            <a:r>
              <a:rPr lang="en-US" sz="5000" b="1" smtClean="0">
                <a:solidFill>
                  <a:schemeClr val="bg1"/>
                </a:solidFill>
                <a:latin typeface="Museo Sans For Dell" panose="02000000000000000000" pitchFamily="2" charset="0"/>
              </a:rPr>
              <a:t>1</a:t>
            </a:r>
            <a:endParaRPr lang="en-GB" sz="5000" b="1" smtClean="0">
              <a:solidFill>
                <a:schemeClr val="bg1"/>
              </a:solidFill>
              <a:latin typeface="Museo Sans For Dell" panose="02000000000000000000" pitchFamily="2" charset="0"/>
            </a:endParaRPr>
          </a:p>
        </p:txBody>
      </p:sp>
      <p:sp>
        <p:nvSpPr>
          <p:cNvPr id="15" name="TextBox 14"/>
          <p:cNvSpPr txBox="1"/>
          <p:nvPr/>
        </p:nvSpPr>
        <p:spPr>
          <a:xfrm>
            <a:off x="681916" y="3079375"/>
            <a:ext cx="570685" cy="871314"/>
          </a:xfrm>
          <a:prstGeom prst="rect">
            <a:avLst/>
          </a:prstGeom>
          <a:noFill/>
          <a:ln>
            <a:noFill/>
          </a:ln>
        </p:spPr>
        <p:txBody>
          <a:bodyPr wrap="none" tIns="91440" bIns="91440" rtlCol="0" anchor="ctr">
            <a:noAutofit/>
          </a:bodyPr>
          <a:lstStyle/>
          <a:p>
            <a:pPr algn="ctr">
              <a:lnSpc>
                <a:spcPct val="90000"/>
              </a:lnSpc>
              <a:spcBef>
                <a:spcPts val="600"/>
              </a:spcBef>
              <a:spcAft>
                <a:spcPts val="0"/>
              </a:spcAft>
              <a:buClr>
                <a:srgbClr val="0085C3"/>
              </a:buClr>
            </a:pPr>
            <a:r>
              <a:rPr lang="en-US" sz="5000" b="1" smtClean="0">
                <a:solidFill>
                  <a:schemeClr val="bg1"/>
                </a:solidFill>
                <a:latin typeface="Museo Sans For Dell" panose="02000000000000000000" pitchFamily="2" charset="0"/>
              </a:rPr>
              <a:t>2</a:t>
            </a:r>
            <a:endParaRPr lang="en-GB" sz="5000" b="1" smtClean="0">
              <a:solidFill>
                <a:schemeClr val="bg1"/>
              </a:solidFill>
              <a:latin typeface="Museo Sans For Dell" panose="02000000000000000000" pitchFamily="2" charset="0"/>
            </a:endParaRPr>
          </a:p>
        </p:txBody>
      </p:sp>
      <p:sp>
        <p:nvSpPr>
          <p:cNvPr id="18" name="TextBox 17"/>
          <p:cNvSpPr txBox="1"/>
          <p:nvPr/>
        </p:nvSpPr>
        <p:spPr>
          <a:xfrm>
            <a:off x="695274" y="4253438"/>
            <a:ext cx="567398" cy="871314"/>
          </a:xfrm>
          <a:prstGeom prst="rect">
            <a:avLst/>
          </a:prstGeom>
          <a:noFill/>
          <a:ln>
            <a:noFill/>
          </a:ln>
        </p:spPr>
        <p:txBody>
          <a:bodyPr wrap="none" tIns="91440" bIns="91440" rtlCol="0" anchor="ctr">
            <a:noAutofit/>
          </a:bodyPr>
          <a:lstStyle/>
          <a:p>
            <a:pPr algn="ctr">
              <a:lnSpc>
                <a:spcPct val="90000"/>
              </a:lnSpc>
              <a:spcBef>
                <a:spcPts val="600"/>
              </a:spcBef>
              <a:spcAft>
                <a:spcPts val="0"/>
              </a:spcAft>
              <a:buClr>
                <a:srgbClr val="0085C3"/>
              </a:buClr>
            </a:pPr>
            <a:r>
              <a:rPr lang="en-US" sz="5000" b="1" smtClean="0">
                <a:solidFill>
                  <a:schemeClr val="bg1"/>
                </a:solidFill>
                <a:latin typeface="Museo Sans For Dell" panose="02000000000000000000" pitchFamily="2" charset="0"/>
              </a:rPr>
              <a:t>3</a:t>
            </a:r>
            <a:endParaRPr lang="en-GB" sz="5000" b="1" smtClean="0">
              <a:solidFill>
                <a:schemeClr val="bg1"/>
              </a:solidFill>
              <a:latin typeface="Museo Sans For Dell" panose="02000000000000000000" pitchFamily="2" charset="0"/>
            </a:endParaRPr>
          </a:p>
        </p:txBody>
      </p:sp>
      <p:sp>
        <p:nvSpPr>
          <p:cNvPr id="19" name="TextBox 18"/>
          <p:cNvSpPr txBox="1"/>
          <p:nvPr/>
        </p:nvSpPr>
        <p:spPr>
          <a:xfrm>
            <a:off x="1201778" y="3034164"/>
            <a:ext cx="3013221" cy="908303"/>
          </a:xfrm>
          <a:prstGeom prst="rect">
            <a:avLst/>
          </a:prstGeom>
          <a:noFill/>
          <a:ln>
            <a:noFill/>
          </a:ln>
        </p:spPr>
        <p:txBody>
          <a:bodyPr wrap="square" lIns="91403" tIns="45704" rIns="91403" bIns="45704" rtlCol="0" anchor="ctr">
            <a:noAutofit/>
          </a:bodyPr>
          <a:lstStyle/>
          <a:p>
            <a:pPr>
              <a:lnSpc>
                <a:spcPct val="90000"/>
              </a:lnSpc>
              <a:spcBef>
                <a:spcPts val="600"/>
              </a:spcBef>
              <a:spcAft>
                <a:spcPts val="0"/>
              </a:spcAft>
              <a:buClr>
                <a:srgbClr val="0085C3"/>
              </a:buClr>
            </a:pPr>
            <a:r>
              <a:rPr lang="en-US" sz="2000" smtClean="0">
                <a:solidFill>
                  <a:schemeClr val="bg1"/>
                </a:solidFill>
                <a:latin typeface="Museo Sans For Dell" panose="02000000000000000000" pitchFamily="2" charset="0"/>
              </a:rPr>
              <a:t>Optimize flexibility</a:t>
            </a:r>
            <a:br>
              <a:rPr lang="en-US" sz="2000" smtClean="0">
                <a:solidFill>
                  <a:schemeClr val="bg1"/>
                </a:solidFill>
                <a:latin typeface="Museo Sans For Dell" panose="02000000000000000000" pitchFamily="2" charset="0"/>
              </a:rPr>
            </a:br>
            <a:r>
              <a:rPr lang="en-US" sz="2000" smtClean="0">
                <a:solidFill>
                  <a:schemeClr val="bg1"/>
                </a:solidFill>
                <a:latin typeface="Museo Sans For Dell" panose="02000000000000000000" pitchFamily="2" charset="0"/>
              </a:rPr>
              <a:t>at </a:t>
            </a:r>
            <a:r>
              <a:rPr lang="en-US" sz="2000">
                <a:solidFill>
                  <a:schemeClr val="bg1"/>
                </a:solidFill>
                <a:latin typeface="Museo Sans For Dell" panose="02000000000000000000" pitchFamily="2" charset="0"/>
              </a:rPr>
              <a:t>any scale</a:t>
            </a:r>
          </a:p>
        </p:txBody>
      </p:sp>
      <p:sp>
        <p:nvSpPr>
          <p:cNvPr id="20" name="TextBox 19"/>
          <p:cNvSpPr txBox="1"/>
          <p:nvPr/>
        </p:nvSpPr>
        <p:spPr>
          <a:xfrm>
            <a:off x="1312088" y="1854342"/>
            <a:ext cx="3013221" cy="908303"/>
          </a:xfrm>
          <a:prstGeom prst="rect">
            <a:avLst/>
          </a:prstGeom>
          <a:noFill/>
          <a:ln>
            <a:noFill/>
          </a:ln>
        </p:spPr>
        <p:txBody>
          <a:bodyPr wrap="square" lIns="91403" tIns="45704" rIns="91403" bIns="45704" rtlCol="0" anchor="ctr">
            <a:noAutofit/>
          </a:bodyPr>
          <a:lstStyle/>
          <a:p>
            <a:pPr>
              <a:lnSpc>
                <a:spcPct val="90000"/>
              </a:lnSpc>
              <a:spcBef>
                <a:spcPts val="600"/>
              </a:spcBef>
              <a:buClr>
                <a:srgbClr val="0085C3"/>
              </a:buClr>
            </a:pPr>
            <a:r>
              <a:rPr lang="en-US" sz="2000">
                <a:solidFill>
                  <a:schemeClr val="bg1"/>
                </a:solidFill>
                <a:latin typeface="Museo Sans For Dell" panose="02000000000000000000" pitchFamily="2" charset="0"/>
              </a:rPr>
              <a:t>Maximize operational effectiveness</a:t>
            </a:r>
          </a:p>
        </p:txBody>
      </p:sp>
      <p:sp>
        <p:nvSpPr>
          <p:cNvPr id="21" name="TextBox 20"/>
          <p:cNvSpPr txBox="1"/>
          <p:nvPr/>
        </p:nvSpPr>
        <p:spPr>
          <a:xfrm>
            <a:off x="1254478" y="4208227"/>
            <a:ext cx="3013221" cy="908303"/>
          </a:xfrm>
          <a:prstGeom prst="rect">
            <a:avLst/>
          </a:prstGeom>
          <a:noFill/>
          <a:ln>
            <a:noFill/>
          </a:ln>
        </p:spPr>
        <p:txBody>
          <a:bodyPr wrap="square" lIns="91403" tIns="45704" rIns="91403" bIns="45704" rtlCol="0" anchor="ctr">
            <a:noAutofit/>
          </a:bodyPr>
          <a:lstStyle/>
          <a:p>
            <a:pPr>
              <a:lnSpc>
                <a:spcPct val="90000"/>
              </a:lnSpc>
              <a:spcBef>
                <a:spcPts val="600"/>
              </a:spcBef>
              <a:spcAft>
                <a:spcPts val="0"/>
              </a:spcAft>
              <a:buClr>
                <a:srgbClr val="0085C3"/>
              </a:buClr>
            </a:pPr>
            <a:r>
              <a:rPr lang="en-US" sz="2000">
                <a:solidFill>
                  <a:srgbClr val="FFFFFF"/>
                </a:solidFill>
                <a:latin typeface="Museo Sans For Dell" panose="02000000000000000000" pitchFamily="2" charset="0"/>
              </a:rPr>
              <a:t>Ensure worry-free computing</a:t>
            </a:r>
            <a:endParaRPr lang="en-US" sz="2000" b="1">
              <a:solidFill>
                <a:srgbClr val="FFFFFF"/>
              </a:solidFill>
              <a:latin typeface="Museo Sans For Dell" panose="02000000000000000000" pitchFamily="2" charset="0"/>
            </a:endParaRPr>
          </a:p>
        </p:txBody>
      </p:sp>
    </p:spTree>
    <p:extLst>
      <p:ext uri="{BB962C8B-B14F-4D97-AF65-F5344CB8AC3E}">
        <p14:creationId xmlns:p14="http://schemas.microsoft.com/office/powerpoint/2010/main" val="238937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Dell PowerEdge: Differentiating features</a:t>
            </a:r>
            <a:endParaRPr lang="en-US"/>
          </a:p>
        </p:txBody>
      </p:sp>
      <p:sp>
        <p:nvSpPr>
          <p:cNvPr id="7" name="Content Placeholder 6"/>
          <p:cNvSpPr>
            <a:spLocks noGrp="1"/>
          </p:cNvSpPr>
          <p:nvPr>
            <p:ph idx="1"/>
          </p:nvPr>
        </p:nvSpPr>
        <p:spPr>
          <a:xfrm>
            <a:off x="507868" y="1726036"/>
            <a:ext cx="12188825" cy="4206240"/>
          </a:xfrm>
        </p:spPr>
        <p:txBody>
          <a:bodyPr numCol="2">
            <a:noAutofit/>
          </a:bodyPr>
          <a:lstStyle/>
          <a:p>
            <a:pPr marL="0" indent="0">
              <a:buNone/>
            </a:pPr>
            <a:r>
              <a:rPr lang="en-US" b="1" smtClean="0">
                <a:solidFill>
                  <a:schemeClr val="accent4"/>
                </a:solidFill>
              </a:rPr>
              <a:t>Easy to use</a:t>
            </a:r>
          </a:p>
          <a:p>
            <a:r>
              <a:rPr lang="en-US" smtClean="0"/>
              <a:t>Agent-free monitoring</a:t>
            </a:r>
          </a:p>
          <a:p>
            <a:r>
              <a:rPr lang="en-US" smtClean="0"/>
              <a:t>Integrated Dell Remote Access Controller 7 </a:t>
            </a:r>
            <a:br>
              <a:rPr lang="en-US" smtClean="0"/>
            </a:br>
            <a:r>
              <a:rPr lang="en-US" smtClean="0"/>
              <a:t>(iDRAC7) with Lifecycle Controller </a:t>
            </a:r>
          </a:p>
          <a:p>
            <a:r>
              <a:rPr lang="en-US" smtClean="0"/>
              <a:t>Power profiles</a:t>
            </a:r>
          </a:p>
          <a:p>
            <a:r>
              <a:rPr lang="en-US" smtClean="0"/>
              <a:t>Integration with Microsoft</a:t>
            </a:r>
            <a:r>
              <a:rPr lang="en-US" sz="1300" baseline="40000" smtClean="0"/>
              <a:t>®</a:t>
            </a:r>
            <a:r>
              <a:rPr lang="en-US" smtClean="0"/>
              <a:t> System Center</a:t>
            </a:r>
          </a:p>
          <a:p>
            <a:pPr marL="0" indent="0">
              <a:buNone/>
            </a:pPr>
            <a:r>
              <a:rPr lang="en-US" b="1" smtClean="0">
                <a:solidFill>
                  <a:schemeClr val="accent4"/>
                </a:solidFill>
              </a:rPr>
              <a:t>Best alignment with application requirements</a:t>
            </a:r>
          </a:p>
          <a:p>
            <a:r>
              <a:rPr lang="en-US" smtClean="0"/>
              <a:t>Broad product portfolio, including blades, </a:t>
            </a:r>
            <a:br>
              <a:rPr lang="en-US" smtClean="0"/>
            </a:br>
            <a:r>
              <a:rPr lang="en-US" smtClean="0"/>
              <a:t>towers, racks and hyperscale</a:t>
            </a:r>
          </a:p>
          <a:p>
            <a:r>
              <a:rPr lang="en-US" smtClean="0"/>
              <a:t>Top performance features, including:</a:t>
            </a:r>
          </a:p>
          <a:p>
            <a:pPr lvl="1"/>
            <a:r>
              <a:rPr lang="en-US" smtClean="0"/>
              <a:t>Dell PowerEdge Express Flash PCIe solid-state </a:t>
            </a:r>
            <a:br>
              <a:rPr lang="en-US" smtClean="0"/>
            </a:br>
            <a:r>
              <a:rPr lang="en-US" smtClean="0"/>
              <a:t>storage device (SSD)</a:t>
            </a:r>
          </a:p>
          <a:p>
            <a:pPr lvl="1"/>
            <a:r>
              <a:rPr lang="en-US" smtClean="0"/>
              <a:t>Split drive planar for top drive performance</a:t>
            </a:r>
          </a:p>
          <a:p>
            <a:pPr lvl="1"/>
            <a:r>
              <a:rPr lang="en-US" smtClean="0"/>
              <a:t>Dell CacheCade</a:t>
            </a:r>
            <a:r>
              <a:rPr lang="en-US" sz="1300" baseline="40000"/>
              <a:t>™</a:t>
            </a:r>
            <a:r>
              <a:rPr lang="en-US" smtClean="0"/>
              <a:t> </a:t>
            </a:r>
          </a:p>
          <a:p>
            <a:pPr lvl="1"/>
            <a:endParaRPr lang="en-US" smtClean="0"/>
          </a:p>
          <a:p>
            <a:pPr marL="0" indent="0">
              <a:buNone/>
            </a:pPr>
            <a:r>
              <a:rPr lang="en-US" b="1" smtClean="0">
                <a:solidFill>
                  <a:schemeClr val="accent4"/>
                </a:solidFill>
              </a:rPr>
              <a:t>Best uptime and cost containment</a:t>
            </a:r>
          </a:p>
          <a:p>
            <a:r>
              <a:rPr lang="en-US" smtClean="0"/>
              <a:t>Dell Fresh Air thermals</a:t>
            </a:r>
          </a:p>
          <a:p>
            <a:r>
              <a:rPr lang="en-US" smtClean="0"/>
              <a:t>Power-monitoring accuracy and extended </a:t>
            </a:r>
            <a:br>
              <a:rPr lang="en-US" smtClean="0"/>
            </a:br>
            <a:r>
              <a:rPr lang="en-US" smtClean="0"/>
              <a:t>power range </a:t>
            </a:r>
          </a:p>
          <a:p>
            <a:r>
              <a:rPr lang="en-US" smtClean="0"/>
              <a:t>Redundant hypervisors </a:t>
            </a:r>
            <a:br>
              <a:rPr lang="en-US" smtClean="0"/>
            </a:br>
            <a:r>
              <a:rPr lang="en-US" smtClean="0"/>
              <a:t>(Secure Digital [SD] cards)</a:t>
            </a:r>
          </a:p>
          <a:p>
            <a:r>
              <a:rPr lang="en-US" smtClean="0"/>
              <a:t>Memory page retire</a:t>
            </a:r>
          </a:p>
          <a:p>
            <a:r>
              <a:rPr lang="en-US" smtClean="0"/>
              <a:t>Memory configuration error notification </a:t>
            </a:r>
          </a:p>
          <a:p>
            <a:pPr marL="0" indent="0">
              <a:buNone/>
            </a:pPr>
            <a:r>
              <a:rPr lang="en-US" b="1" smtClean="0">
                <a:solidFill>
                  <a:schemeClr val="accent4"/>
                </a:solidFill>
              </a:rPr>
              <a:t>Flexibility to protect IT investments</a:t>
            </a:r>
          </a:p>
          <a:p>
            <a:r>
              <a:rPr lang="en-US" smtClean="0"/>
              <a:t>Dell PowerEdge Select Network Adapters</a:t>
            </a:r>
          </a:p>
          <a:p>
            <a:r>
              <a:rPr lang="en-US" smtClean="0"/>
              <a:t>Switch-independent network interface </a:t>
            </a:r>
            <a:br>
              <a:rPr lang="en-US" smtClean="0"/>
            </a:br>
            <a:r>
              <a:rPr lang="en-US" smtClean="0"/>
              <a:t>card (NIC) partitioning</a:t>
            </a:r>
          </a:p>
          <a:p>
            <a:endParaRPr lang="en-US" smtClean="0"/>
          </a:p>
          <a:p>
            <a:pPr lvl="1"/>
            <a:endParaRPr lang="en-US" smtClean="0"/>
          </a:p>
          <a:p>
            <a:endParaRPr lang="en-US"/>
          </a:p>
        </p:txBody>
      </p:sp>
    </p:spTree>
    <p:extLst>
      <p:ext uri="{BB962C8B-B14F-4D97-AF65-F5344CB8AC3E}">
        <p14:creationId xmlns:p14="http://schemas.microsoft.com/office/powerpoint/2010/main" val="34290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PowerEdge servers: industry-leading innovation</a:t>
            </a:r>
            <a:endParaRPr lang="en-US"/>
          </a:p>
        </p:txBody>
      </p:sp>
      <p:sp>
        <p:nvSpPr>
          <p:cNvPr id="10" name="Content Placeholder 2"/>
          <p:cNvSpPr>
            <a:spLocks noGrp="1"/>
          </p:cNvSpPr>
          <p:nvPr>
            <p:ph idx="1"/>
          </p:nvPr>
        </p:nvSpPr>
        <p:spPr>
          <a:xfrm>
            <a:off x="507867" y="5085348"/>
            <a:ext cx="10969943" cy="846928"/>
          </a:xfrm>
        </p:spPr>
        <p:txBody>
          <a:bodyPr>
            <a:noAutofit/>
          </a:bodyPr>
          <a:lstStyle/>
          <a:p>
            <a:pPr marL="0" indent="0">
              <a:buNone/>
            </a:pPr>
            <a:r>
              <a:rPr lang="en-US" b="1" smtClean="0"/>
              <a:t>Deploy virtualized infrastructure on the world’s most reliable VMware platforms, using Dell Fault Resilient Memory and redundant embedded hypervisors.</a:t>
            </a:r>
            <a:r>
              <a:rPr lang="en-US" b="1" baseline="30000" smtClean="0"/>
              <a:t>5</a:t>
            </a:r>
          </a:p>
          <a:p>
            <a:endParaRPr lang="en-US" b="1"/>
          </a:p>
        </p:txBody>
      </p:sp>
      <p:grpSp>
        <p:nvGrpSpPr>
          <p:cNvPr id="11" name="Group 10"/>
          <p:cNvGrpSpPr/>
          <p:nvPr/>
        </p:nvGrpSpPr>
        <p:grpSpPr>
          <a:xfrm>
            <a:off x="1526039" y="2107107"/>
            <a:ext cx="9136746" cy="2419790"/>
            <a:chOff x="1572733" y="2107107"/>
            <a:chExt cx="9136746" cy="2419790"/>
          </a:xfrm>
        </p:grpSpPr>
        <p:sp>
          <p:nvSpPr>
            <p:cNvPr id="12" name="Rectangle 11"/>
            <p:cNvSpPr/>
            <p:nvPr/>
          </p:nvSpPr>
          <p:spPr>
            <a:xfrm>
              <a:off x="1572733" y="2107107"/>
              <a:ext cx="4754879" cy="1109779"/>
            </a:xfrm>
            <a:prstGeom prst="rect">
              <a:avLst/>
            </a:prstGeom>
            <a:solidFill>
              <a:schemeClr val="accent4"/>
            </a:solidFill>
            <a:effectLst/>
          </p:spPr>
          <p:txBody>
            <a:bodyPr wrap="square" lIns="182880" tIns="182880" rIns="182880" bIns="182880" rtlCol="0" anchor="t">
              <a:noAutofit/>
            </a:bodyPr>
            <a:lstStyle/>
            <a:p>
              <a:pPr marL="0" lvl="1">
                <a:lnSpc>
                  <a:spcPct val="90000"/>
                </a:lnSpc>
                <a:spcBef>
                  <a:spcPts val="1200"/>
                </a:spcBef>
                <a:spcAft>
                  <a:spcPts val="100"/>
                </a:spcAft>
                <a:buClr>
                  <a:srgbClr val="0085C3"/>
                </a:buClr>
              </a:pPr>
              <a:r>
                <a:rPr lang="en-US" sz="1800">
                  <a:solidFill>
                    <a:srgbClr val="FFFFFF"/>
                  </a:solidFill>
                  <a:latin typeface="Museo Sans For Dell" pitchFamily="2" charset="0"/>
                  <a:ea typeface="Museo Sans For Dell" pitchFamily="2" charset="0"/>
                </a:rPr>
                <a:t>Dell PowerEdge </a:t>
              </a:r>
              <a:r>
                <a:rPr lang="en-US" sz="1800" smtClean="0">
                  <a:solidFill>
                    <a:srgbClr val="FFFFFF"/>
                  </a:solidFill>
                  <a:latin typeface="Museo Sans For Dell" pitchFamily="2" charset="0"/>
                  <a:ea typeface="Museo Sans For Dell" pitchFamily="2" charset="0"/>
                </a:rPr>
                <a:t>R720 provides the </a:t>
              </a:r>
              <a:br>
                <a:rPr lang="en-US" sz="1800" smtClean="0">
                  <a:solidFill>
                    <a:srgbClr val="FFFFFF"/>
                  </a:solidFill>
                  <a:latin typeface="Museo Sans For Dell" pitchFamily="2" charset="0"/>
                  <a:ea typeface="Museo Sans For Dell" pitchFamily="2" charset="0"/>
                </a:rPr>
              </a:br>
              <a:r>
                <a:rPr lang="en-US" sz="1800" smtClean="0">
                  <a:solidFill>
                    <a:srgbClr val="FFFFFF"/>
                  </a:solidFill>
                  <a:latin typeface="Museo Sans For Dell" pitchFamily="2" charset="0"/>
                  <a:ea typeface="Museo Sans For Dell" pitchFamily="2" charset="0"/>
                </a:rPr>
                <a:t>world’s </a:t>
              </a:r>
              <a:r>
                <a:rPr lang="en-US" sz="1800">
                  <a:solidFill>
                    <a:srgbClr val="FFFFFF"/>
                  </a:solidFill>
                  <a:latin typeface="Museo Sans For Dell" pitchFamily="2" charset="0"/>
                  <a:ea typeface="Museo Sans For Dell" pitchFamily="2" charset="0"/>
                </a:rPr>
                <a:t>best two-processor Linux</a:t>
              </a:r>
              <a:r>
                <a:rPr lang="en-US" sz="1400" baseline="30000" smtClean="0">
                  <a:solidFill>
                    <a:srgbClr val="FFFFFF"/>
                  </a:solidFill>
                  <a:latin typeface="Museo Sans For Dell" pitchFamily="2" charset="0"/>
                  <a:ea typeface="Museo Sans For Dell" pitchFamily="2" charset="0"/>
                </a:rPr>
                <a:t>®</a:t>
              </a:r>
              <a:r>
                <a:rPr lang="en-US" sz="1800">
                  <a:solidFill>
                    <a:srgbClr val="FFFFFF"/>
                  </a:solidFill>
                  <a:latin typeface="Museo Sans For Dell" pitchFamily="2" charset="0"/>
                  <a:ea typeface="Museo Sans For Dell" pitchFamily="2" charset="0"/>
                </a:rPr>
                <a:t> </a:t>
              </a:r>
              <a:r>
                <a:rPr lang="en-US" sz="1800" smtClean="0">
                  <a:solidFill>
                    <a:srgbClr val="FFFFFF"/>
                  </a:solidFill>
                  <a:latin typeface="Museo Sans For Dell" pitchFamily="2" charset="0"/>
                  <a:ea typeface="Museo Sans For Dell" pitchFamily="2" charset="0"/>
                </a:rPr>
                <a:t>SAP</a:t>
              </a:r>
              <a:r>
                <a:rPr lang="en-US" sz="1400" baseline="30000">
                  <a:solidFill>
                    <a:srgbClr val="FFFFFF"/>
                  </a:solidFill>
                  <a:latin typeface="Museo Sans For Dell" pitchFamily="2" charset="0"/>
                  <a:ea typeface="Museo Sans For Dell" pitchFamily="2" charset="0"/>
                </a:rPr>
                <a:t>®</a:t>
              </a:r>
              <a:r>
                <a:rPr lang="en-US" sz="1800">
                  <a:solidFill>
                    <a:srgbClr val="FFFFFF"/>
                  </a:solidFill>
                  <a:latin typeface="Museo Sans For Dell" pitchFamily="2" charset="0"/>
                  <a:ea typeface="Museo Sans For Dell" pitchFamily="2" charset="0"/>
                </a:rPr>
                <a:t> </a:t>
              </a:r>
              <a:r>
                <a:rPr lang="en-US" sz="1800" smtClean="0">
                  <a:solidFill>
                    <a:srgbClr val="FFFFFF"/>
                  </a:solidFill>
                  <a:latin typeface="Museo Sans For Dell" pitchFamily="2" charset="0"/>
                  <a:ea typeface="Museo Sans For Dell" pitchFamily="2" charset="0"/>
                </a:rPr>
                <a:t/>
              </a:r>
              <a:br>
                <a:rPr lang="en-US" sz="1800" smtClean="0">
                  <a:solidFill>
                    <a:srgbClr val="FFFFFF"/>
                  </a:solidFill>
                  <a:latin typeface="Museo Sans For Dell" pitchFamily="2" charset="0"/>
                  <a:ea typeface="Museo Sans For Dell" pitchFamily="2" charset="0"/>
                </a:rPr>
              </a:br>
              <a:r>
                <a:rPr lang="en-US" sz="1800" smtClean="0">
                  <a:solidFill>
                    <a:srgbClr val="FFFFFF"/>
                  </a:solidFill>
                  <a:latin typeface="Museo Sans For Dell" pitchFamily="2" charset="0"/>
                  <a:ea typeface="Museo Sans For Dell" pitchFamily="2" charset="0"/>
                </a:rPr>
                <a:t>SD </a:t>
              </a:r>
              <a:r>
                <a:rPr lang="en-US" sz="1800">
                  <a:solidFill>
                    <a:srgbClr val="FFFFFF"/>
                  </a:solidFill>
                  <a:latin typeface="Museo Sans For Dell" pitchFamily="2" charset="0"/>
                  <a:ea typeface="Museo Sans For Dell" pitchFamily="2" charset="0"/>
                </a:rPr>
                <a:t>performance.</a:t>
              </a:r>
              <a:r>
                <a:rPr lang="en-US" sz="1800" baseline="30000">
                  <a:solidFill>
                    <a:srgbClr val="FFFFFF"/>
                  </a:solidFill>
                  <a:latin typeface="Museo Sans For Dell" pitchFamily="2" charset="0"/>
                  <a:ea typeface="Museo Sans For Dell" pitchFamily="2" charset="0"/>
                </a:rPr>
                <a:t>1</a:t>
              </a:r>
            </a:p>
          </p:txBody>
        </p:sp>
        <p:sp>
          <p:nvSpPr>
            <p:cNvPr id="13" name="Rectangle 12"/>
            <p:cNvSpPr/>
            <p:nvPr/>
          </p:nvSpPr>
          <p:spPr>
            <a:xfrm>
              <a:off x="6327612" y="3612497"/>
              <a:ext cx="4297680" cy="914400"/>
            </a:xfrm>
            <a:prstGeom prst="rect">
              <a:avLst/>
            </a:prstGeom>
            <a:solidFill>
              <a:schemeClr val="accent4"/>
            </a:solidFill>
            <a:effectLst/>
          </p:spPr>
          <p:txBody>
            <a:bodyPr wrap="square" lIns="182880" tIns="182880" rIns="182880" bIns="182880" rtlCol="0" anchor="t">
              <a:noAutofit/>
            </a:bodyPr>
            <a:lstStyle/>
            <a:p>
              <a:pPr marL="0" lvl="1">
                <a:lnSpc>
                  <a:spcPct val="90000"/>
                </a:lnSpc>
                <a:spcBef>
                  <a:spcPts val="1200"/>
                </a:spcBef>
                <a:spcAft>
                  <a:spcPts val="100"/>
                </a:spcAft>
                <a:buClr>
                  <a:srgbClr val="0085C3"/>
                </a:buClr>
              </a:pPr>
              <a:r>
                <a:rPr lang="en-US" sz="1800">
                  <a:solidFill>
                    <a:srgbClr val="FFFFFF"/>
                  </a:solidFill>
                  <a:latin typeface="Museo Sans For Dell" pitchFamily="2" charset="0"/>
                  <a:ea typeface="Museo Sans For Dell" pitchFamily="2" charset="0"/>
                </a:rPr>
                <a:t>Dell PowerEdge M620 is </a:t>
              </a:r>
              <a:r>
                <a:rPr lang="en-US" sz="1800" smtClean="0">
                  <a:solidFill>
                    <a:srgbClr val="FFFFFF"/>
                  </a:solidFill>
                  <a:latin typeface="Museo Sans For Dell" pitchFamily="2" charset="0"/>
                  <a:ea typeface="Museo Sans For Dell" pitchFamily="2" charset="0"/>
                </a:rPr>
                <a:t>the world’s </a:t>
              </a:r>
              <a:r>
                <a:rPr lang="en-US" sz="1800">
                  <a:solidFill>
                    <a:srgbClr val="FFFFFF"/>
                  </a:solidFill>
                  <a:latin typeface="Museo Sans For Dell" pitchFamily="2" charset="0"/>
                  <a:ea typeface="Museo Sans For Dell" pitchFamily="2" charset="0"/>
                </a:rPr>
                <a:t>most </a:t>
              </a:r>
              <a:r>
                <a:rPr lang="en-US" sz="1800" smtClean="0">
                  <a:solidFill>
                    <a:srgbClr val="FFFFFF"/>
                  </a:solidFill>
                  <a:latin typeface="Museo Sans For Dell" pitchFamily="2" charset="0"/>
                  <a:ea typeface="Museo Sans For Dell" pitchFamily="2" charset="0"/>
                </a:rPr>
                <a:t>power-efficient blade </a:t>
              </a:r>
              <a:r>
                <a:rPr lang="en-US" sz="1800">
                  <a:solidFill>
                    <a:srgbClr val="FFFFFF"/>
                  </a:solidFill>
                  <a:latin typeface="Museo Sans For Dell" pitchFamily="2" charset="0"/>
                  <a:ea typeface="Museo Sans For Dell" pitchFamily="2" charset="0"/>
                </a:rPr>
                <a:t>server.</a:t>
              </a:r>
              <a:r>
                <a:rPr lang="en-US" sz="1800" baseline="30000">
                  <a:solidFill>
                    <a:srgbClr val="FFFFFF"/>
                  </a:solidFill>
                  <a:latin typeface="Museo Sans For Dell" pitchFamily="2" charset="0"/>
                  <a:ea typeface="Museo Sans For Dell" pitchFamily="2" charset="0"/>
                </a:rPr>
                <a:t>3</a:t>
              </a:r>
            </a:p>
          </p:txBody>
        </p:sp>
        <p:sp>
          <p:nvSpPr>
            <p:cNvPr id="14" name="Rectangle 13"/>
            <p:cNvSpPr/>
            <p:nvPr/>
          </p:nvSpPr>
          <p:spPr>
            <a:xfrm>
              <a:off x="6568288" y="2494992"/>
              <a:ext cx="4141191" cy="914400"/>
            </a:xfrm>
            <a:prstGeom prst="rect">
              <a:avLst/>
            </a:prstGeom>
            <a:solidFill>
              <a:schemeClr val="accent4"/>
            </a:solidFill>
            <a:effectLst/>
          </p:spPr>
          <p:txBody>
            <a:bodyPr wrap="square" lIns="182880" tIns="182880" rIns="182880" bIns="182880" rtlCol="0" anchor="t">
              <a:noAutofit/>
            </a:bodyPr>
            <a:lstStyle/>
            <a:p>
              <a:pPr marL="0" lvl="1">
                <a:spcBef>
                  <a:spcPts val="1200"/>
                </a:spcBef>
                <a:spcAft>
                  <a:spcPts val="100"/>
                </a:spcAft>
                <a:buClr>
                  <a:srgbClr val="0085C3"/>
                </a:buClr>
              </a:pPr>
              <a:r>
                <a:rPr lang="en-US" sz="1800">
                  <a:solidFill>
                    <a:srgbClr val="FFFFFF"/>
                  </a:solidFill>
                  <a:latin typeface="Museo Sans For Dell" pitchFamily="2" charset="0"/>
                  <a:ea typeface="Museo Sans For Dell" pitchFamily="2" charset="0"/>
                </a:rPr>
                <a:t>Dell </a:t>
              </a:r>
              <a:r>
                <a:rPr lang="en-US" sz="1800" smtClean="0">
                  <a:solidFill>
                    <a:srgbClr val="FFFFFF"/>
                  </a:solidFill>
                  <a:latin typeface="Museo Sans For Dell" pitchFamily="2" charset="0"/>
                  <a:ea typeface="Museo Sans For Dell" pitchFamily="2" charset="0"/>
                </a:rPr>
                <a:t>PowerEdge R720 is </a:t>
              </a:r>
              <a:r>
                <a:rPr lang="en-US" sz="1800">
                  <a:solidFill>
                    <a:srgbClr val="FFFFFF"/>
                  </a:solidFill>
                  <a:latin typeface="Museo Sans For Dell" pitchFamily="2" charset="0"/>
                  <a:ea typeface="Museo Sans For Dell" pitchFamily="2" charset="0"/>
                </a:rPr>
                <a:t>the </a:t>
              </a:r>
              <a:r>
                <a:rPr lang="en-US" sz="1800" smtClean="0">
                  <a:solidFill>
                    <a:srgbClr val="FFFFFF"/>
                  </a:solidFill>
                  <a:latin typeface="Museo Sans For Dell" pitchFamily="2" charset="0"/>
                  <a:ea typeface="Museo Sans For Dell" pitchFamily="2" charset="0"/>
                </a:rPr>
                <a:t>world’s most power-efficient </a:t>
              </a:r>
              <a:r>
                <a:rPr lang="en-US" sz="1800">
                  <a:solidFill>
                    <a:srgbClr val="FFFFFF"/>
                  </a:solidFill>
                  <a:latin typeface="Museo Sans For Dell" pitchFamily="2" charset="0"/>
                  <a:ea typeface="Museo Sans For Dell" pitchFamily="2" charset="0"/>
                </a:rPr>
                <a:t>server.</a:t>
              </a:r>
              <a:r>
                <a:rPr lang="en-US" sz="1800" baseline="30000">
                  <a:solidFill>
                    <a:srgbClr val="FFFFFF"/>
                  </a:solidFill>
                  <a:latin typeface="Museo Sans For Dell" pitchFamily="2" charset="0"/>
                  <a:ea typeface="Museo Sans For Dell" pitchFamily="2" charset="0"/>
                </a:rPr>
                <a:t>4</a:t>
              </a:r>
            </a:p>
          </p:txBody>
        </p:sp>
        <p:sp>
          <p:nvSpPr>
            <p:cNvPr id="15" name="Rectangle 14"/>
            <p:cNvSpPr/>
            <p:nvPr/>
          </p:nvSpPr>
          <p:spPr>
            <a:xfrm>
              <a:off x="1742180" y="3409392"/>
              <a:ext cx="4417922" cy="914400"/>
            </a:xfrm>
            <a:prstGeom prst="rect">
              <a:avLst/>
            </a:prstGeom>
            <a:solidFill>
              <a:schemeClr val="accent4"/>
            </a:solidFill>
            <a:effectLst/>
          </p:spPr>
          <p:txBody>
            <a:bodyPr wrap="square" lIns="182880" tIns="182880" rIns="182880" bIns="182880" rtlCol="0" anchor="t">
              <a:noAutofit/>
            </a:bodyPr>
            <a:lstStyle/>
            <a:p>
              <a:pPr marL="0" lvl="1">
                <a:lnSpc>
                  <a:spcPct val="90000"/>
                </a:lnSpc>
                <a:spcBef>
                  <a:spcPts val="1200"/>
                </a:spcBef>
                <a:spcAft>
                  <a:spcPts val="100"/>
                </a:spcAft>
                <a:buClr>
                  <a:srgbClr val="0085C3"/>
                </a:buClr>
              </a:pPr>
              <a:r>
                <a:rPr lang="en-US" sz="1800">
                  <a:solidFill>
                    <a:srgbClr val="FFFFFF"/>
                  </a:solidFill>
                  <a:latin typeface="Museo Sans For Dell" pitchFamily="2" charset="0"/>
                  <a:ea typeface="Museo Sans For Dell" pitchFamily="2" charset="0"/>
                </a:rPr>
                <a:t>Dell </a:t>
              </a:r>
              <a:r>
                <a:rPr lang="en-US" sz="1800" smtClean="0">
                  <a:solidFill>
                    <a:srgbClr val="FFFFFF"/>
                  </a:solidFill>
                  <a:latin typeface="Museo Sans For Dell" pitchFamily="2" charset="0"/>
                  <a:ea typeface="Museo Sans For Dell" pitchFamily="2" charset="0"/>
                </a:rPr>
                <a:t>PowerEdge R720 is </a:t>
              </a:r>
              <a:r>
                <a:rPr lang="en-US" sz="1800">
                  <a:solidFill>
                    <a:srgbClr val="FFFFFF"/>
                  </a:solidFill>
                  <a:latin typeface="Museo Sans For Dell" pitchFamily="2" charset="0"/>
                  <a:ea typeface="Museo Sans For Dell" pitchFamily="2" charset="0"/>
                </a:rPr>
                <a:t>the </a:t>
              </a:r>
              <a:r>
                <a:rPr lang="en-US" sz="1800" smtClean="0">
                  <a:solidFill>
                    <a:srgbClr val="FFFFFF"/>
                  </a:solidFill>
                  <a:latin typeface="Museo Sans For Dell" pitchFamily="2" charset="0"/>
                  <a:ea typeface="Museo Sans For Dell" pitchFamily="2" charset="0"/>
                </a:rPr>
                <a:t>world’s </a:t>
              </a:r>
              <a:r>
                <a:rPr lang="en-US" sz="1800">
                  <a:solidFill>
                    <a:srgbClr val="FFFFFF"/>
                  </a:solidFill>
                  <a:latin typeface="Museo Sans For Dell" pitchFamily="2" charset="0"/>
                  <a:ea typeface="Museo Sans For Dell" pitchFamily="2" charset="0"/>
                </a:rPr>
                <a:t>most </a:t>
              </a:r>
              <a:r>
                <a:rPr lang="en-US" sz="1800" smtClean="0">
                  <a:solidFill>
                    <a:srgbClr val="FFFFFF"/>
                  </a:solidFill>
                  <a:latin typeface="Museo Sans For Dell" pitchFamily="2" charset="0"/>
                  <a:ea typeface="Museo Sans For Dell" pitchFamily="2" charset="0"/>
                </a:rPr>
                <a:t>power-efficient </a:t>
              </a:r>
              <a:r>
                <a:rPr lang="en-US" sz="1800">
                  <a:solidFill>
                    <a:srgbClr val="FFFFFF"/>
                  </a:solidFill>
                  <a:latin typeface="Museo Sans For Dell" pitchFamily="2" charset="0"/>
                  <a:ea typeface="Museo Sans For Dell" pitchFamily="2" charset="0"/>
                </a:rPr>
                <a:t>rack server.</a:t>
              </a:r>
              <a:r>
                <a:rPr lang="en-US" sz="1800" baseline="30000">
                  <a:solidFill>
                    <a:srgbClr val="FFFFFF"/>
                  </a:solidFill>
                  <a:latin typeface="Museo Sans For Dell" pitchFamily="2" charset="0"/>
                  <a:ea typeface="Museo Sans For Dell" pitchFamily="2" charset="0"/>
                </a:rPr>
                <a:t>2</a:t>
              </a:r>
            </a:p>
          </p:txBody>
        </p:sp>
      </p:grpSp>
    </p:spTree>
    <p:extLst>
      <p:ext uri="{BB962C8B-B14F-4D97-AF65-F5344CB8AC3E}">
        <p14:creationId xmlns:p14="http://schemas.microsoft.com/office/powerpoint/2010/main" val="217201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a:t>
            </a:r>
            <a:r>
              <a:rPr lang="en-US"/>
              <a:t>in it for </a:t>
            </a:r>
            <a:r>
              <a:rPr lang="en-US" smtClean="0"/>
              <a:t>you?</a:t>
            </a:r>
            <a:endParaRPr lang="en-US"/>
          </a:p>
        </p:txBody>
      </p:sp>
      <p:sp>
        <p:nvSpPr>
          <p:cNvPr id="3" name="Content Placeholder 2"/>
          <p:cNvSpPr>
            <a:spLocks noGrp="1"/>
          </p:cNvSpPr>
          <p:nvPr>
            <p:ph idx="1"/>
          </p:nvPr>
        </p:nvSpPr>
        <p:spPr/>
        <p:txBody>
          <a:bodyPr>
            <a:noAutofit/>
          </a:bodyPr>
          <a:lstStyle/>
          <a:p>
            <a:pPr marL="0" indent="0">
              <a:spcAft>
                <a:spcPts val="400"/>
              </a:spcAft>
              <a:buNone/>
            </a:pPr>
            <a:r>
              <a:rPr lang="en-US" sz="1400" b="1" smtClean="0">
                <a:solidFill>
                  <a:schemeClr val="accent2"/>
                </a:solidFill>
              </a:rPr>
              <a:t>Market validation for Dell PowerEdge servers</a:t>
            </a:r>
          </a:p>
          <a:p>
            <a:pPr marL="0" indent="0">
              <a:spcAft>
                <a:spcPts val="400"/>
              </a:spcAft>
              <a:buNone/>
            </a:pPr>
            <a:r>
              <a:rPr lang="en-US" sz="1400" b="1" smtClean="0"/>
              <a:t>Achieve more: </a:t>
            </a:r>
            <a:r>
              <a:rPr lang="en-US" sz="1400" smtClean="0"/>
              <a:t>Turn your customers' business workloads into engines for growth. </a:t>
            </a:r>
          </a:p>
          <a:p>
            <a:pPr>
              <a:spcAft>
                <a:spcPts val="400"/>
              </a:spcAft>
            </a:pPr>
            <a:r>
              <a:rPr lang="en-US" sz="1400" smtClean="0"/>
              <a:t>Protect your customers' investment by providing a flexible IT architecture. </a:t>
            </a:r>
          </a:p>
          <a:p>
            <a:pPr>
              <a:spcAft>
                <a:spcPts val="400"/>
              </a:spcAft>
            </a:pPr>
            <a:r>
              <a:rPr lang="en-US" sz="1400" smtClean="0"/>
              <a:t>Enable your customers to access information faster for insightful decisions. </a:t>
            </a:r>
          </a:p>
          <a:p>
            <a:pPr marL="0" indent="0">
              <a:spcAft>
                <a:spcPts val="400"/>
              </a:spcAft>
              <a:buNone/>
            </a:pPr>
            <a:endParaRPr lang="en-US" sz="1400" smtClean="0"/>
          </a:p>
          <a:p>
            <a:pPr marL="0" indent="0">
              <a:spcAft>
                <a:spcPts val="400"/>
              </a:spcAft>
              <a:buNone/>
            </a:pPr>
            <a:r>
              <a:rPr lang="en-US" sz="1400" b="1" smtClean="0"/>
              <a:t>Deliver real results faster: </a:t>
            </a:r>
            <a:r>
              <a:rPr lang="en-US" sz="1400" smtClean="0"/>
              <a:t>Accelerate time to value via end-to-end workload solutions. </a:t>
            </a:r>
          </a:p>
          <a:p>
            <a:pPr>
              <a:spcAft>
                <a:spcPts val="400"/>
              </a:spcAft>
            </a:pPr>
            <a:r>
              <a:rPr lang="en-US" sz="1400" smtClean="0"/>
              <a:t>Simplify lifecycle management of your customers’ IT infrastructure. </a:t>
            </a:r>
          </a:p>
          <a:p>
            <a:pPr>
              <a:spcAft>
                <a:spcPts val="400"/>
              </a:spcAft>
            </a:pPr>
            <a:r>
              <a:rPr lang="en-US" sz="1400" smtClean="0"/>
              <a:t>Automate your customers’ IT tasks to improve administrative efficiency. </a:t>
            </a:r>
          </a:p>
          <a:p>
            <a:pPr lvl="1">
              <a:spcAft>
                <a:spcPts val="400"/>
              </a:spcAft>
            </a:pPr>
            <a:endParaRPr lang="en-US" sz="1200" smtClean="0"/>
          </a:p>
          <a:p>
            <a:pPr marL="0" indent="0">
              <a:spcAft>
                <a:spcPts val="400"/>
              </a:spcAft>
              <a:buNone/>
            </a:pPr>
            <a:r>
              <a:rPr lang="en-US" sz="1400" b="1" smtClean="0"/>
              <a:t>Maximize efficiency: </a:t>
            </a:r>
            <a:r>
              <a:rPr lang="en-US" sz="1400" smtClean="0"/>
              <a:t>Provide resilient infrastructure to maximize uptime. </a:t>
            </a:r>
          </a:p>
          <a:p>
            <a:pPr>
              <a:spcAft>
                <a:spcPts val="400"/>
              </a:spcAft>
            </a:pPr>
            <a:r>
              <a:rPr lang="en-US" sz="1400" smtClean="0"/>
              <a:t>Provide better control of energy consumption to minimize your customers’ </a:t>
            </a:r>
            <a:br>
              <a:rPr lang="en-US" sz="1400" smtClean="0"/>
            </a:br>
            <a:r>
              <a:rPr lang="en-US" sz="1400" smtClean="0"/>
              <a:t>total cost of ownership (TCO). </a:t>
            </a:r>
          </a:p>
          <a:p>
            <a:pPr>
              <a:spcAft>
                <a:spcPts val="400"/>
              </a:spcAft>
            </a:pPr>
            <a:r>
              <a:rPr lang="en-US" sz="1400" smtClean="0"/>
              <a:t>Enable your customers with secure, reliable access to valuable information. </a:t>
            </a:r>
          </a:p>
          <a:p>
            <a:pPr>
              <a:spcAft>
                <a:spcPts val="400"/>
              </a:spcAft>
            </a:pPr>
            <a:endParaRPr lang="en-US" sz="1400" smtClean="0"/>
          </a:p>
          <a:p>
            <a:pPr marL="0" indent="0">
              <a:spcAft>
                <a:spcPts val="400"/>
              </a:spcAft>
              <a:buNone/>
            </a:pPr>
            <a:r>
              <a:rPr lang="en-US" sz="1400" b="1" smtClean="0"/>
              <a:t>Better together solutions: </a:t>
            </a:r>
            <a:r>
              <a:rPr lang="en-US" sz="1400" smtClean="0"/>
              <a:t>Deliver even greater performance when paired with Dell storage solutions. </a:t>
            </a:r>
          </a:p>
          <a:p>
            <a:pPr>
              <a:spcAft>
                <a:spcPts val="400"/>
              </a:spcAft>
            </a:pPr>
            <a:r>
              <a:rPr lang="en-US" sz="1400" smtClean="0"/>
              <a:t>Sell Dell PowerEdge servers with Dell storage and leading original equipment manufacturer (OEM) connectivity.</a:t>
            </a:r>
            <a:endParaRPr lang="en-US" sz="1400"/>
          </a:p>
        </p:txBody>
      </p:sp>
      <p:sp>
        <p:nvSpPr>
          <p:cNvPr id="5" name="Rounded Rectangle 4"/>
          <p:cNvSpPr/>
          <p:nvPr/>
        </p:nvSpPr>
        <p:spPr>
          <a:xfrm>
            <a:off x="8140823" y="1818491"/>
            <a:ext cx="3441577" cy="3252685"/>
          </a:xfrm>
          <a:prstGeom prst="roundRect">
            <a:avLst>
              <a:gd name="adj" fmla="val 0"/>
            </a:avLst>
          </a:prstGeom>
          <a:solidFill>
            <a:srgbClr val="444444"/>
          </a:solidFill>
          <a:effectLst/>
        </p:spPr>
        <p:txBody>
          <a:bodyPr wrap="square" lIns="137160" tIns="137160" bIns="91440" rtlCol="0" anchor="t">
            <a:noAutofit/>
          </a:bodyPr>
          <a:lstStyle/>
          <a:p>
            <a:pPr marL="0" lvl="1">
              <a:lnSpc>
                <a:spcPct val="90000"/>
              </a:lnSpc>
              <a:spcBef>
                <a:spcPts val="1200"/>
              </a:spcBef>
              <a:spcAft>
                <a:spcPts val="100"/>
              </a:spcAft>
              <a:buClr>
                <a:srgbClr val="0085C3"/>
              </a:buClr>
            </a:pPr>
            <a:r>
              <a:rPr lang="en-US" sz="1600" b="1" dirty="0" smtClean="0">
                <a:solidFill>
                  <a:schemeClr val="bg1"/>
                </a:solidFill>
                <a:latin typeface="Museo Sans For Dell" pitchFamily="2" charset="0"/>
                <a:ea typeface="Museo Sans For Dell" pitchFamily="2" charset="0"/>
              </a:rPr>
              <a:t>5 Reasons </a:t>
            </a:r>
            <a:r>
              <a:rPr lang="en-US" sz="1600" b="1" dirty="0">
                <a:solidFill>
                  <a:schemeClr val="bg1"/>
                </a:solidFill>
                <a:latin typeface="Museo Sans For Dell" pitchFamily="2" charset="0"/>
                <a:ea typeface="Museo Sans For Dell" pitchFamily="2" charset="0"/>
              </a:rPr>
              <a:t>to sell </a:t>
            </a:r>
            <a:r>
              <a:rPr lang="en-US" sz="1600" b="1" dirty="0" smtClean="0">
                <a:solidFill>
                  <a:schemeClr val="bg1"/>
                </a:solidFill>
                <a:latin typeface="Museo Sans For Dell" pitchFamily="2" charset="0"/>
                <a:ea typeface="Museo Sans For Dell" pitchFamily="2" charset="0"/>
              </a:rPr>
              <a:t>Dell </a:t>
            </a:r>
            <a:br>
              <a:rPr lang="en-US" sz="1600" b="1" dirty="0" smtClean="0">
                <a:solidFill>
                  <a:schemeClr val="bg1"/>
                </a:solidFill>
                <a:latin typeface="Museo Sans For Dell" pitchFamily="2" charset="0"/>
                <a:ea typeface="Museo Sans For Dell" pitchFamily="2" charset="0"/>
              </a:rPr>
            </a:br>
            <a:r>
              <a:rPr lang="en-US" sz="1600" b="1" dirty="0" smtClean="0">
                <a:solidFill>
                  <a:schemeClr val="bg1"/>
                </a:solidFill>
                <a:latin typeface="Museo Sans For Dell" pitchFamily="2" charset="0"/>
                <a:ea typeface="Museo Sans For Dell" pitchFamily="2" charset="0"/>
              </a:rPr>
              <a:t>PowerEdge servers</a:t>
            </a:r>
            <a:endParaRPr lang="en-US" sz="1600" b="1" dirty="0">
              <a:solidFill>
                <a:schemeClr val="bg1"/>
              </a:solidFill>
              <a:latin typeface="Museo Sans For Dell" pitchFamily="2" charset="0"/>
              <a:ea typeface="Museo Sans For Dell" pitchFamily="2" charset="0"/>
            </a:endParaRPr>
          </a:p>
          <a:p>
            <a:pPr marL="230188" lvl="1" indent="-230188">
              <a:lnSpc>
                <a:spcPct val="90000"/>
              </a:lnSpc>
              <a:spcBef>
                <a:spcPts val="1200"/>
              </a:spcBef>
              <a:spcAft>
                <a:spcPts val="100"/>
              </a:spcAft>
              <a:buClr>
                <a:schemeClr val="bg1"/>
              </a:buClr>
              <a:buFont typeface="+mj-lt"/>
              <a:buAutoNum type="arabicPeriod"/>
            </a:pPr>
            <a:r>
              <a:rPr lang="en-US" sz="1400" dirty="0">
                <a:solidFill>
                  <a:schemeClr val="bg1"/>
                </a:solidFill>
                <a:latin typeface="Museo Sans For Dell" pitchFamily="2" charset="0"/>
                <a:ea typeface="Museo Sans For Dell" pitchFamily="2" charset="0"/>
              </a:rPr>
              <a:t>Increased margins </a:t>
            </a:r>
            <a:endParaRPr lang="en-US" sz="1400" dirty="0" smtClean="0">
              <a:solidFill>
                <a:schemeClr val="bg1"/>
              </a:solidFill>
              <a:latin typeface="Museo Sans For Dell" pitchFamily="2" charset="0"/>
              <a:ea typeface="Museo Sans For Dell" pitchFamily="2" charset="0"/>
            </a:endParaRPr>
          </a:p>
          <a:p>
            <a:pPr marL="230188" lvl="1" indent="-230188">
              <a:lnSpc>
                <a:spcPct val="90000"/>
              </a:lnSpc>
              <a:spcBef>
                <a:spcPts val="1200"/>
              </a:spcBef>
              <a:spcAft>
                <a:spcPts val="100"/>
              </a:spcAft>
              <a:buClr>
                <a:schemeClr val="bg1"/>
              </a:buClr>
              <a:buFont typeface="+mj-lt"/>
              <a:buAutoNum type="arabicPeriod"/>
            </a:pPr>
            <a:r>
              <a:rPr lang="en-US" sz="1400" dirty="0" smtClean="0">
                <a:solidFill>
                  <a:schemeClr val="bg1"/>
                </a:solidFill>
                <a:latin typeface="Museo Sans For Dell" pitchFamily="2" charset="0"/>
                <a:ea typeface="Museo Sans For Dell" pitchFamily="2" charset="0"/>
              </a:rPr>
              <a:t>Comprehensive </a:t>
            </a:r>
            <a:r>
              <a:rPr lang="en-US" sz="1400" dirty="0">
                <a:solidFill>
                  <a:schemeClr val="bg1"/>
                </a:solidFill>
                <a:latin typeface="Museo Sans For Dell" pitchFamily="2" charset="0"/>
                <a:ea typeface="Museo Sans For Dell" pitchFamily="2" charset="0"/>
              </a:rPr>
              <a:t>training </a:t>
            </a:r>
            <a:r>
              <a:rPr lang="en-US" sz="1400" dirty="0" smtClean="0">
                <a:solidFill>
                  <a:schemeClr val="bg1"/>
                </a:solidFill>
                <a:latin typeface="Museo Sans For Dell" pitchFamily="2" charset="0"/>
                <a:ea typeface="Museo Sans For Dell" pitchFamily="2" charset="0"/>
              </a:rPr>
              <a:t>program</a:t>
            </a:r>
          </a:p>
          <a:p>
            <a:pPr marL="230188" lvl="1" indent="-230188">
              <a:lnSpc>
                <a:spcPct val="90000"/>
              </a:lnSpc>
              <a:spcBef>
                <a:spcPts val="1200"/>
              </a:spcBef>
              <a:spcAft>
                <a:spcPts val="100"/>
              </a:spcAft>
              <a:buClr>
                <a:schemeClr val="bg1"/>
              </a:buClr>
              <a:buFont typeface="+mj-lt"/>
              <a:buAutoNum type="arabicPeriod"/>
            </a:pPr>
            <a:r>
              <a:rPr lang="en-US" sz="1400" dirty="0" smtClean="0">
                <a:solidFill>
                  <a:schemeClr val="bg1"/>
                </a:solidFill>
                <a:latin typeface="Museo Sans For Dell" pitchFamily="2" charset="0"/>
                <a:ea typeface="Museo Sans For Dell" pitchFamily="2" charset="0"/>
              </a:rPr>
              <a:t>Participation </a:t>
            </a:r>
            <a:r>
              <a:rPr lang="en-US" sz="1400" dirty="0">
                <a:solidFill>
                  <a:schemeClr val="bg1"/>
                </a:solidFill>
                <a:latin typeface="Museo Sans For Dell" pitchFamily="2" charset="0"/>
                <a:ea typeface="Museo Sans For Dell" pitchFamily="2" charset="0"/>
              </a:rPr>
              <a:t>in available </a:t>
            </a:r>
            <a:r>
              <a:rPr lang="en-US" sz="1400" dirty="0" smtClean="0">
                <a:solidFill>
                  <a:schemeClr val="bg1"/>
                </a:solidFill>
                <a:latin typeface="Museo Sans For Dell" pitchFamily="2" charset="0"/>
                <a:ea typeface="Museo Sans For Dell" pitchFamily="2" charset="0"/>
              </a:rPr>
              <a:t/>
            </a:r>
            <a:br>
              <a:rPr lang="en-US" sz="1400" dirty="0" smtClean="0">
                <a:solidFill>
                  <a:schemeClr val="bg1"/>
                </a:solidFill>
                <a:latin typeface="Museo Sans For Dell" pitchFamily="2" charset="0"/>
                <a:ea typeface="Museo Sans For Dell" pitchFamily="2" charset="0"/>
              </a:rPr>
            </a:br>
            <a:r>
              <a:rPr lang="en-US" sz="1400" dirty="0" smtClean="0">
                <a:solidFill>
                  <a:schemeClr val="bg1"/>
                </a:solidFill>
                <a:latin typeface="Museo Sans For Dell" pitchFamily="2" charset="0"/>
                <a:ea typeface="Museo Sans For Dell" pitchFamily="2" charset="0"/>
              </a:rPr>
              <a:t>partner </a:t>
            </a:r>
            <a:r>
              <a:rPr lang="en-US" sz="1400" dirty="0">
                <a:solidFill>
                  <a:schemeClr val="bg1"/>
                </a:solidFill>
                <a:latin typeface="Museo Sans For Dell" pitchFamily="2" charset="0"/>
                <a:ea typeface="Museo Sans For Dell" pitchFamily="2" charset="0"/>
              </a:rPr>
              <a:t>promotions, rebates </a:t>
            </a:r>
            <a:r>
              <a:rPr lang="en-US" sz="1400" dirty="0" smtClean="0">
                <a:solidFill>
                  <a:schemeClr val="bg1"/>
                </a:solidFill>
                <a:latin typeface="Museo Sans For Dell" pitchFamily="2" charset="0"/>
                <a:ea typeface="Museo Sans For Dell" pitchFamily="2" charset="0"/>
              </a:rPr>
              <a:t/>
            </a:r>
            <a:br>
              <a:rPr lang="en-US" sz="1400" dirty="0" smtClean="0">
                <a:solidFill>
                  <a:schemeClr val="bg1"/>
                </a:solidFill>
                <a:latin typeface="Museo Sans For Dell" pitchFamily="2" charset="0"/>
                <a:ea typeface="Museo Sans For Dell" pitchFamily="2" charset="0"/>
              </a:rPr>
            </a:br>
            <a:r>
              <a:rPr lang="en-US" sz="1400" dirty="0" smtClean="0">
                <a:solidFill>
                  <a:schemeClr val="bg1"/>
                </a:solidFill>
                <a:latin typeface="Museo Sans For Dell" pitchFamily="2" charset="0"/>
                <a:ea typeface="Museo Sans For Dell" pitchFamily="2" charset="0"/>
              </a:rPr>
              <a:t>and </a:t>
            </a:r>
            <a:r>
              <a:rPr lang="en-US" sz="1400" dirty="0">
                <a:solidFill>
                  <a:schemeClr val="bg1"/>
                </a:solidFill>
                <a:latin typeface="Museo Sans For Dell" pitchFamily="2" charset="0"/>
                <a:ea typeface="Museo Sans For Dell" pitchFamily="2" charset="0"/>
              </a:rPr>
              <a:t>lead generation </a:t>
            </a:r>
            <a:endParaRPr lang="en-US" sz="1400" dirty="0" smtClean="0">
              <a:solidFill>
                <a:schemeClr val="bg1"/>
              </a:solidFill>
              <a:latin typeface="Museo Sans For Dell" pitchFamily="2" charset="0"/>
              <a:ea typeface="Museo Sans For Dell" pitchFamily="2" charset="0"/>
            </a:endParaRPr>
          </a:p>
          <a:p>
            <a:pPr marL="230188" lvl="1" indent="-230188">
              <a:lnSpc>
                <a:spcPct val="90000"/>
              </a:lnSpc>
              <a:spcBef>
                <a:spcPts val="1200"/>
              </a:spcBef>
              <a:spcAft>
                <a:spcPts val="100"/>
              </a:spcAft>
              <a:buClr>
                <a:schemeClr val="bg1"/>
              </a:buClr>
              <a:buFont typeface="+mj-lt"/>
              <a:buAutoNum type="arabicPeriod"/>
            </a:pPr>
            <a:r>
              <a:rPr lang="en-US" sz="1400" dirty="0" smtClean="0">
                <a:solidFill>
                  <a:schemeClr val="bg1"/>
                </a:solidFill>
                <a:latin typeface="Museo Sans For Dell" pitchFamily="2" charset="0"/>
                <a:ea typeface="Museo Sans For Dell" pitchFamily="2" charset="0"/>
              </a:rPr>
              <a:t>Easy-to-access </a:t>
            </a:r>
            <a:r>
              <a:rPr lang="en-US" sz="1400" dirty="0">
                <a:solidFill>
                  <a:schemeClr val="bg1"/>
                </a:solidFill>
                <a:latin typeface="Museo Sans For Dell" pitchFamily="2" charset="0"/>
                <a:ea typeface="Museo Sans For Dell" pitchFamily="2" charset="0"/>
              </a:rPr>
              <a:t>sales tools and supporting customer materials </a:t>
            </a:r>
          </a:p>
        </p:txBody>
      </p:sp>
    </p:spTree>
    <p:extLst>
      <p:ext uri="{BB962C8B-B14F-4D97-AF65-F5344CB8AC3E}">
        <p14:creationId xmlns:p14="http://schemas.microsoft.com/office/powerpoint/2010/main" val="2359177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3396932" y="1824045"/>
            <a:ext cx="5394960" cy="3840480"/>
          </a:xfrm>
          <a:prstGeom prst="rect">
            <a:avLst/>
          </a:prstGeom>
          <a:solidFill>
            <a:schemeClr val="bg2">
              <a:lumMod val="20000"/>
              <a:lumOff val="80000"/>
            </a:schemeClr>
          </a:solidFill>
        </p:spPr>
        <p:txBody>
          <a:bodyPr wrap="square" lIns="91440" tIns="91440" rIns="91440" bIns="91440" rtlCol="0" anchor="t">
            <a:noAutofit/>
          </a:bodyPr>
          <a:lstStyle/>
          <a:p>
            <a:pPr algn="ctr">
              <a:lnSpc>
                <a:spcPct val="90000"/>
              </a:lnSpc>
              <a:spcBef>
                <a:spcPts val="600"/>
              </a:spcBef>
              <a:spcAft>
                <a:spcPts val="0"/>
              </a:spcAft>
              <a:buClr>
                <a:srgbClr val="0085C3"/>
              </a:buClr>
            </a:pPr>
            <a:endParaRPr lang="en-US" sz="2000" b="1" smtClean="0">
              <a:solidFill>
                <a:srgbClr val="FFFFFF"/>
              </a:solidFill>
            </a:endParaRPr>
          </a:p>
        </p:txBody>
      </p:sp>
      <p:sp>
        <p:nvSpPr>
          <p:cNvPr id="2" name="Title 1"/>
          <p:cNvSpPr>
            <a:spLocks noGrp="1"/>
          </p:cNvSpPr>
          <p:nvPr>
            <p:ph type="title"/>
          </p:nvPr>
        </p:nvSpPr>
        <p:spPr/>
        <p:txBody>
          <a:bodyPr/>
          <a:lstStyle/>
          <a:p>
            <a:r>
              <a:rPr lang="en-US" smtClean="0"/>
              <a:t>Where to go from here</a:t>
            </a:r>
            <a:endParaRPr lang="en-US"/>
          </a:p>
        </p:txBody>
      </p:sp>
      <p:sp>
        <p:nvSpPr>
          <p:cNvPr id="3" name="Content Placeholder 2"/>
          <p:cNvSpPr>
            <a:spLocks noGrp="1"/>
          </p:cNvSpPr>
          <p:nvPr>
            <p:ph idx="1"/>
          </p:nvPr>
        </p:nvSpPr>
        <p:spPr>
          <a:xfrm>
            <a:off x="3551688" y="4235017"/>
            <a:ext cx="5085450" cy="1410876"/>
          </a:xfrm>
        </p:spPr>
        <p:txBody>
          <a:bodyPr>
            <a:noAutofit/>
          </a:bodyPr>
          <a:lstStyle/>
          <a:p>
            <a:pPr marL="0" indent="0">
              <a:buNone/>
            </a:pPr>
            <a:r>
              <a:rPr lang="en-US" sz="1400" b="1" smtClean="0"/>
              <a:t>Help enable your customers to:</a:t>
            </a:r>
          </a:p>
          <a:p>
            <a:r>
              <a:rPr lang="en-US" sz="1400" smtClean="0"/>
              <a:t>Turn data into insights</a:t>
            </a:r>
          </a:p>
          <a:p>
            <a:r>
              <a:rPr lang="en-US" sz="1400" smtClean="0"/>
              <a:t>Overcome evolving security threats &amp; ensure compliance</a:t>
            </a:r>
          </a:p>
          <a:p>
            <a:r>
              <a:rPr lang="en-US" sz="1400" smtClean="0"/>
              <a:t>Accelerate adoption: virtualization, convergence, cloud</a:t>
            </a:r>
            <a:endParaRPr lang="en-US" sz="1400"/>
          </a:p>
        </p:txBody>
      </p:sp>
      <p:grpSp>
        <p:nvGrpSpPr>
          <p:cNvPr id="10" name="Group 9"/>
          <p:cNvGrpSpPr/>
          <p:nvPr/>
        </p:nvGrpSpPr>
        <p:grpSpPr>
          <a:xfrm>
            <a:off x="3551687" y="2734350"/>
            <a:ext cx="5085450" cy="1164056"/>
            <a:chOff x="3247856" y="4442220"/>
            <a:chExt cx="6033924" cy="1381161"/>
          </a:xfrm>
          <a:solidFill>
            <a:schemeClr val="accent1"/>
          </a:solidFill>
        </p:grpSpPr>
        <p:cxnSp>
          <p:nvCxnSpPr>
            <p:cNvPr id="45" name="Straight Connector 44"/>
            <p:cNvCxnSpPr/>
            <p:nvPr/>
          </p:nvCxnSpPr>
          <p:spPr>
            <a:xfrm>
              <a:off x="6031338" y="5399860"/>
              <a:ext cx="531470" cy="0"/>
            </a:xfrm>
            <a:prstGeom prst="line">
              <a:avLst/>
            </a:prstGeom>
            <a:grpFill/>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246735" y="4640593"/>
              <a:ext cx="1221697" cy="1182788"/>
              <a:chOff x="8624888" y="2036763"/>
              <a:chExt cx="2568575" cy="2566987"/>
            </a:xfrm>
            <a:grpFill/>
          </p:grpSpPr>
          <p:sp>
            <p:nvSpPr>
              <p:cNvPr id="13" name="Freeform 5"/>
              <p:cNvSpPr>
                <a:spLocks noEditPoints="1"/>
              </p:cNvSpPr>
              <p:nvPr/>
            </p:nvSpPr>
            <p:spPr bwMode="auto">
              <a:xfrm>
                <a:off x="8624888" y="2955925"/>
                <a:ext cx="2568575" cy="728663"/>
              </a:xfrm>
              <a:custGeom>
                <a:avLst/>
                <a:gdLst>
                  <a:gd name="T0" fmla="*/ 1251 w 1280"/>
                  <a:gd name="T1" fmla="*/ 0 h 364"/>
                  <a:gd name="T2" fmla="*/ 29 w 1280"/>
                  <a:gd name="T3" fmla="*/ 0 h 364"/>
                  <a:gd name="T4" fmla="*/ 0 w 1280"/>
                  <a:gd name="T5" fmla="*/ 29 h 364"/>
                  <a:gd name="T6" fmla="*/ 0 w 1280"/>
                  <a:gd name="T7" fmla="*/ 335 h 364"/>
                  <a:gd name="T8" fmla="*/ 29 w 1280"/>
                  <a:gd name="T9" fmla="*/ 364 h 364"/>
                  <a:gd name="T10" fmla="*/ 1251 w 1280"/>
                  <a:gd name="T11" fmla="*/ 364 h 364"/>
                  <a:gd name="T12" fmla="*/ 1280 w 1280"/>
                  <a:gd name="T13" fmla="*/ 335 h 364"/>
                  <a:gd name="T14" fmla="*/ 1280 w 1280"/>
                  <a:gd name="T15" fmla="*/ 29 h 364"/>
                  <a:gd name="T16" fmla="*/ 1251 w 1280"/>
                  <a:gd name="T17" fmla="*/ 0 h 364"/>
                  <a:gd name="T18" fmla="*/ 196 w 1280"/>
                  <a:gd name="T19" fmla="*/ 255 h 364"/>
                  <a:gd name="T20" fmla="*/ 183 w 1280"/>
                  <a:gd name="T21" fmla="*/ 274 h 364"/>
                  <a:gd name="T22" fmla="*/ 77 w 1280"/>
                  <a:gd name="T23" fmla="*/ 314 h 364"/>
                  <a:gd name="T24" fmla="*/ 70 w 1280"/>
                  <a:gd name="T25" fmla="*/ 315 h 364"/>
                  <a:gd name="T26" fmla="*/ 59 w 1280"/>
                  <a:gd name="T27" fmla="*/ 312 h 364"/>
                  <a:gd name="T28" fmla="*/ 50 w 1280"/>
                  <a:gd name="T29" fmla="*/ 295 h 364"/>
                  <a:gd name="T30" fmla="*/ 50 w 1280"/>
                  <a:gd name="T31" fmla="*/ 69 h 364"/>
                  <a:gd name="T32" fmla="*/ 59 w 1280"/>
                  <a:gd name="T33" fmla="*/ 53 h 364"/>
                  <a:gd name="T34" fmla="*/ 77 w 1280"/>
                  <a:gd name="T35" fmla="*/ 50 h 364"/>
                  <a:gd name="T36" fmla="*/ 183 w 1280"/>
                  <a:gd name="T37" fmla="*/ 91 h 364"/>
                  <a:gd name="T38" fmla="*/ 196 w 1280"/>
                  <a:gd name="T39" fmla="*/ 109 h 364"/>
                  <a:gd name="T40" fmla="*/ 196 w 1280"/>
                  <a:gd name="T41" fmla="*/ 255 h 364"/>
                  <a:gd name="T42" fmla="*/ 640 w 1280"/>
                  <a:gd name="T43" fmla="*/ 282 h 364"/>
                  <a:gd name="T44" fmla="*/ 541 w 1280"/>
                  <a:gd name="T45" fmla="*/ 182 h 364"/>
                  <a:gd name="T46" fmla="*/ 640 w 1280"/>
                  <a:gd name="T47" fmla="*/ 83 h 364"/>
                  <a:gd name="T48" fmla="*/ 739 w 1280"/>
                  <a:gd name="T49" fmla="*/ 182 h 364"/>
                  <a:gd name="T50" fmla="*/ 640 w 1280"/>
                  <a:gd name="T51" fmla="*/ 282 h 364"/>
                  <a:gd name="T52" fmla="*/ 1229 w 1280"/>
                  <a:gd name="T53" fmla="*/ 295 h 364"/>
                  <a:gd name="T54" fmla="*/ 1221 w 1280"/>
                  <a:gd name="T55" fmla="*/ 312 h 364"/>
                  <a:gd name="T56" fmla="*/ 1209 w 1280"/>
                  <a:gd name="T57" fmla="*/ 315 h 364"/>
                  <a:gd name="T58" fmla="*/ 1202 w 1280"/>
                  <a:gd name="T59" fmla="*/ 314 h 364"/>
                  <a:gd name="T60" fmla="*/ 1096 w 1280"/>
                  <a:gd name="T61" fmla="*/ 274 h 364"/>
                  <a:gd name="T62" fmla="*/ 1083 w 1280"/>
                  <a:gd name="T63" fmla="*/ 255 h 364"/>
                  <a:gd name="T64" fmla="*/ 1083 w 1280"/>
                  <a:gd name="T65" fmla="*/ 109 h 364"/>
                  <a:gd name="T66" fmla="*/ 1096 w 1280"/>
                  <a:gd name="T67" fmla="*/ 91 h 364"/>
                  <a:gd name="T68" fmla="*/ 1202 w 1280"/>
                  <a:gd name="T69" fmla="*/ 50 h 364"/>
                  <a:gd name="T70" fmla="*/ 1221 w 1280"/>
                  <a:gd name="T71" fmla="*/ 53 h 364"/>
                  <a:gd name="T72" fmla="*/ 1229 w 1280"/>
                  <a:gd name="T73" fmla="*/ 69 h 364"/>
                  <a:gd name="T74" fmla="*/ 1229 w 1280"/>
                  <a:gd name="T75" fmla="*/ 29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 h="364">
                    <a:moveTo>
                      <a:pt x="1251" y="0"/>
                    </a:moveTo>
                    <a:cubicBezTo>
                      <a:pt x="29" y="0"/>
                      <a:pt x="29" y="0"/>
                      <a:pt x="29" y="0"/>
                    </a:cubicBezTo>
                    <a:cubicBezTo>
                      <a:pt x="13" y="0"/>
                      <a:pt x="0" y="13"/>
                      <a:pt x="0" y="29"/>
                    </a:cubicBezTo>
                    <a:cubicBezTo>
                      <a:pt x="0" y="335"/>
                      <a:pt x="0" y="335"/>
                      <a:pt x="0" y="335"/>
                    </a:cubicBezTo>
                    <a:cubicBezTo>
                      <a:pt x="0" y="351"/>
                      <a:pt x="13" y="364"/>
                      <a:pt x="29" y="364"/>
                    </a:cubicBezTo>
                    <a:cubicBezTo>
                      <a:pt x="1251" y="364"/>
                      <a:pt x="1251" y="364"/>
                      <a:pt x="1251" y="364"/>
                    </a:cubicBezTo>
                    <a:cubicBezTo>
                      <a:pt x="1267" y="364"/>
                      <a:pt x="1280" y="351"/>
                      <a:pt x="1280" y="335"/>
                    </a:cubicBezTo>
                    <a:cubicBezTo>
                      <a:pt x="1280" y="29"/>
                      <a:pt x="1280" y="29"/>
                      <a:pt x="1280" y="29"/>
                    </a:cubicBezTo>
                    <a:cubicBezTo>
                      <a:pt x="1280" y="13"/>
                      <a:pt x="1267" y="0"/>
                      <a:pt x="1251" y="0"/>
                    </a:cubicBezTo>
                    <a:close/>
                    <a:moveTo>
                      <a:pt x="196" y="255"/>
                    </a:moveTo>
                    <a:cubicBezTo>
                      <a:pt x="196" y="264"/>
                      <a:pt x="191" y="271"/>
                      <a:pt x="183" y="274"/>
                    </a:cubicBezTo>
                    <a:cubicBezTo>
                      <a:pt x="77" y="314"/>
                      <a:pt x="77" y="314"/>
                      <a:pt x="77" y="314"/>
                    </a:cubicBezTo>
                    <a:cubicBezTo>
                      <a:pt x="75" y="315"/>
                      <a:pt x="73" y="315"/>
                      <a:pt x="70" y="315"/>
                    </a:cubicBezTo>
                    <a:cubicBezTo>
                      <a:pt x="66" y="315"/>
                      <a:pt x="62" y="314"/>
                      <a:pt x="59" y="312"/>
                    </a:cubicBezTo>
                    <a:cubicBezTo>
                      <a:pt x="53" y="308"/>
                      <a:pt x="50" y="302"/>
                      <a:pt x="50" y="295"/>
                    </a:cubicBezTo>
                    <a:cubicBezTo>
                      <a:pt x="50" y="69"/>
                      <a:pt x="50" y="69"/>
                      <a:pt x="50" y="69"/>
                    </a:cubicBezTo>
                    <a:cubicBezTo>
                      <a:pt x="50" y="63"/>
                      <a:pt x="53" y="56"/>
                      <a:pt x="59" y="53"/>
                    </a:cubicBezTo>
                    <a:cubicBezTo>
                      <a:pt x="64" y="49"/>
                      <a:pt x="71" y="48"/>
                      <a:pt x="77" y="50"/>
                    </a:cubicBezTo>
                    <a:cubicBezTo>
                      <a:pt x="183" y="91"/>
                      <a:pt x="183" y="91"/>
                      <a:pt x="183" y="91"/>
                    </a:cubicBezTo>
                    <a:cubicBezTo>
                      <a:pt x="191" y="93"/>
                      <a:pt x="196" y="101"/>
                      <a:pt x="196" y="109"/>
                    </a:cubicBezTo>
                    <a:lnTo>
                      <a:pt x="196" y="255"/>
                    </a:lnTo>
                    <a:close/>
                    <a:moveTo>
                      <a:pt x="640" y="282"/>
                    </a:moveTo>
                    <a:cubicBezTo>
                      <a:pt x="585" y="282"/>
                      <a:pt x="541" y="237"/>
                      <a:pt x="541" y="182"/>
                    </a:cubicBezTo>
                    <a:cubicBezTo>
                      <a:pt x="541" y="128"/>
                      <a:pt x="585" y="83"/>
                      <a:pt x="640" y="83"/>
                    </a:cubicBezTo>
                    <a:cubicBezTo>
                      <a:pt x="694" y="83"/>
                      <a:pt x="739" y="128"/>
                      <a:pt x="739" y="182"/>
                    </a:cubicBezTo>
                    <a:cubicBezTo>
                      <a:pt x="739" y="237"/>
                      <a:pt x="694" y="282"/>
                      <a:pt x="640" y="282"/>
                    </a:cubicBezTo>
                    <a:close/>
                    <a:moveTo>
                      <a:pt x="1229" y="295"/>
                    </a:moveTo>
                    <a:cubicBezTo>
                      <a:pt x="1229" y="302"/>
                      <a:pt x="1226" y="308"/>
                      <a:pt x="1221" y="312"/>
                    </a:cubicBezTo>
                    <a:cubicBezTo>
                      <a:pt x="1217" y="314"/>
                      <a:pt x="1213" y="315"/>
                      <a:pt x="1209" y="315"/>
                    </a:cubicBezTo>
                    <a:cubicBezTo>
                      <a:pt x="1207" y="315"/>
                      <a:pt x="1205" y="315"/>
                      <a:pt x="1202" y="314"/>
                    </a:cubicBezTo>
                    <a:cubicBezTo>
                      <a:pt x="1096" y="274"/>
                      <a:pt x="1096" y="274"/>
                      <a:pt x="1096" y="274"/>
                    </a:cubicBezTo>
                    <a:cubicBezTo>
                      <a:pt x="1088" y="271"/>
                      <a:pt x="1083" y="264"/>
                      <a:pt x="1083" y="255"/>
                    </a:cubicBezTo>
                    <a:cubicBezTo>
                      <a:pt x="1083" y="109"/>
                      <a:pt x="1083" y="109"/>
                      <a:pt x="1083" y="109"/>
                    </a:cubicBezTo>
                    <a:cubicBezTo>
                      <a:pt x="1083" y="101"/>
                      <a:pt x="1088" y="93"/>
                      <a:pt x="1096" y="91"/>
                    </a:cubicBezTo>
                    <a:cubicBezTo>
                      <a:pt x="1202" y="50"/>
                      <a:pt x="1202" y="50"/>
                      <a:pt x="1202" y="50"/>
                    </a:cubicBezTo>
                    <a:cubicBezTo>
                      <a:pt x="1208" y="48"/>
                      <a:pt x="1215" y="49"/>
                      <a:pt x="1221" y="53"/>
                    </a:cubicBezTo>
                    <a:cubicBezTo>
                      <a:pt x="1226" y="56"/>
                      <a:pt x="1229" y="63"/>
                      <a:pt x="1229" y="69"/>
                    </a:cubicBezTo>
                    <a:lnTo>
                      <a:pt x="1229"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4" name="Freeform 6"/>
              <p:cNvSpPr>
                <a:spLocks noEditPoints="1"/>
              </p:cNvSpPr>
              <p:nvPr/>
            </p:nvSpPr>
            <p:spPr bwMode="auto">
              <a:xfrm>
                <a:off x="8624888" y="3873500"/>
                <a:ext cx="2568575" cy="730250"/>
              </a:xfrm>
              <a:custGeom>
                <a:avLst/>
                <a:gdLst>
                  <a:gd name="T0" fmla="*/ 1251 w 1280"/>
                  <a:gd name="T1" fmla="*/ 0 h 364"/>
                  <a:gd name="T2" fmla="*/ 29 w 1280"/>
                  <a:gd name="T3" fmla="*/ 0 h 364"/>
                  <a:gd name="T4" fmla="*/ 0 w 1280"/>
                  <a:gd name="T5" fmla="*/ 29 h 364"/>
                  <a:gd name="T6" fmla="*/ 0 w 1280"/>
                  <a:gd name="T7" fmla="*/ 335 h 364"/>
                  <a:gd name="T8" fmla="*/ 29 w 1280"/>
                  <a:gd name="T9" fmla="*/ 364 h 364"/>
                  <a:gd name="T10" fmla="*/ 1251 w 1280"/>
                  <a:gd name="T11" fmla="*/ 364 h 364"/>
                  <a:gd name="T12" fmla="*/ 1280 w 1280"/>
                  <a:gd name="T13" fmla="*/ 335 h 364"/>
                  <a:gd name="T14" fmla="*/ 1280 w 1280"/>
                  <a:gd name="T15" fmla="*/ 29 h 364"/>
                  <a:gd name="T16" fmla="*/ 1251 w 1280"/>
                  <a:gd name="T17" fmla="*/ 0 h 364"/>
                  <a:gd name="T18" fmla="*/ 196 w 1280"/>
                  <a:gd name="T19" fmla="*/ 255 h 364"/>
                  <a:gd name="T20" fmla="*/ 183 w 1280"/>
                  <a:gd name="T21" fmla="*/ 274 h 364"/>
                  <a:gd name="T22" fmla="*/ 77 w 1280"/>
                  <a:gd name="T23" fmla="*/ 314 h 364"/>
                  <a:gd name="T24" fmla="*/ 70 w 1280"/>
                  <a:gd name="T25" fmla="*/ 315 h 364"/>
                  <a:gd name="T26" fmla="*/ 59 w 1280"/>
                  <a:gd name="T27" fmla="*/ 312 h 364"/>
                  <a:gd name="T28" fmla="*/ 50 w 1280"/>
                  <a:gd name="T29" fmla="*/ 295 h 364"/>
                  <a:gd name="T30" fmla="*/ 50 w 1280"/>
                  <a:gd name="T31" fmla="*/ 69 h 364"/>
                  <a:gd name="T32" fmla="*/ 59 w 1280"/>
                  <a:gd name="T33" fmla="*/ 53 h 364"/>
                  <a:gd name="T34" fmla="*/ 77 w 1280"/>
                  <a:gd name="T35" fmla="*/ 50 h 364"/>
                  <a:gd name="T36" fmla="*/ 183 w 1280"/>
                  <a:gd name="T37" fmla="*/ 90 h 364"/>
                  <a:gd name="T38" fmla="*/ 196 w 1280"/>
                  <a:gd name="T39" fmla="*/ 109 h 364"/>
                  <a:gd name="T40" fmla="*/ 196 w 1280"/>
                  <a:gd name="T41" fmla="*/ 255 h 364"/>
                  <a:gd name="T42" fmla="*/ 640 w 1280"/>
                  <a:gd name="T43" fmla="*/ 281 h 364"/>
                  <a:gd name="T44" fmla="*/ 541 w 1280"/>
                  <a:gd name="T45" fmla="*/ 182 h 364"/>
                  <a:gd name="T46" fmla="*/ 640 w 1280"/>
                  <a:gd name="T47" fmla="*/ 83 h 364"/>
                  <a:gd name="T48" fmla="*/ 739 w 1280"/>
                  <a:gd name="T49" fmla="*/ 182 h 364"/>
                  <a:gd name="T50" fmla="*/ 640 w 1280"/>
                  <a:gd name="T51" fmla="*/ 281 h 364"/>
                  <a:gd name="T52" fmla="*/ 1229 w 1280"/>
                  <a:gd name="T53" fmla="*/ 295 h 364"/>
                  <a:gd name="T54" fmla="*/ 1221 w 1280"/>
                  <a:gd name="T55" fmla="*/ 312 h 364"/>
                  <a:gd name="T56" fmla="*/ 1209 w 1280"/>
                  <a:gd name="T57" fmla="*/ 315 h 364"/>
                  <a:gd name="T58" fmla="*/ 1202 w 1280"/>
                  <a:gd name="T59" fmla="*/ 314 h 364"/>
                  <a:gd name="T60" fmla="*/ 1096 w 1280"/>
                  <a:gd name="T61" fmla="*/ 274 h 364"/>
                  <a:gd name="T62" fmla="*/ 1083 w 1280"/>
                  <a:gd name="T63" fmla="*/ 255 h 364"/>
                  <a:gd name="T64" fmla="*/ 1083 w 1280"/>
                  <a:gd name="T65" fmla="*/ 109 h 364"/>
                  <a:gd name="T66" fmla="*/ 1096 w 1280"/>
                  <a:gd name="T67" fmla="*/ 90 h 364"/>
                  <a:gd name="T68" fmla="*/ 1202 w 1280"/>
                  <a:gd name="T69" fmla="*/ 50 h 364"/>
                  <a:gd name="T70" fmla="*/ 1221 w 1280"/>
                  <a:gd name="T71" fmla="*/ 53 h 364"/>
                  <a:gd name="T72" fmla="*/ 1229 w 1280"/>
                  <a:gd name="T73" fmla="*/ 69 h 364"/>
                  <a:gd name="T74" fmla="*/ 1229 w 1280"/>
                  <a:gd name="T75" fmla="*/ 29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 h="364">
                    <a:moveTo>
                      <a:pt x="1251" y="0"/>
                    </a:moveTo>
                    <a:cubicBezTo>
                      <a:pt x="29" y="0"/>
                      <a:pt x="29" y="0"/>
                      <a:pt x="29" y="0"/>
                    </a:cubicBezTo>
                    <a:cubicBezTo>
                      <a:pt x="13" y="0"/>
                      <a:pt x="0" y="13"/>
                      <a:pt x="0" y="29"/>
                    </a:cubicBezTo>
                    <a:cubicBezTo>
                      <a:pt x="0" y="335"/>
                      <a:pt x="0" y="335"/>
                      <a:pt x="0" y="335"/>
                    </a:cubicBezTo>
                    <a:cubicBezTo>
                      <a:pt x="0" y="351"/>
                      <a:pt x="13" y="364"/>
                      <a:pt x="29" y="364"/>
                    </a:cubicBezTo>
                    <a:cubicBezTo>
                      <a:pt x="1251" y="364"/>
                      <a:pt x="1251" y="364"/>
                      <a:pt x="1251" y="364"/>
                    </a:cubicBezTo>
                    <a:cubicBezTo>
                      <a:pt x="1267" y="364"/>
                      <a:pt x="1280" y="351"/>
                      <a:pt x="1280" y="335"/>
                    </a:cubicBezTo>
                    <a:cubicBezTo>
                      <a:pt x="1280" y="29"/>
                      <a:pt x="1280" y="29"/>
                      <a:pt x="1280" y="29"/>
                    </a:cubicBezTo>
                    <a:cubicBezTo>
                      <a:pt x="1280" y="13"/>
                      <a:pt x="1267" y="0"/>
                      <a:pt x="1251" y="0"/>
                    </a:cubicBezTo>
                    <a:close/>
                    <a:moveTo>
                      <a:pt x="196" y="255"/>
                    </a:moveTo>
                    <a:cubicBezTo>
                      <a:pt x="196" y="264"/>
                      <a:pt x="191" y="271"/>
                      <a:pt x="183" y="274"/>
                    </a:cubicBezTo>
                    <a:cubicBezTo>
                      <a:pt x="77" y="314"/>
                      <a:pt x="77" y="314"/>
                      <a:pt x="77" y="314"/>
                    </a:cubicBezTo>
                    <a:cubicBezTo>
                      <a:pt x="75" y="315"/>
                      <a:pt x="73" y="315"/>
                      <a:pt x="70" y="315"/>
                    </a:cubicBezTo>
                    <a:cubicBezTo>
                      <a:pt x="66" y="315"/>
                      <a:pt x="62" y="314"/>
                      <a:pt x="59" y="312"/>
                    </a:cubicBezTo>
                    <a:cubicBezTo>
                      <a:pt x="53" y="308"/>
                      <a:pt x="50" y="302"/>
                      <a:pt x="50" y="295"/>
                    </a:cubicBezTo>
                    <a:cubicBezTo>
                      <a:pt x="50" y="69"/>
                      <a:pt x="50" y="69"/>
                      <a:pt x="50" y="69"/>
                    </a:cubicBezTo>
                    <a:cubicBezTo>
                      <a:pt x="50" y="63"/>
                      <a:pt x="53" y="56"/>
                      <a:pt x="59" y="53"/>
                    </a:cubicBezTo>
                    <a:cubicBezTo>
                      <a:pt x="64" y="49"/>
                      <a:pt x="71" y="48"/>
                      <a:pt x="77" y="50"/>
                    </a:cubicBezTo>
                    <a:cubicBezTo>
                      <a:pt x="183" y="90"/>
                      <a:pt x="183" y="90"/>
                      <a:pt x="183" y="90"/>
                    </a:cubicBezTo>
                    <a:cubicBezTo>
                      <a:pt x="191" y="93"/>
                      <a:pt x="196" y="101"/>
                      <a:pt x="196" y="109"/>
                    </a:cubicBezTo>
                    <a:lnTo>
                      <a:pt x="196" y="255"/>
                    </a:lnTo>
                    <a:close/>
                    <a:moveTo>
                      <a:pt x="640" y="281"/>
                    </a:moveTo>
                    <a:cubicBezTo>
                      <a:pt x="585" y="281"/>
                      <a:pt x="541" y="237"/>
                      <a:pt x="541" y="182"/>
                    </a:cubicBezTo>
                    <a:cubicBezTo>
                      <a:pt x="541" y="127"/>
                      <a:pt x="585" y="83"/>
                      <a:pt x="640" y="83"/>
                    </a:cubicBezTo>
                    <a:cubicBezTo>
                      <a:pt x="694" y="83"/>
                      <a:pt x="739" y="127"/>
                      <a:pt x="739" y="182"/>
                    </a:cubicBezTo>
                    <a:cubicBezTo>
                      <a:pt x="739" y="237"/>
                      <a:pt x="694" y="281"/>
                      <a:pt x="640" y="281"/>
                    </a:cubicBezTo>
                    <a:close/>
                    <a:moveTo>
                      <a:pt x="1229" y="295"/>
                    </a:moveTo>
                    <a:cubicBezTo>
                      <a:pt x="1229" y="302"/>
                      <a:pt x="1226" y="308"/>
                      <a:pt x="1221" y="312"/>
                    </a:cubicBezTo>
                    <a:cubicBezTo>
                      <a:pt x="1217" y="314"/>
                      <a:pt x="1213" y="315"/>
                      <a:pt x="1209" y="315"/>
                    </a:cubicBezTo>
                    <a:cubicBezTo>
                      <a:pt x="1207" y="315"/>
                      <a:pt x="1205" y="315"/>
                      <a:pt x="1202" y="314"/>
                    </a:cubicBezTo>
                    <a:cubicBezTo>
                      <a:pt x="1096" y="274"/>
                      <a:pt x="1096" y="274"/>
                      <a:pt x="1096" y="274"/>
                    </a:cubicBezTo>
                    <a:cubicBezTo>
                      <a:pt x="1088" y="271"/>
                      <a:pt x="1083" y="264"/>
                      <a:pt x="1083" y="255"/>
                    </a:cubicBezTo>
                    <a:cubicBezTo>
                      <a:pt x="1083" y="109"/>
                      <a:pt x="1083" y="109"/>
                      <a:pt x="1083" y="109"/>
                    </a:cubicBezTo>
                    <a:cubicBezTo>
                      <a:pt x="1083" y="101"/>
                      <a:pt x="1088" y="93"/>
                      <a:pt x="1096" y="90"/>
                    </a:cubicBezTo>
                    <a:cubicBezTo>
                      <a:pt x="1202" y="50"/>
                      <a:pt x="1202" y="50"/>
                      <a:pt x="1202" y="50"/>
                    </a:cubicBezTo>
                    <a:cubicBezTo>
                      <a:pt x="1208" y="48"/>
                      <a:pt x="1215" y="49"/>
                      <a:pt x="1221" y="53"/>
                    </a:cubicBezTo>
                    <a:cubicBezTo>
                      <a:pt x="1226" y="56"/>
                      <a:pt x="1229" y="63"/>
                      <a:pt x="1229" y="69"/>
                    </a:cubicBezTo>
                    <a:lnTo>
                      <a:pt x="1229"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5" name="Freeform 7"/>
              <p:cNvSpPr>
                <a:spLocks noEditPoints="1"/>
              </p:cNvSpPr>
              <p:nvPr/>
            </p:nvSpPr>
            <p:spPr bwMode="auto">
              <a:xfrm>
                <a:off x="8624888" y="2036763"/>
                <a:ext cx="2568575" cy="730250"/>
              </a:xfrm>
              <a:custGeom>
                <a:avLst/>
                <a:gdLst>
                  <a:gd name="T0" fmla="*/ 1251 w 1280"/>
                  <a:gd name="T1" fmla="*/ 0 h 364"/>
                  <a:gd name="T2" fmla="*/ 29 w 1280"/>
                  <a:gd name="T3" fmla="*/ 0 h 364"/>
                  <a:gd name="T4" fmla="*/ 0 w 1280"/>
                  <a:gd name="T5" fmla="*/ 30 h 364"/>
                  <a:gd name="T6" fmla="*/ 0 w 1280"/>
                  <a:gd name="T7" fmla="*/ 335 h 364"/>
                  <a:gd name="T8" fmla="*/ 29 w 1280"/>
                  <a:gd name="T9" fmla="*/ 364 h 364"/>
                  <a:gd name="T10" fmla="*/ 1251 w 1280"/>
                  <a:gd name="T11" fmla="*/ 364 h 364"/>
                  <a:gd name="T12" fmla="*/ 1280 w 1280"/>
                  <a:gd name="T13" fmla="*/ 335 h 364"/>
                  <a:gd name="T14" fmla="*/ 1280 w 1280"/>
                  <a:gd name="T15" fmla="*/ 30 h 364"/>
                  <a:gd name="T16" fmla="*/ 1251 w 1280"/>
                  <a:gd name="T17" fmla="*/ 0 h 364"/>
                  <a:gd name="T18" fmla="*/ 196 w 1280"/>
                  <a:gd name="T19" fmla="*/ 255 h 364"/>
                  <a:gd name="T20" fmla="*/ 183 w 1280"/>
                  <a:gd name="T21" fmla="*/ 274 h 364"/>
                  <a:gd name="T22" fmla="*/ 77 w 1280"/>
                  <a:gd name="T23" fmla="*/ 314 h 364"/>
                  <a:gd name="T24" fmla="*/ 70 w 1280"/>
                  <a:gd name="T25" fmla="*/ 316 h 364"/>
                  <a:gd name="T26" fmla="*/ 59 w 1280"/>
                  <a:gd name="T27" fmla="*/ 312 h 364"/>
                  <a:gd name="T28" fmla="*/ 50 w 1280"/>
                  <a:gd name="T29" fmla="*/ 296 h 364"/>
                  <a:gd name="T30" fmla="*/ 50 w 1280"/>
                  <a:gd name="T31" fmla="*/ 69 h 364"/>
                  <a:gd name="T32" fmla="*/ 59 w 1280"/>
                  <a:gd name="T33" fmla="*/ 53 h 364"/>
                  <a:gd name="T34" fmla="*/ 77 w 1280"/>
                  <a:gd name="T35" fmla="*/ 51 h 364"/>
                  <a:gd name="T36" fmla="*/ 183 w 1280"/>
                  <a:gd name="T37" fmla="*/ 91 h 364"/>
                  <a:gd name="T38" fmla="*/ 196 w 1280"/>
                  <a:gd name="T39" fmla="*/ 109 h 364"/>
                  <a:gd name="T40" fmla="*/ 196 w 1280"/>
                  <a:gd name="T41" fmla="*/ 255 h 364"/>
                  <a:gd name="T42" fmla="*/ 640 w 1280"/>
                  <a:gd name="T43" fmla="*/ 282 h 364"/>
                  <a:gd name="T44" fmla="*/ 541 w 1280"/>
                  <a:gd name="T45" fmla="*/ 182 h 364"/>
                  <a:gd name="T46" fmla="*/ 640 w 1280"/>
                  <a:gd name="T47" fmla="*/ 83 h 364"/>
                  <a:gd name="T48" fmla="*/ 739 w 1280"/>
                  <a:gd name="T49" fmla="*/ 182 h 364"/>
                  <a:gd name="T50" fmla="*/ 640 w 1280"/>
                  <a:gd name="T51" fmla="*/ 282 h 364"/>
                  <a:gd name="T52" fmla="*/ 1229 w 1280"/>
                  <a:gd name="T53" fmla="*/ 296 h 364"/>
                  <a:gd name="T54" fmla="*/ 1221 w 1280"/>
                  <a:gd name="T55" fmla="*/ 312 h 364"/>
                  <a:gd name="T56" fmla="*/ 1209 w 1280"/>
                  <a:gd name="T57" fmla="*/ 316 h 364"/>
                  <a:gd name="T58" fmla="*/ 1202 w 1280"/>
                  <a:gd name="T59" fmla="*/ 314 h 364"/>
                  <a:gd name="T60" fmla="*/ 1096 w 1280"/>
                  <a:gd name="T61" fmla="*/ 274 h 364"/>
                  <a:gd name="T62" fmla="*/ 1083 w 1280"/>
                  <a:gd name="T63" fmla="*/ 255 h 364"/>
                  <a:gd name="T64" fmla="*/ 1083 w 1280"/>
                  <a:gd name="T65" fmla="*/ 109 h 364"/>
                  <a:gd name="T66" fmla="*/ 1096 w 1280"/>
                  <a:gd name="T67" fmla="*/ 91 h 364"/>
                  <a:gd name="T68" fmla="*/ 1202 w 1280"/>
                  <a:gd name="T69" fmla="*/ 51 h 364"/>
                  <a:gd name="T70" fmla="*/ 1221 w 1280"/>
                  <a:gd name="T71" fmla="*/ 53 h 364"/>
                  <a:gd name="T72" fmla="*/ 1229 w 1280"/>
                  <a:gd name="T73" fmla="*/ 69 h 364"/>
                  <a:gd name="T74" fmla="*/ 1229 w 1280"/>
                  <a:gd name="T75" fmla="*/ 29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 h="364">
                    <a:moveTo>
                      <a:pt x="1251" y="0"/>
                    </a:moveTo>
                    <a:cubicBezTo>
                      <a:pt x="29" y="0"/>
                      <a:pt x="29" y="0"/>
                      <a:pt x="29" y="0"/>
                    </a:cubicBezTo>
                    <a:cubicBezTo>
                      <a:pt x="13" y="0"/>
                      <a:pt x="0" y="13"/>
                      <a:pt x="0" y="30"/>
                    </a:cubicBezTo>
                    <a:cubicBezTo>
                      <a:pt x="0" y="335"/>
                      <a:pt x="0" y="335"/>
                      <a:pt x="0" y="335"/>
                    </a:cubicBezTo>
                    <a:cubicBezTo>
                      <a:pt x="0" y="351"/>
                      <a:pt x="13" y="364"/>
                      <a:pt x="29" y="364"/>
                    </a:cubicBezTo>
                    <a:cubicBezTo>
                      <a:pt x="1251" y="364"/>
                      <a:pt x="1251" y="364"/>
                      <a:pt x="1251" y="364"/>
                    </a:cubicBezTo>
                    <a:cubicBezTo>
                      <a:pt x="1267" y="364"/>
                      <a:pt x="1280" y="351"/>
                      <a:pt x="1280" y="335"/>
                    </a:cubicBezTo>
                    <a:cubicBezTo>
                      <a:pt x="1280" y="30"/>
                      <a:pt x="1280" y="30"/>
                      <a:pt x="1280" y="30"/>
                    </a:cubicBezTo>
                    <a:cubicBezTo>
                      <a:pt x="1280" y="13"/>
                      <a:pt x="1267" y="0"/>
                      <a:pt x="1251" y="0"/>
                    </a:cubicBezTo>
                    <a:close/>
                    <a:moveTo>
                      <a:pt x="196" y="255"/>
                    </a:moveTo>
                    <a:cubicBezTo>
                      <a:pt x="196" y="264"/>
                      <a:pt x="191" y="271"/>
                      <a:pt x="183" y="274"/>
                    </a:cubicBezTo>
                    <a:cubicBezTo>
                      <a:pt x="77" y="314"/>
                      <a:pt x="77" y="314"/>
                      <a:pt x="77" y="314"/>
                    </a:cubicBezTo>
                    <a:cubicBezTo>
                      <a:pt x="75" y="315"/>
                      <a:pt x="73" y="316"/>
                      <a:pt x="70" y="316"/>
                    </a:cubicBezTo>
                    <a:cubicBezTo>
                      <a:pt x="66" y="316"/>
                      <a:pt x="62" y="314"/>
                      <a:pt x="59" y="312"/>
                    </a:cubicBezTo>
                    <a:cubicBezTo>
                      <a:pt x="53" y="308"/>
                      <a:pt x="50" y="302"/>
                      <a:pt x="50" y="296"/>
                    </a:cubicBezTo>
                    <a:cubicBezTo>
                      <a:pt x="50" y="69"/>
                      <a:pt x="50" y="69"/>
                      <a:pt x="50" y="69"/>
                    </a:cubicBezTo>
                    <a:cubicBezTo>
                      <a:pt x="50" y="63"/>
                      <a:pt x="53" y="57"/>
                      <a:pt x="59" y="53"/>
                    </a:cubicBezTo>
                    <a:cubicBezTo>
                      <a:pt x="64" y="49"/>
                      <a:pt x="71" y="48"/>
                      <a:pt x="77" y="51"/>
                    </a:cubicBezTo>
                    <a:cubicBezTo>
                      <a:pt x="183" y="91"/>
                      <a:pt x="183" y="91"/>
                      <a:pt x="183" y="91"/>
                    </a:cubicBezTo>
                    <a:cubicBezTo>
                      <a:pt x="191" y="94"/>
                      <a:pt x="196" y="101"/>
                      <a:pt x="196" y="109"/>
                    </a:cubicBezTo>
                    <a:lnTo>
                      <a:pt x="196" y="255"/>
                    </a:lnTo>
                    <a:close/>
                    <a:moveTo>
                      <a:pt x="640" y="282"/>
                    </a:moveTo>
                    <a:cubicBezTo>
                      <a:pt x="585" y="282"/>
                      <a:pt x="541" y="237"/>
                      <a:pt x="541" y="182"/>
                    </a:cubicBezTo>
                    <a:cubicBezTo>
                      <a:pt x="541" y="128"/>
                      <a:pt x="585" y="83"/>
                      <a:pt x="640" y="83"/>
                    </a:cubicBezTo>
                    <a:cubicBezTo>
                      <a:pt x="694" y="83"/>
                      <a:pt x="739" y="128"/>
                      <a:pt x="739" y="182"/>
                    </a:cubicBezTo>
                    <a:cubicBezTo>
                      <a:pt x="739" y="237"/>
                      <a:pt x="694" y="282"/>
                      <a:pt x="640" y="282"/>
                    </a:cubicBezTo>
                    <a:close/>
                    <a:moveTo>
                      <a:pt x="1229" y="296"/>
                    </a:moveTo>
                    <a:cubicBezTo>
                      <a:pt x="1229" y="302"/>
                      <a:pt x="1226" y="308"/>
                      <a:pt x="1221" y="312"/>
                    </a:cubicBezTo>
                    <a:cubicBezTo>
                      <a:pt x="1217" y="314"/>
                      <a:pt x="1213" y="316"/>
                      <a:pt x="1209" y="316"/>
                    </a:cubicBezTo>
                    <a:cubicBezTo>
                      <a:pt x="1207" y="316"/>
                      <a:pt x="1205" y="315"/>
                      <a:pt x="1202" y="314"/>
                    </a:cubicBezTo>
                    <a:cubicBezTo>
                      <a:pt x="1096" y="274"/>
                      <a:pt x="1096" y="274"/>
                      <a:pt x="1096" y="274"/>
                    </a:cubicBezTo>
                    <a:cubicBezTo>
                      <a:pt x="1088" y="271"/>
                      <a:pt x="1083" y="264"/>
                      <a:pt x="1083" y="255"/>
                    </a:cubicBezTo>
                    <a:cubicBezTo>
                      <a:pt x="1083" y="109"/>
                      <a:pt x="1083" y="109"/>
                      <a:pt x="1083" y="109"/>
                    </a:cubicBezTo>
                    <a:cubicBezTo>
                      <a:pt x="1083" y="101"/>
                      <a:pt x="1088" y="94"/>
                      <a:pt x="1096" y="91"/>
                    </a:cubicBezTo>
                    <a:cubicBezTo>
                      <a:pt x="1202" y="51"/>
                      <a:pt x="1202" y="51"/>
                      <a:pt x="1202" y="51"/>
                    </a:cubicBezTo>
                    <a:cubicBezTo>
                      <a:pt x="1208" y="48"/>
                      <a:pt x="1215" y="49"/>
                      <a:pt x="1221" y="53"/>
                    </a:cubicBezTo>
                    <a:cubicBezTo>
                      <a:pt x="1226" y="57"/>
                      <a:pt x="1229" y="63"/>
                      <a:pt x="1229" y="69"/>
                    </a:cubicBezTo>
                    <a:lnTo>
                      <a:pt x="1229"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19" name="Freeform 11"/>
            <p:cNvSpPr>
              <a:spLocks noEditPoints="1"/>
            </p:cNvSpPr>
            <p:nvPr/>
          </p:nvSpPr>
          <p:spPr bwMode="auto">
            <a:xfrm>
              <a:off x="3247856" y="4943927"/>
              <a:ext cx="761883" cy="879454"/>
            </a:xfrm>
            <a:custGeom>
              <a:avLst/>
              <a:gdLst>
                <a:gd name="T0" fmla="*/ 1024 w 1071"/>
                <a:gd name="T1" fmla="*/ 1087 h 1277"/>
                <a:gd name="T2" fmla="*/ 1024 w 1071"/>
                <a:gd name="T3" fmla="*/ 1087 h 1277"/>
                <a:gd name="T4" fmla="*/ 1007 w 1071"/>
                <a:gd name="T5" fmla="*/ 1070 h 1277"/>
                <a:gd name="T6" fmla="*/ 1007 w 1071"/>
                <a:gd name="T7" fmla="*/ 731 h 1277"/>
                <a:gd name="T8" fmla="*/ 1024 w 1071"/>
                <a:gd name="T9" fmla="*/ 714 h 1277"/>
                <a:gd name="T10" fmla="*/ 1071 w 1071"/>
                <a:gd name="T11" fmla="*/ 668 h 1277"/>
                <a:gd name="T12" fmla="*/ 1071 w 1071"/>
                <a:gd name="T13" fmla="*/ 587 h 1277"/>
                <a:gd name="T14" fmla="*/ 1024 w 1071"/>
                <a:gd name="T15" fmla="*/ 540 h 1277"/>
                <a:gd name="T16" fmla="*/ 913 w 1071"/>
                <a:gd name="T17" fmla="*/ 540 h 1277"/>
                <a:gd name="T18" fmla="*/ 913 w 1071"/>
                <a:gd name="T19" fmla="*/ 540 h 1277"/>
                <a:gd name="T20" fmla="*/ 913 w 1071"/>
                <a:gd name="T21" fmla="*/ 396 h 1277"/>
                <a:gd name="T22" fmla="*/ 535 w 1071"/>
                <a:gd name="T23" fmla="*/ 0 h 1277"/>
                <a:gd name="T24" fmla="*/ 158 w 1071"/>
                <a:gd name="T25" fmla="*/ 396 h 1277"/>
                <a:gd name="T26" fmla="*/ 158 w 1071"/>
                <a:gd name="T27" fmla="*/ 540 h 1277"/>
                <a:gd name="T28" fmla="*/ 158 w 1071"/>
                <a:gd name="T29" fmla="*/ 540 h 1277"/>
                <a:gd name="T30" fmla="*/ 47 w 1071"/>
                <a:gd name="T31" fmla="*/ 540 h 1277"/>
                <a:gd name="T32" fmla="*/ 0 w 1071"/>
                <a:gd name="T33" fmla="*/ 588 h 1277"/>
                <a:gd name="T34" fmla="*/ 0 w 1071"/>
                <a:gd name="T35" fmla="*/ 683 h 1277"/>
                <a:gd name="T36" fmla="*/ 47 w 1071"/>
                <a:gd name="T37" fmla="*/ 730 h 1277"/>
                <a:gd name="T38" fmla="*/ 47 w 1071"/>
                <a:gd name="T39" fmla="*/ 730 h 1277"/>
                <a:gd name="T40" fmla="*/ 64 w 1071"/>
                <a:gd name="T41" fmla="*/ 748 h 1277"/>
                <a:gd name="T42" fmla="*/ 64 w 1071"/>
                <a:gd name="T43" fmla="*/ 1087 h 1277"/>
                <a:gd name="T44" fmla="*/ 47 w 1071"/>
                <a:gd name="T45" fmla="*/ 1103 h 1277"/>
                <a:gd name="T46" fmla="*/ 0 w 1071"/>
                <a:gd name="T47" fmla="*/ 1150 h 1277"/>
                <a:gd name="T48" fmla="*/ 0 w 1071"/>
                <a:gd name="T49" fmla="*/ 1231 h 1277"/>
                <a:gd name="T50" fmla="*/ 47 w 1071"/>
                <a:gd name="T51" fmla="*/ 1277 h 1277"/>
                <a:gd name="T52" fmla="*/ 1024 w 1071"/>
                <a:gd name="T53" fmla="*/ 1277 h 1277"/>
                <a:gd name="T54" fmla="*/ 1071 w 1071"/>
                <a:gd name="T55" fmla="*/ 1230 h 1277"/>
                <a:gd name="T56" fmla="*/ 1071 w 1071"/>
                <a:gd name="T57" fmla="*/ 1134 h 1277"/>
                <a:gd name="T58" fmla="*/ 1024 w 1071"/>
                <a:gd name="T59" fmla="*/ 1087 h 1277"/>
                <a:gd name="T60" fmla="*/ 622 w 1071"/>
                <a:gd name="T61" fmla="*/ 994 h 1277"/>
                <a:gd name="T62" fmla="*/ 620 w 1071"/>
                <a:gd name="T63" fmla="*/ 1014 h 1277"/>
                <a:gd name="T64" fmla="*/ 602 w 1071"/>
                <a:gd name="T65" fmla="*/ 1023 h 1277"/>
                <a:gd name="T66" fmla="*/ 468 w 1071"/>
                <a:gd name="T67" fmla="*/ 1023 h 1277"/>
                <a:gd name="T68" fmla="*/ 451 w 1071"/>
                <a:gd name="T69" fmla="*/ 1014 h 1277"/>
                <a:gd name="T70" fmla="*/ 449 w 1071"/>
                <a:gd name="T71" fmla="*/ 994 h 1277"/>
                <a:gd name="T72" fmla="*/ 481 w 1071"/>
                <a:gd name="T73" fmla="*/ 908 h 1277"/>
                <a:gd name="T74" fmla="*/ 447 w 1071"/>
                <a:gd name="T75" fmla="*/ 839 h 1277"/>
                <a:gd name="T76" fmla="*/ 535 w 1071"/>
                <a:gd name="T77" fmla="*/ 751 h 1277"/>
                <a:gd name="T78" fmla="*/ 623 w 1071"/>
                <a:gd name="T79" fmla="*/ 839 h 1277"/>
                <a:gd name="T80" fmla="*/ 589 w 1071"/>
                <a:gd name="T81" fmla="*/ 908 h 1277"/>
                <a:gd name="T82" fmla="*/ 622 w 1071"/>
                <a:gd name="T83" fmla="*/ 994 h 1277"/>
                <a:gd name="T84" fmla="*/ 381 w 1071"/>
                <a:gd name="T85" fmla="*/ 540 h 1277"/>
                <a:gd name="T86" fmla="*/ 381 w 1071"/>
                <a:gd name="T87" fmla="*/ 540 h 1277"/>
                <a:gd name="T88" fmla="*/ 381 w 1071"/>
                <a:gd name="T89" fmla="*/ 396 h 1277"/>
                <a:gd name="T90" fmla="*/ 535 w 1071"/>
                <a:gd name="T91" fmla="*/ 221 h 1277"/>
                <a:gd name="T92" fmla="*/ 690 w 1071"/>
                <a:gd name="T93" fmla="*/ 396 h 1277"/>
                <a:gd name="T94" fmla="*/ 690 w 1071"/>
                <a:gd name="T95" fmla="*/ 540 h 1277"/>
                <a:gd name="T96" fmla="*/ 690 w 1071"/>
                <a:gd name="T97" fmla="*/ 540 h 1277"/>
                <a:gd name="T98" fmla="*/ 381 w 1071"/>
                <a:gd name="T99" fmla="*/ 540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71" h="1277">
                  <a:moveTo>
                    <a:pt x="1024" y="1087"/>
                  </a:moveTo>
                  <a:cubicBezTo>
                    <a:pt x="1024" y="1087"/>
                    <a:pt x="1024" y="1087"/>
                    <a:pt x="1024" y="1087"/>
                  </a:cubicBezTo>
                  <a:cubicBezTo>
                    <a:pt x="1010" y="1087"/>
                    <a:pt x="1007" y="1078"/>
                    <a:pt x="1007" y="1070"/>
                  </a:cubicBezTo>
                  <a:cubicBezTo>
                    <a:pt x="1007" y="731"/>
                    <a:pt x="1007" y="731"/>
                    <a:pt x="1007" y="731"/>
                  </a:cubicBezTo>
                  <a:cubicBezTo>
                    <a:pt x="1007" y="717"/>
                    <a:pt x="1018" y="715"/>
                    <a:pt x="1024" y="714"/>
                  </a:cubicBezTo>
                  <a:cubicBezTo>
                    <a:pt x="1058" y="714"/>
                    <a:pt x="1071" y="687"/>
                    <a:pt x="1071" y="668"/>
                  </a:cubicBezTo>
                  <a:cubicBezTo>
                    <a:pt x="1071" y="587"/>
                    <a:pt x="1071" y="587"/>
                    <a:pt x="1071" y="587"/>
                  </a:cubicBezTo>
                  <a:cubicBezTo>
                    <a:pt x="1070" y="568"/>
                    <a:pt x="1056" y="540"/>
                    <a:pt x="1024" y="540"/>
                  </a:cubicBezTo>
                  <a:cubicBezTo>
                    <a:pt x="913" y="540"/>
                    <a:pt x="913" y="540"/>
                    <a:pt x="913" y="540"/>
                  </a:cubicBezTo>
                  <a:cubicBezTo>
                    <a:pt x="913" y="540"/>
                    <a:pt x="913" y="540"/>
                    <a:pt x="913" y="540"/>
                  </a:cubicBezTo>
                  <a:cubicBezTo>
                    <a:pt x="913" y="396"/>
                    <a:pt x="913" y="396"/>
                    <a:pt x="913" y="396"/>
                  </a:cubicBezTo>
                  <a:cubicBezTo>
                    <a:pt x="913" y="29"/>
                    <a:pt x="624" y="0"/>
                    <a:pt x="535" y="0"/>
                  </a:cubicBezTo>
                  <a:cubicBezTo>
                    <a:pt x="447" y="0"/>
                    <a:pt x="158" y="29"/>
                    <a:pt x="158" y="396"/>
                  </a:cubicBezTo>
                  <a:cubicBezTo>
                    <a:pt x="158" y="540"/>
                    <a:pt x="158" y="540"/>
                    <a:pt x="158" y="540"/>
                  </a:cubicBezTo>
                  <a:cubicBezTo>
                    <a:pt x="158" y="540"/>
                    <a:pt x="158" y="540"/>
                    <a:pt x="158" y="540"/>
                  </a:cubicBezTo>
                  <a:cubicBezTo>
                    <a:pt x="47" y="540"/>
                    <a:pt x="47" y="540"/>
                    <a:pt x="47" y="540"/>
                  </a:cubicBezTo>
                  <a:cubicBezTo>
                    <a:pt x="14" y="540"/>
                    <a:pt x="1" y="568"/>
                    <a:pt x="0" y="588"/>
                  </a:cubicBezTo>
                  <a:cubicBezTo>
                    <a:pt x="0" y="683"/>
                    <a:pt x="0" y="683"/>
                    <a:pt x="0" y="683"/>
                  </a:cubicBezTo>
                  <a:cubicBezTo>
                    <a:pt x="0" y="716"/>
                    <a:pt x="23" y="730"/>
                    <a:pt x="47" y="730"/>
                  </a:cubicBezTo>
                  <a:cubicBezTo>
                    <a:pt x="47" y="730"/>
                    <a:pt x="47" y="730"/>
                    <a:pt x="47" y="730"/>
                  </a:cubicBezTo>
                  <a:cubicBezTo>
                    <a:pt x="61" y="730"/>
                    <a:pt x="64" y="740"/>
                    <a:pt x="64" y="748"/>
                  </a:cubicBezTo>
                  <a:cubicBezTo>
                    <a:pt x="64" y="1087"/>
                    <a:pt x="64" y="1087"/>
                    <a:pt x="64" y="1087"/>
                  </a:cubicBezTo>
                  <a:cubicBezTo>
                    <a:pt x="64" y="1101"/>
                    <a:pt x="53" y="1103"/>
                    <a:pt x="47" y="1103"/>
                  </a:cubicBezTo>
                  <a:cubicBezTo>
                    <a:pt x="13" y="1103"/>
                    <a:pt x="0" y="1131"/>
                    <a:pt x="0" y="1150"/>
                  </a:cubicBezTo>
                  <a:cubicBezTo>
                    <a:pt x="0" y="1231"/>
                    <a:pt x="0" y="1231"/>
                    <a:pt x="0" y="1231"/>
                  </a:cubicBezTo>
                  <a:cubicBezTo>
                    <a:pt x="1" y="1249"/>
                    <a:pt x="14" y="1277"/>
                    <a:pt x="47" y="1277"/>
                  </a:cubicBezTo>
                  <a:cubicBezTo>
                    <a:pt x="1024" y="1277"/>
                    <a:pt x="1024" y="1277"/>
                    <a:pt x="1024" y="1277"/>
                  </a:cubicBezTo>
                  <a:cubicBezTo>
                    <a:pt x="1056" y="1277"/>
                    <a:pt x="1070" y="1249"/>
                    <a:pt x="1071" y="1230"/>
                  </a:cubicBezTo>
                  <a:cubicBezTo>
                    <a:pt x="1071" y="1134"/>
                    <a:pt x="1071" y="1134"/>
                    <a:pt x="1071" y="1134"/>
                  </a:cubicBezTo>
                  <a:cubicBezTo>
                    <a:pt x="1071" y="1102"/>
                    <a:pt x="1048" y="1087"/>
                    <a:pt x="1024" y="1087"/>
                  </a:cubicBezTo>
                  <a:close/>
                  <a:moveTo>
                    <a:pt x="622" y="994"/>
                  </a:moveTo>
                  <a:cubicBezTo>
                    <a:pt x="624" y="1001"/>
                    <a:pt x="623" y="1008"/>
                    <a:pt x="620" y="1014"/>
                  </a:cubicBezTo>
                  <a:cubicBezTo>
                    <a:pt x="616" y="1019"/>
                    <a:pt x="609" y="1023"/>
                    <a:pt x="602" y="1023"/>
                  </a:cubicBezTo>
                  <a:cubicBezTo>
                    <a:pt x="468" y="1023"/>
                    <a:pt x="468" y="1023"/>
                    <a:pt x="468" y="1023"/>
                  </a:cubicBezTo>
                  <a:cubicBezTo>
                    <a:pt x="461" y="1023"/>
                    <a:pt x="455" y="1019"/>
                    <a:pt x="451" y="1014"/>
                  </a:cubicBezTo>
                  <a:cubicBezTo>
                    <a:pt x="447" y="1008"/>
                    <a:pt x="446" y="1001"/>
                    <a:pt x="449" y="994"/>
                  </a:cubicBezTo>
                  <a:cubicBezTo>
                    <a:pt x="481" y="908"/>
                    <a:pt x="481" y="908"/>
                    <a:pt x="481" y="908"/>
                  </a:cubicBezTo>
                  <a:cubicBezTo>
                    <a:pt x="460" y="891"/>
                    <a:pt x="447" y="866"/>
                    <a:pt x="447" y="839"/>
                  </a:cubicBezTo>
                  <a:cubicBezTo>
                    <a:pt x="447" y="790"/>
                    <a:pt x="487" y="751"/>
                    <a:pt x="535" y="751"/>
                  </a:cubicBezTo>
                  <a:cubicBezTo>
                    <a:pt x="584" y="751"/>
                    <a:pt x="623" y="790"/>
                    <a:pt x="623" y="839"/>
                  </a:cubicBezTo>
                  <a:cubicBezTo>
                    <a:pt x="623" y="866"/>
                    <a:pt x="610" y="892"/>
                    <a:pt x="589" y="908"/>
                  </a:cubicBezTo>
                  <a:lnTo>
                    <a:pt x="622" y="994"/>
                  </a:lnTo>
                  <a:close/>
                  <a:moveTo>
                    <a:pt x="381" y="540"/>
                  </a:moveTo>
                  <a:cubicBezTo>
                    <a:pt x="381" y="540"/>
                    <a:pt x="381" y="540"/>
                    <a:pt x="381" y="540"/>
                  </a:cubicBezTo>
                  <a:cubicBezTo>
                    <a:pt x="381" y="396"/>
                    <a:pt x="381" y="396"/>
                    <a:pt x="381" y="396"/>
                  </a:cubicBezTo>
                  <a:cubicBezTo>
                    <a:pt x="381" y="316"/>
                    <a:pt x="408" y="221"/>
                    <a:pt x="535" y="221"/>
                  </a:cubicBezTo>
                  <a:cubicBezTo>
                    <a:pt x="663" y="221"/>
                    <a:pt x="690" y="316"/>
                    <a:pt x="690" y="396"/>
                  </a:cubicBezTo>
                  <a:cubicBezTo>
                    <a:pt x="690" y="540"/>
                    <a:pt x="690" y="540"/>
                    <a:pt x="690" y="540"/>
                  </a:cubicBezTo>
                  <a:cubicBezTo>
                    <a:pt x="690" y="540"/>
                    <a:pt x="690" y="540"/>
                    <a:pt x="690" y="540"/>
                  </a:cubicBezTo>
                  <a:lnTo>
                    <a:pt x="381" y="540"/>
                  </a:ln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1" name="Group 30"/>
            <p:cNvGrpSpPr/>
            <p:nvPr/>
          </p:nvGrpSpPr>
          <p:grpSpPr>
            <a:xfrm>
              <a:off x="6413763" y="4553170"/>
              <a:ext cx="1945524" cy="1270211"/>
              <a:chOff x="8797925" y="641350"/>
              <a:chExt cx="4795838" cy="3232151"/>
            </a:xfrm>
            <a:grpFill/>
          </p:grpSpPr>
          <p:sp>
            <p:nvSpPr>
              <p:cNvPr id="28" name="Freeform 20"/>
              <p:cNvSpPr>
                <a:spLocks/>
              </p:cNvSpPr>
              <p:nvPr/>
            </p:nvSpPr>
            <p:spPr bwMode="auto">
              <a:xfrm>
                <a:off x="8797925" y="3433763"/>
                <a:ext cx="4795838" cy="439738"/>
              </a:xfrm>
              <a:custGeom>
                <a:avLst/>
                <a:gdLst>
                  <a:gd name="T0" fmla="*/ 1271 w 1276"/>
                  <a:gd name="T1" fmla="*/ 16 h 117"/>
                  <a:gd name="T2" fmla="*/ 1244 w 1276"/>
                  <a:gd name="T3" fmla="*/ 0 h 117"/>
                  <a:gd name="T4" fmla="*/ 818 w 1276"/>
                  <a:gd name="T5" fmla="*/ 0 h 117"/>
                  <a:gd name="T6" fmla="*/ 798 w 1276"/>
                  <a:gd name="T7" fmla="*/ 8 h 117"/>
                  <a:gd name="T8" fmla="*/ 765 w 1276"/>
                  <a:gd name="T9" fmla="*/ 38 h 117"/>
                  <a:gd name="T10" fmla="*/ 484 w 1276"/>
                  <a:gd name="T11" fmla="*/ 38 h 117"/>
                  <a:gd name="T12" fmla="*/ 454 w 1276"/>
                  <a:gd name="T13" fmla="*/ 9 h 117"/>
                  <a:gd name="T14" fmla="*/ 433 w 1276"/>
                  <a:gd name="T15" fmla="*/ 0 h 117"/>
                  <a:gd name="T16" fmla="*/ 31 w 1276"/>
                  <a:gd name="T17" fmla="*/ 0 h 117"/>
                  <a:gd name="T18" fmla="*/ 5 w 1276"/>
                  <a:gd name="T19" fmla="*/ 15 h 117"/>
                  <a:gd name="T20" fmla="*/ 5 w 1276"/>
                  <a:gd name="T21" fmla="*/ 45 h 117"/>
                  <a:gd name="T22" fmla="*/ 39 w 1276"/>
                  <a:gd name="T23" fmla="*/ 103 h 117"/>
                  <a:gd name="T24" fmla="*/ 65 w 1276"/>
                  <a:gd name="T25" fmla="*/ 117 h 117"/>
                  <a:gd name="T26" fmla="*/ 65 w 1276"/>
                  <a:gd name="T27" fmla="*/ 117 h 117"/>
                  <a:gd name="T28" fmla="*/ 1205 w 1276"/>
                  <a:gd name="T29" fmla="*/ 117 h 117"/>
                  <a:gd name="T30" fmla="*/ 1230 w 1276"/>
                  <a:gd name="T31" fmla="*/ 104 h 117"/>
                  <a:gd name="T32" fmla="*/ 1269 w 1276"/>
                  <a:gd name="T33" fmla="*/ 47 h 117"/>
                  <a:gd name="T34" fmla="*/ 1271 w 1276"/>
                  <a:gd name="T35"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6" h="117">
                    <a:moveTo>
                      <a:pt x="1271" y="16"/>
                    </a:moveTo>
                    <a:cubicBezTo>
                      <a:pt x="1266" y="6"/>
                      <a:pt x="1255" y="0"/>
                      <a:pt x="1244" y="0"/>
                    </a:cubicBezTo>
                    <a:cubicBezTo>
                      <a:pt x="818" y="0"/>
                      <a:pt x="818" y="0"/>
                      <a:pt x="818" y="0"/>
                    </a:cubicBezTo>
                    <a:cubicBezTo>
                      <a:pt x="810" y="0"/>
                      <a:pt x="803" y="3"/>
                      <a:pt x="798" y="8"/>
                    </a:cubicBezTo>
                    <a:cubicBezTo>
                      <a:pt x="765" y="38"/>
                      <a:pt x="765" y="38"/>
                      <a:pt x="765" y="38"/>
                    </a:cubicBezTo>
                    <a:cubicBezTo>
                      <a:pt x="484" y="38"/>
                      <a:pt x="484" y="38"/>
                      <a:pt x="484" y="38"/>
                    </a:cubicBezTo>
                    <a:cubicBezTo>
                      <a:pt x="454" y="9"/>
                      <a:pt x="454" y="9"/>
                      <a:pt x="454" y="9"/>
                    </a:cubicBezTo>
                    <a:cubicBezTo>
                      <a:pt x="449" y="3"/>
                      <a:pt x="441" y="0"/>
                      <a:pt x="433" y="0"/>
                    </a:cubicBezTo>
                    <a:cubicBezTo>
                      <a:pt x="31" y="0"/>
                      <a:pt x="31" y="0"/>
                      <a:pt x="31" y="0"/>
                    </a:cubicBezTo>
                    <a:cubicBezTo>
                      <a:pt x="20" y="0"/>
                      <a:pt x="10" y="6"/>
                      <a:pt x="5" y="15"/>
                    </a:cubicBezTo>
                    <a:cubicBezTo>
                      <a:pt x="0" y="24"/>
                      <a:pt x="0" y="36"/>
                      <a:pt x="5" y="45"/>
                    </a:cubicBezTo>
                    <a:cubicBezTo>
                      <a:pt x="39" y="103"/>
                      <a:pt x="39" y="103"/>
                      <a:pt x="39" y="103"/>
                    </a:cubicBezTo>
                    <a:cubicBezTo>
                      <a:pt x="45" y="112"/>
                      <a:pt x="54" y="117"/>
                      <a:pt x="65" y="117"/>
                    </a:cubicBezTo>
                    <a:cubicBezTo>
                      <a:pt x="65" y="117"/>
                      <a:pt x="65" y="117"/>
                      <a:pt x="65" y="117"/>
                    </a:cubicBezTo>
                    <a:cubicBezTo>
                      <a:pt x="1205" y="117"/>
                      <a:pt x="1205" y="117"/>
                      <a:pt x="1205" y="117"/>
                    </a:cubicBezTo>
                    <a:cubicBezTo>
                      <a:pt x="1215" y="117"/>
                      <a:pt x="1224" y="112"/>
                      <a:pt x="1230" y="104"/>
                    </a:cubicBezTo>
                    <a:cubicBezTo>
                      <a:pt x="1269" y="47"/>
                      <a:pt x="1269" y="47"/>
                      <a:pt x="1269" y="47"/>
                    </a:cubicBezTo>
                    <a:cubicBezTo>
                      <a:pt x="1275" y="38"/>
                      <a:pt x="1276" y="26"/>
                      <a:pt x="127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Rectangle 21"/>
              <p:cNvSpPr>
                <a:spLocks noChangeArrowheads="1"/>
              </p:cNvSpPr>
              <p:nvPr/>
            </p:nvSpPr>
            <p:spPr bwMode="auto">
              <a:xfrm>
                <a:off x="9617075" y="1111250"/>
                <a:ext cx="3067050" cy="1647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22"/>
              <p:cNvSpPr>
                <a:spLocks noEditPoints="1"/>
              </p:cNvSpPr>
              <p:nvPr/>
            </p:nvSpPr>
            <p:spPr bwMode="auto">
              <a:xfrm>
                <a:off x="9169400" y="641350"/>
                <a:ext cx="3970338" cy="2600325"/>
              </a:xfrm>
              <a:custGeom>
                <a:avLst/>
                <a:gdLst>
                  <a:gd name="T0" fmla="*/ 30 w 1056"/>
                  <a:gd name="T1" fmla="*/ 691 h 691"/>
                  <a:gd name="T2" fmla="*/ 1026 w 1056"/>
                  <a:gd name="T3" fmla="*/ 691 h 691"/>
                  <a:gd name="T4" fmla="*/ 1056 w 1056"/>
                  <a:gd name="T5" fmla="*/ 661 h 691"/>
                  <a:gd name="T6" fmla="*/ 1056 w 1056"/>
                  <a:gd name="T7" fmla="*/ 30 h 691"/>
                  <a:gd name="T8" fmla="*/ 1026 w 1056"/>
                  <a:gd name="T9" fmla="*/ 0 h 691"/>
                  <a:gd name="T10" fmla="*/ 30 w 1056"/>
                  <a:gd name="T11" fmla="*/ 0 h 691"/>
                  <a:gd name="T12" fmla="*/ 0 w 1056"/>
                  <a:gd name="T13" fmla="*/ 30 h 691"/>
                  <a:gd name="T14" fmla="*/ 0 w 1056"/>
                  <a:gd name="T15" fmla="*/ 661 h 691"/>
                  <a:gd name="T16" fmla="*/ 30 w 1056"/>
                  <a:gd name="T17" fmla="*/ 691 h 691"/>
                  <a:gd name="T18" fmla="*/ 59 w 1056"/>
                  <a:gd name="T19" fmla="*/ 95 h 691"/>
                  <a:gd name="T20" fmla="*/ 89 w 1056"/>
                  <a:gd name="T21" fmla="*/ 65 h 691"/>
                  <a:gd name="T22" fmla="*/ 965 w 1056"/>
                  <a:gd name="T23" fmla="*/ 65 h 691"/>
                  <a:gd name="T24" fmla="*/ 995 w 1056"/>
                  <a:gd name="T25" fmla="*/ 95 h 691"/>
                  <a:gd name="T26" fmla="*/ 995 w 1056"/>
                  <a:gd name="T27" fmla="*/ 593 h 691"/>
                  <a:gd name="T28" fmla="*/ 965 w 1056"/>
                  <a:gd name="T29" fmla="*/ 623 h 691"/>
                  <a:gd name="T30" fmla="*/ 89 w 1056"/>
                  <a:gd name="T31" fmla="*/ 623 h 691"/>
                  <a:gd name="T32" fmla="*/ 59 w 1056"/>
                  <a:gd name="T33" fmla="*/ 593 h 691"/>
                  <a:gd name="T34" fmla="*/ 59 w 1056"/>
                  <a:gd name="T35" fmla="*/ 95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6" h="691">
                    <a:moveTo>
                      <a:pt x="30" y="691"/>
                    </a:moveTo>
                    <a:cubicBezTo>
                      <a:pt x="1026" y="691"/>
                      <a:pt x="1026" y="691"/>
                      <a:pt x="1026" y="691"/>
                    </a:cubicBezTo>
                    <a:cubicBezTo>
                      <a:pt x="1043" y="691"/>
                      <a:pt x="1056" y="677"/>
                      <a:pt x="1056" y="661"/>
                    </a:cubicBezTo>
                    <a:cubicBezTo>
                      <a:pt x="1056" y="30"/>
                      <a:pt x="1056" y="30"/>
                      <a:pt x="1056" y="30"/>
                    </a:cubicBezTo>
                    <a:cubicBezTo>
                      <a:pt x="1056" y="14"/>
                      <a:pt x="1043" y="0"/>
                      <a:pt x="1026" y="0"/>
                    </a:cubicBezTo>
                    <a:cubicBezTo>
                      <a:pt x="30" y="0"/>
                      <a:pt x="30" y="0"/>
                      <a:pt x="30" y="0"/>
                    </a:cubicBezTo>
                    <a:cubicBezTo>
                      <a:pt x="13" y="0"/>
                      <a:pt x="0" y="14"/>
                      <a:pt x="0" y="30"/>
                    </a:cubicBezTo>
                    <a:cubicBezTo>
                      <a:pt x="0" y="661"/>
                      <a:pt x="0" y="661"/>
                      <a:pt x="0" y="661"/>
                    </a:cubicBezTo>
                    <a:cubicBezTo>
                      <a:pt x="0" y="677"/>
                      <a:pt x="13" y="691"/>
                      <a:pt x="30" y="691"/>
                    </a:cubicBezTo>
                    <a:close/>
                    <a:moveTo>
                      <a:pt x="59" y="95"/>
                    </a:moveTo>
                    <a:cubicBezTo>
                      <a:pt x="59" y="78"/>
                      <a:pt x="72" y="65"/>
                      <a:pt x="89" y="65"/>
                    </a:cubicBezTo>
                    <a:cubicBezTo>
                      <a:pt x="965" y="65"/>
                      <a:pt x="965" y="65"/>
                      <a:pt x="965" y="65"/>
                    </a:cubicBezTo>
                    <a:cubicBezTo>
                      <a:pt x="982" y="65"/>
                      <a:pt x="995" y="78"/>
                      <a:pt x="995" y="95"/>
                    </a:cubicBezTo>
                    <a:cubicBezTo>
                      <a:pt x="995" y="593"/>
                      <a:pt x="995" y="593"/>
                      <a:pt x="995" y="593"/>
                    </a:cubicBezTo>
                    <a:cubicBezTo>
                      <a:pt x="995" y="610"/>
                      <a:pt x="982" y="623"/>
                      <a:pt x="965" y="623"/>
                    </a:cubicBezTo>
                    <a:cubicBezTo>
                      <a:pt x="89" y="623"/>
                      <a:pt x="89" y="623"/>
                      <a:pt x="89" y="623"/>
                    </a:cubicBezTo>
                    <a:cubicBezTo>
                      <a:pt x="72" y="623"/>
                      <a:pt x="59" y="610"/>
                      <a:pt x="59" y="593"/>
                    </a:cubicBezTo>
                    <a:lnTo>
                      <a:pt x="59"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cxnSp>
          <p:nvCxnSpPr>
            <p:cNvPr id="44" name="Straight Connector 43"/>
            <p:cNvCxnSpPr/>
            <p:nvPr/>
          </p:nvCxnSpPr>
          <p:spPr>
            <a:xfrm>
              <a:off x="5459890" y="4817566"/>
              <a:ext cx="1097280" cy="0"/>
            </a:xfrm>
            <a:prstGeom prst="line">
              <a:avLst/>
            </a:prstGeom>
            <a:grpFill/>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6" name="Group 55"/>
            <p:cNvGrpSpPr>
              <a:grpSpLocks noChangeAspect="1"/>
            </p:cNvGrpSpPr>
            <p:nvPr/>
          </p:nvGrpSpPr>
          <p:grpSpPr>
            <a:xfrm>
              <a:off x="8437938" y="4442220"/>
              <a:ext cx="843842" cy="750691"/>
              <a:chOff x="3522663" y="923925"/>
              <a:chExt cx="4838700" cy="4443413"/>
            </a:xfrm>
            <a:grpFill/>
          </p:grpSpPr>
          <p:sp>
            <p:nvSpPr>
              <p:cNvPr id="52" name="Freeform 26"/>
              <p:cNvSpPr>
                <a:spLocks/>
              </p:cNvSpPr>
              <p:nvPr/>
            </p:nvSpPr>
            <p:spPr bwMode="auto">
              <a:xfrm>
                <a:off x="4567238" y="2941638"/>
                <a:ext cx="2786063" cy="1346200"/>
              </a:xfrm>
              <a:custGeom>
                <a:avLst/>
                <a:gdLst>
                  <a:gd name="T0" fmla="*/ 711 w 741"/>
                  <a:gd name="T1" fmla="*/ 244 h 358"/>
                  <a:gd name="T2" fmla="*/ 30 w 741"/>
                  <a:gd name="T3" fmla="*/ 247 h 358"/>
                  <a:gd name="T4" fmla="*/ 21 w 741"/>
                  <a:gd name="T5" fmla="*/ 331 h 358"/>
                  <a:gd name="T6" fmla="*/ 68 w 741"/>
                  <a:gd name="T7" fmla="*/ 354 h 358"/>
                  <a:gd name="T8" fmla="*/ 105 w 741"/>
                  <a:gd name="T9" fmla="*/ 340 h 358"/>
                  <a:gd name="T10" fmla="*/ 637 w 741"/>
                  <a:gd name="T11" fmla="*/ 338 h 358"/>
                  <a:gd name="T12" fmla="*/ 721 w 741"/>
                  <a:gd name="T13" fmla="*/ 328 h 358"/>
                  <a:gd name="T14" fmla="*/ 711 w 741"/>
                  <a:gd name="T15" fmla="*/ 244 h 3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1" h="358">
                    <a:moveTo>
                      <a:pt x="711" y="244"/>
                    </a:moveTo>
                    <a:cubicBezTo>
                      <a:pt x="405" y="0"/>
                      <a:pt x="133" y="165"/>
                      <a:pt x="30" y="247"/>
                    </a:cubicBezTo>
                    <a:cubicBezTo>
                      <a:pt x="4" y="267"/>
                      <a:pt x="0" y="305"/>
                      <a:pt x="21" y="331"/>
                    </a:cubicBezTo>
                    <a:cubicBezTo>
                      <a:pt x="33" y="346"/>
                      <a:pt x="50" y="354"/>
                      <a:pt x="68" y="354"/>
                    </a:cubicBezTo>
                    <a:cubicBezTo>
                      <a:pt x="81" y="354"/>
                      <a:pt x="94" y="349"/>
                      <a:pt x="105" y="340"/>
                    </a:cubicBezTo>
                    <a:cubicBezTo>
                      <a:pt x="205" y="261"/>
                      <a:pt x="406" y="155"/>
                      <a:pt x="637" y="338"/>
                    </a:cubicBezTo>
                    <a:cubicBezTo>
                      <a:pt x="662" y="358"/>
                      <a:pt x="700" y="354"/>
                      <a:pt x="721" y="328"/>
                    </a:cubicBezTo>
                    <a:cubicBezTo>
                      <a:pt x="741" y="302"/>
                      <a:pt x="737" y="264"/>
                      <a:pt x="711" y="2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3" name="Freeform 27"/>
              <p:cNvSpPr>
                <a:spLocks/>
              </p:cNvSpPr>
              <p:nvPr/>
            </p:nvSpPr>
            <p:spPr bwMode="auto">
              <a:xfrm>
                <a:off x="4052888" y="1924050"/>
                <a:ext cx="3811588" cy="1601788"/>
              </a:xfrm>
              <a:custGeom>
                <a:avLst/>
                <a:gdLst>
                  <a:gd name="T0" fmla="*/ 984 w 1014"/>
                  <a:gd name="T1" fmla="*/ 319 h 426"/>
                  <a:gd name="T2" fmla="*/ 34 w 1014"/>
                  <a:gd name="T3" fmla="*/ 309 h 426"/>
                  <a:gd name="T4" fmla="*/ 18 w 1014"/>
                  <a:gd name="T5" fmla="*/ 392 h 426"/>
                  <a:gd name="T6" fmla="*/ 102 w 1014"/>
                  <a:gd name="T7" fmla="*/ 408 h 426"/>
                  <a:gd name="T8" fmla="*/ 909 w 1014"/>
                  <a:gd name="T9" fmla="*/ 413 h 426"/>
                  <a:gd name="T10" fmla="*/ 947 w 1014"/>
                  <a:gd name="T11" fmla="*/ 426 h 426"/>
                  <a:gd name="T12" fmla="*/ 994 w 1014"/>
                  <a:gd name="T13" fmla="*/ 403 h 426"/>
                  <a:gd name="T14" fmla="*/ 984 w 1014"/>
                  <a:gd name="T15" fmla="*/ 319 h 4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4" h="426">
                    <a:moveTo>
                      <a:pt x="984" y="319"/>
                    </a:moveTo>
                    <a:cubicBezTo>
                      <a:pt x="579" y="0"/>
                      <a:pt x="185" y="206"/>
                      <a:pt x="34" y="309"/>
                    </a:cubicBezTo>
                    <a:cubicBezTo>
                      <a:pt x="7" y="327"/>
                      <a:pt x="0" y="365"/>
                      <a:pt x="18" y="392"/>
                    </a:cubicBezTo>
                    <a:cubicBezTo>
                      <a:pt x="37" y="419"/>
                      <a:pt x="75" y="426"/>
                      <a:pt x="102" y="408"/>
                    </a:cubicBezTo>
                    <a:cubicBezTo>
                      <a:pt x="262" y="298"/>
                      <a:pt x="579" y="153"/>
                      <a:pt x="909" y="413"/>
                    </a:cubicBezTo>
                    <a:cubicBezTo>
                      <a:pt x="920" y="422"/>
                      <a:pt x="934" y="426"/>
                      <a:pt x="947" y="426"/>
                    </a:cubicBezTo>
                    <a:cubicBezTo>
                      <a:pt x="964" y="426"/>
                      <a:pt x="982" y="418"/>
                      <a:pt x="994" y="403"/>
                    </a:cubicBezTo>
                    <a:cubicBezTo>
                      <a:pt x="1014" y="377"/>
                      <a:pt x="1010" y="339"/>
                      <a:pt x="984" y="3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4" name="Freeform 28"/>
              <p:cNvSpPr>
                <a:spLocks/>
              </p:cNvSpPr>
              <p:nvPr/>
            </p:nvSpPr>
            <p:spPr bwMode="auto">
              <a:xfrm>
                <a:off x="3522663" y="923925"/>
                <a:ext cx="4838700" cy="1852613"/>
              </a:xfrm>
              <a:custGeom>
                <a:avLst/>
                <a:gdLst>
                  <a:gd name="T0" fmla="*/ 1255 w 1287"/>
                  <a:gd name="T1" fmla="*/ 384 h 493"/>
                  <a:gd name="T2" fmla="*/ 35 w 1287"/>
                  <a:gd name="T3" fmla="*/ 363 h 493"/>
                  <a:gd name="T4" fmla="*/ 19 w 1287"/>
                  <a:gd name="T5" fmla="*/ 447 h 493"/>
                  <a:gd name="T6" fmla="*/ 103 w 1287"/>
                  <a:gd name="T7" fmla="*/ 462 h 493"/>
                  <a:gd name="T8" fmla="*/ 1184 w 1287"/>
                  <a:gd name="T9" fmla="*/ 481 h 493"/>
                  <a:gd name="T10" fmla="*/ 1219 w 1287"/>
                  <a:gd name="T11" fmla="*/ 493 h 493"/>
                  <a:gd name="T12" fmla="*/ 1268 w 1287"/>
                  <a:gd name="T13" fmla="*/ 468 h 493"/>
                  <a:gd name="T14" fmla="*/ 1255 w 1287"/>
                  <a:gd name="T15" fmla="*/ 384 h 4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7" h="493">
                    <a:moveTo>
                      <a:pt x="1255" y="384"/>
                    </a:moveTo>
                    <a:cubicBezTo>
                      <a:pt x="724" y="0"/>
                      <a:pt x="263" y="206"/>
                      <a:pt x="35" y="363"/>
                    </a:cubicBezTo>
                    <a:cubicBezTo>
                      <a:pt x="7" y="382"/>
                      <a:pt x="0" y="419"/>
                      <a:pt x="19" y="447"/>
                    </a:cubicBezTo>
                    <a:cubicBezTo>
                      <a:pt x="38" y="474"/>
                      <a:pt x="75" y="481"/>
                      <a:pt x="103" y="462"/>
                    </a:cubicBezTo>
                    <a:cubicBezTo>
                      <a:pt x="305" y="323"/>
                      <a:pt x="714" y="141"/>
                      <a:pt x="1184" y="481"/>
                    </a:cubicBezTo>
                    <a:cubicBezTo>
                      <a:pt x="1195" y="489"/>
                      <a:pt x="1207" y="493"/>
                      <a:pt x="1219" y="493"/>
                    </a:cubicBezTo>
                    <a:cubicBezTo>
                      <a:pt x="1238" y="493"/>
                      <a:pt x="1256" y="484"/>
                      <a:pt x="1268" y="468"/>
                    </a:cubicBezTo>
                    <a:cubicBezTo>
                      <a:pt x="1287" y="441"/>
                      <a:pt x="1281" y="404"/>
                      <a:pt x="1255" y="3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55" name="Oval 29"/>
              <p:cNvSpPr>
                <a:spLocks noChangeArrowheads="1"/>
              </p:cNvSpPr>
              <p:nvPr/>
            </p:nvSpPr>
            <p:spPr bwMode="auto">
              <a:xfrm>
                <a:off x="5481638" y="4389438"/>
                <a:ext cx="976313" cy="977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5"/>
            <p:cNvSpPr>
              <a:spLocks noChangeAspect="1" noEditPoints="1"/>
            </p:cNvSpPr>
            <p:nvPr/>
          </p:nvSpPr>
          <p:spPr bwMode="auto">
            <a:xfrm>
              <a:off x="5705428" y="4908981"/>
              <a:ext cx="471340" cy="914400"/>
            </a:xfrm>
            <a:custGeom>
              <a:avLst/>
              <a:gdLst>
                <a:gd name="T0" fmla="*/ 226 w 272"/>
                <a:gd name="T1" fmla="*/ 78 h 531"/>
                <a:gd name="T2" fmla="*/ 213 w 272"/>
                <a:gd name="T3" fmla="*/ 91 h 531"/>
                <a:gd name="T4" fmla="*/ 59 w 272"/>
                <a:gd name="T5" fmla="*/ 91 h 531"/>
                <a:gd name="T6" fmla="*/ 46 w 272"/>
                <a:gd name="T7" fmla="*/ 78 h 531"/>
                <a:gd name="T8" fmla="*/ 46 w 272"/>
                <a:gd name="T9" fmla="*/ 57 h 531"/>
                <a:gd name="T10" fmla="*/ 59 w 272"/>
                <a:gd name="T11" fmla="*/ 44 h 531"/>
                <a:gd name="T12" fmla="*/ 213 w 272"/>
                <a:gd name="T13" fmla="*/ 44 h 531"/>
                <a:gd name="T14" fmla="*/ 226 w 272"/>
                <a:gd name="T15" fmla="*/ 57 h 531"/>
                <a:gd name="T16" fmla="*/ 226 w 272"/>
                <a:gd name="T17" fmla="*/ 78 h 531"/>
                <a:gd name="T18" fmla="*/ 111 w 272"/>
                <a:gd name="T19" fmla="*/ 390 h 531"/>
                <a:gd name="T20" fmla="*/ 136 w 272"/>
                <a:gd name="T21" fmla="*/ 365 h 531"/>
                <a:gd name="T22" fmla="*/ 161 w 272"/>
                <a:gd name="T23" fmla="*/ 390 h 531"/>
                <a:gd name="T24" fmla="*/ 136 w 272"/>
                <a:gd name="T25" fmla="*/ 414 h 531"/>
                <a:gd name="T26" fmla="*/ 111 w 272"/>
                <a:gd name="T27" fmla="*/ 390 h 531"/>
                <a:gd name="T28" fmla="*/ 189 w 272"/>
                <a:gd name="T29" fmla="*/ 478 h 531"/>
                <a:gd name="T30" fmla="*/ 84 w 272"/>
                <a:gd name="T31" fmla="*/ 478 h 531"/>
                <a:gd name="T32" fmla="*/ 71 w 272"/>
                <a:gd name="T33" fmla="*/ 465 h 531"/>
                <a:gd name="T34" fmla="*/ 84 w 272"/>
                <a:gd name="T35" fmla="*/ 453 h 531"/>
                <a:gd name="T36" fmla="*/ 189 w 272"/>
                <a:gd name="T37" fmla="*/ 453 h 531"/>
                <a:gd name="T38" fmla="*/ 201 w 272"/>
                <a:gd name="T39" fmla="*/ 465 h 531"/>
                <a:gd name="T40" fmla="*/ 189 w 272"/>
                <a:gd name="T41" fmla="*/ 478 h 531"/>
                <a:gd name="T42" fmla="*/ 259 w 272"/>
                <a:gd name="T43" fmla="*/ 0 h 531"/>
                <a:gd name="T44" fmla="*/ 13 w 272"/>
                <a:gd name="T45" fmla="*/ 0 h 531"/>
                <a:gd name="T46" fmla="*/ 0 w 272"/>
                <a:gd name="T47" fmla="*/ 13 h 531"/>
                <a:gd name="T48" fmla="*/ 0 w 272"/>
                <a:gd name="T49" fmla="*/ 518 h 531"/>
                <a:gd name="T50" fmla="*/ 13 w 272"/>
                <a:gd name="T51" fmla="*/ 531 h 531"/>
                <a:gd name="T52" fmla="*/ 259 w 272"/>
                <a:gd name="T53" fmla="*/ 531 h 531"/>
                <a:gd name="T54" fmla="*/ 272 w 272"/>
                <a:gd name="T55" fmla="*/ 518 h 531"/>
                <a:gd name="T56" fmla="*/ 272 w 272"/>
                <a:gd name="T57" fmla="*/ 13 h 531"/>
                <a:gd name="T58" fmla="*/ 259 w 272"/>
                <a:gd name="T5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2" h="531">
                  <a:moveTo>
                    <a:pt x="226" y="78"/>
                  </a:moveTo>
                  <a:cubicBezTo>
                    <a:pt x="226" y="85"/>
                    <a:pt x="220" y="91"/>
                    <a:pt x="213" y="91"/>
                  </a:cubicBezTo>
                  <a:cubicBezTo>
                    <a:pt x="59" y="91"/>
                    <a:pt x="59" y="91"/>
                    <a:pt x="59" y="91"/>
                  </a:cubicBezTo>
                  <a:cubicBezTo>
                    <a:pt x="52" y="91"/>
                    <a:pt x="46" y="85"/>
                    <a:pt x="46" y="78"/>
                  </a:cubicBezTo>
                  <a:cubicBezTo>
                    <a:pt x="46" y="57"/>
                    <a:pt x="46" y="57"/>
                    <a:pt x="46" y="57"/>
                  </a:cubicBezTo>
                  <a:cubicBezTo>
                    <a:pt x="46" y="50"/>
                    <a:pt x="52" y="44"/>
                    <a:pt x="59" y="44"/>
                  </a:cubicBezTo>
                  <a:cubicBezTo>
                    <a:pt x="213" y="44"/>
                    <a:pt x="213" y="44"/>
                    <a:pt x="213" y="44"/>
                  </a:cubicBezTo>
                  <a:cubicBezTo>
                    <a:pt x="220" y="44"/>
                    <a:pt x="226" y="50"/>
                    <a:pt x="226" y="57"/>
                  </a:cubicBezTo>
                  <a:lnTo>
                    <a:pt x="226" y="78"/>
                  </a:lnTo>
                  <a:close/>
                  <a:moveTo>
                    <a:pt x="111" y="390"/>
                  </a:moveTo>
                  <a:cubicBezTo>
                    <a:pt x="111" y="376"/>
                    <a:pt x="123" y="365"/>
                    <a:pt x="136" y="365"/>
                  </a:cubicBezTo>
                  <a:cubicBezTo>
                    <a:pt x="150" y="365"/>
                    <a:pt x="161" y="376"/>
                    <a:pt x="161" y="390"/>
                  </a:cubicBezTo>
                  <a:cubicBezTo>
                    <a:pt x="161" y="403"/>
                    <a:pt x="150" y="414"/>
                    <a:pt x="136" y="414"/>
                  </a:cubicBezTo>
                  <a:cubicBezTo>
                    <a:pt x="123" y="414"/>
                    <a:pt x="111" y="403"/>
                    <a:pt x="111" y="390"/>
                  </a:cubicBezTo>
                  <a:moveTo>
                    <a:pt x="189" y="478"/>
                  </a:moveTo>
                  <a:cubicBezTo>
                    <a:pt x="84" y="478"/>
                    <a:pt x="84" y="478"/>
                    <a:pt x="84" y="478"/>
                  </a:cubicBezTo>
                  <a:cubicBezTo>
                    <a:pt x="77" y="478"/>
                    <a:pt x="71" y="472"/>
                    <a:pt x="71" y="465"/>
                  </a:cubicBezTo>
                  <a:cubicBezTo>
                    <a:pt x="71" y="458"/>
                    <a:pt x="77" y="453"/>
                    <a:pt x="84" y="453"/>
                  </a:cubicBezTo>
                  <a:cubicBezTo>
                    <a:pt x="189" y="453"/>
                    <a:pt x="189" y="453"/>
                    <a:pt x="189" y="453"/>
                  </a:cubicBezTo>
                  <a:cubicBezTo>
                    <a:pt x="196" y="453"/>
                    <a:pt x="201" y="458"/>
                    <a:pt x="201" y="465"/>
                  </a:cubicBezTo>
                  <a:cubicBezTo>
                    <a:pt x="201" y="472"/>
                    <a:pt x="196" y="478"/>
                    <a:pt x="189" y="478"/>
                  </a:cubicBezTo>
                  <a:moveTo>
                    <a:pt x="259" y="0"/>
                  </a:moveTo>
                  <a:cubicBezTo>
                    <a:pt x="13" y="0"/>
                    <a:pt x="13" y="0"/>
                    <a:pt x="13" y="0"/>
                  </a:cubicBezTo>
                  <a:cubicBezTo>
                    <a:pt x="6" y="0"/>
                    <a:pt x="0" y="6"/>
                    <a:pt x="0" y="13"/>
                  </a:cubicBezTo>
                  <a:cubicBezTo>
                    <a:pt x="0" y="518"/>
                    <a:pt x="0" y="518"/>
                    <a:pt x="0" y="518"/>
                  </a:cubicBezTo>
                  <a:cubicBezTo>
                    <a:pt x="0" y="525"/>
                    <a:pt x="6" y="531"/>
                    <a:pt x="13" y="531"/>
                  </a:cubicBezTo>
                  <a:cubicBezTo>
                    <a:pt x="259" y="531"/>
                    <a:pt x="259" y="531"/>
                    <a:pt x="259" y="531"/>
                  </a:cubicBezTo>
                  <a:cubicBezTo>
                    <a:pt x="266" y="531"/>
                    <a:pt x="272" y="525"/>
                    <a:pt x="272" y="518"/>
                  </a:cubicBezTo>
                  <a:cubicBezTo>
                    <a:pt x="272" y="13"/>
                    <a:pt x="272" y="13"/>
                    <a:pt x="272" y="13"/>
                  </a:cubicBezTo>
                  <a:cubicBezTo>
                    <a:pt x="272" y="6"/>
                    <a:pt x="266" y="0"/>
                    <a:pt x="259" y="0"/>
                  </a:cubicBezTo>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58" name="Rectangle 57"/>
          <p:cNvSpPr/>
          <p:nvPr/>
        </p:nvSpPr>
        <p:spPr>
          <a:xfrm>
            <a:off x="647708" y="1824046"/>
            <a:ext cx="2651760" cy="3840480"/>
          </a:xfrm>
          <a:prstGeom prst="rect">
            <a:avLst/>
          </a:prstGeom>
          <a:solidFill>
            <a:schemeClr val="accent2"/>
          </a:solidFill>
          <a:effectLst/>
        </p:spPr>
        <p:txBody>
          <a:bodyPr wrap="square" lIns="91440" tIns="91440" rIns="91440" bIns="91440" rtlCol="0" anchor="t">
            <a:noAutofit/>
          </a:bodyPr>
          <a:lstStyle/>
          <a:p>
            <a:pPr>
              <a:lnSpc>
                <a:spcPct val="90000"/>
              </a:lnSpc>
              <a:spcBef>
                <a:spcPts val="600"/>
              </a:spcBef>
              <a:spcAft>
                <a:spcPts val="0"/>
              </a:spcAft>
              <a:buClr>
                <a:srgbClr val="0085C3"/>
              </a:buClr>
            </a:pPr>
            <a:r>
              <a:rPr lang="en-US" sz="2000" b="1" dirty="0">
                <a:solidFill>
                  <a:srgbClr val="FFFFFF"/>
                </a:solidFill>
              </a:rPr>
              <a:t>Login to the Partner Portal </a:t>
            </a:r>
            <a:r>
              <a:rPr lang="en-US" sz="2000" dirty="0">
                <a:solidFill>
                  <a:srgbClr val="FFFFFF"/>
                </a:solidFill>
              </a:rPr>
              <a:t>to access numerous PowerEdge sales and marketing assets.</a:t>
            </a:r>
            <a:br>
              <a:rPr lang="en-US" sz="2000" dirty="0">
                <a:solidFill>
                  <a:srgbClr val="FFFFFF"/>
                </a:solidFill>
              </a:rPr>
            </a:br>
            <a:endParaRPr lang="en-US" sz="2000" dirty="0">
              <a:solidFill>
                <a:srgbClr val="FFFFFF"/>
              </a:solidFill>
            </a:endParaRPr>
          </a:p>
          <a:p>
            <a:pPr>
              <a:lnSpc>
                <a:spcPct val="90000"/>
              </a:lnSpc>
              <a:spcBef>
                <a:spcPts val="600"/>
              </a:spcBef>
              <a:spcAft>
                <a:spcPts val="0"/>
              </a:spcAft>
              <a:buClr>
                <a:srgbClr val="0085C3"/>
              </a:buClr>
            </a:pPr>
            <a:r>
              <a:rPr lang="en-US" sz="2000" dirty="0">
                <a:solidFill>
                  <a:srgbClr val="FFFFFF"/>
                </a:solidFill>
              </a:rPr>
              <a:t>Earn </a:t>
            </a:r>
            <a:r>
              <a:rPr lang="en-US" sz="2000" b="1" dirty="0">
                <a:solidFill>
                  <a:srgbClr val="FFFFFF"/>
                </a:solidFill>
              </a:rPr>
              <a:t>server competency </a:t>
            </a:r>
            <a:r>
              <a:rPr lang="en-US" sz="2000" dirty="0">
                <a:solidFill>
                  <a:srgbClr val="FFFFFF"/>
                </a:solidFill>
              </a:rPr>
              <a:t>or train even more sales and technical staff.</a:t>
            </a:r>
          </a:p>
        </p:txBody>
      </p:sp>
      <p:sp>
        <p:nvSpPr>
          <p:cNvPr id="59" name="Rectangle 58"/>
          <p:cNvSpPr/>
          <p:nvPr/>
        </p:nvSpPr>
        <p:spPr>
          <a:xfrm>
            <a:off x="8935574" y="1833562"/>
            <a:ext cx="2651760" cy="3840480"/>
          </a:xfrm>
          <a:prstGeom prst="rect">
            <a:avLst/>
          </a:prstGeom>
          <a:solidFill>
            <a:schemeClr val="accent2"/>
          </a:solidFill>
          <a:effectLst/>
        </p:spPr>
        <p:txBody>
          <a:bodyPr wrap="square" lIns="91440" tIns="91440" rIns="91440" bIns="91440" rtlCol="0" anchor="t">
            <a:noAutofit/>
          </a:bodyPr>
          <a:lstStyle/>
          <a:p>
            <a:pPr>
              <a:lnSpc>
                <a:spcPct val="90000"/>
              </a:lnSpc>
              <a:spcBef>
                <a:spcPts val="600"/>
              </a:spcBef>
              <a:spcAft>
                <a:spcPts val="0"/>
              </a:spcAft>
              <a:buClr>
                <a:srgbClr val="0085C3"/>
              </a:buClr>
            </a:pPr>
            <a:r>
              <a:rPr lang="en-US" sz="2000" b="1">
                <a:solidFill>
                  <a:srgbClr val="FFFFFF"/>
                </a:solidFill>
              </a:rPr>
              <a:t>Benefit from this exciting time at Dell</a:t>
            </a:r>
          </a:p>
        </p:txBody>
      </p:sp>
      <p:sp>
        <p:nvSpPr>
          <p:cNvPr id="62" name="TextBox 61"/>
          <p:cNvSpPr txBox="1"/>
          <p:nvPr/>
        </p:nvSpPr>
        <p:spPr>
          <a:xfrm>
            <a:off x="3396932" y="1824046"/>
            <a:ext cx="5394960" cy="461665"/>
          </a:xfrm>
          <a:prstGeom prst="rect">
            <a:avLst/>
          </a:prstGeom>
          <a:solidFill>
            <a:schemeClr val="accent2"/>
          </a:solidFill>
        </p:spPr>
        <p:txBody>
          <a:bodyPr wrap="square" lIns="91440" tIns="91440" rIns="91440" bIns="91440" rtlCol="0" anchor="t">
            <a:noAutofit/>
          </a:bodyPr>
          <a:lstStyle/>
          <a:p>
            <a:pPr algn="ctr">
              <a:lnSpc>
                <a:spcPct val="90000"/>
              </a:lnSpc>
              <a:spcBef>
                <a:spcPts val="600"/>
              </a:spcBef>
              <a:spcAft>
                <a:spcPts val="0"/>
              </a:spcAft>
              <a:buClr>
                <a:srgbClr val="0085C3"/>
              </a:buClr>
            </a:pPr>
            <a:r>
              <a:rPr lang="en-US" sz="2000" b="1" smtClean="0">
                <a:solidFill>
                  <a:srgbClr val="FFFFFF"/>
                </a:solidFill>
              </a:rPr>
              <a:t>Sell Dell’s end-to-end solution</a:t>
            </a:r>
          </a:p>
        </p:txBody>
      </p:sp>
      <p:grpSp>
        <p:nvGrpSpPr>
          <p:cNvPr id="63" name="Group 62"/>
          <p:cNvGrpSpPr/>
          <p:nvPr/>
        </p:nvGrpSpPr>
        <p:grpSpPr>
          <a:xfrm>
            <a:off x="9310475" y="3367041"/>
            <a:ext cx="1999184" cy="1244146"/>
            <a:chOff x="793574" y="1171689"/>
            <a:chExt cx="1795827" cy="1278126"/>
          </a:xfrm>
          <a:solidFill>
            <a:schemeClr val="accent1"/>
          </a:solidFill>
        </p:grpSpPr>
        <p:cxnSp>
          <p:nvCxnSpPr>
            <p:cNvPr id="64" name="Straight Connector 63"/>
            <p:cNvCxnSpPr/>
            <p:nvPr/>
          </p:nvCxnSpPr>
          <p:spPr>
            <a:xfrm>
              <a:off x="1518812" y="1818009"/>
              <a:ext cx="204694" cy="155913"/>
            </a:xfrm>
            <a:prstGeom prst="line">
              <a:avLst/>
            </a:prstGeom>
            <a:grpFill/>
            <a:ln w="539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1700393" y="1171689"/>
              <a:ext cx="889008" cy="802310"/>
            </a:xfrm>
            <a:prstGeom prst="straightConnector1">
              <a:avLst/>
            </a:prstGeom>
            <a:grpFill/>
            <a:ln w="53975" cap="flat">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248566" y="1806483"/>
              <a:ext cx="296235" cy="344745"/>
            </a:xfrm>
            <a:prstGeom prst="line">
              <a:avLst/>
            </a:prstGeom>
            <a:grpFill/>
            <a:ln w="539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793574" y="2075404"/>
              <a:ext cx="356792" cy="374411"/>
            </a:xfrm>
            <a:prstGeom prst="line">
              <a:avLst/>
            </a:prstGeom>
            <a:grpFill/>
            <a:ln w="539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134494" y="2052081"/>
              <a:ext cx="140966" cy="90718"/>
            </a:xfrm>
            <a:prstGeom prst="line">
              <a:avLst/>
            </a:prstGeom>
            <a:grpFill/>
            <a:ln w="5397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449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441" y="980728"/>
            <a:ext cx="10969943"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593" y="3717032"/>
            <a:ext cx="11422294"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5144" y="3776208"/>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4785144" y="4214090"/>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6862298" y="3776208"/>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6862298" y="4214090"/>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1161502" y="2921170"/>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sz="1800" dirty="0" smtClean="0">
                <a:solidFill>
                  <a:srgbClr val="4F81BD">
                    <a:lumMod val="75000"/>
                  </a:srgbClr>
                </a:solidFill>
                <a:latin typeface="微软雅黑"/>
                <a:cs typeface="Segoe UI" pitchFamily="34" charset="0"/>
              </a:rPr>
              <a:t>学习世界五百强和咨询公司</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课程请访问如下网站搜索：“司马懿”</a:t>
            </a:r>
            <a:endParaRPr lang="zh-CN" altLang="en-US" sz="1800"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4785144" y="4653136"/>
            <a:ext cx="19195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6862298" y="4653136"/>
            <a:ext cx="502559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OURCE_IMAGE" val="C:\Users\STEPHE~1\AppData\Local\Temp\articulate\presenter\imgtemp\JsW3jpOT_files\slide0001_image001.jpg"/>
  <p:tag name="ARTICULATE_PUBLISH_MODE" val="2"/>
</p:tagLst>
</file>

<file path=ppt/theme/theme1.xml><?xml version="1.0" encoding="utf-8"?>
<a:theme xmlns:a="http://schemas.openxmlformats.org/drawingml/2006/main" name="Office Theme">
  <a:themeElements>
    <a:clrScheme name="Dell 2013">
      <a:dk1>
        <a:srgbClr val="444444"/>
      </a:dk1>
      <a:lt1>
        <a:srgbClr val="FFFFFF"/>
      </a:lt1>
      <a:dk2>
        <a:srgbClr val="000000"/>
      </a:dk2>
      <a:lt2>
        <a:srgbClr val="AAAAAA"/>
      </a:lt2>
      <a:accent1>
        <a:srgbClr val="0085C3"/>
      </a:accent1>
      <a:accent2>
        <a:srgbClr val="7AB800"/>
      </a:accent2>
      <a:accent3>
        <a:srgbClr val="F2AF00"/>
      </a:accent3>
      <a:accent4>
        <a:srgbClr val="DC5034"/>
      </a:accent4>
      <a:accent5>
        <a:srgbClr val="CE1126"/>
      </a:accent5>
      <a:accent6>
        <a:srgbClr val="6E2585"/>
      </a:accent6>
      <a:hlink>
        <a:srgbClr val="009BBB"/>
      </a:hlink>
      <a:folHlink>
        <a:srgbClr val="444444"/>
      </a:folHlink>
    </a:clrScheme>
    <a:fontScheme name="Dell Museo Sans">
      <a:majorFont>
        <a:latin typeface="Museo Sans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 2013">
      <a:dk1>
        <a:srgbClr val="444444"/>
      </a:dk1>
      <a:lt1>
        <a:srgbClr val="FFFFFF"/>
      </a:lt1>
      <a:dk2>
        <a:srgbClr val="444444"/>
      </a:dk2>
      <a:lt2>
        <a:srgbClr val="AAAAAA"/>
      </a:lt2>
      <a:accent1>
        <a:srgbClr val="0085C3"/>
      </a:accent1>
      <a:accent2>
        <a:srgbClr val="7AB800"/>
      </a:accent2>
      <a:accent3>
        <a:srgbClr val="F2AF00"/>
      </a:accent3>
      <a:accent4>
        <a:srgbClr val="DC5034"/>
      </a:accent4>
      <a:accent5>
        <a:srgbClr val="CE1126"/>
      </a:accent5>
      <a:accent6>
        <a:srgbClr val="6E2585"/>
      </a:accent6>
      <a:hlink>
        <a:srgbClr val="009BBB"/>
      </a:hlink>
      <a:folHlink>
        <a:srgbClr val="444444"/>
      </a:folHlink>
    </a:clrScheme>
    <a:fontScheme name="Dell Museo Sans">
      <a:majorFont>
        <a:latin typeface="Museo Sans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llateral" ma:contentTypeID="0x010100C853596257179A42AC3F20BF384DEAFC01008DE910CE97DDD3438224EE558122EC1E" ma:contentTypeVersion="55" ma:contentTypeDescription="" ma:contentTypeScope="" ma:versionID="3609c88e232982231fc6c1a1ed2b8331">
  <xsd:schema xmlns:xsd="http://www.w3.org/2001/XMLSchema" xmlns:xs="http://www.w3.org/2001/XMLSchema" xmlns:p="http://schemas.microsoft.com/office/2006/metadata/properties" xmlns:ns1="http://schemas.microsoft.com/sharepoint/v3" xmlns:ns2="188c4ecf-ac0a-4232-ae52-56422d226716" targetNamespace="http://schemas.microsoft.com/office/2006/metadata/properties" ma:root="true" ma:fieldsID="3b268d214c8182d92acadd2d5ae184d6" ns1:_="" ns2:_="">
    <xsd:import namespace="http://schemas.microsoft.com/sharepoint/v3"/>
    <xsd:import namespace="188c4ecf-ac0a-4232-ae52-56422d226716"/>
    <xsd:element name="properties">
      <xsd:complexType>
        <xsd:sequence>
          <xsd:element name="documentManagement">
            <xsd:complexType>
              <xsd:all>
                <xsd:element ref="ns1:URL" minOccurs="0"/>
                <xsd:element ref="ns2:CampaignId" minOccurs="0"/>
                <xsd:element ref="ns2:Product_x0020_Line" minOccurs="0"/>
                <xsd:element ref="ns2:Function" minOccurs="0"/>
                <xsd:element ref="ns2:Format_x0020_Collateral" minOccurs="0"/>
                <xsd:element ref="ns1:Audience" minOccurs="0"/>
                <xsd:element ref="ns1:PublishingStartDate" minOccurs="0"/>
                <xsd:element ref="ns1:PublishingExpirationDate" minOccurs="0"/>
                <xsd:element ref="ns2:Document_x0020_Type" minOccurs="0"/>
                <xsd:element ref="ns2:Products" minOccurs="0"/>
                <xsd:element ref="ns2:Services" minOccurs="0"/>
                <xsd:element ref="ns2:Solutions" minOccurs="0"/>
                <xsd:element ref="ns2:ThumbNail" minOccurs="0"/>
                <xsd:element ref="ns2:Description_x0020_Collateral" minOccurs="0"/>
                <xsd:element ref="ns2:Collateral_x0020_Owner_x0020_Nam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Audience" ma:index="13" nillable="true" ma:displayName="Target Audiences" ma:description="" ma:internalName="Target_x0020_Audiences">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8c4ecf-ac0a-4232-ae52-56422d226716" elementFormDefault="qualified">
    <xsd:import namespace="http://schemas.microsoft.com/office/2006/documentManagement/types"/>
    <xsd:import namespace="http://schemas.microsoft.com/office/infopath/2007/PartnerControls"/>
    <xsd:element name="CampaignId" ma:index="9" nillable="true" ma:displayName="CampaignId" ma:list="dd856edb-bd20-4e53-bf78-c951104e5c13" ma:internalName="CampaignId" ma:showField="CampaignId" ma:web="f047fc7a-9d34-4af6-ade2-022b68dddfb6">
      <xsd:simpleType>
        <xsd:restriction base="dms:Lookup"/>
      </xsd:simpleType>
    </xsd:element>
    <xsd:element name="Product_x0020_Line" ma:index="10" nillable="true" ma:displayName="Product Line" ma:list="d018e1ba-f2d0-4620-bcc0-9d70d5ca3745" ma:internalName="Product_x0020_Line" ma:showField="Product_x0020_Lin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unction" ma:index="11" nillable="true" ma:displayName="Function" ma:list="d018e1ba-f2d0-4620-bcc0-9d70d5ca3745" ma:internalName="Function" ma:showField="Function"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ormat_x0020_Collateral" ma:index="12" nillable="true" ma:displayName="Format Collateral" ma:list="d018e1ba-f2d0-4620-bcc0-9d70d5ca3745" ma:internalName="Format_x0020_Collateral" ma:showField="Format_x0020_Collateral" ma:web="f047fc7a-9d34-4af6-ade2-022b68dddfb6">
      <xsd:simpleType>
        <xsd:restriction base="dms:Lookup"/>
      </xsd:simpleType>
    </xsd:element>
    <xsd:element name="Document_x0020_Type" ma:index="16" nillable="true" ma:displayName="Document Type" ma:list="d018e1ba-f2d0-4620-bcc0-9d70d5ca3745" ma:internalName="Document_x0020_Type" ma:showField="Document_x0020_Typ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Products" ma:index="17" nillable="true" ma:displayName="Products" ma:list="d018e1ba-f2d0-4620-bcc0-9d70d5ca3745" ma:internalName="Products" ma:showField="Product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ervices" ma:index="18" nillable="true" ma:displayName="Services" ma:list="d018e1ba-f2d0-4620-bcc0-9d70d5ca3745" ma:internalName="Services" ma:showField="Service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olutions" ma:index="19" nillable="true" ma:displayName="Solutions" ma:list="d018e1ba-f2d0-4620-bcc0-9d70d5ca3745" ma:internalName="Solutions" ma:showField="Solution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ThumbNail" ma:index="22" nillable="true" ma:displayName="ThumbNail" ma:internalName="ThumbNail">
      <xsd:simpleType>
        <xsd:restriction base="dms:Unknown"/>
      </xsd:simpleType>
    </xsd:element>
    <xsd:element name="Description_x0020_Collateral" ma:index="23" nillable="true" ma:displayName="Description Collateral" ma:internalName="Description_x0020_Collateral">
      <xsd:simpleType>
        <xsd:restriction base="dms:Note">
          <xsd:maxLength value="255"/>
        </xsd:restriction>
      </xsd:simpleType>
    </xsd:element>
    <xsd:element name="Collateral_x0020_Owner_x0020_Name" ma:index="25" ma:displayName="Collateral Owner Name" ma:list="UserInfo" ma:SharePointGroup="0" ma:internalName="Collateral_x0020_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Type xmlns="188c4ecf-ac0a-4232-ae52-56422d226716"/>
    <Format_x0020_Collateral xmlns="188c4ecf-ac0a-4232-ae52-56422d226716">3</Format_x0020_Collateral>
    <Product_x0020_Line xmlns="188c4ecf-ac0a-4232-ae52-56422d226716"/>
    <Description_x0020_Collateral xmlns="188c4ecf-ac0a-4232-ae52-56422d226716" xsi:nil="true"/>
    <CampaignId xmlns="188c4ecf-ac0a-4232-ae52-56422d226716" xsi:nil="true"/>
    <URL xmlns="http://schemas.microsoft.com/sharepoint/v3">
      <Url xsi:nil="true"/>
      <Description xsi:nil="true"/>
    </URL>
    <Function xmlns="188c4ecf-ac0a-4232-ae52-56422d226716"/>
    <Solutions xmlns="188c4ecf-ac0a-4232-ae52-56422d226716"/>
    <Audience xmlns="http://schemas.microsoft.com/sharepoint/v3">ebb66287-9dca-4bed-bb16-2d6b2b4d5bbf;;;;</Audience>
    <Services xmlns="188c4ecf-ac0a-4232-ae52-56422d226716"/>
    <Products xmlns="188c4ecf-ac0a-4232-ae52-56422d226716"/>
    <ThumbNail xmlns="188c4ecf-ac0a-4232-ae52-56422d226716" xsi:nil="true"/>
    <PublishingExpirationDate xmlns="http://schemas.microsoft.com/sharepoint/v3" xsi:nil="true"/>
    <PublishingStartDate xmlns="http://schemas.microsoft.com/sharepoint/v3" xsi:nil="true"/>
    <Collateral_x0020_Owner_x0020_Name xmlns="188c4ecf-ac0a-4232-ae52-56422d226716">
      <UserInfo>
        <DisplayName/>
        <AccountId/>
        <AccountType/>
      </UserInfo>
    </Collateral_x0020_Owner_x0020_Nam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C2D754-B4E8-499A-B90E-0C5EB8C3FE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8c4ecf-ac0a-4232-ae52-56422d226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340388-68C8-41E6-841D-78FE4960E6C9}">
  <ds:schemaRefs>
    <ds:schemaRef ds:uri="http://schemas.microsoft.com/office/2006/metadata/properties"/>
    <ds:schemaRef ds:uri="http://schemas.microsoft.com/office/infopath/2007/PartnerControls"/>
    <ds:schemaRef ds:uri="188c4ecf-ac0a-4232-ae52-56422d226716"/>
    <ds:schemaRef ds:uri="http://schemas.microsoft.com/sharepoint/v3"/>
  </ds:schemaRefs>
</ds:datastoreItem>
</file>

<file path=customXml/itemProps3.xml><?xml version="1.0" encoding="utf-8"?>
<ds:datastoreItem xmlns:ds="http://schemas.openxmlformats.org/officeDocument/2006/customXml" ds:itemID="{2217145F-4DA3-497F-BCBA-27D21EE55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368</TotalTime>
  <Words>1227</Words>
  <Application>Microsoft Office PowerPoint</Application>
  <PresentationFormat>自定义</PresentationFormat>
  <Paragraphs>161</Paragraphs>
  <Slides>9</Slides>
  <Notes>9</Notes>
  <HiddenSlides>0</HiddenSlides>
  <MMClips>0</MMClips>
  <ScaleCrop>false</ScaleCrop>
  <HeadingPairs>
    <vt:vector size="4" baseType="variant">
      <vt:variant>
        <vt:lpstr>主题</vt:lpstr>
      </vt:variant>
      <vt:variant>
        <vt:i4>2</vt:i4>
      </vt:variant>
      <vt:variant>
        <vt:lpstr>幻灯片标题</vt:lpstr>
      </vt:variant>
      <vt:variant>
        <vt:i4>9</vt:i4>
      </vt:variant>
    </vt:vector>
  </HeadingPairs>
  <TitlesOfParts>
    <vt:vector size="11" baseType="lpstr">
      <vt:lpstr>Office Theme</vt:lpstr>
      <vt:lpstr>Default Theme</vt:lpstr>
      <vt:lpstr>Why Dell Servers</vt:lpstr>
      <vt:lpstr>Why Dell Servers</vt:lpstr>
      <vt:lpstr>Dell PowerEdge: Server portfolio</vt:lpstr>
      <vt:lpstr>Dell Servers Strategy</vt:lpstr>
      <vt:lpstr>Dell PowerEdge: Differentiating features</vt:lpstr>
      <vt:lpstr>PowerEdge servers: industry-leading innovation</vt:lpstr>
      <vt:lpstr>What’s in it for you?</vt:lpstr>
      <vt:lpstr>Where to go from here</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LR</dc:creator>
  <cp:keywords>Internal Use</cp:keywords>
  <cp:lastModifiedBy>Microsoft</cp:lastModifiedBy>
  <cp:revision>52</cp:revision>
  <dcterms:created xsi:type="dcterms:W3CDTF">2013-09-26T16:30:04Z</dcterms:created>
  <dcterms:modified xsi:type="dcterms:W3CDTF">2018-01-05T05:16:51Z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2d755703-9108-4909-aaae-53ca8dee2d86</vt:lpwstr>
  </property>
  <property fmtid="{D5CDD505-2E9C-101B-9397-08002B2CF9AE}" pid="3" name="ContentTypeId">
    <vt:lpwstr>0x010100C853596257179A42AC3F20BF384DEAFC01008DE910CE97DDD3438224EE558122EC1E</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None (Metadata Only)</vt:lpwstr>
  </property>
  <property fmtid="{D5CDD505-2E9C-101B-9397-08002B2CF9AE}" pid="7" name="titusconfig">
    <vt:lpwstr>1.1EMEA</vt:lpwstr>
  </property>
  <property fmtid="{D5CDD505-2E9C-101B-9397-08002B2CF9AE}" pid="8" name="Order">
    <vt:r8>737000</vt:r8>
  </property>
  <property fmtid="{D5CDD505-2E9C-101B-9397-08002B2CF9AE}" pid="9" name="xd_Signature">
    <vt:bool>false</vt:bool>
  </property>
  <property fmtid="{D5CDD505-2E9C-101B-9397-08002B2CF9AE}" pid="10" name="xd_ProgID">
    <vt:lpwstr/>
  </property>
  <property fmtid="{D5CDD505-2E9C-101B-9397-08002B2CF9AE}" pid="11" name="_SourceUrl">
    <vt:lpwstr/>
  </property>
  <property fmtid="{D5CDD505-2E9C-101B-9397-08002B2CF9AE}" pid="12" name="_SharedFileIndex">
    <vt:lpwstr/>
  </property>
  <property fmtid="{D5CDD505-2E9C-101B-9397-08002B2CF9AE}" pid="13" name="TemplateUrl">
    <vt:lpwstr/>
  </property>
  <property fmtid="{D5CDD505-2E9C-101B-9397-08002B2CF9AE}" pid="14" name="DellThumbNail">
    <vt:lpwstr/>
  </property>
  <property fmtid="{D5CDD505-2E9C-101B-9397-08002B2CF9AE}" pid="15" name="Program Information">
    <vt:lpwstr/>
  </property>
  <property fmtid="{D5CDD505-2E9C-101B-9397-08002B2CF9AE}" pid="16" name="Training Documents">
    <vt:lpwstr/>
  </property>
</Properties>
</file>