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6.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7.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9.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0.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4.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notesSlides/notesSlide19.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9" r:id="rId4"/>
    <p:sldMasterId id="2147483810" r:id="rId5"/>
    <p:sldMasterId id="2147483732" r:id="rId6"/>
    <p:sldMasterId id="2147483741" r:id="rId7"/>
    <p:sldMasterId id="2147483750" r:id="rId8"/>
    <p:sldMasterId id="2147483760" r:id="rId9"/>
    <p:sldMasterId id="2147483770" r:id="rId10"/>
    <p:sldMasterId id="2147483780" r:id="rId11"/>
    <p:sldMasterId id="2147483790" r:id="rId12"/>
    <p:sldMasterId id="2147483800" r:id="rId13"/>
    <p:sldMasterId id="2147483823" r:id="rId14"/>
  </p:sldMasterIdLst>
  <p:notesMasterIdLst>
    <p:notesMasterId r:id="rId40"/>
  </p:notesMasterIdLst>
  <p:handoutMasterIdLst>
    <p:handoutMasterId r:id="rId41"/>
  </p:handoutMasterIdLst>
  <p:sldIdLst>
    <p:sldId id="486" r:id="rId15"/>
    <p:sldId id="557" r:id="rId16"/>
    <p:sldId id="554" r:id="rId17"/>
    <p:sldId id="543" r:id="rId18"/>
    <p:sldId id="532" r:id="rId19"/>
    <p:sldId id="540" r:id="rId20"/>
    <p:sldId id="541" r:id="rId21"/>
    <p:sldId id="539" r:id="rId22"/>
    <p:sldId id="538" r:id="rId23"/>
    <p:sldId id="526" r:id="rId24"/>
    <p:sldId id="535" r:id="rId25"/>
    <p:sldId id="547" r:id="rId26"/>
    <p:sldId id="545" r:id="rId27"/>
    <p:sldId id="544" r:id="rId28"/>
    <p:sldId id="548" r:id="rId29"/>
    <p:sldId id="550" r:id="rId30"/>
    <p:sldId id="551" r:id="rId31"/>
    <p:sldId id="552" r:id="rId32"/>
    <p:sldId id="530" r:id="rId33"/>
    <p:sldId id="515" r:id="rId34"/>
    <p:sldId id="555" r:id="rId35"/>
    <p:sldId id="509" r:id="rId36"/>
    <p:sldId id="511" r:id="rId37"/>
    <p:sldId id="558" r:id="rId38"/>
    <p:sldId id="559" r:id="rId39"/>
  </p:sldIdLst>
  <p:sldSz cx="10058400" cy="7772400"/>
  <p:notesSz cx="7010400" cy="9296400"/>
  <p:defaultTextStyle>
    <a:defPPr>
      <a:defRPr lang="en-GB"/>
    </a:defPPr>
    <a:lvl1pPr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1pPr>
    <a:lvl2pPr marL="4572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2pPr>
    <a:lvl3pPr marL="9144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3pPr>
    <a:lvl4pPr marL="13716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4pPr>
    <a:lvl5pPr marL="18288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5pPr>
    <a:lvl6pPr marL="2286000" algn="l" defTabSz="914400" rtl="0" eaLnBrk="1" latinLnBrk="0" hangingPunct="1">
      <a:defRPr sz="1100" b="1" kern="1200">
        <a:solidFill>
          <a:schemeClr val="tx1"/>
        </a:solidFill>
        <a:latin typeface="Arial" charset="0"/>
        <a:ea typeface="MS PGothic" pitchFamily="34" charset="-128"/>
        <a:cs typeface="+mn-cs"/>
      </a:defRPr>
    </a:lvl6pPr>
    <a:lvl7pPr marL="2743200" algn="l" defTabSz="914400" rtl="0" eaLnBrk="1" latinLnBrk="0" hangingPunct="1">
      <a:defRPr sz="1100" b="1" kern="1200">
        <a:solidFill>
          <a:schemeClr val="tx1"/>
        </a:solidFill>
        <a:latin typeface="Arial" charset="0"/>
        <a:ea typeface="MS PGothic" pitchFamily="34" charset="-128"/>
        <a:cs typeface="+mn-cs"/>
      </a:defRPr>
    </a:lvl7pPr>
    <a:lvl8pPr marL="3200400" algn="l" defTabSz="914400" rtl="0" eaLnBrk="1" latinLnBrk="0" hangingPunct="1">
      <a:defRPr sz="1100" b="1" kern="1200">
        <a:solidFill>
          <a:schemeClr val="tx1"/>
        </a:solidFill>
        <a:latin typeface="Arial" charset="0"/>
        <a:ea typeface="MS PGothic" pitchFamily="34" charset="-128"/>
        <a:cs typeface="+mn-cs"/>
      </a:defRPr>
    </a:lvl8pPr>
    <a:lvl9pPr marL="3657600" algn="l" defTabSz="914400" rtl="0" eaLnBrk="1" latinLnBrk="0" hangingPunct="1">
      <a:defRPr sz="1100" b="1"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8810D"/>
    <a:srgbClr val="88ABD5"/>
    <a:srgbClr val="BC8133"/>
    <a:srgbClr val="6B5957"/>
    <a:srgbClr val="54640D"/>
    <a:srgbClr val="54301A"/>
    <a:srgbClr val="E7EEF7"/>
    <a:srgbClr val="E2E2E3"/>
    <a:srgbClr val="8A8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41" autoAdjust="0"/>
    <p:restoredTop sz="92946" autoAdjust="0"/>
  </p:normalViewPr>
  <p:slideViewPr>
    <p:cSldViewPr snapToGrid="0">
      <p:cViewPr>
        <p:scale>
          <a:sx n="70" d="100"/>
          <a:sy n="70" d="100"/>
        </p:scale>
        <p:origin x="-764" y="-48"/>
      </p:cViewPr>
      <p:guideLst>
        <p:guide orient="horz" pos="4316"/>
        <p:guide orient="horz" pos="1891"/>
        <p:guide orient="horz" pos="3245"/>
        <p:guide orient="horz" pos="1525"/>
        <p:guide orient="horz" pos="2673"/>
        <p:guide orient="horz" pos="1129"/>
        <p:guide orient="horz" pos="772"/>
        <p:guide orient="horz" pos="2247"/>
        <p:guide orient="horz" pos="1621"/>
        <p:guide pos="3092"/>
        <p:guide pos="4795"/>
        <p:guide pos="3059"/>
        <p:guide pos="3296"/>
        <p:guide pos="2057"/>
        <p:guide pos="6047"/>
        <p:guide pos="291"/>
        <p:guide pos="2182"/>
        <p:guide pos="40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85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3" Type="http://schemas.openxmlformats.org/officeDocument/2006/relationships/customXml" Target="../customXml/item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7.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Alternatives</c:v>
                </c:pt>
              </c:strCache>
            </c:strRef>
          </c:tx>
          <c:spPr>
            <a:solidFill>
              <a:srgbClr val="E8810D"/>
            </a:solidFill>
            <a:effectLst/>
          </c:spPr>
          <c:invertIfNegative val="0"/>
          <c:dLbls>
            <c:txPr>
              <a:bodyPr/>
              <a:lstStyle/>
              <a:p>
                <a:pPr>
                  <a:defRPr sz="700">
                    <a:solidFill>
                      <a:schemeClr val="bg1"/>
                    </a:solidFill>
                  </a:defRPr>
                </a:pPr>
                <a:endParaRPr lang="zh-CN"/>
              </a:p>
            </c:txPr>
            <c:dLblPos val="ctr"/>
            <c:showLegendKey val="0"/>
            <c:showVal val="1"/>
            <c:showCatName val="0"/>
            <c:showSerName val="0"/>
            <c:showPercent val="0"/>
            <c:showBubbleSize val="0"/>
            <c:showLeaderLines val="0"/>
          </c:dLbls>
          <c:cat>
            <c:numRef>
              <c:f>Sheet1!$A$2:$A$8</c:f>
              <c:numCache>
                <c:formatCode>General</c:formatCode>
                <c:ptCount val="7"/>
                <c:pt idx="0">
                  <c:v>2005</c:v>
                </c:pt>
                <c:pt idx="1">
                  <c:v>2006</c:v>
                </c:pt>
                <c:pt idx="2">
                  <c:v>2007</c:v>
                </c:pt>
                <c:pt idx="3">
                  <c:v>2008</c:v>
                </c:pt>
                <c:pt idx="4">
                  <c:v>2009</c:v>
                </c:pt>
                <c:pt idx="5">
                  <c:v>2010</c:v>
                </c:pt>
                <c:pt idx="6">
                  <c:v>2011</c:v>
                </c:pt>
              </c:numCache>
            </c:numRef>
          </c:cat>
          <c:val>
            <c:numRef>
              <c:f>Sheet1!$B$2:$B$8</c:f>
              <c:numCache>
                <c:formatCode>General</c:formatCode>
                <c:ptCount val="7"/>
                <c:pt idx="0">
                  <c:v>2.9</c:v>
                </c:pt>
                <c:pt idx="1">
                  <c:v>4.2</c:v>
                </c:pt>
                <c:pt idx="2">
                  <c:v>5.7</c:v>
                </c:pt>
                <c:pt idx="3">
                  <c:v>5</c:v>
                </c:pt>
                <c:pt idx="4">
                  <c:v>5.6</c:v>
                </c:pt>
                <c:pt idx="5">
                  <c:v>6.2</c:v>
                </c:pt>
                <c:pt idx="6">
                  <c:v>6.5</c:v>
                </c:pt>
              </c:numCache>
            </c:numRef>
          </c:val>
        </c:ser>
        <c:ser>
          <c:idx val="1"/>
          <c:order val="1"/>
          <c:tx>
            <c:strRef>
              <c:f>Sheet1!$C$1</c:f>
              <c:strCache>
                <c:ptCount val="1"/>
                <c:pt idx="0">
                  <c:v>Non-alternatives</c:v>
                </c:pt>
              </c:strCache>
            </c:strRef>
          </c:tx>
          <c:spPr>
            <a:solidFill>
              <a:srgbClr val="6D6E71"/>
            </a:solidFill>
            <a:effectLst/>
          </c:spPr>
          <c:invertIfNegative val="0"/>
          <c:dLbls>
            <c:txPr>
              <a:bodyPr/>
              <a:lstStyle/>
              <a:p>
                <a:pPr>
                  <a:defRPr sz="700">
                    <a:solidFill>
                      <a:schemeClr val="bg1"/>
                    </a:solidFill>
                  </a:defRPr>
                </a:pPr>
                <a:endParaRPr lang="zh-CN"/>
              </a:p>
            </c:txPr>
            <c:showLegendKey val="0"/>
            <c:showVal val="1"/>
            <c:showCatName val="0"/>
            <c:showSerName val="0"/>
            <c:showPercent val="0"/>
            <c:showBubbleSize val="0"/>
            <c:showLeaderLines val="0"/>
          </c:dLbls>
          <c:cat>
            <c:numRef>
              <c:f>Sheet1!$A$2:$A$8</c:f>
              <c:numCache>
                <c:formatCode>General</c:formatCode>
                <c:ptCount val="7"/>
                <c:pt idx="0">
                  <c:v>2005</c:v>
                </c:pt>
                <c:pt idx="1">
                  <c:v>2006</c:v>
                </c:pt>
                <c:pt idx="2">
                  <c:v>2007</c:v>
                </c:pt>
                <c:pt idx="3">
                  <c:v>2008</c:v>
                </c:pt>
                <c:pt idx="4">
                  <c:v>2009</c:v>
                </c:pt>
                <c:pt idx="5">
                  <c:v>2010</c:v>
                </c:pt>
                <c:pt idx="6">
                  <c:v>2011</c:v>
                </c:pt>
              </c:numCache>
            </c:numRef>
          </c:cat>
          <c:val>
            <c:numRef>
              <c:f>Sheet1!$C$2:$C$8</c:f>
              <c:numCache>
                <c:formatCode>General</c:formatCode>
                <c:ptCount val="7"/>
                <c:pt idx="0">
                  <c:v>34.800000000000004</c:v>
                </c:pt>
                <c:pt idx="1">
                  <c:v>39.800000000000004</c:v>
                </c:pt>
                <c:pt idx="2">
                  <c:v>43</c:v>
                </c:pt>
                <c:pt idx="3">
                  <c:v>35.4</c:v>
                </c:pt>
                <c:pt idx="4">
                  <c:v>40.4</c:v>
                </c:pt>
                <c:pt idx="5">
                  <c:v>43.6</c:v>
                </c:pt>
                <c:pt idx="6">
                  <c:v>38.9</c:v>
                </c:pt>
              </c:numCache>
            </c:numRef>
          </c:val>
        </c:ser>
        <c:dLbls>
          <c:showLegendKey val="0"/>
          <c:showVal val="1"/>
          <c:showCatName val="0"/>
          <c:showSerName val="0"/>
          <c:showPercent val="0"/>
          <c:showBubbleSize val="0"/>
        </c:dLbls>
        <c:gapWidth val="75"/>
        <c:overlap val="100"/>
        <c:axId val="48349952"/>
        <c:axId val="48351488"/>
      </c:barChart>
      <c:catAx>
        <c:axId val="48349952"/>
        <c:scaling>
          <c:orientation val="minMax"/>
        </c:scaling>
        <c:delete val="0"/>
        <c:axPos val="b"/>
        <c:numFmt formatCode="General" sourceLinked="1"/>
        <c:majorTickMark val="out"/>
        <c:minorTickMark val="none"/>
        <c:tickLblPos val="nextTo"/>
        <c:spPr>
          <a:ln>
            <a:solidFill>
              <a:srgbClr val="6D6E71"/>
            </a:solidFill>
          </a:ln>
        </c:spPr>
        <c:txPr>
          <a:bodyPr rot="0" vert="horz"/>
          <a:lstStyle/>
          <a:p>
            <a:pPr>
              <a:defRPr sz="800"/>
            </a:pPr>
            <a:endParaRPr lang="zh-CN"/>
          </a:p>
        </c:txPr>
        <c:crossAx val="48351488"/>
        <c:crosses val="autoZero"/>
        <c:auto val="1"/>
        <c:lblAlgn val="ctr"/>
        <c:lblOffset val="100"/>
        <c:noMultiLvlLbl val="0"/>
      </c:catAx>
      <c:valAx>
        <c:axId val="48351488"/>
        <c:scaling>
          <c:orientation val="minMax"/>
        </c:scaling>
        <c:delete val="1"/>
        <c:axPos val="l"/>
        <c:numFmt formatCode="General" sourceLinked="1"/>
        <c:majorTickMark val="none"/>
        <c:minorTickMark val="none"/>
        <c:tickLblPos val="none"/>
        <c:crossAx val="48349952"/>
        <c:crosses val="autoZero"/>
        <c:crossBetween val="between"/>
      </c:valAx>
      <c:spPr>
        <a:noFill/>
        <a:ln w="25400">
          <a:noFill/>
        </a:ln>
      </c:spPr>
    </c:plotArea>
    <c:legend>
      <c:legendPos val="r"/>
      <c:layout>
        <c:manualLayout>
          <c:xMode val="edge"/>
          <c:yMode val="edge"/>
          <c:x val="0.73019038203326703"/>
          <c:y val="0.17265711351298499"/>
          <c:w val="0.22771739056264673"/>
          <c:h val="0.15779136303614244"/>
        </c:manualLayout>
      </c:layout>
      <c:overlay val="0"/>
      <c:spPr>
        <a:ln>
          <a:solidFill>
            <a:schemeClr val="tx1"/>
          </a:solidFill>
        </a:ln>
      </c:spPr>
      <c:txPr>
        <a:bodyPr/>
        <a:lstStyle/>
        <a:p>
          <a:pPr>
            <a:defRPr sz="1000"/>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Alternatives</c:v>
                </c:pt>
              </c:strCache>
            </c:strRef>
          </c:tx>
          <c:spPr>
            <a:solidFill>
              <a:srgbClr val="54301A"/>
            </a:solidFill>
            <a:effectLst/>
          </c:spPr>
          <c:invertIfNegative val="0"/>
          <c:dLbls>
            <c:txPr>
              <a:bodyPr/>
              <a:lstStyle/>
              <a:p>
                <a:pPr>
                  <a:defRPr sz="600" b="1">
                    <a:solidFill>
                      <a:schemeClr val="bg1"/>
                    </a:solidFill>
                  </a:defRPr>
                </a:pPr>
                <a:endParaRPr lang="zh-CN"/>
              </a:p>
            </c:txPr>
            <c:dLblPos val="inEnd"/>
            <c:showLegendKey val="0"/>
            <c:showVal val="1"/>
            <c:showCatName val="0"/>
            <c:showSerName val="0"/>
            <c:showPercent val="0"/>
            <c:showBubbleSize val="0"/>
            <c:showLeaderLines val="0"/>
          </c:dLbls>
          <c:cat>
            <c:numRef>
              <c:f>Sheet1!$A$2:$A$8</c:f>
              <c:numCache>
                <c:formatCode>General</c:formatCode>
                <c:ptCount val="7"/>
                <c:pt idx="0">
                  <c:v>2005</c:v>
                </c:pt>
                <c:pt idx="1">
                  <c:v>2006</c:v>
                </c:pt>
                <c:pt idx="2">
                  <c:v>2007</c:v>
                </c:pt>
                <c:pt idx="3">
                  <c:v>2008</c:v>
                </c:pt>
                <c:pt idx="4">
                  <c:v>2009</c:v>
                </c:pt>
                <c:pt idx="5">
                  <c:v>2010</c:v>
                </c:pt>
                <c:pt idx="6">
                  <c:v>2011</c:v>
                </c:pt>
              </c:numCache>
            </c:numRef>
          </c:cat>
          <c:val>
            <c:numRef>
              <c:f>Sheet1!$B$2:$B$8</c:f>
              <c:numCache>
                <c:formatCode>General</c:formatCode>
                <c:ptCount val="7"/>
                <c:pt idx="0">
                  <c:v>219</c:v>
                </c:pt>
                <c:pt idx="1">
                  <c:v>298</c:v>
                </c:pt>
                <c:pt idx="2">
                  <c:v>368</c:v>
                </c:pt>
                <c:pt idx="3">
                  <c:v>275</c:v>
                </c:pt>
                <c:pt idx="4">
                  <c:v>429</c:v>
                </c:pt>
                <c:pt idx="5">
                  <c:v>559</c:v>
                </c:pt>
                <c:pt idx="6">
                  <c:v>626</c:v>
                </c:pt>
              </c:numCache>
            </c:numRef>
          </c:val>
        </c:ser>
        <c:dLbls>
          <c:showLegendKey val="0"/>
          <c:showVal val="1"/>
          <c:showCatName val="0"/>
          <c:showSerName val="0"/>
          <c:showPercent val="0"/>
          <c:showBubbleSize val="0"/>
        </c:dLbls>
        <c:gapWidth val="75"/>
        <c:overlap val="100"/>
        <c:axId val="49187456"/>
        <c:axId val="49645056"/>
      </c:barChart>
      <c:catAx>
        <c:axId val="49187456"/>
        <c:scaling>
          <c:orientation val="minMax"/>
        </c:scaling>
        <c:delete val="0"/>
        <c:axPos val="b"/>
        <c:numFmt formatCode="General" sourceLinked="1"/>
        <c:majorTickMark val="out"/>
        <c:minorTickMark val="none"/>
        <c:tickLblPos val="nextTo"/>
        <c:txPr>
          <a:bodyPr rot="0" vert="horz"/>
          <a:lstStyle/>
          <a:p>
            <a:pPr>
              <a:defRPr sz="800"/>
            </a:pPr>
            <a:endParaRPr lang="zh-CN"/>
          </a:p>
        </c:txPr>
        <c:crossAx val="49645056"/>
        <c:crosses val="autoZero"/>
        <c:auto val="1"/>
        <c:lblAlgn val="ctr"/>
        <c:lblOffset val="100"/>
        <c:noMultiLvlLbl val="0"/>
      </c:catAx>
      <c:valAx>
        <c:axId val="49645056"/>
        <c:scaling>
          <c:orientation val="minMax"/>
        </c:scaling>
        <c:delete val="1"/>
        <c:axPos val="l"/>
        <c:numFmt formatCode="General" sourceLinked="1"/>
        <c:majorTickMark val="none"/>
        <c:minorTickMark val="none"/>
        <c:tickLblPos val="none"/>
        <c:crossAx val="49187456"/>
        <c:crosses val="autoZero"/>
        <c:crossBetween val="between"/>
      </c:valAx>
      <c:spPr>
        <a:noFill/>
        <a:ln w="25400">
          <a:noFill/>
        </a:ln>
      </c:spPr>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Alternatives</c:v>
                </c:pt>
              </c:strCache>
            </c:strRef>
          </c:tx>
          <c:spPr>
            <a:solidFill>
              <a:srgbClr val="E8810D"/>
            </a:solidFill>
            <a:effectLst/>
          </c:spPr>
          <c:invertIfNegative val="0"/>
          <c:dLbls>
            <c:txPr>
              <a:bodyPr/>
              <a:lstStyle/>
              <a:p>
                <a:pPr>
                  <a:defRPr sz="600" b="1">
                    <a:solidFill>
                      <a:schemeClr val="bg1"/>
                    </a:solidFill>
                  </a:defRPr>
                </a:pPr>
                <a:endParaRPr lang="zh-CN"/>
              </a:p>
            </c:txPr>
            <c:dLblPos val="inEnd"/>
            <c:showLegendKey val="0"/>
            <c:showVal val="1"/>
            <c:showCatName val="0"/>
            <c:showSerName val="0"/>
            <c:showPercent val="0"/>
            <c:showBubbleSize val="0"/>
            <c:showLeaderLines val="0"/>
          </c:dLbls>
          <c:cat>
            <c:numRef>
              <c:f>Sheet1!$A$2:$A$8</c:f>
              <c:numCache>
                <c:formatCode>General</c:formatCode>
                <c:ptCount val="7"/>
                <c:pt idx="0">
                  <c:v>2005</c:v>
                </c:pt>
                <c:pt idx="1">
                  <c:v>2006</c:v>
                </c:pt>
                <c:pt idx="2">
                  <c:v>2007</c:v>
                </c:pt>
                <c:pt idx="3">
                  <c:v>2008</c:v>
                </c:pt>
                <c:pt idx="4">
                  <c:v>2009</c:v>
                </c:pt>
                <c:pt idx="5">
                  <c:v>2010</c:v>
                </c:pt>
                <c:pt idx="6">
                  <c:v>2011</c:v>
                </c:pt>
              </c:numCache>
            </c:numRef>
          </c:cat>
          <c:val>
            <c:numRef>
              <c:f>Sheet1!$B$2:$B$8</c:f>
              <c:numCache>
                <c:formatCode>General</c:formatCode>
                <c:ptCount val="7"/>
                <c:pt idx="0">
                  <c:v>541</c:v>
                </c:pt>
                <c:pt idx="1">
                  <c:v>880</c:v>
                </c:pt>
                <c:pt idx="2" formatCode="#,##0">
                  <c:v>1236</c:v>
                </c:pt>
                <c:pt idx="3">
                  <c:v>772</c:v>
                </c:pt>
                <c:pt idx="4">
                  <c:v>938</c:v>
                </c:pt>
                <c:pt idx="5" formatCode="#,##0">
                  <c:v>1080</c:v>
                </c:pt>
                <c:pt idx="6" formatCode="#,##0">
                  <c:v>1032</c:v>
                </c:pt>
              </c:numCache>
            </c:numRef>
          </c:val>
        </c:ser>
        <c:dLbls>
          <c:showLegendKey val="0"/>
          <c:showVal val="1"/>
          <c:showCatName val="0"/>
          <c:showSerName val="0"/>
          <c:showPercent val="0"/>
          <c:showBubbleSize val="0"/>
        </c:dLbls>
        <c:gapWidth val="75"/>
        <c:overlap val="100"/>
        <c:axId val="49242112"/>
        <c:axId val="49244800"/>
      </c:barChart>
      <c:catAx>
        <c:axId val="49242112"/>
        <c:scaling>
          <c:orientation val="minMax"/>
        </c:scaling>
        <c:delete val="0"/>
        <c:axPos val="b"/>
        <c:numFmt formatCode="General" sourceLinked="1"/>
        <c:majorTickMark val="out"/>
        <c:minorTickMark val="none"/>
        <c:tickLblPos val="nextTo"/>
        <c:txPr>
          <a:bodyPr rot="0" vert="horz"/>
          <a:lstStyle/>
          <a:p>
            <a:pPr>
              <a:defRPr sz="800"/>
            </a:pPr>
            <a:endParaRPr lang="zh-CN"/>
          </a:p>
        </c:txPr>
        <c:crossAx val="49244800"/>
        <c:crosses val="autoZero"/>
        <c:auto val="1"/>
        <c:lblAlgn val="ctr"/>
        <c:lblOffset val="100"/>
        <c:noMultiLvlLbl val="0"/>
      </c:catAx>
      <c:valAx>
        <c:axId val="49244800"/>
        <c:scaling>
          <c:orientation val="minMax"/>
        </c:scaling>
        <c:delete val="1"/>
        <c:axPos val="l"/>
        <c:numFmt formatCode="General" sourceLinked="1"/>
        <c:majorTickMark val="none"/>
        <c:minorTickMark val="none"/>
        <c:tickLblPos val="none"/>
        <c:crossAx val="49242112"/>
        <c:crosses val="autoZero"/>
        <c:crossBetween val="between"/>
      </c:valAx>
      <c:spPr>
        <a:noFill/>
        <a:ln w="25400">
          <a:noFill/>
        </a:ln>
      </c:spPr>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Currently in development</c:v>
                </c:pt>
              </c:strCache>
            </c:strRef>
          </c:tx>
          <c:spPr>
            <a:solidFill>
              <a:srgbClr val="E8810D"/>
            </a:solidFill>
            <a:effectLst/>
          </c:spPr>
          <c:invertIfNegative val="0"/>
          <c:dLbls>
            <c:txPr>
              <a:bodyPr/>
              <a:lstStyle/>
              <a:p>
                <a:pPr>
                  <a:defRPr sz="800" b="1" i="0">
                    <a:solidFill>
                      <a:schemeClr val="bg1"/>
                    </a:solidFill>
                  </a:defRPr>
                </a:pPr>
                <a:endParaRPr lang="zh-CN"/>
              </a:p>
            </c:txPr>
            <c:dLblPos val="inEnd"/>
            <c:showLegendKey val="0"/>
            <c:showVal val="1"/>
            <c:showCatName val="0"/>
            <c:showSerName val="0"/>
            <c:showPercent val="0"/>
            <c:showBubbleSize val="0"/>
            <c:showLeaderLines val="0"/>
          </c:dLbls>
          <c:cat>
            <c:strRef>
              <c:f>Sheet1!$A$2:$A$9</c:f>
              <c:strCache>
                <c:ptCount val="8"/>
                <c:pt idx="0">
                  <c:v>Long-short/extension strategies</c:v>
                </c:pt>
                <c:pt idx="1">
                  <c:v>Multialternative/alternative allocation</c:v>
                </c:pt>
                <c:pt idx="2">
                  <c:v>Currency</c:v>
                </c:pt>
                <c:pt idx="3">
                  <c:v>Absolute return</c:v>
                </c:pt>
                <c:pt idx="4">
                  <c:v>Market neutral</c:v>
                </c:pt>
                <c:pt idx="5">
                  <c:v>Commodities – precious metals</c:v>
                </c:pt>
                <c:pt idx="6">
                  <c:v>Private equity/venture capital</c:v>
                </c:pt>
                <c:pt idx="7">
                  <c:v>Managed</c:v>
                </c:pt>
              </c:strCache>
            </c:strRef>
          </c:cat>
          <c:val>
            <c:numRef>
              <c:f>Sheet1!$B$2:$B$9</c:f>
              <c:numCache>
                <c:formatCode>0%</c:formatCode>
                <c:ptCount val="8"/>
                <c:pt idx="0">
                  <c:v>0.11</c:v>
                </c:pt>
                <c:pt idx="1">
                  <c:v>0.11</c:v>
                </c:pt>
                <c:pt idx="2">
                  <c:v>0.11</c:v>
                </c:pt>
                <c:pt idx="3">
                  <c:v>6.0000000000000032E-2</c:v>
                </c:pt>
                <c:pt idx="4">
                  <c:v>6.0000000000000032E-2</c:v>
                </c:pt>
                <c:pt idx="5">
                  <c:v>6.0000000000000032E-2</c:v>
                </c:pt>
                <c:pt idx="6">
                  <c:v>6.0000000000000032E-2</c:v>
                </c:pt>
                <c:pt idx="7">
                  <c:v>6.0000000000000032E-2</c:v>
                </c:pt>
              </c:numCache>
            </c:numRef>
          </c:val>
        </c:ser>
        <c:ser>
          <c:idx val="1"/>
          <c:order val="1"/>
          <c:tx>
            <c:strRef>
              <c:f>Sheet1!$C$1</c:f>
              <c:strCache>
                <c:ptCount val="1"/>
                <c:pt idx="0">
                  <c:v>Considering developing</c:v>
                </c:pt>
              </c:strCache>
            </c:strRef>
          </c:tx>
          <c:spPr>
            <a:solidFill>
              <a:srgbClr val="6D6E71"/>
            </a:solidFill>
            <a:effectLst/>
          </c:spPr>
          <c:invertIfNegative val="0"/>
          <c:dLbls>
            <c:txPr>
              <a:bodyPr/>
              <a:lstStyle/>
              <a:p>
                <a:pPr>
                  <a:defRPr sz="800" b="1" i="0">
                    <a:solidFill>
                      <a:schemeClr val="bg1"/>
                    </a:solidFill>
                  </a:defRPr>
                </a:pPr>
                <a:endParaRPr lang="zh-CN"/>
              </a:p>
            </c:txPr>
            <c:showLegendKey val="0"/>
            <c:showVal val="1"/>
            <c:showCatName val="0"/>
            <c:showSerName val="0"/>
            <c:showPercent val="0"/>
            <c:showBubbleSize val="0"/>
            <c:showLeaderLines val="0"/>
          </c:dLbls>
          <c:cat>
            <c:strRef>
              <c:f>Sheet1!$A$2:$A$9</c:f>
              <c:strCache>
                <c:ptCount val="8"/>
                <c:pt idx="0">
                  <c:v>Long-short/extension strategies</c:v>
                </c:pt>
                <c:pt idx="1">
                  <c:v>Multialternative/alternative allocation</c:v>
                </c:pt>
                <c:pt idx="2">
                  <c:v>Currency</c:v>
                </c:pt>
                <c:pt idx="3">
                  <c:v>Absolute return</c:v>
                </c:pt>
                <c:pt idx="4">
                  <c:v>Market neutral</c:v>
                </c:pt>
                <c:pt idx="5">
                  <c:v>Commodities – precious metals</c:v>
                </c:pt>
                <c:pt idx="6">
                  <c:v>Private equity/venture capital</c:v>
                </c:pt>
                <c:pt idx="7">
                  <c:v>Managed</c:v>
                </c:pt>
              </c:strCache>
            </c:strRef>
          </c:cat>
          <c:val>
            <c:numRef>
              <c:f>Sheet1!$C$2:$C$9</c:f>
              <c:numCache>
                <c:formatCode>0%</c:formatCode>
                <c:ptCount val="8"/>
                <c:pt idx="0">
                  <c:v>0.39000000000000051</c:v>
                </c:pt>
                <c:pt idx="1">
                  <c:v>0.28000000000000008</c:v>
                </c:pt>
                <c:pt idx="2">
                  <c:v>0.28000000000000008</c:v>
                </c:pt>
                <c:pt idx="3">
                  <c:v>0.17</c:v>
                </c:pt>
                <c:pt idx="4">
                  <c:v>0.17</c:v>
                </c:pt>
                <c:pt idx="5">
                  <c:v>0.11</c:v>
                </c:pt>
                <c:pt idx="6">
                  <c:v>0.11</c:v>
                </c:pt>
                <c:pt idx="7">
                  <c:v>6.0000000000000032E-2</c:v>
                </c:pt>
              </c:numCache>
            </c:numRef>
          </c:val>
        </c:ser>
        <c:dLbls>
          <c:showLegendKey val="0"/>
          <c:showVal val="1"/>
          <c:showCatName val="0"/>
          <c:showSerName val="0"/>
          <c:showPercent val="0"/>
          <c:showBubbleSize val="0"/>
        </c:dLbls>
        <c:gapWidth val="75"/>
        <c:overlap val="100"/>
        <c:axId val="48716416"/>
        <c:axId val="48726400"/>
      </c:barChart>
      <c:catAx>
        <c:axId val="48716416"/>
        <c:scaling>
          <c:orientation val="minMax"/>
        </c:scaling>
        <c:delete val="0"/>
        <c:axPos val="b"/>
        <c:numFmt formatCode="General" sourceLinked="1"/>
        <c:majorTickMark val="out"/>
        <c:minorTickMark val="none"/>
        <c:tickLblPos val="nextTo"/>
        <c:spPr>
          <a:ln>
            <a:solidFill>
              <a:schemeClr val="tx1"/>
            </a:solidFill>
          </a:ln>
        </c:spPr>
        <c:txPr>
          <a:bodyPr rot="0" vert="horz" anchor="t" anchorCtr="1"/>
          <a:lstStyle/>
          <a:p>
            <a:pPr>
              <a:defRPr sz="600"/>
            </a:pPr>
            <a:endParaRPr lang="zh-CN"/>
          </a:p>
        </c:txPr>
        <c:crossAx val="48726400"/>
        <c:crosses val="autoZero"/>
        <c:auto val="1"/>
        <c:lblAlgn val="ctr"/>
        <c:lblOffset val="100"/>
        <c:noMultiLvlLbl val="0"/>
      </c:catAx>
      <c:valAx>
        <c:axId val="48726400"/>
        <c:scaling>
          <c:orientation val="minMax"/>
          <c:max val="0.5"/>
        </c:scaling>
        <c:delete val="0"/>
        <c:axPos val="l"/>
        <c:numFmt formatCode="0%" sourceLinked="1"/>
        <c:majorTickMark val="out"/>
        <c:minorTickMark val="none"/>
        <c:tickLblPos val="nextTo"/>
        <c:spPr>
          <a:ln>
            <a:solidFill>
              <a:schemeClr val="tx1"/>
            </a:solidFill>
          </a:ln>
        </c:spPr>
        <c:txPr>
          <a:bodyPr/>
          <a:lstStyle/>
          <a:p>
            <a:pPr>
              <a:defRPr sz="800" b="1"/>
            </a:pPr>
            <a:endParaRPr lang="zh-CN"/>
          </a:p>
        </c:txPr>
        <c:crossAx val="48716416"/>
        <c:crosses val="autoZero"/>
        <c:crossBetween val="between"/>
        <c:majorUnit val="0.1"/>
      </c:valAx>
      <c:spPr>
        <a:noFill/>
        <a:ln w="25400">
          <a:noFill/>
        </a:ln>
      </c:spPr>
    </c:plotArea>
    <c:legend>
      <c:legendPos val="b"/>
      <c:layout>
        <c:manualLayout>
          <c:xMode val="edge"/>
          <c:yMode val="edge"/>
          <c:x val="0.567123499522866"/>
          <c:y val="5.94667463880428E-2"/>
          <c:w val="0.38899845651546638"/>
          <c:h val="7.4426195375269399E-2"/>
        </c:manualLayout>
      </c:layout>
      <c:overlay val="0"/>
      <c:spPr>
        <a:ln w="6350">
          <a:solidFill>
            <a:schemeClr val="tx1"/>
          </a:solidFill>
        </a:ln>
      </c:spPr>
      <c:txPr>
        <a:bodyPr/>
        <a:lstStyle/>
        <a:p>
          <a:pPr>
            <a:defRPr sz="1000"/>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5949649104723498E-2"/>
          <c:y val="0.15259457613977101"/>
          <c:w val="0.93189120062615416"/>
          <c:h val="0.79855871961633096"/>
        </c:manualLayout>
      </c:layout>
      <c:barChart>
        <c:barDir val="col"/>
        <c:grouping val="clustered"/>
        <c:varyColors val="0"/>
        <c:ser>
          <c:idx val="0"/>
          <c:order val="0"/>
          <c:tx>
            <c:strRef>
              <c:f>Sheet1!$B$1</c:f>
              <c:strCache>
                <c:ptCount val="1"/>
                <c:pt idx="0">
                  <c:v>Advisors </c:v>
                </c:pt>
              </c:strCache>
            </c:strRef>
          </c:tx>
          <c:spPr>
            <a:solidFill>
              <a:srgbClr val="6D6E71"/>
            </a:solidFill>
          </c:spPr>
          <c:invertIfNegative val="0"/>
          <c:dPt>
            <c:idx val="0"/>
            <c:invertIfNegative val="0"/>
            <c:bubble3D val="0"/>
            <c:spPr>
              <a:solidFill>
                <a:srgbClr val="6D6E71"/>
              </a:solidFill>
            </c:spPr>
          </c:dPt>
          <c:dPt>
            <c:idx val="1"/>
            <c:invertIfNegative val="0"/>
            <c:bubble3D val="0"/>
            <c:spPr>
              <a:solidFill>
                <a:srgbClr val="6D6E71"/>
              </a:solidFill>
            </c:spPr>
          </c:dPt>
          <c:dPt>
            <c:idx val="2"/>
            <c:invertIfNegative val="0"/>
            <c:bubble3D val="0"/>
            <c:spPr>
              <a:solidFill>
                <a:srgbClr val="6D6E71"/>
              </a:solidFill>
            </c:spPr>
          </c:dPt>
          <c:dPt>
            <c:idx val="3"/>
            <c:invertIfNegative val="0"/>
            <c:bubble3D val="0"/>
            <c:spPr>
              <a:solidFill>
                <a:srgbClr val="6D6E71"/>
              </a:solidFill>
            </c:spPr>
          </c:dPt>
          <c:dPt>
            <c:idx val="4"/>
            <c:invertIfNegative val="0"/>
            <c:bubble3D val="0"/>
            <c:spPr>
              <a:solidFill>
                <a:srgbClr val="6D6E71"/>
              </a:solidFill>
            </c:spPr>
          </c:dPt>
          <c:dPt>
            <c:idx val="5"/>
            <c:invertIfNegative val="0"/>
            <c:bubble3D val="0"/>
            <c:spPr>
              <a:solidFill>
                <a:srgbClr val="6D6E71"/>
              </a:solidFill>
            </c:spPr>
          </c:dPt>
          <c:dPt>
            <c:idx val="6"/>
            <c:invertIfNegative val="0"/>
            <c:bubble3D val="0"/>
            <c:spPr>
              <a:solidFill>
                <a:srgbClr val="6D6E71"/>
              </a:solidFill>
            </c:spPr>
          </c:dPt>
          <c:dLbls>
            <c:txPr>
              <a:bodyPr/>
              <a:lstStyle/>
              <a:p>
                <a:pPr>
                  <a:defRPr sz="800"/>
                </a:pPr>
                <a:endParaRPr lang="zh-CN"/>
              </a:p>
            </c:txPr>
            <c:showLegendKey val="0"/>
            <c:showVal val="1"/>
            <c:showCatName val="0"/>
            <c:showSerName val="0"/>
            <c:showPercent val="0"/>
            <c:showBubbleSize val="0"/>
            <c:showLeaderLines val="0"/>
          </c:dLbls>
          <c:cat>
            <c:numRef>
              <c:f>Sheet1!$A$2:$A$8</c:f>
              <c:numCache>
                <c:formatCode>General</c:formatCode>
                <c:ptCount val="7"/>
              </c:numCache>
            </c:numRef>
          </c:cat>
          <c:val>
            <c:numRef>
              <c:f>Sheet1!$B$2:$B$8</c:f>
              <c:numCache>
                <c:formatCode>0%</c:formatCode>
                <c:ptCount val="7"/>
                <c:pt idx="0">
                  <c:v>0.71000000000000041</c:v>
                </c:pt>
                <c:pt idx="1">
                  <c:v>0.42000000000000021</c:v>
                </c:pt>
                <c:pt idx="2">
                  <c:v>0.39000000000000024</c:v>
                </c:pt>
                <c:pt idx="3">
                  <c:v>0.1</c:v>
                </c:pt>
                <c:pt idx="4">
                  <c:v>0.14000000000000001</c:v>
                </c:pt>
                <c:pt idx="5">
                  <c:v>0.11</c:v>
                </c:pt>
                <c:pt idx="6">
                  <c:v>0.2400000000000001</c:v>
                </c:pt>
              </c:numCache>
            </c:numRef>
          </c:val>
        </c:ser>
        <c:ser>
          <c:idx val="1"/>
          <c:order val="1"/>
          <c:tx>
            <c:strRef>
              <c:f>Sheet1!$C$1</c:f>
              <c:strCache>
                <c:ptCount val="1"/>
                <c:pt idx="0">
                  <c:v>Institutions </c:v>
                </c:pt>
              </c:strCache>
            </c:strRef>
          </c:tx>
          <c:spPr>
            <a:solidFill>
              <a:srgbClr val="88ABD5"/>
            </a:solidFill>
          </c:spPr>
          <c:invertIfNegative val="0"/>
          <c:dLbls>
            <c:txPr>
              <a:bodyPr/>
              <a:lstStyle/>
              <a:p>
                <a:pPr>
                  <a:defRPr sz="800"/>
                </a:pPr>
                <a:endParaRPr lang="zh-CN"/>
              </a:p>
            </c:txPr>
            <c:showLegendKey val="0"/>
            <c:showVal val="1"/>
            <c:showCatName val="0"/>
            <c:showSerName val="0"/>
            <c:showPercent val="0"/>
            <c:showBubbleSize val="0"/>
            <c:showLeaderLines val="0"/>
          </c:dLbls>
          <c:cat>
            <c:numRef>
              <c:f>Sheet1!$A$2:$A$8</c:f>
              <c:numCache>
                <c:formatCode>General</c:formatCode>
                <c:ptCount val="7"/>
              </c:numCache>
            </c:numRef>
          </c:cat>
          <c:val>
            <c:numRef>
              <c:f>Sheet1!$C$2:$C$8</c:f>
              <c:numCache>
                <c:formatCode>0%</c:formatCode>
                <c:ptCount val="7"/>
                <c:pt idx="0">
                  <c:v>0.66000000000000059</c:v>
                </c:pt>
                <c:pt idx="1">
                  <c:v>0.54</c:v>
                </c:pt>
                <c:pt idx="2">
                  <c:v>0.5</c:v>
                </c:pt>
                <c:pt idx="3">
                  <c:v>0.26</c:v>
                </c:pt>
                <c:pt idx="4">
                  <c:v>0.1800000000000001</c:v>
                </c:pt>
                <c:pt idx="5">
                  <c:v>0.13</c:v>
                </c:pt>
                <c:pt idx="6">
                  <c:v>0.12000000000000002</c:v>
                </c:pt>
              </c:numCache>
            </c:numRef>
          </c:val>
        </c:ser>
        <c:dLbls>
          <c:showLegendKey val="0"/>
          <c:showVal val="1"/>
          <c:showCatName val="0"/>
          <c:showSerName val="0"/>
          <c:showPercent val="0"/>
          <c:showBubbleSize val="0"/>
        </c:dLbls>
        <c:gapWidth val="100"/>
        <c:axId val="49507328"/>
        <c:axId val="49517312"/>
      </c:barChart>
      <c:catAx>
        <c:axId val="49507328"/>
        <c:scaling>
          <c:orientation val="minMax"/>
        </c:scaling>
        <c:delete val="0"/>
        <c:axPos val="b"/>
        <c:numFmt formatCode="General" sourceLinked="1"/>
        <c:majorTickMark val="out"/>
        <c:minorTickMark val="none"/>
        <c:tickLblPos val="nextTo"/>
        <c:spPr>
          <a:ln w="6350">
            <a:solidFill>
              <a:schemeClr val="tx1"/>
            </a:solidFill>
          </a:ln>
        </c:spPr>
        <c:crossAx val="49517312"/>
        <c:crosses val="autoZero"/>
        <c:auto val="1"/>
        <c:lblAlgn val="ctr"/>
        <c:lblOffset val="100"/>
        <c:noMultiLvlLbl val="0"/>
      </c:catAx>
      <c:valAx>
        <c:axId val="49517312"/>
        <c:scaling>
          <c:orientation val="minMax"/>
          <c:max val="0.8"/>
          <c:min val="0"/>
        </c:scaling>
        <c:delete val="0"/>
        <c:axPos val="l"/>
        <c:numFmt formatCode="0%" sourceLinked="0"/>
        <c:majorTickMark val="out"/>
        <c:minorTickMark val="none"/>
        <c:tickLblPos val="nextTo"/>
        <c:spPr>
          <a:ln w="6350">
            <a:solidFill>
              <a:schemeClr val="tx1"/>
            </a:solidFill>
          </a:ln>
        </c:spPr>
        <c:txPr>
          <a:bodyPr/>
          <a:lstStyle/>
          <a:p>
            <a:pPr>
              <a:defRPr sz="800" b="0" i="0"/>
            </a:pPr>
            <a:endParaRPr lang="zh-CN"/>
          </a:p>
        </c:txPr>
        <c:crossAx val="49507328"/>
        <c:crosses val="autoZero"/>
        <c:crossBetween val="between"/>
        <c:majorUnit val="0.1"/>
        <c:minorUnit val="1.0000000000000101E-2"/>
      </c:valAx>
    </c:plotArea>
    <c:legend>
      <c:legendPos val="tr"/>
      <c:layout>
        <c:manualLayout>
          <c:xMode val="edge"/>
          <c:yMode val="edge"/>
          <c:x val="0.71430795093705157"/>
          <c:y val="0.14566497590793101"/>
          <c:w val="0.27352689026931076"/>
          <c:h val="8.7916650577250025E-2"/>
        </c:manualLayout>
      </c:layout>
      <c:overlay val="0"/>
      <c:spPr>
        <a:ln w="6350">
          <a:solidFill>
            <a:schemeClr val="tx1"/>
          </a:solidFill>
        </a:ln>
      </c:spPr>
      <c:txPr>
        <a:bodyPr/>
        <a:lstStyle/>
        <a:p>
          <a:pPr>
            <a:defRPr sz="1000" b="0" i="0"/>
          </a:pPr>
          <a:endParaRPr lang="zh-CN"/>
        </a:p>
      </c:txPr>
    </c:legend>
    <c:plotVisOnly val="1"/>
    <c:dispBlanksAs val="gap"/>
    <c:showDLblsOverMax val="0"/>
  </c:chart>
  <c:txPr>
    <a:bodyPr/>
    <a:lstStyle/>
    <a:p>
      <a:pPr>
        <a:defRPr sz="1200" b="1"/>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29253827283732"/>
          <c:y val="7.1772939021997023E-2"/>
          <c:w val="0.60724346839297605"/>
          <c:h val="0.86581580965454452"/>
        </c:manualLayout>
      </c:layout>
      <c:pieChart>
        <c:varyColors val="1"/>
        <c:ser>
          <c:idx val="0"/>
          <c:order val="0"/>
          <c:tx>
            <c:strRef>
              <c:f>Sheet1!$B$1</c:f>
              <c:strCache>
                <c:ptCount val="1"/>
              </c:strCache>
            </c:strRef>
          </c:tx>
          <c:spPr>
            <a:solidFill>
              <a:srgbClr val="6D6E71"/>
            </a:solidFill>
            <a:ln w="13329">
              <a:noFill/>
              <a:prstDash val="solid"/>
            </a:ln>
          </c:spPr>
          <c:dPt>
            <c:idx val="1"/>
            <c:bubble3D val="0"/>
            <c:spPr>
              <a:solidFill>
                <a:srgbClr val="88ABD5"/>
              </a:solidFill>
              <a:ln w="13329">
                <a:noFill/>
                <a:prstDash val="solid"/>
              </a:ln>
            </c:spPr>
          </c:dPt>
          <c:dPt>
            <c:idx val="2"/>
            <c:bubble3D val="0"/>
            <c:spPr>
              <a:solidFill>
                <a:srgbClr val="E8810D"/>
              </a:solidFill>
              <a:ln w="13329">
                <a:noFill/>
                <a:prstDash val="solid"/>
              </a:ln>
            </c:spPr>
          </c:dPt>
          <c:dLbls>
            <c:dLbl>
              <c:idx val="0"/>
              <c:layout>
                <c:manualLayout>
                  <c:x val="-3.840119206976089E-3"/>
                  <c:y val="1.5270938922256498E-2"/>
                </c:manualLayout>
              </c:layout>
              <c:dLblPos val="bestFit"/>
              <c:showLegendKey val="0"/>
              <c:showVal val="0"/>
              <c:showCatName val="0"/>
              <c:showSerName val="0"/>
              <c:showPercent val="1"/>
              <c:showBubbleSize val="0"/>
            </c:dLbl>
            <c:dLbl>
              <c:idx val="1"/>
              <c:layout>
                <c:manualLayout>
                  <c:x val="-6.2227357204139499E-3"/>
                  <c:y val="-1.5466156031837425E-2"/>
                </c:manualLayout>
              </c:layout>
              <c:dLblPos val="bestFit"/>
              <c:showLegendKey val="0"/>
              <c:showVal val="0"/>
              <c:showCatName val="0"/>
              <c:showSerName val="0"/>
              <c:showPercent val="1"/>
              <c:showBubbleSize val="0"/>
            </c:dLbl>
            <c:dLbl>
              <c:idx val="2"/>
              <c:layout>
                <c:manualLayout>
                  <c:x val="6.2224907308186701E-3"/>
                  <c:y val="-4.5421786431138981E-3"/>
                </c:manualLayout>
              </c:layout>
              <c:dLblPos val="bestFit"/>
              <c:showLegendKey val="0"/>
              <c:showVal val="0"/>
              <c:showCatName val="0"/>
              <c:showSerName val="0"/>
              <c:showPercent val="1"/>
              <c:showBubbleSize val="0"/>
            </c:dLbl>
            <c:dLbl>
              <c:idx val="3"/>
              <c:layout>
                <c:manualLayout>
                  <c:x val="2.1190130055176601E-2"/>
                  <c:y val="6.1864624127349948E-3"/>
                </c:manualLayout>
              </c:layout>
              <c:dLblPos val="bestFit"/>
              <c:showLegendKey val="0"/>
              <c:showVal val="0"/>
              <c:showCatName val="0"/>
              <c:showSerName val="0"/>
              <c:showPercent val="1"/>
              <c:showBubbleSize val="0"/>
            </c:dLbl>
            <c:dLbl>
              <c:idx val="4"/>
              <c:layout>
                <c:manualLayout>
                  <c:x val="1.05953100171836E-2"/>
                  <c:y val="9.2796936191024519E-3"/>
                </c:manualLayout>
              </c:layout>
              <c:dLblPos val="bestFit"/>
              <c:showLegendKey val="0"/>
              <c:showVal val="0"/>
              <c:showCatName val="0"/>
              <c:showSerName val="0"/>
              <c:showPercent val="1"/>
              <c:showBubbleSize val="0"/>
            </c:dLbl>
            <c:dLbl>
              <c:idx val="5"/>
              <c:layout>
                <c:manualLayout>
                  <c:x val="1.05953100171836E-2"/>
                  <c:y val="3.0932312063674905E-3"/>
                </c:manualLayout>
              </c:layout>
              <c:dLblPos val="bestFit"/>
              <c:showLegendKey val="0"/>
              <c:showVal val="0"/>
              <c:showCatName val="0"/>
              <c:showSerName val="0"/>
              <c:showPercent val="1"/>
              <c:showBubbleSize val="0"/>
            </c:dLbl>
            <c:dLbl>
              <c:idx val="6"/>
              <c:layout>
                <c:manualLayout>
                  <c:x val="2.3040715241856399E-2"/>
                  <c:y val="0"/>
                </c:manualLayout>
              </c:layout>
              <c:dLblPos val="bestFit"/>
              <c:showLegendKey val="0"/>
              <c:showVal val="0"/>
              <c:showCatName val="0"/>
              <c:showSerName val="0"/>
              <c:showPercent val="1"/>
              <c:showBubbleSize val="0"/>
            </c:dLbl>
            <c:txPr>
              <a:bodyPr/>
              <a:lstStyle/>
              <a:p>
                <a:pPr>
                  <a:defRPr sz="1000" b="0">
                    <a:solidFill>
                      <a:schemeClr val="tx1"/>
                    </a:solidFill>
                  </a:defRPr>
                </a:pPr>
                <a:endParaRPr lang="zh-CN"/>
              </a:p>
            </c:txPr>
            <c:dLblPos val="outEnd"/>
            <c:showLegendKey val="0"/>
            <c:showVal val="0"/>
            <c:showCatName val="0"/>
            <c:showSerName val="0"/>
            <c:showPercent val="1"/>
            <c:showBubbleSize val="0"/>
            <c:showLeaderLines val="0"/>
          </c:dLbls>
          <c:cat>
            <c:strRef>
              <c:f>Sheet1!$A$2:$A$4</c:f>
              <c:strCache>
                <c:ptCount val="3"/>
                <c:pt idx="0">
                  <c:v>S&amp;P 500</c:v>
                </c:pt>
                <c:pt idx="1">
                  <c:v>Barclays Agg.</c:v>
                </c:pt>
                <c:pt idx="2">
                  <c:v>MSCI EAFE</c:v>
                </c:pt>
              </c:strCache>
            </c:strRef>
          </c:cat>
          <c:val>
            <c:numRef>
              <c:f>Sheet1!$B$2:$B$4</c:f>
              <c:numCache>
                <c:formatCode>General</c:formatCode>
                <c:ptCount val="3"/>
                <c:pt idx="0">
                  <c:v>55</c:v>
                </c:pt>
                <c:pt idx="1">
                  <c:v>30</c:v>
                </c:pt>
                <c:pt idx="2">
                  <c:v>15</c:v>
                </c:pt>
              </c:numCache>
            </c:numRef>
          </c:val>
        </c:ser>
        <c:ser>
          <c:idx val="1"/>
          <c:order val="1"/>
          <c:tx>
            <c:strRef>
              <c:f>Sheet1!$C$1</c:f>
              <c:strCache>
                <c:ptCount val="1"/>
              </c:strCache>
            </c:strRef>
          </c:tx>
          <c:spPr>
            <a:solidFill>
              <a:srgbClr val="88ABD5"/>
            </a:solidFill>
            <a:ln w="13329">
              <a:solidFill>
                <a:srgbClr val="0A164A"/>
              </a:solidFill>
              <a:prstDash val="solid"/>
            </a:ln>
          </c:spPr>
          <c:dPt>
            <c:idx val="0"/>
            <c:bubble3D val="0"/>
            <c:spPr>
              <a:solidFill>
                <a:srgbClr val="6D6E71"/>
              </a:solidFill>
              <a:ln w="13329">
                <a:solidFill>
                  <a:srgbClr val="0A164A"/>
                </a:solidFill>
                <a:prstDash val="solid"/>
              </a:ln>
            </c:spPr>
          </c:dPt>
          <c:dPt>
            <c:idx val="2"/>
            <c:bubble3D val="0"/>
            <c:spPr>
              <a:solidFill>
                <a:srgbClr val="E8810D"/>
              </a:solidFill>
              <a:ln w="13329">
                <a:solidFill>
                  <a:srgbClr val="0A164A"/>
                </a:solidFill>
                <a:prstDash val="solid"/>
              </a:ln>
            </c:spPr>
          </c:dPt>
          <c:cat>
            <c:strRef>
              <c:f>Sheet1!$A$2:$A$4</c:f>
              <c:strCache>
                <c:ptCount val="3"/>
                <c:pt idx="0">
                  <c:v>S&amp;P 500</c:v>
                </c:pt>
                <c:pt idx="1">
                  <c:v>Barclays Agg.</c:v>
                </c:pt>
                <c:pt idx="2">
                  <c:v>MSCI EAFE</c:v>
                </c:pt>
              </c:strCache>
            </c:strRef>
          </c:cat>
          <c:val>
            <c:numRef>
              <c:f>Sheet1!$C$2:$C$4</c:f>
              <c:numCache>
                <c:formatCode>General</c:formatCode>
                <c:ptCount val="3"/>
              </c:numCache>
            </c:numRef>
          </c:val>
        </c:ser>
        <c:ser>
          <c:idx val="2"/>
          <c:order val="2"/>
          <c:tx>
            <c:strRef>
              <c:f>Sheet1!$D$1</c:f>
              <c:strCache>
                <c:ptCount val="1"/>
              </c:strCache>
            </c:strRef>
          </c:tx>
          <c:spPr>
            <a:solidFill>
              <a:srgbClr val="E8810D"/>
            </a:solidFill>
            <a:ln w="13329">
              <a:solidFill>
                <a:srgbClr val="0A164A"/>
              </a:solidFill>
              <a:prstDash val="solid"/>
            </a:ln>
          </c:spPr>
          <c:dPt>
            <c:idx val="0"/>
            <c:bubble3D val="0"/>
            <c:spPr>
              <a:solidFill>
                <a:srgbClr val="6D6E71"/>
              </a:solidFill>
              <a:ln w="13329">
                <a:solidFill>
                  <a:srgbClr val="0A164A"/>
                </a:solidFill>
                <a:prstDash val="solid"/>
              </a:ln>
            </c:spPr>
          </c:dPt>
          <c:dPt>
            <c:idx val="1"/>
            <c:bubble3D val="0"/>
            <c:spPr>
              <a:solidFill>
                <a:srgbClr val="88ABD5"/>
              </a:solidFill>
              <a:ln w="13329">
                <a:solidFill>
                  <a:srgbClr val="0A164A"/>
                </a:solidFill>
                <a:prstDash val="solid"/>
              </a:ln>
            </c:spPr>
          </c:dPt>
          <c:cat>
            <c:strRef>
              <c:f>Sheet1!$A$2:$A$4</c:f>
              <c:strCache>
                <c:ptCount val="3"/>
                <c:pt idx="0">
                  <c:v>S&amp;P 500</c:v>
                </c:pt>
                <c:pt idx="1">
                  <c:v>Barclays Agg.</c:v>
                </c:pt>
                <c:pt idx="2">
                  <c:v>MSCI EAFE</c:v>
                </c:pt>
              </c:strCache>
            </c:strRef>
          </c:cat>
          <c:val>
            <c:numRef>
              <c:f>Sheet1!$D$2:$D$4</c:f>
              <c:numCache>
                <c:formatCode>General</c:formatCode>
                <c:ptCount val="3"/>
              </c:numCache>
            </c:numRef>
          </c:val>
        </c:ser>
        <c:ser>
          <c:idx val="3"/>
          <c:order val="3"/>
          <c:tx>
            <c:strRef>
              <c:f>Sheet1!$E$1</c:f>
              <c:strCache>
                <c:ptCount val="1"/>
              </c:strCache>
            </c:strRef>
          </c:tx>
          <c:spPr>
            <a:solidFill>
              <a:srgbClr val="54301A"/>
            </a:solidFill>
            <a:ln w="13329">
              <a:solidFill>
                <a:srgbClr val="0A164A"/>
              </a:solidFill>
              <a:prstDash val="solid"/>
            </a:ln>
          </c:spPr>
          <c:dPt>
            <c:idx val="0"/>
            <c:bubble3D val="0"/>
            <c:spPr>
              <a:solidFill>
                <a:srgbClr val="6D6E71"/>
              </a:solidFill>
              <a:ln w="13329">
                <a:solidFill>
                  <a:srgbClr val="0A164A"/>
                </a:solidFill>
                <a:prstDash val="solid"/>
              </a:ln>
            </c:spPr>
          </c:dPt>
          <c:dPt>
            <c:idx val="1"/>
            <c:bubble3D val="0"/>
            <c:spPr>
              <a:solidFill>
                <a:srgbClr val="88ABD5"/>
              </a:solidFill>
              <a:ln w="13329">
                <a:solidFill>
                  <a:srgbClr val="0A164A"/>
                </a:solidFill>
                <a:prstDash val="solid"/>
              </a:ln>
            </c:spPr>
          </c:dPt>
          <c:dPt>
            <c:idx val="2"/>
            <c:bubble3D val="0"/>
            <c:spPr>
              <a:solidFill>
                <a:srgbClr val="E8810D"/>
              </a:solidFill>
              <a:ln w="13329">
                <a:solidFill>
                  <a:srgbClr val="0A164A"/>
                </a:solidFill>
                <a:prstDash val="solid"/>
              </a:ln>
            </c:spPr>
          </c:dPt>
          <c:cat>
            <c:strRef>
              <c:f>Sheet1!$A$2:$A$4</c:f>
              <c:strCache>
                <c:ptCount val="3"/>
                <c:pt idx="0">
                  <c:v>S&amp;P 500</c:v>
                </c:pt>
                <c:pt idx="1">
                  <c:v>Barclays Agg.</c:v>
                </c:pt>
                <c:pt idx="2">
                  <c:v>MSCI EAFE</c:v>
                </c:pt>
              </c:strCache>
            </c:strRef>
          </c:cat>
          <c:val>
            <c:numRef>
              <c:f>Sheet1!$E$2:$E$4</c:f>
              <c:numCache>
                <c:formatCode>General</c:formatCode>
                <c:ptCount val="3"/>
              </c:numCache>
            </c:numRef>
          </c:val>
        </c:ser>
        <c:dLbls>
          <c:showLegendKey val="0"/>
          <c:showVal val="0"/>
          <c:showCatName val="1"/>
          <c:showSerName val="0"/>
          <c:showPercent val="1"/>
          <c:showBubbleSize val="0"/>
          <c:showLeaderLines val="0"/>
        </c:dLbls>
        <c:firstSliceAng val="360"/>
      </c:pieChart>
      <c:spPr>
        <a:noFill/>
        <a:ln w="25392">
          <a:noFill/>
        </a:ln>
      </c:spPr>
    </c:plotArea>
    <c:plotVisOnly val="1"/>
    <c:dispBlanksAs val="zero"/>
    <c:showDLblsOverMax val="0"/>
  </c:chart>
  <c:spPr>
    <a:noFill/>
    <a:ln>
      <a:noFill/>
    </a:ln>
  </c:spPr>
  <c:txPr>
    <a:bodyPr/>
    <a:lstStyle/>
    <a:p>
      <a:pPr>
        <a:defRPr sz="1400" b="1" i="0" u="none" strike="noStrike" baseline="0">
          <a:solidFill>
            <a:srgbClr val="FFFFFF"/>
          </a:solidFill>
          <a:latin typeface="Arial"/>
          <a:ea typeface="Arial"/>
          <a:cs typeface="Arial"/>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29253827283732"/>
          <c:y val="7.1772939021997023E-2"/>
          <c:w val="0.60724346839297605"/>
          <c:h val="0.86581580965454452"/>
        </c:manualLayout>
      </c:layout>
      <c:pieChart>
        <c:varyColors val="1"/>
        <c:ser>
          <c:idx val="0"/>
          <c:order val="0"/>
          <c:spPr>
            <a:solidFill>
              <a:srgbClr val="6D6E71"/>
            </a:solidFill>
            <a:ln w="13329">
              <a:noFill/>
              <a:prstDash val="solid"/>
            </a:ln>
          </c:spPr>
          <c:dPt>
            <c:idx val="1"/>
            <c:bubble3D val="0"/>
            <c:spPr>
              <a:solidFill>
                <a:srgbClr val="88ABD5"/>
              </a:solidFill>
              <a:ln w="13329">
                <a:noFill/>
                <a:prstDash val="solid"/>
              </a:ln>
            </c:spPr>
          </c:dPt>
          <c:dPt>
            <c:idx val="2"/>
            <c:bubble3D val="0"/>
            <c:spPr>
              <a:solidFill>
                <a:srgbClr val="E8810D"/>
              </a:solidFill>
              <a:ln w="13329">
                <a:noFill/>
                <a:prstDash val="solid"/>
              </a:ln>
            </c:spPr>
          </c:dPt>
          <c:dPt>
            <c:idx val="3"/>
            <c:bubble3D val="0"/>
            <c:spPr>
              <a:solidFill>
                <a:srgbClr val="54301A"/>
              </a:solidFill>
              <a:ln w="13329">
                <a:noFill/>
                <a:prstDash val="solid"/>
              </a:ln>
            </c:spPr>
          </c:dPt>
          <c:dPt>
            <c:idx val="4"/>
            <c:bubble3D val="0"/>
            <c:spPr>
              <a:solidFill>
                <a:srgbClr val="D3D028"/>
              </a:solidFill>
              <a:ln w="13329">
                <a:noFill/>
                <a:prstDash val="solid"/>
              </a:ln>
            </c:spPr>
          </c:dPt>
          <c:dPt>
            <c:idx val="5"/>
            <c:bubble3D val="0"/>
            <c:spPr>
              <a:solidFill>
                <a:srgbClr val="AB6100"/>
              </a:solidFill>
              <a:ln w="13329">
                <a:noFill/>
                <a:prstDash val="solid"/>
              </a:ln>
            </c:spPr>
          </c:dPt>
          <c:dPt>
            <c:idx val="6"/>
            <c:bubble3D val="0"/>
            <c:spPr>
              <a:solidFill>
                <a:srgbClr val="50640D"/>
              </a:solidFill>
              <a:ln w="13329">
                <a:noFill/>
                <a:prstDash val="solid"/>
              </a:ln>
            </c:spPr>
          </c:dPt>
          <c:dPt>
            <c:idx val="7"/>
            <c:bubble3D val="0"/>
            <c:spPr>
              <a:solidFill>
                <a:srgbClr val="BABABB"/>
              </a:solidFill>
              <a:ln w="13329">
                <a:noFill/>
                <a:prstDash val="solid"/>
              </a:ln>
            </c:spPr>
          </c:dPt>
          <c:dLbls>
            <c:dLbl>
              <c:idx val="0"/>
              <c:layout>
                <c:manualLayout>
                  <c:x val="-3.840119206976089E-3"/>
                  <c:y val="1.5270938922256498E-2"/>
                </c:manualLayout>
              </c:layout>
              <c:dLblPos val="bestFit"/>
              <c:showLegendKey val="0"/>
              <c:showVal val="0"/>
              <c:showCatName val="0"/>
              <c:showSerName val="0"/>
              <c:showPercent val="1"/>
              <c:showBubbleSize val="0"/>
            </c:dLbl>
            <c:dLbl>
              <c:idx val="1"/>
              <c:layout>
                <c:manualLayout>
                  <c:x val="-6.2227357204139499E-3"/>
                  <c:y val="-1.5466156031837425E-2"/>
                </c:manualLayout>
              </c:layout>
              <c:dLblPos val="bestFit"/>
              <c:showLegendKey val="0"/>
              <c:showVal val="0"/>
              <c:showCatName val="0"/>
              <c:showSerName val="0"/>
              <c:showPercent val="1"/>
              <c:showBubbleSize val="0"/>
            </c:dLbl>
            <c:dLbl>
              <c:idx val="2"/>
              <c:layout>
                <c:manualLayout>
                  <c:x val="6.2224907308186701E-3"/>
                  <c:y val="-4.5421786431138981E-3"/>
                </c:manualLayout>
              </c:layout>
              <c:dLblPos val="bestFit"/>
              <c:showLegendKey val="0"/>
              <c:showVal val="0"/>
              <c:showCatName val="0"/>
              <c:showSerName val="0"/>
              <c:showPercent val="1"/>
              <c:showBubbleSize val="0"/>
            </c:dLbl>
            <c:dLbl>
              <c:idx val="3"/>
              <c:layout>
                <c:manualLayout>
                  <c:x val="2.1190130055176601E-2"/>
                  <c:y val="6.1864624127349948E-3"/>
                </c:manualLayout>
              </c:layout>
              <c:dLblPos val="bestFit"/>
              <c:showLegendKey val="0"/>
              <c:showVal val="0"/>
              <c:showCatName val="0"/>
              <c:showSerName val="0"/>
              <c:showPercent val="1"/>
              <c:showBubbleSize val="0"/>
            </c:dLbl>
            <c:dLbl>
              <c:idx val="4"/>
              <c:layout>
                <c:manualLayout>
                  <c:x val="1.05953100171836E-2"/>
                  <c:y val="9.2796936191024519E-3"/>
                </c:manualLayout>
              </c:layout>
              <c:dLblPos val="bestFit"/>
              <c:showLegendKey val="0"/>
              <c:showVal val="0"/>
              <c:showCatName val="0"/>
              <c:showSerName val="0"/>
              <c:showPercent val="1"/>
              <c:showBubbleSize val="0"/>
            </c:dLbl>
            <c:dLbl>
              <c:idx val="5"/>
              <c:layout>
                <c:manualLayout>
                  <c:x val="1.05953100171836E-2"/>
                  <c:y val="3.0932312063674905E-3"/>
                </c:manualLayout>
              </c:layout>
              <c:dLblPos val="bestFit"/>
              <c:showLegendKey val="0"/>
              <c:showVal val="0"/>
              <c:showCatName val="0"/>
              <c:showSerName val="0"/>
              <c:showPercent val="1"/>
              <c:showBubbleSize val="0"/>
            </c:dLbl>
            <c:dLbl>
              <c:idx val="6"/>
              <c:layout>
                <c:manualLayout>
                  <c:x val="2.3040715241856399E-2"/>
                  <c:y val="0"/>
                </c:manualLayout>
              </c:layout>
              <c:dLblPos val="bestFit"/>
              <c:showLegendKey val="0"/>
              <c:showVal val="0"/>
              <c:showCatName val="0"/>
              <c:showSerName val="0"/>
              <c:showPercent val="1"/>
              <c:showBubbleSize val="0"/>
            </c:dLbl>
            <c:txPr>
              <a:bodyPr/>
              <a:lstStyle/>
              <a:p>
                <a:pPr>
                  <a:defRPr sz="1000" b="0">
                    <a:solidFill>
                      <a:schemeClr val="tx1"/>
                    </a:solidFill>
                  </a:defRPr>
                </a:pPr>
                <a:endParaRPr lang="zh-CN"/>
              </a:p>
            </c:txPr>
            <c:dLblPos val="outEnd"/>
            <c:showLegendKey val="0"/>
            <c:showVal val="0"/>
            <c:showCatName val="0"/>
            <c:showSerName val="0"/>
            <c:showPercent val="1"/>
            <c:showBubbleSize val="0"/>
            <c:showLeaderLines val="0"/>
          </c:dLbls>
          <c:cat>
            <c:strRef>
              <c:f>Sheet1!$A$2:$A$9</c:f>
              <c:strCache>
                <c:ptCount val="8"/>
                <c:pt idx="0">
                  <c:v>Barclays Agg.</c:v>
                </c:pt>
                <c:pt idx="1">
                  <c:v>S&amp;P 500</c:v>
                </c:pt>
                <c:pt idx="2">
                  <c:v>MSCI EAFE</c:v>
                </c:pt>
                <c:pt idx="3">
                  <c:v>Russell 2000</c:v>
                </c:pt>
                <c:pt idx="4">
                  <c:v>Equity Mkt. Neutral</c:v>
                </c:pt>
                <c:pt idx="5">
                  <c:v>Commodities</c:v>
                </c:pt>
                <c:pt idx="6">
                  <c:v>REIT</c:v>
                </c:pt>
                <c:pt idx="7">
                  <c:v>MSCI EM</c:v>
                </c:pt>
              </c:strCache>
            </c:strRef>
          </c:cat>
          <c:val>
            <c:numRef>
              <c:f>Sheet1!$B$2:$B$9</c:f>
              <c:numCache>
                <c:formatCode>General</c:formatCode>
                <c:ptCount val="8"/>
                <c:pt idx="0">
                  <c:v>26</c:v>
                </c:pt>
                <c:pt idx="1">
                  <c:v>22</c:v>
                </c:pt>
                <c:pt idx="2">
                  <c:v>13</c:v>
                </c:pt>
                <c:pt idx="3">
                  <c:v>9</c:v>
                </c:pt>
                <c:pt idx="4">
                  <c:v>8</c:v>
                </c:pt>
                <c:pt idx="5">
                  <c:v>8</c:v>
                </c:pt>
                <c:pt idx="6">
                  <c:v>8</c:v>
                </c:pt>
                <c:pt idx="7">
                  <c:v>4</c:v>
                </c:pt>
              </c:numCache>
            </c:numRef>
          </c:val>
        </c:ser>
        <c:dLbls>
          <c:showLegendKey val="0"/>
          <c:showVal val="0"/>
          <c:showCatName val="1"/>
          <c:showSerName val="0"/>
          <c:showPercent val="1"/>
          <c:showBubbleSize val="0"/>
          <c:showLeaderLines val="0"/>
        </c:dLbls>
        <c:firstSliceAng val="360"/>
      </c:pieChart>
      <c:spPr>
        <a:noFill/>
        <a:ln w="25392">
          <a:noFill/>
        </a:ln>
      </c:spPr>
    </c:plotArea>
    <c:plotVisOnly val="1"/>
    <c:dispBlanksAs val="zero"/>
    <c:showDLblsOverMax val="0"/>
  </c:chart>
  <c:spPr>
    <a:noFill/>
    <a:ln>
      <a:noFill/>
    </a:ln>
  </c:spPr>
  <c:txPr>
    <a:bodyPr/>
    <a:lstStyle/>
    <a:p>
      <a:pPr>
        <a:defRPr sz="1400" b="1" i="0" u="none" strike="noStrike" baseline="0">
          <a:solidFill>
            <a:srgbClr val="FFFFFF"/>
          </a:solidFill>
          <a:latin typeface="Arial"/>
          <a:ea typeface="Arial"/>
          <a:cs typeface="Aria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3054350" cy="458788"/>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defTabSz="906463">
              <a:defRPr sz="1300" b="0"/>
            </a:lvl1pPr>
          </a:lstStyle>
          <a:p>
            <a:pPr>
              <a:defRPr/>
            </a:pPr>
            <a:endParaRPr lang="en-US"/>
          </a:p>
        </p:txBody>
      </p:sp>
      <p:sp>
        <p:nvSpPr>
          <p:cNvPr id="218115" name="Rectangle 3"/>
          <p:cNvSpPr>
            <a:spLocks noGrp="1" noChangeArrowheads="1"/>
          </p:cNvSpPr>
          <p:nvPr>
            <p:ph type="dt" sz="quarter" idx="1"/>
          </p:nvPr>
        </p:nvSpPr>
        <p:spPr bwMode="auto">
          <a:xfrm>
            <a:off x="3971925" y="0"/>
            <a:ext cx="3057525" cy="458788"/>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defTabSz="906463">
              <a:defRPr sz="1300" b="0"/>
            </a:lvl1pPr>
          </a:lstStyle>
          <a:p>
            <a:pPr>
              <a:defRPr/>
            </a:pPr>
            <a:endParaRPr lang="en-US"/>
          </a:p>
        </p:txBody>
      </p:sp>
      <p:sp>
        <p:nvSpPr>
          <p:cNvPr id="218116" name="Rectangle 4"/>
          <p:cNvSpPr>
            <a:spLocks noGrp="1" noChangeArrowheads="1"/>
          </p:cNvSpPr>
          <p:nvPr>
            <p:ph type="ftr" sz="quarter" idx="2"/>
          </p:nvPr>
        </p:nvSpPr>
        <p:spPr bwMode="auto">
          <a:xfrm>
            <a:off x="0" y="8851900"/>
            <a:ext cx="3054350" cy="460375"/>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defTabSz="906463">
              <a:defRPr sz="1300" b="0"/>
            </a:lvl1pPr>
          </a:lstStyle>
          <a:p>
            <a:pPr>
              <a:defRPr/>
            </a:pPr>
            <a:endParaRPr lang="en-US"/>
          </a:p>
        </p:txBody>
      </p:sp>
      <p:sp>
        <p:nvSpPr>
          <p:cNvPr id="218117" name="Rectangle 5"/>
          <p:cNvSpPr>
            <a:spLocks noGrp="1" noChangeArrowheads="1"/>
          </p:cNvSpPr>
          <p:nvPr>
            <p:ph type="sldNum" sz="quarter" idx="3"/>
          </p:nvPr>
        </p:nvSpPr>
        <p:spPr bwMode="auto">
          <a:xfrm>
            <a:off x="3971925" y="8851900"/>
            <a:ext cx="3057525" cy="460375"/>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defTabSz="906463">
              <a:defRPr sz="1300" b="0"/>
            </a:lvl1pPr>
          </a:lstStyle>
          <a:p>
            <a:pPr>
              <a:defRPr/>
            </a:pPr>
            <a:fld id="{1D8DF07A-6017-4A3B-A1FC-FB884083EEEB}" type="slidenum">
              <a:rPr lang="en-GB"/>
              <a:pPr>
                <a:defRPr/>
              </a:pPr>
              <a:t>‹#›</a:t>
            </a:fld>
            <a:endParaRPr lang="en-GB"/>
          </a:p>
        </p:txBody>
      </p:sp>
    </p:spTree>
    <p:extLst>
      <p:ext uri="{BB962C8B-B14F-4D97-AF65-F5344CB8AC3E}">
        <p14:creationId xmlns:p14="http://schemas.microsoft.com/office/powerpoint/2010/main" val="29127629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19163">
              <a:spcBef>
                <a:spcPct val="0"/>
              </a:spcBef>
              <a:defRPr sz="1300" b="0"/>
            </a:lvl1pPr>
          </a:lstStyle>
          <a:p>
            <a:pPr>
              <a:defRPr/>
            </a:pPr>
            <a:endParaRPr lang="en-US"/>
          </a:p>
        </p:txBody>
      </p:sp>
      <p:sp>
        <p:nvSpPr>
          <p:cNvPr id="13315"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919163">
              <a:spcBef>
                <a:spcPct val="0"/>
              </a:spcBef>
              <a:defRPr sz="1300" b="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00088"/>
            <a:ext cx="4506913" cy="3482975"/>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36625" y="4414838"/>
            <a:ext cx="5137150" cy="41814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noProof="0" dirty="0" smtClean="0"/>
              <a:t>Click to edit Master text styles</a:t>
            </a:r>
          </a:p>
        </p:txBody>
      </p:sp>
      <p:sp>
        <p:nvSpPr>
          <p:cNvPr id="13318"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defTabSz="919163">
              <a:spcBef>
                <a:spcPct val="0"/>
              </a:spcBef>
              <a:defRPr sz="1300" b="0"/>
            </a:lvl1pPr>
          </a:lstStyle>
          <a:p>
            <a:pPr>
              <a:defRPr/>
            </a:pPr>
            <a:endParaRPr lang="en-US"/>
          </a:p>
        </p:txBody>
      </p:sp>
      <p:sp>
        <p:nvSpPr>
          <p:cNvPr id="13319"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19163">
              <a:spcBef>
                <a:spcPct val="0"/>
              </a:spcBef>
              <a:defRPr sz="1300" b="0"/>
            </a:lvl1pPr>
          </a:lstStyle>
          <a:p>
            <a:pPr>
              <a:defRPr/>
            </a:pPr>
            <a:fld id="{07371359-BEF2-40DF-88A0-6CA88D4F08B9}" type="slidenum">
              <a:rPr lang="en-GB"/>
              <a:pPr>
                <a:defRPr/>
              </a:pPr>
              <a:t>‹#›</a:t>
            </a:fld>
            <a:endParaRPr lang="en-GB"/>
          </a:p>
        </p:txBody>
      </p:sp>
    </p:spTree>
    <p:extLst>
      <p:ext uri="{BB962C8B-B14F-4D97-AF65-F5344CB8AC3E}">
        <p14:creationId xmlns:p14="http://schemas.microsoft.com/office/powerpoint/2010/main" val="3049574094"/>
      </p:ext>
    </p:extLst>
  </p:cSld>
  <p:clrMap bg1="lt1" tx1="dk1" bg2="lt2" tx2="dk2" accent1="accent1" accent2="accent2" accent3="accent3" accent4="accent4" accent5="accent5" accent6="accent6" hlink="hlink" folHlink="folHlink"/>
  <p:hf hdr="0" ftr="0" dt="0"/>
  <p:notesStyle>
    <a:lvl1pPr marL="171450" indent="-171450" algn="l" rtl="0" eaLnBrk="0" fontAlgn="base" hangingPunct="0">
      <a:spcBef>
        <a:spcPct val="30000"/>
      </a:spcBef>
      <a:spcAft>
        <a:spcPct val="0"/>
      </a:spcAft>
      <a:buFont typeface="Wingdings" pitchFamily="2" charset="2"/>
      <a:buChar char="§"/>
      <a:defRPr sz="1200" kern="1200">
        <a:solidFill>
          <a:schemeClr val="tx1"/>
        </a:solidFill>
        <a:latin typeface="Arial" pitchFamily="-2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2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2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2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28"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smtClean="0"/>
              <a:t>Hello, and thank you for joining me for another presentation from our Investment Academy series.</a:t>
            </a:r>
          </a:p>
          <a:p>
            <a:pPr marL="0" indent="0">
              <a:buNone/>
            </a:pPr>
            <a:r>
              <a:rPr lang="en-US" dirty="0" smtClean="0"/>
              <a:t>I’m </a:t>
            </a:r>
            <a:r>
              <a:rPr lang="en-US" dirty="0" smtClean="0">
                <a:solidFill>
                  <a:srgbClr val="FF0000"/>
                </a:solidFill>
              </a:rPr>
              <a:t>[NAME/TITLE] </a:t>
            </a:r>
            <a:r>
              <a:rPr lang="en-US" dirty="0" smtClean="0"/>
              <a:t>and today’s presentation delves into the world of alternative investments. </a:t>
            </a:r>
          </a:p>
          <a:p>
            <a:pPr marL="0" indent="0">
              <a:buNone/>
            </a:pPr>
            <a:endParaRPr lang="en-US" dirty="0" smtClean="0"/>
          </a:p>
          <a:p>
            <a:pPr marL="0" indent="0">
              <a:buNone/>
            </a:pPr>
            <a:r>
              <a:rPr lang="en-US" dirty="0"/>
              <a:t>Many people think of alternatives as a single asset class or a strategy – but by the end of our presentation, </a:t>
            </a:r>
            <a:r>
              <a:rPr lang="en-US" dirty="0" smtClean="0"/>
              <a:t>I hope you’ll </a:t>
            </a:r>
            <a:r>
              <a:rPr lang="en-US" dirty="0"/>
              <a:t>have a </a:t>
            </a:r>
            <a:r>
              <a:rPr lang="en-US" dirty="0" smtClean="0"/>
              <a:t>broader </a:t>
            </a:r>
            <a:r>
              <a:rPr lang="en-US" dirty="0"/>
              <a:t>understanding of this often misunderstood, poorly labeled category of investing that reaches across asset classes, investment </a:t>
            </a:r>
            <a:r>
              <a:rPr lang="en-US" dirty="0" smtClean="0"/>
              <a:t>cultures, structures</a:t>
            </a:r>
            <a:r>
              <a:rPr lang="en-US" dirty="0"/>
              <a:t>, strategies and styles. </a:t>
            </a:r>
            <a:endParaRPr lang="en-US" dirty="0" smtClean="0"/>
          </a:p>
          <a:p>
            <a:pPr marL="0" indent="0">
              <a:buNone/>
            </a:pPr>
            <a:endParaRPr lang="en-US" dirty="0"/>
          </a:p>
          <a:p>
            <a:pPr marL="0" indent="0">
              <a:buNone/>
            </a:pPr>
            <a:r>
              <a:rPr lang="en-US" dirty="0" smtClean="0"/>
              <a:t>While by no means exhaustive, I’ll briefly </a:t>
            </a:r>
            <a:r>
              <a:rPr lang="en-US" dirty="0"/>
              <a:t>discuss the history of alternatives </a:t>
            </a:r>
            <a:r>
              <a:rPr lang="en-US" dirty="0" smtClean="0"/>
              <a:t>and explore some of the basic features of these innovative investment solutions – many of which have been around for decades. I hope to shed some light on how and why investors </a:t>
            </a:r>
            <a:r>
              <a:rPr lang="en-US" dirty="0"/>
              <a:t>and advisors </a:t>
            </a:r>
            <a:r>
              <a:rPr lang="en-US" dirty="0" smtClean="0"/>
              <a:t>incorporate them </a:t>
            </a:r>
            <a:r>
              <a:rPr lang="en-US" dirty="0"/>
              <a:t>into contemporary portfolios </a:t>
            </a:r>
            <a:r>
              <a:rPr lang="en-US" dirty="0" smtClean="0"/>
              <a:t>and review the risks </a:t>
            </a:r>
            <a:r>
              <a:rPr lang="en-US" dirty="0"/>
              <a:t>associated with </a:t>
            </a:r>
            <a:r>
              <a:rPr lang="en-US" dirty="0" smtClean="0"/>
              <a:t>alternatives, as well. </a:t>
            </a:r>
            <a:endParaRPr lang="en-US" dirty="0"/>
          </a:p>
        </p:txBody>
      </p:sp>
      <p:sp>
        <p:nvSpPr>
          <p:cNvPr id="4" name="Slide Number Placeholder 3"/>
          <p:cNvSpPr>
            <a:spLocks noGrp="1"/>
          </p:cNvSpPr>
          <p:nvPr>
            <p:ph type="sldNum" sz="quarter" idx="10"/>
          </p:nvPr>
        </p:nvSpPr>
        <p:spPr>
          <a:xfrm>
            <a:off x="2013730" y="8832850"/>
            <a:ext cx="3038475" cy="463550"/>
          </a:xfrm>
        </p:spPr>
        <p:txBody>
          <a:bodyPr/>
          <a:lstStyle/>
          <a:p>
            <a:pPr algn="ctr">
              <a:defRPr/>
            </a:pPr>
            <a:fld id="{07371359-BEF2-40DF-88A0-6CA88D4F08B9}" type="slidenum">
              <a:rPr lang="en-GB" sz="1100" smtClean="0">
                <a:solidFill>
                  <a:srgbClr val="807F83"/>
                </a:solidFill>
              </a:rPr>
              <a:pPr algn="ctr">
                <a:defRPr/>
              </a:pPr>
              <a:t>0</a:t>
            </a:fld>
            <a:endParaRPr lang="en-GB" sz="1100" dirty="0">
              <a:solidFill>
                <a:srgbClr val="807F83"/>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None/>
            </a:pPr>
            <a:r>
              <a:rPr lang="en-US" sz="1100" dirty="0" smtClean="0"/>
              <a:t>The essence of what makes an investment an “alternative” is sometimes based on how that asset behaves.</a:t>
            </a:r>
          </a:p>
          <a:p>
            <a:pPr marL="0" indent="0">
              <a:spcBef>
                <a:spcPts val="600"/>
              </a:spcBef>
              <a:buNone/>
            </a:pPr>
            <a:r>
              <a:rPr lang="en-US" sz="1100" dirty="0" smtClean="0"/>
              <a:t>As </a:t>
            </a:r>
            <a:r>
              <a:rPr lang="en-US" sz="1100" dirty="0"/>
              <a:t>you may </a:t>
            </a:r>
            <a:r>
              <a:rPr lang="en-US" sz="1100" dirty="0" smtClean="0"/>
              <a:t>recall from prior presentations, </a:t>
            </a:r>
            <a:r>
              <a:rPr lang="en-US" sz="1100" i="1" dirty="0"/>
              <a:t>Beta</a:t>
            </a:r>
            <a:r>
              <a:rPr lang="en-US" sz="1100" dirty="0"/>
              <a:t> </a:t>
            </a:r>
            <a:r>
              <a:rPr lang="en-US" sz="1100" dirty="0" smtClean="0"/>
              <a:t>is </a:t>
            </a:r>
            <a:r>
              <a:rPr lang="en-US" sz="1100" dirty="0"/>
              <a:t>a measure of the volatility, or systematic risk, of a security or a portfolio in comparison to the market as a whole</a:t>
            </a:r>
            <a:r>
              <a:rPr lang="en-US" sz="1100" dirty="0" smtClean="0"/>
              <a:t>. </a:t>
            </a:r>
            <a:r>
              <a:rPr lang="en-US" sz="1100" i="1" dirty="0"/>
              <a:t>Alpha</a:t>
            </a:r>
            <a:r>
              <a:rPr lang="en-US" sz="1100" dirty="0"/>
              <a:t> is </a:t>
            </a:r>
            <a:r>
              <a:rPr lang="en-US" sz="1100" dirty="0" smtClean="0"/>
              <a:t>a </a:t>
            </a:r>
            <a:r>
              <a:rPr lang="en-US" sz="1100" dirty="0"/>
              <a:t>measure of a portfolio’s excess returns and expected performance, given its level of </a:t>
            </a:r>
            <a:r>
              <a:rPr lang="en-US" sz="1100" dirty="0" smtClean="0"/>
              <a:t>risk. </a:t>
            </a:r>
            <a:r>
              <a:rPr lang="en-US" sz="1100" i="1" dirty="0" smtClean="0"/>
              <a:t>Alternative</a:t>
            </a:r>
            <a:r>
              <a:rPr lang="en-US" sz="1100" dirty="0" smtClean="0"/>
              <a:t> </a:t>
            </a:r>
            <a:r>
              <a:rPr lang="en-US" sz="1100" dirty="0"/>
              <a:t>“</a:t>
            </a:r>
            <a:r>
              <a:rPr lang="en-US" sz="1100" i="1" dirty="0"/>
              <a:t>beta</a:t>
            </a:r>
            <a:r>
              <a:rPr lang="en-US" sz="1100" dirty="0"/>
              <a:t>” suggests </a:t>
            </a:r>
            <a:r>
              <a:rPr lang="en-US" sz="1100" dirty="0" smtClean="0"/>
              <a:t>that alternative assets represent different </a:t>
            </a:r>
            <a:r>
              <a:rPr lang="en-US" sz="1100" u="sng" dirty="0"/>
              <a:t>types of risk </a:t>
            </a:r>
            <a:r>
              <a:rPr lang="en-US" sz="1100" dirty="0"/>
              <a:t>than those associated with “traditional” asset </a:t>
            </a:r>
            <a:r>
              <a:rPr lang="en-US" sz="1100" dirty="0" smtClean="0"/>
              <a:t>classes.</a:t>
            </a:r>
          </a:p>
          <a:p>
            <a:pPr marL="0" indent="0">
              <a:spcBef>
                <a:spcPts val="600"/>
              </a:spcBef>
              <a:buNone/>
            </a:pPr>
            <a:r>
              <a:rPr lang="en-US" sz="1100" dirty="0" smtClean="0"/>
              <a:t>Another </a:t>
            </a:r>
            <a:r>
              <a:rPr lang="en-US" sz="1100" dirty="0"/>
              <a:t>view </a:t>
            </a:r>
            <a:r>
              <a:rPr lang="en-US" sz="1100" dirty="0" smtClean="0"/>
              <a:t>encompasses </a:t>
            </a:r>
            <a:r>
              <a:rPr lang="en-US" sz="1100" u="sng" dirty="0" smtClean="0"/>
              <a:t>alternative styles </a:t>
            </a:r>
            <a:r>
              <a:rPr lang="en-US" sz="1100" u="sng" dirty="0"/>
              <a:t>and </a:t>
            </a:r>
            <a:r>
              <a:rPr lang="en-US" sz="1100" u="sng" dirty="0" smtClean="0"/>
              <a:t>strategies </a:t>
            </a:r>
            <a:r>
              <a:rPr lang="en-US" sz="1100" dirty="0"/>
              <a:t>– the freedom to take long and short </a:t>
            </a:r>
            <a:r>
              <a:rPr lang="en-US" sz="1100" dirty="0" smtClean="0"/>
              <a:t>positions, for example, in </a:t>
            </a:r>
            <a:r>
              <a:rPr lang="en-US" sz="1100" dirty="0"/>
              <a:t>any number of assets; </a:t>
            </a:r>
            <a:r>
              <a:rPr lang="en-US" sz="1100" dirty="0" smtClean="0"/>
              <a:t>or to combine traditional stocks and bonds with managed futures </a:t>
            </a:r>
            <a:r>
              <a:rPr lang="en-US" sz="1100" dirty="0"/>
              <a:t>or </a:t>
            </a:r>
            <a:r>
              <a:rPr lang="en-US" sz="1100" dirty="0" smtClean="0"/>
              <a:t>derivatives, or entire portfolios comprised of multiple asset classes and non-traditional strategies</a:t>
            </a:r>
            <a:r>
              <a:rPr lang="en-US" sz="1100" dirty="0"/>
              <a:t>. </a:t>
            </a:r>
            <a:endParaRPr lang="en-US" sz="1100" dirty="0" smtClean="0"/>
          </a:p>
          <a:p>
            <a:pPr marL="0" indent="0">
              <a:spcBef>
                <a:spcPts val="600"/>
              </a:spcBef>
              <a:buNone/>
            </a:pPr>
            <a:r>
              <a:rPr lang="en-US" sz="1100" dirty="0" smtClean="0"/>
              <a:t>Alternatives </a:t>
            </a:r>
            <a:r>
              <a:rPr lang="en-US" sz="1100" dirty="0"/>
              <a:t>might hold </a:t>
            </a:r>
            <a:r>
              <a:rPr lang="en-US" sz="1100" dirty="0" smtClean="0"/>
              <a:t>long </a:t>
            </a:r>
            <a:r>
              <a:rPr lang="en-US" sz="1100" dirty="0"/>
              <a:t>and short </a:t>
            </a:r>
            <a:r>
              <a:rPr lang="en-US" sz="1100" dirty="0" smtClean="0"/>
              <a:t>securities positions, </a:t>
            </a:r>
            <a:r>
              <a:rPr lang="en-US" sz="1100" dirty="0"/>
              <a:t>private and/or publicly traded investments, and may employ derivatives or hedging strategies. Investors choose alternatives for a variety of reasons, including achieving a particular level of absolute return as opposed to relative performance versus an index. This </a:t>
            </a:r>
            <a:r>
              <a:rPr lang="en-US" sz="1100" u="sng" dirty="0"/>
              <a:t>absolute return focus</a:t>
            </a:r>
            <a:r>
              <a:rPr lang="en-US" sz="1100" dirty="0"/>
              <a:t>, as opposed to the benchmark-driven world of mutual funds – affords managers significant freedom to achieve a range of investment objectives. </a:t>
            </a:r>
          </a:p>
          <a:p>
            <a:pPr marL="0" indent="0">
              <a:spcBef>
                <a:spcPts val="600"/>
              </a:spcBef>
              <a:buNone/>
            </a:pPr>
            <a:r>
              <a:rPr lang="en-US" sz="1100" dirty="0" smtClean="0"/>
              <a:t>Another defining characteristic </a:t>
            </a:r>
            <a:r>
              <a:rPr lang="en-US" sz="1100" dirty="0"/>
              <a:t>of </a:t>
            </a:r>
            <a:r>
              <a:rPr lang="en-US" sz="1100" dirty="0" smtClean="0"/>
              <a:t>most alternatives</a:t>
            </a:r>
            <a:r>
              <a:rPr lang="en-US" sz="1100" dirty="0"/>
              <a:t>, is that </a:t>
            </a:r>
            <a:r>
              <a:rPr lang="en-US" sz="1100" u="sng" dirty="0"/>
              <a:t>manager </a:t>
            </a:r>
            <a:r>
              <a:rPr lang="en-US" sz="1100" u="sng" dirty="0" smtClean="0"/>
              <a:t>skill</a:t>
            </a:r>
            <a:r>
              <a:rPr lang="en-US" sz="1100" dirty="0" smtClean="0"/>
              <a:t> is </a:t>
            </a:r>
            <a:r>
              <a:rPr lang="en-US" sz="1100" dirty="0"/>
              <a:t>central to the </a:t>
            </a:r>
            <a:r>
              <a:rPr lang="en-US" sz="1100" dirty="0" smtClean="0"/>
              <a:t>process. Unlike traditional assets though, some alternatives managers are rewarded for the results they achieve</a:t>
            </a:r>
            <a:r>
              <a:rPr lang="en-US" sz="1100" dirty="0"/>
              <a:t>. </a:t>
            </a:r>
            <a:r>
              <a:rPr lang="en-US" sz="1100" dirty="0" smtClean="0"/>
              <a:t>Many hedge funds, for example, charge both a management fee, typically about 2% of the fund’s net asset value year, and a performance </a:t>
            </a:r>
            <a:r>
              <a:rPr lang="en-US" sz="1100" dirty="0"/>
              <a:t>fee of 20% of the fund's profit</a:t>
            </a:r>
            <a:r>
              <a:rPr lang="en-US" sz="1100" dirty="0" smtClean="0"/>
              <a:t>. </a:t>
            </a:r>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9</a:t>
            </a:fld>
            <a:endParaRPr lang="en-GB"/>
          </a:p>
        </p:txBody>
      </p:sp>
    </p:spTree>
    <p:extLst>
      <p:ext uri="{BB962C8B-B14F-4D97-AF65-F5344CB8AC3E}">
        <p14:creationId xmlns:p14="http://schemas.microsoft.com/office/powerpoint/2010/main" val="4043448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fontAlgn="t" hangingPunct="1">
              <a:spcAft>
                <a:spcPts val="600"/>
              </a:spcAft>
              <a:buNone/>
            </a:pPr>
            <a:r>
              <a:rPr lang="en-US" sz="1100" dirty="0" smtClean="0"/>
              <a:t>Finally, another view involves the </a:t>
            </a:r>
            <a:r>
              <a:rPr lang="en-US" sz="1100" u="sng" dirty="0" smtClean="0"/>
              <a:t>structure</a:t>
            </a:r>
            <a:r>
              <a:rPr lang="en-US" sz="1100" dirty="0" smtClean="0"/>
              <a:t> of investments categorized as alternatives; these dictate the regulatory framework within which alternatives operate. Sometimes these are used synonymously with “asset classes.”</a:t>
            </a:r>
          </a:p>
          <a:p>
            <a:pPr marL="0" indent="0" eaLnBrk="1" fontAlgn="t" hangingPunct="1">
              <a:spcAft>
                <a:spcPts val="600"/>
              </a:spcAft>
              <a:buNone/>
            </a:pPr>
            <a:r>
              <a:rPr lang="en-US" sz="1100" dirty="0" smtClean="0"/>
              <a:t>Within the “alternatives” space, investors today may choose from several basic categories, including:</a:t>
            </a:r>
          </a:p>
          <a:p>
            <a:pPr marL="457200" lvl="2" eaLnBrk="1" fontAlgn="t" hangingPunct="1">
              <a:spcAft>
                <a:spcPts val="600"/>
              </a:spcAft>
              <a:buFont typeface="Wingdings" pitchFamily="2" charset="2"/>
              <a:buChar char="§"/>
            </a:pPr>
            <a:r>
              <a:rPr lang="en-US" sz="1100" dirty="0" smtClean="0"/>
              <a:t> Private Equity Funds</a:t>
            </a:r>
          </a:p>
          <a:p>
            <a:pPr marL="457200" lvl="2" eaLnBrk="1" fontAlgn="t" hangingPunct="1">
              <a:spcAft>
                <a:spcPts val="600"/>
              </a:spcAft>
              <a:buFont typeface="Wingdings" pitchFamily="2" charset="2"/>
              <a:buChar char="§"/>
            </a:pPr>
            <a:r>
              <a:rPr lang="en-US" sz="1100" dirty="0" smtClean="0"/>
              <a:t> Hedge Funds</a:t>
            </a:r>
          </a:p>
          <a:p>
            <a:pPr marL="457200" lvl="2" eaLnBrk="1" fontAlgn="t" hangingPunct="1">
              <a:spcAft>
                <a:spcPts val="600"/>
              </a:spcAft>
              <a:buFont typeface="Wingdings" pitchFamily="2" charset="2"/>
              <a:buChar char="§"/>
            </a:pPr>
            <a:r>
              <a:rPr lang="en-US" sz="1100" dirty="0" smtClean="0"/>
              <a:t> Limited Partnerships</a:t>
            </a:r>
          </a:p>
          <a:p>
            <a:pPr marL="457200" lvl="2" eaLnBrk="1" fontAlgn="t" hangingPunct="1">
              <a:spcAft>
                <a:spcPts val="600"/>
              </a:spcAft>
              <a:buFont typeface="Wingdings" pitchFamily="2" charset="2"/>
              <a:buChar char="§"/>
            </a:pPr>
            <a:r>
              <a:rPr lang="en-US" sz="1100" dirty="0" smtClean="0"/>
              <a:t> Fund Of Funds</a:t>
            </a:r>
          </a:p>
          <a:p>
            <a:pPr marL="457200" lvl="2" eaLnBrk="1" fontAlgn="t" hangingPunct="1">
              <a:spcAft>
                <a:spcPts val="600"/>
              </a:spcAft>
              <a:buFont typeface="Wingdings" pitchFamily="2" charset="2"/>
              <a:buChar char="§"/>
            </a:pPr>
            <a:r>
              <a:rPr lang="en-US" sz="1100" dirty="0" smtClean="0"/>
              <a:t> Real Estate</a:t>
            </a:r>
          </a:p>
          <a:p>
            <a:pPr marL="457200" lvl="2" eaLnBrk="1" fontAlgn="t" hangingPunct="1">
              <a:spcAft>
                <a:spcPts val="600"/>
              </a:spcAft>
              <a:buFont typeface="Wingdings" pitchFamily="2" charset="2"/>
              <a:buChar char="§"/>
            </a:pPr>
            <a:r>
              <a:rPr lang="en-US" sz="1100" dirty="0" smtClean="0"/>
              <a:t> Managed Futures</a:t>
            </a:r>
          </a:p>
          <a:p>
            <a:pPr marL="457200" lvl="2" eaLnBrk="1" fontAlgn="t" hangingPunct="1">
              <a:spcAft>
                <a:spcPts val="600"/>
              </a:spcAft>
              <a:buFont typeface="Wingdings" pitchFamily="2" charset="2"/>
              <a:buChar char="§"/>
            </a:pPr>
            <a:r>
              <a:rPr lang="en-US" sz="1100" dirty="0" smtClean="0"/>
              <a:t> Alternative Mutual Funds</a:t>
            </a:r>
          </a:p>
          <a:p>
            <a:pPr marL="168275" indent="-168275" eaLnBrk="1" fontAlgn="t" hangingPunct="1">
              <a:tabLst>
                <a:tab pos="168275" algn="l"/>
              </a:tabLst>
            </a:pPr>
            <a:endParaRPr lang="en-US" sz="1100" dirty="0"/>
          </a:p>
          <a:p>
            <a:pPr marL="342900" eaLnBrk="1" fontAlgn="t" hangingPunct="1"/>
            <a:endParaRPr lang="en-US" sz="1100" dirty="0"/>
          </a:p>
          <a:p>
            <a:pPr marL="342900" eaLnBrk="1" fontAlgn="t" hangingPunct="1"/>
            <a:endParaRPr lang="en-US" sz="1100" dirty="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10</a:t>
            </a:fld>
            <a:endParaRPr lang="en-GB"/>
          </a:p>
        </p:txBody>
      </p:sp>
    </p:spTree>
    <p:extLst>
      <p:ext uri="{BB962C8B-B14F-4D97-AF65-F5344CB8AC3E}">
        <p14:creationId xmlns:p14="http://schemas.microsoft.com/office/powerpoint/2010/main" val="417088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None/>
            </a:pPr>
            <a:r>
              <a:rPr lang="en-US" sz="1200" dirty="0" smtClean="0"/>
              <a:t>In general terms, traditional investments differ from alternatives in several ways – although the gap is narrowing, somewhat.</a:t>
            </a:r>
          </a:p>
          <a:p>
            <a:pPr marL="0" indent="0" eaLnBrk="1" fontAlgn="ctr" hangingPunct="1">
              <a:spcBef>
                <a:spcPts val="600"/>
              </a:spcBef>
              <a:spcAft>
                <a:spcPts val="600"/>
              </a:spcAft>
              <a:buNone/>
            </a:pPr>
            <a:r>
              <a:rPr lang="en-US" sz="1200" dirty="0" smtClean="0"/>
              <a:t>For example, traditional investments typically are judged on a relative performance basis – usually as compared to a benchmark or a market  index.  Alternative investments, on the other hand, often pursue an absolute return objective, and performance is </a:t>
            </a:r>
            <a:r>
              <a:rPr lang="en-US" dirty="0" smtClean="0"/>
              <a:t>dependent primarily on advisor skill.</a:t>
            </a:r>
          </a:p>
          <a:p>
            <a:pPr marL="0" indent="0" eaLnBrk="1" fontAlgn="ctr" hangingPunct="1">
              <a:spcBef>
                <a:spcPts val="600"/>
              </a:spcBef>
              <a:spcAft>
                <a:spcPts val="600"/>
              </a:spcAft>
              <a:buNone/>
            </a:pPr>
            <a:r>
              <a:rPr lang="en-US" dirty="0" smtClean="0"/>
              <a:t>Traditional investments typically offer daily liquidity; in contrast, many alternative choices have liquidity restrictions that can range from one month to 12-plus years.</a:t>
            </a:r>
          </a:p>
          <a:p>
            <a:pPr marL="0" indent="0" eaLnBrk="1" fontAlgn="ctr" hangingPunct="1">
              <a:spcBef>
                <a:spcPts val="600"/>
              </a:spcBef>
              <a:spcAft>
                <a:spcPts val="600"/>
              </a:spcAft>
              <a:buNone/>
            </a:pPr>
            <a:r>
              <a:rPr lang="en-US" dirty="0" smtClean="0"/>
              <a:t>Historically, traditional investments have had high correlation with market indices, while alternatives historically have demonstrated low to moderate correlation with market indices – which makes them ideal in a blended portfolio setting.</a:t>
            </a:r>
          </a:p>
          <a:p>
            <a:pPr marL="0" indent="0" eaLnBrk="1" fontAlgn="ctr" hangingPunct="1">
              <a:spcBef>
                <a:spcPts val="600"/>
              </a:spcBef>
              <a:spcAft>
                <a:spcPts val="600"/>
              </a:spcAft>
              <a:buNone/>
            </a:pPr>
            <a:r>
              <a:rPr lang="en-US" dirty="0" smtClean="0"/>
              <a:t>Finally, alternative investments generally charge higher fees that may include performance fees. </a:t>
            </a:r>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11</a:t>
            </a:fld>
            <a:endParaRPr lang="en-GB" dirty="0"/>
          </a:p>
        </p:txBody>
      </p:sp>
    </p:spTree>
    <p:extLst>
      <p:ext uri="{BB962C8B-B14F-4D97-AF65-F5344CB8AC3E}">
        <p14:creationId xmlns:p14="http://schemas.microsoft.com/office/powerpoint/2010/main" val="3994928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smtClean="0"/>
              <a:t>Let’s shift gears for a minute and talk about the growth of alternative investments.</a:t>
            </a:r>
          </a:p>
          <a:p>
            <a:pPr marL="0" indent="0">
              <a:buNone/>
            </a:pPr>
            <a:endParaRPr lang="en-US" dirty="0" smtClean="0"/>
          </a:p>
          <a:p>
            <a:pPr marL="0" indent="0">
              <a:buNone/>
            </a:pPr>
            <a:r>
              <a:rPr lang="en-US" dirty="0" smtClean="0"/>
              <a:t>As the slide illustrates, alternative investments have been growing in popularity. They outpaced traditional investments by a large margin  during the period from 2005 to 2011.</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12</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smtClean="0"/>
              <a:t>Alternatives were once reserved for large institutional investors. </a:t>
            </a:r>
          </a:p>
          <a:p>
            <a:pPr marL="0" indent="0">
              <a:buNone/>
            </a:pPr>
            <a:endParaRPr lang="en-US" dirty="0" smtClean="0"/>
          </a:p>
          <a:p>
            <a:pPr marL="0" indent="0">
              <a:buNone/>
            </a:pPr>
            <a:r>
              <a:rPr lang="en-US" dirty="0" smtClean="0"/>
              <a:t>But one of the biggest changes over the past  10 years, as illustrated in this bar chart, is that retail investors are now able to incorporate alternative investment styles and strategies thanks to a growing percentage of mutual funds that invest in alternatives.</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13</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pPr>
            <a:r>
              <a:rPr lang="en-US" sz="1200" dirty="0" smtClean="0"/>
              <a:t>This chart shows the explosive growth in the number of new “alternative” funds – both mutual funds and Exchange Traded Funds </a:t>
            </a:r>
            <a:r>
              <a:rPr lang="en-US" dirty="0" smtClean="0"/>
              <a:t>– </a:t>
            </a:r>
            <a:r>
              <a:rPr lang="en-US" sz="1200" dirty="0" smtClean="0"/>
              <a:t>launched in the U.S. market place in the last decade. </a:t>
            </a:r>
          </a:p>
          <a:p>
            <a:pPr marL="0" indent="0" eaLnBrk="1" hangingPunct="1">
              <a:buNone/>
            </a:pPr>
            <a:endParaRPr lang="en-US" dirty="0" smtClean="0"/>
          </a:p>
          <a:p>
            <a:pPr marL="0" indent="0" eaLnBrk="1" hangingPunct="1">
              <a:buNone/>
            </a:pPr>
            <a:r>
              <a:rPr lang="en-US" sz="1200" dirty="0" smtClean="0"/>
              <a:t>According to Morningstar, as of 2012 they are tracking 521 such funds; 225 are mutual funds and 296 are Exchange Traded Funds.</a:t>
            </a:r>
            <a:endParaRPr lang="en-US" dirty="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14</a:t>
            </a:fld>
            <a:endParaRPr lang="en-GB"/>
          </a:p>
        </p:txBody>
      </p:sp>
    </p:spTree>
    <p:extLst>
      <p:ext uri="{BB962C8B-B14F-4D97-AF65-F5344CB8AC3E}">
        <p14:creationId xmlns:p14="http://schemas.microsoft.com/office/powerpoint/2010/main" val="269481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spcBef>
                <a:spcPts val="600"/>
              </a:spcBef>
              <a:spcAft>
                <a:spcPts val="600"/>
              </a:spcAft>
              <a:buNone/>
            </a:pPr>
            <a:r>
              <a:rPr lang="en-US" sz="1200" dirty="0" smtClean="0"/>
              <a:t>And this illustration shows the most popular types of new funds in development or under consideration in 2012 from research specialist </a:t>
            </a:r>
            <a:r>
              <a:rPr lang="en-US" sz="1200" dirty="0" err="1" smtClean="0"/>
              <a:t>Cerulli</a:t>
            </a:r>
            <a:r>
              <a:rPr lang="en-US" sz="1200" dirty="0" smtClean="0"/>
              <a:t> and Associates. The orange portion of each bar represents the number of new products under consideration, while the dark gray color indicates the number of new funds in development. </a:t>
            </a:r>
          </a:p>
          <a:p>
            <a:pPr marL="0" indent="0" eaLnBrk="1" hangingPunct="1">
              <a:spcBef>
                <a:spcPts val="600"/>
              </a:spcBef>
              <a:spcAft>
                <a:spcPts val="600"/>
              </a:spcAft>
              <a:buNone/>
            </a:pPr>
            <a:r>
              <a:rPr lang="en-US" sz="1200" dirty="0" smtClean="0"/>
              <a:t>Some of the most popular strategies include long/short, multi-asset, currency, absolute return and market neutral funds.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15</a:t>
            </a:fld>
            <a:endParaRPr lang="en-GB"/>
          </a:p>
        </p:txBody>
      </p:sp>
    </p:spTree>
    <p:extLst>
      <p:ext uri="{BB962C8B-B14F-4D97-AF65-F5344CB8AC3E}">
        <p14:creationId xmlns:p14="http://schemas.microsoft.com/office/powerpoint/2010/main" val="1156508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None/>
            </a:pPr>
            <a:r>
              <a:rPr lang="en-US" dirty="0" smtClean="0">
                <a:latin typeface="Arial" pitchFamily="34" charset="0"/>
              </a:rPr>
              <a:t>Since the 1990s, alternative investments have enjoyed tremendous acceptance among institutional, endowment and high net worth investors. Yet many struggle to understand alternatives and view them as high risk, complicated strategies whose benefits do not justify their higher costs. </a:t>
            </a:r>
          </a:p>
          <a:p>
            <a:pPr marL="0" indent="0">
              <a:spcBef>
                <a:spcPts val="600"/>
              </a:spcBef>
              <a:spcAft>
                <a:spcPts val="600"/>
              </a:spcAft>
              <a:buNone/>
            </a:pPr>
            <a:r>
              <a:rPr lang="en-US" dirty="0" smtClean="0">
                <a:latin typeface="Arial" pitchFamily="34" charset="0"/>
              </a:rPr>
              <a:t>In some respects, these observations still may be justified; but these assumptions are changing and their reception is growing. Registered alternatives, including mutual funds and fund-of-hedge funds have recently gained more visibility among investors and advisors.</a:t>
            </a:r>
          </a:p>
          <a:p>
            <a:pPr marL="0" indent="0">
              <a:spcBef>
                <a:spcPts val="600"/>
              </a:spcBef>
              <a:spcAft>
                <a:spcPts val="600"/>
              </a:spcAft>
              <a:buNone/>
            </a:pPr>
            <a:r>
              <a:rPr lang="en-US" dirty="0" smtClean="0">
                <a:latin typeface="Arial" pitchFamily="34" charset="0"/>
              </a:rPr>
              <a:t>Registered as investment companies under the Investment Company Act of 1940 they offer some unique benefits to investors when compared to non-registered alternatives:</a:t>
            </a:r>
          </a:p>
          <a:p>
            <a:pPr marL="519113" lvl="2" indent="-180975">
              <a:spcBef>
                <a:spcPts val="600"/>
              </a:spcBef>
              <a:spcAft>
                <a:spcPts val="0"/>
              </a:spcAft>
              <a:buFont typeface="Wingdings" pitchFamily="2" charset="2"/>
              <a:buChar char="§"/>
            </a:pPr>
            <a:r>
              <a:rPr lang="en-US" sz="1100" dirty="0" smtClean="0">
                <a:latin typeface="Arial" pitchFamily="34" charset="0"/>
              </a:rPr>
              <a:t>They generally offer lower investment minimums</a:t>
            </a:r>
          </a:p>
          <a:p>
            <a:pPr marL="519113" lvl="2" indent="-180975">
              <a:spcBef>
                <a:spcPts val="600"/>
              </a:spcBef>
              <a:spcAft>
                <a:spcPts val="0"/>
              </a:spcAft>
              <a:buFont typeface="Wingdings" pitchFamily="2" charset="2"/>
              <a:buChar char="§"/>
            </a:pPr>
            <a:r>
              <a:rPr lang="en-US" sz="1100" dirty="0" smtClean="0">
                <a:latin typeface="Arial" pitchFamily="34" charset="0"/>
              </a:rPr>
              <a:t>No limit to the number of investors in the fund</a:t>
            </a:r>
          </a:p>
          <a:p>
            <a:pPr marL="519113" lvl="2" indent="-180975">
              <a:spcBef>
                <a:spcPts val="600"/>
              </a:spcBef>
              <a:spcAft>
                <a:spcPts val="0"/>
              </a:spcAft>
              <a:buFont typeface="Wingdings" pitchFamily="2" charset="2"/>
              <a:buChar char="§"/>
            </a:pPr>
            <a:r>
              <a:rPr lang="en-US" sz="1100" dirty="0" smtClean="0">
                <a:latin typeface="Arial" pitchFamily="34" charset="0"/>
              </a:rPr>
              <a:t>They can be sold to a much broader range of investors</a:t>
            </a:r>
          </a:p>
          <a:p>
            <a:pPr marL="519113" lvl="2" indent="-180975">
              <a:spcBef>
                <a:spcPts val="600"/>
              </a:spcBef>
              <a:spcAft>
                <a:spcPts val="0"/>
              </a:spcAft>
              <a:buFont typeface="Wingdings" pitchFamily="2" charset="2"/>
              <a:buChar char="§"/>
            </a:pPr>
            <a:r>
              <a:rPr lang="en-US" sz="1100" dirty="0" smtClean="0">
                <a:latin typeface="Arial" pitchFamily="34" charset="0"/>
              </a:rPr>
              <a:t>Registration generally means there is increased transparency when compared to unregistered funds</a:t>
            </a:r>
          </a:p>
          <a:p>
            <a:pPr marL="519113" lvl="2" indent="-180975">
              <a:spcBef>
                <a:spcPts val="600"/>
              </a:spcBef>
              <a:spcAft>
                <a:spcPts val="0"/>
              </a:spcAft>
              <a:buFont typeface="Wingdings" pitchFamily="2" charset="2"/>
              <a:buChar char="§"/>
            </a:pPr>
            <a:r>
              <a:rPr lang="en-US" sz="1100" dirty="0" smtClean="0">
                <a:latin typeface="Arial" pitchFamily="34" charset="0"/>
              </a:rPr>
              <a:t>Registered fund of hedge funds still use similar investment strategies as traditional hedge fund strategies</a:t>
            </a:r>
          </a:p>
          <a:p>
            <a:endParaRPr lang="en-US" dirty="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16</a:t>
            </a:fld>
            <a:endParaRPr lang="en-GB" dirty="0"/>
          </a:p>
        </p:txBody>
      </p:sp>
    </p:spTree>
    <p:extLst>
      <p:ext uri="{BB962C8B-B14F-4D97-AF65-F5344CB8AC3E}">
        <p14:creationId xmlns:p14="http://schemas.microsoft.com/office/powerpoint/2010/main" val="1379992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None/>
            </a:pPr>
            <a:r>
              <a:rPr lang="en-US" dirty="0" smtClean="0">
                <a:latin typeface="Arial" pitchFamily="34" charset="0"/>
              </a:rPr>
              <a:t>So, why do advisors and investors like alternatives and what role do they play in a portfolio?</a:t>
            </a:r>
          </a:p>
          <a:p>
            <a:pPr marL="0" indent="0">
              <a:spcBef>
                <a:spcPts val="600"/>
              </a:spcBef>
              <a:spcAft>
                <a:spcPts val="600"/>
              </a:spcAft>
              <a:buNone/>
            </a:pPr>
            <a:r>
              <a:rPr lang="en-US" dirty="0" smtClean="0">
                <a:latin typeface="Arial" pitchFamily="34" charset="0"/>
              </a:rPr>
              <a:t>Among the reasons cited most frequently in industry research is the fact that alternatives may help achieve greater portfolio diversification because of their low correlation to traditional assets.</a:t>
            </a:r>
          </a:p>
          <a:p>
            <a:pPr marL="0" indent="0">
              <a:buNone/>
            </a:pPr>
            <a:r>
              <a:rPr lang="en-US" dirty="0" smtClean="0">
                <a:latin typeface="Arial" pitchFamily="34" charset="0"/>
              </a:rPr>
              <a:t>In a Morningstar survey that was published in May 2012, advisors and institutions report choosing alternatives primarily for their diversification characteristics, but there are other reasons, including: </a:t>
            </a:r>
          </a:p>
          <a:p>
            <a:pPr marL="628650" lvl="1" indent="-171450">
              <a:buFont typeface="Wingdings" pitchFamily="2" charset="2"/>
              <a:buChar char="§"/>
            </a:pPr>
            <a:r>
              <a:rPr lang="en-US" dirty="0" smtClean="0">
                <a:latin typeface="Arial" pitchFamily="34" charset="0"/>
              </a:rPr>
              <a:t>Their enhanced risk-adjusted return profile</a:t>
            </a:r>
          </a:p>
          <a:p>
            <a:pPr marL="628650" lvl="1" indent="-171450">
              <a:buFont typeface="Wingdings" pitchFamily="2" charset="2"/>
              <a:buChar char="§"/>
            </a:pPr>
            <a:r>
              <a:rPr lang="en-US" dirty="0" smtClean="0">
                <a:latin typeface="Arial" pitchFamily="34" charset="0"/>
              </a:rPr>
              <a:t>Their potential absolute returns</a:t>
            </a:r>
          </a:p>
          <a:p>
            <a:pPr marL="628650" lvl="1" indent="-171450">
              <a:buFont typeface="Wingdings" pitchFamily="2" charset="2"/>
              <a:buChar char="§"/>
            </a:pPr>
            <a:r>
              <a:rPr lang="en-US" dirty="0" smtClean="0">
                <a:latin typeface="Arial" pitchFamily="34" charset="0"/>
              </a:rPr>
              <a:t>Greater client Demand</a:t>
            </a:r>
          </a:p>
          <a:p>
            <a:pPr marL="628650" lvl="1" indent="-171450">
              <a:buFont typeface="Wingdings" pitchFamily="2" charset="2"/>
              <a:buChar char="§"/>
            </a:pPr>
            <a:r>
              <a:rPr lang="en-US" dirty="0" smtClean="0">
                <a:latin typeface="Arial" pitchFamily="34" charset="0"/>
              </a:rPr>
              <a:t>Inflation protection</a:t>
            </a:r>
          </a:p>
          <a:p>
            <a:pPr marL="628650" lvl="1" indent="-171450">
              <a:buFont typeface="Wingdings" pitchFamily="2" charset="2"/>
              <a:buChar char="§"/>
            </a:pPr>
            <a:r>
              <a:rPr lang="en-US" dirty="0" smtClean="0">
                <a:latin typeface="Arial" pitchFamily="34" charset="0"/>
              </a:rPr>
              <a:t>Unique investment styles and techniques, and</a:t>
            </a:r>
          </a:p>
          <a:p>
            <a:pPr marL="628650" lvl="1" indent="-171450">
              <a:buFont typeface="Wingdings" pitchFamily="2" charset="2"/>
              <a:buChar char="§"/>
            </a:pPr>
            <a:r>
              <a:rPr lang="en-US" dirty="0" smtClean="0">
                <a:latin typeface="Arial" pitchFamily="34" charset="0"/>
              </a:rPr>
              <a:t>Because of their exclusivity </a:t>
            </a:r>
          </a:p>
          <a:p>
            <a:pPr marL="0" indent="0">
              <a:buNone/>
            </a:pPr>
            <a:r>
              <a:rPr lang="en-US" dirty="0" smtClean="0"/>
              <a:t>So let’s take a look at how these alternatives might be incorporated into an investor portfolio.</a:t>
            </a:r>
            <a:endParaRPr lang="en-US" dirty="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17</a:t>
            </a:fld>
            <a:endParaRPr lang="en-GB"/>
          </a:p>
        </p:txBody>
      </p:sp>
    </p:spTree>
    <p:extLst>
      <p:ext uri="{BB962C8B-B14F-4D97-AF65-F5344CB8AC3E}">
        <p14:creationId xmlns:p14="http://schemas.microsoft.com/office/powerpoint/2010/main" val="238397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8"/>
          <p:cNvSpPr>
            <a:spLocks noGrp="1" noChangeArrowheads="1"/>
          </p:cNvSpPr>
          <p:nvPr>
            <p:ph type="sldNum" sz="quarter" idx="5"/>
          </p:nvPr>
        </p:nvSpPr>
        <p:spPr>
          <a:noFill/>
        </p:spPr>
        <p:txBody>
          <a:bodyPr/>
          <a:lstStyle/>
          <a:p>
            <a:fld id="{79DAEF4D-D4D9-429A-86BD-4225E6BB9D8B}" type="slidenum">
              <a:rPr lang="en-US" smtClean="0">
                <a:solidFill>
                  <a:srgbClr val="FFFFFF"/>
                </a:solidFill>
                <a:ea typeface="SimSun" pitchFamily="2" charset="-122"/>
              </a:rPr>
              <a:pPr/>
              <a:t>18</a:t>
            </a:fld>
            <a:endParaRPr lang="en-US" dirty="0" smtClean="0">
              <a:solidFill>
                <a:srgbClr val="FFFFFF"/>
              </a:solidFill>
              <a:ea typeface="SimSun" pitchFamily="2" charset="-122"/>
            </a:endParaRPr>
          </a:p>
        </p:txBody>
      </p:sp>
      <p:sp>
        <p:nvSpPr>
          <p:cNvPr id="107523" name="Rectangle 1"/>
          <p:cNvSpPr>
            <a:spLocks noGrp="1" noRot="1" noChangeAspect="1" noChangeArrowheads="1" noTextEdit="1"/>
          </p:cNvSpPr>
          <p:nvPr>
            <p:ph type="sldImg"/>
          </p:nvPr>
        </p:nvSpPr>
        <p:spPr>
          <a:xfrm>
            <a:off x="1258888" y="700088"/>
            <a:ext cx="4505325" cy="3482975"/>
          </a:xfrm>
          <a:solidFill>
            <a:srgbClr val="FFFFFF"/>
          </a:solidFill>
          <a:ln/>
        </p:spPr>
      </p:sp>
      <p:sp>
        <p:nvSpPr>
          <p:cNvPr id="107524" name="Rectangle 2"/>
          <p:cNvSpPr>
            <a:spLocks noGrp="1" noChangeArrowheads="1"/>
          </p:cNvSpPr>
          <p:nvPr>
            <p:ph type="body" idx="1"/>
          </p:nvPr>
        </p:nvSpPr>
        <p:spPr>
          <a:xfrm>
            <a:off x="936627" y="4414839"/>
            <a:ext cx="5231260" cy="4181475"/>
          </a:xfrm>
          <a:noFill/>
          <a:ln/>
        </p:spPr>
        <p:txBody>
          <a:bodyPr wrap="square" lIns="92281" tIns="46139" rIns="92281" bIns="46139" anchor="t"/>
          <a:lstStyle/>
          <a:p>
            <a:pPr marL="1588" indent="-3175" eaLnBrk="1" fontAlgn="t" hangingPunct="1">
              <a:buNone/>
              <a:tabLst>
                <a:tab pos="4968875" algn="l"/>
                <a:tab pos="11256963" algn="l"/>
              </a:tabLst>
            </a:pPr>
            <a:r>
              <a:rPr lang="en-US" dirty="0"/>
              <a:t>In practice, </a:t>
            </a:r>
            <a:r>
              <a:rPr lang="en-US" dirty="0" smtClean="0"/>
              <a:t>advisors and investors combine traditional </a:t>
            </a:r>
            <a:r>
              <a:rPr lang="en-US" dirty="0"/>
              <a:t>and alternative products and strategies </a:t>
            </a:r>
            <a:r>
              <a:rPr lang="en-US" dirty="0" smtClean="0"/>
              <a:t>in </a:t>
            </a:r>
            <a:r>
              <a:rPr lang="en-US" dirty="0"/>
              <a:t>terms of the kinds of problems </a:t>
            </a:r>
            <a:r>
              <a:rPr lang="en-US" dirty="0" smtClean="0"/>
              <a:t>they attempt </a:t>
            </a:r>
            <a:r>
              <a:rPr lang="en-US" dirty="0"/>
              <a:t>to </a:t>
            </a:r>
            <a:r>
              <a:rPr lang="en-US" dirty="0" smtClean="0"/>
              <a:t>solve. For example, among the various goals investors may be seeking to achieve are:</a:t>
            </a:r>
          </a:p>
          <a:p>
            <a:pPr marL="688975" lvl="2" indent="-233363" eaLnBrk="1" fontAlgn="t" hangingPunct="1">
              <a:buFont typeface="Wingdings" pitchFamily="2" charset="2"/>
              <a:buChar char="§"/>
              <a:tabLst>
                <a:tab pos="4968875" algn="l"/>
                <a:tab pos="11256963" algn="l"/>
              </a:tabLst>
            </a:pPr>
            <a:r>
              <a:rPr lang="en-US" sz="1100" dirty="0" smtClean="0"/>
              <a:t>Liquidity</a:t>
            </a:r>
            <a:endParaRPr lang="en-US" sz="1100" dirty="0"/>
          </a:p>
          <a:p>
            <a:pPr marL="688975" lvl="2" indent="-233363" eaLnBrk="1" fontAlgn="t" hangingPunct="1">
              <a:buFont typeface="Wingdings" pitchFamily="2" charset="2"/>
              <a:buChar char="§"/>
            </a:pPr>
            <a:r>
              <a:rPr lang="en-US" sz="1100" dirty="0"/>
              <a:t>Current </a:t>
            </a:r>
            <a:r>
              <a:rPr lang="en-US" sz="1100" dirty="0" smtClean="0"/>
              <a:t>income</a:t>
            </a:r>
          </a:p>
          <a:p>
            <a:pPr marL="688975" lvl="2" indent="-233363" eaLnBrk="1" fontAlgn="t" hangingPunct="1">
              <a:buFont typeface="Wingdings" pitchFamily="2" charset="2"/>
              <a:buChar char="§"/>
            </a:pPr>
            <a:r>
              <a:rPr lang="en-US" sz="1100" dirty="0" smtClean="0"/>
              <a:t>Long-term </a:t>
            </a:r>
            <a:r>
              <a:rPr lang="en-US" sz="1100" dirty="0"/>
              <a:t>capital appreciation</a:t>
            </a:r>
          </a:p>
          <a:p>
            <a:pPr marL="688975" lvl="2" indent="-233363" eaLnBrk="1" fontAlgn="t" hangingPunct="1">
              <a:buFont typeface="Wingdings" pitchFamily="2" charset="2"/>
              <a:buChar char="§"/>
            </a:pPr>
            <a:r>
              <a:rPr lang="en-US" sz="1100" dirty="0" smtClean="0"/>
              <a:t>Tax-aware</a:t>
            </a:r>
            <a:r>
              <a:rPr lang="en-US" sz="1100" dirty="0"/>
              <a:t>/ tax-favored returns</a:t>
            </a:r>
          </a:p>
          <a:p>
            <a:pPr marL="688975" lvl="2" indent="-233363" eaLnBrk="1" fontAlgn="t" hangingPunct="1">
              <a:buFont typeface="Wingdings" pitchFamily="2" charset="2"/>
              <a:buChar char="§"/>
            </a:pPr>
            <a:r>
              <a:rPr lang="en-US" sz="1100" dirty="0"/>
              <a:t>Emergency </a:t>
            </a:r>
            <a:r>
              <a:rPr lang="en-US" sz="1100" dirty="0" smtClean="0"/>
              <a:t>and short-term transition funds</a:t>
            </a:r>
            <a:endParaRPr lang="en-US" sz="1100" dirty="0"/>
          </a:p>
          <a:p>
            <a:pPr marL="688975" lvl="2" indent="-233363" eaLnBrk="1" fontAlgn="t" hangingPunct="1">
              <a:buFont typeface="Wingdings" pitchFamily="2" charset="2"/>
              <a:buChar char="§"/>
            </a:pPr>
            <a:r>
              <a:rPr lang="en-US" sz="1100" dirty="0" smtClean="0"/>
              <a:t>Future </a:t>
            </a:r>
            <a:r>
              <a:rPr lang="en-US" sz="1100" dirty="0"/>
              <a:t>liability funding</a:t>
            </a:r>
          </a:p>
          <a:p>
            <a:pPr marL="688975" lvl="2" indent="-233363" eaLnBrk="1" fontAlgn="t" hangingPunct="1">
              <a:buFont typeface="Wingdings" pitchFamily="2" charset="2"/>
              <a:buChar char="§"/>
            </a:pPr>
            <a:r>
              <a:rPr lang="en-US" sz="1100" dirty="0"/>
              <a:t>Medium term growth</a:t>
            </a:r>
          </a:p>
          <a:p>
            <a:pPr marL="688975" lvl="2" indent="-233363" eaLnBrk="1" fontAlgn="t" hangingPunct="1">
              <a:buFont typeface="Wingdings" pitchFamily="2" charset="2"/>
              <a:buChar char="§"/>
            </a:pPr>
            <a:r>
              <a:rPr lang="en-US" sz="1100" dirty="0"/>
              <a:t>Capital preservation</a:t>
            </a:r>
          </a:p>
          <a:p>
            <a:pPr marL="688975" lvl="2" indent="-233363" eaLnBrk="1" fontAlgn="t" hangingPunct="1">
              <a:buFont typeface="Wingdings" pitchFamily="2" charset="2"/>
              <a:buChar char="§"/>
            </a:pPr>
            <a:r>
              <a:rPr lang="en-US" sz="1100" dirty="0"/>
              <a:t>Retirement </a:t>
            </a:r>
            <a:r>
              <a:rPr lang="en-US" sz="1100" dirty="0" smtClean="0"/>
              <a:t>income</a:t>
            </a:r>
          </a:p>
          <a:p>
            <a:pPr marL="1588" indent="-3175" eaLnBrk="1" fontAlgn="t" hangingPunct="1">
              <a:buNone/>
            </a:pPr>
            <a:r>
              <a:rPr lang="en-US" dirty="0"/>
              <a:t>The pie chart </a:t>
            </a:r>
            <a:r>
              <a:rPr lang="en-US" dirty="0" smtClean="0"/>
              <a:t>illustrations </a:t>
            </a:r>
            <a:r>
              <a:rPr lang="en-US" dirty="0"/>
              <a:t>from our </a:t>
            </a:r>
            <a:r>
              <a:rPr lang="en-US" i="1" dirty="0"/>
              <a:t>Guide to the Markets </a:t>
            </a:r>
            <a:r>
              <a:rPr lang="en-US" dirty="0" smtClean="0"/>
              <a:t>show </a:t>
            </a:r>
            <a:r>
              <a:rPr lang="en-US" dirty="0"/>
              <a:t>how a more robust allocation </a:t>
            </a:r>
            <a:r>
              <a:rPr lang="en-US" dirty="0" smtClean="0"/>
              <a:t>– the example on the right – may produce </a:t>
            </a:r>
            <a:r>
              <a:rPr lang="en-US" dirty="0"/>
              <a:t>greater long-term returns with less </a:t>
            </a:r>
            <a:r>
              <a:rPr lang="en-US" dirty="0" smtClean="0"/>
              <a:t>risk.</a:t>
            </a:r>
          </a:p>
          <a:p>
            <a:pPr marL="1588" indent="-3175" eaLnBrk="1" fontAlgn="t" hangingPunct="1">
              <a:buNone/>
            </a:pPr>
            <a:r>
              <a:rPr lang="en-US" dirty="0" smtClean="0"/>
              <a:t>Advisors </a:t>
            </a:r>
            <a:r>
              <a:rPr lang="en-US" dirty="0"/>
              <a:t>may add alternatives to a traditional allocation </a:t>
            </a:r>
            <a:r>
              <a:rPr lang="en-US" dirty="0" smtClean="0"/>
              <a:t>model or  </a:t>
            </a:r>
            <a:r>
              <a:rPr lang="en-US" dirty="0"/>
              <a:t>choose a single solution portfolio that actively </a:t>
            </a:r>
            <a:r>
              <a:rPr lang="en-US" dirty="0" smtClean="0"/>
              <a:t>manages exposure to various asset classes.</a:t>
            </a:r>
            <a:endParaRPr lang="en-US" dirty="0"/>
          </a:p>
          <a:p>
            <a:pPr indent="-173038" eaLnBrk="1" fontAlgn="t" hangingPunct="1">
              <a:buFont typeface="Arial" pitchFamily="34" charset="0"/>
              <a:buChar char="−"/>
            </a:pPr>
            <a:endParaRPr lang="en-US" sz="1100" dirty="0"/>
          </a:p>
          <a:p>
            <a:pPr eaLnBrk="1" hangingPunct="1">
              <a:spcBef>
                <a:spcPct val="0"/>
              </a:spcBef>
            </a:pPr>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9363" y="717550"/>
            <a:ext cx="4506912" cy="3482975"/>
          </a:xfrm>
        </p:spPr>
      </p:sp>
      <p:sp>
        <p:nvSpPr>
          <p:cNvPr id="3" name="Notes Placeholder 2"/>
          <p:cNvSpPr>
            <a:spLocks noGrp="1"/>
          </p:cNvSpPr>
          <p:nvPr>
            <p:ph type="body" idx="1"/>
          </p:nvPr>
        </p:nvSpPr>
        <p:spPr>
          <a:xfrm>
            <a:off x="793629" y="4414838"/>
            <a:ext cx="5693435" cy="4181475"/>
          </a:xfrm>
        </p:spPr>
        <p:txBody>
          <a:bodyPr/>
          <a:lstStyle/>
          <a:p>
            <a:pPr marL="0" indent="0">
              <a:buNone/>
            </a:pPr>
            <a:r>
              <a:rPr lang="en-US" dirty="0" smtClean="0"/>
              <a:t>Before we get into the meat of our presentation, I’d like to offer a bit of perspective to put our subject of alternatives in context. </a:t>
            </a:r>
          </a:p>
          <a:p>
            <a:pPr marL="0" indent="0">
              <a:buNone/>
            </a:pPr>
            <a:endParaRPr lang="en-US" dirty="0" smtClean="0"/>
          </a:p>
          <a:p>
            <a:endParaRPr lang="en-US" sz="1100" dirty="0" smtClean="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a:t>
            </a:fld>
            <a:endParaRPr lang="en-GB"/>
          </a:p>
        </p:txBody>
      </p:sp>
    </p:spTree>
    <p:extLst>
      <p:ext uri="{BB962C8B-B14F-4D97-AF65-F5344CB8AC3E}">
        <p14:creationId xmlns:p14="http://schemas.microsoft.com/office/powerpoint/2010/main" val="724988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600"/>
              </a:spcAft>
              <a:buNone/>
            </a:pPr>
            <a:r>
              <a:rPr lang="en-US" dirty="0" smtClean="0"/>
              <a:t>These two slides from our </a:t>
            </a:r>
            <a:r>
              <a:rPr lang="en-US" i="1" dirty="0" smtClean="0"/>
              <a:t>Guide to the Markets </a:t>
            </a:r>
            <a:r>
              <a:rPr lang="en-US" dirty="0" smtClean="0"/>
              <a:t>quarterly illustrate the value of diversification. </a:t>
            </a:r>
          </a:p>
          <a:p>
            <a:pPr marL="0" indent="0">
              <a:spcAft>
                <a:spcPts val="600"/>
              </a:spcAft>
              <a:buNone/>
            </a:pPr>
            <a:r>
              <a:rPr lang="en-US" dirty="0" smtClean="0"/>
              <a:t>On the left, our periodic table of asset returns shows that a broadly diversified portfolio, including alternatives such as real estate investment trusts, commodities, emerging markets, and market neutral strategies may help boost long-term total returns while tempering risk over time. </a:t>
            </a:r>
          </a:p>
          <a:p>
            <a:pPr marL="0" indent="0">
              <a:spcAft>
                <a:spcPts val="600"/>
              </a:spcAft>
              <a:buNone/>
            </a:pPr>
            <a:r>
              <a:rPr lang="en-US" dirty="0" smtClean="0"/>
              <a:t>The correlation chart from the </a:t>
            </a:r>
            <a:r>
              <a:rPr lang="en-US" i="1" dirty="0" smtClean="0"/>
              <a:t>Guide</a:t>
            </a:r>
            <a:r>
              <a:rPr lang="en-US" dirty="0" smtClean="0"/>
              <a:t> on the right highlights various alternatives to illustrate their relationship to traditional assets. As you may recall from previous conversations, correlation </a:t>
            </a:r>
            <a:r>
              <a:rPr lang="en-US" dirty="0"/>
              <a:t>describes the relationship between the </a:t>
            </a:r>
            <a:r>
              <a:rPr lang="en-US" dirty="0" smtClean="0"/>
              <a:t>price </a:t>
            </a:r>
            <a:r>
              <a:rPr lang="en-US" dirty="0"/>
              <a:t>movements of two securities or classes of securities in relation to one </a:t>
            </a:r>
            <a:r>
              <a:rPr lang="en-US" dirty="0" smtClean="0"/>
              <a:t>another. This </a:t>
            </a:r>
            <a:r>
              <a:rPr lang="en-US" dirty="0"/>
              <a:t>relationship, </a:t>
            </a:r>
            <a:r>
              <a:rPr lang="en-US" dirty="0" smtClean="0"/>
              <a:t>expressed </a:t>
            </a:r>
            <a:r>
              <a:rPr lang="en-US" dirty="0"/>
              <a:t>by what is known as the correlation coefficient, is represented by a value </a:t>
            </a:r>
            <a:r>
              <a:rPr lang="en-US" dirty="0" smtClean="0"/>
              <a:t>on </a:t>
            </a:r>
            <a:r>
              <a:rPr lang="en-US" dirty="0"/>
              <a:t>a scale from positive 1 to negative </a:t>
            </a:r>
            <a:r>
              <a:rPr lang="en-US" dirty="0" smtClean="0"/>
              <a:t>1. These </a:t>
            </a:r>
            <a:r>
              <a:rPr lang="en-US" dirty="0"/>
              <a:t>correlation relationships mean that, during different economic cycles, while one asset class may zig, another may zag.</a:t>
            </a:r>
          </a:p>
          <a:p>
            <a:pPr marL="0" indent="0">
              <a:spcAft>
                <a:spcPts val="600"/>
              </a:spcAft>
              <a:buNone/>
            </a:pPr>
            <a:r>
              <a:rPr lang="en-US" dirty="0" smtClean="0"/>
              <a:t>If we focus for a minute on equity market neutral strategies in the far-right column, most of the relationships are positive. But over the last 10 years, they have demonstrated low to very low correlation to traditional equities and a negative relationship to bonds – precisely the reason you’d want to combine these assets in a broadly diversified portfolio. </a:t>
            </a:r>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19</a:t>
            </a:fld>
            <a:endParaRPr lang="en-GB"/>
          </a:p>
        </p:txBody>
      </p:sp>
    </p:spTree>
    <p:extLst>
      <p:ext uri="{BB962C8B-B14F-4D97-AF65-F5344CB8AC3E}">
        <p14:creationId xmlns:p14="http://schemas.microsoft.com/office/powerpoint/2010/main" val="866464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6625" y="4414838"/>
            <a:ext cx="5137150" cy="4470370"/>
          </a:xfrm>
        </p:spPr>
        <p:txBody>
          <a:bodyPr/>
          <a:lstStyle/>
          <a:p>
            <a:pPr marL="0" indent="0">
              <a:spcAft>
                <a:spcPts val="600"/>
              </a:spcAft>
              <a:buNone/>
            </a:pPr>
            <a:r>
              <a:rPr lang="en-US" dirty="0" smtClean="0"/>
              <a:t>Of course all the positive attributes of alternatives have a </a:t>
            </a:r>
            <a:r>
              <a:rPr lang="en-US" dirty="0"/>
              <a:t>price. While return potential can be significant, so are the potential risks associated with alternatives.</a:t>
            </a:r>
          </a:p>
          <a:p>
            <a:pPr marL="0" indent="0">
              <a:spcAft>
                <a:spcPts val="600"/>
              </a:spcAft>
              <a:buNone/>
            </a:pPr>
            <a:r>
              <a:rPr lang="en-US" dirty="0" smtClean="0"/>
              <a:t>Let’s briefly talk about the risks associated </a:t>
            </a:r>
            <a:r>
              <a:rPr lang="en-US" dirty="0"/>
              <a:t>specifically with </a:t>
            </a:r>
            <a:r>
              <a:rPr lang="en-US" dirty="0" smtClean="0"/>
              <a:t>alternatives. Investors can lose all or </a:t>
            </a:r>
            <a:r>
              <a:rPr lang="en-US" dirty="0"/>
              <a:t>a substantial portion of </a:t>
            </a:r>
            <a:r>
              <a:rPr lang="en-US" dirty="0" smtClean="0"/>
              <a:t>their </a:t>
            </a:r>
            <a:r>
              <a:rPr lang="en-US" dirty="0"/>
              <a:t>investment due to leveraging, short-selling or other speculative investment </a:t>
            </a:r>
            <a:r>
              <a:rPr lang="en-US" dirty="0" smtClean="0"/>
              <a:t>practices. Some of the risks to keep in mind include:</a:t>
            </a:r>
          </a:p>
          <a:p>
            <a:pPr marL="628650" lvl="1" indent="-171450">
              <a:buFont typeface="Wingdings" pitchFamily="2" charset="2"/>
              <a:buChar char="ü"/>
            </a:pPr>
            <a:r>
              <a:rPr lang="en-US" sz="1100" dirty="0" smtClean="0"/>
              <a:t>Liquidity </a:t>
            </a:r>
            <a:r>
              <a:rPr lang="en-US" sz="1100" dirty="0"/>
              <a:t>- Depending on the alternative asset, investors may or may not be able to find a willing buyer when they’re ready to sell. Also, some hedge funds may require investors to stay invested for a certain period of time.</a:t>
            </a:r>
          </a:p>
          <a:p>
            <a:pPr marL="628650" lvl="1" indent="-171450">
              <a:buFont typeface="Wingdings" pitchFamily="2" charset="2"/>
              <a:buChar char="ü"/>
            </a:pPr>
            <a:r>
              <a:rPr lang="en-US" sz="1100" dirty="0" smtClean="0"/>
              <a:t>Leverage</a:t>
            </a:r>
          </a:p>
          <a:p>
            <a:pPr marL="628650" lvl="1" indent="-171450">
              <a:buFont typeface="Wingdings" pitchFamily="2" charset="2"/>
              <a:buChar char="ü"/>
            </a:pPr>
            <a:r>
              <a:rPr lang="en-US" sz="1100" dirty="0" smtClean="0"/>
              <a:t>Access </a:t>
            </a:r>
            <a:r>
              <a:rPr lang="en-US" sz="1100" dirty="0"/>
              <a:t>to </a:t>
            </a:r>
            <a:r>
              <a:rPr lang="en-US" sz="1100" dirty="0" smtClean="0"/>
              <a:t>information – the performance </a:t>
            </a:r>
            <a:r>
              <a:rPr lang="en-US" sz="1100" dirty="0"/>
              <a:t>of an alternative asset can be challenging to research, price, and understand.</a:t>
            </a:r>
          </a:p>
          <a:p>
            <a:pPr marL="628650" lvl="1" indent="-171450">
              <a:buFont typeface="Wingdings" pitchFamily="2" charset="2"/>
              <a:buChar char="ü"/>
            </a:pPr>
            <a:r>
              <a:rPr lang="en-US" sz="1100" dirty="0" smtClean="0"/>
              <a:t>Restricted </a:t>
            </a:r>
            <a:r>
              <a:rPr lang="en-US" sz="1100" dirty="0"/>
              <a:t>market access -  </a:t>
            </a:r>
            <a:r>
              <a:rPr lang="en-US" sz="1100" dirty="0" smtClean="0"/>
              <a:t>Investors must meet suitability </a:t>
            </a:r>
            <a:r>
              <a:rPr lang="en-US" sz="1100" dirty="0"/>
              <a:t>requirements for investing, including income level and minimum </a:t>
            </a:r>
            <a:r>
              <a:rPr lang="en-US" sz="1100" dirty="0" smtClean="0"/>
              <a:t>investment; some  </a:t>
            </a:r>
            <a:r>
              <a:rPr lang="en-US" sz="1100" dirty="0"/>
              <a:t>investors may not be permitted to invest in a hedge fund.</a:t>
            </a:r>
          </a:p>
          <a:p>
            <a:pPr marL="628650" lvl="1" indent="-171450">
              <a:buFont typeface="Wingdings" pitchFamily="2" charset="2"/>
              <a:buChar char="ü"/>
            </a:pPr>
            <a:r>
              <a:rPr lang="en-US" sz="1100" dirty="0" smtClean="0"/>
              <a:t>Greater </a:t>
            </a:r>
            <a:r>
              <a:rPr lang="en-US" sz="1100" dirty="0"/>
              <a:t>investment latitude - Because they are subject to less regulation than </a:t>
            </a:r>
            <a:r>
              <a:rPr lang="en-US" sz="1100" dirty="0" smtClean="0"/>
              <a:t>other </a:t>
            </a:r>
            <a:r>
              <a:rPr lang="en-US" sz="1100" dirty="0"/>
              <a:t>investments, there are fewer constraints to prevent potential manipulation or to limit risk from highly concentrated positions in a single investment. Also, hard assets such as bullion, antiques, art or gems are subject to physical risk and may involve special considerations such as storage and insurance, while timberland may be subject to natural disasters.</a:t>
            </a:r>
          </a:p>
          <a:p>
            <a:pPr marL="628650" lvl="1" indent="-171450">
              <a:buFont typeface="Wingdings" pitchFamily="2" charset="2"/>
              <a:buChar char="ü"/>
            </a:pPr>
            <a:endParaRPr lang="en-US" sz="1100" dirty="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20</a:t>
            </a:fld>
            <a:endParaRPr lang="en-GB"/>
          </a:p>
        </p:txBody>
      </p:sp>
    </p:spTree>
    <p:extLst>
      <p:ext uri="{BB962C8B-B14F-4D97-AF65-F5344CB8AC3E}">
        <p14:creationId xmlns:p14="http://schemas.microsoft.com/office/powerpoint/2010/main" val="3647002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smtClean="0"/>
              <a:t>We’ve covered a lot of material today.  So let me try to summarize the highlights of our presentation.</a:t>
            </a:r>
          </a:p>
          <a:p>
            <a:pPr marL="0" indent="0">
              <a:spcAft>
                <a:spcPts val="600"/>
              </a:spcAft>
              <a:buNone/>
            </a:pPr>
            <a:r>
              <a:rPr lang="en-US" dirty="0" smtClean="0"/>
              <a:t>We talked about how investment innovations always have, and will continue to, shape the investment landscape.</a:t>
            </a:r>
          </a:p>
          <a:p>
            <a:pPr marL="0" indent="0">
              <a:spcAft>
                <a:spcPts val="600"/>
              </a:spcAft>
              <a:buNone/>
            </a:pPr>
            <a:r>
              <a:rPr lang="en-US" dirty="0" smtClean="0"/>
              <a:t>We discussed the challenge of defining alternatives and how the industry has failed to present a universally </a:t>
            </a:r>
            <a:r>
              <a:rPr lang="en-US" dirty="0"/>
              <a:t>accepted way to </a:t>
            </a:r>
            <a:r>
              <a:rPr lang="en-US" dirty="0" smtClean="0"/>
              <a:t>categorize alternative and traditional and </a:t>
            </a:r>
            <a:r>
              <a:rPr lang="en-US" dirty="0"/>
              <a:t>how best </a:t>
            </a:r>
            <a:r>
              <a:rPr lang="en-US" dirty="0" smtClean="0"/>
              <a:t>to integrate </a:t>
            </a:r>
            <a:r>
              <a:rPr lang="en-US" dirty="0"/>
              <a:t>them into client </a:t>
            </a:r>
            <a:r>
              <a:rPr lang="en-US" dirty="0" smtClean="0"/>
              <a:t>portfolios.</a:t>
            </a:r>
            <a:endParaRPr lang="en-US" dirty="0"/>
          </a:p>
          <a:p>
            <a:pPr marL="0" indent="0">
              <a:spcAft>
                <a:spcPts val="600"/>
              </a:spcAft>
              <a:buNone/>
            </a:pPr>
            <a:r>
              <a:rPr lang="en-US" dirty="0" smtClean="0"/>
              <a:t>We touched on the characteristics of the most common alternative assets, as well as the strategies, structures, and investment styles used by hedge funds, private equity funds, real estate and commodities-oriented portfolios.</a:t>
            </a:r>
          </a:p>
          <a:p>
            <a:pPr marL="0" indent="0">
              <a:spcAft>
                <a:spcPts val="600"/>
              </a:spcAft>
              <a:buNone/>
            </a:pPr>
            <a:r>
              <a:rPr lang="en-US" dirty="0" smtClean="0"/>
              <a:t>We reviewed the reasons why alternatives have attracted the attention of institutional investors, advisors and their clients including their exclusivity, their low correlation to traditional investments and the flexibility afforded management to enhance </a:t>
            </a:r>
            <a:r>
              <a:rPr lang="en-US" dirty="0"/>
              <a:t>risk-adjusted </a:t>
            </a:r>
            <a:r>
              <a:rPr lang="en-US" dirty="0" smtClean="0"/>
              <a:t>returns.</a:t>
            </a:r>
          </a:p>
          <a:p>
            <a:pPr marL="0" indent="0">
              <a:spcAft>
                <a:spcPts val="600"/>
              </a:spcAft>
              <a:buNone/>
            </a:pPr>
            <a:r>
              <a:rPr lang="en-US" dirty="0" smtClean="0"/>
              <a:t>Finally, we conclude that a well diversified portfolio that combines traditional and alternative assets in an asset allocation framework has the potential to help investors achieve their long-term investment goals in today’s global financial markets.</a:t>
            </a:r>
            <a:r>
              <a:rPr lang="en-US" i="1"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21</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smtClean="0"/>
              <a:t>Thank you for the opportunity to share our insights on alternative investments.  </a:t>
            </a:r>
          </a:p>
          <a:p>
            <a:pPr marL="0" indent="0">
              <a:buNone/>
            </a:pPr>
            <a:endParaRPr lang="en-US" dirty="0" smtClean="0"/>
          </a:p>
          <a:p>
            <a:pPr marL="0" indent="0">
              <a:buNone/>
            </a:pPr>
            <a:r>
              <a:rPr lang="en-US" dirty="0" smtClean="0"/>
              <a:t>It’s a vast marketplace that’s constantly shifting and an exciting time to be an investor.</a:t>
            </a:r>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22</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23</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696913"/>
            <a:ext cx="4511675" cy="34861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24</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9363" y="717550"/>
            <a:ext cx="4506912" cy="3482975"/>
          </a:xfrm>
        </p:spPr>
      </p:sp>
      <p:sp>
        <p:nvSpPr>
          <p:cNvPr id="3" name="Notes Placeholder 2"/>
          <p:cNvSpPr>
            <a:spLocks noGrp="1"/>
          </p:cNvSpPr>
          <p:nvPr>
            <p:ph type="body" idx="1"/>
          </p:nvPr>
        </p:nvSpPr>
        <p:spPr>
          <a:xfrm>
            <a:off x="793629" y="4414838"/>
            <a:ext cx="5693435" cy="4181475"/>
          </a:xfrm>
        </p:spPr>
        <p:txBody>
          <a:bodyPr/>
          <a:lstStyle/>
          <a:p>
            <a:pPr marL="0" lvl="0" indent="0">
              <a:buNone/>
            </a:pPr>
            <a:r>
              <a:rPr lang="en-US" dirty="0" smtClean="0">
                <a:solidFill>
                  <a:srgbClr val="000000"/>
                </a:solidFill>
              </a:rPr>
              <a:t>The evolution of financial innovation dates back to ancient times. Throughout history novel approaches are often viewed initially with a fair amount of suspicion until they are proven and fully embraced by the mainstream culture. </a:t>
            </a:r>
          </a:p>
          <a:p>
            <a:pPr marL="0" lvl="0" indent="0">
              <a:buNone/>
            </a:pPr>
            <a:endParaRPr lang="en-US" dirty="0" smtClean="0">
              <a:solidFill>
                <a:srgbClr val="000000"/>
              </a:solidFill>
            </a:endParaRPr>
          </a:p>
          <a:p>
            <a:pPr marL="0" lvl="0" indent="0">
              <a:buNone/>
            </a:pPr>
            <a:r>
              <a:rPr lang="en-US" dirty="0" smtClean="0">
                <a:solidFill>
                  <a:srgbClr val="000000"/>
                </a:solidFill>
              </a:rPr>
              <a:t>For example, there was a time in the late 19th century when stocks were considered an alternative to the far more common bonds that comprised the bulk of most American investors’ portfolios. And it wasn’t that long ago that all international investments – stocks, bonds, currencies – were considered to be alternatives.</a:t>
            </a:r>
          </a:p>
          <a:p>
            <a:pPr marL="0" lvl="0" indent="0">
              <a:buNone/>
            </a:pPr>
            <a:endParaRPr lang="en-US" dirty="0" smtClean="0">
              <a:solidFill>
                <a:srgbClr val="000000"/>
              </a:solidFill>
            </a:endParaRPr>
          </a:p>
          <a:p>
            <a:pPr marL="0" lvl="0" indent="0">
              <a:buNone/>
            </a:pPr>
            <a:r>
              <a:rPr lang="en-US" dirty="0" smtClean="0">
                <a:solidFill>
                  <a:srgbClr val="000000"/>
                </a:solidFill>
              </a:rPr>
              <a:t>As you can see on this timeline, private equity and hedge funds – two of the more common strategies we think of when we talk about alternatives  today – have been around since the 1940s.</a:t>
            </a:r>
            <a:endParaRPr lang="en-US" dirty="0">
              <a:solidFill>
                <a:srgbClr val="000000"/>
              </a:solidFill>
            </a:endParaRPr>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2</a:t>
            </a:fld>
            <a:endParaRPr lang="en-GB"/>
          </a:p>
        </p:txBody>
      </p:sp>
    </p:spTree>
    <p:extLst>
      <p:ext uri="{BB962C8B-B14F-4D97-AF65-F5344CB8AC3E}">
        <p14:creationId xmlns:p14="http://schemas.microsoft.com/office/powerpoint/2010/main" val="72498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None/>
            </a:pPr>
            <a:r>
              <a:rPr lang="en-US" dirty="0" smtClean="0"/>
              <a:t>As an industry, our history is </a:t>
            </a:r>
            <a:r>
              <a:rPr lang="en-US" dirty="0"/>
              <a:t>filled with storied events and characters that make for interesting reading. But they also illustrate how innovation can transform mainstream investing. Many new instruments and strategies emerge on the fringes yet are gradually adopted by ordinary investors. </a:t>
            </a:r>
            <a:endParaRPr lang="en-US" dirty="0" smtClean="0"/>
          </a:p>
          <a:p>
            <a:pPr marL="0" indent="0">
              <a:spcBef>
                <a:spcPts val="600"/>
              </a:spcBef>
              <a:spcAft>
                <a:spcPts val="600"/>
              </a:spcAft>
              <a:buNone/>
            </a:pPr>
            <a:r>
              <a:rPr lang="en-US" dirty="0" smtClean="0"/>
              <a:t>The term "alternative" often suggests new and obscure investments; but many – like commodities and real estate – have existed for decades if not centuries. </a:t>
            </a:r>
          </a:p>
          <a:p>
            <a:pPr marL="0" indent="0">
              <a:spcBef>
                <a:spcPts val="600"/>
              </a:spcBef>
              <a:spcAft>
                <a:spcPts val="600"/>
              </a:spcAft>
              <a:buNone/>
            </a:pPr>
            <a:r>
              <a:rPr lang="en-US" dirty="0" smtClean="0"/>
              <a:t>Some </a:t>
            </a:r>
            <a:r>
              <a:rPr lang="en-US" dirty="0"/>
              <a:t>of you may recall our presentation about diversification and the efficient frontier theory; until recently, the investment universe was comprised principally of stocks, bonds and cash – what we refer to today as </a:t>
            </a:r>
            <a:r>
              <a:rPr lang="en-US" i="1" dirty="0"/>
              <a:t>traditional</a:t>
            </a:r>
            <a:r>
              <a:rPr lang="en-US" dirty="0"/>
              <a:t> investments.</a:t>
            </a:r>
          </a:p>
          <a:p>
            <a:pPr marL="0" indent="0">
              <a:spcBef>
                <a:spcPts val="600"/>
              </a:spcBef>
              <a:spcAft>
                <a:spcPts val="600"/>
              </a:spcAft>
              <a:buNone/>
            </a:pPr>
            <a:r>
              <a:rPr lang="en-US" dirty="0" smtClean="0"/>
              <a:t>To </a:t>
            </a:r>
            <a:r>
              <a:rPr lang="en-US" dirty="0"/>
              <a:t>be sure, the alternatives universe is expanding. </a:t>
            </a:r>
            <a:r>
              <a:rPr lang="en-US" dirty="0" smtClean="0"/>
              <a:t>Many </a:t>
            </a:r>
            <a:r>
              <a:rPr lang="en-US" dirty="0"/>
              <a:t>of the strategies and products that were out of the reach of common investors </a:t>
            </a:r>
            <a:r>
              <a:rPr lang="en-US" dirty="0" smtClean="0"/>
              <a:t>10 years ago are </a:t>
            </a:r>
            <a:r>
              <a:rPr lang="en-US" dirty="0"/>
              <a:t>migrating to more accessible markets and being transformed into specialty mutual funds and exchange traded funds.  </a:t>
            </a:r>
          </a:p>
          <a:p>
            <a:pPr marL="0" indent="0">
              <a:spcBef>
                <a:spcPts val="600"/>
              </a:spcBef>
              <a:spcAft>
                <a:spcPts val="600"/>
              </a:spcAft>
              <a:buNone/>
            </a:pPr>
            <a:r>
              <a:rPr lang="en-US" dirty="0"/>
              <a:t>Before we take a closer look at some of these alternatives, let’s try to define them.</a:t>
            </a:r>
          </a:p>
          <a:p>
            <a:pPr marL="0" indent="0">
              <a:spcBef>
                <a:spcPts val="600"/>
              </a:spcBef>
              <a:spcAft>
                <a:spcPts val="600"/>
              </a:spcAft>
              <a:buNone/>
            </a:pPr>
            <a:endParaRPr lang="en-US" dirty="0" smtClean="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3</a:t>
            </a:fld>
            <a:endParaRPr lang="en-GB" dirty="0"/>
          </a:p>
        </p:txBody>
      </p:sp>
    </p:spTree>
    <p:extLst>
      <p:ext uri="{BB962C8B-B14F-4D97-AF65-F5344CB8AC3E}">
        <p14:creationId xmlns:p14="http://schemas.microsoft.com/office/powerpoint/2010/main" val="148245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6625" y="4414838"/>
            <a:ext cx="5430308" cy="4181475"/>
          </a:xfrm>
        </p:spPr>
        <p:txBody>
          <a:bodyPr/>
          <a:lstStyle/>
          <a:p>
            <a:pPr marL="0" indent="0">
              <a:spcBef>
                <a:spcPts val="600"/>
              </a:spcBef>
              <a:spcAft>
                <a:spcPts val="600"/>
              </a:spcAft>
              <a:buNone/>
            </a:pPr>
            <a:r>
              <a:rPr lang="en-US" dirty="0" smtClean="0"/>
              <a:t>For an industry with such a rich and expansive vocabulary, it’s hard to believe that we’ve lumped together so many investment choices under the umbrella of “alternatives.”</a:t>
            </a:r>
          </a:p>
          <a:p>
            <a:pPr marL="0" indent="0">
              <a:spcBef>
                <a:spcPts val="0"/>
              </a:spcBef>
              <a:spcAft>
                <a:spcPts val="0"/>
              </a:spcAft>
              <a:buNone/>
            </a:pPr>
            <a:r>
              <a:rPr lang="en-US" dirty="0" smtClean="0"/>
              <a:t>The</a:t>
            </a:r>
            <a:r>
              <a:rPr lang="en-US" i="1" dirty="0" smtClean="0"/>
              <a:t> Merriam Webster </a:t>
            </a:r>
            <a:r>
              <a:rPr lang="en-US" dirty="0" smtClean="0"/>
              <a:t>dictionary defines “alternatives” as: </a:t>
            </a:r>
          </a:p>
          <a:p>
            <a:pPr marL="169863" lvl="1" indent="-169863">
              <a:spcBef>
                <a:spcPts val="0"/>
              </a:spcBef>
              <a:spcAft>
                <a:spcPts val="0"/>
              </a:spcAft>
              <a:buFont typeface="Wingdings" pitchFamily="2" charset="2"/>
              <a:buChar char="§"/>
            </a:pPr>
            <a:r>
              <a:rPr lang="en-US" dirty="0" smtClean="0"/>
              <a:t>offering or expressing a choice; </a:t>
            </a:r>
          </a:p>
          <a:p>
            <a:pPr marL="169863" lvl="1" indent="-169863">
              <a:spcBef>
                <a:spcPts val="0"/>
              </a:spcBef>
              <a:spcAft>
                <a:spcPts val="0"/>
              </a:spcAft>
              <a:buFont typeface="Wingdings" pitchFamily="2" charset="2"/>
              <a:buChar char="§"/>
            </a:pPr>
            <a:r>
              <a:rPr lang="en-US" dirty="0" smtClean="0"/>
              <a:t>different from the usual or conventional</a:t>
            </a:r>
          </a:p>
          <a:p>
            <a:pPr marL="169863" lvl="1" indent="-169863">
              <a:spcBef>
                <a:spcPts val="0"/>
              </a:spcBef>
              <a:spcAft>
                <a:spcPts val="0"/>
              </a:spcAft>
              <a:buFont typeface="Wingdings" pitchFamily="2" charset="2"/>
              <a:buChar char="§"/>
            </a:pPr>
            <a:r>
              <a:rPr lang="en-US" dirty="0"/>
              <a:t>existing or functioning outside the established cultural, social, or economic system </a:t>
            </a:r>
          </a:p>
          <a:p>
            <a:pPr marL="0" indent="0">
              <a:spcBef>
                <a:spcPts val="600"/>
              </a:spcBef>
              <a:spcAft>
                <a:spcPts val="600"/>
              </a:spcAft>
              <a:buNone/>
              <a:tabLst>
                <a:tab pos="173038" algn="l"/>
              </a:tabLst>
            </a:pPr>
            <a:r>
              <a:rPr lang="en-US" dirty="0" smtClean="0"/>
              <a:t>In a way, alternatives are all of these things, but this definition doesn’t get specific enough relative to investing. </a:t>
            </a:r>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4</a:t>
            </a:fld>
            <a:endParaRPr lang="en-GB"/>
          </a:p>
        </p:txBody>
      </p:sp>
    </p:spTree>
    <p:extLst>
      <p:ext uri="{BB962C8B-B14F-4D97-AF65-F5344CB8AC3E}">
        <p14:creationId xmlns:p14="http://schemas.microsoft.com/office/powerpoint/2010/main" val="73509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None/>
              <a:tabLst>
                <a:tab pos="173038" algn="l"/>
              </a:tabLst>
            </a:pPr>
            <a:r>
              <a:rPr lang="en-US" dirty="0" smtClean="0"/>
              <a:t>Sometimes it’s easier to define a term by expressing what it is not. </a:t>
            </a:r>
          </a:p>
          <a:p>
            <a:pPr marL="0" indent="0">
              <a:spcBef>
                <a:spcPts val="600"/>
              </a:spcBef>
              <a:spcAft>
                <a:spcPts val="600"/>
              </a:spcAft>
              <a:buNone/>
              <a:tabLst>
                <a:tab pos="173038" algn="l"/>
              </a:tabLst>
            </a:pPr>
            <a:r>
              <a:rPr lang="en-US" dirty="0" smtClean="0"/>
              <a:t>The online dictionary and financial education resource </a:t>
            </a:r>
            <a:r>
              <a:rPr lang="en-US" i="1" dirty="0" smtClean="0"/>
              <a:t>Investopedia</a:t>
            </a:r>
            <a:r>
              <a:rPr lang="en-US" dirty="0" smtClean="0"/>
              <a:t> defines alternatives as </a:t>
            </a:r>
            <a:r>
              <a:rPr lang="en-US" i="1" dirty="0" smtClean="0"/>
              <a:t>“an investment that is not one of the three traditional asset types, such as stocks, bonds and cash.”</a:t>
            </a:r>
          </a:p>
          <a:p>
            <a:pPr marL="342900"/>
            <a:endParaRPr lang="en-US" sz="1100" dirty="0" smtClean="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5</a:t>
            </a:fld>
            <a:endParaRPr lang="en-GB"/>
          </a:p>
        </p:txBody>
      </p:sp>
    </p:spTree>
    <p:extLst>
      <p:ext uri="{BB962C8B-B14F-4D97-AF65-F5344CB8AC3E}">
        <p14:creationId xmlns:p14="http://schemas.microsoft.com/office/powerpoint/2010/main" val="735091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None/>
              <a:tabLst>
                <a:tab pos="173038" algn="l"/>
              </a:tabLst>
            </a:pPr>
            <a:r>
              <a:rPr lang="en-US" sz="1100" dirty="0" smtClean="0"/>
              <a:t>These vague descriptions illustrate the absence of a universally accepted way to consistently talk about what constitutes </a:t>
            </a:r>
            <a:r>
              <a:rPr lang="en-US" sz="1100" i="1" dirty="0" smtClean="0"/>
              <a:t>alternative</a:t>
            </a:r>
            <a:r>
              <a:rPr lang="en-US" sz="1100" dirty="0" smtClean="0"/>
              <a:t> or </a:t>
            </a:r>
            <a:r>
              <a:rPr lang="en-US" sz="1100" i="1" dirty="0" smtClean="0"/>
              <a:t>traditional</a:t>
            </a:r>
            <a:r>
              <a:rPr lang="en-US" sz="1100" dirty="0" smtClean="0"/>
              <a:t> investments – what they are, how they differ from one another and how best to categorize, understand and integrate them into client portfolios. This lack of consensus has caused a great deal of confusion among institutions, advisors and investors.</a:t>
            </a:r>
          </a:p>
          <a:p>
            <a:pPr marL="0" indent="0">
              <a:spcBef>
                <a:spcPts val="600"/>
              </a:spcBef>
              <a:spcAft>
                <a:spcPts val="600"/>
              </a:spcAft>
              <a:buNone/>
              <a:tabLst>
                <a:tab pos="173038" algn="l"/>
              </a:tabLst>
            </a:pPr>
            <a:r>
              <a:rPr lang="en-US" sz="1100" dirty="0" smtClean="0"/>
              <a:t>New structures, asset classes, products, strategies and approaches steeped in new regulations – have complicated the situation, with implications for portfolio construction and investment results.</a:t>
            </a:r>
          </a:p>
          <a:p>
            <a:pPr marL="342900"/>
            <a:endParaRPr lang="en-US" sz="1100" dirty="0"/>
          </a:p>
          <a:p>
            <a:pPr marL="342900"/>
            <a:endParaRPr lang="en-US" sz="1100" dirty="0" smtClean="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6</a:t>
            </a:fld>
            <a:endParaRPr lang="en-GB"/>
          </a:p>
        </p:txBody>
      </p:sp>
    </p:spTree>
    <p:extLst>
      <p:ext uri="{BB962C8B-B14F-4D97-AF65-F5344CB8AC3E}">
        <p14:creationId xmlns:p14="http://schemas.microsoft.com/office/powerpoint/2010/main" val="735091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None/>
            </a:pPr>
            <a:r>
              <a:rPr lang="en-US" dirty="0"/>
              <a:t>For our purposes, we’ll settle for a working definition of alternatives as: </a:t>
            </a:r>
            <a:r>
              <a:rPr lang="en-US" i="1" dirty="0"/>
              <a:t>any investment that extends beyond traditional stocks, bonds and cash, or any unique </a:t>
            </a:r>
            <a:r>
              <a:rPr lang="en-US" i="1" dirty="0" smtClean="0"/>
              <a:t>structure or strategy </a:t>
            </a:r>
            <a:r>
              <a:rPr lang="en-US" i="1" dirty="0"/>
              <a:t>that ventures beyond the conventional way of buying and selling stocks and bonds.</a:t>
            </a:r>
          </a:p>
          <a:p>
            <a:pPr marL="0" indent="0">
              <a:spcBef>
                <a:spcPts val="600"/>
              </a:spcBef>
              <a:spcAft>
                <a:spcPts val="600"/>
              </a:spcAft>
              <a:buNone/>
            </a:pPr>
            <a:r>
              <a:rPr lang="en-US" dirty="0" smtClean="0"/>
              <a:t>Until very recently, most </a:t>
            </a:r>
            <a:r>
              <a:rPr lang="en-US" dirty="0"/>
              <a:t>alternative </a:t>
            </a:r>
            <a:r>
              <a:rPr lang="en-US" dirty="0" smtClean="0"/>
              <a:t>assets were held </a:t>
            </a:r>
            <a:r>
              <a:rPr lang="en-US" dirty="0"/>
              <a:t>by institutional investors or accredited, high net-worth individuals because of their complex nature, limited regulations and relative lack of liquidity. </a:t>
            </a:r>
          </a:p>
          <a:p>
            <a:pPr marL="0" indent="0">
              <a:spcBef>
                <a:spcPts val="600"/>
              </a:spcBef>
              <a:spcAft>
                <a:spcPts val="600"/>
              </a:spcAft>
              <a:buNone/>
            </a:pPr>
            <a:r>
              <a:rPr lang="en-US" dirty="0" smtClean="0"/>
              <a:t>Some </a:t>
            </a:r>
            <a:r>
              <a:rPr lang="en-US" dirty="0"/>
              <a:t>of the characteristics that </a:t>
            </a:r>
            <a:r>
              <a:rPr lang="en-US" dirty="0" smtClean="0"/>
              <a:t>many alternatives share </a:t>
            </a:r>
            <a:r>
              <a:rPr lang="en-US" dirty="0"/>
              <a:t>in </a:t>
            </a:r>
            <a:r>
              <a:rPr lang="en-US" dirty="0" smtClean="0"/>
              <a:t>common, include:</a:t>
            </a:r>
            <a:endParaRPr lang="en-US" dirty="0"/>
          </a:p>
          <a:p>
            <a:pPr marL="169863" lvl="1" indent="-169863">
              <a:spcBef>
                <a:spcPts val="600"/>
              </a:spcBef>
              <a:spcAft>
                <a:spcPts val="600"/>
              </a:spcAft>
              <a:buFont typeface="Wingdings" pitchFamily="2" charset="2"/>
              <a:buChar char="§"/>
            </a:pPr>
            <a:r>
              <a:rPr lang="en-US" dirty="0"/>
              <a:t>Historically low to moderate correlation with traditional stocks and bonds</a:t>
            </a:r>
          </a:p>
          <a:p>
            <a:pPr marL="169863" lvl="1" indent="-169863">
              <a:spcBef>
                <a:spcPts val="600"/>
              </a:spcBef>
              <a:spcAft>
                <a:spcPts val="600"/>
              </a:spcAft>
              <a:buFont typeface="Wingdings" pitchFamily="2" charset="2"/>
              <a:buChar char="§"/>
            </a:pPr>
            <a:r>
              <a:rPr lang="en-US" dirty="0" smtClean="0"/>
              <a:t>Assets not necessarily listed </a:t>
            </a:r>
            <a:r>
              <a:rPr lang="en-US" dirty="0"/>
              <a:t>on an exchange</a:t>
            </a:r>
          </a:p>
          <a:p>
            <a:pPr marL="169863" lvl="1" indent="-169863">
              <a:spcBef>
                <a:spcPts val="600"/>
              </a:spcBef>
              <a:spcAft>
                <a:spcPts val="600"/>
              </a:spcAft>
              <a:buFont typeface="Wingdings" pitchFamily="2" charset="2"/>
              <a:buChar char="§"/>
            </a:pPr>
            <a:r>
              <a:rPr lang="en-US" dirty="0"/>
              <a:t>Private investment funds available only to high net worth and institutional investors</a:t>
            </a:r>
          </a:p>
          <a:p>
            <a:pPr marL="169863" lvl="1" indent="-169863">
              <a:spcBef>
                <a:spcPts val="600"/>
              </a:spcBef>
              <a:spcAft>
                <a:spcPts val="600"/>
              </a:spcAft>
              <a:buFont typeface="Wingdings" pitchFamily="2" charset="2"/>
              <a:buChar char="§"/>
            </a:pPr>
            <a:r>
              <a:rPr lang="en-US" dirty="0"/>
              <a:t>Reduced liquidity</a:t>
            </a:r>
          </a:p>
          <a:p>
            <a:endParaRPr lang="en-US" sz="1100" dirty="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7</a:t>
            </a:fld>
            <a:endParaRPr lang="en-GB"/>
          </a:p>
        </p:txBody>
      </p:sp>
    </p:spTree>
    <p:extLst>
      <p:ext uri="{BB962C8B-B14F-4D97-AF65-F5344CB8AC3E}">
        <p14:creationId xmlns:p14="http://schemas.microsoft.com/office/powerpoint/2010/main" val="3034887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None/>
            </a:pPr>
            <a:r>
              <a:rPr lang="en-US" dirty="0"/>
              <a:t>We look at the alternatives world through several different lenses. </a:t>
            </a:r>
            <a:endParaRPr lang="en-US" dirty="0" smtClean="0"/>
          </a:p>
          <a:p>
            <a:pPr marL="0" indent="0">
              <a:spcBef>
                <a:spcPts val="600"/>
              </a:spcBef>
              <a:spcAft>
                <a:spcPts val="600"/>
              </a:spcAft>
              <a:buNone/>
            </a:pPr>
            <a:r>
              <a:rPr lang="en-US" dirty="0" smtClean="0"/>
              <a:t>From </a:t>
            </a:r>
            <a:r>
              <a:rPr lang="en-US" dirty="0"/>
              <a:t>one perspective, some alternatives are </a:t>
            </a:r>
            <a:r>
              <a:rPr lang="en-US" u="sng" dirty="0"/>
              <a:t>types of assets</a:t>
            </a:r>
            <a:r>
              <a:rPr lang="en-US" dirty="0"/>
              <a:t>– like real estate, natural resources, gold, and </a:t>
            </a:r>
            <a:r>
              <a:rPr lang="en-US" dirty="0" smtClean="0"/>
              <a:t>commodities; they differ </a:t>
            </a:r>
            <a:r>
              <a:rPr lang="en-US" dirty="0"/>
              <a:t>dramatically from traditional stocks, bonds and cash assets in the way </a:t>
            </a:r>
            <a:r>
              <a:rPr lang="en-US" dirty="0" smtClean="0"/>
              <a:t>they </a:t>
            </a:r>
            <a:r>
              <a:rPr lang="en-US" dirty="0"/>
              <a:t>behave, perform and respond to economic forces. </a:t>
            </a:r>
          </a:p>
          <a:p>
            <a:pPr marL="0" indent="0">
              <a:spcBef>
                <a:spcPts val="600"/>
              </a:spcBef>
              <a:spcAft>
                <a:spcPts val="600"/>
              </a:spcAft>
              <a:buNone/>
            </a:pPr>
            <a:r>
              <a:rPr lang="en-US" dirty="0" smtClean="0"/>
              <a:t>In this illustration from our quarterly </a:t>
            </a:r>
            <a:r>
              <a:rPr lang="en-US" i="1" dirty="0" smtClean="0"/>
              <a:t>Guide to the Markets </a:t>
            </a:r>
            <a:r>
              <a:rPr lang="en-US" dirty="0" smtClean="0"/>
              <a:t>we show the weekly price changes in the indices for some of the most actively traded commodities like energy, grains and precious metals. These commodities are considered alternatives because of their unique attributes in a portfolio setting. </a:t>
            </a:r>
          </a:p>
          <a:p>
            <a:pPr marL="0" indent="0">
              <a:spcBef>
                <a:spcPts val="600"/>
              </a:spcBef>
              <a:spcAft>
                <a:spcPts val="600"/>
              </a:spcAft>
              <a:buNone/>
            </a:pPr>
            <a:r>
              <a:rPr lang="en-US" dirty="0" smtClean="0"/>
              <a:t>Previously, if people </a:t>
            </a:r>
            <a:r>
              <a:rPr lang="en-US" dirty="0"/>
              <a:t>invested in commodities at all, it </a:t>
            </a:r>
            <a:r>
              <a:rPr lang="en-US" dirty="0" smtClean="0"/>
              <a:t>was generally </a:t>
            </a:r>
            <a:r>
              <a:rPr lang="en-US" dirty="0"/>
              <a:t>through </a:t>
            </a:r>
            <a:r>
              <a:rPr lang="en-US" dirty="0" smtClean="0"/>
              <a:t>stocks – like mining, energy or materials companies. So rather than invest directly in livestock or grain, you might get exposure to agricultural commodities by investing in: </a:t>
            </a:r>
            <a:r>
              <a:rPr lang="en-US" i="1" dirty="0" smtClean="0"/>
              <a:t>Deere </a:t>
            </a:r>
            <a:r>
              <a:rPr lang="en-US" i="1" dirty="0"/>
              <a:t>&amp; Company </a:t>
            </a:r>
            <a:r>
              <a:rPr lang="en-US" dirty="0" smtClean="0"/>
              <a:t>the farm and construction equipment maker; or </a:t>
            </a:r>
            <a:r>
              <a:rPr lang="en-US" i="1" dirty="0" smtClean="0"/>
              <a:t>Archer </a:t>
            </a:r>
            <a:r>
              <a:rPr lang="en-US" i="1" dirty="0"/>
              <a:t>Daniels Midland </a:t>
            </a:r>
            <a:r>
              <a:rPr lang="en-US" i="1" dirty="0" smtClean="0"/>
              <a:t>Company</a:t>
            </a:r>
            <a:r>
              <a:rPr lang="en-US" dirty="0" smtClean="0"/>
              <a:t>, an </a:t>
            </a:r>
            <a:r>
              <a:rPr lang="en-US" dirty="0"/>
              <a:t>ethanol producer and one of the world’s largest processors of wheat, corn, oilseeds, and cocoa.</a:t>
            </a:r>
            <a:endParaRPr lang="en-US" dirty="0" smtClean="0"/>
          </a:p>
          <a:p>
            <a:pPr marL="0" indent="0">
              <a:spcBef>
                <a:spcPts val="600"/>
              </a:spcBef>
              <a:spcAft>
                <a:spcPts val="600"/>
              </a:spcAft>
              <a:buNone/>
            </a:pPr>
            <a:r>
              <a:rPr lang="en-US" dirty="0" smtClean="0"/>
              <a:t>The </a:t>
            </a:r>
            <a:r>
              <a:rPr lang="en-US" dirty="0"/>
              <a:t>first commodity futures mutual funds </a:t>
            </a:r>
            <a:r>
              <a:rPr lang="en-US" dirty="0" smtClean="0"/>
              <a:t>were launched in 1997 and </a:t>
            </a:r>
            <a:r>
              <a:rPr lang="en-US" dirty="0"/>
              <a:t>the creation of the first physical </a:t>
            </a:r>
            <a:r>
              <a:rPr lang="en-US" dirty="0" smtClean="0"/>
              <a:t>commodity exchange-traded </a:t>
            </a:r>
            <a:r>
              <a:rPr lang="en-US" dirty="0"/>
              <a:t>fund </a:t>
            </a:r>
            <a:r>
              <a:rPr lang="en-US" dirty="0" smtClean="0"/>
              <a:t>debuted in 2004.</a:t>
            </a:r>
            <a:endParaRPr lang="en-US" dirty="0"/>
          </a:p>
        </p:txBody>
      </p:sp>
      <p:sp>
        <p:nvSpPr>
          <p:cNvPr id="4" name="Slide Number Placeholder 3"/>
          <p:cNvSpPr>
            <a:spLocks noGrp="1"/>
          </p:cNvSpPr>
          <p:nvPr>
            <p:ph type="sldNum" sz="quarter" idx="10"/>
          </p:nvPr>
        </p:nvSpPr>
        <p:spPr/>
        <p:txBody>
          <a:bodyPr/>
          <a:lstStyle/>
          <a:p>
            <a:pPr>
              <a:defRPr/>
            </a:pPr>
            <a:fld id="{07371359-BEF2-40DF-88A0-6CA88D4F08B9}" type="slidenum">
              <a:rPr lang="en-GB" smtClean="0"/>
              <a:pPr>
                <a:defRPr/>
              </a:pPr>
              <a:t>8</a:t>
            </a:fld>
            <a:endParaRPr lang="en-GB"/>
          </a:p>
        </p:txBody>
      </p:sp>
    </p:spTree>
    <p:extLst>
      <p:ext uri="{BB962C8B-B14F-4D97-AF65-F5344CB8AC3E}">
        <p14:creationId xmlns:p14="http://schemas.microsoft.com/office/powerpoint/2010/main" val="3938993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5.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7.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461963" y="6891338"/>
            <a:ext cx="9137650" cy="69850"/>
          </a:xfrm>
          <a:prstGeom prst="rect">
            <a:avLst/>
          </a:prstGeom>
          <a:solidFill>
            <a:srgbClr val="E8810D"/>
          </a:solidFill>
          <a:ln w="9525">
            <a:noFill/>
            <a:miter lim="800000"/>
            <a:headEnd/>
            <a:tailEnd/>
          </a:ln>
          <a:effectLst/>
        </p:spPr>
        <p:txBody>
          <a:bodyPr wrap="none" lIns="0" tIns="0" rIns="0" bIns="0" anchor="ctr"/>
          <a:lstStyle/>
          <a:p>
            <a:pPr>
              <a:defRPr/>
            </a:pPr>
            <a:endParaRPr lang="en-US"/>
          </a:p>
        </p:txBody>
      </p:sp>
      <p:pic>
        <p:nvPicPr>
          <p:cNvPr id="5" name="Picture 45"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3" y="7096125"/>
            <a:ext cx="1371600" cy="549275"/>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3314700" y="2100263"/>
            <a:ext cx="3427413" cy="1614487"/>
          </a:xfrm>
        </p:spPr>
        <p:txBody>
          <a:bodyPr bIns="45720" anchorCtr="1"/>
          <a:lstStyle>
            <a:lvl1pPr algn="ctr" defTabSz="912813">
              <a:lnSpc>
                <a:spcPct val="115000"/>
              </a:lnSpc>
              <a:buClr>
                <a:schemeClr val="tx1"/>
              </a:buClr>
              <a:buSzPct val="115000"/>
              <a:buFont typeface="Wingdings" pitchFamily="-28" charset="2"/>
              <a:buNone/>
              <a:tabLst>
                <a:tab pos="4691063" algn="l"/>
                <a:tab pos="8689975" algn="r"/>
              </a:tabLst>
              <a:defRPr>
                <a:solidFill>
                  <a:schemeClr val="accent1"/>
                </a:solidFill>
              </a:defRPr>
            </a:lvl1pPr>
          </a:lstStyle>
          <a:p>
            <a:r>
              <a:rPr lang="en-US" smtClean="0"/>
              <a:t>Click to edit Master title style</a:t>
            </a:r>
            <a:endParaRPr lang="en-GB"/>
          </a:p>
        </p:txBody>
      </p:sp>
      <p:sp>
        <p:nvSpPr>
          <p:cNvPr id="7206" name="Rectangle 38"/>
          <p:cNvSpPr>
            <a:spLocks noGrp="1" noChangeArrowheads="1"/>
          </p:cNvSpPr>
          <p:nvPr>
            <p:ph type="subTitle" sz="quarter" idx="1"/>
          </p:nvPr>
        </p:nvSpPr>
        <p:spPr>
          <a:xfrm>
            <a:off x="3300413" y="3708400"/>
            <a:ext cx="3427412" cy="962025"/>
          </a:xfrm>
        </p:spPr>
        <p:txBody>
          <a:bodyPr lIns="97256" tIns="18288" rIns="97256"/>
          <a:lstStyle>
            <a:lvl1pPr marL="0" indent="0" algn="ctr" defTabSz="912813">
              <a:lnSpc>
                <a:spcPct val="115000"/>
              </a:lnSpc>
              <a:spcBef>
                <a:spcPct val="0"/>
              </a:spcBef>
              <a:buFont typeface="Wingdings" pitchFamily="-28" charset="2"/>
              <a:buNone/>
              <a:tabLst>
                <a:tab pos="4084638" algn="r"/>
                <a:tab pos="4691063" algn="l"/>
                <a:tab pos="8689975" algn="r"/>
              </a:tabLst>
              <a:defRPr sz="1600"/>
            </a:lvl1pPr>
          </a:lstStyle>
          <a:p>
            <a:r>
              <a:rPr lang="en-US" smtClean="0"/>
              <a:t>Click to edit Master subtitle style</a:t>
            </a:r>
            <a:endParaRPr lang="en-GB"/>
          </a:p>
        </p:txBody>
      </p:sp>
      <p:grpSp>
        <p:nvGrpSpPr>
          <p:cNvPr id="6" name="Group 5"/>
          <p:cNvGrpSpPr/>
          <p:nvPr userDrawn="1"/>
        </p:nvGrpSpPr>
        <p:grpSpPr>
          <a:xfrm>
            <a:off x="458788" y="204394"/>
            <a:ext cx="3127248" cy="175433"/>
            <a:chOff x="458786" y="7155736"/>
            <a:chExt cx="3127248" cy="175433"/>
          </a:xfrm>
        </p:grpSpPr>
        <p:sp>
          <p:nvSpPr>
            <p:cNvPr id="7" name="TextBox 6"/>
            <p:cNvSpPr txBox="1"/>
            <p:nvPr userDrawn="1"/>
          </p:nvSpPr>
          <p:spPr>
            <a:xfrm>
              <a:off x="458786" y="7155736"/>
              <a:ext cx="3127248" cy="175433"/>
            </a:xfrm>
            <a:prstGeom prst="rect">
              <a:avLst/>
            </a:prstGeom>
            <a:solidFill>
              <a:schemeClr val="bg1"/>
            </a:solidFill>
            <a:ln w="6350" cap="flat" cmpd="sng" algn="ctr">
              <a:solidFill>
                <a:schemeClr val="accent1"/>
              </a:solidFill>
              <a:prstDash val="solid"/>
              <a:round/>
              <a:headEnd type="none" w="med" len="med"/>
              <a:tailEnd type="none" w="med" len="med"/>
            </a:ln>
            <a:effectLst/>
          </p:spPr>
          <p:txBody>
            <a:bodyPr wrap="square" lIns="45720" tIns="18288" rIns="45720" bIns="18288" rtlCol="0" anchor="ctr" anchorCtr="0">
              <a:spAutoFit/>
            </a:bodyPr>
            <a:lstStyle/>
            <a:p>
              <a:pPr algn="l" defTabSz="1018824" rtl="0" eaLnBrk="0" fontAlgn="auto" hangingPunct="0">
                <a:spcBef>
                  <a:spcPts val="0"/>
                </a:spcBef>
                <a:spcAft>
                  <a:spcPts val="0"/>
                </a:spcAft>
                <a:defRPr/>
              </a:pPr>
              <a:r>
                <a:rPr lang="en-US" sz="900" b="0" kern="1200" dirty="0" smtClean="0">
                  <a:solidFill>
                    <a:schemeClr val="accent1"/>
                  </a:solidFill>
                  <a:latin typeface="Arial Narrow" pitchFamily="34" charset="0"/>
                  <a:ea typeface="+mn-ea"/>
                  <a:cs typeface="Arial" pitchFamily="34" charset="0"/>
                </a:rPr>
                <a:t>FOR INSTITUTIONAL USE ONLY</a:t>
              </a:r>
              <a:r>
                <a:rPr lang="en-US" sz="900" b="0" kern="1200" baseline="0" dirty="0" smtClean="0">
                  <a:solidFill>
                    <a:schemeClr val="accent1"/>
                  </a:solidFill>
                  <a:latin typeface="Arial Narrow" pitchFamily="34" charset="0"/>
                  <a:ea typeface="+mn-ea"/>
                  <a:cs typeface="Arial" pitchFamily="34" charset="0"/>
                </a:rPr>
                <a:t>     </a:t>
              </a:r>
              <a:r>
                <a:rPr lang="en-US" sz="900" b="0" kern="1200" dirty="0" smtClean="0">
                  <a:solidFill>
                    <a:schemeClr val="accent1"/>
                  </a:solidFill>
                  <a:latin typeface="Arial Narrow" pitchFamily="34" charset="0"/>
                  <a:ea typeface="+mn-ea"/>
                  <a:cs typeface="Arial" pitchFamily="34" charset="0"/>
                </a:rPr>
                <a:t>NOT FOR PUBLIC DISTRIBUTION</a:t>
              </a:r>
              <a:endParaRPr lang="en-US" sz="900" b="0" kern="1200" dirty="0">
                <a:solidFill>
                  <a:schemeClr val="accent1"/>
                </a:solidFill>
                <a:latin typeface="Arial Narrow" pitchFamily="34" charset="0"/>
                <a:ea typeface="+mn-ea"/>
                <a:cs typeface="Arial" pitchFamily="34" charset="0"/>
              </a:endParaRPr>
            </a:p>
          </p:txBody>
        </p:sp>
        <p:cxnSp>
          <p:nvCxnSpPr>
            <p:cNvPr id="8" name="Straight Connector 7"/>
            <p:cNvCxnSpPr/>
            <p:nvPr userDrawn="1"/>
          </p:nvCxnSpPr>
          <p:spPr bwMode="auto">
            <a:xfrm flipV="1">
              <a:off x="1987827" y="7197732"/>
              <a:ext cx="0" cy="91440"/>
            </a:xfrm>
            <a:prstGeom prst="line">
              <a:avLst/>
            </a:prstGeom>
            <a:solidFill>
              <a:schemeClr val="accent1"/>
            </a:solidFill>
            <a:ln w="6350" cap="flat" cmpd="sng" algn="ctr">
              <a:solidFill>
                <a:schemeClr val="accent1"/>
              </a:solidFill>
              <a:prstDash val="solid"/>
              <a:round/>
              <a:headEnd type="none" w="med" len="med"/>
              <a:tailEnd type="none" w="med" len="med"/>
            </a:ln>
            <a:effectLst/>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2922" y="309456"/>
            <a:ext cx="3309144" cy="1316991"/>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2555" y="309458"/>
            <a:ext cx="5622925" cy="6633528"/>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2922" y="1626449"/>
            <a:ext cx="3309144" cy="531653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517" y="5440680"/>
            <a:ext cx="6035040" cy="642304"/>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517" y="694478"/>
            <a:ext cx="6035040" cy="4663440"/>
          </a:xfrm>
        </p:spPr>
        <p:txBody>
          <a:bodyPr/>
          <a:lstStyle>
            <a:lvl1pPr marL="0" indent="0">
              <a:buNone/>
              <a:defRPr sz="4000"/>
            </a:lvl1pPr>
            <a:lvl2pPr marL="570586" indent="0">
              <a:buNone/>
              <a:defRPr sz="3500"/>
            </a:lvl2pPr>
            <a:lvl3pPr marL="1141171" indent="0">
              <a:buNone/>
              <a:defRPr sz="3000"/>
            </a:lvl3pPr>
            <a:lvl4pPr marL="1711757" indent="0">
              <a:buNone/>
              <a:defRPr sz="2500"/>
            </a:lvl4pPr>
            <a:lvl5pPr marL="2282342" indent="0">
              <a:buNone/>
              <a:defRPr sz="2500"/>
            </a:lvl5pPr>
            <a:lvl6pPr marL="2852928" indent="0">
              <a:buNone/>
              <a:defRPr sz="2500"/>
            </a:lvl6pPr>
            <a:lvl7pPr marL="3423514" indent="0">
              <a:buNone/>
              <a:defRPr sz="2500"/>
            </a:lvl7pPr>
            <a:lvl8pPr marL="3994099" indent="0">
              <a:buNone/>
              <a:defRPr sz="2500"/>
            </a:lvl8pPr>
            <a:lvl9pPr marL="4564685"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71517" y="6082983"/>
            <a:ext cx="6035040" cy="91217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2340" y="311257"/>
            <a:ext cx="2263140" cy="663172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2920" y="311257"/>
            <a:ext cx="6621780" cy="6631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3613" y="477838"/>
            <a:ext cx="2284412"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477838"/>
            <a:ext cx="670242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012338-AFF2-4A62-934A-3CED53282E6B}"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12338-AFF2-4A62-934A-3CED53282E6B}"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12338-AFF2-4A62-934A-3CED53282E6B}"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12925"/>
            <a:ext cx="4449762" cy="513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812925"/>
            <a:ext cx="4449763" cy="513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012338-AFF2-4A62-934A-3CED53282E6B}" type="datetimeFigureOut">
              <a:rPr lang="en-US" smtClean="0"/>
              <a:pPr/>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012338-AFF2-4A62-934A-3CED53282E6B}" type="datetimeFigureOut">
              <a:rPr lang="en-US" smtClean="0"/>
              <a:pPr/>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012338-AFF2-4A62-934A-3CED53282E6B}" type="datetimeFigureOut">
              <a:rPr lang="en-US" smtClean="0"/>
              <a:pPr/>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12338-AFF2-4A62-934A-3CED53282E6B}" type="datetimeFigureOut">
              <a:rPr lang="en-US" smtClean="0"/>
              <a:pPr/>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12338-AFF2-4A62-934A-3CED53282E6B}" type="datetimeFigureOut">
              <a:rPr lang="en-US" smtClean="0"/>
              <a:pPr/>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3"/>
          <p:cNvSpPr>
            <a:spLocks noGrp="1" noChangeArrowheads="1"/>
          </p:cNvSpPr>
          <p:nvPr>
            <p:ph type="sldNum" sz="quarter" idx="4"/>
          </p:nvPr>
        </p:nvSpPr>
        <p:spPr bwMode="auto">
          <a:xfrm>
            <a:off x="4968875" y="7307263"/>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012338-AFF2-4A62-934A-3CED53282E6B}" type="datetimeFigureOut">
              <a:rPr lang="en-US" smtClean="0"/>
              <a:pPr/>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12338-AFF2-4A62-934A-3CED53282E6B}"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311150"/>
            <a:ext cx="2262188" cy="6632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11150"/>
            <a:ext cx="6637337" cy="6632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12338-AFF2-4A62-934A-3CED53282E6B}"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012338-AFF2-4A62-934A-3CED53282E6B}" type="datetimeFigureOut">
              <a:rPr lang="en-US" smtClean="0"/>
              <a:pPr/>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101E3B-C2B4-44E8-AFCB-1C14B56B4100}"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1_Title: SS Title Placeholder">
    <p:spTree>
      <p:nvGrpSpPr>
        <p:cNvPr id="1" name=""/>
        <p:cNvGrpSpPr/>
        <p:nvPr/>
      </p:nvGrpSpPr>
      <p:grpSpPr>
        <a:xfrm>
          <a:off x="0" y="0"/>
          <a:ext cx="0" cy="0"/>
          <a:chOff x="0" y="0"/>
          <a:chExt cx="0" cy="0"/>
        </a:xfrm>
      </p:grpSpPr>
      <p:sp>
        <p:nvSpPr>
          <p:cNvPr id="4" name="Rectangle 50"/>
          <p:cNvSpPr>
            <a:spLocks noChangeArrowheads="1"/>
          </p:cNvSpPr>
          <p:nvPr/>
        </p:nvSpPr>
        <p:spPr bwMode="auto">
          <a:xfrm>
            <a:off x="455621"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sz="900" dirty="0">
              <a:solidFill>
                <a:srgbClr val="000000"/>
              </a:solidFill>
              <a:latin typeface="Arial" pitchFamily="34" charset="0"/>
              <a:ea typeface="+mn-ea"/>
              <a:cs typeface="Arial" charset="0"/>
            </a:endParaRPr>
          </a:p>
        </p:txBody>
      </p:sp>
      <p:sp>
        <p:nvSpPr>
          <p:cNvPr id="5" name="Text Box 51"/>
          <p:cNvSpPr txBox="1">
            <a:spLocks noChangeArrowheads="1"/>
          </p:cNvSpPr>
          <p:nvPr userDrawn="1"/>
        </p:nvSpPr>
        <p:spPr bwMode="auto">
          <a:xfrm>
            <a:off x="298340" y="2642951"/>
            <a:ext cx="3002196" cy="179627"/>
          </a:xfrm>
          <a:prstGeom prst="rect">
            <a:avLst/>
          </a:prstGeom>
          <a:noFill/>
          <a:ln w="3175">
            <a:solidFill>
              <a:schemeClr val="accent1"/>
            </a:solidFill>
            <a:miter lim="800000"/>
            <a:headEnd/>
            <a:tailEnd/>
          </a:ln>
        </p:spPr>
        <p:txBody>
          <a:bodyPr wrap="none" lIns="35605" tIns="35605" rIns="35605" bIns="35605" anchor="b">
            <a:spAutoFit/>
          </a:bodyPr>
          <a:lstStyle/>
          <a:p>
            <a:pPr algn="ctr" defTabSz="639176">
              <a:defRPr/>
            </a:pPr>
            <a:r>
              <a:rPr lang="en-US" sz="700" dirty="0">
                <a:solidFill>
                  <a:srgbClr val="6D6E71"/>
                </a:solidFill>
                <a:latin typeface="Arial" pitchFamily="34" charset="0"/>
                <a:ea typeface="+mn-ea"/>
                <a:cs typeface="Arial" charset="0"/>
              </a:rPr>
              <a:t>FOR INSTITUTIONAL USE ONLY  |  NOT FOR PUBLIC DISTRIBUTION</a:t>
            </a:r>
          </a:p>
        </p:txBody>
      </p:sp>
      <p:pic>
        <p:nvPicPr>
          <p:cNvPr id="6" name="Picture 3" descr="I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58790" y="7038976"/>
            <a:ext cx="1484313" cy="206375"/>
          </a:xfrm>
          <a:prstGeom prst="rect">
            <a:avLst/>
          </a:prstGeom>
          <a:noFill/>
          <a:ln w="9525">
            <a:noFill/>
            <a:miter lim="800000"/>
            <a:headEnd/>
            <a:tailEnd/>
          </a:ln>
        </p:spPr>
      </p:pic>
      <p:pic>
        <p:nvPicPr>
          <p:cNvPr id="7" name="Picture 49" descr="Logo2008_JPM_AM_B_RGB"/>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709030" y="6980239"/>
            <a:ext cx="942975" cy="519112"/>
          </a:xfrm>
          <a:prstGeom prst="rect">
            <a:avLst/>
          </a:prstGeom>
          <a:noFill/>
          <a:ln w="9525">
            <a:noFill/>
            <a:miter lim="800000"/>
            <a:headEnd/>
            <a:tailEnd/>
          </a:ln>
        </p:spPr>
      </p:pic>
      <p:pic>
        <p:nvPicPr>
          <p:cNvPr id="8" name="Picture 13" descr="2012 WM Summit_PPT banner_Sept_r1.jp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5618" y="338138"/>
            <a:ext cx="9147175" cy="1727200"/>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455616" y="3488176"/>
            <a:ext cx="9144000" cy="348814"/>
          </a:xfrm>
          <a:noFill/>
          <a:ln w="9525" algn="ctr">
            <a:noFill/>
            <a:miter lim="800000"/>
            <a:headEnd/>
            <a:tailEnd/>
          </a:ln>
        </p:spPr>
        <p:txBody>
          <a:bodyPr/>
          <a:lstStyle>
            <a:lvl1pPr algn="l" defTabSz="711046" rtl="0" eaLnBrk="0" fontAlgn="base" hangingPunct="0">
              <a:lnSpc>
                <a:spcPct val="100000"/>
              </a:lnSpc>
              <a:spcBef>
                <a:spcPts val="0"/>
              </a:spcBef>
              <a:spcAft>
                <a:spcPct val="0"/>
              </a:spcAft>
              <a:defRPr lang="en-US" sz="2200" b="1" dirty="0">
                <a:solidFill>
                  <a:schemeClr val="accent1"/>
                </a:solidFill>
                <a:latin typeface="+mj-lt"/>
                <a:ea typeface="+mj-ea"/>
                <a:cs typeface="+mj-cs"/>
              </a:defRPr>
            </a:lvl1pPr>
          </a:lstStyle>
          <a:p>
            <a:r>
              <a:rPr lang="en-US" dirty="0" smtClean="0"/>
              <a:t>Click to edit Master title style</a:t>
            </a:r>
            <a:endParaRPr lang="en-US" dirty="0"/>
          </a:p>
        </p:txBody>
      </p:sp>
      <p:sp>
        <p:nvSpPr>
          <p:cNvPr id="7206" name="Rectangle 38"/>
          <p:cNvSpPr>
            <a:spLocks noGrp="1" noChangeArrowheads="1"/>
          </p:cNvSpPr>
          <p:nvPr>
            <p:ph type="subTitle" sz="quarter" idx="1"/>
          </p:nvPr>
        </p:nvSpPr>
        <p:spPr>
          <a:xfrm>
            <a:off x="461976" y="4284518"/>
            <a:ext cx="9140825" cy="246221"/>
          </a:xfrm>
          <a:ln algn="ctr"/>
        </p:spPr>
        <p:txBody>
          <a:bodyPr anchor="b">
            <a:spAutoFit/>
          </a:bodyPr>
          <a:lstStyle>
            <a:lvl1pPr marL="0" indent="0" defTabSz="711046">
              <a:spcBef>
                <a:spcPct val="0"/>
              </a:spcBef>
              <a:buClrTx/>
              <a:buSzTx/>
              <a:buFontTx/>
              <a:buNone/>
              <a:defRPr sz="1600"/>
            </a:lvl1pPr>
          </a:lstStyle>
          <a:p>
            <a:r>
              <a:rPr lang="en-US" dirty="0"/>
              <a:t>Click to edit Master subtitle style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mp; Bullet Text">
    <p:spTree>
      <p:nvGrpSpPr>
        <p:cNvPr id="1" name=""/>
        <p:cNvGrpSpPr/>
        <p:nvPr/>
      </p:nvGrpSpPr>
      <p:grpSpPr>
        <a:xfrm>
          <a:off x="0" y="0"/>
          <a:ext cx="0" cy="0"/>
          <a:chOff x="0" y="0"/>
          <a:chExt cx="0" cy="0"/>
        </a:xfrm>
      </p:grpSpPr>
      <p:sp>
        <p:nvSpPr>
          <p:cNvPr id="2" name="Title 1"/>
          <p:cNvSpPr>
            <a:spLocks noGrp="1"/>
          </p:cNvSpPr>
          <p:nvPr>
            <p:ph type="title"/>
          </p:nvPr>
        </p:nvSpPr>
        <p:spPr>
          <a:xfrm>
            <a:off x="458799" y="714860"/>
            <a:ext cx="9139237" cy="383695"/>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67718" y="1944610"/>
            <a:ext cx="9134474" cy="1223412"/>
          </a:xfrm>
          <a:noFill/>
          <a:ln w="9525">
            <a:noFill/>
            <a:miter lim="800000"/>
            <a:headEnd/>
            <a:tailEnd/>
          </a:ln>
        </p:spPr>
        <p:txBody>
          <a:bodyPr>
            <a:spAutoFit/>
          </a:bodyPr>
          <a:lstStyle>
            <a:lvl1pPr algn="l" defTabSz="562657" rtl="0" eaLnBrk="0" fontAlgn="base" hangingPunct="0">
              <a:spcBef>
                <a:spcPts val="1560"/>
              </a:spcBef>
              <a:spcAft>
                <a:spcPct val="0"/>
              </a:spcAft>
              <a:buClr>
                <a:srgbClr val="6D6E71"/>
              </a:buClr>
              <a:buSzPct val="75000"/>
              <a:defRPr lang="en-US" sz="1800" dirty="0" smtClean="0">
                <a:solidFill>
                  <a:schemeClr val="tx1"/>
                </a:solidFill>
                <a:latin typeface="+mn-lt"/>
                <a:ea typeface="+mn-ea"/>
                <a:cs typeface="+mn-cs"/>
              </a:defRPr>
            </a:lvl1pPr>
            <a:lvl2pPr marL="342539" indent="-163338" algn="l" defTabSz="562657" rtl="0" eaLnBrk="0" fontAlgn="base" hangingPunct="0">
              <a:spcBef>
                <a:spcPts val="468"/>
              </a:spcBef>
              <a:spcAft>
                <a:spcPct val="0"/>
              </a:spcAft>
              <a:buClr>
                <a:srgbClr val="6D6E71"/>
              </a:buClr>
              <a:buSzPct val="75000"/>
              <a:defRPr lang="en-US" sz="1700" dirty="0" smtClean="0">
                <a:solidFill>
                  <a:schemeClr val="tx1"/>
                </a:solidFill>
                <a:latin typeface="+mn-lt"/>
              </a:defRPr>
            </a:lvl2pPr>
            <a:lvl3pPr algn="l" defTabSz="562657" rtl="0" eaLnBrk="0" fontAlgn="base" hangingPunct="0">
              <a:spcBef>
                <a:spcPts val="468"/>
              </a:spcBef>
              <a:spcAft>
                <a:spcPct val="0"/>
              </a:spcAft>
              <a:buClr>
                <a:srgbClr val="6D6E71"/>
              </a:buClr>
              <a:buSzPct val="75000"/>
              <a:defRPr lang="en-US" sz="1600" dirty="0" smtClean="0">
                <a:solidFill>
                  <a:schemeClr val="tx1"/>
                </a:solidFill>
                <a:latin typeface="+mn-lt"/>
              </a:defRPr>
            </a:lvl3pPr>
            <a:lvl4pPr algn="l" defTabSz="562657" rtl="0" eaLnBrk="0" fontAlgn="base" hangingPunct="0">
              <a:spcBef>
                <a:spcPts val="468"/>
              </a:spcBef>
              <a:spcAft>
                <a:spcPct val="0"/>
              </a:spcAft>
              <a:buClr>
                <a:srgbClr val="6D6E71"/>
              </a:buClr>
              <a:buSzPct val="75000"/>
              <a:defRPr lang="en-US" sz="1600" dirty="0" smtClean="0">
                <a:solidFill>
                  <a:schemeClr val="tx1"/>
                </a:solidFill>
                <a:latin typeface="+mn-lt"/>
              </a:defRPr>
            </a:lvl4pPr>
            <a:lvl5pPr algn="l" defTabSz="562657" rtl="0" eaLnBrk="0" fontAlgn="base" hangingPunct="0">
              <a:spcBef>
                <a:spcPts val="468"/>
              </a:spcBef>
              <a:spcAft>
                <a:spcPct val="0"/>
              </a:spcAft>
              <a:buClr>
                <a:srgbClr val="6D6E71"/>
              </a:buClr>
              <a:buSzPct val="75000"/>
              <a:defRPr lang="en-US" sz="900" dirty="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4"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58129BAA-BF85-4344-9345-FB8080FD74ED}" type="slidenum">
              <a:rPr/>
              <a:pPr>
                <a:defRPr/>
              </a:pPr>
              <a:t>‹#›</a:t>
            </a:fld>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 &amp; Half-pg Bullet Text">
    <p:spTree>
      <p:nvGrpSpPr>
        <p:cNvPr id="1" name=""/>
        <p:cNvGrpSpPr/>
        <p:nvPr/>
      </p:nvGrpSpPr>
      <p:grpSpPr>
        <a:xfrm>
          <a:off x="0" y="0"/>
          <a:ext cx="0" cy="0"/>
          <a:chOff x="0" y="0"/>
          <a:chExt cx="0" cy="0"/>
        </a:xfrm>
      </p:grpSpPr>
      <p:sp>
        <p:nvSpPr>
          <p:cNvPr id="2" name="Title 1"/>
          <p:cNvSpPr>
            <a:spLocks noGrp="1"/>
          </p:cNvSpPr>
          <p:nvPr>
            <p:ph type="title"/>
          </p:nvPr>
        </p:nvSpPr>
        <p:spPr>
          <a:xfrm>
            <a:off x="458799" y="714860"/>
            <a:ext cx="9139237" cy="38369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0576" y="1944607"/>
            <a:ext cx="4371082" cy="1100301"/>
          </a:xfrm>
        </p:spPr>
        <p:txBody>
          <a:bodyPr>
            <a:spAutoFit/>
          </a:bodyPr>
          <a:lstStyle>
            <a:lvl1pPr>
              <a:spcBef>
                <a:spcPts val="1560"/>
              </a:spcBef>
              <a:defRPr sz="1600"/>
            </a:lvl1pPr>
            <a:lvl2pPr>
              <a:spcBef>
                <a:spcPts val="468"/>
              </a:spcBef>
              <a:defRPr sz="1400"/>
            </a:lvl2pPr>
            <a:lvl3pPr>
              <a:spcBef>
                <a:spcPts val="468"/>
              </a:spcBef>
              <a:defRPr sz="1400"/>
            </a:lvl3pPr>
            <a:lvl4pPr>
              <a:spcBef>
                <a:spcPts val="468"/>
              </a:spcBef>
              <a:defRPr sz="1400"/>
            </a:lvl4pPr>
            <a:lvl5pPr>
              <a:spcBef>
                <a:spcPts val="468"/>
              </a:spcBef>
              <a:defRPr sz="9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5188548" y="1944607"/>
            <a:ext cx="4413647" cy="1100301"/>
          </a:xfrm>
          <a:noFill/>
          <a:ln w="9525">
            <a:noFill/>
            <a:miter lim="800000"/>
            <a:headEnd/>
            <a:tailEnd/>
          </a:ln>
        </p:spPr>
        <p:txBody>
          <a:bodyPr>
            <a:spAutoFit/>
          </a:bodyPr>
          <a:lstStyle>
            <a:lvl1pPr algn="l" defTabSz="562657" rtl="0" eaLnBrk="0" fontAlgn="base" hangingPunct="0">
              <a:spcBef>
                <a:spcPts val="1560"/>
              </a:spcBef>
              <a:spcAft>
                <a:spcPct val="0"/>
              </a:spcAft>
              <a:buClr>
                <a:srgbClr val="6D6E71"/>
              </a:buClr>
              <a:buSzPct val="75000"/>
              <a:defRPr lang="en-US" sz="1600" b="1" dirty="0" smtClean="0">
                <a:solidFill>
                  <a:schemeClr val="tx1"/>
                </a:solidFill>
                <a:latin typeface="+mn-lt"/>
                <a:ea typeface="+mn-ea"/>
                <a:cs typeface="+mn-cs"/>
              </a:defRPr>
            </a:lvl1pPr>
            <a:lvl2pPr algn="l" defTabSz="562657" rtl="0" eaLnBrk="0" fontAlgn="base" hangingPunct="0">
              <a:spcAft>
                <a:spcPct val="0"/>
              </a:spcAft>
              <a:buClr>
                <a:srgbClr val="6D6E71"/>
              </a:buClr>
              <a:buSzPct val="75000"/>
              <a:defRPr lang="en-US" sz="1400" b="1" dirty="0" smtClean="0">
                <a:solidFill>
                  <a:schemeClr val="tx1"/>
                </a:solidFill>
                <a:latin typeface="+mn-lt"/>
                <a:ea typeface="+mn-ea"/>
                <a:cs typeface="+mn-cs"/>
              </a:defRPr>
            </a:lvl2pPr>
            <a:lvl3pPr algn="l" defTabSz="562657" rtl="0" eaLnBrk="0" fontAlgn="base" hangingPunct="0">
              <a:spcAft>
                <a:spcPct val="0"/>
              </a:spcAft>
              <a:buClr>
                <a:srgbClr val="6D6E71"/>
              </a:buClr>
              <a:buSzPct val="75000"/>
              <a:defRPr lang="en-US" sz="1400" b="1" dirty="0" smtClean="0">
                <a:solidFill>
                  <a:schemeClr val="tx1"/>
                </a:solidFill>
                <a:latin typeface="+mn-lt"/>
                <a:ea typeface="+mn-ea"/>
                <a:cs typeface="+mn-cs"/>
              </a:defRPr>
            </a:lvl3pPr>
            <a:lvl4pPr algn="l" defTabSz="562657" rtl="0" eaLnBrk="0" fontAlgn="base" hangingPunct="0">
              <a:spcAft>
                <a:spcPct val="0"/>
              </a:spcAft>
              <a:buClr>
                <a:srgbClr val="6D6E71"/>
              </a:buClr>
              <a:buSzPct val="75000"/>
              <a:defRPr lang="en-US" sz="1400" b="1" dirty="0" smtClean="0">
                <a:solidFill>
                  <a:schemeClr val="tx1"/>
                </a:solidFill>
                <a:latin typeface="+mn-lt"/>
                <a:ea typeface="+mn-ea"/>
                <a:cs typeface="+mn-cs"/>
              </a:defRPr>
            </a:lvl4pPr>
            <a:lvl5pPr>
              <a:defRPr sz="9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B48A298E-6601-4E0F-B65C-DD9C6B0B4663}" type="slidenum">
              <a:rPr/>
              <a:pPr>
                <a:defRPr/>
              </a:pPr>
              <a:t>‹#›</a:t>
            </a:fld>
            <a:endParaRP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amp; Multi-Content">
    <p:spTree>
      <p:nvGrpSpPr>
        <p:cNvPr id="1" name=""/>
        <p:cNvGrpSpPr/>
        <p:nvPr/>
      </p:nvGrpSpPr>
      <p:grpSpPr>
        <a:xfrm>
          <a:off x="0" y="0"/>
          <a:ext cx="0" cy="0"/>
          <a:chOff x="0" y="0"/>
          <a:chExt cx="0" cy="0"/>
        </a:xfrm>
      </p:grpSpPr>
      <p:sp>
        <p:nvSpPr>
          <p:cNvPr id="2" name="Title 1"/>
          <p:cNvSpPr>
            <a:spLocks noGrp="1"/>
          </p:cNvSpPr>
          <p:nvPr>
            <p:ph type="title"/>
          </p:nvPr>
        </p:nvSpPr>
        <p:spPr>
          <a:xfrm>
            <a:off x="458799" y="714860"/>
            <a:ext cx="9139237" cy="383695"/>
          </a:xfrm>
        </p:spPr>
        <p:txBody>
          <a:bodyPr/>
          <a:lstStyle/>
          <a:p>
            <a:r>
              <a:rPr lang="en-US" dirty="0" smtClean="0"/>
              <a:t>Click to edit Master title style</a:t>
            </a:r>
            <a:endParaRPr lang="en-US" dirty="0"/>
          </a:p>
        </p:txBody>
      </p:sp>
      <p:sp>
        <p:nvSpPr>
          <p:cNvPr id="3"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5C89A048-E029-4FC4-9FAD-642BA2FADCC5}" type="slidenum">
              <a:rPr/>
              <a:pPr>
                <a:defRPr/>
              </a:pPr>
              <a:t>‹#›</a:t>
            </a:fld>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5E4836E0-13AE-4942-8FB0-39BFFFC16299}" type="slidenum">
              <a:rPr/>
              <a:pPr>
                <a:defRPr/>
              </a:pPr>
              <a:t>‹#›</a:t>
            </a:fld>
            <a:endParaRP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Title Slide (Cover Page)">
    <p:spTree>
      <p:nvGrpSpPr>
        <p:cNvPr id="1" name=""/>
        <p:cNvGrpSpPr/>
        <p:nvPr/>
      </p:nvGrpSpPr>
      <p:grpSpPr>
        <a:xfrm>
          <a:off x="0" y="0"/>
          <a:ext cx="0" cy="0"/>
          <a:chOff x="0" y="0"/>
          <a:chExt cx="0" cy="0"/>
        </a:xfrm>
      </p:grpSpPr>
      <p:pic>
        <p:nvPicPr>
          <p:cNvPr id="4"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5" name="Rectangle 50"/>
          <p:cNvSpPr>
            <a:spLocks noChangeArrowheads="1"/>
          </p:cNvSpPr>
          <p:nvPr/>
        </p:nvSpPr>
        <p:spPr bwMode="auto">
          <a:xfrm>
            <a:off x="455621" y="6891339"/>
            <a:ext cx="9137651" cy="69850"/>
          </a:xfrm>
          <a:prstGeom prst="rect">
            <a:avLst/>
          </a:prstGeom>
          <a:solidFill>
            <a:srgbClr val="E8810D"/>
          </a:solidFill>
          <a:ln w="9525">
            <a:noFill/>
            <a:miter lim="800000"/>
            <a:headEnd/>
            <a:tailEnd/>
          </a:ln>
          <a:effectLst/>
        </p:spPr>
        <p:txBody>
          <a:bodyPr wrap="none" lIns="0" tIns="0" rIns="0" bIns="0" anchor="ctr"/>
          <a:lstStyle/>
          <a:p>
            <a:pPr eaLnBrk="1" hangingPunct="1">
              <a:spcBef>
                <a:spcPct val="0"/>
              </a:spcBef>
              <a:defRPr/>
            </a:pPr>
            <a:endParaRPr lang="en-US" sz="900" dirty="0">
              <a:solidFill>
                <a:srgbClr val="000000"/>
              </a:solidFill>
              <a:ea typeface="+mn-ea"/>
              <a:cs typeface="Arial" pitchFamily="34" charset="0"/>
            </a:endParaRPr>
          </a:p>
        </p:txBody>
      </p:sp>
      <p:pic>
        <p:nvPicPr>
          <p:cNvPr id="6" name="Picture 37" descr="I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2438" y="7246938"/>
            <a:ext cx="2159000" cy="268287"/>
          </a:xfrm>
          <a:prstGeom prst="rect">
            <a:avLst/>
          </a:prstGeom>
          <a:noFill/>
          <a:ln w="9525">
            <a:noFill/>
            <a:miter lim="800000"/>
            <a:headEnd/>
            <a:tailEnd/>
          </a:ln>
        </p:spPr>
      </p:pic>
      <p:pic>
        <p:nvPicPr>
          <p:cNvPr id="8" name="Picture 14" descr="2012 iForum PPT banner.jp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1" y="374654"/>
            <a:ext cx="9144000" cy="1463675"/>
          </a:xfrm>
          <a:prstGeom prst="rect">
            <a:avLst/>
          </a:prstGeom>
          <a:noFill/>
          <a:ln w="9525">
            <a:noFill/>
            <a:miter lim="800000"/>
            <a:headEnd/>
            <a:tailEnd/>
          </a:ln>
        </p:spPr>
      </p:pic>
      <p:sp>
        <p:nvSpPr>
          <p:cNvPr id="7" name="Rectangle 3"/>
          <p:cNvSpPr>
            <a:spLocks noGrp="1" noChangeArrowheads="1"/>
          </p:cNvSpPr>
          <p:nvPr>
            <p:ph type="ctrTitle" sz="quarter"/>
          </p:nvPr>
        </p:nvSpPr>
        <p:spPr>
          <a:xfrm>
            <a:off x="455616" y="3427210"/>
            <a:ext cx="9144000" cy="383695"/>
          </a:xfrm>
          <a:noFill/>
          <a:ln w="9525" algn="ctr">
            <a:noFill/>
            <a:miter lim="800000"/>
            <a:headEnd/>
            <a:tailEnd/>
          </a:ln>
        </p:spPr>
        <p:txBody>
          <a:bodyPr/>
          <a:lstStyle>
            <a:lvl1pPr algn="l" defTabSz="911850" rtl="0" eaLnBrk="0" fontAlgn="base" hangingPunct="0">
              <a:lnSpc>
                <a:spcPct val="100000"/>
              </a:lnSpc>
              <a:spcBef>
                <a:spcPts val="0"/>
              </a:spcBef>
              <a:spcAft>
                <a:spcPct val="0"/>
              </a:spcAft>
              <a:defRPr lang="en-US" sz="2500" b="1" dirty="0">
                <a:solidFill>
                  <a:schemeClr val="accent1"/>
                </a:solidFill>
                <a:latin typeface="+mj-lt"/>
                <a:ea typeface="+mj-ea"/>
                <a:cs typeface="+mj-cs"/>
              </a:defRPr>
            </a:lvl1pPr>
          </a:lstStyle>
          <a:p>
            <a:r>
              <a:rPr lang="en-US" dirty="0" smtClean="0"/>
              <a:t>Click to edit Master title style</a:t>
            </a:r>
            <a:endParaRPr lang="en-US" dirty="0"/>
          </a:p>
        </p:txBody>
      </p:sp>
      <p:sp>
        <p:nvSpPr>
          <p:cNvPr id="9" name="Rectangle 38"/>
          <p:cNvSpPr>
            <a:spLocks noGrp="1" noChangeArrowheads="1"/>
          </p:cNvSpPr>
          <p:nvPr>
            <p:ph type="subTitle" sz="quarter" idx="1"/>
          </p:nvPr>
        </p:nvSpPr>
        <p:spPr>
          <a:xfrm>
            <a:off x="457203" y="4201370"/>
            <a:ext cx="9140825" cy="313932"/>
          </a:xfrm>
          <a:ln algn="ctr"/>
        </p:spPr>
        <p:txBody>
          <a:bodyPr anchor="b">
            <a:spAutoFit/>
          </a:bodyPr>
          <a:lstStyle>
            <a:lvl1pPr marL="0" indent="0" defTabSz="911850">
              <a:spcBef>
                <a:spcPct val="0"/>
              </a:spcBef>
              <a:buClrTx/>
              <a:buSzTx/>
              <a:buFontTx/>
              <a:buNone/>
              <a:defRPr sz="2000"/>
            </a:lvl1pPr>
          </a:lstStyle>
          <a:p>
            <a:r>
              <a:rPr lang="en-US" dirty="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5E4836E0-13AE-4942-8FB0-39BFFFC16299}" type="slidenum">
              <a:rPr/>
              <a:pPr>
                <a:defRPr/>
              </a:pPr>
              <a:t>‹#›</a:t>
            </a:fld>
            <a:endParaRP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8789" y="714860"/>
            <a:ext cx="9139237" cy="38369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63550" y="1827225"/>
            <a:ext cx="9132888" cy="4289425"/>
          </a:xfrm>
        </p:spPr>
        <p:txBody>
          <a:bodyPr/>
          <a:lstStyle/>
          <a:p>
            <a:pPr lvl="0"/>
            <a:endParaRPr lang="en-US" noProof="0" dirty="0" smtClean="0"/>
          </a:p>
        </p:txBody>
      </p:sp>
      <p:sp>
        <p:nvSpPr>
          <p:cNvPr id="4" name="Rectangle 4"/>
          <p:cNvSpPr>
            <a:spLocks noGrp="1" noChangeArrowheads="1"/>
          </p:cNvSpPr>
          <p:nvPr>
            <p:ph type="sldNum" sz="quarter" idx="10"/>
          </p:nvPr>
        </p:nvSpPr>
        <p:spPr>
          <a:ln/>
        </p:spPr>
        <p:txBody>
          <a:bodyPr/>
          <a:lstStyle>
            <a:lvl1pPr>
              <a:defRPr/>
            </a:lvl1pPr>
          </a:lstStyle>
          <a:p>
            <a:fld id="{3CD445EF-A682-451B-B42B-9FD7C0C9C269}" type="slidenum">
              <a:rPr 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1_Title: SS Title Placeholder">
    <p:spTree>
      <p:nvGrpSpPr>
        <p:cNvPr id="1" name=""/>
        <p:cNvGrpSpPr/>
        <p:nvPr/>
      </p:nvGrpSpPr>
      <p:grpSpPr>
        <a:xfrm>
          <a:off x="0" y="0"/>
          <a:ext cx="0" cy="0"/>
          <a:chOff x="0" y="0"/>
          <a:chExt cx="0" cy="0"/>
        </a:xfrm>
      </p:grpSpPr>
      <p:sp>
        <p:nvSpPr>
          <p:cNvPr id="4" name="Rectangle 50"/>
          <p:cNvSpPr>
            <a:spLocks noChangeArrowheads="1"/>
          </p:cNvSpPr>
          <p:nvPr/>
        </p:nvSpPr>
        <p:spPr bwMode="auto">
          <a:xfrm>
            <a:off x="455621"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sz="900" dirty="0">
              <a:solidFill>
                <a:srgbClr val="000000"/>
              </a:solidFill>
              <a:latin typeface="Arial" pitchFamily="34" charset="0"/>
              <a:ea typeface="+mn-ea"/>
              <a:cs typeface="Arial" charset="0"/>
            </a:endParaRPr>
          </a:p>
        </p:txBody>
      </p:sp>
      <p:sp>
        <p:nvSpPr>
          <p:cNvPr id="5" name="Text Box 51"/>
          <p:cNvSpPr txBox="1">
            <a:spLocks noChangeArrowheads="1"/>
          </p:cNvSpPr>
          <p:nvPr userDrawn="1"/>
        </p:nvSpPr>
        <p:spPr bwMode="auto">
          <a:xfrm>
            <a:off x="298340" y="2642951"/>
            <a:ext cx="3002196" cy="179627"/>
          </a:xfrm>
          <a:prstGeom prst="rect">
            <a:avLst/>
          </a:prstGeom>
          <a:noFill/>
          <a:ln w="3175">
            <a:solidFill>
              <a:schemeClr val="accent1"/>
            </a:solidFill>
            <a:miter lim="800000"/>
            <a:headEnd/>
            <a:tailEnd/>
          </a:ln>
        </p:spPr>
        <p:txBody>
          <a:bodyPr wrap="none" lIns="35605" tIns="35605" rIns="35605" bIns="35605" anchor="b">
            <a:spAutoFit/>
          </a:bodyPr>
          <a:lstStyle/>
          <a:p>
            <a:pPr algn="ctr" defTabSz="639176">
              <a:defRPr/>
            </a:pPr>
            <a:r>
              <a:rPr lang="en-US" sz="700" dirty="0">
                <a:solidFill>
                  <a:srgbClr val="6D6E71"/>
                </a:solidFill>
                <a:latin typeface="Arial" pitchFamily="34" charset="0"/>
                <a:ea typeface="+mn-ea"/>
                <a:cs typeface="Arial" charset="0"/>
              </a:rPr>
              <a:t>FOR INSTITUTIONAL USE ONLY  |  NOT FOR PUBLIC DISTRIBUTION</a:t>
            </a:r>
          </a:p>
        </p:txBody>
      </p:sp>
      <p:pic>
        <p:nvPicPr>
          <p:cNvPr id="6" name="Picture 3" descr="I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458790" y="7038976"/>
            <a:ext cx="1484313" cy="206375"/>
          </a:xfrm>
          <a:prstGeom prst="rect">
            <a:avLst/>
          </a:prstGeom>
          <a:noFill/>
          <a:ln w="9525">
            <a:noFill/>
            <a:miter lim="800000"/>
            <a:headEnd/>
            <a:tailEnd/>
          </a:ln>
        </p:spPr>
      </p:pic>
      <p:pic>
        <p:nvPicPr>
          <p:cNvPr id="7" name="Picture 49" descr="Logo2008_JPM_AM_B_RGB"/>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709030" y="6980239"/>
            <a:ext cx="942975" cy="519112"/>
          </a:xfrm>
          <a:prstGeom prst="rect">
            <a:avLst/>
          </a:prstGeom>
          <a:noFill/>
          <a:ln w="9525">
            <a:noFill/>
            <a:miter lim="800000"/>
            <a:headEnd/>
            <a:tailEnd/>
          </a:ln>
        </p:spPr>
      </p:pic>
      <p:pic>
        <p:nvPicPr>
          <p:cNvPr id="8" name="Picture 13" descr="2012 WM Summit_PPT banner_Sept_r1.jp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5618" y="338138"/>
            <a:ext cx="9147175" cy="1727200"/>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455616" y="3488176"/>
            <a:ext cx="9144000" cy="348814"/>
          </a:xfrm>
          <a:noFill/>
          <a:ln w="9525" algn="ctr">
            <a:noFill/>
            <a:miter lim="800000"/>
            <a:headEnd/>
            <a:tailEnd/>
          </a:ln>
        </p:spPr>
        <p:txBody>
          <a:bodyPr/>
          <a:lstStyle>
            <a:lvl1pPr algn="l" defTabSz="711046" rtl="0" eaLnBrk="0" fontAlgn="base" hangingPunct="0">
              <a:lnSpc>
                <a:spcPct val="100000"/>
              </a:lnSpc>
              <a:spcBef>
                <a:spcPts val="0"/>
              </a:spcBef>
              <a:spcAft>
                <a:spcPct val="0"/>
              </a:spcAft>
              <a:defRPr lang="en-US" sz="2200" b="1" dirty="0">
                <a:solidFill>
                  <a:schemeClr val="accent1"/>
                </a:solidFill>
                <a:latin typeface="+mj-lt"/>
                <a:ea typeface="+mj-ea"/>
                <a:cs typeface="+mj-cs"/>
              </a:defRPr>
            </a:lvl1pPr>
          </a:lstStyle>
          <a:p>
            <a:r>
              <a:rPr lang="en-US" dirty="0" smtClean="0"/>
              <a:t>Click to edit Master title style</a:t>
            </a:r>
            <a:endParaRPr lang="en-US" dirty="0"/>
          </a:p>
        </p:txBody>
      </p:sp>
      <p:sp>
        <p:nvSpPr>
          <p:cNvPr id="7206" name="Rectangle 38"/>
          <p:cNvSpPr>
            <a:spLocks noGrp="1" noChangeArrowheads="1"/>
          </p:cNvSpPr>
          <p:nvPr>
            <p:ph type="subTitle" sz="quarter" idx="1"/>
          </p:nvPr>
        </p:nvSpPr>
        <p:spPr>
          <a:xfrm>
            <a:off x="461976" y="4284518"/>
            <a:ext cx="9140825" cy="246221"/>
          </a:xfrm>
          <a:ln algn="ctr"/>
        </p:spPr>
        <p:txBody>
          <a:bodyPr anchor="b">
            <a:spAutoFit/>
          </a:bodyPr>
          <a:lstStyle>
            <a:lvl1pPr marL="0" indent="0" defTabSz="711046">
              <a:spcBef>
                <a:spcPct val="0"/>
              </a:spcBef>
              <a:buClrTx/>
              <a:buSzTx/>
              <a:buFontTx/>
              <a:buNone/>
              <a:defRPr sz="1600"/>
            </a:lvl1pPr>
          </a:lstStyle>
          <a:p>
            <a:r>
              <a:rPr lang="en-US" dirty="0"/>
              <a:t>Click to edit Master subtitle style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mp; Bullet Text">
    <p:spTree>
      <p:nvGrpSpPr>
        <p:cNvPr id="1" name=""/>
        <p:cNvGrpSpPr/>
        <p:nvPr/>
      </p:nvGrpSpPr>
      <p:grpSpPr>
        <a:xfrm>
          <a:off x="0" y="0"/>
          <a:ext cx="0" cy="0"/>
          <a:chOff x="0" y="0"/>
          <a:chExt cx="0" cy="0"/>
        </a:xfrm>
      </p:grpSpPr>
      <p:sp>
        <p:nvSpPr>
          <p:cNvPr id="2" name="Title 1"/>
          <p:cNvSpPr>
            <a:spLocks noGrp="1"/>
          </p:cNvSpPr>
          <p:nvPr>
            <p:ph type="title"/>
          </p:nvPr>
        </p:nvSpPr>
        <p:spPr>
          <a:xfrm>
            <a:off x="458799" y="714860"/>
            <a:ext cx="9139237" cy="383695"/>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67718" y="1944610"/>
            <a:ext cx="9134474" cy="1223412"/>
          </a:xfrm>
          <a:noFill/>
          <a:ln w="9525">
            <a:noFill/>
            <a:miter lim="800000"/>
            <a:headEnd/>
            <a:tailEnd/>
          </a:ln>
        </p:spPr>
        <p:txBody>
          <a:bodyPr>
            <a:spAutoFit/>
          </a:bodyPr>
          <a:lstStyle>
            <a:lvl1pPr algn="l" defTabSz="562657" rtl="0" eaLnBrk="0" fontAlgn="base" hangingPunct="0">
              <a:spcBef>
                <a:spcPts val="1560"/>
              </a:spcBef>
              <a:spcAft>
                <a:spcPct val="0"/>
              </a:spcAft>
              <a:buClr>
                <a:srgbClr val="6D6E71"/>
              </a:buClr>
              <a:buSzPct val="75000"/>
              <a:defRPr lang="en-US" sz="1800" dirty="0" smtClean="0">
                <a:solidFill>
                  <a:schemeClr val="tx1"/>
                </a:solidFill>
                <a:latin typeface="+mn-lt"/>
                <a:ea typeface="+mn-ea"/>
                <a:cs typeface="+mn-cs"/>
              </a:defRPr>
            </a:lvl1pPr>
            <a:lvl2pPr marL="342539" indent="-163338" algn="l" defTabSz="562657" rtl="0" eaLnBrk="0" fontAlgn="base" hangingPunct="0">
              <a:spcBef>
                <a:spcPts val="468"/>
              </a:spcBef>
              <a:spcAft>
                <a:spcPct val="0"/>
              </a:spcAft>
              <a:buClr>
                <a:srgbClr val="6D6E71"/>
              </a:buClr>
              <a:buSzPct val="75000"/>
              <a:defRPr lang="en-US" sz="1700" dirty="0" smtClean="0">
                <a:solidFill>
                  <a:schemeClr val="tx1"/>
                </a:solidFill>
                <a:latin typeface="+mn-lt"/>
              </a:defRPr>
            </a:lvl2pPr>
            <a:lvl3pPr algn="l" defTabSz="562657" rtl="0" eaLnBrk="0" fontAlgn="base" hangingPunct="0">
              <a:spcBef>
                <a:spcPts val="468"/>
              </a:spcBef>
              <a:spcAft>
                <a:spcPct val="0"/>
              </a:spcAft>
              <a:buClr>
                <a:srgbClr val="6D6E71"/>
              </a:buClr>
              <a:buSzPct val="75000"/>
              <a:defRPr lang="en-US" sz="1600" dirty="0" smtClean="0">
                <a:solidFill>
                  <a:schemeClr val="tx1"/>
                </a:solidFill>
                <a:latin typeface="+mn-lt"/>
              </a:defRPr>
            </a:lvl3pPr>
            <a:lvl4pPr algn="l" defTabSz="562657" rtl="0" eaLnBrk="0" fontAlgn="base" hangingPunct="0">
              <a:spcBef>
                <a:spcPts val="468"/>
              </a:spcBef>
              <a:spcAft>
                <a:spcPct val="0"/>
              </a:spcAft>
              <a:buClr>
                <a:srgbClr val="6D6E71"/>
              </a:buClr>
              <a:buSzPct val="75000"/>
              <a:defRPr lang="en-US" sz="1600" dirty="0" smtClean="0">
                <a:solidFill>
                  <a:schemeClr val="tx1"/>
                </a:solidFill>
                <a:latin typeface="+mn-lt"/>
              </a:defRPr>
            </a:lvl4pPr>
            <a:lvl5pPr algn="l" defTabSz="562657" rtl="0" eaLnBrk="0" fontAlgn="base" hangingPunct="0">
              <a:spcBef>
                <a:spcPts val="468"/>
              </a:spcBef>
              <a:spcAft>
                <a:spcPct val="0"/>
              </a:spcAft>
              <a:buClr>
                <a:srgbClr val="6D6E71"/>
              </a:buClr>
              <a:buSzPct val="75000"/>
              <a:defRPr lang="en-US" sz="900" dirty="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4"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58129BAA-BF85-4344-9345-FB8080FD74ED}" type="slidenum">
              <a:rPr/>
              <a:pPr>
                <a:defRPr/>
              </a:pPr>
              <a:t>‹#›</a:t>
            </a:fld>
            <a:endParaRP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itle &amp; Half-pg Bullet Text">
    <p:spTree>
      <p:nvGrpSpPr>
        <p:cNvPr id="1" name=""/>
        <p:cNvGrpSpPr/>
        <p:nvPr/>
      </p:nvGrpSpPr>
      <p:grpSpPr>
        <a:xfrm>
          <a:off x="0" y="0"/>
          <a:ext cx="0" cy="0"/>
          <a:chOff x="0" y="0"/>
          <a:chExt cx="0" cy="0"/>
        </a:xfrm>
      </p:grpSpPr>
      <p:sp>
        <p:nvSpPr>
          <p:cNvPr id="2" name="Title 1"/>
          <p:cNvSpPr>
            <a:spLocks noGrp="1"/>
          </p:cNvSpPr>
          <p:nvPr>
            <p:ph type="title"/>
          </p:nvPr>
        </p:nvSpPr>
        <p:spPr>
          <a:xfrm>
            <a:off x="458799" y="714860"/>
            <a:ext cx="9139237" cy="38369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0576" y="1944607"/>
            <a:ext cx="4371082" cy="1100301"/>
          </a:xfrm>
        </p:spPr>
        <p:txBody>
          <a:bodyPr>
            <a:spAutoFit/>
          </a:bodyPr>
          <a:lstStyle>
            <a:lvl1pPr>
              <a:spcBef>
                <a:spcPts val="1560"/>
              </a:spcBef>
              <a:defRPr sz="1600"/>
            </a:lvl1pPr>
            <a:lvl2pPr>
              <a:spcBef>
                <a:spcPts val="468"/>
              </a:spcBef>
              <a:defRPr sz="1400"/>
            </a:lvl2pPr>
            <a:lvl3pPr>
              <a:spcBef>
                <a:spcPts val="468"/>
              </a:spcBef>
              <a:defRPr sz="1400"/>
            </a:lvl3pPr>
            <a:lvl4pPr>
              <a:spcBef>
                <a:spcPts val="468"/>
              </a:spcBef>
              <a:defRPr sz="1400"/>
            </a:lvl4pPr>
            <a:lvl5pPr>
              <a:spcBef>
                <a:spcPts val="468"/>
              </a:spcBef>
              <a:defRPr sz="9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5188548" y="1944607"/>
            <a:ext cx="4413647" cy="1100301"/>
          </a:xfrm>
          <a:noFill/>
          <a:ln w="9525">
            <a:noFill/>
            <a:miter lim="800000"/>
            <a:headEnd/>
            <a:tailEnd/>
          </a:ln>
        </p:spPr>
        <p:txBody>
          <a:bodyPr>
            <a:spAutoFit/>
          </a:bodyPr>
          <a:lstStyle>
            <a:lvl1pPr algn="l" defTabSz="562657" rtl="0" eaLnBrk="0" fontAlgn="base" hangingPunct="0">
              <a:spcBef>
                <a:spcPts val="1560"/>
              </a:spcBef>
              <a:spcAft>
                <a:spcPct val="0"/>
              </a:spcAft>
              <a:buClr>
                <a:srgbClr val="6D6E71"/>
              </a:buClr>
              <a:buSzPct val="75000"/>
              <a:defRPr lang="en-US" sz="1600" b="1" dirty="0" smtClean="0">
                <a:solidFill>
                  <a:schemeClr val="tx1"/>
                </a:solidFill>
                <a:latin typeface="+mn-lt"/>
                <a:ea typeface="+mn-ea"/>
                <a:cs typeface="+mn-cs"/>
              </a:defRPr>
            </a:lvl1pPr>
            <a:lvl2pPr algn="l" defTabSz="562657" rtl="0" eaLnBrk="0" fontAlgn="base" hangingPunct="0">
              <a:spcAft>
                <a:spcPct val="0"/>
              </a:spcAft>
              <a:buClr>
                <a:srgbClr val="6D6E71"/>
              </a:buClr>
              <a:buSzPct val="75000"/>
              <a:defRPr lang="en-US" sz="1400" b="1" dirty="0" smtClean="0">
                <a:solidFill>
                  <a:schemeClr val="tx1"/>
                </a:solidFill>
                <a:latin typeface="+mn-lt"/>
                <a:ea typeface="+mn-ea"/>
                <a:cs typeface="+mn-cs"/>
              </a:defRPr>
            </a:lvl2pPr>
            <a:lvl3pPr algn="l" defTabSz="562657" rtl="0" eaLnBrk="0" fontAlgn="base" hangingPunct="0">
              <a:spcAft>
                <a:spcPct val="0"/>
              </a:spcAft>
              <a:buClr>
                <a:srgbClr val="6D6E71"/>
              </a:buClr>
              <a:buSzPct val="75000"/>
              <a:defRPr lang="en-US" sz="1400" b="1" dirty="0" smtClean="0">
                <a:solidFill>
                  <a:schemeClr val="tx1"/>
                </a:solidFill>
                <a:latin typeface="+mn-lt"/>
                <a:ea typeface="+mn-ea"/>
                <a:cs typeface="+mn-cs"/>
              </a:defRPr>
            </a:lvl3pPr>
            <a:lvl4pPr algn="l" defTabSz="562657" rtl="0" eaLnBrk="0" fontAlgn="base" hangingPunct="0">
              <a:spcAft>
                <a:spcPct val="0"/>
              </a:spcAft>
              <a:buClr>
                <a:srgbClr val="6D6E71"/>
              </a:buClr>
              <a:buSzPct val="75000"/>
              <a:defRPr lang="en-US" sz="1400" b="1" dirty="0" smtClean="0">
                <a:solidFill>
                  <a:schemeClr val="tx1"/>
                </a:solidFill>
                <a:latin typeface="+mn-lt"/>
                <a:ea typeface="+mn-ea"/>
                <a:cs typeface="+mn-cs"/>
              </a:defRPr>
            </a:lvl4pPr>
            <a:lvl5pPr>
              <a:defRPr sz="9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B48A298E-6601-4E0F-B65C-DD9C6B0B4663}" type="slidenum">
              <a:rPr/>
              <a:pPr>
                <a:defRPr/>
              </a:pPr>
              <a:t>‹#›</a:t>
            </a:fld>
            <a:endParaRP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amp; Multi-Content">
    <p:spTree>
      <p:nvGrpSpPr>
        <p:cNvPr id="1" name=""/>
        <p:cNvGrpSpPr/>
        <p:nvPr/>
      </p:nvGrpSpPr>
      <p:grpSpPr>
        <a:xfrm>
          <a:off x="0" y="0"/>
          <a:ext cx="0" cy="0"/>
          <a:chOff x="0" y="0"/>
          <a:chExt cx="0" cy="0"/>
        </a:xfrm>
      </p:grpSpPr>
      <p:sp>
        <p:nvSpPr>
          <p:cNvPr id="2" name="Title 1"/>
          <p:cNvSpPr>
            <a:spLocks noGrp="1"/>
          </p:cNvSpPr>
          <p:nvPr>
            <p:ph type="title"/>
          </p:nvPr>
        </p:nvSpPr>
        <p:spPr>
          <a:xfrm>
            <a:off x="458799" y="714860"/>
            <a:ext cx="9139237" cy="383695"/>
          </a:xfrm>
        </p:spPr>
        <p:txBody>
          <a:bodyPr/>
          <a:lstStyle/>
          <a:p>
            <a:r>
              <a:rPr lang="en-US" dirty="0" smtClean="0"/>
              <a:t>Click to edit Master title style</a:t>
            </a:r>
            <a:endParaRPr lang="en-US" dirty="0"/>
          </a:p>
        </p:txBody>
      </p:sp>
      <p:sp>
        <p:nvSpPr>
          <p:cNvPr id="3"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5C89A048-E029-4FC4-9FAD-642BA2FADCC5}" type="slidenum">
              <a:rPr/>
              <a:pPr>
                <a:defRPr/>
              </a:pPr>
              <a:t>‹#›</a:t>
            </a:fld>
            <a:endParaRPr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5E4836E0-13AE-4942-8FB0-39BFFFC16299}" type="slidenum">
              <a:rPr/>
              <a:pPr>
                <a:defRPr/>
              </a:pPr>
              <a:t>‹#›</a:t>
            </a:fld>
            <a:endParaRPr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 (Cover Page)">
    <p:spTree>
      <p:nvGrpSpPr>
        <p:cNvPr id="1" name=""/>
        <p:cNvGrpSpPr/>
        <p:nvPr/>
      </p:nvGrpSpPr>
      <p:grpSpPr>
        <a:xfrm>
          <a:off x="0" y="0"/>
          <a:ext cx="0" cy="0"/>
          <a:chOff x="0" y="0"/>
          <a:chExt cx="0" cy="0"/>
        </a:xfrm>
      </p:grpSpPr>
      <p:pic>
        <p:nvPicPr>
          <p:cNvPr id="4"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5" name="Rectangle 50"/>
          <p:cNvSpPr>
            <a:spLocks noChangeArrowheads="1"/>
          </p:cNvSpPr>
          <p:nvPr/>
        </p:nvSpPr>
        <p:spPr bwMode="auto">
          <a:xfrm>
            <a:off x="455621" y="6891339"/>
            <a:ext cx="9137651" cy="69850"/>
          </a:xfrm>
          <a:prstGeom prst="rect">
            <a:avLst/>
          </a:prstGeom>
          <a:solidFill>
            <a:srgbClr val="E8810D"/>
          </a:solidFill>
          <a:ln w="9525">
            <a:noFill/>
            <a:miter lim="800000"/>
            <a:headEnd/>
            <a:tailEnd/>
          </a:ln>
          <a:effectLst/>
        </p:spPr>
        <p:txBody>
          <a:bodyPr wrap="none" lIns="0" tIns="0" rIns="0" bIns="0" anchor="ctr"/>
          <a:lstStyle/>
          <a:p>
            <a:pPr eaLnBrk="1" hangingPunct="1">
              <a:spcBef>
                <a:spcPct val="0"/>
              </a:spcBef>
              <a:defRPr/>
            </a:pPr>
            <a:endParaRPr lang="en-US" sz="900" dirty="0">
              <a:solidFill>
                <a:srgbClr val="000000"/>
              </a:solidFill>
              <a:ea typeface="+mn-ea"/>
              <a:cs typeface="Arial" pitchFamily="34" charset="0"/>
            </a:endParaRPr>
          </a:p>
        </p:txBody>
      </p:sp>
      <p:pic>
        <p:nvPicPr>
          <p:cNvPr id="6" name="Picture 37" descr="I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2438" y="7246938"/>
            <a:ext cx="2159000" cy="268287"/>
          </a:xfrm>
          <a:prstGeom prst="rect">
            <a:avLst/>
          </a:prstGeom>
          <a:noFill/>
          <a:ln w="9525">
            <a:noFill/>
            <a:miter lim="800000"/>
            <a:headEnd/>
            <a:tailEnd/>
          </a:ln>
        </p:spPr>
      </p:pic>
      <p:pic>
        <p:nvPicPr>
          <p:cNvPr id="8" name="Picture 14" descr="2012 iForum PPT banner.jpg"/>
          <p:cNvPicPr>
            <a:picLocks noChangeAspect="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1" y="374654"/>
            <a:ext cx="9144000" cy="1463675"/>
          </a:xfrm>
          <a:prstGeom prst="rect">
            <a:avLst/>
          </a:prstGeom>
          <a:noFill/>
          <a:ln w="9525">
            <a:noFill/>
            <a:miter lim="800000"/>
            <a:headEnd/>
            <a:tailEnd/>
          </a:ln>
        </p:spPr>
      </p:pic>
      <p:sp>
        <p:nvSpPr>
          <p:cNvPr id="7" name="Rectangle 3"/>
          <p:cNvSpPr>
            <a:spLocks noGrp="1" noChangeArrowheads="1"/>
          </p:cNvSpPr>
          <p:nvPr>
            <p:ph type="ctrTitle" sz="quarter"/>
          </p:nvPr>
        </p:nvSpPr>
        <p:spPr>
          <a:xfrm>
            <a:off x="455616" y="3427210"/>
            <a:ext cx="9144000" cy="383695"/>
          </a:xfrm>
          <a:noFill/>
          <a:ln w="9525" algn="ctr">
            <a:noFill/>
            <a:miter lim="800000"/>
            <a:headEnd/>
            <a:tailEnd/>
          </a:ln>
        </p:spPr>
        <p:txBody>
          <a:bodyPr/>
          <a:lstStyle>
            <a:lvl1pPr algn="l" defTabSz="911850" rtl="0" eaLnBrk="0" fontAlgn="base" hangingPunct="0">
              <a:lnSpc>
                <a:spcPct val="100000"/>
              </a:lnSpc>
              <a:spcBef>
                <a:spcPts val="0"/>
              </a:spcBef>
              <a:spcAft>
                <a:spcPct val="0"/>
              </a:spcAft>
              <a:defRPr lang="en-US" sz="2500" b="1" dirty="0">
                <a:solidFill>
                  <a:schemeClr val="accent1"/>
                </a:solidFill>
                <a:latin typeface="+mj-lt"/>
                <a:ea typeface="+mj-ea"/>
                <a:cs typeface="+mj-cs"/>
              </a:defRPr>
            </a:lvl1pPr>
          </a:lstStyle>
          <a:p>
            <a:r>
              <a:rPr lang="en-US" dirty="0" smtClean="0"/>
              <a:t>Click to edit Master title style</a:t>
            </a:r>
            <a:endParaRPr lang="en-US" dirty="0"/>
          </a:p>
        </p:txBody>
      </p:sp>
      <p:sp>
        <p:nvSpPr>
          <p:cNvPr id="9" name="Rectangle 38"/>
          <p:cNvSpPr>
            <a:spLocks noGrp="1" noChangeArrowheads="1"/>
          </p:cNvSpPr>
          <p:nvPr>
            <p:ph type="subTitle" sz="quarter" idx="1"/>
          </p:nvPr>
        </p:nvSpPr>
        <p:spPr>
          <a:xfrm>
            <a:off x="457203" y="4201370"/>
            <a:ext cx="9140825" cy="313932"/>
          </a:xfrm>
          <a:ln algn="ctr"/>
        </p:spPr>
        <p:txBody>
          <a:bodyPr anchor="b">
            <a:spAutoFit/>
          </a:bodyPr>
          <a:lstStyle>
            <a:lvl1pPr marL="0" indent="0" defTabSz="911850">
              <a:spcBef>
                <a:spcPct val="0"/>
              </a:spcBef>
              <a:buClrTx/>
              <a:buSzTx/>
              <a:buFontTx/>
              <a:buNone/>
              <a:defRPr sz="2000"/>
            </a:lvl1pPr>
          </a:lstStyle>
          <a:p>
            <a:r>
              <a:rPr lang="en-US" dirty="0"/>
              <a:t>Click to edit Master subtitle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93"/>
          <p:cNvSpPr>
            <a:spLocks noGrp="1" noChangeArrowheads="1"/>
          </p:cNvSpPr>
          <p:nvPr>
            <p:ph type="sldNum" sz="quarter" idx="10"/>
          </p:nvPr>
        </p:nvSpPr>
        <p:spPr>
          <a:xfrm>
            <a:off x="4948238" y="7334360"/>
            <a:ext cx="157094" cy="153888"/>
          </a:xfrm>
        </p:spPr>
        <p:txBody>
          <a:bodyPr/>
          <a:lstStyle>
            <a:lvl1pPr>
              <a:defRPr/>
            </a:lvl1pPr>
          </a:lstStyle>
          <a:p>
            <a:pPr>
              <a:defRPr/>
            </a:pPr>
            <a:fld id="{5E4836E0-13AE-4942-8FB0-39BFFFC16299}" type="slidenum">
              <a:rPr/>
              <a:pPr>
                <a:defRPr/>
              </a:pPr>
              <a:t>‹#›</a:t>
            </a:fld>
            <a:endParaRPr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8789" y="714860"/>
            <a:ext cx="9139237" cy="38369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63550" y="1827225"/>
            <a:ext cx="9132888" cy="4289425"/>
          </a:xfrm>
        </p:spPr>
        <p:txBody>
          <a:bodyPr/>
          <a:lstStyle/>
          <a:p>
            <a:pPr lvl="0"/>
            <a:endParaRPr lang="en-US" noProof="0" dirty="0" smtClean="0"/>
          </a:p>
        </p:txBody>
      </p:sp>
      <p:sp>
        <p:nvSpPr>
          <p:cNvPr id="4" name="Rectangle 4"/>
          <p:cNvSpPr>
            <a:spLocks noGrp="1" noChangeArrowheads="1"/>
          </p:cNvSpPr>
          <p:nvPr>
            <p:ph type="sldNum" sz="quarter" idx="10"/>
          </p:nvPr>
        </p:nvSpPr>
        <p:spPr>
          <a:ln/>
        </p:spPr>
        <p:txBody>
          <a:bodyPr/>
          <a:lstStyle>
            <a:lvl1pPr>
              <a:defRPr/>
            </a:lvl1pPr>
          </a:lstStyle>
          <a:p>
            <a:fld id="{3CD445EF-A682-451B-B42B-9FD7C0C9C269}"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1963" y="1827213"/>
            <a:ext cx="4491037" cy="4289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827213"/>
            <a:ext cx="4491038" cy="4289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93"/>
          <p:cNvSpPr>
            <a:spLocks noGrp="1" noChangeArrowheads="1"/>
          </p:cNvSpPr>
          <p:nvPr>
            <p:ph type="sldNum" sz="quarter" idx="4"/>
          </p:nvPr>
        </p:nvSpPr>
        <p:spPr bwMode="auto">
          <a:xfrm>
            <a:off x="4968875" y="7307263"/>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Cover Page)">
    <p:spTree>
      <p:nvGrpSpPr>
        <p:cNvPr id="1" name=""/>
        <p:cNvGrpSpPr/>
        <p:nvPr/>
      </p:nvGrpSpPr>
      <p:grpSpPr>
        <a:xfrm>
          <a:off x="0" y="0"/>
          <a:ext cx="0" cy="0"/>
          <a:chOff x="0" y="0"/>
          <a:chExt cx="0" cy="0"/>
        </a:xfrm>
      </p:grpSpPr>
      <p:pic>
        <p:nvPicPr>
          <p:cNvPr id="4"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5" name="Rectangle 50"/>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7" name="Rectangle 3"/>
          <p:cNvSpPr>
            <a:spLocks noGrp="1" noChangeArrowheads="1"/>
          </p:cNvSpPr>
          <p:nvPr>
            <p:ph type="ctrTitle" sz="quarter"/>
          </p:nvPr>
        </p:nvSpPr>
        <p:spPr>
          <a:xfrm>
            <a:off x="455613" y="3441572"/>
            <a:ext cx="9144000" cy="369332"/>
          </a:xfrm>
          <a:noFill/>
          <a:ln w="9525" algn="ctr">
            <a:noFill/>
            <a:miter lim="800000"/>
            <a:headEnd/>
            <a:tailEnd/>
          </a:ln>
        </p:spPr>
        <p:txBody>
          <a:bodyPr/>
          <a:lstStyle>
            <a:lvl1pPr algn="l" defTabSz="912813" rtl="0" eaLnBrk="0" fontAlgn="base" hangingPunct="0">
              <a:lnSpc>
                <a:spcPct val="100000"/>
              </a:lnSpc>
              <a:spcBef>
                <a:spcPts val="0"/>
              </a:spcBef>
              <a:spcAft>
                <a:spcPct val="0"/>
              </a:spcAft>
              <a:defRPr lang="en-US" sz="2400" b="1" dirty="0">
                <a:solidFill>
                  <a:schemeClr val="accent1"/>
                </a:solidFill>
                <a:latin typeface="+mj-lt"/>
                <a:ea typeface="+mj-ea"/>
                <a:cs typeface="+mj-cs"/>
              </a:defRPr>
            </a:lvl1pPr>
          </a:lstStyle>
          <a:p>
            <a:r>
              <a:rPr lang="en-US" dirty="0" smtClean="0"/>
              <a:t>Click to edit Master title style</a:t>
            </a:r>
            <a:endParaRPr lang="en-US" dirty="0"/>
          </a:p>
        </p:txBody>
      </p:sp>
      <p:sp>
        <p:nvSpPr>
          <p:cNvPr id="9" name="Rectangle 38"/>
          <p:cNvSpPr>
            <a:spLocks noGrp="1" noChangeArrowheads="1"/>
          </p:cNvSpPr>
          <p:nvPr>
            <p:ph type="subTitle" sz="quarter" idx="1"/>
          </p:nvPr>
        </p:nvSpPr>
        <p:spPr>
          <a:xfrm>
            <a:off x="457200" y="4207524"/>
            <a:ext cx="9140825" cy="307777"/>
          </a:xfrm>
          <a:ln algn="ctr"/>
        </p:spPr>
        <p:txBody>
          <a:bodyPr anchor="b">
            <a:spAutoFit/>
          </a:bodyPr>
          <a:lstStyle>
            <a:lvl1pPr marL="0" indent="0" defTabSz="912813">
              <a:spcBef>
                <a:spcPct val="0"/>
              </a:spcBef>
              <a:buClrTx/>
              <a:buSzTx/>
              <a:buFontTx/>
              <a:buNone/>
              <a:defRPr sz="2000"/>
            </a:lvl1pPr>
          </a:lstStyle>
          <a:p>
            <a:r>
              <a:rPr lang="en-US" dirty="0"/>
              <a:t>Click to edit Master subtitle style</a:t>
            </a:r>
          </a:p>
        </p:txBody>
      </p:sp>
      <p:grpSp>
        <p:nvGrpSpPr>
          <p:cNvPr id="16" name="Group 15"/>
          <p:cNvGrpSpPr/>
          <p:nvPr userDrawn="1"/>
        </p:nvGrpSpPr>
        <p:grpSpPr>
          <a:xfrm>
            <a:off x="429669" y="371475"/>
            <a:ext cx="9164447" cy="1423988"/>
            <a:chOff x="429669" y="371475"/>
            <a:chExt cx="9164447" cy="1423988"/>
          </a:xfrm>
        </p:grpSpPr>
        <p:sp>
          <p:nvSpPr>
            <p:cNvPr id="18" name="Text Box 12"/>
            <p:cNvSpPr txBox="1">
              <a:spLocks noChangeArrowheads="1"/>
            </p:cNvSpPr>
            <p:nvPr userDrawn="1"/>
          </p:nvSpPr>
          <p:spPr bwMode="auto">
            <a:xfrm>
              <a:off x="7815943" y="1024844"/>
              <a:ext cx="1615621" cy="346249"/>
            </a:xfrm>
            <a:prstGeom prst="rect">
              <a:avLst/>
            </a:prstGeom>
            <a:noFill/>
            <a:ln w="9525">
              <a:noFill/>
              <a:miter lim="800000"/>
              <a:headEnd/>
              <a:tailEnd/>
            </a:ln>
          </p:spPr>
          <p:txBody>
            <a:bodyPr wrap="square" lIns="0" tIns="0" rIns="0" bIns="0">
              <a:spAutoFit/>
            </a:bodyPr>
            <a:lstStyle/>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New York  </a:t>
              </a:r>
              <a:endParaRPr lang="en-US" sz="1000" dirty="0">
                <a:solidFill>
                  <a:prstClr val="white"/>
                </a:solidFill>
                <a:latin typeface="Arial" pitchFamily="34" charset="0"/>
                <a:ea typeface="+mn-ea"/>
                <a:cs typeface="Arial" pitchFamily="34" charset="0"/>
              </a:endParaRPr>
            </a:p>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February 2–3, 2011</a:t>
              </a:r>
              <a:endParaRPr lang="en-US" sz="1000" dirty="0">
                <a:solidFill>
                  <a:prstClr val="white"/>
                </a:solidFill>
                <a:latin typeface="Arial" pitchFamily="34" charset="0"/>
                <a:ea typeface="+mn-ea"/>
                <a:cs typeface="Arial" pitchFamily="34" charset="0"/>
              </a:endParaRPr>
            </a:p>
          </p:txBody>
        </p:sp>
        <p:grpSp>
          <p:nvGrpSpPr>
            <p:cNvPr id="19" name="Group 7"/>
            <p:cNvGrpSpPr>
              <a:grpSpLocks/>
            </p:cNvGrpSpPr>
            <p:nvPr/>
          </p:nvGrpSpPr>
          <p:grpSpPr bwMode="auto">
            <a:xfrm>
              <a:off x="2070953" y="371475"/>
              <a:ext cx="7523163" cy="1417637"/>
              <a:chOff x="1308" y="748"/>
              <a:chExt cx="4739" cy="893"/>
            </a:xfrm>
          </p:grpSpPr>
          <p:sp>
            <p:nvSpPr>
              <p:cNvPr id="23" name="Rectangle 8"/>
              <p:cNvSpPr>
                <a:spLocks noChangeArrowheads="1"/>
              </p:cNvSpPr>
              <p:nvPr/>
            </p:nvSpPr>
            <p:spPr bwMode="auto">
              <a:xfrm>
                <a:off x="1308" y="748"/>
                <a:ext cx="4739" cy="893"/>
              </a:xfrm>
              <a:prstGeom prst="rect">
                <a:avLst/>
              </a:prstGeom>
              <a:solidFill>
                <a:schemeClr val="accent1"/>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sp>
            <p:nvSpPr>
              <p:cNvPr id="24" name="Rectangle 9"/>
              <p:cNvSpPr>
                <a:spLocks noChangeArrowheads="1"/>
              </p:cNvSpPr>
              <p:nvPr/>
            </p:nvSpPr>
            <p:spPr bwMode="auto">
              <a:xfrm>
                <a:off x="1308" y="1543"/>
                <a:ext cx="4739" cy="98"/>
              </a:xfrm>
              <a:prstGeom prst="rect">
                <a:avLst/>
              </a:prstGeom>
              <a:solidFill>
                <a:srgbClr val="E8810D"/>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grpSp>
        <p:sp>
          <p:nvSpPr>
            <p:cNvPr id="20" name="Text Box 11"/>
            <p:cNvSpPr txBox="1">
              <a:spLocks noChangeArrowheads="1"/>
            </p:cNvSpPr>
            <p:nvPr/>
          </p:nvSpPr>
          <p:spPr bwMode="auto">
            <a:xfrm>
              <a:off x="2291615" y="614362"/>
              <a:ext cx="7226300" cy="886076"/>
            </a:xfrm>
            <a:prstGeom prst="rect">
              <a:avLst/>
            </a:prstGeom>
            <a:noFill/>
            <a:ln w="9525">
              <a:noFill/>
              <a:miter lim="800000"/>
              <a:headEnd/>
              <a:tailEnd/>
            </a:ln>
          </p:spPr>
          <p:txBody>
            <a:bodyPr lIns="0" tIns="0" rIns="0" bIns="0">
              <a:spAutoFit/>
            </a:bodyPr>
            <a:lstStyle/>
            <a:p>
              <a:pPr defTabSz="912599" eaLnBrk="1" hangingPunct="1">
                <a:lnSpc>
                  <a:spcPct val="110000"/>
                </a:lnSpc>
                <a:spcBef>
                  <a:spcPct val="0"/>
                </a:spcBef>
              </a:pPr>
              <a:r>
                <a:rPr lang="en-US" sz="1400" dirty="0">
                  <a:solidFill>
                    <a:prstClr val="white"/>
                  </a:solidFill>
                  <a:latin typeface="Arial" pitchFamily="34" charset="0"/>
                  <a:ea typeface="+mn-ea"/>
                </a:rPr>
                <a:t>J.P. Morgan </a:t>
              </a:r>
              <a:r>
                <a:rPr lang="en-US" sz="1400" dirty="0" smtClean="0">
                  <a:solidFill>
                    <a:prstClr val="white"/>
                  </a:solidFill>
                  <a:latin typeface="Arial" pitchFamily="34" charset="0"/>
                  <a:ea typeface="+mn-ea"/>
                </a:rPr>
                <a:t>Funds Management </a:t>
              </a:r>
              <a:endParaRPr lang="en-US" sz="1400" dirty="0">
                <a:solidFill>
                  <a:prstClr val="white"/>
                </a:solidFill>
                <a:latin typeface="Arial" pitchFamily="34" charset="0"/>
                <a:ea typeface="+mn-ea"/>
              </a:endParaRPr>
            </a:p>
            <a:p>
              <a:pPr defTabSz="912599" eaLnBrk="1" hangingPunct="1">
                <a:lnSpc>
                  <a:spcPct val="110000"/>
                </a:lnSpc>
                <a:spcBef>
                  <a:spcPts val="800"/>
                </a:spcBef>
              </a:pPr>
              <a:r>
                <a:rPr lang="en-US" sz="3500" b="0" dirty="0" smtClean="0">
                  <a:solidFill>
                    <a:prstClr val="white"/>
                  </a:solidFill>
                  <a:latin typeface="Arial" pitchFamily="34" charset="0"/>
                  <a:ea typeface="+mn-ea"/>
                  <a:cs typeface="Arial" charset="0"/>
                </a:rPr>
                <a:t>Investment Forum</a:t>
              </a:r>
              <a:endParaRPr lang="en-US" sz="3500" b="0" dirty="0">
                <a:solidFill>
                  <a:prstClr val="white"/>
                </a:solidFill>
                <a:latin typeface="Arial" pitchFamily="34" charset="0"/>
                <a:ea typeface="+mn-ea"/>
                <a:cs typeface="Arial" charset="0"/>
              </a:endParaRPr>
            </a:p>
          </p:txBody>
        </p:sp>
        <p:pic>
          <p:nvPicPr>
            <p:cNvPr id="22" name="Picture 21" descr="Scroll paper_Investment Forum 2011_Sm.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rot="16200000">
              <a:off x="494687" y="309632"/>
              <a:ext cx="1420813" cy="1550850"/>
            </a:xfrm>
            <a:prstGeom prst="rect">
              <a:avLst/>
            </a:prstGeom>
          </p:spPr>
        </p:pic>
      </p:grpSp>
    </p:spTree>
    <p:extLst>
      <p:ext uri="{BB962C8B-B14F-4D97-AF65-F5344CB8AC3E}">
        <p14:creationId xmlns:p14="http://schemas.microsoft.com/office/powerpoint/2010/main" val="41035673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mp;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9134475"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dirty="0" smtClean="0">
                <a:solidFill>
                  <a:schemeClr val="tx1"/>
                </a:solidFill>
                <a:latin typeface="+mn-lt"/>
                <a:ea typeface="+mn-ea"/>
                <a:cs typeface="+mn-cs"/>
              </a:defRPr>
            </a:lvl1pPr>
            <a:lvl2pPr algn="l" defTabSz="722313" rtl="0" eaLnBrk="0" fontAlgn="base" hangingPunct="0">
              <a:spcBef>
                <a:spcPts val="600"/>
              </a:spcBef>
              <a:spcAft>
                <a:spcPct val="0"/>
              </a:spcAft>
              <a:buClr>
                <a:srgbClr val="6D6E71"/>
              </a:buClr>
              <a:buSzPct val="75000"/>
              <a:defRPr lang="en-US" sz="1700" dirty="0" smtClean="0">
                <a:solidFill>
                  <a:schemeClr val="tx1"/>
                </a:solidFill>
                <a:latin typeface="+mn-lt"/>
              </a:defRPr>
            </a:lvl2pPr>
            <a:lvl3pPr algn="l" defTabSz="722313" rtl="0" eaLnBrk="0" fontAlgn="base" hangingPunct="0">
              <a:spcBef>
                <a:spcPts val="600"/>
              </a:spcBef>
              <a:spcAft>
                <a:spcPct val="0"/>
              </a:spcAft>
              <a:buClr>
                <a:srgbClr val="6D6E71"/>
              </a:buClr>
              <a:buSzPct val="75000"/>
              <a:defRPr lang="en-US" sz="1600" dirty="0" smtClean="0">
                <a:solidFill>
                  <a:schemeClr val="tx1"/>
                </a:solidFill>
                <a:latin typeface="+mn-lt"/>
              </a:defRPr>
            </a:lvl3pPr>
            <a:lvl4pPr algn="l" defTabSz="722313" rtl="0" eaLnBrk="0" fontAlgn="base" hangingPunct="0">
              <a:spcBef>
                <a:spcPts val="600"/>
              </a:spcBef>
              <a:spcAft>
                <a:spcPct val="0"/>
              </a:spcAft>
              <a:buClr>
                <a:srgbClr val="6D6E71"/>
              </a:buClr>
              <a:buSzPct val="75000"/>
              <a:defRPr lang="en-US" sz="1500" dirty="0" smtClean="0">
                <a:solidFill>
                  <a:schemeClr val="tx1"/>
                </a:solidFill>
                <a:latin typeface="+mn-lt"/>
              </a:defRPr>
            </a:lvl4pPr>
            <a:lvl5pPr algn="l" defTabSz="722313" rtl="0" eaLnBrk="0" fontAlgn="base" hangingPunct="0">
              <a:spcBef>
                <a:spcPts val="600"/>
              </a:spcBef>
              <a:spcAft>
                <a:spcPct val="0"/>
              </a:spcAft>
              <a:buClr>
                <a:srgbClr val="6D6E71"/>
              </a:buClr>
              <a:buSzPct val="75000"/>
              <a:defRPr lang="en-US" sz="1200" dirty="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693"/>
          <p:cNvSpPr>
            <a:spLocks noGrp="1" noChangeArrowheads="1"/>
          </p:cNvSpPr>
          <p:nvPr>
            <p:ph type="sldNum" sz="quarter" idx="10"/>
          </p:nvPr>
        </p:nvSpPr>
        <p:spPr/>
        <p:txBody>
          <a:bodyPr/>
          <a:lstStyle>
            <a:lvl1pPr>
              <a:defRPr/>
            </a:lvl1pPr>
          </a:lstStyle>
          <a:p>
            <a:pPr>
              <a:defRPr/>
            </a:pPr>
            <a:fld id="{078583A3-C3FA-42CB-98B0-F20E7E34DA2B}" type="slidenum">
              <a:rPr lang="en-US"/>
              <a:pPr>
                <a:defRPr/>
              </a:pPr>
              <a:t>‹#›</a:t>
            </a:fld>
            <a:endParaRPr lang="en-US" dirty="0"/>
          </a:p>
        </p:txBody>
      </p:sp>
    </p:spTree>
    <p:extLst>
      <p:ext uri="{BB962C8B-B14F-4D97-AF65-F5344CB8AC3E}">
        <p14:creationId xmlns:p14="http://schemas.microsoft.com/office/powerpoint/2010/main" val="1899962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itle &amp; Half-pg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8800"/>
            <a:ext cx="4389438" cy="1246495"/>
          </a:xfrm>
        </p:spPr>
        <p:txBody>
          <a:bodyPr>
            <a:spAutoFit/>
          </a:bodyPr>
          <a:lstStyle>
            <a:lvl1pPr>
              <a:spcBef>
                <a:spcPts val="2000"/>
              </a:spcBef>
              <a:defRPr sz="1800"/>
            </a:lvl1pPr>
            <a:lvl2pPr>
              <a:spcBef>
                <a:spcPts val="600"/>
              </a:spcBef>
              <a:defRPr sz="1700"/>
            </a:lvl2pPr>
            <a:lvl3pPr>
              <a:spcBef>
                <a:spcPts val="600"/>
              </a:spcBef>
              <a:defRPr sz="1600"/>
            </a:lvl3pPr>
            <a:lvl4pPr>
              <a:spcBef>
                <a:spcPts val="600"/>
              </a:spcBef>
              <a:defRPr sz="1500"/>
            </a:lvl4pPr>
            <a:lvl5pPr>
              <a:spcBef>
                <a:spcPts val="6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5211763" y="1828800"/>
            <a:ext cx="4379912"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b="1" dirty="0" smtClean="0">
                <a:solidFill>
                  <a:schemeClr val="tx1"/>
                </a:solidFill>
                <a:latin typeface="+mn-lt"/>
                <a:ea typeface="+mn-ea"/>
                <a:cs typeface="+mn-cs"/>
              </a:defRPr>
            </a:lvl1pPr>
            <a:lvl2pPr algn="l" defTabSz="722313" rtl="0" eaLnBrk="0" fontAlgn="base" hangingPunct="0">
              <a:spcAft>
                <a:spcPct val="0"/>
              </a:spcAft>
              <a:buClr>
                <a:srgbClr val="6D6E71"/>
              </a:buClr>
              <a:buSzPct val="75000"/>
              <a:defRPr lang="en-US" sz="1700" b="1" dirty="0" smtClean="0">
                <a:solidFill>
                  <a:schemeClr val="tx1"/>
                </a:solidFill>
                <a:latin typeface="+mn-lt"/>
                <a:ea typeface="+mn-ea"/>
                <a:cs typeface="+mn-cs"/>
              </a:defRPr>
            </a:lvl2pPr>
            <a:lvl3pPr algn="l" defTabSz="722313" rtl="0" eaLnBrk="0" fontAlgn="base" hangingPunct="0">
              <a:spcAft>
                <a:spcPct val="0"/>
              </a:spcAft>
              <a:buClr>
                <a:srgbClr val="6D6E71"/>
              </a:buClr>
              <a:buSzPct val="75000"/>
              <a:defRPr lang="en-US" sz="1600" b="1" dirty="0" smtClean="0">
                <a:solidFill>
                  <a:schemeClr val="tx1"/>
                </a:solidFill>
                <a:latin typeface="+mn-lt"/>
                <a:ea typeface="+mn-ea"/>
                <a:cs typeface="+mn-cs"/>
              </a:defRPr>
            </a:lvl3pPr>
            <a:lvl4pPr algn="l" defTabSz="722313" rtl="0" eaLnBrk="0" fontAlgn="base" hangingPunct="0">
              <a:spcAft>
                <a:spcPct val="0"/>
              </a:spcAft>
              <a:buClr>
                <a:srgbClr val="6D6E71"/>
              </a:buClr>
              <a:buSzPct val="75000"/>
              <a:defRPr lang="en-US" sz="1500" b="1" dirty="0" smtClean="0">
                <a:solidFill>
                  <a:schemeClr val="tx1"/>
                </a:solidFill>
                <a:latin typeface="+mn-lt"/>
                <a:ea typeface="+mn-ea"/>
                <a:cs typeface="+mn-cs"/>
              </a:defRPr>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693"/>
          <p:cNvSpPr>
            <a:spLocks noGrp="1" noChangeArrowheads="1"/>
          </p:cNvSpPr>
          <p:nvPr>
            <p:ph type="sldNum" sz="quarter" idx="10"/>
          </p:nvPr>
        </p:nvSpPr>
        <p:spPr/>
        <p:txBody>
          <a:bodyPr/>
          <a:lstStyle>
            <a:lvl1pPr>
              <a:defRPr/>
            </a:lvl1pPr>
          </a:lstStyle>
          <a:p>
            <a:pPr>
              <a:defRPr/>
            </a:pPr>
            <a:fld id="{4B8C85BA-0236-44A3-8C9C-1BF495D15675}" type="slidenum">
              <a:rPr lang="en-US"/>
              <a:pPr>
                <a:defRPr/>
              </a:pPr>
              <a:t>‹#›</a:t>
            </a:fld>
            <a:endParaRPr lang="en-US" dirty="0"/>
          </a:p>
        </p:txBody>
      </p:sp>
    </p:spTree>
    <p:extLst>
      <p:ext uri="{BB962C8B-B14F-4D97-AF65-F5344CB8AC3E}">
        <p14:creationId xmlns:p14="http://schemas.microsoft.com/office/powerpoint/2010/main" val="36622662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amp; Multi-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93"/>
          <p:cNvSpPr>
            <a:spLocks noGrp="1" noChangeArrowheads="1"/>
          </p:cNvSpPr>
          <p:nvPr>
            <p:ph type="sldNum" sz="quarter" idx="10"/>
          </p:nvPr>
        </p:nvSpPr>
        <p:spPr/>
        <p:txBody>
          <a:bodyPr/>
          <a:lstStyle>
            <a:lvl1pPr>
              <a:defRPr/>
            </a:lvl1pPr>
          </a:lstStyle>
          <a:p>
            <a:pPr>
              <a:defRPr/>
            </a:pPr>
            <a:fld id="{AFAA3133-0086-4E74-9B13-840B1D12900E}" type="slidenum">
              <a:rPr lang="en-US"/>
              <a:pPr>
                <a:defRPr/>
              </a:pPr>
              <a:t>‹#›</a:t>
            </a:fld>
            <a:endParaRPr lang="en-US" dirty="0"/>
          </a:p>
        </p:txBody>
      </p:sp>
    </p:spTree>
    <p:extLst>
      <p:ext uri="{BB962C8B-B14F-4D97-AF65-F5344CB8AC3E}">
        <p14:creationId xmlns:p14="http://schemas.microsoft.com/office/powerpoint/2010/main" val="22531824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mtClean="0"/>
            </a:lvl1pPr>
          </a:lstStyle>
          <a:p>
            <a:pPr>
              <a:defRPr/>
            </a:pPr>
            <a:fld id="{5615069D-4BCC-4028-8B03-C4818CF0A1BE}" type="slidenum">
              <a:rPr lang="en-US"/>
              <a:pPr>
                <a:defRPr/>
              </a:pPr>
              <a:t>‹#›</a:t>
            </a:fld>
            <a:endParaRPr lang="en-US" dirty="0"/>
          </a:p>
        </p:txBody>
      </p:sp>
    </p:spTree>
    <p:extLst>
      <p:ext uri="{BB962C8B-B14F-4D97-AF65-F5344CB8AC3E}">
        <p14:creationId xmlns:p14="http://schemas.microsoft.com/office/powerpoint/2010/main" val="42761473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4" y="824198"/>
            <a:ext cx="3309144" cy="80225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a:prstGeom prst="rect">
            <a:avLst/>
          </a:prstGeom>
        </p:spPr>
        <p:txBody>
          <a:bodyPr lIns="101846" tIns="50923" rIns="101846" bIns="50923"/>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4" y="1626447"/>
            <a:ext cx="3309144" cy="5316538"/>
          </a:xfrm>
          <a:prstGeom prst="rect">
            <a:avLst/>
          </a:prstGeom>
        </p:spPr>
        <p:txBody>
          <a:bodyPr lIns="101846" tIns="50923" rIns="101846" bIns="50923"/>
          <a:lstStyle>
            <a:lvl1pPr marL="0" indent="0">
              <a:buNone/>
              <a:defRPr sz="1600"/>
            </a:lvl1pPr>
            <a:lvl2pPr marL="509233" indent="0">
              <a:buNone/>
              <a:defRPr sz="1300"/>
            </a:lvl2pPr>
            <a:lvl3pPr marL="1018467" indent="0">
              <a:buNone/>
              <a:defRPr sz="1100"/>
            </a:lvl3pPr>
            <a:lvl4pPr marL="1527701" indent="0">
              <a:buNone/>
              <a:defRPr sz="1000"/>
            </a:lvl4pPr>
            <a:lvl5pPr marL="2036935" indent="0">
              <a:buNone/>
              <a:defRPr sz="1000"/>
            </a:lvl5pPr>
            <a:lvl6pPr marL="2546169" indent="0">
              <a:buNone/>
              <a:defRPr sz="1000"/>
            </a:lvl6pPr>
            <a:lvl7pPr marL="3055400" indent="0">
              <a:buNone/>
              <a:defRPr sz="1000"/>
            </a:lvl7pPr>
            <a:lvl8pPr marL="3564636" indent="0">
              <a:buNone/>
              <a:defRPr sz="1000"/>
            </a:lvl8pPr>
            <a:lvl9pPr marL="4073867" indent="0">
              <a:buNone/>
              <a:defRPr sz="1000"/>
            </a:lvl9pPr>
          </a:lstStyle>
          <a:p>
            <a:pPr lvl="0"/>
            <a:r>
              <a:rPr lang="en-US" smtClean="0"/>
              <a:t>Click to edit Master text styles</a:t>
            </a:r>
          </a:p>
        </p:txBody>
      </p:sp>
      <p:sp>
        <p:nvSpPr>
          <p:cNvPr id="5" name="Rectangle 693"/>
          <p:cNvSpPr>
            <a:spLocks noGrp="1" noChangeArrowheads="1"/>
          </p:cNvSpPr>
          <p:nvPr>
            <p:ph type="sldNum" sz="quarter" idx="4"/>
          </p:nvPr>
        </p:nvSpPr>
        <p:spPr bwMode="auto">
          <a:xfrm>
            <a:off x="4949066" y="7334352"/>
            <a:ext cx="157094" cy="153888"/>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spcBef>
                <a:spcPct val="0"/>
              </a:spcBef>
              <a:defRPr sz="1000" b="0">
                <a:solidFill>
                  <a:srgbClr val="6D6E71"/>
                </a:solidFill>
                <a:latin typeface="Arial" charset="0"/>
              </a:defRPr>
            </a:lvl1pPr>
          </a:lstStyle>
          <a:p>
            <a:pPr>
              <a:defRPr/>
            </a:pPr>
            <a:fld id="{B92AAB2B-13AE-4560-86C2-2806857974A3}" type="slidenum">
              <a:rPr lang="en-US"/>
              <a:pPr>
                <a:defRPr/>
              </a:pPr>
              <a:t>‹#›</a:t>
            </a:fld>
            <a:endParaRPr lang="en-US" dirty="0"/>
          </a:p>
        </p:txBody>
      </p:sp>
    </p:spTree>
    <p:extLst>
      <p:ext uri="{BB962C8B-B14F-4D97-AF65-F5344CB8AC3E}">
        <p14:creationId xmlns:p14="http://schemas.microsoft.com/office/powerpoint/2010/main" val="33201242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754" y="1052010"/>
            <a:ext cx="8884920" cy="36933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4529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157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54380" y="7081520"/>
            <a:ext cx="209550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
        <p:nvSpPr>
          <p:cNvPr id="6" name="Footer Placeholder 5"/>
          <p:cNvSpPr>
            <a:spLocks noGrp="1"/>
          </p:cNvSpPr>
          <p:nvPr>
            <p:ph type="ftr" sz="quarter" idx="11"/>
          </p:nvPr>
        </p:nvSpPr>
        <p:spPr>
          <a:xfrm>
            <a:off x="3436620" y="7081520"/>
            <a:ext cx="318516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Tree>
    <p:extLst>
      <p:ext uri="{BB962C8B-B14F-4D97-AF65-F5344CB8AC3E}">
        <p14:creationId xmlns:p14="http://schemas.microsoft.com/office/powerpoint/2010/main" val="8539700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14"/>
          <p:cNvSpPr>
            <a:spLocks noGrp="1" noChangeArrowheads="1"/>
          </p:cNvSpPr>
          <p:nvPr>
            <p:ph type="sldNum" sz="quarter" idx="10"/>
          </p:nvPr>
        </p:nvSpPr>
        <p:spPr>
          <a:ln/>
        </p:spPr>
        <p:txBody>
          <a:bodyPr/>
          <a:lstStyle>
            <a:lvl1pPr>
              <a:defRPr/>
            </a:lvl1pPr>
          </a:lstStyle>
          <a:p>
            <a:pPr>
              <a:defRPr/>
            </a:pPr>
            <a:fld id="{C9B0E13E-5839-4697-9EA3-0D6B1D9C374E}" type="slidenum">
              <a:rPr lang="en-GB"/>
              <a:pPr>
                <a:defRPr/>
              </a:pPr>
              <a:t>‹#›</a:t>
            </a:fld>
            <a:endParaRPr lang="en-GB" dirty="0"/>
          </a:p>
        </p:txBody>
      </p:sp>
    </p:spTree>
    <p:extLst>
      <p:ext uri="{BB962C8B-B14F-4D97-AF65-F5344CB8AC3E}">
        <p14:creationId xmlns:p14="http://schemas.microsoft.com/office/powerpoint/2010/main" val="40264609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461974"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pic>
        <p:nvPicPr>
          <p:cNvPr id="5"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3314700" y="2100276"/>
            <a:ext cx="3427413" cy="1614487"/>
          </a:xfrm>
        </p:spPr>
        <p:txBody>
          <a:bodyPr bIns="45662" anchorCtr="1"/>
          <a:lstStyle>
            <a:lvl1pPr algn="ctr" defTabSz="911636">
              <a:lnSpc>
                <a:spcPct val="115000"/>
              </a:lnSpc>
              <a:buClr>
                <a:schemeClr val="tx1"/>
              </a:buClr>
              <a:buSzPct val="115000"/>
              <a:buFont typeface="Wingdings" pitchFamily="2" charset="2"/>
              <a:buNone/>
              <a:tabLst>
                <a:tab pos="4685032" algn="l"/>
                <a:tab pos="8678806" algn="r"/>
              </a:tabLst>
              <a:defRPr/>
            </a:lvl1pPr>
          </a:lstStyle>
          <a:p>
            <a:r>
              <a:rPr lang="en-US"/>
              <a:t>Click to edit Master </a:t>
            </a:r>
            <a:br>
              <a:rPr lang="en-US"/>
            </a:br>
            <a:r>
              <a:rPr lang="en-US"/>
              <a:t>title style</a:t>
            </a:r>
          </a:p>
        </p:txBody>
      </p:sp>
      <p:sp>
        <p:nvSpPr>
          <p:cNvPr id="7206" name="Rectangle 38"/>
          <p:cNvSpPr>
            <a:spLocks noGrp="1" noChangeArrowheads="1"/>
          </p:cNvSpPr>
          <p:nvPr>
            <p:ph type="subTitle" sz="quarter" idx="1"/>
          </p:nvPr>
        </p:nvSpPr>
        <p:spPr>
          <a:xfrm>
            <a:off x="3300414" y="3708404"/>
            <a:ext cx="3427412" cy="962025"/>
          </a:xfrm>
        </p:spPr>
        <p:txBody>
          <a:bodyPr lIns="97133" tIns="18264" rIns="97133"/>
          <a:lstStyle>
            <a:lvl1pPr marL="0" indent="0" algn="ctr" defTabSz="911636">
              <a:lnSpc>
                <a:spcPct val="115000"/>
              </a:lnSpc>
              <a:spcBef>
                <a:spcPct val="0"/>
              </a:spcBef>
              <a:buFont typeface="Wingdings" pitchFamily="2" charset="2"/>
              <a:buNone/>
              <a:tabLst>
                <a:tab pos="4079381" algn="r"/>
                <a:tab pos="4685032" algn="l"/>
                <a:tab pos="8678806" algn="r"/>
              </a:tabLst>
              <a:defRPr sz="1600"/>
            </a:lvl1pPr>
          </a:lstStyle>
          <a:p>
            <a:r>
              <a:rPr lang="en-US"/>
              <a:t>Click to edit Master subtitle style</a:t>
            </a:r>
          </a:p>
        </p:txBody>
      </p:sp>
      <p:pic>
        <p:nvPicPr>
          <p:cNvPr id="6" name="Picture 37" descr="I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2149" y="7247319"/>
            <a:ext cx="2159000" cy="268288"/>
          </a:xfrm>
          <a:prstGeom prst="rect">
            <a:avLst/>
          </a:prstGeom>
          <a:noFill/>
          <a:ln w="9525">
            <a:noFill/>
            <a:miter lim="800000"/>
            <a:headEnd/>
            <a:tailEnd/>
          </a:ln>
        </p:spPr>
      </p:pic>
    </p:spTree>
    <p:extLst>
      <p:ext uri="{BB962C8B-B14F-4D97-AF65-F5344CB8AC3E}">
        <p14:creationId xmlns:p14="http://schemas.microsoft.com/office/powerpoint/2010/main" val="13840129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Cover Page)">
    <p:spTree>
      <p:nvGrpSpPr>
        <p:cNvPr id="1" name=""/>
        <p:cNvGrpSpPr/>
        <p:nvPr/>
      </p:nvGrpSpPr>
      <p:grpSpPr>
        <a:xfrm>
          <a:off x="0" y="0"/>
          <a:ext cx="0" cy="0"/>
          <a:chOff x="0" y="0"/>
          <a:chExt cx="0" cy="0"/>
        </a:xfrm>
      </p:grpSpPr>
      <p:pic>
        <p:nvPicPr>
          <p:cNvPr id="4"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5" name="Rectangle 50"/>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7" name="Rectangle 3"/>
          <p:cNvSpPr>
            <a:spLocks noGrp="1" noChangeArrowheads="1"/>
          </p:cNvSpPr>
          <p:nvPr>
            <p:ph type="ctrTitle" sz="quarter"/>
          </p:nvPr>
        </p:nvSpPr>
        <p:spPr>
          <a:xfrm>
            <a:off x="455613" y="3441572"/>
            <a:ext cx="9144000" cy="369332"/>
          </a:xfrm>
          <a:noFill/>
          <a:ln w="9525" algn="ctr">
            <a:noFill/>
            <a:miter lim="800000"/>
            <a:headEnd/>
            <a:tailEnd/>
          </a:ln>
        </p:spPr>
        <p:txBody>
          <a:bodyPr/>
          <a:lstStyle>
            <a:lvl1pPr algn="l" defTabSz="912813" rtl="0" eaLnBrk="0" fontAlgn="base" hangingPunct="0">
              <a:lnSpc>
                <a:spcPct val="100000"/>
              </a:lnSpc>
              <a:spcBef>
                <a:spcPts val="0"/>
              </a:spcBef>
              <a:spcAft>
                <a:spcPct val="0"/>
              </a:spcAft>
              <a:defRPr lang="en-US" sz="2400" b="1" dirty="0">
                <a:solidFill>
                  <a:schemeClr val="accent1"/>
                </a:solidFill>
                <a:latin typeface="+mj-lt"/>
                <a:ea typeface="+mj-ea"/>
                <a:cs typeface="+mj-cs"/>
              </a:defRPr>
            </a:lvl1pPr>
          </a:lstStyle>
          <a:p>
            <a:r>
              <a:rPr lang="en-US" dirty="0" smtClean="0"/>
              <a:t>Click to edit Master title style</a:t>
            </a:r>
            <a:endParaRPr lang="en-US" dirty="0"/>
          </a:p>
        </p:txBody>
      </p:sp>
      <p:sp>
        <p:nvSpPr>
          <p:cNvPr id="9" name="Rectangle 38"/>
          <p:cNvSpPr>
            <a:spLocks noGrp="1" noChangeArrowheads="1"/>
          </p:cNvSpPr>
          <p:nvPr>
            <p:ph type="subTitle" sz="quarter" idx="1"/>
          </p:nvPr>
        </p:nvSpPr>
        <p:spPr>
          <a:xfrm>
            <a:off x="457200" y="4207524"/>
            <a:ext cx="9140825" cy="307777"/>
          </a:xfrm>
          <a:ln algn="ctr"/>
        </p:spPr>
        <p:txBody>
          <a:bodyPr anchor="b">
            <a:spAutoFit/>
          </a:bodyPr>
          <a:lstStyle>
            <a:lvl1pPr marL="0" indent="0" defTabSz="912813">
              <a:spcBef>
                <a:spcPct val="0"/>
              </a:spcBef>
              <a:buClrTx/>
              <a:buSzTx/>
              <a:buFontTx/>
              <a:buNone/>
              <a:defRPr sz="2000"/>
            </a:lvl1pPr>
          </a:lstStyle>
          <a:p>
            <a:r>
              <a:rPr lang="en-US" dirty="0"/>
              <a:t>Click to edit Master subtitle style</a:t>
            </a:r>
          </a:p>
        </p:txBody>
      </p:sp>
      <p:grpSp>
        <p:nvGrpSpPr>
          <p:cNvPr id="16" name="Group 15"/>
          <p:cNvGrpSpPr/>
          <p:nvPr userDrawn="1"/>
        </p:nvGrpSpPr>
        <p:grpSpPr>
          <a:xfrm>
            <a:off x="429669" y="371475"/>
            <a:ext cx="9164447" cy="1423988"/>
            <a:chOff x="429669" y="371475"/>
            <a:chExt cx="9164447" cy="1423988"/>
          </a:xfrm>
        </p:grpSpPr>
        <p:sp>
          <p:nvSpPr>
            <p:cNvPr id="18" name="Text Box 12"/>
            <p:cNvSpPr txBox="1">
              <a:spLocks noChangeArrowheads="1"/>
            </p:cNvSpPr>
            <p:nvPr userDrawn="1"/>
          </p:nvSpPr>
          <p:spPr bwMode="auto">
            <a:xfrm>
              <a:off x="7815943" y="1024844"/>
              <a:ext cx="1615621" cy="346249"/>
            </a:xfrm>
            <a:prstGeom prst="rect">
              <a:avLst/>
            </a:prstGeom>
            <a:noFill/>
            <a:ln w="9525">
              <a:noFill/>
              <a:miter lim="800000"/>
              <a:headEnd/>
              <a:tailEnd/>
            </a:ln>
          </p:spPr>
          <p:txBody>
            <a:bodyPr wrap="square" lIns="0" tIns="0" rIns="0" bIns="0">
              <a:spAutoFit/>
            </a:bodyPr>
            <a:lstStyle/>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New York  </a:t>
              </a:r>
              <a:endParaRPr lang="en-US" sz="1000" dirty="0">
                <a:solidFill>
                  <a:prstClr val="white"/>
                </a:solidFill>
                <a:latin typeface="Arial" pitchFamily="34" charset="0"/>
                <a:ea typeface="+mn-ea"/>
                <a:cs typeface="Arial" pitchFamily="34" charset="0"/>
              </a:endParaRPr>
            </a:p>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February 2–3, 2011</a:t>
              </a:r>
              <a:endParaRPr lang="en-US" sz="1000" dirty="0">
                <a:solidFill>
                  <a:prstClr val="white"/>
                </a:solidFill>
                <a:latin typeface="Arial" pitchFamily="34" charset="0"/>
                <a:ea typeface="+mn-ea"/>
                <a:cs typeface="Arial" pitchFamily="34" charset="0"/>
              </a:endParaRPr>
            </a:p>
          </p:txBody>
        </p:sp>
        <p:grpSp>
          <p:nvGrpSpPr>
            <p:cNvPr id="19" name="Group 7"/>
            <p:cNvGrpSpPr>
              <a:grpSpLocks/>
            </p:cNvGrpSpPr>
            <p:nvPr/>
          </p:nvGrpSpPr>
          <p:grpSpPr bwMode="auto">
            <a:xfrm>
              <a:off x="2070953" y="371475"/>
              <a:ext cx="7523163" cy="1417637"/>
              <a:chOff x="1308" y="748"/>
              <a:chExt cx="4739" cy="893"/>
            </a:xfrm>
          </p:grpSpPr>
          <p:sp>
            <p:nvSpPr>
              <p:cNvPr id="23" name="Rectangle 8"/>
              <p:cNvSpPr>
                <a:spLocks noChangeArrowheads="1"/>
              </p:cNvSpPr>
              <p:nvPr/>
            </p:nvSpPr>
            <p:spPr bwMode="auto">
              <a:xfrm>
                <a:off x="1308" y="748"/>
                <a:ext cx="4739" cy="893"/>
              </a:xfrm>
              <a:prstGeom prst="rect">
                <a:avLst/>
              </a:prstGeom>
              <a:solidFill>
                <a:schemeClr val="accent1"/>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sp>
            <p:nvSpPr>
              <p:cNvPr id="24" name="Rectangle 9"/>
              <p:cNvSpPr>
                <a:spLocks noChangeArrowheads="1"/>
              </p:cNvSpPr>
              <p:nvPr/>
            </p:nvSpPr>
            <p:spPr bwMode="auto">
              <a:xfrm>
                <a:off x="1308" y="1543"/>
                <a:ext cx="4739" cy="98"/>
              </a:xfrm>
              <a:prstGeom prst="rect">
                <a:avLst/>
              </a:prstGeom>
              <a:solidFill>
                <a:srgbClr val="E8810D"/>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grpSp>
        <p:sp>
          <p:nvSpPr>
            <p:cNvPr id="20" name="Text Box 11"/>
            <p:cNvSpPr txBox="1">
              <a:spLocks noChangeArrowheads="1"/>
            </p:cNvSpPr>
            <p:nvPr/>
          </p:nvSpPr>
          <p:spPr bwMode="auto">
            <a:xfrm>
              <a:off x="2291615" y="614362"/>
              <a:ext cx="7226300" cy="886076"/>
            </a:xfrm>
            <a:prstGeom prst="rect">
              <a:avLst/>
            </a:prstGeom>
            <a:noFill/>
            <a:ln w="9525">
              <a:noFill/>
              <a:miter lim="800000"/>
              <a:headEnd/>
              <a:tailEnd/>
            </a:ln>
          </p:spPr>
          <p:txBody>
            <a:bodyPr lIns="0" tIns="0" rIns="0" bIns="0">
              <a:spAutoFit/>
            </a:bodyPr>
            <a:lstStyle/>
            <a:p>
              <a:pPr defTabSz="912599" eaLnBrk="1" hangingPunct="1">
                <a:lnSpc>
                  <a:spcPct val="110000"/>
                </a:lnSpc>
                <a:spcBef>
                  <a:spcPct val="0"/>
                </a:spcBef>
              </a:pPr>
              <a:r>
                <a:rPr lang="en-US" sz="1400" dirty="0">
                  <a:solidFill>
                    <a:prstClr val="white"/>
                  </a:solidFill>
                  <a:latin typeface="Arial" pitchFamily="34" charset="0"/>
                  <a:ea typeface="+mn-ea"/>
                </a:rPr>
                <a:t>J.P. Morgan </a:t>
              </a:r>
              <a:r>
                <a:rPr lang="en-US" sz="1400" dirty="0" smtClean="0">
                  <a:solidFill>
                    <a:prstClr val="white"/>
                  </a:solidFill>
                  <a:latin typeface="Arial" pitchFamily="34" charset="0"/>
                  <a:ea typeface="+mn-ea"/>
                </a:rPr>
                <a:t>Funds Management </a:t>
              </a:r>
              <a:endParaRPr lang="en-US" sz="1400" dirty="0">
                <a:solidFill>
                  <a:prstClr val="white"/>
                </a:solidFill>
                <a:latin typeface="Arial" pitchFamily="34" charset="0"/>
                <a:ea typeface="+mn-ea"/>
              </a:endParaRPr>
            </a:p>
            <a:p>
              <a:pPr defTabSz="912599" eaLnBrk="1" hangingPunct="1">
                <a:lnSpc>
                  <a:spcPct val="110000"/>
                </a:lnSpc>
                <a:spcBef>
                  <a:spcPts val="800"/>
                </a:spcBef>
              </a:pPr>
              <a:r>
                <a:rPr lang="en-US" sz="3500" b="0" dirty="0" smtClean="0">
                  <a:solidFill>
                    <a:prstClr val="white"/>
                  </a:solidFill>
                  <a:latin typeface="Arial" pitchFamily="34" charset="0"/>
                  <a:ea typeface="+mn-ea"/>
                  <a:cs typeface="Arial" charset="0"/>
                </a:rPr>
                <a:t>Investment Forum</a:t>
              </a:r>
              <a:endParaRPr lang="en-US" sz="3500" b="0" dirty="0">
                <a:solidFill>
                  <a:prstClr val="white"/>
                </a:solidFill>
                <a:latin typeface="Arial" pitchFamily="34" charset="0"/>
                <a:ea typeface="+mn-ea"/>
                <a:cs typeface="Arial" charset="0"/>
              </a:endParaRPr>
            </a:p>
          </p:txBody>
        </p:sp>
        <p:pic>
          <p:nvPicPr>
            <p:cNvPr id="22" name="Picture 21" descr="Scroll paper_Investment Forum 2011_Sm.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rot="16200000">
              <a:off x="494687" y="309632"/>
              <a:ext cx="1420813" cy="1550850"/>
            </a:xfrm>
            <a:prstGeom prst="rect">
              <a:avLst/>
            </a:prstGeom>
          </p:spPr>
        </p:pic>
      </p:grpSp>
    </p:spTree>
    <p:extLst>
      <p:ext uri="{BB962C8B-B14F-4D97-AF65-F5344CB8AC3E}">
        <p14:creationId xmlns:p14="http://schemas.microsoft.com/office/powerpoint/2010/main" val="116113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1800" y="314325"/>
            <a:ext cx="9051925" cy="777875"/>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93"/>
          <p:cNvSpPr>
            <a:spLocks noGrp="1" noChangeArrowheads="1"/>
          </p:cNvSpPr>
          <p:nvPr>
            <p:ph type="sldNum" sz="quarter" idx="10"/>
          </p:nvPr>
        </p:nvSpPr>
        <p:spPr bwMode="auto">
          <a:xfrm>
            <a:off x="4968875" y="7307263"/>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mp;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9134475"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dirty="0" smtClean="0">
                <a:solidFill>
                  <a:schemeClr val="tx1"/>
                </a:solidFill>
                <a:latin typeface="+mn-lt"/>
                <a:ea typeface="+mn-ea"/>
                <a:cs typeface="+mn-cs"/>
              </a:defRPr>
            </a:lvl1pPr>
            <a:lvl2pPr algn="l" defTabSz="722313" rtl="0" eaLnBrk="0" fontAlgn="base" hangingPunct="0">
              <a:spcBef>
                <a:spcPts val="600"/>
              </a:spcBef>
              <a:spcAft>
                <a:spcPct val="0"/>
              </a:spcAft>
              <a:buClr>
                <a:srgbClr val="6D6E71"/>
              </a:buClr>
              <a:buSzPct val="75000"/>
              <a:defRPr lang="en-US" sz="1700" dirty="0" smtClean="0">
                <a:solidFill>
                  <a:schemeClr val="tx1"/>
                </a:solidFill>
                <a:latin typeface="+mn-lt"/>
              </a:defRPr>
            </a:lvl2pPr>
            <a:lvl3pPr algn="l" defTabSz="722313" rtl="0" eaLnBrk="0" fontAlgn="base" hangingPunct="0">
              <a:spcBef>
                <a:spcPts val="600"/>
              </a:spcBef>
              <a:spcAft>
                <a:spcPct val="0"/>
              </a:spcAft>
              <a:buClr>
                <a:srgbClr val="6D6E71"/>
              </a:buClr>
              <a:buSzPct val="75000"/>
              <a:defRPr lang="en-US" sz="1600" dirty="0" smtClean="0">
                <a:solidFill>
                  <a:schemeClr val="tx1"/>
                </a:solidFill>
                <a:latin typeface="+mn-lt"/>
              </a:defRPr>
            </a:lvl3pPr>
            <a:lvl4pPr algn="l" defTabSz="722313" rtl="0" eaLnBrk="0" fontAlgn="base" hangingPunct="0">
              <a:spcBef>
                <a:spcPts val="600"/>
              </a:spcBef>
              <a:spcAft>
                <a:spcPct val="0"/>
              </a:spcAft>
              <a:buClr>
                <a:srgbClr val="6D6E71"/>
              </a:buClr>
              <a:buSzPct val="75000"/>
              <a:defRPr lang="en-US" sz="1500" dirty="0" smtClean="0">
                <a:solidFill>
                  <a:schemeClr val="tx1"/>
                </a:solidFill>
                <a:latin typeface="+mn-lt"/>
              </a:defRPr>
            </a:lvl4pPr>
            <a:lvl5pPr algn="l" defTabSz="722313" rtl="0" eaLnBrk="0" fontAlgn="base" hangingPunct="0">
              <a:spcBef>
                <a:spcPts val="600"/>
              </a:spcBef>
              <a:spcAft>
                <a:spcPct val="0"/>
              </a:spcAft>
              <a:buClr>
                <a:srgbClr val="6D6E71"/>
              </a:buClr>
              <a:buSzPct val="75000"/>
              <a:defRPr lang="en-US" sz="1200" dirty="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693"/>
          <p:cNvSpPr>
            <a:spLocks noGrp="1" noChangeArrowheads="1"/>
          </p:cNvSpPr>
          <p:nvPr>
            <p:ph type="sldNum" sz="quarter" idx="10"/>
          </p:nvPr>
        </p:nvSpPr>
        <p:spPr/>
        <p:txBody>
          <a:bodyPr/>
          <a:lstStyle>
            <a:lvl1pPr>
              <a:defRPr/>
            </a:lvl1pPr>
          </a:lstStyle>
          <a:p>
            <a:pPr>
              <a:defRPr/>
            </a:pPr>
            <a:fld id="{078583A3-C3FA-42CB-98B0-F20E7E34DA2B}" type="slidenum">
              <a:rPr lang="en-US"/>
              <a:pPr>
                <a:defRPr/>
              </a:pPr>
              <a:t>‹#›</a:t>
            </a:fld>
            <a:endParaRPr lang="en-US" dirty="0"/>
          </a:p>
        </p:txBody>
      </p:sp>
    </p:spTree>
    <p:extLst>
      <p:ext uri="{BB962C8B-B14F-4D97-AF65-F5344CB8AC3E}">
        <p14:creationId xmlns:p14="http://schemas.microsoft.com/office/powerpoint/2010/main" val="4041135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itle &amp; Half-pg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8800"/>
            <a:ext cx="4389438" cy="1246495"/>
          </a:xfrm>
        </p:spPr>
        <p:txBody>
          <a:bodyPr>
            <a:spAutoFit/>
          </a:bodyPr>
          <a:lstStyle>
            <a:lvl1pPr>
              <a:spcBef>
                <a:spcPts val="2000"/>
              </a:spcBef>
              <a:defRPr sz="1800"/>
            </a:lvl1pPr>
            <a:lvl2pPr>
              <a:spcBef>
                <a:spcPts val="600"/>
              </a:spcBef>
              <a:defRPr sz="1700"/>
            </a:lvl2pPr>
            <a:lvl3pPr>
              <a:spcBef>
                <a:spcPts val="600"/>
              </a:spcBef>
              <a:defRPr sz="1600"/>
            </a:lvl3pPr>
            <a:lvl4pPr>
              <a:spcBef>
                <a:spcPts val="600"/>
              </a:spcBef>
              <a:defRPr sz="1500"/>
            </a:lvl4pPr>
            <a:lvl5pPr>
              <a:spcBef>
                <a:spcPts val="6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5211763" y="1828800"/>
            <a:ext cx="4379912"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b="1" dirty="0" smtClean="0">
                <a:solidFill>
                  <a:schemeClr val="tx1"/>
                </a:solidFill>
                <a:latin typeface="+mn-lt"/>
                <a:ea typeface="+mn-ea"/>
                <a:cs typeface="+mn-cs"/>
              </a:defRPr>
            </a:lvl1pPr>
            <a:lvl2pPr algn="l" defTabSz="722313" rtl="0" eaLnBrk="0" fontAlgn="base" hangingPunct="0">
              <a:spcAft>
                <a:spcPct val="0"/>
              </a:spcAft>
              <a:buClr>
                <a:srgbClr val="6D6E71"/>
              </a:buClr>
              <a:buSzPct val="75000"/>
              <a:defRPr lang="en-US" sz="1700" b="1" dirty="0" smtClean="0">
                <a:solidFill>
                  <a:schemeClr val="tx1"/>
                </a:solidFill>
                <a:latin typeface="+mn-lt"/>
                <a:ea typeface="+mn-ea"/>
                <a:cs typeface="+mn-cs"/>
              </a:defRPr>
            </a:lvl2pPr>
            <a:lvl3pPr algn="l" defTabSz="722313" rtl="0" eaLnBrk="0" fontAlgn="base" hangingPunct="0">
              <a:spcAft>
                <a:spcPct val="0"/>
              </a:spcAft>
              <a:buClr>
                <a:srgbClr val="6D6E71"/>
              </a:buClr>
              <a:buSzPct val="75000"/>
              <a:defRPr lang="en-US" sz="1600" b="1" dirty="0" smtClean="0">
                <a:solidFill>
                  <a:schemeClr val="tx1"/>
                </a:solidFill>
                <a:latin typeface="+mn-lt"/>
                <a:ea typeface="+mn-ea"/>
                <a:cs typeface="+mn-cs"/>
              </a:defRPr>
            </a:lvl3pPr>
            <a:lvl4pPr algn="l" defTabSz="722313" rtl="0" eaLnBrk="0" fontAlgn="base" hangingPunct="0">
              <a:spcAft>
                <a:spcPct val="0"/>
              </a:spcAft>
              <a:buClr>
                <a:srgbClr val="6D6E71"/>
              </a:buClr>
              <a:buSzPct val="75000"/>
              <a:defRPr lang="en-US" sz="1500" b="1" dirty="0" smtClean="0">
                <a:solidFill>
                  <a:schemeClr val="tx1"/>
                </a:solidFill>
                <a:latin typeface="+mn-lt"/>
                <a:ea typeface="+mn-ea"/>
                <a:cs typeface="+mn-cs"/>
              </a:defRPr>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693"/>
          <p:cNvSpPr>
            <a:spLocks noGrp="1" noChangeArrowheads="1"/>
          </p:cNvSpPr>
          <p:nvPr>
            <p:ph type="sldNum" sz="quarter" idx="10"/>
          </p:nvPr>
        </p:nvSpPr>
        <p:spPr/>
        <p:txBody>
          <a:bodyPr/>
          <a:lstStyle>
            <a:lvl1pPr>
              <a:defRPr/>
            </a:lvl1pPr>
          </a:lstStyle>
          <a:p>
            <a:pPr>
              <a:defRPr/>
            </a:pPr>
            <a:fld id="{4B8C85BA-0236-44A3-8C9C-1BF495D15675}" type="slidenum">
              <a:rPr lang="en-US"/>
              <a:pPr>
                <a:defRPr/>
              </a:pPr>
              <a:t>‹#›</a:t>
            </a:fld>
            <a:endParaRPr lang="en-US" dirty="0"/>
          </a:p>
        </p:txBody>
      </p:sp>
    </p:spTree>
    <p:extLst>
      <p:ext uri="{BB962C8B-B14F-4D97-AF65-F5344CB8AC3E}">
        <p14:creationId xmlns:p14="http://schemas.microsoft.com/office/powerpoint/2010/main" val="29167776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amp; Multi-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93"/>
          <p:cNvSpPr>
            <a:spLocks noGrp="1" noChangeArrowheads="1"/>
          </p:cNvSpPr>
          <p:nvPr>
            <p:ph type="sldNum" sz="quarter" idx="10"/>
          </p:nvPr>
        </p:nvSpPr>
        <p:spPr/>
        <p:txBody>
          <a:bodyPr/>
          <a:lstStyle>
            <a:lvl1pPr>
              <a:defRPr/>
            </a:lvl1pPr>
          </a:lstStyle>
          <a:p>
            <a:pPr>
              <a:defRPr/>
            </a:pPr>
            <a:fld id="{AFAA3133-0086-4E74-9B13-840B1D12900E}" type="slidenum">
              <a:rPr lang="en-US"/>
              <a:pPr>
                <a:defRPr/>
              </a:pPr>
              <a:t>‹#›</a:t>
            </a:fld>
            <a:endParaRPr lang="en-US" dirty="0"/>
          </a:p>
        </p:txBody>
      </p:sp>
    </p:spTree>
    <p:extLst>
      <p:ext uri="{BB962C8B-B14F-4D97-AF65-F5344CB8AC3E}">
        <p14:creationId xmlns:p14="http://schemas.microsoft.com/office/powerpoint/2010/main" val="29453458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mtClean="0"/>
            </a:lvl1pPr>
          </a:lstStyle>
          <a:p>
            <a:pPr>
              <a:defRPr/>
            </a:pPr>
            <a:fld id="{5615069D-4BCC-4028-8B03-C4818CF0A1BE}" type="slidenum">
              <a:rPr lang="en-US"/>
              <a:pPr>
                <a:defRPr/>
              </a:pPr>
              <a:t>‹#›</a:t>
            </a:fld>
            <a:endParaRPr lang="en-US" dirty="0"/>
          </a:p>
        </p:txBody>
      </p:sp>
    </p:spTree>
    <p:extLst>
      <p:ext uri="{BB962C8B-B14F-4D97-AF65-F5344CB8AC3E}">
        <p14:creationId xmlns:p14="http://schemas.microsoft.com/office/powerpoint/2010/main" val="18051208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4" y="824198"/>
            <a:ext cx="3309144" cy="80225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a:prstGeom prst="rect">
            <a:avLst/>
          </a:prstGeom>
        </p:spPr>
        <p:txBody>
          <a:bodyPr lIns="101846" tIns="50923" rIns="101846" bIns="50923"/>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4" y="1626447"/>
            <a:ext cx="3309144" cy="5316538"/>
          </a:xfrm>
          <a:prstGeom prst="rect">
            <a:avLst/>
          </a:prstGeom>
        </p:spPr>
        <p:txBody>
          <a:bodyPr lIns="101846" tIns="50923" rIns="101846" bIns="50923"/>
          <a:lstStyle>
            <a:lvl1pPr marL="0" indent="0">
              <a:buNone/>
              <a:defRPr sz="1600"/>
            </a:lvl1pPr>
            <a:lvl2pPr marL="509233" indent="0">
              <a:buNone/>
              <a:defRPr sz="1300"/>
            </a:lvl2pPr>
            <a:lvl3pPr marL="1018467" indent="0">
              <a:buNone/>
              <a:defRPr sz="1100"/>
            </a:lvl3pPr>
            <a:lvl4pPr marL="1527701" indent="0">
              <a:buNone/>
              <a:defRPr sz="1000"/>
            </a:lvl4pPr>
            <a:lvl5pPr marL="2036935" indent="0">
              <a:buNone/>
              <a:defRPr sz="1000"/>
            </a:lvl5pPr>
            <a:lvl6pPr marL="2546169" indent="0">
              <a:buNone/>
              <a:defRPr sz="1000"/>
            </a:lvl6pPr>
            <a:lvl7pPr marL="3055400" indent="0">
              <a:buNone/>
              <a:defRPr sz="1000"/>
            </a:lvl7pPr>
            <a:lvl8pPr marL="3564636" indent="0">
              <a:buNone/>
              <a:defRPr sz="1000"/>
            </a:lvl8pPr>
            <a:lvl9pPr marL="4073867" indent="0">
              <a:buNone/>
              <a:defRPr sz="1000"/>
            </a:lvl9pPr>
          </a:lstStyle>
          <a:p>
            <a:pPr lvl="0"/>
            <a:r>
              <a:rPr lang="en-US" smtClean="0"/>
              <a:t>Click to edit Master text styles</a:t>
            </a:r>
          </a:p>
        </p:txBody>
      </p:sp>
      <p:sp>
        <p:nvSpPr>
          <p:cNvPr id="5" name="Rectangle 693"/>
          <p:cNvSpPr>
            <a:spLocks noGrp="1" noChangeArrowheads="1"/>
          </p:cNvSpPr>
          <p:nvPr>
            <p:ph type="sldNum" sz="quarter" idx="4"/>
          </p:nvPr>
        </p:nvSpPr>
        <p:spPr bwMode="auto">
          <a:xfrm>
            <a:off x="4949066" y="7334352"/>
            <a:ext cx="157094" cy="153888"/>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spcBef>
                <a:spcPct val="0"/>
              </a:spcBef>
              <a:defRPr sz="1000" b="0">
                <a:solidFill>
                  <a:srgbClr val="6D6E71"/>
                </a:solidFill>
                <a:latin typeface="Arial" charset="0"/>
              </a:defRPr>
            </a:lvl1pPr>
          </a:lstStyle>
          <a:p>
            <a:pPr>
              <a:defRPr/>
            </a:pPr>
            <a:fld id="{B92AAB2B-13AE-4560-86C2-2806857974A3}" type="slidenum">
              <a:rPr lang="en-US"/>
              <a:pPr>
                <a:defRPr/>
              </a:pPr>
              <a:t>‹#›</a:t>
            </a:fld>
            <a:endParaRPr lang="en-US" dirty="0"/>
          </a:p>
        </p:txBody>
      </p:sp>
    </p:spTree>
    <p:extLst>
      <p:ext uri="{BB962C8B-B14F-4D97-AF65-F5344CB8AC3E}">
        <p14:creationId xmlns:p14="http://schemas.microsoft.com/office/powerpoint/2010/main" val="21250940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754" y="1052010"/>
            <a:ext cx="8884920" cy="36933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4529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157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54380" y="7081520"/>
            <a:ext cx="209550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
        <p:nvSpPr>
          <p:cNvPr id="6" name="Footer Placeholder 5"/>
          <p:cNvSpPr>
            <a:spLocks noGrp="1"/>
          </p:cNvSpPr>
          <p:nvPr>
            <p:ph type="ftr" sz="quarter" idx="11"/>
          </p:nvPr>
        </p:nvSpPr>
        <p:spPr>
          <a:xfrm>
            <a:off x="3436620" y="7081520"/>
            <a:ext cx="318516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Tree>
    <p:extLst>
      <p:ext uri="{BB962C8B-B14F-4D97-AF65-F5344CB8AC3E}">
        <p14:creationId xmlns:p14="http://schemas.microsoft.com/office/powerpoint/2010/main" val="39965508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14"/>
          <p:cNvSpPr>
            <a:spLocks noGrp="1" noChangeArrowheads="1"/>
          </p:cNvSpPr>
          <p:nvPr>
            <p:ph type="sldNum" sz="quarter" idx="10"/>
          </p:nvPr>
        </p:nvSpPr>
        <p:spPr>
          <a:ln/>
        </p:spPr>
        <p:txBody>
          <a:bodyPr/>
          <a:lstStyle>
            <a:lvl1pPr>
              <a:defRPr/>
            </a:lvl1pPr>
          </a:lstStyle>
          <a:p>
            <a:pPr>
              <a:defRPr/>
            </a:pPr>
            <a:fld id="{C9B0E13E-5839-4697-9EA3-0D6B1D9C374E}" type="slidenum">
              <a:rPr lang="en-GB"/>
              <a:pPr>
                <a:defRPr/>
              </a:pPr>
              <a:t>‹#›</a:t>
            </a:fld>
            <a:endParaRPr lang="en-GB" dirty="0"/>
          </a:p>
        </p:txBody>
      </p:sp>
    </p:spTree>
    <p:extLst>
      <p:ext uri="{BB962C8B-B14F-4D97-AF65-F5344CB8AC3E}">
        <p14:creationId xmlns:p14="http://schemas.microsoft.com/office/powerpoint/2010/main" val="34223369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461974"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pic>
        <p:nvPicPr>
          <p:cNvPr id="5"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3314700" y="2100276"/>
            <a:ext cx="3427413" cy="1614487"/>
          </a:xfrm>
        </p:spPr>
        <p:txBody>
          <a:bodyPr bIns="45662" anchorCtr="1"/>
          <a:lstStyle>
            <a:lvl1pPr algn="ctr" defTabSz="911636">
              <a:lnSpc>
                <a:spcPct val="115000"/>
              </a:lnSpc>
              <a:buClr>
                <a:schemeClr val="tx1"/>
              </a:buClr>
              <a:buSzPct val="115000"/>
              <a:buFont typeface="Wingdings" pitchFamily="2" charset="2"/>
              <a:buNone/>
              <a:tabLst>
                <a:tab pos="4685032" algn="l"/>
                <a:tab pos="8678806" algn="r"/>
              </a:tabLst>
              <a:defRPr/>
            </a:lvl1pPr>
          </a:lstStyle>
          <a:p>
            <a:r>
              <a:rPr lang="en-US"/>
              <a:t>Click to edit Master </a:t>
            </a:r>
            <a:br>
              <a:rPr lang="en-US"/>
            </a:br>
            <a:r>
              <a:rPr lang="en-US"/>
              <a:t>title style</a:t>
            </a:r>
          </a:p>
        </p:txBody>
      </p:sp>
      <p:sp>
        <p:nvSpPr>
          <p:cNvPr id="7206" name="Rectangle 38"/>
          <p:cNvSpPr>
            <a:spLocks noGrp="1" noChangeArrowheads="1"/>
          </p:cNvSpPr>
          <p:nvPr>
            <p:ph type="subTitle" sz="quarter" idx="1"/>
          </p:nvPr>
        </p:nvSpPr>
        <p:spPr>
          <a:xfrm>
            <a:off x="3300414" y="3708404"/>
            <a:ext cx="3427412" cy="962025"/>
          </a:xfrm>
        </p:spPr>
        <p:txBody>
          <a:bodyPr lIns="97133" tIns="18264" rIns="97133"/>
          <a:lstStyle>
            <a:lvl1pPr marL="0" indent="0" algn="ctr" defTabSz="911636">
              <a:lnSpc>
                <a:spcPct val="115000"/>
              </a:lnSpc>
              <a:spcBef>
                <a:spcPct val="0"/>
              </a:spcBef>
              <a:buFont typeface="Wingdings" pitchFamily="2" charset="2"/>
              <a:buNone/>
              <a:tabLst>
                <a:tab pos="4079381" algn="r"/>
                <a:tab pos="4685032" algn="l"/>
                <a:tab pos="8678806" algn="r"/>
              </a:tabLst>
              <a:defRPr sz="1600"/>
            </a:lvl1pPr>
          </a:lstStyle>
          <a:p>
            <a:r>
              <a:rPr lang="en-US"/>
              <a:t>Click to edit Master subtitle style</a:t>
            </a:r>
          </a:p>
        </p:txBody>
      </p:sp>
      <p:pic>
        <p:nvPicPr>
          <p:cNvPr id="6" name="Picture 37" descr="I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2149" y="7247319"/>
            <a:ext cx="2159000" cy="268288"/>
          </a:xfrm>
          <a:prstGeom prst="rect">
            <a:avLst/>
          </a:prstGeom>
          <a:noFill/>
          <a:ln w="9525">
            <a:noFill/>
            <a:miter lim="800000"/>
            <a:headEnd/>
            <a:tailEnd/>
          </a:ln>
        </p:spPr>
      </p:pic>
    </p:spTree>
    <p:extLst>
      <p:ext uri="{BB962C8B-B14F-4D97-AF65-F5344CB8AC3E}">
        <p14:creationId xmlns:p14="http://schemas.microsoft.com/office/powerpoint/2010/main" val="17144845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Cover Page)">
    <p:spTree>
      <p:nvGrpSpPr>
        <p:cNvPr id="1" name=""/>
        <p:cNvGrpSpPr/>
        <p:nvPr/>
      </p:nvGrpSpPr>
      <p:grpSpPr>
        <a:xfrm>
          <a:off x="0" y="0"/>
          <a:ext cx="0" cy="0"/>
          <a:chOff x="0" y="0"/>
          <a:chExt cx="0" cy="0"/>
        </a:xfrm>
      </p:grpSpPr>
      <p:pic>
        <p:nvPicPr>
          <p:cNvPr id="4"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5" name="Rectangle 50"/>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7" name="Rectangle 3"/>
          <p:cNvSpPr>
            <a:spLocks noGrp="1" noChangeArrowheads="1"/>
          </p:cNvSpPr>
          <p:nvPr>
            <p:ph type="ctrTitle" sz="quarter"/>
          </p:nvPr>
        </p:nvSpPr>
        <p:spPr>
          <a:xfrm>
            <a:off x="455613" y="3441572"/>
            <a:ext cx="9144000" cy="369332"/>
          </a:xfrm>
          <a:noFill/>
          <a:ln w="9525" algn="ctr">
            <a:noFill/>
            <a:miter lim="800000"/>
            <a:headEnd/>
            <a:tailEnd/>
          </a:ln>
        </p:spPr>
        <p:txBody>
          <a:bodyPr/>
          <a:lstStyle>
            <a:lvl1pPr algn="l" defTabSz="912813" rtl="0" eaLnBrk="0" fontAlgn="base" hangingPunct="0">
              <a:lnSpc>
                <a:spcPct val="100000"/>
              </a:lnSpc>
              <a:spcBef>
                <a:spcPts val="0"/>
              </a:spcBef>
              <a:spcAft>
                <a:spcPct val="0"/>
              </a:spcAft>
              <a:defRPr lang="en-US" sz="2400" b="1" dirty="0">
                <a:solidFill>
                  <a:schemeClr val="accent1"/>
                </a:solidFill>
                <a:latin typeface="+mj-lt"/>
                <a:ea typeface="+mj-ea"/>
                <a:cs typeface="+mj-cs"/>
              </a:defRPr>
            </a:lvl1pPr>
          </a:lstStyle>
          <a:p>
            <a:r>
              <a:rPr lang="en-US" dirty="0" smtClean="0"/>
              <a:t>Click to edit Master title style</a:t>
            </a:r>
            <a:endParaRPr lang="en-US" dirty="0"/>
          </a:p>
        </p:txBody>
      </p:sp>
      <p:sp>
        <p:nvSpPr>
          <p:cNvPr id="9" name="Rectangle 38"/>
          <p:cNvSpPr>
            <a:spLocks noGrp="1" noChangeArrowheads="1"/>
          </p:cNvSpPr>
          <p:nvPr>
            <p:ph type="subTitle" sz="quarter" idx="1"/>
          </p:nvPr>
        </p:nvSpPr>
        <p:spPr>
          <a:xfrm>
            <a:off x="457200" y="4207524"/>
            <a:ext cx="9140825" cy="307777"/>
          </a:xfrm>
          <a:ln algn="ctr"/>
        </p:spPr>
        <p:txBody>
          <a:bodyPr anchor="b">
            <a:spAutoFit/>
          </a:bodyPr>
          <a:lstStyle>
            <a:lvl1pPr marL="0" indent="0" defTabSz="912813">
              <a:spcBef>
                <a:spcPct val="0"/>
              </a:spcBef>
              <a:buClrTx/>
              <a:buSzTx/>
              <a:buFontTx/>
              <a:buNone/>
              <a:defRPr sz="2000"/>
            </a:lvl1pPr>
          </a:lstStyle>
          <a:p>
            <a:r>
              <a:rPr lang="en-US" dirty="0"/>
              <a:t>Click to edit Master subtitle style</a:t>
            </a:r>
          </a:p>
        </p:txBody>
      </p:sp>
      <p:grpSp>
        <p:nvGrpSpPr>
          <p:cNvPr id="16" name="Group 15"/>
          <p:cNvGrpSpPr/>
          <p:nvPr userDrawn="1"/>
        </p:nvGrpSpPr>
        <p:grpSpPr>
          <a:xfrm>
            <a:off x="429669" y="371475"/>
            <a:ext cx="9164447" cy="1423988"/>
            <a:chOff x="429669" y="371475"/>
            <a:chExt cx="9164447" cy="1423988"/>
          </a:xfrm>
        </p:grpSpPr>
        <p:sp>
          <p:nvSpPr>
            <p:cNvPr id="18" name="Text Box 12"/>
            <p:cNvSpPr txBox="1">
              <a:spLocks noChangeArrowheads="1"/>
            </p:cNvSpPr>
            <p:nvPr userDrawn="1"/>
          </p:nvSpPr>
          <p:spPr bwMode="auto">
            <a:xfrm>
              <a:off x="7815943" y="1024844"/>
              <a:ext cx="1615621" cy="346249"/>
            </a:xfrm>
            <a:prstGeom prst="rect">
              <a:avLst/>
            </a:prstGeom>
            <a:noFill/>
            <a:ln w="9525">
              <a:noFill/>
              <a:miter lim="800000"/>
              <a:headEnd/>
              <a:tailEnd/>
            </a:ln>
          </p:spPr>
          <p:txBody>
            <a:bodyPr wrap="square" lIns="0" tIns="0" rIns="0" bIns="0">
              <a:spAutoFit/>
            </a:bodyPr>
            <a:lstStyle/>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New York  </a:t>
              </a:r>
              <a:endParaRPr lang="en-US" sz="1000" dirty="0">
                <a:solidFill>
                  <a:prstClr val="white"/>
                </a:solidFill>
                <a:latin typeface="Arial" pitchFamily="34" charset="0"/>
                <a:ea typeface="+mn-ea"/>
                <a:cs typeface="Arial" pitchFamily="34" charset="0"/>
              </a:endParaRPr>
            </a:p>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February 2–3, 2011</a:t>
              </a:r>
              <a:endParaRPr lang="en-US" sz="1000" dirty="0">
                <a:solidFill>
                  <a:prstClr val="white"/>
                </a:solidFill>
                <a:latin typeface="Arial" pitchFamily="34" charset="0"/>
                <a:ea typeface="+mn-ea"/>
                <a:cs typeface="Arial" pitchFamily="34" charset="0"/>
              </a:endParaRPr>
            </a:p>
          </p:txBody>
        </p:sp>
        <p:grpSp>
          <p:nvGrpSpPr>
            <p:cNvPr id="19" name="Group 7"/>
            <p:cNvGrpSpPr>
              <a:grpSpLocks/>
            </p:cNvGrpSpPr>
            <p:nvPr/>
          </p:nvGrpSpPr>
          <p:grpSpPr bwMode="auto">
            <a:xfrm>
              <a:off x="2070953" y="371475"/>
              <a:ext cx="7523163" cy="1417637"/>
              <a:chOff x="1308" y="748"/>
              <a:chExt cx="4739" cy="893"/>
            </a:xfrm>
          </p:grpSpPr>
          <p:sp>
            <p:nvSpPr>
              <p:cNvPr id="23" name="Rectangle 8"/>
              <p:cNvSpPr>
                <a:spLocks noChangeArrowheads="1"/>
              </p:cNvSpPr>
              <p:nvPr/>
            </p:nvSpPr>
            <p:spPr bwMode="auto">
              <a:xfrm>
                <a:off x="1308" y="748"/>
                <a:ext cx="4739" cy="893"/>
              </a:xfrm>
              <a:prstGeom prst="rect">
                <a:avLst/>
              </a:prstGeom>
              <a:solidFill>
                <a:schemeClr val="accent1"/>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sp>
            <p:nvSpPr>
              <p:cNvPr id="24" name="Rectangle 9"/>
              <p:cNvSpPr>
                <a:spLocks noChangeArrowheads="1"/>
              </p:cNvSpPr>
              <p:nvPr/>
            </p:nvSpPr>
            <p:spPr bwMode="auto">
              <a:xfrm>
                <a:off x="1308" y="1543"/>
                <a:ext cx="4739" cy="98"/>
              </a:xfrm>
              <a:prstGeom prst="rect">
                <a:avLst/>
              </a:prstGeom>
              <a:solidFill>
                <a:srgbClr val="E8810D"/>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grpSp>
        <p:sp>
          <p:nvSpPr>
            <p:cNvPr id="20" name="Text Box 11"/>
            <p:cNvSpPr txBox="1">
              <a:spLocks noChangeArrowheads="1"/>
            </p:cNvSpPr>
            <p:nvPr/>
          </p:nvSpPr>
          <p:spPr bwMode="auto">
            <a:xfrm>
              <a:off x="2291615" y="614362"/>
              <a:ext cx="7226300" cy="886076"/>
            </a:xfrm>
            <a:prstGeom prst="rect">
              <a:avLst/>
            </a:prstGeom>
            <a:noFill/>
            <a:ln w="9525">
              <a:noFill/>
              <a:miter lim="800000"/>
              <a:headEnd/>
              <a:tailEnd/>
            </a:ln>
          </p:spPr>
          <p:txBody>
            <a:bodyPr lIns="0" tIns="0" rIns="0" bIns="0">
              <a:spAutoFit/>
            </a:bodyPr>
            <a:lstStyle/>
            <a:p>
              <a:pPr defTabSz="912599" eaLnBrk="1" hangingPunct="1">
                <a:lnSpc>
                  <a:spcPct val="110000"/>
                </a:lnSpc>
                <a:spcBef>
                  <a:spcPct val="0"/>
                </a:spcBef>
              </a:pPr>
              <a:r>
                <a:rPr lang="en-US" sz="1400" dirty="0">
                  <a:solidFill>
                    <a:prstClr val="white"/>
                  </a:solidFill>
                  <a:latin typeface="Arial" pitchFamily="34" charset="0"/>
                  <a:ea typeface="+mn-ea"/>
                </a:rPr>
                <a:t>J.P. Morgan </a:t>
              </a:r>
              <a:r>
                <a:rPr lang="en-US" sz="1400" dirty="0" smtClean="0">
                  <a:solidFill>
                    <a:prstClr val="white"/>
                  </a:solidFill>
                  <a:latin typeface="Arial" pitchFamily="34" charset="0"/>
                  <a:ea typeface="+mn-ea"/>
                </a:rPr>
                <a:t>Funds Management </a:t>
              </a:r>
              <a:endParaRPr lang="en-US" sz="1400" dirty="0">
                <a:solidFill>
                  <a:prstClr val="white"/>
                </a:solidFill>
                <a:latin typeface="Arial" pitchFamily="34" charset="0"/>
                <a:ea typeface="+mn-ea"/>
              </a:endParaRPr>
            </a:p>
            <a:p>
              <a:pPr defTabSz="912599" eaLnBrk="1" hangingPunct="1">
                <a:lnSpc>
                  <a:spcPct val="110000"/>
                </a:lnSpc>
                <a:spcBef>
                  <a:spcPts val="800"/>
                </a:spcBef>
              </a:pPr>
              <a:r>
                <a:rPr lang="en-US" sz="3500" b="0" dirty="0" smtClean="0">
                  <a:solidFill>
                    <a:prstClr val="white"/>
                  </a:solidFill>
                  <a:latin typeface="Arial" pitchFamily="34" charset="0"/>
                  <a:ea typeface="+mn-ea"/>
                  <a:cs typeface="Arial" charset="0"/>
                </a:rPr>
                <a:t>Investment Forum</a:t>
              </a:r>
              <a:endParaRPr lang="en-US" sz="3500" b="0" dirty="0">
                <a:solidFill>
                  <a:prstClr val="white"/>
                </a:solidFill>
                <a:latin typeface="Arial" pitchFamily="34" charset="0"/>
                <a:ea typeface="+mn-ea"/>
                <a:cs typeface="Arial" charset="0"/>
              </a:endParaRPr>
            </a:p>
          </p:txBody>
        </p:sp>
        <p:pic>
          <p:nvPicPr>
            <p:cNvPr id="22" name="Picture 21" descr="Scroll paper_Investment Forum 2011_Sm.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rot="16200000">
              <a:off x="494687" y="309632"/>
              <a:ext cx="1420813" cy="1550850"/>
            </a:xfrm>
            <a:prstGeom prst="rect">
              <a:avLst/>
            </a:prstGeom>
          </p:spPr>
        </p:pic>
      </p:grpSp>
    </p:spTree>
    <p:extLst>
      <p:ext uri="{BB962C8B-B14F-4D97-AF65-F5344CB8AC3E}">
        <p14:creationId xmlns:p14="http://schemas.microsoft.com/office/powerpoint/2010/main" val="5669703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mp;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9134475"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dirty="0" smtClean="0">
                <a:solidFill>
                  <a:schemeClr val="tx1"/>
                </a:solidFill>
                <a:latin typeface="+mn-lt"/>
                <a:ea typeface="+mn-ea"/>
                <a:cs typeface="+mn-cs"/>
              </a:defRPr>
            </a:lvl1pPr>
            <a:lvl2pPr algn="l" defTabSz="722313" rtl="0" eaLnBrk="0" fontAlgn="base" hangingPunct="0">
              <a:spcBef>
                <a:spcPts val="600"/>
              </a:spcBef>
              <a:spcAft>
                <a:spcPct val="0"/>
              </a:spcAft>
              <a:buClr>
                <a:srgbClr val="6D6E71"/>
              </a:buClr>
              <a:buSzPct val="75000"/>
              <a:defRPr lang="en-US" sz="1700" dirty="0" smtClean="0">
                <a:solidFill>
                  <a:schemeClr val="tx1"/>
                </a:solidFill>
                <a:latin typeface="+mn-lt"/>
              </a:defRPr>
            </a:lvl2pPr>
            <a:lvl3pPr algn="l" defTabSz="722313" rtl="0" eaLnBrk="0" fontAlgn="base" hangingPunct="0">
              <a:spcBef>
                <a:spcPts val="600"/>
              </a:spcBef>
              <a:spcAft>
                <a:spcPct val="0"/>
              </a:spcAft>
              <a:buClr>
                <a:srgbClr val="6D6E71"/>
              </a:buClr>
              <a:buSzPct val="75000"/>
              <a:defRPr lang="en-US" sz="1600" dirty="0" smtClean="0">
                <a:solidFill>
                  <a:schemeClr val="tx1"/>
                </a:solidFill>
                <a:latin typeface="+mn-lt"/>
              </a:defRPr>
            </a:lvl3pPr>
            <a:lvl4pPr algn="l" defTabSz="722313" rtl="0" eaLnBrk="0" fontAlgn="base" hangingPunct="0">
              <a:spcBef>
                <a:spcPts val="600"/>
              </a:spcBef>
              <a:spcAft>
                <a:spcPct val="0"/>
              </a:spcAft>
              <a:buClr>
                <a:srgbClr val="6D6E71"/>
              </a:buClr>
              <a:buSzPct val="75000"/>
              <a:defRPr lang="en-US" sz="1500" dirty="0" smtClean="0">
                <a:solidFill>
                  <a:schemeClr val="tx1"/>
                </a:solidFill>
                <a:latin typeface="+mn-lt"/>
              </a:defRPr>
            </a:lvl4pPr>
            <a:lvl5pPr algn="l" defTabSz="722313" rtl="0" eaLnBrk="0" fontAlgn="base" hangingPunct="0">
              <a:spcBef>
                <a:spcPts val="600"/>
              </a:spcBef>
              <a:spcAft>
                <a:spcPct val="0"/>
              </a:spcAft>
              <a:buClr>
                <a:srgbClr val="6D6E71"/>
              </a:buClr>
              <a:buSzPct val="75000"/>
              <a:defRPr lang="en-US" sz="1200" dirty="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693"/>
          <p:cNvSpPr>
            <a:spLocks noGrp="1" noChangeArrowheads="1"/>
          </p:cNvSpPr>
          <p:nvPr>
            <p:ph type="sldNum" sz="quarter" idx="10"/>
          </p:nvPr>
        </p:nvSpPr>
        <p:spPr/>
        <p:txBody>
          <a:bodyPr/>
          <a:lstStyle>
            <a:lvl1pPr>
              <a:defRPr/>
            </a:lvl1pPr>
          </a:lstStyle>
          <a:p>
            <a:pPr>
              <a:defRPr/>
            </a:pPr>
            <a:fld id="{078583A3-C3FA-42CB-98B0-F20E7E34DA2B}" type="slidenum">
              <a:rPr lang="en-US"/>
              <a:pPr>
                <a:defRPr/>
              </a:pPr>
              <a:t>‹#›</a:t>
            </a:fld>
            <a:endParaRPr lang="en-US" dirty="0"/>
          </a:p>
        </p:txBody>
      </p:sp>
    </p:spTree>
    <p:extLst>
      <p:ext uri="{BB962C8B-B14F-4D97-AF65-F5344CB8AC3E}">
        <p14:creationId xmlns:p14="http://schemas.microsoft.com/office/powerpoint/2010/main" val="409777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693"/>
          <p:cNvSpPr>
            <a:spLocks noGrp="1" noChangeArrowheads="1"/>
          </p:cNvSpPr>
          <p:nvPr>
            <p:ph type="sldNum" sz="quarter" idx="4"/>
          </p:nvPr>
        </p:nvSpPr>
        <p:spPr bwMode="auto">
          <a:xfrm>
            <a:off x="4968875" y="7307263"/>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itle &amp; Half-pg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8800"/>
            <a:ext cx="4389438" cy="1246495"/>
          </a:xfrm>
        </p:spPr>
        <p:txBody>
          <a:bodyPr>
            <a:spAutoFit/>
          </a:bodyPr>
          <a:lstStyle>
            <a:lvl1pPr>
              <a:spcBef>
                <a:spcPts val="2000"/>
              </a:spcBef>
              <a:defRPr sz="1800"/>
            </a:lvl1pPr>
            <a:lvl2pPr>
              <a:spcBef>
                <a:spcPts val="600"/>
              </a:spcBef>
              <a:defRPr sz="1700"/>
            </a:lvl2pPr>
            <a:lvl3pPr>
              <a:spcBef>
                <a:spcPts val="600"/>
              </a:spcBef>
              <a:defRPr sz="1600"/>
            </a:lvl3pPr>
            <a:lvl4pPr>
              <a:spcBef>
                <a:spcPts val="600"/>
              </a:spcBef>
              <a:defRPr sz="1500"/>
            </a:lvl4pPr>
            <a:lvl5pPr>
              <a:spcBef>
                <a:spcPts val="6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5211763" y="1828800"/>
            <a:ext cx="4379912"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b="1" dirty="0" smtClean="0">
                <a:solidFill>
                  <a:schemeClr val="tx1"/>
                </a:solidFill>
                <a:latin typeface="+mn-lt"/>
                <a:ea typeface="+mn-ea"/>
                <a:cs typeface="+mn-cs"/>
              </a:defRPr>
            </a:lvl1pPr>
            <a:lvl2pPr algn="l" defTabSz="722313" rtl="0" eaLnBrk="0" fontAlgn="base" hangingPunct="0">
              <a:spcAft>
                <a:spcPct val="0"/>
              </a:spcAft>
              <a:buClr>
                <a:srgbClr val="6D6E71"/>
              </a:buClr>
              <a:buSzPct val="75000"/>
              <a:defRPr lang="en-US" sz="1700" b="1" dirty="0" smtClean="0">
                <a:solidFill>
                  <a:schemeClr val="tx1"/>
                </a:solidFill>
                <a:latin typeface="+mn-lt"/>
                <a:ea typeface="+mn-ea"/>
                <a:cs typeface="+mn-cs"/>
              </a:defRPr>
            </a:lvl2pPr>
            <a:lvl3pPr algn="l" defTabSz="722313" rtl="0" eaLnBrk="0" fontAlgn="base" hangingPunct="0">
              <a:spcAft>
                <a:spcPct val="0"/>
              </a:spcAft>
              <a:buClr>
                <a:srgbClr val="6D6E71"/>
              </a:buClr>
              <a:buSzPct val="75000"/>
              <a:defRPr lang="en-US" sz="1600" b="1" dirty="0" smtClean="0">
                <a:solidFill>
                  <a:schemeClr val="tx1"/>
                </a:solidFill>
                <a:latin typeface="+mn-lt"/>
                <a:ea typeface="+mn-ea"/>
                <a:cs typeface="+mn-cs"/>
              </a:defRPr>
            </a:lvl3pPr>
            <a:lvl4pPr algn="l" defTabSz="722313" rtl="0" eaLnBrk="0" fontAlgn="base" hangingPunct="0">
              <a:spcAft>
                <a:spcPct val="0"/>
              </a:spcAft>
              <a:buClr>
                <a:srgbClr val="6D6E71"/>
              </a:buClr>
              <a:buSzPct val="75000"/>
              <a:defRPr lang="en-US" sz="1500" b="1" dirty="0" smtClean="0">
                <a:solidFill>
                  <a:schemeClr val="tx1"/>
                </a:solidFill>
                <a:latin typeface="+mn-lt"/>
                <a:ea typeface="+mn-ea"/>
                <a:cs typeface="+mn-cs"/>
              </a:defRPr>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693"/>
          <p:cNvSpPr>
            <a:spLocks noGrp="1" noChangeArrowheads="1"/>
          </p:cNvSpPr>
          <p:nvPr>
            <p:ph type="sldNum" sz="quarter" idx="10"/>
          </p:nvPr>
        </p:nvSpPr>
        <p:spPr/>
        <p:txBody>
          <a:bodyPr/>
          <a:lstStyle>
            <a:lvl1pPr>
              <a:defRPr/>
            </a:lvl1pPr>
          </a:lstStyle>
          <a:p>
            <a:pPr>
              <a:defRPr/>
            </a:pPr>
            <a:fld id="{4B8C85BA-0236-44A3-8C9C-1BF495D15675}" type="slidenum">
              <a:rPr lang="en-US"/>
              <a:pPr>
                <a:defRPr/>
              </a:pPr>
              <a:t>‹#›</a:t>
            </a:fld>
            <a:endParaRPr lang="en-US" dirty="0"/>
          </a:p>
        </p:txBody>
      </p:sp>
    </p:spTree>
    <p:extLst>
      <p:ext uri="{BB962C8B-B14F-4D97-AF65-F5344CB8AC3E}">
        <p14:creationId xmlns:p14="http://schemas.microsoft.com/office/powerpoint/2010/main" val="5352882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amp; Multi-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93"/>
          <p:cNvSpPr>
            <a:spLocks noGrp="1" noChangeArrowheads="1"/>
          </p:cNvSpPr>
          <p:nvPr>
            <p:ph type="sldNum" sz="quarter" idx="10"/>
          </p:nvPr>
        </p:nvSpPr>
        <p:spPr/>
        <p:txBody>
          <a:bodyPr/>
          <a:lstStyle>
            <a:lvl1pPr>
              <a:defRPr/>
            </a:lvl1pPr>
          </a:lstStyle>
          <a:p>
            <a:pPr>
              <a:defRPr/>
            </a:pPr>
            <a:fld id="{AFAA3133-0086-4E74-9B13-840B1D12900E}" type="slidenum">
              <a:rPr lang="en-US"/>
              <a:pPr>
                <a:defRPr/>
              </a:pPr>
              <a:t>‹#›</a:t>
            </a:fld>
            <a:endParaRPr lang="en-US" dirty="0"/>
          </a:p>
        </p:txBody>
      </p:sp>
    </p:spTree>
    <p:extLst>
      <p:ext uri="{BB962C8B-B14F-4D97-AF65-F5344CB8AC3E}">
        <p14:creationId xmlns:p14="http://schemas.microsoft.com/office/powerpoint/2010/main" val="3995726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mtClean="0"/>
            </a:lvl1pPr>
          </a:lstStyle>
          <a:p>
            <a:pPr>
              <a:defRPr/>
            </a:pPr>
            <a:fld id="{5615069D-4BCC-4028-8B03-C4818CF0A1BE}" type="slidenum">
              <a:rPr lang="en-US"/>
              <a:pPr>
                <a:defRPr/>
              </a:pPr>
              <a:t>‹#›</a:t>
            </a:fld>
            <a:endParaRPr lang="en-US" dirty="0"/>
          </a:p>
        </p:txBody>
      </p:sp>
    </p:spTree>
    <p:extLst>
      <p:ext uri="{BB962C8B-B14F-4D97-AF65-F5344CB8AC3E}">
        <p14:creationId xmlns:p14="http://schemas.microsoft.com/office/powerpoint/2010/main" val="22882149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4" y="824198"/>
            <a:ext cx="3309144" cy="80225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a:prstGeom prst="rect">
            <a:avLst/>
          </a:prstGeom>
        </p:spPr>
        <p:txBody>
          <a:bodyPr lIns="101846" tIns="50923" rIns="101846" bIns="50923"/>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4" y="1626447"/>
            <a:ext cx="3309144" cy="5316538"/>
          </a:xfrm>
          <a:prstGeom prst="rect">
            <a:avLst/>
          </a:prstGeom>
        </p:spPr>
        <p:txBody>
          <a:bodyPr lIns="101846" tIns="50923" rIns="101846" bIns="50923"/>
          <a:lstStyle>
            <a:lvl1pPr marL="0" indent="0">
              <a:buNone/>
              <a:defRPr sz="1600"/>
            </a:lvl1pPr>
            <a:lvl2pPr marL="509233" indent="0">
              <a:buNone/>
              <a:defRPr sz="1300"/>
            </a:lvl2pPr>
            <a:lvl3pPr marL="1018467" indent="0">
              <a:buNone/>
              <a:defRPr sz="1100"/>
            </a:lvl3pPr>
            <a:lvl4pPr marL="1527701" indent="0">
              <a:buNone/>
              <a:defRPr sz="1000"/>
            </a:lvl4pPr>
            <a:lvl5pPr marL="2036935" indent="0">
              <a:buNone/>
              <a:defRPr sz="1000"/>
            </a:lvl5pPr>
            <a:lvl6pPr marL="2546169" indent="0">
              <a:buNone/>
              <a:defRPr sz="1000"/>
            </a:lvl6pPr>
            <a:lvl7pPr marL="3055400" indent="0">
              <a:buNone/>
              <a:defRPr sz="1000"/>
            </a:lvl7pPr>
            <a:lvl8pPr marL="3564636" indent="0">
              <a:buNone/>
              <a:defRPr sz="1000"/>
            </a:lvl8pPr>
            <a:lvl9pPr marL="4073867" indent="0">
              <a:buNone/>
              <a:defRPr sz="1000"/>
            </a:lvl9pPr>
          </a:lstStyle>
          <a:p>
            <a:pPr lvl="0"/>
            <a:r>
              <a:rPr lang="en-US" smtClean="0"/>
              <a:t>Click to edit Master text styles</a:t>
            </a:r>
          </a:p>
        </p:txBody>
      </p:sp>
      <p:sp>
        <p:nvSpPr>
          <p:cNvPr id="5" name="Rectangle 693"/>
          <p:cNvSpPr>
            <a:spLocks noGrp="1" noChangeArrowheads="1"/>
          </p:cNvSpPr>
          <p:nvPr>
            <p:ph type="sldNum" sz="quarter" idx="4"/>
          </p:nvPr>
        </p:nvSpPr>
        <p:spPr bwMode="auto">
          <a:xfrm>
            <a:off x="4949066" y="7334352"/>
            <a:ext cx="157094" cy="153888"/>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spcBef>
                <a:spcPct val="0"/>
              </a:spcBef>
              <a:defRPr sz="1000" b="0">
                <a:solidFill>
                  <a:srgbClr val="6D6E71"/>
                </a:solidFill>
                <a:latin typeface="Arial" charset="0"/>
              </a:defRPr>
            </a:lvl1pPr>
          </a:lstStyle>
          <a:p>
            <a:pPr>
              <a:defRPr/>
            </a:pPr>
            <a:fld id="{B92AAB2B-13AE-4560-86C2-2806857974A3}" type="slidenum">
              <a:rPr lang="en-US"/>
              <a:pPr>
                <a:defRPr/>
              </a:pPr>
              <a:t>‹#›</a:t>
            </a:fld>
            <a:endParaRPr lang="en-US" dirty="0"/>
          </a:p>
        </p:txBody>
      </p:sp>
    </p:spTree>
    <p:extLst>
      <p:ext uri="{BB962C8B-B14F-4D97-AF65-F5344CB8AC3E}">
        <p14:creationId xmlns:p14="http://schemas.microsoft.com/office/powerpoint/2010/main" val="2443553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754" y="1052010"/>
            <a:ext cx="8884920" cy="36933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4529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157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54380" y="7081520"/>
            <a:ext cx="209550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
        <p:nvSpPr>
          <p:cNvPr id="6" name="Footer Placeholder 5"/>
          <p:cNvSpPr>
            <a:spLocks noGrp="1"/>
          </p:cNvSpPr>
          <p:nvPr>
            <p:ph type="ftr" sz="quarter" idx="11"/>
          </p:nvPr>
        </p:nvSpPr>
        <p:spPr>
          <a:xfrm>
            <a:off x="3436620" y="7081520"/>
            <a:ext cx="318516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Tree>
    <p:extLst>
      <p:ext uri="{BB962C8B-B14F-4D97-AF65-F5344CB8AC3E}">
        <p14:creationId xmlns:p14="http://schemas.microsoft.com/office/powerpoint/2010/main" val="19900188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14"/>
          <p:cNvSpPr>
            <a:spLocks noGrp="1" noChangeArrowheads="1"/>
          </p:cNvSpPr>
          <p:nvPr>
            <p:ph type="sldNum" sz="quarter" idx="10"/>
          </p:nvPr>
        </p:nvSpPr>
        <p:spPr>
          <a:ln/>
        </p:spPr>
        <p:txBody>
          <a:bodyPr/>
          <a:lstStyle>
            <a:lvl1pPr>
              <a:defRPr/>
            </a:lvl1pPr>
          </a:lstStyle>
          <a:p>
            <a:pPr>
              <a:defRPr/>
            </a:pPr>
            <a:fld id="{C9B0E13E-5839-4697-9EA3-0D6B1D9C374E}" type="slidenum">
              <a:rPr lang="en-GB"/>
              <a:pPr>
                <a:defRPr/>
              </a:pPr>
              <a:t>‹#›</a:t>
            </a:fld>
            <a:endParaRPr lang="en-GB" dirty="0"/>
          </a:p>
        </p:txBody>
      </p:sp>
    </p:spTree>
    <p:extLst>
      <p:ext uri="{BB962C8B-B14F-4D97-AF65-F5344CB8AC3E}">
        <p14:creationId xmlns:p14="http://schemas.microsoft.com/office/powerpoint/2010/main" val="7085895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461974"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pic>
        <p:nvPicPr>
          <p:cNvPr id="5"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3314700" y="2100276"/>
            <a:ext cx="3427413" cy="1614487"/>
          </a:xfrm>
        </p:spPr>
        <p:txBody>
          <a:bodyPr bIns="45662" anchorCtr="1"/>
          <a:lstStyle>
            <a:lvl1pPr algn="ctr" defTabSz="911636">
              <a:lnSpc>
                <a:spcPct val="115000"/>
              </a:lnSpc>
              <a:buClr>
                <a:schemeClr val="tx1"/>
              </a:buClr>
              <a:buSzPct val="115000"/>
              <a:buFont typeface="Wingdings" pitchFamily="2" charset="2"/>
              <a:buNone/>
              <a:tabLst>
                <a:tab pos="4685032" algn="l"/>
                <a:tab pos="8678806" algn="r"/>
              </a:tabLst>
              <a:defRPr/>
            </a:lvl1pPr>
          </a:lstStyle>
          <a:p>
            <a:r>
              <a:rPr lang="en-US"/>
              <a:t>Click to edit Master </a:t>
            </a:r>
            <a:br>
              <a:rPr lang="en-US"/>
            </a:br>
            <a:r>
              <a:rPr lang="en-US"/>
              <a:t>title style</a:t>
            </a:r>
          </a:p>
        </p:txBody>
      </p:sp>
      <p:sp>
        <p:nvSpPr>
          <p:cNvPr id="7206" name="Rectangle 38"/>
          <p:cNvSpPr>
            <a:spLocks noGrp="1" noChangeArrowheads="1"/>
          </p:cNvSpPr>
          <p:nvPr>
            <p:ph type="subTitle" sz="quarter" idx="1"/>
          </p:nvPr>
        </p:nvSpPr>
        <p:spPr>
          <a:xfrm>
            <a:off x="3300414" y="3708404"/>
            <a:ext cx="3427412" cy="962025"/>
          </a:xfrm>
        </p:spPr>
        <p:txBody>
          <a:bodyPr lIns="97133" tIns="18264" rIns="97133"/>
          <a:lstStyle>
            <a:lvl1pPr marL="0" indent="0" algn="ctr" defTabSz="911636">
              <a:lnSpc>
                <a:spcPct val="115000"/>
              </a:lnSpc>
              <a:spcBef>
                <a:spcPct val="0"/>
              </a:spcBef>
              <a:buFont typeface="Wingdings" pitchFamily="2" charset="2"/>
              <a:buNone/>
              <a:tabLst>
                <a:tab pos="4079381" algn="r"/>
                <a:tab pos="4685032" algn="l"/>
                <a:tab pos="8678806" algn="r"/>
              </a:tabLst>
              <a:defRPr sz="1600"/>
            </a:lvl1pPr>
          </a:lstStyle>
          <a:p>
            <a:r>
              <a:rPr lang="en-US"/>
              <a:t>Click to edit Master subtitle style</a:t>
            </a:r>
          </a:p>
        </p:txBody>
      </p:sp>
      <p:pic>
        <p:nvPicPr>
          <p:cNvPr id="6" name="Picture 37" descr="I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2149" y="7247319"/>
            <a:ext cx="2159000" cy="268288"/>
          </a:xfrm>
          <a:prstGeom prst="rect">
            <a:avLst/>
          </a:prstGeom>
          <a:noFill/>
          <a:ln w="9525">
            <a:noFill/>
            <a:miter lim="800000"/>
            <a:headEnd/>
            <a:tailEnd/>
          </a:ln>
        </p:spPr>
      </p:pic>
    </p:spTree>
    <p:extLst>
      <p:ext uri="{BB962C8B-B14F-4D97-AF65-F5344CB8AC3E}">
        <p14:creationId xmlns:p14="http://schemas.microsoft.com/office/powerpoint/2010/main" val="36063059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Cover Page)">
    <p:spTree>
      <p:nvGrpSpPr>
        <p:cNvPr id="1" name=""/>
        <p:cNvGrpSpPr/>
        <p:nvPr/>
      </p:nvGrpSpPr>
      <p:grpSpPr>
        <a:xfrm>
          <a:off x="0" y="0"/>
          <a:ext cx="0" cy="0"/>
          <a:chOff x="0" y="0"/>
          <a:chExt cx="0" cy="0"/>
        </a:xfrm>
      </p:grpSpPr>
      <p:pic>
        <p:nvPicPr>
          <p:cNvPr id="4"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5" name="Rectangle 50"/>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7" name="Rectangle 3"/>
          <p:cNvSpPr>
            <a:spLocks noGrp="1" noChangeArrowheads="1"/>
          </p:cNvSpPr>
          <p:nvPr>
            <p:ph type="ctrTitle" sz="quarter"/>
          </p:nvPr>
        </p:nvSpPr>
        <p:spPr>
          <a:xfrm>
            <a:off x="455613" y="3441572"/>
            <a:ext cx="9144000" cy="369332"/>
          </a:xfrm>
          <a:noFill/>
          <a:ln w="9525" algn="ctr">
            <a:noFill/>
            <a:miter lim="800000"/>
            <a:headEnd/>
            <a:tailEnd/>
          </a:ln>
        </p:spPr>
        <p:txBody>
          <a:bodyPr/>
          <a:lstStyle>
            <a:lvl1pPr algn="l" defTabSz="912813" rtl="0" eaLnBrk="0" fontAlgn="base" hangingPunct="0">
              <a:lnSpc>
                <a:spcPct val="100000"/>
              </a:lnSpc>
              <a:spcBef>
                <a:spcPts val="0"/>
              </a:spcBef>
              <a:spcAft>
                <a:spcPct val="0"/>
              </a:spcAft>
              <a:defRPr lang="en-US" sz="2400" b="1" dirty="0">
                <a:solidFill>
                  <a:schemeClr val="accent1"/>
                </a:solidFill>
                <a:latin typeface="+mj-lt"/>
                <a:ea typeface="+mj-ea"/>
                <a:cs typeface="+mj-cs"/>
              </a:defRPr>
            </a:lvl1pPr>
          </a:lstStyle>
          <a:p>
            <a:r>
              <a:rPr lang="en-US" dirty="0" smtClean="0"/>
              <a:t>Click to edit Master title style</a:t>
            </a:r>
            <a:endParaRPr lang="en-US" dirty="0"/>
          </a:p>
        </p:txBody>
      </p:sp>
      <p:sp>
        <p:nvSpPr>
          <p:cNvPr id="9" name="Rectangle 38"/>
          <p:cNvSpPr>
            <a:spLocks noGrp="1" noChangeArrowheads="1"/>
          </p:cNvSpPr>
          <p:nvPr>
            <p:ph type="subTitle" sz="quarter" idx="1"/>
          </p:nvPr>
        </p:nvSpPr>
        <p:spPr>
          <a:xfrm>
            <a:off x="457200" y="4207524"/>
            <a:ext cx="9140825" cy="307777"/>
          </a:xfrm>
          <a:ln algn="ctr"/>
        </p:spPr>
        <p:txBody>
          <a:bodyPr anchor="b">
            <a:spAutoFit/>
          </a:bodyPr>
          <a:lstStyle>
            <a:lvl1pPr marL="0" indent="0" defTabSz="912813">
              <a:spcBef>
                <a:spcPct val="0"/>
              </a:spcBef>
              <a:buClrTx/>
              <a:buSzTx/>
              <a:buFontTx/>
              <a:buNone/>
              <a:defRPr sz="2000"/>
            </a:lvl1pPr>
          </a:lstStyle>
          <a:p>
            <a:r>
              <a:rPr lang="en-US" dirty="0"/>
              <a:t>Click to edit Master subtitle style</a:t>
            </a:r>
          </a:p>
        </p:txBody>
      </p:sp>
      <p:grpSp>
        <p:nvGrpSpPr>
          <p:cNvPr id="16" name="Group 15"/>
          <p:cNvGrpSpPr/>
          <p:nvPr userDrawn="1"/>
        </p:nvGrpSpPr>
        <p:grpSpPr>
          <a:xfrm>
            <a:off x="429669" y="371475"/>
            <a:ext cx="9164447" cy="1423988"/>
            <a:chOff x="429669" y="371475"/>
            <a:chExt cx="9164447" cy="1423988"/>
          </a:xfrm>
        </p:grpSpPr>
        <p:sp>
          <p:nvSpPr>
            <p:cNvPr id="18" name="Text Box 12"/>
            <p:cNvSpPr txBox="1">
              <a:spLocks noChangeArrowheads="1"/>
            </p:cNvSpPr>
            <p:nvPr userDrawn="1"/>
          </p:nvSpPr>
          <p:spPr bwMode="auto">
            <a:xfrm>
              <a:off x="7815943" y="1024844"/>
              <a:ext cx="1615621" cy="346249"/>
            </a:xfrm>
            <a:prstGeom prst="rect">
              <a:avLst/>
            </a:prstGeom>
            <a:noFill/>
            <a:ln w="9525">
              <a:noFill/>
              <a:miter lim="800000"/>
              <a:headEnd/>
              <a:tailEnd/>
            </a:ln>
          </p:spPr>
          <p:txBody>
            <a:bodyPr wrap="square" lIns="0" tIns="0" rIns="0" bIns="0">
              <a:spAutoFit/>
            </a:bodyPr>
            <a:lstStyle/>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New York  </a:t>
              </a:r>
              <a:endParaRPr lang="en-US" sz="1000" dirty="0">
                <a:solidFill>
                  <a:prstClr val="white"/>
                </a:solidFill>
                <a:latin typeface="Arial" pitchFamily="34" charset="0"/>
                <a:ea typeface="+mn-ea"/>
                <a:cs typeface="Arial" pitchFamily="34" charset="0"/>
              </a:endParaRPr>
            </a:p>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February 2–3, 2011</a:t>
              </a:r>
              <a:endParaRPr lang="en-US" sz="1000" dirty="0">
                <a:solidFill>
                  <a:prstClr val="white"/>
                </a:solidFill>
                <a:latin typeface="Arial" pitchFamily="34" charset="0"/>
                <a:ea typeface="+mn-ea"/>
                <a:cs typeface="Arial" pitchFamily="34" charset="0"/>
              </a:endParaRPr>
            </a:p>
          </p:txBody>
        </p:sp>
        <p:grpSp>
          <p:nvGrpSpPr>
            <p:cNvPr id="19" name="Group 7"/>
            <p:cNvGrpSpPr>
              <a:grpSpLocks/>
            </p:cNvGrpSpPr>
            <p:nvPr/>
          </p:nvGrpSpPr>
          <p:grpSpPr bwMode="auto">
            <a:xfrm>
              <a:off x="2070953" y="371475"/>
              <a:ext cx="7523163" cy="1417637"/>
              <a:chOff x="1308" y="748"/>
              <a:chExt cx="4739" cy="893"/>
            </a:xfrm>
          </p:grpSpPr>
          <p:sp>
            <p:nvSpPr>
              <p:cNvPr id="23" name="Rectangle 8"/>
              <p:cNvSpPr>
                <a:spLocks noChangeArrowheads="1"/>
              </p:cNvSpPr>
              <p:nvPr/>
            </p:nvSpPr>
            <p:spPr bwMode="auto">
              <a:xfrm>
                <a:off x="1308" y="748"/>
                <a:ext cx="4739" cy="893"/>
              </a:xfrm>
              <a:prstGeom prst="rect">
                <a:avLst/>
              </a:prstGeom>
              <a:solidFill>
                <a:schemeClr val="accent1"/>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sp>
            <p:nvSpPr>
              <p:cNvPr id="24" name="Rectangle 9"/>
              <p:cNvSpPr>
                <a:spLocks noChangeArrowheads="1"/>
              </p:cNvSpPr>
              <p:nvPr/>
            </p:nvSpPr>
            <p:spPr bwMode="auto">
              <a:xfrm>
                <a:off x="1308" y="1543"/>
                <a:ext cx="4739" cy="98"/>
              </a:xfrm>
              <a:prstGeom prst="rect">
                <a:avLst/>
              </a:prstGeom>
              <a:solidFill>
                <a:srgbClr val="E8810D"/>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grpSp>
        <p:sp>
          <p:nvSpPr>
            <p:cNvPr id="20" name="Text Box 11"/>
            <p:cNvSpPr txBox="1">
              <a:spLocks noChangeArrowheads="1"/>
            </p:cNvSpPr>
            <p:nvPr/>
          </p:nvSpPr>
          <p:spPr bwMode="auto">
            <a:xfrm>
              <a:off x="2291615" y="614362"/>
              <a:ext cx="7226300" cy="886076"/>
            </a:xfrm>
            <a:prstGeom prst="rect">
              <a:avLst/>
            </a:prstGeom>
            <a:noFill/>
            <a:ln w="9525">
              <a:noFill/>
              <a:miter lim="800000"/>
              <a:headEnd/>
              <a:tailEnd/>
            </a:ln>
          </p:spPr>
          <p:txBody>
            <a:bodyPr lIns="0" tIns="0" rIns="0" bIns="0">
              <a:spAutoFit/>
            </a:bodyPr>
            <a:lstStyle/>
            <a:p>
              <a:pPr defTabSz="912599" eaLnBrk="1" hangingPunct="1">
                <a:lnSpc>
                  <a:spcPct val="110000"/>
                </a:lnSpc>
                <a:spcBef>
                  <a:spcPct val="0"/>
                </a:spcBef>
              </a:pPr>
              <a:r>
                <a:rPr lang="en-US" sz="1400" dirty="0">
                  <a:solidFill>
                    <a:prstClr val="white"/>
                  </a:solidFill>
                  <a:latin typeface="Arial" pitchFamily="34" charset="0"/>
                  <a:ea typeface="+mn-ea"/>
                </a:rPr>
                <a:t>J.P. Morgan </a:t>
              </a:r>
              <a:r>
                <a:rPr lang="en-US" sz="1400" dirty="0" smtClean="0">
                  <a:solidFill>
                    <a:prstClr val="white"/>
                  </a:solidFill>
                  <a:latin typeface="Arial" pitchFamily="34" charset="0"/>
                  <a:ea typeface="+mn-ea"/>
                </a:rPr>
                <a:t>Funds Management </a:t>
              </a:r>
              <a:endParaRPr lang="en-US" sz="1400" dirty="0">
                <a:solidFill>
                  <a:prstClr val="white"/>
                </a:solidFill>
                <a:latin typeface="Arial" pitchFamily="34" charset="0"/>
                <a:ea typeface="+mn-ea"/>
              </a:endParaRPr>
            </a:p>
            <a:p>
              <a:pPr defTabSz="912599" eaLnBrk="1" hangingPunct="1">
                <a:lnSpc>
                  <a:spcPct val="110000"/>
                </a:lnSpc>
                <a:spcBef>
                  <a:spcPts val="800"/>
                </a:spcBef>
              </a:pPr>
              <a:r>
                <a:rPr lang="en-US" sz="3500" b="0" dirty="0" smtClean="0">
                  <a:solidFill>
                    <a:prstClr val="white"/>
                  </a:solidFill>
                  <a:latin typeface="Arial" pitchFamily="34" charset="0"/>
                  <a:ea typeface="+mn-ea"/>
                  <a:cs typeface="Arial" charset="0"/>
                </a:rPr>
                <a:t>Investment Forum</a:t>
              </a:r>
              <a:endParaRPr lang="en-US" sz="3500" b="0" dirty="0">
                <a:solidFill>
                  <a:prstClr val="white"/>
                </a:solidFill>
                <a:latin typeface="Arial" pitchFamily="34" charset="0"/>
                <a:ea typeface="+mn-ea"/>
                <a:cs typeface="Arial" charset="0"/>
              </a:endParaRPr>
            </a:p>
          </p:txBody>
        </p:sp>
        <p:pic>
          <p:nvPicPr>
            <p:cNvPr id="22" name="Picture 21" descr="Scroll paper_Investment Forum 2011_Sm.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rot="16200000">
              <a:off x="494687" y="309632"/>
              <a:ext cx="1420813" cy="1550850"/>
            </a:xfrm>
            <a:prstGeom prst="rect">
              <a:avLst/>
            </a:prstGeom>
          </p:spPr>
        </p:pic>
      </p:grpSp>
    </p:spTree>
    <p:extLst>
      <p:ext uri="{BB962C8B-B14F-4D97-AF65-F5344CB8AC3E}">
        <p14:creationId xmlns:p14="http://schemas.microsoft.com/office/powerpoint/2010/main" val="30476105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mp;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9134475"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dirty="0" smtClean="0">
                <a:solidFill>
                  <a:schemeClr val="tx1"/>
                </a:solidFill>
                <a:latin typeface="+mn-lt"/>
                <a:ea typeface="+mn-ea"/>
                <a:cs typeface="+mn-cs"/>
              </a:defRPr>
            </a:lvl1pPr>
            <a:lvl2pPr algn="l" defTabSz="722313" rtl="0" eaLnBrk="0" fontAlgn="base" hangingPunct="0">
              <a:spcBef>
                <a:spcPts val="600"/>
              </a:spcBef>
              <a:spcAft>
                <a:spcPct val="0"/>
              </a:spcAft>
              <a:buClr>
                <a:srgbClr val="6D6E71"/>
              </a:buClr>
              <a:buSzPct val="75000"/>
              <a:defRPr lang="en-US" sz="1700" dirty="0" smtClean="0">
                <a:solidFill>
                  <a:schemeClr val="tx1"/>
                </a:solidFill>
                <a:latin typeface="+mn-lt"/>
              </a:defRPr>
            </a:lvl2pPr>
            <a:lvl3pPr algn="l" defTabSz="722313" rtl="0" eaLnBrk="0" fontAlgn="base" hangingPunct="0">
              <a:spcBef>
                <a:spcPts val="600"/>
              </a:spcBef>
              <a:spcAft>
                <a:spcPct val="0"/>
              </a:spcAft>
              <a:buClr>
                <a:srgbClr val="6D6E71"/>
              </a:buClr>
              <a:buSzPct val="75000"/>
              <a:defRPr lang="en-US" sz="1600" dirty="0" smtClean="0">
                <a:solidFill>
                  <a:schemeClr val="tx1"/>
                </a:solidFill>
                <a:latin typeface="+mn-lt"/>
              </a:defRPr>
            </a:lvl3pPr>
            <a:lvl4pPr algn="l" defTabSz="722313" rtl="0" eaLnBrk="0" fontAlgn="base" hangingPunct="0">
              <a:spcBef>
                <a:spcPts val="600"/>
              </a:spcBef>
              <a:spcAft>
                <a:spcPct val="0"/>
              </a:spcAft>
              <a:buClr>
                <a:srgbClr val="6D6E71"/>
              </a:buClr>
              <a:buSzPct val="75000"/>
              <a:defRPr lang="en-US" sz="1500" dirty="0" smtClean="0">
                <a:solidFill>
                  <a:schemeClr val="tx1"/>
                </a:solidFill>
                <a:latin typeface="+mn-lt"/>
              </a:defRPr>
            </a:lvl4pPr>
            <a:lvl5pPr algn="l" defTabSz="722313" rtl="0" eaLnBrk="0" fontAlgn="base" hangingPunct="0">
              <a:spcBef>
                <a:spcPts val="600"/>
              </a:spcBef>
              <a:spcAft>
                <a:spcPct val="0"/>
              </a:spcAft>
              <a:buClr>
                <a:srgbClr val="6D6E71"/>
              </a:buClr>
              <a:buSzPct val="75000"/>
              <a:defRPr lang="en-US" sz="1200" dirty="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693"/>
          <p:cNvSpPr>
            <a:spLocks noGrp="1" noChangeArrowheads="1"/>
          </p:cNvSpPr>
          <p:nvPr>
            <p:ph type="sldNum" sz="quarter" idx="10"/>
          </p:nvPr>
        </p:nvSpPr>
        <p:spPr/>
        <p:txBody>
          <a:bodyPr/>
          <a:lstStyle>
            <a:lvl1pPr>
              <a:defRPr/>
            </a:lvl1pPr>
          </a:lstStyle>
          <a:p>
            <a:pPr>
              <a:defRPr/>
            </a:pPr>
            <a:fld id="{078583A3-C3FA-42CB-98B0-F20E7E34DA2B}" type="slidenum">
              <a:rPr lang="en-US"/>
              <a:pPr>
                <a:defRPr/>
              </a:pPr>
              <a:t>‹#›</a:t>
            </a:fld>
            <a:endParaRPr lang="en-US" dirty="0"/>
          </a:p>
        </p:txBody>
      </p:sp>
    </p:spTree>
    <p:extLst>
      <p:ext uri="{BB962C8B-B14F-4D97-AF65-F5344CB8AC3E}">
        <p14:creationId xmlns:p14="http://schemas.microsoft.com/office/powerpoint/2010/main" val="2019246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itle &amp; Half-pg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8800"/>
            <a:ext cx="4389438" cy="1246495"/>
          </a:xfrm>
        </p:spPr>
        <p:txBody>
          <a:bodyPr>
            <a:spAutoFit/>
          </a:bodyPr>
          <a:lstStyle>
            <a:lvl1pPr>
              <a:spcBef>
                <a:spcPts val="2000"/>
              </a:spcBef>
              <a:defRPr sz="1800"/>
            </a:lvl1pPr>
            <a:lvl2pPr>
              <a:spcBef>
                <a:spcPts val="600"/>
              </a:spcBef>
              <a:defRPr sz="1700"/>
            </a:lvl2pPr>
            <a:lvl3pPr>
              <a:spcBef>
                <a:spcPts val="600"/>
              </a:spcBef>
              <a:defRPr sz="1600"/>
            </a:lvl3pPr>
            <a:lvl4pPr>
              <a:spcBef>
                <a:spcPts val="600"/>
              </a:spcBef>
              <a:defRPr sz="1500"/>
            </a:lvl4pPr>
            <a:lvl5pPr>
              <a:spcBef>
                <a:spcPts val="6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5211763" y="1828800"/>
            <a:ext cx="4379912"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b="1" dirty="0" smtClean="0">
                <a:solidFill>
                  <a:schemeClr val="tx1"/>
                </a:solidFill>
                <a:latin typeface="+mn-lt"/>
                <a:ea typeface="+mn-ea"/>
                <a:cs typeface="+mn-cs"/>
              </a:defRPr>
            </a:lvl1pPr>
            <a:lvl2pPr algn="l" defTabSz="722313" rtl="0" eaLnBrk="0" fontAlgn="base" hangingPunct="0">
              <a:spcAft>
                <a:spcPct val="0"/>
              </a:spcAft>
              <a:buClr>
                <a:srgbClr val="6D6E71"/>
              </a:buClr>
              <a:buSzPct val="75000"/>
              <a:defRPr lang="en-US" sz="1700" b="1" dirty="0" smtClean="0">
                <a:solidFill>
                  <a:schemeClr val="tx1"/>
                </a:solidFill>
                <a:latin typeface="+mn-lt"/>
                <a:ea typeface="+mn-ea"/>
                <a:cs typeface="+mn-cs"/>
              </a:defRPr>
            </a:lvl2pPr>
            <a:lvl3pPr algn="l" defTabSz="722313" rtl="0" eaLnBrk="0" fontAlgn="base" hangingPunct="0">
              <a:spcAft>
                <a:spcPct val="0"/>
              </a:spcAft>
              <a:buClr>
                <a:srgbClr val="6D6E71"/>
              </a:buClr>
              <a:buSzPct val="75000"/>
              <a:defRPr lang="en-US" sz="1600" b="1" dirty="0" smtClean="0">
                <a:solidFill>
                  <a:schemeClr val="tx1"/>
                </a:solidFill>
                <a:latin typeface="+mn-lt"/>
                <a:ea typeface="+mn-ea"/>
                <a:cs typeface="+mn-cs"/>
              </a:defRPr>
            </a:lvl3pPr>
            <a:lvl4pPr algn="l" defTabSz="722313" rtl="0" eaLnBrk="0" fontAlgn="base" hangingPunct="0">
              <a:spcAft>
                <a:spcPct val="0"/>
              </a:spcAft>
              <a:buClr>
                <a:srgbClr val="6D6E71"/>
              </a:buClr>
              <a:buSzPct val="75000"/>
              <a:defRPr lang="en-US" sz="1500" b="1" dirty="0" smtClean="0">
                <a:solidFill>
                  <a:schemeClr val="tx1"/>
                </a:solidFill>
                <a:latin typeface="+mn-lt"/>
                <a:ea typeface="+mn-ea"/>
                <a:cs typeface="+mn-cs"/>
              </a:defRPr>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693"/>
          <p:cNvSpPr>
            <a:spLocks noGrp="1" noChangeArrowheads="1"/>
          </p:cNvSpPr>
          <p:nvPr>
            <p:ph type="sldNum" sz="quarter" idx="10"/>
          </p:nvPr>
        </p:nvSpPr>
        <p:spPr/>
        <p:txBody>
          <a:bodyPr/>
          <a:lstStyle>
            <a:lvl1pPr>
              <a:defRPr/>
            </a:lvl1pPr>
          </a:lstStyle>
          <a:p>
            <a:pPr>
              <a:defRPr/>
            </a:pPr>
            <a:fld id="{4B8C85BA-0236-44A3-8C9C-1BF495D15675}" type="slidenum">
              <a:rPr lang="en-US"/>
              <a:pPr>
                <a:defRPr/>
              </a:pPr>
              <a:t>‹#›</a:t>
            </a:fld>
            <a:endParaRPr lang="en-US" dirty="0"/>
          </a:p>
        </p:txBody>
      </p:sp>
    </p:spTree>
    <p:extLst>
      <p:ext uri="{BB962C8B-B14F-4D97-AF65-F5344CB8AC3E}">
        <p14:creationId xmlns:p14="http://schemas.microsoft.com/office/powerpoint/2010/main" val="16621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3"/>
          <p:cNvSpPr>
            <a:spLocks noGrp="1" noChangeArrowheads="1"/>
          </p:cNvSpPr>
          <p:nvPr>
            <p:ph type="sldNum" sz="quarter" idx="4"/>
          </p:nvPr>
        </p:nvSpPr>
        <p:spPr bwMode="auto">
          <a:xfrm>
            <a:off x="4968875" y="7307263"/>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amp; Multi-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93"/>
          <p:cNvSpPr>
            <a:spLocks noGrp="1" noChangeArrowheads="1"/>
          </p:cNvSpPr>
          <p:nvPr>
            <p:ph type="sldNum" sz="quarter" idx="10"/>
          </p:nvPr>
        </p:nvSpPr>
        <p:spPr/>
        <p:txBody>
          <a:bodyPr/>
          <a:lstStyle>
            <a:lvl1pPr>
              <a:defRPr/>
            </a:lvl1pPr>
          </a:lstStyle>
          <a:p>
            <a:pPr>
              <a:defRPr/>
            </a:pPr>
            <a:fld id="{AFAA3133-0086-4E74-9B13-840B1D12900E}" type="slidenum">
              <a:rPr lang="en-US"/>
              <a:pPr>
                <a:defRPr/>
              </a:pPr>
              <a:t>‹#›</a:t>
            </a:fld>
            <a:endParaRPr lang="en-US" dirty="0"/>
          </a:p>
        </p:txBody>
      </p:sp>
    </p:spTree>
    <p:extLst>
      <p:ext uri="{BB962C8B-B14F-4D97-AF65-F5344CB8AC3E}">
        <p14:creationId xmlns:p14="http://schemas.microsoft.com/office/powerpoint/2010/main" val="33824715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mtClean="0"/>
            </a:lvl1pPr>
          </a:lstStyle>
          <a:p>
            <a:pPr>
              <a:defRPr/>
            </a:pPr>
            <a:fld id="{5615069D-4BCC-4028-8B03-C4818CF0A1BE}" type="slidenum">
              <a:rPr lang="en-US"/>
              <a:pPr>
                <a:defRPr/>
              </a:pPr>
              <a:t>‹#›</a:t>
            </a:fld>
            <a:endParaRPr lang="en-US" dirty="0"/>
          </a:p>
        </p:txBody>
      </p:sp>
    </p:spTree>
    <p:extLst>
      <p:ext uri="{BB962C8B-B14F-4D97-AF65-F5344CB8AC3E}">
        <p14:creationId xmlns:p14="http://schemas.microsoft.com/office/powerpoint/2010/main" val="27859488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4" y="824198"/>
            <a:ext cx="3309144" cy="80225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a:prstGeom prst="rect">
            <a:avLst/>
          </a:prstGeom>
        </p:spPr>
        <p:txBody>
          <a:bodyPr lIns="101846" tIns="50923" rIns="101846" bIns="50923"/>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4" y="1626447"/>
            <a:ext cx="3309144" cy="5316538"/>
          </a:xfrm>
          <a:prstGeom prst="rect">
            <a:avLst/>
          </a:prstGeom>
        </p:spPr>
        <p:txBody>
          <a:bodyPr lIns="101846" tIns="50923" rIns="101846" bIns="50923"/>
          <a:lstStyle>
            <a:lvl1pPr marL="0" indent="0">
              <a:buNone/>
              <a:defRPr sz="1600"/>
            </a:lvl1pPr>
            <a:lvl2pPr marL="509233" indent="0">
              <a:buNone/>
              <a:defRPr sz="1300"/>
            </a:lvl2pPr>
            <a:lvl3pPr marL="1018467" indent="0">
              <a:buNone/>
              <a:defRPr sz="1100"/>
            </a:lvl3pPr>
            <a:lvl4pPr marL="1527701" indent="0">
              <a:buNone/>
              <a:defRPr sz="1000"/>
            </a:lvl4pPr>
            <a:lvl5pPr marL="2036935" indent="0">
              <a:buNone/>
              <a:defRPr sz="1000"/>
            </a:lvl5pPr>
            <a:lvl6pPr marL="2546169" indent="0">
              <a:buNone/>
              <a:defRPr sz="1000"/>
            </a:lvl6pPr>
            <a:lvl7pPr marL="3055400" indent="0">
              <a:buNone/>
              <a:defRPr sz="1000"/>
            </a:lvl7pPr>
            <a:lvl8pPr marL="3564636" indent="0">
              <a:buNone/>
              <a:defRPr sz="1000"/>
            </a:lvl8pPr>
            <a:lvl9pPr marL="4073867" indent="0">
              <a:buNone/>
              <a:defRPr sz="1000"/>
            </a:lvl9pPr>
          </a:lstStyle>
          <a:p>
            <a:pPr lvl="0"/>
            <a:r>
              <a:rPr lang="en-US" smtClean="0"/>
              <a:t>Click to edit Master text styles</a:t>
            </a:r>
          </a:p>
        </p:txBody>
      </p:sp>
      <p:sp>
        <p:nvSpPr>
          <p:cNvPr id="5" name="Rectangle 693"/>
          <p:cNvSpPr>
            <a:spLocks noGrp="1" noChangeArrowheads="1"/>
          </p:cNvSpPr>
          <p:nvPr>
            <p:ph type="sldNum" sz="quarter" idx="4"/>
          </p:nvPr>
        </p:nvSpPr>
        <p:spPr bwMode="auto">
          <a:xfrm>
            <a:off x="4949066" y="7334352"/>
            <a:ext cx="157094" cy="153888"/>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spcBef>
                <a:spcPct val="0"/>
              </a:spcBef>
              <a:defRPr sz="1000" b="0">
                <a:solidFill>
                  <a:srgbClr val="6D6E71"/>
                </a:solidFill>
                <a:latin typeface="Arial" charset="0"/>
              </a:defRPr>
            </a:lvl1pPr>
          </a:lstStyle>
          <a:p>
            <a:pPr>
              <a:defRPr/>
            </a:pPr>
            <a:fld id="{B92AAB2B-13AE-4560-86C2-2806857974A3}" type="slidenum">
              <a:rPr lang="en-US"/>
              <a:pPr>
                <a:defRPr/>
              </a:pPr>
              <a:t>‹#›</a:t>
            </a:fld>
            <a:endParaRPr lang="en-US" dirty="0"/>
          </a:p>
        </p:txBody>
      </p:sp>
    </p:spTree>
    <p:extLst>
      <p:ext uri="{BB962C8B-B14F-4D97-AF65-F5344CB8AC3E}">
        <p14:creationId xmlns:p14="http://schemas.microsoft.com/office/powerpoint/2010/main" val="18956881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754" y="1052010"/>
            <a:ext cx="8884920" cy="36933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4529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157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54380" y="7081520"/>
            <a:ext cx="209550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
        <p:nvSpPr>
          <p:cNvPr id="6" name="Footer Placeholder 5"/>
          <p:cNvSpPr>
            <a:spLocks noGrp="1"/>
          </p:cNvSpPr>
          <p:nvPr>
            <p:ph type="ftr" sz="quarter" idx="11"/>
          </p:nvPr>
        </p:nvSpPr>
        <p:spPr>
          <a:xfrm>
            <a:off x="3436620" y="7081520"/>
            <a:ext cx="318516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Tree>
    <p:extLst>
      <p:ext uri="{BB962C8B-B14F-4D97-AF65-F5344CB8AC3E}">
        <p14:creationId xmlns:p14="http://schemas.microsoft.com/office/powerpoint/2010/main" val="15857438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14"/>
          <p:cNvSpPr>
            <a:spLocks noGrp="1" noChangeArrowheads="1"/>
          </p:cNvSpPr>
          <p:nvPr>
            <p:ph type="sldNum" sz="quarter" idx="10"/>
          </p:nvPr>
        </p:nvSpPr>
        <p:spPr>
          <a:ln/>
        </p:spPr>
        <p:txBody>
          <a:bodyPr/>
          <a:lstStyle>
            <a:lvl1pPr>
              <a:defRPr/>
            </a:lvl1pPr>
          </a:lstStyle>
          <a:p>
            <a:pPr>
              <a:defRPr/>
            </a:pPr>
            <a:fld id="{C9B0E13E-5839-4697-9EA3-0D6B1D9C374E}" type="slidenum">
              <a:rPr lang="en-GB"/>
              <a:pPr>
                <a:defRPr/>
              </a:pPr>
              <a:t>‹#›</a:t>
            </a:fld>
            <a:endParaRPr lang="en-GB" dirty="0"/>
          </a:p>
        </p:txBody>
      </p:sp>
    </p:spTree>
    <p:extLst>
      <p:ext uri="{BB962C8B-B14F-4D97-AF65-F5344CB8AC3E}">
        <p14:creationId xmlns:p14="http://schemas.microsoft.com/office/powerpoint/2010/main" val="409719406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461974"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pic>
        <p:nvPicPr>
          <p:cNvPr id="5"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3314700" y="2100276"/>
            <a:ext cx="3427413" cy="1614487"/>
          </a:xfrm>
        </p:spPr>
        <p:txBody>
          <a:bodyPr bIns="45662" anchorCtr="1"/>
          <a:lstStyle>
            <a:lvl1pPr algn="ctr" defTabSz="911636">
              <a:lnSpc>
                <a:spcPct val="115000"/>
              </a:lnSpc>
              <a:buClr>
                <a:schemeClr val="tx1"/>
              </a:buClr>
              <a:buSzPct val="115000"/>
              <a:buFont typeface="Wingdings" pitchFamily="2" charset="2"/>
              <a:buNone/>
              <a:tabLst>
                <a:tab pos="4685032" algn="l"/>
                <a:tab pos="8678806" algn="r"/>
              </a:tabLst>
              <a:defRPr/>
            </a:lvl1pPr>
          </a:lstStyle>
          <a:p>
            <a:r>
              <a:rPr lang="en-US"/>
              <a:t>Click to edit Master </a:t>
            </a:r>
            <a:br>
              <a:rPr lang="en-US"/>
            </a:br>
            <a:r>
              <a:rPr lang="en-US"/>
              <a:t>title style</a:t>
            </a:r>
          </a:p>
        </p:txBody>
      </p:sp>
      <p:sp>
        <p:nvSpPr>
          <p:cNvPr id="7206" name="Rectangle 38"/>
          <p:cNvSpPr>
            <a:spLocks noGrp="1" noChangeArrowheads="1"/>
          </p:cNvSpPr>
          <p:nvPr>
            <p:ph type="subTitle" sz="quarter" idx="1"/>
          </p:nvPr>
        </p:nvSpPr>
        <p:spPr>
          <a:xfrm>
            <a:off x="3300414" y="3708404"/>
            <a:ext cx="3427412" cy="962025"/>
          </a:xfrm>
        </p:spPr>
        <p:txBody>
          <a:bodyPr lIns="97133" tIns="18264" rIns="97133"/>
          <a:lstStyle>
            <a:lvl1pPr marL="0" indent="0" algn="ctr" defTabSz="911636">
              <a:lnSpc>
                <a:spcPct val="115000"/>
              </a:lnSpc>
              <a:spcBef>
                <a:spcPct val="0"/>
              </a:spcBef>
              <a:buFont typeface="Wingdings" pitchFamily="2" charset="2"/>
              <a:buNone/>
              <a:tabLst>
                <a:tab pos="4079381" algn="r"/>
                <a:tab pos="4685032" algn="l"/>
                <a:tab pos="8678806" algn="r"/>
              </a:tabLst>
              <a:defRPr sz="1600"/>
            </a:lvl1pPr>
          </a:lstStyle>
          <a:p>
            <a:r>
              <a:rPr lang="en-US"/>
              <a:t>Click to edit Master subtitle style</a:t>
            </a:r>
          </a:p>
        </p:txBody>
      </p:sp>
      <p:pic>
        <p:nvPicPr>
          <p:cNvPr id="6" name="Picture 37" descr="I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2149" y="7247319"/>
            <a:ext cx="2159000" cy="268288"/>
          </a:xfrm>
          <a:prstGeom prst="rect">
            <a:avLst/>
          </a:prstGeom>
          <a:noFill/>
          <a:ln w="9525">
            <a:noFill/>
            <a:miter lim="800000"/>
            <a:headEnd/>
            <a:tailEnd/>
          </a:ln>
        </p:spPr>
      </p:pic>
    </p:spTree>
    <p:extLst>
      <p:ext uri="{BB962C8B-B14F-4D97-AF65-F5344CB8AC3E}">
        <p14:creationId xmlns:p14="http://schemas.microsoft.com/office/powerpoint/2010/main" val="19693761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le Slide (Cover Page)">
    <p:spTree>
      <p:nvGrpSpPr>
        <p:cNvPr id="1" name=""/>
        <p:cNvGrpSpPr/>
        <p:nvPr/>
      </p:nvGrpSpPr>
      <p:grpSpPr>
        <a:xfrm>
          <a:off x="0" y="0"/>
          <a:ext cx="0" cy="0"/>
          <a:chOff x="0" y="0"/>
          <a:chExt cx="0" cy="0"/>
        </a:xfrm>
      </p:grpSpPr>
      <p:pic>
        <p:nvPicPr>
          <p:cNvPr id="4"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5" name="Rectangle 50"/>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7" name="Rectangle 3"/>
          <p:cNvSpPr>
            <a:spLocks noGrp="1" noChangeArrowheads="1"/>
          </p:cNvSpPr>
          <p:nvPr>
            <p:ph type="ctrTitle" sz="quarter"/>
          </p:nvPr>
        </p:nvSpPr>
        <p:spPr>
          <a:xfrm>
            <a:off x="455613" y="3441572"/>
            <a:ext cx="9144000" cy="369332"/>
          </a:xfrm>
          <a:noFill/>
          <a:ln w="9525" algn="ctr">
            <a:noFill/>
            <a:miter lim="800000"/>
            <a:headEnd/>
            <a:tailEnd/>
          </a:ln>
        </p:spPr>
        <p:txBody>
          <a:bodyPr/>
          <a:lstStyle>
            <a:lvl1pPr algn="l" defTabSz="912813" rtl="0" eaLnBrk="0" fontAlgn="base" hangingPunct="0">
              <a:lnSpc>
                <a:spcPct val="100000"/>
              </a:lnSpc>
              <a:spcBef>
                <a:spcPts val="0"/>
              </a:spcBef>
              <a:spcAft>
                <a:spcPct val="0"/>
              </a:spcAft>
              <a:defRPr lang="en-US" sz="2400" b="1" dirty="0">
                <a:solidFill>
                  <a:schemeClr val="accent1"/>
                </a:solidFill>
                <a:latin typeface="+mj-lt"/>
                <a:ea typeface="+mj-ea"/>
                <a:cs typeface="+mj-cs"/>
              </a:defRPr>
            </a:lvl1pPr>
          </a:lstStyle>
          <a:p>
            <a:r>
              <a:rPr lang="en-US" dirty="0" smtClean="0"/>
              <a:t>Click to edit Master title style</a:t>
            </a:r>
            <a:endParaRPr lang="en-US" dirty="0"/>
          </a:p>
        </p:txBody>
      </p:sp>
      <p:sp>
        <p:nvSpPr>
          <p:cNvPr id="9" name="Rectangle 38"/>
          <p:cNvSpPr>
            <a:spLocks noGrp="1" noChangeArrowheads="1"/>
          </p:cNvSpPr>
          <p:nvPr>
            <p:ph type="subTitle" sz="quarter" idx="1"/>
          </p:nvPr>
        </p:nvSpPr>
        <p:spPr>
          <a:xfrm>
            <a:off x="457200" y="4207524"/>
            <a:ext cx="9140825" cy="307777"/>
          </a:xfrm>
          <a:ln algn="ctr"/>
        </p:spPr>
        <p:txBody>
          <a:bodyPr anchor="b">
            <a:spAutoFit/>
          </a:bodyPr>
          <a:lstStyle>
            <a:lvl1pPr marL="0" indent="0" defTabSz="912813">
              <a:spcBef>
                <a:spcPct val="0"/>
              </a:spcBef>
              <a:buClrTx/>
              <a:buSzTx/>
              <a:buFontTx/>
              <a:buNone/>
              <a:defRPr sz="2000"/>
            </a:lvl1pPr>
          </a:lstStyle>
          <a:p>
            <a:r>
              <a:rPr lang="en-US" dirty="0"/>
              <a:t>Click to edit Master subtitle style</a:t>
            </a:r>
          </a:p>
        </p:txBody>
      </p:sp>
      <p:grpSp>
        <p:nvGrpSpPr>
          <p:cNvPr id="16" name="Group 15"/>
          <p:cNvGrpSpPr/>
          <p:nvPr userDrawn="1"/>
        </p:nvGrpSpPr>
        <p:grpSpPr>
          <a:xfrm>
            <a:off x="429669" y="371475"/>
            <a:ext cx="9164447" cy="1423988"/>
            <a:chOff x="429669" y="371475"/>
            <a:chExt cx="9164447" cy="1423988"/>
          </a:xfrm>
        </p:grpSpPr>
        <p:sp>
          <p:nvSpPr>
            <p:cNvPr id="18" name="Text Box 12"/>
            <p:cNvSpPr txBox="1">
              <a:spLocks noChangeArrowheads="1"/>
            </p:cNvSpPr>
            <p:nvPr userDrawn="1"/>
          </p:nvSpPr>
          <p:spPr bwMode="auto">
            <a:xfrm>
              <a:off x="7815943" y="1024844"/>
              <a:ext cx="1615621" cy="346249"/>
            </a:xfrm>
            <a:prstGeom prst="rect">
              <a:avLst/>
            </a:prstGeom>
            <a:noFill/>
            <a:ln w="9525">
              <a:noFill/>
              <a:miter lim="800000"/>
              <a:headEnd/>
              <a:tailEnd/>
            </a:ln>
          </p:spPr>
          <p:txBody>
            <a:bodyPr wrap="square" lIns="0" tIns="0" rIns="0" bIns="0">
              <a:spAutoFit/>
            </a:bodyPr>
            <a:lstStyle/>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New York  </a:t>
              </a:r>
              <a:endParaRPr lang="en-US" sz="1000" dirty="0">
                <a:solidFill>
                  <a:prstClr val="white"/>
                </a:solidFill>
                <a:latin typeface="Arial" pitchFamily="34" charset="0"/>
                <a:ea typeface="+mn-ea"/>
                <a:cs typeface="Arial" pitchFamily="34" charset="0"/>
              </a:endParaRPr>
            </a:p>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February 2–3, 2011</a:t>
              </a:r>
              <a:endParaRPr lang="en-US" sz="1000" dirty="0">
                <a:solidFill>
                  <a:prstClr val="white"/>
                </a:solidFill>
                <a:latin typeface="Arial" pitchFamily="34" charset="0"/>
                <a:ea typeface="+mn-ea"/>
                <a:cs typeface="Arial" pitchFamily="34" charset="0"/>
              </a:endParaRPr>
            </a:p>
          </p:txBody>
        </p:sp>
        <p:grpSp>
          <p:nvGrpSpPr>
            <p:cNvPr id="19" name="Group 7"/>
            <p:cNvGrpSpPr>
              <a:grpSpLocks/>
            </p:cNvGrpSpPr>
            <p:nvPr/>
          </p:nvGrpSpPr>
          <p:grpSpPr bwMode="auto">
            <a:xfrm>
              <a:off x="2070953" y="371475"/>
              <a:ext cx="7523163" cy="1417637"/>
              <a:chOff x="1308" y="748"/>
              <a:chExt cx="4739" cy="893"/>
            </a:xfrm>
          </p:grpSpPr>
          <p:sp>
            <p:nvSpPr>
              <p:cNvPr id="23" name="Rectangle 8"/>
              <p:cNvSpPr>
                <a:spLocks noChangeArrowheads="1"/>
              </p:cNvSpPr>
              <p:nvPr/>
            </p:nvSpPr>
            <p:spPr bwMode="auto">
              <a:xfrm>
                <a:off x="1308" y="748"/>
                <a:ext cx="4739" cy="893"/>
              </a:xfrm>
              <a:prstGeom prst="rect">
                <a:avLst/>
              </a:prstGeom>
              <a:solidFill>
                <a:schemeClr val="accent1"/>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sp>
            <p:nvSpPr>
              <p:cNvPr id="24" name="Rectangle 9"/>
              <p:cNvSpPr>
                <a:spLocks noChangeArrowheads="1"/>
              </p:cNvSpPr>
              <p:nvPr/>
            </p:nvSpPr>
            <p:spPr bwMode="auto">
              <a:xfrm>
                <a:off x="1308" y="1543"/>
                <a:ext cx="4739" cy="98"/>
              </a:xfrm>
              <a:prstGeom prst="rect">
                <a:avLst/>
              </a:prstGeom>
              <a:solidFill>
                <a:srgbClr val="E8810D"/>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grpSp>
        <p:sp>
          <p:nvSpPr>
            <p:cNvPr id="20" name="Text Box 11"/>
            <p:cNvSpPr txBox="1">
              <a:spLocks noChangeArrowheads="1"/>
            </p:cNvSpPr>
            <p:nvPr/>
          </p:nvSpPr>
          <p:spPr bwMode="auto">
            <a:xfrm>
              <a:off x="2291615" y="614362"/>
              <a:ext cx="7226300" cy="886076"/>
            </a:xfrm>
            <a:prstGeom prst="rect">
              <a:avLst/>
            </a:prstGeom>
            <a:noFill/>
            <a:ln w="9525">
              <a:noFill/>
              <a:miter lim="800000"/>
              <a:headEnd/>
              <a:tailEnd/>
            </a:ln>
          </p:spPr>
          <p:txBody>
            <a:bodyPr lIns="0" tIns="0" rIns="0" bIns="0">
              <a:spAutoFit/>
            </a:bodyPr>
            <a:lstStyle/>
            <a:p>
              <a:pPr defTabSz="912599" eaLnBrk="1" hangingPunct="1">
                <a:lnSpc>
                  <a:spcPct val="110000"/>
                </a:lnSpc>
                <a:spcBef>
                  <a:spcPct val="0"/>
                </a:spcBef>
              </a:pPr>
              <a:r>
                <a:rPr lang="en-US" sz="1400" dirty="0">
                  <a:solidFill>
                    <a:prstClr val="white"/>
                  </a:solidFill>
                  <a:latin typeface="Arial" pitchFamily="34" charset="0"/>
                  <a:ea typeface="+mn-ea"/>
                </a:rPr>
                <a:t>J.P. Morgan </a:t>
              </a:r>
              <a:r>
                <a:rPr lang="en-US" sz="1400" dirty="0" smtClean="0">
                  <a:solidFill>
                    <a:prstClr val="white"/>
                  </a:solidFill>
                  <a:latin typeface="Arial" pitchFamily="34" charset="0"/>
                  <a:ea typeface="+mn-ea"/>
                </a:rPr>
                <a:t>Funds Management </a:t>
              </a:r>
              <a:endParaRPr lang="en-US" sz="1400" dirty="0">
                <a:solidFill>
                  <a:prstClr val="white"/>
                </a:solidFill>
                <a:latin typeface="Arial" pitchFamily="34" charset="0"/>
                <a:ea typeface="+mn-ea"/>
              </a:endParaRPr>
            </a:p>
            <a:p>
              <a:pPr defTabSz="912599" eaLnBrk="1" hangingPunct="1">
                <a:lnSpc>
                  <a:spcPct val="110000"/>
                </a:lnSpc>
                <a:spcBef>
                  <a:spcPts val="800"/>
                </a:spcBef>
              </a:pPr>
              <a:r>
                <a:rPr lang="en-US" sz="3500" b="0" dirty="0" smtClean="0">
                  <a:solidFill>
                    <a:prstClr val="white"/>
                  </a:solidFill>
                  <a:latin typeface="Arial" pitchFamily="34" charset="0"/>
                  <a:ea typeface="+mn-ea"/>
                  <a:cs typeface="Arial" charset="0"/>
                </a:rPr>
                <a:t>Investment Forum</a:t>
              </a:r>
              <a:endParaRPr lang="en-US" sz="3500" b="0" dirty="0">
                <a:solidFill>
                  <a:prstClr val="white"/>
                </a:solidFill>
                <a:latin typeface="Arial" pitchFamily="34" charset="0"/>
                <a:ea typeface="+mn-ea"/>
                <a:cs typeface="Arial" charset="0"/>
              </a:endParaRPr>
            </a:p>
          </p:txBody>
        </p:sp>
        <p:pic>
          <p:nvPicPr>
            <p:cNvPr id="22" name="Picture 21" descr="Scroll paper_Investment Forum 2011_Sm.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rot="16200000">
              <a:off x="494687" y="309632"/>
              <a:ext cx="1420813" cy="1550850"/>
            </a:xfrm>
            <a:prstGeom prst="rect">
              <a:avLst/>
            </a:prstGeom>
          </p:spPr>
        </p:pic>
      </p:grpSp>
    </p:spTree>
    <p:extLst>
      <p:ext uri="{BB962C8B-B14F-4D97-AF65-F5344CB8AC3E}">
        <p14:creationId xmlns:p14="http://schemas.microsoft.com/office/powerpoint/2010/main" val="35663236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mp;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9134475"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dirty="0" smtClean="0">
                <a:solidFill>
                  <a:schemeClr val="tx1"/>
                </a:solidFill>
                <a:latin typeface="+mn-lt"/>
                <a:ea typeface="+mn-ea"/>
                <a:cs typeface="+mn-cs"/>
              </a:defRPr>
            </a:lvl1pPr>
            <a:lvl2pPr algn="l" defTabSz="722313" rtl="0" eaLnBrk="0" fontAlgn="base" hangingPunct="0">
              <a:spcBef>
                <a:spcPts val="600"/>
              </a:spcBef>
              <a:spcAft>
                <a:spcPct val="0"/>
              </a:spcAft>
              <a:buClr>
                <a:srgbClr val="6D6E71"/>
              </a:buClr>
              <a:buSzPct val="75000"/>
              <a:defRPr lang="en-US" sz="1700" dirty="0" smtClean="0">
                <a:solidFill>
                  <a:schemeClr val="tx1"/>
                </a:solidFill>
                <a:latin typeface="+mn-lt"/>
              </a:defRPr>
            </a:lvl2pPr>
            <a:lvl3pPr algn="l" defTabSz="722313" rtl="0" eaLnBrk="0" fontAlgn="base" hangingPunct="0">
              <a:spcBef>
                <a:spcPts val="600"/>
              </a:spcBef>
              <a:spcAft>
                <a:spcPct val="0"/>
              </a:spcAft>
              <a:buClr>
                <a:srgbClr val="6D6E71"/>
              </a:buClr>
              <a:buSzPct val="75000"/>
              <a:defRPr lang="en-US" sz="1600" dirty="0" smtClean="0">
                <a:solidFill>
                  <a:schemeClr val="tx1"/>
                </a:solidFill>
                <a:latin typeface="+mn-lt"/>
              </a:defRPr>
            </a:lvl3pPr>
            <a:lvl4pPr algn="l" defTabSz="722313" rtl="0" eaLnBrk="0" fontAlgn="base" hangingPunct="0">
              <a:spcBef>
                <a:spcPts val="600"/>
              </a:spcBef>
              <a:spcAft>
                <a:spcPct val="0"/>
              </a:spcAft>
              <a:buClr>
                <a:srgbClr val="6D6E71"/>
              </a:buClr>
              <a:buSzPct val="75000"/>
              <a:defRPr lang="en-US" sz="1500" dirty="0" smtClean="0">
                <a:solidFill>
                  <a:schemeClr val="tx1"/>
                </a:solidFill>
                <a:latin typeface="+mn-lt"/>
              </a:defRPr>
            </a:lvl4pPr>
            <a:lvl5pPr algn="l" defTabSz="722313" rtl="0" eaLnBrk="0" fontAlgn="base" hangingPunct="0">
              <a:spcBef>
                <a:spcPts val="600"/>
              </a:spcBef>
              <a:spcAft>
                <a:spcPct val="0"/>
              </a:spcAft>
              <a:buClr>
                <a:srgbClr val="6D6E71"/>
              </a:buClr>
              <a:buSzPct val="75000"/>
              <a:defRPr lang="en-US" sz="1200" dirty="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693"/>
          <p:cNvSpPr>
            <a:spLocks noGrp="1" noChangeArrowheads="1"/>
          </p:cNvSpPr>
          <p:nvPr>
            <p:ph type="sldNum" sz="quarter" idx="10"/>
          </p:nvPr>
        </p:nvSpPr>
        <p:spPr/>
        <p:txBody>
          <a:bodyPr/>
          <a:lstStyle>
            <a:lvl1pPr>
              <a:defRPr/>
            </a:lvl1pPr>
          </a:lstStyle>
          <a:p>
            <a:pPr>
              <a:defRPr/>
            </a:pPr>
            <a:fld id="{078583A3-C3FA-42CB-98B0-F20E7E34DA2B}" type="slidenum">
              <a:rPr lang="en-US"/>
              <a:pPr>
                <a:defRPr/>
              </a:pPr>
              <a:t>‹#›</a:t>
            </a:fld>
            <a:endParaRPr lang="en-US" dirty="0"/>
          </a:p>
        </p:txBody>
      </p:sp>
    </p:spTree>
    <p:extLst>
      <p:ext uri="{BB962C8B-B14F-4D97-AF65-F5344CB8AC3E}">
        <p14:creationId xmlns:p14="http://schemas.microsoft.com/office/powerpoint/2010/main" val="31092001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itle &amp; Half-pg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8800"/>
            <a:ext cx="4389438" cy="1246495"/>
          </a:xfrm>
        </p:spPr>
        <p:txBody>
          <a:bodyPr>
            <a:spAutoFit/>
          </a:bodyPr>
          <a:lstStyle>
            <a:lvl1pPr>
              <a:spcBef>
                <a:spcPts val="2000"/>
              </a:spcBef>
              <a:defRPr sz="1800"/>
            </a:lvl1pPr>
            <a:lvl2pPr>
              <a:spcBef>
                <a:spcPts val="600"/>
              </a:spcBef>
              <a:defRPr sz="1700"/>
            </a:lvl2pPr>
            <a:lvl3pPr>
              <a:spcBef>
                <a:spcPts val="600"/>
              </a:spcBef>
              <a:defRPr sz="1600"/>
            </a:lvl3pPr>
            <a:lvl4pPr>
              <a:spcBef>
                <a:spcPts val="600"/>
              </a:spcBef>
              <a:defRPr sz="1500"/>
            </a:lvl4pPr>
            <a:lvl5pPr>
              <a:spcBef>
                <a:spcPts val="6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5211763" y="1828800"/>
            <a:ext cx="4379912"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b="1" dirty="0" smtClean="0">
                <a:solidFill>
                  <a:schemeClr val="tx1"/>
                </a:solidFill>
                <a:latin typeface="+mn-lt"/>
                <a:ea typeface="+mn-ea"/>
                <a:cs typeface="+mn-cs"/>
              </a:defRPr>
            </a:lvl1pPr>
            <a:lvl2pPr algn="l" defTabSz="722313" rtl="0" eaLnBrk="0" fontAlgn="base" hangingPunct="0">
              <a:spcAft>
                <a:spcPct val="0"/>
              </a:spcAft>
              <a:buClr>
                <a:srgbClr val="6D6E71"/>
              </a:buClr>
              <a:buSzPct val="75000"/>
              <a:defRPr lang="en-US" sz="1700" b="1" dirty="0" smtClean="0">
                <a:solidFill>
                  <a:schemeClr val="tx1"/>
                </a:solidFill>
                <a:latin typeface="+mn-lt"/>
                <a:ea typeface="+mn-ea"/>
                <a:cs typeface="+mn-cs"/>
              </a:defRPr>
            </a:lvl2pPr>
            <a:lvl3pPr algn="l" defTabSz="722313" rtl="0" eaLnBrk="0" fontAlgn="base" hangingPunct="0">
              <a:spcAft>
                <a:spcPct val="0"/>
              </a:spcAft>
              <a:buClr>
                <a:srgbClr val="6D6E71"/>
              </a:buClr>
              <a:buSzPct val="75000"/>
              <a:defRPr lang="en-US" sz="1600" b="1" dirty="0" smtClean="0">
                <a:solidFill>
                  <a:schemeClr val="tx1"/>
                </a:solidFill>
                <a:latin typeface="+mn-lt"/>
                <a:ea typeface="+mn-ea"/>
                <a:cs typeface="+mn-cs"/>
              </a:defRPr>
            </a:lvl3pPr>
            <a:lvl4pPr algn="l" defTabSz="722313" rtl="0" eaLnBrk="0" fontAlgn="base" hangingPunct="0">
              <a:spcAft>
                <a:spcPct val="0"/>
              </a:spcAft>
              <a:buClr>
                <a:srgbClr val="6D6E71"/>
              </a:buClr>
              <a:buSzPct val="75000"/>
              <a:defRPr lang="en-US" sz="1500" b="1" dirty="0" smtClean="0">
                <a:solidFill>
                  <a:schemeClr val="tx1"/>
                </a:solidFill>
                <a:latin typeface="+mn-lt"/>
                <a:ea typeface="+mn-ea"/>
                <a:cs typeface="+mn-cs"/>
              </a:defRPr>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693"/>
          <p:cNvSpPr>
            <a:spLocks noGrp="1" noChangeArrowheads="1"/>
          </p:cNvSpPr>
          <p:nvPr>
            <p:ph type="sldNum" sz="quarter" idx="10"/>
          </p:nvPr>
        </p:nvSpPr>
        <p:spPr/>
        <p:txBody>
          <a:bodyPr/>
          <a:lstStyle>
            <a:lvl1pPr>
              <a:defRPr/>
            </a:lvl1pPr>
          </a:lstStyle>
          <a:p>
            <a:pPr>
              <a:defRPr/>
            </a:pPr>
            <a:fld id="{4B8C85BA-0236-44A3-8C9C-1BF495D15675}" type="slidenum">
              <a:rPr lang="en-US"/>
              <a:pPr>
                <a:defRPr/>
              </a:pPr>
              <a:t>‹#›</a:t>
            </a:fld>
            <a:endParaRPr lang="en-US" dirty="0"/>
          </a:p>
        </p:txBody>
      </p:sp>
    </p:spTree>
    <p:extLst>
      <p:ext uri="{BB962C8B-B14F-4D97-AF65-F5344CB8AC3E}">
        <p14:creationId xmlns:p14="http://schemas.microsoft.com/office/powerpoint/2010/main" val="11055476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amp; Multi-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93"/>
          <p:cNvSpPr>
            <a:spLocks noGrp="1" noChangeArrowheads="1"/>
          </p:cNvSpPr>
          <p:nvPr>
            <p:ph type="sldNum" sz="quarter" idx="10"/>
          </p:nvPr>
        </p:nvSpPr>
        <p:spPr/>
        <p:txBody>
          <a:bodyPr/>
          <a:lstStyle>
            <a:lvl1pPr>
              <a:defRPr/>
            </a:lvl1pPr>
          </a:lstStyle>
          <a:p>
            <a:pPr>
              <a:defRPr/>
            </a:pPr>
            <a:fld id="{AFAA3133-0086-4E74-9B13-840B1D12900E}" type="slidenum">
              <a:rPr lang="en-US"/>
              <a:pPr>
                <a:defRPr/>
              </a:pPr>
              <a:t>‹#›</a:t>
            </a:fld>
            <a:endParaRPr lang="en-US" dirty="0"/>
          </a:p>
        </p:txBody>
      </p:sp>
    </p:spTree>
    <p:extLst>
      <p:ext uri="{BB962C8B-B14F-4D97-AF65-F5344CB8AC3E}">
        <p14:creationId xmlns:p14="http://schemas.microsoft.com/office/powerpoint/2010/main" val="2692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3"/>
          <p:cNvSpPr>
            <a:spLocks noGrp="1" noChangeArrowheads="1"/>
          </p:cNvSpPr>
          <p:nvPr>
            <p:ph type="sldNum" sz="quarter" idx="4"/>
          </p:nvPr>
        </p:nvSpPr>
        <p:spPr bwMode="auto">
          <a:xfrm>
            <a:off x="4968875" y="7307263"/>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mtClean="0"/>
            </a:lvl1pPr>
          </a:lstStyle>
          <a:p>
            <a:pPr>
              <a:defRPr/>
            </a:pPr>
            <a:fld id="{5615069D-4BCC-4028-8B03-C4818CF0A1BE}" type="slidenum">
              <a:rPr lang="en-US"/>
              <a:pPr>
                <a:defRPr/>
              </a:pPr>
              <a:t>‹#›</a:t>
            </a:fld>
            <a:endParaRPr lang="en-US" dirty="0"/>
          </a:p>
        </p:txBody>
      </p:sp>
    </p:spTree>
    <p:extLst>
      <p:ext uri="{BB962C8B-B14F-4D97-AF65-F5344CB8AC3E}">
        <p14:creationId xmlns:p14="http://schemas.microsoft.com/office/powerpoint/2010/main" val="140997026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4" y="824198"/>
            <a:ext cx="3309144" cy="80225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a:prstGeom prst="rect">
            <a:avLst/>
          </a:prstGeom>
        </p:spPr>
        <p:txBody>
          <a:bodyPr lIns="101846" tIns="50923" rIns="101846" bIns="50923"/>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4" y="1626447"/>
            <a:ext cx="3309144" cy="5316538"/>
          </a:xfrm>
          <a:prstGeom prst="rect">
            <a:avLst/>
          </a:prstGeom>
        </p:spPr>
        <p:txBody>
          <a:bodyPr lIns="101846" tIns="50923" rIns="101846" bIns="50923"/>
          <a:lstStyle>
            <a:lvl1pPr marL="0" indent="0">
              <a:buNone/>
              <a:defRPr sz="1600"/>
            </a:lvl1pPr>
            <a:lvl2pPr marL="509233" indent="0">
              <a:buNone/>
              <a:defRPr sz="1300"/>
            </a:lvl2pPr>
            <a:lvl3pPr marL="1018467" indent="0">
              <a:buNone/>
              <a:defRPr sz="1100"/>
            </a:lvl3pPr>
            <a:lvl4pPr marL="1527701" indent="0">
              <a:buNone/>
              <a:defRPr sz="1000"/>
            </a:lvl4pPr>
            <a:lvl5pPr marL="2036935" indent="0">
              <a:buNone/>
              <a:defRPr sz="1000"/>
            </a:lvl5pPr>
            <a:lvl6pPr marL="2546169" indent="0">
              <a:buNone/>
              <a:defRPr sz="1000"/>
            </a:lvl6pPr>
            <a:lvl7pPr marL="3055400" indent="0">
              <a:buNone/>
              <a:defRPr sz="1000"/>
            </a:lvl7pPr>
            <a:lvl8pPr marL="3564636" indent="0">
              <a:buNone/>
              <a:defRPr sz="1000"/>
            </a:lvl8pPr>
            <a:lvl9pPr marL="4073867" indent="0">
              <a:buNone/>
              <a:defRPr sz="1000"/>
            </a:lvl9pPr>
          </a:lstStyle>
          <a:p>
            <a:pPr lvl="0"/>
            <a:r>
              <a:rPr lang="en-US" smtClean="0"/>
              <a:t>Click to edit Master text styles</a:t>
            </a:r>
          </a:p>
        </p:txBody>
      </p:sp>
      <p:sp>
        <p:nvSpPr>
          <p:cNvPr id="5" name="Rectangle 693"/>
          <p:cNvSpPr>
            <a:spLocks noGrp="1" noChangeArrowheads="1"/>
          </p:cNvSpPr>
          <p:nvPr>
            <p:ph type="sldNum" sz="quarter" idx="4"/>
          </p:nvPr>
        </p:nvSpPr>
        <p:spPr bwMode="auto">
          <a:xfrm>
            <a:off x="4949066" y="7334352"/>
            <a:ext cx="157094" cy="153888"/>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spcBef>
                <a:spcPct val="0"/>
              </a:spcBef>
              <a:defRPr sz="1000" b="0">
                <a:solidFill>
                  <a:srgbClr val="6D6E71"/>
                </a:solidFill>
                <a:latin typeface="Arial" charset="0"/>
              </a:defRPr>
            </a:lvl1pPr>
          </a:lstStyle>
          <a:p>
            <a:pPr>
              <a:defRPr/>
            </a:pPr>
            <a:fld id="{B92AAB2B-13AE-4560-86C2-2806857974A3}" type="slidenum">
              <a:rPr lang="en-US"/>
              <a:pPr>
                <a:defRPr/>
              </a:pPr>
              <a:t>‹#›</a:t>
            </a:fld>
            <a:endParaRPr lang="en-US" dirty="0"/>
          </a:p>
        </p:txBody>
      </p:sp>
    </p:spTree>
    <p:extLst>
      <p:ext uri="{BB962C8B-B14F-4D97-AF65-F5344CB8AC3E}">
        <p14:creationId xmlns:p14="http://schemas.microsoft.com/office/powerpoint/2010/main" val="27007755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754" y="1052010"/>
            <a:ext cx="8884920" cy="36933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4529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157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54380" y="7081520"/>
            <a:ext cx="209550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
        <p:nvSpPr>
          <p:cNvPr id="6" name="Footer Placeholder 5"/>
          <p:cNvSpPr>
            <a:spLocks noGrp="1"/>
          </p:cNvSpPr>
          <p:nvPr>
            <p:ph type="ftr" sz="quarter" idx="11"/>
          </p:nvPr>
        </p:nvSpPr>
        <p:spPr>
          <a:xfrm>
            <a:off x="3436620" y="7081520"/>
            <a:ext cx="318516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Tree>
    <p:extLst>
      <p:ext uri="{BB962C8B-B14F-4D97-AF65-F5344CB8AC3E}">
        <p14:creationId xmlns:p14="http://schemas.microsoft.com/office/powerpoint/2010/main" val="7508583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14"/>
          <p:cNvSpPr>
            <a:spLocks noGrp="1" noChangeArrowheads="1"/>
          </p:cNvSpPr>
          <p:nvPr>
            <p:ph type="sldNum" sz="quarter" idx="10"/>
          </p:nvPr>
        </p:nvSpPr>
        <p:spPr>
          <a:ln/>
        </p:spPr>
        <p:txBody>
          <a:bodyPr/>
          <a:lstStyle>
            <a:lvl1pPr>
              <a:defRPr/>
            </a:lvl1pPr>
          </a:lstStyle>
          <a:p>
            <a:pPr>
              <a:defRPr/>
            </a:pPr>
            <a:fld id="{C9B0E13E-5839-4697-9EA3-0D6B1D9C374E}" type="slidenum">
              <a:rPr lang="en-GB"/>
              <a:pPr>
                <a:defRPr/>
              </a:pPr>
              <a:t>‹#›</a:t>
            </a:fld>
            <a:endParaRPr lang="en-GB" dirty="0"/>
          </a:p>
        </p:txBody>
      </p:sp>
    </p:spTree>
    <p:extLst>
      <p:ext uri="{BB962C8B-B14F-4D97-AF65-F5344CB8AC3E}">
        <p14:creationId xmlns:p14="http://schemas.microsoft.com/office/powerpoint/2010/main" val="103779205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461974"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pic>
        <p:nvPicPr>
          <p:cNvPr id="5"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3314700" y="2100276"/>
            <a:ext cx="3427413" cy="1614487"/>
          </a:xfrm>
        </p:spPr>
        <p:txBody>
          <a:bodyPr bIns="45662" anchorCtr="1"/>
          <a:lstStyle>
            <a:lvl1pPr algn="ctr" defTabSz="911636">
              <a:lnSpc>
                <a:spcPct val="115000"/>
              </a:lnSpc>
              <a:buClr>
                <a:schemeClr val="tx1"/>
              </a:buClr>
              <a:buSzPct val="115000"/>
              <a:buFont typeface="Wingdings" pitchFamily="2" charset="2"/>
              <a:buNone/>
              <a:tabLst>
                <a:tab pos="4685032" algn="l"/>
                <a:tab pos="8678806" algn="r"/>
              </a:tabLst>
              <a:defRPr/>
            </a:lvl1pPr>
          </a:lstStyle>
          <a:p>
            <a:r>
              <a:rPr lang="en-US"/>
              <a:t>Click to edit Master </a:t>
            </a:r>
            <a:br>
              <a:rPr lang="en-US"/>
            </a:br>
            <a:r>
              <a:rPr lang="en-US"/>
              <a:t>title style</a:t>
            </a:r>
          </a:p>
        </p:txBody>
      </p:sp>
      <p:sp>
        <p:nvSpPr>
          <p:cNvPr id="7206" name="Rectangle 38"/>
          <p:cNvSpPr>
            <a:spLocks noGrp="1" noChangeArrowheads="1"/>
          </p:cNvSpPr>
          <p:nvPr>
            <p:ph type="subTitle" sz="quarter" idx="1"/>
          </p:nvPr>
        </p:nvSpPr>
        <p:spPr>
          <a:xfrm>
            <a:off x="3300414" y="3708404"/>
            <a:ext cx="3427412" cy="962025"/>
          </a:xfrm>
        </p:spPr>
        <p:txBody>
          <a:bodyPr lIns="97133" tIns="18264" rIns="97133"/>
          <a:lstStyle>
            <a:lvl1pPr marL="0" indent="0" algn="ctr" defTabSz="911636">
              <a:lnSpc>
                <a:spcPct val="115000"/>
              </a:lnSpc>
              <a:spcBef>
                <a:spcPct val="0"/>
              </a:spcBef>
              <a:buFont typeface="Wingdings" pitchFamily="2" charset="2"/>
              <a:buNone/>
              <a:tabLst>
                <a:tab pos="4079381" algn="r"/>
                <a:tab pos="4685032" algn="l"/>
                <a:tab pos="8678806" algn="r"/>
              </a:tabLst>
              <a:defRPr sz="1600"/>
            </a:lvl1pPr>
          </a:lstStyle>
          <a:p>
            <a:r>
              <a:rPr lang="en-US"/>
              <a:t>Click to edit Master subtitle style</a:t>
            </a:r>
          </a:p>
        </p:txBody>
      </p:sp>
      <p:pic>
        <p:nvPicPr>
          <p:cNvPr id="6" name="Picture 37" descr="I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2149" y="7247319"/>
            <a:ext cx="2159000" cy="268288"/>
          </a:xfrm>
          <a:prstGeom prst="rect">
            <a:avLst/>
          </a:prstGeom>
          <a:noFill/>
          <a:ln w="9525">
            <a:noFill/>
            <a:miter lim="800000"/>
            <a:headEnd/>
            <a:tailEnd/>
          </a:ln>
        </p:spPr>
      </p:pic>
    </p:spTree>
    <p:extLst>
      <p:ext uri="{BB962C8B-B14F-4D97-AF65-F5344CB8AC3E}">
        <p14:creationId xmlns:p14="http://schemas.microsoft.com/office/powerpoint/2010/main" val="38186812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Cover Page)">
    <p:spTree>
      <p:nvGrpSpPr>
        <p:cNvPr id="1" name=""/>
        <p:cNvGrpSpPr/>
        <p:nvPr/>
      </p:nvGrpSpPr>
      <p:grpSpPr>
        <a:xfrm>
          <a:off x="0" y="0"/>
          <a:ext cx="0" cy="0"/>
          <a:chOff x="0" y="0"/>
          <a:chExt cx="0" cy="0"/>
        </a:xfrm>
      </p:grpSpPr>
      <p:pic>
        <p:nvPicPr>
          <p:cNvPr id="4"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5" name="Rectangle 50"/>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7" name="Rectangle 3"/>
          <p:cNvSpPr>
            <a:spLocks noGrp="1" noChangeArrowheads="1"/>
          </p:cNvSpPr>
          <p:nvPr>
            <p:ph type="ctrTitle" sz="quarter"/>
          </p:nvPr>
        </p:nvSpPr>
        <p:spPr>
          <a:xfrm>
            <a:off x="455613" y="3441572"/>
            <a:ext cx="9144000" cy="369332"/>
          </a:xfrm>
          <a:noFill/>
          <a:ln w="9525" algn="ctr">
            <a:noFill/>
            <a:miter lim="800000"/>
            <a:headEnd/>
            <a:tailEnd/>
          </a:ln>
        </p:spPr>
        <p:txBody>
          <a:bodyPr/>
          <a:lstStyle>
            <a:lvl1pPr algn="l" defTabSz="912813" rtl="0" eaLnBrk="0" fontAlgn="base" hangingPunct="0">
              <a:lnSpc>
                <a:spcPct val="100000"/>
              </a:lnSpc>
              <a:spcBef>
                <a:spcPts val="0"/>
              </a:spcBef>
              <a:spcAft>
                <a:spcPct val="0"/>
              </a:spcAft>
              <a:defRPr lang="en-US" sz="2400" b="1" dirty="0">
                <a:solidFill>
                  <a:schemeClr val="accent1"/>
                </a:solidFill>
                <a:latin typeface="+mj-lt"/>
                <a:ea typeface="+mj-ea"/>
                <a:cs typeface="+mj-cs"/>
              </a:defRPr>
            </a:lvl1pPr>
          </a:lstStyle>
          <a:p>
            <a:r>
              <a:rPr lang="en-US" dirty="0" smtClean="0"/>
              <a:t>Click to edit Master title style</a:t>
            </a:r>
            <a:endParaRPr lang="en-US" dirty="0"/>
          </a:p>
        </p:txBody>
      </p:sp>
      <p:sp>
        <p:nvSpPr>
          <p:cNvPr id="9" name="Rectangle 38"/>
          <p:cNvSpPr>
            <a:spLocks noGrp="1" noChangeArrowheads="1"/>
          </p:cNvSpPr>
          <p:nvPr>
            <p:ph type="subTitle" sz="quarter" idx="1"/>
          </p:nvPr>
        </p:nvSpPr>
        <p:spPr>
          <a:xfrm>
            <a:off x="457200" y="4207524"/>
            <a:ext cx="9140825" cy="307777"/>
          </a:xfrm>
          <a:ln algn="ctr"/>
        </p:spPr>
        <p:txBody>
          <a:bodyPr anchor="b">
            <a:spAutoFit/>
          </a:bodyPr>
          <a:lstStyle>
            <a:lvl1pPr marL="0" indent="0" defTabSz="912813">
              <a:spcBef>
                <a:spcPct val="0"/>
              </a:spcBef>
              <a:buClrTx/>
              <a:buSzTx/>
              <a:buFontTx/>
              <a:buNone/>
              <a:defRPr sz="2000"/>
            </a:lvl1pPr>
          </a:lstStyle>
          <a:p>
            <a:r>
              <a:rPr lang="en-US" dirty="0"/>
              <a:t>Click to edit Master subtitle style</a:t>
            </a:r>
          </a:p>
        </p:txBody>
      </p:sp>
      <p:grpSp>
        <p:nvGrpSpPr>
          <p:cNvPr id="16" name="Group 15"/>
          <p:cNvGrpSpPr/>
          <p:nvPr userDrawn="1"/>
        </p:nvGrpSpPr>
        <p:grpSpPr>
          <a:xfrm>
            <a:off x="429669" y="371475"/>
            <a:ext cx="9164447" cy="1423988"/>
            <a:chOff x="429669" y="371475"/>
            <a:chExt cx="9164447" cy="1423988"/>
          </a:xfrm>
        </p:grpSpPr>
        <p:sp>
          <p:nvSpPr>
            <p:cNvPr id="18" name="Text Box 12"/>
            <p:cNvSpPr txBox="1">
              <a:spLocks noChangeArrowheads="1"/>
            </p:cNvSpPr>
            <p:nvPr userDrawn="1"/>
          </p:nvSpPr>
          <p:spPr bwMode="auto">
            <a:xfrm>
              <a:off x="7815943" y="1024844"/>
              <a:ext cx="1615621" cy="346249"/>
            </a:xfrm>
            <a:prstGeom prst="rect">
              <a:avLst/>
            </a:prstGeom>
            <a:noFill/>
            <a:ln w="9525">
              <a:noFill/>
              <a:miter lim="800000"/>
              <a:headEnd/>
              <a:tailEnd/>
            </a:ln>
          </p:spPr>
          <p:txBody>
            <a:bodyPr wrap="square" lIns="0" tIns="0" rIns="0" bIns="0">
              <a:spAutoFit/>
            </a:bodyPr>
            <a:lstStyle/>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New York  </a:t>
              </a:r>
              <a:endParaRPr lang="en-US" sz="1000" dirty="0">
                <a:solidFill>
                  <a:prstClr val="white"/>
                </a:solidFill>
                <a:latin typeface="Arial" pitchFamily="34" charset="0"/>
                <a:ea typeface="+mn-ea"/>
                <a:cs typeface="Arial" pitchFamily="34" charset="0"/>
              </a:endParaRPr>
            </a:p>
            <a:p>
              <a:pPr algn="r" defTabSz="912813" eaLnBrk="1" hangingPunct="1">
                <a:spcBef>
                  <a:spcPts val="300"/>
                </a:spcBef>
                <a:defRPr/>
              </a:pPr>
              <a:r>
                <a:rPr lang="en-US" sz="1000" dirty="0" smtClean="0">
                  <a:solidFill>
                    <a:prstClr val="white"/>
                  </a:solidFill>
                  <a:latin typeface="Arial" pitchFamily="34" charset="0"/>
                  <a:ea typeface="+mn-ea"/>
                  <a:cs typeface="Arial" pitchFamily="34" charset="0"/>
                </a:rPr>
                <a:t>February 2–3, 2011</a:t>
              </a:r>
              <a:endParaRPr lang="en-US" sz="1000" dirty="0">
                <a:solidFill>
                  <a:prstClr val="white"/>
                </a:solidFill>
                <a:latin typeface="Arial" pitchFamily="34" charset="0"/>
                <a:ea typeface="+mn-ea"/>
                <a:cs typeface="Arial" pitchFamily="34" charset="0"/>
              </a:endParaRPr>
            </a:p>
          </p:txBody>
        </p:sp>
        <p:grpSp>
          <p:nvGrpSpPr>
            <p:cNvPr id="19" name="Group 7"/>
            <p:cNvGrpSpPr>
              <a:grpSpLocks/>
            </p:cNvGrpSpPr>
            <p:nvPr/>
          </p:nvGrpSpPr>
          <p:grpSpPr bwMode="auto">
            <a:xfrm>
              <a:off x="2070953" y="371475"/>
              <a:ext cx="7523163" cy="1417637"/>
              <a:chOff x="1308" y="748"/>
              <a:chExt cx="4739" cy="893"/>
            </a:xfrm>
          </p:grpSpPr>
          <p:sp>
            <p:nvSpPr>
              <p:cNvPr id="23" name="Rectangle 8"/>
              <p:cNvSpPr>
                <a:spLocks noChangeArrowheads="1"/>
              </p:cNvSpPr>
              <p:nvPr/>
            </p:nvSpPr>
            <p:spPr bwMode="auto">
              <a:xfrm>
                <a:off x="1308" y="748"/>
                <a:ext cx="4739" cy="893"/>
              </a:xfrm>
              <a:prstGeom prst="rect">
                <a:avLst/>
              </a:prstGeom>
              <a:solidFill>
                <a:schemeClr val="accent1"/>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sp>
            <p:nvSpPr>
              <p:cNvPr id="24" name="Rectangle 9"/>
              <p:cNvSpPr>
                <a:spLocks noChangeArrowheads="1"/>
              </p:cNvSpPr>
              <p:nvPr/>
            </p:nvSpPr>
            <p:spPr bwMode="auto">
              <a:xfrm>
                <a:off x="1308" y="1543"/>
                <a:ext cx="4739" cy="98"/>
              </a:xfrm>
              <a:prstGeom prst="rect">
                <a:avLst/>
              </a:prstGeom>
              <a:solidFill>
                <a:srgbClr val="E8810D"/>
              </a:solidFill>
              <a:ln w="9525">
                <a:noFill/>
                <a:miter lim="800000"/>
                <a:headEnd/>
                <a:tailEnd/>
              </a:ln>
            </p:spPr>
            <p:txBody>
              <a:bodyPr wrap="none" lIns="0" tIns="0" rIns="0" bIns="0" anchor="ctr"/>
              <a:lstStyle/>
              <a:p>
                <a:pPr eaLnBrk="1" hangingPunct="1">
                  <a:spcBef>
                    <a:spcPct val="0"/>
                  </a:spcBef>
                </a:pPr>
                <a:endParaRPr lang="en-US" dirty="0">
                  <a:solidFill>
                    <a:srgbClr val="000000"/>
                  </a:solidFill>
                  <a:latin typeface="Arial" pitchFamily="34" charset="0"/>
                  <a:ea typeface="+mn-ea"/>
                </a:endParaRPr>
              </a:p>
            </p:txBody>
          </p:sp>
        </p:grpSp>
        <p:sp>
          <p:nvSpPr>
            <p:cNvPr id="20" name="Text Box 11"/>
            <p:cNvSpPr txBox="1">
              <a:spLocks noChangeArrowheads="1"/>
            </p:cNvSpPr>
            <p:nvPr/>
          </p:nvSpPr>
          <p:spPr bwMode="auto">
            <a:xfrm>
              <a:off x="2291615" y="614362"/>
              <a:ext cx="7226300" cy="886076"/>
            </a:xfrm>
            <a:prstGeom prst="rect">
              <a:avLst/>
            </a:prstGeom>
            <a:noFill/>
            <a:ln w="9525">
              <a:noFill/>
              <a:miter lim="800000"/>
              <a:headEnd/>
              <a:tailEnd/>
            </a:ln>
          </p:spPr>
          <p:txBody>
            <a:bodyPr lIns="0" tIns="0" rIns="0" bIns="0">
              <a:spAutoFit/>
            </a:bodyPr>
            <a:lstStyle/>
            <a:p>
              <a:pPr defTabSz="912599" eaLnBrk="1" hangingPunct="1">
                <a:lnSpc>
                  <a:spcPct val="110000"/>
                </a:lnSpc>
                <a:spcBef>
                  <a:spcPct val="0"/>
                </a:spcBef>
              </a:pPr>
              <a:r>
                <a:rPr lang="en-US" sz="1400" dirty="0">
                  <a:solidFill>
                    <a:prstClr val="white"/>
                  </a:solidFill>
                  <a:latin typeface="Arial" pitchFamily="34" charset="0"/>
                  <a:ea typeface="+mn-ea"/>
                </a:rPr>
                <a:t>J.P. Morgan </a:t>
              </a:r>
              <a:r>
                <a:rPr lang="en-US" sz="1400" dirty="0" smtClean="0">
                  <a:solidFill>
                    <a:prstClr val="white"/>
                  </a:solidFill>
                  <a:latin typeface="Arial" pitchFamily="34" charset="0"/>
                  <a:ea typeface="+mn-ea"/>
                </a:rPr>
                <a:t>Funds Management </a:t>
              </a:r>
              <a:endParaRPr lang="en-US" sz="1400" dirty="0">
                <a:solidFill>
                  <a:prstClr val="white"/>
                </a:solidFill>
                <a:latin typeface="Arial" pitchFamily="34" charset="0"/>
                <a:ea typeface="+mn-ea"/>
              </a:endParaRPr>
            </a:p>
            <a:p>
              <a:pPr defTabSz="912599" eaLnBrk="1" hangingPunct="1">
                <a:lnSpc>
                  <a:spcPct val="110000"/>
                </a:lnSpc>
                <a:spcBef>
                  <a:spcPts val="800"/>
                </a:spcBef>
              </a:pPr>
              <a:r>
                <a:rPr lang="en-US" sz="3500" b="0" dirty="0" smtClean="0">
                  <a:solidFill>
                    <a:prstClr val="white"/>
                  </a:solidFill>
                  <a:latin typeface="Arial" pitchFamily="34" charset="0"/>
                  <a:ea typeface="+mn-ea"/>
                  <a:cs typeface="Arial" charset="0"/>
                </a:rPr>
                <a:t>Investment Forum</a:t>
              </a:r>
              <a:endParaRPr lang="en-US" sz="3500" b="0" dirty="0">
                <a:solidFill>
                  <a:prstClr val="white"/>
                </a:solidFill>
                <a:latin typeface="Arial" pitchFamily="34" charset="0"/>
                <a:ea typeface="+mn-ea"/>
                <a:cs typeface="Arial" charset="0"/>
              </a:endParaRPr>
            </a:p>
          </p:txBody>
        </p:sp>
        <p:pic>
          <p:nvPicPr>
            <p:cNvPr id="22" name="Picture 21" descr="Scroll paper_Investment Forum 2011_Sm.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rot="16200000">
              <a:off x="494687" y="309632"/>
              <a:ext cx="1420813" cy="1550850"/>
            </a:xfrm>
            <a:prstGeom prst="rect">
              <a:avLst/>
            </a:prstGeom>
          </p:spPr>
        </p:pic>
      </p:grpSp>
    </p:spTree>
    <p:extLst>
      <p:ext uri="{BB962C8B-B14F-4D97-AF65-F5344CB8AC3E}">
        <p14:creationId xmlns:p14="http://schemas.microsoft.com/office/powerpoint/2010/main" val="26766274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mp;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9134475"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dirty="0" smtClean="0">
                <a:solidFill>
                  <a:schemeClr val="tx1"/>
                </a:solidFill>
                <a:latin typeface="+mn-lt"/>
                <a:ea typeface="+mn-ea"/>
                <a:cs typeface="+mn-cs"/>
              </a:defRPr>
            </a:lvl1pPr>
            <a:lvl2pPr algn="l" defTabSz="722313" rtl="0" eaLnBrk="0" fontAlgn="base" hangingPunct="0">
              <a:spcBef>
                <a:spcPts val="600"/>
              </a:spcBef>
              <a:spcAft>
                <a:spcPct val="0"/>
              </a:spcAft>
              <a:buClr>
                <a:srgbClr val="6D6E71"/>
              </a:buClr>
              <a:buSzPct val="75000"/>
              <a:defRPr lang="en-US" sz="1700" dirty="0" smtClean="0">
                <a:solidFill>
                  <a:schemeClr val="tx1"/>
                </a:solidFill>
                <a:latin typeface="+mn-lt"/>
              </a:defRPr>
            </a:lvl2pPr>
            <a:lvl3pPr algn="l" defTabSz="722313" rtl="0" eaLnBrk="0" fontAlgn="base" hangingPunct="0">
              <a:spcBef>
                <a:spcPts val="600"/>
              </a:spcBef>
              <a:spcAft>
                <a:spcPct val="0"/>
              </a:spcAft>
              <a:buClr>
                <a:srgbClr val="6D6E71"/>
              </a:buClr>
              <a:buSzPct val="75000"/>
              <a:defRPr lang="en-US" sz="1600" dirty="0" smtClean="0">
                <a:solidFill>
                  <a:schemeClr val="tx1"/>
                </a:solidFill>
                <a:latin typeface="+mn-lt"/>
              </a:defRPr>
            </a:lvl3pPr>
            <a:lvl4pPr algn="l" defTabSz="722313" rtl="0" eaLnBrk="0" fontAlgn="base" hangingPunct="0">
              <a:spcBef>
                <a:spcPts val="600"/>
              </a:spcBef>
              <a:spcAft>
                <a:spcPct val="0"/>
              </a:spcAft>
              <a:buClr>
                <a:srgbClr val="6D6E71"/>
              </a:buClr>
              <a:buSzPct val="75000"/>
              <a:defRPr lang="en-US" sz="1500" dirty="0" smtClean="0">
                <a:solidFill>
                  <a:schemeClr val="tx1"/>
                </a:solidFill>
                <a:latin typeface="+mn-lt"/>
              </a:defRPr>
            </a:lvl4pPr>
            <a:lvl5pPr algn="l" defTabSz="722313" rtl="0" eaLnBrk="0" fontAlgn="base" hangingPunct="0">
              <a:spcBef>
                <a:spcPts val="600"/>
              </a:spcBef>
              <a:spcAft>
                <a:spcPct val="0"/>
              </a:spcAft>
              <a:buClr>
                <a:srgbClr val="6D6E71"/>
              </a:buClr>
              <a:buSzPct val="75000"/>
              <a:defRPr lang="en-US" sz="1200" dirty="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5" name="Rectangle 693"/>
          <p:cNvSpPr>
            <a:spLocks noGrp="1" noChangeArrowheads="1"/>
          </p:cNvSpPr>
          <p:nvPr>
            <p:ph type="sldNum" sz="quarter" idx="10"/>
          </p:nvPr>
        </p:nvSpPr>
        <p:spPr/>
        <p:txBody>
          <a:bodyPr/>
          <a:lstStyle>
            <a:lvl1pPr>
              <a:defRPr/>
            </a:lvl1pPr>
          </a:lstStyle>
          <a:p>
            <a:pPr>
              <a:defRPr/>
            </a:pPr>
            <a:fld id="{078583A3-C3FA-42CB-98B0-F20E7E34DA2B}" type="slidenum">
              <a:rPr lang="en-US"/>
              <a:pPr>
                <a:defRPr/>
              </a:pPr>
              <a:t>‹#›</a:t>
            </a:fld>
            <a:endParaRPr lang="en-US" dirty="0"/>
          </a:p>
        </p:txBody>
      </p:sp>
    </p:spTree>
    <p:extLst>
      <p:ext uri="{BB962C8B-B14F-4D97-AF65-F5344CB8AC3E}">
        <p14:creationId xmlns:p14="http://schemas.microsoft.com/office/powerpoint/2010/main" val="32313368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itle &amp; Half-pg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8800"/>
            <a:ext cx="4389438" cy="1246495"/>
          </a:xfrm>
        </p:spPr>
        <p:txBody>
          <a:bodyPr>
            <a:spAutoFit/>
          </a:bodyPr>
          <a:lstStyle>
            <a:lvl1pPr>
              <a:spcBef>
                <a:spcPts val="2000"/>
              </a:spcBef>
              <a:defRPr sz="1800"/>
            </a:lvl1pPr>
            <a:lvl2pPr>
              <a:spcBef>
                <a:spcPts val="600"/>
              </a:spcBef>
              <a:defRPr sz="1700"/>
            </a:lvl2pPr>
            <a:lvl3pPr>
              <a:spcBef>
                <a:spcPts val="600"/>
              </a:spcBef>
              <a:defRPr sz="1600"/>
            </a:lvl3pPr>
            <a:lvl4pPr>
              <a:spcBef>
                <a:spcPts val="600"/>
              </a:spcBef>
              <a:defRPr sz="1500"/>
            </a:lvl4pPr>
            <a:lvl5pPr>
              <a:spcBef>
                <a:spcPts val="600"/>
              </a:spcBef>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5211763" y="1828800"/>
            <a:ext cx="4379912" cy="1246495"/>
          </a:xfrm>
          <a:noFill/>
          <a:ln w="9525">
            <a:noFill/>
            <a:miter lim="800000"/>
            <a:headEnd/>
            <a:tailEnd/>
          </a:ln>
        </p:spPr>
        <p:txBody>
          <a:bodyPr>
            <a:spAutoFit/>
          </a:bodyPr>
          <a:lstStyle>
            <a:lvl1pPr algn="l" defTabSz="722313" rtl="0" eaLnBrk="0" fontAlgn="base" hangingPunct="0">
              <a:spcBef>
                <a:spcPts val="2000"/>
              </a:spcBef>
              <a:spcAft>
                <a:spcPct val="0"/>
              </a:spcAft>
              <a:buClr>
                <a:srgbClr val="6D6E71"/>
              </a:buClr>
              <a:buSzPct val="75000"/>
              <a:defRPr lang="en-US" sz="1800" b="1" dirty="0" smtClean="0">
                <a:solidFill>
                  <a:schemeClr val="tx1"/>
                </a:solidFill>
                <a:latin typeface="+mn-lt"/>
                <a:ea typeface="+mn-ea"/>
                <a:cs typeface="+mn-cs"/>
              </a:defRPr>
            </a:lvl1pPr>
            <a:lvl2pPr algn="l" defTabSz="722313" rtl="0" eaLnBrk="0" fontAlgn="base" hangingPunct="0">
              <a:spcAft>
                <a:spcPct val="0"/>
              </a:spcAft>
              <a:buClr>
                <a:srgbClr val="6D6E71"/>
              </a:buClr>
              <a:buSzPct val="75000"/>
              <a:defRPr lang="en-US" sz="1700" b="1" dirty="0" smtClean="0">
                <a:solidFill>
                  <a:schemeClr val="tx1"/>
                </a:solidFill>
                <a:latin typeface="+mn-lt"/>
                <a:ea typeface="+mn-ea"/>
                <a:cs typeface="+mn-cs"/>
              </a:defRPr>
            </a:lvl2pPr>
            <a:lvl3pPr algn="l" defTabSz="722313" rtl="0" eaLnBrk="0" fontAlgn="base" hangingPunct="0">
              <a:spcAft>
                <a:spcPct val="0"/>
              </a:spcAft>
              <a:buClr>
                <a:srgbClr val="6D6E71"/>
              </a:buClr>
              <a:buSzPct val="75000"/>
              <a:defRPr lang="en-US" sz="1600" b="1" dirty="0" smtClean="0">
                <a:solidFill>
                  <a:schemeClr val="tx1"/>
                </a:solidFill>
                <a:latin typeface="+mn-lt"/>
                <a:ea typeface="+mn-ea"/>
                <a:cs typeface="+mn-cs"/>
              </a:defRPr>
            </a:lvl3pPr>
            <a:lvl4pPr algn="l" defTabSz="722313" rtl="0" eaLnBrk="0" fontAlgn="base" hangingPunct="0">
              <a:spcAft>
                <a:spcPct val="0"/>
              </a:spcAft>
              <a:buClr>
                <a:srgbClr val="6D6E71"/>
              </a:buClr>
              <a:buSzPct val="75000"/>
              <a:defRPr lang="en-US" sz="1500" b="1" dirty="0" smtClean="0">
                <a:solidFill>
                  <a:schemeClr val="tx1"/>
                </a:solidFill>
                <a:latin typeface="+mn-lt"/>
                <a:ea typeface="+mn-ea"/>
                <a:cs typeface="+mn-cs"/>
              </a:defRPr>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693"/>
          <p:cNvSpPr>
            <a:spLocks noGrp="1" noChangeArrowheads="1"/>
          </p:cNvSpPr>
          <p:nvPr>
            <p:ph type="sldNum" sz="quarter" idx="10"/>
          </p:nvPr>
        </p:nvSpPr>
        <p:spPr/>
        <p:txBody>
          <a:bodyPr/>
          <a:lstStyle>
            <a:lvl1pPr>
              <a:defRPr/>
            </a:lvl1pPr>
          </a:lstStyle>
          <a:p>
            <a:pPr>
              <a:defRPr/>
            </a:pPr>
            <a:fld id="{4B8C85BA-0236-44A3-8C9C-1BF495D15675}" type="slidenum">
              <a:rPr lang="en-US"/>
              <a:pPr>
                <a:defRPr/>
              </a:pPr>
              <a:t>‹#›</a:t>
            </a:fld>
            <a:endParaRPr lang="en-US" dirty="0"/>
          </a:p>
        </p:txBody>
      </p:sp>
    </p:spTree>
    <p:extLst>
      <p:ext uri="{BB962C8B-B14F-4D97-AF65-F5344CB8AC3E}">
        <p14:creationId xmlns:p14="http://schemas.microsoft.com/office/powerpoint/2010/main" val="40733752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amp; Multi-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693"/>
          <p:cNvSpPr>
            <a:spLocks noGrp="1" noChangeArrowheads="1"/>
          </p:cNvSpPr>
          <p:nvPr>
            <p:ph type="sldNum" sz="quarter" idx="10"/>
          </p:nvPr>
        </p:nvSpPr>
        <p:spPr/>
        <p:txBody>
          <a:bodyPr/>
          <a:lstStyle>
            <a:lvl1pPr>
              <a:defRPr/>
            </a:lvl1pPr>
          </a:lstStyle>
          <a:p>
            <a:pPr>
              <a:defRPr/>
            </a:pPr>
            <a:fld id="{AFAA3133-0086-4E74-9B13-840B1D12900E}" type="slidenum">
              <a:rPr lang="en-US"/>
              <a:pPr>
                <a:defRPr/>
              </a:pPr>
              <a:t>‹#›</a:t>
            </a:fld>
            <a:endParaRPr lang="en-US" dirty="0"/>
          </a:p>
        </p:txBody>
      </p:sp>
    </p:spTree>
    <p:extLst>
      <p:ext uri="{BB962C8B-B14F-4D97-AF65-F5344CB8AC3E}">
        <p14:creationId xmlns:p14="http://schemas.microsoft.com/office/powerpoint/2010/main" val="35590788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mtClean="0"/>
            </a:lvl1pPr>
          </a:lstStyle>
          <a:p>
            <a:pPr>
              <a:defRPr/>
            </a:pPr>
            <a:fld id="{5615069D-4BCC-4028-8B03-C4818CF0A1BE}" type="slidenum">
              <a:rPr lang="en-US"/>
              <a:pPr>
                <a:defRPr/>
              </a:pPr>
              <a:t>‹#›</a:t>
            </a:fld>
            <a:endParaRPr lang="en-US" dirty="0"/>
          </a:p>
        </p:txBody>
      </p:sp>
    </p:spTree>
    <p:extLst>
      <p:ext uri="{BB962C8B-B14F-4D97-AF65-F5344CB8AC3E}">
        <p14:creationId xmlns:p14="http://schemas.microsoft.com/office/powerpoint/2010/main" val="294392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4" y="824198"/>
            <a:ext cx="3309144" cy="80225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a:prstGeom prst="rect">
            <a:avLst/>
          </a:prstGeom>
        </p:spPr>
        <p:txBody>
          <a:bodyPr lIns="101846" tIns="50923" rIns="101846" bIns="50923"/>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4" y="1626447"/>
            <a:ext cx="3309144" cy="5316538"/>
          </a:xfrm>
          <a:prstGeom prst="rect">
            <a:avLst/>
          </a:prstGeom>
        </p:spPr>
        <p:txBody>
          <a:bodyPr lIns="101846" tIns="50923" rIns="101846" bIns="50923"/>
          <a:lstStyle>
            <a:lvl1pPr marL="0" indent="0">
              <a:buNone/>
              <a:defRPr sz="1600"/>
            </a:lvl1pPr>
            <a:lvl2pPr marL="509233" indent="0">
              <a:buNone/>
              <a:defRPr sz="1300"/>
            </a:lvl2pPr>
            <a:lvl3pPr marL="1018467" indent="0">
              <a:buNone/>
              <a:defRPr sz="1100"/>
            </a:lvl3pPr>
            <a:lvl4pPr marL="1527701" indent="0">
              <a:buNone/>
              <a:defRPr sz="1000"/>
            </a:lvl4pPr>
            <a:lvl5pPr marL="2036935" indent="0">
              <a:buNone/>
              <a:defRPr sz="1000"/>
            </a:lvl5pPr>
            <a:lvl6pPr marL="2546169" indent="0">
              <a:buNone/>
              <a:defRPr sz="1000"/>
            </a:lvl6pPr>
            <a:lvl7pPr marL="3055400" indent="0">
              <a:buNone/>
              <a:defRPr sz="1000"/>
            </a:lvl7pPr>
            <a:lvl8pPr marL="3564636" indent="0">
              <a:buNone/>
              <a:defRPr sz="1000"/>
            </a:lvl8pPr>
            <a:lvl9pPr marL="4073867" indent="0">
              <a:buNone/>
              <a:defRPr sz="1000"/>
            </a:lvl9pPr>
          </a:lstStyle>
          <a:p>
            <a:pPr lvl="0"/>
            <a:r>
              <a:rPr lang="en-US" smtClean="0"/>
              <a:t>Click to edit Master text styles</a:t>
            </a:r>
          </a:p>
        </p:txBody>
      </p:sp>
      <p:sp>
        <p:nvSpPr>
          <p:cNvPr id="5" name="Rectangle 693"/>
          <p:cNvSpPr>
            <a:spLocks noGrp="1" noChangeArrowheads="1"/>
          </p:cNvSpPr>
          <p:nvPr>
            <p:ph type="sldNum" sz="quarter" idx="4"/>
          </p:nvPr>
        </p:nvSpPr>
        <p:spPr bwMode="auto">
          <a:xfrm>
            <a:off x="4949066" y="7334352"/>
            <a:ext cx="157094" cy="153888"/>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spcBef>
                <a:spcPct val="0"/>
              </a:spcBef>
              <a:defRPr sz="1000" b="0">
                <a:solidFill>
                  <a:srgbClr val="6D6E71"/>
                </a:solidFill>
                <a:latin typeface="Arial" charset="0"/>
              </a:defRPr>
            </a:lvl1pPr>
          </a:lstStyle>
          <a:p>
            <a:pPr>
              <a:defRPr/>
            </a:pPr>
            <a:fld id="{B92AAB2B-13AE-4560-86C2-2806857974A3}" type="slidenum">
              <a:rPr lang="en-US"/>
              <a:pPr>
                <a:defRPr/>
              </a:pPr>
              <a:t>‹#›</a:t>
            </a:fld>
            <a:endParaRPr lang="en-US" dirty="0"/>
          </a:p>
        </p:txBody>
      </p:sp>
    </p:spTree>
    <p:extLst>
      <p:ext uri="{BB962C8B-B14F-4D97-AF65-F5344CB8AC3E}">
        <p14:creationId xmlns:p14="http://schemas.microsoft.com/office/powerpoint/2010/main" val="338149796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754" y="1052010"/>
            <a:ext cx="8884920" cy="36933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4529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71574" y="1694815"/>
            <a:ext cx="4358640" cy="33374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54380" y="7081520"/>
            <a:ext cx="209550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
        <p:nvSpPr>
          <p:cNvPr id="6" name="Footer Placeholder 5"/>
          <p:cNvSpPr>
            <a:spLocks noGrp="1"/>
          </p:cNvSpPr>
          <p:nvPr>
            <p:ph type="ftr" sz="quarter" idx="11"/>
          </p:nvPr>
        </p:nvSpPr>
        <p:spPr>
          <a:xfrm>
            <a:off x="3436620" y="7081520"/>
            <a:ext cx="3185160" cy="518160"/>
          </a:xfrm>
          <a:prstGeom prst="rect">
            <a:avLst/>
          </a:prstGeom>
        </p:spPr>
        <p:txBody>
          <a:bodyPr lIns="101882" tIns="50941" rIns="101882" bIns="50941"/>
          <a:lstStyle>
            <a:lvl1pPr>
              <a:defRPr/>
            </a:lvl1pPr>
          </a:lstStyle>
          <a:p>
            <a:pPr eaLnBrk="1" hangingPunct="1">
              <a:spcBef>
                <a:spcPct val="0"/>
              </a:spcBef>
              <a:defRPr/>
            </a:pPr>
            <a:endParaRPr lang="en-US" dirty="0">
              <a:solidFill>
                <a:srgbClr val="000000"/>
              </a:solidFill>
              <a:latin typeface="Arial" pitchFamily="34" charset="0"/>
              <a:ea typeface="+mn-ea"/>
            </a:endParaRPr>
          </a:p>
        </p:txBody>
      </p:sp>
    </p:spTree>
    <p:extLst>
      <p:ext uri="{BB962C8B-B14F-4D97-AF65-F5344CB8AC3E}">
        <p14:creationId xmlns:p14="http://schemas.microsoft.com/office/powerpoint/2010/main" val="124621324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14"/>
          <p:cNvSpPr>
            <a:spLocks noGrp="1" noChangeArrowheads="1"/>
          </p:cNvSpPr>
          <p:nvPr>
            <p:ph type="sldNum" sz="quarter" idx="10"/>
          </p:nvPr>
        </p:nvSpPr>
        <p:spPr>
          <a:ln/>
        </p:spPr>
        <p:txBody>
          <a:bodyPr/>
          <a:lstStyle>
            <a:lvl1pPr>
              <a:defRPr/>
            </a:lvl1pPr>
          </a:lstStyle>
          <a:p>
            <a:pPr>
              <a:defRPr/>
            </a:pPr>
            <a:fld id="{C9B0E13E-5839-4697-9EA3-0D6B1D9C374E}" type="slidenum">
              <a:rPr lang="en-GB"/>
              <a:pPr>
                <a:defRPr/>
              </a:pPr>
              <a:t>‹#›</a:t>
            </a:fld>
            <a:endParaRPr lang="en-GB" dirty="0"/>
          </a:p>
        </p:txBody>
      </p:sp>
    </p:spTree>
    <p:extLst>
      <p:ext uri="{BB962C8B-B14F-4D97-AF65-F5344CB8AC3E}">
        <p14:creationId xmlns:p14="http://schemas.microsoft.com/office/powerpoint/2010/main" val="3074167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461974"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pic>
        <p:nvPicPr>
          <p:cNvPr id="5" name="Picture 49" descr="Logo2008_JPM_AM_B_RGB"/>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7171" name="Rectangle 3"/>
          <p:cNvSpPr>
            <a:spLocks noGrp="1" noChangeArrowheads="1"/>
          </p:cNvSpPr>
          <p:nvPr>
            <p:ph type="ctrTitle" sz="quarter"/>
          </p:nvPr>
        </p:nvSpPr>
        <p:spPr>
          <a:xfrm>
            <a:off x="3314700" y="2100276"/>
            <a:ext cx="3427413" cy="1614487"/>
          </a:xfrm>
        </p:spPr>
        <p:txBody>
          <a:bodyPr bIns="45662" anchorCtr="1"/>
          <a:lstStyle>
            <a:lvl1pPr algn="ctr" defTabSz="911636">
              <a:lnSpc>
                <a:spcPct val="115000"/>
              </a:lnSpc>
              <a:buClr>
                <a:schemeClr val="tx1"/>
              </a:buClr>
              <a:buSzPct val="115000"/>
              <a:buFont typeface="Wingdings" pitchFamily="2" charset="2"/>
              <a:buNone/>
              <a:tabLst>
                <a:tab pos="4685032" algn="l"/>
                <a:tab pos="8678806" algn="r"/>
              </a:tabLst>
              <a:defRPr/>
            </a:lvl1pPr>
          </a:lstStyle>
          <a:p>
            <a:r>
              <a:rPr lang="en-US"/>
              <a:t>Click to edit Master </a:t>
            </a:r>
            <a:br>
              <a:rPr lang="en-US"/>
            </a:br>
            <a:r>
              <a:rPr lang="en-US"/>
              <a:t>title style</a:t>
            </a:r>
          </a:p>
        </p:txBody>
      </p:sp>
      <p:sp>
        <p:nvSpPr>
          <p:cNvPr id="7206" name="Rectangle 38"/>
          <p:cNvSpPr>
            <a:spLocks noGrp="1" noChangeArrowheads="1"/>
          </p:cNvSpPr>
          <p:nvPr>
            <p:ph type="subTitle" sz="quarter" idx="1"/>
          </p:nvPr>
        </p:nvSpPr>
        <p:spPr>
          <a:xfrm>
            <a:off x="3300414" y="3708404"/>
            <a:ext cx="3427412" cy="962025"/>
          </a:xfrm>
        </p:spPr>
        <p:txBody>
          <a:bodyPr lIns="97133" tIns="18264" rIns="97133"/>
          <a:lstStyle>
            <a:lvl1pPr marL="0" indent="0" algn="ctr" defTabSz="911636">
              <a:lnSpc>
                <a:spcPct val="115000"/>
              </a:lnSpc>
              <a:spcBef>
                <a:spcPct val="0"/>
              </a:spcBef>
              <a:buFont typeface="Wingdings" pitchFamily="2" charset="2"/>
              <a:buNone/>
              <a:tabLst>
                <a:tab pos="4079381" algn="r"/>
                <a:tab pos="4685032" algn="l"/>
                <a:tab pos="8678806" algn="r"/>
              </a:tabLst>
              <a:defRPr sz="1600"/>
            </a:lvl1pPr>
          </a:lstStyle>
          <a:p>
            <a:r>
              <a:rPr lang="en-US"/>
              <a:t>Click to edit Master subtitle style</a:t>
            </a:r>
          </a:p>
        </p:txBody>
      </p:sp>
      <p:pic>
        <p:nvPicPr>
          <p:cNvPr id="6" name="Picture 37" descr="I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52149" y="7247319"/>
            <a:ext cx="2159000" cy="268288"/>
          </a:xfrm>
          <a:prstGeom prst="rect">
            <a:avLst/>
          </a:prstGeom>
          <a:noFill/>
          <a:ln w="9525">
            <a:noFill/>
            <a:miter lim="800000"/>
            <a:headEnd/>
            <a:tailEnd/>
          </a:ln>
        </p:spPr>
      </p:pic>
    </p:spTree>
    <p:extLst>
      <p:ext uri="{BB962C8B-B14F-4D97-AF65-F5344CB8AC3E}">
        <p14:creationId xmlns:p14="http://schemas.microsoft.com/office/powerpoint/2010/main" val="32114420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93507" y="1764367"/>
            <a:ext cx="8549640" cy="655627"/>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02210" y="2498846"/>
            <a:ext cx="7040880" cy="1986280"/>
          </a:xfrm>
        </p:spPr>
        <p:txBody>
          <a:bodyPr/>
          <a:lstStyle>
            <a:lvl1pPr marL="0" indent="0" algn="l">
              <a:buNone/>
              <a:defRPr>
                <a:solidFill>
                  <a:schemeClr val="bg1">
                    <a:lumMod val="75000"/>
                  </a:schemeClr>
                </a:solidFill>
              </a:defRPr>
            </a:lvl1pPr>
            <a:lvl2pPr marL="570586" indent="0" algn="ctr">
              <a:buNone/>
              <a:defRPr>
                <a:solidFill>
                  <a:schemeClr val="tx1">
                    <a:tint val="75000"/>
                  </a:schemeClr>
                </a:solidFill>
              </a:defRPr>
            </a:lvl2pPr>
            <a:lvl3pPr marL="1141171" indent="0" algn="ctr">
              <a:buNone/>
              <a:defRPr>
                <a:solidFill>
                  <a:schemeClr val="tx1">
                    <a:tint val="75000"/>
                  </a:schemeClr>
                </a:solidFill>
              </a:defRPr>
            </a:lvl3pPr>
            <a:lvl4pPr marL="1711757" indent="0" algn="ctr">
              <a:buNone/>
              <a:defRPr>
                <a:solidFill>
                  <a:schemeClr val="tx1">
                    <a:tint val="75000"/>
                  </a:schemeClr>
                </a:solidFill>
              </a:defRPr>
            </a:lvl4pPr>
            <a:lvl5pPr marL="2282342" indent="0" algn="ctr">
              <a:buNone/>
              <a:defRPr>
                <a:solidFill>
                  <a:schemeClr val="tx1">
                    <a:tint val="75000"/>
                  </a:schemeClr>
                </a:solidFill>
              </a:defRPr>
            </a:lvl5pPr>
            <a:lvl6pPr marL="2852928" indent="0" algn="ctr">
              <a:buNone/>
              <a:defRPr>
                <a:solidFill>
                  <a:schemeClr val="tx1">
                    <a:tint val="75000"/>
                  </a:schemeClr>
                </a:solidFill>
              </a:defRPr>
            </a:lvl6pPr>
            <a:lvl7pPr marL="3423514" indent="0" algn="ctr">
              <a:buNone/>
              <a:defRPr>
                <a:solidFill>
                  <a:schemeClr val="tx1">
                    <a:tint val="75000"/>
                  </a:schemeClr>
                </a:solidFill>
              </a:defRPr>
            </a:lvl7pPr>
            <a:lvl8pPr marL="3994099" indent="0" algn="ctr">
              <a:buNone/>
              <a:defRPr>
                <a:solidFill>
                  <a:schemeClr val="tx1">
                    <a:tint val="75000"/>
                  </a:schemeClr>
                </a:solidFill>
              </a:defRPr>
            </a:lvl8pPr>
            <a:lvl9pPr marL="4564685"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32018" y="7325534"/>
            <a:ext cx="4474668" cy="326436"/>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eaLnBrk="1" fontAlgn="auto" hangingPunct="1">
                <a:spcBef>
                  <a:spcPts val="0"/>
                </a:spcBef>
                <a:spcAft>
                  <a:spcPts val="0"/>
                </a:spcAft>
              </a:pPr>
              <a:r>
                <a:rPr lang="zh-CN" altLang="en-US" sz="1700" dirty="0" smtClean="0">
                  <a:solidFill>
                    <a:prstClr val="white"/>
                  </a:solidFill>
                  <a:latin typeface="微软雅黑" pitchFamily="34" charset="-122"/>
                </a:rPr>
                <a:t>世界</a:t>
              </a:r>
              <a:r>
                <a:rPr lang="en-US" altLang="zh-CN" sz="1700" dirty="0" smtClean="0">
                  <a:solidFill>
                    <a:prstClr val="white"/>
                  </a:solidFill>
                  <a:latin typeface="微软雅黑" pitchFamily="34" charset="-122"/>
                </a:rPr>
                <a:t>500</a:t>
              </a:r>
              <a:r>
                <a:rPr lang="zh-CN" altLang="en-US" sz="1700" dirty="0" smtClean="0">
                  <a:solidFill>
                    <a:prstClr val="white"/>
                  </a:solidFill>
                  <a:latin typeface="微软雅黑" pitchFamily="34" charset="-122"/>
                </a:rPr>
                <a:t>强研究中心</a:t>
              </a:r>
              <a:endParaRPr lang="zh-CN" altLang="en-US" sz="1700"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eaLnBrk="1" fontAlgn="auto" hangingPunct="1">
                <a:spcBef>
                  <a:spcPts val="0"/>
                </a:spcBef>
                <a:spcAft>
                  <a:spcPts val="0"/>
                </a:spcAft>
              </a:pPr>
              <a:r>
                <a:rPr lang="en-US" altLang="zh-CN" sz="1500" dirty="0" smtClean="0">
                  <a:solidFill>
                    <a:prstClr val="white"/>
                  </a:solidFill>
                  <a:latin typeface="微软雅黑" pitchFamily="34" charset="-122"/>
                </a:rPr>
                <a:t>zhao-biao.com</a:t>
              </a:r>
              <a:endParaRPr lang="zh-CN" altLang="en-US" sz="1500" dirty="0">
                <a:solidFill>
                  <a:prstClr val="white"/>
                </a:solidFill>
                <a:latin typeface="微软雅黑" pitchFamily="34" charset="-122"/>
              </a:endParaRPr>
            </a:p>
          </p:txBody>
        </p:sp>
      </p:grpSp>
      <p:sp>
        <p:nvSpPr>
          <p:cNvPr id="11" name="矩形 10"/>
          <p:cNvSpPr/>
          <p:nvPr/>
        </p:nvSpPr>
        <p:spPr>
          <a:xfrm>
            <a:off x="4785965" y="7340426"/>
            <a:ext cx="4949921" cy="326436"/>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17" tIns="114117" rIns="114117" bIns="114117" rtlCol="0" anchor="ctr"/>
          <a:lstStyle/>
          <a:p>
            <a:pPr algn="ctr" defTabSz="1141171" eaLnBrk="1" fontAlgn="auto" hangingPunct="1">
              <a:spcBef>
                <a:spcPts val="0"/>
              </a:spcBef>
              <a:spcAft>
                <a:spcPts val="0"/>
              </a:spcAft>
            </a:pPr>
            <a:r>
              <a:rPr lang="zh-CN" altLang="en-US" sz="1700" dirty="0" smtClean="0">
                <a:solidFill>
                  <a:prstClr val="white"/>
                </a:solidFill>
                <a:latin typeface="微软雅黑" pitchFamily="34" charset="-122"/>
              </a:rPr>
              <a:t>找表网：专注于海外</a:t>
            </a:r>
            <a:r>
              <a:rPr lang="zh-CN" altLang="en-US" sz="1700" dirty="0">
                <a:solidFill>
                  <a:prstClr val="white"/>
                </a:solidFill>
                <a:latin typeface="微软雅黑" pitchFamily="34" charset="-122"/>
              </a:rPr>
              <a:t>知名</a:t>
            </a:r>
            <a:r>
              <a:rPr lang="zh-CN" altLang="en-US" sz="1700" dirty="0" smtClean="0">
                <a:solidFill>
                  <a:prstClr val="white"/>
                </a:solidFill>
                <a:latin typeface="微软雅黑" pitchFamily="34" charset="-122"/>
              </a:rPr>
              <a:t>上市公司公开资料研究</a:t>
            </a:r>
            <a:endParaRPr lang="zh-CN" altLang="en-US" sz="1700" dirty="0">
              <a:solidFill>
                <a:prstClr val="white"/>
              </a:solidFill>
              <a:latin typeface="微软雅黑" pitchFamily="34" charset="-122"/>
            </a:endParaRPr>
          </a:p>
        </p:txBody>
      </p:sp>
      <p:cxnSp>
        <p:nvCxnSpPr>
          <p:cNvPr id="14" name="直接连接符 13"/>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4544" y="4994488"/>
            <a:ext cx="8549640" cy="15436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4544" y="3294275"/>
            <a:ext cx="8549640" cy="1700212"/>
          </a:xfrm>
        </p:spPr>
        <p:txBody>
          <a:bodyPr anchor="b"/>
          <a:lstStyle>
            <a:lvl1pPr marL="0" indent="0">
              <a:buNone/>
              <a:defRPr sz="2500">
                <a:solidFill>
                  <a:schemeClr val="tx1">
                    <a:tint val="75000"/>
                  </a:schemeClr>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94544" y="1682755"/>
            <a:ext cx="8549640" cy="1543685"/>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94544" y="3328515"/>
            <a:ext cx="8549640" cy="1700212"/>
          </a:xfrm>
        </p:spPr>
        <p:txBody>
          <a:bodyPr anchor="t"/>
          <a:lstStyle>
            <a:lvl1pPr marL="0" indent="0">
              <a:buNone/>
              <a:defRPr sz="2500">
                <a:solidFill>
                  <a:schemeClr val="bg1"/>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29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0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739795"/>
            <a:ext cx="4444207"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02920" y="2464858"/>
            <a:ext cx="4444207"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09529" y="1739795"/>
            <a:ext cx="4445953"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109529" y="2464858"/>
            <a:ext cx="4445953"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image" Target="../media/image2.jpeg"/><Relationship Id="rId5" Type="http://schemas.openxmlformats.org/officeDocument/2006/relationships/slideLayout" Target="../slideLayouts/slideLayout89.xml"/><Relationship Id="rId10" Type="http://schemas.openxmlformats.org/officeDocument/2006/relationships/theme" Target="../theme/theme10.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theme" Target="../theme/theme1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image" Target="../media/image2.jpeg"/><Relationship Id="rId4" Type="http://schemas.openxmlformats.org/officeDocument/2006/relationships/slideLayout" Target="../slideLayouts/slideLayout2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2.jpeg"/><Relationship Id="rId4" Type="http://schemas.openxmlformats.org/officeDocument/2006/relationships/slideLayout" Target="../slideLayouts/slideLayout3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2.jpeg"/><Relationship Id="rId5" Type="http://schemas.openxmlformats.org/officeDocument/2006/relationships/slideLayout" Target="../slideLayouts/slideLayout44.xml"/><Relationship Id="rId10" Type="http://schemas.openxmlformats.org/officeDocument/2006/relationships/theme" Target="../theme/theme5.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image" Target="../media/image2.jpeg"/><Relationship Id="rId5" Type="http://schemas.openxmlformats.org/officeDocument/2006/relationships/slideLayout" Target="../slideLayouts/slideLayout53.xml"/><Relationship Id="rId10" Type="http://schemas.openxmlformats.org/officeDocument/2006/relationships/theme" Target="../theme/theme6.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2.jpeg"/><Relationship Id="rId5" Type="http://schemas.openxmlformats.org/officeDocument/2006/relationships/slideLayout" Target="../slideLayouts/slideLayout62.xml"/><Relationship Id="rId10" Type="http://schemas.openxmlformats.org/officeDocument/2006/relationships/theme" Target="../theme/theme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image" Target="../media/image2.jpeg"/><Relationship Id="rId5" Type="http://schemas.openxmlformats.org/officeDocument/2006/relationships/slideLayout" Target="../slideLayouts/slideLayout71.xml"/><Relationship Id="rId10" Type="http://schemas.openxmlformats.org/officeDocument/2006/relationships/theme" Target="../theme/theme8.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image" Target="../media/image2.jpeg"/><Relationship Id="rId5" Type="http://schemas.openxmlformats.org/officeDocument/2006/relationships/slideLayout" Target="../slideLayouts/slideLayout80.xml"/><Relationship Id="rId10" Type="http://schemas.openxmlformats.org/officeDocument/2006/relationships/theme" Target="../theme/theme9.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EFFFF"/>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8788" y="477838"/>
            <a:ext cx="9139237" cy="6207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endParaRPr lang="en-GB" smtClean="0"/>
          </a:p>
        </p:txBody>
      </p:sp>
      <p:sp>
        <p:nvSpPr>
          <p:cNvPr id="3075" name="Rectangle 5"/>
          <p:cNvSpPr>
            <a:spLocks noGrp="1" noChangeArrowheads="1"/>
          </p:cNvSpPr>
          <p:nvPr>
            <p:ph type="body" idx="1"/>
          </p:nvPr>
        </p:nvSpPr>
        <p:spPr bwMode="auto">
          <a:xfrm>
            <a:off x="461963" y="1827213"/>
            <a:ext cx="9134475" cy="42894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6826" name="Rectangle 682"/>
          <p:cNvSpPr>
            <a:spLocks noChangeArrowheads="1"/>
          </p:cNvSpPr>
          <p:nvPr/>
        </p:nvSpPr>
        <p:spPr bwMode="auto">
          <a:xfrm>
            <a:off x="461963" y="6891338"/>
            <a:ext cx="9137650" cy="69850"/>
          </a:xfrm>
          <a:prstGeom prst="rect">
            <a:avLst/>
          </a:prstGeom>
          <a:solidFill>
            <a:srgbClr val="E8810D"/>
          </a:solidFill>
          <a:ln w="9525">
            <a:noFill/>
            <a:miter lim="800000"/>
            <a:headEnd/>
            <a:tailEnd/>
          </a:ln>
          <a:effectLst/>
        </p:spPr>
        <p:txBody>
          <a:bodyPr wrap="none" lIns="0" tIns="0" rIns="0" bIns="0" anchor="ctr"/>
          <a:lstStyle/>
          <a:p>
            <a:pPr>
              <a:defRPr/>
            </a:pPr>
            <a:endParaRPr lang="en-US"/>
          </a:p>
        </p:txBody>
      </p:sp>
      <p:sp>
        <p:nvSpPr>
          <p:cNvPr id="6829" name="Line 685"/>
          <p:cNvSpPr>
            <a:spLocks noChangeShapeType="1"/>
          </p:cNvSpPr>
          <p:nvPr/>
        </p:nvSpPr>
        <p:spPr bwMode="auto">
          <a:xfrm>
            <a:off x="460375" y="1141413"/>
            <a:ext cx="9137650" cy="0"/>
          </a:xfrm>
          <a:prstGeom prst="line">
            <a:avLst/>
          </a:prstGeom>
          <a:noFill/>
          <a:ln w="12700">
            <a:solidFill>
              <a:srgbClr val="E8810D"/>
            </a:solidFill>
            <a:round/>
            <a:headEnd/>
            <a:tailEnd/>
          </a:ln>
          <a:effectLst/>
        </p:spPr>
        <p:txBody>
          <a:bodyPr wrap="none" lIns="0" tIns="0" rIns="0" bIns="0" anchor="ctr"/>
          <a:lstStyle/>
          <a:p>
            <a:pPr>
              <a:defRPr/>
            </a:pPr>
            <a:endParaRPr lang="en-US">
              <a:latin typeface="Arial" pitchFamily="-28" charset="0"/>
              <a:ea typeface="+mn-ea"/>
            </a:endParaRPr>
          </a:p>
        </p:txBody>
      </p:sp>
      <p:sp>
        <p:nvSpPr>
          <p:cNvPr id="9" name="Rectangle 614"/>
          <p:cNvSpPr>
            <a:spLocks noGrp="1" noChangeArrowheads="1"/>
          </p:cNvSpPr>
          <p:nvPr>
            <p:ph type="sldNum" sz="quarter" idx="4"/>
          </p:nvPr>
        </p:nvSpPr>
        <p:spPr bwMode="auto">
          <a:xfrm>
            <a:off x="4941129" y="7424839"/>
            <a:ext cx="15709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b" anchorCtr="0" compatLnSpc="1">
            <a:prstTxWarp prst="textNoShape">
              <a:avLst/>
            </a:prstTxWarp>
            <a:spAutoFit/>
          </a:bodyPr>
          <a:lstStyle>
            <a:lvl1pPr defTabSz="912706">
              <a:spcBef>
                <a:spcPct val="0"/>
              </a:spcBef>
              <a:defRPr sz="1000" b="0">
                <a:solidFill>
                  <a:srgbClr val="6D6E71"/>
                </a:solidFill>
                <a:cs typeface="+mn-cs"/>
              </a:defRPr>
            </a:lvl1pPr>
          </a:lstStyle>
          <a:p>
            <a:pPr>
              <a:defRPr/>
            </a:pPr>
            <a:fld id="{5B371D8D-C2BC-AC47-B8D0-BF3DCB9F25D6}" type="slidenum">
              <a:rPr lang="en-GB"/>
              <a:pPr>
                <a:defRPr/>
              </a:pPr>
              <a:t>‹#›</a:t>
            </a:fld>
            <a:endParaRPr lang="en-GB"/>
          </a:p>
        </p:txBody>
      </p:sp>
      <p:pic>
        <p:nvPicPr>
          <p:cNvPr id="10" name="Picture 690" descr="Logo2008_JPM_AM_B_RGB"/>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8323264" y="7096125"/>
            <a:ext cx="137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
          <p:cNvSpPr>
            <a:spLocks noGrp="1"/>
          </p:cNvSpPr>
          <p:nvPr>
            <p:ph type="ftr" sz="quarter" idx="3"/>
          </p:nvPr>
        </p:nvSpPr>
        <p:spPr>
          <a:xfrm>
            <a:off x="458789" y="6432504"/>
            <a:ext cx="3185160" cy="413808"/>
          </a:xfrm>
          <a:prstGeom prst="rect">
            <a:avLst/>
          </a:prstGeom>
        </p:spPr>
        <p:txBody>
          <a:bodyPr vert="horz" lIns="0" tIns="0" rIns="0" bIns="0" rtlCol="0" anchor="b" anchorCtr="0"/>
          <a:lstStyle>
            <a:lvl1pPr algn="l">
              <a:defRPr sz="800" b="0">
                <a:solidFill>
                  <a:srgbClr val="000000"/>
                </a:solidFill>
                <a:latin typeface="Arial Narrow"/>
                <a:cs typeface="Arial Narrow"/>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21" r:id="rId3"/>
    <p:sldLayoutId id="2147483731" r:id="rId4"/>
    <p:sldLayoutId id="2147483722" r:id="rId5"/>
    <p:sldLayoutId id="2147483723" r:id="rId6"/>
    <p:sldLayoutId id="2147483724" r:id="rId7"/>
    <p:sldLayoutId id="2147483725" r:id="rId8"/>
    <p:sldLayoutId id="2147483726" r:id="rId9"/>
    <p:sldLayoutId id="2147483727" r:id="rId10"/>
    <p:sldLayoutId id="2147483728" r:id="rId11"/>
  </p:sldLayoutIdLst>
  <p:timing>
    <p:tnLst>
      <p:par>
        <p:cTn id="1" dur="indefinite" restart="never" nodeType="tmRoot"/>
      </p:par>
    </p:tnLst>
  </p:timing>
  <p:hf hdr="0" ftr="0" dt="0"/>
  <p:txStyles>
    <p:titleStyle>
      <a:lvl1pPr algn="l" defTabSz="722313" rtl="0" eaLnBrk="1" fontAlgn="base" hangingPunct="1">
        <a:spcBef>
          <a:spcPct val="0"/>
        </a:spcBef>
        <a:spcAft>
          <a:spcPct val="0"/>
        </a:spcAft>
        <a:defRPr sz="2000" b="1">
          <a:solidFill>
            <a:srgbClr val="6D6E71"/>
          </a:solidFill>
          <a:latin typeface="+mj-lt"/>
          <a:ea typeface="MS PGothic" pitchFamily="34" charset="-128"/>
          <a:cs typeface="+mj-cs"/>
        </a:defRPr>
      </a:lvl1pPr>
      <a:lvl2pPr algn="l" defTabSz="722313" rtl="0" eaLnBrk="1" fontAlgn="base" hangingPunct="1">
        <a:spcBef>
          <a:spcPct val="0"/>
        </a:spcBef>
        <a:spcAft>
          <a:spcPct val="0"/>
        </a:spcAft>
        <a:defRPr sz="2000" b="1">
          <a:solidFill>
            <a:srgbClr val="6D6E71"/>
          </a:solidFill>
          <a:latin typeface="Arial" pitchFamily="-28" charset="0"/>
          <a:ea typeface="MS PGothic" pitchFamily="34" charset="-128"/>
        </a:defRPr>
      </a:lvl2pPr>
      <a:lvl3pPr algn="l" defTabSz="722313" rtl="0" eaLnBrk="1" fontAlgn="base" hangingPunct="1">
        <a:spcBef>
          <a:spcPct val="0"/>
        </a:spcBef>
        <a:spcAft>
          <a:spcPct val="0"/>
        </a:spcAft>
        <a:defRPr sz="2000" b="1">
          <a:solidFill>
            <a:srgbClr val="6D6E71"/>
          </a:solidFill>
          <a:latin typeface="Arial" pitchFamily="-28" charset="0"/>
          <a:ea typeface="MS PGothic" pitchFamily="34" charset="-128"/>
        </a:defRPr>
      </a:lvl3pPr>
      <a:lvl4pPr algn="l" defTabSz="722313" rtl="0" eaLnBrk="1" fontAlgn="base" hangingPunct="1">
        <a:spcBef>
          <a:spcPct val="0"/>
        </a:spcBef>
        <a:spcAft>
          <a:spcPct val="0"/>
        </a:spcAft>
        <a:defRPr sz="2000" b="1">
          <a:solidFill>
            <a:srgbClr val="6D6E71"/>
          </a:solidFill>
          <a:latin typeface="Arial" pitchFamily="-28" charset="0"/>
          <a:ea typeface="MS PGothic" pitchFamily="34" charset="-128"/>
        </a:defRPr>
      </a:lvl4pPr>
      <a:lvl5pPr algn="l" defTabSz="722313" rtl="0" eaLnBrk="1" fontAlgn="base" hangingPunct="1">
        <a:spcBef>
          <a:spcPct val="0"/>
        </a:spcBef>
        <a:spcAft>
          <a:spcPct val="0"/>
        </a:spcAft>
        <a:defRPr sz="2000" b="1">
          <a:solidFill>
            <a:srgbClr val="6D6E71"/>
          </a:solidFill>
          <a:latin typeface="Arial" pitchFamily="-28" charset="0"/>
          <a:ea typeface="MS PGothic" pitchFamily="34" charset="-128"/>
        </a:defRPr>
      </a:lvl5pPr>
      <a:lvl6pPr marL="457200" algn="l" defTabSz="722313" rtl="0" eaLnBrk="1" fontAlgn="base" hangingPunct="1">
        <a:spcBef>
          <a:spcPct val="0"/>
        </a:spcBef>
        <a:spcAft>
          <a:spcPct val="0"/>
        </a:spcAft>
        <a:defRPr sz="2000" b="1">
          <a:solidFill>
            <a:srgbClr val="6D6E71"/>
          </a:solidFill>
          <a:latin typeface="Arial" pitchFamily="-28" charset="0"/>
        </a:defRPr>
      </a:lvl6pPr>
      <a:lvl7pPr marL="914400" algn="l" defTabSz="722313" rtl="0" eaLnBrk="1" fontAlgn="base" hangingPunct="1">
        <a:spcBef>
          <a:spcPct val="0"/>
        </a:spcBef>
        <a:spcAft>
          <a:spcPct val="0"/>
        </a:spcAft>
        <a:defRPr sz="2000" b="1">
          <a:solidFill>
            <a:srgbClr val="6D6E71"/>
          </a:solidFill>
          <a:latin typeface="Arial" pitchFamily="-28" charset="0"/>
        </a:defRPr>
      </a:lvl7pPr>
      <a:lvl8pPr marL="1371600" algn="l" defTabSz="722313" rtl="0" eaLnBrk="1" fontAlgn="base" hangingPunct="1">
        <a:spcBef>
          <a:spcPct val="0"/>
        </a:spcBef>
        <a:spcAft>
          <a:spcPct val="0"/>
        </a:spcAft>
        <a:defRPr sz="2000" b="1">
          <a:solidFill>
            <a:srgbClr val="6D6E71"/>
          </a:solidFill>
          <a:latin typeface="Arial" pitchFamily="-28" charset="0"/>
        </a:defRPr>
      </a:lvl8pPr>
      <a:lvl9pPr marL="1828800" algn="l" defTabSz="722313" rtl="0" eaLnBrk="1" fontAlgn="base" hangingPunct="1">
        <a:spcBef>
          <a:spcPct val="0"/>
        </a:spcBef>
        <a:spcAft>
          <a:spcPct val="0"/>
        </a:spcAft>
        <a:defRPr sz="2000" b="1">
          <a:solidFill>
            <a:srgbClr val="6D6E71"/>
          </a:solidFill>
          <a:latin typeface="Arial" pitchFamily="-28" charset="0"/>
        </a:defRPr>
      </a:lvl9pPr>
    </p:titleStyle>
    <p:body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8788" y="360363"/>
            <a:ext cx="9139237" cy="73818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Two Line Titles</a:t>
            </a:r>
            <a:br>
              <a:rPr lang="en-US" smtClean="0"/>
            </a:br>
            <a:r>
              <a:rPr lang="en-US" smtClean="0"/>
              <a:t>One Line Titles</a:t>
            </a:r>
          </a:p>
        </p:txBody>
      </p:sp>
      <p:sp>
        <p:nvSpPr>
          <p:cNvPr id="1027" name="Rectangle 5"/>
          <p:cNvSpPr>
            <a:spLocks noGrp="1" noChangeArrowheads="1"/>
          </p:cNvSpPr>
          <p:nvPr>
            <p:ph type="body" idx="1"/>
          </p:nvPr>
        </p:nvSpPr>
        <p:spPr bwMode="auto">
          <a:xfrm>
            <a:off x="457200" y="1828800"/>
            <a:ext cx="9134475" cy="1277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826" name="Rectangle 682"/>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6829" name="Line 685"/>
          <p:cNvSpPr>
            <a:spLocks noChangeShapeType="1"/>
          </p:cNvSpPr>
          <p:nvPr/>
        </p:nvSpPr>
        <p:spPr bwMode="auto">
          <a:xfrm>
            <a:off x="460375" y="1141413"/>
            <a:ext cx="9137650" cy="0"/>
          </a:xfrm>
          <a:prstGeom prst="line">
            <a:avLst/>
          </a:prstGeom>
          <a:noFill/>
          <a:ln w="12700">
            <a:solidFill>
              <a:srgbClr val="E8810D"/>
            </a:solidFill>
            <a:round/>
            <a:headEnd/>
            <a:tailEnd/>
          </a:ln>
          <a:effectLst/>
        </p:spPr>
        <p:txBody>
          <a:bodyPr wrap="none" lIns="0" tIns="0" rIns="0" bIns="0" anchor="ctr"/>
          <a:lstStyle/>
          <a:p>
            <a:pPr algn="ctr">
              <a:defRPr/>
            </a:pPr>
            <a:endParaRPr lang="en-US" dirty="0">
              <a:solidFill>
                <a:srgbClr val="000000"/>
              </a:solidFill>
              <a:ea typeface="+mn-ea"/>
            </a:endParaRPr>
          </a:p>
        </p:txBody>
      </p:sp>
      <p:sp>
        <p:nvSpPr>
          <p:cNvPr id="6837" name="Rectangle 693"/>
          <p:cNvSpPr>
            <a:spLocks noGrp="1" noChangeArrowheads="1"/>
          </p:cNvSpPr>
          <p:nvPr>
            <p:ph type="sldNum" sz="quarter" idx="4"/>
          </p:nvPr>
        </p:nvSpPr>
        <p:spPr bwMode="auto">
          <a:xfrm>
            <a:off x="4949825" y="7335838"/>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pic>
        <p:nvPicPr>
          <p:cNvPr id="1031" name="Picture 694" descr="Logo2008_JPM_AM_B_RGB"/>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9" name="Text Box 51"/>
          <p:cNvSpPr txBox="1">
            <a:spLocks noChangeArrowheads="1"/>
          </p:cNvSpPr>
          <p:nvPr userDrawn="1"/>
        </p:nvSpPr>
        <p:spPr bwMode="auto">
          <a:xfrm>
            <a:off x="457203" y="7233670"/>
            <a:ext cx="3862519" cy="230756"/>
          </a:xfrm>
          <a:prstGeom prst="rect">
            <a:avLst/>
          </a:prstGeom>
          <a:noFill/>
          <a:ln w="3175">
            <a:solidFill>
              <a:schemeClr val="accent1"/>
            </a:solidFill>
            <a:miter lim="800000"/>
            <a:headEnd/>
            <a:tailEnd/>
          </a:ln>
        </p:spPr>
        <p:txBody>
          <a:bodyPr wrap="none" lIns="45682" tIns="45682" rIns="45682" bIns="45682" anchor="b">
            <a:spAutoFit/>
          </a:bodyPr>
          <a:lstStyle/>
          <a:p>
            <a:pPr defTabSz="820067">
              <a:defRPr/>
            </a:pPr>
            <a:r>
              <a:rPr lang="en-US" sz="900" b="0" dirty="0">
                <a:solidFill>
                  <a:srgbClr val="6D6E71"/>
                </a:solidFill>
                <a:latin typeface="Arial" pitchFamily="34" charset="0"/>
                <a:ea typeface="+mn-ea"/>
              </a:rPr>
              <a:t>FOR INSTITUTIONAL USE </a:t>
            </a:r>
            <a:r>
              <a:rPr lang="en-US" sz="900" b="0" dirty="0" smtClean="0">
                <a:solidFill>
                  <a:srgbClr val="6D6E71"/>
                </a:solidFill>
                <a:latin typeface="Arial" pitchFamily="34" charset="0"/>
                <a:ea typeface="+mn-ea"/>
              </a:rPr>
              <a:t>ONLY  |  NOT FOR PUBLIC DISTRIBUTION</a:t>
            </a:r>
            <a:endParaRPr lang="en-US" sz="900" b="0" dirty="0">
              <a:solidFill>
                <a:srgbClr val="6D6E71"/>
              </a:solidFill>
              <a:latin typeface="Arial" pitchFamily="34" charset="0"/>
              <a:ea typeface="+mn-ea"/>
            </a:endParaRPr>
          </a:p>
        </p:txBody>
      </p:sp>
    </p:spTree>
    <p:extLst>
      <p:ext uri="{BB962C8B-B14F-4D97-AF65-F5344CB8AC3E}">
        <p14:creationId xmlns:p14="http://schemas.microsoft.com/office/powerpoint/2010/main" val="2287638114"/>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Lst>
  <p:timing>
    <p:tnLst>
      <p:par>
        <p:cTn id="1" dur="indefinite" restart="never" nodeType="tmRoot"/>
      </p:par>
    </p:tnLst>
  </p:timing>
  <p:hf hdr="0" ftr="0" dt="0"/>
  <p:txStyles>
    <p:titleStyle>
      <a:lvl1pPr algn="l" defTabSz="722313" rtl="0" eaLnBrk="0" fontAlgn="base" hangingPunct="0">
        <a:spcBef>
          <a:spcPct val="0"/>
        </a:spcBef>
        <a:spcAft>
          <a:spcPct val="0"/>
        </a:spcAft>
        <a:defRPr sz="2400" b="1">
          <a:solidFill>
            <a:schemeClr val="accent1"/>
          </a:solidFill>
          <a:latin typeface="+mj-lt"/>
          <a:ea typeface="+mj-ea"/>
          <a:cs typeface="+mj-cs"/>
        </a:defRPr>
      </a:lvl1pPr>
      <a:lvl2pPr algn="l" defTabSz="722313" rtl="0" eaLnBrk="0" fontAlgn="base" hangingPunct="0">
        <a:spcBef>
          <a:spcPct val="0"/>
        </a:spcBef>
        <a:spcAft>
          <a:spcPct val="0"/>
        </a:spcAft>
        <a:defRPr sz="2400" b="1">
          <a:solidFill>
            <a:schemeClr val="accent1"/>
          </a:solidFill>
          <a:latin typeface="Arial" charset="0"/>
        </a:defRPr>
      </a:lvl2pPr>
      <a:lvl3pPr algn="l" defTabSz="722313" rtl="0" eaLnBrk="0" fontAlgn="base" hangingPunct="0">
        <a:spcBef>
          <a:spcPct val="0"/>
        </a:spcBef>
        <a:spcAft>
          <a:spcPct val="0"/>
        </a:spcAft>
        <a:defRPr sz="2400" b="1">
          <a:solidFill>
            <a:schemeClr val="accent1"/>
          </a:solidFill>
          <a:latin typeface="Arial" charset="0"/>
        </a:defRPr>
      </a:lvl3pPr>
      <a:lvl4pPr algn="l" defTabSz="722313" rtl="0" eaLnBrk="0" fontAlgn="base" hangingPunct="0">
        <a:spcBef>
          <a:spcPct val="0"/>
        </a:spcBef>
        <a:spcAft>
          <a:spcPct val="0"/>
        </a:spcAft>
        <a:defRPr sz="2400" b="1">
          <a:solidFill>
            <a:schemeClr val="accent1"/>
          </a:solidFill>
          <a:latin typeface="Arial" charset="0"/>
        </a:defRPr>
      </a:lvl4pPr>
      <a:lvl5pPr algn="l" defTabSz="722313" rtl="0" eaLnBrk="0" fontAlgn="base" hangingPunct="0">
        <a:spcBef>
          <a:spcPct val="0"/>
        </a:spcBef>
        <a:spcAft>
          <a:spcPct val="0"/>
        </a:spcAft>
        <a:defRPr sz="2400" b="1">
          <a:solidFill>
            <a:schemeClr val="accent1"/>
          </a:solidFill>
          <a:latin typeface="Arial" charset="0"/>
        </a:defRPr>
      </a:lvl5pPr>
      <a:lvl6pPr marL="457200" algn="l" defTabSz="722313" rtl="0" eaLnBrk="0" fontAlgn="base" hangingPunct="0">
        <a:spcBef>
          <a:spcPct val="0"/>
        </a:spcBef>
        <a:spcAft>
          <a:spcPct val="0"/>
        </a:spcAft>
        <a:defRPr sz="2000" b="1">
          <a:solidFill>
            <a:schemeClr val="accent1"/>
          </a:solidFill>
          <a:latin typeface="Arial" charset="0"/>
        </a:defRPr>
      </a:lvl6pPr>
      <a:lvl7pPr marL="914400" algn="l" defTabSz="722313" rtl="0" eaLnBrk="0" fontAlgn="base" hangingPunct="0">
        <a:spcBef>
          <a:spcPct val="0"/>
        </a:spcBef>
        <a:spcAft>
          <a:spcPct val="0"/>
        </a:spcAft>
        <a:defRPr sz="2000" b="1">
          <a:solidFill>
            <a:schemeClr val="accent1"/>
          </a:solidFill>
          <a:latin typeface="Arial" charset="0"/>
        </a:defRPr>
      </a:lvl7pPr>
      <a:lvl8pPr marL="1371600" algn="l" defTabSz="722313" rtl="0" eaLnBrk="0" fontAlgn="base" hangingPunct="0">
        <a:spcBef>
          <a:spcPct val="0"/>
        </a:spcBef>
        <a:spcAft>
          <a:spcPct val="0"/>
        </a:spcAft>
        <a:defRPr sz="2000" b="1">
          <a:solidFill>
            <a:schemeClr val="accent1"/>
          </a:solidFill>
          <a:latin typeface="Arial" charset="0"/>
        </a:defRPr>
      </a:lvl8pPr>
      <a:lvl9pPr marL="1828800" algn="l" defTabSz="722313" rtl="0" eaLnBrk="0" fontAlgn="base" hangingPunct="0">
        <a:spcBef>
          <a:spcPct val="0"/>
        </a:spcBef>
        <a:spcAft>
          <a:spcPct val="0"/>
        </a:spcAft>
        <a:defRPr sz="2000" b="1">
          <a:solidFill>
            <a:schemeClr val="accent1"/>
          </a:solidFill>
          <a:latin typeface="Arial" charset="0"/>
        </a:defRPr>
      </a:lvl9pPr>
    </p:titleStyle>
    <p:bodyStyle>
      <a:lvl1pPr marL="228600" indent="-228600" algn="l" defTabSz="722313" rtl="0" eaLnBrk="0" fontAlgn="base" hangingPunct="0">
        <a:spcBef>
          <a:spcPts val="2000"/>
        </a:spcBef>
        <a:spcAft>
          <a:spcPct val="0"/>
        </a:spcAft>
        <a:buClr>
          <a:srgbClr val="6D6E71"/>
        </a:buClr>
        <a:buSzPct val="75000"/>
        <a:buFont typeface="Wingdings" pitchFamily="2" charset="2"/>
        <a:buChar char="n"/>
        <a:defRPr lang="en-US" b="1" dirty="0">
          <a:solidFill>
            <a:schemeClr val="tx1"/>
          </a:solidFill>
          <a:latin typeface="+mn-lt"/>
          <a:ea typeface="+mn-ea"/>
          <a:cs typeface="+mn-cs"/>
        </a:defRPr>
      </a:lvl1pPr>
      <a:lvl2pPr marL="404813" indent="-174625" algn="l" defTabSz="722313" rtl="0" eaLnBrk="0" fontAlgn="base" hangingPunct="0">
        <a:spcBef>
          <a:spcPts val="600"/>
        </a:spcBef>
        <a:spcAft>
          <a:spcPct val="0"/>
        </a:spcAft>
        <a:buClr>
          <a:srgbClr val="6D6E71"/>
        </a:buClr>
        <a:buSzPct val="75000"/>
        <a:buFont typeface="Arial" pitchFamily="34" charset="0"/>
        <a:buChar char="–"/>
        <a:defRPr lang="en-US" sz="1700" b="1" dirty="0">
          <a:solidFill>
            <a:schemeClr val="tx1"/>
          </a:solidFill>
          <a:latin typeface="+mn-lt"/>
          <a:ea typeface="+mn-ea"/>
          <a:cs typeface="+mn-cs"/>
        </a:defRPr>
      </a:lvl2pPr>
      <a:lvl3pPr marL="569913" indent="-163513" algn="l" defTabSz="722313" rtl="0" eaLnBrk="0" fontAlgn="base" hangingPunct="0">
        <a:spcBef>
          <a:spcPts val="600"/>
        </a:spcBef>
        <a:spcAft>
          <a:spcPct val="0"/>
        </a:spcAft>
        <a:buClr>
          <a:srgbClr val="6D6E71"/>
        </a:buClr>
        <a:buSzPct val="75000"/>
        <a:buFont typeface="Wingdings" pitchFamily="2" charset="2"/>
        <a:buChar char="§"/>
        <a:defRPr lang="en-US" sz="1600" b="1" dirty="0">
          <a:solidFill>
            <a:schemeClr val="tx1"/>
          </a:solidFill>
          <a:latin typeface="+mn-lt"/>
          <a:ea typeface="+mn-ea"/>
          <a:cs typeface="+mn-cs"/>
        </a:defRPr>
      </a:lvl3pPr>
      <a:lvl4pPr marL="746125" indent="-173038" algn="l" defTabSz="722313" rtl="0" eaLnBrk="0" fontAlgn="base" hangingPunct="0">
        <a:spcBef>
          <a:spcPts val="600"/>
        </a:spcBef>
        <a:spcAft>
          <a:spcPct val="0"/>
        </a:spcAft>
        <a:buClr>
          <a:srgbClr val="6D6E71"/>
        </a:buClr>
        <a:buSzPct val="75000"/>
        <a:buFont typeface="Arial" pitchFamily="34" charset="0"/>
        <a:buChar char="-"/>
        <a:defRPr lang="en-US" sz="1500" b="1" dirty="0">
          <a:solidFill>
            <a:schemeClr val="tx1"/>
          </a:solidFill>
          <a:latin typeface="+mn-lt"/>
          <a:ea typeface="+mn-ea"/>
          <a:cs typeface="+mn-cs"/>
        </a:defRPr>
      </a:lvl4pPr>
      <a:lvl5pPr marL="912813" indent="-165100" algn="l" defTabSz="722313" rtl="0" eaLnBrk="0" fontAlgn="base" hangingPunct="0">
        <a:spcBef>
          <a:spcPts val="600"/>
        </a:spcBef>
        <a:spcAft>
          <a:spcPct val="0"/>
        </a:spcAft>
        <a:buClr>
          <a:srgbClr val="6D6E71"/>
        </a:buClr>
        <a:buSzPct val="75000"/>
        <a:buFont typeface="Wingdings" pitchFamily="2" charset="2"/>
        <a:buChar char="§"/>
        <a:defRPr lang="en-US" sz="1200" b="1" dirty="0">
          <a:solidFill>
            <a:schemeClr val="tx1"/>
          </a:solidFill>
          <a:latin typeface="+mn-lt"/>
          <a:ea typeface="+mn-ea"/>
          <a:cs typeface="+mn-cs"/>
        </a:defRPr>
      </a:lvl5pPr>
      <a:lvl6pPr marL="13700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6pPr>
      <a:lvl7pPr marL="18272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7pPr>
      <a:lvl8pPr marL="22844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8pPr>
      <a:lvl9pPr marL="27416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920" y="311256"/>
            <a:ext cx="9052560" cy="637018"/>
          </a:xfrm>
          <a:prstGeom prst="rect">
            <a:avLst/>
          </a:prstGeom>
        </p:spPr>
        <p:txBody>
          <a:bodyPr vert="horz" lIns="114117" tIns="57059" rIns="114117" bIns="5705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111492"/>
            <a:ext cx="9052560" cy="6120680"/>
          </a:xfrm>
          <a:prstGeom prst="rect">
            <a:avLst/>
          </a:prstGeom>
        </p:spPr>
        <p:txBody>
          <a:bodyPr vert="horz" lIns="114117" tIns="57059" rIns="114117" bIns="5705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2920" y="7353050"/>
            <a:ext cx="2346960" cy="413809"/>
          </a:xfrm>
          <a:prstGeom prst="rect">
            <a:avLst/>
          </a:prstGeom>
        </p:spPr>
        <p:txBody>
          <a:bodyPr vert="horz" lIns="114117" tIns="57059" rIns="114117" bIns="57059" rtlCol="0" anchor="ctr"/>
          <a:lstStyle>
            <a:lvl1pPr algn="l">
              <a:defRPr sz="1500">
                <a:solidFill>
                  <a:schemeClr val="tx1">
                    <a:tint val="75000"/>
                  </a:schemeClr>
                </a:solidFill>
              </a:defRPr>
            </a:lvl1pPr>
          </a:lstStyle>
          <a:p>
            <a:pPr defTabSz="1141171" eaLnBrk="1" fontAlgn="auto" hangingPunct="1">
              <a:spcBef>
                <a:spcPts val="0"/>
              </a:spcBef>
              <a:spcAft>
                <a:spcPts val="0"/>
              </a:spcAft>
            </a:pPr>
            <a:fld id="{532A548F-CF34-4B50-B370-B3732F5B80E4}" type="datetimeFigureOut">
              <a:rPr lang="zh-CN" altLang="en-US" b="0" smtClean="0">
                <a:solidFill>
                  <a:prstClr val="black">
                    <a:tint val="75000"/>
                  </a:prstClr>
                </a:solidFill>
                <a:latin typeface="Verdana"/>
                <a:ea typeface="微软雅黑"/>
                <a:cs typeface="Arial" charset="0"/>
              </a:rPr>
              <a:pPr defTabSz="1141171" eaLnBrk="1" fontAlgn="auto" hangingPunct="1">
                <a:spcBef>
                  <a:spcPts val="0"/>
                </a:spcBef>
                <a:spcAft>
                  <a:spcPts val="0"/>
                </a:spcAft>
              </a:pPr>
              <a:t>2018/1/5</a:t>
            </a:fld>
            <a:endParaRPr lang="zh-CN" altLang="en-US" b="0">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436620" y="7353050"/>
            <a:ext cx="3185160" cy="413809"/>
          </a:xfrm>
          <a:prstGeom prst="rect">
            <a:avLst/>
          </a:prstGeom>
        </p:spPr>
        <p:txBody>
          <a:bodyPr vert="horz" lIns="114117" tIns="57059" rIns="114117" bIns="57059" rtlCol="0" anchor="ctr"/>
          <a:lstStyle>
            <a:lvl1pPr algn="ctr">
              <a:defRPr sz="1500">
                <a:solidFill>
                  <a:schemeClr val="tx1">
                    <a:tint val="75000"/>
                  </a:schemeClr>
                </a:solidFill>
              </a:defRPr>
            </a:lvl1pPr>
          </a:lstStyle>
          <a:p>
            <a:pPr defTabSz="1141171" eaLnBrk="1" fontAlgn="auto" hangingPunct="1">
              <a:spcBef>
                <a:spcPts val="0"/>
              </a:spcBef>
              <a:spcAft>
                <a:spcPts val="0"/>
              </a:spcAft>
            </a:pPr>
            <a:endParaRPr lang="zh-CN" altLang="en-US" b="0">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7208520" y="7353050"/>
            <a:ext cx="2346960" cy="413809"/>
          </a:xfrm>
          <a:prstGeom prst="rect">
            <a:avLst/>
          </a:prstGeom>
        </p:spPr>
        <p:txBody>
          <a:bodyPr vert="horz" lIns="114117" tIns="57059" rIns="114117" bIns="57059" rtlCol="0" anchor="ctr"/>
          <a:lstStyle>
            <a:lvl1pPr algn="r">
              <a:defRPr sz="1500">
                <a:solidFill>
                  <a:schemeClr val="tx1">
                    <a:tint val="75000"/>
                  </a:schemeClr>
                </a:solidFill>
              </a:defRPr>
            </a:lvl1pPr>
          </a:lstStyle>
          <a:p>
            <a:pPr defTabSz="1141171" eaLnBrk="1" fontAlgn="auto" hangingPunct="1">
              <a:spcBef>
                <a:spcPts val="0"/>
              </a:spcBef>
              <a:spcAft>
                <a:spcPts val="0"/>
              </a:spcAft>
            </a:pPr>
            <a:fld id="{E6F7F160-E61C-4897-94C3-BDF1D09C6643}" type="slidenum">
              <a:rPr lang="zh-CN" altLang="en-US" b="0" smtClean="0">
                <a:solidFill>
                  <a:prstClr val="black">
                    <a:tint val="75000"/>
                  </a:prstClr>
                </a:solidFill>
                <a:latin typeface="Verdana"/>
                <a:ea typeface="微软雅黑"/>
                <a:cs typeface="Arial" charset="0"/>
              </a:rPr>
              <a:pPr defTabSz="1141171" eaLnBrk="1" fontAlgn="auto" hangingPunct="1">
                <a:spcBef>
                  <a:spcPts val="0"/>
                </a:spcBef>
                <a:spcAft>
                  <a:spcPts val="0"/>
                </a:spcAft>
              </a:pPr>
              <a:t>‹#›</a:t>
            </a:fld>
            <a:endParaRPr lang="zh-CN" altLang="en-US" b="0">
              <a:solidFill>
                <a:prstClr val="black">
                  <a:tint val="75000"/>
                </a:prstClr>
              </a:solidFill>
              <a:latin typeface="Verdana"/>
              <a:ea typeface="微软雅黑"/>
              <a:cs typeface="Arial" charset="0"/>
            </a:endParaRPr>
          </a:p>
        </p:txBody>
      </p:sp>
      <p:cxnSp>
        <p:nvCxnSpPr>
          <p:cNvPr id="7" name="直接连接符 6"/>
          <p:cNvCxnSpPr/>
          <p:nvPr userDrawn="1"/>
        </p:nvCxnSpPr>
        <p:spPr>
          <a:xfrm>
            <a:off x="474795" y="1029883"/>
            <a:ext cx="914851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xStyles>
    <p:titleStyle>
      <a:lvl1pPr algn="l" defTabSz="1141171"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171" rtl="0" eaLnBrk="1" latinLnBrk="0" hangingPunct="1">
        <a:spcBef>
          <a:spcPct val="20000"/>
        </a:spcBef>
        <a:buFont typeface="Arial" pitchFamily="34" charset="0"/>
        <a:buNone/>
        <a:defRPr sz="2200" kern="1200">
          <a:solidFill>
            <a:schemeClr val="tx1"/>
          </a:solidFill>
          <a:latin typeface="+mn-lt"/>
          <a:ea typeface="+mn-ea"/>
          <a:cs typeface="+mn-cs"/>
        </a:defRPr>
      </a:lvl1pPr>
      <a:lvl2pPr marL="570586" indent="0" algn="l" defTabSz="1141171" rtl="0" eaLnBrk="1" latinLnBrk="0" hangingPunct="1">
        <a:spcBef>
          <a:spcPct val="20000"/>
        </a:spcBef>
        <a:buFont typeface="Arial" pitchFamily="34" charset="0"/>
        <a:buNone/>
        <a:defRPr sz="2000" kern="1200">
          <a:solidFill>
            <a:schemeClr val="tx1"/>
          </a:solidFill>
          <a:latin typeface="+mn-lt"/>
          <a:ea typeface="+mn-ea"/>
          <a:cs typeface="+mn-cs"/>
        </a:defRPr>
      </a:lvl2pPr>
      <a:lvl3pPr marL="1141171" indent="0" algn="l" defTabSz="1141171" rtl="0" eaLnBrk="1" latinLnBrk="0" hangingPunct="1">
        <a:spcBef>
          <a:spcPct val="20000"/>
        </a:spcBef>
        <a:buFont typeface="Arial" pitchFamily="34" charset="0"/>
        <a:buNone/>
        <a:defRPr sz="1700" kern="1200">
          <a:solidFill>
            <a:schemeClr val="tx1"/>
          </a:solidFill>
          <a:latin typeface="+mn-lt"/>
          <a:ea typeface="+mn-ea"/>
          <a:cs typeface="+mn-cs"/>
        </a:defRPr>
      </a:lvl3pPr>
      <a:lvl4pPr marL="1711757"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4pPr>
      <a:lvl5pPr marL="2282342"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5pPr>
      <a:lvl6pPr marL="3138221"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8806"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392"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9978"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171" rtl="0" eaLnBrk="1" latinLnBrk="0" hangingPunct="1">
        <a:defRPr sz="2200" kern="1200">
          <a:solidFill>
            <a:schemeClr val="tx1"/>
          </a:solidFill>
          <a:latin typeface="+mn-lt"/>
          <a:ea typeface="+mn-ea"/>
          <a:cs typeface="+mn-cs"/>
        </a:defRPr>
      </a:lvl1pPr>
      <a:lvl2pPr marL="570586" algn="l" defTabSz="1141171" rtl="0" eaLnBrk="1" latinLnBrk="0" hangingPunct="1">
        <a:defRPr sz="2200" kern="1200">
          <a:solidFill>
            <a:schemeClr val="tx1"/>
          </a:solidFill>
          <a:latin typeface="+mn-lt"/>
          <a:ea typeface="+mn-ea"/>
          <a:cs typeface="+mn-cs"/>
        </a:defRPr>
      </a:lvl2pPr>
      <a:lvl3pPr marL="1141171" algn="l" defTabSz="1141171" rtl="0" eaLnBrk="1" latinLnBrk="0" hangingPunct="1">
        <a:defRPr sz="2200" kern="1200">
          <a:solidFill>
            <a:schemeClr val="tx1"/>
          </a:solidFill>
          <a:latin typeface="+mn-lt"/>
          <a:ea typeface="+mn-ea"/>
          <a:cs typeface="+mn-cs"/>
        </a:defRPr>
      </a:lvl3pPr>
      <a:lvl4pPr marL="1711757" algn="l" defTabSz="1141171" rtl="0" eaLnBrk="1" latinLnBrk="0" hangingPunct="1">
        <a:defRPr sz="2200" kern="1200">
          <a:solidFill>
            <a:schemeClr val="tx1"/>
          </a:solidFill>
          <a:latin typeface="+mn-lt"/>
          <a:ea typeface="+mn-ea"/>
          <a:cs typeface="+mn-cs"/>
        </a:defRPr>
      </a:lvl4pPr>
      <a:lvl5pPr marL="2282342" algn="l" defTabSz="1141171" rtl="0" eaLnBrk="1" latinLnBrk="0" hangingPunct="1">
        <a:defRPr sz="2200" kern="1200">
          <a:solidFill>
            <a:schemeClr val="tx1"/>
          </a:solidFill>
          <a:latin typeface="+mn-lt"/>
          <a:ea typeface="+mn-ea"/>
          <a:cs typeface="+mn-cs"/>
        </a:defRPr>
      </a:lvl5pPr>
      <a:lvl6pPr marL="2852928" algn="l" defTabSz="1141171" rtl="0" eaLnBrk="1" latinLnBrk="0" hangingPunct="1">
        <a:defRPr sz="2200" kern="1200">
          <a:solidFill>
            <a:schemeClr val="tx1"/>
          </a:solidFill>
          <a:latin typeface="+mn-lt"/>
          <a:ea typeface="+mn-ea"/>
          <a:cs typeface="+mn-cs"/>
        </a:defRPr>
      </a:lvl6pPr>
      <a:lvl7pPr marL="3423514" algn="l" defTabSz="1141171" rtl="0" eaLnBrk="1" latinLnBrk="0" hangingPunct="1">
        <a:defRPr sz="2200" kern="1200">
          <a:solidFill>
            <a:schemeClr val="tx1"/>
          </a:solidFill>
          <a:latin typeface="+mn-lt"/>
          <a:ea typeface="+mn-ea"/>
          <a:cs typeface="+mn-cs"/>
        </a:defRPr>
      </a:lvl7pPr>
      <a:lvl8pPr marL="3994099" algn="l" defTabSz="1141171" rtl="0" eaLnBrk="1" latinLnBrk="0" hangingPunct="1">
        <a:defRPr sz="2200" kern="1200">
          <a:solidFill>
            <a:schemeClr val="tx1"/>
          </a:solidFill>
          <a:latin typeface="+mn-lt"/>
          <a:ea typeface="+mn-ea"/>
          <a:cs typeface="+mn-cs"/>
        </a:defRPr>
      </a:lvl8pPr>
      <a:lvl9pPr marL="4564685" algn="l" defTabSz="1141171" rtl="0" eaLnBrk="1" latinLnBrk="0" hangingPunct="1">
        <a:defRPr sz="2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311150"/>
            <a:ext cx="9051925" cy="1295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3238" y="1812925"/>
            <a:ext cx="9051925" cy="5130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3238" y="7204075"/>
            <a:ext cx="2346325" cy="414338"/>
          </a:xfrm>
          <a:prstGeom prst="rect">
            <a:avLst/>
          </a:prstGeom>
        </p:spPr>
        <p:txBody>
          <a:bodyPr vert="horz" lIns="91440" tIns="45720" rIns="91440" bIns="45720" rtlCol="0" anchor="ctr"/>
          <a:lstStyle>
            <a:lvl1pPr algn="l">
              <a:defRPr sz="1200">
                <a:solidFill>
                  <a:schemeClr val="tx1">
                    <a:tint val="75000"/>
                  </a:schemeClr>
                </a:solidFill>
              </a:defRPr>
            </a:lvl1pPr>
          </a:lstStyle>
          <a:p>
            <a:fld id="{A9012338-AFF2-4A62-934A-3CED53282E6B}" type="datetimeFigureOut">
              <a:rPr lang="en-US" smtClean="0"/>
              <a:pPr/>
              <a:t>1/5/2018</a:t>
            </a:fld>
            <a:endParaRPr lang="en-US"/>
          </a:p>
        </p:txBody>
      </p:sp>
      <p:sp>
        <p:nvSpPr>
          <p:cNvPr id="5" name="Footer Placeholder 4"/>
          <p:cNvSpPr>
            <a:spLocks noGrp="1"/>
          </p:cNvSpPr>
          <p:nvPr>
            <p:ph type="ftr" sz="quarter" idx="3"/>
          </p:nvPr>
        </p:nvSpPr>
        <p:spPr>
          <a:xfrm>
            <a:off x="3436938" y="7204075"/>
            <a:ext cx="3184525" cy="4143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7204075"/>
            <a:ext cx="2346325"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75101E3B-C2B4-44E8-AFCB-1C14B56B4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bwMode="auto">
          <a:xfrm>
            <a:off x="458789" y="331161"/>
            <a:ext cx="9139237" cy="767389"/>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Two Line Titles</a:t>
            </a:r>
            <a:br>
              <a:rPr lang="en-US" smtClean="0"/>
            </a:br>
            <a:r>
              <a:rPr lang="en-US" smtClean="0"/>
              <a:t>One Line Titles</a:t>
            </a:r>
          </a:p>
        </p:txBody>
      </p:sp>
      <p:sp>
        <p:nvSpPr>
          <p:cNvPr id="4099" name="Rectangle 5"/>
          <p:cNvSpPr>
            <a:spLocks noGrp="1" noChangeArrowheads="1"/>
          </p:cNvSpPr>
          <p:nvPr>
            <p:ph type="body" idx="1"/>
          </p:nvPr>
        </p:nvSpPr>
        <p:spPr bwMode="auto">
          <a:xfrm>
            <a:off x="460375" y="1944693"/>
            <a:ext cx="9134475" cy="12779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826" name="Rectangle 682"/>
          <p:cNvSpPr>
            <a:spLocks noChangeArrowheads="1"/>
          </p:cNvSpPr>
          <p:nvPr/>
        </p:nvSpPr>
        <p:spPr bwMode="auto">
          <a:xfrm>
            <a:off x="455621"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sz="900" dirty="0">
              <a:solidFill>
                <a:srgbClr val="000000"/>
              </a:solidFill>
              <a:ea typeface="+mn-ea"/>
              <a:cs typeface="Arial" charset="0"/>
            </a:endParaRPr>
          </a:p>
        </p:txBody>
      </p:sp>
      <p:sp>
        <p:nvSpPr>
          <p:cNvPr id="6829" name="Line 685"/>
          <p:cNvSpPr>
            <a:spLocks noChangeShapeType="1"/>
          </p:cNvSpPr>
          <p:nvPr/>
        </p:nvSpPr>
        <p:spPr bwMode="auto">
          <a:xfrm>
            <a:off x="460384" y="1141413"/>
            <a:ext cx="9137651" cy="0"/>
          </a:xfrm>
          <a:prstGeom prst="line">
            <a:avLst/>
          </a:prstGeom>
          <a:noFill/>
          <a:ln w="12700">
            <a:solidFill>
              <a:srgbClr val="E8810D"/>
            </a:solidFill>
            <a:round/>
            <a:headEnd/>
            <a:tailEnd/>
          </a:ln>
          <a:effectLst/>
        </p:spPr>
        <p:txBody>
          <a:bodyPr wrap="none" lIns="0" tIns="0" rIns="0" bIns="0" anchor="ctr"/>
          <a:lstStyle/>
          <a:p>
            <a:pPr algn="ctr">
              <a:defRPr/>
            </a:pPr>
            <a:endParaRPr lang="en-US" sz="900" dirty="0">
              <a:solidFill>
                <a:srgbClr val="000000"/>
              </a:solidFill>
              <a:ea typeface="+mn-ea"/>
              <a:cs typeface="Arial" charset="0"/>
            </a:endParaRPr>
          </a:p>
        </p:txBody>
      </p:sp>
      <p:sp>
        <p:nvSpPr>
          <p:cNvPr id="10" name="Rectangle 693"/>
          <p:cNvSpPr>
            <a:spLocks noGrp="1" noChangeArrowheads="1"/>
          </p:cNvSpPr>
          <p:nvPr>
            <p:ph type="sldNum" sz="quarter" idx="4"/>
          </p:nvPr>
        </p:nvSpPr>
        <p:spPr bwMode="auto">
          <a:xfrm>
            <a:off x="4949825" y="7334360"/>
            <a:ext cx="157094" cy="153888"/>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spcBef>
                <a:spcPct val="0"/>
              </a:spcBef>
              <a:defRPr sz="1000" b="0">
                <a:solidFill>
                  <a:srgbClr val="6D6E71"/>
                </a:solidFill>
                <a:latin typeface="Arial" charset="0"/>
                <a:cs typeface="Arial" pitchFamily="34" charset="0"/>
              </a:defRPr>
            </a:lvl1pPr>
          </a:lstStyle>
          <a:p>
            <a:pPr eaLnBrk="1" hangingPunct="1">
              <a:defRPr/>
            </a:pPr>
            <a:fld id="{95DEF0DD-73D7-4803-AE36-E0CE5A907EFE}" type="slidenum">
              <a:rPr lang="en-US">
                <a:ea typeface="+mn-ea"/>
              </a:rPr>
              <a:pPr eaLnBrk="1" hangingPunct="1">
                <a:defRPr/>
              </a:pPr>
              <a:t>‹#›</a:t>
            </a:fld>
            <a:endParaRPr lang="en-US" dirty="0">
              <a:ea typeface="+mn-ea"/>
            </a:endParaRPr>
          </a:p>
        </p:txBody>
      </p:sp>
      <p:pic>
        <p:nvPicPr>
          <p:cNvPr id="4103" name="Picture 694" descr="Logo2008_JPM_AM_B_RGB"/>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12" name="Text Box 51"/>
          <p:cNvSpPr txBox="1">
            <a:spLocks noChangeArrowheads="1"/>
          </p:cNvSpPr>
          <p:nvPr/>
        </p:nvSpPr>
        <p:spPr bwMode="auto">
          <a:xfrm>
            <a:off x="457205" y="7233714"/>
            <a:ext cx="3894539" cy="230715"/>
          </a:xfrm>
          <a:prstGeom prst="rect">
            <a:avLst/>
          </a:prstGeom>
          <a:noFill/>
          <a:ln w="3175">
            <a:solidFill>
              <a:schemeClr val="accent1"/>
            </a:solidFill>
            <a:miter lim="800000"/>
            <a:headEnd/>
            <a:tailEnd/>
          </a:ln>
        </p:spPr>
        <p:txBody>
          <a:bodyPr wrap="none" lIns="45662" tIns="45662" rIns="45662" bIns="45662" anchor="b">
            <a:spAutoFit/>
          </a:bodyPr>
          <a:lstStyle/>
          <a:p>
            <a:pPr defTabSz="819684">
              <a:defRPr/>
            </a:pPr>
            <a:r>
              <a:rPr lang="en-US" sz="900" dirty="0">
                <a:solidFill>
                  <a:srgbClr val="6D6E71"/>
                </a:solidFill>
                <a:latin typeface="Arial" pitchFamily="34" charset="0"/>
                <a:ea typeface="+mn-ea"/>
                <a:cs typeface="Arial" charset="0"/>
              </a:rPr>
              <a:t>FOR INSTITUTIONAL USE ONLY  |  NOT FOR  PUBLIC DISTRIBUTION</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561383" rtl="0" eaLnBrk="0" fontAlgn="base" hangingPunct="0">
        <a:spcBef>
          <a:spcPct val="0"/>
        </a:spcBef>
        <a:spcAft>
          <a:spcPct val="0"/>
        </a:spcAft>
        <a:defRPr sz="2500" b="1">
          <a:solidFill>
            <a:schemeClr val="accent1"/>
          </a:solidFill>
          <a:latin typeface="+mj-lt"/>
          <a:ea typeface="+mj-ea"/>
          <a:cs typeface="+mj-cs"/>
        </a:defRPr>
      </a:lvl1pPr>
      <a:lvl2pPr algn="l" defTabSz="561383" rtl="0" eaLnBrk="0" fontAlgn="base" hangingPunct="0">
        <a:spcBef>
          <a:spcPct val="0"/>
        </a:spcBef>
        <a:spcAft>
          <a:spcPct val="0"/>
        </a:spcAft>
        <a:defRPr sz="2500" b="1">
          <a:solidFill>
            <a:schemeClr val="accent1"/>
          </a:solidFill>
          <a:latin typeface="Arial" charset="0"/>
        </a:defRPr>
      </a:lvl2pPr>
      <a:lvl3pPr algn="l" defTabSz="561383" rtl="0" eaLnBrk="0" fontAlgn="base" hangingPunct="0">
        <a:spcBef>
          <a:spcPct val="0"/>
        </a:spcBef>
        <a:spcAft>
          <a:spcPct val="0"/>
        </a:spcAft>
        <a:defRPr sz="2500" b="1">
          <a:solidFill>
            <a:schemeClr val="accent1"/>
          </a:solidFill>
          <a:latin typeface="Arial" charset="0"/>
        </a:defRPr>
      </a:lvl3pPr>
      <a:lvl4pPr algn="l" defTabSz="561383" rtl="0" eaLnBrk="0" fontAlgn="base" hangingPunct="0">
        <a:spcBef>
          <a:spcPct val="0"/>
        </a:spcBef>
        <a:spcAft>
          <a:spcPct val="0"/>
        </a:spcAft>
        <a:defRPr sz="2500" b="1">
          <a:solidFill>
            <a:schemeClr val="accent1"/>
          </a:solidFill>
          <a:latin typeface="Arial" charset="0"/>
        </a:defRPr>
      </a:lvl4pPr>
      <a:lvl5pPr algn="l" defTabSz="561383" rtl="0" eaLnBrk="0" fontAlgn="base" hangingPunct="0">
        <a:spcBef>
          <a:spcPct val="0"/>
        </a:spcBef>
        <a:spcAft>
          <a:spcPct val="0"/>
        </a:spcAft>
        <a:defRPr sz="2500" b="1">
          <a:solidFill>
            <a:schemeClr val="accent1"/>
          </a:solidFill>
          <a:latin typeface="Arial" charset="0"/>
        </a:defRPr>
      </a:lvl5pPr>
      <a:lvl6pPr marL="356144" algn="l" defTabSz="562657" rtl="0" eaLnBrk="0" fontAlgn="base" hangingPunct="0">
        <a:spcBef>
          <a:spcPct val="0"/>
        </a:spcBef>
        <a:spcAft>
          <a:spcPct val="0"/>
        </a:spcAft>
        <a:defRPr sz="1600" b="1">
          <a:solidFill>
            <a:schemeClr val="accent1"/>
          </a:solidFill>
          <a:latin typeface="Arial" charset="0"/>
        </a:defRPr>
      </a:lvl6pPr>
      <a:lvl7pPr marL="712284" algn="l" defTabSz="562657" rtl="0" eaLnBrk="0" fontAlgn="base" hangingPunct="0">
        <a:spcBef>
          <a:spcPct val="0"/>
        </a:spcBef>
        <a:spcAft>
          <a:spcPct val="0"/>
        </a:spcAft>
        <a:defRPr sz="1600" b="1">
          <a:solidFill>
            <a:schemeClr val="accent1"/>
          </a:solidFill>
          <a:latin typeface="Arial" charset="0"/>
        </a:defRPr>
      </a:lvl7pPr>
      <a:lvl8pPr marL="1068424" algn="l" defTabSz="562657" rtl="0" eaLnBrk="0" fontAlgn="base" hangingPunct="0">
        <a:spcBef>
          <a:spcPct val="0"/>
        </a:spcBef>
        <a:spcAft>
          <a:spcPct val="0"/>
        </a:spcAft>
        <a:defRPr sz="1600" b="1">
          <a:solidFill>
            <a:schemeClr val="accent1"/>
          </a:solidFill>
          <a:latin typeface="Arial" charset="0"/>
        </a:defRPr>
      </a:lvl8pPr>
      <a:lvl9pPr marL="1424567" algn="l" defTabSz="562657" rtl="0" eaLnBrk="0" fontAlgn="base" hangingPunct="0">
        <a:spcBef>
          <a:spcPct val="0"/>
        </a:spcBef>
        <a:spcAft>
          <a:spcPct val="0"/>
        </a:spcAft>
        <a:defRPr sz="1600" b="1">
          <a:solidFill>
            <a:schemeClr val="accent1"/>
          </a:solidFill>
          <a:latin typeface="Arial" charset="0"/>
        </a:defRPr>
      </a:lvl9pPr>
    </p:titleStyle>
    <p:bodyStyle>
      <a:lvl1pPr marL="176032" indent="-176032" algn="l" defTabSz="561383" rtl="0" eaLnBrk="0" fontAlgn="base" hangingPunct="0">
        <a:spcBef>
          <a:spcPts val="1563"/>
        </a:spcBef>
        <a:spcAft>
          <a:spcPct val="0"/>
        </a:spcAft>
        <a:buClr>
          <a:srgbClr val="6D6E71"/>
        </a:buClr>
        <a:buSzPct val="75000"/>
        <a:buFont typeface="Wingdings" pitchFamily="2" charset="2"/>
        <a:buChar char="n"/>
        <a:defRPr lang="en-US" b="1" dirty="0">
          <a:solidFill>
            <a:schemeClr val="tx1"/>
          </a:solidFill>
          <a:latin typeface="+mn-lt"/>
          <a:ea typeface="+mn-ea"/>
          <a:cs typeface="+mn-cs"/>
        </a:defRPr>
      </a:lvl1pPr>
      <a:lvl2pPr marL="313994" indent="-134796" algn="l" defTabSz="561383" rtl="0" eaLnBrk="0" fontAlgn="base" hangingPunct="0">
        <a:spcBef>
          <a:spcPts val="462"/>
        </a:spcBef>
        <a:spcAft>
          <a:spcPct val="0"/>
        </a:spcAft>
        <a:buClr>
          <a:srgbClr val="6D6E71"/>
        </a:buClr>
        <a:buSzPct val="75000"/>
        <a:buFont typeface="Arial" charset="0"/>
        <a:buChar char="–"/>
        <a:defRPr lang="en-US" sz="1300" b="1" dirty="0">
          <a:solidFill>
            <a:schemeClr val="tx1"/>
          </a:solidFill>
          <a:latin typeface="+mn-lt"/>
          <a:ea typeface="+mn-ea"/>
          <a:cs typeface="+mn-cs"/>
        </a:defRPr>
      </a:lvl2pPr>
      <a:lvl3pPr marL="442445" indent="-125283" algn="l" defTabSz="561383" rtl="0" eaLnBrk="0" fontAlgn="base" hangingPunct="0">
        <a:spcBef>
          <a:spcPts val="462"/>
        </a:spcBef>
        <a:spcAft>
          <a:spcPct val="0"/>
        </a:spcAft>
        <a:buClr>
          <a:srgbClr val="6D6E71"/>
        </a:buClr>
        <a:buSzPct val="75000"/>
        <a:buFont typeface="Wingdings" pitchFamily="2" charset="2"/>
        <a:buChar char="§"/>
        <a:defRPr lang="en-US" sz="1200" b="1" dirty="0">
          <a:solidFill>
            <a:schemeClr val="tx1"/>
          </a:solidFill>
          <a:latin typeface="+mn-lt"/>
          <a:ea typeface="+mn-ea"/>
          <a:cs typeface="+mn-cs"/>
        </a:defRPr>
      </a:lvl3pPr>
      <a:lvl4pPr marL="578828" indent="-133209" algn="l" defTabSz="561383" rtl="0" eaLnBrk="0" fontAlgn="base" hangingPunct="0">
        <a:spcBef>
          <a:spcPts val="462"/>
        </a:spcBef>
        <a:spcAft>
          <a:spcPct val="0"/>
        </a:spcAft>
        <a:buClr>
          <a:srgbClr val="6D6E71"/>
        </a:buClr>
        <a:buSzPct val="75000"/>
        <a:buFont typeface="Arial" charset="0"/>
        <a:buChar char="-"/>
        <a:defRPr lang="en-US" sz="1200" b="1" dirty="0">
          <a:solidFill>
            <a:schemeClr val="tx1"/>
          </a:solidFill>
          <a:latin typeface="+mn-lt"/>
          <a:ea typeface="+mn-ea"/>
          <a:cs typeface="+mn-cs"/>
        </a:defRPr>
      </a:lvl4pPr>
      <a:lvl5pPr marL="708866" indent="-126866" algn="l" defTabSz="561383" rtl="0" eaLnBrk="0" fontAlgn="base" hangingPunct="0">
        <a:spcBef>
          <a:spcPts val="462"/>
        </a:spcBef>
        <a:spcAft>
          <a:spcPct val="0"/>
        </a:spcAft>
        <a:buClr>
          <a:srgbClr val="6D6E71"/>
        </a:buClr>
        <a:buSzPct val="75000"/>
        <a:buFont typeface="Wingdings" pitchFamily="2" charset="2"/>
        <a:buChar char="§"/>
        <a:defRPr lang="en-US" sz="900" b="1" dirty="0">
          <a:solidFill>
            <a:schemeClr val="tx1"/>
          </a:solidFill>
          <a:latin typeface="+mn-lt"/>
          <a:ea typeface="+mn-ea"/>
          <a:cs typeface="+mn-cs"/>
        </a:defRPr>
      </a:lvl5pPr>
      <a:lvl6pPr marL="1067187" indent="-128608" algn="l" defTabSz="562657" rtl="0" eaLnBrk="0" fontAlgn="base" hangingPunct="0">
        <a:spcBef>
          <a:spcPct val="35000"/>
        </a:spcBef>
        <a:spcAft>
          <a:spcPct val="0"/>
        </a:spcAft>
        <a:buClr>
          <a:srgbClr val="6D6E71"/>
        </a:buClr>
        <a:buSzPct val="75000"/>
        <a:buFont typeface="Wingdings" pitchFamily="2" charset="2"/>
        <a:buChar char="§"/>
        <a:defRPr sz="1000">
          <a:solidFill>
            <a:schemeClr val="tx1"/>
          </a:solidFill>
          <a:latin typeface="+mn-lt"/>
        </a:defRPr>
      </a:lvl6pPr>
      <a:lvl7pPr marL="1423333" indent="-128608" algn="l" defTabSz="562657" rtl="0" eaLnBrk="0" fontAlgn="base" hangingPunct="0">
        <a:spcBef>
          <a:spcPct val="35000"/>
        </a:spcBef>
        <a:spcAft>
          <a:spcPct val="0"/>
        </a:spcAft>
        <a:buClr>
          <a:srgbClr val="6D6E71"/>
        </a:buClr>
        <a:buSzPct val="75000"/>
        <a:buFont typeface="Wingdings" pitchFamily="2" charset="2"/>
        <a:buChar char="§"/>
        <a:defRPr sz="1000">
          <a:solidFill>
            <a:schemeClr val="tx1"/>
          </a:solidFill>
          <a:latin typeface="+mn-lt"/>
        </a:defRPr>
      </a:lvl7pPr>
      <a:lvl8pPr marL="1779471" indent="-128608" algn="l" defTabSz="562657" rtl="0" eaLnBrk="0" fontAlgn="base" hangingPunct="0">
        <a:spcBef>
          <a:spcPct val="35000"/>
        </a:spcBef>
        <a:spcAft>
          <a:spcPct val="0"/>
        </a:spcAft>
        <a:buClr>
          <a:srgbClr val="6D6E71"/>
        </a:buClr>
        <a:buSzPct val="75000"/>
        <a:buFont typeface="Wingdings" pitchFamily="2" charset="2"/>
        <a:buChar char="§"/>
        <a:defRPr sz="1000">
          <a:solidFill>
            <a:schemeClr val="tx1"/>
          </a:solidFill>
          <a:latin typeface="+mn-lt"/>
        </a:defRPr>
      </a:lvl8pPr>
      <a:lvl9pPr marL="2135613" indent="-128608" algn="l" defTabSz="562657" rtl="0" eaLnBrk="0" fontAlgn="base" hangingPunct="0">
        <a:spcBef>
          <a:spcPct val="35000"/>
        </a:spcBef>
        <a:spcAft>
          <a:spcPct val="0"/>
        </a:spcAft>
        <a:buClr>
          <a:srgbClr val="6D6E71"/>
        </a:buClr>
        <a:buSzPct val="75000"/>
        <a:buFont typeface="Wingdings" pitchFamily="2" charset="2"/>
        <a:buChar char="§"/>
        <a:defRPr sz="1000">
          <a:solidFill>
            <a:schemeClr val="tx1"/>
          </a:solidFill>
          <a:latin typeface="+mn-lt"/>
        </a:defRPr>
      </a:lvl9pPr>
    </p:bodyStyle>
    <p:otherStyle>
      <a:defPPr>
        <a:defRPr lang="en-US"/>
      </a:defPPr>
      <a:lvl1pPr marL="0" algn="l" defTabSz="712284" rtl="0" eaLnBrk="1" latinLnBrk="0" hangingPunct="1">
        <a:defRPr sz="1400" kern="1200">
          <a:solidFill>
            <a:schemeClr val="tx1"/>
          </a:solidFill>
          <a:latin typeface="+mn-lt"/>
          <a:ea typeface="+mn-ea"/>
          <a:cs typeface="+mn-cs"/>
        </a:defRPr>
      </a:lvl1pPr>
      <a:lvl2pPr marL="356144" algn="l" defTabSz="712284" rtl="0" eaLnBrk="1" latinLnBrk="0" hangingPunct="1">
        <a:defRPr sz="1400" kern="1200">
          <a:solidFill>
            <a:schemeClr val="tx1"/>
          </a:solidFill>
          <a:latin typeface="+mn-lt"/>
          <a:ea typeface="+mn-ea"/>
          <a:cs typeface="+mn-cs"/>
        </a:defRPr>
      </a:lvl2pPr>
      <a:lvl3pPr marL="712284" algn="l" defTabSz="712284" rtl="0" eaLnBrk="1" latinLnBrk="0" hangingPunct="1">
        <a:defRPr sz="1400" kern="1200">
          <a:solidFill>
            <a:schemeClr val="tx1"/>
          </a:solidFill>
          <a:latin typeface="+mn-lt"/>
          <a:ea typeface="+mn-ea"/>
          <a:cs typeface="+mn-cs"/>
        </a:defRPr>
      </a:lvl3pPr>
      <a:lvl4pPr marL="1068424" algn="l" defTabSz="712284" rtl="0" eaLnBrk="1" latinLnBrk="0" hangingPunct="1">
        <a:defRPr sz="1400" kern="1200">
          <a:solidFill>
            <a:schemeClr val="tx1"/>
          </a:solidFill>
          <a:latin typeface="+mn-lt"/>
          <a:ea typeface="+mn-ea"/>
          <a:cs typeface="+mn-cs"/>
        </a:defRPr>
      </a:lvl4pPr>
      <a:lvl5pPr marL="1424567" algn="l" defTabSz="712284" rtl="0" eaLnBrk="1" latinLnBrk="0" hangingPunct="1">
        <a:defRPr sz="1400" kern="1200">
          <a:solidFill>
            <a:schemeClr val="tx1"/>
          </a:solidFill>
          <a:latin typeface="+mn-lt"/>
          <a:ea typeface="+mn-ea"/>
          <a:cs typeface="+mn-cs"/>
        </a:defRPr>
      </a:lvl5pPr>
      <a:lvl6pPr marL="1780707" algn="l" defTabSz="712284" rtl="0" eaLnBrk="1" latinLnBrk="0" hangingPunct="1">
        <a:defRPr sz="1400" kern="1200">
          <a:solidFill>
            <a:schemeClr val="tx1"/>
          </a:solidFill>
          <a:latin typeface="+mn-lt"/>
          <a:ea typeface="+mn-ea"/>
          <a:cs typeface="+mn-cs"/>
        </a:defRPr>
      </a:lvl6pPr>
      <a:lvl7pPr marL="2136848" algn="l" defTabSz="712284" rtl="0" eaLnBrk="1" latinLnBrk="0" hangingPunct="1">
        <a:defRPr sz="1400" kern="1200">
          <a:solidFill>
            <a:schemeClr val="tx1"/>
          </a:solidFill>
          <a:latin typeface="+mn-lt"/>
          <a:ea typeface="+mn-ea"/>
          <a:cs typeface="+mn-cs"/>
        </a:defRPr>
      </a:lvl7pPr>
      <a:lvl8pPr marL="2492986" algn="l" defTabSz="712284" rtl="0" eaLnBrk="1" latinLnBrk="0" hangingPunct="1">
        <a:defRPr sz="1400" kern="1200">
          <a:solidFill>
            <a:schemeClr val="tx1"/>
          </a:solidFill>
          <a:latin typeface="+mn-lt"/>
          <a:ea typeface="+mn-ea"/>
          <a:cs typeface="+mn-cs"/>
        </a:defRPr>
      </a:lvl8pPr>
      <a:lvl9pPr marL="2849130" algn="l" defTabSz="712284"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bwMode="auto">
          <a:xfrm>
            <a:off x="458789" y="331161"/>
            <a:ext cx="9139237" cy="767389"/>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Two Line Titles</a:t>
            </a:r>
            <a:br>
              <a:rPr lang="en-US" smtClean="0"/>
            </a:br>
            <a:r>
              <a:rPr lang="en-US" smtClean="0"/>
              <a:t>One Line Titles</a:t>
            </a:r>
          </a:p>
        </p:txBody>
      </p:sp>
      <p:sp>
        <p:nvSpPr>
          <p:cNvPr id="4099" name="Rectangle 5"/>
          <p:cNvSpPr>
            <a:spLocks noGrp="1" noChangeArrowheads="1"/>
          </p:cNvSpPr>
          <p:nvPr>
            <p:ph type="body" idx="1"/>
          </p:nvPr>
        </p:nvSpPr>
        <p:spPr bwMode="auto">
          <a:xfrm>
            <a:off x="460375" y="1944693"/>
            <a:ext cx="9134475" cy="12779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826" name="Rectangle 682"/>
          <p:cNvSpPr>
            <a:spLocks noChangeArrowheads="1"/>
          </p:cNvSpPr>
          <p:nvPr/>
        </p:nvSpPr>
        <p:spPr bwMode="auto">
          <a:xfrm>
            <a:off x="455621" y="6891339"/>
            <a:ext cx="9137651"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sz="900" dirty="0">
              <a:solidFill>
                <a:srgbClr val="000000"/>
              </a:solidFill>
              <a:ea typeface="+mn-ea"/>
              <a:cs typeface="Arial" charset="0"/>
            </a:endParaRPr>
          </a:p>
        </p:txBody>
      </p:sp>
      <p:sp>
        <p:nvSpPr>
          <p:cNvPr id="6829" name="Line 685"/>
          <p:cNvSpPr>
            <a:spLocks noChangeShapeType="1"/>
          </p:cNvSpPr>
          <p:nvPr/>
        </p:nvSpPr>
        <p:spPr bwMode="auto">
          <a:xfrm>
            <a:off x="460384" y="1141413"/>
            <a:ext cx="9137651" cy="0"/>
          </a:xfrm>
          <a:prstGeom prst="line">
            <a:avLst/>
          </a:prstGeom>
          <a:noFill/>
          <a:ln w="12700">
            <a:solidFill>
              <a:srgbClr val="E8810D"/>
            </a:solidFill>
            <a:round/>
            <a:headEnd/>
            <a:tailEnd/>
          </a:ln>
          <a:effectLst/>
        </p:spPr>
        <p:txBody>
          <a:bodyPr wrap="none" lIns="0" tIns="0" rIns="0" bIns="0" anchor="ctr"/>
          <a:lstStyle/>
          <a:p>
            <a:pPr algn="ctr">
              <a:defRPr/>
            </a:pPr>
            <a:endParaRPr lang="en-US" sz="900" dirty="0">
              <a:solidFill>
                <a:srgbClr val="000000"/>
              </a:solidFill>
              <a:ea typeface="+mn-ea"/>
              <a:cs typeface="Arial" charset="0"/>
            </a:endParaRPr>
          </a:p>
        </p:txBody>
      </p:sp>
      <p:sp>
        <p:nvSpPr>
          <p:cNvPr id="10" name="Rectangle 693"/>
          <p:cNvSpPr>
            <a:spLocks noGrp="1" noChangeArrowheads="1"/>
          </p:cNvSpPr>
          <p:nvPr>
            <p:ph type="sldNum" sz="quarter" idx="4"/>
          </p:nvPr>
        </p:nvSpPr>
        <p:spPr bwMode="auto">
          <a:xfrm>
            <a:off x="4949825" y="7334360"/>
            <a:ext cx="157094" cy="153888"/>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spcBef>
                <a:spcPct val="0"/>
              </a:spcBef>
              <a:defRPr sz="1000" b="0">
                <a:solidFill>
                  <a:srgbClr val="6D6E71"/>
                </a:solidFill>
                <a:latin typeface="Arial" charset="0"/>
                <a:cs typeface="Arial" pitchFamily="34" charset="0"/>
              </a:defRPr>
            </a:lvl1pPr>
          </a:lstStyle>
          <a:p>
            <a:pPr eaLnBrk="1" hangingPunct="1">
              <a:defRPr/>
            </a:pPr>
            <a:fld id="{95DEF0DD-73D7-4803-AE36-E0CE5A907EFE}" type="slidenum">
              <a:rPr lang="en-US">
                <a:ea typeface="+mn-ea"/>
              </a:rPr>
              <a:pPr eaLnBrk="1" hangingPunct="1">
                <a:defRPr/>
              </a:pPr>
              <a:t>‹#›</a:t>
            </a:fld>
            <a:endParaRPr lang="en-US" dirty="0">
              <a:ea typeface="+mn-ea"/>
            </a:endParaRPr>
          </a:p>
        </p:txBody>
      </p:sp>
      <p:pic>
        <p:nvPicPr>
          <p:cNvPr id="4103" name="Picture 694" descr="Logo2008_JPM_AM_B_RGB"/>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323267" y="7010402"/>
            <a:ext cx="1371600" cy="549275"/>
          </a:xfrm>
          <a:prstGeom prst="rect">
            <a:avLst/>
          </a:prstGeom>
          <a:noFill/>
          <a:ln w="9525">
            <a:noFill/>
            <a:miter lim="800000"/>
            <a:headEnd/>
            <a:tailEnd/>
          </a:ln>
        </p:spPr>
      </p:pic>
      <p:sp>
        <p:nvSpPr>
          <p:cNvPr id="12" name="Text Box 51"/>
          <p:cNvSpPr txBox="1">
            <a:spLocks noChangeArrowheads="1"/>
          </p:cNvSpPr>
          <p:nvPr/>
        </p:nvSpPr>
        <p:spPr bwMode="auto">
          <a:xfrm>
            <a:off x="457205" y="7233714"/>
            <a:ext cx="3894539" cy="230715"/>
          </a:xfrm>
          <a:prstGeom prst="rect">
            <a:avLst/>
          </a:prstGeom>
          <a:noFill/>
          <a:ln w="3175">
            <a:solidFill>
              <a:schemeClr val="accent1"/>
            </a:solidFill>
            <a:miter lim="800000"/>
            <a:headEnd/>
            <a:tailEnd/>
          </a:ln>
        </p:spPr>
        <p:txBody>
          <a:bodyPr wrap="none" lIns="45662" tIns="45662" rIns="45662" bIns="45662" anchor="b">
            <a:spAutoFit/>
          </a:bodyPr>
          <a:lstStyle/>
          <a:p>
            <a:pPr defTabSz="819684">
              <a:defRPr/>
            </a:pPr>
            <a:r>
              <a:rPr lang="en-US" sz="900" dirty="0">
                <a:solidFill>
                  <a:srgbClr val="6D6E71"/>
                </a:solidFill>
                <a:latin typeface="Arial" pitchFamily="34" charset="0"/>
                <a:ea typeface="+mn-ea"/>
                <a:cs typeface="Arial" charset="0"/>
              </a:rPr>
              <a:t>FOR INSTITUTIONAL USE ONLY  |  NOT FOR  PUBLIC DISTRIBUTION</a:t>
            </a: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Lst>
  <p:timing>
    <p:tnLst>
      <p:par>
        <p:cTn id="1" dur="indefinite" restart="never" nodeType="tmRoot"/>
      </p:par>
    </p:tnLst>
  </p:timing>
  <p:hf hdr="0" ftr="0" dt="0"/>
  <p:txStyles>
    <p:titleStyle>
      <a:lvl1pPr algn="l" defTabSz="561383" rtl="0" eaLnBrk="0" fontAlgn="base" hangingPunct="0">
        <a:spcBef>
          <a:spcPct val="0"/>
        </a:spcBef>
        <a:spcAft>
          <a:spcPct val="0"/>
        </a:spcAft>
        <a:defRPr sz="2500" b="1">
          <a:solidFill>
            <a:schemeClr val="accent1"/>
          </a:solidFill>
          <a:latin typeface="+mj-lt"/>
          <a:ea typeface="+mj-ea"/>
          <a:cs typeface="+mj-cs"/>
        </a:defRPr>
      </a:lvl1pPr>
      <a:lvl2pPr algn="l" defTabSz="561383" rtl="0" eaLnBrk="0" fontAlgn="base" hangingPunct="0">
        <a:spcBef>
          <a:spcPct val="0"/>
        </a:spcBef>
        <a:spcAft>
          <a:spcPct val="0"/>
        </a:spcAft>
        <a:defRPr sz="2500" b="1">
          <a:solidFill>
            <a:schemeClr val="accent1"/>
          </a:solidFill>
          <a:latin typeface="Arial" charset="0"/>
        </a:defRPr>
      </a:lvl2pPr>
      <a:lvl3pPr algn="l" defTabSz="561383" rtl="0" eaLnBrk="0" fontAlgn="base" hangingPunct="0">
        <a:spcBef>
          <a:spcPct val="0"/>
        </a:spcBef>
        <a:spcAft>
          <a:spcPct val="0"/>
        </a:spcAft>
        <a:defRPr sz="2500" b="1">
          <a:solidFill>
            <a:schemeClr val="accent1"/>
          </a:solidFill>
          <a:latin typeface="Arial" charset="0"/>
        </a:defRPr>
      </a:lvl3pPr>
      <a:lvl4pPr algn="l" defTabSz="561383" rtl="0" eaLnBrk="0" fontAlgn="base" hangingPunct="0">
        <a:spcBef>
          <a:spcPct val="0"/>
        </a:spcBef>
        <a:spcAft>
          <a:spcPct val="0"/>
        </a:spcAft>
        <a:defRPr sz="2500" b="1">
          <a:solidFill>
            <a:schemeClr val="accent1"/>
          </a:solidFill>
          <a:latin typeface="Arial" charset="0"/>
        </a:defRPr>
      </a:lvl4pPr>
      <a:lvl5pPr algn="l" defTabSz="561383" rtl="0" eaLnBrk="0" fontAlgn="base" hangingPunct="0">
        <a:spcBef>
          <a:spcPct val="0"/>
        </a:spcBef>
        <a:spcAft>
          <a:spcPct val="0"/>
        </a:spcAft>
        <a:defRPr sz="2500" b="1">
          <a:solidFill>
            <a:schemeClr val="accent1"/>
          </a:solidFill>
          <a:latin typeface="Arial" charset="0"/>
        </a:defRPr>
      </a:lvl5pPr>
      <a:lvl6pPr marL="356144" algn="l" defTabSz="562657" rtl="0" eaLnBrk="0" fontAlgn="base" hangingPunct="0">
        <a:spcBef>
          <a:spcPct val="0"/>
        </a:spcBef>
        <a:spcAft>
          <a:spcPct val="0"/>
        </a:spcAft>
        <a:defRPr sz="1600" b="1">
          <a:solidFill>
            <a:schemeClr val="accent1"/>
          </a:solidFill>
          <a:latin typeface="Arial" charset="0"/>
        </a:defRPr>
      </a:lvl6pPr>
      <a:lvl7pPr marL="712284" algn="l" defTabSz="562657" rtl="0" eaLnBrk="0" fontAlgn="base" hangingPunct="0">
        <a:spcBef>
          <a:spcPct val="0"/>
        </a:spcBef>
        <a:spcAft>
          <a:spcPct val="0"/>
        </a:spcAft>
        <a:defRPr sz="1600" b="1">
          <a:solidFill>
            <a:schemeClr val="accent1"/>
          </a:solidFill>
          <a:latin typeface="Arial" charset="0"/>
        </a:defRPr>
      </a:lvl7pPr>
      <a:lvl8pPr marL="1068424" algn="l" defTabSz="562657" rtl="0" eaLnBrk="0" fontAlgn="base" hangingPunct="0">
        <a:spcBef>
          <a:spcPct val="0"/>
        </a:spcBef>
        <a:spcAft>
          <a:spcPct val="0"/>
        </a:spcAft>
        <a:defRPr sz="1600" b="1">
          <a:solidFill>
            <a:schemeClr val="accent1"/>
          </a:solidFill>
          <a:latin typeface="Arial" charset="0"/>
        </a:defRPr>
      </a:lvl8pPr>
      <a:lvl9pPr marL="1424567" algn="l" defTabSz="562657" rtl="0" eaLnBrk="0" fontAlgn="base" hangingPunct="0">
        <a:spcBef>
          <a:spcPct val="0"/>
        </a:spcBef>
        <a:spcAft>
          <a:spcPct val="0"/>
        </a:spcAft>
        <a:defRPr sz="1600" b="1">
          <a:solidFill>
            <a:schemeClr val="accent1"/>
          </a:solidFill>
          <a:latin typeface="Arial" charset="0"/>
        </a:defRPr>
      </a:lvl9pPr>
    </p:titleStyle>
    <p:bodyStyle>
      <a:lvl1pPr marL="176032" indent="-176032" algn="l" defTabSz="561383" rtl="0" eaLnBrk="0" fontAlgn="base" hangingPunct="0">
        <a:spcBef>
          <a:spcPts val="1563"/>
        </a:spcBef>
        <a:spcAft>
          <a:spcPct val="0"/>
        </a:spcAft>
        <a:buClr>
          <a:srgbClr val="6D6E71"/>
        </a:buClr>
        <a:buSzPct val="75000"/>
        <a:buFont typeface="Wingdings" pitchFamily="2" charset="2"/>
        <a:buChar char="n"/>
        <a:defRPr lang="en-US" b="1" dirty="0">
          <a:solidFill>
            <a:schemeClr val="tx1"/>
          </a:solidFill>
          <a:latin typeface="+mn-lt"/>
          <a:ea typeface="+mn-ea"/>
          <a:cs typeface="+mn-cs"/>
        </a:defRPr>
      </a:lvl1pPr>
      <a:lvl2pPr marL="313994" indent="-134796" algn="l" defTabSz="561383" rtl="0" eaLnBrk="0" fontAlgn="base" hangingPunct="0">
        <a:spcBef>
          <a:spcPts val="462"/>
        </a:spcBef>
        <a:spcAft>
          <a:spcPct val="0"/>
        </a:spcAft>
        <a:buClr>
          <a:srgbClr val="6D6E71"/>
        </a:buClr>
        <a:buSzPct val="75000"/>
        <a:buFont typeface="Arial" charset="0"/>
        <a:buChar char="–"/>
        <a:defRPr lang="en-US" sz="1300" b="1" dirty="0">
          <a:solidFill>
            <a:schemeClr val="tx1"/>
          </a:solidFill>
          <a:latin typeface="+mn-lt"/>
          <a:ea typeface="+mn-ea"/>
          <a:cs typeface="+mn-cs"/>
        </a:defRPr>
      </a:lvl2pPr>
      <a:lvl3pPr marL="442445" indent="-125283" algn="l" defTabSz="561383" rtl="0" eaLnBrk="0" fontAlgn="base" hangingPunct="0">
        <a:spcBef>
          <a:spcPts val="462"/>
        </a:spcBef>
        <a:spcAft>
          <a:spcPct val="0"/>
        </a:spcAft>
        <a:buClr>
          <a:srgbClr val="6D6E71"/>
        </a:buClr>
        <a:buSzPct val="75000"/>
        <a:buFont typeface="Wingdings" pitchFamily="2" charset="2"/>
        <a:buChar char="§"/>
        <a:defRPr lang="en-US" sz="1200" b="1" dirty="0">
          <a:solidFill>
            <a:schemeClr val="tx1"/>
          </a:solidFill>
          <a:latin typeface="+mn-lt"/>
          <a:ea typeface="+mn-ea"/>
          <a:cs typeface="+mn-cs"/>
        </a:defRPr>
      </a:lvl3pPr>
      <a:lvl4pPr marL="578828" indent="-133209" algn="l" defTabSz="561383" rtl="0" eaLnBrk="0" fontAlgn="base" hangingPunct="0">
        <a:spcBef>
          <a:spcPts val="462"/>
        </a:spcBef>
        <a:spcAft>
          <a:spcPct val="0"/>
        </a:spcAft>
        <a:buClr>
          <a:srgbClr val="6D6E71"/>
        </a:buClr>
        <a:buSzPct val="75000"/>
        <a:buFont typeface="Arial" charset="0"/>
        <a:buChar char="-"/>
        <a:defRPr lang="en-US" sz="1200" b="1" dirty="0">
          <a:solidFill>
            <a:schemeClr val="tx1"/>
          </a:solidFill>
          <a:latin typeface="+mn-lt"/>
          <a:ea typeface="+mn-ea"/>
          <a:cs typeface="+mn-cs"/>
        </a:defRPr>
      </a:lvl4pPr>
      <a:lvl5pPr marL="708866" indent="-126866" algn="l" defTabSz="561383" rtl="0" eaLnBrk="0" fontAlgn="base" hangingPunct="0">
        <a:spcBef>
          <a:spcPts val="462"/>
        </a:spcBef>
        <a:spcAft>
          <a:spcPct val="0"/>
        </a:spcAft>
        <a:buClr>
          <a:srgbClr val="6D6E71"/>
        </a:buClr>
        <a:buSzPct val="75000"/>
        <a:buFont typeface="Wingdings" pitchFamily="2" charset="2"/>
        <a:buChar char="§"/>
        <a:defRPr lang="en-US" sz="900" b="1" dirty="0">
          <a:solidFill>
            <a:schemeClr val="tx1"/>
          </a:solidFill>
          <a:latin typeface="+mn-lt"/>
          <a:ea typeface="+mn-ea"/>
          <a:cs typeface="+mn-cs"/>
        </a:defRPr>
      </a:lvl5pPr>
      <a:lvl6pPr marL="1067187" indent="-128608" algn="l" defTabSz="562657" rtl="0" eaLnBrk="0" fontAlgn="base" hangingPunct="0">
        <a:spcBef>
          <a:spcPct val="35000"/>
        </a:spcBef>
        <a:spcAft>
          <a:spcPct val="0"/>
        </a:spcAft>
        <a:buClr>
          <a:srgbClr val="6D6E71"/>
        </a:buClr>
        <a:buSzPct val="75000"/>
        <a:buFont typeface="Wingdings" pitchFamily="2" charset="2"/>
        <a:buChar char="§"/>
        <a:defRPr sz="1000">
          <a:solidFill>
            <a:schemeClr val="tx1"/>
          </a:solidFill>
          <a:latin typeface="+mn-lt"/>
        </a:defRPr>
      </a:lvl6pPr>
      <a:lvl7pPr marL="1423333" indent="-128608" algn="l" defTabSz="562657" rtl="0" eaLnBrk="0" fontAlgn="base" hangingPunct="0">
        <a:spcBef>
          <a:spcPct val="35000"/>
        </a:spcBef>
        <a:spcAft>
          <a:spcPct val="0"/>
        </a:spcAft>
        <a:buClr>
          <a:srgbClr val="6D6E71"/>
        </a:buClr>
        <a:buSzPct val="75000"/>
        <a:buFont typeface="Wingdings" pitchFamily="2" charset="2"/>
        <a:buChar char="§"/>
        <a:defRPr sz="1000">
          <a:solidFill>
            <a:schemeClr val="tx1"/>
          </a:solidFill>
          <a:latin typeface="+mn-lt"/>
        </a:defRPr>
      </a:lvl7pPr>
      <a:lvl8pPr marL="1779471" indent="-128608" algn="l" defTabSz="562657" rtl="0" eaLnBrk="0" fontAlgn="base" hangingPunct="0">
        <a:spcBef>
          <a:spcPct val="35000"/>
        </a:spcBef>
        <a:spcAft>
          <a:spcPct val="0"/>
        </a:spcAft>
        <a:buClr>
          <a:srgbClr val="6D6E71"/>
        </a:buClr>
        <a:buSzPct val="75000"/>
        <a:buFont typeface="Wingdings" pitchFamily="2" charset="2"/>
        <a:buChar char="§"/>
        <a:defRPr sz="1000">
          <a:solidFill>
            <a:schemeClr val="tx1"/>
          </a:solidFill>
          <a:latin typeface="+mn-lt"/>
        </a:defRPr>
      </a:lvl8pPr>
      <a:lvl9pPr marL="2135613" indent="-128608" algn="l" defTabSz="562657" rtl="0" eaLnBrk="0" fontAlgn="base" hangingPunct="0">
        <a:spcBef>
          <a:spcPct val="35000"/>
        </a:spcBef>
        <a:spcAft>
          <a:spcPct val="0"/>
        </a:spcAft>
        <a:buClr>
          <a:srgbClr val="6D6E71"/>
        </a:buClr>
        <a:buSzPct val="75000"/>
        <a:buFont typeface="Wingdings" pitchFamily="2" charset="2"/>
        <a:buChar char="§"/>
        <a:defRPr sz="1000">
          <a:solidFill>
            <a:schemeClr val="tx1"/>
          </a:solidFill>
          <a:latin typeface="+mn-lt"/>
        </a:defRPr>
      </a:lvl9pPr>
    </p:bodyStyle>
    <p:otherStyle>
      <a:defPPr>
        <a:defRPr lang="en-US"/>
      </a:defPPr>
      <a:lvl1pPr marL="0" algn="l" defTabSz="712284" rtl="0" eaLnBrk="1" latinLnBrk="0" hangingPunct="1">
        <a:defRPr sz="1400" kern="1200">
          <a:solidFill>
            <a:schemeClr val="tx1"/>
          </a:solidFill>
          <a:latin typeface="+mn-lt"/>
          <a:ea typeface="+mn-ea"/>
          <a:cs typeface="+mn-cs"/>
        </a:defRPr>
      </a:lvl1pPr>
      <a:lvl2pPr marL="356144" algn="l" defTabSz="712284" rtl="0" eaLnBrk="1" latinLnBrk="0" hangingPunct="1">
        <a:defRPr sz="1400" kern="1200">
          <a:solidFill>
            <a:schemeClr val="tx1"/>
          </a:solidFill>
          <a:latin typeface="+mn-lt"/>
          <a:ea typeface="+mn-ea"/>
          <a:cs typeface="+mn-cs"/>
        </a:defRPr>
      </a:lvl2pPr>
      <a:lvl3pPr marL="712284" algn="l" defTabSz="712284" rtl="0" eaLnBrk="1" latinLnBrk="0" hangingPunct="1">
        <a:defRPr sz="1400" kern="1200">
          <a:solidFill>
            <a:schemeClr val="tx1"/>
          </a:solidFill>
          <a:latin typeface="+mn-lt"/>
          <a:ea typeface="+mn-ea"/>
          <a:cs typeface="+mn-cs"/>
        </a:defRPr>
      </a:lvl3pPr>
      <a:lvl4pPr marL="1068424" algn="l" defTabSz="712284" rtl="0" eaLnBrk="1" latinLnBrk="0" hangingPunct="1">
        <a:defRPr sz="1400" kern="1200">
          <a:solidFill>
            <a:schemeClr val="tx1"/>
          </a:solidFill>
          <a:latin typeface="+mn-lt"/>
          <a:ea typeface="+mn-ea"/>
          <a:cs typeface="+mn-cs"/>
        </a:defRPr>
      </a:lvl4pPr>
      <a:lvl5pPr marL="1424567" algn="l" defTabSz="712284" rtl="0" eaLnBrk="1" latinLnBrk="0" hangingPunct="1">
        <a:defRPr sz="1400" kern="1200">
          <a:solidFill>
            <a:schemeClr val="tx1"/>
          </a:solidFill>
          <a:latin typeface="+mn-lt"/>
          <a:ea typeface="+mn-ea"/>
          <a:cs typeface="+mn-cs"/>
        </a:defRPr>
      </a:lvl5pPr>
      <a:lvl6pPr marL="1780707" algn="l" defTabSz="712284" rtl="0" eaLnBrk="1" latinLnBrk="0" hangingPunct="1">
        <a:defRPr sz="1400" kern="1200">
          <a:solidFill>
            <a:schemeClr val="tx1"/>
          </a:solidFill>
          <a:latin typeface="+mn-lt"/>
          <a:ea typeface="+mn-ea"/>
          <a:cs typeface="+mn-cs"/>
        </a:defRPr>
      </a:lvl6pPr>
      <a:lvl7pPr marL="2136848" algn="l" defTabSz="712284" rtl="0" eaLnBrk="1" latinLnBrk="0" hangingPunct="1">
        <a:defRPr sz="1400" kern="1200">
          <a:solidFill>
            <a:schemeClr val="tx1"/>
          </a:solidFill>
          <a:latin typeface="+mn-lt"/>
          <a:ea typeface="+mn-ea"/>
          <a:cs typeface="+mn-cs"/>
        </a:defRPr>
      </a:lvl7pPr>
      <a:lvl8pPr marL="2492986" algn="l" defTabSz="712284" rtl="0" eaLnBrk="1" latinLnBrk="0" hangingPunct="1">
        <a:defRPr sz="1400" kern="1200">
          <a:solidFill>
            <a:schemeClr val="tx1"/>
          </a:solidFill>
          <a:latin typeface="+mn-lt"/>
          <a:ea typeface="+mn-ea"/>
          <a:cs typeface="+mn-cs"/>
        </a:defRPr>
      </a:lvl8pPr>
      <a:lvl9pPr marL="2849130" algn="l" defTabSz="712284"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8788" y="360363"/>
            <a:ext cx="9139237" cy="73818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Two Line Titles</a:t>
            </a:r>
            <a:br>
              <a:rPr lang="en-US" smtClean="0"/>
            </a:br>
            <a:r>
              <a:rPr lang="en-US" smtClean="0"/>
              <a:t>One Line Titles</a:t>
            </a:r>
          </a:p>
        </p:txBody>
      </p:sp>
      <p:sp>
        <p:nvSpPr>
          <p:cNvPr id="1027" name="Rectangle 5"/>
          <p:cNvSpPr>
            <a:spLocks noGrp="1" noChangeArrowheads="1"/>
          </p:cNvSpPr>
          <p:nvPr>
            <p:ph type="body" idx="1"/>
          </p:nvPr>
        </p:nvSpPr>
        <p:spPr bwMode="auto">
          <a:xfrm>
            <a:off x="457200" y="1828800"/>
            <a:ext cx="9134475" cy="1277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826" name="Rectangle 682"/>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6829" name="Line 685"/>
          <p:cNvSpPr>
            <a:spLocks noChangeShapeType="1"/>
          </p:cNvSpPr>
          <p:nvPr/>
        </p:nvSpPr>
        <p:spPr bwMode="auto">
          <a:xfrm>
            <a:off x="460375" y="1141413"/>
            <a:ext cx="9137650" cy="0"/>
          </a:xfrm>
          <a:prstGeom prst="line">
            <a:avLst/>
          </a:prstGeom>
          <a:noFill/>
          <a:ln w="12700">
            <a:solidFill>
              <a:srgbClr val="E8810D"/>
            </a:solidFill>
            <a:round/>
            <a:headEnd/>
            <a:tailEnd/>
          </a:ln>
          <a:effectLst/>
        </p:spPr>
        <p:txBody>
          <a:bodyPr wrap="none" lIns="0" tIns="0" rIns="0" bIns="0" anchor="ctr"/>
          <a:lstStyle/>
          <a:p>
            <a:pPr algn="ctr">
              <a:defRPr/>
            </a:pPr>
            <a:endParaRPr lang="en-US" dirty="0">
              <a:solidFill>
                <a:srgbClr val="000000"/>
              </a:solidFill>
              <a:ea typeface="+mn-ea"/>
            </a:endParaRPr>
          </a:p>
        </p:txBody>
      </p:sp>
      <p:sp>
        <p:nvSpPr>
          <p:cNvPr id="6837" name="Rectangle 693"/>
          <p:cNvSpPr>
            <a:spLocks noGrp="1" noChangeArrowheads="1"/>
          </p:cNvSpPr>
          <p:nvPr>
            <p:ph type="sldNum" sz="quarter" idx="4"/>
          </p:nvPr>
        </p:nvSpPr>
        <p:spPr bwMode="auto">
          <a:xfrm>
            <a:off x="4949825" y="7335838"/>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pic>
        <p:nvPicPr>
          <p:cNvPr id="1031" name="Picture 694" descr="Logo2008_JPM_AM_B_RGB"/>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9" name="Text Box 51"/>
          <p:cNvSpPr txBox="1">
            <a:spLocks noChangeArrowheads="1"/>
          </p:cNvSpPr>
          <p:nvPr userDrawn="1"/>
        </p:nvSpPr>
        <p:spPr bwMode="auto">
          <a:xfrm>
            <a:off x="457203" y="7233670"/>
            <a:ext cx="3862519" cy="230756"/>
          </a:xfrm>
          <a:prstGeom prst="rect">
            <a:avLst/>
          </a:prstGeom>
          <a:noFill/>
          <a:ln w="3175">
            <a:solidFill>
              <a:schemeClr val="accent1"/>
            </a:solidFill>
            <a:miter lim="800000"/>
            <a:headEnd/>
            <a:tailEnd/>
          </a:ln>
        </p:spPr>
        <p:txBody>
          <a:bodyPr wrap="none" lIns="45682" tIns="45682" rIns="45682" bIns="45682" anchor="b">
            <a:spAutoFit/>
          </a:bodyPr>
          <a:lstStyle/>
          <a:p>
            <a:pPr defTabSz="820067">
              <a:defRPr/>
            </a:pPr>
            <a:r>
              <a:rPr lang="en-US" sz="900" b="0" dirty="0">
                <a:solidFill>
                  <a:srgbClr val="6D6E71"/>
                </a:solidFill>
                <a:latin typeface="Arial" pitchFamily="34" charset="0"/>
                <a:ea typeface="+mn-ea"/>
              </a:rPr>
              <a:t>FOR INSTITUTIONAL USE </a:t>
            </a:r>
            <a:r>
              <a:rPr lang="en-US" sz="900" b="0" dirty="0" smtClean="0">
                <a:solidFill>
                  <a:srgbClr val="6D6E71"/>
                </a:solidFill>
                <a:latin typeface="Arial" pitchFamily="34" charset="0"/>
                <a:ea typeface="+mn-ea"/>
              </a:rPr>
              <a:t>ONLY  |  NOT FOR PUBLIC DISTRIBUTION</a:t>
            </a:r>
            <a:endParaRPr lang="en-US" sz="900" b="0" dirty="0">
              <a:solidFill>
                <a:srgbClr val="6D6E71"/>
              </a:solidFill>
              <a:latin typeface="Arial" pitchFamily="34" charset="0"/>
              <a:ea typeface="+mn-ea"/>
            </a:endParaRPr>
          </a:p>
        </p:txBody>
      </p:sp>
    </p:spTree>
    <p:extLst>
      <p:ext uri="{BB962C8B-B14F-4D97-AF65-F5344CB8AC3E}">
        <p14:creationId xmlns:p14="http://schemas.microsoft.com/office/powerpoint/2010/main" val="277209400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Lst>
  <p:timing>
    <p:tnLst>
      <p:par>
        <p:cTn id="1" dur="indefinite" restart="never" nodeType="tmRoot"/>
      </p:par>
    </p:tnLst>
  </p:timing>
  <p:hf hdr="0" ftr="0" dt="0"/>
  <p:txStyles>
    <p:titleStyle>
      <a:lvl1pPr algn="l" defTabSz="722313" rtl="0" eaLnBrk="0" fontAlgn="base" hangingPunct="0">
        <a:spcBef>
          <a:spcPct val="0"/>
        </a:spcBef>
        <a:spcAft>
          <a:spcPct val="0"/>
        </a:spcAft>
        <a:defRPr sz="2400" b="1">
          <a:solidFill>
            <a:schemeClr val="accent1"/>
          </a:solidFill>
          <a:latin typeface="+mj-lt"/>
          <a:ea typeface="+mj-ea"/>
          <a:cs typeface="+mj-cs"/>
        </a:defRPr>
      </a:lvl1pPr>
      <a:lvl2pPr algn="l" defTabSz="722313" rtl="0" eaLnBrk="0" fontAlgn="base" hangingPunct="0">
        <a:spcBef>
          <a:spcPct val="0"/>
        </a:spcBef>
        <a:spcAft>
          <a:spcPct val="0"/>
        </a:spcAft>
        <a:defRPr sz="2400" b="1">
          <a:solidFill>
            <a:schemeClr val="accent1"/>
          </a:solidFill>
          <a:latin typeface="Arial" charset="0"/>
        </a:defRPr>
      </a:lvl2pPr>
      <a:lvl3pPr algn="l" defTabSz="722313" rtl="0" eaLnBrk="0" fontAlgn="base" hangingPunct="0">
        <a:spcBef>
          <a:spcPct val="0"/>
        </a:spcBef>
        <a:spcAft>
          <a:spcPct val="0"/>
        </a:spcAft>
        <a:defRPr sz="2400" b="1">
          <a:solidFill>
            <a:schemeClr val="accent1"/>
          </a:solidFill>
          <a:latin typeface="Arial" charset="0"/>
        </a:defRPr>
      </a:lvl3pPr>
      <a:lvl4pPr algn="l" defTabSz="722313" rtl="0" eaLnBrk="0" fontAlgn="base" hangingPunct="0">
        <a:spcBef>
          <a:spcPct val="0"/>
        </a:spcBef>
        <a:spcAft>
          <a:spcPct val="0"/>
        </a:spcAft>
        <a:defRPr sz="2400" b="1">
          <a:solidFill>
            <a:schemeClr val="accent1"/>
          </a:solidFill>
          <a:latin typeface="Arial" charset="0"/>
        </a:defRPr>
      </a:lvl4pPr>
      <a:lvl5pPr algn="l" defTabSz="722313" rtl="0" eaLnBrk="0" fontAlgn="base" hangingPunct="0">
        <a:spcBef>
          <a:spcPct val="0"/>
        </a:spcBef>
        <a:spcAft>
          <a:spcPct val="0"/>
        </a:spcAft>
        <a:defRPr sz="2400" b="1">
          <a:solidFill>
            <a:schemeClr val="accent1"/>
          </a:solidFill>
          <a:latin typeface="Arial" charset="0"/>
        </a:defRPr>
      </a:lvl5pPr>
      <a:lvl6pPr marL="457200" algn="l" defTabSz="722313" rtl="0" eaLnBrk="0" fontAlgn="base" hangingPunct="0">
        <a:spcBef>
          <a:spcPct val="0"/>
        </a:spcBef>
        <a:spcAft>
          <a:spcPct val="0"/>
        </a:spcAft>
        <a:defRPr sz="2000" b="1">
          <a:solidFill>
            <a:schemeClr val="accent1"/>
          </a:solidFill>
          <a:latin typeface="Arial" charset="0"/>
        </a:defRPr>
      </a:lvl6pPr>
      <a:lvl7pPr marL="914400" algn="l" defTabSz="722313" rtl="0" eaLnBrk="0" fontAlgn="base" hangingPunct="0">
        <a:spcBef>
          <a:spcPct val="0"/>
        </a:spcBef>
        <a:spcAft>
          <a:spcPct val="0"/>
        </a:spcAft>
        <a:defRPr sz="2000" b="1">
          <a:solidFill>
            <a:schemeClr val="accent1"/>
          </a:solidFill>
          <a:latin typeface="Arial" charset="0"/>
        </a:defRPr>
      </a:lvl7pPr>
      <a:lvl8pPr marL="1371600" algn="l" defTabSz="722313" rtl="0" eaLnBrk="0" fontAlgn="base" hangingPunct="0">
        <a:spcBef>
          <a:spcPct val="0"/>
        </a:spcBef>
        <a:spcAft>
          <a:spcPct val="0"/>
        </a:spcAft>
        <a:defRPr sz="2000" b="1">
          <a:solidFill>
            <a:schemeClr val="accent1"/>
          </a:solidFill>
          <a:latin typeface="Arial" charset="0"/>
        </a:defRPr>
      </a:lvl8pPr>
      <a:lvl9pPr marL="1828800" algn="l" defTabSz="722313" rtl="0" eaLnBrk="0" fontAlgn="base" hangingPunct="0">
        <a:spcBef>
          <a:spcPct val="0"/>
        </a:spcBef>
        <a:spcAft>
          <a:spcPct val="0"/>
        </a:spcAft>
        <a:defRPr sz="2000" b="1">
          <a:solidFill>
            <a:schemeClr val="accent1"/>
          </a:solidFill>
          <a:latin typeface="Arial" charset="0"/>
        </a:defRPr>
      </a:lvl9pPr>
    </p:titleStyle>
    <p:bodyStyle>
      <a:lvl1pPr marL="228600" indent="-228600" algn="l" defTabSz="722313" rtl="0" eaLnBrk="0" fontAlgn="base" hangingPunct="0">
        <a:spcBef>
          <a:spcPts val="2000"/>
        </a:spcBef>
        <a:spcAft>
          <a:spcPct val="0"/>
        </a:spcAft>
        <a:buClr>
          <a:srgbClr val="6D6E71"/>
        </a:buClr>
        <a:buSzPct val="75000"/>
        <a:buFont typeface="Wingdings" pitchFamily="2" charset="2"/>
        <a:buChar char="n"/>
        <a:defRPr lang="en-US" b="1" dirty="0">
          <a:solidFill>
            <a:schemeClr val="tx1"/>
          </a:solidFill>
          <a:latin typeface="+mn-lt"/>
          <a:ea typeface="+mn-ea"/>
          <a:cs typeface="+mn-cs"/>
        </a:defRPr>
      </a:lvl1pPr>
      <a:lvl2pPr marL="404813" indent="-174625" algn="l" defTabSz="722313" rtl="0" eaLnBrk="0" fontAlgn="base" hangingPunct="0">
        <a:spcBef>
          <a:spcPts val="600"/>
        </a:spcBef>
        <a:spcAft>
          <a:spcPct val="0"/>
        </a:spcAft>
        <a:buClr>
          <a:srgbClr val="6D6E71"/>
        </a:buClr>
        <a:buSzPct val="75000"/>
        <a:buFont typeface="Arial" pitchFamily="34" charset="0"/>
        <a:buChar char="–"/>
        <a:defRPr lang="en-US" sz="1700" b="1" dirty="0">
          <a:solidFill>
            <a:schemeClr val="tx1"/>
          </a:solidFill>
          <a:latin typeface="+mn-lt"/>
          <a:ea typeface="+mn-ea"/>
          <a:cs typeface="+mn-cs"/>
        </a:defRPr>
      </a:lvl2pPr>
      <a:lvl3pPr marL="569913" indent="-163513" algn="l" defTabSz="722313" rtl="0" eaLnBrk="0" fontAlgn="base" hangingPunct="0">
        <a:spcBef>
          <a:spcPts val="600"/>
        </a:spcBef>
        <a:spcAft>
          <a:spcPct val="0"/>
        </a:spcAft>
        <a:buClr>
          <a:srgbClr val="6D6E71"/>
        </a:buClr>
        <a:buSzPct val="75000"/>
        <a:buFont typeface="Wingdings" pitchFamily="2" charset="2"/>
        <a:buChar char="§"/>
        <a:defRPr lang="en-US" sz="1600" b="1" dirty="0">
          <a:solidFill>
            <a:schemeClr val="tx1"/>
          </a:solidFill>
          <a:latin typeface="+mn-lt"/>
          <a:ea typeface="+mn-ea"/>
          <a:cs typeface="+mn-cs"/>
        </a:defRPr>
      </a:lvl3pPr>
      <a:lvl4pPr marL="746125" indent="-173038" algn="l" defTabSz="722313" rtl="0" eaLnBrk="0" fontAlgn="base" hangingPunct="0">
        <a:spcBef>
          <a:spcPts val="600"/>
        </a:spcBef>
        <a:spcAft>
          <a:spcPct val="0"/>
        </a:spcAft>
        <a:buClr>
          <a:srgbClr val="6D6E71"/>
        </a:buClr>
        <a:buSzPct val="75000"/>
        <a:buFont typeface="Arial" pitchFamily="34" charset="0"/>
        <a:buChar char="-"/>
        <a:defRPr lang="en-US" sz="1500" b="1" dirty="0">
          <a:solidFill>
            <a:schemeClr val="tx1"/>
          </a:solidFill>
          <a:latin typeface="+mn-lt"/>
          <a:ea typeface="+mn-ea"/>
          <a:cs typeface="+mn-cs"/>
        </a:defRPr>
      </a:lvl4pPr>
      <a:lvl5pPr marL="912813" indent="-165100" algn="l" defTabSz="722313" rtl="0" eaLnBrk="0" fontAlgn="base" hangingPunct="0">
        <a:spcBef>
          <a:spcPts val="600"/>
        </a:spcBef>
        <a:spcAft>
          <a:spcPct val="0"/>
        </a:spcAft>
        <a:buClr>
          <a:srgbClr val="6D6E71"/>
        </a:buClr>
        <a:buSzPct val="75000"/>
        <a:buFont typeface="Wingdings" pitchFamily="2" charset="2"/>
        <a:buChar char="§"/>
        <a:defRPr lang="en-US" sz="1200" b="1" dirty="0">
          <a:solidFill>
            <a:schemeClr val="tx1"/>
          </a:solidFill>
          <a:latin typeface="+mn-lt"/>
          <a:ea typeface="+mn-ea"/>
          <a:cs typeface="+mn-cs"/>
        </a:defRPr>
      </a:lvl5pPr>
      <a:lvl6pPr marL="13700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6pPr>
      <a:lvl7pPr marL="18272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7pPr>
      <a:lvl8pPr marL="22844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8pPr>
      <a:lvl9pPr marL="27416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8788" y="360363"/>
            <a:ext cx="9139237" cy="73818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Two Line Titles</a:t>
            </a:r>
            <a:br>
              <a:rPr lang="en-US" smtClean="0"/>
            </a:br>
            <a:r>
              <a:rPr lang="en-US" smtClean="0"/>
              <a:t>One Line Titles</a:t>
            </a:r>
          </a:p>
        </p:txBody>
      </p:sp>
      <p:sp>
        <p:nvSpPr>
          <p:cNvPr id="1027" name="Rectangle 5"/>
          <p:cNvSpPr>
            <a:spLocks noGrp="1" noChangeArrowheads="1"/>
          </p:cNvSpPr>
          <p:nvPr>
            <p:ph type="body" idx="1"/>
          </p:nvPr>
        </p:nvSpPr>
        <p:spPr bwMode="auto">
          <a:xfrm>
            <a:off x="457200" y="1828800"/>
            <a:ext cx="9134475" cy="1277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826" name="Rectangle 682"/>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6829" name="Line 685"/>
          <p:cNvSpPr>
            <a:spLocks noChangeShapeType="1"/>
          </p:cNvSpPr>
          <p:nvPr/>
        </p:nvSpPr>
        <p:spPr bwMode="auto">
          <a:xfrm>
            <a:off x="460375" y="1141413"/>
            <a:ext cx="9137650" cy="0"/>
          </a:xfrm>
          <a:prstGeom prst="line">
            <a:avLst/>
          </a:prstGeom>
          <a:noFill/>
          <a:ln w="12700">
            <a:solidFill>
              <a:srgbClr val="E8810D"/>
            </a:solidFill>
            <a:round/>
            <a:headEnd/>
            <a:tailEnd/>
          </a:ln>
          <a:effectLst/>
        </p:spPr>
        <p:txBody>
          <a:bodyPr wrap="none" lIns="0" tIns="0" rIns="0" bIns="0" anchor="ctr"/>
          <a:lstStyle/>
          <a:p>
            <a:pPr algn="ctr">
              <a:defRPr/>
            </a:pPr>
            <a:endParaRPr lang="en-US" dirty="0">
              <a:solidFill>
                <a:srgbClr val="000000"/>
              </a:solidFill>
              <a:ea typeface="+mn-ea"/>
            </a:endParaRPr>
          </a:p>
        </p:txBody>
      </p:sp>
      <p:sp>
        <p:nvSpPr>
          <p:cNvPr id="6837" name="Rectangle 693"/>
          <p:cNvSpPr>
            <a:spLocks noGrp="1" noChangeArrowheads="1"/>
          </p:cNvSpPr>
          <p:nvPr>
            <p:ph type="sldNum" sz="quarter" idx="4"/>
          </p:nvPr>
        </p:nvSpPr>
        <p:spPr bwMode="auto">
          <a:xfrm>
            <a:off x="4949825" y="7335838"/>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pic>
        <p:nvPicPr>
          <p:cNvPr id="1031" name="Picture 694" descr="Logo2008_JPM_AM_B_RGB"/>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9" name="Text Box 51"/>
          <p:cNvSpPr txBox="1">
            <a:spLocks noChangeArrowheads="1"/>
          </p:cNvSpPr>
          <p:nvPr userDrawn="1"/>
        </p:nvSpPr>
        <p:spPr bwMode="auto">
          <a:xfrm>
            <a:off x="457203" y="7233670"/>
            <a:ext cx="3862519" cy="230756"/>
          </a:xfrm>
          <a:prstGeom prst="rect">
            <a:avLst/>
          </a:prstGeom>
          <a:noFill/>
          <a:ln w="3175">
            <a:solidFill>
              <a:schemeClr val="accent1"/>
            </a:solidFill>
            <a:miter lim="800000"/>
            <a:headEnd/>
            <a:tailEnd/>
          </a:ln>
        </p:spPr>
        <p:txBody>
          <a:bodyPr wrap="none" lIns="45682" tIns="45682" rIns="45682" bIns="45682" anchor="b">
            <a:spAutoFit/>
          </a:bodyPr>
          <a:lstStyle/>
          <a:p>
            <a:pPr defTabSz="820067">
              <a:defRPr/>
            </a:pPr>
            <a:r>
              <a:rPr lang="en-US" sz="900" b="0" dirty="0">
                <a:solidFill>
                  <a:srgbClr val="6D6E71"/>
                </a:solidFill>
                <a:latin typeface="Arial" pitchFamily="34" charset="0"/>
                <a:ea typeface="+mn-ea"/>
              </a:rPr>
              <a:t>FOR INSTITUTIONAL USE </a:t>
            </a:r>
            <a:r>
              <a:rPr lang="en-US" sz="900" b="0" dirty="0" smtClean="0">
                <a:solidFill>
                  <a:srgbClr val="6D6E71"/>
                </a:solidFill>
                <a:latin typeface="Arial" pitchFamily="34" charset="0"/>
                <a:ea typeface="+mn-ea"/>
              </a:rPr>
              <a:t>ONLY  |  NOT FOR PUBLIC DISTRIBUTION</a:t>
            </a:r>
            <a:endParaRPr lang="en-US" sz="900" b="0" dirty="0">
              <a:solidFill>
                <a:srgbClr val="6D6E71"/>
              </a:solidFill>
              <a:latin typeface="Arial" pitchFamily="34" charset="0"/>
              <a:ea typeface="+mn-ea"/>
            </a:endParaRPr>
          </a:p>
        </p:txBody>
      </p:sp>
    </p:spTree>
    <p:extLst>
      <p:ext uri="{BB962C8B-B14F-4D97-AF65-F5344CB8AC3E}">
        <p14:creationId xmlns:p14="http://schemas.microsoft.com/office/powerpoint/2010/main" val="23941320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Lst>
  <p:timing>
    <p:tnLst>
      <p:par>
        <p:cTn id="1" dur="indefinite" restart="never" nodeType="tmRoot"/>
      </p:par>
    </p:tnLst>
  </p:timing>
  <p:hf hdr="0" ftr="0" dt="0"/>
  <p:txStyles>
    <p:titleStyle>
      <a:lvl1pPr algn="l" defTabSz="722313" rtl="0" eaLnBrk="0" fontAlgn="base" hangingPunct="0">
        <a:spcBef>
          <a:spcPct val="0"/>
        </a:spcBef>
        <a:spcAft>
          <a:spcPct val="0"/>
        </a:spcAft>
        <a:defRPr sz="2400" b="1">
          <a:solidFill>
            <a:schemeClr val="accent1"/>
          </a:solidFill>
          <a:latin typeface="+mj-lt"/>
          <a:ea typeface="+mj-ea"/>
          <a:cs typeface="+mj-cs"/>
        </a:defRPr>
      </a:lvl1pPr>
      <a:lvl2pPr algn="l" defTabSz="722313" rtl="0" eaLnBrk="0" fontAlgn="base" hangingPunct="0">
        <a:spcBef>
          <a:spcPct val="0"/>
        </a:spcBef>
        <a:spcAft>
          <a:spcPct val="0"/>
        </a:spcAft>
        <a:defRPr sz="2400" b="1">
          <a:solidFill>
            <a:schemeClr val="accent1"/>
          </a:solidFill>
          <a:latin typeface="Arial" charset="0"/>
        </a:defRPr>
      </a:lvl2pPr>
      <a:lvl3pPr algn="l" defTabSz="722313" rtl="0" eaLnBrk="0" fontAlgn="base" hangingPunct="0">
        <a:spcBef>
          <a:spcPct val="0"/>
        </a:spcBef>
        <a:spcAft>
          <a:spcPct val="0"/>
        </a:spcAft>
        <a:defRPr sz="2400" b="1">
          <a:solidFill>
            <a:schemeClr val="accent1"/>
          </a:solidFill>
          <a:latin typeface="Arial" charset="0"/>
        </a:defRPr>
      </a:lvl3pPr>
      <a:lvl4pPr algn="l" defTabSz="722313" rtl="0" eaLnBrk="0" fontAlgn="base" hangingPunct="0">
        <a:spcBef>
          <a:spcPct val="0"/>
        </a:spcBef>
        <a:spcAft>
          <a:spcPct val="0"/>
        </a:spcAft>
        <a:defRPr sz="2400" b="1">
          <a:solidFill>
            <a:schemeClr val="accent1"/>
          </a:solidFill>
          <a:latin typeface="Arial" charset="0"/>
        </a:defRPr>
      </a:lvl4pPr>
      <a:lvl5pPr algn="l" defTabSz="722313" rtl="0" eaLnBrk="0" fontAlgn="base" hangingPunct="0">
        <a:spcBef>
          <a:spcPct val="0"/>
        </a:spcBef>
        <a:spcAft>
          <a:spcPct val="0"/>
        </a:spcAft>
        <a:defRPr sz="2400" b="1">
          <a:solidFill>
            <a:schemeClr val="accent1"/>
          </a:solidFill>
          <a:latin typeface="Arial" charset="0"/>
        </a:defRPr>
      </a:lvl5pPr>
      <a:lvl6pPr marL="457200" algn="l" defTabSz="722313" rtl="0" eaLnBrk="0" fontAlgn="base" hangingPunct="0">
        <a:spcBef>
          <a:spcPct val="0"/>
        </a:spcBef>
        <a:spcAft>
          <a:spcPct val="0"/>
        </a:spcAft>
        <a:defRPr sz="2000" b="1">
          <a:solidFill>
            <a:schemeClr val="accent1"/>
          </a:solidFill>
          <a:latin typeface="Arial" charset="0"/>
        </a:defRPr>
      </a:lvl6pPr>
      <a:lvl7pPr marL="914400" algn="l" defTabSz="722313" rtl="0" eaLnBrk="0" fontAlgn="base" hangingPunct="0">
        <a:spcBef>
          <a:spcPct val="0"/>
        </a:spcBef>
        <a:spcAft>
          <a:spcPct val="0"/>
        </a:spcAft>
        <a:defRPr sz="2000" b="1">
          <a:solidFill>
            <a:schemeClr val="accent1"/>
          </a:solidFill>
          <a:latin typeface="Arial" charset="0"/>
        </a:defRPr>
      </a:lvl7pPr>
      <a:lvl8pPr marL="1371600" algn="l" defTabSz="722313" rtl="0" eaLnBrk="0" fontAlgn="base" hangingPunct="0">
        <a:spcBef>
          <a:spcPct val="0"/>
        </a:spcBef>
        <a:spcAft>
          <a:spcPct val="0"/>
        </a:spcAft>
        <a:defRPr sz="2000" b="1">
          <a:solidFill>
            <a:schemeClr val="accent1"/>
          </a:solidFill>
          <a:latin typeface="Arial" charset="0"/>
        </a:defRPr>
      </a:lvl8pPr>
      <a:lvl9pPr marL="1828800" algn="l" defTabSz="722313" rtl="0" eaLnBrk="0" fontAlgn="base" hangingPunct="0">
        <a:spcBef>
          <a:spcPct val="0"/>
        </a:spcBef>
        <a:spcAft>
          <a:spcPct val="0"/>
        </a:spcAft>
        <a:defRPr sz="2000" b="1">
          <a:solidFill>
            <a:schemeClr val="accent1"/>
          </a:solidFill>
          <a:latin typeface="Arial" charset="0"/>
        </a:defRPr>
      </a:lvl9pPr>
    </p:titleStyle>
    <p:bodyStyle>
      <a:lvl1pPr marL="228600" indent="-228600" algn="l" defTabSz="722313" rtl="0" eaLnBrk="0" fontAlgn="base" hangingPunct="0">
        <a:spcBef>
          <a:spcPts val="2000"/>
        </a:spcBef>
        <a:spcAft>
          <a:spcPct val="0"/>
        </a:spcAft>
        <a:buClr>
          <a:srgbClr val="6D6E71"/>
        </a:buClr>
        <a:buSzPct val="75000"/>
        <a:buFont typeface="Wingdings" pitchFamily="2" charset="2"/>
        <a:buChar char="n"/>
        <a:defRPr lang="en-US" b="1" dirty="0">
          <a:solidFill>
            <a:schemeClr val="tx1"/>
          </a:solidFill>
          <a:latin typeface="+mn-lt"/>
          <a:ea typeface="+mn-ea"/>
          <a:cs typeface="+mn-cs"/>
        </a:defRPr>
      </a:lvl1pPr>
      <a:lvl2pPr marL="404813" indent="-174625" algn="l" defTabSz="722313" rtl="0" eaLnBrk="0" fontAlgn="base" hangingPunct="0">
        <a:spcBef>
          <a:spcPts val="600"/>
        </a:spcBef>
        <a:spcAft>
          <a:spcPct val="0"/>
        </a:spcAft>
        <a:buClr>
          <a:srgbClr val="6D6E71"/>
        </a:buClr>
        <a:buSzPct val="75000"/>
        <a:buFont typeface="Arial" pitchFamily="34" charset="0"/>
        <a:buChar char="–"/>
        <a:defRPr lang="en-US" sz="1700" b="1" dirty="0">
          <a:solidFill>
            <a:schemeClr val="tx1"/>
          </a:solidFill>
          <a:latin typeface="+mn-lt"/>
          <a:ea typeface="+mn-ea"/>
          <a:cs typeface="+mn-cs"/>
        </a:defRPr>
      </a:lvl2pPr>
      <a:lvl3pPr marL="569913" indent="-163513" algn="l" defTabSz="722313" rtl="0" eaLnBrk="0" fontAlgn="base" hangingPunct="0">
        <a:spcBef>
          <a:spcPts val="600"/>
        </a:spcBef>
        <a:spcAft>
          <a:spcPct val="0"/>
        </a:spcAft>
        <a:buClr>
          <a:srgbClr val="6D6E71"/>
        </a:buClr>
        <a:buSzPct val="75000"/>
        <a:buFont typeface="Wingdings" pitchFamily="2" charset="2"/>
        <a:buChar char="§"/>
        <a:defRPr lang="en-US" sz="1600" b="1" dirty="0">
          <a:solidFill>
            <a:schemeClr val="tx1"/>
          </a:solidFill>
          <a:latin typeface="+mn-lt"/>
          <a:ea typeface="+mn-ea"/>
          <a:cs typeface="+mn-cs"/>
        </a:defRPr>
      </a:lvl3pPr>
      <a:lvl4pPr marL="746125" indent="-173038" algn="l" defTabSz="722313" rtl="0" eaLnBrk="0" fontAlgn="base" hangingPunct="0">
        <a:spcBef>
          <a:spcPts val="600"/>
        </a:spcBef>
        <a:spcAft>
          <a:spcPct val="0"/>
        </a:spcAft>
        <a:buClr>
          <a:srgbClr val="6D6E71"/>
        </a:buClr>
        <a:buSzPct val="75000"/>
        <a:buFont typeface="Arial" pitchFamily="34" charset="0"/>
        <a:buChar char="-"/>
        <a:defRPr lang="en-US" sz="1500" b="1" dirty="0">
          <a:solidFill>
            <a:schemeClr val="tx1"/>
          </a:solidFill>
          <a:latin typeface="+mn-lt"/>
          <a:ea typeface="+mn-ea"/>
          <a:cs typeface="+mn-cs"/>
        </a:defRPr>
      </a:lvl4pPr>
      <a:lvl5pPr marL="912813" indent="-165100" algn="l" defTabSz="722313" rtl="0" eaLnBrk="0" fontAlgn="base" hangingPunct="0">
        <a:spcBef>
          <a:spcPts val="600"/>
        </a:spcBef>
        <a:spcAft>
          <a:spcPct val="0"/>
        </a:spcAft>
        <a:buClr>
          <a:srgbClr val="6D6E71"/>
        </a:buClr>
        <a:buSzPct val="75000"/>
        <a:buFont typeface="Wingdings" pitchFamily="2" charset="2"/>
        <a:buChar char="§"/>
        <a:defRPr lang="en-US" sz="1200" b="1" dirty="0">
          <a:solidFill>
            <a:schemeClr val="tx1"/>
          </a:solidFill>
          <a:latin typeface="+mn-lt"/>
          <a:ea typeface="+mn-ea"/>
          <a:cs typeface="+mn-cs"/>
        </a:defRPr>
      </a:lvl5pPr>
      <a:lvl6pPr marL="13700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6pPr>
      <a:lvl7pPr marL="18272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7pPr>
      <a:lvl8pPr marL="22844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8pPr>
      <a:lvl9pPr marL="27416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8788" y="360363"/>
            <a:ext cx="9139237" cy="73818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Two Line Titles</a:t>
            </a:r>
            <a:br>
              <a:rPr lang="en-US" smtClean="0"/>
            </a:br>
            <a:r>
              <a:rPr lang="en-US" smtClean="0"/>
              <a:t>One Line Titles</a:t>
            </a:r>
          </a:p>
        </p:txBody>
      </p:sp>
      <p:sp>
        <p:nvSpPr>
          <p:cNvPr id="1027" name="Rectangle 5"/>
          <p:cNvSpPr>
            <a:spLocks noGrp="1" noChangeArrowheads="1"/>
          </p:cNvSpPr>
          <p:nvPr>
            <p:ph type="body" idx="1"/>
          </p:nvPr>
        </p:nvSpPr>
        <p:spPr bwMode="auto">
          <a:xfrm>
            <a:off x="457200" y="1828800"/>
            <a:ext cx="9134475" cy="1277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826" name="Rectangle 682"/>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6829" name="Line 685"/>
          <p:cNvSpPr>
            <a:spLocks noChangeShapeType="1"/>
          </p:cNvSpPr>
          <p:nvPr/>
        </p:nvSpPr>
        <p:spPr bwMode="auto">
          <a:xfrm>
            <a:off x="460375" y="1141413"/>
            <a:ext cx="9137650" cy="0"/>
          </a:xfrm>
          <a:prstGeom prst="line">
            <a:avLst/>
          </a:prstGeom>
          <a:noFill/>
          <a:ln w="12700">
            <a:solidFill>
              <a:srgbClr val="E8810D"/>
            </a:solidFill>
            <a:round/>
            <a:headEnd/>
            <a:tailEnd/>
          </a:ln>
          <a:effectLst/>
        </p:spPr>
        <p:txBody>
          <a:bodyPr wrap="none" lIns="0" tIns="0" rIns="0" bIns="0" anchor="ctr"/>
          <a:lstStyle/>
          <a:p>
            <a:pPr algn="ctr">
              <a:defRPr/>
            </a:pPr>
            <a:endParaRPr lang="en-US" dirty="0">
              <a:solidFill>
                <a:srgbClr val="000000"/>
              </a:solidFill>
              <a:ea typeface="+mn-ea"/>
            </a:endParaRPr>
          </a:p>
        </p:txBody>
      </p:sp>
      <p:sp>
        <p:nvSpPr>
          <p:cNvPr id="6837" name="Rectangle 693"/>
          <p:cNvSpPr>
            <a:spLocks noGrp="1" noChangeArrowheads="1"/>
          </p:cNvSpPr>
          <p:nvPr>
            <p:ph type="sldNum" sz="quarter" idx="4"/>
          </p:nvPr>
        </p:nvSpPr>
        <p:spPr bwMode="auto">
          <a:xfrm>
            <a:off x="4949825" y="7335838"/>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pic>
        <p:nvPicPr>
          <p:cNvPr id="1031" name="Picture 694" descr="Logo2008_JPM_AM_B_RGB"/>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9" name="Text Box 51"/>
          <p:cNvSpPr txBox="1">
            <a:spLocks noChangeArrowheads="1"/>
          </p:cNvSpPr>
          <p:nvPr userDrawn="1"/>
        </p:nvSpPr>
        <p:spPr bwMode="auto">
          <a:xfrm>
            <a:off x="457203" y="7233670"/>
            <a:ext cx="3862519" cy="230756"/>
          </a:xfrm>
          <a:prstGeom prst="rect">
            <a:avLst/>
          </a:prstGeom>
          <a:noFill/>
          <a:ln w="3175">
            <a:solidFill>
              <a:schemeClr val="accent1"/>
            </a:solidFill>
            <a:miter lim="800000"/>
            <a:headEnd/>
            <a:tailEnd/>
          </a:ln>
        </p:spPr>
        <p:txBody>
          <a:bodyPr wrap="none" lIns="45682" tIns="45682" rIns="45682" bIns="45682" anchor="b">
            <a:spAutoFit/>
          </a:bodyPr>
          <a:lstStyle/>
          <a:p>
            <a:pPr defTabSz="820067">
              <a:defRPr/>
            </a:pPr>
            <a:r>
              <a:rPr lang="en-US" sz="900" b="0" dirty="0">
                <a:solidFill>
                  <a:srgbClr val="6D6E71"/>
                </a:solidFill>
                <a:latin typeface="Arial" pitchFamily="34" charset="0"/>
                <a:ea typeface="+mn-ea"/>
              </a:rPr>
              <a:t>FOR INSTITUTIONAL USE </a:t>
            </a:r>
            <a:r>
              <a:rPr lang="en-US" sz="900" b="0" dirty="0" smtClean="0">
                <a:solidFill>
                  <a:srgbClr val="6D6E71"/>
                </a:solidFill>
                <a:latin typeface="Arial" pitchFamily="34" charset="0"/>
                <a:ea typeface="+mn-ea"/>
              </a:rPr>
              <a:t>ONLY  |  NOT FOR PUBLIC DISTRIBUTION</a:t>
            </a:r>
            <a:endParaRPr lang="en-US" sz="900" b="0" dirty="0">
              <a:solidFill>
                <a:srgbClr val="6D6E71"/>
              </a:solidFill>
              <a:latin typeface="Arial" pitchFamily="34" charset="0"/>
              <a:ea typeface="+mn-ea"/>
            </a:endParaRPr>
          </a:p>
        </p:txBody>
      </p:sp>
    </p:spTree>
    <p:extLst>
      <p:ext uri="{BB962C8B-B14F-4D97-AF65-F5344CB8AC3E}">
        <p14:creationId xmlns:p14="http://schemas.microsoft.com/office/powerpoint/2010/main" val="163700863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Lst>
  <p:timing>
    <p:tnLst>
      <p:par>
        <p:cTn id="1" dur="indefinite" restart="never" nodeType="tmRoot"/>
      </p:par>
    </p:tnLst>
  </p:timing>
  <p:hf hdr="0" ftr="0" dt="0"/>
  <p:txStyles>
    <p:titleStyle>
      <a:lvl1pPr algn="l" defTabSz="722313" rtl="0" eaLnBrk="0" fontAlgn="base" hangingPunct="0">
        <a:spcBef>
          <a:spcPct val="0"/>
        </a:spcBef>
        <a:spcAft>
          <a:spcPct val="0"/>
        </a:spcAft>
        <a:defRPr sz="2400" b="1">
          <a:solidFill>
            <a:schemeClr val="accent1"/>
          </a:solidFill>
          <a:latin typeface="+mj-lt"/>
          <a:ea typeface="+mj-ea"/>
          <a:cs typeface="+mj-cs"/>
        </a:defRPr>
      </a:lvl1pPr>
      <a:lvl2pPr algn="l" defTabSz="722313" rtl="0" eaLnBrk="0" fontAlgn="base" hangingPunct="0">
        <a:spcBef>
          <a:spcPct val="0"/>
        </a:spcBef>
        <a:spcAft>
          <a:spcPct val="0"/>
        </a:spcAft>
        <a:defRPr sz="2400" b="1">
          <a:solidFill>
            <a:schemeClr val="accent1"/>
          </a:solidFill>
          <a:latin typeface="Arial" charset="0"/>
        </a:defRPr>
      </a:lvl2pPr>
      <a:lvl3pPr algn="l" defTabSz="722313" rtl="0" eaLnBrk="0" fontAlgn="base" hangingPunct="0">
        <a:spcBef>
          <a:spcPct val="0"/>
        </a:spcBef>
        <a:spcAft>
          <a:spcPct val="0"/>
        </a:spcAft>
        <a:defRPr sz="2400" b="1">
          <a:solidFill>
            <a:schemeClr val="accent1"/>
          </a:solidFill>
          <a:latin typeface="Arial" charset="0"/>
        </a:defRPr>
      </a:lvl3pPr>
      <a:lvl4pPr algn="l" defTabSz="722313" rtl="0" eaLnBrk="0" fontAlgn="base" hangingPunct="0">
        <a:spcBef>
          <a:spcPct val="0"/>
        </a:spcBef>
        <a:spcAft>
          <a:spcPct val="0"/>
        </a:spcAft>
        <a:defRPr sz="2400" b="1">
          <a:solidFill>
            <a:schemeClr val="accent1"/>
          </a:solidFill>
          <a:latin typeface="Arial" charset="0"/>
        </a:defRPr>
      </a:lvl4pPr>
      <a:lvl5pPr algn="l" defTabSz="722313" rtl="0" eaLnBrk="0" fontAlgn="base" hangingPunct="0">
        <a:spcBef>
          <a:spcPct val="0"/>
        </a:spcBef>
        <a:spcAft>
          <a:spcPct val="0"/>
        </a:spcAft>
        <a:defRPr sz="2400" b="1">
          <a:solidFill>
            <a:schemeClr val="accent1"/>
          </a:solidFill>
          <a:latin typeface="Arial" charset="0"/>
        </a:defRPr>
      </a:lvl5pPr>
      <a:lvl6pPr marL="457200" algn="l" defTabSz="722313" rtl="0" eaLnBrk="0" fontAlgn="base" hangingPunct="0">
        <a:spcBef>
          <a:spcPct val="0"/>
        </a:spcBef>
        <a:spcAft>
          <a:spcPct val="0"/>
        </a:spcAft>
        <a:defRPr sz="2000" b="1">
          <a:solidFill>
            <a:schemeClr val="accent1"/>
          </a:solidFill>
          <a:latin typeface="Arial" charset="0"/>
        </a:defRPr>
      </a:lvl6pPr>
      <a:lvl7pPr marL="914400" algn="l" defTabSz="722313" rtl="0" eaLnBrk="0" fontAlgn="base" hangingPunct="0">
        <a:spcBef>
          <a:spcPct val="0"/>
        </a:spcBef>
        <a:spcAft>
          <a:spcPct val="0"/>
        </a:spcAft>
        <a:defRPr sz="2000" b="1">
          <a:solidFill>
            <a:schemeClr val="accent1"/>
          </a:solidFill>
          <a:latin typeface="Arial" charset="0"/>
        </a:defRPr>
      </a:lvl7pPr>
      <a:lvl8pPr marL="1371600" algn="l" defTabSz="722313" rtl="0" eaLnBrk="0" fontAlgn="base" hangingPunct="0">
        <a:spcBef>
          <a:spcPct val="0"/>
        </a:spcBef>
        <a:spcAft>
          <a:spcPct val="0"/>
        </a:spcAft>
        <a:defRPr sz="2000" b="1">
          <a:solidFill>
            <a:schemeClr val="accent1"/>
          </a:solidFill>
          <a:latin typeface="Arial" charset="0"/>
        </a:defRPr>
      </a:lvl8pPr>
      <a:lvl9pPr marL="1828800" algn="l" defTabSz="722313" rtl="0" eaLnBrk="0" fontAlgn="base" hangingPunct="0">
        <a:spcBef>
          <a:spcPct val="0"/>
        </a:spcBef>
        <a:spcAft>
          <a:spcPct val="0"/>
        </a:spcAft>
        <a:defRPr sz="2000" b="1">
          <a:solidFill>
            <a:schemeClr val="accent1"/>
          </a:solidFill>
          <a:latin typeface="Arial" charset="0"/>
        </a:defRPr>
      </a:lvl9pPr>
    </p:titleStyle>
    <p:bodyStyle>
      <a:lvl1pPr marL="228600" indent="-228600" algn="l" defTabSz="722313" rtl="0" eaLnBrk="0" fontAlgn="base" hangingPunct="0">
        <a:spcBef>
          <a:spcPts val="2000"/>
        </a:spcBef>
        <a:spcAft>
          <a:spcPct val="0"/>
        </a:spcAft>
        <a:buClr>
          <a:srgbClr val="6D6E71"/>
        </a:buClr>
        <a:buSzPct val="75000"/>
        <a:buFont typeface="Wingdings" pitchFamily="2" charset="2"/>
        <a:buChar char="n"/>
        <a:defRPr lang="en-US" b="1" dirty="0">
          <a:solidFill>
            <a:schemeClr val="tx1"/>
          </a:solidFill>
          <a:latin typeface="+mn-lt"/>
          <a:ea typeface="+mn-ea"/>
          <a:cs typeface="+mn-cs"/>
        </a:defRPr>
      </a:lvl1pPr>
      <a:lvl2pPr marL="404813" indent="-174625" algn="l" defTabSz="722313" rtl="0" eaLnBrk="0" fontAlgn="base" hangingPunct="0">
        <a:spcBef>
          <a:spcPts val="600"/>
        </a:spcBef>
        <a:spcAft>
          <a:spcPct val="0"/>
        </a:spcAft>
        <a:buClr>
          <a:srgbClr val="6D6E71"/>
        </a:buClr>
        <a:buSzPct val="75000"/>
        <a:buFont typeface="Arial" pitchFamily="34" charset="0"/>
        <a:buChar char="–"/>
        <a:defRPr lang="en-US" sz="1700" b="1" dirty="0">
          <a:solidFill>
            <a:schemeClr val="tx1"/>
          </a:solidFill>
          <a:latin typeface="+mn-lt"/>
          <a:ea typeface="+mn-ea"/>
          <a:cs typeface="+mn-cs"/>
        </a:defRPr>
      </a:lvl2pPr>
      <a:lvl3pPr marL="569913" indent="-163513" algn="l" defTabSz="722313" rtl="0" eaLnBrk="0" fontAlgn="base" hangingPunct="0">
        <a:spcBef>
          <a:spcPts val="600"/>
        </a:spcBef>
        <a:spcAft>
          <a:spcPct val="0"/>
        </a:spcAft>
        <a:buClr>
          <a:srgbClr val="6D6E71"/>
        </a:buClr>
        <a:buSzPct val="75000"/>
        <a:buFont typeface="Wingdings" pitchFamily="2" charset="2"/>
        <a:buChar char="§"/>
        <a:defRPr lang="en-US" sz="1600" b="1" dirty="0">
          <a:solidFill>
            <a:schemeClr val="tx1"/>
          </a:solidFill>
          <a:latin typeface="+mn-lt"/>
          <a:ea typeface="+mn-ea"/>
          <a:cs typeface="+mn-cs"/>
        </a:defRPr>
      </a:lvl3pPr>
      <a:lvl4pPr marL="746125" indent="-173038" algn="l" defTabSz="722313" rtl="0" eaLnBrk="0" fontAlgn="base" hangingPunct="0">
        <a:spcBef>
          <a:spcPts val="600"/>
        </a:spcBef>
        <a:spcAft>
          <a:spcPct val="0"/>
        </a:spcAft>
        <a:buClr>
          <a:srgbClr val="6D6E71"/>
        </a:buClr>
        <a:buSzPct val="75000"/>
        <a:buFont typeface="Arial" pitchFamily="34" charset="0"/>
        <a:buChar char="-"/>
        <a:defRPr lang="en-US" sz="1500" b="1" dirty="0">
          <a:solidFill>
            <a:schemeClr val="tx1"/>
          </a:solidFill>
          <a:latin typeface="+mn-lt"/>
          <a:ea typeface="+mn-ea"/>
          <a:cs typeface="+mn-cs"/>
        </a:defRPr>
      </a:lvl4pPr>
      <a:lvl5pPr marL="912813" indent="-165100" algn="l" defTabSz="722313" rtl="0" eaLnBrk="0" fontAlgn="base" hangingPunct="0">
        <a:spcBef>
          <a:spcPts val="600"/>
        </a:spcBef>
        <a:spcAft>
          <a:spcPct val="0"/>
        </a:spcAft>
        <a:buClr>
          <a:srgbClr val="6D6E71"/>
        </a:buClr>
        <a:buSzPct val="75000"/>
        <a:buFont typeface="Wingdings" pitchFamily="2" charset="2"/>
        <a:buChar char="§"/>
        <a:defRPr lang="en-US" sz="1200" b="1" dirty="0">
          <a:solidFill>
            <a:schemeClr val="tx1"/>
          </a:solidFill>
          <a:latin typeface="+mn-lt"/>
          <a:ea typeface="+mn-ea"/>
          <a:cs typeface="+mn-cs"/>
        </a:defRPr>
      </a:lvl5pPr>
      <a:lvl6pPr marL="13700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6pPr>
      <a:lvl7pPr marL="18272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7pPr>
      <a:lvl8pPr marL="22844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8pPr>
      <a:lvl9pPr marL="27416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8788" y="360363"/>
            <a:ext cx="9139237" cy="73818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Two Line Titles</a:t>
            </a:r>
            <a:br>
              <a:rPr lang="en-US" smtClean="0"/>
            </a:br>
            <a:r>
              <a:rPr lang="en-US" smtClean="0"/>
              <a:t>One Line Titles</a:t>
            </a:r>
          </a:p>
        </p:txBody>
      </p:sp>
      <p:sp>
        <p:nvSpPr>
          <p:cNvPr id="1027" name="Rectangle 5"/>
          <p:cNvSpPr>
            <a:spLocks noGrp="1" noChangeArrowheads="1"/>
          </p:cNvSpPr>
          <p:nvPr>
            <p:ph type="body" idx="1"/>
          </p:nvPr>
        </p:nvSpPr>
        <p:spPr bwMode="auto">
          <a:xfrm>
            <a:off x="457200" y="1828800"/>
            <a:ext cx="9134475" cy="1277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826" name="Rectangle 682"/>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6829" name="Line 685"/>
          <p:cNvSpPr>
            <a:spLocks noChangeShapeType="1"/>
          </p:cNvSpPr>
          <p:nvPr/>
        </p:nvSpPr>
        <p:spPr bwMode="auto">
          <a:xfrm>
            <a:off x="460375" y="1141413"/>
            <a:ext cx="9137650" cy="0"/>
          </a:xfrm>
          <a:prstGeom prst="line">
            <a:avLst/>
          </a:prstGeom>
          <a:noFill/>
          <a:ln w="12700">
            <a:solidFill>
              <a:srgbClr val="E8810D"/>
            </a:solidFill>
            <a:round/>
            <a:headEnd/>
            <a:tailEnd/>
          </a:ln>
          <a:effectLst/>
        </p:spPr>
        <p:txBody>
          <a:bodyPr wrap="none" lIns="0" tIns="0" rIns="0" bIns="0" anchor="ctr"/>
          <a:lstStyle/>
          <a:p>
            <a:pPr algn="ctr">
              <a:defRPr/>
            </a:pPr>
            <a:endParaRPr lang="en-US" dirty="0">
              <a:solidFill>
                <a:srgbClr val="000000"/>
              </a:solidFill>
              <a:ea typeface="+mn-ea"/>
            </a:endParaRPr>
          </a:p>
        </p:txBody>
      </p:sp>
      <p:sp>
        <p:nvSpPr>
          <p:cNvPr id="6837" name="Rectangle 693"/>
          <p:cNvSpPr>
            <a:spLocks noGrp="1" noChangeArrowheads="1"/>
          </p:cNvSpPr>
          <p:nvPr>
            <p:ph type="sldNum" sz="quarter" idx="4"/>
          </p:nvPr>
        </p:nvSpPr>
        <p:spPr bwMode="auto">
          <a:xfrm>
            <a:off x="4949825" y="7335838"/>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pic>
        <p:nvPicPr>
          <p:cNvPr id="1031" name="Picture 694" descr="Logo2008_JPM_AM_B_RGB"/>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9" name="Text Box 51"/>
          <p:cNvSpPr txBox="1">
            <a:spLocks noChangeArrowheads="1"/>
          </p:cNvSpPr>
          <p:nvPr userDrawn="1"/>
        </p:nvSpPr>
        <p:spPr bwMode="auto">
          <a:xfrm>
            <a:off x="457203" y="7233670"/>
            <a:ext cx="3862519" cy="230756"/>
          </a:xfrm>
          <a:prstGeom prst="rect">
            <a:avLst/>
          </a:prstGeom>
          <a:noFill/>
          <a:ln w="3175">
            <a:solidFill>
              <a:schemeClr val="accent1"/>
            </a:solidFill>
            <a:miter lim="800000"/>
            <a:headEnd/>
            <a:tailEnd/>
          </a:ln>
        </p:spPr>
        <p:txBody>
          <a:bodyPr wrap="none" lIns="45682" tIns="45682" rIns="45682" bIns="45682" anchor="b">
            <a:spAutoFit/>
          </a:bodyPr>
          <a:lstStyle/>
          <a:p>
            <a:pPr defTabSz="820067">
              <a:defRPr/>
            </a:pPr>
            <a:r>
              <a:rPr lang="en-US" sz="900" b="0" dirty="0">
                <a:solidFill>
                  <a:srgbClr val="6D6E71"/>
                </a:solidFill>
                <a:latin typeface="Arial" pitchFamily="34" charset="0"/>
                <a:ea typeface="+mn-ea"/>
              </a:rPr>
              <a:t>FOR INSTITUTIONAL USE </a:t>
            </a:r>
            <a:r>
              <a:rPr lang="en-US" sz="900" b="0" dirty="0" smtClean="0">
                <a:solidFill>
                  <a:srgbClr val="6D6E71"/>
                </a:solidFill>
                <a:latin typeface="Arial" pitchFamily="34" charset="0"/>
                <a:ea typeface="+mn-ea"/>
              </a:rPr>
              <a:t>ONLY  |  NOT FOR PUBLIC DISTRIBUTION</a:t>
            </a:r>
            <a:endParaRPr lang="en-US" sz="900" b="0" dirty="0">
              <a:solidFill>
                <a:srgbClr val="6D6E71"/>
              </a:solidFill>
              <a:latin typeface="Arial" pitchFamily="34" charset="0"/>
              <a:ea typeface="+mn-ea"/>
            </a:endParaRPr>
          </a:p>
        </p:txBody>
      </p:sp>
    </p:spTree>
    <p:extLst>
      <p:ext uri="{BB962C8B-B14F-4D97-AF65-F5344CB8AC3E}">
        <p14:creationId xmlns:p14="http://schemas.microsoft.com/office/powerpoint/2010/main" val="63809934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Lst>
  <p:timing>
    <p:tnLst>
      <p:par>
        <p:cTn id="1" dur="indefinite" restart="never" nodeType="tmRoot"/>
      </p:par>
    </p:tnLst>
  </p:timing>
  <p:hf hdr="0" ftr="0" dt="0"/>
  <p:txStyles>
    <p:titleStyle>
      <a:lvl1pPr algn="l" defTabSz="722313" rtl="0" eaLnBrk="0" fontAlgn="base" hangingPunct="0">
        <a:spcBef>
          <a:spcPct val="0"/>
        </a:spcBef>
        <a:spcAft>
          <a:spcPct val="0"/>
        </a:spcAft>
        <a:defRPr sz="2400" b="1">
          <a:solidFill>
            <a:schemeClr val="accent1"/>
          </a:solidFill>
          <a:latin typeface="+mj-lt"/>
          <a:ea typeface="+mj-ea"/>
          <a:cs typeface="+mj-cs"/>
        </a:defRPr>
      </a:lvl1pPr>
      <a:lvl2pPr algn="l" defTabSz="722313" rtl="0" eaLnBrk="0" fontAlgn="base" hangingPunct="0">
        <a:spcBef>
          <a:spcPct val="0"/>
        </a:spcBef>
        <a:spcAft>
          <a:spcPct val="0"/>
        </a:spcAft>
        <a:defRPr sz="2400" b="1">
          <a:solidFill>
            <a:schemeClr val="accent1"/>
          </a:solidFill>
          <a:latin typeface="Arial" charset="0"/>
        </a:defRPr>
      </a:lvl2pPr>
      <a:lvl3pPr algn="l" defTabSz="722313" rtl="0" eaLnBrk="0" fontAlgn="base" hangingPunct="0">
        <a:spcBef>
          <a:spcPct val="0"/>
        </a:spcBef>
        <a:spcAft>
          <a:spcPct val="0"/>
        </a:spcAft>
        <a:defRPr sz="2400" b="1">
          <a:solidFill>
            <a:schemeClr val="accent1"/>
          </a:solidFill>
          <a:latin typeface="Arial" charset="0"/>
        </a:defRPr>
      </a:lvl3pPr>
      <a:lvl4pPr algn="l" defTabSz="722313" rtl="0" eaLnBrk="0" fontAlgn="base" hangingPunct="0">
        <a:spcBef>
          <a:spcPct val="0"/>
        </a:spcBef>
        <a:spcAft>
          <a:spcPct val="0"/>
        </a:spcAft>
        <a:defRPr sz="2400" b="1">
          <a:solidFill>
            <a:schemeClr val="accent1"/>
          </a:solidFill>
          <a:latin typeface="Arial" charset="0"/>
        </a:defRPr>
      </a:lvl4pPr>
      <a:lvl5pPr algn="l" defTabSz="722313" rtl="0" eaLnBrk="0" fontAlgn="base" hangingPunct="0">
        <a:spcBef>
          <a:spcPct val="0"/>
        </a:spcBef>
        <a:spcAft>
          <a:spcPct val="0"/>
        </a:spcAft>
        <a:defRPr sz="2400" b="1">
          <a:solidFill>
            <a:schemeClr val="accent1"/>
          </a:solidFill>
          <a:latin typeface="Arial" charset="0"/>
        </a:defRPr>
      </a:lvl5pPr>
      <a:lvl6pPr marL="457200" algn="l" defTabSz="722313" rtl="0" eaLnBrk="0" fontAlgn="base" hangingPunct="0">
        <a:spcBef>
          <a:spcPct val="0"/>
        </a:spcBef>
        <a:spcAft>
          <a:spcPct val="0"/>
        </a:spcAft>
        <a:defRPr sz="2000" b="1">
          <a:solidFill>
            <a:schemeClr val="accent1"/>
          </a:solidFill>
          <a:latin typeface="Arial" charset="0"/>
        </a:defRPr>
      </a:lvl6pPr>
      <a:lvl7pPr marL="914400" algn="l" defTabSz="722313" rtl="0" eaLnBrk="0" fontAlgn="base" hangingPunct="0">
        <a:spcBef>
          <a:spcPct val="0"/>
        </a:spcBef>
        <a:spcAft>
          <a:spcPct val="0"/>
        </a:spcAft>
        <a:defRPr sz="2000" b="1">
          <a:solidFill>
            <a:schemeClr val="accent1"/>
          </a:solidFill>
          <a:latin typeface="Arial" charset="0"/>
        </a:defRPr>
      </a:lvl7pPr>
      <a:lvl8pPr marL="1371600" algn="l" defTabSz="722313" rtl="0" eaLnBrk="0" fontAlgn="base" hangingPunct="0">
        <a:spcBef>
          <a:spcPct val="0"/>
        </a:spcBef>
        <a:spcAft>
          <a:spcPct val="0"/>
        </a:spcAft>
        <a:defRPr sz="2000" b="1">
          <a:solidFill>
            <a:schemeClr val="accent1"/>
          </a:solidFill>
          <a:latin typeface="Arial" charset="0"/>
        </a:defRPr>
      </a:lvl8pPr>
      <a:lvl9pPr marL="1828800" algn="l" defTabSz="722313" rtl="0" eaLnBrk="0" fontAlgn="base" hangingPunct="0">
        <a:spcBef>
          <a:spcPct val="0"/>
        </a:spcBef>
        <a:spcAft>
          <a:spcPct val="0"/>
        </a:spcAft>
        <a:defRPr sz="2000" b="1">
          <a:solidFill>
            <a:schemeClr val="accent1"/>
          </a:solidFill>
          <a:latin typeface="Arial" charset="0"/>
        </a:defRPr>
      </a:lvl9pPr>
    </p:titleStyle>
    <p:bodyStyle>
      <a:lvl1pPr marL="228600" indent="-228600" algn="l" defTabSz="722313" rtl="0" eaLnBrk="0" fontAlgn="base" hangingPunct="0">
        <a:spcBef>
          <a:spcPts val="2000"/>
        </a:spcBef>
        <a:spcAft>
          <a:spcPct val="0"/>
        </a:spcAft>
        <a:buClr>
          <a:srgbClr val="6D6E71"/>
        </a:buClr>
        <a:buSzPct val="75000"/>
        <a:buFont typeface="Wingdings" pitchFamily="2" charset="2"/>
        <a:buChar char="n"/>
        <a:defRPr lang="en-US" b="1" dirty="0">
          <a:solidFill>
            <a:schemeClr val="tx1"/>
          </a:solidFill>
          <a:latin typeface="+mn-lt"/>
          <a:ea typeface="+mn-ea"/>
          <a:cs typeface="+mn-cs"/>
        </a:defRPr>
      </a:lvl1pPr>
      <a:lvl2pPr marL="404813" indent="-174625" algn="l" defTabSz="722313" rtl="0" eaLnBrk="0" fontAlgn="base" hangingPunct="0">
        <a:spcBef>
          <a:spcPts val="600"/>
        </a:spcBef>
        <a:spcAft>
          <a:spcPct val="0"/>
        </a:spcAft>
        <a:buClr>
          <a:srgbClr val="6D6E71"/>
        </a:buClr>
        <a:buSzPct val="75000"/>
        <a:buFont typeface="Arial" pitchFamily="34" charset="0"/>
        <a:buChar char="–"/>
        <a:defRPr lang="en-US" sz="1700" b="1" dirty="0">
          <a:solidFill>
            <a:schemeClr val="tx1"/>
          </a:solidFill>
          <a:latin typeface="+mn-lt"/>
          <a:ea typeface="+mn-ea"/>
          <a:cs typeface="+mn-cs"/>
        </a:defRPr>
      </a:lvl2pPr>
      <a:lvl3pPr marL="569913" indent="-163513" algn="l" defTabSz="722313" rtl="0" eaLnBrk="0" fontAlgn="base" hangingPunct="0">
        <a:spcBef>
          <a:spcPts val="600"/>
        </a:spcBef>
        <a:spcAft>
          <a:spcPct val="0"/>
        </a:spcAft>
        <a:buClr>
          <a:srgbClr val="6D6E71"/>
        </a:buClr>
        <a:buSzPct val="75000"/>
        <a:buFont typeface="Wingdings" pitchFamily="2" charset="2"/>
        <a:buChar char="§"/>
        <a:defRPr lang="en-US" sz="1600" b="1" dirty="0">
          <a:solidFill>
            <a:schemeClr val="tx1"/>
          </a:solidFill>
          <a:latin typeface="+mn-lt"/>
          <a:ea typeface="+mn-ea"/>
          <a:cs typeface="+mn-cs"/>
        </a:defRPr>
      </a:lvl3pPr>
      <a:lvl4pPr marL="746125" indent="-173038" algn="l" defTabSz="722313" rtl="0" eaLnBrk="0" fontAlgn="base" hangingPunct="0">
        <a:spcBef>
          <a:spcPts val="600"/>
        </a:spcBef>
        <a:spcAft>
          <a:spcPct val="0"/>
        </a:spcAft>
        <a:buClr>
          <a:srgbClr val="6D6E71"/>
        </a:buClr>
        <a:buSzPct val="75000"/>
        <a:buFont typeface="Arial" pitchFamily="34" charset="0"/>
        <a:buChar char="-"/>
        <a:defRPr lang="en-US" sz="1500" b="1" dirty="0">
          <a:solidFill>
            <a:schemeClr val="tx1"/>
          </a:solidFill>
          <a:latin typeface="+mn-lt"/>
          <a:ea typeface="+mn-ea"/>
          <a:cs typeface="+mn-cs"/>
        </a:defRPr>
      </a:lvl4pPr>
      <a:lvl5pPr marL="912813" indent="-165100" algn="l" defTabSz="722313" rtl="0" eaLnBrk="0" fontAlgn="base" hangingPunct="0">
        <a:spcBef>
          <a:spcPts val="600"/>
        </a:spcBef>
        <a:spcAft>
          <a:spcPct val="0"/>
        </a:spcAft>
        <a:buClr>
          <a:srgbClr val="6D6E71"/>
        </a:buClr>
        <a:buSzPct val="75000"/>
        <a:buFont typeface="Wingdings" pitchFamily="2" charset="2"/>
        <a:buChar char="§"/>
        <a:defRPr lang="en-US" sz="1200" b="1" dirty="0">
          <a:solidFill>
            <a:schemeClr val="tx1"/>
          </a:solidFill>
          <a:latin typeface="+mn-lt"/>
          <a:ea typeface="+mn-ea"/>
          <a:cs typeface="+mn-cs"/>
        </a:defRPr>
      </a:lvl5pPr>
      <a:lvl6pPr marL="13700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6pPr>
      <a:lvl7pPr marL="18272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7pPr>
      <a:lvl8pPr marL="22844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8pPr>
      <a:lvl9pPr marL="27416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8788" y="360363"/>
            <a:ext cx="9139237" cy="73818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smtClean="0"/>
              <a:t>Two Line Titles</a:t>
            </a:r>
            <a:br>
              <a:rPr lang="en-US" smtClean="0"/>
            </a:br>
            <a:r>
              <a:rPr lang="en-US" smtClean="0"/>
              <a:t>One Line Titles</a:t>
            </a:r>
          </a:p>
        </p:txBody>
      </p:sp>
      <p:sp>
        <p:nvSpPr>
          <p:cNvPr id="1027" name="Rectangle 5"/>
          <p:cNvSpPr>
            <a:spLocks noGrp="1" noChangeArrowheads="1"/>
          </p:cNvSpPr>
          <p:nvPr>
            <p:ph type="body" idx="1"/>
          </p:nvPr>
        </p:nvSpPr>
        <p:spPr bwMode="auto">
          <a:xfrm>
            <a:off x="457200" y="1828800"/>
            <a:ext cx="9134475" cy="1277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826" name="Rectangle 682"/>
          <p:cNvSpPr>
            <a:spLocks noChangeArrowheads="1"/>
          </p:cNvSpPr>
          <p:nvPr/>
        </p:nvSpPr>
        <p:spPr bwMode="auto">
          <a:xfrm>
            <a:off x="455613" y="6891338"/>
            <a:ext cx="9137650" cy="69850"/>
          </a:xfrm>
          <a:prstGeom prst="rect">
            <a:avLst/>
          </a:prstGeom>
          <a:solidFill>
            <a:srgbClr val="E8810D"/>
          </a:solidFill>
          <a:ln w="9525">
            <a:noFill/>
            <a:miter lim="800000"/>
            <a:headEnd/>
            <a:tailEnd/>
          </a:ln>
          <a:effectLst/>
        </p:spPr>
        <p:txBody>
          <a:bodyPr wrap="none" lIns="0" tIns="0" rIns="0" bIns="0" anchor="ctr"/>
          <a:lstStyle/>
          <a:p>
            <a:pPr algn="ctr">
              <a:defRPr/>
            </a:pPr>
            <a:endParaRPr lang="en-US" dirty="0">
              <a:solidFill>
                <a:srgbClr val="000000"/>
              </a:solidFill>
              <a:ea typeface="+mn-ea"/>
            </a:endParaRPr>
          </a:p>
        </p:txBody>
      </p:sp>
      <p:sp>
        <p:nvSpPr>
          <p:cNvPr id="6829" name="Line 685"/>
          <p:cNvSpPr>
            <a:spLocks noChangeShapeType="1"/>
          </p:cNvSpPr>
          <p:nvPr/>
        </p:nvSpPr>
        <p:spPr bwMode="auto">
          <a:xfrm>
            <a:off x="460375" y="1141413"/>
            <a:ext cx="9137650" cy="0"/>
          </a:xfrm>
          <a:prstGeom prst="line">
            <a:avLst/>
          </a:prstGeom>
          <a:noFill/>
          <a:ln w="12700">
            <a:solidFill>
              <a:srgbClr val="E8810D"/>
            </a:solidFill>
            <a:round/>
            <a:headEnd/>
            <a:tailEnd/>
          </a:ln>
          <a:effectLst/>
        </p:spPr>
        <p:txBody>
          <a:bodyPr wrap="none" lIns="0" tIns="0" rIns="0" bIns="0" anchor="ctr"/>
          <a:lstStyle/>
          <a:p>
            <a:pPr algn="ctr">
              <a:defRPr/>
            </a:pPr>
            <a:endParaRPr lang="en-US" dirty="0">
              <a:solidFill>
                <a:srgbClr val="000000"/>
              </a:solidFill>
              <a:ea typeface="+mn-ea"/>
            </a:endParaRPr>
          </a:p>
        </p:txBody>
      </p:sp>
      <p:sp>
        <p:nvSpPr>
          <p:cNvPr id="6837" name="Rectangle 693"/>
          <p:cNvSpPr>
            <a:spLocks noGrp="1" noChangeArrowheads="1"/>
          </p:cNvSpPr>
          <p:nvPr>
            <p:ph type="sldNum" sz="quarter" idx="4"/>
          </p:nvPr>
        </p:nvSpPr>
        <p:spPr bwMode="auto">
          <a:xfrm>
            <a:off x="4949825" y="7335838"/>
            <a:ext cx="155575"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ctr" eaLnBrk="0" hangingPunct="0">
              <a:spcBef>
                <a:spcPct val="0"/>
              </a:spcBef>
              <a:defRPr sz="1000" b="0">
                <a:solidFill>
                  <a:srgbClr val="6D6E71"/>
                </a:solidFill>
                <a:latin typeface="Arial" charset="0"/>
              </a:defRPr>
            </a:lvl1pPr>
          </a:lstStyle>
          <a:p>
            <a:pPr>
              <a:defRPr/>
            </a:pPr>
            <a:fld id="{47C22A0A-FE4B-4E2E-A7D7-714A5719D4FB}" type="slidenum">
              <a:rPr lang="en-US">
                <a:ea typeface="+mn-ea"/>
              </a:rPr>
              <a:pPr>
                <a:defRPr/>
              </a:pPr>
              <a:t>‹#›</a:t>
            </a:fld>
            <a:endParaRPr lang="en-US" dirty="0">
              <a:ea typeface="+mn-ea"/>
            </a:endParaRPr>
          </a:p>
        </p:txBody>
      </p:sp>
      <p:pic>
        <p:nvPicPr>
          <p:cNvPr id="1031" name="Picture 694" descr="Logo2008_JPM_AM_B_RGB"/>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323263" y="7010400"/>
            <a:ext cx="1371600" cy="549275"/>
          </a:xfrm>
          <a:prstGeom prst="rect">
            <a:avLst/>
          </a:prstGeom>
          <a:noFill/>
          <a:ln w="9525">
            <a:noFill/>
            <a:miter lim="800000"/>
            <a:headEnd/>
            <a:tailEnd/>
          </a:ln>
        </p:spPr>
      </p:pic>
      <p:sp>
        <p:nvSpPr>
          <p:cNvPr id="9" name="Text Box 51"/>
          <p:cNvSpPr txBox="1">
            <a:spLocks noChangeArrowheads="1"/>
          </p:cNvSpPr>
          <p:nvPr userDrawn="1"/>
        </p:nvSpPr>
        <p:spPr bwMode="auto">
          <a:xfrm>
            <a:off x="457203" y="7233670"/>
            <a:ext cx="3862519" cy="230756"/>
          </a:xfrm>
          <a:prstGeom prst="rect">
            <a:avLst/>
          </a:prstGeom>
          <a:noFill/>
          <a:ln w="3175">
            <a:solidFill>
              <a:schemeClr val="accent1"/>
            </a:solidFill>
            <a:miter lim="800000"/>
            <a:headEnd/>
            <a:tailEnd/>
          </a:ln>
        </p:spPr>
        <p:txBody>
          <a:bodyPr wrap="none" lIns="45682" tIns="45682" rIns="45682" bIns="45682" anchor="b">
            <a:spAutoFit/>
          </a:bodyPr>
          <a:lstStyle/>
          <a:p>
            <a:pPr defTabSz="820067">
              <a:defRPr/>
            </a:pPr>
            <a:r>
              <a:rPr lang="en-US" sz="900" b="0" dirty="0">
                <a:solidFill>
                  <a:srgbClr val="6D6E71"/>
                </a:solidFill>
                <a:latin typeface="Arial" pitchFamily="34" charset="0"/>
                <a:ea typeface="+mn-ea"/>
              </a:rPr>
              <a:t>FOR INSTITUTIONAL USE </a:t>
            </a:r>
            <a:r>
              <a:rPr lang="en-US" sz="900" b="0" dirty="0" smtClean="0">
                <a:solidFill>
                  <a:srgbClr val="6D6E71"/>
                </a:solidFill>
                <a:latin typeface="Arial" pitchFamily="34" charset="0"/>
                <a:ea typeface="+mn-ea"/>
              </a:rPr>
              <a:t>ONLY  |  NOT FOR PUBLIC DISTRIBUTION</a:t>
            </a:r>
            <a:endParaRPr lang="en-US" sz="900" b="0" dirty="0">
              <a:solidFill>
                <a:srgbClr val="6D6E71"/>
              </a:solidFill>
              <a:latin typeface="Arial" pitchFamily="34" charset="0"/>
              <a:ea typeface="+mn-ea"/>
            </a:endParaRPr>
          </a:p>
        </p:txBody>
      </p:sp>
    </p:spTree>
    <p:extLst>
      <p:ext uri="{BB962C8B-B14F-4D97-AF65-F5344CB8AC3E}">
        <p14:creationId xmlns:p14="http://schemas.microsoft.com/office/powerpoint/2010/main" val="315211280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Lst>
  <p:timing>
    <p:tnLst>
      <p:par>
        <p:cTn id="1" dur="indefinite" restart="never" nodeType="tmRoot"/>
      </p:par>
    </p:tnLst>
  </p:timing>
  <p:hf hdr="0" ftr="0" dt="0"/>
  <p:txStyles>
    <p:titleStyle>
      <a:lvl1pPr algn="l" defTabSz="722313" rtl="0" eaLnBrk="0" fontAlgn="base" hangingPunct="0">
        <a:spcBef>
          <a:spcPct val="0"/>
        </a:spcBef>
        <a:spcAft>
          <a:spcPct val="0"/>
        </a:spcAft>
        <a:defRPr sz="2400" b="1">
          <a:solidFill>
            <a:schemeClr val="accent1"/>
          </a:solidFill>
          <a:latin typeface="+mj-lt"/>
          <a:ea typeface="+mj-ea"/>
          <a:cs typeface="+mj-cs"/>
        </a:defRPr>
      </a:lvl1pPr>
      <a:lvl2pPr algn="l" defTabSz="722313" rtl="0" eaLnBrk="0" fontAlgn="base" hangingPunct="0">
        <a:spcBef>
          <a:spcPct val="0"/>
        </a:spcBef>
        <a:spcAft>
          <a:spcPct val="0"/>
        </a:spcAft>
        <a:defRPr sz="2400" b="1">
          <a:solidFill>
            <a:schemeClr val="accent1"/>
          </a:solidFill>
          <a:latin typeface="Arial" charset="0"/>
        </a:defRPr>
      </a:lvl2pPr>
      <a:lvl3pPr algn="l" defTabSz="722313" rtl="0" eaLnBrk="0" fontAlgn="base" hangingPunct="0">
        <a:spcBef>
          <a:spcPct val="0"/>
        </a:spcBef>
        <a:spcAft>
          <a:spcPct val="0"/>
        </a:spcAft>
        <a:defRPr sz="2400" b="1">
          <a:solidFill>
            <a:schemeClr val="accent1"/>
          </a:solidFill>
          <a:latin typeface="Arial" charset="0"/>
        </a:defRPr>
      </a:lvl3pPr>
      <a:lvl4pPr algn="l" defTabSz="722313" rtl="0" eaLnBrk="0" fontAlgn="base" hangingPunct="0">
        <a:spcBef>
          <a:spcPct val="0"/>
        </a:spcBef>
        <a:spcAft>
          <a:spcPct val="0"/>
        </a:spcAft>
        <a:defRPr sz="2400" b="1">
          <a:solidFill>
            <a:schemeClr val="accent1"/>
          </a:solidFill>
          <a:latin typeface="Arial" charset="0"/>
        </a:defRPr>
      </a:lvl4pPr>
      <a:lvl5pPr algn="l" defTabSz="722313" rtl="0" eaLnBrk="0" fontAlgn="base" hangingPunct="0">
        <a:spcBef>
          <a:spcPct val="0"/>
        </a:spcBef>
        <a:spcAft>
          <a:spcPct val="0"/>
        </a:spcAft>
        <a:defRPr sz="2400" b="1">
          <a:solidFill>
            <a:schemeClr val="accent1"/>
          </a:solidFill>
          <a:latin typeface="Arial" charset="0"/>
        </a:defRPr>
      </a:lvl5pPr>
      <a:lvl6pPr marL="457200" algn="l" defTabSz="722313" rtl="0" eaLnBrk="0" fontAlgn="base" hangingPunct="0">
        <a:spcBef>
          <a:spcPct val="0"/>
        </a:spcBef>
        <a:spcAft>
          <a:spcPct val="0"/>
        </a:spcAft>
        <a:defRPr sz="2000" b="1">
          <a:solidFill>
            <a:schemeClr val="accent1"/>
          </a:solidFill>
          <a:latin typeface="Arial" charset="0"/>
        </a:defRPr>
      </a:lvl6pPr>
      <a:lvl7pPr marL="914400" algn="l" defTabSz="722313" rtl="0" eaLnBrk="0" fontAlgn="base" hangingPunct="0">
        <a:spcBef>
          <a:spcPct val="0"/>
        </a:spcBef>
        <a:spcAft>
          <a:spcPct val="0"/>
        </a:spcAft>
        <a:defRPr sz="2000" b="1">
          <a:solidFill>
            <a:schemeClr val="accent1"/>
          </a:solidFill>
          <a:latin typeface="Arial" charset="0"/>
        </a:defRPr>
      </a:lvl7pPr>
      <a:lvl8pPr marL="1371600" algn="l" defTabSz="722313" rtl="0" eaLnBrk="0" fontAlgn="base" hangingPunct="0">
        <a:spcBef>
          <a:spcPct val="0"/>
        </a:spcBef>
        <a:spcAft>
          <a:spcPct val="0"/>
        </a:spcAft>
        <a:defRPr sz="2000" b="1">
          <a:solidFill>
            <a:schemeClr val="accent1"/>
          </a:solidFill>
          <a:latin typeface="Arial" charset="0"/>
        </a:defRPr>
      </a:lvl8pPr>
      <a:lvl9pPr marL="1828800" algn="l" defTabSz="722313" rtl="0" eaLnBrk="0" fontAlgn="base" hangingPunct="0">
        <a:spcBef>
          <a:spcPct val="0"/>
        </a:spcBef>
        <a:spcAft>
          <a:spcPct val="0"/>
        </a:spcAft>
        <a:defRPr sz="2000" b="1">
          <a:solidFill>
            <a:schemeClr val="accent1"/>
          </a:solidFill>
          <a:latin typeface="Arial" charset="0"/>
        </a:defRPr>
      </a:lvl9pPr>
    </p:titleStyle>
    <p:bodyStyle>
      <a:lvl1pPr marL="228600" indent="-228600" algn="l" defTabSz="722313" rtl="0" eaLnBrk="0" fontAlgn="base" hangingPunct="0">
        <a:spcBef>
          <a:spcPts val="2000"/>
        </a:spcBef>
        <a:spcAft>
          <a:spcPct val="0"/>
        </a:spcAft>
        <a:buClr>
          <a:srgbClr val="6D6E71"/>
        </a:buClr>
        <a:buSzPct val="75000"/>
        <a:buFont typeface="Wingdings" pitchFamily="2" charset="2"/>
        <a:buChar char="n"/>
        <a:defRPr lang="en-US" b="1" dirty="0">
          <a:solidFill>
            <a:schemeClr val="tx1"/>
          </a:solidFill>
          <a:latin typeface="+mn-lt"/>
          <a:ea typeface="+mn-ea"/>
          <a:cs typeface="+mn-cs"/>
        </a:defRPr>
      </a:lvl1pPr>
      <a:lvl2pPr marL="404813" indent="-174625" algn="l" defTabSz="722313" rtl="0" eaLnBrk="0" fontAlgn="base" hangingPunct="0">
        <a:spcBef>
          <a:spcPts val="600"/>
        </a:spcBef>
        <a:spcAft>
          <a:spcPct val="0"/>
        </a:spcAft>
        <a:buClr>
          <a:srgbClr val="6D6E71"/>
        </a:buClr>
        <a:buSzPct val="75000"/>
        <a:buFont typeface="Arial" pitchFamily="34" charset="0"/>
        <a:buChar char="–"/>
        <a:defRPr lang="en-US" sz="1700" b="1" dirty="0">
          <a:solidFill>
            <a:schemeClr val="tx1"/>
          </a:solidFill>
          <a:latin typeface="+mn-lt"/>
          <a:ea typeface="+mn-ea"/>
          <a:cs typeface="+mn-cs"/>
        </a:defRPr>
      </a:lvl2pPr>
      <a:lvl3pPr marL="569913" indent="-163513" algn="l" defTabSz="722313" rtl="0" eaLnBrk="0" fontAlgn="base" hangingPunct="0">
        <a:spcBef>
          <a:spcPts val="600"/>
        </a:spcBef>
        <a:spcAft>
          <a:spcPct val="0"/>
        </a:spcAft>
        <a:buClr>
          <a:srgbClr val="6D6E71"/>
        </a:buClr>
        <a:buSzPct val="75000"/>
        <a:buFont typeface="Wingdings" pitchFamily="2" charset="2"/>
        <a:buChar char="§"/>
        <a:defRPr lang="en-US" sz="1600" b="1" dirty="0">
          <a:solidFill>
            <a:schemeClr val="tx1"/>
          </a:solidFill>
          <a:latin typeface="+mn-lt"/>
          <a:ea typeface="+mn-ea"/>
          <a:cs typeface="+mn-cs"/>
        </a:defRPr>
      </a:lvl3pPr>
      <a:lvl4pPr marL="746125" indent="-173038" algn="l" defTabSz="722313" rtl="0" eaLnBrk="0" fontAlgn="base" hangingPunct="0">
        <a:spcBef>
          <a:spcPts val="600"/>
        </a:spcBef>
        <a:spcAft>
          <a:spcPct val="0"/>
        </a:spcAft>
        <a:buClr>
          <a:srgbClr val="6D6E71"/>
        </a:buClr>
        <a:buSzPct val="75000"/>
        <a:buFont typeface="Arial" pitchFamily="34" charset="0"/>
        <a:buChar char="-"/>
        <a:defRPr lang="en-US" sz="1500" b="1" dirty="0">
          <a:solidFill>
            <a:schemeClr val="tx1"/>
          </a:solidFill>
          <a:latin typeface="+mn-lt"/>
          <a:ea typeface="+mn-ea"/>
          <a:cs typeface="+mn-cs"/>
        </a:defRPr>
      </a:lvl4pPr>
      <a:lvl5pPr marL="912813" indent="-165100" algn="l" defTabSz="722313" rtl="0" eaLnBrk="0" fontAlgn="base" hangingPunct="0">
        <a:spcBef>
          <a:spcPts val="600"/>
        </a:spcBef>
        <a:spcAft>
          <a:spcPct val="0"/>
        </a:spcAft>
        <a:buClr>
          <a:srgbClr val="6D6E71"/>
        </a:buClr>
        <a:buSzPct val="75000"/>
        <a:buFont typeface="Wingdings" pitchFamily="2" charset="2"/>
        <a:buChar char="§"/>
        <a:defRPr lang="en-US" sz="1200" b="1" dirty="0">
          <a:solidFill>
            <a:schemeClr val="tx1"/>
          </a:solidFill>
          <a:latin typeface="+mn-lt"/>
          <a:ea typeface="+mn-ea"/>
          <a:cs typeface="+mn-cs"/>
        </a:defRPr>
      </a:lvl5pPr>
      <a:lvl6pPr marL="13700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6pPr>
      <a:lvl7pPr marL="18272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7pPr>
      <a:lvl8pPr marL="22844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8pPr>
      <a:lvl9pPr marL="2741613" indent="-165100" algn="l" defTabSz="722313" rtl="0" eaLnBrk="0" fontAlgn="base" hangingPunct="0">
        <a:spcBef>
          <a:spcPct val="35000"/>
        </a:spcBef>
        <a:spcAft>
          <a:spcPct val="0"/>
        </a:spcAft>
        <a:buClr>
          <a:srgbClr val="6D6E71"/>
        </a:buClr>
        <a:buSzPct val="75000"/>
        <a:buFont typeface="Wingdings" pitchFamily="2" charset="2"/>
        <a:buChar char="§"/>
        <a:defRPr sz="1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5.xml"/><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1963" y="2571072"/>
            <a:ext cx="7858125" cy="1233158"/>
          </a:xfrm>
          <a:prstGeom prst="rect">
            <a:avLst/>
          </a:prstGeom>
        </p:spPr>
        <p:txBody>
          <a:bodyPr wrap="square" lIns="0">
            <a:spAutoFit/>
          </a:bodyPr>
          <a:lstStyle/>
          <a:p>
            <a:pPr defTabSz="912813">
              <a:lnSpc>
                <a:spcPct val="115000"/>
              </a:lnSpc>
              <a:spcBef>
                <a:spcPct val="35000"/>
              </a:spcBef>
            </a:pPr>
            <a:r>
              <a:rPr lang="en-US" sz="2000" dirty="0">
                <a:solidFill>
                  <a:srgbClr val="6D6E71"/>
                </a:solidFill>
              </a:rPr>
              <a:t>Alternatives: </a:t>
            </a:r>
            <a:r>
              <a:rPr lang="en-US" sz="2000" b="0" dirty="0" smtClean="0">
                <a:solidFill>
                  <a:srgbClr val="6D6E71"/>
                </a:solidFill>
              </a:rPr>
              <a:t>An evolving </a:t>
            </a:r>
            <a:r>
              <a:rPr lang="en-US" sz="2000" b="0" dirty="0">
                <a:solidFill>
                  <a:srgbClr val="6D6E71"/>
                </a:solidFill>
              </a:rPr>
              <a:t>and expanding investment universe </a:t>
            </a:r>
          </a:p>
          <a:p>
            <a:pPr defTabSz="912813">
              <a:lnSpc>
                <a:spcPct val="115000"/>
              </a:lnSpc>
              <a:spcBef>
                <a:spcPts val="250"/>
              </a:spcBef>
            </a:pPr>
            <a:endParaRPr lang="en-US" b="0" dirty="0" smtClean="0">
              <a:solidFill>
                <a:schemeClr val="accent1"/>
              </a:solidFill>
            </a:endParaRPr>
          </a:p>
          <a:p>
            <a:pPr defTabSz="912813">
              <a:lnSpc>
                <a:spcPct val="115000"/>
              </a:lnSpc>
              <a:spcBef>
                <a:spcPts val="0"/>
              </a:spcBef>
            </a:pPr>
            <a:r>
              <a:rPr lang="en-US" sz="1600" b="0" dirty="0">
                <a:solidFill>
                  <a:srgbClr val="000000"/>
                </a:solidFill>
              </a:rPr>
              <a:t>J.P. Morgan </a:t>
            </a:r>
            <a:r>
              <a:rPr lang="en-US" sz="1600" b="0" dirty="0" smtClean="0">
                <a:solidFill>
                  <a:srgbClr val="000000"/>
                </a:solidFill>
              </a:rPr>
              <a:t>Investment Academy Series</a:t>
            </a:r>
          </a:p>
          <a:p>
            <a:pPr defTabSz="912813">
              <a:lnSpc>
                <a:spcPct val="115000"/>
              </a:lnSpc>
              <a:spcBef>
                <a:spcPts val="0"/>
              </a:spcBef>
            </a:pPr>
            <a:r>
              <a:rPr lang="en-US" sz="1600" b="0" i="1" dirty="0" smtClean="0">
                <a:solidFill>
                  <a:srgbClr val="000000"/>
                </a:solidFill>
              </a:rPr>
              <a:t>Accessible investment education from a trusted source</a:t>
            </a:r>
            <a:endParaRPr lang="en-US" sz="1600" b="0" i="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458788" y="477838"/>
            <a:ext cx="7509781" cy="62071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defTabSz="722313" rtl="0" eaLnBrk="1" fontAlgn="base" hangingPunct="1">
              <a:spcBef>
                <a:spcPct val="0"/>
              </a:spcBef>
              <a:spcAft>
                <a:spcPct val="0"/>
              </a:spcAft>
              <a:defRPr sz="2000" b="1">
                <a:solidFill>
                  <a:srgbClr val="6D6E71"/>
                </a:solidFill>
                <a:latin typeface="+mj-lt"/>
                <a:ea typeface="MS PGothic" pitchFamily="34" charset="-128"/>
                <a:cs typeface="+mj-cs"/>
              </a:defRPr>
            </a:lvl1pPr>
            <a:lvl2pPr algn="l" defTabSz="722313" rtl="0" eaLnBrk="1" fontAlgn="base" hangingPunct="1">
              <a:spcBef>
                <a:spcPct val="0"/>
              </a:spcBef>
              <a:spcAft>
                <a:spcPct val="0"/>
              </a:spcAft>
              <a:defRPr sz="2000" b="1">
                <a:solidFill>
                  <a:srgbClr val="6D6E71"/>
                </a:solidFill>
                <a:latin typeface="Arial" pitchFamily="-28" charset="0"/>
                <a:ea typeface="MS PGothic" pitchFamily="34" charset="-128"/>
              </a:defRPr>
            </a:lvl2pPr>
            <a:lvl3pPr algn="l" defTabSz="722313" rtl="0" eaLnBrk="1" fontAlgn="base" hangingPunct="1">
              <a:spcBef>
                <a:spcPct val="0"/>
              </a:spcBef>
              <a:spcAft>
                <a:spcPct val="0"/>
              </a:spcAft>
              <a:defRPr sz="2000" b="1">
                <a:solidFill>
                  <a:srgbClr val="6D6E71"/>
                </a:solidFill>
                <a:latin typeface="Arial" pitchFamily="-28" charset="0"/>
                <a:ea typeface="MS PGothic" pitchFamily="34" charset="-128"/>
              </a:defRPr>
            </a:lvl3pPr>
            <a:lvl4pPr algn="l" defTabSz="722313" rtl="0" eaLnBrk="1" fontAlgn="base" hangingPunct="1">
              <a:spcBef>
                <a:spcPct val="0"/>
              </a:spcBef>
              <a:spcAft>
                <a:spcPct val="0"/>
              </a:spcAft>
              <a:defRPr sz="2000" b="1">
                <a:solidFill>
                  <a:srgbClr val="6D6E71"/>
                </a:solidFill>
                <a:latin typeface="Arial" pitchFamily="-28" charset="0"/>
                <a:ea typeface="MS PGothic" pitchFamily="34" charset="-128"/>
              </a:defRPr>
            </a:lvl4pPr>
            <a:lvl5pPr algn="l" defTabSz="722313" rtl="0" eaLnBrk="1" fontAlgn="base" hangingPunct="1">
              <a:spcBef>
                <a:spcPct val="0"/>
              </a:spcBef>
              <a:spcAft>
                <a:spcPct val="0"/>
              </a:spcAft>
              <a:defRPr sz="2000" b="1">
                <a:solidFill>
                  <a:srgbClr val="6D6E71"/>
                </a:solidFill>
                <a:latin typeface="Arial" pitchFamily="-28" charset="0"/>
                <a:ea typeface="MS PGothic" pitchFamily="34" charset="-128"/>
              </a:defRPr>
            </a:lvl5pPr>
            <a:lvl6pPr marL="457200" algn="l" defTabSz="722313" rtl="0" eaLnBrk="1" fontAlgn="base" hangingPunct="1">
              <a:spcBef>
                <a:spcPct val="0"/>
              </a:spcBef>
              <a:spcAft>
                <a:spcPct val="0"/>
              </a:spcAft>
              <a:defRPr sz="2000" b="1">
                <a:solidFill>
                  <a:srgbClr val="6D6E71"/>
                </a:solidFill>
                <a:latin typeface="Arial" pitchFamily="-28" charset="0"/>
              </a:defRPr>
            </a:lvl6pPr>
            <a:lvl7pPr marL="914400" algn="l" defTabSz="722313" rtl="0" eaLnBrk="1" fontAlgn="base" hangingPunct="1">
              <a:spcBef>
                <a:spcPct val="0"/>
              </a:spcBef>
              <a:spcAft>
                <a:spcPct val="0"/>
              </a:spcAft>
              <a:defRPr sz="2000" b="1">
                <a:solidFill>
                  <a:srgbClr val="6D6E71"/>
                </a:solidFill>
                <a:latin typeface="Arial" pitchFamily="-28" charset="0"/>
              </a:defRPr>
            </a:lvl7pPr>
            <a:lvl8pPr marL="1371600" algn="l" defTabSz="722313" rtl="0" eaLnBrk="1" fontAlgn="base" hangingPunct="1">
              <a:spcBef>
                <a:spcPct val="0"/>
              </a:spcBef>
              <a:spcAft>
                <a:spcPct val="0"/>
              </a:spcAft>
              <a:defRPr sz="2000" b="1">
                <a:solidFill>
                  <a:srgbClr val="6D6E71"/>
                </a:solidFill>
                <a:latin typeface="Arial" pitchFamily="-28" charset="0"/>
              </a:defRPr>
            </a:lvl8pPr>
            <a:lvl9pPr marL="1828800" algn="l" defTabSz="722313" rtl="0" eaLnBrk="1" fontAlgn="base" hangingPunct="1">
              <a:spcBef>
                <a:spcPct val="0"/>
              </a:spcBef>
              <a:spcAft>
                <a:spcPct val="0"/>
              </a:spcAft>
              <a:defRPr sz="2000" b="1">
                <a:solidFill>
                  <a:srgbClr val="6D6E71"/>
                </a:solidFill>
                <a:latin typeface="Arial" pitchFamily="-28" charset="0"/>
              </a:defRPr>
            </a:lvl9pPr>
          </a:lstStyle>
          <a:p>
            <a:r>
              <a:rPr lang="en-US" dirty="0" smtClean="0"/>
              <a:t>Some alternatives are classified by their behavior</a:t>
            </a:r>
            <a:endParaRPr lang="en-US" dirty="0"/>
          </a:p>
        </p:txBody>
      </p:sp>
      <p:sp>
        <p:nvSpPr>
          <p:cNvPr id="21" name="Slide Number Placeholder 3"/>
          <p:cNvSpPr>
            <a:spLocks noGrp="1"/>
          </p:cNvSpPr>
          <p:nvPr>
            <p:ph type="sldNum" sz="quarter" idx="4"/>
          </p:nvPr>
        </p:nvSpPr>
        <p:spPr/>
        <p:txBody>
          <a:bodyPr/>
          <a:lstStyle/>
          <a:p>
            <a:fld id="{D93ABA34-E01C-4583-BEA5-3CC39A04749C}" type="slidenum">
              <a:rPr lang="en-GB" smtClean="0"/>
              <a:pPr/>
              <a:t>9</a:t>
            </a:fld>
            <a:endParaRPr lang="en-GB" dirty="0"/>
          </a:p>
        </p:txBody>
      </p:sp>
      <p:sp>
        <p:nvSpPr>
          <p:cNvPr id="22" name="Text Box 52"/>
          <p:cNvSpPr txBox="1">
            <a:spLocks noChangeArrowheads="1"/>
          </p:cNvSpPr>
          <p:nvPr/>
        </p:nvSpPr>
        <p:spPr bwMode="auto">
          <a:xfrm>
            <a:off x="457200" y="6750843"/>
            <a:ext cx="1922001" cy="102592"/>
          </a:xfrm>
          <a:prstGeom prst="rect">
            <a:avLst/>
          </a:prstGeom>
          <a:noFill/>
          <a:ln w="9525">
            <a:noFill/>
            <a:miter lim="800000"/>
            <a:headEnd/>
            <a:tailEnd/>
          </a:ln>
        </p:spPr>
        <p:txBody>
          <a:bodyPr wrap="none" lIns="0" tIns="0" rIns="0" bIns="0" anchor="b">
            <a:spAutoFit/>
          </a:bodyPr>
          <a:lstStyle/>
          <a:p>
            <a:pPr defTabSz="912813">
              <a:lnSpc>
                <a:spcPts val="800"/>
              </a:lnSpc>
              <a:spcBef>
                <a:spcPts val="100"/>
              </a:spcBef>
            </a:pPr>
            <a:r>
              <a:rPr lang="en-US" sz="800" b="0" dirty="0">
                <a:solidFill>
                  <a:srgbClr val="000000"/>
                </a:solidFill>
                <a:latin typeface="Arial Narrow" pitchFamily="34" charset="0"/>
                <a:ea typeface="+mn-ea"/>
              </a:rPr>
              <a:t>The above diagram is for illustrative purposes only. </a:t>
            </a:r>
          </a:p>
        </p:txBody>
      </p:sp>
      <p:sp>
        <p:nvSpPr>
          <p:cNvPr id="23" name="Text Box 8"/>
          <p:cNvSpPr txBox="1">
            <a:spLocks noChangeArrowheads="1"/>
          </p:cNvSpPr>
          <p:nvPr/>
        </p:nvSpPr>
        <p:spPr bwMode="auto">
          <a:xfrm>
            <a:off x="458788" y="1236664"/>
            <a:ext cx="816214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smtClean="0">
                <a:solidFill>
                  <a:srgbClr val="000000"/>
                </a:solidFill>
              </a:rPr>
              <a:t>Different </a:t>
            </a:r>
            <a:r>
              <a:rPr lang="en-US" sz="1600" b="0" dirty="0">
                <a:solidFill>
                  <a:srgbClr val="000000"/>
                </a:solidFill>
              </a:rPr>
              <a:t>risk types, styles and strategies can be combined to achieve very specific investment goals. </a:t>
            </a:r>
          </a:p>
        </p:txBody>
      </p:sp>
      <p:pic>
        <p:nvPicPr>
          <p:cNvPr id="29" name="Picture 28" descr="Income_Builder_Fund.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70414" y="2318122"/>
            <a:ext cx="5442182" cy="3523098"/>
          </a:xfrm>
          <a:prstGeom prst="rect">
            <a:avLst/>
          </a:prstGeom>
        </p:spPr>
      </p:pic>
      <p:sp>
        <p:nvSpPr>
          <p:cNvPr id="30" name="Text Box 27"/>
          <p:cNvSpPr txBox="1">
            <a:spLocks noChangeArrowheads="1"/>
          </p:cNvSpPr>
          <p:nvPr/>
        </p:nvSpPr>
        <p:spPr bwMode="auto">
          <a:xfrm>
            <a:off x="4402948" y="3523854"/>
            <a:ext cx="1242037" cy="1372171"/>
          </a:xfrm>
          <a:prstGeom prst="rect">
            <a:avLst/>
          </a:prstGeom>
          <a:noFill/>
          <a:ln w="9525">
            <a:noFill/>
            <a:miter lim="800000"/>
            <a:headEnd/>
            <a:tailEnd/>
          </a:ln>
        </p:spPr>
        <p:txBody>
          <a:bodyPr wrap="square" lIns="0" tIns="0" rIns="0" bIns="0">
            <a:spAutoFit/>
          </a:bodyPr>
          <a:lstStyle/>
          <a:p>
            <a:pPr algn="ctr" defTabSz="722313">
              <a:lnSpc>
                <a:spcPct val="150000"/>
              </a:lnSpc>
              <a:spcBef>
                <a:spcPts val="800"/>
              </a:spcBef>
              <a:buClr>
                <a:srgbClr val="6D6E71"/>
              </a:buClr>
              <a:buSzPct val="75000"/>
            </a:pPr>
            <a:r>
              <a:rPr lang="en-US" sz="1000" dirty="0">
                <a:solidFill>
                  <a:schemeClr val="bg1"/>
                </a:solidFill>
                <a:latin typeface="Arial"/>
                <a:ea typeface="+mn-ea"/>
              </a:rPr>
              <a:t>In most cases, manager skill is central to the performance of an alternative investment.</a:t>
            </a:r>
          </a:p>
        </p:txBody>
      </p:sp>
      <p:sp>
        <p:nvSpPr>
          <p:cNvPr id="31" name="Text Box 23"/>
          <p:cNvSpPr txBox="1">
            <a:spLocks noChangeArrowheads="1"/>
          </p:cNvSpPr>
          <p:nvPr/>
        </p:nvSpPr>
        <p:spPr bwMode="auto">
          <a:xfrm>
            <a:off x="2918653" y="3602038"/>
            <a:ext cx="1090543" cy="1154162"/>
          </a:xfrm>
          <a:prstGeom prst="rect">
            <a:avLst/>
          </a:prstGeom>
          <a:noFill/>
          <a:ln w="9525">
            <a:noFill/>
            <a:miter lim="800000"/>
            <a:headEnd/>
            <a:tailEnd/>
          </a:ln>
        </p:spPr>
        <p:txBody>
          <a:bodyPr wrap="none" lIns="0" tIns="0" rIns="0" bIns="0">
            <a:spAutoFit/>
          </a:bodyPr>
          <a:lstStyle/>
          <a:p>
            <a:pPr algn="ctr" defTabSz="722313">
              <a:spcBef>
                <a:spcPts val="1400"/>
              </a:spcBef>
              <a:buClr>
                <a:srgbClr val="6D6E71"/>
              </a:buClr>
              <a:buSzPct val="75000"/>
            </a:pPr>
            <a:r>
              <a:rPr lang="en-US" sz="1000" dirty="0">
                <a:solidFill>
                  <a:srgbClr val="6D6E71"/>
                </a:solidFill>
                <a:latin typeface="Arial"/>
                <a:ea typeface="+mn-ea"/>
              </a:rPr>
              <a:t>REITs</a:t>
            </a:r>
          </a:p>
          <a:p>
            <a:pPr algn="ctr" defTabSz="722313">
              <a:spcBef>
                <a:spcPts val="1400"/>
              </a:spcBef>
              <a:buClr>
                <a:srgbClr val="6D6E71"/>
              </a:buClr>
              <a:buSzPct val="75000"/>
            </a:pPr>
            <a:r>
              <a:rPr lang="en-US" sz="1000" dirty="0">
                <a:solidFill>
                  <a:srgbClr val="6D6E71"/>
                </a:solidFill>
                <a:latin typeface="Arial"/>
                <a:ea typeface="+mn-ea"/>
              </a:rPr>
              <a:t>Gold</a:t>
            </a:r>
          </a:p>
          <a:p>
            <a:pPr algn="ctr" defTabSz="722313">
              <a:spcBef>
                <a:spcPts val="1400"/>
              </a:spcBef>
              <a:buClr>
                <a:srgbClr val="6D6E71"/>
              </a:buClr>
              <a:buSzPct val="75000"/>
            </a:pPr>
            <a:r>
              <a:rPr lang="en-US" sz="1000" dirty="0">
                <a:solidFill>
                  <a:srgbClr val="6D6E71"/>
                </a:solidFill>
                <a:latin typeface="Arial"/>
                <a:ea typeface="+mn-ea"/>
              </a:rPr>
              <a:t>Commodities</a:t>
            </a:r>
          </a:p>
          <a:p>
            <a:pPr algn="ctr" defTabSz="722313">
              <a:spcBef>
                <a:spcPts val="1400"/>
              </a:spcBef>
              <a:buClr>
                <a:srgbClr val="6D6E71"/>
              </a:buClr>
              <a:buSzPct val="75000"/>
            </a:pPr>
            <a:r>
              <a:rPr lang="en-US" sz="1000" dirty="0" smtClean="0">
                <a:solidFill>
                  <a:srgbClr val="6D6E71"/>
                </a:solidFill>
                <a:latin typeface="Arial"/>
                <a:ea typeface="+mn-ea"/>
              </a:rPr>
              <a:t>Natural resources</a:t>
            </a:r>
            <a:endParaRPr lang="en-US" sz="1000" dirty="0">
              <a:solidFill>
                <a:srgbClr val="6D6E71"/>
              </a:solidFill>
              <a:latin typeface="Arial"/>
              <a:ea typeface="+mn-ea"/>
            </a:endParaRPr>
          </a:p>
        </p:txBody>
      </p:sp>
      <p:sp>
        <p:nvSpPr>
          <p:cNvPr id="32" name="Text Box 25"/>
          <p:cNvSpPr txBox="1">
            <a:spLocks noChangeArrowheads="1"/>
          </p:cNvSpPr>
          <p:nvPr/>
        </p:nvSpPr>
        <p:spPr bwMode="auto">
          <a:xfrm>
            <a:off x="5985561" y="3602038"/>
            <a:ext cx="1030468" cy="1154162"/>
          </a:xfrm>
          <a:prstGeom prst="rect">
            <a:avLst/>
          </a:prstGeom>
          <a:noFill/>
          <a:ln w="9525">
            <a:noFill/>
            <a:miter lim="800000"/>
            <a:headEnd/>
            <a:tailEnd/>
          </a:ln>
        </p:spPr>
        <p:txBody>
          <a:bodyPr wrap="none" lIns="0" tIns="0" rIns="0" bIns="0">
            <a:spAutoFit/>
          </a:bodyPr>
          <a:lstStyle/>
          <a:p>
            <a:pPr algn="ctr" defTabSz="722313">
              <a:spcBef>
                <a:spcPts val="1400"/>
              </a:spcBef>
              <a:buClr>
                <a:srgbClr val="6D6E71"/>
              </a:buClr>
              <a:buSzPct val="75000"/>
            </a:pPr>
            <a:r>
              <a:rPr lang="en-US" sz="1000" dirty="0" smtClean="0">
                <a:solidFill>
                  <a:srgbClr val="6D6E71"/>
                </a:solidFill>
                <a:latin typeface="Arial"/>
                <a:ea typeface="+mn-ea"/>
              </a:rPr>
              <a:t>Market neutral</a:t>
            </a:r>
          </a:p>
          <a:p>
            <a:pPr algn="ctr" defTabSz="722313">
              <a:spcBef>
                <a:spcPts val="1400"/>
              </a:spcBef>
              <a:buClr>
                <a:srgbClr val="6D6E71"/>
              </a:buClr>
              <a:buSzPct val="75000"/>
            </a:pPr>
            <a:r>
              <a:rPr lang="en-US" sz="1000" dirty="0" smtClean="0">
                <a:solidFill>
                  <a:srgbClr val="6D6E71"/>
                </a:solidFill>
                <a:latin typeface="Arial"/>
                <a:ea typeface="+mn-ea"/>
              </a:rPr>
              <a:t>Long/short</a:t>
            </a:r>
          </a:p>
          <a:p>
            <a:pPr algn="ctr" defTabSz="722313">
              <a:spcBef>
                <a:spcPts val="1400"/>
              </a:spcBef>
              <a:buClr>
                <a:srgbClr val="6D6E71"/>
              </a:buClr>
              <a:buSzPct val="75000"/>
            </a:pPr>
            <a:r>
              <a:rPr lang="en-US" sz="1000" dirty="0" smtClean="0">
                <a:solidFill>
                  <a:srgbClr val="6D6E71"/>
                </a:solidFill>
                <a:latin typeface="Arial"/>
                <a:ea typeface="+mn-ea"/>
              </a:rPr>
              <a:t>Managed futures</a:t>
            </a:r>
          </a:p>
          <a:p>
            <a:pPr algn="ctr" defTabSz="722313">
              <a:spcBef>
                <a:spcPts val="1400"/>
              </a:spcBef>
              <a:buClr>
                <a:srgbClr val="6D6E71"/>
              </a:buClr>
              <a:buSzPct val="75000"/>
            </a:pPr>
            <a:r>
              <a:rPr lang="en-US" sz="1000" dirty="0" smtClean="0">
                <a:solidFill>
                  <a:srgbClr val="6D6E71"/>
                </a:solidFill>
                <a:latin typeface="Arial"/>
                <a:ea typeface="+mn-ea"/>
              </a:rPr>
              <a:t>Global macro</a:t>
            </a:r>
          </a:p>
        </p:txBody>
      </p:sp>
      <p:sp>
        <p:nvSpPr>
          <p:cNvPr id="33" name="Text Box 22"/>
          <p:cNvSpPr txBox="1">
            <a:spLocks noChangeArrowheads="1"/>
          </p:cNvSpPr>
          <p:nvPr/>
        </p:nvSpPr>
        <p:spPr bwMode="auto">
          <a:xfrm>
            <a:off x="2627341" y="2898007"/>
            <a:ext cx="1663412" cy="369332"/>
          </a:xfrm>
          <a:prstGeom prst="rect">
            <a:avLst/>
          </a:prstGeom>
          <a:noFill/>
          <a:ln w="9525">
            <a:noFill/>
            <a:miter lim="800000"/>
            <a:headEnd/>
            <a:tailEnd/>
          </a:ln>
        </p:spPr>
        <p:txBody>
          <a:bodyPr wrap="square" lIns="0" tIns="0" rIns="0" bIns="0">
            <a:spAutoFit/>
          </a:bodyPr>
          <a:lstStyle/>
          <a:p>
            <a:pPr algn="ctr" defTabSz="913460">
              <a:spcBef>
                <a:spcPct val="0"/>
              </a:spcBef>
            </a:pPr>
            <a:r>
              <a:rPr lang="en-US" sz="1200" dirty="0" smtClean="0">
                <a:solidFill>
                  <a:srgbClr val="6D6E71"/>
                </a:solidFill>
                <a:ea typeface="+mn-ea"/>
              </a:rPr>
              <a:t>Examples of alternative “beta”</a:t>
            </a:r>
            <a:endParaRPr lang="en-US" sz="1200" dirty="0">
              <a:solidFill>
                <a:srgbClr val="6D6E71"/>
              </a:solidFill>
              <a:ea typeface="+mn-ea"/>
            </a:endParaRPr>
          </a:p>
        </p:txBody>
      </p:sp>
      <p:sp>
        <p:nvSpPr>
          <p:cNvPr id="34" name="Text Box 24"/>
          <p:cNvSpPr txBox="1">
            <a:spLocks noChangeArrowheads="1"/>
          </p:cNvSpPr>
          <p:nvPr/>
        </p:nvSpPr>
        <p:spPr bwMode="auto">
          <a:xfrm>
            <a:off x="5762483" y="2898007"/>
            <a:ext cx="1493633" cy="369332"/>
          </a:xfrm>
          <a:prstGeom prst="rect">
            <a:avLst/>
          </a:prstGeom>
          <a:noFill/>
          <a:ln w="9525">
            <a:noFill/>
            <a:miter lim="800000"/>
            <a:headEnd/>
            <a:tailEnd/>
          </a:ln>
        </p:spPr>
        <p:txBody>
          <a:bodyPr wrap="square" lIns="0" tIns="0" rIns="0" bIns="0">
            <a:spAutoFit/>
          </a:bodyPr>
          <a:lstStyle/>
          <a:p>
            <a:pPr algn="ctr" defTabSz="913460">
              <a:spcBef>
                <a:spcPct val="0"/>
              </a:spcBef>
            </a:pPr>
            <a:r>
              <a:rPr lang="en-US" sz="1200" dirty="0">
                <a:solidFill>
                  <a:srgbClr val="6D6E71"/>
                </a:solidFill>
              </a:rPr>
              <a:t>Examples of </a:t>
            </a:r>
            <a:r>
              <a:rPr lang="en-US" sz="1200" dirty="0" smtClean="0">
                <a:solidFill>
                  <a:srgbClr val="6D6E71"/>
                </a:solidFill>
                <a:ea typeface="+mn-ea"/>
              </a:rPr>
              <a:t>alternative styles</a:t>
            </a:r>
            <a:endParaRPr lang="en-US" sz="1200" dirty="0">
              <a:solidFill>
                <a:srgbClr val="6D6E71"/>
              </a:solidFill>
              <a:ea typeface="+mn-ea"/>
            </a:endParaRPr>
          </a:p>
        </p:txBody>
      </p:sp>
      <p:cxnSp>
        <p:nvCxnSpPr>
          <p:cNvPr id="11" name="Straight Connector 10"/>
          <p:cNvCxnSpPr/>
          <p:nvPr/>
        </p:nvCxnSpPr>
        <p:spPr bwMode="auto">
          <a:xfrm>
            <a:off x="2204963" y="3363301"/>
            <a:ext cx="5756629" cy="0"/>
          </a:xfrm>
          <a:prstGeom prst="line">
            <a:avLst/>
          </a:prstGeom>
          <a:solidFill>
            <a:schemeClr val="accent1"/>
          </a:solidFill>
          <a:ln w="9525" cap="flat" cmpd="sng" algn="ctr">
            <a:solidFill>
              <a:srgbClr val="FFFFFF"/>
            </a:solidFill>
            <a:prstDash val="solid"/>
            <a:round/>
            <a:headEnd type="none" w="med" len="med"/>
            <a:tailEnd type="none" w="med" len="med"/>
          </a:ln>
          <a:effectLst/>
        </p:spPr>
      </p:cxnSp>
      <p:cxnSp>
        <p:nvCxnSpPr>
          <p:cNvPr id="36" name="Straight Connector 35"/>
          <p:cNvCxnSpPr/>
          <p:nvPr/>
        </p:nvCxnSpPr>
        <p:spPr bwMode="auto">
          <a:xfrm>
            <a:off x="2204963" y="5137482"/>
            <a:ext cx="5756629" cy="0"/>
          </a:xfrm>
          <a:prstGeom prst="line">
            <a:avLst/>
          </a:prstGeom>
          <a:solidFill>
            <a:schemeClr val="accent1"/>
          </a:solidFill>
          <a:ln w="9525" cap="flat" cmpd="sng" algn="ctr">
            <a:solidFill>
              <a:srgbClr val="FFFFFF"/>
            </a:solidFill>
            <a:prstDash val="solid"/>
            <a:round/>
            <a:headEnd type="none" w="med" len="med"/>
            <a:tailEnd type="none" w="med" len="med"/>
          </a:ln>
          <a:effectLst/>
        </p:spPr>
      </p:cxnSp>
    </p:spTree>
    <p:extLst>
      <p:ext uri="{BB962C8B-B14F-4D97-AF65-F5344CB8AC3E}">
        <p14:creationId xmlns:p14="http://schemas.microsoft.com/office/powerpoint/2010/main" val="3479345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Some alternatives are defined by their structure</a:t>
            </a:r>
          </a:p>
        </p:txBody>
      </p:sp>
      <p:sp>
        <p:nvSpPr>
          <p:cNvPr id="15" name="Slide Number Placeholder 14"/>
          <p:cNvSpPr>
            <a:spLocks noGrp="1"/>
          </p:cNvSpPr>
          <p:nvPr>
            <p:ph type="sldNum" sz="quarter" idx="4"/>
          </p:nvPr>
        </p:nvSpPr>
        <p:spPr/>
        <p:txBody>
          <a:bodyPr/>
          <a:lstStyle/>
          <a:p>
            <a:pPr>
              <a:defRPr/>
            </a:pPr>
            <a:fld id="{47C22A0A-FE4B-4E2E-A7D7-714A5719D4FB}" type="slidenum">
              <a:rPr lang="en-US" smtClean="0">
                <a:ea typeface="+mn-ea"/>
              </a:rPr>
              <a:pPr>
                <a:defRPr/>
              </a:pPr>
              <a:t>10</a:t>
            </a:fld>
            <a:endParaRPr lang="en-US" dirty="0">
              <a:ea typeface="+mn-ea"/>
            </a:endParaRPr>
          </a:p>
        </p:txBody>
      </p:sp>
      <p:sp>
        <p:nvSpPr>
          <p:cNvPr id="6" name="Text Box 8"/>
          <p:cNvSpPr txBox="1">
            <a:spLocks noChangeArrowheads="1"/>
          </p:cNvSpPr>
          <p:nvPr/>
        </p:nvSpPr>
        <p:spPr bwMode="auto">
          <a:xfrm>
            <a:off x="458788" y="1236664"/>
            <a:ext cx="790095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This dictates the regulatory framework within which alternatives operate.</a:t>
            </a:r>
          </a:p>
        </p:txBody>
      </p:sp>
      <p:graphicFrame>
        <p:nvGraphicFramePr>
          <p:cNvPr id="18" name="Table 17"/>
          <p:cNvGraphicFramePr>
            <a:graphicFrameLocks noGrp="1"/>
          </p:cNvGraphicFramePr>
          <p:nvPr>
            <p:extLst>
              <p:ext uri="{D42A27DB-BD31-4B8C-83A1-F6EECF244321}">
                <p14:modId xmlns:p14="http://schemas.microsoft.com/office/powerpoint/2010/main" val="3392993138"/>
              </p:ext>
            </p:extLst>
          </p:nvPr>
        </p:nvGraphicFramePr>
        <p:xfrm>
          <a:off x="461963" y="2573339"/>
          <a:ext cx="1366203" cy="2603822"/>
        </p:xfrm>
        <a:graphic>
          <a:graphicData uri="http://schemas.openxmlformats.org/drawingml/2006/table">
            <a:tbl>
              <a:tblPr firstRow="1" bandRow="1">
                <a:tableStyleId>{5C22544A-7EE6-4342-B048-85BDC9FD1C3A}</a:tableStyleId>
              </a:tblPr>
              <a:tblGrid>
                <a:gridCol w="1366203"/>
              </a:tblGrid>
              <a:tr h="3992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rPr>
                        <a:t>Private equity</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prstClr val="white"/>
                      </a:solidFill>
                      <a:prstDash val="solid"/>
                      <a:round/>
                      <a:headEnd type="none" w="med" len="med"/>
                      <a:tailEnd type="none" w="med" len="med"/>
                    </a:lnB>
                    <a:solidFill>
                      <a:srgbClr val="6D6E71"/>
                    </a:solidFill>
                  </a:tcPr>
                </a:tc>
              </a:tr>
              <a:tr h="22046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rgbClr val="000000"/>
                          </a:solidFill>
                        </a:rPr>
                        <a:t>Negotiated private investments in (most often) non-public companies at different stages of maturity with the objective of reselling at a higher price in the future.</a:t>
                      </a:r>
                    </a:p>
                    <a:p>
                      <a:endParaRPr lang="en-US" sz="9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prstClr val="white"/>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324706930"/>
              </p:ext>
            </p:extLst>
          </p:nvPr>
        </p:nvGraphicFramePr>
        <p:xfrm>
          <a:off x="1917171" y="2573339"/>
          <a:ext cx="1366203" cy="2603822"/>
        </p:xfrm>
        <a:graphic>
          <a:graphicData uri="http://schemas.openxmlformats.org/drawingml/2006/table">
            <a:tbl>
              <a:tblPr firstRow="1" bandRow="1">
                <a:tableStyleId>{5C22544A-7EE6-4342-B048-85BDC9FD1C3A}</a:tableStyleId>
              </a:tblPr>
              <a:tblGrid>
                <a:gridCol w="1366203"/>
              </a:tblGrid>
              <a:tr h="3992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rPr>
                        <a:t>Hedge funds</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prstClr val="white"/>
                      </a:solidFill>
                      <a:prstDash val="solid"/>
                      <a:round/>
                      <a:headEnd type="none" w="med" len="med"/>
                      <a:tailEnd type="none" w="med" len="med"/>
                    </a:lnB>
                    <a:solidFill>
                      <a:srgbClr val="88ABD5"/>
                    </a:solidFill>
                  </a:tcPr>
                </a:tc>
              </a:tr>
              <a:tr h="22046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rgbClr val="000000"/>
                          </a:solidFill>
                        </a:rPr>
                        <a:t>Investment funds that invest primarily in the global equity and fixed income markets, typically employing sophisticated trading strategies, using leverage and derivate instruments that also typically involve greater risks.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prstClr val="white"/>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051725336"/>
              </p:ext>
            </p:extLst>
          </p:nvPr>
        </p:nvGraphicFramePr>
        <p:xfrm>
          <a:off x="3372379" y="2573339"/>
          <a:ext cx="1552194" cy="2603822"/>
        </p:xfrm>
        <a:graphic>
          <a:graphicData uri="http://schemas.openxmlformats.org/drawingml/2006/table">
            <a:tbl>
              <a:tblPr firstRow="1" bandRow="1">
                <a:tableStyleId>{5C22544A-7EE6-4342-B048-85BDC9FD1C3A}</a:tableStyleId>
              </a:tblPr>
              <a:tblGrid>
                <a:gridCol w="1552194"/>
              </a:tblGrid>
              <a:tr h="399205">
                <a:tc>
                  <a:txBody>
                    <a:bodyPr/>
                    <a:lstStyle/>
                    <a:p>
                      <a:pPr algn="ctr"/>
                      <a:r>
                        <a:rPr lang="en-US" sz="1000" dirty="0" smtClean="0">
                          <a:solidFill>
                            <a:srgbClr val="FFFFFF"/>
                          </a:solidFill>
                        </a:rPr>
                        <a:t>Fund of funds</a:t>
                      </a:r>
                      <a:endParaRPr lang="en-US" sz="1000" dirty="0">
                        <a:solidFill>
                          <a:srgbClr val="FFFFFF"/>
                        </a:solidFill>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prstClr val="white"/>
                      </a:solidFill>
                      <a:prstDash val="solid"/>
                      <a:round/>
                      <a:headEnd type="none" w="med" len="med"/>
                      <a:tailEnd type="none" w="med" len="med"/>
                    </a:lnB>
                    <a:solidFill>
                      <a:srgbClr val="E8810D"/>
                    </a:solidFill>
                  </a:tcPr>
                </a:tc>
              </a:tr>
              <a:tr h="22046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rgbClr val="000000"/>
                          </a:solidFill>
                        </a:rPr>
                        <a:t>Actively managed portfolios of hedge funds and other alternative </a:t>
                      </a:r>
                      <a:br>
                        <a:rPr lang="en-US" sz="900" b="0" dirty="0" smtClean="0">
                          <a:solidFill>
                            <a:srgbClr val="000000"/>
                          </a:solidFill>
                        </a:rPr>
                      </a:br>
                      <a:r>
                        <a:rPr lang="en-US" sz="900" b="0" dirty="0" smtClean="0">
                          <a:solidFill>
                            <a:srgbClr val="000000"/>
                          </a:solidFill>
                        </a:rPr>
                        <a:t>investment products.</a:t>
                      </a:r>
                    </a:p>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rgbClr val="000000"/>
                          </a:solidFill>
                        </a:rPr>
                        <a:t>Investment funds that invest primarily in the global equity and fixed income markets, typically employing sophisticated trading strategies, using leverage and derivate instruments that typically also involve greater risks.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prstClr val="white"/>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170633082"/>
              </p:ext>
            </p:extLst>
          </p:nvPr>
        </p:nvGraphicFramePr>
        <p:xfrm>
          <a:off x="5013578" y="2573339"/>
          <a:ext cx="1675621" cy="2600857"/>
        </p:xfrm>
        <a:graphic>
          <a:graphicData uri="http://schemas.openxmlformats.org/drawingml/2006/table">
            <a:tbl>
              <a:tblPr firstRow="1" bandRow="1">
                <a:tableStyleId>{5C22544A-7EE6-4342-B048-85BDC9FD1C3A}</a:tableStyleId>
              </a:tblPr>
              <a:tblGrid>
                <a:gridCol w="1675621"/>
              </a:tblGrid>
              <a:tr h="373483">
                <a:tc>
                  <a:txBody>
                    <a:bodyPr/>
                    <a:lstStyle/>
                    <a:p>
                      <a:pPr algn="ctr"/>
                      <a:r>
                        <a:rPr lang="en-US" sz="1000" dirty="0" smtClean="0">
                          <a:solidFill>
                            <a:srgbClr val="FFFFFF"/>
                          </a:solidFill>
                        </a:rPr>
                        <a:t>Real estate trusts and </a:t>
                      </a:r>
                      <a:br>
                        <a:rPr lang="en-US" sz="1000" dirty="0" smtClean="0">
                          <a:solidFill>
                            <a:srgbClr val="FFFFFF"/>
                          </a:solidFill>
                        </a:rPr>
                      </a:br>
                      <a:r>
                        <a:rPr lang="en-US" sz="1000" dirty="0" smtClean="0">
                          <a:solidFill>
                            <a:srgbClr val="FFFFFF"/>
                          </a:solidFill>
                        </a:rPr>
                        <a:t>limited partnerships</a:t>
                      </a:r>
                      <a:endParaRPr lang="en-US" sz="1000" dirty="0">
                        <a:solidFill>
                          <a:srgbClr val="FFFFFF"/>
                        </a:solidFill>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prstClr val="white"/>
                      </a:solidFill>
                      <a:prstDash val="solid"/>
                      <a:round/>
                      <a:headEnd type="none" w="med" len="med"/>
                      <a:tailEnd type="none" w="med" len="med"/>
                    </a:lnB>
                    <a:solidFill>
                      <a:srgbClr val="54301A"/>
                    </a:solidFill>
                  </a:tcPr>
                </a:tc>
              </a:tr>
              <a:tr h="22046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rgbClr val="000000"/>
                          </a:solidFill>
                        </a:rPr>
                        <a:t>Negotiated private investments in real estate assets with the objective of generating current income and/or reselling at a higher value in the future.</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prstClr val="white"/>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846937698"/>
              </p:ext>
            </p:extLst>
          </p:nvPr>
        </p:nvGraphicFramePr>
        <p:xfrm>
          <a:off x="6778204" y="2573339"/>
          <a:ext cx="1366203" cy="2596844"/>
        </p:xfrm>
        <a:graphic>
          <a:graphicData uri="http://schemas.openxmlformats.org/drawingml/2006/table">
            <a:tbl>
              <a:tblPr firstRow="1" bandRow="1">
                <a:tableStyleId>{5C22544A-7EE6-4342-B048-85BDC9FD1C3A}</a:tableStyleId>
              </a:tblPr>
              <a:tblGrid>
                <a:gridCol w="1366203"/>
              </a:tblGrid>
              <a:tr h="392227">
                <a:tc>
                  <a:txBody>
                    <a:bodyPr/>
                    <a:lstStyle/>
                    <a:p>
                      <a:pPr algn="ctr"/>
                      <a:r>
                        <a:rPr lang="en-US" sz="1000" dirty="0" smtClean="0">
                          <a:solidFill>
                            <a:srgbClr val="FFFFFF"/>
                          </a:solidFill>
                        </a:rPr>
                        <a:t>Managed futures</a:t>
                      </a:r>
                      <a:endParaRPr lang="en-US" sz="1000" dirty="0">
                        <a:solidFill>
                          <a:srgbClr val="FFFFFF"/>
                        </a:solidFill>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prstClr val="white"/>
                      </a:solidFill>
                      <a:prstDash val="solid"/>
                      <a:round/>
                      <a:headEnd type="none" w="med" len="med"/>
                      <a:tailEnd type="none" w="med" len="med"/>
                    </a:lnB>
                    <a:solidFill>
                      <a:schemeClr val="accent5"/>
                    </a:solidFill>
                  </a:tcPr>
                </a:tc>
              </a:tr>
              <a:tr h="2204617">
                <a:tc>
                  <a:txBody>
                    <a:bodyPr/>
                    <a:lstStyle/>
                    <a:p>
                      <a:r>
                        <a:rPr lang="en-US" sz="900" b="0" dirty="0" smtClean="0"/>
                        <a:t>Investments in global markets including futures, options and forwards on traditional commodities, financial instruments and currencies.</a:t>
                      </a:r>
                      <a:endParaRPr lang="en-US" sz="900" b="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prstClr val="white"/>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034669146"/>
              </p:ext>
            </p:extLst>
          </p:nvPr>
        </p:nvGraphicFramePr>
        <p:xfrm>
          <a:off x="8233410" y="2573339"/>
          <a:ext cx="1366203" cy="2600857"/>
        </p:xfrm>
        <a:graphic>
          <a:graphicData uri="http://schemas.openxmlformats.org/drawingml/2006/table">
            <a:tbl>
              <a:tblPr firstRow="1" bandRow="1">
                <a:tableStyleId>{5C22544A-7EE6-4342-B048-85BDC9FD1C3A}</a:tableStyleId>
              </a:tblPr>
              <a:tblGrid>
                <a:gridCol w="1366203"/>
              </a:tblGrid>
              <a:tr h="373483">
                <a:tc>
                  <a:txBody>
                    <a:bodyPr/>
                    <a:lstStyle/>
                    <a:p>
                      <a:pPr algn="ctr"/>
                      <a:r>
                        <a:rPr lang="en-US" sz="1000" dirty="0" smtClean="0">
                          <a:solidFill>
                            <a:srgbClr val="FFFFFF"/>
                          </a:solidFill>
                        </a:rPr>
                        <a:t>Alternative </a:t>
                      </a:r>
                      <a:br>
                        <a:rPr lang="en-US" sz="1000" dirty="0" smtClean="0">
                          <a:solidFill>
                            <a:srgbClr val="FFFFFF"/>
                          </a:solidFill>
                        </a:rPr>
                      </a:br>
                      <a:r>
                        <a:rPr lang="en-US" sz="1000" dirty="0" smtClean="0">
                          <a:solidFill>
                            <a:srgbClr val="FFFFFF"/>
                          </a:solidFill>
                        </a:rPr>
                        <a:t>mutual funds</a:t>
                      </a:r>
                      <a:endParaRPr lang="en-US" sz="1000" dirty="0">
                        <a:solidFill>
                          <a:srgbClr val="FFFFFF"/>
                        </a:solidFill>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prstClr val="white"/>
                      </a:solidFill>
                      <a:prstDash val="solid"/>
                      <a:round/>
                      <a:headEnd type="none" w="med" len="med"/>
                      <a:tailEnd type="none" w="med" len="med"/>
                    </a:lnB>
                    <a:solidFill>
                      <a:schemeClr val="accent6"/>
                    </a:solidFill>
                  </a:tcPr>
                </a:tc>
              </a:tr>
              <a:tr h="2204617">
                <a:tc>
                  <a:txBody>
                    <a:bodyPr/>
                    <a:lstStyle/>
                    <a:p>
                      <a:r>
                        <a:rPr lang="en-US" sz="900" b="0" dirty="0" smtClean="0"/>
                        <a:t>Increasingly, alternative assets and strategies have migrated to conform with the registered mutual fund structure, affording advantages of daily liquidity, greater transparency and affordability.</a:t>
                      </a:r>
                      <a:endParaRPr lang="en-US" sz="900" b="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prstClr val="white"/>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0809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alternatives differ from traditional investments</a:t>
            </a:r>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11</a:t>
            </a:fld>
            <a:endParaRPr lang="en-US" dirty="0">
              <a:ea typeface="+mn-ea"/>
            </a:endParaRPr>
          </a:p>
        </p:txBody>
      </p:sp>
      <p:graphicFrame>
        <p:nvGraphicFramePr>
          <p:cNvPr id="5" name="Content Placeholder 4"/>
          <p:cNvGraphicFramePr>
            <a:graphicFrameLocks/>
          </p:cNvGraphicFramePr>
          <p:nvPr>
            <p:extLst>
              <p:ext uri="{D42A27DB-BD31-4B8C-83A1-F6EECF244321}">
                <p14:modId xmlns:p14="http://schemas.microsoft.com/office/powerpoint/2010/main" val="1609601533"/>
              </p:ext>
            </p:extLst>
          </p:nvPr>
        </p:nvGraphicFramePr>
        <p:xfrm>
          <a:off x="461963" y="2395328"/>
          <a:ext cx="9134268" cy="2377440"/>
        </p:xfrm>
        <a:graphic>
          <a:graphicData uri="http://schemas.openxmlformats.org/drawingml/2006/table">
            <a:tbl>
              <a:tblPr firstRow="1" bandRow="1">
                <a:tableStyleId>{21E4AEA4-8DFA-4A89-87EB-49C32662AFE0}</a:tableStyleId>
              </a:tblPr>
              <a:tblGrid>
                <a:gridCol w="4599654"/>
                <a:gridCol w="4534614"/>
              </a:tblGrid>
              <a:tr h="0">
                <a:tc>
                  <a:txBody>
                    <a:bodyPr/>
                    <a:lstStyle/>
                    <a:p>
                      <a:r>
                        <a:rPr lang="en-US" sz="1200" dirty="0" smtClean="0"/>
                        <a:t>Traditional investments</a:t>
                      </a:r>
                      <a:endParaRPr lang="en-US" sz="1200" dirty="0"/>
                    </a:p>
                  </a:txBody>
                  <a:tcPr marL="128328" marR="128328" marT="91440" marB="91440" anchor="ctr">
                    <a:lnR w="76200" cap="flat" cmpd="sng" algn="ctr">
                      <a:solidFill>
                        <a:prstClr val="white"/>
                      </a:solidFill>
                      <a:prstDash val="solid"/>
                      <a:round/>
                      <a:headEnd type="none" w="med" len="med"/>
                      <a:tailEnd type="none" w="med" len="med"/>
                    </a:lnR>
                    <a:lnB w="38100" cmpd="sng">
                      <a:noFill/>
                    </a:lnB>
                    <a:solidFill>
                      <a:srgbClr val="6D6E71"/>
                    </a:solidFill>
                  </a:tcPr>
                </a:tc>
                <a:tc>
                  <a:txBody>
                    <a:bodyPr/>
                    <a:lstStyle/>
                    <a:p>
                      <a:r>
                        <a:rPr lang="en-US" sz="1200" dirty="0" smtClean="0"/>
                        <a:t>Alternative investments</a:t>
                      </a:r>
                      <a:endParaRPr lang="en-US" sz="1200" dirty="0"/>
                    </a:p>
                  </a:txBody>
                  <a:tcPr marL="128328" marR="128328" marT="91440" marB="91440" anchor="ctr">
                    <a:lnL w="76200" cap="flat" cmpd="sng" algn="ctr">
                      <a:solidFill>
                        <a:prstClr val="white"/>
                      </a:solidFill>
                      <a:prstDash val="solid"/>
                      <a:round/>
                      <a:headEnd type="none" w="med" len="med"/>
                      <a:tailEnd type="none" w="med" len="med"/>
                    </a:lnL>
                    <a:lnB w="38100" cmpd="sng">
                      <a:noFill/>
                    </a:lnB>
                    <a:solidFill>
                      <a:srgbClr val="88ABD5"/>
                    </a:solidFill>
                  </a:tcPr>
                </a:tc>
              </a:tr>
              <a:tr h="0">
                <a:tc>
                  <a:txBody>
                    <a:bodyPr/>
                    <a:lstStyle/>
                    <a:p>
                      <a:r>
                        <a:rPr lang="en-US" sz="1000" dirty="0" smtClean="0"/>
                        <a:t>Relative performance objective</a:t>
                      </a:r>
                    </a:p>
                  </a:txBody>
                  <a:tcPr marL="128328" marR="128328" marT="91440" marB="91440" anchor="ctr">
                    <a:lnR w="76200" cap="flat" cmpd="sng" algn="ctr">
                      <a:solidFill>
                        <a:prstClr val="white"/>
                      </a:solidFill>
                      <a:prstDash val="solid"/>
                      <a:round/>
                      <a:headEnd type="none" w="med" len="med"/>
                      <a:tailEnd type="none" w="med" len="med"/>
                    </a:lnR>
                    <a:lnT w="38100" cmpd="sng">
                      <a:noFill/>
                    </a:lnT>
                    <a:solidFill>
                      <a:srgbClr val="E2E2E3"/>
                    </a:solidFill>
                  </a:tcPr>
                </a:tc>
                <a:tc>
                  <a:txBody>
                    <a:bodyPr/>
                    <a:lstStyle/>
                    <a:p>
                      <a:r>
                        <a:rPr lang="en-US" sz="1000" dirty="0" smtClean="0"/>
                        <a:t>Absolute performance objective</a:t>
                      </a:r>
                    </a:p>
                  </a:txBody>
                  <a:tcPr marL="128328" marR="128328" marT="91440" marB="91440" anchor="ctr">
                    <a:lnL w="76200" cap="flat" cmpd="sng" algn="ctr">
                      <a:solidFill>
                        <a:prstClr val="white"/>
                      </a:solidFill>
                      <a:prstDash val="solid"/>
                      <a:round/>
                      <a:headEnd type="none" w="med" len="med"/>
                      <a:tailEnd type="none" w="med" len="med"/>
                    </a:lnL>
                    <a:lnT w="38100" cmpd="sng">
                      <a:noFill/>
                    </a:lnT>
                    <a:solidFill>
                      <a:srgbClr val="E2E2E3"/>
                    </a:solidFill>
                  </a:tcPr>
                </a:tc>
              </a:tr>
              <a:tr h="0">
                <a:tc>
                  <a:txBody>
                    <a:bodyPr/>
                    <a:lstStyle/>
                    <a:p>
                      <a:r>
                        <a:rPr lang="en-US" sz="1000" dirty="0" smtClean="0"/>
                        <a:t>Generally no leverage</a:t>
                      </a:r>
                    </a:p>
                  </a:txBody>
                  <a:tcPr marL="128328" marR="128328" marT="91440" marB="91440" anchor="ctr">
                    <a:lnR w="76200" cap="flat" cmpd="sng" algn="ctr">
                      <a:solidFill>
                        <a:prstClr val="white"/>
                      </a:solidFill>
                      <a:prstDash val="solid"/>
                      <a:round/>
                      <a:headEnd type="none" w="med" len="med"/>
                      <a:tailEnd type="none" w="med" len="med"/>
                    </a:lnR>
                    <a:solidFill>
                      <a:srgbClr val="E7EEF7"/>
                    </a:solidFill>
                  </a:tcPr>
                </a:tc>
                <a:tc>
                  <a:txBody>
                    <a:bodyPr/>
                    <a:lstStyle/>
                    <a:p>
                      <a:r>
                        <a:rPr lang="en-US" sz="1000" dirty="0" smtClean="0"/>
                        <a:t>May use leverage</a:t>
                      </a:r>
                    </a:p>
                  </a:txBody>
                  <a:tcPr marL="128328" marR="128328" marT="91440" marB="91440" anchor="ctr">
                    <a:lnL w="76200" cap="flat" cmpd="sng" algn="ctr">
                      <a:solidFill>
                        <a:prstClr val="white"/>
                      </a:solidFill>
                      <a:prstDash val="solid"/>
                      <a:round/>
                      <a:headEnd type="none" w="med" len="med"/>
                      <a:tailEnd type="none" w="med" len="med"/>
                    </a:lnL>
                    <a:solidFill>
                      <a:srgbClr val="E7EEF7"/>
                    </a:solidFill>
                  </a:tcPr>
                </a:tc>
              </a:tr>
              <a:tr h="0">
                <a:tc>
                  <a:txBody>
                    <a:bodyPr/>
                    <a:lstStyle/>
                    <a:p>
                      <a:r>
                        <a:rPr lang="en-US" sz="1000" dirty="0" smtClean="0"/>
                        <a:t>Performance dependent primarily on market returns</a:t>
                      </a:r>
                    </a:p>
                  </a:txBody>
                  <a:tcPr marL="128328" marR="128328" marT="91440" marB="91440" anchor="ctr">
                    <a:lnR w="76200" cap="flat" cmpd="sng" algn="ctr">
                      <a:solidFill>
                        <a:prstClr val="white"/>
                      </a:solidFill>
                      <a:prstDash val="solid"/>
                      <a:round/>
                      <a:headEnd type="none" w="med" len="med"/>
                      <a:tailEnd type="none" w="med" len="med"/>
                    </a:lnR>
                    <a:solidFill>
                      <a:srgbClr val="E2E2E3"/>
                    </a:solidFill>
                  </a:tcPr>
                </a:tc>
                <a:tc>
                  <a:txBody>
                    <a:bodyPr/>
                    <a:lstStyle/>
                    <a:p>
                      <a:r>
                        <a:rPr lang="en-US" sz="1000" dirty="0" smtClean="0"/>
                        <a:t>Performance dependent primarily on</a:t>
                      </a:r>
                      <a:r>
                        <a:rPr lang="en-US" sz="1000" baseline="0" dirty="0" smtClean="0"/>
                        <a:t> </a:t>
                      </a:r>
                      <a:r>
                        <a:rPr lang="en-US" sz="1000" dirty="0" smtClean="0"/>
                        <a:t>advisor skill</a:t>
                      </a:r>
                    </a:p>
                  </a:txBody>
                  <a:tcPr marL="128328" marR="128328" marT="91440" marB="91440" anchor="ctr">
                    <a:lnL w="76200" cap="flat" cmpd="sng" algn="ctr">
                      <a:solidFill>
                        <a:prstClr val="white"/>
                      </a:solidFill>
                      <a:prstDash val="solid"/>
                      <a:round/>
                      <a:headEnd type="none" w="med" len="med"/>
                      <a:tailEnd type="none" w="med" len="med"/>
                    </a:lnL>
                    <a:solidFill>
                      <a:srgbClr val="E2E2E3"/>
                    </a:solidFill>
                  </a:tcPr>
                </a:tc>
              </a:tr>
              <a:tr h="0">
                <a:tc>
                  <a:txBody>
                    <a:bodyPr/>
                    <a:lstStyle/>
                    <a:p>
                      <a:r>
                        <a:rPr lang="en-US" sz="1000" dirty="0" smtClean="0"/>
                        <a:t>Historically high correlation with market indices</a:t>
                      </a:r>
                    </a:p>
                  </a:txBody>
                  <a:tcPr marL="128328" marR="128328" marT="91440" marB="91440" anchor="ctr">
                    <a:lnR w="76200" cap="flat" cmpd="sng" algn="ctr">
                      <a:solidFill>
                        <a:prstClr val="white"/>
                      </a:solidFill>
                      <a:prstDash val="solid"/>
                      <a:round/>
                      <a:headEnd type="none" w="med" len="med"/>
                      <a:tailEnd type="none" w="med" len="med"/>
                    </a:lnR>
                    <a:solidFill>
                      <a:srgbClr val="E7EEF7"/>
                    </a:solidFill>
                  </a:tcPr>
                </a:tc>
                <a:tc>
                  <a:txBody>
                    <a:bodyPr/>
                    <a:lstStyle/>
                    <a:p>
                      <a:r>
                        <a:rPr lang="en-US" sz="1000" dirty="0" smtClean="0"/>
                        <a:t>Historically low to moderate correlation with market indices</a:t>
                      </a:r>
                    </a:p>
                  </a:txBody>
                  <a:tcPr marL="128328" marR="128328" marT="91440" marB="91440" anchor="ctr">
                    <a:lnL w="76200" cap="flat" cmpd="sng" algn="ctr">
                      <a:solidFill>
                        <a:prstClr val="white"/>
                      </a:solidFill>
                      <a:prstDash val="solid"/>
                      <a:round/>
                      <a:headEnd type="none" w="med" len="med"/>
                      <a:tailEnd type="none" w="med" len="med"/>
                    </a:lnL>
                    <a:solidFill>
                      <a:srgbClr val="E7EEF7"/>
                    </a:solidFill>
                  </a:tcPr>
                </a:tc>
              </a:tr>
              <a:tr h="0">
                <a:tc>
                  <a:txBody>
                    <a:bodyPr/>
                    <a:lstStyle/>
                    <a:p>
                      <a:r>
                        <a:rPr lang="en-US" sz="1000" dirty="0" smtClean="0"/>
                        <a:t>Typically offers daily liquidity</a:t>
                      </a:r>
                    </a:p>
                  </a:txBody>
                  <a:tcPr marL="128328" marR="128328" marT="91440" marB="91440" anchor="ctr">
                    <a:lnR w="76200" cap="flat" cmpd="sng" algn="ctr">
                      <a:solidFill>
                        <a:prstClr val="white"/>
                      </a:solidFill>
                      <a:prstDash val="solid"/>
                      <a:round/>
                      <a:headEnd type="none" w="med" len="med"/>
                      <a:tailEnd type="none" w="med" len="med"/>
                    </a:lnR>
                    <a:solidFill>
                      <a:srgbClr val="E2E2E3"/>
                    </a:solidFill>
                  </a:tcPr>
                </a:tc>
                <a:tc>
                  <a:txBody>
                    <a:bodyPr/>
                    <a:lstStyle/>
                    <a:p>
                      <a:r>
                        <a:rPr lang="en-US" sz="1000" dirty="0" smtClean="0"/>
                        <a:t>Typically have reduced liquidity ranging</a:t>
                      </a:r>
                      <a:r>
                        <a:rPr lang="en-US" sz="1000" baseline="0" dirty="0" smtClean="0"/>
                        <a:t> </a:t>
                      </a:r>
                      <a:r>
                        <a:rPr lang="en-US" sz="1000" dirty="0" smtClean="0"/>
                        <a:t>from monthly to 12+ year lock-ups</a:t>
                      </a:r>
                    </a:p>
                  </a:txBody>
                  <a:tcPr marL="128328" marR="128328" marT="91440" marB="91440" anchor="ctr">
                    <a:lnL w="76200" cap="flat" cmpd="sng" algn="ctr">
                      <a:solidFill>
                        <a:prstClr val="white"/>
                      </a:solidFill>
                      <a:prstDash val="solid"/>
                      <a:round/>
                      <a:headEnd type="none" w="med" len="med"/>
                      <a:tailEnd type="none" w="med" len="med"/>
                    </a:lnL>
                    <a:solidFill>
                      <a:srgbClr val="E2E2E3"/>
                    </a:solidFill>
                  </a:tcPr>
                </a:tc>
              </a:tr>
              <a:tr h="260436">
                <a:tc>
                  <a:txBody>
                    <a:bodyPr/>
                    <a:lstStyle/>
                    <a:p>
                      <a:r>
                        <a:rPr lang="en-US" sz="1000" dirty="0" smtClean="0"/>
                        <a:t>Fixed management fee on assets under management</a:t>
                      </a:r>
                    </a:p>
                  </a:txBody>
                  <a:tcPr marL="128328" marR="128328" marT="91440" marB="91440" anchor="ctr">
                    <a:lnR w="76200" cap="flat" cmpd="sng" algn="ctr">
                      <a:solidFill>
                        <a:prstClr val="white"/>
                      </a:solidFill>
                      <a:prstDash val="solid"/>
                      <a:round/>
                      <a:headEnd type="none" w="med" len="med"/>
                      <a:tailEnd type="none" w="med" len="med"/>
                    </a:lnR>
                    <a:solidFill>
                      <a:srgbClr val="E7EEF7"/>
                    </a:solidFill>
                  </a:tcPr>
                </a:tc>
                <a:tc>
                  <a:txBody>
                    <a:bodyPr/>
                    <a:lstStyle/>
                    <a:p>
                      <a:r>
                        <a:rPr lang="en-US" sz="1000" dirty="0" smtClean="0"/>
                        <a:t>Generally higher fees that may include</a:t>
                      </a:r>
                      <a:r>
                        <a:rPr lang="en-US" sz="1000" baseline="0" dirty="0" smtClean="0"/>
                        <a:t> </a:t>
                      </a:r>
                      <a:r>
                        <a:rPr lang="en-US" sz="1000" dirty="0" smtClean="0"/>
                        <a:t>performance fees</a:t>
                      </a:r>
                    </a:p>
                  </a:txBody>
                  <a:tcPr marL="128328" marR="128328" marT="91440" marB="91440" anchor="ctr">
                    <a:lnL w="76200" cap="flat" cmpd="sng" algn="ctr">
                      <a:solidFill>
                        <a:prstClr val="white"/>
                      </a:solidFill>
                      <a:prstDash val="solid"/>
                      <a:round/>
                      <a:headEnd type="none" w="med" len="med"/>
                      <a:tailEnd type="none" w="med" len="med"/>
                    </a:lnL>
                    <a:solidFill>
                      <a:srgbClr val="E7EEF7"/>
                    </a:solidFill>
                  </a:tcPr>
                </a:tc>
              </a:tr>
            </a:tbl>
          </a:graphicData>
        </a:graphic>
      </p:graphicFrame>
      <p:sp>
        <p:nvSpPr>
          <p:cNvPr id="6" name="Text Box 8"/>
          <p:cNvSpPr txBox="1">
            <a:spLocks noChangeArrowheads="1"/>
          </p:cNvSpPr>
          <p:nvPr/>
        </p:nvSpPr>
        <p:spPr bwMode="auto">
          <a:xfrm>
            <a:off x="458788" y="1236664"/>
            <a:ext cx="7900956"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While alternatives are quite different, the gap is narrowing somewhat. </a:t>
            </a:r>
          </a:p>
        </p:txBody>
      </p:sp>
    </p:spTree>
    <p:extLst>
      <p:ext uri="{BB962C8B-B14F-4D97-AF65-F5344CB8AC3E}">
        <p14:creationId xmlns:p14="http://schemas.microsoft.com/office/powerpoint/2010/main" val="2788217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2108557" y="2024063"/>
            <a:ext cx="5861635" cy="3880845"/>
          </a:xfrm>
          <a:prstGeom prst="rect">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2" name="Title 1"/>
          <p:cNvSpPr>
            <a:spLocks noGrp="1"/>
          </p:cNvSpPr>
          <p:nvPr>
            <p:ph type="title"/>
          </p:nvPr>
        </p:nvSpPr>
        <p:spPr/>
        <p:txBody>
          <a:bodyPr/>
          <a:lstStyle/>
          <a:p>
            <a:r>
              <a:rPr lang="en-US" dirty="0"/>
              <a:t>Alternative investments doubled from 2005 – </a:t>
            </a:r>
            <a:r>
              <a:rPr lang="en-US" dirty="0" smtClean="0"/>
              <a:t>2011</a:t>
            </a:r>
            <a:endParaRPr lang="en-US" dirty="0"/>
          </a:p>
        </p:txBody>
      </p:sp>
      <p:sp>
        <p:nvSpPr>
          <p:cNvPr id="5" name="Slide Number Placeholder 4"/>
          <p:cNvSpPr>
            <a:spLocks noGrp="1"/>
          </p:cNvSpPr>
          <p:nvPr>
            <p:ph type="sldNum" sz="quarter" idx="4"/>
          </p:nvPr>
        </p:nvSpPr>
        <p:spPr/>
        <p:txBody>
          <a:bodyPr/>
          <a:lstStyle/>
          <a:p>
            <a:pPr>
              <a:defRPr/>
            </a:pPr>
            <a:fld id="{47C22A0A-FE4B-4E2E-A7D7-714A5719D4FB}" type="slidenum">
              <a:rPr lang="en-US" smtClean="0">
                <a:ea typeface="+mn-ea"/>
              </a:rPr>
              <a:pPr>
                <a:defRPr/>
              </a:pPr>
              <a:t>12</a:t>
            </a:fld>
            <a:endParaRPr lang="en-US" dirty="0">
              <a:ea typeface="+mn-ea"/>
            </a:endParaRPr>
          </a:p>
        </p:txBody>
      </p:sp>
      <p:graphicFrame>
        <p:nvGraphicFramePr>
          <p:cNvPr id="6" name="Chart 5"/>
          <p:cNvGraphicFramePr/>
          <p:nvPr>
            <p:extLst>
              <p:ext uri="{D42A27DB-BD31-4B8C-83A1-F6EECF244321}">
                <p14:modId xmlns:p14="http://schemas.microsoft.com/office/powerpoint/2010/main" val="844509268"/>
              </p:ext>
            </p:extLst>
          </p:nvPr>
        </p:nvGraphicFramePr>
        <p:xfrm>
          <a:off x="2160913" y="2644553"/>
          <a:ext cx="5129213" cy="3067050"/>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p:cNvGrpSpPr/>
          <p:nvPr/>
        </p:nvGrpSpPr>
        <p:grpSpPr>
          <a:xfrm>
            <a:off x="2434491" y="3113131"/>
            <a:ext cx="3379352" cy="687289"/>
            <a:chOff x="732366" y="1705241"/>
            <a:chExt cx="3379352" cy="687289"/>
          </a:xfrm>
        </p:grpSpPr>
        <p:sp>
          <p:nvSpPr>
            <p:cNvPr id="11" name="TextBox 10"/>
            <p:cNvSpPr txBox="1"/>
            <p:nvPr/>
          </p:nvSpPr>
          <p:spPr>
            <a:xfrm>
              <a:off x="732366" y="2238642"/>
              <a:ext cx="283633" cy="153888"/>
            </a:xfrm>
            <a:prstGeom prst="rect">
              <a:avLst/>
            </a:prstGeom>
            <a:noFill/>
          </p:spPr>
          <p:txBody>
            <a:bodyPr wrap="square" lIns="0" tIns="0" rIns="0" bIns="45720" rtlCol="0">
              <a:spAutoFit/>
            </a:bodyPr>
            <a:lstStyle/>
            <a:p>
              <a:pPr algn="ctr"/>
              <a:r>
                <a:rPr lang="en-US" sz="700" b="0" dirty="0" smtClean="0"/>
                <a:t>37.7</a:t>
              </a:r>
              <a:endParaRPr lang="en-US" sz="700" b="0" dirty="0"/>
            </a:p>
          </p:txBody>
        </p:sp>
        <p:sp>
          <p:nvSpPr>
            <p:cNvPr id="13" name="TextBox 12"/>
            <p:cNvSpPr txBox="1"/>
            <p:nvPr/>
          </p:nvSpPr>
          <p:spPr>
            <a:xfrm>
              <a:off x="1240366" y="1963475"/>
              <a:ext cx="283633" cy="153888"/>
            </a:xfrm>
            <a:prstGeom prst="rect">
              <a:avLst/>
            </a:prstGeom>
            <a:noFill/>
          </p:spPr>
          <p:txBody>
            <a:bodyPr wrap="square" lIns="0" tIns="0" rIns="0" bIns="45720" rtlCol="0">
              <a:spAutoFit/>
            </a:bodyPr>
            <a:lstStyle/>
            <a:p>
              <a:pPr algn="ctr"/>
              <a:r>
                <a:rPr lang="en-US" sz="700" b="0" dirty="0" smtClean="0"/>
                <a:t>44.0</a:t>
              </a:r>
              <a:endParaRPr lang="en-US" sz="700" b="0" dirty="0"/>
            </a:p>
          </p:txBody>
        </p:sp>
        <p:sp>
          <p:nvSpPr>
            <p:cNvPr id="14" name="TextBox 13"/>
            <p:cNvSpPr txBox="1"/>
            <p:nvPr/>
          </p:nvSpPr>
          <p:spPr>
            <a:xfrm>
              <a:off x="1748366" y="1756042"/>
              <a:ext cx="283633" cy="153888"/>
            </a:xfrm>
            <a:prstGeom prst="rect">
              <a:avLst/>
            </a:prstGeom>
            <a:noFill/>
          </p:spPr>
          <p:txBody>
            <a:bodyPr wrap="square" lIns="0" tIns="0" rIns="0" bIns="45720" rtlCol="0">
              <a:spAutoFit/>
            </a:bodyPr>
            <a:lstStyle/>
            <a:p>
              <a:pPr algn="ctr"/>
              <a:r>
                <a:rPr lang="en-US" sz="700" b="0" dirty="0" smtClean="0"/>
                <a:t>48.6</a:t>
              </a:r>
              <a:endParaRPr lang="en-US" sz="700" b="0" dirty="0"/>
            </a:p>
          </p:txBody>
        </p:sp>
        <p:sp>
          <p:nvSpPr>
            <p:cNvPr id="15" name="TextBox 14"/>
            <p:cNvSpPr txBox="1"/>
            <p:nvPr/>
          </p:nvSpPr>
          <p:spPr>
            <a:xfrm>
              <a:off x="2270604" y="2115875"/>
              <a:ext cx="283633" cy="153888"/>
            </a:xfrm>
            <a:prstGeom prst="rect">
              <a:avLst/>
            </a:prstGeom>
            <a:noFill/>
          </p:spPr>
          <p:txBody>
            <a:bodyPr wrap="square" lIns="0" tIns="0" rIns="0" bIns="45720" rtlCol="0">
              <a:spAutoFit/>
            </a:bodyPr>
            <a:lstStyle/>
            <a:p>
              <a:pPr algn="ctr"/>
              <a:r>
                <a:rPr lang="en-US" sz="700" b="0" dirty="0" smtClean="0"/>
                <a:t>40.4</a:t>
              </a:r>
              <a:endParaRPr lang="en-US" sz="700" b="0" dirty="0"/>
            </a:p>
          </p:txBody>
        </p:sp>
        <p:sp>
          <p:nvSpPr>
            <p:cNvPr id="16" name="TextBox 15"/>
            <p:cNvSpPr txBox="1"/>
            <p:nvPr/>
          </p:nvSpPr>
          <p:spPr>
            <a:xfrm>
              <a:off x="2802079" y="1874575"/>
              <a:ext cx="283633" cy="153888"/>
            </a:xfrm>
            <a:prstGeom prst="rect">
              <a:avLst/>
            </a:prstGeom>
            <a:noFill/>
          </p:spPr>
          <p:txBody>
            <a:bodyPr wrap="square" lIns="0" tIns="0" rIns="0" bIns="45720" rtlCol="0">
              <a:spAutoFit/>
            </a:bodyPr>
            <a:lstStyle/>
            <a:p>
              <a:pPr algn="ctr"/>
              <a:r>
                <a:rPr lang="en-US" sz="700" b="0" dirty="0" smtClean="0"/>
                <a:t>46.0</a:t>
              </a:r>
              <a:endParaRPr lang="en-US" sz="700" b="0" dirty="0"/>
            </a:p>
          </p:txBody>
        </p:sp>
        <p:sp>
          <p:nvSpPr>
            <p:cNvPr id="17" name="TextBox 16"/>
            <p:cNvSpPr txBox="1"/>
            <p:nvPr/>
          </p:nvSpPr>
          <p:spPr>
            <a:xfrm>
              <a:off x="3315082" y="1705241"/>
              <a:ext cx="283633" cy="153888"/>
            </a:xfrm>
            <a:prstGeom prst="rect">
              <a:avLst/>
            </a:prstGeom>
            <a:noFill/>
          </p:spPr>
          <p:txBody>
            <a:bodyPr wrap="square" lIns="0" tIns="0" rIns="0" bIns="45720" rtlCol="0">
              <a:spAutoFit/>
            </a:bodyPr>
            <a:lstStyle/>
            <a:p>
              <a:pPr algn="ctr"/>
              <a:r>
                <a:rPr lang="en-US" sz="700" b="0" dirty="0" smtClean="0"/>
                <a:t>49.8</a:t>
              </a:r>
              <a:endParaRPr lang="en-US" sz="700" b="0" dirty="0"/>
            </a:p>
          </p:txBody>
        </p:sp>
        <p:sp>
          <p:nvSpPr>
            <p:cNvPr id="18" name="TextBox 17"/>
            <p:cNvSpPr txBox="1"/>
            <p:nvPr/>
          </p:nvSpPr>
          <p:spPr>
            <a:xfrm>
              <a:off x="3828085" y="1895741"/>
              <a:ext cx="283633" cy="153888"/>
            </a:xfrm>
            <a:prstGeom prst="rect">
              <a:avLst/>
            </a:prstGeom>
            <a:noFill/>
          </p:spPr>
          <p:txBody>
            <a:bodyPr wrap="square" lIns="0" tIns="0" rIns="0" bIns="45720" rtlCol="0">
              <a:spAutoFit/>
            </a:bodyPr>
            <a:lstStyle/>
            <a:p>
              <a:pPr algn="ctr"/>
              <a:r>
                <a:rPr lang="en-US" sz="700" b="0" dirty="0" smtClean="0"/>
                <a:t>45.4</a:t>
              </a:r>
              <a:endParaRPr lang="en-US" sz="700" b="0" dirty="0"/>
            </a:p>
          </p:txBody>
        </p:sp>
      </p:grpSp>
      <p:sp>
        <p:nvSpPr>
          <p:cNvPr id="19" name="Text Box 2"/>
          <p:cNvSpPr txBox="1">
            <a:spLocks noChangeArrowheads="1"/>
          </p:cNvSpPr>
          <p:nvPr/>
        </p:nvSpPr>
        <p:spPr bwMode="auto">
          <a:xfrm>
            <a:off x="2326542" y="2122431"/>
            <a:ext cx="4927599" cy="754053"/>
          </a:xfrm>
          <a:prstGeom prst="rect">
            <a:avLst/>
          </a:prstGeom>
          <a:noFill/>
          <a:ln w="9525" algn="ctr">
            <a:noFill/>
            <a:miter lim="800000"/>
            <a:headEnd/>
            <a:tailEnd/>
          </a:ln>
          <a:effectLst/>
        </p:spPr>
        <p:txBody>
          <a:bodyPr wrap="square" lIns="0" tIns="0" rIns="0" bIns="0" anchor="ctr">
            <a:spAutoFit/>
          </a:bodyPr>
          <a:lstStyle/>
          <a:p>
            <a:pPr algn="l" defTabSz="911529" eaLnBrk="0" hangingPunct="0">
              <a:spcBef>
                <a:spcPts val="0"/>
              </a:spcBef>
              <a:defRPr/>
            </a:pPr>
            <a:r>
              <a:rPr lang="en-US" sz="1200" dirty="0" smtClean="0">
                <a:solidFill>
                  <a:srgbClr val="000000"/>
                </a:solidFill>
              </a:rPr>
              <a:t>Alternative investments have grown faster than non-alternatives over the last 6 years and have surpassed peak 2007 levels</a:t>
            </a:r>
          </a:p>
          <a:p>
            <a:pPr algn="l" defTabSz="911529" eaLnBrk="0" hangingPunct="0">
              <a:defRPr/>
            </a:pPr>
            <a:r>
              <a:rPr lang="en-US" sz="1000" b="0" dirty="0" smtClean="0">
                <a:solidFill>
                  <a:srgbClr val="000000"/>
                </a:solidFill>
              </a:rPr>
              <a:t>Global AUM (2005 – 11)</a:t>
            </a:r>
            <a:br>
              <a:rPr lang="en-US" sz="1000" b="0" dirty="0" smtClean="0">
                <a:solidFill>
                  <a:srgbClr val="000000"/>
                </a:solidFill>
              </a:rPr>
            </a:br>
            <a:r>
              <a:rPr lang="en-US" sz="1000" b="0" dirty="0" smtClean="0">
                <a:solidFill>
                  <a:srgbClr val="000000"/>
                </a:solidFill>
              </a:rPr>
              <a:t>$ Trillion</a:t>
            </a:r>
            <a:endParaRPr lang="en-US" sz="1000" b="0" dirty="0">
              <a:solidFill>
                <a:srgbClr val="000000"/>
              </a:solidFill>
            </a:endParaRPr>
          </a:p>
        </p:txBody>
      </p:sp>
      <p:sp>
        <p:nvSpPr>
          <p:cNvPr id="22" name="Text Box 2"/>
          <p:cNvSpPr txBox="1">
            <a:spLocks noChangeArrowheads="1"/>
          </p:cNvSpPr>
          <p:nvPr/>
        </p:nvSpPr>
        <p:spPr bwMode="auto">
          <a:xfrm>
            <a:off x="7188526" y="2625503"/>
            <a:ext cx="679449" cy="1000274"/>
          </a:xfrm>
          <a:prstGeom prst="rect">
            <a:avLst/>
          </a:prstGeom>
          <a:noFill/>
          <a:ln w="9525" algn="ctr">
            <a:noFill/>
            <a:miter lim="800000"/>
            <a:headEnd/>
            <a:tailEnd/>
          </a:ln>
          <a:effectLst/>
        </p:spPr>
        <p:txBody>
          <a:bodyPr wrap="square" lIns="0" tIns="0" rIns="0" bIns="0" anchor="ctr">
            <a:spAutoFit/>
          </a:bodyPr>
          <a:lstStyle/>
          <a:p>
            <a:pPr algn="l" defTabSz="911529" eaLnBrk="0" hangingPunct="0">
              <a:defRPr/>
            </a:pPr>
            <a:r>
              <a:rPr lang="en-US" sz="1000" b="0" dirty="0" smtClean="0">
                <a:solidFill>
                  <a:srgbClr val="000000"/>
                </a:solidFill>
              </a:rPr>
              <a:t>CAGR</a:t>
            </a:r>
            <a:r>
              <a:rPr lang="en-US" sz="1000" b="0" dirty="0">
                <a:solidFill>
                  <a:srgbClr val="000000"/>
                </a:solidFill>
              </a:rPr>
              <a:t/>
            </a:r>
            <a:br>
              <a:rPr lang="en-US" sz="1000" b="0" dirty="0">
                <a:solidFill>
                  <a:srgbClr val="000000"/>
                </a:solidFill>
              </a:rPr>
            </a:br>
            <a:r>
              <a:rPr lang="en-US" sz="1000" b="0" dirty="0" smtClean="0">
                <a:solidFill>
                  <a:srgbClr val="000000"/>
                </a:solidFill>
              </a:rPr>
              <a:t>(2005 – 11)</a:t>
            </a:r>
          </a:p>
          <a:p>
            <a:pPr algn="l" defTabSz="911529" eaLnBrk="0" hangingPunct="0">
              <a:defRPr/>
            </a:pPr>
            <a:endParaRPr lang="en-US" sz="1000" b="0" dirty="0">
              <a:solidFill>
                <a:srgbClr val="000000"/>
              </a:solidFill>
            </a:endParaRPr>
          </a:p>
          <a:p>
            <a:pPr algn="l" defTabSz="911529" eaLnBrk="0" hangingPunct="0">
              <a:defRPr/>
            </a:pPr>
            <a:r>
              <a:rPr lang="en-US" sz="1000" b="0" dirty="0" smtClean="0">
                <a:solidFill>
                  <a:srgbClr val="000000"/>
                </a:solidFill>
              </a:rPr>
              <a:t>14.2%</a:t>
            </a:r>
          </a:p>
          <a:p>
            <a:pPr defTabSz="911529">
              <a:defRPr/>
            </a:pPr>
            <a:r>
              <a:rPr lang="en-US" sz="1000" b="0" dirty="0">
                <a:solidFill>
                  <a:srgbClr val="000000"/>
                </a:solidFill>
              </a:rPr>
              <a:t>1.9</a:t>
            </a:r>
            <a:r>
              <a:rPr lang="en-US" sz="1000" b="0" dirty="0" smtClean="0">
                <a:solidFill>
                  <a:srgbClr val="000000"/>
                </a:solidFill>
              </a:rPr>
              <a:t>%</a:t>
            </a:r>
            <a:endParaRPr lang="en-US" sz="1000" b="0" dirty="0">
              <a:solidFill>
                <a:srgbClr val="000000"/>
              </a:solidFill>
            </a:endParaRPr>
          </a:p>
        </p:txBody>
      </p:sp>
      <p:sp>
        <p:nvSpPr>
          <p:cNvPr id="25" name="Isosceles Triangle 24"/>
          <p:cNvSpPr/>
          <p:nvPr/>
        </p:nvSpPr>
        <p:spPr bwMode="auto">
          <a:xfrm rot="16200000">
            <a:off x="5773540" y="5180807"/>
            <a:ext cx="222250" cy="232916"/>
          </a:xfrm>
          <a:prstGeom prst="triangle">
            <a:avLst>
              <a:gd name="adj" fmla="val 47584"/>
            </a:avLst>
          </a:prstGeom>
          <a:solidFill>
            <a:srgbClr val="88ABD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26" name="TextBox 25"/>
          <p:cNvSpPr txBox="1"/>
          <p:nvPr/>
        </p:nvSpPr>
        <p:spPr>
          <a:xfrm flipH="1">
            <a:off x="5982944" y="5050299"/>
            <a:ext cx="1751002" cy="494385"/>
          </a:xfrm>
          <a:prstGeom prst="rect">
            <a:avLst/>
          </a:prstGeom>
          <a:solidFill>
            <a:srgbClr val="88ABD5"/>
          </a:solidFill>
        </p:spPr>
        <p:txBody>
          <a:bodyPr wrap="square" tIns="0" bIns="0" rtlCol="0" anchor="ctr" anchorCtr="0">
            <a:noAutofit/>
          </a:bodyPr>
          <a:lstStyle/>
          <a:p>
            <a:pPr>
              <a:spcBef>
                <a:spcPts val="0"/>
              </a:spcBef>
            </a:pPr>
            <a:r>
              <a:rPr lang="en-US" sz="800" b="0" dirty="0" smtClean="0">
                <a:solidFill>
                  <a:schemeClr val="bg1"/>
                </a:solidFill>
              </a:rPr>
              <a:t>Alternatives account for 16% of the global institutional market </a:t>
            </a:r>
            <a:br>
              <a:rPr lang="en-US" sz="800" b="0" dirty="0" smtClean="0">
                <a:solidFill>
                  <a:schemeClr val="bg1"/>
                </a:solidFill>
              </a:rPr>
            </a:br>
            <a:r>
              <a:rPr lang="en-US" sz="800" b="0" dirty="0" smtClean="0">
                <a:solidFill>
                  <a:schemeClr val="bg1"/>
                </a:solidFill>
              </a:rPr>
              <a:t>and 9% of the global retail market</a:t>
            </a:r>
            <a:endParaRPr lang="en-US" sz="800" dirty="0">
              <a:solidFill>
                <a:schemeClr val="bg1"/>
              </a:solidFill>
            </a:endParaRPr>
          </a:p>
        </p:txBody>
      </p:sp>
      <p:sp>
        <p:nvSpPr>
          <p:cNvPr id="27" name="Footer Placeholder 4"/>
          <p:cNvSpPr txBox="1">
            <a:spLocks/>
          </p:cNvSpPr>
          <p:nvPr/>
        </p:nvSpPr>
        <p:spPr>
          <a:xfrm>
            <a:off x="457200" y="6572204"/>
            <a:ext cx="4570412" cy="279446"/>
          </a:xfrm>
          <a:prstGeom prst="rect">
            <a:avLst/>
          </a:prstGeom>
        </p:spPr>
        <p:txBody>
          <a:bodyPr lIns="0" tIns="0" rIns="0" bIns="0" anchor="b" anchorCtr="0"/>
          <a:lstStyle>
            <a:defPPr>
              <a:defRPr lang="en-GB"/>
            </a:defPPr>
            <a:lvl1pPr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1pPr>
            <a:lvl2pPr marL="4572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2pPr>
            <a:lvl3pPr marL="9144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3pPr>
            <a:lvl4pPr marL="13716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4pPr>
            <a:lvl5pPr marL="18288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5pPr>
            <a:lvl6pPr marL="2286000" algn="l" defTabSz="914400" rtl="0" eaLnBrk="1" latinLnBrk="0" hangingPunct="1">
              <a:defRPr sz="1100" b="1" kern="1200">
                <a:solidFill>
                  <a:schemeClr val="tx1"/>
                </a:solidFill>
                <a:latin typeface="Arial" charset="0"/>
                <a:ea typeface="MS PGothic" pitchFamily="34" charset="-128"/>
                <a:cs typeface="+mn-cs"/>
              </a:defRPr>
            </a:lvl6pPr>
            <a:lvl7pPr marL="2743200" algn="l" defTabSz="914400" rtl="0" eaLnBrk="1" latinLnBrk="0" hangingPunct="1">
              <a:defRPr sz="1100" b="1" kern="1200">
                <a:solidFill>
                  <a:schemeClr val="tx1"/>
                </a:solidFill>
                <a:latin typeface="Arial" charset="0"/>
                <a:ea typeface="MS PGothic" pitchFamily="34" charset="-128"/>
                <a:cs typeface="+mn-cs"/>
              </a:defRPr>
            </a:lvl7pPr>
            <a:lvl8pPr marL="3200400" algn="l" defTabSz="914400" rtl="0" eaLnBrk="1" latinLnBrk="0" hangingPunct="1">
              <a:defRPr sz="1100" b="1" kern="1200">
                <a:solidFill>
                  <a:schemeClr val="tx1"/>
                </a:solidFill>
                <a:latin typeface="Arial" charset="0"/>
                <a:ea typeface="MS PGothic" pitchFamily="34" charset="-128"/>
                <a:cs typeface="+mn-cs"/>
              </a:defRPr>
            </a:lvl8pPr>
            <a:lvl9pPr marL="3657600" algn="l" defTabSz="914400" rtl="0" eaLnBrk="1" latinLnBrk="0" hangingPunct="1">
              <a:defRPr sz="1100" b="1" kern="1200">
                <a:solidFill>
                  <a:schemeClr val="tx1"/>
                </a:solidFill>
                <a:latin typeface="Arial" charset="0"/>
                <a:ea typeface="MS PGothic" pitchFamily="34" charset="-128"/>
                <a:cs typeface="+mn-cs"/>
              </a:defRPr>
            </a:lvl9pPr>
          </a:lstStyle>
          <a:p>
            <a:pPr>
              <a:spcBef>
                <a:spcPts val="0"/>
              </a:spcBef>
            </a:pPr>
            <a:r>
              <a:rPr lang="en-US" sz="800" b="0" dirty="0" smtClean="0">
                <a:latin typeface="Arial Narrow"/>
                <a:cs typeface="Arial Narrow"/>
              </a:rPr>
              <a:t>Source: Strategic Insight, McKinsey Global Asset Sizing Database</a:t>
            </a:r>
            <a:endParaRPr lang="en-US" sz="800" b="0" dirty="0">
              <a:latin typeface="Arial Narrow"/>
              <a:cs typeface="Arial Narrow"/>
            </a:endParaRPr>
          </a:p>
        </p:txBody>
      </p:sp>
      <p:sp>
        <p:nvSpPr>
          <p:cNvPr id="21" name="Text Box 8"/>
          <p:cNvSpPr txBox="1">
            <a:spLocks noChangeArrowheads="1"/>
          </p:cNvSpPr>
          <p:nvPr/>
        </p:nvSpPr>
        <p:spPr bwMode="auto">
          <a:xfrm>
            <a:off x="466484" y="1221971"/>
            <a:ext cx="9132888"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smtClean="0">
                <a:solidFill>
                  <a:srgbClr val="000000"/>
                </a:solidFill>
              </a:rPr>
              <a:t>Alternative investments </a:t>
            </a:r>
            <a:r>
              <a:rPr lang="en-US" sz="1600" b="0" dirty="0">
                <a:solidFill>
                  <a:srgbClr val="000000"/>
                </a:solidFill>
              </a:rPr>
              <a:t>grew at a compounded annual growth rate of 14% compared </a:t>
            </a:r>
            <a:r>
              <a:rPr lang="en-US" sz="1600" b="0" dirty="0" smtClean="0">
                <a:solidFill>
                  <a:srgbClr val="000000"/>
                </a:solidFill>
              </a:rPr>
              <a:t/>
            </a:r>
            <a:br>
              <a:rPr lang="en-US" sz="1600" b="0" dirty="0" smtClean="0">
                <a:solidFill>
                  <a:srgbClr val="000000"/>
                </a:solidFill>
              </a:rPr>
            </a:br>
            <a:r>
              <a:rPr lang="en-US" sz="1600" b="0" dirty="0" smtClean="0">
                <a:solidFill>
                  <a:srgbClr val="000000"/>
                </a:solidFill>
              </a:rPr>
              <a:t>to </a:t>
            </a:r>
            <a:r>
              <a:rPr lang="en-US" sz="1600" b="0" dirty="0">
                <a:solidFill>
                  <a:srgbClr val="000000"/>
                </a:solidFill>
              </a:rPr>
              <a:t>traditional assets at 2%.</a:t>
            </a:r>
          </a:p>
        </p:txBody>
      </p:sp>
      <p:sp>
        <p:nvSpPr>
          <p:cNvPr id="3" name="TextBox 2"/>
          <p:cNvSpPr txBox="1"/>
          <p:nvPr/>
        </p:nvSpPr>
        <p:spPr>
          <a:xfrm>
            <a:off x="5946395" y="3178701"/>
            <a:ext cx="1101184" cy="455148"/>
          </a:xfrm>
          <a:prstGeom prst="rect">
            <a:avLst/>
          </a:prstGeom>
          <a:solidFill>
            <a:srgbClr val="E2E2E3"/>
          </a:solidFill>
        </p:spPr>
        <p:txBody>
          <a:bodyPr wrap="square" lIns="0" tIns="45720" rIns="0" bIns="0" rtlCol="0">
            <a:noAutofit/>
          </a:bodyPr>
          <a:lstStyle/>
          <a:p>
            <a:pPr>
              <a:spcBef>
                <a:spcPts val="600"/>
              </a:spcBef>
            </a:pPr>
            <a:r>
              <a:rPr lang="en-US" sz="800" b="0" dirty="0" smtClean="0">
                <a:solidFill>
                  <a:srgbClr val="E8810D"/>
                </a:solidFill>
                <a:latin typeface="Zapf Dingbats" charset="2"/>
                <a:cs typeface="Zapf Dingbats" charset="2"/>
              </a:rPr>
              <a:t>n</a:t>
            </a:r>
            <a:r>
              <a:rPr lang="en-US" sz="1000" b="0" dirty="0" smtClean="0"/>
              <a:t> Alternatives</a:t>
            </a:r>
          </a:p>
          <a:p>
            <a:pPr>
              <a:spcBef>
                <a:spcPts val="600"/>
              </a:spcBef>
            </a:pPr>
            <a:r>
              <a:rPr lang="en-US" sz="800" b="0" dirty="0">
                <a:solidFill>
                  <a:schemeClr val="accent1"/>
                </a:solidFill>
                <a:latin typeface="Zapf Dingbats" charset="2"/>
                <a:cs typeface="Zapf Dingbats" charset="2"/>
              </a:rPr>
              <a:t>n</a:t>
            </a:r>
            <a:r>
              <a:rPr lang="en-US" sz="1000" b="0" dirty="0"/>
              <a:t> </a:t>
            </a:r>
            <a:r>
              <a:rPr lang="en-US" sz="1000" b="0" dirty="0" smtClean="0"/>
              <a:t>Non-alternatives</a:t>
            </a:r>
            <a:endParaRPr lang="en-US" sz="1000" b="0" dirty="0"/>
          </a:p>
        </p:txBody>
      </p:sp>
    </p:spTree>
    <p:extLst>
      <p:ext uri="{BB962C8B-B14F-4D97-AF65-F5344CB8AC3E}">
        <p14:creationId xmlns:p14="http://schemas.microsoft.com/office/powerpoint/2010/main" val="1788142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1185379" y="2035739"/>
            <a:ext cx="7689566" cy="3953784"/>
          </a:xfrm>
          <a:prstGeom prst="rect">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2" name="Title 1"/>
          <p:cNvSpPr>
            <a:spLocks noGrp="1"/>
          </p:cNvSpPr>
          <p:nvPr>
            <p:ph type="title"/>
          </p:nvPr>
        </p:nvSpPr>
        <p:spPr/>
        <p:txBody>
          <a:bodyPr/>
          <a:lstStyle/>
          <a:p>
            <a:r>
              <a:rPr lang="en-US" dirty="0"/>
              <a:t>Alternatives are no longer the exclusive realm of institutions</a:t>
            </a:r>
          </a:p>
        </p:txBody>
      </p:sp>
      <p:sp>
        <p:nvSpPr>
          <p:cNvPr id="5" name="Slide Number Placeholder 4"/>
          <p:cNvSpPr>
            <a:spLocks noGrp="1"/>
          </p:cNvSpPr>
          <p:nvPr>
            <p:ph type="sldNum" sz="quarter" idx="4"/>
          </p:nvPr>
        </p:nvSpPr>
        <p:spPr/>
        <p:txBody>
          <a:bodyPr/>
          <a:lstStyle/>
          <a:p>
            <a:pPr>
              <a:defRPr/>
            </a:pPr>
            <a:fld id="{47C22A0A-FE4B-4E2E-A7D7-714A5719D4FB}" type="slidenum">
              <a:rPr lang="en-US" smtClean="0">
                <a:ea typeface="+mn-ea"/>
              </a:rPr>
              <a:pPr>
                <a:defRPr/>
              </a:pPr>
              <a:t>13</a:t>
            </a:fld>
            <a:endParaRPr lang="en-US" dirty="0">
              <a:ea typeface="+mn-ea"/>
            </a:endParaRPr>
          </a:p>
        </p:txBody>
      </p:sp>
      <p:graphicFrame>
        <p:nvGraphicFramePr>
          <p:cNvPr id="8" name="Chart 7"/>
          <p:cNvGraphicFramePr/>
          <p:nvPr>
            <p:extLst>
              <p:ext uri="{D42A27DB-BD31-4B8C-83A1-F6EECF244321}">
                <p14:modId xmlns:p14="http://schemas.microsoft.com/office/powerpoint/2010/main" val="200247861"/>
              </p:ext>
            </p:extLst>
          </p:nvPr>
        </p:nvGraphicFramePr>
        <p:xfrm>
          <a:off x="1594991" y="3443092"/>
          <a:ext cx="3266544" cy="198243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Box 2"/>
          <p:cNvSpPr txBox="1">
            <a:spLocks noChangeArrowheads="1"/>
          </p:cNvSpPr>
          <p:nvPr/>
        </p:nvSpPr>
        <p:spPr bwMode="auto">
          <a:xfrm>
            <a:off x="1377994" y="2227323"/>
            <a:ext cx="7438821" cy="184666"/>
          </a:xfrm>
          <a:prstGeom prst="rect">
            <a:avLst/>
          </a:prstGeom>
          <a:noFill/>
          <a:ln w="9525" algn="ctr">
            <a:noFill/>
            <a:miter lim="800000"/>
            <a:headEnd/>
            <a:tailEnd/>
          </a:ln>
          <a:effectLst/>
        </p:spPr>
        <p:txBody>
          <a:bodyPr wrap="square" lIns="0" tIns="0" rIns="0" bIns="0" anchor="ctr">
            <a:spAutoFit/>
          </a:bodyPr>
          <a:lstStyle/>
          <a:p>
            <a:pPr algn="l" defTabSz="911529" eaLnBrk="0" hangingPunct="0">
              <a:spcBef>
                <a:spcPts val="0"/>
              </a:spcBef>
              <a:defRPr/>
            </a:pPr>
            <a:r>
              <a:rPr lang="en-US" sz="1200" dirty="0" smtClean="0">
                <a:solidFill>
                  <a:srgbClr val="000000"/>
                </a:solidFill>
              </a:rPr>
              <a:t>Alternatives are experiencing strong growth in the retail market, particularly in U.S. mutual funds</a:t>
            </a:r>
          </a:p>
        </p:txBody>
      </p:sp>
      <p:sp>
        <p:nvSpPr>
          <p:cNvPr id="15" name="Footer Placeholder 4"/>
          <p:cNvSpPr txBox="1">
            <a:spLocks/>
          </p:cNvSpPr>
          <p:nvPr/>
        </p:nvSpPr>
        <p:spPr>
          <a:xfrm>
            <a:off x="457200" y="5976735"/>
            <a:ext cx="6261263" cy="874915"/>
          </a:xfrm>
          <a:prstGeom prst="rect">
            <a:avLst/>
          </a:prstGeom>
        </p:spPr>
        <p:txBody>
          <a:bodyPr lIns="0" tIns="0" rIns="0" bIns="0" anchor="b" anchorCtr="0"/>
          <a:lstStyle>
            <a:defPPr>
              <a:defRPr lang="en-GB"/>
            </a:defPPr>
            <a:lvl1pPr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1pPr>
            <a:lvl2pPr marL="4572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2pPr>
            <a:lvl3pPr marL="9144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3pPr>
            <a:lvl4pPr marL="13716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4pPr>
            <a:lvl5pPr marL="18288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5pPr>
            <a:lvl6pPr marL="2286000" algn="l" defTabSz="914400" rtl="0" eaLnBrk="1" latinLnBrk="0" hangingPunct="1">
              <a:defRPr sz="1100" b="1" kern="1200">
                <a:solidFill>
                  <a:schemeClr val="tx1"/>
                </a:solidFill>
                <a:latin typeface="Arial" charset="0"/>
                <a:ea typeface="MS PGothic" pitchFamily="34" charset="-128"/>
                <a:cs typeface="+mn-cs"/>
              </a:defRPr>
            </a:lvl6pPr>
            <a:lvl7pPr marL="2743200" algn="l" defTabSz="914400" rtl="0" eaLnBrk="1" latinLnBrk="0" hangingPunct="1">
              <a:defRPr sz="1100" b="1" kern="1200">
                <a:solidFill>
                  <a:schemeClr val="tx1"/>
                </a:solidFill>
                <a:latin typeface="Arial" charset="0"/>
                <a:ea typeface="MS PGothic" pitchFamily="34" charset="-128"/>
                <a:cs typeface="+mn-cs"/>
              </a:defRPr>
            </a:lvl7pPr>
            <a:lvl8pPr marL="3200400" algn="l" defTabSz="914400" rtl="0" eaLnBrk="1" latinLnBrk="0" hangingPunct="1">
              <a:defRPr sz="1100" b="1" kern="1200">
                <a:solidFill>
                  <a:schemeClr val="tx1"/>
                </a:solidFill>
                <a:latin typeface="Arial" charset="0"/>
                <a:ea typeface="MS PGothic" pitchFamily="34" charset="-128"/>
                <a:cs typeface="+mn-cs"/>
              </a:defRPr>
            </a:lvl8pPr>
            <a:lvl9pPr marL="3657600" algn="l" defTabSz="914400" rtl="0" eaLnBrk="1" latinLnBrk="0" hangingPunct="1">
              <a:defRPr sz="1100" b="1" kern="1200">
                <a:solidFill>
                  <a:schemeClr val="tx1"/>
                </a:solidFill>
                <a:latin typeface="Arial" charset="0"/>
                <a:ea typeface="MS PGothic" pitchFamily="34" charset="-128"/>
                <a:cs typeface="+mn-cs"/>
              </a:defRPr>
            </a:lvl9pPr>
          </a:lstStyle>
          <a:p>
            <a:r>
              <a:rPr lang="en-US" sz="800" b="0" baseline="30000" dirty="0" smtClean="0">
                <a:latin typeface="Arial Narrow"/>
                <a:cs typeface="Arial Narrow"/>
              </a:rPr>
              <a:t>1</a:t>
            </a:r>
            <a:r>
              <a:rPr lang="en-US" sz="800" b="0" dirty="0" smtClean="0">
                <a:latin typeface="Arial Narrow"/>
                <a:cs typeface="Arial Narrow"/>
              </a:rPr>
              <a:t>Alternatives includes absolute return, commodities, currency trading, dedicated short bias, equity energy, leveraged strategies (both long and inverse), managed futures, market neutral, multi-strategy alternatives, natural resources, options arbitrage, precious metals, real estate and volatility strategies; excludes distressed debt.</a:t>
            </a:r>
          </a:p>
          <a:p>
            <a:r>
              <a:rPr lang="en-US" sz="800" b="0" baseline="30000" dirty="0" smtClean="0">
                <a:latin typeface="Arial Narrow"/>
                <a:cs typeface="Arial Narrow"/>
              </a:rPr>
              <a:t>2</a:t>
            </a:r>
            <a:r>
              <a:rPr lang="en-US" sz="800" b="0" dirty="0" smtClean="0">
                <a:latin typeface="Arial Narrow"/>
                <a:cs typeface="Arial Narrow"/>
              </a:rPr>
              <a:t>Includes mutual funds, closed-end funds, ETFs and UCITs structures, and excludes limited partnerships and separately managed accounts.</a:t>
            </a:r>
          </a:p>
          <a:p>
            <a:r>
              <a:rPr lang="en-US" sz="800" b="0" dirty="0" smtClean="0">
                <a:latin typeface="Arial Narrow"/>
                <a:cs typeface="Arial Narrow"/>
              </a:rPr>
              <a:t>Source: McKinsey/Institutional Investor Global Survey on Institutional Investing, 2011</a:t>
            </a:r>
            <a:endParaRPr lang="en-US" sz="800" b="0" dirty="0">
              <a:latin typeface="Arial Narrow"/>
              <a:cs typeface="Arial Narrow"/>
            </a:endParaRPr>
          </a:p>
        </p:txBody>
      </p:sp>
      <p:graphicFrame>
        <p:nvGraphicFramePr>
          <p:cNvPr id="23" name="Chart 22"/>
          <p:cNvGraphicFramePr/>
          <p:nvPr>
            <p:extLst>
              <p:ext uri="{D42A27DB-BD31-4B8C-83A1-F6EECF244321}">
                <p14:modId xmlns:p14="http://schemas.microsoft.com/office/powerpoint/2010/main" val="575997325"/>
              </p:ext>
            </p:extLst>
          </p:nvPr>
        </p:nvGraphicFramePr>
        <p:xfrm>
          <a:off x="5364462" y="2968978"/>
          <a:ext cx="3266544" cy="2456550"/>
        </p:xfrm>
        <a:graphic>
          <a:graphicData uri="http://schemas.openxmlformats.org/drawingml/2006/chart">
            <c:chart xmlns:c="http://schemas.openxmlformats.org/drawingml/2006/chart" xmlns:r="http://schemas.openxmlformats.org/officeDocument/2006/relationships" r:id="rId4"/>
          </a:graphicData>
        </a:graphic>
      </p:graphicFrame>
      <p:sp>
        <p:nvSpPr>
          <p:cNvPr id="24" name="Right Arrow 23"/>
          <p:cNvSpPr/>
          <p:nvPr/>
        </p:nvSpPr>
        <p:spPr bwMode="auto">
          <a:xfrm rot="20749702">
            <a:off x="2036303" y="3767323"/>
            <a:ext cx="2037645" cy="136241"/>
          </a:xfrm>
          <a:prstGeom prst="rightArrow">
            <a:avLst/>
          </a:prstGeom>
          <a:solidFill>
            <a:srgbClr val="6D6E7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28" charset="0"/>
              </a:rPr>
              <a:t>   </a:t>
            </a:r>
            <a:endParaRPr kumimoji="0" lang="en-US" sz="1100" b="1" i="0" u="none" strike="noStrike" cap="none" normalizeH="0" baseline="0" dirty="0">
              <a:ln>
                <a:noFill/>
              </a:ln>
              <a:solidFill>
                <a:schemeClr val="tx1"/>
              </a:solidFill>
              <a:effectLst/>
              <a:latin typeface="Arial" pitchFamily="-28" charset="0"/>
            </a:endParaRPr>
          </a:p>
        </p:txBody>
      </p:sp>
      <p:sp>
        <p:nvSpPr>
          <p:cNvPr id="26" name="TextBox 25"/>
          <p:cNvSpPr txBox="1"/>
          <p:nvPr/>
        </p:nvSpPr>
        <p:spPr>
          <a:xfrm>
            <a:off x="2710808" y="3543958"/>
            <a:ext cx="1044222" cy="215444"/>
          </a:xfrm>
          <a:prstGeom prst="rect">
            <a:avLst/>
          </a:prstGeom>
          <a:noFill/>
        </p:spPr>
        <p:txBody>
          <a:bodyPr wrap="square" rtlCol="0">
            <a:spAutoFit/>
          </a:bodyPr>
          <a:lstStyle/>
          <a:p>
            <a:pPr defTabSz="911529">
              <a:defRPr/>
            </a:pPr>
            <a:r>
              <a:rPr lang="en-US" sz="800" dirty="0" smtClean="0">
                <a:solidFill>
                  <a:srgbClr val="807F83"/>
                </a:solidFill>
              </a:rPr>
              <a:t>+21% p.a.</a:t>
            </a:r>
            <a:endParaRPr lang="en-US" sz="800" dirty="0">
              <a:solidFill>
                <a:srgbClr val="807F83"/>
              </a:solidFill>
            </a:endParaRPr>
          </a:p>
        </p:txBody>
      </p:sp>
      <p:sp>
        <p:nvSpPr>
          <p:cNvPr id="27" name="TextBox 26"/>
          <p:cNvSpPr txBox="1"/>
          <p:nvPr/>
        </p:nvSpPr>
        <p:spPr>
          <a:xfrm>
            <a:off x="6495322" y="2809143"/>
            <a:ext cx="1044222" cy="215444"/>
          </a:xfrm>
          <a:prstGeom prst="rect">
            <a:avLst/>
          </a:prstGeom>
          <a:noFill/>
        </p:spPr>
        <p:txBody>
          <a:bodyPr wrap="square" rtlCol="0">
            <a:spAutoFit/>
          </a:bodyPr>
          <a:lstStyle/>
          <a:p>
            <a:pPr algn="ctr" defTabSz="911529">
              <a:defRPr/>
            </a:pPr>
            <a:r>
              <a:rPr lang="en-US" sz="800" dirty="0" smtClean="0">
                <a:solidFill>
                  <a:srgbClr val="807F83"/>
                </a:solidFill>
              </a:rPr>
              <a:t>+11% p.a.</a:t>
            </a:r>
            <a:endParaRPr lang="en-US" sz="800" dirty="0">
              <a:solidFill>
                <a:srgbClr val="807F83"/>
              </a:solidFill>
            </a:endParaRPr>
          </a:p>
        </p:txBody>
      </p:sp>
      <p:sp>
        <p:nvSpPr>
          <p:cNvPr id="30" name="TextBox 29"/>
          <p:cNvSpPr txBox="1"/>
          <p:nvPr/>
        </p:nvSpPr>
        <p:spPr>
          <a:xfrm>
            <a:off x="1756720" y="5584724"/>
            <a:ext cx="2938264" cy="123111"/>
          </a:xfrm>
          <a:prstGeom prst="rect">
            <a:avLst/>
          </a:prstGeom>
          <a:noFill/>
        </p:spPr>
        <p:txBody>
          <a:bodyPr wrap="square" lIns="0" tIns="0" rIns="0" bIns="0" rtlCol="0">
            <a:spAutoFit/>
          </a:bodyPr>
          <a:lstStyle/>
          <a:p>
            <a:pPr algn="ctr"/>
            <a:r>
              <a:rPr lang="en-US" sz="800" b="0" dirty="0" smtClean="0">
                <a:solidFill>
                  <a:srgbClr val="000000"/>
                </a:solidFill>
              </a:rPr>
              <a:t>Share of all long-term retail fund AUM</a:t>
            </a:r>
            <a:r>
              <a:rPr lang="en-US" sz="800" b="0" baseline="30000" dirty="0" smtClean="0">
                <a:solidFill>
                  <a:srgbClr val="000000"/>
                </a:solidFill>
              </a:rPr>
              <a:t>2</a:t>
            </a:r>
            <a:endParaRPr lang="en-US" sz="800" b="0" baseline="30000" dirty="0">
              <a:solidFill>
                <a:srgbClr val="000000"/>
              </a:solidFill>
            </a:endParaRPr>
          </a:p>
        </p:txBody>
      </p:sp>
      <p:sp>
        <p:nvSpPr>
          <p:cNvPr id="31" name="TextBox 30"/>
          <p:cNvSpPr txBox="1"/>
          <p:nvPr/>
        </p:nvSpPr>
        <p:spPr>
          <a:xfrm>
            <a:off x="1822971" y="5393497"/>
            <a:ext cx="283633" cy="169277"/>
          </a:xfrm>
          <a:prstGeom prst="rect">
            <a:avLst/>
          </a:prstGeom>
          <a:noFill/>
        </p:spPr>
        <p:txBody>
          <a:bodyPr wrap="square" lIns="0" tIns="0" rIns="0" bIns="45720" rtlCol="0">
            <a:spAutoFit/>
          </a:bodyPr>
          <a:lstStyle/>
          <a:p>
            <a:pPr algn="ctr"/>
            <a:r>
              <a:rPr lang="en-US" sz="800" b="0" dirty="0" smtClean="0"/>
              <a:t>3%</a:t>
            </a:r>
            <a:endParaRPr lang="en-US" sz="800" b="0" dirty="0"/>
          </a:p>
        </p:txBody>
      </p:sp>
      <p:sp>
        <p:nvSpPr>
          <p:cNvPr id="32" name="TextBox 31"/>
          <p:cNvSpPr txBox="1"/>
          <p:nvPr/>
        </p:nvSpPr>
        <p:spPr>
          <a:xfrm>
            <a:off x="2242401" y="5393497"/>
            <a:ext cx="283633" cy="169277"/>
          </a:xfrm>
          <a:prstGeom prst="rect">
            <a:avLst/>
          </a:prstGeom>
          <a:noFill/>
        </p:spPr>
        <p:txBody>
          <a:bodyPr wrap="square" lIns="0" tIns="0" rIns="0" bIns="45720" rtlCol="0">
            <a:spAutoFit/>
          </a:bodyPr>
          <a:lstStyle/>
          <a:p>
            <a:pPr algn="ctr"/>
            <a:r>
              <a:rPr lang="en-US" sz="800" b="0" dirty="0" smtClean="0"/>
              <a:t>4%</a:t>
            </a:r>
            <a:endParaRPr lang="en-US" sz="800" b="0" dirty="0"/>
          </a:p>
        </p:txBody>
      </p:sp>
      <p:sp>
        <p:nvSpPr>
          <p:cNvPr id="33" name="TextBox 32"/>
          <p:cNvSpPr txBox="1"/>
          <p:nvPr/>
        </p:nvSpPr>
        <p:spPr>
          <a:xfrm>
            <a:off x="2655318" y="5393497"/>
            <a:ext cx="283633" cy="169277"/>
          </a:xfrm>
          <a:prstGeom prst="rect">
            <a:avLst/>
          </a:prstGeom>
          <a:noFill/>
        </p:spPr>
        <p:txBody>
          <a:bodyPr wrap="square" lIns="0" tIns="0" rIns="0" bIns="45720" rtlCol="0">
            <a:spAutoFit/>
          </a:bodyPr>
          <a:lstStyle/>
          <a:p>
            <a:pPr algn="ctr"/>
            <a:r>
              <a:rPr lang="en-US" sz="800" b="0" dirty="0" smtClean="0"/>
              <a:t>4%</a:t>
            </a:r>
            <a:endParaRPr lang="en-US" sz="800" b="0" dirty="0"/>
          </a:p>
        </p:txBody>
      </p:sp>
      <p:sp>
        <p:nvSpPr>
          <p:cNvPr id="34" name="TextBox 33"/>
          <p:cNvSpPr txBox="1"/>
          <p:nvPr/>
        </p:nvSpPr>
        <p:spPr>
          <a:xfrm>
            <a:off x="3087774" y="5393497"/>
            <a:ext cx="283633" cy="169277"/>
          </a:xfrm>
          <a:prstGeom prst="rect">
            <a:avLst/>
          </a:prstGeom>
          <a:noFill/>
        </p:spPr>
        <p:txBody>
          <a:bodyPr wrap="square" lIns="0" tIns="0" rIns="0" bIns="45720" rtlCol="0">
            <a:spAutoFit/>
          </a:bodyPr>
          <a:lstStyle/>
          <a:p>
            <a:pPr algn="ctr"/>
            <a:r>
              <a:rPr lang="en-US" sz="800" b="0" dirty="0"/>
              <a:t>5</a:t>
            </a:r>
            <a:r>
              <a:rPr lang="en-US" sz="800" b="0" dirty="0" smtClean="0"/>
              <a:t>%</a:t>
            </a:r>
            <a:endParaRPr lang="en-US" sz="800" b="0" dirty="0"/>
          </a:p>
        </p:txBody>
      </p:sp>
      <p:sp>
        <p:nvSpPr>
          <p:cNvPr id="35" name="TextBox 34"/>
          <p:cNvSpPr txBox="1"/>
          <p:nvPr/>
        </p:nvSpPr>
        <p:spPr>
          <a:xfrm>
            <a:off x="3507203" y="5393497"/>
            <a:ext cx="283633" cy="169277"/>
          </a:xfrm>
          <a:prstGeom prst="rect">
            <a:avLst/>
          </a:prstGeom>
          <a:noFill/>
        </p:spPr>
        <p:txBody>
          <a:bodyPr wrap="square" lIns="0" tIns="0" rIns="0" bIns="45720" rtlCol="0">
            <a:spAutoFit/>
          </a:bodyPr>
          <a:lstStyle/>
          <a:p>
            <a:pPr algn="ctr"/>
            <a:r>
              <a:rPr lang="en-US" sz="800" b="0" dirty="0" smtClean="0"/>
              <a:t>6%</a:t>
            </a:r>
            <a:endParaRPr lang="en-US" sz="800" b="0" dirty="0"/>
          </a:p>
        </p:txBody>
      </p:sp>
      <p:sp>
        <p:nvSpPr>
          <p:cNvPr id="36" name="TextBox 35"/>
          <p:cNvSpPr txBox="1"/>
          <p:nvPr/>
        </p:nvSpPr>
        <p:spPr>
          <a:xfrm>
            <a:off x="3939659" y="5393497"/>
            <a:ext cx="283633" cy="169277"/>
          </a:xfrm>
          <a:prstGeom prst="rect">
            <a:avLst/>
          </a:prstGeom>
          <a:noFill/>
        </p:spPr>
        <p:txBody>
          <a:bodyPr wrap="square" lIns="0" tIns="0" rIns="0" bIns="45720" rtlCol="0">
            <a:spAutoFit/>
          </a:bodyPr>
          <a:lstStyle/>
          <a:p>
            <a:pPr algn="ctr"/>
            <a:r>
              <a:rPr lang="en-US" sz="800" b="0" dirty="0" smtClean="0"/>
              <a:t>6%</a:t>
            </a:r>
            <a:endParaRPr lang="en-US" sz="800" b="0" dirty="0"/>
          </a:p>
        </p:txBody>
      </p:sp>
      <p:sp>
        <p:nvSpPr>
          <p:cNvPr id="37" name="TextBox 36"/>
          <p:cNvSpPr txBox="1"/>
          <p:nvPr/>
        </p:nvSpPr>
        <p:spPr>
          <a:xfrm>
            <a:off x="4339550" y="5393497"/>
            <a:ext cx="283633" cy="169277"/>
          </a:xfrm>
          <a:prstGeom prst="rect">
            <a:avLst/>
          </a:prstGeom>
          <a:noFill/>
        </p:spPr>
        <p:txBody>
          <a:bodyPr wrap="square" lIns="0" tIns="0" rIns="0" bIns="45720" rtlCol="0">
            <a:spAutoFit/>
          </a:bodyPr>
          <a:lstStyle/>
          <a:p>
            <a:pPr algn="ctr"/>
            <a:r>
              <a:rPr lang="en-US" sz="800" b="0" dirty="0" smtClean="0"/>
              <a:t>7%</a:t>
            </a:r>
            <a:endParaRPr lang="en-US" sz="800" b="0" dirty="0"/>
          </a:p>
        </p:txBody>
      </p:sp>
      <p:sp>
        <p:nvSpPr>
          <p:cNvPr id="38" name="TextBox 37"/>
          <p:cNvSpPr txBox="1"/>
          <p:nvPr/>
        </p:nvSpPr>
        <p:spPr>
          <a:xfrm>
            <a:off x="5595970" y="5393497"/>
            <a:ext cx="283633" cy="169277"/>
          </a:xfrm>
          <a:prstGeom prst="rect">
            <a:avLst/>
          </a:prstGeom>
          <a:noFill/>
        </p:spPr>
        <p:txBody>
          <a:bodyPr wrap="square" lIns="0" tIns="0" rIns="0" bIns="45720" rtlCol="0">
            <a:spAutoFit/>
          </a:bodyPr>
          <a:lstStyle/>
          <a:p>
            <a:pPr algn="ctr"/>
            <a:r>
              <a:rPr lang="en-US" sz="800" b="0" dirty="0"/>
              <a:t>8</a:t>
            </a:r>
            <a:r>
              <a:rPr lang="en-US" sz="800" b="0" dirty="0" smtClean="0"/>
              <a:t>%</a:t>
            </a:r>
            <a:endParaRPr lang="en-US" sz="800" b="0" dirty="0"/>
          </a:p>
        </p:txBody>
      </p:sp>
      <p:sp>
        <p:nvSpPr>
          <p:cNvPr id="39" name="TextBox 38"/>
          <p:cNvSpPr txBox="1"/>
          <p:nvPr/>
        </p:nvSpPr>
        <p:spPr>
          <a:xfrm>
            <a:off x="6015400" y="5393497"/>
            <a:ext cx="283633" cy="169277"/>
          </a:xfrm>
          <a:prstGeom prst="rect">
            <a:avLst/>
          </a:prstGeom>
          <a:noFill/>
        </p:spPr>
        <p:txBody>
          <a:bodyPr wrap="square" lIns="0" tIns="0" rIns="0" bIns="45720" rtlCol="0">
            <a:spAutoFit/>
          </a:bodyPr>
          <a:lstStyle/>
          <a:p>
            <a:pPr algn="ctr"/>
            <a:r>
              <a:rPr lang="en-US" sz="800" b="0" dirty="0" smtClean="0"/>
              <a:t>10%</a:t>
            </a:r>
            <a:endParaRPr lang="en-US" sz="800" b="0" dirty="0"/>
          </a:p>
        </p:txBody>
      </p:sp>
      <p:sp>
        <p:nvSpPr>
          <p:cNvPr id="40" name="TextBox 39"/>
          <p:cNvSpPr txBox="1"/>
          <p:nvPr/>
        </p:nvSpPr>
        <p:spPr>
          <a:xfrm>
            <a:off x="6434830" y="5393497"/>
            <a:ext cx="283633" cy="169277"/>
          </a:xfrm>
          <a:prstGeom prst="rect">
            <a:avLst/>
          </a:prstGeom>
          <a:noFill/>
        </p:spPr>
        <p:txBody>
          <a:bodyPr wrap="square" lIns="0" tIns="0" rIns="0" bIns="45720" rtlCol="0">
            <a:spAutoFit/>
          </a:bodyPr>
          <a:lstStyle/>
          <a:p>
            <a:pPr algn="ctr"/>
            <a:r>
              <a:rPr lang="en-US" sz="800" b="0" dirty="0" smtClean="0"/>
              <a:t>11%</a:t>
            </a:r>
            <a:endParaRPr lang="en-US" sz="800" b="0" dirty="0"/>
          </a:p>
        </p:txBody>
      </p:sp>
      <p:sp>
        <p:nvSpPr>
          <p:cNvPr id="41" name="TextBox 40"/>
          <p:cNvSpPr txBox="1"/>
          <p:nvPr/>
        </p:nvSpPr>
        <p:spPr>
          <a:xfrm>
            <a:off x="6860773" y="5393497"/>
            <a:ext cx="283633" cy="169277"/>
          </a:xfrm>
          <a:prstGeom prst="rect">
            <a:avLst/>
          </a:prstGeom>
          <a:noFill/>
        </p:spPr>
        <p:txBody>
          <a:bodyPr wrap="square" lIns="0" tIns="0" rIns="0" bIns="45720" rtlCol="0">
            <a:spAutoFit/>
          </a:bodyPr>
          <a:lstStyle/>
          <a:p>
            <a:pPr algn="ctr"/>
            <a:r>
              <a:rPr lang="en-US" sz="800" b="0" dirty="0" smtClean="0"/>
              <a:t>12%</a:t>
            </a:r>
            <a:endParaRPr lang="en-US" sz="800" b="0" dirty="0"/>
          </a:p>
        </p:txBody>
      </p:sp>
      <p:sp>
        <p:nvSpPr>
          <p:cNvPr id="42" name="TextBox 41"/>
          <p:cNvSpPr txBox="1"/>
          <p:nvPr/>
        </p:nvSpPr>
        <p:spPr>
          <a:xfrm>
            <a:off x="7280202" y="5393497"/>
            <a:ext cx="283633" cy="169277"/>
          </a:xfrm>
          <a:prstGeom prst="rect">
            <a:avLst/>
          </a:prstGeom>
          <a:noFill/>
        </p:spPr>
        <p:txBody>
          <a:bodyPr wrap="square" lIns="0" tIns="0" rIns="0" bIns="45720" rtlCol="0">
            <a:spAutoFit/>
          </a:bodyPr>
          <a:lstStyle/>
          <a:p>
            <a:pPr algn="ctr"/>
            <a:r>
              <a:rPr lang="en-US" sz="800" b="0" dirty="0" smtClean="0"/>
              <a:t>11%</a:t>
            </a:r>
            <a:endParaRPr lang="en-US" sz="800" b="0" dirty="0"/>
          </a:p>
        </p:txBody>
      </p:sp>
      <p:sp>
        <p:nvSpPr>
          <p:cNvPr id="43" name="TextBox 42"/>
          <p:cNvSpPr txBox="1"/>
          <p:nvPr/>
        </p:nvSpPr>
        <p:spPr>
          <a:xfrm>
            <a:off x="7706145" y="5393497"/>
            <a:ext cx="283633" cy="169277"/>
          </a:xfrm>
          <a:prstGeom prst="rect">
            <a:avLst/>
          </a:prstGeom>
          <a:noFill/>
        </p:spPr>
        <p:txBody>
          <a:bodyPr wrap="square" lIns="0" tIns="0" rIns="0" bIns="45720" rtlCol="0">
            <a:spAutoFit/>
          </a:bodyPr>
          <a:lstStyle/>
          <a:p>
            <a:pPr algn="ctr"/>
            <a:r>
              <a:rPr lang="en-US" sz="800" b="0" dirty="0" smtClean="0"/>
              <a:t>11%</a:t>
            </a:r>
            <a:endParaRPr lang="en-US" sz="800" b="0" dirty="0"/>
          </a:p>
        </p:txBody>
      </p:sp>
      <p:sp>
        <p:nvSpPr>
          <p:cNvPr id="44" name="TextBox 43"/>
          <p:cNvSpPr txBox="1"/>
          <p:nvPr/>
        </p:nvSpPr>
        <p:spPr>
          <a:xfrm>
            <a:off x="8119062" y="5393497"/>
            <a:ext cx="283633" cy="169277"/>
          </a:xfrm>
          <a:prstGeom prst="rect">
            <a:avLst/>
          </a:prstGeom>
          <a:noFill/>
        </p:spPr>
        <p:txBody>
          <a:bodyPr wrap="square" lIns="0" tIns="0" rIns="0" bIns="45720" rtlCol="0">
            <a:spAutoFit/>
          </a:bodyPr>
          <a:lstStyle/>
          <a:p>
            <a:pPr algn="ctr"/>
            <a:r>
              <a:rPr lang="en-US" sz="800" b="0" dirty="0" smtClean="0"/>
              <a:t>10%</a:t>
            </a:r>
            <a:endParaRPr lang="en-US" sz="800" b="0" dirty="0"/>
          </a:p>
        </p:txBody>
      </p:sp>
      <p:sp>
        <p:nvSpPr>
          <p:cNvPr id="3" name="TextBox 2"/>
          <p:cNvSpPr txBox="1"/>
          <p:nvPr/>
        </p:nvSpPr>
        <p:spPr>
          <a:xfrm>
            <a:off x="1409575" y="2743200"/>
            <a:ext cx="1259840" cy="261610"/>
          </a:xfrm>
          <a:prstGeom prst="rect">
            <a:avLst/>
          </a:prstGeom>
          <a:noFill/>
        </p:spPr>
        <p:txBody>
          <a:bodyPr wrap="square" rtlCol="0">
            <a:spAutoFit/>
          </a:bodyPr>
          <a:lstStyle/>
          <a:p>
            <a:r>
              <a:rPr lang="en-US" dirty="0" smtClean="0"/>
              <a:t>U.S.</a:t>
            </a:r>
            <a:endParaRPr lang="en-US" dirty="0"/>
          </a:p>
        </p:txBody>
      </p:sp>
      <p:sp>
        <p:nvSpPr>
          <p:cNvPr id="45" name="TextBox 44"/>
          <p:cNvSpPr txBox="1"/>
          <p:nvPr/>
        </p:nvSpPr>
        <p:spPr>
          <a:xfrm>
            <a:off x="5210091" y="2743200"/>
            <a:ext cx="1259840" cy="261610"/>
          </a:xfrm>
          <a:prstGeom prst="rect">
            <a:avLst/>
          </a:prstGeom>
          <a:noFill/>
        </p:spPr>
        <p:txBody>
          <a:bodyPr wrap="square" rtlCol="0">
            <a:spAutoFit/>
          </a:bodyPr>
          <a:lstStyle/>
          <a:p>
            <a:r>
              <a:rPr lang="en-US" dirty="0" smtClean="0"/>
              <a:t>Non-U.S.</a:t>
            </a:r>
            <a:endParaRPr lang="en-US" dirty="0"/>
          </a:p>
        </p:txBody>
      </p:sp>
      <p:sp>
        <p:nvSpPr>
          <p:cNvPr id="46" name="Text Box 8"/>
          <p:cNvSpPr txBox="1">
            <a:spLocks noChangeArrowheads="1"/>
          </p:cNvSpPr>
          <p:nvPr/>
        </p:nvSpPr>
        <p:spPr bwMode="auto">
          <a:xfrm>
            <a:off x="466484" y="1237365"/>
            <a:ext cx="7754194"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Through mutual funds, retail investors are now adopting alternative investment styles and strategies.</a:t>
            </a:r>
          </a:p>
        </p:txBody>
      </p:sp>
      <p:sp>
        <p:nvSpPr>
          <p:cNvPr id="48" name="TextBox 47"/>
          <p:cNvSpPr txBox="1"/>
          <p:nvPr/>
        </p:nvSpPr>
        <p:spPr>
          <a:xfrm>
            <a:off x="5512020" y="5584724"/>
            <a:ext cx="2938264" cy="123111"/>
          </a:xfrm>
          <a:prstGeom prst="rect">
            <a:avLst/>
          </a:prstGeom>
          <a:noFill/>
        </p:spPr>
        <p:txBody>
          <a:bodyPr wrap="square" lIns="0" tIns="0" rIns="0" bIns="0" rtlCol="0">
            <a:spAutoFit/>
          </a:bodyPr>
          <a:lstStyle/>
          <a:p>
            <a:pPr algn="ctr"/>
            <a:r>
              <a:rPr lang="en-US" sz="800" b="0" dirty="0" smtClean="0">
                <a:solidFill>
                  <a:srgbClr val="000000"/>
                </a:solidFill>
              </a:rPr>
              <a:t>Share of all long-term retail fund AUM</a:t>
            </a:r>
            <a:r>
              <a:rPr lang="en-US" sz="800" b="0" baseline="30000" dirty="0" smtClean="0">
                <a:solidFill>
                  <a:srgbClr val="000000"/>
                </a:solidFill>
              </a:rPr>
              <a:t>2</a:t>
            </a:r>
            <a:endParaRPr lang="en-US" sz="800" b="0" baseline="30000" dirty="0">
              <a:solidFill>
                <a:srgbClr val="000000"/>
              </a:solidFill>
            </a:endParaRPr>
          </a:p>
        </p:txBody>
      </p:sp>
      <p:sp>
        <p:nvSpPr>
          <p:cNvPr id="49" name="Rectangle 48"/>
          <p:cNvSpPr/>
          <p:nvPr/>
        </p:nvSpPr>
        <p:spPr>
          <a:xfrm rot="16200000">
            <a:off x="4530392" y="4213034"/>
            <a:ext cx="1714978" cy="215444"/>
          </a:xfrm>
          <a:prstGeom prst="rect">
            <a:avLst/>
          </a:prstGeom>
        </p:spPr>
        <p:txBody>
          <a:bodyPr wrap="square">
            <a:spAutoFit/>
          </a:bodyPr>
          <a:lstStyle/>
          <a:p>
            <a:pPr algn="ctr" defTabSz="911529">
              <a:defRPr/>
            </a:pPr>
            <a:r>
              <a:rPr lang="en-US" sz="800" b="0" dirty="0">
                <a:solidFill>
                  <a:srgbClr val="000000"/>
                </a:solidFill>
              </a:rPr>
              <a:t>Retail </a:t>
            </a:r>
            <a:r>
              <a:rPr lang="en-US" sz="800" b="0" dirty="0" smtClean="0">
                <a:solidFill>
                  <a:srgbClr val="000000"/>
                </a:solidFill>
              </a:rPr>
              <a:t>alternative</a:t>
            </a:r>
            <a:r>
              <a:rPr lang="en-US" sz="800" b="0" baseline="30000" dirty="0" smtClean="0">
                <a:solidFill>
                  <a:srgbClr val="000000"/>
                </a:solidFill>
              </a:rPr>
              <a:t>1</a:t>
            </a:r>
            <a:r>
              <a:rPr lang="en-US" sz="800" b="0" dirty="0">
                <a:solidFill>
                  <a:srgbClr val="000000"/>
                </a:solidFill>
              </a:rPr>
              <a:t> </a:t>
            </a:r>
            <a:r>
              <a:rPr lang="en-US" sz="800" b="0" dirty="0" smtClean="0">
                <a:solidFill>
                  <a:srgbClr val="000000"/>
                </a:solidFill>
              </a:rPr>
              <a:t>AUM</a:t>
            </a:r>
            <a:r>
              <a:rPr lang="en-US" sz="800" b="0" dirty="0">
                <a:solidFill>
                  <a:srgbClr val="000000"/>
                </a:solidFill>
              </a:rPr>
              <a:t>, $ billion</a:t>
            </a:r>
          </a:p>
        </p:txBody>
      </p:sp>
      <p:sp>
        <p:nvSpPr>
          <p:cNvPr id="50" name="Rectangle 49"/>
          <p:cNvSpPr/>
          <p:nvPr/>
        </p:nvSpPr>
        <p:spPr>
          <a:xfrm rot="16200000">
            <a:off x="770406" y="4213034"/>
            <a:ext cx="1714978" cy="215444"/>
          </a:xfrm>
          <a:prstGeom prst="rect">
            <a:avLst/>
          </a:prstGeom>
        </p:spPr>
        <p:txBody>
          <a:bodyPr wrap="square">
            <a:spAutoFit/>
          </a:bodyPr>
          <a:lstStyle/>
          <a:p>
            <a:pPr algn="ctr" defTabSz="911529">
              <a:defRPr/>
            </a:pPr>
            <a:r>
              <a:rPr lang="en-US" sz="800" b="0" dirty="0">
                <a:solidFill>
                  <a:srgbClr val="000000"/>
                </a:solidFill>
              </a:rPr>
              <a:t>Retail </a:t>
            </a:r>
            <a:r>
              <a:rPr lang="en-US" sz="800" b="0" dirty="0" smtClean="0">
                <a:solidFill>
                  <a:srgbClr val="000000"/>
                </a:solidFill>
              </a:rPr>
              <a:t>alternative</a:t>
            </a:r>
            <a:r>
              <a:rPr lang="en-US" sz="800" b="0" baseline="30000" dirty="0" smtClean="0">
                <a:solidFill>
                  <a:srgbClr val="000000"/>
                </a:solidFill>
              </a:rPr>
              <a:t>1</a:t>
            </a:r>
            <a:r>
              <a:rPr lang="en-US" sz="800" b="0" dirty="0">
                <a:solidFill>
                  <a:srgbClr val="000000"/>
                </a:solidFill>
              </a:rPr>
              <a:t> </a:t>
            </a:r>
            <a:r>
              <a:rPr lang="en-US" sz="800" b="0" dirty="0" smtClean="0">
                <a:solidFill>
                  <a:srgbClr val="000000"/>
                </a:solidFill>
              </a:rPr>
              <a:t>AUM</a:t>
            </a:r>
            <a:r>
              <a:rPr lang="en-US" sz="800" b="0" dirty="0">
                <a:solidFill>
                  <a:srgbClr val="000000"/>
                </a:solidFill>
              </a:rPr>
              <a:t>, $ billion</a:t>
            </a:r>
          </a:p>
        </p:txBody>
      </p:sp>
      <p:sp>
        <p:nvSpPr>
          <p:cNvPr id="51" name="Right Arrow 50"/>
          <p:cNvSpPr/>
          <p:nvPr/>
        </p:nvSpPr>
        <p:spPr bwMode="auto">
          <a:xfrm rot="21120425">
            <a:off x="6086022" y="3015504"/>
            <a:ext cx="2037645" cy="136241"/>
          </a:xfrm>
          <a:prstGeom prst="rightArrow">
            <a:avLst/>
          </a:prstGeom>
          <a:solidFill>
            <a:srgbClr val="6D6E7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28" charset="0"/>
              </a:rPr>
              <a:t>   </a:t>
            </a:r>
            <a:endParaRPr kumimoji="0" lang="en-US" sz="1100" b="1" i="0" u="none" strike="noStrike" cap="none" normalizeH="0" baseline="0" dirty="0">
              <a:ln>
                <a:noFill/>
              </a:ln>
              <a:solidFill>
                <a:schemeClr val="tx1"/>
              </a:solidFill>
              <a:effectLst/>
              <a:latin typeface="Arial" pitchFamily="-28" charset="0"/>
            </a:endParaRPr>
          </a:p>
        </p:txBody>
      </p:sp>
      <p:sp>
        <p:nvSpPr>
          <p:cNvPr id="52" name="Line 685"/>
          <p:cNvSpPr>
            <a:spLocks noChangeShapeType="1"/>
          </p:cNvSpPr>
          <p:nvPr/>
        </p:nvSpPr>
        <p:spPr bwMode="auto">
          <a:xfrm rot="5400000">
            <a:off x="3568030" y="4270418"/>
            <a:ext cx="2930680"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Tree>
    <p:extLst>
      <p:ext uri="{BB962C8B-B14F-4D97-AF65-F5344CB8AC3E}">
        <p14:creationId xmlns:p14="http://schemas.microsoft.com/office/powerpoint/2010/main" val="542405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flood of new alternative investments</a:t>
            </a:r>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14</a:t>
            </a:fld>
            <a:endParaRPr lang="en-US" dirty="0">
              <a:ea typeface="+mn-ea"/>
            </a:endParaRPr>
          </a:p>
        </p:txBody>
      </p:sp>
      <p:sp>
        <p:nvSpPr>
          <p:cNvPr id="5" name="Rectangle 6"/>
          <p:cNvSpPr>
            <a:spLocks noChangeArrowheads="1"/>
          </p:cNvSpPr>
          <p:nvPr/>
        </p:nvSpPr>
        <p:spPr bwMode="auto">
          <a:xfrm>
            <a:off x="457200" y="6749058"/>
            <a:ext cx="2539157" cy="102592"/>
          </a:xfrm>
          <a:prstGeom prst="rect">
            <a:avLst/>
          </a:prstGeom>
          <a:noFill/>
          <a:ln w="9525">
            <a:noFill/>
            <a:miter lim="800000"/>
            <a:headEnd/>
            <a:tailEnd/>
          </a:ln>
        </p:spPr>
        <p:txBody>
          <a:bodyPr wrap="none" lIns="0" tIns="0" rIns="0" bIns="0" anchor="b">
            <a:spAutoFit/>
          </a:bodyPr>
          <a:lstStyle/>
          <a:p>
            <a:pPr defTabSz="912813">
              <a:lnSpc>
                <a:spcPts val="800"/>
              </a:lnSpc>
              <a:spcBef>
                <a:spcPts val="100"/>
              </a:spcBef>
            </a:pPr>
            <a:r>
              <a:rPr lang="en-US" sz="800" b="0" dirty="0">
                <a:latin typeface="Arial Narrow"/>
                <a:ea typeface="+mn-ea"/>
                <a:cs typeface="Arial Narrow"/>
              </a:rPr>
              <a:t>Source: Morningstar, J.P. Morgan Asset </a:t>
            </a:r>
            <a:r>
              <a:rPr lang="en-US" sz="800" b="0" dirty="0" smtClean="0">
                <a:latin typeface="Arial Narrow"/>
                <a:ea typeface="+mn-ea"/>
                <a:cs typeface="Arial Narrow"/>
              </a:rPr>
              <a:t>Management , May 2012</a:t>
            </a:r>
            <a:endParaRPr lang="en-US" sz="800" b="0" dirty="0">
              <a:latin typeface="Arial Narrow"/>
              <a:ea typeface="+mn-ea"/>
              <a:cs typeface="Arial Narrow"/>
            </a:endParaRPr>
          </a:p>
        </p:txBody>
      </p:sp>
      <p:sp>
        <p:nvSpPr>
          <p:cNvPr id="12" name="Rectangle 11"/>
          <p:cNvSpPr/>
          <p:nvPr/>
        </p:nvSpPr>
        <p:spPr bwMode="auto">
          <a:xfrm>
            <a:off x="1667678" y="2057266"/>
            <a:ext cx="6838177" cy="3953784"/>
          </a:xfrm>
          <a:prstGeom prst="rect">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7" name="Text Box 8"/>
          <p:cNvSpPr txBox="1">
            <a:spLocks noChangeArrowheads="1"/>
          </p:cNvSpPr>
          <p:nvPr/>
        </p:nvSpPr>
        <p:spPr bwMode="auto">
          <a:xfrm>
            <a:off x="466484" y="1229668"/>
            <a:ext cx="8308397"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Morningstar tracks 521 mutual funds and ETFs utilizing alternative investments.</a:t>
            </a:r>
          </a:p>
        </p:txBody>
      </p:sp>
      <p:sp>
        <p:nvSpPr>
          <p:cNvPr id="10" name="Text Box 2"/>
          <p:cNvSpPr txBox="1">
            <a:spLocks noChangeArrowheads="1"/>
          </p:cNvSpPr>
          <p:nvPr/>
        </p:nvSpPr>
        <p:spPr bwMode="auto">
          <a:xfrm>
            <a:off x="1896000" y="2189246"/>
            <a:ext cx="4114254" cy="184666"/>
          </a:xfrm>
          <a:prstGeom prst="rect">
            <a:avLst/>
          </a:prstGeom>
          <a:noFill/>
          <a:ln w="9525" algn="ctr">
            <a:noFill/>
            <a:miter lim="800000"/>
            <a:headEnd/>
            <a:tailEnd/>
          </a:ln>
          <a:effectLst/>
        </p:spPr>
        <p:txBody>
          <a:bodyPr wrap="square" lIns="0" tIns="0" rIns="0" bIns="0" anchor="ctr">
            <a:spAutoFit/>
          </a:bodyPr>
          <a:lstStyle>
            <a:defPPr>
              <a:defRPr lang="en-GB"/>
            </a:defPPr>
            <a:lvl1pPr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1pPr>
            <a:lvl2pPr marL="4572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2pPr>
            <a:lvl3pPr marL="9144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3pPr>
            <a:lvl4pPr marL="13716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4pPr>
            <a:lvl5pPr marL="1828800" algn="l" rtl="0" eaLnBrk="0" fontAlgn="base" hangingPunct="0">
              <a:spcBef>
                <a:spcPct val="50000"/>
              </a:spcBef>
              <a:spcAft>
                <a:spcPct val="0"/>
              </a:spcAft>
              <a:defRPr sz="1100" b="1" kern="1200">
                <a:solidFill>
                  <a:schemeClr val="tx1"/>
                </a:solidFill>
                <a:latin typeface="Arial" charset="0"/>
                <a:ea typeface="MS PGothic" pitchFamily="34" charset="-128"/>
                <a:cs typeface="+mn-cs"/>
              </a:defRPr>
            </a:lvl5pPr>
            <a:lvl6pPr marL="2286000" algn="l" defTabSz="914400" rtl="0" eaLnBrk="1" latinLnBrk="0" hangingPunct="1">
              <a:defRPr sz="1100" b="1" kern="1200">
                <a:solidFill>
                  <a:schemeClr val="tx1"/>
                </a:solidFill>
                <a:latin typeface="Arial" charset="0"/>
                <a:ea typeface="MS PGothic" pitchFamily="34" charset="-128"/>
                <a:cs typeface="+mn-cs"/>
              </a:defRPr>
            </a:lvl6pPr>
            <a:lvl7pPr marL="2743200" algn="l" defTabSz="914400" rtl="0" eaLnBrk="1" latinLnBrk="0" hangingPunct="1">
              <a:defRPr sz="1100" b="1" kern="1200">
                <a:solidFill>
                  <a:schemeClr val="tx1"/>
                </a:solidFill>
                <a:latin typeface="Arial" charset="0"/>
                <a:ea typeface="MS PGothic" pitchFamily="34" charset="-128"/>
                <a:cs typeface="+mn-cs"/>
              </a:defRPr>
            </a:lvl7pPr>
            <a:lvl8pPr marL="3200400" algn="l" defTabSz="914400" rtl="0" eaLnBrk="1" latinLnBrk="0" hangingPunct="1">
              <a:defRPr sz="1100" b="1" kern="1200">
                <a:solidFill>
                  <a:schemeClr val="tx1"/>
                </a:solidFill>
                <a:latin typeface="Arial" charset="0"/>
                <a:ea typeface="MS PGothic" pitchFamily="34" charset="-128"/>
                <a:cs typeface="+mn-cs"/>
              </a:defRPr>
            </a:lvl8pPr>
            <a:lvl9pPr marL="3657600" algn="l" defTabSz="914400" rtl="0" eaLnBrk="1" latinLnBrk="0" hangingPunct="1">
              <a:defRPr sz="1100" b="1" kern="1200">
                <a:solidFill>
                  <a:schemeClr val="tx1"/>
                </a:solidFill>
                <a:latin typeface="Arial" charset="0"/>
                <a:ea typeface="MS PGothic" pitchFamily="34" charset="-128"/>
                <a:cs typeface="+mn-cs"/>
              </a:defRPr>
            </a:lvl9pPr>
          </a:lstStyle>
          <a:p>
            <a:pPr algn="l" defTabSz="911529" eaLnBrk="0" hangingPunct="0">
              <a:spcBef>
                <a:spcPts val="0"/>
              </a:spcBef>
              <a:defRPr/>
            </a:pPr>
            <a:r>
              <a:rPr lang="en-US" sz="1200" dirty="0" smtClean="0">
                <a:solidFill>
                  <a:srgbClr val="000000"/>
                </a:solidFill>
              </a:rPr>
              <a:t>Alternative mutual fund launches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95373" y="2535770"/>
            <a:ext cx="6464479" cy="3221415"/>
          </a:xfrm>
          <a:prstGeom prst="rect">
            <a:avLst/>
          </a:prstGeom>
          <a:noFill/>
        </p:spPr>
      </p:pic>
      <p:sp>
        <p:nvSpPr>
          <p:cNvPr id="9" name="TextBox 8"/>
          <p:cNvSpPr txBox="1"/>
          <p:nvPr/>
        </p:nvSpPr>
        <p:spPr>
          <a:xfrm>
            <a:off x="2445565" y="2920782"/>
            <a:ext cx="2145781" cy="246221"/>
          </a:xfrm>
          <a:prstGeom prst="rect">
            <a:avLst/>
          </a:prstGeom>
          <a:noFill/>
          <a:ln w="6350" cmpd="sng">
            <a:solidFill>
              <a:schemeClr val="tx1"/>
            </a:solidFill>
          </a:ln>
        </p:spPr>
        <p:txBody>
          <a:bodyPr wrap="square" rtlCol="0">
            <a:spAutoFit/>
          </a:bodyPr>
          <a:lstStyle/>
          <a:p>
            <a:pPr algn="r"/>
            <a:r>
              <a:rPr lang="en-US" sz="1000" b="0" dirty="0" smtClean="0"/>
              <a:t>225 </a:t>
            </a:r>
            <a:r>
              <a:rPr lang="en-US" sz="1000" b="0" dirty="0"/>
              <a:t>mutual funds and 296 ETFs</a:t>
            </a:r>
          </a:p>
        </p:txBody>
      </p:sp>
      <p:sp>
        <p:nvSpPr>
          <p:cNvPr id="3" name="Rectangle 2"/>
          <p:cNvSpPr/>
          <p:nvPr/>
        </p:nvSpPr>
        <p:spPr bwMode="auto">
          <a:xfrm>
            <a:off x="2539894" y="3014411"/>
            <a:ext cx="76759" cy="76759"/>
          </a:xfrm>
          <a:prstGeom prst="rect">
            <a:avLst/>
          </a:prstGeom>
          <a:solidFill>
            <a:schemeClr val="accent2"/>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Tree>
    <p:extLst>
      <p:ext uri="{BB962C8B-B14F-4D97-AF65-F5344CB8AC3E}">
        <p14:creationId xmlns:p14="http://schemas.microsoft.com/office/powerpoint/2010/main" val="3821887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alternative strategies </a:t>
            </a:r>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15</a:t>
            </a:fld>
            <a:endParaRPr lang="en-US" dirty="0">
              <a:ea typeface="+mn-ea"/>
            </a:endParaRPr>
          </a:p>
        </p:txBody>
      </p:sp>
      <p:sp>
        <p:nvSpPr>
          <p:cNvPr id="5" name="Rectangle 4"/>
          <p:cNvSpPr/>
          <p:nvPr/>
        </p:nvSpPr>
        <p:spPr>
          <a:xfrm>
            <a:off x="457200" y="6728539"/>
            <a:ext cx="2542863" cy="123111"/>
          </a:xfrm>
          <a:prstGeom prst="rect">
            <a:avLst/>
          </a:prstGeom>
        </p:spPr>
        <p:txBody>
          <a:bodyPr wrap="none" lIns="0" tIns="0" rIns="0" bIns="0" anchor="b" anchorCtr="0">
            <a:spAutoFit/>
          </a:bodyPr>
          <a:lstStyle/>
          <a:p>
            <a:pPr>
              <a:spcBef>
                <a:spcPts val="0"/>
              </a:spcBef>
            </a:pPr>
            <a:r>
              <a:rPr lang="en-US" sz="800" b="0" dirty="0">
                <a:latin typeface="Arial Narrow"/>
              </a:rPr>
              <a:t>Source</a:t>
            </a:r>
            <a:r>
              <a:rPr lang="en-US" sz="800" b="0" dirty="0" smtClean="0">
                <a:latin typeface="Arial Narrow"/>
              </a:rPr>
              <a:t>: </a:t>
            </a:r>
            <a:r>
              <a:rPr lang="en-US" sz="800" b="0" dirty="0">
                <a:latin typeface="Arial Narrow"/>
              </a:rPr>
              <a:t>The Cerulli Edge, Alternatives Issue, May 2012, Issue #177</a:t>
            </a:r>
          </a:p>
        </p:txBody>
      </p:sp>
      <p:sp>
        <p:nvSpPr>
          <p:cNvPr id="6" name="Text Box 8"/>
          <p:cNvSpPr txBox="1">
            <a:spLocks noChangeArrowheads="1"/>
          </p:cNvSpPr>
          <p:nvPr/>
        </p:nvSpPr>
        <p:spPr bwMode="auto">
          <a:xfrm>
            <a:off x="466484" y="1237365"/>
            <a:ext cx="7992809"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Long/short, multi-asset, currency, absolute return and market neutral strategies are among the most popular.</a:t>
            </a:r>
          </a:p>
        </p:txBody>
      </p:sp>
      <p:sp>
        <p:nvSpPr>
          <p:cNvPr id="12" name="Rectangle 11"/>
          <p:cNvSpPr/>
          <p:nvPr/>
        </p:nvSpPr>
        <p:spPr bwMode="auto">
          <a:xfrm>
            <a:off x="675514" y="2035739"/>
            <a:ext cx="8754657" cy="4007880"/>
          </a:xfrm>
          <a:prstGeom prst="rect">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graphicFrame>
        <p:nvGraphicFramePr>
          <p:cNvPr id="13" name="Chart 12"/>
          <p:cNvGraphicFramePr/>
          <p:nvPr>
            <p:extLst>
              <p:ext uri="{D42A27DB-BD31-4B8C-83A1-F6EECF244321}">
                <p14:modId xmlns:p14="http://schemas.microsoft.com/office/powerpoint/2010/main" val="3401046499"/>
              </p:ext>
            </p:extLst>
          </p:nvPr>
        </p:nvGraphicFramePr>
        <p:xfrm>
          <a:off x="815535" y="2702948"/>
          <a:ext cx="8574106" cy="3592512"/>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Box 2"/>
          <p:cNvSpPr txBox="1">
            <a:spLocks noChangeArrowheads="1"/>
          </p:cNvSpPr>
          <p:nvPr/>
        </p:nvSpPr>
        <p:spPr bwMode="auto">
          <a:xfrm>
            <a:off x="868362" y="2170763"/>
            <a:ext cx="6281994" cy="369332"/>
          </a:xfrm>
          <a:prstGeom prst="rect">
            <a:avLst/>
          </a:prstGeom>
          <a:noFill/>
          <a:ln w="9525" algn="ctr">
            <a:noFill/>
            <a:miter lim="800000"/>
            <a:headEnd/>
            <a:tailEnd/>
          </a:ln>
          <a:effectLst/>
        </p:spPr>
        <p:txBody>
          <a:bodyPr wrap="square" lIns="0" tIns="0" rIns="0" bIns="0" anchor="ctr">
            <a:spAutoFit/>
          </a:bodyPr>
          <a:lstStyle/>
          <a:p>
            <a:pPr algn="l" defTabSz="911529" eaLnBrk="0" hangingPunct="0">
              <a:spcBef>
                <a:spcPts val="0"/>
              </a:spcBef>
              <a:defRPr/>
            </a:pPr>
            <a:r>
              <a:rPr lang="en-US" sz="1200" dirty="0" smtClean="0">
                <a:solidFill>
                  <a:srgbClr val="000000"/>
                </a:solidFill>
              </a:rPr>
              <a:t>Top alternative strategies being considered or currently in development </a:t>
            </a:r>
            <a:br>
              <a:rPr lang="en-US" sz="1200" dirty="0" smtClean="0">
                <a:solidFill>
                  <a:srgbClr val="000000"/>
                </a:solidFill>
              </a:rPr>
            </a:br>
            <a:r>
              <a:rPr lang="en-US" sz="1200" dirty="0" smtClean="0">
                <a:solidFill>
                  <a:srgbClr val="000000"/>
                </a:solidFill>
              </a:rPr>
              <a:t>in a 1940-Act Mutual Fund structure, 2012</a:t>
            </a:r>
          </a:p>
        </p:txBody>
      </p:sp>
      <p:sp>
        <p:nvSpPr>
          <p:cNvPr id="15" name="Rectangle 14"/>
          <p:cNvSpPr/>
          <p:nvPr/>
        </p:nvSpPr>
        <p:spPr bwMode="auto">
          <a:xfrm>
            <a:off x="1298394" y="5717889"/>
            <a:ext cx="8002986" cy="240049"/>
          </a:xfrm>
          <a:prstGeom prst="rect">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16" name="TextBox 15"/>
          <p:cNvSpPr txBox="1"/>
          <p:nvPr/>
        </p:nvSpPr>
        <p:spPr>
          <a:xfrm>
            <a:off x="1195579" y="5704890"/>
            <a:ext cx="985866" cy="246221"/>
          </a:xfrm>
          <a:prstGeom prst="rect">
            <a:avLst/>
          </a:prstGeom>
          <a:noFill/>
        </p:spPr>
        <p:txBody>
          <a:bodyPr wrap="square" lIns="0" tIns="0" rIns="0" bIns="0" rtlCol="0">
            <a:spAutoFit/>
          </a:bodyPr>
          <a:lstStyle/>
          <a:p>
            <a:pPr algn="ctr" eaLnBrk="1" hangingPunct="1">
              <a:spcBef>
                <a:spcPct val="0"/>
              </a:spcBef>
            </a:pPr>
            <a:r>
              <a:rPr lang="en-US" sz="800" b="0" dirty="0" smtClean="0">
                <a:solidFill>
                  <a:srgbClr val="000000"/>
                </a:solidFill>
                <a:latin typeface="Arial" pitchFamily="34" charset="0"/>
                <a:ea typeface="+mn-ea"/>
              </a:rPr>
              <a:t>Long-short/ </a:t>
            </a:r>
            <a:br>
              <a:rPr lang="en-US" sz="800" b="0" dirty="0" smtClean="0">
                <a:solidFill>
                  <a:srgbClr val="000000"/>
                </a:solidFill>
                <a:latin typeface="Arial" pitchFamily="34" charset="0"/>
                <a:ea typeface="+mn-ea"/>
              </a:rPr>
            </a:br>
            <a:r>
              <a:rPr lang="en-US" sz="800" b="0" dirty="0" smtClean="0">
                <a:solidFill>
                  <a:srgbClr val="000000"/>
                </a:solidFill>
                <a:latin typeface="Arial" pitchFamily="34" charset="0"/>
                <a:ea typeface="+mn-ea"/>
              </a:rPr>
              <a:t>extension strategies</a:t>
            </a:r>
          </a:p>
        </p:txBody>
      </p:sp>
      <p:sp>
        <p:nvSpPr>
          <p:cNvPr id="17" name="TextBox 16"/>
          <p:cNvSpPr txBox="1"/>
          <p:nvPr/>
        </p:nvSpPr>
        <p:spPr>
          <a:xfrm>
            <a:off x="2251124" y="5704890"/>
            <a:ext cx="886538" cy="246221"/>
          </a:xfrm>
          <a:prstGeom prst="rect">
            <a:avLst/>
          </a:prstGeom>
          <a:noFill/>
        </p:spPr>
        <p:txBody>
          <a:bodyPr wrap="square" lIns="0" tIns="0" rIns="0" bIns="0" rtlCol="0">
            <a:spAutoFit/>
          </a:bodyPr>
          <a:lstStyle/>
          <a:p>
            <a:pPr algn="ctr" eaLnBrk="1" hangingPunct="1">
              <a:spcBef>
                <a:spcPct val="0"/>
              </a:spcBef>
            </a:pPr>
            <a:r>
              <a:rPr lang="en-US" sz="800" b="0" dirty="0" smtClean="0">
                <a:solidFill>
                  <a:srgbClr val="000000"/>
                </a:solidFill>
                <a:latin typeface="Arial" pitchFamily="34" charset="0"/>
                <a:ea typeface="+mn-ea"/>
              </a:rPr>
              <a:t>Multi-alternative/</a:t>
            </a:r>
            <a:br>
              <a:rPr lang="en-US" sz="800" b="0" dirty="0" smtClean="0">
                <a:solidFill>
                  <a:srgbClr val="000000"/>
                </a:solidFill>
                <a:latin typeface="Arial" pitchFamily="34" charset="0"/>
                <a:ea typeface="+mn-ea"/>
              </a:rPr>
            </a:br>
            <a:r>
              <a:rPr lang="en-US" sz="800" b="0" dirty="0" smtClean="0">
                <a:solidFill>
                  <a:srgbClr val="000000"/>
                </a:solidFill>
                <a:latin typeface="Arial" pitchFamily="34" charset="0"/>
                <a:ea typeface="+mn-ea"/>
              </a:rPr>
              <a:t>alternative action</a:t>
            </a:r>
          </a:p>
        </p:txBody>
      </p:sp>
      <p:sp>
        <p:nvSpPr>
          <p:cNvPr id="18" name="TextBox 17"/>
          <p:cNvSpPr txBox="1"/>
          <p:nvPr/>
        </p:nvSpPr>
        <p:spPr>
          <a:xfrm>
            <a:off x="3322160" y="5704890"/>
            <a:ext cx="740902" cy="123111"/>
          </a:xfrm>
          <a:prstGeom prst="rect">
            <a:avLst/>
          </a:prstGeom>
          <a:noFill/>
        </p:spPr>
        <p:txBody>
          <a:bodyPr wrap="square" lIns="0" tIns="0" rIns="0" bIns="0" rtlCol="0">
            <a:spAutoFit/>
          </a:bodyPr>
          <a:lstStyle/>
          <a:p>
            <a:pPr algn="ctr" eaLnBrk="1" hangingPunct="1">
              <a:spcBef>
                <a:spcPct val="0"/>
              </a:spcBef>
            </a:pPr>
            <a:r>
              <a:rPr lang="en-US" sz="800" b="0" dirty="0" smtClean="0">
                <a:solidFill>
                  <a:srgbClr val="000000"/>
                </a:solidFill>
                <a:latin typeface="Arial" pitchFamily="34" charset="0"/>
                <a:ea typeface="+mn-ea"/>
              </a:rPr>
              <a:t>Currency</a:t>
            </a:r>
          </a:p>
        </p:txBody>
      </p:sp>
      <p:sp>
        <p:nvSpPr>
          <p:cNvPr id="19" name="TextBox 18"/>
          <p:cNvSpPr txBox="1"/>
          <p:nvPr/>
        </p:nvSpPr>
        <p:spPr>
          <a:xfrm>
            <a:off x="4322439" y="5704890"/>
            <a:ext cx="740902" cy="123111"/>
          </a:xfrm>
          <a:prstGeom prst="rect">
            <a:avLst/>
          </a:prstGeom>
          <a:noFill/>
        </p:spPr>
        <p:txBody>
          <a:bodyPr wrap="square" lIns="0" tIns="0" rIns="0" bIns="0" rtlCol="0">
            <a:spAutoFit/>
          </a:bodyPr>
          <a:lstStyle/>
          <a:p>
            <a:pPr algn="ctr" eaLnBrk="1" hangingPunct="1">
              <a:spcBef>
                <a:spcPct val="0"/>
              </a:spcBef>
            </a:pPr>
            <a:r>
              <a:rPr lang="en-US" sz="800" b="0" dirty="0" smtClean="0">
                <a:solidFill>
                  <a:srgbClr val="000000"/>
                </a:solidFill>
                <a:latin typeface="Arial" pitchFamily="34" charset="0"/>
                <a:ea typeface="+mn-ea"/>
              </a:rPr>
              <a:t>Absolute return</a:t>
            </a:r>
          </a:p>
        </p:txBody>
      </p:sp>
      <p:sp>
        <p:nvSpPr>
          <p:cNvPr id="20" name="TextBox 19"/>
          <p:cNvSpPr txBox="1"/>
          <p:nvPr/>
        </p:nvSpPr>
        <p:spPr>
          <a:xfrm>
            <a:off x="5323118" y="5704890"/>
            <a:ext cx="740902" cy="123111"/>
          </a:xfrm>
          <a:prstGeom prst="rect">
            <a:avLst/>
          </a:prstGeom>
          <a:noFill/>
        </p:spPr>
        <p:txBody>
          <a:bodyPr wrap="square" lIns="0" tIns="0" rIns="0" bIns="0" rtlCol="0">
            <a:spAutoFit/>
          </a:bodyPr>
          <a:lstStyle/>
          <a:p>
            <a:pPr algn="ctr" eaLnBrk="1" hangingPunct="1">
              <a:spcBef>
                <a:spcPct val="0"/>
              </a:spcBef>
            </a:pPr>
            <a:r>
              <a:rPr lang="en-US" sz="800" b="0" dirty="0" smtClean="0">
                <a:solidFill>
                  <a:srgbClr val="000000"/>
                </a:solidFill>
                <a:latin typeface="Arial" pitchFamily="34" charset="0"/>
                <a:ea typeface="+mn-ea"/>
              </a:rPr>
              <a:t>Market neutral</a:t>
            </a:r>
          </a:p>
        </p:txBody>
      </p:sp>
      <p:sp>
        <p:nvSpPr>
          <p:cNvPr id="21" name="TextBox 20"/>
          <p:cNvSpPr txBox="1"/>
          <p:nvPr/>
        </p:nvSpPr>
        <p:spPr>
          <a:xfrm>
            <a:off x="6321745" y="5704890"/>
            <a:ext cx="740902" cy="246221"/>
          </a:xfrm>
          <a:prstGeom prst="rect">
            <a:avLst/>
          </a:prstGeom>
          <a:noFill/>
        </p:spPr>
        <p:txBody>
          <a:bodyPr wrap="square" lIns="0" tIns="0" rIns="0" bIns="0" rtlCol="0">
            <a:spAutoFit/>
          </a:bodyPr>
          <a:lstStyle/>
          <a:p>
            <a:pPr algn="ctr" eaLnBrk="1" hangingPunct="1">
              <a:spcBef>
                <a:spcPct val="0"/>
              </a:spcBef>
            </a:pPr>
            <a:r>
              <a:rPr lang="en-US" sz="800" b="0" dirty="0" smtClean="0">
                <a:solidFill>
                  <a:srgbClr val="000000"/>
                </a:solidFill>
                <a:latin typeface="Arial" pitchFamily="34" charset="0"/>
                <a:ea typeface="+mn-ea"/>
              </a:rPr>
              <a:t>Commodities – precious metals</a:t>
            </a:r>
          </a:p>
        </p:txBody>
      </p:sp>
      <p:sp>
        <p:nvSpPr>
          <p:cNvPr id="22" name="TextBox 21"/>
          <p:cNvSpPr txBox="1"/>
          <p:nvPr/>
        </p:nvSpPr>
        <p:spPr>
          <a:xfrm>
            <a:off x="7330504" y="5704890"/>
            <a:ext cx="740902" cy="246221"/>
          </a:xfrm>
          <a:prstGeom prst="rect">
            <a:avLst/>
          </a:prstGeom>
          <a:noFill/>
        </p:spPr>
        <p:txBody>
          <a:bodyPr wrap="square" lIns="0" tIns="0" rIns="0" bIns="0" rtlCol="0">
            <a:spAutoFit/>
          </a:bodyPr>
          <a:lstStyle/>
          <a:p>
            <a:pPr algn="ctr" eaLnBrk="1" hangingPunct="1">
              <a:spcBef>
                <a:spcPct val="0"/>
              </a:spcBef>
            </a:pPr>
            <a:r>
              <a:rPr lang="en-US" sz="800" b="0" dirty="0" smtClean="0">
                <a:solidFill>
                  <a:srgbClr val="000000"/>
                </a:solidFill>
                <a:latin typeface="Arial" pitchFamily="34" charset="0"/>
                <a:ea typeface="+mn-ea"/>
              </a:rPr>
              <a:t>Private equity/</a:t>
            </a:r>
            <a:br>
              <a:rPr lang="en-US" sz="800" b="0" dirty="0" smtClean="0">
                <a:solidFill>
                  <a:srgbClr val="000000"/>
                </a:solidFill>
                <a:latin typeface="Arial" pitchFamily="34" charset="0"/>
                <a:ea typeface="+mn-ea"/>
              </a:rPr>
            </a:br>
            <a:r>
              <a:rPr lang="en-US" sz="800" b="0" dirty="0" smtClean="0">
                <a:solidFill>
                  <a:srgbClr val="000000"/>
                </a:solidFill>
                <a:latin typeface="Arial" pitchFamily="34" charset="0"/>
                <a:ea typeface="+mn-ea"/>
              </a:rPr>
              <a:t>venture capital</a:t>
            </a:r>
          </a:p>
        </p:txBody>
      </p:sp>
      <p:sp>
        <p:nvSpPr>
          <p:cNvPr id="23" name="TextBox 22"/>
          <p:cNvSpPr txBox="1"/>
          <p:nvPr/>
        </p:nvSpPr>
        <p:spPr>
          <a:xfrm>
            <a:off x="8336935" y="5704890"/>
            <a:ext cx="740902" cy="123111"/>
          </a:xfrm>
          <a:prstGeom prst="rect">
            <a:avLst/>
          </a:prstGeom>
          <a:noFill/>
        </p:spPr>
        <p:txBody>
          <a:bodyPr wrap="square" lIns="0" tIns="0" rIns="0" bIns="0" rtlCol="0">
            <a:spAutoFit/>
          </a:bodyPr>
          <a:lstStyle/>
          <a:p>
            <a:pPr algn="ctr" eaLnBrk="1" hangingPunct="1">
              <a:spcBef>
                <a:spcPct val="0"/>
              </a:spcBef>
            </a:pPr>
            <a:r>
              <a:rPr lang="en-US" sz="800" b="0" dirty="0" smtClean="0">
                <a:solidFill>
                  <a:srgbClr val="000000"/>
                </a:solidFill>
                <a:latin typeface="Arial" pitchFamily="34" charset="0"/>
                <a:ea typeface="+mn-ea"/>
              </a:rPr>
              <a:t>Managed</a:t>
            </a:r>
          </a:p>
        </p:txBody>
      </p:sp>
    </p:spTree>
    <p:extLst>
      <p:ext uri="{BB962C8B-B14F-4D97-AF65-F5344CB8AC3E}">
        <p14:creationId xmlns:p14="http://schemas.microsoft.com/office/powerpoint/2010/main" val="4136397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growing despite lingering perceptions</a:t>
            </a:r>
            <a:endParaRPr lang="en-US" dirty="0"/>
          </a:p>
        </p:txBody>
      </p:sp>
      <p:sp>
        <p:nvSpPr>
          <p:cNvPr id="25" name="Content Placeholder 24"/>
          <p:cNvSpPr>
            <a:spLocks noGrp="1"/>
          </p:cNvSpPr>
          <p:nvPr>
            <p:ph sz="half" idx="1"/>
          </p:nvPr>
        </p:nvSpPr>
        <p:spPr>
          <a:xfrm>
            <a:off x="633413" y="1865313"/>
            <a:ext cx="4491037" cy="4289425"/>
          </a:xfrm>
        </p:spPr>
        <p:txBody>
          <a:bodyPr/>
          <a:lstStyle/>
          <a:p>
            <a:r>
              <a:rPr lang="en-US" sz="1600" dirty="0" smtClean="0"/>
              <a:t>Lingering perceptions</a:t>
            </a:r>
          </a:p>
          <a:p>
            <a:pPr lvl="1"/>
            <a:r>
              <a:rPr lang="en-US" sz="1600" dirty="0" smtClean="0">
                <a:solidFill>
                  <a:srgbClr val="000000"/>
                </a:solidFill>
              </a:rPr>
              <a:t>lack of liquidity</a:t>
            </a:r>
          </a:p>
          <a:p>
            <a:pPr lvl="1"/>
            <a:r>
              <a:rPr lang="en-US" sz="1600" dirty="0" smtClean="0">
                <a:solidFill>
                  <a:srgbClr val="000000"/>
                </a:solidFill>
              </a:rPr>
              <a:t>Minimums too high</a:t>
            </a:r>
          </a:p>
          <a:p>
            <a:pPr lvl="1"/>
            <a:r>
              <a:rPr lang="en-US" sz="1600" dirty="0" smtClean="0">
                <a:solidFill>
                  <a:srgbClr val="000000"/>
                </a:solidFill>
              </a:rPr>
              <a:t>Too complicated</a:t>
            </a:r>
          </a:p>
          <a:p>
            <a:pPr lvl="1"/>
            <a:r>
              <a:rPr lang="en-US" sz="1600" dirty="0" smtClean="0">
                <a:solidFill>
                  <a:srgbClr val="000000"/>
                </a:solidFill>
              </a:rPr>
              <a:t>Limited transparency</a:t>
            </a:r>
            <a:endParaRPr lang="en-US" sz="1600" dirty="0" smtClean="0"/>
          </a:p>
          <a:p>
            <a:endParaRPr lang="en-US" sz="1600" dirty="0"/>
          </a:p>
        </p:txBody>
      </p:sp>
      <p:sp>
        <p:nvSpPr>
          <p:cNvPr id="26" name="Content Placeholder 25"/>
          <p:cNvSpPr>
            <a:spLocks noGrp="1"/>
          </p:cNvSpPr>
          <p:nvPr>
            <p:ph sz="half" idx="2"/>
          </p:nvPr>
        </p:nvSpPr>
        <p:spPr>
          <a:xfrm>
            <a:off x="4857750" y="1808163"/>
            <a:ext cx="4491038" cy="4289425"/>
          </a:xfrm>
        </p:spPr>
        <p:txBody>
          <a:bodyPr>
            <a:normAutofit lnSpcReduction="10000"/>
          </a:bodyPr>
          <a:lstStyle/>
          <a:p>
            <a:r>
              <a:rPr lang="en-US" sz="1600" dirty="0" smtClean="0">
                <a:latin typeface="Arial" pitchFamily="34" charset="0"/>
              </a:rPr>
              <a:t>Registered alternatives, including mutual funds and funds of hedge funds, offer unique benefits to investors when compared to non-registered alternatives:</a:t>
            </a:r>
          </a:p>
          <a:p>
            <a:pPr marL="628650" lvl="1" indent="-171450">
              <a:buFont typeface="Arial" pitchFamily="34" charset="0"/>
              <a:buChar char="−"/>
            </a:pPr>
            <a:r>
              <a:rPr lang="en-US" sz="1600" dirty="0" smtClean="0">
                <a:latin typeface="Arial" pitchFamily="34" charset="0"/>
              </a:rPr>
              <a:t>Generally offer lower investment minimums</a:t>
            </a:r>
          </a:p>
          <a:p>
            <a:pPr marL="628650" lvl="1" indent="-171450">
              <a:buFont typeface="Arial" pitchFamily="34" charset="0"/>
              <a:buChar char="−"/>
            </a:pPr>
            <a:r>
              <a:rPr lang="en-US" sz="1600" dirty="0" smtClean="0">
                <a:latin typeface="Arial" pitchFamily="34" charset="0"/>
              </a:rPr>
              <a:t>No limit to the number of investors in the fund</a:t>
            </a:r>
          </a:p>
          <a:p>
            <a:pPr marL="628650" lvl="1" indent="-171450">
              <a:buFont typeface="Arial" pitchFamily="34" charset="0"/>
              <a:buChar char="−"/>
            </a:pPr>
            <a:r>
              <a:rPr lang="en-US" sz="1600" dirty="0" smtClean="0">
                <a:latin typeface="Arial" pitchFamily="34" charset="0"/>
              </a:rPr>
              <a:t>Can be sold to a much broader range of investors</a:t>
            </a:r>
          </a:p>
          <a:p>
            <a:pPr marL="628650" lvl="1" indent="-171450">
              <a:buFont typeface="Arial" pitchFamily="34" charset="0"/>
              <a:buChar char="−"/>
            </a:pPr>
            <a:r>
              <a:rPr lang="en-US" sz="1600" dirty="0" smtClean="0">
                <a:latin typeface="Arial" pitchFamily="34" charset="0"/>
              </a:rPr>
              <a:t>Generally means there is increased transparency when compared to unregistered funds</a:t>
            </a:r>
          </a:p>
          <a:p>
            <a:pPr marL="628650" lvl="1" indent="-171450">
              <a:buFont typeface="Arial" pitchFamily="34" charset="0"/>
              <a:buChar char="−"/>
            </a:pPr>
            <a:r>
              <a:rPr lang="en-US" sz="1600" dirty="0" smtClean="0">
                <a:latin typeface="Arial" pitchFamily="34" charset="0"/>
              </a:rPr>
              <a:t>Registered funds of hedge funds still use similar investment strategies as traditional hedge fund strategies</a:t>
            </a:r>
          </a:p>
          <a:p>
            <a:endParaRPr lang="en-US" dirty="0"/>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16</a:t>
            </a:fld>
            <a:endParaRPr lang="en-US" dirty="0">
              <a:ea typeface="+mn-ea"/>
            </a:endParaRPr>
          </a:p>
        </p:txBody>
      </p:sp>
    </p:spTree>
    <p:extLst>
      <p:ext uri="{BB962C8B-B14F-4D97-AF65-F5344CB8AC3E}">
        <p14:creationId xmlns:p14="http://schemas.microsoft.com/office/powerpoint/2010/main" val="1937205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investors like alternatives?</a:t>
            </a:r>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17</a:t>
            </a:fld>
            <a:endParaRPr lang="en-US" dirty="0">
              <a:ea typeface="+mn-ea"/>
            </a:endParaRPr>
          </a:p>
        </p:txBody>
      </p:sp>
      <p:sp>
        <p:nvSpPr>
          <p:cNvPr id="5" name="Rectangle 6"/>
          <p:cNvSpPr>
            <a:spLocks noChangeArrowheads="1"/>
          </p:cNvSpPr>
          <p:nvPr/>
        </p:nvSpPr>
        <p:spPr bwMode="auto">
          <a:xfrm>
            <a:off x="467050" y="6750765"/>
            <a:ext cx="2470228" cy="102592"/>
          </a:xfrm>
          <a:prstGeom prst="rect">
            <a:avLst/>
          </a:prstGeom>
          <a:noFill/>
          <a:ln w="9525">
            <a:noFill/>
            <a:miter lim="800000"/>
            <a:headEnd/>
            <a:tailEnd/>
          </a:ln>
        </p:spPr>
        <p:txBody>
          <a:bodyPr wrap="none" lIns="0" tIns="0" rIns="0" bIns="0" anchor="b">
            <a:spAutoFit/>
          </a:bodyPr>
          <a:lstStyle/>
          <a:p>
            <a:pPr defTabSz="912813">
              <a:lnSpc>
                <a:spcPts val="800"/>
              </a:lnSpc>
              <a:spcBef>
                <a:spcPts val="0"/>
              </a:spcBef>
            </a:pPr>
            <a:r>
              <a:rPr lang="en-US" sz="800" b="0" dirty="0" smtClean="0">
                <a:latin typeface="Arial Narrow" pitchFamily="34" charset="0"/>
                <a:ea typeface="+mn-ea"/>
              </a:rPr>
              <a:t>Source: Morningstar</a:t>
            </a:r>
            <a:r>
              <a:rPr lang="en-US" sz="800" b="0" dirty="0">
                <a:latin typeface="Arial Narrow" pitchFamily="34" charset="0"/>
                <a:ea typeface="+mn-ea"/>
              </a:rPr>
              <a:t>, J.P. Morgan Asset </a:t>
            </a:r>
            <a:r>
              <a:rPr lang="en-US" sz="800" b="0" dirty="0" smtClean="0">
                <a:latin typeface="Arial Narrow" pitchFamily="34" charset="0"/>
                <a:ea typeface="+mn-ea"/>
              </a:rPr>
              <a:t>Management , May 2012 </a:t>
            </a:r>
            <a:endParaRPr lang="en-US" sz="800" b="0" dirty="0">
              <a:latin typeface="Arial Narrow" pitchFamily="34" charset="0"/>
              <a:ea typeface="+mn-ea"/>
            </a:endParaRPr>
          </a:p>
        </p:txBody>
      </p:sp>
      <p:sp>
        <p:nvSpPr>
          <p:cNvPr id="15" name="Text Box 8"/>
          <p:cNvSpPr txBox="1">
            <a:spLocks noChangeArrowheads="1"/>
          </p:cNvSpPr>
          <p:nvPr/>
        </p:nvSpPr>
        <p:spPr bwMode="auto">
          <a:xfrm>
            <a:off x="466484" y="1237365"/>
            <a:ext cx="8192938"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With their low correlation to traditional assets, alternatives may help achieve greater portfolio diversification.</a:t>
            </a:r>
          </a:p>
        </p:txBody>
      </p:sp>
      <p:sp>
        <p:nvSpPr>
          <p:cNvPr id="16" name="Rectangle 15"/>
          <p:cNvSpPr/>
          <p:nvPr/>
        </p:nvSpPr>
        <p:spPr bwMode="auto">
          <a:xfrm>
            <a:off x="788817" y="2035738"/>
            <a:ext cx="8464003" cy="3114967"/>
          </a:xfrm>
          <a:prstGeom prst="rect">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graphicFrame>
        <p:nvGraphicFramePr>
          <p:cNvPr id="17" name="Chart 16"/>
          <p:cNvGraphicFramePr/>
          <p:nvPr>
            <p:extLst>
              <p:ext uri="{D42A27DB-BD31-4B8C-83A1-F6EECF244321}">
                <p14:modId xmlns:p14="http://schemas.microsoft.com/office/powerpoint/2010/main" val="180208566"/>
              </p:ext>
            </p:extLst>
          </p:nvPr>
        </p:nvGraphicFramePr>
        <p:xfrm>
          <a:off x="794818" y="1877529"/>
          <a:ext cx="8351720" cy="2615591"/>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1241490" y="4487353"/>
            <a:ext cx="1155642" cy="415498"/>
          </a:xfrm>
          <a:prstGeom prst="rect">
            <a:avLst/>
          </a:prstGeom>
          <a:noFill/>
        </p:spPr>
        <p:txBody>
          <a:bodyPr wrap="square" lIns="0" tIns="0" rIns="0" bIns="0" rtlCol="0">
            <a:spAutoFit/>
          </a:bodyPr>
          <a:lstStyle/>
          <a:p>
            <a:pPr algn="ctr" eaLnBrk="1" hangingPunct="1">
              <a:spcBef>
                <a:spcPct val="0"/>
              </a:spcBef>
            </a:pPr>
            <a:r>
              <a:rPr lang="en-US" sz="900" b="0" dirty="0" smtClean="0">
                <a:solidFill>
                  <a:srgbClr val="000000"/>
                </a:solidFill>
                <a:latin typeface="Arial" pitchFamily="34" charset="0"/>
                <a:ea typeface="+mn-ea"/>
              </a:rPr>
              <a:t>Addressing portfolio diversification with a low correlating asset</a:t>
            </a:r>
          </a:p>
        </p:txBody>
      </p:sp>
      <p:sp>
        <p:nvSpPr>
          <p:cNvPr id="19" name="TextBox 18"/>
          <p:cNvSpPr txBox="1"/>
          <p:nvPr/>
        </p:nvSpPr>
        <p:spPr>
          <a:xfrm>
            <a:off x="2491566" y="4495731"/>
            <a:ext cx="878410" cy="415498"/>
          </a:xfrm>
          <a:prstGeom prst="rect">
            <a:avLst/>
          </a:prstGeom>
          <a:noFill/>
        </p:spPr>
        <p:txBody>
          <a:bodyPr wrap="square" lIns="0" tIns="0" rIns="0" bIns="0" rtlCol="0">
            <a:spAutoFit/>
          </a:bodyPr>
          <a:lstStyle/>
          <a:p>
            <a:pPr algn="ctr" eaLnBrk="1" hangingPunct="1">
              <a:spcBef>
                <a:spcPct val="0"/>
              </a:spcBef>
            </a:pPr>
            <a:r>
              <a:rPr lang="en-US" sz="900" b="0" dirty="0" smtClean="0">
                <a:solidFill>
                  <a:srgbClr val="000000"/>
                </a:solidFill>
                <a:latin typeface="Arial" pitchFamily="34" charset="0"/>
                <a:ea typeface="+mn-ea"/>
              </a:rPr>
              <a:t>Enhance </a:t>
            </a:r>
            <a:br>
              <a:rPr lang="en-US" sz="900" b="0" dirty="0" smtClean="0">
                <a:solidFill>
                  <a:srgbClr val="000000"/>
                </a:solidFill>
                <a:latin typeface="Arial" pitchFamily="34" charset="0"/>
                <a:ea typeface="+mn-ea"/>
              </a:rPr>
            </a:br>
            <a:r>
              <a:rPr lang="en-US" sz="900" b="0" dirty="0" smtClean="0">
                <a:solidFill>
                  <a:srgbClr val="000000"/>
                </a:solidFill>
                <a:latin typeface="Arial" pitchFamily="34" charset="0"/>
                <a:ea typeface="+mn-ea"/>
              </a:rPr>
              <a:t>risk-adjusted </a:t>
            </a:r>
            <a:br>
              <a:rPr lang="en-US" sz="900" b="0" dirty="0" smtClean="0">
                <a:solidFill>
                  <a:srgbClr val="000000"/>
                </a:solidFill>
                <a:latin typeface="Arial" pitchFamily="34" charset="0"/>
                <a:ea typeface="+mn-ea"/>
              </a:rPr>
            </a:br>
            <a:r>
              <a:rPr lang="en-US" sz="900" b="0" dirty="0" smtClean="0">
                <a:solidFill>
                  <a:srgbClr val="000000"/>
                </a:solidFill>
                <a:latin typeface="Arial" pitchFamily="34" charset="0"/>
                <a:ea typeface="+mn-ea"/>
              </a:rPr>
              <a:t>return profile</a:t>
            </a:r>
          </a:p>
        </p:txBody>
      </p:sp>
      <p:sp>
        <p:nvSpPr>
          <p:cNvPr id="20" name="TextBox 19"/>
          <p:cNvSpPr txBox="1"/>
          <p:nvPr/>
        </p:nvSpPr>
        <p:spPr>
          <a:xfrm>
            <a:off x="3467169" y="4495731"/>
            <a:ext cx="1155642" cy="138499"/>
          </a:xfrm>
          <a:prstGeom prst="rect">
            <a:avLst/>
          </a:prstGeom>
          <a:noFill/>
        </p:spPr>
        <p:txBody>
          <a:bodyPr wrap="square" lIns="0" tIns="0" rIns="0" bIns="0" rtlCol="0">
            <a:spAutoFit/>
          </a:bodyPr>
          <a:lstStyle/>
          <a:p>
            <a:pPr algn="ctr" eaLnBrk="1" hangingPunct="1">
              <a:spcBef>
                <a:spcPct val="0"/>
              </a:spcBef>
            </a:pPr>
            <a:r>
              <a:rPr lang="en-US" sz="900" b="0" dirty="0" smtClean="0">
                <a:solidFill>
                  <a:srgbClr val="000000"/>
                </a:solidFill>
                <a:latin typeface="Arial" pitchFamily="34" charset="0"/>
                <a:ea typeface="+mn-ea"/>
              </a:rPr>
              <a:t>Absolute returns</a:t>
            </a:r>
          </a:p>
        </p:txBody>
      </p:sp>
      <p:sp>
        <p:nvSpPr>
          <p:cNvPr id="21" name="TextBox 20"/>
          <p:cNvSpPr txBox="1"/>
          <p:nvPr/>
        </p:nvSpPr>
        <p:spPr>
          <a:xfrm>
            <a:off x="4578779" y="4497721"/>
            <a:ext cx="1155642" cy="138499"/>
          </a:xfrm>
          <a:prstGeom prst="rect">
            <a:avLst/>
          </a:prstGeom>
          <a:noFill/>
        </p:spPr>
        <p:txBody>
          <a:bodyPr wrap="square" lIns="0" tIns="0" rIns="0" bIns="0" rtlCol="0">
            <a:spAutoFit/>
          </a:bodyPr>
          <a:lstStyle/>
          <a:p>
            <a:pPr algn="ctr" eaLnBrk="1" hangingPunct="1">
              <a:spcBef>
                <a:spcPct val="0"/>
              </a:spcBef>
            </a:pPr>
            <a:r>
              <a:rPr lang="en-US" sz="900" b="0" dirty="0" smtClean="0">
                <a:solidFill>
                  <a:srgbClr val="000000"/>
                </a:solidFill>
                <a:latin typeface="Arial" pitchFamily="34" charset="0"/>
                <a:ea typeface="+mn-ea"/>
              </a:rPr>
              <a:t>Client demand</a:t>
            </a:r>
          </a:p>
        </p:txBody>
      </p:sp>
      <p:sp>
        <p:nvSpPr>
          <p:cNvPr id="22" name="TextBox 21"/>
          <p:cNvSpPr txBox="1"/>
          <p:nvPr/>
        </p:nvSpPr>
        <p:spPr>
          <a:xfrm>
            <a:off x="5686887" y="4497721"/>
            <a:ext cx="1155642" cy="276999"/>
          </a:xfrm>
          <a:prstGeom prst="rect">
            <a:avLst/>
          </a:prstGeom>
          <a:noFill/>
        </p:spPr>
        <p:txBody>
          <a:bodyPr wrap="square" lIns="0" tIns="0" rIns="0" bIns="0" rtlCol="0">
            <a:spAutoFit/>
          </a:bodyPr>
          <a:lstStyle/>
          <a:p>
            <a:pPr algn="ctr" eaLnBrk="1" hangingPunct="1">
              <a:spcBef>
                <a:spcPct val="0"/>
              </a:spcBef>
            </a:pPr>
            <a:r>
              <a:rPr lang="en-US" sz="900" b="0" dirty="0" smtClean="0">
                <a:solidFill>
                  <a:srgbClr val="000000"/>
                </a:solidFill>
                <a:latin typeface="Arial" pitchFamily="34" charset="0"/>
                <a:ea typeface="+mn-ea"/>
              </a:rPr>
              <a:t>Mitigate </a:t>
            </a:r>
            <a:br>
              <a:rPr lang="en-US" sz="900" b="0" dirty="0" smtClean="0">
                <a:solidFill>
                  <a:srgbClr val="000000"/>
                </a:solidFill>
                <a:latin typeface="Arial" pitchFamily="34" charset="0"/>
                <a:ea typeface="+mn-ea"/>
              </a:rPr>
            </a:br>
            <a:r>
              <a:rPr lang="en-US" sz="900" b="0" dirty="0" smtClean="0">
                <a:solidFill>
                  <a:srgbClr val="000000"/>
                </a:solidFill>
                <a:latin typeface="Arial" pitchFamily="34" charset="0"/>
                <a:ea typeface="+mn-ea"/>
              </a:rPr>
              <a:t>inflation risk</a:t>
            </a:r>
          </a:p>
        </p:txBody>
      </p:sp>
      <p:sp>
        <p:nvSpPr>
          <p:cNvPr id="23" name="TextBox 22"/>
          <p:cNvSpPr txBox="1"/>
          <p:nvPr/>
        </p:nvSpPr>
        <p:spPr>
          <a:xfrm>
            <a:off x="6793396" y="4487353"/>
            <a:ext cx="1155642" cy="415498"/>
          </a:xfrm>
          <a:prstGeom prst="rect">
            <a:avLst/>
          </a:prstGeom>
          <a:noFill/>
        </p:spPr>
        <p:txBody>
          <a:bodyPr wrap="square" lIns="0" tIns="0" rIns="0" bIns="0" rtlCol="0">
            <a:spAutoFit/>
          </a:bodyPr>
          <a:lstStyle/>
          <a:p>
            <a:pPr algn="ctr" eaLnBrk="1" hangingPunct="1">
              <a:spcBef>
                <a:spcPct val="0"/>
              </a:spcBef>
            </a:pPr>
            <a:r>
              <a:rPr lang="en-US" sz="900" b="0" dirty="0" smtClean="0">
                <a:solidFill>
                  <a:srgbClr val="000000"/>
                </a:solidFill>
                <a:latin typeface="Arial" pitchFamily="34" charset="0"/>
                <a:ea typeface="+mn-ea"/>
              </a:rPr>
              <a:t>Different </a:t>
            </a:r>
            <a:br>
              <a:rPr lang="en-US" sz="900" b="0" dirty="0" smtClean="0">
                <a:solidFill>
                  <a:srgbClr val="000000"/>
                </a:solidFill>
                <a:latin typeface="Arial" pitchFamily="34" charset="0"/>
                <a:ea typeface="+mn-ea"/>
              </a:rPr>
            </a:br>
            <a:r>
              <a:rPr lang="en-US" sz="900" b="0" dirty="0" smtClean="0">
                <a:solidFill>
                  <a:srgbClr val="000000"/>
                </a:solidFill>
                <a:latin typeface="Arial" pitchFamily="34" charset="0"/>
                <a:ea typeface="+mn-ea"/>
              </a:rPr>
              <a:t>investment </a:t>
            </a:r>
            <a:br>
              <a:rPr lang="en-US" sz="900" b="0" dirty="0" smtClean="0">
                <a:solidFill>
                  <a:srgbClr val="000000"/>
                </a:solidFill>
                <a:latin typeface="Arial" pitchFamily="34" charset="0"/>
                <a:ea typeface="+mn-ea"/>
              </a:rPr>
            </a:br>
            <a:r>
              <a:rPr lang="en-US" sz="900" b="0" dirty="0" smtClean="0">
                <a:solidFill>
                  <a:srgbClr val="000000"/>
                </a:solidFill>
                <a:latin typeface="Arial" pitchFamily="34" charset="0"/>
                <a:ea typeface="+mn-ea"/>
              </a:rPr>
              <a:t>techniques</a:t>
            </a:r>
          </a:p>
        </p:txBody>
      </p:sp>
      <p:sp>
        <p:nvSpPr>
          <p:cNvPr id="24" name="TextBox 23"/>
          <p:cNvSpPr txBox="1"/>
          <p:nvPr/>
        </p:nvSpPr>
        <p:spPr>
          <a:xfrm>
            <a:off x="8028073" y="4496753"/>
            <a:ext cx="924996" cy="553998"/>
          </a:xfrm>
          <a:prstGeom prst="rect">
            <a:avLst/>
          </a:prstGeom>
          <a:noFill/>
        </p:spPr>
        <p:txBody>
          <a:bodyPr wrap="square" lIns="0" tIns="0" rIns="0" bIns="0" rtlCol="0">
            <a:spAutoFit/>
          </a:bodyPr>
          <a:lstStyle/>
          <a:p>
            <a:pPr algn="ctr" eaLnBrk="1" hangingPunct="1">
              <a:spcBef>
                <a:spcPct val="0"/>
              </a:spcBef>
            </a:pPr>
            <a:r>
              <a:rPr lang="en-US" sz="900" b="0" dirty="0" smtClean="0">
                <a:solidFill>
                  <a:srgbClr val="000000"/>
                </a:solidFill>
                <a:latin typeface="Arial" pitchFamily="34" charset="0"/>
                <a:ea typeface="+mn-ea"/>
              </a:rPr>
              <a:t>Offer clients investments they wouldn’t find on their own</a:t>
            </a:r>
          </a:p>
        </p:txBody>
      </p:sp>
    </p:spTree>
    <p:extLst>
      <p:ext uri="{BB962C8B-B14F-4D97-AF65-F5344CB8AC3E}">
        <p14:creationId xmlns:p14="http://schemas.microsoft.com/office/powerpoint/2010/main" val="1022207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bwMode="gray"/>
        <p:txBody>
          <a:bodyPr/>
          <a:lstStyle/>
          <a:p>
            <a:r>
              <a:rPr lang="en-US" dirty="0"/>
              <a:t>Incorporating alternatives for greater diversification</a:t>
            </a:r>
          </a:p>
        </p:txBody>
      </p:sp>
      <p:sp>
        <p:nvSpPr>
          <p:cNvPr id="63490" name="Slide Number Placeholder 3"/>
          <p:cNvSpPr>
            <a:spLocks noGrp="1"/>
          </p:cNvSpPr>
          <p:nvPr>
            <p:ph type="sldNum" sz="quarter" idx="4"/>
          </p:nvPr>
        </p:nvSpPr>
        <p:spPr bwMode="gray">
          <a:noFill/>
        </p:spPr>
        <p:txBody>
          <a:bodyPr/>
          <a:lstStyle/>
          <a:p>
            <a:pPr>
              <a:tabLst>
                <a:tab pos="0" algn="l"/>
                <a:tab pos="453758" algn="l"/>
                <a:tab pos="909107" algn="l"/>
                <a:tab pos="1367625" algn="l"/>
                <a:tab pos="1822970" algn="l"/>
                <a:tab pos="2281492" algn="l"/>
                <a:tab pos="2736838" algn="l"/>
                <a:tab pos="3193771" algn="l"/>
                <a:tab pos="3650703" algn="l"/>
                <a:tab pos="4107635" algn="l"/>
                <a:tab pos="4564569" algn="l"/>
                <a:tab pos="5019914" algn="l"/>
                <a:tab pos="5476847" algn="l"/>
                <a:tab pos="5932195" algn="l"/>
                <a:tab pos="6390712" algn="l"/>
                <a:tab pos="6846063" algn="l"/>
                <a:tab pos="7304578" algn="l"/>
                <a:tab pos="7759925" algn="l"/>
                <a:tab pos="8216857" algn="l"/>
                <a:tab pos="8672205" algn="l"/>
                <a:tab pos="9130724" algn="l"/>
              </a:tabLst>
            </a:pPr>
            <a:fld id="{C7EEC1A2-3EF7-4CA2-B409-F020DF16F8B8}" type="slidenum">
              <a:rPr lang="en-US" smtClean="0">
                <a:latin typeface="Arial" pitchFamily="34" charset="0"/>
              </a:rPr>
              <a:pPr>
                <a:tabLst>
                  <a:tab pos="0" algn="l"/>
                  <a:tab pos="453758" algn="l"/>
                  <a:tab pos="909107" algn="l"/>
                  <a:tab pos="1367625" algn="l"/>
                  <a:tab pos="1822970" algn="l"/>
                  <a:tab pos="2281492" algn="l"/>
                  <a:tab pos="2736838" algn="l"/>
                  <a:tab pos="3193771" algn="l"/>
                  <a:tab pos="3650703" algn="l"/>
                  <a:tab pos="4107635" algn="l"/>
                  <a:tab pos="4564569" algn="l"/>
                  <a:tab pos="5019914" algn="l"/>
                  <a:tab pos="5476847" algn="l"/>
                  <a:tab pos="5932195" algn="l"/>
                  <a:tab pos="6390712" algn="l"/>
                  <a:tab pos="6846063" algn="l"/>
                  <a:tab pos="7304578" algn="l"/>
                  <a:tab pos="7759925" algn="l"/>
                  <a:tab pos="8216857" algn="l"/>
                  <a:tab pos="8672205" algn="l"/>
                  <a:tab pos="9130724" algn="l"/>
                </a:tabLst>
              </a:pPr>
              <a:t>18</a:t>
            </a:fld>
            <a:endParaRPr lang="en-US" dirty="0" smtClean="0">
              <a:latin typeface="Arial" pitchFamily="34" charset="0"/>
            </a:endParaRPr>
          </a:p>
        </p:txBody>
      </p:sp>
      <p:cxnSp>
        <p:nvCxnSpPr>
          <p:cNvPr id="24" name="Straight Arrow Connector 23"/>
          <p:cNvCxnSpPr/>
          <p:nvPr/>
        </p:nvCxnSpPr>
        <p:spPr bwMode="auto">
          <a:xfrm>
            <a:off x="5076825" y="6391275"/>
            <a:ext cx="1295400" cy="152400"/>
          </a:xfrm>
          <a:prstGeom prst="straightConnector1">
            <a:avLst/>
          </a:prstGeom>
          <a:solidFill>
            <a:schemeClr val="accent1"/>
          </a:solidFill>
          <a:ln w="9525" cap="flat" cmpd="sng" algn="ctr">
            <a:noFill/>
            <a:prstDash val="solid"/>
            <a:round/>
            <a:headEnd type="none" w="med" len="med"/>
            <a:tailEnd type="arrow"/>
          </a:ln>
          <a:effectLst/>
        </p:spPr>
      </p:cxnSp>
      <p:sp>
        <p:nvSpPr>
          <p:cNvPr id="8" name="TextBox 7"/>
          <p:cNvSpPr txBox="1"/>
          <p:nvPr/>
        </p:nvSpPr>
        <p:spPr>
          <a:xfrm flipH="1">
            <a:off x="452438" y="6112986"/>
            <a:ext cx="6936126" cy="738664"/>
          </a:xfrm>
          <a:prstGeom prst="rect">
            <a:avLst/>
          </a:prstGeom>
          <a:noFill/>
        </p:spPr>
        <p:txBody>
          <a:bodyPr wrap="square" lIns="0" tIns="0" rIns="0" bIns="0" rtlCol="0" anchor="b" anchorCtr="0">
            <a:spAutoFit/>
          </a:bodyPr>
          <a:lstStyle/>
          <a:p>
            <a:pPr>
              <a:spcBef>
                <a:spcPts val="0"/>
              </a:spcBef>
            </a:pPr>
            <a:r>
              <a:rPr lang="en-US" sz="800" b="0" dirty="0" smtClean="0">
                <a:latin typeface="Arial Narrow"/>
              </a:rPr>
              <a:t>Source: Slide #62, </a:t>
            </a:r>
            <a:r>
              <a:rPr lang="en-US" sz="800" b="0" i="1" dirty="0" smtClean="0">
                <a:latin typeface="Arial Narrow"/>
              </a:rPr>
              <a:t>1Q13 Guide To The Markets</a:t>
            </a:r>
            <a:endParaRPr lang="en-US" sz="800" b="0" dirty="0" smtClean="0">
              <a:latin typeface="Arial Narrow"/>
            </a:endParaRPr>
          </a:p>
          <a:p>
            <a:pPr>
              <a:spcBef>
                <a:spcPts val="0"/>
              </a:spcBef>
            </a:pPr>
            <a:r>
              <a:rPr lang="en-US" sz="800" b="0" dirty="0" smtClean="0">
                <a:latin typeface="Arial Narrow"/>
              </a:rPr>
              <a:t>Indexes </a:t>
            </a:r>
            <a:r>
              <a:rPr lang="en-US" sz="800" b="0" dirty="0">
                <a:latin typeface="Arial Narrow"/>
              </a:rPr>
              <a:t>and weights of </a:t>
            </a:r>
            <a:r>
              <a:rPr lang="en-US" sz="800" b="0" dirty="0" smtClean="0">
                <a:latin typeface="Arial Narrow"/>
              </a:rPr>
              <a:t>the traditional </a:t>
            </a:r>
            <a:r>
              <a:rPr lang="en-US" sz="800" b="0" dirty="0">
                <a:latin typeface="Arial Narrow"/>
              </a:rPr>
              <a:t>portfolio are as follows</a:t>
            </a:r>
            <a:r>
              <a:rPr lang="en-US" sz="800" b="0" dirty="0" smtClean="0">
                <a:latin typeface="Arial Narrow"/>
              </a:rPr>
              <a:t>: U.S</a:t>
            </a:r>
            <a:r>
              <a:rPr lang="en-US" sz="800" b="0" dirty="0">
                <a:latin typeface="Arial Narrow"/>
              </a:rPr>
              <a:t>. stocks: 55% S&amp;P </a:t>
            </a:r>
            <a:r>
              <a:rPr lang="en-US" sz="800" b="0" dirty="0" smtClean="0">
                <a:latin typeface="Arial Narrow"/>
              </a:rPr>
              <a:t>500; </a:t>
            </a:r>
            <a:r>
              <a:rPr lang="en-US" sz="800" b="0" dirty="0">
                <a:latin typeface="Arial Narrow"/>
              </a:rPr>
              <a:t>U.S</a:t>
            </a:r>
            <a:r>
              <a:rPr lang="en-US" sz="800" b="0" dirty="0" smtClean="0">
                <a:latin typeface="Arial Narrow"/>
              </a:rPr>
              <a:t>. bonds</a:t>
            </a:r>
            <a:r>
              <a:rPr lang="en-US" sz="800" b="0" dirty="0">
                <a:latin typeface="Arial Narrow"/>
              </a:rPr>
              <a:t>: 30% Barclays </a:t>
            </a:r>
            <a:r>
              <a:rPr lang="en-US" sz="800" b="0" dirty="0" smtClean="0">
                <a:latin typeface="Arial Narrow"/>
              </a:rPr>
              <a:t>Capital Aggregate</a:t>
            </a:r>
            <a:r>
              <a:rPr lang="en-US" sz="800" b="0" dirty="0">
                <a:latin typeface="Arial Narrow"/>
              </a:rPr>
              <a:t>;</a:t>
            </a:r>
            <a:r>
              <a:rPr lang="en-US" sz="800" b="0" dirty="0" smtClean="0">
                <a:latin typeface="Arial Narrow"/>
              </a:rPr>
              <a:t> </a:t>
            </a:r>
            <a:r>
              <a:rPr lang="en-US" sz="800" b="0" dirty="0">
                <a:latin typeface="Arial Narrow"/>
              </a:rPr>
              <a:t>International stocks</a:t>
            </a:r>
            <a:r>
              <a:rPr lang="en-US" sz="800" b="0" dirty="0" smtClean="0">
                <a:latin typeface="Arial Narrow"/>
              </a:rPr>
              <a:t>: 15</a:t>
            </a:r>
            <a:r>
              <a:rPr lang="en-US" sz="800" b="0" dirty="0">
                <a:latin typeface="Arial Narrow"/>
              </a:rPr>
              <a:t>% MSCI EAFE. Portfolio with 25% in alternatives is as follows: U.S</a:t>
            </a:r>
            <a:r>
              <a:rPr lang="en-US" sz="800" b="0" dirty="0" smtClean="0">
                <a:latin typeface="Arial Narrow"/>
              </a:rPr>
              <a:t>. stocks</a:t>
            </a:r>
            <a:r>
              <a:rPr lang="en-US" sz="800" b="0" dirty="0">
                <a:latin typeface="Arial Narrow"/>
              </a:rPr>
              <a:t>: 22.2% S&amp;P 500, 8.8</a:t>
            </a:r>
            <a:r>
              <a:rPr lang="en-US" sz="800" b="0" dirty="0" smtClean="0">
                <a:latin typeface="Arial Narrow"/>
              </a:rPr>
              <a:t>% Russell </a:t>
            </a:r>
            <a:r>
              <a:rPr lang="en-US" sz="800" b="0" dirty="0">
                <a:latin typeface="Arial Narrow"/>
              </a:rPr>
              <a:t>2000; International </a:t>
            </a:r>
            <a:r>
              <a:rPr lang="en-US" sz="800" b="0" dirty="0" smtClean="0">
                <a:latin typeface="Arial Narrow"/>
              </a:rPr>
              <a:t>Stocks: 4.4</a:t>
            </a:r>
            <a:r>
              <a:rPr lang="en-US" sz="800" b="0" dirty="0">
                <a:latin typeface="Arial Narrow"/>
              </a:rPr>
              <a:t>% MSCI EM, 13.2% MSCI EAFE</a:t>
            </a:r>
            <a:r>
              <a:rPr lang="en-US" sz="800" b="0" dirty="0" smtClean="0">
                <a:latin typeface="Arial Narrow"/>
              </a:rPr>
              <a:t>; U.S</a:t>
            </a:r>
            <a:r>
              <a:rPr lang="en-US" sz="800" b="0" dirty="0">
                <a:latin typeface="Arial Narrow"/>
              </a:rPr>
              <a:t>. Bonds: 26.5% Barclays </a:t>
            </a:r>
            <a:r>
              <a:rPr lang="en-US" sz="800" b="0" dirty="0" smtClean="0">
                <a:latin typeface="Arial Narrow"/>
              </a:rPr>
              <a:t>Capital Aggregate</a:t>
            </a:r>
            <a:r>
              <a:rPr lang="en-US" sz="800" b="0" dirty="0">
                <a:latin typeface="Arial Narrow"/>
              </a:rPr>
              <a:t>; Alternatives: 8.3</a:t>
            </a:r>
            <a:r>
              <a:rPr lang="en-US" sz="800" b="0" dirty="0" smtClean="0">
                <a:latin typeface="Arial Narrow"/>
              </a:rPr>
              <a:t>% CS/Tremont </a:t>
            </a:r>
            <a:r>
              <a:rPr lang="en-US" sz="800" b="0" dirty="0">
                <a:latin typeface="Arial Narrow"/>
              </a:rPr>
              <a:t>Equity Market Neutral</a:t>
            </a:r>
            <a:r>
              <a:rPr lang="en-US" sz="800" b="0" dirty="0" smtClean="0">
                <a:latin typeface="Arial Narrow"/>
              </a:rPr>
              <a:t>, 8.3</a:t>
            </a:r>
            <a:r>
              <a:rPr lang="en-US" sz="800" b="0" dirty="0">
                <a:latin typeface="Arial Narrow"/>
              </a:rPr>
              <a:t>% DJ/UBS </a:t>
            </a:r>
            <a:r>
              <a:rPr lang="en-US" sz="800" b="0" dirty="0" smtClean="0">
                <a:latin typeface="Arial Narrow"/>
              </a:rPr>
              <a:t>commodities, </a:t>
            </a:r>
            <a:r>
              <a:rPr lang="en-US" sz="800" b="0" dirty="0">
                <a:latin typeface="Arial Narrow"/>
              </a:rPr>
              <a:t>8.3% NAREIT Equity REIT Index. </a:t>
            </a:r>
            <a:r>
              <a:rPr lang="en-US" sz="800" b="0" dirty="0" smtClean="0">
                <a:latin typeface="Arial Narrow"/>
              </a:rPr>
              <a:t>Return and </a:t>
            </a:r>
            <a:r>
              <a:rPr lang="en-US" sz="800" b="0" dirty="0">
                <a:latin typeface="Arial Narrow"/>
              </a:rPr>
              <a:t>standard deviation </a:t>
            </a:r>
            <a:r>
              <a:rPr lang="en-US" sz="800" b="0" dirty="0" smtClean="0">
                <a:latin typeface="Arial Narrow"/>
              </a:rPr>
              <a:t>calculated using </a:t>
            </a:r>
            <a:r>
              <a:rPr lang="en-US" sz="800" b="0" dirty="0">
                <a:latin typeface="Arial Narrow"/>
              </a:rPr>
              <a:t>Morningstar Direct</a:t>
            </a:r>
            <a:r>
              <a:rPr lang="en-US" sz="800" b="0" dirty="0" smtClean="0">
                <a:latin typeface="Arial Narrow"/>
              </a:rPr>
              <a:t>. Charts </a:t>
            </a:r>
            <a:r>
              <a:rPr lang="en-US" sz="800" b="0" dirty="0">
                <a:latin typeface="Arial Narrow"/>
              </a:rPr>
              <a:t>are shown for </a:t>
            </a:r>
            <a:r>
              <a:rPr lang="en-US" sz="800" b="0" dirty="0" smtClean="0">
                <a:latin typeface="Arial Narrow"/>
              </a:rPr>
              <a:t>illustrative purposes </a:t>
            </a:r>
            <a:r>
              <a:rPr lang="en-US" sz="800" b="0" dirty="0">
                <a:latin typeface="Arial Narrow"/>
              </a:rPr>
              <a:t>only. Past returns are </a:t>
            </a:r>
            <a:r>
              <a:rPr lang="en-US" sz="800" b="0" dirty="0" smtClean="0">
                <a:latin typeface="Arial Narrow"/>
              </a:rPr>
              <a:t>no guarantee </a:t>
            </a:r>
            <a:r>
              <a:rPr lang="en-US" sz="800" b="0" dirty="0">
                <a:latin typeface="Arial Narrow"/>
              </a:rPr>
              <a:t>of future results</a:t>
            </a:r>
            <a:r>
              <a:rPr lang="en-US" sz="800" b="0" dirty="0" smtClean="0">
                <a:latin typeface="Arial Narrow"/>
              </a:rPr>
              <a:t>. Diversification </a:t>
            </a:r>
            <a:r>
              <a:rPr lang="en-US" sz="800" b="0" dirty="0">
                <a:latin typeface="Arial Narrow"/>
              </a:rPr>
              <a:t>does not </a:t>
            </a:r>
            <a:r>
              <a:rPr lang="en-US" sz="800" b="0" dirty="0" smtClean="0">
                <a:latin typeface="Arial Narrow"/>
              </a:rPr>
              <a:t>guarantee investment </a:t>
            </a:r>
            <a:r>
              <a:rPr lang="en-US" sz="800" b="0" dirty="0">
                <a:latin typeface="Arial Narrow"/>
              </a:rPr>
              <a:t>returns and does </a:t>
            </a:r>
            <a:r>
              <a:rPr lang="en-US" sz="800" b="0" dirty="0" smtClean="0">
                <a:latin typeface="Arial Narrow"/>
              </a:rPr>
              <a:t>not eliminate </a:t>
            </a:r>
            <a:r>
              <a:rPr lang="en-US" sz="800" b="0" dirty="0">
                <a:latin typeface="Arial Narrow"/>
              </a:rPr>
              <a:t>risk of loss. Data are as </a:t>
            </a:r>
            <a:r>
              <a:rPr lang="en-US" sz="800" b="0" dirty="0" smtClean="0">
                <a:latin typeface="Arial Narrow"/>
              </a:rPr>
              <a:t>of 12/31/2012.</a:t>
            </a:r>
            <a:endParaRPr lang="en-US" sz="800" dirty="0">
              <a:latin typeface="Arial Narrow"/>
            </a:endParaRPr>
          </a:p>
        </p:txBody>
      </p:sp>
      <p:sp>
        <p:nvSpPr>
          <p:cNvPr id="21" name="Text Box 8"/>
          <p:cNvSpPr txBox="1">
            <a:spLocks noChangeArrowheads="1"/>
          </p:cNvSpPr>
          <p:nvPr/>
        </p:nvSpPr>
        <p:spPr bwMode="auto">
          <a:xfrm>
            <a:off x="474181" y="1229668"/>
            <a:ext cx="7992809"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Compared to a traditional portfolio, a more diversified allocation may produce greater long-term returns with less risk.</a:t>
            </a:r>
          </a:p>
        </p:txBody>
      </p:sp>
      <p:sp>
        <p:nvSpPr>
          <p:cNvPr id="20" name="Rectangle 19"/>
          <p:cNvSpPr/>
          <p:nvPr/>
        </p:nvSpPr>
        <p:spPr bwMode="auto">
          <a:xfrm>
            <a:off x="5177515" y="2054693"/>
            <a:ext cx="4422098" cy="3639427"/>
          </a:xfrm>
          <a:prstGeom prst="rect">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sp>
        <p:nvSpPr>
          <p:cNvPr id="22" name="Rectangle 21"/>
          <p:cNvSpPr/>
          <p:nvPr/>
        </p:nvSpPr>
        <p:spPr bwMode="auto">
          <a:xfrm>
            <a:off x="452438" y="2054693"/>
            <a:ext cx="4468812" cy="3639427"/>
          </a:xfrm>
          <a:prstGeom prst="rect">
            <a:avLst/>
          </a:prstGeom>
          <a:solidFill>
            <a:srgbClr val="E2E2E3"/>
          </a:solidFill>
          <a:ln>
            <a:no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ea typeface="ＭＳ Ｐゴシック" charset="0"/>
            </a:endParaRPr>
          </a:p>
        </p:txBody>
      </p:sp>
      <p:cxnSp>
        <p:nvCxnSpPr>
          <p:cNvPr id="23" name="Straight Arrow Connector 22"/>
          <p:cNvCxnSpPr/>
          <p:nvPr/>
        </p:nvCxnSpPr>
        <p:spPr bwMode="auto">
          <a:xfrm>
            <a:off x="2562225" y="4089142"/>
            <a:ext cx="1219200" cy="1279376"/>
          </a:xfrm>
          <a:prstGeom prst="straightConnector1">
            <a:avLst/>
          </a:prstGeom>
          <a:solidFill>
            <a:schemeClr val="accent1"/>
          </a:solidFill>
          <a:ln w="9525" cap="flat" cmpd="sng" algn="ctr">
            <a:noFill/>
            <a:prstDash val="solid"/>
            <a:round/>
            <a:headEnd type="none" w="med" len="med"/>
            <a:tailEnd type="arrow"/>
          </a:ln>
          <a:effectLst/>
        </p:spPr>
      </p:cxnSp>
      <p:graphicFrame>
        <p:nvGraphicFramePr>
          <p:cNvPr id="25" name="Object 11"/>
          <p:cNvGraphicFramePr>
            <a:graphicFrameLocks noChangeAspect="1"/>
          </p:cNvGraphicFramePr>
          <p:nvPr>
            <p:extLst>
              <p:ext uri="{D42A27DB-BD31-4B8C-83A1-F6EECF244321}">
                <p14:modId xmlns:p14="http://schemas.microsoft.com/office/powerpoint/2010/main" val="100070099"/>
              </p:ext>
            </p:extLst>
          </p:nvPr>
        </p:nvGraphicFramePr>
        <p:xfrm>
          <a:off x="406400" y="1881117"/>
          <a:ext cx="3784600" cy="38067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08273529"/>
              </p:ext>
            </p:extLst>
          </p:nvPr>
        </p:nvGraphicFramePr>
        <p:xfrm>
          <a:off x="3490785" y="2384811"/>
          <a:ext cx="1247470" cy="533400"/>
        </p:xfrm>
        <a:graphic>
          <a:graphicData uri="http://schemas.openxmlformats.org/drawingml/2006/table">
            <a:tbl>
              <a:tblPr firstRow="1" bandRow="1">
                <a:tableStyleId>{5C22544A-7EE6-4342-B048-85BDC9FD1C3A}</a:tableStyleId>
              </a:tblPr>
              <a:tblGrid>
                <a:gridCol w="176051"/>
                <a:gridCol w="1071419"/>
              </a:tblGrid>
              <a:tr h="914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6D6E71"/>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rgbClr val="000000"/>
                          </a:solidFill>
                          <a:effectLst/>
                          <a:latin typeface="Arial"/>
                          <a:cs typeface="Arial"/>
                        </a:rPr>
                        <a:t>S&amp;P 500</a:t>
                      </a:r>
                    </a:p>
                  </a:txBody>
                  <a:tcPr marL="12700" marR="12700" marT="1270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88ABD5"/>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defTabSz="1009013" eaLnBrk="0" hangingPunct="0">
                        <a:spcBef>
                          <a:spcPts val="240"/>
                        </a:spcBef>
                      </a:pPr>
                      <a:r>
                        <a:rPr lang="en-US" sz="800" b="0" dirty="0" smtClean="0">
                          <a:solidFill>
                            <a:srgbClr val="000000"/>
                          </a:solidFill>
                          <a:latin typeface="Arial"/>
                          <a:cs typeface="Arial"/>
                        </a:rPr>
                        <a:t>Barclays</a:t>
                      </a:r>
                      <a:r>
                        <a:rPr lang="en-US" sz="800" b="0" baseline="0" dirty="0" smtClean="0">
                          <a:solidFill>
                            <a:srgbClr val="000000"/>
                          </a:solidFill>
                          <a:latin typeface="Arial"/>
                          <a:cs typeface="Arial"/>
                        </a:rPr>
                        <a:t> </a:t>
                      </a:r>
                      <a:r>
                        <a:rPr lang="en-US" sz="800" b="0" baseline="0" dirty="0" err="1" smtClean="0">
                          <a:solidFill>
                            <a:srgbClr val="000000"/>
                          </a:solidFill>
                          <a:latin typeface="Arial"/>
                          <a:cs typeface="Arial"/>
                        </a:rPr>
                        <a:t>Agg</a:t>
                      </a:r>
                      <a:r>
                        <a:rPr lang="en-US" sz="800" b="0" baseline="0" dirty="0" smtClean="0">
                          <a:solidFill>
                            <a:srgbClr val="000000"/>
                          </a:solidFill>
                          <a:latin typeface="Arial"/>
                          <a:cs typeface="Arial"/>
                        </a:rPr>
                        <a:t>.</a:t>
                      </a:r>
                      <a:endParaRPr lang="en-US" sz="800" b="0" dirty="0" smtClean="0">
                        <a:solidFill>
                          <a:srgbClr val="000000"/>
                        </a:solidFill>
                        <a:latin typeface="Arial"/>
                        <a:cs typeface="Arial"/>
                      </a:endParaRPr>
                    </a:p>
                  </a:txBody>
                  <a:tcPr marL="18288"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E8810D"/>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defTabSz="1009013" eaLnBrk="0" hangingPunct="0">
                        <a:spcBef>
                          <a:spcPts val="240"/>
                        </a:spcBef>
                      </a:pPr>
                      <a:r>
                        <a:rPr lang="en-US" sz="800" b="0" dirty="0" smtClean="0">
                          <a:solidFill>
                            <a:srgbClr val="000000"/>
                          </a:solidFill>
                          <a:latin typeface="Arial"/>
                          <a:cs typeface="Arial"/>
                        </a:rPr>
                        <a:t>MSCI EAFE</a:t>
                      </a:r>
                    </a:p>
                  </a:txBody>
                  <a:tcPr marL="18288" marR="0"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Rectangle 26"/>
          <p:cNvSpPr/>
          <p:nvPr/>
        </p:nvSpPr>
        <p:spPr bwMode="auto">
          <a:xfrm>
            <a:off x="3417327" y="2331169"/>
            <a:ext cx="1078474" cy="685081"/>
          </a:xfrm>
          <a:prstGeom prst="rect">
            <a:avLst/>
          </a:prstGeom>
          <a:noFill/>
          <a:ln w="6350" cmpd="sng">
            <a:solidFill>
              <a:schemeClr val="tx1"/>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charset="0"/>
            </a:endParaRPr>
          </a:p>
        </p:txBody>
      </p:sp>
      <p:sp>
        <p:nvSpPr>
          <p:cNvPr id="28" name="Text Box 2"/>
          <p:cNvSpPr txBox="1">
            <a:spLocks noChangeArrowheads="1"/>
          </p:cNvSpPr>
          <p:nvPr/>
        </p:nvSpPr>
        <p:spPr bwMode="auto">
          <a:xfrm>
            <a:off x="452438" y="2062286"/>
            <a:ext cx="3743979" cy="323165"/>
          </a:xfrm>
          <a:prstGeom prst="rect">
            <a:avLst/>
          </a:prstGeom>
          <a:noFill/>
          <a:ln w="9525" algn="ctr">
            <a:noFill/>
            <a:miter lim="800000"/>
            <a:headEnd/>
            <a:tailEnd/>
          </a:ln>
          <a:effectLst/>
        </p:spPr>
        <p:txBody>
          <a:bodyPr wrap="square" lIns="137160" tIns="137160" rIns="0" bIns="0" anchor="ctr">
            <a:spAutoFit/>
          </a:bodyPr>
          <a:lstStyle/>
          <a:p>
            <a:pPr algn="l" defTabSz="911529">
              <a:spcBef>
                <a:spcPts val="0"/>
              </a:spcBef>
              <a:defRPr/>
            </a:pPr>
            <a:r>
              <a:rPr lang="en-US" sz="1200" dirty="0" smtClean="0">
                <a:solidFill>
                  <a:srgbClr val="000000"/>
                </a:solidFill>
              </a:rPr>
              <a:t>Traditional portfolio</a:t>
            </a:r>
            <a:endParaRPr lang="en-US" sz="1200" dirty="0">
              <a:solidFill>
                <a:srgbClr val="000000"/>
              </a:solidFill>
            </a:endParaRPr>
          </a:p>
        </p:txBody>
      </p:sp>
      <p:graphicFrame>
        <p:nvGraphicFramePr>
          <p:cNvPr id="29" name="Object 11"/>
          <p:cNvGraphicFramePr>
            <a:graphicFrameLocks noChangeAspect="1"/>
          </p:cNvGraphicFramePr>
          <p:nvPr>
            <p:extLst>
              <p:ext uri="{D42A27DB-BD31-4B8C-83A1-F6EECF244321}">
                <p14:modId xmlns:p14="http://schemas.microsoft.com/office/powerpoint/2010/main" val="3599811368"/>
              </p:ext>
            </p:extLst>
          </p:nvPr>
        </p:nvGraphicFramePr>
        <p:xfrm>
          <a:off x="5057458" y="1885951"/>
          <a:ext cx="3781742" cy="3803916"/>
        </p:xfrm>
        <a:graphic>
          <a:graphicData uri="http://schemas.openxmlformats.org/drawingml/2006/chart">
            <c:chart xmlns:c="http://schemas.openxmlformats.org/drawingml/2006/chart" xmlns:r="http://schemas.openxmlformats.org/officeDocument/2006/relationships" r:id="rId4"/>
          </a:graphicData>
        </a:graphic>
      </p:graphicFrame>
      <p:sp>
        <p:nvSpPr>
          <p:cNvPr id="30" name="Text Box 2"/>
          <p:cNvSpPr txBox="1">
            <a:spLocks noChangeArrowheads="1"/>
          </p:cNvSpPr>
          <p:nvPr/>
        </p:nvSpPr>
        <p:spPr bwMode="auto">
          <a:xfrm>
            <a:off x="5178108" y="2062286"/>
            <a:ext cx="3743979" cy="323165"/>
          </a:xfrm>
          <a:prstGeom prst="rect">
            <a:avLst/>
          </a:prstGeom>
          <a:noFill/>
          <a:ln w="9525" algn="ctr">
            <a:noFill/>
            <a:miter lim="800000"/>
            <a:headEnd/>
            <a:tailEnd/>
          </a:ln>
          <a:effectLst/>
        </p:spPr>
        <p:txBody>
          <a:bodyPr wrap="square" lIns="137160" tIns="137160" rIns="0" bIns="0" anchor="ctr">
            <a:spAutoFit/>
          </a:bodyPr>
          <a:lstStyle/>
          <a:p>
            <a:pPr algn="l" defTabSz="911529">
              <a:spcBef>
                <a:spcPts val="0"/>
              </a:spcBef>
              <a:defRPr/>
            </a:pPr>
            <a:r>
              <a:rPr lang="en-US" sz="1200" dirty="0" smtClean="0">
                <a:solidFill>
                  <a:srgbClr val="000000"/>
                </a:solidFill>
              </a:rPr>
              <a:t>More diversified portfolio</a:t>
            </a:r>
            <a:endParaRPr lang="en-US" sz="1200" dirty="0">
              <a:solidFill>
                <a:srgbClr val="000000"/>
              </a:solidFill>
            </a:endParaRPr>
          </a:p>
        </p:txBody>
      </p:sp>
      <p:sp>
        <p:nvSpPr>
          <p:cNvPr id="31" name="Text Box 2"/>
          <p:cNvSpPr txBox="1">
            <a:spLocks noChangeArrowheads="1"/>
          </p:cNvSpPr>
          <p:nvPr/>
        </p:nvSpPr>
        <p:spPr bwMode="auto">
          <a:xfrm>
            <a:off x="452438" y="5018178"/>
            <a:ext cx="3743979" cy="600164"/>
          </a:xfrm>
          <a:prstGeom prst="rect">
            <a:avLst/>
          </a:prstGeom>
          <a:noFill/>
          <a:ln w="9525" algn="ctr">
            <a:noFill/>
            <a:miter lim="800000"/>
            <a:headEnd/>
            <a:tailEnd/>
          </a:ln>
          <a:effectLst/>
        </p:spPr>
        <p:txBody>
          <a:bodyPr wrap="square" lIns="137160" tIns="137160" rIns="0" bIns="0" anchor="ctr">
            <a:spAutoFit/>
          </a:bodyPr>
          <a:lstStyle/>
          <a:p>
            <a:pPr defTabSz="911529">
              <a:spcBef>
                <a:spcPts val="0"/>
              </a:spcBef>
              <a:defRPr/>
            </a:pPr>
            <a:r>
              <a:rPr lang="en-US" sz="1000" dirty="0" smtClean="0">
                <a:solidFill>
                  <a:srgbClr val="000000"/>
                </a:solidFill>
              </a:rPr>
              <a:t>1994 – 2012</a:t>
            </a:r>
            <a:endParaRPr lang="en-US" sz="1000" dirty="0">
              <a:solidFill>
                <a:srgbClr val="000000"/>
              </a:solidFill>
            </a:endParaRPr>
          </a:p>
          <a:p>
            <a:pPr algn="l" defTabSz="911529">
              <a:spcBef>
                <a:spcPts val="0"/>
              </a:spcBef>
              <a:defRPr/>
            </a:pPr>
            <a:r>
              <a:rPr lang="en-US" sz="1000" b="0" dirty="0" smtClean="0">
                <a:solidFill>
                  <a:srgbClr val="000000"/>
                </a:solidFill>
              </a:rPr>
              <a:t>Return: 6.75%</a:t>
            </a:r>
          </a:p>
          <a:p>
            <a:pPr algn="l" defTabSz="911529">
              <a:spcBef>
                <a:spcPts val="0"/>
              </a:spcBef>
              <a:defRPr/>
            </a:pPr>
            <a:r>
              <a:rPr lang="en-US" sz="1000" b="0" dirty="0" smtClean="0">
                <a:solidFill>
                  <a:srgbClr val="000000"/>
                </a:solidFill>
              </a:rPr>
              <a:t>Standard deviation: 10.94%</a:t>
            </a:r>
            <a:endParaRPr lang="en-US" sz="1000" b="0" dirty="0">
              <a:solidFill>
                <a:srgbClr val="000000"/>
              </a:solidFill>
            </a:endParaRPr>
          </a:p>
        </p:txBody>
      </p:sp>
      <p:graphicFrame>
        <p:nvGraphicFramePr>
          <p:cNvPr id="32" name="Table 31"/>
          <p:cNvGraphicFramePr>
            <a:graphicFrameLocks noGrp="1"/>
          </p:cNvGraphicFramePr>
          <p:nvPr>
            <p:extLst>
              <p:ext uri="{D42A27DB-BD31-4B8C-83A1-F6EECF244321}">
                <p14:modId xmlns:p14="http://schemas.microsoft.com/office/powerpoint/2010/main" val="3771581908"/>
              </p:ext>
            </p:extLst>
          </p:nvPr>
        </p:nvGraphicFramePr>
        <p:xfrm>
          <a:off x="8335835" y="2367988"/>
          <a:ext cx="1212978" cy="1422400"/>
        </p:xfrm>
        <a:graphic>
          <a:graphicData uri="http://schemas.openxmlformats.org/drawingml/2006/table">
            <a:tbl>
              <a:tblPr firstRow="1" bandRow="1">
                <a:tableStyleId>{5C22544A-7EE6-4342-B048-85BDC9FD1C3A}</a:tableStyleId>
              </a:tblPr>
              <a:tblGrid>
                <a:gridCol w="181075"/>
                <a:gridCol w="1031903"/>
              </a:tblGrid>
              <a:tr h="17732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6D6E71"/>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chemeClr val="tx1"/>
                          </a:solidFill>
                          <a:effectLst/>
                          <a:latin typeface="Arial"/>
                        </a:rPr>
                        <a:t>Barclays Agg.</a:t>
                      </a:r>
                    </a:p>
                  </a:txBody>
                  <a:tcPr marL="12700" marR="12700" marT="1270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732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88ABD5"/>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chemeClr val="tx1"/>
                          </a:solidFill>
                          <a:effectLst/>
                          <a:latin typeface="Arial"/>
                        </a:rPr>
                        <a:t>S&amp;P 500</a:t>
                      </a:r>
                    </a:p>
                  </a:txBody>
                  <a:tcPr marL="12700" marR="12700" marT="1270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732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E8810D"/>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chemeClr val="tx1"/>
                          </a:solidFill>
                          <a:effectLst/>
                          <a:latin typeface="Arial"/>
                        </a:rPr>
                        <a:t>MSCI EAFE</a:t>
                      </a:r>
                    </a:p>
                  </a:txBody>
                  <a:tcPr marL="12700" marR="12700" marT="1270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732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accent4"/>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chemeClr val="tx1"/>
                          </a:solidFill>
                          <a:effectLst/>
                          <a:latin typeface="Arial"/>
                        </a:rPr>
                        <a:t>Russell 2000</a:t>
                      </a:r>
                    </a:p>
                  </a:txBody>
                  <a:tcPr marL="12700" marR="12700" marT="1270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59312">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accent5"/>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smtClean="0">
                          <a:solidFill>
                            <a:schemeClr val="tx1"/>
                          </a:solidFill>
                          <a:effectLst/>
                          <a:latin typeface="Arial"/>
                        </a:rPr>
                        <a:t>Equity Mkt. Neutral</a:t>
                      </a:r>
                      <a:endParaRPr lang="en-US" sz="800" b="0" i="0" u="none" strike="noStrike" dirty="0">
                        <a:solidFill>
                          <a:schemeClr val="tx1"/>
                        </a:solidFill>
                        <a:effectLst/>
                        <a:latin typeface="Arial"/>
                      </a:endParaRPr>
                    </a:p>
                  </a:txBody>
                  <a:tcPr marL="12700" marR="12700" marT="1270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732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accent6"/>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a:solidFill>
                            <a:schemeClr val="tx1"/>
                          </a:solidFill>
                          <a:effectLst/>
                          <a:latin typeface="Arial"/>
                        </a:rPr>
                        <a:t>Commodities</a:t>
                      </a:r>
                    </a:p>
                  </a:txBody>
                  <a:tcPr marL="12700" marR="12700" marT="1270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732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54640D"/>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chemeClr val="tx1"/>
                          </a:solidFill>
                          <a:effectLst/>
                          <a:latin typeface="Arial"/>
                        </a:rPr>
                        <a:t>REIT</a:t>
                      </a:r>
                    </a:p>
                  </a:txBody>
                  <a:tcPr marL="12700" marR="12700" marT="1270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77323">
                <a:tc>
                  <a:txBody>
                    <a:bodyPr/>
                    <a:lstStyle/>
                    <a:p>
                      <a:pPr marL="0" marR="0" lvl="0" indent="0" algn="ctr" defTabSz="914400" rtl="0" eaLnBrk="1" fontAlgn="auto" latinLnBrk="0" hangingPunct="1">
                        <a:lnSpc>
                          <a:spcPts val="14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BABABB"/>
                          </a:solidFill>
                          <a:effectLst/>
                          <a:uLnTx/>
                          <a:uFillTx/>
                          <a:latin typeface="+mn-lt"/>
                          <a:ea typeface="+mn-ea"/>
                          <a:cs typeface="+mn-cs"/>
                        </a:rPr>
                        <a:t>■</a:t>
                      </a:r>
                    </a:p>
                  </a:txBody>
                  <a:tcPr marL="18288" marR="18288"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0" i="0" u="none" strike="noStrike" dirty="0">
                          <a:solidFill>
                            <a:schemeClr val="tx1"/>
                          </a:solidFill>
                          <a:effectLst/>
                          <a:latin typeface="Arial"/>
                        </a:rPr>
                        <a:t>MSCI EM</a:t>
                      </a:r>
                    </a:p>
                  </a:txBody>
                  <a:tcPr marL="12700" marR="12700" marT="12700" marB="0"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3" name="Rectangle 32"/>
          <p:cNvSpPr/>
          <p:nvPr/>
        </p:nvSpPr>
        <p:spPr bwMode="auto">
          <a:xfrm>
            <a:off x="8262377" y="2330783"/>
            <a:ext cx="1167374" cy="1561767"/>
          </a:xfrm>
          <a:prstGeom prst="rect">
            <a:avLst/>
          </a:prstGeom>
          <a:noFill/>
          <a:ln w="6350" cmpd="sng">
            <a:solidFill>
              <a:schemeClr val="tx1"/>
            </a:solidFill>
          </a:ln>
          <a:effectLst/>
          <a:extLst/>
        </p:spPr>
        <p:txBody>
          <a:bodyPr vert="horz" wrap="none" lIns="0" tIns="0" rIns="0" bIns="0" numCol="1" rtlCol="0" anchor="ctr" anchorCtr="0" compatLnSpc="1">
            <a:prstTxWarp prst="textNoShape">
              <a:avLst/>
            </a:prstTxWarp>
          </a:bodyPr>
          <a:lstStyle/>
          <a:p>
            <a:pPr marL="0" marR="0" indent="0" algn="ctr"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charset="0"/>
            </a:endParaRPr>
          </a:p>
        </p:txBody>
      </p:sp>
      <p:sp>
        <p:nvSpPr>
          <p:cNvPr id="34" name="Text Box 2"/>
          <p:cNvSpPr txBox="1">
            <a:spLocks noChangeArrowheads="1"/>
          </p:cNvSpPr>
          <p:nvPr/>
        </p:nvSpPr>
        <p:spPr bwMode="auto">
          <a:xfrm>
            <a:off x="5183188" y="5018178"/>
            <a:ext cx="3743979" cy="600164"/>
          </a:xfrm>
          <a:prstGeom prst="rect">
            <a:avLst/>
          </a:prstGeom>
          <a:noFill/>
          <a:ln w="9525" algn="ctr">
            <a:noFill/>
            <a:miter lim="800000"/>
            <a:headEnd/>
            <a:tailEnd/>
          </a:ln>
          <a:effectLst/>
        </p:spPr>
        <p:txBody>
          <a:bodyPr wrap="square" lIns="137160" tIns="137160" rIns="0" bIns="0" anchor="ctr">
            <a:spAutoFit/>
          </a:bodyPr>
          <a:lstStyle/>
          <a:p>
            <a:pPr defTabSz="911529">
              <a:spcBef>
                <a:spcPts val="0"/>
              </a:spcBef>
              <a:defRPr/>
            </a:pPr>
            <a:r>
              <a:rPr lang="en-US" sz="1000" dirty="0" smtClean="0">
                <a:solidFill>
                  <a:srgbClr val="000000"/>
                </a:solidFill>
              </a:rPr>
              <a:t>1994 – 2012</a:t>
            </a:r>
            <a:endParaRPr lang="en-US" sz="1000" dirty="0">
              <a:solidFill>
                <a:srgbClr val="000000"/>
              </a:solidFill>
            </a:endParaRPr>
          </a:p>
          <a:p>
            <a:pPr algn="l" defTabSz="911529">
              <a:spcBef>
                <a:spcPts val="0"/>
              </a:spcBef>
              <a:defRPr/>
            </a:pPr>
            <a:r>
              <a:rPr lang="en-US" sz="1000" b="0" dirty="0" smtClean="0">
                <a:solidFill>
                  <a:srgbClr val="000000"/>
                </a:solidFill>
              </a:rPr>
              <a:t>Return: 7.09%</a:t>
            </a:r>
          </a:p>
          <a:p>
            <a:pPr algn="l" defTabSz="911529">
              <a:spcBef>
                <a:spcPts val="0"/>
              </a:spcBef>
              <a:defRPr/>
            </a:pPr>
            <a:r>
              <a:rPr lang="en-US" sz="1000" b="0" dirty="0" smtClean="0">
                <a:solidFill>
                  <a:srgbClr val="000000"/>
                </a:solidFill>
              </a:rPr>
              <a:t>Standard deviation: 9.97%</a:t>
            </a:r>
            <a:endParaRPr lang="en-US" sz="1000" b="0" dirty="0">
              <a:solidFill>
                <a:srgbClr val="000000"/>
              </a:solidFill>
            </a:endParaRPr>
          </a:p>
        </p:txBody>
      </p:sp>
    </p:spTree>
    <p:extLst>
      <p:ext uri="{BB962C8B-B14F-4D97-AF65-F5344CB8AC3E}">
        <p14:creationId xmlns:p14="http://schemas.microsoft.com/office/powerpoint/2010/main" val="7604692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history lesson</a:t>
            </a:r>
            <a:endParaRPr lang="en-US" dirty="0"/>
          </a:p>
        </p:txBody>
      </p:sp>
      <p:sp>
        <p:nvSpPr>
          <p:cNvPr id="2" name="Slide Number Placeholder 1"/>
          <p:cNvSpPr>
            <a:spLocks noGrp="1"/>
          </p:cNvSpPr>
          <p:nvPr>
            <p:ph type="sldNum" sz="quarter" idx="4"/>
          </p:nvPr>
        </p:nvSpPr>
        <p:spPr/>
        <p:txBody>
          <a:bodyPr/>
          <a:lstStyle/>
          <a:p>
            <a:fld id="{47C22A0A-FE4B-4E2E-A7D7-714A5719D4FB}" type="slidenum">
              <a:rPr lang="en-US" smtClean="0"/>
              <a:pPr/>
              <a:t>1</a:t>
            </a:fld>
            <a:endParaRPr lang="en-US" dirty="0"/>
          </a:p>
        </p:txBody>
      </p:sp>
      <p:sp>
        <p:nvSpPr>
          <p:cNvPr id="8" name="TextBox 7"/>
          <p:cNvSpPr txBox="1"/>
          <p:nvPr/>
        </p:nvSpPr>
        <p:spPr>
          <a:xfrm>
            <a:off x="457200" y="6733072"/>
            <a:ext cx="3509964" cy="123111"/>
          </a:xfrm>
          <a:prstGeom prst="rect">
            <a:avLst/>
          </a:prstGeom>
          <a:noFill/>
        </p:spPr>
        <p:txBody>
          <a:bodyPr wrap="square" lIns="0" tIns="0" rIns="0" bIns="0" rtlCol="0">
            <a:spAutoFit/>
          </a:bodyPr>
          <a:lstStyle/>
          <a:p>
            <a:pPr>
              <a:spcBef>
                <a:spcPts val="0"/>
              </a:spcBef>
            </a:pPr>
            <a:r>
              <a:rPr lang="en-US" sz="800" b="0" dirty="0" smtClean="0">
                <a:latin typeface="Arial Narrow"/>
                <a:cs typeface="Arial Narrow"/>
              </a:rPr>
              <a:t>Source: World Economic Forum, 2012</a:t>
            </a:r>
            <a:endParaRPr lang="en-US" sz="800" b="0" dirty="0">
              <a:latin typeface="Arial Narrow"/>
              <a:cs typeface="Arial Narrow"/>
            </a:endParaRPr>
          </a:p>
        </p:txBody>
      </p:sp>
      <p:sp>
        <p:nvSpPr>
          <p:cNvPr id="11" name="Rectangle 10"/>
          <p:cNvSpPr/>
          <p:nvPr/>
        </p:nvSpPr>
        <p:spPr>
          <a:xfrm>
            <a:off x="471488" y="1237769"/>
            <a:ext cx="5475918" cy="292388"/>
          </a:xfrm>
          <a:prstGeom prst="rect">
            <a:avLst/>
          </a:prstGeom>
        </p:spPr>
        <p:txBody>
          <a:bodyPr wrap="none" lIns="0" tIns="0">
            <a:spAutoFit/>
          </a:bodyPr>
          <a:lstStyle/>
          <a:p>
            <a:r>
              <a:rPr lang="en-US" sz="1600" b="0" dirty="0"/>
              <a:t>Financial innovation has been evolving since ancient times.</a:t>
            </a:r>
          </a:p>
        </p:txBody>
      </p:sp>
      <p:sp>
        <p:nvSpPr>
          <p:cNvPr id="23" name="Rectangle 22"/>
          <p:cNvSpPr/>
          <p:nvPr/>
        </p:nvSpPr>
        <p:spPr>
          <a:xfrm>
            <a:off x="2442216" y="2632091"/>
            <a:ext cx="5948807" cy="2999224"/>
          </a:xfrm>
          <a:prstGeom prst="rect">
            <a:avLst/>
          </a:prstGeom>
          <a:noFill/>
        </p:spPr>
        <p:txBody>
          <a:bodyPr wrap="square">
            <a:noAutofit/>
          </a:bodyPr>
          <a:lstStyle/>
          <a:p>
            <a:pPr>
              <a:lnSpc>
                <a:spcPct val="150000"/>
              </a:lnSpc>
              <a:spcAft>
                <a:spcPts val="2400"/>
              </a:spcAft>
            </a:pPr>
            <a:r>
              <a:rPr lang="en-US" sz="2000" b="0" dirty="0" smtClean="0">
                <a:solidFill>
                  <a:srgbClr val="7DA5C9"/>
                </a:solidFill>
              </a:rPr>
              <a:t>History </a:t>
            </a:r>
            <a:r>
              <a:rPr lang="en-US" sz="2000" b="0" dirty="0">
                <a:solidFill>
                  <a:srgbClr val="7DA5C9"/>
                </a:solidFill>
              </a:rPr>
              <a:t>shows that financial innovation has been </a:t>
            </a:r>
            <a:r>
              <a:rPr lang="en-US" sz="2000" b="0" dirty="0" smtClean="0">
                <a:solidFill>
                  <a:srgbClr val="7DA5C9"/>
                </a:solidFill>
              </a:rPr>
              <a:t/>
            </a:r>
            <a:br>
              <a:rPr lang="en-US" sz="2000" b="0" dirty="0" smtClean="0">
                <a:solidFill>
                  <a:srgbClr val="7DA5C9"/>
                </a:solidFill>
              </a:rPr>
            </a:br>
            <a:r>
              <a:rPr lang="en-US" sz="2000" b="0" dirty="0" smtClean="0">
                <a:solidFill>
                  <a:srgbClr val="7DA5C9"/>
                </a:solidFill>
              </a:rPr>
              <a:t>a </a:t>
            </a:r>
            <a:r>
              <a:rPr lang="en-US" sz="2000" b="0" dirty="0">
                <a:solidFill>
                  <a:srgbClr val="7DA5C9"/>
                </a:solidFill>
              </a:rPr>
              <a:t>critical and persistent part </a:t>
            </a:r>
            <a:r>
              <a:rPr lang="en-US" sz="2000" b="0" dirty="0" smtClean="0">
                <a:solidFill>
                  <a:srgbClr val="7DA5C9"/>
                </a:solidFill>
              </a:rPr>
              <a:t>of the </a:t>
            </a:r>
            <a:r>
              <a:rPr lang="en-US" sz="2000" b="0" dirty="0">
                <a:solidFill>
                  <a:srgbClr val="7DA5C9"/>
                </a:solidFill>
              </a:rPr>
              <a:t>economic </a:t>
            </a:r>
            <a:r>
              <a:rPr lang="en-US" sz="2000" b="0" dirty="0" smtClean="0">
                <a:solidFill>
                  <a:srgbClr val="7DA5C9"/>
                </a:solidFill>
              </a:rPr>
              <a:t>landscape… [for] centuries.</a:t>
            </a:r>
            <a:r>
              <a:rPr lang="en-US" sz="2000" dirty="0" smtClean="0">
                <a:solidFill>
                  <a:srgbClr val="7DA5C9"/>
                </a:solidFill>
              </a:rPr>
              <a:t>”</a:t>
            </a:r>
          </a:p>
          <a:p>
            <a:pPr>
              <a:spcAft>
                <a:spcPts val="1800"/>
              </a:spcAft>
            </a:pPr>
            <a:r>
              <a:rPr lang="en-US" sz="900" b="0" dirty="0" smtClean="0"/>
              <a:t>Peter </a:t>
            </a:r>
            <a:r>
              <a:rPr lang="en-US" sz="900" b="0" dirty="0" err="1" smtClean="0"/>
              <a:t>Tufano</a:t>
            </a:r>
            <a:r>
              <a:rPr lang="en-US" sz="900" b="0" dirty="0" smtClean="0"/>
              <a:t>, Professor </a:t>
            </a:r>
            <a:r>
              <a:rPr lang="en-US" sz="900" b="0" dirty="0"/>
              <a:t>of </a:t>
            </a:r>
            <a:r>
              <a:rPr lang="en-US" sz="900" b="0" dirty="0" smtClean="0"/>
              <a:t>Financial Management</a:t>
            </a:r>
            <a:r>
              <a:rPr lang="en-US" sz="900" b="0" dirty="0"/>
              <a:t/>
            </a:r>
            <a:br>
              <a:rPr lang="en-US" sz="900" b="0" dirty="0"/>
            </a:br>
            <a:r>
              <a:rPr lang="en-US" sz="900" b="0" dirty="0" smtClean="0"/>
              <a:t>Harvard </a:t>
            </a:r>
            <a:r>
              <a:rPr lang="en-US" sz="900" b="0" dirty="0"/>
              <a:t>Business </a:t>
            </a:r>
            <a:r>
              <a:rPr lang="en-US" sz="900" b="0" dirty="0" smtClean="0"/>
              <a:t>School, June 2002</a:t>
            </a:r>
            <a:endParaRPr lang="en-US" sz="900" b="0" dirty="0"/>
          </a:p>
        </p:txBody>
      </p:sp>
      <p:sp>
        <p:nvSpPr>
          <p:cNvPr id="3" name="TextBox 2"/>
          <p:cNvSpPr txBox="1"/>
          <p:nvPr/>
        </p:nvSpPr>
        <p:spPr>
          <a:xfrm>
            <a:off x="2313471" y="2678271"/>
            <a:ext cx="312906" cy="400110"/>
          </a:xfrm>
          <a:prstGeom prst="rect">
            <a:avLst/>
          </a:prstGeom>
          <a:noFill/>
        </p:spPr>
        <p:txBody>
          <a:bodyPr wrap="none" rtlCol="0">
            <a:spAutoFit/>
          </a:bodyPr>
          <a:lstStyle/>
          <a:p>
            <a:pPr algn="r"/>
            <a:r>
              <a:rPr lang="en-US" sz="2000" dirty="0" smtClean="0">
                <a:solidFill>
                  <a:schemeClr val="accent2"/>
                </a:solidFill>
              </a:rPr>
              <a:t>“</a:t>
            </a:r>
            <a:endParaRPr lang="en-US" sz="2000" dirty="0">
              <a:solidFill>
                <a:schemeClr val="accent2"/>
              </a:solidFill>
            </a:endParaRPr>
          </a:p>
        </p:txBody>
      </p:sp>
    </p:spTree>
    <p:extLst>
      <p:ext uri="{BB962C8B-B14F-4D97-AF65-F5344CB8AC3E}">
        <p14:creationId xmlns:p14="http://schemas.microsoft.com/office/powerpoint/2010/main" val="1492807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86349" y="2314576"/>
            <a:ext cx="4610099" cy="32316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4"/>
          <p:cNvSpPr>
            <a:spLocks noGrp="1"/>
          </p:cNvSpPr>
          <p:nvPr>
            <p:ph type="title"/>
          </p:nvPr>
        </p:nvSpPr>
        <p:spPr/>
        <p:txBody>
          <a:bodyPr/>
          <a:lstStyle/>
          <a:p>
            <a:r>
              <a:rPr lang="en-US" dirty="0"/>
              <a:t>The importance of diversification and correlation</a:t>
            </a:r>
          </a:p>
        </p:txBody>
      </p:sp>
      <p:sp>
        <p:nvSpPr>
          <p:cNvPr id="2" name="Slide Number Placeholder 1"/>
          <p:cNvSpPr>
            <a:spLocks noGrp="1"/>
          </p:cNvSpPr>
          <p:nvPr>
            <p:ph type="sldNum" sz="quarter" idx="4"/>
          </p:nvPr>
        </p:nvSpPr>
        <p:spPr/>
        <p:txBody>
          <a:bodyPr/>
          <a:lstStyle/>
          <a:p>
            <a:pPr>
              <a:defRPr/>
            </a:pPr>
            <a:fld id="{47C22A0A-FE4B-4E2E-A7D7-714A5719D4FB}" type="slidenum">
              <a:rPr lang="en-US" smtClean="0">
                <a:ea typeface="+mn-ea"/>
              </a:rPr>
              <a:pPr>
                <a:defRPr/>
              </a:pPr>
              <a:t>19</a:t>
            </a:fld>
            <a:endParaRPr lang="en-US" dirty="0">
              <a:ea typeface="+mn-ea"/>
            </a:endParaRPr>
          </a:p>
        </p:txBody>
      </p:sp>
      <p:pic>
        <p:nvPicPr>
          <p:cNvPr id="16387"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943850" y="3043238"/>
            <a:ext cx="1504950"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8"/>
          <p:cNvSpPr txBox="1">
            <a:spLocks noChangeArrowheads="1"/>
          </p:cNvSpPr>
          <p:nvPr/>
        </p:nvSpPr>
        <p:spPr bwMode="auto">
          <a:xfrm>
            <a:off x="458787" y="1237365"/>
            <a:ext cx="7992809"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During different economic cycles, one asset class may gain while another may lag.</a:t>
            </a:r>
          </a:p>
        </p:txBody>
      </p:sp>
      <p:sp>
        <p:nvSpPr>
          <p:cNvPr id="8" name="Rectangle 6"/>
          <p:cNvSpPr>
            <a:spLocks noChangeArrowheads="1"/>
          </p:cNvSpPr>
          <p:nvPr/>
        </p:nvSpPr>
        <p:spPr bwMode="auto">
          <a:xfrm>
            <a:off x="467050" y="6750765"/>
            <a:ext cx="3122650" cy="102592"/>
          </a:xfrm>
          <a:prstGeom prst="rect">
            <a:avLst/>
          </a:prstGeom>
          <a:noFill/>
          <a:ln w="9525">
            <a:noFill/>
            <a:miter lim="800000"/>
            <a:headEnd/>
            <a:tailEnd/>
          </a:ln>
        </p:spPr>
        <p:txBody>
          <a:bodyPr wrap="none" lIns="0" tIns="0" rIns="0" bIns="0" anchor="b">
            <a:spAutoFit/>
          </a:bodyPr>
          <a:lstStyle/>
          <a:p>
            <a:pPr defTabSz="912813">
              <a:lnSpc>
                <a:spcPts val="800"/>
              </a:lnSpc>
              <a:spcBef>
                <a:spcPts val="0"/>
              </a:spcBef>
            </a:pPr>
            <a:r>
              <a:rPr lang="en-US" sz="800" b="0" dirty="0" smtClean="0">
                <a:solidFill>
                  <a:srgbClr val="000000"/>
                </a:solidFill>
                <a:latin typeface="Arial Narrow" pitchFamily="34" charset="0"/>
                <a:ea typeface="+mn-ea"/>
              </a:rPr>
              <a:t>Source: 1Q13 </a:t>
            </a:r>
            <a:r>
              <a:rPr lang="en-US" sz="800" b="0" i="1" dirty="0" smtClean="0">
                <a:solidFill>
                  <a:srgbClr val="000000"/>
                </a:solidFill>
                <a:latin typeface="Arial Narrow" pitchFamily="34" charset="0"/>
                <a:ea typeface="+mn-ea"/>
              </a:rPr>
              <a:t>Guide to the Markets</a:t>
            </a:r>
            <a:r>
              <a:rPr lang="en-US" sz="800" b="0" dirty="0" smtClean="0">
                <a:solidFill>
                  <a:srgbClr val="000000"/>
                </a:solidFill>
                <a:latin typeface="Arial Narrow" pitchFamily="34" charset="0"/>
                <a:ea typeface="+mn-ea"/>
              </a:rPr>
              <a:t>, J.P</a:t>
            </a:r>
            <a:r>
              <a:rPr lang="en-US" sz="800" b="0" dirty="0">
                <a:solidFill>
                  <a:srgbClr val="000000"/>
                </a:solidFill>
                <a:latin typeface="Arial Narrow" pitchFamily="34" charset="0"/>
                <a:ea typeface="+mn-ea"/>
              </a:rPr>
              <a:t>. Morgan Asset </a:t>
            </a:r>
            <a:r>
              <a:rPr lang="en-US" sz="800" b="0" dirty="0" smtClean="0">
                <a:solidFill>
                  <a:srgbClr val="000000"/>
                </a:solidFill>
                <a:latin typeface="Arial Narrow" pitchFamily="34" charset="0"/>
                <a:ea typeface="+mn-ea"/>
              </a:rPr>
              <a:t>Management</a:t>
            </a:r>
            <a:r>
              <a:rPr lang="en-US" sz="800" b="0" dirty="0" smtClean="0">
                <a:latin typeface="Arial Narrow" pitchFamily="34" charset="0"/>
                <a:ea typeface="+mn-ea"/>
              </a:rPr>
              <a:t>, Dec. 31, 2012</a:t>
            </a:r>
            <a:endParaRPr lang="en-US" sz="800" b="0" dirty="0">
              <a:latin typeface="Arial Narrow" pitchFamily="34" charset="0"/>
              <a:ea typeface="+mn-ea"/>
            </a:endParaRPr>
          </a:p>
        </p:txBody>
      </p:sp>
      <p:pic>
        <p:nvPicPr>
          <p:cNvPr id="2051"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95274" y="2308753"/>
            <a:ext cx="4623897" cy="32443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02042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associated with alternatives</a:t>
            </a:r>
            <a:endParaRPr lang="en-US" dirty="0"/>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20</a:t>
            </a:fld>
            <a:endParaRPr lang="en-US" dirty="0">
              <a:ea typeface="+mn-ea"/>
            </a:endParaRPr>
          </a:p>
        </p:txBody>
      </p:sp>
      <p:sp>
        <p:nvSpPr>
          <p:cNvPr id="5" name="Text Box 8"/>
          <p:cNvSpPr txBox="1">
            <a:spLocks noChangeArrowheads="1"/>
          </p:cNvSpPr>
          <p:nvPr/>
        </p:nvSpPr>
        <p:spPr bwMode="auto">
          <a:xfrm>
            <a:off x="474181" y="1237365"/>
            <a:ext cx="8293002"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lvl1pPr algn="l" defTabSz="912813">
              <a:spcBef>
                <a:spcPct val="0"/>
              </a:spcBef>
              <a:defRPr sz="2400">
                <a:solidFill>
                  <a:schemeClr val="tx1"/>
                </a:solidFill>
                <a:latin typeface="Arial" charset="0"/>
                <a:ea typeface="ＭＳ Ｐゴシック" charset="0"/>
              </a:defRPr>
            </a:lvl1pPr>
            <a:lvl2pPr algn="l" defTabSz="912813">
              <a:spcBef>
                <a:spcPct val="0"/>
              </a:spcBef>
              <a:defRPr sz="2400">
                <a:solidFill>
                  <a:schemeClr val="tx1"/>
                </a:solidFill>
                <a:latin typeface="Arial" charset="0"/>
                <a:ea typeface="ＭＳ Ｐゴシック" charset="0"/>
              </a:defRPr>
            </a:lvl2pPr>
            <a:lvl3pPr marL="912813" algn="l" defTabSz="912813">
              <a:spcBef>
                <a:spcPct val="0"/>
              </a:spcBef>
              <a:defRPr sz="2400">
                <a:solidFill>
                  <a:schemeClr val="tx1"/>
                </a:solidFill>
                <a:latin typeface="Arial" charset="0"/>
                <a:ea typeface="ＭＳ Ｐゴシック" charset="0"/>
              </a:defRPr>
            </a:lvl3pPr>
            <a:lvl4pPr algn="l" defTabSz="912813">
              <a:spcBef>
                <a:spcPct val="0"/>
              </a:spcBef>
              <a:defRPr sz="2400">
                <a:solidFill>
                  <a:schemeClr val="tx1"/>
                </a:solidFill>
                <a:latin typeface="Arial" charset="0"/>
                <a:ea typeface="ＭＳ Ｐゴシック" charset="0"/>
              </a:defRPr>
            </a:lvl4pPr>
            <a:lvl5pPr algn="l" defTabSz="912813">
              <a:spcBef>
                <a:spcPct val="0"/>
              </a:spcBef>
              <a:defRPr sz="2400">
                <a:solidFill>
                  <a:schemeClr val="tx1"/>
                </a:solidFill>
                <a:latin typeface="Arial" charset="0"/>
                <a:ea typeface="ＭＳ Ｐゴシック" charset="0"/>
              </a:defRPr>
            </a:lvl5pPr>
            <a:lvl6pPr defTabSz="912813" eaLnBrk="0" fontAlgn="base" hangingPunct="0">
              <a:spcBef>
                <a:spcPct val="0"/>
              </a:spcBef>
              <a:spcAft>
                <a:spcPct val="0"/>
              </a:spcAft>
              <a:defRPr sz="2400">
                <a:solidFill>
                  <a:schemeClr val="tx1"/>
                </a:solidFill>
                <a:latin typeface="Arial" charset="0"/>
                <a:ea typeface="ＭＳ Ｐゴシック" charset="0"/>
              </a:defRPr>
            </a:lvl6pPr>
            <a:lvl7pPr defTabSz="912813" eaLnBrk="0" fontAlgn="base" hangingPunct="0">
              <a:spcBef>
                <a:spcPct val="0"/>
              </a:spcBef>
              <a:spcAft>
                <a:spcPct val="0"/>
              </a:spcAft>
              <a:defRPr sz="2400">
                <a:solidFill>
                  <a:schemeClr val="tx1"/>
                </a:solidFill>
                <a:latin typeface="Arial" charset="0"/>
                <a:ea typeface="ＭＳ Ｐゴシック" charset="0"/>
              </a:defRPr>
            </a:lvl7pPr>
            <a:lvl8pPr defTabSz="912813" eaLnBrk="0" fontAlgn="base" hangingPunct="0">
              <a:spcBef>
                <a:spcPct val="0"/>
              </a:spcBef>
              <a:spcAft>
                <a:spcPct val="0"/>
              </a:spcAft>
              <a:defRPr sz="2400">
                <a:solidFill>
                  <a:schemeClr val="tx1"/>
                </a:solidFill>
                <a:latin typeface="Arial" charset="0"/>
                <a:ea typeface="ＭＳ Ｐゴシック" charset="0"/>
              </a:defRPr>
            </a:lvl8pPr>
            <a:lvl9pPr defTabSz="912813"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0" dirty="0">
                <a:solidFill>
                  <a:srgbClr val="000000"/>
                </a:solidFill>
              </a:rPr>
              <a:t>While return potential can be significant, the positive attributes of alternatives have a price.</a:t>
            </a:r>
          </a:p>
        </p:txBody>
      </p:sp>
      <p:grpSp>
        <p:nvGrpSpPr>
          <p:cNvPr id="6" name="Group 5"/>
          <p:cNvGrpSpPr/>
          <p:nvPr/>
        </p:nvGrpSpPr>
        <p:grpSpPr>
          <a:xfrm>
            <a:off x="469900" y="2765425"/>
            <a:ext cx="1435100" cy="2378075"/>
            <a:chOff x="469900" y="2765425"/>
            <a:chExt cx="1435100" cy="2378075"/>
          </a:xfrm>
        </p:grpSpPr>
        <p:grpSp>
          <p:nvGrpSpPr>
            <p:cNvPr id="16" name="Group 15"/>
            <p:cNvGrpSpPr/>
            <p:nvPr/>
          </p:nvGrpSpPr>
          <p:grpSpPr>
            <a:xfrm>
              <a:off x="469900" y="2765425"/>
              <a:ext cx="1435100" cy="1435100"/>
              <a:chOff x="457200" y="2667000"/>
              <a:chExt cx="1435100" cy="1435100"/>
            </a:xfrm>
          </p:grpSpPr>
          <p:sp>
            <p:nvSpPr>
              <p:cNvPr id="11" name="Diamond 10"/>
              <p:cNvSpPr/>
              <p:nvPr/>
            </p:nvSpPr>
            <p:spPr bwMode="auto">
              <a:xfrm>
                <a:off x="457200" y="2667000"/>
                <a:ext cx="1435100" cy="1435100"/>
              </a:xfrm>
              <a:prstGeom prst="diamond">
                <a:avLst/>
              </a:prstGeom>
              <a:solidFill>
                <a:srgbClr val="6D6E7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12" name="Content Placeholder 5"/>
              <p:cNvSpPr txBox="1">
                <a:spLocks/>
              </p:cNvSpPr>
              <p:nvPr/>
            </p:nvSpPr>
            <p:spPr bwMode="auto">
              <a:xfrm>
                <a:off x="576263" y="3135313"/>
                <a:ext cx="1201737" cy="43338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0" indent="0" algn="ctr">
                  <a:buNone/>
                </a:pPr>
                <a:r>
                  <a:rPr lang="en-US" sz="1200" dirty="0" smtClean="0">
                    <a:solidFill>
                      <a:schemeClr val="bg1"/>
                    </a:solidFill>
                  </a:rPr>
                  <a:t>Liquidity</a:t>
                </a:r>
              </a:p>
            </p:txBody>
          </p:sp>
        </p:grpSp>
        <p:sp>
          <p:nvSpPr>
            <p:cNvPr id="29" name="Content Placeholder 5"/>
            <p:cNvSpPr txBox="1">
              <a:spLocks/>
            </p:cNvSpPr>
            <p:nvPr/>
          </p:nvSpPr>
          <p:spPr bwMode="auto">
            <a:xfrm>
              <a:off x="573809" y="4314825"/>
              <a:ext cx="1295399" cy="828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53975" indent="0">
                <a:buFont typeface="Wingdings" pitchFamily="2" charset="2"/>
                <a:buNone/>
              </a:pPr>
              <a:r>
                <a:rPr lang="en-US" sz="1000" b="0" dirty="0" smtClean="0"/>
                <a:t>Alternative assets often are less liquid than stock or bonds.</a:t>
              </a:r>
            </a:p>
          </p:txBody>
        </p:sp>
      </p:grpSp>
      <p:grpSp>
        <p:nvGrpSpPr>
          <p:cNvPr id="7" name="Group 6"/>
          <p:cNvGrpSpPr/>
          <p:nvPr/>
        </p:nvGrpSpPr>
        <p:grpSpPr>
          <a:xfrm>
            <a:off x="2009140" y="2765425"/>
            <a:ext cx="1435100" cy="2378075"/>
            <a:chOff x="2009140" y="2765425"/>
            <a:chExt cx="1435100" cy="2378075"/>
          </a:xfrm>
        </p:grpSpPr>
        <p:grpSp>
          <p:nvGrpSpPr>
            <p:cNvPr id="15" name="Group 14"/>
            <p:cNvGrpSpPr/>
            <p:nvPr/>
          </p:nvGrpSpPr>
          <p:grpSpPr>
            <a:xfrm>
              <a:off x="2009140" y="2765425"/>
              <a:ext cx="1435100" cy="1435100"/>
              <a:chOff x="2095500" y="2667000"/>
              <a:chExt cx="1435100" cy="1435100"/>
            </a:xfrm>
          </p:grpSpPr>
          <p:sp>
            <p:nvSpPr>
              <p:cNvPr id="13" name="Diamond 12"/>
              <p:cNvSpPr/>
              <p:nvPr/>
            </p:nvSpPr>
            <p:spPr bwMode="auto">
              <a:xfrm>
                <a:off x="2095500" y="2667000"/>
                <a:ext cx="1435100" cy="1435100"/>
              </a:xfrm>
              <a:prstGeom prst="diamond">
                <a:avLst/>
              </a:prstGeom>
              <a:solidFill>
                <a:srgbClr val="88ABD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14" name="Content Placeholder 5"/>
              <p:cNvSpPr txBox="1">
                <a:spLocks/>
              </p:cNvSpPr>
              <p:nvPr/>
            </p:nvSpPr>
            <p:spPr bwMode="auto">
              <a:xfrm>
                <a:off x="2214563" y="3135313"/>
                <a:ext cx="1201737" cy="43338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0" indent="0" algn="ctr">
                  <a:buNone/>
                </a:pPr>
                <a:r>
                  <a:rPr lang="en-US" sz="1200" dirty="0" smtClean="0">
                    <a:solidFill>
                      <a:schemeClr val="bg1"/>
                    </a:solidFill>
                  </a:rPr>
                  <a:t>Leverage/</a:t>
                </a:r>
                <a:br>
                  <a:rPr lang="en-US" sz="1200" dirty="0" smtClean="0">
                    <a:solidFill>
                      <a:schemeClr val="bg1"/>
                    </a:solidFill>
                  </a:rPr>
                </a:br>
                <a:r>
                  <a:rPr lang="en-US" sz="1200" dirty="0" smtClean="0">
                    <a:solidFill>
                      <a:schemeClr val="bg1"/>
                    </a:solidFill>
                  </a:rPr>
                  <a:t>derivatives</a:t>
                </a:r>
              </a:p>
            </p:txBody>
          </p:sp>
        </p:grpSp>
        <p:sp>
          <p:nvSpPr>
            <p:cNvPr id="30" name="Content Placeholder 5"/>
            <p:cNvSpPr txBox="1">
              <a:spLocks/>
            </p:cNvSpPr>
            <p:nvPr/>
          </p:nvSpPr>
          <p:spPr bwMode="auto">
            <a:xfrm>
              <a:off x="2019301" y="4314825"/>
              <a:ext cx="1422400" cy="828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53975" indent="0">
                <a:buNone/>
              </a:pPr>
              <a:r>
                <a:rPr lang="en-US" sz="1000" b="0" dirty="0"/>
                <a:t>Many alternatives, especially hedge funds, employ sophisticated return enhancement </a:t>
              </a:r>
              <a:r>
                <a:rPr lang="en-US" sz="1000" b="0" dirty="0" smtClean="0"/>
                <a:t>tools, </a:t>
              </a:r>
              <a:r>
                <a:rPr lang="en-US" sz="1000" b="0" dirty="0"/>
                <a:t>such as leverage and </a:t>
              </a:r>
              <a:r>
                <a:rPr lang="en-US" sz="1000" b="0" dirty="0" smtClean="0"/>
                <a:t>derivatives, </a:t>
              </a:r>
              <a:br>
                <a:rPr lang="en-US" sz="1000" b="0" dirty="0" smtClean="0"/>
              </a:br>
              <a:r>
                <a:rPr lang="en-US" sz="1000" b="0" dirty="0" smtClean="0"/>
                <a:t>that </a:t>
              </a:r>
              <a:r>
                <a:rPr lang="en-US" sz="1000" b="0" dirty="0"/>
                <a:t>typically also involve greater risk. </a:t>
              </a:r>
            </a:p>
          </p:txBody>
        </p:sp>
      </p:grpSp>
      <p:grpSp>
        <p:nvGrpSpPr>
          <p:cNvPr id="8" name="Group 7"/>
          <p:cNvGrpSpPr/>
          <p:nvPr/>
        </p:nvGrpSpPr>
        <p:grpSpPr>
          <a:xfrm>
            <a:off x="3548380" y="2765425"/>
            <a:ext cx="1435100" cy="2378075"/>
            <a:chOff x="3548380" y="2765425"/>
            <a:chExt cx="1435100" cy="2378075"/>
          </a:xfrm>
        </p:grpSpPr>
        <p:grpSp>
          <p:nvGrpSpPr>
            <p:cNvPr id="17" name="Group 16"/>
            <p:cNvGrpSpPr/>
            <p:nvPr/>
          </p:nvGrpSpPr>
          <p:grpSpPr>
            <a:xfrm>
              <a:off x="3548380" y="2765425"/>
              <a:ext cx="1435100" cy="1435100"/>
              <a:chOff x="2095500" y="2667000"/>
              <a:chExt cx="1435100" cy="1435100"/>
            </a:xfrm>
          </p:grpSpPr>
          <p:sp>
            <p:nvSpPr>
              <p:cNvPr id="18" name="Diamond 17"/>
              <p:cNvSpPr/>
              <p:nvPr/>
            </p:nvSpPr>
            <p:spPr bwMode="auto">
              <a:xfrm>
                <a:off x="2095500" y="2667000"/>
                <a:ext cx="1435100" cy="1435100"/>
              </a:xfrm>
              <a:prstGeom prst="diamond">
                <a:avLst/>
              </a:prstGeom>
              <a:solidFill>
                <a:srgbClr val="E8810D"/>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19" name="Content Placeholder 5"/>
              <p:cNvSpPr txBox="1">
                <a:spLocks/>
              </p:cNvSpPr>
              <p:nvPr/>
            </p:nvSpPr>
            <p:spPr bwMode="auto">
              <a:xfrm>
                <a:off x="2214563" y="3135313"/>
                <a:ext cx="1201737" cy="43338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0" indent="0" algn="ctr">
                  <a:buNone/>
                </a:pPr>
                <a:r>
                  <a:rPr lang="en-US" sz="1200" dirty="0" smtClean="0">
                    <a:solidFill>
                      <a:schemeClr val="bg1"/>
                    </a:solidFill>
                  </a:rPr>
                  <a:t>Event risk</a:t>
                </a:r>
              </a:p>
            </p:txBody>
          </p:sp>
        </p:grpSp>
        <p:sp>
          <p:nvSpPr>
            <p:cNvPr id="31" name="Content Placeholder 5"/>
            <p:cNvSpPr txBox="1">
              <a:spLocks/>
            </p:cNvSpPr>
            <p:nvPr/>
          </p:nvSpPr>
          <p:spPr bwMode="auto">
            <a:xfrm>
              <a:off x="3619502" y="4314825"/>
              <a:ext cx="1363978" cy="8286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53975" indent="0">
                <a:buNone/>
              </a:pPr>
              <a:r>
                <a:rPr lang="en-US" sz="1000" b="0" dirty="0"/>
                <a:t>Many alternatives </a:t>
              </a:r>
              <a:r>
                <a:rPr lang="en-US" sz="1000" b="0" dirty="0" smtClean="0"/>
                <a:t/>
              </a:r>
              <a:br>
                <a:rPr lang="en-US" sz="1000" b="0" dirty="0" smtClean="0"/>
              </a:br>
              <a:r>
                <a:rPr lang="en-US" sz="1000" b="0" dirty="0" smtClean="0"/>
                <a:t>are </a:t>
              </a:r>
              <a:r>
                <a:rPr lang="en-US" sz="1000" b="0" dirty="0"/>
                <a:t>subject to </a:t>
              </a:r>
              <a:r>
                <a:rPr lang="en-US" sz="1000" b="0" dirty="0" smtClean="0"/>
                <a:t>event risk. Which means </a:t>
              </a:r>
              <a:r>
                <a:rPr lang="en-US" sz="1000" b="0" dirty="0"/>
                <a:t>that, given their </a:t>
              </a:r>
              <a:r>
                <a:rPr lang="en-US" sz="1000" b="0" dirty="0" smtClean="0"/>
                <a:t/>
              </a:r>
              <a:br>
                <a:rPr lang="en-US" sz="1000" b="0" dirty="0" smtClean="0"/>
              </a:br>
              <a:r>
                <a:rPr lang="en-US" sz="1000" b="0" dirty="0" smtClean="0"/>
                <a:t>niche </a:t>
              </a:r>
              <a:r>
                <a:rPr lang="en-US" sz="1000" b="0" dirty="0"/>
                <a:t>specialization, market dislocations </a:t>
              </a:r>
              <a:r>
                <a:rPr lang="en-US" sz="1000" b="0" dirty="0" smtClean="0"/>
                <a:t/>
              </a:r>
              <a:br>
                <a:rPr lang="en-US" sz="1000" b="0" dirty="0" smtClean="0"/>
              </a:br>
              <a:r>
                <a:rPr lang="en-US" sz="1000" b="0" dirty="0" smtClean="0"/>
                <a:t>can </a:t>
              </a:r>
              <a:r>
                <a:rPr lang="en-US" sz="1000" b="0" dirty="0"/>
                <a:t>affect some strategies more adversely than others.</a:t>
              </a:r>
            </a:p>
          </p:txBody>
        </p:sp>
      </p:grpSp>
      <p:grpSp>
        <p:nvGrpSpPr>
          <p:cNvPr id="9" name="Group 8"/>
          <p:cNvGrpSpPr/>
          <p:nvPr/>
        </p:nvGrpSpPr>
        <p:grpSpPr>
          <a:xfrm>
            <a:off x="5087620" y="2765425"/>
            <a:ext cx="1435100" cy="2352675"/>
            <a:chOff x="5087620" y="2765425"/>
            <a:chExt cx="1435100" cy="2352675"/>
          </a:xfrm>
        </p:grpSpPr>
        <p:grpSp>
          <p:nvGrpSpPr>
            <p:cNvPr id="20" name="Group 19"/>
            <p:cNvGrpSpPr/>
            <p:nvPr/>
          </p:nvGrpSpPr>
          <p:grpSpPr>
            <a:xfrm>
              <a:off x="5087620" y="2765425"/>
              <a:ext cx="1435100" cy="1435100"/>
              <a:chOff x="2095500" y="2667000"/>
              <a:chExt cx="1435100" cy="1435100"/>
            </a:xfrm>
          </p:grpSpPr>
          <p:sp>
            <p:nvSpPr>
              <p:cNvPr id="21" name="Diamond 20"/>
              <p:cNvSpPr/>
              <p:nvPr/>
            </p:nvSpPr>
            <p:spPr bwMode="auto">
              <a:xfrm>
                <a:off x="2095500" y="2667000"/>
                <a:ext cx="1435100" cy="1435100"/>
              </a:xfrm>
              <a:prstGeom prst="diamond">
                <a:avLst/>
              </a:prstGeom>
              <a:solidFill>
                <a:srgbClr val="54301A"/>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22" name="Content Placeholder 5"/>
              <p:cNvSpPr txBox="1">
                <a:spLocks/>
              </p:cNvSpPr>
              <p:nvPr/>
            </p:nvSpPr>
            <p:spPr bwMode="auto">
              <a:xfrm>
                <a:off x="2214563" y="3135313"/>
                <a:ext cx="1201737" cy="43338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0" indent="0" algn="ctr">
                  <a:buNone/>
                </a:pPr>
                <a:r>
                  <a:rPr lang="en-US" sz="1200" dirty="0" smtClean="0">
                    <a:solidFill>
                      <a:schemeClr val="bg1"/>
                    </a:solidFill>
                  </a:rPr>
                  <a:t>True assessment</a:t>
                </a:r>
              </a:p>
            </p:txBody>
          </p:sp>
        </p:grpSp>
        <p:sp>
          <p:nvSpPr>
            <p:cNvPr id="32" name="Content Placeholder 5"/>
            <p:cNvSpPr txBox="1">
              <a:spLocks/>
            </p:cNvSpPr>
            <p:nvPr/>
          </p:nvSpPr>
          <p:spPr bwMode="auto">
            <a:xfrm>
              <a:off x="5234710" y="4314825"/>
              <a:ext cx="1193798" cy="803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53975" indent="0">
                <a:buNone/>
              </a:pPr>
              <a:r>
                <a:rPr lang="en-US" sz="1000" b="0" dirty="0"/>
                <a:t>Accurately assessing values and risks may be difficult. </a:t>
              </a:r>
            </a:p>
          </p:txBody>
        </p:sp>
      </p:grpSp>
      <p:grpSp>
        <p:nvGrpSpPr>
          <p:cNvPr id="10" name="Group 9"/>
          <p:cNvGrpSpPr/>
          <p:nvPr/>
        </p:nvGrpSpPr>
        <p:grpSpPr>
          <a:xfrm>
            <a:off x="6626860" y="2765425"/>
            <a:ext cx="1435100" cy="2352675"/>
            <a:chOff x="6626860" y="2765425"/>
            <a:chExt cx="1435100" cy="2352675"/>
          </a:xfrm>
        </p:grpSpPr>
        <p:grpSp>
          <p:nvGrpSpPr>
            <p:cNvPr id="23" name="Group 22"/>
            <p:cNvGrpSpPr/>
            <p:nvPr/>
          </p:nvGrpSpPr>
          <p:grpSpPr>
            <a:xfrm>
              <a:off x="6626860" y="2765425"/>
              <a:ext cx="1435100" cy="1435100"/>
              <a:chOff x="2095500" y="2667000"/>
              <a:chExt cx="1435100" cy="1435100"/>
            </a:xfrm>
          </p:grpSpPr>
          <p:sp>
            <p:nvSpPr>
              <p:cNvPr id="24" name="Diamond 23"/>
              <p:cNvSpPr/>
              <p:nvPr/>
            </p:nvSpPr>
            <p:spPr bwMode="auto">
              <a:xfrm>
                <a:off x="2095500" y="2667000"/>
                <a:ext cx="1435100" cy="1435100"/>
              </a:xfrm>
              <a:prstGeom prst="diamond">
                <a:avLst/>
              </a:prstGeom>
              <a:solidFill>
                <a:srgbClr val="D3D028"/>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25" name="Content Placeholder 5"/>
              <p:cNvSpPr txBox="1">
                <a:spLocks/>
              </p:cNvSpPr>
              <p:nvPr/>
            </p:nvSpPr>
            <p:spPr bwMode="auto">
              <a:xfrm>
                <a:off x="2214563" y="3135313"/>
                <a:ext cx="1201737" cy="43338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0" indent="0" algn="ctr">
                  <a:buNone/>
                </a:pPr>
                <a:r>
                  <a:rPr lang="en-US" sz="1200" dirty="0" smtClean="0">
                    <a:solidFill>
                      <a:schemeClr val="bg1"/>
                    </a:solidFill>
                  </a:rPr>
                  <a:t>Access</a:t>
                </a:r>
              </a:p>
            </p:txBody>
          </p:sp>
        </p:grpSp>
        <p:sp>
          <p:nvSpPr>
            <p:cNvPr id="33" name="Content Placeholder 5"/>
            <p:cNvSpPr txBox="1">
              <a:spLocks/>
            </p:cNvSpPr>
            <p:nvPr/>
          </p:nvSpPr>
          <p:spPr bwMode="auto">
            <a:xfrm>
              <a:off x="6771410" y="4314825"/>
              <a:ext cx="1193798" cy="803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53975" indent="0">
                <a:buNone/>
              </a:pPr>
              <a:r>
                <a:rPr lang="en-US" sz="1000" b="0" dirty="0"/>
                <a:t>Investors may not have access to a given investment.</a:t>
              </a:r>
            </a:p>
          </p:txBody>
        </p:sp>
      </p:grpSp>
      <p:grpSp>
        <p:nvGrpSpPr>
          <p:cNvPr id="35" name="Group 34"/>
          <p:cNvGrpSpPr/>
          <p:nvPr/>
        </p:nvGrpSpPr>
        <p:grpSpPr>
          <a:xfrm>
            <a:off x="8166100" y="2765425"/>
            <a:ext cx="1435100" cy="2352675"/>
            <a:chOff x="8166100" y="2765425"/>
            <a:chExt cx="1435100" cy="2352675"/>
          </a:xfrm>
        </p:grpSpPr>
        <p:grpSp>
          <p:nvGrpSpPr>
            <p:cNvPr id="26" name="Group 25"/>
            <p:cNvGrpSpPr/>
            <p:nvPr/>
          </p:nvGrpSpPr>
          <p:grpSpPr>
            <a:xfrm>
              <a:off x="8166100" y="2765425"/>
              <a:ext cx="1435100" cy="1435100"/>
              <a:chOff x="2095500" y="2667000"/>
              <a:chExt cx="1435100" cy="1435100"/>
            </a:xfrm>
          </p:grpSpPr>
          <p:sp>
            <p:nvSpPr>
              <p:cNvPr id="27" name="Diamond 26"/>
              <p:cNvSpPr/>
              <p:nvPr/>
            </p:nvSpPr>
            <p:spPr bwMode="auto">
              <a:xfrm>
                <a:off x="2095500" y="2667000"/>
                <a:ext cx="1435100" cy="1435100"/>
              </a:xfrm>
              <a:prstGeom prst="diamond">
                <a:avLst/>
              </a:prstGeom>
              <a:solidFill>
                <a:srgbClr val="AB6100"/>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28" name="Content Placeholder 5"/>
              <p:cNvSpPr txBox="1">
                <a:spLocks/>
              </p:cNvSpPr>
              <p:nvPr/>
            </p:nvSpPr>
            <p:spPr bwMode="auto">
              <a:xfrm>
                <a:off x="2214563" y="3135313"/>
                <a:ext cx="1201737" cy="43338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0" indent="0" algn="ctr">
                  <a:buNone/>
                </a:pPr>
                <a:r>
                  <a:rPr lang="en-US" sz="1200" dirty="0" smtClean="0">
                    <a:solidFill>
                      <a:schemeClr val="bg1"/>
                    </a:solidFill>
                  </a:rPr>
                  <a:t>Loss</a:t>
                </a:r>
              </a:p>
            </p:txBody>
          </p:sp>
        </p:grpSp>
        <p:sp>
          <p:nvSpPr>
            <p:cNvPr id="34" name="Content Placeholder 5"/>
            <p:cNvSpPr txBox="1">
              <a:spLocks/>
            </p:cNvSpPr>
            <p:nvPr/>
          </p:nvSpPr>
          <p:spPr bwMode="auto">
            <a:xfrm>
              <a:off x="8320810" y="4314825"/>
              <a:ext cx="1193798" cy="803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53975" indent="0">
                <a:buNone/>
              </a:pPr>
              <a:r>
                <a:rPr lang="en-US" sz="1000" b="0" dirty="0"/>
                <a:t>Greater investing freedom can increase potential for mismanagement or loss from sector exposure.</a:t>
              </a:r>
            </a:p>
          </p:txBody>
        </p:sp>
      </p:grpSp>
    </p:spTree>
    <p:extLst>
      <p:ext uri="{BB962C8B-B14F-4D97-AF65-F5344CB8AC3E}">
        <p14:creationId xmlns:p14="http://schemas.microsoft.com/office/powerpoint/2010/main" val="158870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2000"/>
                            </p:stCondLst>
                            <p:childTnLst>
                              <p:par>
                                <p:cTn id="13" presetID="10" presetClass="entr" presetSubtype="0" fill="hold"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3500"/>
                            </p:stCondLst>
                            <p:childTnLst>
                              <p:par>
                                <p:cTn id="17" presetID="10" presetClass="entr" presetSubtype="0" fill="hold"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0"/>
                            </p:stCondLst>
                            <p:childTnLst>
                              <p:par>
                                <p:cTn id="21" presetID="10" presetClass="entr" presetSubtype="0" fill="hold" nodeType="afterEffect">
                                  <p:stCondLst>
                                    <p:cond delay="10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6500"/>
                            </p:stCondLst>
                            <p:childTnLst>
                              <p:par>
                                <p:cTn id="25" presetID="10" presetClass="entr" presetSubtype="0" fill="hold" nodeType="afterEffect">
                                  <p:stCondLst>
                                    <p:cond delay="100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61963" y="1827213"/>
            <a:ext cx="6993129" cy="4289425"/>
          </a:xfrm>
        </p:spPr>
        <p:txBody>
          <a:bodyPr/>
          <a:lstStyle/>
          <a:p>
            <a:r>
              <a:rPr lang="en-US" dirty="0" smtClean="0"/>
              <a:t>The investment landscape is constantly changing as new perspectives on risk and opportunity shift.</a:t>
            </a:r>
          </a:p>
          <a:p>
            <a:r>
              <a:rPr lang="en-US" dirty="0" smtClean="0"/>
              <a:t>The </a:t>
            </a:r>
            <a:r>
              <a:rPr lang="en-US" dirty="0"/>
              <a:t>term "alternative" </a:t>
            </a:r>
            <a:r>
              <a:rPr lang="en-US" dirty="0" smtClean="0"/>
              <a:t>may suggest </a:t>
            </a:r>
            <a:r>
              <a:rPr lang="en-US" dirty="0"/>
              <a:t>new and obscure investments; but many </a:t>
            </a:r>
            <a:r>
              <a:rPr lang="en-US" dirty="0" smtClean="0"/>
              <a:t>— </a:t>
            </a:r>
            <a:br>
              <a:rPr lang="en-US" dirty="0" smtClean="0"/>
            </a:br>
            <a:r>
              <a:rPr lang="en-US" dirty="0" smtClean="0"/>
              <a:t>like </a:t>
            </a:r>
            <a:r>
              <a:rPr lang="en-US" dirty="0"/>
              <a:t>commodities and real estate </a:t>
            </a:r>
            <a:r>
              <a:rPr lang="en-US" dirty="0" smtClean="0"/>
              <a:t>— </a:t>
            </a:r>
            <a:r>
              <a:rPr lang="en-US" dirty="0"/>
              <a:t>have existed for decades if not </a:t>
            </a:r>
            <a:r>
              <a:rPr lang="en-US" dirty="0" smtClean="0"/>
              <a:t>centuries.</a:t>
            </a:r>
            <a:endParaRPr lang="en-US" dirty="0"/>
          </a:p>
          <a:p>
            <a:r>
              <a:rPr lang="en-US" dirty="0" smtClean="0"/>
              <a:t>The absence of a concrete definition of alternative investments has created confusion. </a:t>
            </a:r>
          </a:p>
          <a:p>
            <a:r>
              <a:rPr lang="en-US" dirty="0" smtClean="0"/>
              <a:t>Alternative strategies are increasingly </a:t>
            </a:r>
            <a:r>
              <a:rPr lang="en-US" dirty="0"/>
              <a:t>being </a:t>
            </a:r>
            <a:r>
              <a:rPr lang="en-US" dirty="0" smtClean="0"/>
              <a:t>adopted by mainstream investors.</a:t>
            </a:r>
          </a:p>
          <a:p>
            <a:r>
              <a:rPr lang="en-US" dirty="0" smtClean="0"/>
              <a:t>Combining traditional </a:t>
            </a:r>
            <a:r>
              <a:rPr lang="en-US" dirty="0"/>
              <a:t>and alternative assets in an asset allocation framework has the potential to help investors achieve their long-term investment goals in today’s global </a:t>
            </a:r>
            <a:r>
              <a:rPr lang="en-US"/>
              <a:t>financial </a:t>
            </a:r>
            <a:r>
              <a:rPr lang="en-US" smtClean="0"/>
              <a:t>markets.</a:t>
            </a:r>
            <a:endParaRPr lang="en-US" dirty="0"/>
          </a:p>
          <a:p>
            <a:endParaRPr lang="en-US" dirty="0" smtClean="0"/>
          </a:p>
          <a:p>
            <a:endParaRPr lang="en-US" dirty="0"/>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21</a:t>
            </a:fld>
            <a:endParaRPr lang="en-US" dirty="0">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idx="4294967295"/>
          </p:nvPr>
        </p:nvSpPr>
        <p:spPr>
          <a:xfrm>
            <a:off x="3265488" y="2389813"/>
            <a:ext cx="3427413" cy="1614487"/>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47C22A0A-FE4B-4E2E-A7D7-714A5719D4FB}" type="slidenum">
              <a:rPr lang="en-US" smtClean="0">
                <a:ea typeface="+mn-ea"/>
              </a:rPr>
              <a:pPr>
                <a:defRPr/>
              </a:pPr>
              <a:t>23</a:t>
            </a:fld>
            <a:endParaRPr lang="en-US" dirty="0">
              <a:ea typeface="+mn-ea"/>
            </a:endParaRPr>
          </a:p>
        </p:txBody>
      </p:sp>
      <p:sp>
        <p:nvSpPr>
          <p:cNvPr id="3" name="Title 1"/>
          <p:cNvSpPr txBox="1">
            <a:spLocks/>
          </p:cNvSpPr>
          <p:nvPr/>
        </p:nvSpPr>
        <p:spPr>
          <a:xfrm>
            <a:off x="458788" y="477838"/>
            <a:ext cx="9139237" cy="620712"/>
          </a:xfrm>
          <a:prstGeom prst="rect">
            <a:avLst/>
          </a:prstGeom>
        </p:spPr>
        <p:txBody>
          <a:bodyPr anchor="b"/>
          <a:lstStyle/>
          <a:p>
            <a:pPr marL="0" marR="0" lvl="0" indent="0" algn="l" defTabSz="722313"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6D6E71"/>
                </a:solidFill>
                <a:effectLst/>
                <a:uLnTx/>
                <a:uFillTx/>
                <a:latin typeface="+mj-lt"/>
                <a:ea typeface="MS PGothic" pitchFamily="34" charset="-128"/>
                <a:cs typeface="+mj-cs"/>
              </a:rPr>
              <a:t>J.P. Morgan Asset Management</a:t>
            </a:r>
            <a:endParaRPr kumimoji="0" lang="en-US" sz="2000" b="1" i="0" u="none" strike="noStrike" kern="0" cap="none" spc="0" normalizeH="0" baseline="0" noProof="0" dirty="0">
              <a:ln>
                <a:noFill/>
              </a:ln>
              <a:solidFill>
                <a:srgbClr val="6D6E71"/>
              </a:solidFill>
              <a:effectLst/>
              <a:uLnTx/>
              <a:uFillTx/>
              <a:latin typeface="+mj-lt"/>
              <a:ea typeface="MS PGothic" pitchFamily="34" charset="-128"/>
              <a:cs typeface="+mj-cs"/>
            </a:endParaRPr>
          </a:p>
        </p:txBody>
      </p:sp>
      <p:sp>
        <p:nvSpPr>
          <p:cNvPr id="4" name="Content Placeholder 2"/>
          <p:cNvSpPr txBox="1">
            <a:spLocks/>
          </p:cNvSpPr>
          <p:nvPr/>
        </p:nvSpPr>
        <p:spPr>
          <a:xfrm>
            <a:off x="461964" y="1644650"/>
            <a:ext cx="9128123" cy="4289425"/>
          </a:xfrm>
          <a:prstGeom prst="rect">
            <a:avLst/>
          </a:prstGeom>
        </p:spPr>
        <p:txBody>
          <a:bodyPr/>
          <a:lstStyle/>
          <a:p>
            <a:pPr lvl="0" defTabSz="722313" eaLnBrk="1" hangingPunct="1">
              <a:spcBef>
                <a:spcPct val="115000"/>
              </a:spcBef>
              <a:buClr>
                <a:srgbClr val="6D6E71"/>
              </a:buClr>
              <a:buSzPct val="75000"/>
              <a:defRPr/>
            </a:pPr>
            <a:r>
              <a:rPr lang="en-US" sz="800" b="0" dirty="0" smtClean="0">
                <a:latin typeface="Arial Narrow" pitchFamily="34" charset="0"/>
              </a:rPr>
              <a:t>Investing in alternative assets involves higher risks than traditional investments and are suitable only for the long term. They are not tax efficient, and have higher fees than traditional investments. They may also be highly leveraged and engage in speculative investment techniques, which can magnify the potential for investment loss or gain.</a:t>
            </a:r>
            <a:endParaRPr kumimoji="0" lang="en-US" sz="800" b="0" i="0" u="none" strike="noStrike" kern="0" cap="none" spc="0" normalizeH="0" baseline="0" noProof="0" dirty="0" smtClean="0">
              <a:ln>
                <a:noFill/>
              </a:ln>
              <a:solidFill>
                <a:schemeClr val="tx1"/>
              </a:solidFill>
              <a:effectLst/>
              <a:uLnTx/>
              <a:uFillTx/>
              <a:latin typeface="Arial Narrow" pitchFamily="34" charset="0"/>
            </a:endParaRPr>
          </a:p>
          <a:p>
            <a:pPr marL="0" marR="0" lvl="0" indent="0" algn="l" defTabSz="722313" rtl="0" eaLnBrk="1" fontAlgn="base" latinLnBrk="0" hangingPunct="1">
              <a:lnSpc>
                <a:spcPct val="100000"/>
              </a:lnSpc>
              <a:spcBef>
                <a:spcPct val="115000"/>
              </a:spcBef>
              <a:spcAft>
                <a:spcPct val="0"/>
              </a:spcAft>
              <a:buClr>
                <a:srgbClr val="6D6E71"/>
              </a:buClr>
              <a:buSzPct val="75000"/>
              <a:buFont typeface="Wingdings" pitchFamily="2" charset="2"/>
              <a:buNone/>
              <a:tabLst/>
              <a:defRPr/>
            </a:pPr>
            <a:r>
              <a:rPr kumimoji="0" lang="en-US" sz="800" b="0" i="0" u="none" strike="noStrike" kern="0" cap="none" spc="0" normalizeH="0" baseline="0" noProof="0" dirty="0" smtClean="0">
                <a:ln>
                  <a:noFill/>
                </a:ln>
                <a:solidFill>
                  <a:schemeClr val="tx1"/>
                </a:solidFill>
                <a:effectLst/>
                <a:uLnTx/>
                <a:uFillTx/>
                <a:latin typeface="Arial Narrow"/>
                <a:ea typeface="MS PGothic" pitchFamily="34" charset="-128"/>
                <a:cs typeface="+mn-cs"/>
              </a:rPr>
              <a:t>The above commentary is intended solely to report on various investment views held by J.P. Morgan Asset Management. Opinions and estimates offered constitute our judgment and are subject to change without notice, as are statements of financial market trends, which are based on current market conditions. We believe the information provided here is reliable, but do not warrant its accuracy or completeness. This material is not intended as an offer or solicitation for the purchase or sale of any financial instrument. The views and strategies described may not be suitable for all investors. This material has been prepared for informational purposes only and is not intended to provide, and should not be relied on for, accounting, legal or tax advice. References to future returns are not promises or even estimates of actual returns a client portfolio may achieve. </a:t>
            </a:r>
            <a:br>
              <a:rPr kumimoji="0" lang="en-US" sz="800" b="0" i="0" u="none" strike="noStrike" kern="0" cap="none" spc="0" normalizeH="0" baseline="0" noProof="0" dirty="0" smtClean="0">
                <a:ln>
                  <a:noFill/>
                </a:ln>
                <a:solidFill>
                  <a:schemeClr val="tx1"/>
                </a:solidFill>
                <a:effectLst/>
                <a:uLnTx/>
                <a:uFillTx/>
                <a:latin typeface="Arial Narrow"/>
                <a:ea typeface="MS PGothic" pitchFamily="34" charset="-128"/>
                <a:cs typeface="+mn-cs"/>
              </a:rPr>
            </a:br>
            <a:r>
              <a:rPr kumimoji="0" lang="en-US" sz="800" b="0" i="0" u="none" strike="noStrike" kern="0" cap="none" spc="0" normalizeH="0" baseline="0" noProof="0" dirty="0" smtClean="0">
                <a:ln>
                  <a:noFill/>
                </a:ln>
                <a:solidFill>
                  <a:schemeClr val="tx1"/>
                </a:solidFill>
                <a:effectLst/>
                <a:uLnTx/>
                <a:uFillTx/>
                <a:latin typeface="Arial Narrow"/>
                <a:ea typeface="MS PGothic" pitchFamily="34" charset="-128"/>
                <a:cs typeface="+mn-cs"/>
              </a:rPr>
              <a:t>Any forecasts contained herein are for illustrative purposes only and are not to be relied upon as advice or interpreted as a recommendation.</a:t>
            </a:r>
          </a:p>
          <a:p>
            <a:pPr marL="0" marR="0" lvl="0" indent="0" algn="l" defTabSz="722313" rtl="0" eaLnBrk="1" fontAlgn="base" latinLnBrk="0" hangingPunct="1">
              <a:lnSpc>
                <a:spcPct val="100000"/>
              </a:lnSpc>
              <a:spcBef>
                <a:spcPct val="115000"/>
              </a:spcBef>
              <a:spcAft>
                <a:spcPct val="0"/>
              </a:spcAft>
              <a:buClr>
                <a:srgbClr val="6D6E71"/>
              </a:buClr>
              <a:buSzPct val="75000"/>
              <a:buFont typeface="Wingdings" pitchFamily="2" charset="2"/>
              <a:buNone/>
              <a:tabLst/>
              <a:defRPr/>
            </a:pPr>
            <a:r>
              <a:rPr kumimoji="0" lang="en-US" sz="800" b="0" i="0" u="none" strike="noStrike" kern="0" cap="none" spc="0" normalizeH="0" baseline="0" noProof="0" dirty="0" smtClean="0">
                <a:ln>
                  <a:noFill/>
                </a:ln>
                <a:solidFill>
                  <a:schemeClr val="tx1"/>
                </a:solidFill>
                <a:effectLst/>
                <a:uLnTx/>
                <a:uFillTx/>
                <a:latin typeface="Arial Narrow"/>
                <a:ea typeface="MS PGothic" pitchFamily="34" charset="-128"/>
                <a:cs typeface="+mn-cs"/>
              </a:rPr>
              <a:t>J.P. Morgan Asset Management is the marketing name for the asset management businesses of JPMorgan Chase &amp; Co. Those businesses include, but are not limited to, J.P. Morgan Investment Management Inc., Security Capital Research &amp; Management Incorporated and J.P. Morgan Alternative Asset Management, Inc.</a:t>
            </a:r>
          </a:p>
          <a:p>
            <a:pPr marL="0" marR="0" lvl="0" indent="0" algn="l" defTabSz="722313" rtl="0" eaLnBrk="1" fontAlgn="base" latinLnBrk="0" hangingPunct="1">
              <a:lnSpc>
                <a:spcPct val="100000"/>
              </a:lnSpc>
              <a:spcBef>
                <a:spcPct val="115000"/>
              </a:spcBef>
              <a:spcAft>
                <a:spcPct val="0"/>
              </a:spcAft>
              <a:buClr>
                <a:srgbClr val="6D6E71"/>
              </a:buClr>
              <a:buSzPct val="75000"/>
              <a:buFont typeface="Wingdings" pitchFamily="2" charset="2"/>
              <a:buNone/>
              <a:tabLst/>
              <a:defRPr/>
            </a:pPr>
            <a:r>
              <a:rPr kumimoji="0" lang="en-US" sz="800" b="0" i="0" u="none" strike="noStrike" kern="0" cap="none" spc="0" normalizeH="0" baseline="0" noProof="0" dirty="0" smtClean="0">
                <a:ln>
                  <a:noFill/>
                </a:ln>
                <a:solidFill>
                  <a:schemeClr val="tx1"/>
                </a:solidFill>
                <a:effectLst/>
                <a:uLnTx/>
                <a:uFillTx/>
                <a:latin typeface="Arial Narrow"/>
                <a:ea typeface="MS PGothic" pitchFamily="34" charset="-128"/>
                <a:cs typeface="+mn-cs"/>
              </a:rPr>
              <a:t>© J.P. Morgan Chase &amp; Co., March 2013</a:t>
            </a:r>
            <a:endParaRPr kumimoji="0" lang="en-US" sz="800" b="0" i="0" u="none" strike="noStrike" kern="0" cap="none" spc="0" normalizeH="0" baseline="0" noProof="0" dirty="0">
              <a:ln>
                <a:noFill/>
              </a:ln>
              <a:solidFill>
                <a:schemeClr val="tx1"/>
              </a:solidFill>
              <a:effectLst/>
              <a:uLnTx/>
              <a:uFillTx/>
              <a:latin typeface="Arial Narrow"/>
              <a:ea typeface="MS PGothic" pitchFamily="34" charset="-128"/>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02920" y="1111492"/>
            <a:ext cx="9052560" cy="4243671"/>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662872" y="4279702"/>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en-US" altLang="zh-CN" sz="2000" dirty="0">
                <a:solidFill>
                  <a:prstClr val="white"/>
                </a:solidFill>
                <a:latin typeface="微软雅黑"/>
                <a:cs typeface="Segoe UI" pitchFamily="34" charset="0"/>
              </a:rPr>
              <a:t>https://www.chuanke.com</a:t>
            </a:r>
            <a:endParaRPr lang="zh-CN" altLang="en-US" sz="2000" dirty="0">
              <a:solidFill>
                <a:prstClr val="white"/>
              </a:solidFill>
              <a:latin typeface="微软雅黑"/>
              <a:cs typeface="Segoe UI" pitchFamily="34" charset="0"/>
            </a:endParaRPr>
          </a:p>
        </p:txBody>
      </p:sp>
      <p:sp>
        <p:nvSpPr>
          <p:cNvPr id="17" name="圆角矩形 16">
            <a:hlinkClick r:id="rId3"/>
          </p:cNvPr>
          <p:cNvSpPr/>
          <p:nvPr/>
        </p:nvSpPr>
        <p:spPr>
          <a:xfrm>
            <a:off x="5662872" y="4775969"/>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en-US" altLang="zh-CN" sz="2000" dirty="0">
                <a:solidFill>
                  <a:prstClr val="white"/>
                </a:solidFill>
                <a:latin typeface="微软雅黑"/>
                <a:cs typeface="Segoe UI" pitchFamily="34" charset="0"/>
              </a:rPr>
              <a:t>https://study.163.com</a:t>
            </a:r>
            <a:endParaRPr lang="zh-CN" altLang="en-US" sz="2000" dirty="0">
              <a:solidFill>
                <a:prstClr val="white"/>
              </a:solidFill>
              <a:latin typeface="微软雅黑"/>
              <a:cs typeface="Segoe UI" pitchFamily="34" charset="0"/>
            </a:endParaRPr>
          </a:p>
        </p:txBody>
      </p:sp>
      <p:sp>
        <p:nvSpPr>
          <p:cNvPr id="2" name="矩形 1"/>
          <p:cNvSpPr/>
          <p:nvPr/>
        </p:nvSpPr>
        <p:spPr>
          <a:xfrm>
            <a:off x="958489" y="3310659"/>
            <a:ext cx="8920320" cy="623054"/>
          </a:xfrm>
          <a:prstGeom prst="rect">
            <a:avLst/>
          </a:prstGeom>
        </p:spPr>
        <p:txBody>
          <a:bodyPr wrap="none" lIns="114106" tIns="57054" rIns="114106" bIns="57054">
            <a:spAutoFit/>
          </a:bodyPr>
          <a:lstStyle/>
          <a:p>
            <a:pPr defTabSz="1141054" eaLnBrk="1" hangingPunct="1">
              <a:lnSpc>
                <a:spcPct val="150000"/>
              </a:lnSpc>
              <a:spcBef>
                <a:spcPct val="0"/>
              </a:spcBef>
            </a:pPr>
            <a:r>
              <a:rPr lang="zh-CN" altLang="en-US" sz="2200" b="0" dirty="0">
                <a:solidFill>
                  <a:srgbClr val="4F81BD">
                    <a:lumMod val="75000"/>
                  </a:srgbClr>
                </a:solidFill>
                <a:latin typeface="微软雅黑"/>
                <a:ea typeface="微软雅黑"/>
                <a:cs typeface="Segoe UI" pitchFamily="34" charset="0"/>
              </a:rPr>
              <a:t>学习世界五百强和咨询公司</a:t>
            </a:r>
            <a:r>
              <a:rPr lang="en-US" altLang="zh-CN" sz="2200" b="0" dirty="0">
                <a:solidFill>
                  <a:srgbClr val="4F81BD">
                    <a:lumMod val="75000"/>
                  </a:srgbClr>
                </a:solidFill>
                <a:latin typeface="微软雅黑"/>
                <a:ea typeface="微软雅黑"/>
                <a:cs typeface="Segoe UI" pitchFamily="34" charset="0"/>
              </a:rPr>
              <a:t>PPT</a:t>
            </a:r>
            <a:r>
              <a:rPr lang="zh-CN" altLang="en-US" sz="2200" b="0"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5662872" y="5273554"/>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en-US" altLang="zh-CN" sz="2000" dirty="0">
                <a:solidFill>
                  <a:prstClr val="white"/>
                </a:solidFill>
                <a:latin typeface="微软雅黑"/>
                <a:cs typeface="Segoe UI" pitchFamily="34" charset="0"/>
              </a:rPr>
              <a:t>https://www.zhiu.com</a:t>
            </a:r>
            <a:endParaRPr lang="zh-CN" altLang="en-US" sz="2000" dirty="0">
              <a:solidFill>
                <a:prstClr val="white"/>
              </a:solidFill>
              <a:latin typeface="微软雅黑"/>
              <a:cs typeface="Segoe UI" pitchFamily="34" charset="0"/>
            </a:endParaRPr>
          </a:p>
        </p:txBody>
      </p:sp>
      <p:sp>
        <p:nvSpPr>
          <p:cNvPr id="12" name="圆角矩形 11">
            <a:hlinkClick r:id="rId3"/>
          </p:cNvPr>
          <p:cNvSpPr/>
          <p:nvPr/>
        </p:nvSpPr>
        <p:spPr>
          <a:xfrm>
            <a:off x="590813" y="4279702"/>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zh-CN" altLang="en-US" sz="2000" dirty="0">
                <a:solidFill>
                  <a:prstClr val="white"/>
                </a:solidFill>
                <a:latin typeface="微软雅黑"/>
                <a:cs typeface="Segoe UI" pitchFamily="34" charset="0"/>
              </a:rPr>
              <a:t>百度传课：司马懿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
        <p:nvSpPr>
          <p:cNvPr id="13" name="圆角矩形 12">
            <a:hlinkClick r:id="rId3"/>
          </p:cNvPr>
          <p:cNvSpPr/>
          <p:nvPr/>
        </p:nvSpPr>
        <p:spPr>
          <a:xfrm>
            <a:off x="590813" y="4775969"/>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zh-CN" altLang="en-US" sz="2000" dirty="0">
                <a:solidFill>
                  <a:prstClr val="white"/>
                </a:solidFill>
                <a:latin typeface="微软雅黑"/>
                <a:cs typeface="Segoe UI" pitchFamily="34" charset="0"/>
              </a:rPr>
              <a:t>网易学堂：司马懿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
        <p:nvSpPr>
          <p:cNvPr id="14" name="圆角矩形 13">
            <a:hlinkClick r:id="rId3"/>
          </p:cNvPr>
          <p:cNvSpPr/>
          <p:nvPr/>
        </p:nvSpPr>
        <p:spPr>
          <a:xfrm>
            <a:off x="590813" y="5273554"/>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zh-CN" altLang="en-US" sz="2000" dirty="0">
                <a:solidFill>
                  <a:prstClr val="white"/>
                </a:solidFill>
                <a:latin typeface="微软雅黑"/>
                <a:cs typeface="Segoe UI" pitchFamily="34" charset="0"/>
              </a:rPr>
              <a:t>知乎：       司马懿</a:t>
            </a:r>
            <a:r>
              <a:rPr lang="en-US" altLang="zh-CN" sz="2000" dirty="0">
                <a:solidFill>
                  <a:prstClr val="white"/>
                </a:solidFill>
                <a:latin typeface="微软雅黑"/>
                <a:cs typeface="Segoe UI" pitchFamily="34" charset="0"/>
              </a:rPr>
              <a:t>PPT</a:t>
            </a:r>
            <a:r>
              <a:rPr lang="zh-CN" altLang="en-US" sz="2000"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history lesson</a:t>
            </a:r>
            <a:endParaRPr lang="en-US" dirty="0"/>
          </a:p>
        </p:txBody>
      </p:sp>
      <p:sp>
        <p:nvSpPr>
          <p:cNvPr id="2" name="Slide Number Placeholder 1"/>
          <p:cNvSpPr>
            <a:spLocks noGrp="1"/>
          </p:cNvSpPr>
          <p:nvPr>
            <p:ph type="sldNum" sz="quarter" idx="4"/>
          </p:nvPr>
        </p:nvSpPr>
        <p:spPr/>
        <p:txBody>
          <a:bodyPr/>
          <a:lstStyle/>
          <a:p>
            <a:fld id="{47C22A0A-FE4B-4E2E-A7D7-714A5719D4FB}" type="slidenum">
              <a:rPr lang="en-US" smtClean="0"/>
              <a:pPr/>
              <a:t>2</a:t>
            </a:fld>
            <a:endParaRPr lang="en-US" dirty="0"/>
          </a:p>
        </p:txBody>
      </p:sp>
      <p:sp>
        <p:nvSpPr>
          <p:cNvPr id="8" name="TextBox 7"/>
          <p:cNvSpPr txBox="1"/>
          <p:nvPr/>
        </p:nvSpPr>
        <p:spPr>
          <a:xfrm>
            <a:off x="457200" y="6733072"/>
            <a:ext cx="3509964" cy="123111"/>
          </a:xfrm>
          <a:prstGeom prst="rect">
            <a:avLst/>
          </a:prstGeom>
          <a:noFill/>
        </p:spPr>
        <p:txBody>
          <a:bodyPr wrap="square" lIns="0" tIns="0" rIns="0" bIns="0" rtlCol="0">
            <a:spAutoFit/>
          </a:bodyPr>
          <a:lstStyle/>
          <a:p>
            <a:pPr>
              <a:spcBef>
                <a:spcPts val="0"/>
              </a:spcBef>
            </a:pPr>
            <a:r>
              <a:rPr lang="en-US" sz="800" b="0" dirty="0" smtClean="0">
                <a:latin typeface="Arial Narrow"/>
                <a:cs typeface="Arial Narrow"/>
              </a:rPr>
              <a:t>Source: World Economic Forum, 2012</a:t>
            </a:r>
            <a:endParaRPr lang="en-US" sz="800" b="0" dirty="0">
              <a:latin typeface="Arial Narrow"/>
              <a:cs typeface="Arial Narrow"/>
            </a:endParaRPr>
          </a:p>
        </p:txBody>
      </p:sp>
      <p:sp>
        <p:nvSpPr>
          <p:cNvPr id="11" name="Rectangle 10"/>
          <p:cNvSpPr/>
          <p:nvPr/>
        </p:nvSpPr>
        <p:spPr>
          <a:xfrm>
            <a:off x="471488" y="1237769"/>
            <a:ext cx="5475918" cy="292388"/>
          </a:xfrm>
          <a:prstGeom prst="rect">
            <a:avLst/>
          </a:prstGeom>
        </p:spPr>
        <p:txBody>
          <a:bodyPr wrap="none" lIns="0" tIns="0">
            <a:spAutoFit/>
          </a:bodyPr>
          <a:lstStyle/>
          <a:p>
            <a:r>
              <a:rPr lang="en-US" sz="1600" b="0" dirty="0"/>
              <a:t>Financial innovation has been evolving since ancient times.</a:t>
            </a:r>
          </a:p>
        </p:txBody>
      </p:sp>
      <p:graphicFrame>
        <p:nvGraphicFramePr>
          <p:cNvPr id="9" name="Table 8"/>
          <p:cNvGraphicFramePr>
            <a:graphicFrameLocks noGrp="1"/>
          </p:cNvGraphicFramePr>
          <p:nvPr>
            <p:extLst>
              <p:ext uri="{D42A27DB-BD31-4B8C-83A1-F6EECF244321}">
                <p14:modId xmlns:p14="http://schemas.microsoft.com/office/powerpoint/2010/main" val="4137204011"/>
              </p:ext>
            </p:extLst>
          </p:nvPr>
        </p:nvGraphicFramePr>
        <p:xfrm>
          <a:off x="470610" y="2573313"/>
          <a:ext cx="9137744" cy="3493900"/>
        </p:xfrm>
        <a:graphic>
          <a:graphicData uri="http://schemas.openxmlformats.org/drawingml/2006/table">
            <a:tbl>
              <a:tblPr firstRow="1" bandRow="1">
                <a:tableStyleId>{21E4AEA4-8DFA-4A89-87EB-49C32662AFE0}</a:tableStyleId>
              </a:tblPr>
              <a:tblGrid>
                <a:gridCol w="258420"/>
                <a:gridCol w="695657"/>
                <a:gridCol w="784130"/>
                <a:gridCol w="762042"/>
                <a:gridCol w="695777"/>
                <a:gridCol w="717866"/>
                <a:gridCol w="706821"/>
                <a:gridCol w="762042"/>
                <a:gridCol w="706821"/>
                <a:gridCol w="706822"/>
                <a:gridCol w="629512"/>
                <a:gridCol w="993480"/>
                <a:gridCol w="718354"/>
              </a:tblGrid>
              <a:tr h="563501">
                <a:tc>
                  <a:txBody>
                    <a:bodyPr/>
                    <a:lstStyle/>
                    <a:p>
                      <a:pPr marL="0" indent="0" algn="ctr"/>
                      <a:endParaRPr lang="en-US" sz="1000" dirty="0">
                        <a:solidFill>
                          <a:srgbClr val="E8810D"/>
                        </a:solidFill>
                      </a:endParaRPr>
                    </a:p>
                  </a:txBody>
                  <a:tcPr marB="182880" vert="vert270" anchor="b">
                    <a:lnL w="12700" cmpd="sng">
                      <a:noFill/>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Arial" charset="0"/>
                          <a:ea typeface="MS PGothic" pitchFamily="34" charset="-128"/>
                          <a:cs typeface="+mn-cs"/>
                        </a:rPr>
                        <a:t>9000 BC onward</a:t>
                      </a:r>
                    </a:p>
                  </a:txBody>
                  <a:tcPr marB="182880" anchor="b">
                    <a:lnL w="12700" cmpd="sng">
                      <a:noFill/>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mn-lt"/>
                          <a:ea typeface="+mn-ea"/>
                          <a:cs typeface="+mn-cs"/>
                        </a:rPr>
                        <a:t>5000 BC</a:t>
                      </a:r>
                    </a:p>
                  </a:txBody>
                  <a:tcPr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r>
                        <a:rPr lang="en-US" sz="1000" b="1" dirty="0" smtClean="0">
                          <a:solidFill>
                            <a:schemeClr val="tx1"/>
                          </a:solidFill>
                        </a:rPr>
                        <a:t>4000 –</a:t>
                      </a:r>
                      <a:br>
                        <a:rPr lang="en-US" sz="1000" b="1" dirty="0" smtClean="0">
                          <a:solidFill>
                            <a:schemeClr val="tx1"/>
                          </a:solidFill>
                        </a:rPr>
                      </a:br>
                      <a:r>
                        <a:rPr lang="en-US" sz="1000" b="1" dirty="0" smtClean="0">
                          <a:solidFill>
                            <a:schemeClr val="tx1"/>
                          </a:solidFill>
                        </a:rPr>
                        <a:t>2500 BC</a:t>
                      </a:r>
                    </a:p>
                  </a:txBody>
                  <a:tcPr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r>
                        <a:rPr lang="en-US" sz="1000" b="1" dirty="0" smtClean="0">
                          <a:solidFill>
                            <a:schemeClr val="tx1"/>
                          </a:solidFill>
                        </a:rPr>
                        <a:t>2500 BC</a:t>
                      </a:r>
                    </a:p>
                  </a:txBody>
                  <a:tcPr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r>
                        <a:rPr lang="en-US" sz="1000" b="1" dirty="0" smtClean="0">
                          <a:solidFill>
                            <a:schemeClr val="tx1"/>
                          </a:solidFill>
                        </a:rPr>
                        <a:t>1700 –</a:t>
                      </a:r>
                      <a:br>
                        <a:rPr lang="en-US" sz="1000" b="1" dirty="0" smtClean="0">
                          <a:solidFill>
                            <a:schemeClr val="tx1"/>
                          </a:solidFill>
                        </a:rPr>
                      </a:br>
                      <a:r>
                        <a:rPr lang="en-US" sz="1000" b="1" dirty="0" smtClean="0">
                          <a:solidFill>
                            <a:schemeClr val="tx1"/>
                          </a:solidFill>
                        </a:rPr>
                        <a:t>1100 BC</a:t>
                      </a:r>
                    </a:p>
                  </a:txBody>
                  <a:tcPr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r>
                        <a:rPr lang="en-US" sz="1000" b="1" dirty="0" smtClean="0">
                          <a:solidFill>
                            <a:schemeClr val="tx1"/>
                          </a:solidFill>
                        </a:rPr>
                        <a:t>14th century</a:t>
                      </a:r>
                    </a:p>
                  </a:txBody>
                  <a:tcPr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r>
                        <a:rPr lang="en-US" sz="1000" b="1" dirty="0" smtClean="0">
                          <a:solidFill>
                            <a:schemeClr val="tx1"/>
                          </a:solidFill>
                        </a:rPr>
                        <a:t>1602</a:t>
                      </a:r>
                    </a:p>
                  </a:txBody>
                  <a:tcPr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r>
                        <a:rPr lang="en-US" sz="1000" b="1" dirty="0" smtClean="0">
                          <a:solidFill>
                            <a:schemeClr val="tx1"/>
                          </a:solidFill>
                        </a:rPr>
                        <a:t>1938</a:t>
                      </a:r>
                    </a:p>
                  </a:txBody>
                  <a:tcPr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1946</a:t>
                      </a:r>
                      <a:endParaRPr lang="en-US" sz="1000" b="1" dirty="0">
                        <a:solidFill>
                          <a:schemeClr val="tx1"/>
                        </a:solidFill>
                      </a:endParaRPr>
                    </a:p>
                  </a:txBody>
                  <a:tcPr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1949</a:t>
                      </a:r>
                      <a:endParaRPr lang="en-US" sz="1000" b="1" dirty="0">
                        <a:solidFill>
                          <a:schemeClr val="tx1"/>
                        </a:solidFill>
                      </a:endParaRPr>
                    </a:p>
                  </a:txBody>
                  <a:tcPr marR="0"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1952</a:t>
                      </a:r>
                      <a:endParaRPr lang="en-US" sz="1000" b="1" dirty="0">
                        <a:solidFill>
                          <a:schemeClr val="tx1"/>
                        </a:solidFill>
                      </a:endParaRPr>
                    </a:p>
                  </a:txBody>
                  <a:tcPr marB="182880"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1973</a:t>
                      </a:r>
                      <a:endParaRPr lang="en-US" sz="1000" b="1" dirty="0">
                        <a:solidFill>
                          <a:schemeClr val="tx1"/>
                        </a:solidFill>
                      </a:endParaRPr>
                    </a:p>
                  </a:txBody>
                  <a:tcPr marR="0" marB="182880" anchor="b">
                    <a:lnL w="38100" cap="flat" cmpd="sng" algn="ctr">
                      <a:noFill/>
                      <a:prstDash val="solid"/>
                      <a:round/>
                      <a:headEnd type="none" w="med" len="med"/>
                      <a:tailEnd type="none" w="med" len="med"/>
                    </a:lnL>
                    <a:lnR w="12700" cmpd="sng">
                      <a:noFill/>
                    </a:lnR>
                    <a:lnT w="12700" cmpd="sng">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918719">
                <a:tc>
                  <a:txBody>
                    <a:bodyPr/>
                    <a:lstStyle/>
                    <a:p>
                      <a:pPr algn="ctr"/>
                      <a:r>
                        <a:rPr lang="en-US" sz="1000" b="1" dirty="0" smtClean="0">
                          <a:solidFill>
                            <a:schemeClr val="bg1"/>
                          </a:solidFill>
                        </a:rPr>
                        <a:t>Innovation</a:t>
                      </a:r>
                    </a:p>
                  </a:txBody>
                  <a:tcPr vert="vert270" anchor="ctr">
                    <a:lnL w="12700" cmpd="sng">
                      <a:noFill/>
                    </a:lnL>
                    <a:lnR w="12700" cmpd="sng">
                      <a:noFill/>
                    </a:lnR>
                    <a:lnT w="12700" cap="flat" cmpd="sng" algn="ctr">
                      <a:solidFill>
                        <a:srgbClr val="FFFFFF"/>
                      </a:solidFill>
                      <a:prstDash val="solid"/>
                      <a:round/>
                      <a:headEnd type="none" w="med" len="med"/>
                      <a:tailEnd type="none" w="med" len="med"/>
                    </a:lnT>
                    <a:lnB w="38100"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88ABD5"/>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Medium of exchange</a:t>
                      </a:r>
                    </a:p>
                  </a:txBody>
                  <a:tcPr marR="0" marT="91440" marB="91440">
                    <a:lnL w="12700" cmpd="sng">
                      <a:noFill/>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Shell </a:t>
                      </a:r>
                      <a:br>
                        <a:rPr lang="en-US" sz="800" b="0" dirty="0" smtClean="0"/>
                      </a:br>
                      <a:r>
                        <a:rPr lang="en-US" sz="800" b="0" dirty="0" smtClean="0"/>
                        <a:t>money</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algn="l"/>
                      <a:r>
                        <a:rPr lang="en-US" sz="800" b="0" dirty="0" smtClean="0"/>
                        <a:t>Credit</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Insurance</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algn="l"/>
                      <a:r>
                        <a:rPr lang="en-US" sz="800" b="0" dirty="0" smtClean="0">
                          <a:solidFill>
                            <a:schemeClr val="tx1"/>
                          </a:solidFill>
                        </a:rPr>
                        <a:t>Annuities (first recorded)</a:t>
                      </a: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algn="l"/>
                      <a:r>
                        <a:rPr lang="en-US" sz="800" b="0" dirty="0" smtClean="0"/>
                        <a:t>Bonds</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Publicly listed stock</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Secondary mortgage market</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Venture capital</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Hedge funds</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Direct and obvious root to the capital asset pricing model that would lead to </a:t>
                      </a:r>
                      <a:r>
                        <a:rPr lang="en-US" sz="800" b="0" baseline="0" dirty="0" smtClean="0"/>
                        <a:t>a</a:t>
                      </a:r>
                      <a:r>
                        <a:rPr lang="en-US" sz="800" b="0" dirty="0" smtClean="0"/>
                        <a:t>sset</a:t>
                      </a:r>
                      <a:r>
                        <a:rPr lang="en-US" sz="800" b="0" baseline="0" dirty="0" smtClean="0"/>
                        <a:t> allocation theory</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Black-Scholes model</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12700" cmpd="sng">
                      <a:noFill/>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EF7"/>
                    </a:solidFill>
                  </a:tcPr>
                </a:tc>
              </a:tr>
              <a:tr h="191327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bg1"/>
                          </a:solidFill>
                        </a:rPr>
                        <a:t>Description</a:t>
                      </a:r>
                    </a:p>
                  </a:txBody>
                  <a:tcPr vert="vert270" anchor="ctr">
                    <a:lnL w="12700" cmpd="sng">
                      <a:noFill/>
                    </a:lnL>
                    <a:lnR w="12700" cmpd="sng">
                      <a:noFill/>
                    </a:lnR>
                    <a:lnT w="38100" cap="flat" cmpd="sng" algn="ctr">
                      <a:solidFill>
                        <a:prstClr val="white"/>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6D6E7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800" b="0" dirty="0" err="1" smtClean="0">
                          <a:solidFill>
                            <a:schemeClr val="tx1"/>
                          </a:solidFill>
                        </a:rPr>
                        <a:t>Bartering</a:t>
                      </a:r>
                      <a:r>
                        <a:rPr lang="it-IT" sz="800" b="0" dirty="0" smtClean="0">
                          <a:solidFill>
                            <a:schemeClr val="tx1"/>
                          </a:solidFill>
                        </a:rPr>
                        <a:t> </a:t>
                      </a:r>
                      <a:br>
                        <a:rPr lang="it-IT" sz="800" b="0" dirty="0" smtClean="0">
                          <a:solidFill>
                            <a:schemeClr val="tx1"/>
                          </a:solidFill>
                        </a:rPr>
                      </a:br>
                      <a:r>
                        <a:rPr lang="it-IT" sz="800" b="0" dirty="0" smtClean="0">
                          <a:solidFill>
                            <a:schemeClr val="tx1"/>
                          </a:solidFill>
                        </a:rPr>
                        <a:t>of produce</a:t>
                      </a:r>
                      <a:r>
                        <a:rPr lang="it-IT" sz="800" b="0" baseline="0" dirty="0" smtClean="0">
                          <a:solidFill>
                            <a:schemeClr val="tx1"/>
                          </a:solidFill>
                        </a:rPr>
                        <a:t> </a:t>
                      </a:r>
                      <a:r>
                        <a:rPr lang="it-IT" sz="800" b="0" dirty="0" smtClean="0">
                          <a:solidFill>
                            <a:schemeClr val="tx1"/>
                          </a:solidFill>
                        </a:rPr>
                        <a:t>and </a:t>
                      </a:r>
                      <a:r>
                        <a:rPr lang="it-IT" sz="800" b="0" dirty="0" err="1" smtClean="0">
                          <a:solidFill>
                            <a:schemeClr val="tx1"/>
                          </a:solidFill>
                        </a:rPr>
                        <a:t>cattle</a:t>
                      </a:r>
                      <a:endParaRPr lang="it-IT" sz="800" b="0" dirty="0" smtClean="0">
                        <a:solidFill>
                          <a:schemeClr val="tx1"/>
                        </a:solidFill>
                      </a:endParaRPr>
                    </a:p>
                  </a:txBody>
                  <a:tcPr marR="0" marT="91440" marB="91440">
                    <a:lnL w="12700" cmpd="sng">
                      <a:noFill/>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err="1" smtClean="0"/>
                        <a:t>Spondylus</a:t>
                      </a:r>
                      <a:r>
                        <a:rPr lang="en-US" sz="800" b="0" dirty="0" smtClean="0"/>
                        <a:t> shells </a:t>
                      </a:r>
                      <a:br>
                        <a:rPr lang="en-US" sz="800" b="0" dirty="0" smtClean="0"/>
                      </a:br>
                      <a:r>
                        <a:rPr lang="en-US" sz="800" b="0" dirty="0" smtClean="0"/>
                        <a:t>traded in southeastern Europe</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Mesopotamian tables record ancient loans and interest paid</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Babylonian</a:t>
                      </a:r>
                      <a:r>
                        <a:rPr lang="en-US" sz="800" b="0" baseline="0" dirty="0" smtClean="0"/>
                        <a:t> goods transport insurance</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First purchased </a:t>
                      </a:r>
                      <a:br>
                        <a:rPr lang="en-US" sz="800" b="0" dirty="0" smtClean="0"/>
                      </a:br>
                      <a:r>
                        <a:rPr lang="en-US" sz="800" b="0" dirty="0" smtClean="0"/>
                        <a:t>by Egyptian prince</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Was as</a:t>
                      </a:r>
                      <a:r>
                        <a:rPr lang="en-US" sz="800" b="0" baseline="0" dirty="0" smtClean="0"/>
                        <a:t> the “father of </a:t>
                      </a:r>
                      <a:br>
                        <a:rPr lang="en-US" sz="800" b="0" baseline="0" dirty="0" smtClean="0"/>
                      </a:br>
                      <a:r>
                        <a:rPr lang="en-US" sz="800" b="0" baseline="0" dirty="0" smtClean="0"/>
                        <a:t>the bond market” in Renaissance Italy</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Dutch </a:t>
                      </a:r>
                      <a:br>
                        <a:rPr lang="en-US" sz="800" b="0" dirty="0" smtClean="0"/>
                      </a:br>
                      <a:r>
                        <a:rPr lang="en-US" sz="800" b="0" dirty="0" smtClean="0"/>
                        <a:t>East India Company on Amsterdam</a:t>
                      </a:r>
                      <a:r>
                        <a:rPr lang="en-US" sz="800" b="0" baseline="0" dirty="0" smtClean="0"/>
                        <a:t> Stock Exchange</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Fannie Mae establishes secondary market </a:t>
                      </a:r>
                      <a:br>
                        <a:rPr lang="en-US" sz="800" b="0" dirty="0" smtClean="0"/>
                      </a:br>
                      <a:r>
                        <a:rPr lang="en-US" sz="800" b="0" dirty="0" smtClean="0"/>
                        <a:t>for US mortgages</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Private equity firms established in United States</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Absolute Return or “hedged fund” created </a:t>
                      </a:r>
                      <a:br>
                        <a:rPr lang="en-US" sz="800" b="0" dirty="0" smtClean="0"/>
                      </a:br>
                      <a:r>
                        <a:rPr lang="en-US" sz="800" b="0" dirty="0" smtClean="0"/>
                        <a:t>by Alfred Winslow Jones </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Harry Markowitz’ </a:t>
                      </a:r>
                      <a:br>
                        <a:rPr lang="en-US" sz="800" b="0" dirty="0" smtClean="0"/>
                      </a:br>
                      <a:r>
                        <a:rPr lang="en-US" sz="800" b="0" dirty="0" smtClean="0"/>
                        <a:t>first truly rigorous justification for selecting and diversifying a portfolio with the publication of </a:t>
                      </a:r>
                      <a:r>
                        <a:rPr lang="en-US" sz="800" b="0" i="1" dirty="0" smtClean="0"/>
                        <a:t>Portfolio Selection</a:t>
                      </a:r>
                      <a:r>
                        <a:rPr lang="en-US" sz="800" b="0" dirty="0" smtClean="0"/>
                        <a:t>. His mean variance analysis firmly established portfolio theory </a:t>
                      </a:r>
                      <a:br>
                        <a:rPr lang="en-US" sz="800" b="0" dirty="0" smtClean="0"/>
                      </a:br>
                      <a:r>
                        <a:rPr lang="en-US" sz="800" b="0" dirty="0" smtClean="0"/>
                        <a:t>as one of</a:t>
                      </a:r>
                      <a:r>
                        <a:rPr lang="en-US" sz="800" b="0" baseline="0" dirty="0" smtClean="0"/>
                        <a:t> </a:t>
                      </a:r>
                      <a:r>
                        <a:rPr lang="en-US" sz="800" b="0" dirty="0" smtClean="0"/>
                        <a:t>the </a:t>
                      </a:r>
                      <a:br>
                        <a:rPr lang="en-US" sz="800" b="0" dirty="0" smtClean="0"/>
                      </a:br>
                      <a:r>
                        <a:rPr lang="en-US" sz="800" b="0" dirty="0" smtClean="0"/>
                        <a:t>pillars of financial economics.</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t>Nobel prize</a:t>
                      </a:r>
                      <a:r>
                        <a:rPr lang="en-US" sz="800" b="0" baseline="0" dirty="0" smtClean="0"/>
                        <a:t> winning option-pricing model helps launch modern derivatives industry</a:t>
                      </a:r>
                      <a:endParaRPr lang="en-US" sz="800" b="0" dirty="0" smtClean="0">
                        <a:solidFill>
                          <a:schemeClr val="tx1"/>
                        </a:solidFill>
                      </a:endParaRPr>
                    </a:p>
                  </a:txBody>
                  <a:tcPr marR="0" marT="91440" marB="91440">
                    <a:lnL w="38100" cap="flat" cmpd="sng" algn="ctr">
                      <a:noFill/>
                      <a:prstDash val="solid"/>
                      <a:round/>
                      <a:headEnd type="none" w="med" len="med"/>
                      <a:tailEnd type="none" w="med" len="med"/>
                    </a:lnL>
                    <a:lnR w="12700" cmpd="sng">
                      <a:noFill/>
                    </a:lnR>
                    <a:lnT w="38100" cap="flat" cmpd="sng" algn="ctr">
                      <a:solidFill>
                        <a:srgbClr val="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2E2E3"/>
                    </a:solidFill>
                  </a:tcPr>
                </a:tc>
              </a:tr>
            </a:tbl>
          </a:graphicData>
        </a:graphic>
      </p:graphicFrame>
      <p:sp>
        <p:nvSpPr>
          <p:cNvPr id="17" name="Line 685"/>
          <p:cNvSpPr>
            <a:spLocks noChangeShapeType="1"/>
          </p:cNvSpPr>
          <p:nvPr/>
        </p:nvSpPr>
        <p:spPr bwMode="auto">
          <a:xfrm>
            <a:off x="460375" y="3064937"/>
            <a:ext cx="9137650" cy="0"/>
          </a:xfrm>
          <a:prstGeom prst="line">
            <a:avLst/>
          </a:prstGeom>
          <a:noFill/>
          <a:ln w="12700">
            <a:solidFill>
              <a:srgbClr val="88ABD5"/>
            </a:solidFill>
            <a:round/>
            <a:headEnd/>
            <a:tailEnd/>
          </a:ln>
          <a:effectLst/>
        </p:spPr>
        <p:txBody>
          <a:bodyPr wrap="none" lIns="0" tIns="0" rIns="0" bIns="0" anchor="ctr"/>
          <a:lstStyle/>
          <a:p>
            <a:pPr>
              <a:defRPr/>
            </a:pPr>
            <a:endParaRPr lang="en-US">
              <a:latin typeface="Arial" pitchFamily="-28" charset="0"/>
              <a:ea typeface="+mn-ea"/>
            </a:endParaRPr>
          </a:p>
        </p:txBody>
      </p:sp>
      <p:grpSp>
        <p:nvGrpSpPr>
          <p:cNvPr id="5" name="Group 4"/>
          <p:cNvGrpSpPr/>
          <p:nvPr/>
        </p:nvGrpSpPr>
        <p:grpSpPr>
          <a:xfrm>
            <a:off x="1422401" y="2599267"/>
            <a:ext cx="7467604" cy="3361275"/>
            <a:chOff x="1422401" y="2599267"/>
            <a:chExt cx="7467604" cy="3361275"/>
          </a:xfrm>
        </p:grpSpPr>
        <p:sp>
          <p:nvSpPr>
            <p:cNvPr id="95" name="Line 685"/>
            <p:cNvSpPr>
              <a:spLocks noChangeShapeType="1"/>
            </p:cNvSpPr>
            <p:nvPr/>
          </p:nvSpPr>
          <p:spPr bwMode="auto">
            <a:xfrm rot="5400000">
              <a:off x="-258232" y="4279900"/>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96" name="Line 685"/>
            <p:cNvSpPr>
              <a:spLocks noChangeShapeType="1"/>
            </p:cNvSpPr>
            <p:nvPr/>
          </p:nvSpPr>
          <p:spPr bwMode="auto">
            <a:xfrm rot="5400000">
              <a:off x="520702" y="4279900"/>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97" name="Line 685"/>
            <p:cNvSpPr>
              <a:spLocks noChangeShapeType="1"/>
            </p:cNvSpPr>
            <p:nvPr/>
          </p:nvSpPr>
          <p:spPr bwMode="auto">
            <a:xfrm rot="5400000">
              <a:off x="1291167" y="4279901"/>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98" name="Line 685"/>
            <p:cNvSpPr>
              <a:spLocks noChangeShapeType="1"/>
            </p:cNvSpPr>
            <p:nvPr/>
          </p:nvSpPr>
          <p:spPr bwMode="auto">
            <a:xfrm rot="5400000">
              <a:off x="1993902" y="4279901"/>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99" name="Line 685"/>
            <p:cNvSpPr>
              <a:spLocks noChangeShapeType="1"/>
            </p:cNvSpPr>
            <p:nvPr/>
          </p:nvSpPr>
          <p:spPr bwMode="auto">
            <a:xfrm rot="5400000">
              <a:off x="2705103" y="4279902"/>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100" name="Line 685"/>
            <p:cNvSpPr>
              <a:spLocks noChangeShapeType="1"/>
            </p:cNvSpPr>
            <p:nvPr/>
          </p:nvSpPr>
          <p:spPr bwMode="auto">
            <a:xfrm rot="5400000">
              <a:off x="3416303" y="4279903"/>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101" name="Line 685"/>
            <p:cNvSpPr>
              <a:spLocks noChangeShapeType="1"/>
            </p:cNvSpPr>
            <p:nvPr/>
          </p:nvSpPr>
          <p:spPr bwMode="auto">
            <a:xfrm rot="5400000">
              <a:off x="4169837" y="4279905"/>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102" name="Line 685"/>
            <p:cNvSpPr>
              <a:spLocks noChangeShapeType="1"/>
            </p:cNvSpPr>
            <p:nvPr/>
          </p:nvSpPr>
          <p:spPr bwMode="auto">
            <a:xfrm rot="5400000">
              <a:off x="4881037" y="4279906"/>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103" name="Line 685"/>
            <p:cNvSpPr>
              <a:spLocks noChangeShapeType="1"/>
            </p:cNvSpPr>
            <p:nvPr/>
          </p:nvSpPr>
          <p:spPr bwMode="auto">
            <a:xfrm rot="5400000">
              <a:off x="5592237" y="4279907"/>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104" name="Line 685"/>
            <p:cNvSpPr>
              <a:spLocks noChangeShapeType="1"/>
            </p:cNvSpPr>
            <p:nvPr/>
          </p:nvSpPr>
          <p:spPr bwMode="auto">
            <a:xfrm rot="5400000">
              <a:off x="6218772" y="4279908"/>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sp>
          <p:nvSpPr>
            <p:cNvPr id="105" name="Line 685"/>
            <p:cNvSpPr>
              <a:spLocks noChangeShapeType="1"/>
            </p:cNvSpPr>
            <p:nvPr/>
          </p:nvSpPr>
          <p:spPr bwMode="auto">
            <a:xfrm rot="5400000">
              <a:off x="7209372" y="4279909"/>
              <a:ext cx="3361266" cy="0"/>
            </a:xfrm>
            <a:prstGeom prst="line">
              <a:avLst/>
            </a:prstGeom>
            <a:noFill/>
            <a:ln w="12700" cap="rnd">
              <a:solidFill>
                <a:srgbClr val="6D6E71"/>
              </a:solidFill>
              <a:prstDash val="dot"/>
              <a:round/>
              <a:headEnd/>
              <a:tailEnd/>
            </a:ln>
            <a:effectLst/>
          </p:spPr>
          <p:txBody>
            <a:bodyPr wrap="none" lIns="0" tIns="0" rIns="0" bIns="0" anchor="ctr"/>
            <a:lstStyle/>
            <a:p>
              <a:pPr>
                <a:defRPr/>
              </a:pPr>
              <a:endParaRPr lang="en-US">
                <a:latin typeface="Arial" pitchFamily="-28" charset="0"/>
                <a:ea typeface="+mn-ea"/>
              </a:endParaRPr>
            </a:p>
          </p:txBody>
        </p:sp>
      </p:grpSp>
    </p:spTree>
    <p:extLst>
      <p:ext uri="{BB962C8B-B14F-4D97-AF65-F5344CB8AC3E}">
        <p14:creationId xmlns:p14="http://schemas.microsoft.com/office/powerpoint/2010/main" val="141209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Many alternatives are not </a:t>
            </a:r>
            <a:r>
              <a:rPr lang="en-US" dirty="0" smtClean="0"/>
              <a:t>new</a:t>
            </a:r>
            <a:endParaRPr lang="en-US" dirty="0"/>
          </a:p>
        </p:txBody>
      </p:sp>
      <p:sp>
        <p:nvSpPr>
          <p:cNvPr id="6" name="Slide Number Placeholder 5"/>
          <p:cNvSpPr>
            <a:spLocks noGrp="1"/>
          </p:cNvSpPr>
          <p:nvPr>
            <p:ph type="sldNum" sz="quarter" idx="4"/>
          </p:nvPr>
        </p:nvSpPr>
        <p:spPr/>
        <p:txBody>
          <a:bodyPr/>
          <a:lstStyle/>
          <a:p>
            <a:pPr>
              <a:defRPr/>
            </a:pPr>
            <a:fld id="{47C22A0A-FE4B-4E2E-A7D7-714A5719D4FB}" type="slidenum">
              <a:rPr lang="en-US" smtClean="0">
                <a:ea typeface="+mn-ea"/>
              </a:rPr>
              <a:pPr>
                <a:defRPr/>
              </a:pPr>
              <a:t>3</a:t>
            </a:fld>
            <a:endParaRPr lang="en-US" dirty="0">
              <a:ea typeface="+mn-ea"/>
            </a:endParaRPr>
          </a:p>
        </p:txBody>
      </p:sp>
      <p:sp>
        <p:nvSpPr>
          <p:cNvPr id="9" name="TextBox 8"/>
          <p:cNvSpPr txBox="1"/>
          <p:nvPr/>
        </p:nvSpPr>
        <p:spPr>
          <a:xfrm>
            <a:off x="458787" y="1232897"/>
            <a:ext cx="7877349" cy="907941"/>
          </a:xfrm>
          <a:prstGeom prst="rect">
            <a:avLst/>
          </a:prstGeom>
          <a:noFill/>
        </p:spPr>
        <p:txBody>
          <a:bodyPr wrap="square" lIns="0" tIns="0" rtlCol="0">
            <a:spAutoFit/>
          </a:bodyPr>
          <a:lstStyle/>
          <a:p>
            <a:r>
              <a:rPr lang="en-US" sz="1600" b="0" dirty="0"/>
              <a:t>Hedge funds and modern venture capital have existed for decades, and real estate and commodities </a:t>
            </a:r>
            <a:r>
              <a:rPr lang="en-US" sz="1600" b="0" dirty="0" smtClean="0"/>
              <a:t>have been around for </a:t>
            </a:r>
            <a:r>
              <a:rPr lang="en-US" sz="1600" b="0" dirty="0"/>
              <a:t>centuries.</a:t>
            </a:r>
          </a:p>
          <a:p>
            <a:endParaRPr lang="en-US" sz="1600" b="0" dirty="0"/>
          </a:p>
        </p:txBody>
      </p:sp>
      <p:grpSp>
        <p:nvGrpSpPr>
          <p:cNvPr id="23" name="Group 22"/>
          <p:cNvGrpSpPr/>
          <p:nvPr/>
        </p:nvGrpSpPr>
        <p:grpSpPr>
          <a:xfrm>
            <a:off x="1395552" y="2113280"/>
            <a:ext cx="2330562" cy="3866697"/>
            <a:chOff x="1695589" y="2113280"/>
            <a:chExt cx="2330562" cy="3866697"/>
          </a:xfrm>
        </p:grpSpPr>
        <p:sp>
          <p:nvSpPr>
            <p:cNvPr id="3" name="Rectangle 2"/>
            <p:cNvSpPr/>
            <p:nvPr/>
          </p:nvSpPr>
          <p:spPr bwMode="auto">
            <a:xfrm>
              <a:off x="1695589" y="3063255"/>
              <a:ext cx="2330562" cy="2916722"/>
            </a:xfrm>
            <a:prstGeom prst="rect">
              <a:avLst/>
            </a:prstGeom>
            <a:solidFill>
              <a:srgbClr val="E2E2E3"/>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5" name="Oval 4"/>
            <p:cNvSpPr/>
            <p:nvPr/>
          </p:nvSpPr>
          <p:spPr bwMode="auto">
            <a:xfrm>
              <a:off x="2072640" y="2113280"/>
              <a:ext cx="1615440" cy="1615440"/>
            </a:xfrm>
            <a:prstGeom prst="ellipse">
              <a:avLst/>
            </a:prstGeom>
            <a:solidFill>
              <a:srgbClr val="E8810D"/>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14" name="TextBox 13"/>
            <p:cNvSpPr txBox="1"/>
            <p:nvPr/>
          </p:nvSpPr>
          <p:spPr>
            <a:xfrm>
              <a:off x="2155654" y="2739666"/>
              <a:ext cx="1493317" cy="738664"/>
            </a:xfrm>
            <a:prstGeom prst="rect">
              <a:avLst/>
            </a:prstGeom>
            <a:noFill/>
          </p:spPr>
          <p:txBody>
            <a:bodyPr wrap="none" rtlCol="0">
              <a:spAutoFit/>
            </a:bodyPr>
            <a:lstStyle/>
            <a:p>
              <a:pPr algn="ctr"/>
              <a:r>
                <a:rPr lang="en-US" sz="1200" dirty="0">
                  <a:solidFill>
                    <a:schemeClr val="bg1"/>
                  </a:solidFill>
                </a:rPr>
                <a:t>Real estate/ </a:t>
              </a:r>
              <a:br>
                <a:rPr lang="en-US" sz="1200" dirty="0">
                  <a:solidFill>
                    <a:schemeClr val="bg1"/>
                  </a:solidFill>
                </a:rPr>
              </a:br>
              <a:r>
                <a:rPr lang="en-US" sz="1200" dirty="0">
                  <a:solidFill>
                    <a:schemeClr val="bg1"/>
                  </a:solidFill>
                </a:rPr>
                <a:t>Natural resources</a:t>
              </a:r>
            </a:p>
            <a:p>
              <a:endParaRPr lang="en-US" sz="1200" dirty="0"/>
            </a:p>
          </p:txBody>
        </p:sp>
        <p:sp>
          <p:nvSpPr>
            <p:cNvPr id="7" name="TextBox 6"/>
            <p:cNvSpPr txBox="1"/>
            <p:nvPr/>
          </p:nvSpPr>
          <p:spPr>
            <a:xfrm>
              <a:off x="1833162" y="4013494"/>
              <a:ext cx="2065821" cy="1446550"/>
            </a:xfrm>
            <a:prstGeom prst="rect">
              <a:avLst/>
            </a:prstGeom>
            <a:noFill/>
          </p:spPr>
          <p:txBody>
            <a:bodyPr wrap="none" rtlCol="0">
              <a:spAutoFit/>
            </a:bodyPr>
            <a:lstStyle/>
            <a:p>
              <a:pPr algn="ctr"/>
              <a:r>
                <a:rPr lang="en-US" dirty="0"/>
                <a:t>Private real estate</a:t>
              </a:r>
            </a:p>
            <a:p>
              <a:pPr algn="ctr"/>
              <a:r>
                <a:rPr lang="en-US" dirty="0"/>
                <a:t>REITs</a:t>
              </a:r>
            </a:p>
            <a:p>
              <a:pPr algn="ctr"/>
              <a:r>
                <a:rPr lang="en-US" dirty="0"/>
                <a:t>Commodities</a:t>
              </a:r>
              <a:br>
                <a:rPr lang="en-US" dirty="0"/>
              </a:br>
              <a:r>
                <a:rPr lang="en-US" dirty="0"/>
                <a:t>(like gold, sugar and grains)</a:t>
              </a:r>
            </a:p>
            <a:p>
              <a:pPr algn="ctr"/>
              <a:r>
                <a:rPr lang="en-US" dirty="0"/>
                <a:t>Energy</a:t>
              </a:r>
            </a:p>
            <a:p>
              <a:pPr algn="ctr"/>
              <a:r>
                <a:rPr lang="en-US" dirty="0" smtClean="0"/>
                <a:t>Timber</a:t>
              </a:r>
              <a:endParaRPr lang="en-US" dirty="0"/>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52714" y="2363886"/>
              <a:ext cx="457223" cy="217724"/>
            </a:xfrm>
            <a:prstGeom prst="rect">
              <a:avLst/>
            </a:prstGeom>
          </p:spPr>
        </p:pic>
      </p:grpSp>
      <p:grpSp>
        <p:nvGrpSpPr>
          <p:cNvPr id="25" name="Group 24"/>
          <p:cNvGrpSpPr/>
          <p:nvPr/>
        </p:nvGrpSpPr>
        <p:grpSpPr>
          <a:xfrm>
            <a:off x="3880832" y="2113280"/>
            <a:ext cx="2330562" cy="3866697"/>
            <a:chOff x="3909957" y="2113280"/>
            <a:chExt cx="2330562" cy="3866697"/>
          </a:xfrm>
        </p:grpSpPr>
        <p:sp>
          <p:nvSpPr>
            <p:cNvPr id="21" name="Rectangle 20"/>
            <p:cNvSpPr/>
            <p:nvPr/>
          </p:nvSpPr>
          <p:spPr bwMode="auto">
            <a:xfrm>
              <a:off x="3909957" y="3063255"/>
              <a:ext cx="2330562" cy="2916722"/>
            </a:xfrm>
            <a:prstGeom prst="rect">
              <a:avLst/>
            </a:prstGeom>
            <a:solidFill>
              <a:srgbClr val="E2E2E3"/>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11" name="Oval 10"/>
            <p:cNvSpPr/>
            <p:nvPr/>
          </p:nvSpPr>
          <p:spPr bwMode="auto">
            <a:xfrm>
              <a:off x="4277360" y="2113280"/>
              <a:ext cx="1615440" cy="1615440"/>
            </a:xfrm>
            <a:prstGeom prst="ellipse">
              <a:avLst/>
            </a:prstGeom>
            <a:solidFill>
              <a:srgbClr val="6D6E71"/>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15" name="Rectangle 14"/>
            <p:cNvSpPr/>
            <p:nvPr/>
          </p:nvSpPr>
          <p:spPr>
            <a:xfrm>
              <a:off x="4069397" y="2739665"/>
              <a:ext cx="2011681" cy="461665"/>
            </a:xfrm>
            <a:prstGeom prst="rect">
              <a:avLst/>
            </a:prstGeom>
          </p:spPr>
          <p:txBody>
            <a:bodyPr wrap="square">
              <a:spAutoFit/>
            </a:bodyPr>
            <a:lstStyle/>
            <a:p>
              <a:pPr algn="ctr"/>
              <a:r>
                <a:rPr lang="en-US" sz="1200" dirty="0">
                  <a:solidFill>
                    <a:schemeClr val="bg1"/>
                  </a:solidFill>
                </a:rPr>
                <a:t>Private equity </a:t>
              </a:r>
              <a:br>
                <a:rPr lang="en-US" sz="1200" dirty="0">
                  <a:solidFill>
                    <a:schemeClr val="bg1"/>
                  </a:solidFill>
                </a:rPr>
              </a:br>
              <a:r>
                <a:rPr lang="en-US" sz="1200" dirty="0">
                  <a:solidFill>
                    <a:schemeClr val="bg1"/>
                  </a:solidFill>
                </a:rPr>
                <a:t>strategies</a:t>
              </a:r>
            </a:p>
          </p:txBody>
        </p:sp>
        <p:sp>
          <p:nvSpPr>
            <p:cNvPr id="10" name="TextBox 9"/>
            <p:cNvSpPr txBox="1"/>
            <p:nvPr/>
          </p:nvSpPr>
          <p:spPr>
            <a:xfrm>
              <a:off x="4450708" y="4000500"/>
              <a:ext cx="1249060" cy="1023357"/>
            </a:xfrm>
            <a:prstGeom prst="rect">
              <a:avLst/>
            </a:prstGeom>
            <a:noFill/>
          </p:spPr>
          <p:txBody>
            <a:bodyPr wrap="none" rtlCol="0">
              <a:spAutoFit/>
            </a:bodyPr>
            <a:lstStyle/>
            <a:p>
              <a:pPr algn="ctr"/>
              <a:r>
                <a:rPr lang="en-US" dirty="0"/>
                <a:t>Venture capital</a:t>
              </a:r>
            </a:p>
            <a:p>
              <a:pPr algn="ctr"/>
              <a:r>
                <a:rPr lang="en-US" dirty="0"/>
                <a:t>Buyouts</a:t>
              </a:r>
            </a:p>
            <a:p>
              <a:pPr algn="ctr"/>
              <a:r>
                <a:rPr lang="en-US" dirty="0"/>
                <a:t>Distressed debt</a:t>
              </a:r>
            </a:p>
            <a:p>
              <a:pPr algn="ctr"/>
              <a:r>
                <a:rPr lang="en-US" dirty="0" smtClean="0"/>
                <a:t>Mezzanine</a:t>
              </a:r>
              <a:endParaRPr lang="en-US" dirty="0"/>
            </a:p>
          </p:txBody>
        </p:sp>
        <p:pic>
          <p:nvPicPr>
            <p:cNvPr id="20" name="Picture 1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856164" y="2203105"/>
              <a:ext cx="457222" cy="539288"/>
            </a:xfrm>
            <a:prstGeom prst="rect">
              <a:avLst/>
            </a:prstGeom>
          </p:spPr>
        </p:pic>
      </p:grpSp>
      <p:grpSp>
        <p:nvGrpSpPr>
          <p:cNvPr id="28" name="Group 27"/>
          <p:cNvGrpSpPr/>
          <p:nvPr/>
        </p:nvGrpSpPr>
        <p:grpSpPr>
          <a:xfrm>
            <a:off x="6366112" y="2114775"/>
            <a:ext cx="2330562" cy="3866697"/>
            <a:chOff x="6421934" y="2113280"/>
            <a:chExt cx="2330562" cy="3866697"/>
          </a:xfrm>
        </p:grpSpPr>
        <p:grpSp>
          <p:nvGrpSpPr>
            <p:cNvPr id="26" name="Group 25"/>
            <p:cNvGrpSpPr/>
            <p:nvPr/>
          </p:nvGrpSpPr>
          <p:grpSpPr>
            <a:xfrm>
              <a:off x="6421934" y="2113280"/>
              <a:ext cx="2330562" cy="3866697"/>
              <a:chOff x="6149809" y="2113280"/>
              <a:chExt cx="2330562" cy="3866697"/>
            </a:xfrm>
          </p:grpSpPr>
          <p:sp>
            <p:nvSpPr>
              <p:cNvPr id="22" name="Rectangle 21"/>
              <p:cNvSpPr/>
              <p:nvPr/>
            </p:nvSpPr>
            <p:spPr bwMode="auto">
              <a:xfrm>
                <a:off x="6149809" y="3063255"/>
                <a:ext cx="2330562" cy="2916722"/>
              </a:xfrm>
              <a:prstGeom prst="rect">
                <a:avLst/>
              </a:prstGeom>
              <a:solidFill>
                <a:srgbClr val="E2E2E3"/>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12" name="Oval 11"/>
              <p:cNvSpPr/>
              <p:nvPr/>
            </p:nvSpPr>
            <p:spPr bwMode="auto">
              <a:xfrm>
                <a:off x="6482080" y="2113280"/>
                <a:ext cx="1615440" cy="1615440"/>
              </a:xfrm>
              <a:prstGeom prst="ellipse">
                <a:avLst/>
              </a:prstGeom>
              <a:solidFill>
                <a:srgbClr val="88ABD5"/>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16" name="Rectangle 15"/>
              <p:cNvSpPr/>
              <p:nvPr/>
            </p:nvSpPr>
            <p:spPr>
              <a:xfrm>
                <a:off x="6549402" y="2739665"/>
                <a:ext cx="1493203" cy="461665"/>
              </a:xfrm>
              <a:prstGeom prst="rect">
                <a:avLst/>
              </a:prstGeom>
            </p:spPr>
            <p:txBody>
              <a:bodyPr wrap="square">
                <a:spAutoFit/>
              </a:bodyPr>
              <a:lstStyle/>
              <a:p>
                <a:pPr algn="ctr"/>
                <a:r>
                  <a:rPr lang="en-US" sz="1200" dirty="0">
                    <a:solidFill>
                      <a:schemeClr val="bg1"/>
                    </a:solidFill>
                  </a:rPr>
                  <a:t>Public market </a:t>
                </a:r>
                <a:br>
                  <a:rPr lang="en-US" sz="1200" dirty="0">
                    <a:solidFill>
                      <a:schemeClr val="bg1"/>
                    </a:solidFill>
                  </a:rPr>
                </a:br>
                <a:r>
                  <a:rPr lang="en-US" sz="1200" dirty="0">
                    <a:solidFill>
                      <a:schemeClr val="bg1"/>
                    </a:solidFill>
                  </a:rPr>
                  <a:t>strategies</a:t>
                </a:r>
              </a:p>
            </p:txBody>
          </p:sp>
          <p:sp>
            <p:nvSpPr>
              <p:cNvPr id="19" name="TextBox 18"/>
              <p:cNvSpPr txBox="1"/>
              <p:nvPr/>
            </p:nvSpPr>
            <p:spPr>
              <a:xfrm>
                <a:off x="6513944" y="4000500"/>
                <a:ext cx="1545453" cy="1277273"/>
              </a:xfrm>
              <a:prstGeom prst="rect">
                <a:avLst/>
              </a:prstGeom>
              <a:noFill/>
            </p:spPr>
            <p:txBody>
              <a:bodyPr wrap="none" rtlCol="0">
                <a:spAutoFit/>
              </a:bodyPr>
              <a:lstStyle/>
              <a:p>
                <a:pPr algn="ctr"/>
                <a:r>
                  <a:rPr lang="en-US" dirty="0"/>
                  <a:t>Hedge funds</a:t>
                </a:r>
              </a:p>
              <a:p>
                <a:pPr algn="ctr"/>
                <a:r>
                  <a:rPr lang="en-US" dirty="0"/>
                  <a:t>Multi-strategy funds</a:t>
                </a:r>
              </a:p>
              <a:p>
                <a:pPr algn="ctr"/>
                <a:r>
                  <a:rPr lang="en-US" dirty="0"/>
                  <a:t>Arbitrage</a:t>
                </a:r>
              </a:p>
              <a:p>
                <a:pPr algn="ctr"/>
                <a:r>
                  <a:rPr lang="en-US" dirty="0"/>
                  <a:t>Option overlay</a:t>
                </a:r>
              </a:p>
              <a:p>
                <a:pPr algn="ctr"/>
                <a:r>
                  <a:rPr lang="en-US" dirty="0"/>
                  <a:t>Managed </a:t>
                </a:r>
                <a:r>
                  <a:rPr lang="en-US" dirty="0" smtClean="0"/>
                  <a:t>futures</a:t>
                </a:r>
                <a:endParaRPr lang="en-US" dirty="0"/>
              </a:p>
            </p:txBody>
          </p:sp>
        </p:grpSp>
        <p:pic>
          <p:nvPicPr>
            <p:cNvPr id="27" name="Picture 26" descr="icon_pub.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51939" y="2321865"/>
              <a:ext cx="388639" cy="251473"/>
            </a:xfrm>
            <a:prstGeom prst="rect">
              <a:avLst/>
            </a:prstGeom>
          </p:spPr>
        </p:pic>
      </p:grpSp>
    </p:spTree>
    <p:extLst>
      <p:ext uri="{BB962C8B-B14F-4D97-AF65-F5344CB8AC3E}">
        <p14:creationId xmlns:p14="http://schemas.microsoft.com/office/powerpoint/2010/main" val="25452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10" presetClass="entr" presetSubtype="0" fill="hold" nodeType="afterEffect">
                                  <p:stCondLst>
                                    <p:cond delay="10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par>
                          <p:cTn id="12" fill="hold">
                            <p:stCondLst>
                              <p:cond delay="1500"/>
                            </p:stCondLst>
                            <p:childTnLst>
                              <p:par>
                                <p:cTn id="13" presetID="10" presetClass="entr" presetSubtype="0" fill="hold" nodeType="afterEffect">
                                  <p:stCondLst>
                                    <p:cond delay="100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8788" y="1232897"/>
            <a:ext cx="6373812" cy="292388"/>
          </a:xfrm>
          <a:prstGeom prst="rect">
            <a:avLst/>
          </a:prstGeom>
          <a:noFill/>
        </p:spPr>
        <p:txBody>
          <a:bodyPr wrap="square" lIns="0" tIns="0" rtlCol="0">
            <a:spAutoFit/>
          </a:bodyPr>
          <a:lstStyle/>
          <a:p>
            <a:r>
              <a:rPr lang="en-US" sz="1600" b="0" dirty="0"/>
              <a:t>A lack of industry consensus has caused confusion among investors.</a:t>
            </a:r>
          </a:p>
        </p:txBody>
      </p:sp>
      <p:sp>
        <p:nvSpPr>
          <p:cNvPr id="6" name="Rectangle 5"/>
          <p:cNvSpPr/>
          <p:nvPr/>
        </p:nvSpPr>
        <p:spPr bwMode="auto">
          <a:xfrm>
            <a:off x="3005737" y="2508311"/>
            <a:ext cx="4081443" cy="2614172"/>
          </a:xfrm>
          <a:prstGeom prst="rect">
            <a:avLst/>
          </a:prstGeom>
          <a:solidFill>
            <a:srgbClr val="E7EEF7"/>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2" name="Title 1"/>
          <p:cNvSpPr>
            <a:spLocks noGrp="1"/>
          </p:cNvSpPr>
          <p:nvPr>
            <p:ph type="title"/>
          </p:nvPr>
        </p:nvSpPr>
        <p:spPr/>
        <p:txBody>
          <a:bodyPr/>
          <a:lstStyle/>
          <a:p>
            <a:r>
              <a:rPr lang="en-US" dirty="0"/>
              <a:t>What does “alternatives” mean?</a:t>
            </a:r>
          </a:p>
        </p:txBody>
      </p:sp>
      <p:sp>
        <p:nvSpPr>
          <p:cNvPr id="3" name="Content Placeholder 2"/>
          <p:cNvSpPr>
            <a:spLocks noGrp="1"/>
          </p:cNvSpPr>
          <p:nvPr>
            <p:ph sz="half" idx="1"/>
          </p:nvPr>
        </p:nvSpPr>
        <p:spPr>
          <a:xfrm>
            <a:off x="2927944" y="1641398"/>
            <a:ext cx="4491037" cy="4289425"/>
          </a:xfrm>
        </p:spPr>
        <p:txBody>
          <a:bodyPr/>
          <a:lstStyle/>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4</a:t>
            </a:fld>
            <a:endParaRPr lang="en-US" dirty="0">
              <a:ea typeface="+mn-ea"/>
            </a:endParaRPr>
          </a:p>
        </p:txBody>
      </p:sp>
      <p:pic>
        <p:nvPicPr>
          <p:cNvPr id="15362"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2151684" y="2836846"/>
            <a:ext cx="106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003550" y="2376488"/>
            <a:ext cx="4083050" cy="400110"/>
          </a:xfrm>
          <a:prstGeom prst="rect">
            <a:avLst/>
          </a:prstGeom>
          <a:solidFill>
            <a:srgbClr val="6D6E71"/>
          </a:solidFill>
        </p:spPr>
        <p:txBody>
          <a:bodyPr wrap="square" rtlCol="0">
            <a:spAutoFit/>
          </a:bodyPr>
          <a:lstStyle/>
          <a:p>
            <a:r>
              <a:rPr lang="en-US" sz="2000" b="0" dirty="0" err="1" smtClean="0">
                <a:solidFill>
                  <a:schemeClr val="bg1"/>
                </a:solidFill>
              </a:rPr>
              <a:t>al•ter•na•tives</a:t>
            </a:r>
            <a:endParaRPr lang="en-US" sz="2000" b="0" dirty="0">
              <a:solidFill>
                <a:schemeClr val="bg1"/>
              </a:solidFill>
            </a:endParaRPr>
          </a:p>
        </p:txBody>
      </p:sp>
      <p:sp>
        <p:nvSpPr>
          <p:cNvPr id="11" name="Content Placeholder 2"/>
          <p:cNvSpPr>
            <a:spLocks noGrp="1"/>
          </p:cNvSpPr>
          <p:nvPr/>
        </p:nvSpPr>
        <p:spPr bwMode="auto">
          <a:xfrm>
            <a:off x="3384550" y="2967098"/>
            <a:ext cx="3402917" cy="2396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a:spcBef>
                <a:spcPts val="1056"/>
              </a:spcBef>
            </a:pPr>
            <a:r>
              <a:rPr lang="en-US" sz="1200" b="0" dirty="0"/>
              <a:t>offering or expressing a </a:t>
            </a:r>
            <a:r>
              <a:rPr lang="en-US" sz="1200" b="0" dirty="0" smtClean="0"/>
              <a:t>choice</a:t>
            </a:r>
            <a:endParaRPr lang="en-US" sz="1200" b="0" dirty="0"/>
          </a:p>
          <a:p>
            <a:pPr>
              <a:spcBef>
                <a:spcPts val="1056"/>
              </a:spcBef>
            </a:pPr>
            <a:r>
              <a:rPr lang="en-US" sz="1200" b="0" dirty="0"/>
              <a:t>different from the usual or </a:t>
            </a:r>
            <a:r>
              <a:rPr lang="en-US" sz="1200" b="0" dirty="0" smtClean="0"/>
              <a:t>conventional </a:t>
            </a:r>
            <a:endParaRPr lang="en-US" sz="1200" b="0" dirty="0"/>
          </a:p>
          <a:p>
            <a:pPr>
              <a:spcBef>
                <a:spcPts val="1056"/>
              </a:spcBef>
            </a:pPr>
            <a:r>
              <a:rPr lang="en-US" sz="1200" b="0" dirty="0"/>
              <a:t>existing or functioning outside the established cultural, </a:t>
            </a:r>
            <a:r>
              <a:rPr lang="en-US" sz="1200" b="0" dirty="0" smtClean="0"/>
              <a:t>social </a:t>
            </a:r>
            <a:r>
              <a:rPr lang="en-US" sz="1200" b="0" dirty="0"/>
              <a:t>or economic </a:t>
            </a:r>
            <a:r>
              <a:rPr lang="en-US" sz="1200" b="0" dirty="0" smtClean="0"/>
              <a:t>system (e.g</a:t>
            </a:r>
            <a:r>
              <a:rPr lang="en-US" sz="1200" b="0" dirty="0"/>
              <a:t>., an alternative newspaper, alternative </a:t>
            </a:r>
            <a:r>
              <a:rPr lang="en-US" sz="1200" b="0" dirty="0" smtClean="0"/>
              <a:t>lifestyles) </a:t>
            </a:r>
            <a:endParaRPr lang="en-US" sz="1200" b="0" dirty="0"/>
          </a:p>
        </p:txBody>
      </p:sp>
    </p:spTree>
    <p:extLst>
      <p:ext uri="{BB962C8B-B14F-4D97-AF65-F5344CB8AC3E}">
        <p14:creationId xmlns:p14="http://schemas.microsoft.com/office/powerpoint/2010/main" val="3996017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005737" y="2505106"/>
            <a:ext cx="4081443" cy="2614172"/>
          </a:xfrm>
          <a:prstGeom prst="rect">
            <a:avLst/>
          </a:prstGeom>
          <a:solidFill>
            <a:srgbClr val="E7EEF7"/>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pic>
        <p:nvPicPr>
          <p:cNvPr id="18"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2151684" y="2833641"/>
            <a:ext cx="106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What does “alternatives” mean?</a:t>
            </a:r>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5</a:t>
            </a:fld>
            <a:endParaRPr lang="en-US" dirty="0">
              <a:ea typeface="+mn-ea"/>
            </a:endParaRPr>
          </a:p>
        </p:txBody>
      </p:sp>
      <p:sp>
        <p:nvSpPr>
          <p:cNvPr id="10" name="Rectangle 9"/>
          <p:cNvSpPr/>
          <p:nvPr/>
        </p:nvSpPr>
        <p:spPr>
          <a:xfrm>
            <a:off x="468278" y="6730610"/>
            <a:ext cx="8175172" cy="123111"/>
          </a:xfrm>
          <a:prstGeom prst="rect">
            <a:avLst/>
          </a:prstGeom>
        </p:spPr>
        <p:txBody>
          <a:bodyPr wrap="square" lIns="0" tIns="0" rIns="0" bIns="0">
            <a:spAutoFit/>
          </a:bodyPr>
          <a:lstStyle/>
          <a:p>
            <a:pPr>
              <a:spcBef>
                <a:spcPts val="0"/>
              </a:spcBef>
            </a:pPr>
            <a:r>
              <a:rPr lang="en-US" sz="800" b="0" dirty="0">
                <a:latin typeface="Arial Narrow"/>
                <a:cs typeface="Arial Narrow"/>
              </a:rPr>
              <a:t>Source: http://www.investopedia.com/terms/a/alternative_investment.asp#axzz2Kcb5dBtW</a:t>
            </a:r>
          </a:p>
        </p:txBody>
      </p:sp>
      <p:sp>
        <p:nvSpPr>
          <p:cNvPr id="20" name="TextBox 19"/>
          <p:cNvSpPr txBox="1"/>
          <p:nvPr/>
        </p:nvSpPr>
        <p:spPr>
          <a:xfrm>
            <a:off x="3003550" y="2373283"/>
            <a:ext cx="4083050" cy="400110"/>
          </a:xfrm>
          <a:prstGeom prst="rect">
            <a:avLst/>
          </a:prstGeom>
          <a:solidFill>
            <a:srgbClr val="6D6E71"/>
          </a:solidFill>
        </p:spPr>
        <p:txBody>
          <a:bodyPr wrap="square" rtlCol="0">
            <a:spAutoFit/>
          </a:bodyPr>
          <a:lstStyle/>
          <a:p>
            <a:r>
              <a:rPr lang="en-US" sz="2000" b="0" dirty="0" err="1" smtClean="0">
                <a:solidFill>
                  <a:schemeClr val="bg1"/>
                </a:solidFill>
              </a:rPr>
              <a:t>al•ter•na•tives</a:t>
            </a:r>
            <a:endParaRPr lang="en-US" sz="2000" b="0" dirty="0">
              <a:solidFill>
                <a:schemeClr val="bg1"/>
              </a:solidFill>
            </a:endParaRPr>
          </a:p>
        </p:txBody>
      </p:sp>
      <p:sp>
        <p:nvSpPr>
          <p:cNvPr id="22" name="TextBox 21"/>
          <p:cNvSpPr txBox="1"/>
          <p:nvPr/>
        </p:nvSpPr>
        <p:spPr>
          <a:xfrm>
            <a:off x="458788" y="1232897"/>
            <a:ext cx="6373812" cy="292388"/>
          </a:xfrm>
          <a:prstGeom prst="rect">
            <a:avLst/>
          </a:prstGeom>
          <a:noFill/>
        </p:spPr>
        <p:txBody>
          <a:bodyPr wrap="square" lIns="0" tIns="0" rtlCol="0">
            <a:spAutoFit/>
          </a:bodyPr>
          <a:lstStyle/>
          <a:p>
            <a:r>
              <a:rPr lang="en-US" sz="1600" b="0" dirty="0"/>
              <a:t>A lack of industry consensus has caused confusion among investors.</a:t>
            </a:r>
          </a:p>
        </p:txBody>
      </p:sp>
      <p:sp>
        <p:nvSpPr>
          <p:cNvPr id="11" name="Content Placeholder 2"/>
          <p:cNvSpPr>
            <a:spLocks noGrp="1"/>
          </p:cNvSpPr>
          <p:nvPr/>
        </p:nvSpPr>
        <p:spPr bwMode="auto">
          <a:xfrm>
            <a:off x="3384550" y="2963893"/>
            <a:ext cx="3402917" cy="24842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a:spcBef>
                <a:spcPts val="1056"/>
              </a:spcBef>
            </a:pPr>
            <a:r>
              <a:rPr lang="en-US" sz="1200" b="0" dirty="0" smtClean="0"/>
              <a:t>An </a:t>
            </a:r>
            <a:r>
              <a:rPr lang="en-US" sz="1200" b="0" dirty="0"/>
              <a:t>investment that is not one of the </a:t>
            </a:r>
            <a:r>
              <a:rPr lang="en-US" sz="1200" b="0" dirty="0" smtClean="0"/>
              <a:t/>
            </a:r>
            <a:br>
              <a:rPr lang="en-US" sz="1200" b="0" dirty="0" smtClean="0"/>
            </a:br>
            <a:r>
              <a:rPr lang="en-US" sz="1200" b="0" dirty="0" smtClean="0"/>
              <a:t>three </a:t>
            </a:r>
            <a:r>
              <a:rPr lang="en-US" sz="1200" b="0" dirty="0"/>
              <a:t>traditional asset types (stocks, </a:t>
            </a:r>
            <a:r>
              <a:rPr lang="en-US" sz="1200" b="0" dirty="0" smtClean="0"/>
              <a:t/>
            </a:r>
            <a:br>
              <a:rPr lang="en-US" sz="1200" b="0" dirty="0" smtClean="0"/>
            </a:br>
            <a:r>
              <a:rPr lang="en-US" sz="1200" b="0" dirty="0" smtClean="0"/>
              <a:t>bonds </a:t>
            </a:r>
            <a:r>
              <a:rPr lang="en-US" sz="1200" b="0" dirty="0"/>
              <a:t>and cash). </a:t>
            </a:r>
            <a:endParaRPr lang="en-US" sz="1200" b="0" dirty="0" smtClean="0"/>
          </a:p>
          <a:p>
            <a:pPr marL="0" indent="0">
              <a:spcBef>
                <a:spcPts val="1056"/>
              </a:spcBef>
              <a:buNone/>
            </a:pPr>
            <a:r>
              <a:rPr lang="en-US" sz="1000" b="0" dirty="0" smtClean="0"/>
              <a:t>— Investopedia</a:t>
            </a:r>
            <a:endParaRPr lang="en-US" sz="1000" b="0" dirty="0"/>
          </a:p>
        </p:txBody>
      </p:sp>
    </p:spTree>
    <p:extLst>
      <p:ext uri="{BB962C8B-B14F-4D97-AF65-F5344CB8AC3E}">
        <p14:creationId xmlns:p14="http://schemas.microsoft.com/office/powerpoint/2010/main" val="16974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005737" y="2508310"/>
            <a:ext cx="4081443" cy="3125788"/>
          </a:xfrm>
          <a:prstGeom prst="rect">
            <a:avLst/>
          </a:prstGeom>
          <a:solidFill>
            <a:srgbClr val="E7EEF7"/>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2" name="Title 1"/>
          <p:cNvSpPr>
            <a:spLocks noGrp="1"/>
          </p:cNvSpPr>
          <p:nvPr>
            <p:ph type="title"/>
          </p:nvPr>
        </p:nvSpPr>
        <p:spPr/>
        <p:txBody>
          <a:bodyPr/>
          <a:lstStyle/>
          <a:p>
            <a:r>
              <a:rPr lang="en-US" dirty="0"/>
              <a:t>What does “alternatives” mean?</a:t>
            </a:r>
          </a:p>
        </p:txBody>
      </p:sp>
      <p:sp>
        <p:nvSpPr>
          <p:cNvPr id="4" name="Slide Number Placeholder 3"/>
          <p:cNvSpPr>
            <a:spLocks noGrp="1"/>
          </p:cNvSpPr>
          <p:nvPr>
            <p:ph type="sldNum" sz="quarter" idx="4"/>
          </p:nvPr>
        </p:nvSpPr>
        <p:spPr/>
        <p:txBody>
          <a:bodyPr/>
          <a:lstStyle/>
          <a:p>
            <a:pPr>
              <a:defRPr/>
            </a:pPr>
            <a:fld id="{47C22A0A-FE4B-4E2E-A7D7-714A5719D4FB}" type="slidenum">
              <a:rPr lang="en-US" smtClean="0">
                <a:ea typeface="+mn-ea"/>
              </a:rPr>
              <a:pPr>
                <a:defRPr/>
              </a:pPr>
              <a:t>6</a:t>
            </a:fld>
            <a:endParaRPr lang="en-US" dirty="0">
              <a:ea typeface="+mn-ea"/>
            </a:endParaRPr>
          </a:p>
        </p:txBody>
      </p:sp>
      <p:sp>
        <p:nvSpPr>
          <p:cNvPr id="20" name="TextBox 19"/>
          <p:cNvSpPr txBox="1"/>
          <p:nvPr/>
        </p:nvSpPr>
        <p:spPr>
          <a:xfrm>
            <a:off x="3003550" y="2376488"/>
            <a:ext cx="4083050" cy="400110"/>
          </a:xfrm>
          <a:prstGeom prst="rect">
            <a:avLst/>
          </a:prstGeom>
          <a:solidFill>
            <a:srgbClr val="6D6E71"/>
          </a:solidFill>
        </p:spPr>
        <p:txBody>
          <a:bodyPr wrap="square" rtlCol="0">
            <a:spAutoFit/>
          </a:bodyPr>
          <a:lstStyle/>
          <a:p>
            <a:r>
              <a:rPr lang="en-US" sz="2000" b="0" dirty="0" err="1" smtClean="0">
                <a:solidFill>
                  <a:schemeClr val="bg1"/>
                </a:solidFill>
              </a:rPr>
              <a:t>al•ter•na•tives</a:t>
            </a:r>
            <a:endParaRPr lang="en-US" sz="2000" b="0" dirty="0">
              <a:solidFill>
                <a:schemeClr val="bg1"/>
              </a:solidFill>
            </a:endParaRPr>
          </a:p>
        </p:txBody>
      </p:sp>
      <p:sp>
        <p:nvSpPr>
          <p:cNvPr id="21" name="TextBox 20"/>
          <p:cNvSpPr txBox="1"/>
          <p:nvPr/>
        </p:nvSpPr>
        <p:spPr>
          <a:xfrm>
            <a:off x="458788" y="1232897"/>
            <a:ext cx="6373812" cy="292388"/>
          </a:xfrm>
          <a:prstGeom prst="rect">
            <a:avLst/>
          </a:prstGeom>
          <a:noFill/>
        </p:spPr>
        <p:txBody>
          <a:bodyPr wrap="square" lIns="0" tIns="0" rtlCol="0">
            <a:spAutoFit/>
          </a:bodyPr>
          <a:lstStyle/>
          <a:p>
            <a:r>
              <a:rPr lang="en-US" sz="1600" b="0" dirty="0"/>
              <a:t>A lack of industry consensus has caused confusion among investors.</a:t>
            </a:r>
          </a:p>
        </p:txBody>
      </p:sp>
      <p:sp>
        <p:nvSpPr>
          <p:cNvPr id="9" name="Content Placeholder 2"/>
          <p:cNvSpPr>
            <a:spLocks noGrp="1"/>
          </p:cNvSpPr>
          <p:nvPr/>
        </p:nvSpPr>
        <p:spPr bwMode="auto">
          <a:xfrm>
            <a:off x="3394330" y="2977565"/>
            <a:ext cx="3402917" cy="28041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defTabSz="722313" rtl="0" eaLnBrk="1" fontAlgn="base" hangingPunct="1">
              <a:spcBef>
                <a:spcPct val="115000"/>
              </a:spcBef>
              <a:spcAft>
                <a:spcPct val="0"/>
              </a:spcAft>
              <a:buClr>
                <a:srgbClr val="6D6E71"/>
              </a:buClr>
              <a:buSzPct val="75000"/>
              <a:buFont typeface="Wingdings" pitchFamily="2" charset="2"/>
              <a:buChar char="n"/>
              <a:defRPr sz="1400">
                <a:solidFill>
                  <a:schemeClr val="tx1"/>
                </a:solidFill>
                <a:latin typeface="+mn-lt"/>
                <a:ea typeface="MS PGothic" pitchFamily="34" charset="-128"/>
                <a:cs typeface="+mn-cs"/>
              </a:defRPr>
            </a:lvl1pPr>
            <a:lvl2pPr marL="404813" indent="-174625"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2pPr>
            <a:lvl3pPr marL="569913" indent="-163513"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3pPr>
            <a:lvl4pPr marL="746125" indent="-173038" algn="l" defTabSz="722313" rtl="0" eaLnBrk="1" fontAlgn="base" hangingPunct="1">
              <a:spcBef>
                <a:spcPct val="35000"/>
              </a:spcBef>
              <a:spcAft>
                <a:spcPct val="0"/>
              </a:spcAft>
              <a:buClr>
                <a:srgbClr val="6D6E71"/>
              </a:buClr>
              <a:buSzPct val="75000"/>
              <a:buFont typeface="Arial" charset="0"/>
              <a:buChar char="-"/>
              <a:defRPr sz="1300">
                <a:solidFill>
                  <a:schemeClr val="tx1"/>
                </a:solidFill>
                <a:latin typeface="+mn-lt"/>
                <a:ea typeface="MS PGothic" pitchFamily="34" charset="-128"/>
              </a:defRPr>
            </a:lvl4pPr>
            <a:lvl5pPr marL="912813" indent="-165100" algn="l" defTabSz="722313" rtl="0" eaLnBrk="1" fontAlgn="base" hangingPunct="1">
              <a:spcBef>
                <a:spcPct val="35000"/>
              </a:spcBef>
              <a:spcAft>
                <a:spcPct val="0"/>
              </a:spcAft>
              <a:buClr>
                <a:srgbClr val="6D6E71"/>
              </a:buClr>
              <a:buSzPct val="75000"/>
              <a:buFont typeface="Wingdings" pitchFamily="2" charset="2"/>
              <a:buChar char="§"/>
              <a:defRPr sz="1300">
                <a:solidFill>
                  <a:schemeClr val="tx1"/>
                </a:solidFill>
                <a:latin typeface="+mn-lt"/>
                <a:ea typeface="MS PGothic" pitchFamily="34" charset="-128"/>
              </a:defRPr>
            </a:lvl5pPr>
            <a:lvl6pPr marL="13700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6pPr>
            <a:lvl7pPr marL="18272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7pPr>
            <a:lvl8pPr marL="22844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8pPr>
            <a:lvl9pPr marL="2741613" indent="-165100" algn="l" defTabSz="722313" rtl="0" eaLnBrk="1" fontAlgn="base" hangingPunct="1">
              <a:spcBef>
                <a:spcPct val="35000"/>
              </a:spcBef>
              <a:spcAft>
                <a:spcPct val="0"/>
              </a:spcAft>
              <a:buClr>
                <a:srgbClr val="6D6E71"/>
              </a:buClr>
              <a:buSzPct val="75000"/>
              <a:buFont typeface="Wingdings" pitchFamily="-28" charset="2"/>
              <a:buChar char="§"/>
              <a:defRPr sz="1300">
                <a:solidFill>
                  <a:schemeClr val="tx1"/>
                </a:solidFill>
                <a:latin typeface="+mn-lt"/>
                <a:ea typeface="ＭＳ Ｐゴシック" pitchFamily="-28" charset="-128"/>
              </a:defRPr>
            </a:lvl9pPr>
          </a:lstStyle>
          <a:p>
            <a:pPr marL="0" indent="0">
              <a:spcBef>
                <a:spcPts val="1056"/>
              </a:spcBef>
              <a:buNone/>
            </a:pPr>
            <a:r>
              <a:rPr lang="en-US" sz="1200" dirty="0"/>
              <a:t>Everything but stocks, bonds and </a:t>
            </a:r>
            <a:r>
              <a:rPr lang="en-US" sz="1200" dirty="0" smtClean="0"/>
              <a:t>cash</a:t>
            </a:r>
            <a:endParaRPr lang="en-US" sz="1200" b="0" dirty="0" smtClean="0"/>
          </a:p>
          <a:p>
            <a:pPr marL="45720">
              <a:spcBef>
                <a:spcPts val="1056"/>
              </a:spcBef>
            </a:pPr>
            <a:r>
              <a:rPr lang="en-US" sz="1200" b="0" dirty="0" smtClean="0"/>
              <a:t>Hedge </a:t>
            </a:r>
            <a:r>
              <a:rPr lang="en-US" sz="1200" b="0" dirty="0"/>
              <a:t>funds</a:t>
            </a:r>
          </a:p>
          <a:p>
            <a:pPr marL="45720">
              <a:spcBef>
                <a:spcPts val="1056"/>
              </a:spcBef>
            </a:pPr>
            <a:r>
              <a:rPr lang="en-US" sz="1200" b="0" dirty="0"/>
              <a:t>Private equity/venture capital</a:t>
            </a:r>
          </a:p>
          <a:p>
            <a:pPr marL="45720">
              <a:spcBef>
                <a:spcPts val="1056"/>
              </a:spcBef>
            </a:pPr>
            <a:r>
              <a:rPr lang="en-US" sz="1200" b="0" dirty="0"/>
              <a:t>Real estate</a:t>
            </a:r>
          </a:p>
          <a:p>
            <a:pPr marL="45720">
              <a:spcBef>
                <a:spcPts val="1056"/>
              </a:spcBef>
            </a:pPr>
            <a:r>
              <a:rPr lang="en-US" sz="1200" b="0" dirty="0"/>
              <a:t>Natural resources </a:t>
            </a:r>
            <a:r>
              <a:rPr lang="en-US" sz="1200" b="0" dirty="0" smtClean="0"/>
              <a:t>(</a:t>
            </a:r>
            <a:r>
              <a:rPr lang="en-US" sz="1200" b="0" dirty="0" err="1" smtClean="0"/>
              <a:t>e.g.,oil</a:t>
            </a:r>
            <a:r>
              <a:rPr lang="en-US" sz="1200" b="0" dirty="0"/>
              <a:t>, gas, timber)</a:t>
            </a:r>
          </a:p>
          <a:p>
            <a:pPr marL="45720">
              <a:spcBef>
                <a:spcPts val="1056"/>
              </a:spcBef>
            </a:pPr>
            <a:r>
              <a:rPr lang="en-US" sz="1200" b="0" dirty="0"/>
              <a:t>Commodities and financial futures</a:t>
            </a:r>
          </a:p>
          <a:p>
            <a:pPr marL="45720">
              <a:spcBef>
                <a:spcPts val="1056"/>
              </a:spcBef>
            </a:pPr>
            <a:r>
              <a:rPr lang="en-US" sz="1200" b="0" dirty="0"/>
              <a:t>Precious metals</a:t>
            </a:r>
          </a:p>
          <a:p>
            <a:pPr marL="45720">
              <a:spcBef>
                <a:spcPts val="1056"/>
              </a:spcBef>
            </a:pPr>
            <a:r>
              <a:rPr lang="en-US" sz="1200" b="0" dirty="0"/>
              <a:t>Art, antiques, gems and collectibles</a:t>
            </a:r>
          </a:p>
        </p:txBody>
      </p:sp>
      <p:sp>
        <p:nvSpPr>
          <p:cNvPr id="12" name="Oval 11"/>
          <p:cNvSpPr/>
          <p:nvPr/>
        </p:nvSpPr>
        <p:spPr bwMode="auto">
          <a:xfrm>
            <a:off x="2133169" y="2820357"/>
            <a:ext cx="1078604" cy="1078604"/>
          </a:xfrm>
          <a:prstGeom prst="ellipse">
            <a:avLst/>
          </a:prstGeom>
          <a:solidFill>
            <a:schemeClr val="accent2"/>
          </a:solidFill>
          <a:ln w="2857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2813"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28" charset="0"/>
            </a:endParaRPr>
          </a:p>
        </p:txBody>
      </p:sp>
      <p:sp>
        <p:nvSpPr>
          <p:cNvPr id="5" name="TextBox 4"/>
          <p:cNvSpPr txBox="1"/>
          <p:nvPr/>
        </p:nvSpPr>
        <p:spPr>
          <a:xfrm>
            <a:off x="2191008" y="3108458"/>
            <a:ext cx="990838" cy="430887"/>
          </a:xfrm>
          <a:prstGeom prst="rect">
            <a:avLst/>
          </a:prstGeom>
          <a:noFill/>
        </p:spPr>
        <p:txBody>
          <a:bodyPr wrap="square" rtlCol="0">
            <a:spAutoFit/>
          </a:bodyPr>
          <a:lstStyle/>
          <a:p>
            <a:pPr algn="ctr"/>
            <a:r>
              <a:rPr lang="en-US" dirty="0" smtClean="0">
                <a:solidFill>
                  <a:schemeClr val="bg1"/>
                </a:solidFill>
              </a:rPr>
              <a:t>General</a:t>
            </a:r>
            <a:br>
              <a:rPr lang="en-US" dirty="0" smtClean="0">
                <a:solidFill>
                  <a:schemeClr val="bg1"/>
                </a:solidFill>
              </a:rPr>
            </a:br>
            <a:r>
              <a:rPr lang="en-US" dirty="0" smtClean="0">
                <a:solidFill>
                  <a:schemeClr val="bg1"/>
                </a:solidFill>
              </a:rPr>
              <a:t>thinking</a:t>
            </a:r>
            <a:endParaRPr lang="en-US" dirty="0">
              <a:solidFill>
                <a:schemeClr val="bg1"/>
              </a:solidFill>
            </a:endParaRPr>
          </a:p>
        </p:txBody>
      </p:sp>
    </p:spTree>
    <p:extLst>
      <p:ext uri="{BB962C8B-B14F-4D97-AF65-F5344CB8AC3E}">
        <p14:creationId xmlns:p14="http://schemas.microsoft.com/office/powerpoint/2010/main" val="192385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working definition for today’s presentation</a:t>
            </a:r>
          </a:p>
        </p:txBody>
      </p:sp>
      <p:sp>
        <p:nvSpPr>
          <p:cNvPr id="3" name="Content Placeholder 2"/>
          <p:cNvSpPr>
            <a:spLocks noGrp="1"/>
          </p:cNvSpPr>
          <p:nvPr>
            <p:ph idx="1"/>
          </p:nvPr>
        </p:nvSpPr>
        <p:spPr>
          <a:xfrm>
            <a:off x="461963" y="1804988"/>
            <a:ext cx="7441332" cy="4224338"/>
          </a:xfrm>
        </p:spPr>
        <p:txBody>
          <a:bodyPr/>
          <a:lstStyle/>
          <a:p>
            <a:r>
              <a:rPr lang="en-US" dirty="0" smtClean="0"/>
              <a:t>Working </a:t>
            </a:r>
            <a:r>
              <a:rPr lang="en-US" dirty="0"/>
              <a:t>definition </a:t>
            </a:r>
            <a:endParaRPr lang="en-US" dirty="0" smtClean="0"/>
          </a:p>
          <a:p>
            <a:pPr lvl="1"/>
            <a:r>
              <a:rPr lang="en-US" dirty="0" smtClean="0"/>
              <a:t>Any </a:t>
            </a:r>
            <a:r>
              <a:rPr lang="en-US" dirty="0"/>
              <a:t>investment that extends beyond traditional stocks, bonds and cash, </a:t>
            </a:r>
            <a:r>
              <a:rPr lang="en-US" dirty="0" smtClean="0"/>
              <a:t/>
            </a:r>
            <a:br>
              <a:rPr lang="en-US" dirty="0" smtClean="0"/>
            </a:br>
            <a:r>
              <a:rPr lang="en-US" dirty="0" smtClean="0"/>
              <a:t>or </a:t>
            </a:r>
            <a:r>
              <a:rPr lang="en-US" dirty="0"/>
              <a:t>any unique </a:t>
            </a:r>
            <a:r>
              <a:rPr lang="en-US" dirty="0" smtClean="0"/>
              <a:t>structure or strategy </a:t>
            </a:r>
            <a:r>
              <a:rPr lang="en-US" dirty="0"/>
              <a:t>that ventures beyond the conventional </a:t>
            </a:r>
            <a:r>
              <a:rPr lang="en-US" dirty="0" smtClean="0"/>
              <a:t/>
            </a:r>
            <a:br>
              <a:rPr lang="en-US" dirty="0" smtClean="0"/>
            </a:br>
            <a:r>
              <a:rPr lang="en-US" dirty="0" smtClean="0"/>
              <a:t>way </a:t>
            </a:r>
            <a:r>
              <a:rPr lang="en-US" dirty="0"/>
              <a:t>of buying and selling stocks and </a:t>
            </a:r>
            <a:r>
              <a:rPr lang="en-US" dirty="0" smtClean="0"/>
              <a:t>bonds</a:t>
            </a:r>
            <a:endParaRPr lang="en-US" dirty="0"/>
          </a:p>
          <a:p>
            <a:r>
              <a:rPr lang="en-US" dirty="0" smtClean="0"/>
              <a:t>Shared </a:t>
            </a:r>
            <a:r>
              <a:rPr lang="en-US" dirty="0"/>
              <a:t>characteristics of </a:t>
            </a:r>
            <a:r>
              <a:rPr lang="en-US" dirty="0" smtClean="0"/>
              <a:t>alternatives</a:t>
            </a:r>
            <a:endParaRPr lang="en-US" dirty="0"/>
          </a:p>
          <a:p>
            <a:pPr lvl="1"/>
            <a:r>
              <a:rPr lang="en-US" dirty="0"/>
              <a:t>Historically low to moderate correlation with traditional stock and bond </a:t>
            </a:r>
            <a:r>
              <a:rPr lang="en-US" dirty="0" smtClean="0"/>
              <a:t/>
            </a:r>
            <a:br>
              <a:rPr lang="en-US" dirty="0" smtClean="0"/>
            </a:br>
            <a:r>
              <a:rPr lang="en-US" dirty="0" smtClean="0"/>
              <a:t>asset </a:t>
            </a:r>
            <a:r>
              <a:rPr lang="en-US" dirty="0"/>
              <a:t>classes </a:t>
            </a:r>
          </a:p>
          <a:p>
            <a:pPr lvl="1"/>
            <a:r>
              <a:rPr lang="en-US" dirty="0"/>
              <a:t>Not listed on an exchange</a:t>
            </a:r>
          </a:p>
          <a:p>
            <a:pPr lvl="1"/>
            <a:r>
              <a:rPr lang="en-US" dirty="0"/>
              <a:t>Private investment funds available only to high net worth and institutional investors</a:t>
            </a:r>
          </a:p>
          <a:p>
            <a:pPr lvl="1"/>
            <a:r>
              <a:rPr lang="en-US" dirty="0"/>
              <a:t>Reduced liquidity</a:t>
            </a:r>
          </a:p>
          <a:p>
            <a:endParaRPr lang="en-US" dirty="0"/>
          </a:p>
        </p:txBody>
      </p:sp>
      <p:sp>
        <p:nvSpPr>
          <p:cNvPr id="5" name="Slide Number Placeholder 4"/>
          <p:cNvSpPr>
            <a:spLocks noGrp="1"/>
          </p:cNvSpPr>
          <p:nvPr>
            <p:ph type="sldNum" sz="quarter" idx="4"/>
          </p:nvPr>
        </p:nvSpPr>
        <p:spPr/>
        <p:txBody>
          <a:bodyPr/>
          <a:lstStyle/>
          <a:p>
            <a:pPr>
              <a:defRPr/>
            </a:pPr>
            <a:fld id="{47C22A0A-FE4B-4E2E-A7D7-714A5719D4FB}" type="slidenum">
              <a:rPr lang="en-US" smtClean="0">
                <a:ea typeface="+mn-ea"/>
              </a:rPr>
              <a:pPr>
                <a:defRPr/>
              </a:pPr>
              <a:t>7</a:t>
            </a:fld>
            <a:endParaRPr lang="en-US" dirty="0">
              <a:ea typeface="+mn-ea"/>
            </a:endParaRPr>
          </a:p>
        </p:txBody>
      </p:sp>
      <p:sp>
        <p:nvSpPr>
          <p:cNvPr id="7" name="TextBox 6"/>
          <p:cNvSpPr txBox="1"/>
          <p:nvPr/>
        </p:nvSpPr>
        <p:spPr>
          <a:xfrm>
            <a:off x="458788" y="1232897"/>
            <a:ext cx="7396162" cy="292388"/>
          </a:xfrm>
          <a:prstGeom prst="rect">
            <a:avLst/>
          </a:prstGeom>
          <a:noFill/>
        </p:spPr>
        <p:txBody>
          <a:bodyPr wrap="square" lIns="0" tIns="0" rtlCol="0">
            <a:spAutoFit/>
          </a:bodyPr>
          <a:lstStyle/>
          <a:p>
            <a:r>
              <a:rPr lang="en-US" sz="1600" b="0" dirty="0"/>
              <a:t>While alternatives take many forms, they also share common characteristics.</a:t>
            </a:r>
          </a:p>
        </p:txBody>
      </p:sp>
    </p:spTree>
    <p:extLst>
      <p:ext uri="{BB962C8B-B14F-4D97-AF65-F5344CB8AC3E}">
        <p14:creationId xmlns:p14="http://schemas.microsoft.com/office/powerpoint/2010/main" val="2323140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Some alternatives are asset classes</a:t>
            </a:r>
            <a:endParaRPr lang="en-US" dirty="0"/>
          </a:p>
        </p:txBody>
      </p:sp>
      <p:sp>
        <p:nvSpPr>
          <p:cNvPr id="3" name="Slide Number Placeholder 2"/>
          <p:cNvSpPr>
            <a:spLocks noGrp="1"/>
          </p:cNvSpPr>
          <p:nvPr>
            <p:ph type="sldNum" sz="quarter" idx="4"/>
          </p:nvPr>
        </p:nvSpPr>
        <p:spPr/>
        <p:txBody>
          <a:bodyPr/>
          <a:lstStyle/>
          <a:p>
            <a:pPr>
              <a:defRPr/>
            </a:pPr>
            <a:fld id="{AFAA3133-0086-4E74-9B13-840B1D12900E}" type="slidenum">
              <a:rPr lang="en-US" smtClean="0"/>
              <a:pPr>
                <a:defRPr/>
              </a:pPr>
              <a:t>8</a:t>
            </a:fld>
            <a:endParaRPr lang="en-US" dirty="0"/>
          </a:p>
        </p:txBody>
      </p:sp>
      <p:sp>
        <p:nvSpPr>
          <p:cNvPr id="7" name="TextBox 6"/>
          <p:cNvSpPr txBox="1"/>
          <p:nvPr/>
        </p:nvSpPr>
        <p:spPr>
          <a:xfrm>
            <a:off x="458787" y="1232897"/>
            <a:ext cx="8603924" cy="661720"/>
          </a:xfrm>
          <a:prstGeom prst="rect">
            <a:avLst/>
          </a:prstGeom>
          <a:noFill/>
        </p:spPr>
        <p:txBody>
          <a:bodyPr wrap="square" lIns="0" tIns="0" rtlCol="0">
            <a:spAutoFit/>
          </a:bodyPr>
          <a:lstStyle/>
          <a:p>
            <a:r>
              <a:rPr lang="en-US" sz="1600" b="0" dirty="0"/>
              <a:t>They differ dramatically from the traditional asset classes of stocks, bonds and cash assets.</a:t>
            </a:r>
          </a:p>
          <a:p>
            <a:endParaRPr lang="en-US" sz="1600" b="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771650" y="1854052"/>
            <a:ext cx="6210300" cy="43150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52140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tional Investing Dynamics 2.4.13">
  <a:themeElements>
    <a:clrScheme name="JPMAM Color Palette">
      <a:dk1>
        <a:sysClr val="windowText" lastClr="000000"/>
      </a:dk1>
      <a:lt1>
        <a:sysClr val="window" lastClr="FFFFFF"/>
      </a:lt1>
      <a:dk2>
        <a:srgbClr val="1F497D"/>
      </a:dk2>
      <a:lt2>
        <a:srgbClr val="EEECE1"/>
      </a:lt2>
      <a:accent1>
        <a:srgbClr val="807F83"/>
      </a:accent1>
      <a:accent2>
        <a:srgbClr val="7DA5C9"/>
      </a:accent2>
      <a:accent3>
        <a:srgbClr val="F77B00"/>
      </a:accent3>
      <a:accent4>
        <a:srgbClr val="54301A"/>
      </a:accent4>
      <a:accent5>
        <a:srgbClr val="D3D028"/>
      </a:accent5>
      <a:accent6>
        <a:srgbClr val="AB6100"/>
      </a:accent6>
      <a:hlink>
        <a:srgbClr val="54640D"/>
      </a:hlink>
      <a:folHlink>
        <a:srgbClr val="800080"/>
      </a:folHlink>
    </a:clrScheme>
    <a:fontScheme name="JPMAM Print Template 01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pitchFamily="-28"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2813" rtl="0" eaLnBrk="0" fontAlgn="base" latinLnBrk="0" hangingPunct="0">
          <a:lnSpc>
            <a:spcPct val="100000"/>
          </a:lnSpc>
          <a:spcBef>
            <a:spcPct val="50000"/>
          </a:spcBef>
          <a:spcAft>
            <a:spcPct val="0"/>
          </a:spcAft>
          <a:buClrTx/>
          <a:buSzTx/>
          <a:buFontTx/>
          <a:buNone/>
          <a:tabLst/>
          <a:defRPr kumimoji="0" lang="en-GB" sz="1100" b="1" i="0" u="none" strike="noStrike" cap="none" normalizeH="0" baseline="0">
            <a:ln>
              <a:noFill/>
            </a:ln>
            <a:solidFill>
              <a:schemeClr val="tx1"/>
            </a:solidFill>
            <a:effectLst/>
            <a:latin typeface="Arial" pitchFamily="-28" charset="0"/>
          </a:defRPr>
        </a:defPPr>
      </a:lstStyle>
    </a:lnDef>
  </a:objectDefaults>
  <a:extraClrSchemeLst>
    <a:extraClrScheme>
      <a:clrScheme name="JPMAM Print Template 0109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J.P. Morgan Asset Management Template 2009 Final">
  <a:themeElements>
    <a:clrScheme name="JPMAM Chart Colors">
      <a:dk1>
        <a:srgbClr val="000000"/>
      </a:dk1>
      <a:lt1>
        <a:sysClr val="window" lastClr="FFFFFF"/>
      </a:lt1>
      <a:dk2>
        <a:srgbClr val="1F497D"/>
      </a:dk2>
      <a:lt2>
        <a:srgbClr val="EEECE1"/>
      </a:lt2>
      <a:accent1>
        <a:srgbClr val="6D6E71"/>
      </a:accent1>
      <a:accent2>
        <a:srgbClr val="88ABD5"/>
      </a:accent2>
      <a:accent3>
        <a:srgbClr val="E8810D"/>
      </a:accent3>
      <a:accent4>
        <a:srgbClr val="54301A"/>
      </a:accent4>
      <a:accent5>
        <a:srgbClr val="D3D028"/>
      </a:accent5>
      <a:accent6>
        <a:srgbClr val="AB6100"/>
      </a:accent6>
      <a:hlink>
        <a:srgbClr val="0000FF"/>
      </a:hlink>
      <a:folHlink>
        <a:srgbClr val="800080"/>
      </a:folHlink>
    </a:clrScheme>
    <a:fontScheme name="J.P. Morgan Asset Management Template 2009 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0" tIns="0" rIns="0" bIns="0" numCol="1" rtlCol="0"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sz="1100" b="1"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txDef>
      <a:spPr>
        <a:noFill/>
      </a:spPr>
      <a:bodyPr wrap="none" lIns="0" tIns="0" rIns="0" bIns="0" rtlCol="0">
        <a:spAutoFit/>
      </a:bodyPr>
      <a:lstStyle>
        <a:defPPr algn="l">
          <a:defRPr sz="1000" b="0" dirty="0" err="1" smtClean="0"/>
        </a:defPPr>
      </a:lstStyle>
    </a:txDef>
  </a:objectDefaults>
  <a:extraClrSchemeLst>
    <a:extraClrScheme>
      <a:clrScheme name="J.P. Morgan Asset Management Template 2009 Final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P. Morgan Asset Management Template 2009 Final">
  <a:themeElements>
    <a:clrScheme name="JPMAM Chart Colors">
      <a:dk1>
        <a:srgbClr val="000000"/>
      </a:dk1>
      <a:lt1>
        <a:sysClr val="window" lastClr="FFFFFF"/>
      </a:lt1>
      <a:dk2>
        <a:srgbClr val="1F497D"/>
      </a:dk2>
      <a:lt2>
        <a:srgbClr val="EEECE1"/>
      </a:lt2>
      <a:accent1>
        <a:srgbClr val="6D6E71"/>
      </a:accent1>
      <a:accent2>
        <a:srgbClr val="88ABD5"/>
      </a:accent2>
      <a:accent3>
        <a:srgbClr val="E8810D"/>
      </a:accent3>
      <a:accent4>
        <a:srgbClr val="54301A"/>
      </a:accent4>
      <a:accent5>
        <a:srgbClr val="D3D028"/>
      </a:accent5>
      <a:accent6>
        <a:srgbClr val="AB6100"/>
      </a:accent6>
      <a:hlink>
        <a:srgbClr val="0000FF"/>
      </a:hlink>
      <a:folHlink>
        <a:srgbClr val="800080"/>
      </a:folHlink>
    </a:clrScheme>
    <a:fontScheme name="J.P. Morgan Asset Management Template 2009 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accent1"/>
          </a:solidFill>
          <a:prstDash val="solid"/>
          <a:round/>
          <a:headEnd type="none" w="med" len="med"/>
          <a:tailEnd type="none" w="med" len="med"/>
        </a:ln>
        <a:effectLst/>
      </a:spPr>
      <a:bodyPr/>
      <a:lstStyle/>
    </a:lnDef>
    <a:txDef>
      <a:spPr>
        <a:noFill/>
      </a:spPr>
      <a:bodyPr wrap="none" lIns="0" tIns="0" rIns="0" bIns="0" rtlCol="0">
        <a:spAutoFit/>
      </a:bodyPr>
      <a:lstStyle>
        <a:defPPr algn="l">
          <a:defRPr sz="1000" b="0" dirty="0" err="1" smtClean="0"/>
        </a:defPPr>
      </a:lstStyle>
    </a:txDef>
  </a:objectDefaults>
  <a:extraClrSchemeLst>
    <a:extraClrScheme>
      <a:clrScheme name="J.P. Morgan Asset Management Template 2009 Final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J.P. Morgan Asset Management Template 2009 Final">
  <a:themeElements>
    <a:clrScheme name="JPMAM Chart Colors">
      <a:dk1>
        <a:srgbClr val="000000"/>
      </a:dk1>
      <a:lt1>
        <a:sysClr val="window" lastClr="FFFFFF"/>
      </a:lt1>
      <a:dk2>
        <a:srgbClr val="1F497D"/>
      </a:dk2>
      <a:lt2>
        <a:srgbClr val="EEECE1"/>
      </a:lt2>
      <a:accent1>
        <a:srgbClr val="6D6E71"/>
      </a:accent1>
      <a:accent2>
        <a:srgbClr val="88ABD5"/>
      </a:accent2>
      <a:accent3>
        <a:srgbClr val="E8810D"/>
      </a:accent3>
      <a:accent4>
        <a:srgbClr val="54301A"/>
      </a:accent4>
      <a:accent5>
        <a:srgbClr val="D3D028"/>
      </a:accent5>
      <a:accent6>
        <a:srgbClr val="AB6100"/>
      </a:accent6>
      <a:hlink>
        <a:srgbClr val="0000FF"/>
      </a:hlink>
      <a:folHlink>
        <a:srgbClr val="800080"/>
      </a:folHlink>
    </a:clrScheme>
    <a:fontScheme name="J.P. Morgan Asset Management Template 2009 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lang="en-US" sz="1100" b="1"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accent1"/>
          </a:solidFill>
          <a:prstDash val="solid"/>
          <a:round/>
          <a:headEnd type="none" w="med" len="med"/>
          <a:tailEnd type="none" w="med" len="med"/>
        </a:ln>
        <a:effectLst/>
      </a:spPr>
      <a:bodyPr/>
      <a:lstStyle/>
    </a:lnDef>
    <a:txDef>
      <a:spPr>
        <a:noFill/>
      </a:spPr>
      <a:bodyPr wrap="none" lIns="0" tIns="0" rIns="0" bIns="0" rtlCol="0">
        <a:spAutoFit/>
      </a:bodyPr>
      <a:lstStyle>
        <a:defPPr algn="l">
          <a:defRPr sz="1000" b="0" dirty="0" err="1" smtClean="0"/>
        </a:defPPr>
      </a:lstStyle>
    </a:txDef>
  </a:objectDefaults>
  <a:extraClrSchemeLst>
    <a:extraClrScheme>
      <a:clrScheme name="J.P. Morgan Asset Management Template 2009 Final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J.P. Morgan Asset Management Template 2009 Final">
  <a:themeElements>
    <a:clrScheme name="JPMAM Chart Colors">
      <a:dk1>
        <a:srgbClr val="000000"/>
      </a:dk1>
      <a:lt1>
        <a:sysClr val="window" lastClr="FFFFFF"/>
      </a:lt1>
      <a:dk2>
        <a:srgbClr val="1F497D"/>
      </a:dk2>
      <a:lt2>
        <a:srgbClr val="EEECE1"/>
      </a:lt2>
      <a:accent1>
        <a:srgbClr val="6D6E71"/>
      </a:accent1>
      <a:accent2>
        <a:srgbClr val="88ABD5"/>
      </a:accent2>
      <a:accent3>
        <a:srgbClr val="E8810D"/>
      </a:accent3>
      <a:accent4>
        <a:srgbClr val="54301A"/>
      </a:accent4>
      <a:accent5>
        <a:srgbClr val="D3D028"/>
      </a:accent5>
      <a:accent6>
        <a:srgbClr val="AB6100"/>
      </a:accent6>
      <a:hlink>
        <a:srgbClr val="0000FF"/>
      </a:hlink>
      <a:folHlink>
        <a:srgbClr val="800080"/>
      </a:folHlink>
    </a:clrScheme>
    <a:fontScheme name="J.P. Morgan Asset Management Template 2009 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0" tIns="0" rIns="0" bIns="0" numCol="1" rtlCol="0"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sz="1100" b="1"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txDef>
      <a:spPr>
        <a:noFill/>
      </a:spPr>
      <a:bodyPr wrap="none" lIns="0" tIns="0" rIns="0" bIns="0" rtlCol="0">
        <a:spAutoFit/>
      </a:bodyPr>
      <a:lstStyle>
        <a:defPPr algn="l">
          <a:defRPr sz="1000" b="0" dirty="0" err="1" smtClean="0"/>
        </a:defPPr>
      </a:lstStyle>
    </a:txDef>
  </a:objectDefaults>
  <a:extraClrSchemeLst>
    <a:extraClrScheme>
      <a:clrScheme name="J.P. Morgan Asset Management Template 2009 Final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J.P. Morgan Asset Management Template 2009 Final">
  <a:themeElements>
    <a:clrScheme name="JPMAM Chart Colors">
      <a:dk1>
        <a:srgbClr val="000000"/>
      </a:dk1>
      <a:lt1>
        <a:sysClr val="window" lastClr="FFFFFF"/>
      </a:lt1>
      <a:dk2>
        <a:srgbClr val="1F497D"/>
      </a:dk2>
      <a:lt2>
        <a:srgbClr val="EEECE1"/>
      </a:lt2>
      <a:accent1>
        <a:srgbClr val="6D6E71"/>
      </a:accent1>
      <a:accent2>
        <a:srgbClr val="88ABD5"/>
      </a:accent2>
      <a:accent3>
        <a:srgbClr val="E8810D"/>
      </a:accent3>
      <a:accent4>
        <a:srgbClr val="54301A"/>
      </a:accent4>
      <a:accent5>
        <a:srgbClr val="D3D028"/>
      </a:accent5>
      <a:accent6>
        <a:srgbClr val="AB6100"/>
      </a:accent6>
      <a:hlink>
        <a:srgbClr val="0000FF"/>
      </a:hlink>
      <a:folHlink>
        <a:srgbClr val="800080"/>
      </a:folHlink>
    </a:clrScheme>
    <a:fontScheme name="J.P. Morgan Asset Management Template 2009 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0" tIns="0" rIns="0" bIns="0" numCol="1" rtlCol="0"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sz="1100" b="1"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txDef>
      <a:spPr>
        <a:noFill/>
      </a:spPr>
      <a:bodyPr wrap="none" lIns="0" tIns="0" rIns="0" bIns="0" rtlCol="0">
        <a:spAutoFit/>
      </a:bodyPr>
      <a:lstStyle>
        <a:defPPr algn="l">
          <a:defRPr sz="1000" b="0" dirty="0" err="1" smtClean="0"/>
        </a:defPPr>
      </a:lstStyle>
    </a:txDef>
  </a:objectDefaults>
  <a:extraClrSchemeLst>
    <a:extraClrScheme>
      <a:clrScheme name="J.P. Morgan Asset Management Template 2009 Final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J.P. Morgan Asset Management Template 2009 Final">
  <a:themeElements>
    <a:clrScheme name="JPMAM Chart Colors">
      <a:dk1>
        <a:srgbClr val="000000"/>
      </a:dk1>
      <a:lt1>
        <a:sysClr val="window" lastClr="FFFFFF"/>
      </a:lt1>
      <a:dk2>
        <a:srgbClr val="1F497D"/>
      </a:dk2>
      <a:lt2>
        <a:srgbClr val="EEECE1"/>
      </a:lt2>
      <a:accent1>
        <a:srgbClr val="6D6E71"/>
      </a:accent1>
      <a:accent2>
        <a:srgbClr val="88ABD5"/>
      </a:accent2>
      <a:accent3>
        <a:srgbClr val="E8810D"/>
      </a:accent3>
      <a:accent4>
        <a:srgbClr val="54301A"/>
      </a:accent4>
      <a:accent5>
        <a:srgbClr val="D3D028"/>
      </a:accent5>
      <a:accent6>
        <a:srgbClr val="AB6100"/>
      </a:accent6>
      <a:hlink>
        <a:srgbClr val="0000FF"/>
      </a:hlink>
      <a:folHlink>
        <a:srgbClr val="800080"/>
      </a:folHlink>
    </a:clrScheme>
    <a:fontScheme name="J.P. Morgan Asset Management Template 2009 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0" tIns="0" rIns="0" bIns="0" numCol="1" rtlCol="0"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sz="1100" b="1"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txDef>
      <a:spPr>
        <a:noFill/>
      </a:spPr>
      <a:bodyPr wrap="none" lIns="0" tIns="0" rIns="0" bIns="0" rtlCol="0">
        <a:spAutoFit/>
      </a:bodyPr>
      <a:lstStyle>
        <a:defPPr algn="l">
          <a:defRPr sz="1000" b="0" dirty="0" err="1" smtClean="0"/>
        </a:defPPr>
      </a:lstStyle>
    </a:txDef>
  </a:objectDefaults>
  <a:extraClrSchemeLst>
    <a:extraClrScheme>
      <a:clrScheme name="J.P. Morgan Asset Management Template 2009 Final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J.P. Morgan Asset Management Template 2009 Final">
  <a:themeElements>
    <a:clrScheme name="JPMAM Chart Colors">
      <a:dk1>
        <a:srgbClr val="000000"/>
      </a:dk1>
      <a:lt1>
        <a:sysClr val="window" lastClr="FFFFFF"/>
      </a:lt1>
      <a:dk2>
        <a:srgbClr val="1F497D"/>
      </a:dk2>
      <a:lt2>
        <a:srgbClr val="EEECE1"/>
      </a:lt2>
      <a:accent1>
        <a:srgbClr val="6D6E71"/>
      </a:accent1>
      <a:accent2>
        <a:srgbClr val="88ABD5"/>
      </a:accent2>
      <a:accent3>
        <a:srgbClr val="E8810D"/>
      </a:accent3>
      <a:accent4>
        <a:srgbClr val="54301A"/>
      </a:accent4>
      <a:accent5>
        <a:srgbClr val="D3D028"/>
      </a:accent5>
      <a:accent6>
        <a:srgbClr val="AB6100"/>
      </a:accent6>
      <a:hlink>
        <a:srgbClr val="0000FF"/>
      </a:hlink>
      <a:folHlink>
        <a:srgbClr val="800080"/>
      </a:folHlink>
    </a:clrScheme>
    <a:fontScheme name="J.P. Morgan Asset Management Template 2009 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0" tIns="0" rIns="0" bIns="0" numCol="1" rtlCol="0"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sz="1100" b="1"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txDef>
      <a:spPr>
        <a:noFill/>
      </a:spPr>
      <a:bodyPr wrap="none" lIns="0" tIns="0" rIns="0" bIns="0" rtlCol="0">
        <a:spAutoFit/>
      </a:bodyPr>
      <a:lstStyle>
        <a:defPPr algn="l">
          <a:defRPr sz="1000" b="0" dirty="0" err="1" smtClean="0"/>
        </a:defPPr>
      </a:lstStyle>
    </a:txDef>
  </a:objectDefaults>
  <a:extraClrSchemeLst>
    <a:extraClrScheme>
      <a:clrScheme name="J.P. Morgan Asset Management Template 2009 Final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J.P. Morgan Asset Management Template 2009 Final">
  <a:themeElements>
    <a:clrScheme name="JPMAM Chart Colors">
      <a:dk1>
        <a:srgbClr val="000000"/>
      </a:dk1>
      <a:lt1>
        <a:sysClr val="window" lastClr="FFFFFF"/>
      </a:lt1>
      <a:dk2>
        <a:srgbClr val="1F497D"/>
      </a:dk2>
      <a:lt2>
        <a:srgbClr val="EEECE1"/>
      </a:lt2>
      <a:accent1>
        <a:srgbClr val="6D6E71"/>
      </a:accent1>
      <a:accent2>
        <a:srgbClr val="88ABD5"/>
      </a:accent2>
      <a:accent3>
        <a:srgbClr val="E8810D"/>
      </a:accent3>
      <a:accent4>
        <a:srgbClr val="54301A"/>
      </a:accent4>
      <a:accent5>
        <a:srgbClr val="D3D028"/>
      </a:accent5>
      <a:accent6>
        <a:srgbClr val="AB6100"/>
      </a:accent6>
      <a:hlink>
        <a:srgbClr val="0000FF"/>
      </a:hlink>
      <a:folHlink>
        <a:srgbClr val="800080"/>
      </a:folHlink>
    </a:clrScheme>
    <a:fontScheme name="J.P. Morgan Asset Management Template 2009 Fi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vert="horz" wrap="none" lIns="0" tIns="0" rIns="0" bIns="0" numCol="1" rtlCol="0" anchor="ctr" anchorCtr="0" compatLnSpc="1">
        <a:prstTxWarp prst="textNoShape">
          <a:avLst/>
        </a:prstTxWarp>
      </a:bodyPr>
      <a:lstStyle>
        <a:defPPr marL="0" marR="0" indent="0" algn="ctr" defTabSz="912813" rtl="0" eaLnBrk="0" fontAlgn="base" latinLnBrk="0" hangingPunct="0">
          <a:lnSpc>
            <a:spcPct val="100000"/>
          </a:lnSpc>
          <a:spcBef>
            <a:spcPct val="50000"/>
          </a:spcBef>
          <a:spcAft>
            <a:spcPct val="0"/>
          </a:spcAft>
          <a:buClrTx/>
          <a:buSzTx/>
          <a:buFontTx/>
          <a:buNone/>
          <a:tabLst/>
          <a:defRPr kumimoji="0" sz="1100" b="1"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spPr>
      <a:bodyPr/>
      <a:lstStyle/>
    </a:lnDef>
    <a:txDef>
      <a:spPr>
        <a:noFill/>
      </a:spPr>
      <a:bodyPr wrap="none" lIns="0" tIns="0" rIns="0" bIns="0" rtlCol="0">
        <a:spAutoFit/>
      </a:bodyPr>
      <a:lstStyle>
        <a:defPPr algn="l">
          <a:defRPr sz="1000" b="0" dirty="0" err="1" smtClean="0"/>
        </a:defPPr>
      </a:lstStyle>
    </a:txDef>
  </a:objectDefaults>
  <a:extraClrSchemeLst>
    <a:extraClrScheme>
      <a:clrScheme name="J.P. Morgan Asset Management Template 2009 Final 1">
        <a:dk1>
          <a:srgbClr val="000000"/>
        </a:dk1>
        <a:lt1>
          <a:srgbClr val="FFFFFF"/>
        </a:lt1>
        <a:dk2>
          <a:srgbClr val="AB6100"/>
        </a:dk2>
        <a:lt2>
          <a:srgbClr val="D3D028"/>
        </a:lt2>
        <a:accent1>
          <a:srgbClr val="6D6E71"/>
        </a:accent1>
        <a:accent2>
          <a:srgbClr val="88ABD5"/>
        </a:accent2>
        <a:accent3>
          <a:srgbClr val="FFFFFF"/>
        </a:accent3>
        <a:accent4>
          <a:srgbClr val="000000"/>
        </a:accent4>
        <a:accent5>
          <a:srgbClr val="BABABB"/>
        </a:accent5>
        <a:accent6>
          <a:srgbClr val="7B9BC1"/>
        </a:accent6>
        <a:hlink>
          <a:srgbClr val="E8810D"/>
        </a:hlink>
        <a:folHlink>
          <a:srgbClr val="54301A"/>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A93113-AFCF-487F-9082-430D4B512B53}">
  <ds:schemaRef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4930BD8-C696-492A-9215-E0F87E599D88}">
  <ds:schemaRefs>
    <ds:schemaRef ds:uri="http://schemas.microsoft.com/sharepoint/v3/contenttype/forms"/>
  </ds:schemaRefs>
</ds:datastoreItem>
</file>

<file path=customXml/itemProps3.xml><?xml version="1.0" encoding="utf-8"?>
<ds:datastoreItem xmlns:ds="http://schemas.openxmlformats.org/officeDocument/2006/customXml" ds:itemID="{F720FD7F-6C41-46B2-9F24-37743DE4E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International Investing Dynamics 2.4.13</Template>
  <TotalTime>11593</TotalTime>
  <Words>4941</Words>
  <Application>Microsoft Office PowerPoint</Application>
  <PresentationFormat>自定义</PresentationFormat>
  <Paragraphs>481</Paragraphs>
  <Slides>25</Slides>
  <Notes>25</Notes>
  <HiddenSlides>0</HiddenSlides>
  <MMClips>0</MMClips>
  <ScaleCrop>false</ScaleCrop>
  <HeadingPairs>
    <vt:vector size="4" baseType="variant">
      <vt:variant>
        <vt:lpstr>主题</vt:lpstr>
      </vt:variant>
      <vt:variant>
        <vt:i4>11</vt:i4>
      </vt:variant>
      <vt:variant>
        <vt:lpstr>幻灯片标题</vt:lpstr>
      </vt:variant>
      <vt:variant>
        <vt:i4>25</vt:i4>
      </vt:variant>
    </vt:vector>
  </HeadingPairs>
  <TitlesOfParts>
    <vt:vector size="36" baseType="lpstr">
      <vt:lpstr>International Investing Dynamics 2.4.13</vt:lpstr>
      <vt:lpstr>Custom Design</vt:lpstr>
      <vt:lpstr>J.P. Morgan Asset Management Template 2009 Final</vt:lpstr>
      <vt:lpstr>1_J.P. Morgan Asset Management Template 2009 Final</vt:lpstr>
      <vt:lpstr>2_J.P. Morgan Asset Management Template 2009 Final</vt:lpstr>
      <vt:lpstr>3_J.P. Morgan Asset Management Template 2009 Final</vt:lpstr>
      <vt:lpstr>4_J.P. Morgan Asset Management Template 2009 Final</vt:lpstr>
      <vt:lpstr>5_J.P. Morgan Asset Management Template 2009 Final</vt:lpstr>
      <vt:lpstr>6_J.P. Morgan Asset Management Template 2009 Final</vt:lpstr>
      <vt:lpstr>7_J.P. Morgan Asset Management Template 2009 Final</vt:lpstr>
      <vt:lpstr>Default Theme</vt:lpstr>
      <vt:lpstr>PowerPoint 演示文稿</vt:lpstr>
      <vt:lpstr>A history lesson</vt:lpstr>
      <vt:lpstr>A history lesson</vt:lpstr>
      <vt:lpstr>Many alternatives are not new</vt:lpstr>
      <vt:lpstr>What does “alternatives” mean?</vt:lpstr>
      <vt:lpstr>What does “alternatives” mean?</vt:lpstr>
      <vt:lpstr>What does “alternatives” mean?</vt:lpstr>
      <vt:lpstr>A working definition for today’s presentation</vt:lpstr>
      <vt:lpstr>Some alternatives are asset classes</vt:lpstr>
      <vt:lpstr>PowerPoint 演示文稿</vt:lpstr>
      <vt:lpstr>Some alternatives are defined by their structure</vt:lpstr>
      <vt:lpstr>How alternatives differ from traditional investments</vt:lpstr>
      <vt:lpstr>Alternative investments doubled from 2005 – 2011</vt:lpstr>
      <vt:lpstr>Alternatives are no longer the exclusive realm of institutions</vt:lpstr>
      <vt:lpstr>A flood of new alternative investments</vt:lpstr>
      <vt:lpstr>Top alternative strategies </vt:lpstr>
      <vt:lpstr>Acceptance growing despite lingering perceptions</vt:lpstr>
      <vt:lpstr>Why do investors like alternatives?</vt:lpstr>
      <vt:lpstr>Incorporating alternatives for greater diversification</vt:lpstr>
      <vt:lpstr>The importance of diversification and correlation</vt:lpstr>
      <vt:lpstr>Risks associated with alternatives</vt:lpstr>
      <vt:lpstr>Summary</vt:lpstr>
      <vt:lpstr>Thank you</vt:lpstr>
      <vt:lpstr>PowerPoint 演示文稿</vt:lpstr>
      <vt:lpstr>声明：</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Anne H</dc:creator>
  <cp:lastModifiedBy>Microsoft</cp:lastModifiedBy>
  <cp:revision>310</cp:revision>
  <cp:lastPrinted>2013-03-19T19:25:26Z</cp:lastPrinted>
  <dcterms:created xsi:type="dcterms:W3CDTF">2013-02-11T03:39:54Z</dcterms:created>
  <dcterms:modified xsi:type="dcterms:W3CDTF">2018-01-05T05:24:33Z</dcterms:modified>
</cp:coreProperties>
</file>