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9" r:id="rId4"/>
    <p:sldMasterId id="2147483651" r:id="rId5"/>
    <p:sldMasterId id="2147483746" r:id="rId6"/>
  </p:sldMasterIdLst>
  <p:notesMasterIdLst>
    <p:notesMasterId r:id="rId25"/>
  </p:notesMasterIdLst>
  <p:handoutMasterIdLst>
    <p:handoutMasterId r:id="rId26"/>
  </p:handoutMasterIdLst>
  <p:sldIdLst>
    <p:sldId id="572" r:id="rId7"/>
    <p:sldId id="571" r:id="rId8"/>
    <p:sldId id="570" r:id="rId9"/>
    <p:sldId id="564" r:id="rId10"/>
    <p:sldId id="562" r:id="rId11"/>
    <p:sldId id="560" r:id="rId12"/>
    <p:sldId id="556" r:id="rId13"/>
    <p:sldId id="559" r:id="rId14"/>
    <p:sldId id="565" r:id="rId15"/>
    <p:sldId id="550" r:id="rId16"/>
    <p:sldId id="566" r:id="rId17"/>
    <p:sldId id="567" r:id="rId18"/>
    <p:sldId id="568" r:id="rId19"/>
    <p:sldId id="569" r:id="rId20"/>
    <p:sldId id="535" r:id="rId21"/>
    <p:sldId id="537" r:id="rId22"/>
    <p:sldId id="539" r:id="rId23"/>
    <p:sldId id="573" r:id="rId24"/>
  </p:sldIdLst>
  <p:sldSz cx="10058400" cy="7772400"/>
  <p:notesSz cx="7010400" cy="9296400"/>
  <p:defaultTextStyle>
    <a:defPPr>
      <a:defRPr lang="en-GB"/>
    </a:defPPr>
    <a:lvl1pPr algn="ctr" rtl="0" eaLnBrk="0" fontAlgn="base" hangingPunct="0">
      <a:spcBef>
        <a:spcPct val="50000"/>
      </a:spcBef>
      <a:spcAft>
        <a:spcPct val="0"/>
      </a:spcAft>
      <a:defRPr sz="1100" b="1" kern="1200">
        <a:solidFill>
          <a:schemeClr val="tx1"/>
        </a:solidFill>
        <a:latin typeface="Arial" charset="0"/>
        <a:ea typeface="ＭＳ Ｐゴシック" charset="0"/>
        <a:cs typeface="ＭＳ Ｐゴシック" charset="0"/>
      </a:defRPr>
    </a:lvl1pPr>
    <a:lvl2pPr marL="457146" algn="ctr" rtl="0" eaLnBrk="0" fontAlgn="base" hangingPunct="0">
      <a:spcBef>
        <a:spcPct val="50000"/>
      </a:spcBef>
      <a:spcAft>
        <a:spcPct val="0"/>
      </a:spcAft>
      <a:defRPr sz="1100" b="1" kern="1200">
        <a:solidFill>
          <a:schemeClr val="tx1"/>
        </a:solidFill>
        <a:latin typeface="Arial" charset="0"/>
        <a:ea typeface="ＭＳ Ｐゴシック" charset="0"/>
        <a:cs typeface="ＭＳ Ｐゴシック" charset="0"/>
      </a:defRPr>
    </a:lvl2pPr>
    <a:lvl3pPr marL="914294" algn="ctr" rtl="0" eaLnBrk="0" fontAlgn="base" hangingPunct="0">
      <a:spcBef>
        <a:spcPct val="50000"/>
      </a:spcBef>
      <a:spcAft>
        <a:spcPct val="0"/>
      </a:spcAft>
      <a:defRPr sz="1100" b="1" kern="1200">
        <a:solidFill>
          <a:schemeClr val="tx1"/>
        </a:solidFill>
        <a:latin typeface="Arial" charset="0"/>
        <a:ea typeface="ＭＳ Ｐゴシック" charset="0"/>
        <a:cs typeface="ＭＳ Ｐゴシック" charset="0"/>
      </a:defRPr>
    </a:lvl3pPr>
    <a:lvl4pPr marL="1371440" algn="ctr" rtl="0" eaLnBrk="0" fontAlgn="base" hangingPunct="0">
      <a:spcBef>
        <a:spcPct val="50000"/>
      </a:spcBef>
      <a:spcAft>
        <a:spcPct val="0"/>
      </a:spcAft>
      <a:defRPr sz="1100" b="1" kern="1200">
        <a:solidFill>
          <a:schemeClr val="tx1"/>
        </a:solidFill>
        <a:latin typeface="Arial" charset="0"/>
        <a:ea typeface="ＭＳ Ｐゴシック" charset="0"/>
        <a:cs typeface="ＭＳ Ｐゴシック" charset="0"/>
      </a:defRPr>
    </a:lvl4pPr>
    <a:lvl5pPr marL="1828586" algn="ctr" rtl="0" eaLnBrk="0" fontAlgn="base" hangingPunct="0">
      <a:spcBef>
        <a:spcPct val="50000"/>
      </a:spcBef>
      <a:spcAft>
        <a:spcPct val="0"/>
      </a:spcAft>
      <a:defRPr sz="1100" b="1" kern="1200">
        <a:solidFill>
          <a:schemeClr val="tx1"/>
        </a:solidFill>
        <a:latin typeface="Arial" charset="0"/>
        <a:ea typeface="ＭＳ Ｐゴシック" charset="0"/>
        <a:cs typeface="ＭＳ Ｐゴシック" charset="0"/>
      </a:defRPr>
    </a:lvl5pPr>
    <a:lvl6pPr marL="2285732" algn="l" defTabSz="457146" rtl="0" eaLnBrk="1" latinLnBrk="0" hangingPunct="1">
      <a:defRPr sz="1100" b="1" kern="1200">
        <a:solidFill>
          <a:schemeClr val="tx1"/>
        </a:solidFill>
        <a:latin typeface="Arial" charset="0"/>
        <a:ea typeface="ＭＳ Ｐゴシック" charset="0"/>
        <a:cs typeface="ＭＳ Ｐゴシック" charset="0"/>
      </a:defRPr>
    </a:lvl6pPr>
    <a:lvl7pPr marL="2742880" algn="l" defTabSz="457146" rtl="0" eaLnBrk="1" latinLnBrk="0" hangingPunct="1">
      <a:defRPr sz="1100" b="1" kern="1200">
        <a:solidFill>
          <a:schemeClr val="tx1"/>
        </a:solidFill>
        <a:latin typeface="Arial" charset="0"/>
        <a:ea typeface="ＭＳ Ｐゴシック" charset="0"/>
        <a:cs typeface="ＭＳ Ｐゴシック" charset="0"/>
      </a:defRPr>
    </a:lvl7pPr>
    <a:lvl8pPr marL="3200026" algn="l" defTabSz="457146" rtl="0" eaLnBrk="1" latinLnBrk="0" hangingPunct="1">
      <a:defRPr sz="1100" b="1" kern="1200">
        <a:solidFill>
          <a:schemeClr val="tx1"/>
        </a:solidFill>
        <a:latin typeface="Arial" charset="0"/>
        <a:ea typeface="ＭＳ Ｐゴシック" charset="0"/>
        <a:cs typeface="ＭＳ Ｐゴシック" charset="0"/>
      </a:defRPr>
    </a:lvl8pPr>
    <a:lvl9pPr marL="3657172" algn="l" defTabSz="457146" rtl="0" eaLnBrk="1" latinLnBrk="0" hangingPunct="1">
      <a:defRPr sz="1100" b="1"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BC8133"/>
    <a:srgbClr val="54640D"/>
    <a:srgbClr val="ED9A3D"/>
    <a:srgbClr val="E2E2E3"/>
    <a:srgbClr val="D3D028"/>
    <a:srgbClr val="E8810D"/>
    <a:srgbClr val="765948"/>
    <a:srgbClr val="B6B6B8"/>
    <a:srgbClr val="A0BCDD"/>
    <a:srgbClr val="6D6E7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746" autoAdjust="0"/>
    <p:restoredTop sz="99891" autoAdjust="0"/>
  </p:normalViewPr>
  <p:slideViewPr>
    <p:cSldViewPr snapToGrid="0">
      <p:cViewPr varScale="1">
        <p:scale>
          <a:sx n="57" d="100"/>
          <a:sy n="57" d="100"/>
        </p:scale>
        <p:origin x="-1568" y="-80"/>
      </p:cViewPr>
      <p:guideLst>
        <p:guide orient="horz" pos="4507"/>
        <p:guide orient="horz" pos="3189"/>
        <p:guide orient="horz" pos="3667"/>
        <p:guide orient="horz" pos="667"/>
        <p:guide orient="horz" pos="2482"/>
        <p:guide orient="horz" pos="1395"/>
        <p:guide orient="horz" pos="2096"/>
        <p:guide orient="horz" pos="661"/>
        <p:guide orient="horz" pos="3903"/>
        <p:guide orient="horz" pos="2824"/>
        <p:guide pos="292"/>
        <p:guide pos="5861"/>
        <p:guide pos="6260"/>
        <p:guide pos="5107"/>
        <p:guide pos="3598"/>
        <p:guide pos="3167"/>
        <p:guide pos="3148"/>
        <p:guide pos="3063"/>
      </p:guideLst>
    </p:cSldViewPr>
  </p:slideViewPr>
  <p:notesTextViewPr>
    <p:cViewPr>
      <p:scale>
        <a:sx n="100" d="100"/>
        <a:sy n="100" d="100"/>
      </p:scale>
      <p:origin x="0" y="0"/>
    </p:cViewPr>
  </p:notesTextViewPr>
  <p:sorterViewPr>
    <p:cViewPr>
      <p:scale>
        <a:sx n="201" d="100"/>
        <a:sy n="201" d="100"/>
      </p:scale>
      <p:origin x="0" y="0"/>
    </p:cViewPr>
  </p:sorterViewPr>
  <p:notesViewPr>
    <p:cSldViewPr snapToGrid="0">
      <p:cViewPr varScale="1">
        <p:scale>
          <a:sx n="78" d="100"/>
          <a:sy n="78" d="100"/>
        </p:scale>
        <p:origin x="-1986" y="-102"/>
      </p:cViewPr>
      <p:guideLst>
        <p:guide orient="horz" pos="2896"/>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D735A7-56A1-194D-9D1C-1B04E2ABBF48}" type="doc">
      <dgm:prSet loTypeId="urn:microsoft.com/office/officeart/2005/8/layout/cycle6" loCatId="" qsTypeId="urn:microsoft.com/office/officeart/2005/8/quickstyle/simple1" qsCatId="simple" csTypeId="urn:microsoft.com/office/officeart/2005/8/colors/accent1_2" csCatId="accent1" phldr="1"/>
      <dgm:spPr/>
      <dgm:t>
        <a:bodyPr/>
        <a:lstStyle/>
        <a:p>
          <a:endParaRPr lang="en-US"/>
        </a:p>
      </dgm:t>
    </dgm:pt>
    <dgm:pt modelId="{1C1592E2-8872-1F4D-A83E-D849A025C874}">
      <dgm:prSet custT="1"/>
      <dgm:spPr/>
      <dgm:t>
        <a:bodyPr/>
        <a:lstStyle/>
        <a:p>
          <a:pPr rtl="0"/>
          <a:r>
            <a:rPr lang="en-US" sz="1100" smtClean="0"/>
            <a:t>Corporate</a:t>
          </a:r>
          <a:endParaRPr lang="en-US" sz="1100"/>
        </a:p>
      </dgm:t>
    </dgm:pt>
    <dgm:pt modelId="{F89BF7C5-4514-1F42-B922-EBDFEEAEF2B1}" type="parTrans" cxnId="{CD02B606-6AFD-A745-BAFB-1DB935470CA0}">
      <dgm:prSet/>
      <dgm:spPr/>
      <dgm:t>
        <a:bodyPr/>
        <a:lstStyle/>
        <a:p>
          <a:endParaRPr lang="en-US"/>
        </a:p>
      </dgm:t>
    </dgm:pt>
    <dgm:pt modelId="{733BD1A0-566A-7F43-B2D7-8F4CD3799E7B}" type="sibTrans" cxnId="{CD02B606-6AFD-A745-BAFB-1DB935470CA0}">
      <dgm:prSet/>
      <dgm:spPr>
        <a:ln w="76200" cmpd="sng">
          <a:noFill/>
        </a:ln>
      </dgm:spPr>
      <dgm:t>
        <a:bodyPr/>
        <a:lstStyle/>
        <a:p>
          <a:endParaRPr lang="en-US"/>
        </a:p>
      </dgm:t>
    </dgm:pt>
    <dgm:pt modelId="{B6DD993E-D8A8-9743-8E0F-B2BC7063CE64}">
      <dgm:prSet custT="1"/>
      <dgm:spPr>
        <a:solidFill>
          <a:schemeClr val="accent2"/>
        </a:solidFill>
      </dgm:spPr>
      <dgm:t>
        <a:bodyPr/>
        <a:lstStyle/>
        <a:p>
          <a:pPr rtl="0"/>
          <a:r>
            <a:rPr lang="en-US" sz="1100" dirty="0" smtClean="0"/>
            <a:t>Government and agency</a:t>
          </a:r>
          <a:endParaRPr lang="en-US" sz="1100" dirty="0"/>
        </a:p>
      </dgm:t>
    </dgm:pt>
    <dgm:pt modelId="{F8833766-EEAD-2447-839A-C9281249CE94}" type="parTrans" cxnId="{11D154A6-5DB9-BA42-8358-9FF0A1BFDF28}">
      <dgm:prSet/>
      <dgm:spPr/>
      <dgm:t>
        <a:bodyPr/>
        <a:lstStyle/>
        <a:p>
          <a:endParaRPr lang="en-US"/>
        </a:p>
      </dgm:t>
    </dgm:pt>
    <dgm:pt modelId="{18C0CDC7-E757-5F49-95F8-81B9FEAFC101}" type="sibTrans" cxnId="{11D154A6-5DB9-BA42-8358-9FF0A1BFDF28}">
      <dgm:prSet/>
      <dgm:spPr>
        <a:ln w="76200" cmpd="sng">
          <a:noFill/>
        </a:ln>
      </dgm:spPr>
      <dgm:t>
        <a:bodyPr/>
        <a:lstStyle/>
        <a:p>
          <a:endParaRPr lang="en-US"/>
        </a:p>
      </dgm:t>
    </dgm:pt>
    <dgm:pt modelId="{FA9023F7-8F97-604C-AACD-5DFC05D6AA3E}">
      <dgm:prSet custT="1"/>
      <dgm:spPr>
        <a:solidFill>
          <a:srgbClr val="E8810D"/>
        </a:solidFill>
      </dgm:spPr>
      <dgm:t>
        <a:bodyPr/>
        <a:lstStyle/>
        <a:p>
          <a:pPr rtl="0"/>
          <a:r>
            <a:rPr lang="en-US" sz="1100" dirty="0" smtClean="0"/>
            <a:t>Municipal</a:t>
          </a:r>
          <a:endParaRPr lang="en-US" sz="1100" dirty="0"/>
        </a:p>
      </dgm:t>
    </dgm:pt>
    <dgm:pt modelId="{29C56FDE-4DCE-E647-9711-6A7130A902BD}" type="parTrans" cxnId="{03D39306-905F-B242-8D2A-A1CD74B52172}">
      <dgm:prSet/>
      <dgm:spPr/>
      <dgm:t>
        <a:bodyPr/>
        <a:lstStyle/>
        <a:p>
          <a:endParaRPr lang="en-US"/>
        </a:p>
      </dgm:t>
    </dgm:pt>
    <dgm:pt modelId="{D00FED2C-3C23-E441-952A-C952441BE4DC}" type="sibTrans" cxnId="{03D39306-905F-B242-8D2A-A1CD74B52172}">
      <dgm:prSet/>
      <dgm:spPr>
        <a:ln w="76200" cmpd="sng">
          <a:noFill/>
        </a:ln>
      </dgm:spPr>
      <dgm:t>
        <a:bodyPr/>
        <a:lstStyle/>
        <a:p>
          <a:endParaRPr lang="en-US"/>
        </a:p>
      </dgm:t>
    </dgm:pt>
    <dgm:pt modelId="{644C543F-4F92-4C4E-8A6A-9B62C82C0293}">
      <dgm:prSet custT="1"/>
      <dgm:spPr>
        <a:solidFill>
          <a:srgbClr val="765948"/>
        </a:solidFill>
      </dgm:spPr>
      <dgm:t>
        <a:bodyPr/>
        <a:lstStyle/>
        <a:p>
          <a:pPr rtl="0"/>
          <a:r>
            <a:rPr lang="en-US" sz="1100" dirty="0" smtClean="0"/>
            <a:t>Mortgage-backed, asset-backed and collateralized debt obligation</a:t>
          </a:r>
          <a:endParaRPr lang="en-US" sz="1100" dirty="0"/>
        </a:p>
      </dgm:t>
    </dgm:pt>
    <dgm:pt modelId="{0C92FBDA-4FFE-0546-A458-EC0A4390C2FD}" type="parTrans" cxnId="{4475780A-366F-4847-A78A-4D38D91263C2}">
      <dgm:prSet/>
      <dgm:spPr/>
      <dgm:t>
        <a:bodyPr/>
        <a:lstStyle/>
        <a:p>
          <a:endParaRPr lang="en-US"/>
        </a:p>
      </dgm:t>
    </dgm:pt>
    <dgm:pt modelId="{03DFCB4F-D128-D648-AD66-87F967B674EF}" type="sibTrans" cxnId="{4475780A-366F-4847-A78A-4D38D91263C2}">
      <dgm:prSet/>
      <dgm:spPr>
        <a:ln w="76200" cmpd="sng">
          <a:noFill/>
        </a:ln>
      </dgm:spPr>
      <dgm:t>
        <a:bodyPr/>
        <a:lstStyle/>
        <a:p>
          <a:endParaRPr lang="en-US"/>
        </a:p>
      </dgm:t>
    </dgm:pt>
    <dgm:pt modelId="{BD604B02-5B32-5B4B-B947-BADCB2E15F67}">
      <dgm:prSet custT="1"/>
      <dgm:spPr>
        <a:solidFill>
          <a:srgbClr val="D3D028"/>
        </a:solidFill>
      </dgm:spPr>
      <dgm:t>
        <a:bodyPr/>
        <a:lstStyle/>
        <a:p>
          <a:pPr rtl="0"/>
          <a:r>
            <a:rPr lang="en-US" sz="1100" dirty="0" smtClean="0"/>
            <a:t>Funding</a:t>
          </a:r>
          <a:endParaRPr lang="en-US" sz="1100" dirty="0"/>
        </a:p>
      </dgm:t>
    </dgm:pt>
    <dgm:pt modelId="{B5B2E12D-79D7-EA41-9068-1A2C66C2C39E}" type="parTrans" cxnId="{22FB4F90-21D4-2F48-A9D3-BC793DC630F9}">
      <dgm:prSet/>
      <dgm:spPr/>
      <dgm:t>
        <a:bodyPr/>
        <a:lstStyle/>
        <a:p>
          <a:endParaRPr lang="en-US"/>
        </a:p>
      </dgm:t>
    </dgm:pt>
    <dgm:pt modelId="{D0AB52C8-E9F5-B74E-8BC2-EB91D4CD5F68}" type="sibTrans" cxnId="{22FB4F90-21D4-2F48-A9D3-BC793DC630F9}">
      <dgm:prSet/>
      <dgm:spPr>
        <a:ln w="76200" cmpd="sng">
          <a:noFill/>
        </a:ln>
      </dgm:spPr>
      <dgm:t>
        <a:bodyPr/>
        <a:lstStyle/>
        <a:p>
          <a:endParaRPr lang="en-US"/>
        </a:p>
      </dgm:t>
    </dgm:pt>
    <dgm:pt modelId="{3C347681-A7D7-914D-BAF8-689D10BE5FC6}" type="pres">
      <dgm:prSet presAssocID="{43D735A7-56A1-194D-9D1C-1B04E2ABBF48}" presName="cycle" presStyleCnt="0">
        <dgm:presLayoutVars>
          <dgm:dir/>
          <dgm:resizeHandles val="exact"/>
        </dgm:presLayoutVars>
      </dgm:prSet>
      <dgm:spPr/>
      <dgm:t>
        <a:bodyPr/>
        <a:lstStyle/>
        <a:p>
          <a:endParaRPr lang="en-US"/>
        </a:p>
      </dgm:t>
    </dgm:pt>
    <dgm:pt modelId="{FE965736-CF8D-8140-B6B1-3D555465B6C3}" type="pres">
      <dgm:prSet presAssocID="{1C1592E2-8872-1F4D-A83E-D849A025C874}" presName="node" presStyleLbl="node1" presStyleIdx="0" presStyleCnt="5">
        <dgm:presLayoutVars>
          <dgm:bulletEnabled val="1"/>
        </dgm:presLayoutVars>
      </dgm:prSet>
      <dgm:spPr/>
      <dgm:t>
        <a:bodyPr/>
        <a:lstStyle/>
        <a:p>
          <a:endParaRPr lang="en-US"/>
        </a:p>
      </dgm:t>
    </dgm:pt>
    <dgm:pt modelId="{79ACF3C3-28F9-5546-B075-5C69B9165530}" type="pres">
      <dgm:prSet presAssocID="{1C1592E2-8872-1F4D-A83E-D849A025C874}" presName="spNode" presStyleCnt="0"/>
      <dgm:spPr/>
    </dgm:pt>
    <dgm:pt modelId="{BAC0CCCC-CDA2-5248-8F69-FBAF4729BC35}" type="pres">
      <dgm:prSet presAssocID="{733BD1A0-566A-7F43-B2D7-8F4CD3799E7B}" presName="sibTrans" presStyleLbl="sibTrans1D1" presStyleIdx="0" presStyleCnt="5"/>
      <dgm:spPr/>
      <dgm:t>
        <a:bodyPr/>
        <a:lstStyle/>
        <a:p>
          <a:endParaRPr lang="en-US"/>
        </a:p>
      </dgm:t>
    </dgm:pt>
    <dgm:pt modelId="{0073B0CC-346E-7149-939E-5985E82B03EC}" type="pres">
      <dgm:prSet presAssocID="{B6DD993E-D8A8-9743-8E0F-B2BC7063CE64}" presName="node" presStyleLbl="node1" presStyleIdx="1" presStyleCnt="5" custRadScaleRad="98621" custRadScaleInc="11061">
        <dgm:presLayoutVars>
          <dgm:bulletEnabled val="1"/>
        </dgm:presLayoutVars>
      </dgm:prSet>
      <dgm:spPr/>
      <dgm:t>
        <a:bodyPr/>
        <a:lstStyle/>
        <a:p>
          <a:endParaRPr lang="en-US"/>
        </a:p>
      </dgm:t>
    </dgm:pt>
    <dgm:pt modelId="{6F90DBDF-5FA5-4C4D-832C-932473FA226D}" type="pres">
      <dgm:prSet presAssocID="{B6DD993E-D8A8-9743-8E0F-B2BC7063CE64}" presName="spNode" presStyleCnt="0"/>
      <dgm:spPr/>
    </dgm:pt>
    <dgm:pt modelId="{8DF4BF95-5B59-654B-B56C-237CDA0DB35C}" type="pres">
      <dgm:prSet presAssocID="{18C0CDC7-E757-5F49-95F8-81B9FEAFC101}" presName="sibTrans" presStyleLbl="sibTrans1D1" presStyleIdx="1" presStyleCnt="5"/>
      <dgm:spPr/>
      <dgm:t>
        <a:bodyPr/>
        <a:lstStyle/>
        <a:p>
          <a:endParaRPr lang="en-US"/>
        </a:p>
      </dgm:t>
    </dgm:pt>
    <dgm:pt modelId="{4ABA7BD3-CCEF-DE48-A037-C528217548A2}" type="pres">
      <dgm:prSet presAssocID="{FA9023F7-8F97-604C-AACD-5DFC05D6AA3E}" presName="node" presStyleLbl="node1" presStyleIdx="2" presStyleCnt="5" custRadScaleRad="101119" custRadScaleInc="-19437">
        <dgm:presLayoutVars>
          <dgm:bulletEnabled val="1"/>
        </dgm:presLayoutVars>
      </dgm:prSet>
      <dgm:spPr/>
      <dgm:t>
        <a:bodyPr/>
        <a:lstStyle/>
        <a:p>
          <a:endParaRPr lang="en-US"/>
        </a:p>
      </dgm:t>
    </dgm:pt>
    <dgm:pt modelId="{9C84D790-B27F-2741-807F-53D17DBC4E71}" type="pres">
      <dgm:prSet presAssocID="{FA9023F7-8F97-604C-AACD-5DFC05D6AA3E}" presName="spNode" presStyleCnt="0"/>
      <dgm:spPr/>
    </dgm:pt>
    <dgm:pt modelId="{6505F3B7-A8BB-944F-B271-F67B2A31EF87}" type="pres">
      <dgm:prSet presAssocID="{D00FED2C-3C23-E441-952A-C952441BE4DC}" presName="sibTrans" presStyleLbl="sibTrans1D1" presStyleIdx="2" presStyleCnt="5"/>
      <dgm:spPr/>
      <dgm:t>
        <a:bodyPr/>
        <a:lstStyle/>
        <a:p>
          <a:endParaRPr lang="en-US"/>
        </a:p>
      </dgm:t>
    </dgm:pt>
    <dgm:pt modelId="{98AF5976-3731-6343-9DCD-D229D6C46CCA}" type="pres">
      <dgm:prSet presAssocID="{644C543F-4F92-4C4E-8A6A-9B62C82C0293}" presName="node" presStyleLbl="node1" presStyleIdx="3" presStyleCnt="5" custRadScaleRad="101994" custRadScaleInc="21808">
        <dgm:presLayoutVars>
          <dgm:bulletEnabled val="1"/>
        </dgm:presLayoutVars>
      </dgm:prSet>
      <dgm:spPr/>
      <dgm:t>
        <a:bodyPr/>
        <a:lstStyle/>
        <a:p>
          <a:endParaRPr lang="en-US"/>
        </a:p>
      </dgm:t>
    </dgm:pt>
    <dgm:pt modelId="{8D96FB8F-0843-2B4A-B55D-AEBF87D71B2A}" type="pres">
      <dgm:prSet presAssocID="{644C543F-4F92-4C4E-8A6A-9B62C82C0293}" presName="spNode" presStyleCnt="0"/>
      <dgm:spPr/>
    </dgm:pt>
    <dgm:pt modelId="{883E7DB4-1E59-F446-819D-EB72AB2958B9}" type="pres">
      <dgm:prSet presAssocID="{03DFCB4F-D128-D648-AD66-87F967B674EF}" presName="sibTrans" presStyleLbl="sibTrans1D1" presStyleIdx="3" presStyleCnt="5"/>
      <dgm:spPr/>
      <dgm:t>
        <a:bodyPr/>
        <a:lstStyle/>
        <a:p>
          <a:endParaRPr lang="en-US"/>
        </a:p>
      </dgm:t>
    </dgm:pt>
    <dgm:pt modelId="{AFEEF099-9683-D240-AF7D-B376D881425C}" type="pres">
      <dgm:prSet presAssocID="{BD604B02-5B32-5B4B-B947-BADCB2E15F67}" presName="node" presStyleLbl="node1" presStyleIdx="4" presStyleCnt="5" custRadScaleRad="98621" custRadScaleInc="-11061">
        <dgm:presLayoutVars>
          <dgm:bulletEnabled val="1"/>
        </dgm:presLayoutVars>
      </dgm:prSet>
      <dgm:spPr/>
      <dgm:t>
        <a:bodyPr/>
        <a:lstStyle/>
        <a:p>
          <a:endParaRPr lang="en-US"/>
        </a:p>
      </dgm:t>
    </dgm:pt>
    <dgm:pt modelId="{146A5A1E-5D3A-944E-85F2-8DF1E521775D}" type="pres">
      <dgm:prSet presAssocID="{BD604B02-5B32-5B4B-B947-BADCB2E15F67}" presName="spNode" presStyleCnt="0"/>
      <dgm:spPr/>
    </dgm:pt>
    <dgm:pt modelId="{7D327E03-154D-E94B-9D8C-7E0F45D2C2D9}" type="pres">
      <dgm:prSet presAssocID="{D0AB52C8-E9F5-B74E-8BC2-EB91D4CD5F68}" presName="sibTrans" presStyleLbl="sibTrans1D1" presStyleIdx="4" presStyleCnt="5"/>
      <dgm:spPr/>
      <dgm:t>
        <a:bodyPr/>
        <a:lstStyle/>
        <a:p>
          <a:endParaRPr lang="en-US"/>
        </a:p>
      </dgm:t>
    </dgm:pt>
  </dgm:ptLst>
  <dgm:cxnLst>
    <dgm:cxn modelId="{4F7A6EF0-63D5-3B4D-A8D4-8306285ABFA8}" type="presOf" srcId="{D0AB52C8-E9F5-B74E-8BC2-EB91D4CD5F68}" destId="{7D327E03-154D-E94B-9D8C-7E0F45D2C2D9}" srcOrd="0" destOrd="0" presId="urn:microsoft.com/office/officeart/2005/8/layout/cycle6"/>
    <dgm:cxn modelId="{DA6FADE9-680E-CB4C-8C9C-E6F06A9ED876}" type="presOf" srcId="{B6DD993E-D8A8-9743-8E0F-B2BC7063CE64}" destId="{0073B0CC-346E-7149-939E-5985E82B03EC}" srcOrd="0" destOrd="0" presId="urn:microsoft.com/office/officeart/2005/8/layout/cycle6"/>
    <dgm:cxn modelId="{11D154A6-5DB9-BA42-8358-9FF0A1BFDF28}" srcId="{43D735A7-56A1-194D-9D1C-1B04E2ABBF48}" destId="{B6DD993E-D8A8-9743-8E0F-B2BC7063CE64}" srcOrd="1" destOrd="0" parTransId="{F8833766-EEAD-2447-839A-C9281249CE94}" sibTransId="{18C0CDC7-E757-5F49-95F8-81B9FEAFC101}"/>
    <dgm:cxn modelId="{FC34CEA9-C6D6-1443-90D1-D09A96F2A211}" type="presOf" srcId="{BD604B02-5B32-5B4B-B947-BADCB2E15F67}" destId="{AFEEF099-9683-D240-AF7D-B376D881425C}" srcOrd="0" destOrd="0" presId="urn:microsoft.com/office/officeart/2005/8/layout/cycle6"/>
    <dgm:cxn modelId="{D8667514-947D-1D48-A043-B8A9AAC45A34}" type="presOf" srcId="{03DFCB4F-D128-D648-AD66-87F967B674EF}" destId="{883E7DB4-1E59-F446-819D-EB72AB2958B9}" srcOrd="0" destOrd="0" presId="urn:microsoft.com/office/officeart/2005/8/layout/cycle6"/>
    <dgm:cxn modelId="{03D39306-905F-B242-8D2A-A1CD74B52172}" srcId="{43D735A7-56A1-194D-9D1C-1B04E2ABBF48}" destId="{FA9023F7-8F97-604C-AACD-5DFC05D6AA3E}" srcOrd="2" destOrd="0" parTransId="{29C56FDE-4DCE-E647-9711-6A7130A902BD}" sibTransId="{D00FED2C-3C23-E441-952A-C952441BE4DC}"/>
    <dgm:cxn modelId="{8557C690-EF54-F345-A73C-1EEBA464D8EC}" type="presOf" srcId="{FA9023F7-8F97-604C-AACD-5DFC05D6AA3E}" destId="{4ABA7BD3-CCEF-DE48-A037-C528217548A2}" srcOrd="0" destOrd="0" presId="urn:microsoft.com/office/officeart/2005/8/layout/cycle6"/>
    <dgm:cxn modelId="{6307F2F0-6661-F84A-BF2E-7F15D0219FEA}" type="presOf" srcId="{644C543F-4F92-4C4E-8A6A-9B62C82C0293}" destId="{98AF5976-3731-6343-9DCD-D229D6C46CCA}" srcOrd="0" destOrd="0" presId="urn:microsoft.com/office/officeart/2005/8/layout/cycle6"/>
    <dgm:cxn modelId="{2BB0E148-B55C-8C4F-81F1-43AB9C2A9BBB}" type="presOf" srcId="{D00FED2C-3C23-E441-952A-C952441BE4DC}" destId="{6505F3B7-A8BB-944F-B271-F67B2A31EF87}" srcOrd="0" destOrd="0" presId="urn:microsoft.com/office/officeart/2005/8/layout/cycle6"/>
    <dgm:cxn modelId="{D7AC4900-70B0-6349-BF54-D7AA9A0D1503}" type="presOf" srcId="{18C0CDC7-E757-5F49-95F8-81B9FEAFC101}" destId="{8DF4BF95-5B59-654B-B56C-237CDA0DB35C}" srcOrd="0" destOrd="0" presId="urn:microsoft.com/office/officeart/2005/8/layout/cycle6"/>
    <dgm:cxn modelId="{22FB4F90-21D4-2F48-A9D3-BC793DC630F9}" srcId="{43D735A7-56A1-194D-9D1C-1B04E2ABBF48}" destId="{BD604B02-5B32-5B4B-B947-BADCB2E15F67}" srcOrd="4" destOrd="0" parTransId="{B5B2E12D-79D7-EA41-9068-1A2C66C2C39E}" sibTransId="{D0AB52C8-E9F5-B74E-8BC2-EB91D4CD5F68}"/>
    <dgm:cxn modelId="{CD02B606-6AFD-A745-BAFB-1DB935470CA0}" srcId="{43D735A7-56A1-194D-9D1C-1B04E2ABBF48}" destId="{1C1592E2-8872-1F4D-A83E-D849A025C874}" srcOrd="0" destOrd="0" parTransId="{F89BF7C5-4514-1F42-B922-EBDFEEAEF2B1}" sibTransId="{733BD1A0-566A-7F43-B2D7-8F4CD3799E7B}"/>
    <dgm:cxn modelId="{D0CAF2AD-6DC3-4A4C-A9B3-BE2FDC55B85A}" type="presOf" srcId="{1C1592E2-8872-1F4D-A83E-D849A025C874}" destId="{FE965736-CF8D-8140-B6B1-3D555465B6C3}" srcOrd="0" destOrd="0" presId="urn:microsoft.com/office/officeart/2005/8/layout/cycle6"/>
    <dgm:cxn modelId="{A4A791F1-0962-8744-AAC9-BE4A1FB0D726}" type="presOf" srcId="{43D735A7-56A1-194D-9D1C-1B04E2ABBF48}" destId="{3C347681-A7D7-914D-BAF8-689D10BE5FC6}" srcOrd="0" destOrd="0" presId="urn:microsoft.com/office/officeart/2005/8/layout/cycle6"/>
    <dgm:cxn modelId="{4475780A-366F-4847-A78A-4D38D91263C2}" srcId="{43D735A7-56A1-194D-9D1C-1B04E2ABBF48}" destId="{644C543F-4F92-4C4E-8A6A-9B62C82C0293}" srcOrd="3" destOrd="0" parTransId="{0C92FBDA-4FFE-0546-A458-EC0A4390C2FD}" sibTransId="{03DFCB4F-D128-D648-AD66-87F967B674EF}"/>
    <dgm:cxn modelId="{3F92A44A-A13B-2945-8D0F-A35ACC34E3BA}" type="presOf" srcId="{733BD1A0-566A-7F43-B2D7-8F4CD3799E7B}" destId="{BAC0CCCC-CDA2-5248-8F69-FBAF4729BC35}" srcOrd="0" destOrd="0" presId="urn:microsoft.com/office/officeart/2005/8/layout/cycle6"/>
    <dgm:cxn modelId="{D9AEEFAA-B2B4-6D4E-BDA9-111EA61052E7}" type="presParOf" srcId="{3C347681-A7D7-914D-BAF8-689D10BE5FC6}" destId="{FE965736-CF8D-8140-B6B1-3D555465B6C3}" srcOrd="0" destOrd="0" presId="urn:microsoft.com/office/officeart/2005/8/layout/cycle6"/>
    <dgm:cxn modelId="{F821A7B0-711F-2441-A2FC-BB954250BE14}" type="presParOf" srcId="{3C347681-A7D7-914D-BAF8-689D10BE5FC6}" destId="{79ACF3C3-28F9-5546-B075-5C69B9165530}" srcOrd="1" destOrd="0" presId="urn:microsoft.com/office/officeart/2005/8/layout/cycle6"/>
    <dgm:cxn modelId="{FEBF1101-00B7-2E4F-B84A-FB7A7A8C037A}" type="presParOf" srcId="{3C347681-A7D7-914D-BAF8-689D10BE5FC6}" destId="{BAC0CCCC-CDA2-5248-8F69-FBAF4729BC35}" srcOrd="2" destOrd="0" presId="urn:microsoft.com/office/officeart/2005/8/layout/cycle6"/>
    <dgm:cxn modelId="{58F092F4-3157-8C49-A0AB-FEB6C8897FEE}" type="presParOf" srcId="{3C347681-A7D7-914D-BAF8-689D10BE5FC6}" destId="{0073B0CC-346E-7149-939E-5985E82B03EC}" srcOrd="3" destOrd="0" presId="urn:microsoft.com/office/officeart/2005/8/layout/cycle6"/>
    <dgm:cxn modelId="{5E7D97DE-7FDC-1E4B-846F-516D2D1D00D4}" type="presParOf" srcId="{3C347681-A7D7-914D-BAF8-689D10BE5FC6}" destId="{6F90DBDF-5FA5-4C4D-832C-932473FA226D}" srcOrd="4" destOrd="0" presId="urn:microsoft.com/office/officeart/2005/8/layout/cycle6"/>
    <dgm:cxn modelId="{85A9A3E7-A863-DB40-9897-11A1F0C82712}" type="presParOf" srcId="{3C347681-A7D7-914D-BAF8-689D10BE5FC6}" destId="{8DF4BF95-5B59-654B-B56C-237CDA0DB35C}" srcOrd="5" destOrd="0" presId="urn:microsoft.com/office/officeart/2005/8/layout/cycle6"/>
    <dgm:cxn modelId="{ABAA228B-1B87-404A-B70A-727A2DA3B65E}" type="presParOf" srcId="{3C347681-A7D7-914D-BAF8-689D10BE5FC6}" destId="{4ABA7BD3-CCEF-DE48-A037-C528217548A2}" srcOrd="6" destOrd="0" presId="urn:microsoft.com/office/officeart/2005/8/layout/cycle6"/>
    <dgm:cxn modelId="{9026E033-6152-AB4C-B176-619454D51B97}" type="presParOf" srcId="{3C347681-A7D7-914D-BAF8-689D10BE5FC6}" destId="{9C84D790-B27F-2741-807F-53D17DBC4E71}" srcOrd="7" destOrd="0" presId="urn:microsoft.com/office/officeart/2005/8/layout/cycle6"/>
    <dgm:cxn modelId="{52F034C8-FC64-AB4E-8EA4-59E96532A51D}" type="presParOf" srcId="{3C347681-A7D7-914D-BAF8-689D10BE5FC6}" destId="{6505F3B7-A8BB-944F-B271-F67B2A31EF87}" srcOrd="8" destOrd="0" presId="urn:microsoft.com/office/officeart/2005/8/layout/cycle6"/>
    <dgm:cxn modelId="{961FCB19-7866-1941-9359-5D51072721DF}" type="presParOf" srcId="{3C347681-A7D7-914D-BAF8-689D10BE5FC6}" destId="{98AF5976-3731-6343-9DCD-D229D6C46CCA}" srcOrd="9" destOrd="0" presId="urn:microsoft.com/office/officeart/2005/8/layout/cycle6"/>
    <dgm:cxn modelId="{0214C67A-E966-F54B-AA85-F3FAA337474A}" type="presParOf" srcId="{3C347681-A7D7-914D-BAF8-689D10BE5FC6}" destId="{8D96FB8F-0843-2B4A-B55D-AEBF87D71B2A}" srcOrd="10" destOrd="0" presId="urn:microsoft.com/office/officeart/2005/8/layout/cycle6"/>
    <dgm:cxn modelId="{0201CE41-B10A-0C4A-9FC1-E669AF159AEB}" type="presParOf" srcId="{3C347681-A7D7-914D-BAF8-689D10BE5FC6}" destId="{883E7DB4-1E59-F446-819D-EB72AB2958B9}" srcOrd="11" destOrd="0" presId="urn:microsoft.com/office/officeart/2005/8/layout/cycle6"/>
    <dgm:cxn modelId="{183EDA7F-4894-A64F-912F-54A5F5B948DA}" type="presParOf" srcId="{3C347681-A7D7-914D-BAF8-689D10BE5FC6}" destId="{AFEEF099-9683-D240-AF7D-B376D881425C}" srcOrd="12" destOrd="0" presId="urn:microsoft.com/office/officeart/2005/8/layout/cycle6"/>
    <dgm:cxn modelId="{CB10FC2D-D396-A14A-BC2D-FFE38BD92CCF}" type="presParOf" srcId="{3C347681-A7D7-914D-BAF8-689D10BE5FC6}" destId="{146A5A1E-5D3A-944E-85F2-8DF1E521775D}" srcOrd="13" destOrd="0" presId="urn:microsoft.com/office/officeart/2005/8/layout/cycle6"/>
    <dgm:cxn modelId="{917C73EF-2131-EE43-87BB-C0885C01A029}" type="presParOf" srcId="{3C347681-A7D7-914D-BAF8-689D10BE5FC6}" destId="{7D327E03-154D-E94B-9D8C-7E0F45D2C2D9}"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F8C414-184B-7942-82DB-3C2C575C0D9F}" type="doc">
      <dgm:prSet loTypeId="urn:microsoft.com/office/officeart/2005/8/layout/radial5" loCatId="" qsTypeId="urn:microsoft.com/office/officeart/2005/8/quickstyle/simple1" qsCatId="simple" csTypeId="urn:microsoft.com/office/officeart/2005/8/colors/accent1_2" csCatId="accent1" phldr="1"/>
      <dgm:spPr/>
      <dgm:t>
        <a:bodyPr/>
        <a:lstStyle/>
        <a:p>
          <a:endParaRPr lang="en-US"/>
        </a:p>
      </dgm:t>
    </dgm:pt>
    <dgm:pt modelId="{ADEEE38B-C2A0-7E4E-8851-EC97A75075D3}">
      <dgm:prSet custT="1"/>
      <dgm:spPr>
        <a:solidFill>
          <a:srgbClr val="E8810D"/>
        </a:solidFill>
      </dgm:spPr>
      <dgm:t>
        <a:bodyPr/>
        <a:lstStyle/>
        <a:p>
          <a:pPr rtl="0"/>
          <a:r>
            <a:rPr lang="en-US" sz="1100" dirty="0" smtClean="0"/>
            <a:t>Securities exchanges</a:t>
          </a:r>
          <a:endParaRPr lang="en-US" sz="1100" dirty="0"/>
        </a:p>
      </dgm:t>
    </dgm:pt>
    <dgm:pt modelId="{E98437BD-E633-A847-A407-4767E3C1A3B9}" type="parTrans" cxnId="{DE508A0B-CAFF-9240-9EE6-5D4E77D01BC4}">
      <dgm:prSet/>
      <dgm:spPr>
        <a:solidFill>
          <a:srgbClr val="B6B6B8"/>
        </a:solidFill>
      </dgm:spPr>
      <dgm:t>
        <a:bodyPr/>
        <a:lstStyle/>
        <a:p>
          <a:endParaRPr lang="en-US"/>
        </a:p>
      </dgm:t>
    </dgm:pt>
    <dgm:pt modelId="{A3628340-279F-0342-9357-5090C9BC5BDF}" type="sibTrans" cxnId="{DE508A0B-CAFF-9240-9EE6-5D4E77D01BC4}">
      <dgm:prSet/>
      <dgm:spPr/>
      <dgm:t>
        <a:bodyPr/>
        <a:lstStyle/>
        <a:p>
          <a:endParaRPr lang="en-US"/>
        </a:p>
      </dgm:t>
    </dgm:pt>
    <dgm:pt modelId="{70A60F1F-E2A3-CF4B-A1D4-5D74B83EBB8A}">
      <dgm:prSet custT="1"/>
      <dgm:spPr>
        <a:solidFill>
          <a:srgbClr val="E8810D"/>
        </a:solidFill>
      </dgm:spPr>
      <dgm:t>
        <a:bodyPr/>
        <a:lstStyle/>
        <a:p>
          <a:pPr rtl="0"/>
          <a:r>
            <a:rPr lang="en-US" sz="1100" dirty="0" smtClean="0"/>
            <a:t>Brokers/</a:t>
          </a:r>
          <a:br>
            <a:rPr lang="en-US" sz="1100" dirty="0" smtClean="0"/>
          </a:br>
          <a:r>
            <a:rPr lang="en-US" sz="1100" dirty="0" smtClean="0"/>
            <a:t>dealers</a:t>
          </a:r>
          <a:endParaRPr lang="en-US" sz="1100" dirty="0"/>
        </a:p>
      </dgm:t>
    </dgm:pt>
    <dgm:pt modelId="{D8685C0B-70B6-C04D-A1C3-D7CA7F109FEC}" type="parTrans" cxnId="{A7F280E2-3B06-0346-BC82-1B15F3F4DBF1}">
      <dgm:prSet/>
      <dgm:spPr>
        <a:solidFill>
          <a:srgbClr val="B6B6B8"/>
        </a:solidFill>
      </dgm:spPr>
      <dgm:t>
        <a:bodyPr/>
        <a:lstStyle/>
        <a:p>
          <a:endParaRPr lang="en-US"/>
        </a:p>
      </dgm:t>
    </dgm:pt>
    <dgm:pt modelId="{FF1EB8FF-DBEB-A341-B871-5A4CDF0AD149}" type="sibTrans" cxnId="{A7F280E2-3B06-0346-BC82-1B15F3F4DBF1}">
      <dgm:prSet/>
      <dgm:spPr/>
      <dgm:t>
        <a:bodyPr/>
        <a:lstStyle/>
        <a:p>
          <a:endParaRPr lang="en-US"/>
        </a:p>
      </dgm:t>
    </dgm:pt>
    <dgm:pt modelId="{B3D9722A-E7C9-EC4E-B92C-D62E66AD53C2}">
      <dgm:prSet custT="1"/>
      <dgm:spPr>
        <a:solidFill>
          <a:srgbClr val="E8810D"/>
        </a:solidFill>
      </dgm:spPr>
      <dgm:t>
        <a:bodyPr/>
        <a:lstStyle/>
        <a:p>
          <a:pPr rtl="0"/>
          <a:r>
            <a:rPr lang="en-US" sz="1100" dirty="0" smtClean="0"/>
            <a:t>Investment advisors</a:t>
          </a:r>
          <a:endParaRPr lang="en-US" sz="1100" dirty="0"/>
        </a:p>
      </dgm:t>
    </dgm:pt>
    <dgm:pt modelId="{3D1990D1-65B6-F046-9972-DDA1D6940642}" type="parTrans" cxnId="{36E65B21-1C12-9F42-843D-2C5A035EE81C}">
      <dgm:prSet/>
      <dgm:spPr>
        <a:solidFill>
          <a:srgbClr val="B6B6B8"/>
        </a:solidFill>
      </dgm:spPr>
      <dgm:t>
        <a:bodyPr/>
        <a:lstStyle/>
        <a:p>
          <a:endParaRPr lang="en-US"/>
        </a:p>
      </dgm:t>
    </dgm:pt>
    <dgm:pt modelId="{C7212F5F-F2AB-6F4B-8BF9-A8F3F8B216D8}" type="sibTrans" cxnId="{36E65B21-1C12-9F42-843D-2C5A035EE81C}">
      <dgm:prSet/>
      <dgm:spPr/>
      <dgm:t>
        <a:bodyPr/>
        <a:lstStyle/>
        <a:p>
          <a:endParaRPr lang="en-US"/>
        </a:p>
      </dgm:t>
    </dgm:pt>
    <dgm:pt modelId="{6719DBC3-C8EE-9341-B911-D149E1EA5024}">
      <dgm:prSet custT="1"/>
      <dgm:spPr>
        <a:solidFill>
          <a:srgbClr val="E8810D"/>
        </a:solidFill>
      </dgm:spPr>
      <dgm:t>
        <a:bodyPr/>
        <a:lstStyle/>
        <a:p>
          <a:pPr rtl="0"/>
          <a:r>
            <a:rPr lang="en-US" sz="1100" dirty="0" smtClean="0"/>
            <a:t>Mutual funds </a:t>
          </a:r>
          <a:endParaRPr lang="en-US" sz="1100" dirty="0"/>
        </a:p>
      </dgm:t>
    </dgm:pt>
    <dgm:pt modelId="{73EDA892-7742-8143-9A86-F876774A05A3}" type="parTrans" cxnId="{E3057B01-2F7D-2D4A-9A90-B998BC799D5E}">
      <dgm:prSet/>
      <dgm:spPr>
        <a:solidFill>
          <a:srgbClr val="B6B6B8"/>
        </a:solidFill>
      </dgm:spPr>
      <dgm:t>
        <a:bodyPr/>
        <a:lstStyle/>
        <a:p>
          <a:endParaRPr lang="en-US"/>
        </a:p>
      </dgm:t>
    </dgm:pt>
    <dgm:pt modelId="{180B0BF5-4828-1648-87BC-2D1C5267A091}" type="sibTrans" cxnId="{E3057B01-2F7D-2D4A-9A90-B998BC799D5E}">
      <dgm:prSet/>
      <dgm:spPr/>
      <dgm:t>
        <a:bodyPr/>
        <a:lstStyle/>
        <a:p>
          <a:endParaRPr lang="en-US"/>
        </a:p>
      </dgm:t>
    </dgm:pt>
    <dgm:pt modelId="{F7E1EA0A-2A25-5947-951A-8B988E8E227F}">
      <dgm:prSet custT="1"/>
      <dgm:spPr>
        <a:solidFill>
          <a:schemeClr val="accent2"/>
        </a:solidFill>
      </dgm:spPr>
      <dgm:t>
        <a:bodyPr/>
        <a:lstStyle/>
        <a:p>
          <a:pPr rtl="0">
            <a:lnSpc>
              <a:spcPct val="100000"/>
            </a:lnSpc>
          </a:pPr>
          <a:r>
            <a:rPr lang="en-US" sz="1200" b="1" dirty="0" smtClean="0"/>
            <a:t>SEC oversees key participants in the securities world</a:t>
          </a:r>
          <a:endParaRPr lang="en-US" sz="1200" b="1" dirty="0"/>
        </a:p>
      </dgm:t>
    </dgm:pt>
    <dgm:pt modelId="{87A06907-9458-3447-9E63-17B0E000416D}" type="sibTrans" cxnId="{89FF9C58-25B9-914D-8DF3-CE2A48CBA614}">
      <dgm:prSet/>
      <dgm:spPr/>
      <dgm:t>
        <a:bodyPr/>
        <a:lstStyle/>
        <a:p>
          <a:endParaRPr lang="en-US"/>
        </a:p>
      </dgm:t>
    </dgm:pt>
    <dgm:pt modelId="{387A49AD-C272-844E-B1D9-5EE9F7B0A5BD}" type="parTrans" cxnId="{89FF9C58-25B9-914D-8DF3-CE2A48CBA614}">
      <dgm:prSet/>
      <dgm:spPr/>
      <dgm:t>
        <a:bodyPr/>
        <a:lstStyle/>
        <a:p>
          <a:endParaRPr lang="en-US"/>
        </a:p>
      </dgm:t>
    </dgm:pt>
    <dgm:pt modelId="{7E9F4BC5-5806-1048-8B3D-C312D8501589}">
      <dgm:prSet custScaleX="167095" custScaleY="167095"/>
      <dgm:spPr>
        <a:solidFill>
          <a:schemeClr val="accent2"/>
        </a:solidFill>
      </dgm:spPr>
      <dgm:t>
        <a:bodyPr/>
        <a:lstStyle/>
        <a:p>
          <a:endParaRPr lang="en-US"/>
        </a:p>
      </dgm:t>
    </dgm:pt>
    <dgm:pt modelId="{9C50FCBE-5B5B-CF4F-8DE6-B497188B652C}" type="parTrans" cxnId="{2F6F462C-2F25-9443-BB99-C11421C380C4}">
      <dgm:prSet/>
      <dgm:spPr/>
      <dgm:t>
        <a:bodyPr/>
        <a:lstStyle/>
        <a:p>
          <a:endParaRPr lang="en-US"/>
        </a:p>
      </dgm:t>
    </dgm:pt>
    <dgm:pt modelId="{4D2588BD-7DD9-C045-993F-59B1C37CAE23}" type="sibTrans" cxnId="{2F6F462C-2F25-9443-BB99-C11421C380C4}">
      <dgm:prSet/>
      <dgm:spPr/>
      <dgm:t>
        <a:bodyPr/>
        <a:lstStyle/>
        <a:p>
          <a:endParaRPr lang="en-US"/>
        </a:p>
      </dgm:t>
    </dgm:pt>
    <dgm:pt modelId="{C76BFD1A-D6C1-FD49-8B4F-5BE2C2E2E757}" type="pres">
      <dgm:prSet presAssocID="{ADF8C414-184B-7942-82DB-3C2C575C0D9F}" presName="Name0" presStyleCnt="0">
        <dgm:presLayoutVars>
          <dgm:chMax val="1"/>
          <dgm:dir/>
          <dgm:animLvl val="ctr"/>
          <dgm:resizeHandles val="exact"/>
        </dgm:presLayoutVars>
      </dgm:prSet>
      <dgm:spPr/>
      <dgm:t>
        <a:bodyPr/>
        <a:lstStyle/>
        <a:p>
          <a:endParaRPr lang="en-US"/>
        </a:p>
      </dgm:t>
    </dgm:pt>
    <dgm:pt modelId="{5DD3825C-C60B-304C-9F0F-CB768217CAEC}" type="pres">
      <dgm:prSet presAssocID="{F7E1EA0A-2A25-5947-951A-8B988E8E227F}" presName="centerShape" presStyleLbl="node0" presStyleIdx="0" presStyleCnt="1" custScaleX="167095" custScaleY="167095"/>
      <dgm:spPr/>
      <dgm:t>
        <a:bodyPr/>
        <a:lstStyle/>
        <a:p>
          <a:endParaRPr lang="en-US"/>
        </a:p>
      </dgm:t>
    </dgm:pt>
    <dgm:pt modelId="{49243EF6-966A-8E40-95DE-668E3014FAF6}" type="pres">
      <dgm:prSet presAssocID="{E98437BD-E633-A847-A407-4767E3C1A3B9}" presName="parTrans" presStyleLbl="sibTrans2D1" presStyleIdx="0" presStyleCnt="4"/>
      <dgm:spPr/>
      <dgm:t>
        <a:bodyPr/>
        <a:lstStyle/>
        <a:p>
          <a:endParaRPr lang="en-US"/>
        </a:p>
      </dgm:t>
    </dgm:pt>
    <dgm:pt modelId="{32F59307-E767-364D-B291-4B95A41204C1}" type="pres">
      <dgm:prSet presAssocID="{E98437BD-E633-A847-A407-4767E3C1A3B9}" presName="connectorText" presStyleLbl="sibTrans2D1" presStyleIdx="0" presStyleCnt="4"/>
      <dgm:spPr/>
      <dgm:t>
        <a:bodyPr/>
        <a:lstStyle/>
        <a:p>
          <a:endParaRPr lang="en-US"/>
        </a:p>
      </dgm:t>
    </dgm:pt>
    <dgm:pt modelId="{55C79770-B96C-144E-8C58-277F3F961D94}" type="pres">
      <dgm:prSet presAssocID="{ADEEE38B-C2A0-7E4E-8851-EC97A75075D3}" presName="node" presStyleLbl="node1" presStyleIdx="0" presStyleCnt="4" custScaleX="84599" custScaleY="84599">
        <dgm:presLayoutVars>
          <dgm:bulletEnabled val="1"/>
        </dgm:presLayoutVars>
      </dgm:prSet>
      <dgm:spPr/>
      <dgm:t>
        <a:bodyPr/>
        <a:lstStyle/>
        <a:p>
          <a:endParaRPr lang="en-US"/>
        </a:p>
      </dgm:t>
    </dgm:pt>
    <dgm:pt modelId="{E5C7756A-D5A2-5544-82C0-9C89F789CA47}" type="pres">
      <dgm:prSet presAssocID="{D8685C0B-70B6-C04D-A1C3-D7CA7F109FEC}" presName="parTrans" presStyleLbl="sibTrans2D1" presStyleIdx="1" presStyleCnt="4"/>
      <dgm:spPr/>
      <dgm:t>
        <a:bodyPr/>
        <a:lstStyle/>
        <a:p>
          <a:endParaRPr lang="en-US"/>
        </a:p>
      </dgm:t>
    </dgm:pt>
    <dgm:pt modelId="{3DD26646-D32D-D646-9618-CF1918FCC0E8}" type="pres">
      <dgm:prSet presAssocID="{D8685C0B-70B6-C04D-A1C3-D7CA7F109FEC}" presName="connectorText" presStyleLbl="sibTrans2D1" presStyleIdx="1" presStyleCnt="4"/>
      <dgm:spPr/>
      <dgm:t>
        <a:bodyPr/>
        <a:lstStyle/>
        <a:p>
          <a:endParaRPr lang="en-US"/>
        </a:p>
      </dgm:t>
    </dgm:pt>
    <dgm:pt modelId="{BA017D5A-3776-C44B-9A21-2EF0EA827210}" type="pres">
      <dgm:prSet presAssocID="{70A60F1F-E2A3-CF4B-A1D4-5D74B83EBB8A}" presName="node" presStyleLbl="node1" presStyleIdx="1" presStyleCnt="4" custScaleX="84599" custScaleY="84599">
        <dgm:presLayoutVars>
          <dgm:bulletEnabled val="1"/>
        </dgm:presLayoutVars>
      </dgm:prSet>
      <dgm:spPr/>
      <dgm:t>
        <a:bodyPr/>
        <a:lstStyle/>
        <a:p>
          <a:endParaRPr lang="en-US"/>
        </a:p>
      </dgm:t>
    </dgm:pt>
    <dgm:pt modelId="{2078ADC1-82D5-C148-B3D9-FDE607FEC7DC}" type="pres">
      <dgm:prSet presAssocID="{3D1990D1-65B6-F046-9972-DDA1D6940642}" presName="parTrans" presStyleLbl="sibTrans2D1" presStyleIdx="2" presStyleCnt="4"/>
      <dgm:spPr/>
      <dgm:t>
        <a:bodyPr/>
        <a:lstStyle/>
        <a:p>
          <a:endParaRPr lang="en-US"/>
        </a:p>
      </dgm:t>
    </dgm:pt>
    <dgm:pt modelId="{9426A6B4-B36D-ED4C-83D6-B44463DBC571}" type="pres">
      <dgm:prSet presAssocID="{3D1990D1-65B6-F046-9972-DDA1D6940642}" presName="connectorText" presStyleLbl="sibTrans2D1" presStyleIdx="2" presStyleCnt="4"/>
      <dgm:spPr/>
      <dgm:t>
        <a:bodyPr/>
        <a:lstStyle/>
        <a:p>
          <a:endParaRPr lang="en-US"/>
        </a:p>
      </dgm:t>
    </dgm:pt>
    <dgm:pt modelId="{94DC438E-5C14-D74B-9F1B-665C01CCE8DD}" type="pres">
      <dgm:prSet presAssocID="{B3D9722A-E7C9-EC4E-B92C-D62E66AD53C2}" presName="node" presStyleLbl="node1" presStyleIdx="2" presStyleCnt="4" custScaleX="84599" custScaleY="84599">
        <dgm:presLayoutVars>
          <dgm:bulletEnabled val="1"/>
        </dgm:presLayoutVars>
      </dgm:prSet>
      <dgm:spPr/>
      <dgm:t>
        <a:bodyPr/>
        <a:lstStyle/>
        <a:p>
          <a:endParaRPr lang="en-US"/>
        </a:p>
      </dgm:t>
    </dgm:pt>
    <dgm:pt modelId="{90635004-F93C-604F-9B48-3E3850AB0BFA}" type="pres">
      <dgm:prSet presAssocID="{73EDA892-7742-8143-9A86-F876774A05A3}" presName="parTrans" presStyleLbl="sibTrans2D1" presStyleIdx="3" presStyleCnt="4"/>
      <dgm:spPr/>
      <dgm:t>
        <a:bodyPr/>
        <a:lstStyle/>
        <a:p>
          <a:endParaRPr lang="en-US"/>
        </a:p>
      </dgm:t>
    </dgm:pt>
    <dgm:pt modelId="{9F656CAF-EEAB-F842-A028-65AECF3C646D}" type="pres">
      <dgm:prSet presAssocID="{73EDA892-7742-8143-9A86-F876774A05A3}" presName="connectorText" presStyleLbl="sibTrans2D1" presStyleIdx="3" presStyleCnt="4"/>
      <dgm:spPr/>
      <dgm:t>
        <a:bodyPr/>
        <a:lstStyle/>
        <a:p>
          <a:endParaRPr lang="en-US"/>
        </a:p>
      </dgm:t>
    </dgm:pt>
    <dgm:pt modelId="{92D4CB2A-1731-7945-A9BF-29311CBA61A1}" type="pres">
      <dgm:prSet presAssocID="{6719DBC3-C8EE-9341-B911-D149E1EA5024}" presName="node" presStyleLbl="node1" presStyleIdx="3" presStyleCnt="4" custScaleX="84599" custScaleY="84599">
        <dgm:presLayoutVars>
          <dgm:bulletEnabled val="1"/>
        </dgm:presLayoutVars>
      </dgm:prSet>
      <dgm:spPr/>
      <dgm:t>
        <a:bodyPr/>
        <a:lstStyle/>
        <a:p>
          <a:endParaRPr lang="en-US"/>
        </a:p>
      </dgm:t>
    </dgm:pt>
  </dgm:ptLst>
  <dgm:cxnLst>
    <dgm:cxn modelId="{13452B06-3FCD-2846-A18D-B840D0E3293A}" type="presOf" srcId="{3D1990D1-65B6-F046-9972-DDA1D6940642}" destId="{9426A6B4-B36D-ED4C-83D6-B44463DBC571}" srcOrd="1" destOrd="0" presId="urn:microsoft.com/office/officeart/2005/8/layout/radial5"/>
    <dgm:cxn modelId="{89FF9C58-25B9-914D-8DF3-CE2A48CBA614}" srcId="{ADF8C414-184B-7942-82DB-3C2C575C0D9F}" destId="{F7E1EA0A-2A25-5947-951A-8B988E8E227F}" srcOrd="0" destOrd="0" parTransId="{387A49AD-C272-844E-B1D9-5EE9F7B0A5BD}" sibTransId="{87A06907-9458-3447-9E63-17B0E000416D}"/>
    <dgm:cxn modelId="{11E51656-F553-9E44-ADC9-DF6B790384CB}" type="presOf" srcId="{B3D9722A-E7C9-EC4E-B92C-D62E66AD53C2}" destId="{94DC438E-5C14-D74B-9F1B-665C01CCE8DD}" srcOrd="0" destOrd="0" presId="urn:microsoft.com/office/officeart/2005/8/layout/radial5"/>
    <dgm:cxn modelId="{2D435509-334B-FF40-8C69-692C38863CD7}" type="presOf" srcId="{6719DBC3-C8EE-9341-B911-D149E1EA5024}" destId="{92D4CB2A-1731-7945-A9BF-29311CBA61A1}" srcOrd="0" destOrd="0" presId="urn:microsoft.com/office/officeart/2005/8/layout/radial5"/>
    <dgm:cxn modelId="{15749CF4-498F-054D-9D7B-7D920A94FFE1}" type="presOf" srcId="{70A60F1F-E2A3-CF4B-A1D4-5D74B83EBB8A}" destId="{BA017D5A-3776-C44B-9A21-2EF0EA827210}" srcOrd="0" destOrd="0" presId="urn:microsoft.com/office/officeart/2005/8/layout/radial5"/>
    <dgm:cxn modelId="{0F7DD0DE-A98E-9741-B47D-D653119827E5}" type="presOf" srcId="{73EDA892-7742-8143-9A86-F876774A05A3}" destId="{90635004-F93C-604F-9B48-3E3850AB0BFA}" srcOrd="0" destOrd="0" presId="urn:microsoft.com/office/officeart/2005/8/layout/radial5"/>
    <dgm:cxn modelId="{1027FF43-4A7F-FB4D-9A0A-0A0ED19A2D95}" type="presOf" srcId="{ADF8C414-184B-7942-82DB-3C2C575C0D9F}" destId="{C76BFD1A-D6C1-FD49-8B4F-5BE2C2E2E757}" srcOrd="0" destOrd="0" presId="urn:microsoft.com/office/officeart/2005/8/layout/radial5"/>
    <dgm:cxn modelId="{2F6F462C-2F25-9443-BB99-C11421C380C4}" srcId="{ADF8C414-184B-7942-82DB-3C2C575C0D9F}" destId="{7E9F4BC5-5806-1048-8B3D-C312D8501589}" srcOrd="1" destOrd="0" parTransId="{9C50FCBE-5B5B-CF4F-8DE6-B497188B652C}" sibTransId="{4D2588BD-7DD9-C045-993F-59B1C37CAE23}"/>
    <dgm:cxn modelId="{981619CC-ABB5-B445-B430-9D1DDC8981C5}" type="presOf" srcId="{73EDA892-7742-8143-9A86-F876774A05A3}" destId="{9F656CAF-EEAB-F842-A028-65AECF3C646D}" srcOrd="1" destOrd="0" presId="urn:microsoft.com/office/officeart/2005/8/layout/radial5"/>
    <dgm:cxn modelId="{14B3C8A1-0BE2-074A-9D69-873DD195C076}" type="presOf" srcId="{D8685C0B-70B6-C04D-A1C3-D7CA7F109FEC}" destId="{E5C7756A-D5A2-5544-82C0-9C89F789CA47}" srcOrd="0" destOrd="0" presId="urn:microsoft.com/office/officeart/2005/8/layout/radial5"/>
    <dgm:cxn modelId="{E79317F7-6CF0-5048-909A-662D5E4CA44F}" type="presOf" srcId="{E98437BD-E633-A847-A407-4767E3C1A3B9}" destId="{32F59307-E767-364D-B291-4B95A41204C1}" srcOrd="1" destOrd="0" presId="urn:microsoft.com/office/officeart/2005/8/layout/radial5"/>
    <dgm:cxn modelId="{362B2F9F-79F8-0049-B353-7E632CE197AC}" type="presOf" srcId="{D8685C0B-70B6-C04D-A1C3-D7CA7F109FEC}" destId="{3DD26646-D32D-D646-9618-CF1918FCC0E8}" srcOrd="1" destOrd="0" presId="urn:microsoft.com/office/officeart/2005/8/layout/radial5"/>
    <dgm:cxn modelId="{E3057B01-2F7D-2D4A-9A90-B998BC799D5E}" srcId="{F7E1EA0A-2A25-5947-951A-8B988E8E227F}" destId="{6719DBC3-C8EE-9341-B911-D149E1EA5024}" srcOrd="3" destOrd="0" parTransId="{73EDA892-7742-8143-9A86-F876774A05A3}" sibTransId="{180B0BF5-4828-1648-87BC-2D1C5267A091}"/>
    <dgm:cxn modelId="{1FF7F3FA-1AF5-D249-A48D-810F6F6149B5}" type="presOf" srcId="{3D1990D1-65B6-F046-9972-DDA1D6940642}" destId="{2078ADC1-82D5-C148-B3D9-FDE607FEC7DC}" srcOrd="0" destOrd="0" presId="urn:microsoft.com/office/officeart/2005/8/layout/radial5"/>
    <dgm:cxn modelId="{A7F280E2-3B06-0346-BC82-1B15F3F4DBF1}" srcId="{F7E1EA0A-2A25-5947-951A-8B988E8E227F}" destId="{70A60F1F-E2A3-CF4B-A1D4-5D74B83EBB8A}" srcOrd="1" destOrd="0" parTransId="{D8685C0B-70B6-C04D-A1C3-D7CA7F109FEC}" sibTransId="{FF1EB8FF-DBEB-A341-B871-5A4CDF0AD149}"/>
    <dgm:cxn modelId="{9A4C9AEF-FEAF-6041-808C-644D57A82020}" type="presOf" srcId="{ADEEE38B-C2A0-7E4E-8851-EC97A75075D3}" destId="{55C79770-B96C-144E-8C58-277F3F961D94}" srcOrd="0" destOrd="0" presId="urn:microsoft.com/office/officeart/2005/8/layout/radial5"/>
    <dgm:cxn modelId="{F1C472A2-B256-AC40-980B-4EB7B42D6156}" type="presOf" srcId="{E98437BD-E633-A847-A407-4767E3C1A3B9}" destId="{49243EF6-966A-8E40-95DE-668E3014FAF6}" srcOrd="0" destOrd="0" presId="urn:microsoft.com/office/officeart/2005/8/layout/radial5"/>
    <dgm:cxn modelId="{36E65B21-1C12-9F42-843D-2C5A035EE81C}" srcId="{F7E1EA0A-2A25-5947-951A-8B988E8E227F}" destId="{B3D9722A-E7C9-EC4E-B92C-D62E66AD53C2}" srcOrd="2" destOrd="0" parTransId="{3D1990D1-65B6-F046-9972-DDA1D6940642}" sibTransId="{C7212F5F-F2AB-6F4B-8BF9-A8F3F8B216D8}"/>
    <dgm:cxn modelId="{ACDAED9F-8943-114F-A480-7F2F27FA2A39}" type="presOf" srcId="{F7E1EA0A-2A25-5947-951A-8B988E8E227F}" destId="{5DD3825C-C60B-304C-9F0F-CB768217CAEC}" srcOrd="0" destOrd="0" presId="urn:microsoft.com/office/officeart/2005/8/layout/radial5"/>
    <dgm:cxn modelId="{DE508A0B-CAFF-9240-9EE6-5D4E77D01BC4}" srcId="{F7E1EA0A-2A25-5947-951A-8B988E8E227F}" destId="{ADEEE38B-C2A0-7E4E-8851-EC97A75075D3}" srcOrd="0" destOrd="0" parTransId="{E98437BD-E633-A847-A407-4767E3C1A3B9}" sibTransId="{A3628340-279F-0342-9357-5090C9BC5BDF}"/>
    <dgm:cxn modelId="{BCD94B57-ACC8-9541-9979-C2F6C2D8A735}" type="presParOf" srcId="{C76BFD1A-D6C1-FD49-8B4F-5BE2C2E2E757}" destId="{5DD3825C-C60B-304C-9F0F-CB768217CAEC}" srcOrd="0" destOrd="0" presId="urn:microsoft.com/office/officeart/2005/8/layout/radial5"/>
    <dgm:cxn modelId="{0916AE98-A574-DA43-A7EE-C60707CEF4BF}" type="presParOf" srcId="{C76BFD1A-D6C1-FD49-8B4F-5BE2C2E2E757}" destId="{49243EF6-966A-8E40-95DE-668E3014FAF6}" srcOrd="1" destOrd="0" presId="urn:microsoft.com/office/officeart/2005/8/layout/radial5"/>
    <dgm:cxn modelId="{57FD69A2-E9BF-F24F-A226-A5F7AC59FD0E}" type="presParOf" srcId="{49243EF6-966A-8E40-95DE-668E3014FAF6}" destId="{32F59307-E767-364D-B291-4B95A41204C1}" srcOrd="0" destOrd="0" presId="urn:microsoft.com/office/officeart/2005/8/layout/radial5"/>
    <dgm:cxn modelId="{3DD40E6A-154D-4F4F-A7CD-3E21EA409B15}" type="presParOf" srcId="{C76BFD1A-D6C1-FD49-8B4F-5BE2C2E2E757}" destId="{55C79770-B96C-144E-8C58-277F3F961D94}" srcOrd="2" destOrd="0" presId="urn:microsoft.com/office/officeart/2005/8/layout/radial5"/>
    <dgm:cxn modelId="{0BE6B939-C7B2-BD48-AAB7-FC587C01859A}" type="presParOf" srcId="{C76BFD1A-D6C1-FD49-8B4F-5BE2C2E2E757}" destId="{E5C7756A-D5A2-5544-82C0-9C89F789CA47}" srcOrd="3" destOrd="0" presId="urn:microsoft.com/office/officeart/2005/8/layout/radial5"/>
    <dgm:cxn modelId="{643D6B2C-E9F6-4843-8F7E-60826BE8ACEE}" type="presParOf" srcId="{E5C7756A-D5A2-5544-82C0-9C89F789CA47}" destId="{3DD26646-D32D-D646-9618-CF1918FCC0E8}" srcOrd="0" destOrd="0" presId="urn:microsoft.com/office/officeart/2005/8/layout/radial5"/>
    <dgm:cxn modelId="{64A36727-5986-C24F-9A34-2C4B47743DDA}" type="presParOf" srcId="{C76BFD1A-D6C1-FD49-8B4F-5BE2C2E2E757}" destId="{BA017D5A-3776-C44B-9A21-2EF0EA827210}" srcOrd="4" destOrd="0" presId="urn:microsoft.com/office/officeart/2005/8/layout/radial5"/>
    <dgm:cxn modelId="{9E94FCDB-52F2-E742-86E5-CC6C91F8BCBD}" type="presParOf" srcId="{C76BFD1A-D6C1-FD49-8B4F-5BE2C2E2E757}" destId="{2078ADC1-82D5-C148-B3D9-FDE607FEC7DC}" srcOrd="5" destOrd="0" presId="urn:microsoft.com/office/officeart/2005/8/layout/radial5"/>
    <dgm:cxn modelId="{698D19DC-B61D-1746-A2BE-804D8531FAB5}" type="presParOf" srcId="{2078ADC1-82D5-C148-B3D9-FDE607FEC7DC}" destId="{9426A6B4-B36D-ED4C-83D6-B44463DBC571}" srcOrd="0" destOrd="0" presId="urn:microsoft.com/office/officeart/2005/8/layout/radial5"/>
    <dgm:cxn modelId="{9656F110-4724-9B4E-A29E-3FBBCB609B9F}" type="presParOf" srcId="{C76BFD1A-D6C1-FD49-8B4F-5BE2C2E2E757}" destId="{94DC438E-5C14-D74B-9F1B-665C01CCE8DD}" srcOrd="6" destOrd="0" presId="urn:microsoft.com/office/officeart/2005/8/layout/radial5"/>
    <dgm:cxn modelId="{2229B48F-3068-884C-88DE-EED5D4C0FCD8}" type="presParOf" srcId="{C76BFD1A-D6C1-FD49-8B4F-5BE2C2E2E757}" destId="{90635004-F93C-604F-9B48-3E3850AB0BFA}" srcOrd="7" destOrd="0" presId="urn:microsoft.com/office/officeart/2005/8/layout/radial5"/>
    <dgm:cxn modelId="{22AD77CE-6777-7148-A3F8-8897BAEF7692}" type="presParOf" srcId="{90635004-F93C-604F-9B48-3E3850AB0BFA}" destId="{9F656CAF-EEAB-F842-A028-65AECF3C646D}" srcOrd="0" destOrd="0" presId="urn:microsoft.com/office/officeart/2005/8/layout/radial5"/>
    <dgm:cxn modelId="{D07596B6-BE00-B849-B4E9-A71F82B10EF6}" type="presParOf" srcId="{C76BFD1A-D6C1-FD49-8B4F-5BE2C2E2E757}" destId="{92D4CB2A-1731-7945-A9BF-29311CBA61A1}"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965736-CF8D-8140-B6B1-3D555465B6C3}">
      <dsp:nvSpPr>
        <dsp:cNvPr id="0" name=""/>
        <dsp:cNvSpPr/>
      </dsp:nvSpPr>
      <dsp:spPr>
        <a:xfrm>
          <a:off x="3862527" y="394"/>
          <a:ext cx="1409420" cy="91612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smtClean="0"/>
            <a:t>Corporate</a:t>
          </a:r>
          <a:endParaRPr lang="en-US" sz="1100" kern="1200"/>
        </a:p>
      </dsp:txBody>
      <dsp:txXfrm>
        <a:off x="3907248" y="45115"/>
        <a:ext cx="1319978" cy="826681"/>
      </dsp:txXfrm>
    </dsp:sp>
    <dsp:sp modelId="{BAC0CCCC-CDA2-5248-8F69-FBAF4729BC35}">
      <dsp:nvSpPr>
        <dsp:cNvPr id="0" name=""/>
        <dsp:cNvSpPr/>
      </dsp:nvSpPr>
      <dsp:spPr>
        <a:xfrm>
          <a:off x="2697086" y="441465"/>
          <a:ext cx="3661444" cy="3661444"/>
        </a:xfrm>
        <a:custGeom>
          <a:avLst/>
          <a:gdLst/>
          <a:ahLst/>
          <a:cxnLst/>
          <a:rect l="0" t="0" r="0" b="0"/>
          <a:pathLst>
            <a:path>
              <a:moveTo>
                <a:pt x="2585154" y="162676"/>
              </a:moveTo>
              <a:arcTo wR="1830722" hR="1830722" stAng="17660192" swAng="2111018"/>
            </a:path>
          </a:pathLst>
        </a:custGeom>
        <a:noFill/>
        <a:ln w="76200" cap="flat" cmpd="sng" algn="ctr">
          <a:noFill/>
          <a:prstDash val="solid"/>
        </a:ln>
        <a:effectLst/>
      </dsp:spPr>
      <dsp:style>
        <a:lnRef idx="1">
          <a:scrgbClr r="0" g="0" b="0"/>
        </a:lnRef>
        <a:fillRef idx="0">
          <a:scrgbClr r="0" g="0" b="0"/>
        </a:fillRef>
        <a:effectRef idx="0">
          <a:scrgbClr r="0" g="0" b="0"/>
        </a:effectRef>
        <a:fontRef idx="minor"/>
      </dsp:style>
    </dsp:sp>
    <dsp:sp modelId="{0073B0CC-346E-7149-939E-5985E82B03EC}">
      <dsp:nvSpPr>
        <dsp:cNvPr id="0" name=""/>
        <dsp:cNvSpPr/>
      </dsp:nvSpPr>
      <dsp:spPr>
        <a:xfrm>
          <a:off x="5603634" y="1353321"/>
          <a:ext cx="1409420" cy="916123"/>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t>Government and agency</a:t>
          </a:r>
          <a:endParaRPr lang="en-US" sz="1100" kern="1200" dirty="0"/>
        </a:p>
      </dsp:txBody>
      <dsp:txXfrm>
        <a:off x="5648355" y="1398042"/>
        <a:ext cx="1319978" cy="826681"/>
      </dsp:txXfrm>
    </dsp:sp>
    <dsp:sp modelId="{8DF4BF95-5B59-654B-B56C-237CDA0DB35C}">
      <dsp:nvSpPr>
        <dsp:cNvPr id="0" name=""/>
        <dsp:cNvSpPr/>
      </dsp:nvSpPr>
      <dsp:spPr>
        <a:xfrm>
          <a:off x="2713966" y="540022"/>
          <a:ext cx="3661444" cy="3661444"/>
        </a:xfrm>
        <a:custGeom>
          <a:avLst/>
          <a:gdLst/>
          <a:ahLst/>
          <a:cxnLst/>
          <a:rect l="0" t="0" r="0" b="0"/>
          <a:pathLst>
            <a:path>
              <a:moveTo>
                <a:pt x="3659160" y="1739302"/>
              </a:moveTo>
              <a:arcTo wR="1830722" hR="1830722" stAng="21428260" swAng="1844026"/>
            </a:path>
          </a:pathLst>
        </a:custGeom>
        <a:noFill/>
        <a:ln w="76200" cap="flat" cmpd="sng" algn="ctr">
          <a:noFill/>
          <a:prstDash val="solid"/>
        </a:ln>
        <a:effectLst/>
      </dsp:spPr>
      <dsp:style>
        <a:lnRef idx="1">
          <a:scrgbClr r="0" g="0" b="0"/>
        </a:lnRef>
        <a:fillRef idx="0">
          <a:scrgbClr r="0" g="0" b="0"/>
        </a:fillRef>
        <a:effectRef idx="0">
          <a:scrgbClr r="0" g="0" b="0"/>
        </a:effectRef>
        <a:fontRef idx="minor"/>
      </dsp:style>
    </dsp:sp>
    <dsp:sp modelId="{4ABA7BD3-CCEF-DE48-A037-C528217548A2}">
      <dsp:nvSpPr>
        <dsp:cNvPr id="0" name=""/>
        <dsp:cNvSpPr/>
      </dsp:nvSpPr>
      <dsp:spPr>
        <a:xfrm>
          <a:off x="5068836" y="3235320"/>
          <a:ext cx="1409420" cy="916123"/>
        </a:xfrm>
        <a:prstGeom prst="roundRect">
          <a:avLst/>
        </a:prstGeom>
        <a:solidFill>
          <a:srgbClr val="E8810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t>Municipal</a:t>
          </a:r>
          <a:endParaRPr lang="en-US" sz="1100" kern="1200" dirty="0"/>
        </a:p>
      </dsp:txBody>
      <dsp:txXfrm>
        <a:off x="5113557" y="3280041"/>
        <a:ext cx="1319978" cy="826681"/>
      </dsp:txXfrm>
    </dsp:sp>
    <dsp:sp modelId="{6505F3B7-A8BB-944F-B271-F67B2A31EF87}">
      <dsp:nvSpPr>
        <dsp:cNvPr id="0" name=""/>
        <dsp:cNvSpPr/>
      </dsp:nvSpPr>
      <dsp:spPr>
        <a:xfrm>
          <a:off x="2707812" y="488178"/>
          <a:ext cx="3661444" cy="3661444"/>
        </a:xfrm>
        <a:custGeom>
          <a:avLst/>
          <a:gdLst/>
          <a:ahLst/>
          <a:cxnLst/>
          <a:rect l="0" t="0" r="0" b="0"/>
          <a:pathLst>
            <a:path>
              <a:moveTo>
                <a:pt x="2351178" y="3585905"/>
              </a:moveTo>
              <a:arcTo wR="1830722" hR="1830722" stAng="4409014" swAng="1917486"/>
            </a:path>
          </a:pathLst>
        </a:custGeom>
        <a:noFill/>
        <a:ln w="76200" cap="flat" cmpd="sng" algn="ctr">
          <a:noFill/>
          <a:prstDash val="solid"/>
        </a:ln>
        <a:effectLst/>
      </dsp:spPr>
      <dsp:style>
        <a:lnRef idx="1">
          <a:scrgbClr r="0" g="0" b="0"/>
        </a:lnRef>
        <a:fillRef idx="0">
          <a:scrgbClr r="0" g="0" b="0"/>
        </a:fillRef>
        <a:effectRef idx="0">
          <a:scrgbClr r="0" g="0" b="0"/>
        </a:effectRef>
        <a:fontRef idx="minor"/>
      </dsp:style>
    </dsp:sp>
    <dsp:sp modelId="{98AF5976-3731-6343-9DCD-D229D6C46CCA}">
      <dsp:nvSpPr>
        <dsp:cNvPr id="0" name=""/>
        <dsp:cNvSpPr/>
      </dsp:nvSpPr>
      <dsp:spPr>
        <a:xfrm>
          <a:off x="2631772" y="3235317"/>
          <a:ext cx="1409420" cy="916123"/>
        </a:xfrm>
        <a:prstGeom prst="roundRect">
          <a:avLst/>
        </a:prstGeom>
        <a:solidFill>
          <a:srgbClr val="76594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t>Mortgage-backed, asset-backed and collateralized debt obligation</a:t>
          </a:r>
          <a:endParaRPr lang="en-US" sz="1100" kern="1200" dirty="0"/>
        </a:p>
      </dsp:txBody>
      <dsp:txXfrm>
        <a:off x="2676493" y="3280038"/>
        <a:ext cx="1319978" cy="826681"/>
      </dsp:txXfrm>
    </dsp:sp>
    <dsp:sp modelId="{883E7DB4-1E59-F446-819D-EB72AB2958B9}">
      <dsp:nvSpPr>
        <dsp:cNvPr id="0" name=""/>
        <dsp:cNvSpPr/>
      </dsp:nvSpPr>
      <dsp:spPr>
        <a:xfrm>
          <a:off x="2757032" y="571702"/>
          <a:ext cx="3661444" cy="3661444"/>
        </a:xfrm>
        <a:custGeom>
          <a:avLst/>
          <a:gdLst/>
          <a:ahLst/>
          <a:cxnLst/>
          <a:rect l="0" t="0" r="0" b="0"/>
          <a:pathLst>
            <a:path>
              <a:moveTo>
                <a:pt x="195975" y="2654826"/>
              </a:moveTo>
              <a:arcTo wR="1830722" hR="1830722" stAng="9194792" swAng="1836635"/>
            </a:path>
          </a:pathLst>
        </a:custGeom>
        <a:noFill/>
        <a:ln w="76200" cap="flat" cmpd="sng" algn="ctr">
          <a:noFill/>
          <a:prstDash val="solid"/>
        </a:ln>
        <a:effectLst/>
      </dsp:spPr>
      <dsp:style>
        <a:lnRef idx="1">
          <a:scrgbClr r="0" g="0" b="0"/>
        </a:lnRef>
        <a:fillRef idx="0">
          <a:scrgbClr r="0" g="0" b="0"/>
        </a:fillRef>
        <a:effectRef idx="0">
          <a:scrgbClr r="0" g="0" b="0"/>
        </a:effectRef>
        <a:fontRef idx="minor"/>
      </dsp:style>
    </dsp:sp>
    <dsp:sp modelId="{AFEEF099-9683-D240-AF7D-B376D881425C}">
      <dsp:nvSpPr>
        <dsp:cNvPr id="0" name=""/>
        <dsp:cNvSpPr/>
      </dsp:nvSpPr>
      <dsp:spPr>
        <a:xfrm>
          <a:off x="2121419" y="1353321"/>
          <a:ext cx="1409420" cy="916123"/>
        </a:xfrm>
        <a:prstGeom prst="roundRect">
          <a:avLst/>
        </a:prstGeom>
        <a:solidFill>
          <a:srgbClr val="D3D02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t>Funding</a:t>
          </a:r>
          <a:endParaRPr lang="en-US" sz="1100" kern="1200" dirty="0"/>
        </a:p>
      </dsp:txBody>
      <dsp:txXfrm>
        <a:off x="2166140" y="1398042"/>
        <a:ext cx="1319978" cy="826681"/>
      </dsp:txXfrm>
    </dsp:sp>
    <dsp:sp modelId="{7D327E03-154D-E94B-9D8C-7E0F45D2C2D9}">
      <dsp:nvSpPr>
        <dsp:cNvPr id="0" name=""/>
        <dsp:cNvSpPr/>
      </dsp:nvSpPr>
      <dsp:spPr>
        <a:xfrm>
          <a:off x="2775944" y="441465"/>
          <a:ext cx="3661444" cy="3661444"/>
        </a:xfrm>
        <a:custGeom>
          <a:avLst/>
          <a:gdLst/>
          <a:ahLst/>
          <a:cxnLst/>
          <a:rect l="0" t="0" r="0" b="0"/>
          <a:pathLst>
            <a:path>
              <a:moveTo>
                <a:pt x="252991" y="902115"/>
              </a:moveTo>
              <a:arcTo wR="1830722" hR="1830722" stAng="12628790" swAng="2111018"/>
            </a:path>
          </a:pathLst>
        </a:custGeom>
        <a:noFill/>
        <a:ln w="76200" cap="flat" cmpd="sng" algn="ctr">
          <a:no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D3825C-C60B-304C-9F0F-CB768217CAEC}">
      <dsp:nvSpPr>
        <dsp:cNvPr id="0" name=""/>
        <dsp:cNvSpPr/>
      </dsp:nvSpPr>
      <dsp:spPr>
        <a:xfrm>
          <a:off x="3003679" y="1279223"/>
          <a:ext cx="2003215" cy="2003215"/>
        </a:xfrm>
        <a:prstGeom prst="ellips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100000"/>
            </a:lnSpc>
            <a:spcBef>
              <a:spcPct val="0"/>
            </a:spcBef>
            <a:spcAft>
              <a:spcPct val="35000"/>
            </a:spcAft>
          </a:pPr>
          <a:r>
            <a:rPr lang="en-US" sz="1200" b="1" kern="1200" dirty="0" smtClean="0"/>
            <a:t>SEC oversees key participants in the securities world</a:t>
          </a:r>
          <a:endParaRPr lang="en-US" sz="1200" b="1" kern="1200" dirty="0"/>
        </a:p>
      </dsp:txBody>
      <dsp:txXfrm>
        <a:off x="3297043" y="1572587"/>
        <a:ext cx="1416487" cy="1416487"/>
      </dsp:txXfrm>
    </dsp:sp>
    <dsp:sp modelId="{49243EF6-966A-8E40-95DE-668E3014FAF6}">
      <dsp:nvSpPr>
        <dsp:cNvPr id="0" name=""/>
        <dsp:cNvSpPr/>
      </dsp:nvSpPr>
      <dsp:spPr>
        <a:xfrm rot="16200000">
          <a:off x="3960249" y="992990"/>
          <a:ext cx="90076" cy="407608"/>
        </a:xfrm>
        <a:prstGeom prst="rightArrow">
          <a:avLst>
            <a:gd name="adj1" fmla="val 60000"/>
            <a:gd name="adj2" fmla="val 50000"/>
          </a:avLst>
        </a:prstGeom>
        <a:solidFill>
          <a:srgbClr val="B6B6B8"/>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3973761" y="1088024"/>
        <a:ext cx="63053" cy="244564"/>
      </dsp:txXfrm>
    </dsp:sp>
    <dsp:sp modelId="{55C79770-B96C-144E-8C58-277F3F961D94}">
      <dsp:nvSpPr>
        <dsp:cNvPr id="0" name=""/>
        <dsp:cNvSpPr/>
      </dsp:nvSpPr>
      <dsp:spPr>
        <a:xfrm>
          <a:off x="3498180" y="95054"/>
          <a:ext cx="1014213" cy="1014213"/>
        </a:xfrm>
        <a:prstGeom prst="ellipse">
          <a:avLst/>
        </a:prstGeom>
        <a:solidFill>
          <a:srgbClr val="E8810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rtl="0">
            <a:lnSpc>
              <a:spcPct val="90000"/>
            </a:lnSpc>
            <a:spcBef>
              <a:spcPct val="0"/>
            </a:spcBef>
            <a:spcAft>
              <a:spcPct val="35000"/>
            </a:spcAft>
          </a:pPr>
          <a:r>
            <a:rPr lang="en-US" sz="1100" kern="1200" dirty="0" smtClean="0"/>
            <a:t>Securities exchanges</a:t>
          </a:r>
          <a:endParaRPr lang="en-US" sz="1100" kern="1200" dirty="0"/>
        </a:p>
      </dsp:txBody>
      <dsp:txXfrm>
        <a:off x="3646708" y="243582"/>
        <a:ext cx="717157" cy="717157"/>
      </dsp:txXfrm>
    </dsp:sp>
    <dsp:sp modelId="{E5C7756A-D5A2-5544-82C0-9C89F789CA47}">
      <dsp:nvSpPr>
        <dsp:cNvPr id="0" name=""/>
        <dsp:cNvSpPr/>
      </dsp:nvSpPr>
      <dsp:spPr>
        <a:xfrm>
          <a:off x="5044285" y="2077026"/>
          <a:ext cx="90076" cy="407608"/>
        </a:xfrm>
        <a:prstGeom prst="rightArrow">
          <a:avLst>
            <a:gd name="adj1" fmla="val 60000"/>
            <a:gd name="adj2" fmla="val 50000"/>
          </a:avLst>
        </a:prstGeom>
        <a:solidFill>
          <a:srgbClr val="B6B6B8"/>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5044285" y="2158548"/>
        <a:ext cx="63053" cy="244564"/>
      </dsp:txXfrm>
    </dsp:sp>
    <dsp:sp modelId="{BA017D5A-3776-C44B-9A21-2EF0EA827210}">
      <dsp:nvSpPr>
        <dsp:cNvPr id="0" name=""/>
        <dsp:cNvSpPr/>
      </dsp:nvSpPr>
      <dsp:spPr>
        <a:xfrm>
          <a:off x="5176850" y="1773724"/>
          <a:ext cx="1014213" cy="1014213"/>
        </a:xfrm>
        <a:prstGeom prst="ellipse">
          <a:avLst/>
        </a:prstGeom>
        <a:solidFill>
          <a:srgbClr val="E8810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rtl="0">
            <a:lnSpc>
              <a:spcPct val="90000"/>
            </a:lnSpc>
            <a:spcBef>
              <a:spcPct val="0"/>
            </a:spcBef>
            <a:spcAft>
              <a:spcPct val="35000"/>
            </a:spcAft>
          </a:pPr>
          <a:r>
            <a:rPr lang="en-US" sz="1100" kern="1200" dirty="0" smtClean="0"/>
            <a:t>Brokers/</a:t>
          </a:r>
          <a:br>
            <a:rPr lang="en-US" sz="1100" kern="1200" dirty="0" smtClean="0"/>
          </a:br>
          <a:r>
            <a:rPr lang="en-US" sz="1100" kern="1200" dirty="0" smtClean="0"/>
            <a:t>dealers</a:t>
          </a:r>
          <a:endParaRPr lang="en-US" sz="1100" kern="1200" dirty="0"/>
        </a:p>
      </dsp:txBody>
      <dsp:txXfrm>
        <a:off x="5325378" y="1922252"/>
        <a:ext cx="717157" cy="717157"/>
      </dsp:txXfrm>
    </dsp:sp>
    <dsp:sp modelId="{2078ADC1-82D5-C148-B3D9-FDE607FEC7DC}">
      <dsp:nvSpPr>
        <dsp:cNvPr id="0" name=""/>
        <dsp:cNvSpPr/>
      </dsp:nvSpPr>
      <dsp:spPr>
        <a:xfrm rot="5400000">
          <a:off x="3960249" y="3161062"/>
          <a:ext cx="90076" cy="407608"/>
        </a:xfrm>
        <a:prstGeom prst="rightArrow">
          <a:avLst>
            <a:gd name="adj1" fmla="val 60000"/>
            <a:gd name="adj2" fmla="val 50000"/>
          </a:avLst>
        </a:prstGeom>
        <a:solidFill>
          <a:srgbClr val="B6B6B8"/>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3973761" y="3229073"/>
        <a:ext cx="63053" cy="244564"/>
      </dsp:txXfrm>
    </dsp:sp>
    <dsp:sp modelId="{94DC438E-5C14-D74B-9F1B-665C01CCE8DD}">
      <dsp:nvSpPr>
        <dsp:cNvPr id="0" name=""/>
        <dsp:cNvSpPr/>
      </dsp:nvSpPr>
      <dsp:spPr>
        <a:xfrm>
          <a:off x="3498180" y="3452394"/>
          <a:ext cx="1014213" cy="1014213"/>
        </a:xfrm>
        <a:prstGeom prst="ellipse">
          <a:avLst/>
        </a:prstGeom>
        <a:solidFill>
          <a:srgbClr val="E8810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rtl="0">
            <a:lnSpc>
              <a:spcPct val="90000"/>
            </a:lnSpc>
            <a:spcBef>
              <a:spcPct val="0"/>
            </a:spcBef>
            <a:spcAft>
              <a:spcPct val="35000"/>
            </a:spcAft>
          </a:pPr>
          <a:r>
            <a:rPr lang="en-US" sz="1100" kern="1200" dirty="0" smtClean="0"/>
            <a:t>Investment advisors</a:t>
          </a:r>
          <a:endParaRPr lang="en-US" sz="1100" kern="1200" dirty="0"/>
        </a:p>
      </dsp:txBody>
      <dsp:txXfrm>
        <a:off x="3646708" y="3600922"/>
        <a:ext cx="717157" cy="717157"/>
      </dsp:txXfrm>
    </dsp:sp>
    <dsp:sp modelId="{90635004-F93C-604F-9B48-3E3850AB0BFA}">
      <dsp:nvSpPr>
        <dsp:cNvPr id="0" name=""/>
        <dsp:cNvSpPr/>
      </dsp:nvSpPr>
      <dsp:spPr>
        <a:xfrm rot="10800000">
          <a:off x="2876213" y="2077026"/>
          <a:ext cx="90076" cy="407608"/>
        </a:xfrm>
        <a:prstGeom prst="rightArrow">
          <a:avLst>
            <a:gd name="adj1" fmla="val 60000"/>
            <a:gd name="adj2" fmla="val 50000"/>
          </a:avLst>
        </a:prstGeom>
        <a:solidFill>
          <a:srgbClr val="B6B6B8"/>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10800000">
        <a:off x="2903236" y="2158548"/>
        <a:ext cx="63053" cy="244564"/>
      </dsp:txXfrm>
    </dsp:sp>
    <dsp:sp modelId="{92D4CB2A-1731-7945-A9BF-29311CBA61A1}">
      <dsp:nvSpPr>
        <dsp:cNvPr id="0" name=""/>
        <dsp:cNvSpPr/>
      </dsp:nvSpPr>
      <dsp:spPr>
        <a:xfrm>
          <a:off x="1819510" y="1773724"/>
          <a:ext cx="1014213" cy="1014213"/>
        </a:xfrm>
        <a:prstGeom prst="ellipse">
          <a:avLst/>
        </a:prstGeom>
        <a:solidFill>
          <a:srgbClr val="E8810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rtl="0">
            <a:lnSpc>
              <a:spcPct val="90000"/>
            </a:lnSpc>
            <a:spcBef>
              <a:spcPct val="0"/>
            </a:spcBef>
            <a:spcAft>
              <a:spcPct val="35000"/>
            </a:spcAft>
          </a:pPr>
          <a:r>
            <a:rPr lang="en-US" sz="1100" kern="1200" dirty="0" smtClean="0"/>
            <a:t>Mutual funds </a:t>
          </a:r>
          <a:endParaRPr lang="en-US" sz="1100" kern="1200" dirty="0"/>
        </a:p>
      </dsp:txBody>
      <dsp:txXfrm>
        <a:off x="1968038" y="1922252"/>
        <a:ext cx="717157" cy="717157"/>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bwMode="auto">
          <a:xfrm>
            <a:off x="0" y="0"/>
            <a:ext cx="305435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0" tIns="0" rIns="0" bIns="0" numCol="1" anchor="ctr" anchorCtr="0" compatLnSpc="1">
            <a:prstTxWarp prst="textNoShape">
              <a:avLst/>
            </a:prstTxWarp>
          </a:bodyPr>
          <a:lstStyle>
            <a:lvl1pPr algn="l" defTabSz="906463">
              <a:defRPr sz="1300" b="0">
                <a:cs typeface="+mn-cs"/>
              </a:defRPr>
            </a:lvl1pPr>
          </a:lstStyle>
          <a:p>
            <a:pPr>
              <a:defRPr/>
            </a:pPr>
            <a:endParaRPr lang="en-GB"/>
          </a:p>
        </p:txBody>
      </p:sp>
      <p:sp>
        <p:nvSpPr>
          <p:cNvPr id="218115" name="Rectangle 3"/>
          <p:cNvSpPr>
            <a:spLocks noGrp="1" noChangeArrowheads="1"/>
          </p:cNvSpPr>
          <p:nvPr>
            <p:ph type="dt" sz="quarter" idx="1"/>
          </p:nvPr>
        </p:nvSpPr>
        <p:spPr bwMode="auto">
          <a:xfrm>
            <a:off x="3971925" y="0"/>
            <a:ext cx="30575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0" tIns="0" rIns="0" bIns="0" numCol="1" anchor="ctr" anchorCtr="0" compatLnSpc="1">
            <a:prstTxWarp prst="textNoShape">
              <a:avLst/>
            </a:prstTxWarp>
          </a:bodyPr>
          <a:lstStyle>
            <a:lvl1pPr algn="r" defTabSz="906463">
              <a:defRPr sz="1300" b="0">
                <a:cs typeface="+mn-cs"/>
              </a:defRPr>
            </a:lvl1pPr>
          </a:lstStyle>
          <a:p>
            <a:pPr>
              <a:defRPr/>
            </a:pPr>
            <a:endParaRPr lang="en-GB"/>
          </a:p>
        </p:txBody>
      </p:sp>
      <p:sp>
        <p:nvSpPr>
          <p:cNvPr id="218116" name="Rectangle 4"/>
          <p:cNvSpPr>
            <a:spLocks noGrp="1" noChangeArrowheads="1"/>
          </p:cNvSpPr>
          <p:nvPr>
            <p:ph type="ftr" sz="quarter" idx="2"/>
          </p:nvPr>
        </p:nvSpPr>
        <p:spPr bwMode="auto">
          <a:xfrm>
            <a:off x="0" y="8851900"/>
            <a:ext cx="30543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0" tIns="0" rIns="0" bIns="0" numCol="1" anchor="b" anchorCtr="0" compatLnSpc="1">
            <a:prstTxWarp prst="textNoShape">
              <a:avLst/>
            </a:prstTxWarp>
          </a:bodyPr>
          <a:lstStyle>
            <a:lvl1pPr algn="l" defTabSz="906463">
              <a:defRPr sz="1300" b="0">
                <a:cs typeface="+mn-cs"/>
              </a:defRPr>
            </a:lvl1pPr>
          </a:lstStyle>
          <a:p>
            <a:pPr>
              <a:defRPr/>
            </a:pPr>
            <a:endParaRPr lang="en-GB"/>
          </a:p>
        </p:txBody>
      </p:sp>
      <p:sp>
        <p:nvSpPr>
          <p:cNvPr id="218117" name="Rectangle 5"/>
          <p:cNvSpPr>
            <a:spLocks noGrp="1" noChangeArrowheads="1"/>
          </p:cNvSpPr>
          <p:nvPr>
            <p:ph type="sldNum" sz="quarter" idx="3"/>
          </p:nvPr>
        </p:nvSpPr>
        <p:spPr bwMode="auto">
          <a:xfrm>
            <a:off x="3971925" y="8851900"/>
            <a:ext cx="30575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0" tIns="0" rIns="0" bIns="0" numCol="1" anchor="b" anchorCtr="0" compatLnSpc="1">
            <a:prstTxWarp prst="textNoShape">
              <a:avLst/>
            </a:prstTxWarp>
          </a:bodyPr>
          <a:lstStyle>
            <a:lvl1pPr algn="r" defTabSz="906463">
              <a:defRPr sz="1300" b="0">
                <a:cs typeface="+mn-cs"/>
              </a:defRPr>
            </a:lvl1pPr>
          </a:lstStyle>
          <a:p>
            <a:pPr>
              <a:defRPr/>
            </a:pPr>
            <a:fld id="{BB65EEA0-F806-374D-8D80-26DD817DEB0F}" type="slidenum">
              <a:rPr lang="en-GB"/>
              <a:pPr>
                <a:defRPr/>
              </a:pPr>
              <a:t>‹#›</a:t>
            </a:fld>
            <a:endParaRPr lang="en-GB"/>
          </a:p>
        </p:txBody>
      </p:sp>
    </p:spTree>
    <p:extLst>
      <p:ext uri="{BB962C8B-B14F-4D97-AF65-F5344CB8AC3E}">
        <p14:creationId xmlns:p14="http://schemas.microsoft.com/office/powerpoint/2010/main" val="29943311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gn="l" defTabSz="919163">
              <a:spcBef>
                <a:spcPct val="0"/>
              </a:spcBef>
              <a:defRPr sz="1300" b="0">
                <a:cs typeface="+mn-cs"/>
              </a:defRPr>
            </a:lvl1pPr>
          </a:lstStyle>
          <a:p>
            <a:pPr>
              <a:defRPr/>
            </a:pPr>
            <a:endParaRPr lang="en-GB"/>
          </a:p>
        </p:txBody>
      </p:sp>
      <p:sp>
        <p:nvSpPr>
          <p:cNvPr id="13315" name="Rectangle 3"/>
          <p:cNvSpPr>
            <a:spLocks noGrp="1" noChangeArrowheads="1"/>
          </p:cNvSpPr>
          <p:nvPr>
            <p:ph type="dt" idx="1"/>
          </p:nvPr>
        </p:nvSpPr>
        <p:spPr bwMode="auto">
          <a:xfrm>
            <a:off x="3971925" y="0"/>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gn="r" defTabSz="919163">
              <a:spcBef>
                <a:spcPct val="0"/>
              </a:spcBef>
              <a:defRPr sz="1300" b="0">
                <a:cs typeface="+mn-cs"/>
              </a:defRPr>
            </a:lvl1pPr>
          </a:lstStyle>
          <a:p>
            <a:pPr>
              <a:defRPr/>
            </a:pPr>
            <a:endParaRPr lang="en-GB"/>
          </a:p>
        </p:txBody>
      </p:sp>
      <p:sp>
        <p:nvSpPr>
          <p:cNvPr id="13316" name="Rectangle 4"/>
          <p:cNvSpPr>
            <a:spLocks noGrp="1" noRot="1" noChangeAspect="1" noChangeArrowheads="1" noTextEdit="1"/>
          </p:cNvSpPr>
          <p:nvPr>
            <p:ph type="sldImg" idx="2"/>
          </p:nvPr>
        </p:nvSpPr>
        <p:spPr bwMode="auto">
          <a:xfrm>
            <a:off x="1257300" y="700088"/>
            <a:ext cx="4506913" cy="34829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3317" name="Rectangle 5"/>
          <p:cNvSpPr>
            <a:spLocks noGrp="1" noChangeArrowheads="1"/>
          </p:cNvSpPr>
          <p:nvPr>
            <p:ph type="body" sz="quarter" idx="3"/>
          </p:nvPr>
        </p:nvSpPr>
        <p:spPr bwMode="auto">
          <a:xfrm>
            <a:off x="936625" y="4414838"/>
            <a:ext cx="5137150"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GB" noProof="0" dirty="0" smtClean="0"/>
              <a:t>Click to edit Master text styles</a:t>
            </a:r>
          </a:p>
          <a:p>
            <a:pPr lvl="1"/>
            <a:r>
              <a:rPr lang="en-GB" noProof="0" dirty="0" smtClean="0"/>
              <a:t>Second level</a:t>
            </a:r>
          </a:p>
          <a:p>
            <a:pPr lvl="2"/>
            <a:r>
              <a:rPr lang="en-GB" noProof="0" dirty="0" smtClean="0"/>
              <a:t>Third level</a:t>
            </a:r>
          </a:p>
        </p:txBody>
      </p:sp>
      <p:sp>
        <p:nvSpPr>
          <p:cNvPr id="13318" name="Rectangle 6"/>
          <p:cNvSpPr>
            <a:spLocks noGrp="1" noChangeArrowheads="1"/>
          </p:cNvSpPr>
          <p:nvPr>
            <p:ph type="ftr" sz="quarter" idx="4"/>
          </p:nvPr>
        </p:nvSpPr>
        <p:spPr bwMode="auto">
          <a:xfrm>
            <a:off x="0" y="8832850"/>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b" anchorCtr="0" compatLnSpc="1">
            <a:prstTxWarp prst="textNoShape">
              <a:avLst/>
            </a:prstTxWarp>
          </a:bodyPr>
          <a:lstStyle>
            <a:lvl1pPr algn="l" defTabSz="919163">
              <a:spcBef>
                <a:spcPct val="0"/>
              </a:spcBef>
              <a:defRPr sz="1300" b="0">
                <a:cs typeface="+mn-cs"/>
              </a:defRPr>
            </a:lvl1pPr>
          </a:lstStyle>
          <a:p>
            <a:pPr>
              <a:defRPr/>
            </a:pPr>
            <a:endParaRPr lang="en-GB"/>
          </a:p>
        </p:txBody>
      </p:sp>
      <p:sp>
        <p:nvSpPr>
          <p:cNvPr id="13319" name="Rectangle 7"/>
          <p:cNvSpPr>
            <a:spLocks noGrp="1" noChangeArrowheads="1"/>
          </p:cNvSpPr>
          <p:nvPr>
            <p:ph type="sldNum" sz="quarter" idx="5"/>
          </p:nvPr>
        </p:nvSpPr>
        <p:spPr bwMode="auto">
          <a:xfrm>
            <a:off x="3971925" y="8832850"/>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b" anchorCtr="0" compatLnSpc="1">
            <a:prstTxWarp prst="textNoShape">
              <a:avLst/>
            </a:prstTxWarp>
          </a:bodyPr>
          <a:lstStyle>
            <a:lvl1pPr algn="r" defTabSz="919163">
              <a:spcBef>
                <a:spcPct val="0"/>
              </a:spcBef>
              <a:defRPr sz="1300" b="0">
                <a:cs typeface="+mn-cs"/>
              </a:defRPr>
            </a:lvl1pPr>
          </a:lstStyle>
          <a:p>
            <a:pPr>
              <a:defRPr/>
            </a:pPr>
            <a:fld id="{0A5360C5-2178-A347-BF43-E08DAD5F9647}" type="slidenum">
              <a:rPr lang="en-GB"/>
              <a:pPr>
                <a:defRPr/>
              </a:pPr>
              <a:t>‹#›</a:t>
            </a:fld>
            <a:endParaRPr lang="en-GB"/>
          </a:p>
        </p:txBody>
      </p:sp>
    </p:spTree>
    <p:extLst>
      <p:ext uri="{BB962C8B-B14F-4D97-AF65-F5344CB8AC3E}">
        <p14:creationId xmlns:p14="http://schemas.microsoft.com/office/powerpoint/2010/main" val="1393975207"/>
      </p:ext>
    </p:extLst>
  </p:cSld>
  <p:clrMap bg1="lt1" tx1="dk1" bg2="lt2" tx2="dk2" accent1="accent1" accent2="accent2" accent3="accent3" accent4="accent4" accent5="accent5" accent6="accent6" hlink="hlink" folHlink="folHlink"/>
  <p:hf hdr="0" ftr="0" dt="0"/>
  <p:notesStyle>
    <a:lvl1pPr marL="174625" indent="-174625" algn="l" rtl="0" eaLnBrk="0" fontAlgn="base" hangingPunct="0">
      <a:spcBef>
        <a:spcPct val="30000"/>
      </a:spcBef>
      <a:spcAft>
        <a:spcPts val="300"/>
      </a:spcAft>
      <a:buFont typeface="Wingdings" charset="2"/>
      <a:buChar char="§"/>
      <a:defRPr sz="1000" kern="1200">
        <a:solidFill>
          <a:schemeClr val="tx1"/>
        </a:solidFill>
        <a:latin typeface="Arial" charset="0"/>
        <a:ea typeface="ＭＳ Ｐゴシック" charset="0"/>
        <a:cs typeface="ＭＳ Ｐゴシック" charset="0"/>
      </a:defRPr>
    </a:lvl1pPr>
    <a:lvl2pPr marL="339725" indent="-165100" algn="l" rtl="0" eaLnBrk="0" fontAlgn="base" hangingPunct="0">
      <a:spcBef>
        <a:spcPct val="30000"/>
      </a:spcBef>
      <a:spcAft>
        <a:spcPts val="300"/>
      </a:spcAft>
      <a:buFont typeface="Lucida Grande"/>
      <a:buChar char="-"/>
      <a:defRPr sz="1000" kern="1200">
        <a:solidFill>
          <a:schemeClr val="tx1"/>
        </a:solidFill>
        <a:latin typeface="Arial" charset="0"/>
        <a:ea typeface="ＭＳ Ｐゴシック" charset="0"/>
        <a:cs typeface="+mn-cs"/>
      </a:defRPr>
    </a:lvl2pPr>
    <a:lvl3pPr marL="512763" indent="-173038" algn="l" rtl="0" eaLnBrk="0" fontAlgn="base" hangingPunct="0">
      <a:spcBef>
        <a:spcPct val="30000"/>
      </a:spcBef>
      <a:spcAft>
        <a:spcPts val="300"/>
      </a:spcAft>
      <a:buFont typeface="Wingdings" charset="2"/>
      <a:buChar char="§"/>
      <a:defRPr sz="1000" kern="1200">
        <a:solidFill>
          <a:schemeClr val="tx1"/>
        </a:solidFill>
        <a:latin typeface="Arial" charset="0"/>
        <a:ea typeface="ＭＳ Ｐゴシック" charset="0"/>
        <a:cs typeface="+mn-cs"/>
      </a:defRPr>
    </a:lvl3pPr>
    <a:lvl4pPr marL="174625" indent="-174625" algn="l" rtl="0" eaLnBrk="0" fontAlgn="base" hangingPunct="0">
      <a:spcBef>
        <a:spcPct val="30000"/>
      </a:spcBef>
      <a:spcAft>
        <a:spcPct val="0"/>
      </a:spcAft>
      <a:buFont typeface="Wingdings" charset="2"/>
      <a:buChar char="§"/>
      <a:defRPr sz="1000" kern="1200">
        <a:solidFill>
          <a:schemeClr val="tx1"/>
        </a:solidFill>
        <a:latin typeface="Arial" charset="0"/>
        <a:ea typeface="ＭＳ Ｐゴシック" charset="0"/>
        <a:cs typeface="+mn-cs"/>
      </a:defRPr>
    </a:lvl4pPr>
    <a:lvl5pPr marL="174625" indent="-174625" algn="l" rtl="0" eaLnBrk="0" fontAlgn="base" hangingPunct="0">
      <a:spcBef>
        <a:spcPct val="30000"/>
      </a:spcBef>
      <a:spcAft>
        <a:spcPct val="0"/>
      </a:spcAft>
      <a:buFont typeface="Wingdings" charset="2"/>
      <a:buChar char="§"/>
      <a:defRPr sz="1000" kern="1200">
        <a:solidFill>
          <a:schemeClr val="tx1"/>
        </a:solidFill>
        <a:latin typeface="Arial" charset="0"/>
        <a:ea typeface="ＭＳ Ｐゴシック" charset="0"/>
        <a:cs typeface="+mn-cs"/>
      </a:defRPr>
    </a:lvl5pPr>
    <a:lvl6pPr marL="2285732" algn="l" defTabSz="457146" rtl="0" eaLnBrk="1" latinLnBrk="0" hangingPunct="1">
      <a:defRPr sz="1200" kern="1200">
        <a:solidFill>
          <a:schemeClr val="tx1"/>
        </a:solidFill>
        <a:latin typeface="+mn-lt"/>
        <a:ea typeface="+mn-ea"/>
        <a:cs typeface="+mn-cs"/>
      </a:defRPr>
    </a:lvl6pPr>
    <a:lvl7pPr marL="2742880" algn="l" defTabSz="457146" rtl="0" eaLnBrk="1" latinLnBrk="0" hangingPunct="1">
      <a:defRPr sz="1200" kern="1200">
        <a:solidFill>
          <a:schemeClr val="tx1"/>
        </a:solidFill>
        <a:latin typeface="+mn-lt"/>
        <a:ea typeface="+mn-ea"/>
        <a:cs typeface="+mn-cs"/>
      </a:defRPr>
    </a:lvl7pPr>
    <a:lvl8pPr marL="3200026" algn="l" defTabSz="457146" rtl="0" eaLnBrk="1" latinLnBrk="0" hangingPunct="1">
      <a:defRPr sz="1200" kern="1200">
        <a:solidFill>
          <a:schemeClr val="tx1"/>
        </a:solidFill>
        <a:latin typeface="+mn-lt"/>
        <a:ea typeface="+mn-ea"/>
        <a:cs typeface="+mn-cs"/>
      </a:defRPr>
    </a:lvl8pPr>
    <a:lvl9pPr marL="3657172" algn="l" defTabSz="45714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00088"/>
            <a:ext cx="4506913" cy="3482975"/>
          </a:xfrm>
        </p:spPr>
      </p:sp>
      <p:sp>
        <p:nvSpPr>
          <p:cNvPr id="3" name="Notes Placeholder 2"/>
          <p:cNvSpPr>
            <a:spLocks noGrp="1"/>
          </p:cNvSpPr>
          <p:nvPr>
            <p:ph type="body" idx="1"/>
          </p:nvPr>
        </p:nvSpPr>
        <p:spPr/>
        <p:txBody>
          <a:bodyPr/>
          <a:lstStyle/>
          <a:p>
            <a:pPr marL="171450" indent="-171450" eaLnBrk="1" hangingPunct="1">
              <a:spcBef>
                <a:spcPct val="0"/>
              </a:spcBef>
              <a:buFont typeface="Wingdings" pitchFamily="2" charset="2"/>
              <a:buChar char="§"/>
            </a:pPr>
            <a:r>
              <a:rPr lang="en-US" dirty="0" smtClean="0">
                <a:latin typeface="Arial" pitchFamily="-123" charset="0"/>
                <a:ea typeface="MS PGothic" charset="0"/>
              </a:rPr>
              <a:t>Good morning/afternoon. (INTRODUCE presenters).  </a:t>
            </a:r>
          </a:p>
          <a:p>
            <a:pPr marL="171450" indent="-171450" eaLnBrk="1" hangingPunct="1">
              <a:spcBef>
                <a:spcPct val="0"/>
              </a:spcBef>
              <a:buFont typeface="Wingdings" pitchFamily="2" charset="2"/>
              <a:buChar char="§"/>
            </a:pPr>
            <a:r>
              <a:rPr lang="en-US" dirty="0" smtClean="0">
                <a:latin typeface="Arial" pitchFamily="-123" charset="0"/>
                <a:ea typeface="MS PGothic" charset="0"/>
              </a:rPr>
              <a:t>I’d like to thank you for your time today as we explore another facet of the world of investing. Today’s presentation is an introduction to the capital markets, which, for some of you, will serve as a refresher. </a:t>
            </a:r>
          </a:p>
          <a:p>
            <a:pPr marL="171450" indent="-171450" eaLnBrk="1" hangingPunct="1">
              <a:spcBef>
                <a:spcPct val="0"/>
              </a:spcBef>
              <a:buFont typeface="Wingdings" pitchFamily="2" charset="2"/>
              <a:buChar char="§"/>
            </a:pPr>
            <a:r>
              <a:rPr lang="en-US" dirty="0" smtClean="0">
                <a:latin typeface="Arial" pitchFamily="-123" charset="0"/>
                <a:ea typeface="MS PGothic" charset="0"/>
              </a:rPr>
              <a:t>We’ll review the complex structure of the markets and how institutions, governments, investors and advisors interact with one another. The topic merits a lot more time than our conversation today permits, but I hope it serves as a good overview. </a:t>
            </a:r>
          </a:p>
          <a:p>
            <a:pPr marL="171450" indent="-171450" eaLnBrk="1" hangingPunct="1">
              <a:spcBef>
                <a:spcPct val="0"/>
              </a:spcBef>
              <a:buFont typeface="Wingdings" pitchFamily="2" charset="2"/>
              <a:buChar char="§"/>
            </a:pPr>
            <a:r>
              <a:rPr lang="en-US" dirty="0" smtClean="0">
                <a:latin typeface="Arial" pitchFamily="-123" charset="0"/>
                <a:ea typeface="MS PGothic" charset="0"/>
              </a:rPr>
              <a:t>But before we get started, I’d like to ask you a couple of questions:</a:t>
            </a:r>
          </a:p>
          <a:p>
            <a:pPr lvl="1" eaLnBrk="1" hangingPunct="1">
              <a:spcBef>
                <a:spcPct val="0"/>
              </a:spcBef>
            </a:pPr>
            <a:r>
              <a:rPr lang="en-US" dirty="0" smtClean="0">
                <a:latin typeface="Arial" pitchFamily="-123" charset="0"/>
                <a:ea typeface="MS PGothic" charset="0"/>
              </a:rPr>
              <a:t>How many of you own your own home? Would you agree that buying your first house was one of the biggest decisions you ever made? </a:t>
            </a:r>
          </a:p>
          <a:p>
            <a:pPr lvl="1" eaLnBrk="1" hangingPunct="1">
              <a:spcBef>
                <a:spcPct val="0"/>
              </a:spcBef>
            </a:pPr>
            <a:r>
              <a:rPr lang="en-US" dirty="0" smtClean="0">
                <a:latin typeface="Arial" pitchFamily="-123" charset="0"/>
                <a:ea typeface="MS PGothic" charset="0"/>
              </a:rPr>
              <a:t>How many of you have bought or sold shares in a stock or a mutual fund?</a:t>
            </a:r>
          </a:p>
          <a:p>
            <a:pPr marL="171450" indent="-171450" eaLnBrk="1" hangingPunct="1">
              <a:spcBef>
                <a:spcPct val="0"/>
              </a:spcBef>
              <a:buFont typeface="Wingdings" pitchFamily="2" charset="2"/>
              <a:buChar char="§"/>
            </a:pPr>
            <a:r>
              <a:rPr lang="en-US" dirty="0" smtClean="0">
                <a:latin typeface="Arial" pitchFamily="-123" charset="0"/>
                <a:ea typeface="MS PGothic" charset="0"/>
              </a:rPr>
              <a:t>All these financial transactions </a:t>
            </a:r>
            <a:r>
              <a:rPr lang="en-US" dirty="0">
                <a:latin typeface="Arial" pitchFamily="-123" charset="0"/>
                <a:ea typeface="MS PGothic" charset="0"/>
              </a:rPr>
              <a:t>—</a:t>
            </a:r>
            <a:r>
              <a:rPr lang="en-US" dirty="0" smtClean="0">
                <a:latin typeface="Arial" pitchFamily="-123" charset="0"/>
                <a:ea typeface="MS PGothic" charset="0"/>
              </a:rPr>
              <a:t> buying a home, or buying or selling shares of a stock or fund — occur within the confines of what we call the capital markets.</a:t>
            </a:r>
          </a:p>
        </p:txBody>
      </p:sp>
      <p:sp>
        <p:nvSpPr>
          <p:cNvPr id="4" name="Slide Number Placeholder 3"/>
          <p:cNvSpPr>
            <a:spLocks noGrp="1"/>
          </p:cNvSpPr>
          <p:nvPr>
            <p:ph type="sldNum" sz="quarter" idx="10"/>
          </p:nvPr>
        </p:nvSpPr>
        <p:spPr/>
        <p:txBody>
          <a:bodyPr/>
          <a:lstStyle/>
          <a:p>
            <a:pPr>
              <a:defRPr/>
            </a:pPr>
            <a:fld id="{0A5360C5-2178-A347-BF43-E08DAD5F9647}" type="slidenum">
              <a:rPr lang="en-GB" smtClean="0"/>
              <a:pPr>
                <a:defRPr/>
              </a:pPr>
              <a:t>0</a:t>
            </a:fld>
            <a:endParaRPr lang="en-GB"/>
          </a:p>
        </p:txBody>
      </p:sp>
    </p:spTree>
    <p:extLst>
      <p:ext uri="{BB962C8B-B14F-4D97-AF65-F5344CB8AC3E}">
        <p14:creationId xmlns:p14="http://schemas.microsoft.com/office/powerpoint/2010/main" val="926644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r>
              <a:rPr lang="en-US" dirty="0" smtClean="0"/>
              <a:t>Now let’s turn our attention to the bond markets — the largest capital markets in the world. When you buy bonds, you are lending money to a corporation or the government in exchange for their promise to pay you back all your money — with interest, of course. Put another way, a bond is an IOU. </a:t>
            </a:r>
          </a:p>
          <a:p>
            <a:pPr marL="171450" indent="-171450">
              <a:buFont typeface="Wingdings" pitchFamily="2" charset="2"/>
              <a:buChar char="§"/>
            </a:pPr>
            <a:r>
              <a:rPr lang="en-US" dirty="0" smtClean="0"/>
              <a:t>As we just learned with the stock market, the bond markets also have </a:t>
            </a:r>
            <a:r>
              <a:rPr lang="en-US" b="1" dirty="0" smtClean="0"/>
              <a:t>primary</a:t>
            </a:r>
            <a:r>
              <a:rPr lang="en-US" dirty="0" smtClean="0"/>
              <a:t> and </a:t>
            </a:r>
            <a:r>
              <a:rPr lang="en-US" b="1" dirty="0" smtClean="0"/>
              <a:t>secondary</a:t>
            </a:r>
            <a:r>
              <a:rPr lang="en-US" dirty="0" smtClean="0"/>
              <a:t> markets that afford investors access to bonds. Bonds are originally issued to the public through the primary market, with an investment bank acting as the intermediary. Most of the time, bond sales in the primary market occur between investment banks and institutional investors.</a:t>
            </a:r>
          </a:p>
          <a:p>
            <a:pPr marL="171450" indent="-171450">
              <a:buFont typeface="Wingdings" pitchFamily="2" charset="2"/>
              <a:buChar char="§"/>
            </a:pPr>
            <a:r>
              <a:rPr lang="en-US" dirty="0" smtClean="0"/>
              <a:t>The trading of already-issued bonds takes place in the secondary market. It’s important to note that a bond’s price is established in the primary market and investors pay the face value of the bond. In the secondary market though, bonds rarely sell at par value. Investors have to be able to effectively value bonds they are buying or selling, which requires a fair amount of skill and knowledge.</a:t>
            </a:r>
          </a:p>
          <a:p>
            <a:pPr marL="171450" indent="-171450">
              <a:buFont typeface="Wingdings" pitchFamily="2" charset="2"/>
              <a:buChar char="§"/>
            </a:pPr>
            <a:r>
              <a:rPr lang="en-US" dirty="0" smtClean="0"/>
              <a:t>Generally, the bond markets encompass five major categories: </a:t>
            </a:r>
          </a:p>
          <a:p>
            <a:pPr marL="628650" lvl="1" indent="-171450">
              <a:spcBef>
                <a:spcPts val="0"/>
              </a:spcBef>
              <a:buFont typeface="Arial" pitchFamily="34" charset="0"/>
              <a:buChar char="−"/>
            </a:pPr>
            <a:r>
              <a:rPr lang="en-US" dirty="0" smtClean="0"/>
              <a:t>Government and agency bonds – the largest category, followed by:</a:t>
            </a:r>
          </a:p>
          <a:p>
            <a:pPr marL="628650" lvl="1" indent="-171450">
              <a:spcBef>
                <a:spcPts val="0"/>
              </a:spcBef>
              <a:buFont typeface="Arial" pitchFamily="34" charset="0"/>
              <a:buChar char="−"/>
            </a:pPr>
            <a:r>
              <a:rPr lang="en-US" dirty="0" smtClean="0"/>
              <a:t>Corporate</a:t>
            </a:r>
          </a:p>
          <a:p>
            <a:pPr marL="628650" lvl="1" indent="-171450">
              <a:spcBef>
                <a:spcPts val="0"/>
              </a:spcBef>
              <a:buFont typeface="Arial" pitchFamily="34" charset="0"/>
              <a:buChar char="−"/>
            </a:pPr>
            <a:r>
              <a:rPr lang="en-US" dirty="0" smtClean="0"/>
              <a:t>Municipal</a:t>
            </a:r>
          </a:p>
          <a:p>
            <a:pPr marL="628650" lvl="1" indent="-171450">
              <a:spcBef>
                <a:spcPts val="0"/>
              </a:spcBef>
              <a:buFont typeface="Arial" pitchFamily="34" charset="0"/>
              <a:buChar char="−"/>
            </a:pPr>
            <a:r>
              <a:rPr lang="en-US" dirty="0" smtClean="0"/>
              <a:t>Mortgage-backed, asset-backed and collateralized debt obligations</a:t>
            </a:r>
          </a:p>
          <a:p>
            <a:pPr marL="628650" lvl="1" indent="-171450">
              <a:spcBef>
                <a:spcPts val="0"/>
              </a:spcBef>
              <a:buFont typeface="Arial" pitchFamily="34" charset="0"/>
              <a:buChar char="−"/>
            </a:pPr>
            <a:r>
              <a:rPr lang="en-US" dirty="0" smtClean="0"/>
              <a:t>Funding</a:t>
            </a:r>
          </a:p>
          <a:p>
            <a:pPr marL="171450" indent="-171450">
              <a:buFont typeface="Wingdings" pitchFamily="2" charset="2"/>
              <a:buChar char="§"/>
            </a:pPr>
            <a:r>
              <a:rPr lang="en-US" dirty="0" smtClean="0"/>
              <a:t>Investors who don't like the risk and variability of the stock market, especially retirees, are attracted to bonds. Unfortunately, bonds are not only complex, they can be risky as well.</a:t>
            </a:r>
          </a:p>
        </p:txBody>
      </p:sp>
      <p:sp>
        <p:nvSpPr>
          <p:cNvPr id="4" name="Slide Number Placeholder 3"/>
          <p:cNvSpPr>
            <a:spLocks noGrp="1"/>
          </p:cNvSpPr>
          <p:nvPr>
            <p:ph type="sldNum" sz="quarter" idx="10"/>
          </p:nvPr>
        </p:nvSpPr>
        <p:spPr/>
        <p:txBody>
          <a:bodyPr/>
          <a:lstStyle/>
          <a:p>
            <a:pPr>
              <a:defRPr/>
            </a:pPr>
            <a:fld id="{0A5360C5-2178-A347-BF43-E08DAD5F9647}" type="slidenum">
              <a:rPr lang="en-GB" smtClean="0"/>
              <a:pPr>
                <a:defRPr/>
              </a:pPr>
              <a:t>9</a:t>
            </a:fld>
            <a:endParaRPr lang="en-GB"/>
          </a:p>
        </p:txBody>
      </p:sp>
    </p:spTree>
    <p:extLst>
      <p:ext uri="{BB962C8B-B14F-4D97-AF65-F5344CB8AC3E}">
        <p14:creationId xmlns:p14="http://schemas.microsoft.com/office/powerpoint/2010/main" val="1233642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7845" indent="-118563">
              <a:lnSpc>
                <a:spcPct val="90000"/>
              </a:lnSpc>
              <a:buFont typeface="Wingdings" pitchFamily="2" charset="2"/>
              <a:buChar char="§"/>
            </a:pPr>
            <a:r>
              <a:rPr lang="en-US" dirty="0" smtClean="0"/>
              <a:t>This is another slide from our </a:t>
            </a:r>
            <a:r>
              <a:rPr lang="en-US" i="1" dirty="0" smtClean="0"/>
              <a:t>Guide to the Markets </a:t>
            </a:r>
            <a:r>
              <a:rPr lang="en-US" dirty="0" smtClean="0"/>
              <a:t>quarterly publication. It shows the current bond yields and returns of various bond sectors, and illustrates the relationship of interest rates to these returns.</a:t>
            </a:r>
          </a:p>
          <a:p>
            <a:pPr marL="177845" indent="-118563">
              <a:lnSpc>
                <a:spcPct val="90000"/>
              </a:lnSpc>
              <a:buFont typeface="Wingdings" pitchFamily="2" charset="2"/>
              <a:buChar char="§"/>
            </a:pPr>
            <a:r>
              <a:rPr lang="en-US" dirty="0" smtClean="0"/>
              <a:t>When prevailing interest rates change — even just one basis point (–0.01%) — the current value of a bond will reflect that change. </a:t>
            </a:r>
          </a:p>
          <a:p>
            <a:pPr marL="177845" indent="-118563">
              <a:lnSpc>
                <a:spcPct val="90000"/>
              </a:lnSpc>
              <a:buFont typeface="Wingdings" pitchFamily="2" charset="2"/>
              <a:buChar char="§"/>
            </a:pPr>
            <a:r>
              <a:rPr lang="en-US" dirty="0" smtClean="0"/>
              <a:t>An investor who intends to hold an individual bond to maturity can ignore all price changes that would affect selling the bond on the secondary market. Barring default, the investor will receive the face value at maturity.</a:t>
            </a:r>
          </a:p>
          <a:p>
            <a:pPr marL="177845" indent="-118563">
              <a:lnSpc>
                <a:spcPct val="90000"/>
              </a:lnSpc>
              <a:buFont typeface="Wingdings" pitchFamily="2" charset="2"/>
              <a:buChar char="§"/>
            </a:pPr>
            <a:r>
              <a:rPr lang="en-US" dirty="0" smtClean="0"/>
              <a:t>But mutual fund managers — and investors in those funds — know that several factors determine a bond’s value; its price can be very volatile when interest rates change. Its true value is a function of a combination of factors: </a:t>
            </a:r>
          </a:p>
          <a:p>
            <a:pPr marL="592817" lvl="1" indent="-118563">
              <a:lnSpc>
                <a:spcPct val="90000"/>
              </a:lnSpc>
              <a:buFont typeface="Arial" pitchFamily="34" charset="0"/>
              <a:buChar char="–"/>
            </a:pPr>
            <a:r>
              <a:rPr lang="en-US" dirty="0" smtClean="0"/>
              <a:t>Par value: the original price per bond, typically $1,000</a:t>
            </a:r>
          </a:p>
          <a:p>
            <a:pPr marL="592817" lvl="1" indent="-118563">
              <a:lnSpc>
                <a:spcPct val="90000"/>
              </a:lnSpc>
              <a:buFont typeface="Arial" pitchFamily="34" charset="0"/>
              <a:buChar char="–"/>
            </a:pPr>
            <a:r>
              <a:rPr lang="en-US" dirty="0" smtClean="0"/>
              <a:t>Coupon: the stated annual interest rate to be paid to the bondholder</a:t>
            </a:r>
          </a:p>
          <a:p>
            <a:pPr marL="592817" lvl="1" indent="-118563">
              <a:lnSpc>
                <a:spcPct val="90000"/>
              </a:lnSpc>
              <a:buFont typeface="Arial" pitchFamily="34" charset="0"/>
              <a:buChar char="–"/>
            </a:pPr>
            <a:r>
              <a:rPr lang="en-US" dirty="0" smtClean="0"/>
              <a:t>Years to maturity: the number of years left until maturity</a:t>
            </a:r>
          </a:p>
          <a:p>
            <a:pPr marL="592817" lvl="1" indent="-118563">
              <a:lnSpc>
                <a:spcPct val="90000"/>
              </a:lnSpc>
              <a:buFont typeface="Arial" pitchFamily="34" charset="0"/>
              <a:buChar char="–"/>
            </a:pPr>
            <a:r>
              <a:rPr lang="en-US" dirty="0" smtClean="0"/>
              <a:t>Credit rating: the third-party rating indicating the likelihood that interest and principal will be paid on time</a:t>
            </a:r>
          </a:p>
          <a:p>
            <a:pPr marL="592817" lvl="1" indent="-118563">
              <a:lnSpc>
                <a:spcPct val="90000"/>
              </a:lnSpc>
              <a:buFont typeface="Arial" pitchFamily="34" charset="0"/>
              <a:buChar char="–"/>
            </a:pPr>
            <a:r>
              <a:rPr lang="en-US" dirty="0" smtClean="0"/>
              <a:t>Prevailing level of market interest rate: the current interest rate offered on a similar bond </a:t>
            </a:r>
          </a:p>
          <a:p>
            <a:endParaRPr lang="en-US" dirty="0" smtClean="0"/>
          </a:p>
          <a:p>
            <a:pPr marL="228600" indent="-228600">
              <a:buFont typeface="Wingdings" pitchFamily="2" charset="2"/>
              <a:buChar char="§"/>
            </a:pPr>
            <a:endParaRPr lang="en-US" sz="1100" dirty="0" smtClean="0"/>
          </a:p>
        </p:txBody>
      </p:sp>
      <p:sp>
        <p:nvSpPr>
          <p:cNvPr id="4" name="Slide Number Placeholder 3"/>
          <p:cNvSpPr>
            <a:spLocks noGrp="1"/>
          </p:cNvSpPr>
          <p:nvPr>
            <p:ph type="sldNum" sz="quarter" idx="10"/>
          </p:nvPr>
        </p:nvSpPr>
        <p:spPr/>
        <p:txBody>
          <a:bodyPr/>
          <a:lstStyle/>
          <a:p>
            <a:pPr>
              <a:defRPr/>
            </a:pPr>
            <a:fld id="{0A5360C5-2178-A347-BF43-E08DAD5F9647}" type="slidenum">
              <a:rPr lang="en-GB" smtClean="0"/>
              <a:pPr>
                <a:defRPr/>
              </a:pPr>
              <a:t>10</a:t>
            </a:fld>
            <a:endParaRPr lang="en-GB"/>
          </a:p>
        </p:txBody>
      </p:sp>
    </p:spTree>
    <p:extLst>
      <p:ext uri="{BB962C8B-B14F-4D97-AF65-F5344CB8AC3E}">
        <p14:creationId xmlns:p14="http://schemas.microsoft.com/office/powerpoint/2010/main" val="1233642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0816" indent="-120816">
              <a:buFont typeface="Wingdings" pitchFamily="2" charset="2"/>
              <a:buChar char="§"/>
            </a:pPr>
            <a:r>
              <a:rPr lang="en-US" dirty="0" smtClean="0"/>
              <a:t>The primary reasons investors buy bonds.</a:t>
            </a:r>
          </a:p>
          <a:p>
            <a:pPr marL="711380" lvl="1" indent="-237127">
              <a:buFont typeface="Arial" pitchFamily="34" charset="0"/>
              <a:buChar char="–"/>
            </a:pPr>
            <a:r>
              <a:rPr lang="en-US" dirty="0" smtClean="0"/>
              <a:t>To preserve capital</a:t>
            </a:r>
          </a:p>
          <a:p>
            <a:pPr marL="711380" lvl="1" indent="-237127">
              <a:buFont typeface="Arial" pitchFamily="34" charset="0"/>
              <a:buChar char="–"/>
            </a:pPr>
            <a:r>
              <a:rPr lang="en-US" dirty="0" smtClean="0"/>
              <a:t>To generate a predictable income stream, and in the case of municipal bonds, income that has favorable tax consequences</a:t>
            </a:r>
          </a:p>
          <a:p>
            <a:pPr marL="711380" lvl="1" indent="-237127">
              <a:buFont typeface="Arial" pitchFamily="34" charset="0"/>
              <a:buChar char="–"/>
            </a:pPr>
            <a:r>
              <a:rPr lang="en-US" dirty="0" smtClean="0"/>
              <a:t>To diversify overall portfolio holdings — conservative investors tend to own a larger proportion of fixed income securities</a:t>
            </a:r>
          </a:p>
          <a:p>
            <a:pPr marL="711380" lvl="1" indent="-237127">
              <a:buFont typeface="Arial" pitchFamily="34" charset="0"/>
              <a:buChar char="–"/>
            </a:pPr>
            <a:r>
              <a:rPr lang="en-US" dirty="0" smtClean="0"/>
              <a:t>To take advantage of unique opportunities in certain fixed income sectors both domestically and abroad</a:t>
            </a:r>
          </a:p>
          <a:p>
            <a:pPr marL="118563" indent="-118563">
              <a:lnSpc>
                <a:spcPct val="90000"/>
              </a:lnSpc>
              <a:buFont typeface="Wingdings" pitchFamily="2" charset="2"/>
              <a:buChar char="§"/>
            </a:pPr>
            <a:r>
              <a:rPr lang="en-US" dirty="0" smtClean="0"/>
              <a:t>The interest bonds pay can be fixed (the same amount every pay period) or it can be floating or even payable at maturity. Most debt securities carry an interest rate that stays fixed until maturity and is a percentage of the face (principal) amount. Typically, investors receive interest payments semi-annually.</a:t>
            </a:r>
          </a:p>
          <a:p>
            <a:pPr marL="592817" lvl="1" indent="-118563">
              <a:lnSpc>
                <a:spcPct val="90000"/>
              </a:lnSpc>
              <a:buFont typeface="Arial" pitchFamily="34" charset="0"/>
              <a:buChar char="–"/>
            </a:pPr>
            <a:r>
              <a:rPr lang="en-US" dirty="0" smtClean="0"/>
              <a:t>For example, a $1,000 bond with an 8% interest rate will pay investors $80 a year, in payments of $40 every six months. When the bond matures, investors receive the full face amount of the bond: $1,000.</a:t>
            </a:r>
          </a:p>
          <a:p>
            <a:pPr marL="118563" indent="-118563">
              <a:lnSpc>
                <a:spcPct val="90000"/>
              </a:lnSpc>
              <a:buFont typeface="Wingdings" pitchFamily="2" charset="2"/>
              <a:buChar char="§"/>
            </a:pPr>
            <a:r>
              <a:rPr lang="en-US" dirty="0" smtClean="0"/>
              <a:t>In a portfolio setting, bonds are considered less risky than stocks because historically bond prices have been more stable, and the bond issuers — or borrowers — promise to repay the debt to bondholders at maturity. That promise is generally kept unless the issuer falls on hard times.</a:t>
            </a:r>
          </a:p>
        </p:txBody>
      </p:sp>
      <p:sp>
        <p:nvSpPr>
          <p:cNvPr id="4" name="Slide Number Placeholder 3"/>
          <p:cNvSpPr>
            <a:spLocks noGrp="1"/>
          </p:cNvSpPr>
          <p:nvPr>
            <p:ph type="sldNum" sz="quarter" idx="10"/>
          </p:nvPr>
        </p:nvSpPr>
        <p:spPr/>
        <p:txBody>
          <a:bodyPr/>
          <a:lstStyle/>
          <a:p>
            <a:pPr>
              <a:defRPr/>
            </a:pPr>
            <a:fld id="{0A5360C5-2178-A347-BF43-E08DAD5F9647}" type="slidenum">
              <a:rPr lang="en-GB" smtClean="0"/>
              <a:pPr>
                <a:defRPr/>
              </a:pPr>
              <a:t>11</a:t>
            </a:fld>
            <a:endParaRPr lang="en-GB"/>
          </a:p>
        </p:txBody>
      </p:sp>
    </p:spTree>
    <p:extLst>
      <p:ext uri="{BB962C8B-B14F-4D97-AF65-F5344CB8AC3E}">
        <p14:creationId xmlns:p14="http://schemas.microsoft.com/office/powerpoint/2010/main" val="1233642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sector of the bond market responds uniquely to market dynamics. </a:t>
            </a:r>
          </a:p>
          <a:p>
            <a:r>
              <a:rPr lang="en-US" dirty="0" smtClean="0"/>
              <a:t>This chart from our </a:t>
            </a:r>
            <a:r>
              <a:rPr lang="en-US" i="1" dirty="0" smtClean="0"/>
              <a:t>Guide to the Markets </a:t>
            </a:r>
            <a:r>
              <a:rPr lang="en-US" dirty="0" smtClean="0"/>
              <a:t>really helps illustrate that. For example, the U.S. Treasury market, represented here by the purple color, is considered a core building block. But as interest rates have fallen, investors have sought higher income in other market sectors, particularly in the high yield and emerging market debt markets where returns have been very lofty over the past couple of years.</a:t>
            </a:r>
          </a:p>
        </p:txBody>
      </p:sp>
      <p:sp>
        <p:nvSpPr>
          <p:cNvPr id="4" name="Slide Number Placeholder 3"/>
          <p:cNvSpPr>
            <a:spLocks noGrp="1"/>
          </p:cNvSpPr>
          <p:nvPr>
            <p:ph type="sldNum" sz="quarter" idx="10"/>
          </p:nvPr>
        </p:nvSpPr>
        <p:spPr/>
        <p:txBody>
          <a:bodyPr/>
          <a:lstStyle/>
          <a:p>
            <a:pPr>
              <a:defRPr/>
            </a:pPr>
            <a:fld id="{0A5360C5-2178-A347-BF43-E08DAD5F9647}" type="slidenum">
              <a:rPr lang="en-GB" smtClean="0"/>
              <a:pPr>
                <a:defRPr/>
              </a:pPr>
              <a:t>12</a:t>
            </a:fld>
            <a:endParaRPr lang="en-GB"/>
          </a:p>
        </p:txBody>
      </p:sp>
    </p:spTree>
    <p:extLst>
      <p:ext uri="{BB962C8B-B14F-4D97-AF65-F5344CB8AC3E}">
        <p14:creationId xmlns:p14="http://schemas.microsoft.com/office/powerpoint/2010/main" val="1233642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8563" indent="-118563">
              <a:buFont typeface="Wingdings" pitchFamily="2" charset="2"/>
              <a:buChar char="§"/>
            </a:pPr>
            <a:r>
              <a:rPr lang="en-US" dirty="0" smtClean="0"/>
              <a:t>If we consider the current market, you can get a sense for the challenge income investors face today.</a:t>
            </a:r>
          </a:p>
          <a:p>
            <a:pPr marL="118563" indent="-118563">
              <a:buFont typeface="Wingdings" pitchFamily="2" charset="2"/>
              <a:buChar char="§"/>
            </a:pPr>
            <a:r>
              <a:rPr lang="en-US" dirty="0" smtClean="0"/>
              <a:t>The Fed has kept rates very low to stimulate the economy, resulting in historically low yields on cash instruments and traditional fixed income.</a:t>
            </a:r>
          </a:p>
          <a:p>
            <a:pPr marL="118563" indent="-118563">
              <a:buFont typeface="Wingdings" pitchFamily="2" charset="2"/>
              <a:buChar char="§"/>
            </a:pPr>
            <a:r>
              <a:rPr lang="en-US" dirty="0" smtClean="0"/>
              <a:t>If you’re a business looking to the capital markets for funding, a low-interest rate environment is ideal; if you’re an investor, though, it makes for a less than desirable return. For example, just five years ago, the annual income generated by a $100,000 six-month CD was roughly $5,000, whereas today it is a small fraction of that, and well lower than the inflation rate.</a:t>
            </a:r>
          </a:p>
          <a:p>
            <a:pPr marL="118563" indent="-118563">
              <a:buFont typeface="Wingdings" pitchFamily="2" charset="2"/>
              <a:buChar char="§"/>
            </a:pPr>
            <a:r>
              <a:rPr lang="en-US" dirty="0" smtClean="0"/>
              <a:t>Furthermore, if interest rates ultimately rise, as widely expected, bond holders can get hurt.</a:t>
            </a:r>
          </a:p>
        </p:txBody>
      </p:sp>
      <p:sp>
        <p:nvSpPr>
          <p:cNvPr id="4" name="Slide Number Placeholder 3"/>
          <p:cNvSpPr>
            <a:spLocks noGrp="1"/>
          </p:cNvSpPr>
          <p:nvPr>
            <p:ph type="sldNum" sz="quarter" idx="10"/>
          </p:nvPr>
        </p:nvSpPr>
        <p:spPr/>
        <p:txBody>
          <a:bodyPr/>
          <a:lstStyle/>
          <a:p>
            <a:pPr>
              <a:defRPr/>
            </a:pPr>
            <a:fld id="{0A5360C5-2178-A347-BF43-E08DAD5F9647}" type="slidenum">
              <a:rPr lang="en-GB" smtClean="0"/>
              <a:pPr>
                <a:defRPr/>
              </a:pPr>
              <a:t>13</a:t>
            </a:fld>
            <a:endParaRPr lang="en-GB"/>
          </a:p>
        </p:txBody>
      </p:sp>
    </p:spTree>
    <p:extLst>
      <p:ext uri="{BB962C8B-B14F-4D97-AF65-F5344CB8AC3E}">
        <p14:creationId xmlns:p14="http://schemas.microsoft.com/office/powerpoint/2010/main" val="1233642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r>
              <a:rPr lang="en-US" dirty="0" smtClean="0"/>
              <a:t>One could argue that the capital markets in the United States are successful because they are so well regulated. That hasn’t always been the case in our country — or others for that matter; it’s definitely a subject worthy of further discussion. </a:t>
            </a:r>
          </a:p>
          <a:p>
            <a:pPr marL="171450" indent="-171450">
              <a:buFont typeface="Wingdings" pitchFamily="2" charset="2"/>
              <a:buChar char="§"/>
            </a:pPr>
            <a:r>
              <a:rPr lang="en-US" dirty="0" smtClean="0"/>
              <a:t>At the federal level, the SEC is the primary regulator; its mission is to protect investors; maintain fair, orderly, and efficient markets; and facilitate capital formation. It oversees the key participants in the securities world, including securities exchanges, securities brokers and dealers, investment advisors, and mutual funds. Here, the SEC is concerned primarily with promoting the disclosure of important market-related information, maintaining fair dealing, and protecting against fraud.</a:t>
            </a:r>
          </a:p>
          <a:p>
            <a:pPr marL="171450" indent="-171450">
              <a:buFont typeface="Wingdings" pitchFamily="2" charset="2"/>
              <a:buChar char="§"/>
            </a:pPr>
            <a:r>
              <a:rPr lang="en-US" dirty="0" smtClean="0"/>
              <a:t>As you know, there are many other regulators — at the federal and state levels — with different jurisdictions that oversee insurance companies, banks, savings and loans, credit unions, brokerage firms, etc.</a:t>
            </a:r>
          </a:p>
          <a:p>
            <a:pPr marL="171450" indent="-171450">
              <a:buFont typeface="Wingdings" pitchFamily="2" charset="2"/>
              <a:buChar char="§"/>
            </a:pPr>
            <a:r>
              <a:rPr lang="en-US" dirty="0" smtClean="0"/>
              <a:t>The alphabet soup of regulators includes the Office of the Comptroller of the Currency, the Federal Reserve, the Federal Deposit Insurance Corporation, National Credit Union Administration, Commodities Futures Trading Commission, Financial Industry Regulatory Authority (FINRA), along with state insurance and securities regulators.</a:t>
            </a:r>
            <a:endParaRPr lang="en-US" dirty="0"/>
          </a:p>
        </p:txBody>
      </p:sp>
      <p:sp>
        <p:nvSpPr>
          <p:cNvPr id="4" name="Slide Number Placeholder 3"/>
          <p:cNvSpPr>
            <a:spLocks noGrp="1"/>
          </p:cNvSpPr>
          <p:nvPr>
            <p:ph type="sldNum" sz="quarter" idx="10"/>
          </p:nvPr>
        </p:nvSpPr>
        <p:spPr/>
        <p:txBody>
          <a:bodyPr/>
          <a:lstStyle/>
          <a:p>
            <a:pPr>
              <a:defRPr/>
            </a:pPr>
            <a:fld id="{0A5360C5-2178-A347-BF43-E08DAD5F9647}" type="slidenum">
              <a:rPr lang="en-GB" smtClean="0"/>
              <a:pPr>
                <a:defRPr/>
              </a:pPr>
              <a:t>14</a:t>
            </a:fld>
            <a:endParaRPr lang="en-GB"/>
          </a:p>
        </p:txBody>
      </p:sp>
    </p:spTree>
    <p:extLst>
      <p:ext uri="{BB962C8B-B14F-4D97-AF65-F5344CB8AC3E}">
        <p14:creationId xmlns:p14="http://schemas.microsoft.com/office/powerpoint/2010/main" val="1233642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r>
              <a:rPr lang="en-US" dirty="0" smtClean="0"/>
              <a:t>Finally, I think it’s only fitting to conclude our discussion about the capital markets with one last slide from our </a:t>
            </a:r>
            <a:r>
              <a:rPr lang="en-US" i="1" dirty="0" smtClean="0"/>
              <a:t>Guide to the Markets </a:t>
            </a:r>
            <a:r>
              <a:rPr lang="en-US" dirty="0" smtClean="0"/>
              <a:t>publication.</a:t>
            </a:r>
          </a:p>
          <a:p>
            <a:pPr marL="171450" indent="-171450">
              <a:buFont typeface="Wingdings" pitchFamily="2" charset="2"/>
              <a:buChar char="§"/>
            </a:pPr>
            <a:r>
              <a:rPr lang="en-US" dirty="0" smtClean="0"/>
              <a:t>As we’ve discussed today, the capital markets afford access to a large — </a:t>
            </a:r>
            <a:r>
              <a:rPr lang="en-US" i="1" dirty="0" smtClean="0"/>
              <a:t>and growing</a:t>
            </a:r>
            <a:r>
              <a:rPr lang="en-US" dirty="0" smtClean="0"/>
              <a:t> — number of investment choices, all of which help fund growth and expansion of the global economy.</a:t>
            </a:r>
          </a:p>
          <a:p>
            <a:pPr marL="171450" indent="-171450">
              <a:buFont typeface="Wingdings" pitchFamily="2" charset="2"/>
              <a:buChar char="§"/>
            </a:pPr>
            <a:r>
              <a:rPr lang="en-US" dirty="0" smtClean="0"/>
              <a:t>From an investment perspective, the most effective way to get the most from the world’s capital markets is to own a diversified blend of assets: To achieve meaningful diversification, investors should invest across traditional and alternative asset classes, incorporate developed and emerging markets equity, fixed income and currency exposure to their overall long-term portfolios. </a:t>
            </a:r>
          </a:p>
          <a:p>
            <a:pPr marL="171450" indent="-171450">
              <a:buFont typeface="Wingdings" pitchFamily="2" charset="2"/>
              <a:buChar char="§"/>
            </a:pPr>
            <a:r>
              <a:rPr lang="en-US" dirty="0" smtClean="0"/>
              <a:t>This multi-colored chart demonstrates that because asset classes don’t move in lockstep, being appropriately diversified across a broader opportunity set can help reduce volatility and increase long-term returns. Here, we’ve tracked the performance of the “asset allocation” portfolio in this chart</a:t>
            </a:r>
            <a:r>
              <a:rPr lang="en-US" smtClean="0"/>
              <a:t>. This </a:t>
            </a:r>
            <a:r>
              <a:rPr lang="en-US" dirty="0" smtClean="0"/>
              <a:t>hypothetical portfolio would have returned 74% over the past 10 years, while the S&amp;P 500 returned only 33% over the same period. </a:t>
            </a:r>
          </a:p>
        </p:txBody>
      </p:sp>
      <p:sp>
        <p:nvSpPr>
          <p:cNvPr id="4" name="Slide Number Placeholder 3"/>
          <p:cNvSpPr>
            <a:spLocks noGrp="1"/>
          </p:cNvSpPr>
          <p:nvPr>
            <p:ph type="sldNum" sz="quarter" idx="10"/>
          </p:nvPr>
        </p:nvSpPr>
        <p:spPr/>
        <p:txBody>
          <a:bodyPr/>
          <a:lstStyle/>
          <a:p>
            <a:pPr>
              <a:defRPr/>
            </a:pPr>
            <a:fld id="{0A5360C5-2178-A347-BF43-E08DAD5F9647}" type="slidenum">
              <a:rPr lang="en-GB" smtClean="0"/>
              <a:pPr>
                <a:defRPr/>
              </a:pPr>
              <a:t>15</a:t>
            </a:fld>
            <a:endParaRPr lang="en-GB"/>
          </a:p>
        </p:txBody>
      </p:sp>
    </p:spTree>
    <p:extLst>
      <p:ext uri="{BB962C8B-B14F-4D97-AF65-F5344CB8AC3E}">
        <p14:creationId xmlns:p14="http://schemas.microsoft.com/office/powerpoint/2010/main" val="2872406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endParaRPr lang="en-US" sz="1000" dirty="0" smtClean="0">
              <a:latin typeface="Arial" charset="0"/>
            </a:endParaRPr>
          </a:p>
        </p:txBody>
      </p:sp>
      <p:sp>
        <p:nvSpPr>
          <p:cNvPr id="4" name="Slide Number Placeholder 3"/>
          <p:cNvSpPr>
            <a:spLocks noGrp="1"/>
          </p:cNvSpPr>
          <p:nvPr>
            <p:ph type="sldNum" sz="quarter" idx="10"/>
          </p:nvPr>
        </p:nvSpPr>
        <p:spPr/>
        <p:txBody>
          <a:bodyPr/>
          <a:lstStyle/>
          <a:p>
            <a:pPr>
              <a:defRPr/>
            </a:pPr>
            <a:fld id="{0A5360C5-2178-A347-BF43-E08DAD5F9647}" type="slidenum">
              <a:rPr lang="en-GB" smtClean="0"/>
              <a:pPr>
                <a:defRPr/>
              </a:pPr>
              <a:t>16</a:t>
            </a:fld>
            <a:endParaRPr lang="en-GB"/>
          </a:p>
        </p:txBody>
      </p:sp>
    </p:spTree>
    <p:extLst>
      <p:ext uri="{BB962C8B-B14F-4D97-AF65-F5344CB8AC3E}">
        <p14:creationId xmlns:p14="http://schemas.microsoft.com/office/powerpoint/2010/main" val="704487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696913"/>
            <a:ext cx="4511675" cy="34861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17</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r>
              <a:rPr lang="en-US" dirty="0" smtClean="0"/>
              <a:t>Do any of you remember the simple, low-tech game of pick-up sticks? Once the sticks are released in random disarray on a tabletop, the goal is to remove a stick from the pile without disturbing the remaining ones. The game is over when the last stick is removed and the player with the most sticks wins.</a:t>
            </a:r>
          </a:p>
          <a:p>
            <a:pPr marL="171450" indent="-171450">
              <a:buFont typeface="Wingdings" pitchFamily="2" charset="2"/>
              <a:buChar char="§"/>
            </a:pPr>
            <a:r>
              <a:rPr lang="en-US" dirty="0" smtClean="0"/>
              <a:t>Most kids today would think it’s kind of boring, but for me, it’s a good metaphor for the interconnectedness and ordered chaos of our constantly changing financial markets. </a:t>
            </a:r>
          </a:p>
          <a:p>
            <a:pPr marL="171450" indent="-171450">
              <a:buFont typeface="Wingdings" pitchFamily="2" charset="2"/>
              <a:buChar char="§"/>
            </a:pPr>
            <a:r>
              <a:rPr lang="en-US" dirty="0" smtClean="0"/>
              <a:t>Throughout history, human beings have formed “markets” to sell goods and services to willing buyers. The U.S. economic system — and those of most countries throughout the world — is a colossal market encompassing many moving parts and different kinds of participants; the capital markets reside within this broad framework.</a:t>
            </a:r>
          </a:p>
        </p:txBody>
      </p:sp>
      <p:sp>
        <p:nvSpPr>
          <p:cNvPr id="4" name="Slide Number Placeholder 3"/>
          <p:cNvSpPr>
            <a:spLocks noGrp="1"/>
          </p:cNvSpPr>
          <p:nvPr>
            <p:ph type="sldNum" sz="quarter" idx="10"/>
          </p:nvPr>
        </p:nvSpPr>
        <p:spPr/>
        <p:txBody>
          <a:bodyPr/>
          <a:lstStyle/>
          <a:p>
            <a:pPr>
              <a:defRPr/>
            </a:pPr>
            <a:fld id="{0A5360C5-2178-A347-BF43-E08DAD5F9647}" type="slidenum">
              <a:rPr lang="en-GB" smtClean="0"/>
              <a:pPr>
                <a:defRPr/>
              </a:pPr>
              <a:t>1</a:t>
            </a:fld>
            <a:endParaRPr lang="en-GB"/>
          </a:p>
        </p:txBody>
      </p:sp>
    </p:spTree>
    <p:extLst>
      <p:ext uri="{BB962C8B-B14F-4D97-AF65-F5344CB8AC3E}">
        <p14:creationId xmlns:p14="http://schemas.microsoft.com/office/powerpoint/2010/main" val="1469970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r>
              <a:rPr lang="en-US" dirty="0" smtClean="0"/>
              <a:t>From labor and agricultural markets to small businesses, large corporations, the Federal Reserve System and government — these components interact in complex ways. </a:t>
            </a:r>
          </a:p>
          <a:p>
            <a:pPr marL="171450" indent="-171450">
              <a:buFont typeface="Wingdings" pitchFamily="2" charset="2"/>
              <a:buChar char="§"/>
            </a:pPr>
            <a:r>
              <a:rPr lang="en-US" dirty="0" smtClean="0"/>
              <a:t>It’s nearly impossible to consider one component without taking into account the way it involves many others; sort of like the game of pick-up sticks.</a:t>
            </a:r>
          </a:p>
          <a:p>
            <a:pPr marL="171450" indent="-171450">
              <a:buFont typeface="Wingdings" pitchFamily="2" charset="2"/>
              <a:buChar char="§"/>
            </a:pPr>
            <a:r>
              <a:rPr lang="en-US" dirty="0" smtClean="0"/>
              <a:t>Take the Federal Reserve, for example. The “Fed," is our country’s central bank, and was created in 1913 to provide a safe and stable monetary and financial system. Its mission is to help foster a healthy economy — which benefits everyone: employers, employees, investors, borrowers, lenders, governments. </a:t>
            </a:r>
          </a:p>
          <a:p>
            <a:pPr marL="171450" indent="-171450">
              <a:buFont typeface="Wingdings" pitchFamily="2" charset="2"/>
              <a:buChar char="§"/>
            </a:pPr>
            <a:r>
              <a:rPr lang="en-US" dirty="0" smtClean="0"/>
              <a:t>The Fed’s policies impact things like employment climate, interest and borrowing rates, and supervising and regulating financial institutions. So, when the Fed makes a move — raising or lowering interest </a:t>
            </a:r>
            <a:r>
              <a:rPr lang="en-US" dirty="0"/>
              <a:t>rates, for </a:t>
            </a:r>
            <a:r>
              <a:rPr lang="en-US" dirty="0" smtClean="0"/>
              <a:t>example — its decisions impact the way individuals, companies and governments borrow and lend money, and influence the returns investors earn on their assets.</a:t>
            </a:r>
          </a:p>
        </p:txBody>
      </p:sp>
      <p:sp>
        <p:nvSpPr>
          <p:cNvPr id="4" name="Slide Number Placeholder 3"/>
          <p:cNvSpPr>
            <a:spLocks noGrp="1"/>
          </p:cNvSpPr>
          <p:nvPr>
            <p:ph type="sldNum" sz="quarter" idx="10"/>
          </p:nvPr>
        </p:nvSpPr>
        <p:spPr/>
        <p:txBody>
          <a:bodyPr/>
          <a:lstStyle/>
          <a:p>
            <a:pPr>
              <a:defRPr/>
            </a:pPr>
            <a:fld id="{0A5360C5-2178-A347-BF43-E08DAD5F9647}" type="slidenum">
              <a:rPr lang="en-GB" smtClean="0"/>
              <a:pPr>
                <a:defRPr/>
              </a:pPr>
              <a:t>2</a:t>
            </a:fld>
            <a:endParaRPr lang="en-GB"/>
          </a:p>
        </p:txBody>
      </p:sp>
    </p:spTree>
    <p:extLst>
      <p:ext uri="{BB962C8B-B14F-4D97-AF65-F5344CB8AC3E}">
        <p14:creationId xmlns:p14="http://schemas.microsoft.com/office/powerpoint/2010/main" val="1233642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r>
              <a:rPr lang="en-US" dirty="0"/>
              <a:t>But we don’t have enough time today to explore the broad U.S. economic structure. In the context of our discussion, capital describes the funding needs of businesses and governments that help them grow and expand. </a:t>
            </a:r>
          </a:p>
          <a:p>
            <a:pPr marL="171450" indent="-171450">
              <a:buFont typeface="Wingdings" pitchFamily="2" charset="2"/>
              <a:buChar char="§"/>
            </a:pPr>
            <a:r>
              <a:rPr lang="en-US" dirty="0" smtClean="0"/>
              <a:t>It is </a:t>
            </a:r>
            <a:r>
              <a:rPr lang="en-US" dirty="0"/>
              <a:t>the capital markets that help raise these funds for businesses by selling investment </a:t>
            </a:r>
            <a:r>
              <a:rPr lang="en-US" dirty="0" smtClean="0"/>
              <a:t>instruments — </a:t>
            </a:r>
            <a:r>
              <a:rPr lang="en-US" dirty="0"/>
              <a:t>stocks and </a:t>
            </a:r>
            <a:r>
              <a:rPr lang="en-US" dirty="0" smtClean="0"/>
              <a:t>bonds — </a:t>
            </a:r>
            <a:r>
              <a:rPr lang="en-US" dirty="0"/>
              <a:t>to investors. </a:t>
            </a:r>
          </a:p>
          <a:p>
            <a:pPr marL="171450" indent="-171450">
              <a:buFont typeface="Wingdings" pitchFamily="2" charset="2"/>
              <a:buChar char="§"/>
            </a:pPr>
            <a:r>
              <a:rPr lang="en-US" dirty="0"/>
              <a:t>Capital markets refer to a virtual marketplace in which capital-raising transactions take place and where stocks and bonds are traded. </a:t>
            </a:r>
          </a:p>
          <a:p>
            <a:pPr marL="171450" indent="-171450">
              <a:buFont typeface="Wingdings" pitchFamily="2" charset="2"/>
              <a:buChar char="§"/>
            </a:pPr>
            <a:r>
              <a:rPr lang="en-US" dirty="0"/>
              <a:t>These markets also provide liquidity, enabling investors to convert assets into cash easily without disrupting the markets. This efficiency also allows corporations and government agencies to readily raise long-term capital at fair prices.</a:t>
            </a:r>
          </a:p>
          <a:p>
            <a:pPr marL="171450" indent="-171450">
              <a:buFont typeface="Wingdings" pitchFamily="2" charset="2"/>
              <a:buChar char="§"/>
            </a:pPr>
            <a:r>
              <a:rPr lang="en-US" dirty="0"/>
              <a:t>Why is that important?  Because a high level of liquidity is an essential ingredient for an effective and efficient market.</a:t>
            </a:r>
          </a:p>
          <a:p>
            <a:pPr marL="628650" lvl="1" indent="-171450">
              <a:buFont typeface="Arial" pitchFamily="34" charset="0"/>
              <a:buChar char="−"/>
            </a:pPr>
            <a:r>
              <a:rPr lang="en-US" dirty="0"/>
              <a:t>You may recall that, at the beginning of the global financial crisis, a number of companies found themselves in a liquidity crisis. Investors had lost confidence in the value of certain </a:t>
            </a:r>
            <a:r>
              <a:rPr lang="en-US" dirty="0" smtClean="0"/>
              <a:t>securities, </a:t>
            </a:r>
            <a:r>
              <a:rPr lang="en-US" dirty="0"/>
              <a:t>and there were fewer buyers than there were sellers. Many traders had to sell these illiquid assets at a loss.  </a:t>
            </a:r>
          </a:p>
        </p:txBody>
      </p:sp>
      <p:sp>
        <p:nvSpPr>
          <p:cNvPr id="4" name="Slide Number Placeholder 3"/>
          <p:cNvSpPr>
            <a:spLocks noGrp="1"/>
          </p:cNvSpPr>
          <p:nvPr>
            <p:ph type="sldNum" sz="quarter" idx="10"/>
          </p:nvPr>
        </p:nvSpPr>
        <p:spPr/>
        <p:txBody>
          <a:bodyPr/>
          <a:lstStyle/>
          <a:p>
            <a:pPr>
              <a:defRPr/>
            </a:pPr>
            <a:fld id="{0A5360C5-2178-A347-BF43-E08DAD5F9647}" type="slidenum">
              <a:rPr lang="en-GB" smtClean="0"/>
              <a:pPr>
                <a:defRPr/>
              </a:pPr>
              <a:t>3</a:t>
            </a:fld>
            <a:endParaRPr lang="en-GB"/>
          </a:p>
        </p:txBody>
      </p:sp>
    </p:spTree>
    <p:extLst>
      <p:ext uri="{BB962C8B-B14F-4D97-AF65-F5344CB8AC3E}">
        <p14:creationId xmlns:p14="http://schemas.microsoft.com/office/powerpoint/2010/main" val="3570944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r>
              <a:rPr lang="en-US" dirty="0" smtClean="0"/>
              <a:t>In the U.S., the capital markets are the lifeblood of capitalism and perform two important roles that are vital to economic development. </a:t>
            </a:r>
          </a:p>
          <a:p>
            <a:pPr marL="628650" lvl="1" indent="-171450">
              <a:buFont typeface="Arial" pitchFamily="34" charset="0"/>
              <a:buChar char="−"/>
            </a:pPr>
            <a:r>
              <a:rPr lang="en-US" dirty="0" smtClean="0"/>
              <a:t>The stock and bond markets serve as the conduit to match those who have capital with those who seek it. Those who seek capital — business and governments — use it to grow and expand, which helps create jobs and provides other benefits to the U.S. economy. </a:t>
            </a:r>
          </a:p>
          <a:p>
            <a:pPr marL="628650" lvl="1" indent="-171450">
              <a:buFont typeface="Arial" pitchFamily="34" charset="0"/>
              <a:buChar char="−"/>
            </a:pPr>
            <a:r>
              <a:rPr lang="en-US" dirty="0" smtClean="0"/>
              <a:t>The capital markets play an important role in the lives of investors by providing a source of income and capital appreciation; when the securities appreciate in value, investors’ wealth increases.</a:t>
            </a:r>
          </a:p>
          <a:p>
            <a:pPr marL="171450" indent="-171450">
              <a:buFont typeface="Wingdings" pitchFamily="2" charset="2"/>
              <a:buChar char="§"/>
            </a:pPr>
            <a:r>
              <a:rPr lang="en-US" dirty="0" smtClean="0"/>
              <a:t>The stock and bond markets also benefit investors by helping them achieve long-term financial goals, such as buying a home or funding retirement and education objectives.</a:t>
            </a:r>
          </a:p>
          <a:p>
            <a:pPr marL="171450" indent="-171450">
              <a:buFont typeface="Wingdings" pitchFamily="2" charset="2"/>
              <a:buChar char="§"/>
            </a:pPr>
            <a:r>
              <a:rPr lang="en-US" dirty="0" smtClean="0"/>
              <a:t>Let’s take a closer look at each of these markets.</a:t>
            </a:r>
          </a:p>
        </p:txBody>
      </p:sp>
      <p:sp>
        <p:nvSpPr>
          <p:cNvPr id="4" name="Slide Number Placeholder 3"/>
          <p:cNvSpPr>
            <a:spLocks noGrp="1"/>
          </p:cNvSpPr>
          <p:nvPr>
            <p:ph type="sldNum" sz="quarter" idx="10"/>
          </p:nvPr>
        </p:nvSpPr>
        <p:spPr/>
        <p:txBody>
          <a:bodyPr/>
          <a:lstStyle/>
          <a:p>
            <a:pPr>
              <a:defRPr/>
            </a:pPr>
            <a:fld id="{0A5360C5-2178-A347-BF43-E08DAD5F9647}" type="slidenum">
              <a:rPr lang="en-GB" smtClean="0"/>
              <a:pPr>
                <a:defRPr/>
              </a:pPr>
              <a:t>4</a:t>
            </a:fld>
            <a:endParaRPr lang="en-GB"/>
          </a:p>
        </p:txBody>
      </p:sp>
    </p:spTree>
    <p:extLst>
      <p:ext uri="{BB962C8B-B14F-4D97-AF65-F5344CB8AC3E}">
        <p14:creationId xmlns:p14="http://schemas.microsoft.com/office/powerpoint/2010/main" val="3570944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r>
              <a:rPr lang="en-US" dirty="0" smtClean="0"/>
              <a:t>The stock market facilitates the exchange of securities between buyers and sellers. For over 200 years, people have turned to the U.S. stock market for investment purposes. </a:t>
            </a:r>
          </a:p>
          <a:p>
            <a:pPr marL="171450" indent="-171450">
              <a:buFont typeface="Wingdings" pitchFamily="2" charset="2"/>
              <a:buChar char="§"/>
            </a:pPr>
            <a:r>
              <a:rPr lang="en-US" dirty="0" smtClean="0"/>
              <a:t>Corporations look to the stock market to raise money to help them run and grow their business.  </a:t>
            </a:r>
          </a:p>
          <a:p>
            <a:pPr marL="171450" indent="-171450">
              <a:buFont typeface="Wingdings" pitchFamily="2" charset="2"/>
              <a:buChar char="§"/>
            </a:pPr>
            <a:r>
              <a:rPr lang="en-US" dirty="0" smtClean="0"/>
              <a:t>A company’s equity securities are created in the </a:t>
            </a:r>
            <a:r>
              <a:rPr lang="en-US" b="1" dirty="0" smtClean="0"/>
              <a:t>primary market </a:t>
            </a:r>
            <a:r>
              <a:rPr lang="en-US" dirty="0" smtClean="0"/>
              <a:t>through what is known as an initial public offering, or IPO — the first sale of stock by a private company to the public. In an IPO, the company, or issuer, obtains the assistance of an underwriting firm that helps determine what type of security to issue (common or preferred), the best offering price and when to bring it to market. You may recall the hubbub when Facebook went public in May of 2012. The IPO was plagued by a series of problems when its exchange, NASDAQ, suffered a computer malfunction during the first hours of offering, leading to tens of millions of dollars in trades being wrongly placed. And its underwriter, Morgan Stanley, faced claims that the initial price was too high and that they had issued too many shares. </a:t>
            </a:r>
          </a:p>
          <a:p>
            <a:pPr marL="171450" indent="-171450">
              <a:buFont typeface="Wingdings" pitchFamily="2" charset="2"/>
              <a:buChar char="§"/>
            </a:pPr>
            <a:r>
              <a:rPr lang="en-US" dirty="0" smtClean="0"/>
              <a:t>Once a company’s shares have been issued, investors may trade the securities among themselves in the </a:t>
            </a:r>
            <a:r>
              <a:rPr lang="en-US" b="1" dirty="0" smtClean="0"/>
              <a:t>secondary market</a:t>
            </a:r>
            <a:r>
              <a:rPr lang="en-US" dirty="0" smtClean="0"/>
              <a:t>. </a:t>
            </a:r>
          </a:p>
        </p:txBody>
      </p:sp>
      <p:sp>
        <p:nvSpPr>
          <p:cNvPr id="4" name="Slide Number Placeholder 3"/>
          <p:cNvSpPr>
            <a:spLocks noGrp="1"/>
          </p:cNvSpPr>
          <p:nvPr>
            <p:ph type="sldNum" sz="quarter" idx="10"/>
          </p:nvPr>
        </p:nvSpPr>
        <p:spPr/>
        <p:txBody>
          <a:bodyPr/>
          <a:lstStyle/>
          <a:p>
            <a:pPr>
              <a:defRPr/>
            </a:pPr>
            <a:fld id="{0A5360C5-2178-A347-BF43-E08DAD5F9647}" type="slidenum">
              <a:rPr lang="en-GB" smtClean="0"/>
              <a:pPr>
                <a:defRPr/>
              </a:pPr>
              <a:t>5</a:t>
            </a:fld>
            <a:endParaRPr lang="en-GB"/>
          </a:p>
        </p:txBody>
      </p:sp>
    </p:spTree>
    <p:extLst>
      <p:ext uri="{BB962C8B-B14F-4D97-AF65-F5344CB8AC3E}">
        <p14:creationId xmlns:p14="http://schemas.microsoft.com/office/powerpoint/2010/main" val="3570944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The location of an exchange refers not so much to a street address but the "place" where its transactions take place. </a:t>
            </a:r>
          </a:p>
          <a:p>
            <a:pPr marL="171450" indent="-171450">
              <a:buFont typeface="Arial" pitchFamily="34" charset="0"/>
              <a:buChar char="•"/>
            </a:pPr>
            <a:r>
              <a:rPr lang="en-US" dirty="0" smtClean="0"/>
              <a:t>The NYSE is an auction market — where the classic images of traders waving their hands and shouting is routine; trades occur on the trading floor in New York City through these traders.</a:t>
            </a:r>
          </a:p>
          <a:p>
            <a:pPr marL="171450" indent="-171450">
              <a:buFont typeface="Arial" pitchFamily="34" charset="0"/>
              <a:buChar char="•"/>
            </a:pPr>
            <a:r>
              <a:rPr lang="en-US" dirty="0" smtClean="0"/>
              <a:t>The NASDAQ, on the other hand, is an electronic network. Trades take place directly between investors and buyers or sellers who are market makers; all the transactions are electronic.</a:t>
            </a:r>
          </a:p>
          <a:p>
            <a:pPr marL="171450" indent="-171450">
              <a:buFont typeface="Arial" pitchFamily="34" charset="0"/>
              <a:buChar char="•"/>
            </a:pPr>
            <a:r>
              <a:rPr lang="en-US" dirty="0" smtClean="0"/>
              <a:t>Today there are tens of thousands of company stocks available for purchase in the U.S. alone.</a:t>
            </a:r>
          </a:p>
        </p:txBody>
      </p:sp>
      <p:sp>
        <p:nvSpPr>
          <p:cNvPr id="4" name="Slide Number Placeholder 3"/>
          <p:cNvSpPr>
            <a:spLocks noGrp="1"/>
          </p:cNvSpPr>
          <p:nvPr>
            <p:ph type="sldNum" sz="quarter" idx="10"/>
          </p:nvPr>
        </p:nvSpPr>
        <p:spPr/>
        <p:txBody>
          <a:bodyPr/>
          <a:lstStyle/>
          <a:p>
            <a:pPr>
              <a:defRPr/>
            </a:pPr>
            <a:fld id="{0A5360C5-2178-A347-BF43-E08DAD5F9647}" type="slidenum">
              <a:rPr lang="en-GB" smtClean="0"/>
              <a:pPr>
                <a:defRPr/>
              </a:pPr>
              <a:t>6</a:t>
            </a:fld>
            <a:endParaRPr lang="en-GB"/>
          </a:p>
        </p:txBody>
      </p:sp>
    </p:spTree>
    <p:extLst>
      <p:ext uri="{BB962C8B-B14F-4D97-AF65-F5344CB8AC3E}">
        <p14:creationId xmlns:p14="http://schemas.microsoft.com/office/powerpoint/2010/main" val="3570944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r>
              <a:rPr lang="en-US" dirty="0" smtClean="0"/>
              <a:t>So how do stocks behave?</a:t>
            </a:r>
          </a:p>
          <a:p>
            <a:pPr marL="171450" indent="-171450">
              <a:buFont typeface="Wingdings" pitchFamily="2" charset="2"/>
              <a:buChar char="§"/>
            </a:pPr>
            <a:r>
              <a:rPr lang="en-US" dirty="0" smtClean="0"/>
              <a:t>This is a slide from our quarterly </a:t>
            </a:r>
            <a:r>
              <a:rPr lang="en-US" i="1" dirty="0" smtClean="0"/>
              <a:t>Guide to the Markets </a:t>
            </a:r>
            <a:r>
              <a:rPr lang="en-US" dirty="0" smtClean="0"/>
              <a:t>publication.</a:t>
            </a:r>
          </a:p>
          <a:p>
            <a:pPr marL="171450" indent="-171450">
              <a:buFont typeface="Wingdings" pitchFamily="2" charset="2"/>
              <a:buChar char="§"/>
            </a:pPr>
            <a:r>
              <a:rPr lang="en-US" dirty="0" smtClean="0"/>
              <a:t>This chart illustrates the range of returns in a single year going back to 1980 for all 500 stocks in the Standard &amp; Poor’s 500 Index. Declines are depicted by the pink dot, and the full-year returns are represented by the grey bar.</a:t>
            </a:r>
          </a:p>
          <a:p>
            <a:pPr marL="171450" indent="-171450">
              <a:buFont typeface="Wingdings" pitchFamily="2" charset="2"/>
              <a:buChar char="§"/>
            </a:pPr>
            <a:r>
              <a:rPr lang="en-US" dirty="0" smtClean="0"/>
              <a:t>In any given year, the range of stock market returns can be very wide; look at 2012, for example, the last bar on our chart. During the course of the year, stock prices moved within a 23-point range; their low point of the year was a negative 10%, but they finished the year up 13%.</a:t>
            </a:r>
          </a:p>
        </p:txBody>
      </p:sp>
      <p:sp>
        <p:nvSpPr>
          <p:cNvPr id="4" name="Slide Number Placeholder 3"/>
          <p:cNvSpPr>
            <a:spLocks noGrp="1"/>
          </p:cNvSpPr>
          <p:nvPr>
            <p:ph type="sldNum" sz="quarter" idx="10"/>
          </p:nvPr>
        </p:nvSpPr>
        <p:spPr/>
        <p:txBody>
          <a:bodyPr/>
          <a:lstStyle/>
          <a:p>
            <a:pPr>
              <a:defRPr/>
            </a:pPr>
            <a:fld id="{0A5360C5-2178-A347-BF43-E08DAD5F9647}" type="slidenum">
              <a:rPr lang="en-GB" smtClean="0"/>
              <a:pPr>
                <a:defRPr/>
              </a:pPr>
              <a:t>7</a:t>
            </a:fld>
            <a:endParaRPr lang="en-GB"/>
          </a:p>
        </p:txBody>
      </p:sp>
    </p:spTree>
    <p:extLst>
      <p:ext uri="{BB962C8B-B14F-4D97-AF65-F5344CB8AC3E}">
        <p14:creationId xmlns:p14="http://schemas.microsoft.com/office/powerpoint/2010/main" val="3570944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r>
              <a:rPr lang="en-US" dirty="0" smtClean="0"/>
              <a:t>In this chart, also from the </a:t>
            </a:r>
            <a:r>
              <a:rPr lang="en-US" i="1" dirty="0" smtClean="0"/>
              <a:t>Guide</a:t>
            </a:r>
            <a:r>
              <a:rPr lang="en-US" dirty="0" smtClean="0"/>
              <a:t>, we illustrate the long-term performance of the Dow Jones Industrial Average — from 1900 through 2012. </a:t>
            </a:r>
          </a:p>
          <a:p>
            <a:pPr marL="171450" indent="-171450">
              <a:buFont typeface="Wingdings" pitchFamily="2" charset="2"/>
              <a:buChar char="§"/>
            </a:pPr>
            <a:r>
              <a:rPr lang="en-US" dirty="0" smtClean="0"/>
              <a:t>So, while stocks may be volatile and unpredictable over the short term, like the wide range of returns we saw on the previous slide, there generally is a pattern to how they behave over the long term.</a:t>
            </a:r>
          </a:p>
        </p:txBody>
      </p:sp>
      <p:sp>
        <p:nvSpPr>
          <p:cNvPr id="4" name="Slide Number Placeholder 3"/>
          <p:cNvSpPr>
            <a:spLocks noGrp="1"/>
          </p:cNvSpPr>
          <p:nvPr>
            <p:ph type="sldNum" sz="quarter" idx="10"/>
          </p:nvPr>
        </p:nvSpPr>
        <p:spPr/>
        <p:txBody>
          <a:bodyPr/>
          <a:lstStyle/>
          <a:p>
            <a:pPr>
              <a:defRPr/>
            </a:pPr>
            <a:fld id="{0A5360C5-2178-A347-BF43-E08DAD5F9647}" type="slidenum">
              <a:rPr lang="en-GB" smtClean="0"/>
              <a:pPr>
                <a:defRPr/>
              </a:pPr>
              <a:t>8</a:t>
            </a:fld>
            <a:endParaRPr lang="en-GB"/>
          </a:p>
        </p:txBody>
      </p:sp>
    </p:spTree>
    <p:extLst>
      <p:ext uri="{BB962C8B-B14F-4D97-AF65-F5344CB8AC3E}">
        <p14:creationId xmlns:p14="http://schemas.microsoft.com/office/powerpoint/2010/main" val="35709449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44"/>
          <p:cNvSpPr>
            <a:spLocks noChangeArrowheads="1"/>
          </p:cNvSpPr>
          <p:nvPr/>
        </p:nvSpPr>
        <p:spPr bwMode="auto">
          <a:xfrm>
            <a:off x="461963" y="6891339"/>
            <a:ext cx="9137651" cy="69850"/>
          </a:xfrm>
          <a:prstGeom prst="rect">
            <a:avLst/>
          </a:prstGeom>
          <a:solidFill>
            <a:srgbClr val="E8810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lstStyle/>
          <a:p>
            <a:pPr>
              <a:defRPr/>
            </a:pPr>
            <a:endParaRPr lang="en-US">
              <a:cs typeface="+mn-cs"/>
            </a:endParaRPr>
          </a:p>
        </p:txBody>
      </p:sp>
      <p:pic>
        <p:nvPicPr>
          <p:cNvPr id="5" name="Picture 45" descr="Logo2008_JPM_AM_B_RG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3264" y="7096125"/>
            <a:ext cx="1371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Grp="1" noChangeArrowheads="1"/>
          </p:cNvSpPr>
          <p:nvPr>
            <p:ph type="ctrTitle" sz="quarter"/>
          </p:nvPr>
        </p:nvSpPr>
        <p:spPr>
          <a:xfrm>
            <a:off x="3314700" y="2100264"/>
            <a:ext cx="3427413" cy="1614487"/>
          </a:xfrm>
        </p:spPr>
        <p:txBody>
          <a:bodyPr bIns="45715" anchorCtr="1"/>
          <a:lstStyle>
            <a:lvl1pPr algn="ctr" defTabSz="912706">
              <a:lnSpc>
                <a:spcPct val="115000"/>
              </a:lnSpc>
              <a:buClr>
                <a:schemeClr val="tx1"/>
              </a:buClr>
              <a:buSzPct val="115000"/>
              <a:buFont typeface="Wingdings" charset="0"/>
              <a:buNone/>
              <a:tabLst>
                <a:tab pos="4690515" algn="l"/>
                <a:tab pos="8688959" algn="r"/>
              </a:tabLst>
              <a:defRPr>
                <a:solidFill>
                  <a:schemeClr val="accent1"/>
                </a:solidFill>
              </a:defRPr>
            </a:lvl1pPr>
          </a:lstStyle>
          <a:p>
            <a:pPr lvl="0"/>
            <a:r>
              <a:rPr lang="en-GB" noProof="0" smtClean="0"/>
              <a:t>Click to edit Master </a:t>
            </a:r>
            <a:br>
              <a:rPr lang="en-GB" noProof="0" smtClean="0"/>
            </a:br>
            <a:r>
              <a:rPr lang="en-GB" noProof="0" smtClean="0"/>
              <a:t>title style</a:t>
            </a:r>
          </a:p>
        </p:txBody>
      </p:sp>
      <p:sp>
        <p:nvSpPr>
          <p:cNvPr id="7206" name="Rectangle 38"/>
          <p:cNvSpPr>
            <a:spLocks noGrp="1" noChangeArrowheads="1"/>
          </p:cNvSpPr>
          <p:nvPr>
            <p:ph type="subTitle" sz="quarter" idx="1"/>
          </p:nvPr>
        </p:nvSpPr>
        <p:spPr>
          <a:xfrm>
            <a:off x="3300414" y="3708401"/>
            <a:ext cx="3427412" cy="962025"/>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7245" tIns="18286" rIns="97245"/>
          <a:lstStyle>
            <a:lvl1pPr marL="0" indent="0" algn="ctr" defTabSz="912706">
              <a:lnSpc>
                <a:spcPct val="115000"/>
              </a:lnSpc>
              <a:spcBef>
                <a:spcPct val="0"/>
              </a:spcBef>
              <a:buFont typeface="Wingdings" charset="0"/>
              <a:buNone/>
              <a:tabLst>
                <a:tab pos="4084160" algn="r"/>
                <a:tab pos="4690515" algn="l"/>
                <a:tab pos="8688959" algn="r"/>
              </a:tabLst>
              <a:defRPr sz="1600"/>
            </a:lvl1pPr>
          </a:lstStyle>
          <a:p>
            <a:pPr lvl="0"/>
            <a:r>
              <a:rPr lang="en-GB" noProof="0" smtClean="0"/>
              <a:t>Click to edit Master subtitle style</a:t>
            </a:r>
          </a:p>
        </p:txBody>
      </p:sp>
    </p:spTree>
    <p:extLst>
      <p:ext uri="{BB962C8B-B14F-4D97-AF65-F5344CB8AC3E}">
        <p14:creationId xmlns:p14="http://schemas.microsoft.com/office/powerpoint/2010/main" val="1740955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14"/>
          <p:cNvSpPr>
            <a:spLocks noGrp="1" noChangeArrowheads="1"/>
          </p:cNvSpPr>
          <p:nvPr>
            <p:ph type="sldNum" sz="quarter" idx="10"/>
          </p:nvPr>
        </p:nvSpPr>
        <p:spPr>
          <a:ln/>
        </p:spPr>
        <p:txBody>
          <a:bodyPr/>
          <a:lstStyle>
            <a:lvl1pPr>
              <a:defRPr/>
            </a:lvl1pPr>
          </a:lstStyle>
          <a:p>
            <a:pPr>
              <a:defRPr/>
            </a:pPr>
            <a:fld id="{4372495A-0889-754B-8B21-565557A2D91D}" type="slidenum">
              <a:rPr lang="en-GB"/>
              <a:pPr>
                <a:defRPr/>
              </a:pPr>
              <a:t>‹#›</a:t>
            </a:fld>
            <a:endParaRPr lang="en-GB"/>
          </a:p>
        </p:txBody>
      </p:sp>
    </p:spTree>
    <p:extLst>
      <p:ext uri="{BB962C8B-B14F-4D97-AF65-F5344CB8AC3E}">
        <p14:creationId xmlns:p14="http://schemas.microsoft.com/office/powerpoint/2010/main" val="4194916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3613" y="477838"/>
            <a:ext cx="2284412"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477838"/>
            <a:ext cx="6702425"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14"/>
          <p:cNvSpPr>
            <a:spLocks noGrp="1" noChangeArrowheads="1"/>
          </p:cNvSpPr>
          <p:nvPr>
            <p:ph type="sldNum" sz="quarter" idx="10"/>
          </p:nvPr>
        </p:nvSpPr>
        <p:spPr>
          <a:ln/>
        </p:spPr>
        <p:txBody>
          <a:bodyPr/>
          <a:lstStyle>
            <a:lvl1pPr>
              <a:defRPr/>
            </a:lvl1pPr>
          </a:lstStyle>
          <a:p>
            <a:pPr>
              <a:defRPr/>
            </a:pPr>
            <a:fld id="{F826C848-E563-FB49-BF92-A2B352D049AF}" type="slidenum">
              <a:rPr lang="en-GB"/>
              <a:pPr>
                <a:defRPr/>
              </a:pPr>
              <a:t>‹#›</a:t>
            </a:fld>
            <a:endParaRPr lang="en-GB"/>
          </a:p>
        </p:txBody>
      </p:sp>
    </p:spTree>
    <p:extLst>
      <p:ext uri="{BB962C8B-B14F-4D97-AF65-F5344CB8AC3E}">
        <p14:creationId xmlns:p14="http://schemas.microsoft.com/office/powerpoint/2010/main" val="1438274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8789" y="477839"/>
            <a:ext cx="9139237" cy="620712"/>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61964" y="1827214"/>
            <a:ext cx="9134475" cy="4289425"/>
          </a:xfrm>
        </p:spPr>
        <p:txBody>
          <a:bodyPr/>
          <a:lstStyle/>
          <a:p>
            <a:pPr lvl="0"/>
            <a:endParaRPr lang="en-US" noProof="0" smtClean="0"/>
          </a:p>
        </p:txBody>
      </p:sp>
      <p:sp>
        <p:nvSpPr>
          <p:cNvPr id="4" name="Rectangle 614"/>
          <p:cNvSpPr>
            <a:spLocks noGrp="1" noChangeArrowheads="1"/>
          </p:cNvSpPr>
          <p:nvPr>
            <p:ph type="sldNum" sz="quarter" idx="10"/>
          </p:nvPr>
        </p:nvSpPr>
        <p:spPr>
          <a:ln/>
        </p:spPr>
        <p:txBody>
          <a:bodyPr/>
          <a:lstStyle>
            <a:lvl1pPr>
              <a:defRPr/>
            </a:lvl1pPr>
          </a:lstStyle>
          <a:p>
            <a:pPr>
              <a:defRPr/>
            </a:pPr>
            <a:fld id="{8DDBDA8D-0B41-4542-B142-52C922E01F20}" type="slidenum">
              <a:rPr lang="en-GB"/>
              <a:pPr>
                <a:defRPr/>
              </a:pPr>
              <a:t>‹#›</a:t>
            </a:fld>
            <a:endParaRPr lang="en-GB"/>
          </a:p>
        </p:txBody>
      </p:sp>
    </p:spTree>
    <p:extLst>
      <p:ext uri="{BB962C8B-B14F-4D97-AF65-F5344CB8AC3E}">
        <p14:creationId xmlns:p14="http://schemas.microsoft.com/office/powerpoint/2010/main" val="1549141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4" y="2414589"/>
            <a:ext cx="8550275" cy="166528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126" y="4403726"/>
            <a:ext cx="7042151" cy="1987550"/>
          </a:xfrm>
          <a:prstGeom prst="rect">
            <a:avLst/>
          </a:prstGeom>
        </p:spPr>
        <p:txBody>
          <a:bodyPr vert="horz" lIns="91429" tIns="45715" rIns="91429" bIns="45715"/>
          <a:lstStyle>
            <a:lvl1pPr marL="0" indent="0" algn="ctr">
              <a:buNone/>
              <a:defRPr/>
            </a:lvl1pPr>
            <a:lvl2pPr marL="457146" indent="0" algn="ctr">
              <a:buNone/>
              <a:defRPr/>
            </a:lvl2pPr>
            <a:lvl3pPr marL="914294" indent="0" algn="ctr">
              <a:buNone/>
              <a:defRPr/>
            </a:lvl3pPr>
            <a:lvl4pPr marL="1371440" indent="0" algn="ctr">
              <a:buNone/>
              <a:defRPr/>
            </a:lvl4pPr>
            <a:lvl5pPr marL="1828586" indent="0" algn="ctr">
              <a:buNone/>
              <a:defRPr/>
            </a:lvl5pPr>
            <a:lvl6pPr marL="2285732" indent="0" algn="ctr">
              <a:buNone/>
              <a:defRPr/>
            </a:lvl6pPr>
            <a:lvl7pPr marL="2742880" indent="0" algn="ctr">
              <a:buNone/>
              <a:defRPr/>
            </a:lvl7pPr>
            <a:lvl8pPr marL="3200026" indent="0" algn="ctr">
              <a:buNone/>
              <a:defRPr/>
            </a:lvl8pPr>
            <a:lvl9pPr marL="3657172" indent="0" algn="ctr">
              <a:buNone/>
              <a:defRPr/>
            </a:lvl9pPr>
          </a:lstStyle>
          <a:p>
            <a:r>
              <a:rPr lang="en-US" smtClean="0"/>
              <a:t>Click to edit Master subtitle style</a:t>
            </a:r>
            <a:endParaRPr lang="en-US"/>
          </a:p>
        </p:txBody>
      </p:sp>
      <p:sp>
        <p:nvSpPr>
          <p:cNvPr id="4" name="Rectangle 55"/>
          <p:cNvSpPr>
            <a:spLocks noGrp="1" noChangeArrowheads="1"/>
          </p:cNvSpPr>
          <p:nvPr>
            <p:ph type="sldNum" sz="quarter" idx="10"/>
          </p:nvPr>
        </p:nvSpPr>
        <p:spPr>
          <a:ln/>
        </p:spPr>
        <p:txBody>
          <a:bodyPr/>
          <a:lstStyle>
            <a:lvl1pPr>
              <a:defRPr/>
            </a:lvl1pPr>
          </a:lstStyle>
          <a:p>
            <a:pPr>
              <a:defRPr/>
            </a:pPr>
            <a:fld id="{E058D53A-DAA4-F54B-939F-3EDDA2062F2F}" type="slidenum">
              <a:rPr lang="en-GB"/>
              <a:pPr>
                <a:defRPr/>
              </a:pPr>
              <a:t>‹#›</a:t>
            </a:fld>
            <a:endParaRPr lang="en-GB"/>
          </a:p>
        </p:txBody>
      </p:sp>
    </p:spTree>
    <p:extLst>
      <p:ext uri="{BB962C8B-B14F-4D97-AF65-F5344CB8AC3E}">
        <p14:creationId xmlns:p14="http://schemas.microsoft.com/office/powerpoint/2010/main" val="1322750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03239" y="1812926"/>
            <a:ext cx="9051925" cy="5130799"/>
          </a:xfrm>
          <a:prstGeom prst="rect">
            <a:avLst/>
          </a:prstGeom>
        </p:spPr>
        <p:txBody>
          <a:bodyPr vert="horz" lIns="91429" tIns="45715" rIns="91429" bIns="4571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5"/>
          <p:cNvSpPr>
            <a:spLocks noGrp="1" noChangeArrowheads="1"/>
          </p:cNvSpPr>
          <p:nvPr>
            <p:ph type="sldNum" sz="quarter" idx="10"/>
          </p:nvPr>
        </p:nvSpPr>
        <p:spPr>
          <a:ln/>
        </p:spPr>
        <p:txBody>
          <a:bodyPr/>
          <a:lstStyle>
            <a:lvl1pPr>
              <a:defRPr/>
            </a:lvl1pPr>
          </a:lstStyle>
          <a:p>
            <a:pPr>
              <a:defRPr/>
            </a:pPr>
            <a:fld id="{DCD2FB93-B3DF-044D-B29B-2E2DC5B3B029}" type="slidenum">
              <a:rPr lang="en-GB"/>
              <a:pPr>
                <a:defRPr/>
              </a:pPr>
              <a:t>‹#›</a:t>
            </a:fld>
            <a:endParaRPr lang="en-GB"/>
          </a:p>
        </p:txBody>
      </p:sp>
    </p:spTree>
    <p:extLst>
      <p:ext uri="{BB962C8B-B14F-4D97-AF65-F5344CB8AC3E}">
        <p14:creationId xmlns:p14="http://schemas.microsoft.com/office/powerpoint/2010/main" val="20510828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9" y="4994275"/>
            <a:ext cx="8548687" cy="154463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9" y="3294063"/>
            <a:ext cx="8548687" cy="1700212"/>
          </a:xfrm>
          <a:prstGeom prst="rect">
            <a:avLst/>
          </a:prstGeom>
        </p:spPr>
        <p:txBody>
          <a:bodyPr vert="horz" lIns="91429" tIns="45715" rIns="91429" bIns="45715" anchor="b"/>
          <a:lstStyle>
            <a:lvl1pPr marL="0" indent="0">
              <a:buNone/>
              <a:defRPr sz="2000"/>
            </a:lvl1pPr>
            <a:lvl2pPr marL="457146" indent="0">
              <a:buNone/>
              <a:defRPr sz="1800"/>
            </a:lvl2pPr>
            <a:lvl3pPr marL="914294" indent="0">
              <a:buNone/>
              <a:defRPr sz="1600"/>
            </a:lvl3pPr>
            <a:lvl4pPr marL="1371440" indent="0">
              <a:buNone/>
              <a:defRPr sz="1400"/>
            </a:lvl4pPr>
            <a:lvl5pPr marL="1828586" indent="0">
              <a:buNone/>
              <a:defRPr sz="1400"/>
            </a:lvl5pPr>
            <a:lvl6pPr marL="2285732" indent="0">
              <a:buNone/>
              <a:defRPr sz="1400"/>
            </a:lvl6pPr>
            <a:lvl7pPr marL="2742880" indent="0">
              <a:buNone/>
              <a:defRPr sz="1400"/>
            </a:lvl7pPr>
            <a:lvl8pPr marL="3200026" indent="0">
              <a:buNone/>
              <a:defRPr sz="1400"/>
            </a:lvl8pPr>
            <a:lvl9pPr marL="3657172" indent="0">
              <a:buNone/>
              <a:defRPr sz="1400"/>
            </a:lvl9pPr>
          </a:lstStyle>
          <a:p>
            <a:pPr lvl="0"/>
            <a:r>
              <a:rPr lang="en-US" smtClean="0"/>
              <a:t>Click to edit Master text styles</a:t>
            </a:r>
          </a:p>
        </p:txBody>
      </p:sp>
      <p:sp>
        <p:nvSpPr>
          <p:cNvPr id="4" name="Rectangle 55"/>
          <p:cNvSpPr>
            <a:spLocks noGrp="1" noChangeArrowheads="1"/>
          </p:cNvSpPr>
          <p:nvPr>
            <p:ph type="sldNum" sz="quarter" idx="10"/>
          </p:nvPr>
        </p:nvSpPr>
        <p:spPr>
          <a:ln/>
        </p:spPr>
        <p:txBody>
          <a:bodyPr/>
          <a:lstStyle>
            <a:lvl1pPr>
              <a:defRPr/>
            </a:lvl1pPr>
          </a:lstStyle>
          <a:p>
            <a:pPr>
              <a:defRPr/>
            </a:pPr>
            <a:fld id="{ABF0D13F-C60E-0C44-AFE5-447C7307ABF4}" type="slidenum">
              <a:rPr lang="en-GB"/>
              <a:pPr>
                <a:defRPr/>
              </a:pPr>
              <a:t>‹#›</a:t>
            </a:fld>
            <a:endParaRPr lang="en-GB"/>
          </a:p>
        </p:txBody>
      </p:sp>
    </p:spTree>
    <p:extLst>
      <p:ext uri="{BB962C8B-B14F-4D97-AF65-F5344CB8AC3E}">
        <p14:creationId xmlns:p14="http://schemas.microsoft.com/office/powerpoint/2010/main" val="3540059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812926"/>
            <a:ext cx="4449762" cy="5130799"/>
          </a:xfrm>
          <a:prstGeom prst="rect">
            <a:avLst/>
          </a:prstGeom>
        </p:spPr>
        <p:txBody>
          <a:bodyPr vert="horz" lIns="91429" tIns="45715" rIns="91429" bIns="45715"/>
          <a:lstStyle>
            <a:lvl1pPr>
              <a:defRPr sz="2800"/>
            </a:lvl1pPr>
            <a:lvl2pPr>
              <a:defRPr sz="25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5401" y="1812926"/>
            <a:ext cx="4449763" cy="5130799"/>
          </a:xfrm>
          <a:prstGeom prst="rect">
            <a:avLst/>
          </a:prstGeom>
        </p:spPr>
        <p:txBody>
          <a:bodyPr vert="horz" lIns="91429" tIns="45715" rIns="91429" bIns="45715"/>
          <a:lstStyle>
            <a:lvl1pPr>
              <a:defRPr sz="2800"/>
            </a:lvl1pPr>
            <a:lvl2pPr>
              <a:defRPr sz="25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5"/>
          <p:cNvSpPr>
            <a:spLocks noGrp="1" noChangeArrowheads="1"/>
          </p:cNvSpPr>
          <p:nvPr>
            <p:ph type="sldNum" sz="quarter" idx="10"/>
          </p:nvPr>
        </p:nvSpPr>
        <p:spPr>
          <a:ln/>
        </p:spPr>
        <p:txBody>
          <a:bodyPr/>
          <a:lstStyle>
            <a:lvl1pPr>
              <a:defRPr/>
            </a:lvl1pPr>
          </a:lstStyle>
          <a:p>
            <a:pPr>
              <a:defRPr/>
            </a:pPr>
            <a:fld id="{4292250A-34A9-AC4E-A1CE-D0784AA25D7D}" type="slidenum">
              <a:rPr lang="en-GB"/>
              <a:pPr>
                <a:defRPr/>
              </a:pPr>
              <a:t>‹#›</a:t>
            </a:fld>
            <a:endParaRPr lang="en-GB"/>
          </a:p>
        </p:txBody>
      </p:sp>
    </p:spTree>
    <p:extLst>
      <p:ext uri="{BB962C8B-B14F-4D97-AF65-F5344CB8AC3E}">
        <p14:creationId xmlns:p14="http://schemas.microsoft.com/office/powerpoint/2010/main" val="3831460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9" y="311150"/>
            <a:ext cx="9051925" cy="1295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739900"/>
            <a:ext cx="4443412" cy="725487"/>
          </a:xfrm>
          <a:prstGeom prst="rect">
            <a:avLst/>
          </a:prstGeom>
        </p:spPr>
        <p:txBody>
          <a:bodyPr vert="horz" lIns="91429" tIns="45715" rIns="91429" bIns="45715" anchor="b"/>
          <a:lstStyle>
            <a:lvl1pPr marL="0" indent="0">
              <a:buNone/>
              <a:defRPr sz="2500" b="1"/>
            </a:lvl1pPr>
            <a:lvl2pPr marL="457146" indent="0">
              <a:buNone/>
              <a:defRPr sz="2000" b="1"/>
            </a:lvl2pPr>
            <a:lvl3pPr marL="914294" indent="0">
              <a:buNone/>
              <a:defRPr sz="1800" b="1"/>
            </a:lvl3pPr>
            <a:lvl4pPr marL="1371440" indent="0">
              <a:buNone/>
              <a:defRPr sz="1600" b="1"/>
            </a:lvl4pPr>
            <a:lvl5pPr marL="1828586" indent="0">
              <a:buNone/>
              <a:defRPr sz="1600" b="1"/>
            </a:lvl5pPr>
            <a:lvl6pPr marL="2285732" indent="0">
              <a:buNone/>
              <a:defRPr sz="1600" b="1"/>
            </a:lvl6pPr>
            <a:lvl7pPr marL="2742880" indent="0">
              <a:buNone/>
              <a:defRPr sz="1600" b="1"/>
            </a:lvl7pPr>
            <a:lvl8pPr marL="3200026" indent="0">
              <a:buNone/>
              <a:defRPr sz="1600" b="1"/>
            </a:lvl8pPr>
            <a:lvl9pPr marL="365717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465389"/>
            <a:ext cx="4443412" cy="4478337"/>
          </a:xfrm>
          <a:prstGeom prst="rect">
            <a:avLst/>
          </a:prstGeom>
        </p:spPr>
        <p:txBody>
          <a:bodyPr vert="horz" lIns="91429" tIns="45715" rIns="91429" bIns="45715"/>
          <a:lstStyle>
            <a:lvl1pPr>
              <a:defRPr sz="25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4" y="1739900"/>
            <a:ext cx="4445000" cy="725487"/>
          </a:xfrm>
          <a:prstGeom prst="rect">
            <a:avLst/>
          </a:prstGeom>
        </p:spPr>
        <p:txBody>
          <a:bodyPr vert="horz" lIns="91429" tIns="45715" rIns="91429" bIns="45715" anchor="b"/>
          <a:lstStyle>
            <a:lvl1pPr marL="0" indent="0">
              <a:buNone/>
              <a:defRPr sz="2500" b="1"/>
            </a:lvl1pPr>
            <a:lvl2pPr marL="457146" indent="0">
              <a:buNone/>
              <a:defRPr sz="2000" b="1"/>
            </a:lvl2pPr>
            <a:lvl3pPr marL="914294" indent="0">
              <a:buNone/>
              <a:defRPr sz="1800" b="1"/>
            </a:lvl3pPr>
            <a:lvl4pPr marL="1371440" indent="0">
              <a:buNone/>
              <a:defRPr sz="1600" b="1"/>
            </a:lvl4pPr>
            <a:lvl5pPr marL="1828586" indent="0">
              <a:buNone/>
              <a:defRPr sz="1600" b="1"/>
            </a:lvl5pPr>
            <a:lvl6pPr marL="2285732" indent="0">
              <a:buNone/>
              <a:defRPr sz="1600" b="1"/>
            </a:lvl6pPr>
            <a:lvl7pPr marL="2742880" indent="0">
              <a:buNone/>
              <a:defRPr sz="1600" b="1"/>
            </a:lvl7pPr>
            <a:lvl8pPr marL="3200026" indent="0">
              <a:buNone/>
              <a:defRPr sz="1600" b="1"/>
            </a:lvl8pPr>
            <a:lvl9pPr marL="365717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4" y="2465389"/>
            <a:ext cx="4445000" cy="4478337"/>
          </a:xfrm>
          <a:prstGeom prst="rect">
            <a:avLst/>
          </a:prstGeom>
        </p:spPr>
        <p:txBody>
          <a:bodyPr vert="horz" lIns="91429" tIns="45715" rIns="91429" bIns="45715"/>
          <a:lstStyle>
            <a:lvl1pPr>
              <a:defRPr sz="25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5"/>
          <p:cNvSpPr>
            <a:spLocks noGrp="1" noChangeArrowheads="1"/>
          </p:cNvSpPr>
          <p:nvPr>
            <p:ph type="sldNum" sz="quarter" idx="10"/>
          </p:nvPr>
        </p:nvSpPr>
        <p:spPr>
          <a:ln/>
        </p:spPr>
        <p:txBody>
          <a:bodyPr/>
          <a:lstStyle>
            <a:lvl1pPr>
              <a:defRPr/>
            </a:lvl1pPr>
          </a:lstStyle>
          <a:p>
            <a:pPr>
              <a:defRPr/>
            </a:pPr>
            <a:fld id="{078C3C8A-779F-8F4E-83EA-511741CC1B45}" type="slidenum">
              <a:rPr lang="en-GB"/>
              <a:pPr>
                <a:defRPr/>
              </a:pPr>
              <a:t>‹#›</a:t>
            </a:fld>
            <a:endParaRPr lang="en-GB"/>
          </a:p>
        </p:txBody>
      </p:sp>
    </p:spTree>
    <p:extLst>
      <p:ext uri="{BB962C8B-B14F-4D97-AF65-F5344CB8AC3E}">
        <p14:creationId xmlns:p14="http://schemas.microsoft.com/office/powerpoint/2010/main" val="20355605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5"/>
          <p:cNvSpPr>
            <a:spLocks noGrp="1" noChangeArrowheads="1"/>
          </p:cNvSpPr>
          <p:nvPr>
            <p:ph type="sldNum" sz="quarter" idx="10"/>
          </p:nvPr>
        </p:nvSpPr>
        <p:spPr>
          <a:ln/>
        </p:spPr>
        <p:txBody>
          <a:bodyPr/>
          <a:lstStyle>
            <a:lvl1pPr>
              <a:defRPr/>
            </a:lvl1pPr>
          </a:lstStyle>
          <a:p>
            <a:pPr>
              <a:defRPr/>
            </a:pPr>
            <a:fld id="{C6BFD74E-E14A-384D-9F9D-E68B0909E657}" type="slidenum">
              <a:rPr lang="en-GB"/>
              <a:pPr>
                <a:defRPr/>
              </a:pPr>
              <a:t>‹#›</a:t>
            </a:fld>
            <a:endParaRPr lang="en-GB"/>
          </a:p>
        </p:txBody>
      </p:sp>
    </p:spTree>
    <p:extLst>
      <p:ext uri="{BB962C8B-B14F-4D97-AF65-F5344CB8AC3E}">
        <p14:creationId xmlns:p14="http://schemas.microsoft.com/office/powerpoint/2010/main" val="3219837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5"/>
          <p:cNvSpPr>
            <a:spLocks noGrp="1" noChangeArrowheads="1"/>
          </p:cNvSpPr>
          <p:nvPr>
            <p:ph type="sldNum" sz="quarter" idx="10"/>
          </p:nvPr>
        </p:nvSpPr>
        <p:spPr>
          <a:ln/>
        </p:spPr>
        <p:txBody>
          <a:bodyPr/>
          <a:lstStyle>
            <a:lvl1pPr>
              <a:defRPr/>
            </a:lvl1pPr>
          </a:lstStyle>
          <a:p>
            <a:pPr>
              <a:defRPr/>
            </a:pPr>
            <a:fld id="{70AD31B7-C8CF-754D-A3C5-3A0583F9EA5B}" type="slidenum">
              <a:rPr lang="en-GB"/>
              <a:pPr>
                <a:defRPr/>
              </a:pPr>
              <a:t>‹#›</a:t>
            </a:fld>
            <a:endParaRPr lang="en-GB"/>
          </a:p>
        </p:txBody>
      </p:sp>
    </p:spTree>
    <p:extLst>
      <p:ext uri="{BB962C8B-B14F-4D97-AF65-F5344CB8AC3E}">
        <p14:creationId xmlns:p14="http://schemas.microsoft.com/office/powerpoint/2010/main" val="852852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14"/>
          <p:cNvSpPr>
            <a:spLocks noGrp="1" noChangeArrowheads="1"/>
          </p:cNvSpPr>
          <p:nvPr>
            <p:ph type="sldNum" sz="quarter" idx="10"/>
          </p:nvPr>
        </p:nvSpPr>
        <p:spPr>
          <a:ln/>
        </p:spPr>
        <p:txBody>
          <a:bodyPr/>
          <a:lstStyle>
            <a:lvl1pPr>
              <a:defRPr/>
            </a:lvl1pPr>
          </a:lstStyle>
          <a:p>
            <a:pPr>
              <a:defRPr/>
            </a:pPr>
            <a:fld id="{03DFA5FD-FA81-1741-BE25-078F2E650128}" type="slidenum">
              <a:rPr lang="en-GB"/>
              <a:pPr>
                <a:defRPr/>
              </a:pPr>
              <a:t>‹#›</a:t>
            </a:fld>
            <a:endParaRPr lang="en-GB"/>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8656178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9" y="309563"/>
            <a:ext cx="3308350" cy="13176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238" y="309563"/>
            <a:ext cx="5622925" cy="6634162"/>
          </a:xfrm>
          <a:prstGeom prst="rect">
            <a:avLst/>
          </a:prstGeom>
        </p:spPr>
        <p:txBody>
          <a:bodyPr vert="horz" lIns="91429" tIns="45715" rIns="91429" bIns="45715"/>
          <a:lstStyle>
            <a:lvl1pPr>
              <a:defRPr sz="3200"/>
            </a:lvl1pPr>
            <a:lvl2pPr>
              <a:defRPr sz="2800"/>
            </a:lvl2pPr>
            <a:lvl3pPr>
              <a:defRPr sz="25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9" y="1627189"/>
            <a:ext cx="3308350" cy="5316537"/>
          </a:xfrm>
          <a:prstGeom prst="rect">
            <a:avLst/>
          </a:prstGeom>
        </p:spPr>
        <p:txBody>
          <a:bodyPr vert="horz" lIns="91429" tIns="45715" rIns="91429" bIns="45715"/>
          <a:lstStyle>
            <a:lvl1pPr marL="0" indent="0">
              <a:buNone/>
              <a:defRPr sz="1400"/>
            </a:lvl1pPr>
            <a:lvl2pPr marL="457146" indent="0">
              <a:buNone/>
              <a:defRPr sz="1200"/>
            </a:lvl2pPr>
            <a:lvl3pPr marL="914294" indent="0">
              <a:buNone/>
              <a:defRPr sz="1000"/>
            </a:lvl3pPr>
            <a:lvl4pPr marL="1371440" indent="0">
              <a:buNone/>
              <a:defRPr sz="900"/>
            </a:lvl4pPr>
            <a:lvl5pPr marL="1828586" indent="0">
              <a:buNone/>
              <a:defRPr sz="900"/>
            </a:lvl5pPr>
            <a:lvl6pPr marL="2285732" indent="0">
              <a:buNone/>
              <a:defRPr sz="900"/>
            </a:lvl6pPr>
            <a:lvl7pPr marL="2742880" indent="0">
              <a:buNone/>
              <a:defRPr sz="900"/>
            </a:lvl7pPr>
            <a:lvl8pPr marL="3200026" indent="0">
              <a:buNone/>
              <a:defRPr sz="900"/>
            </a:lvl8pPr>
            <a:lvl9pPr marL="3657172" indent="0">
              <a:buNone/>
              <a:defRPr sz="900"/>
            </a:lvl9pPr>
          </a:lstStyle>
          <a:p>
            <a:pPr lvl="0"/>
            <a:r>
              <a:rPr lang="en-US" smtClean="0"/>
              <a:t>Click to edit Master text styles</a:t>
            </a:r>
          </a:p>
        </p:txBody>
      </p:sp>
      <p:sp>
        <p:nvSpPr>
          <p:cNvPr id="5" name="Rectangle 55"/>
          <p:cNvSpPr>
            <a:spLocks noGrp="1" noChangeArrowheads="1"/>
          </p:cNvSpPr>
          <p:nvPr>
            <p:ph type="sldNum" sz="quarter" idx="10"/>
          </p:nvPr>
        </p:nvSpPr>
        <p:spPr>
          <a:ln/>
        </p:spPr>
        <p:txBody>
          <a:bodyPr/>
          <a:lstStyle>
            <a:lvl1pPr>
              <a:defRPr/>
            </a:lvl1pPr>
          </a:lstStyle>
          <a:p>
            <a:pPr>
              <a:defRPr/>
            </a:pPr>
            <a:fld id="{8414FB00-F8B8-3946-B5AA-85892350C95F}" type="slidenum">
              <a:rPr lang="en-GB"/>
              <a:pPr>
                <a:defRPr/>
              </a:pPr>
              <a:t>‹#›</a:t>
            </a:fld>
            <a:endParaRPr lang="en-GB"/>
          </a:p>
        </p:txBody>
      </p:sp>
    </p:spTree>
    <p:extLst>
      <p:ext uri="{BB962C8B-B14F-4D97-AF65-F5344CB8AC3E}">
        <p14:creationId xmlns:p14="http://schemas.microsoft.com/office/powerpoint/2010/main" val="14818803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6" y="5440364"/>
            <a:ext cx="6035675" cy="64293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6" y="693738"/>
            <a:ext cx="6035675" cy="4664075"/>
          </a:xfrm>
          <a:prstGeom prst="rect">
            <a:avLst/>
          </a:prstGeom>
        </p:spPr>
        <p:txBody>
          <a:bodyPr vert="horz" lIns="91429" tIns="45715" rIns="91429" bIns="45715"/>
          <a:lstStyle>
            <a:lvl1pPr marL="0" indent="0">
              <a:buNone/>
              <a:defRPr sz="3200"/>
            </a:lvl1pPr>
            <a:lvl2pPr marL="457146" indent="0">
              <a:buNone/>
              <a:defRPr sz="2800"/>
            </a:lvl2pPr>
            <a:lvl3pPr marL="914294" indent="0">
              <a:buNone/>
              <a:defRPr sz="2500"/>
            </a:lvl3pPr>
            <a:lvl4pPr marL="1371440" indent="0">
              <a:buNone/>
              <a:defRPr sz="2000"/>
            </a:lvl4pPr>
            <a:lvl5pPr marL="1828586" indent="0">
              <a:buNone/>
              <a:defRPr sz="2000"/>
            </a:lvl5pPr>
            <a:lvl6pPr marL="2285732" indent="0">
              <a:buNone/>
              <a:defRPr sz="2000"/>
            </a:lvl6pPr>
            <a:lvl7pPr marL="2742880" indent="0">
              <a:buNone/>
              <a:defRPr sz="2000"/>
            </a:lvl7pPr>
            <a:lvl8pPr marL="3200026" indent="0">
              <a:buNone/>
              <a:defRPr sz="2000"/>
            </a:lvl8pPr>
            <a:lvl9pPr marL="3657172" indent="0">
              <a:buNone/>
              <a:defRPr sz="2000"/>
            </a:lvl9pPr>
          </a:lstStyle>
          <a:p>
            <a:pPr lvl="0"/>
            <a:endParaRPr lang="en-US" noProof="0" smtClean="0"/>
          </a:p>
        </p:txBody>
      </p:sp>
      <p:sp>
        <p:nvSpPr>
          <p:cNvPr id="4" name="Text Placeholder 3"/>
          <p:cNvSpPr>
            <a:spLocks noGrp="1"/>
          </p:cNvSpPr>
          <p:nvPr>
            <p:ph type="body" sz="half" idx="2"/>
          </p:nvPr>
        </p:nvSpPr>
        <p:spPr>
          <a:xfrm>
            <a:off x="1971676" y="6083300"/>
            <a:ext cx="6035675" cy="911225"/>
          </a:xfrm>
          <a:prstGeom prst="rect">
            <a:avLst/>
          </a:prstGeom>
        </p:spPr>
        <p:txBody>
          <a:bodyPr vert="horz" lIns="91429" tIns="45715" rIns="91429" bIns="45715"/>
          <a:lstStyle>
            <a:lvl1pPr marL="0" indent="0">
              <a:buNone/>
              <a:defRPr sz="1400"/>
            </a:lvl1pPr>
            <a:lvl2pPr marL="457146" indent="0">
              <a:buNone/>
              <a:defRPr sz="1200"/>
            </a:lvl2pPr>
            <a:lvl3pPr marL="914294" indent="0">
              <a:buNone/>
              <a:defRPr sz="1000"/>
            </a:lvl3pPr>
            <a:lvl4pPr marL="1371440" indent="0">
              <a:buNone/>
              <a:defRPr sz="900"/>
            </a:lvl4pPr>
            <a:lvl5pPr marL="1828586" indent="0">
              <a:buNone/>
              <a:defRPr sz="900"/>
            </a:lvl5pPr>
            <a:lvl6pPr marL="2285732" indent="0">
              <a:buNone/>
              <a:defRPr sz="900"/>
            </a:lvl6pPr>
            <a:lvl7pPr marL="2742880" indent="0">
              <a:buNone/>
              <a:defRPr sz="900"/>
            </a:lvl7pPr>
            <a:lvl8pPr marL="3200026" indent="0">
              <a:buNone/>
              <a:defRPr sz="900"/>
            </a:lvl8pPr>
            <a:lvl9pPr marL="3657172" indent="0">
              <a:buNone/>
              <a:defRPr sz="900"/>
            </a:lvl9pPr>
          </a:lstStyle>
          <a:p>
            <a:pPr lvl="0"/>
            <a:r>
              <a:rPr lang="en-US" smtClean="0"/>
              <a:t>Click to edit Master text styles</a:t>
            </a:r>
          </a:p>
        </p:txBody>
      </p:sp>
      <p:sp>
        <p:nvSpPr>
          <p:cNvPr id="5" name="Rectangle 55"/>
          <p:cNvSpPr>
            <a:spLocks noGrp="1" noChangeArrowheads="1"/>
          </p:cNvSpPr>
          <p:nvPr>
            <p:ph type="sldNum" sz="quarter" idx="10"/>
          </p:nvPr>
        </p:nvSpPr>
        <p:spPr>
          <a:ln/>
        </p:spPr>
        <p:txBody>
          <a:bodyPr/>
          <a:lstStyle>
            <a:lvl1pPr>
              <a:defRPr/>
            </a:lvl1pPr>
          </a:lstStyle>
          <a:p>
            <a:pPr>
              <a:defRPr/>
            </a:pPr>
            <a:fld id="{5302C722-AD3C-AB47-851C-7DBC2747FFE1}" type="slidenum">
              <a:rPr lang="en-GB"/>
              <a:pPr>
                <a:defRPr/>
              </a:pPr>
              <a:t>‹#›</a:t>
            </a:fld>
            <a:endParaRPr lang="en-GB"/>
          </a:p>
        </p:txBody>
      </p:sp>
    </p:spTree>
    <p:extLst>
      <p:ext uri="{BB962C8B-B14F-4D97-AF65-F5344CB8AC3E}">
        <p14:creationId xmlns:p14="http://schemas.microsoft.com/office/powerpoint/2010/main" val="24758745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503239" y="1812926"/>
            <a:ext cx="9051925" cy="5130799"/>
          </a:xfrm>
          <a:prstGeom prst="rect">
            <a:avLst/>
          </a:prstGeom>
        </p:spPr>
        <p:txBody>
          <a:bodyPr vert="eaVert" lIns="91429" tIns="45715" rIns="91429" bIns="4571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5"/>
          <p:cNvSpPr>
            <a:spLocks noGrp="1" noChangeArrowheads="1"/>
          </p:cNvSpPr>
          <p:nvPr>
            <p:ph type="sldNum" sz="quarter" idx="10"/>
          </p:nvPr>
        </p:nvSpPr>
        <p:spPr>
          <a:ln/>
        </p:spPr>
        <p:txBody>
          <a:bodyPr/>
          <a:lstStyle>
            <a:lvl1pPr>
              <a:defRPr/>
            </a:lvl1pPr>
          </a:lstStyle>
          <a:p>
            <a:pPr>
              <a:defRPr/>
            </a:pPr>
            <a:fld id="{CF44A513-82B9-DA43-95D7-19017503AE5B}" type="slidenum">
              <a:rPr lang="en-GB"/>
              <a:pPr>
                <a:defRPr/>
              </a:pPr>
              <a:t>‹#›</a:t>
            </a:fld>
            <a:endParaRPr lang="en-GB"/>
          </a:p>
        </p:txBody>
      </p:sp>
    </p:spTree>
    <p:extLst>
      <p:ext uri="{BB962C8B-B14F-4D97-AF65-F5344CB8AC3E}">
        <p14:creationId xmlns:p14="http://schemas.microsoft.com/office/powerpoint/2010/main" val="33817446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23138" y="1812926"/>
            <a:ext cx="2273300" cy="51307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1812926"/>
            <a:ext cx="6667500" cy="5130799"/>
          </a:xfrm>
          <a:prstGeom prst="rect">
            <a:avLst/>
          </a:prstGeom>
        </p:spPr>
        <p:txBody>
          <a:bodyPr vert="eaVert" lIns="91429" tIns="45715" rIns="91429" bIns="4571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5"/>
          <p:cNvSpPr>
            <a:spLocks noGrp="1" noChangeArrowheads="1"/>
          </p:cNvSpPr>
          <p:nvPr>
            <p:ph type="sldNum" sz="quarter" idx="10"/>
          </p:nvPr>
        </p:nvSpPr>
        <p:spPr>
          <a:ln/>
        </p:spPr>
        <p:txBody>
          <a:bodyPr/>
          <a:lstStyle>
            <a:lvl1pPr>
              <a:defRPr/>
            </a:lvl1pPr>
          </a:lstStyle>
          <a:p>
            <a:pPr>
              <a:defRPr/>
            </a:pPr>
            <a:fld id="{EF6EF7A2-7810-F641-BB1E-DFDB9B153FD0}" type="slidenum">
              <a:rPr lang="en-GB"/>
              <a:pPr>
                <a:defRPr/>
              </a:pPr>
              <a:t>‹#›</a:t>
            </a:fld>
            <a:endParaRPr lang="en-GB"/>
          </a:p>
        </p:txBody>
      </p:sp>
    </p:spTree>
    <p:extLst>
      <p:ext uri="{BB962C8B-B14F-4D97-AF65-F5344CB8AC3E}">
        <p14:creationId xmlns:p14="http://schemas.microsoft.com/office/powerpoint/2010/main" val="11274153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93507" y="1764367"/>
            <a:ext cx="8549640" cy="655627"/>
          </a:xfrm>
        </p:spPr>
        <p:txBody>
          <a:bodyPr>
            <a:noAutofit/>
          </a:bodyPr>
          <a:lstStyle>
            <a:lvl1pPr algn="l">
              <a:defRPr sz="40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602210" y="2498846"/>
            <a:ext cx="7040880" cy="1986280"/>
          </a:xfrm>
        </p:spPr>
        <p:txBody>
          <a:bodyPr/>
          <a:lstStyle>
            <a:lvl1pPr marL="0" indent="0" algn="l">
              <a:buNone/>
              <a:defRPr>
                <a:solidFill>
                  <a:schemeClr val="bg1">
                    <a:lumMod val="75000"/>
                  </a:schemeClr>
                </a:solidFill>
              </a:defRPr>
            </a:lvl1pPr>
            <a:lvl2pPr marL="570586" indent="0" algn="ctr">
              <a:buNone/>
              <a:defRPr>
                <a:solidFill>
                  <a:schemeClr val="tx1">
                    <a:tint val="75000"/>
                  </a:schemeClr>
                </a:solidFill>
              </a:defRPr>
            </a:lvl2pPr>
            <a:lvl3pPr marL="1141171" indent="0" algn="ctr">
              <a:buNone/>
              <a:defRPr>
                <a:solidFill>
                  <a:schemeClr val="tx1">
                    <a:tint val="75000"/>
                  </a:schemeClr>
                </a:solidFill>
              </a:defRPr>
            </a:lvl3pPr>
            <a:lvl4pPr marL="1711757" indent="0" algn="ctr">
              <a:buNone/>
              <a:defRPr>
                <a:solidFill>
                  <a:schemeClr val="tx1">
                    <a:tint val="75000"/>
                  </a:schemeClr>
                </a:solidFill>
              </a:defRPr>
            </a:lvl4pPr>
            <a:lvl5pPr marL="2282342" indent="0" algn="ctr">
              <a:buNone/>
              <a:defRPr>
                <a:solidFill>
                  <a:schemeClr val="tx1">
                    <a:tint val="75000"/>
                  </a:schemeClr>
                </a:solidFill>
              </a:defRPr>
            </a:lvl5pPr>
            <a:lvl6pPr marL="2852928" indent="0" algn="ctr">
              <a:buNone/>
              <a:defRPr>
                <a:solidFill>
                  <a:schemeClr val="tx1">
                    <a:tint val="75000"/>
                  </a:schemeClr>
                </a:solidFill>
              </a:defRPr>
            </a:lvl6pPr>
            <a:lvl7pPr marL="3423514" indent="0" algn="ctr">
              <a:buNone/>
              <a:defRPr>
                <a:solidFill>
                  <a:schemeClr val="tx1">
                    <a:tint val="75000"/>
                  </a:schemeClr>
                </a:solidFill>
              </a:defRPr>
            </a:lvl7pPr>
            <a:lvl8pPr marL="3994099" indent="0" algn="ctr">
              <a:buNone/>
              <a:defRPr>
                <a:solidFill>
                  <a:schemeClr val="tx1">
                    <a:tint val="75000"/>
                  </a:schemeClr>
                </a:solidFill>
              </a:defRPr>
            </a:lvl8pPr>
            <a:lvl9pPr marL="4564685"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32018" y="7325534"/>
            <a:ext cx="4474668" cy="326436"/>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defTabSz="1141171" eaLnBrk="1" fontAlgn="auto" hangingPunct="1">
                <a:spcBef>
                  <a:spcPts val="0"/>
                </a:spcBef>
                <a:spcAft>
                  <a:spcPts val="0"/>
                </a:spcAft>
              </a:pPr>
              <a:r>
                <a:rPr lang="zh-CN" altLang="en-US" sz="1700" dirty="0" smtClean="0">
                  <a:solidFill>
                    <a:prstClr val="white"/>
                  </a:solidFill>
                  <a:latin typeface="微软雅黑" pitchFamily="34" charset="-122"/>
                </a:rPr>
                <a:t>世界</a:t>
              </a:r>
              <a:r>
                <a:rPr lang="en-US" altLang="zh-CN" sz="1700" dirty="0" smtClean="0">
                  <a:solidFill>
                    <a:prstClr val="white"/>
                  </a:solidFill>
                  <a:latin typeface="微软雅黑" pitchFamily="34" charset="-122"/>
                </a:rPr>
                <a:t>500</a:t>
              </a:r>
              <a:r>
                <a:rPr lang="zh-CN" altLang="en-US" sz="1700" dirty="0" smtClean="0">
                  <a:solidFill>
                    <a:prstClr val="white"/>
                  </a:solidFill>
                  <a:latin typeface="微软雅黑" pitchFamily="34" charset="-122"/>
                </a:rPr>
                <a:t>强研究中心</a:t>
              </a:r>
              <a:endParaRPr lang="zh-CN" altLang="en-US" sz="1700"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defTabSz="1141171" eaLnBrk="1" fontAlgn="auto" hangingPunct="1">
                <a:spcBef>
                  <a:spcPts val="0"/>
                </a:spcBef>
                <a:spcAft>
                  <a:spcPts val="0"/>
                </a:spcAft>
              </a:pPr>
              <a:r>
                <a:rPr lang="en-US" altLang="zh-CN" sz="1500" dirty="0" smtClean="0">
                  <a:solidFill>
                    <a:prstClr val="white"/>
                  </a:solidFill>
                  <a:latin typeface="微软雅黑" pitchFamily="34" charset="-122"/>
                </a:rPr>
                <a:t>zhao-biao.com</a:t>
              </a:r>
              <a:endParaRPr lang="zh-CN" altLang="en-US" sz="1500" dirty="0">
                <a:solidFill>
                  <a:prstClr val="white"/>
                </a:solidFill>
                <a:latin typeface="微软雅黑" pitchFamily="34" charset="-122"/>
              </a:endParaRPr>
            </a:p>
          </p:txBody>
        </p:sp>
      </p:grpSp>
      <p:sp>
        <p:nvSpPr>
          <p:cNvPr id="11" name="矩形 10"/>
          <p:cNvSpPr/>
          <p:nvPr/>
        </p:nvSpPr>
        <p:spPr>
          <a:xfrm>
            <a:off x="4785965" y="7340426"/>
            <a:ext cx="4949921" cy="326436"/>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lIns="114117" tIns="114117" rIns="114117" bIns="114117" rtlCol="0" anchor="ctr"/>
          <a:lstStyle/>
          <a:p>
            <a:pPr defTabSz="1141171" eaLnBrk="1" fontAlgn="auto" hangingPunct="1">
              <a:spcBef>
                <a:spcPts val="0"/>
              </a:spcBef>
              <a:spcAft>
                <a:spcPts val="0"/>
              </a:spcAft>
            </a:pPr>
            <a:r>
              <a:rPr lang="zh-CN" altLang="en-US" sz="1700" dirty="0" smtClean="0">
                <a:solidFill>
                  <a:prstClr val="white"/>
                </a:solidFill>
                <a:latin typeface="微软雅黑" pitchFamily="34" charset="-122"/>
              </a:rPr>
              <a:t>找表网：专注于海外</a:t>
            </a:r>
            <a:r>
              <a:rPr lang="zh-CN" altLang="en-US" sz="1700" dirty="0">
                <a:solidFill>
                  <a:prstClr val="white"/>
                </a:solidFill>
                <a:latin typeface="微软雅黑" pitchFamily="34" charset="-122"/>
              </a:rPr>
              <a:t>知名</a:t>
            </a:r>
            <a:r>
              <a:rPr lang="zh-CN" altLang="en-US" sz="1700" dirty="0" smtClean="0">
                <a:solidFill>
                  <a:prstClr val="white"/>
                </a:solidFill>
                <a:latin typeface="微软雅黑" pitchFamily="34" charset="-122"/>
              </a:rPr>
              <a:t>上市公司公开资料研究</a:t>
            </a:r>
            <a:endParaRPr lang="zh-CN" altLang="en-US" sz="1700" dirty="0">
              <a:solidFill>
                <a:prstClr val="white"/>
              </a:solidFill>
              <a:latin typeface="微软雅黑" pitchFamily="34" charset="-122"/>
            </a:endParaRPr>
          </a:p>
        </p:txBody>
      </p:sp>
      <p:cxnSp>
        <p:nvCxnSpPr>
          <p:cNvPr id="14" name="直接连接符 13"/>
          <p:cNvCxnSpPr/>
          <p:nvPr userDrawn="1"/>
        </p:nvCxnSpPr>
        <p:spPr>
          <a:xfrm>
            <a:off x="474795" y="1029883"/>
            <a:ext cx="914851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4771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7365248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94544" y="4994488"/>
            <a:ext cx="8549640" cy="1543685"/>
          </a:xfrm>
        </p:spPr>
        <p:txBody>
          <a:bodyPr anchor="t"/>
          <a:lstStyle>
            <a:lvl1pPr algn="l">
              <a:defRPr sz="5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94544" y="3294275"/>
            <a:ext cx="8549640" cy="1700212"/>
          </a:xfrm>
        </p:spPr>
        <p:txBody>
          <a:bodyPr anchor="b"/>
          <a:lstStyle>
            <a:lvl1pPr marL="0" indent="0">
              <a:buNone/>
              <a:defRPr sz="2500">
                <a:solidFill>
                  <a:schemeClr val="tx1">
                    <a:tint val="75000"/>
                  </a:schemeClr>
                </a:solidFill>
              </a:defRPr>
            </a:lvl1pPr>
            <a:lvl2pPr marL="570586" indent="0">
              <a:buNone/>
              <a:defRPr sz="2200">
                <a:solidFill>
                  <a:schemeClr val="tx1">
                    <a:tint val="75000"/>
                  </a:schemeClr>
                </a:solidFill>
              </a:defRPr>
            </a:lvl2pPr>
            <a:lvl3pPr marL="1141171" indent="0">
              <a:buNone/>
              <a:defRPr sz="2000">
                <a:solidFill>
                  <a:schemeClr val="tx1">
                    <a:tint val="75000"/>
                  </a:schemeClr>
                </a:solidFill>
              </a:defRPr>
            </a:lvl3pPr>
            <a:lvl4pPr marL="1711757" indent="0">
              <a:buNone/>
              <a:defRPr sz="1700">
                <a:solidFill>
                  <a:schemeClr val="tx1">
                    <a:tint val="75000"/>
                  </a:schemeClr>
                </a:solidFill>
              </a:defRPr>
            </a:lvl4pPr>
            <a:lvl5pPr marL="2282342" indent="0">
              <a:buNone/>
              <a:defRPr sz="1700">
                <a:solidFill>
                  <a:schemeClr val="tx1">
                    <a:tint val="75000"/>
                  </a:schemeClr>
                </a:solidFill>
              </a:defRPr>
            </a:lvl5pPr>
            <a:lvl6pPr marL="2852928" indent="0">
              <a:buNone/>
              <a:defRPr sz="1700">
                <a:solidFill>
                  <a:schemeClr val="tx1">
                    <a:tint val="75000"/>
                  </a:schemeClr>
                </a:solidFill>
              </a:defRPr>
            </a:lvl6pPr>
            <a:lvl7pPr marL="3423514" indent="0">
              <a:buNone/>
              <a:defRPr sz="1700">
                <a:solidFill>
                  <a:schemeClr val="tx1">
                    <a:tint val="75000"/>
                  </a:schemeClr>
                </a:solidFill>
              </a:defRPr>
            </a:lvl7pPr>
            <a:lvl8pPr marL="3994099" indent="0">
              <a:buNone/>
              <a:defRPr sz="1700">
                <a:solidFill>
                  <a:schemeClr val="tx1">
                    <a:tint val="75000"/>
                  </a:schemeClr>
                </a:solidFill>
              </a:defRPr>
            </a:lvl8pPr>
            <a:lvl9pPr marL="4564685" indent="0">
              <a:buNone/>
              <a:defRPr sz="17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7831134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94544" y="1682755"/>
            <a:ext cx="8549640" cy="1543685"/>
          </a:xfrm>
        </p:spPr>
        <p:txBody>
          <a:bodyPr anchor="b"/>
          <a:lstStyle>
            <a:lvl1pPr algn="l">
              <a:defRPr sz="5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94544" y="3328515"/>
            <a:ext cx="8549640" cy="1700212"/>
          </a:xfrm>
        </p:spPr>
        <p:txBody>
          <a:bodyPr anchor="t"/>
          <a:lstStyle>
            <a:lvl1pPr marL="0" indent="0">
              <a:buNone/>
              <a:defRPr sz="2500">
                <a:solidFill>
                  <a:schemeClr val="bg1"/>
                </a:solidFill>
              </a:defRPr>
            </a:lvl1pPr>
            <a:lvl2pPr marL="570586" indent="0">
              <a:buNone/>
              <a:defRPr sz="2200">
                <a:solidFill>
                  <a:schemeClr val="tx1">
                    <a:tint val="75000"/>
                  </a:schemeClr>
                </a:solidFill>
              </a:defRPr>
            </a:lvl2pPr>
            <a:lvl3pPr marL="1141171" indent="0">
              <a:buNone/>
              <a:defRPr sz="2000">
                <a:solidFill>
                  <a:schemeClr val="tx1">
                    <a:tint val="75000"/>
                  </a:schemeClr>
                </a:solidFill>
              </a:defRPr>
            </a:lvl3pPr>
            <a:lvl4pPr marL="1711757" indent="0">
              <a:buNone/>
              <a:defRPr sz="1700">
                <a:solidFill>
                  <a:schemeClr val="tx1">
                    <a:tint val="75000"/>
                  </a:schemeClr>
                </a:solidFill>
              </a:defRPr>
            </a:lvl4pPr>
            <a:lvl5pPr marL="2282342" indent="0">
              <a:buNone/>
              <a:defRPr sz="1700">
                <a:solidFill>
                  <a:schemeClr val="tx1">
                    <a:tint val="75000"/>
                  </a:schemeClr>
                </a:solidFill>
              </a:defRPr>
            </a:lvl5pPr>
            <a:lvl6pPr marL="2852928" indent="0">
              <a:buNone/>
              <a:defRPr sz="1700">
                <a:solidFill>
                  <a:schemeClr val="tx1">
                    <a:tint val="75000"/>
                  </a:schemeClr>
                </a:solidFill>
              </a:defRPr>
            </a:lvl6pPr>
            <a:lvl7pPr marL="3423514" indent="0">
              <a:buNone/>
              <a:defRPr sz="1700">
                <a:solidFill>
                  <a:schemeClr val="tx1">
                    <a:tint val="75000"/>
                  </a:schemeClr>
                </a:solidFill>
              </a:defRPr>
            </a:lvl7pPr>
            <a:lvl8pPr marL="3994099" indent="0">
              <a:buNone/>
              <a:defRPr sz="1700">
                <a:solidFill>
                  <a:schemeClr val="tx1">
                    <a:tint val="75000"/>
                  </a:schemeClr>
                </a:solidFill>
              </a:defRPr>
            </a:lvl8pPr>
            <a:lvl9pPr marL="4564685" indent="0">
              <a:buNone/>
              <a:defRPr sz="17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74795" y="1029883"/>
            <a:ext cx="914851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9410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02920" y="1813562"/>
            <a:ext cx="4442460" cy="5129424"/>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13020" y="1813562"/>
            <a:ext cx="4442460" cy="5129424"/>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0885854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02920" y="1739795"/>
            <a:ext cx="4444207" cy="725064"/>
          </a:xfrm>
        </p:spPr>
        <p:txBody>
          <a:bodyPr anchor="b"/>
          <a:lstStyle>
            <a:lvl1pPr marL="0" indent="0">
              <a:buNone/>
              <a:defRPr sz="3000" b="1"/>
            </a:lvl1pPr>
            <a:lvl2pPr marL="570586" indent="0">
              <a:buNone/>
              <a:defRPr sz="2500" b="1"/>
            </a:lvl2pPr>
            <a:lvl3pPr marL="1141171" indent="0">
              <a:buNone/>
              <a:defRPr sz="2200" b="1"/>
            </a:lvl3pPr>
            <a:lvl4pPr marL="1711757" indent="0">
              <a:buNone/>
              <a:defRPr sz="2000" b="1"/>
            </a:lvl4pPr>
            <a:lvl5pPr marL="2282342" indent="0">
              <a:buNone/>
              <a:defRPr sz="2000" b="1"/>
            </a:lvl5pPr>
            <a:lvl6pPr marL="2852928" indent="0">
              <a:buNone/>
              <a:defRPr sz="2000" b="1"/>
            </a:lvl6pPr>
            <a:lvl7pPr marL="3423514" indent="0">
              <a:buNone/>
              <a:defRPr sz="2000" b="1"/>
            </a:lvl7pPr>
            <a:lvl8pPr marL="3994099" indent="0">
              <a:buNone/>
              <a:defRPr sz="2000" b="1"/>
            </a:lvl8pPr>
            <a:lvl9pPr marL="4564685" indent="0">
              <a:buNone/>
              <a:defRPr sz="2000" b="1"/>
            </a:lvl9pPr>
          </a:lstStyle>
          <a:p>
            <a:pPr lvl="0"/>
            <a:r>
              <a:rPr lang="zh-CN" altLang="en-US" smtClean="0"/>
              <a:t>单击此处编辑母版文本样式</a:t>
            </a:r>
          </a:p>
        </p:txBody>
      </p:sp>
      <p:sp>
        <p:nvSpPr>
          <p:cNvPr id="4" name="内容占位符 3"/>
          <p:cNvSpPr>
            <a:spLocks noGrp="1"/>
          </p:cNvSpPr>
          <p:nvPr>
            <p:ph sz="half" idx="2"/>
          </p:nvPr>
        </p:nvSpPr>
        <p:spPr>
          <a:xfrm>
            <a:off x="502920" y="2464858"/>
            <a:ext cx="4444207" cy="4478126"/>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109529" y="1739795"/>
            <a:ext cx="4445953" cy="725064"/>
          </a:xfrm>
        </p:spPr>
        <p:txBody>
          <a:bodyPr anchor="b"/>
          <a:lstStyle>
            <a:lvl1pPr marL="0" indent="0">
              <a:buNone/>
              <a:defRPr sz="3000" b="1"/>
            </a:lvl1pPr>
            <a:lvl2pPr marL="570586" indent="0">
              <a:buNone/>
              <a:defRPr sz="2500" b="1"/>
            </a:lvl2pPr>
            <a:lvl3pPr marL="1141171" indent="0">
              <a:buNone/>
              <a:defRPr sz="2200" b="1"/>
            </a:lvl3pPr>
            <a:lvl4pPr marL="1711757" indent="0">
              <a:buNone/>
              <a:defRPr sz="2000" b="1"/>
            </a:lvl4pPr>
            <a:lvl5pPr marL="2282342" indent="0">
              <a:buNone/>
              <a:defRPr sz="2000" b="1"/>
            </a:lvl5pPr>
            <a:lvl6pPr marL="2852928" indent="0">
              <a:buNone/>
              <a:defRPr sz="2000" b="1"/>
            </a:lvl6pPr>
            <a:lvl7pPr marL="3423514" indent="0">
              <a:buNone/>
              <a:defRPr sz="2000" b="1"/>
            </a:lvl7pPr>
            <a:lvl8pPr marL="3994099" indent="0">
              <a:buNone/>
              <a:defRPr sz="2000" b="1"/>
            </a:lvl8pPr>
            <a:lvl9pPr marL="4564685" indent="0">
              <a:buNone/>
              <a:defRPr sz="2000" b="1"/>
            </a:lvl9pPr>
          </a:lstStyle>
          <a:p>
            <a:pPr lvl="0"/>
            <a:r>
              <a:rPr lang="zh-CN" altLang="en-US" smtClean="0"/>
              <a:t>单击此处编辑母版文本样式</a:t>
            </a:r>
          </a:p>
        </p:txBody>
      </p:sp>
      <p:sp>
        <p:nvSpPr>
          <p:cNvPr id="6" name="内容占位符 5"/>
          <p:cNvSpPr>
            <a:spLocks noGrp="1"/>
          </p:cNvSpPr>
          <p:nvPr>
            <p:ph sz="quarter" idx="4"/>
          </p:nvPr>
        </p:nvSpPr>
        <p:spPr>
          <a:xfrm>
            <a:off x="5109529" y="2464858"/>
            <a:ext cx="4445953" cy="4478126"/>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0242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9" y="4994275"/>
            <a:ext cx="8548687" cy="154463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9" y="3294063"/>
            <a:ext cx="8548687" cy="1700212"/>
          </a:xfrm>
        </p:spPr>
        <p:txBody>
          <a:bodyPr anchor="b"/>
          <a:lstStyle>
            <a:lvl1pPr marL="0" indent="0">
              <a:buNone/>
              <a:defRPr sz="2000"/>
            </a:lvl1pPr>
            <a:lvl2pPr marL="457146" indent="0">
              <a:buNone/>
              <a:defRPr sz="1800"/>
            </a:lvl2pPr>
            <a:lvl3pPr marL="914294" indent="0">
              <a:buNone/>
              <a:defRPr sz="1600"/>
            </a:lvl3pPr>
            <a:lvl4pPr marL="1371440" indent="0">
              <a:buNone/>
              <a:defRPr sz="1400"/>
            </a:lvl4pPr>
            <a:lvl5pPr marL="1828586" indent="0">
              <a:buNone/>
              <a:defRPr sz="1400"/>
            </a:lvl5pPr>
            <a:lvl6pPr marL="2285732" indent="0">
              <a:buNone/>
              <a:defRPr sz="1400"/>
            </a:lvl6pPr>
            <a:lvl7pPr marL="2742880" indent="0">
              <a:buNone/>
              <a:defRPr sz="1400"/>
            </a:lvl7pPr>
            <a:lvl8pPr marL="3200026" indent="0">
              <a:buNone/>
              <a:defRPr sz="1400"/>
            </a:lvl8pPr>
            <a:lvl9pPr marL="3657172" indent="0">
              <a:buNone/>
              <a:defRPr sz="1400"/>
            </a:lvl9pPr>
          </a:lstStyle>
          <a:p>
            <a:pPr lvl="0"/>
            <a:r>
              <a:rPr lang="en-US" smtClean="0"/>
              <a:t>Click to edit Master text styles</a:t>
            </a:r>
          </a:p>
        </p:txBody>
      </p:sp>
      <p:sp>
        <p:nvSpPr>
          <p:cNvPr id="4" name="Rectangle 614"/>
          <p:cNvSpPr>
            <a:spLocks noGrp="1" noChangeArrowheads="1"/>
          </p:cNvSpPr>
          <p:nvPr>
            <p:ph type="sldNum" sz="quarter" idx="10"/>
          </p:nvPr>
        </p:nvSpPr>
        <p:spPr>
          <a:ln/>
        </p:spPr>
        <p:txBody>
          <a:bodyPr/>
          <a:lstStyle>
            <a:lvl1pPr>
              <a:defRPr/>
            </a:lvl1pPr>
          </a:lstStyle>
          <a:p>
            <a:pPr>
              <a:defRPr/>
            </a:pPr>
            <a:fld id="{5BCB1041-D91B-6A4B-B349-B28D0E95969F}" type="slidenum">
              <a:rPr lang="en-GB"/>
              <a:pPr>
                <a:defRPr/>
              </a:pPr>
              <a:t>‹#›</a:t>
            </a:fld>
            <a:endParaRPr lang="en-GB"/>
          </a:p>
        </p:txBody>
      </p:sp>
    </p:spTree>
    <p:extLst>
      <p:ext uri="{BB962C8B-B14F-4D97-AF65-F5344CB8AC3E}">
        <p14:creationId xmlns:p14="http://schemas.microsoft.com/office/powerpoint/2010/main" val="29558250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9246812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799479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02922" y="309456"/>
            <a:ext cx="3309144" cy="1316991"/>
          </a:xfrm>
        </p:spPr>
        <p:txBody>
          <a:bodyPr anchor="b"/>
          <a:lstStyle>
            <a:lvl1pPr algn="l">
              <a:defRPr sz="2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932555" y="309458"/>
            <a:ext cx="5622925" cy="6633528"/>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02922" y="1626449"/>
            <a:ext cx="3309144" cy="5316538"/>
          </a:xfrm>
        </p:spPr>
        <p:txBody>
          <a:bodyPr/>
          <a:lstStyle>
            <a:lvl1pPr marL="0" indent="0">
              <a:buNone/>
              <a:defRPr sz="1700"/>
            </a:lvl1pPr>
            <a:lvl2pPr marL="570586" indent="0">
              <a:buNone/>
              <a:defRPr sz="1500"/>
            </a:lvl2pPr>
            <a:lvl3pPr marL="1141171" indent="0">
              <a:buNone/>
              <a:defRPr sz="1200"/>
            </a:lvl3pPr>
            <a:lvl4pPr marL="1711757" indent="0">
              <a:buNone/>
              <a:defRPr sz="1100"/>
            </a:lvl4pPr>
            <a:lvl5pPr marL="2282342" indent="0">
              <a:buNone/>
              <a:defRPr sz="1100"/>
            </a:lvl5pPr>
            <a:lvl6pPr marL="2852928" indent="0">
              <a:buNone/>
              <a:defRPr sz="1100"/>
            </a:lvl6pPr>
            <a:lvl7pPr marL="3423514" indent="0">
              <a:buNone/>
              <a:defRPr sz="1100"/>
            </a:lvl7pPr>
            <a:lvl8pPr marL="3994099" indent="0">
              <a:buNone/>
              <a:defRPr sz="1100"/>
            </a:lvl8pPr>
            <a:lvl9pPr marL="4564685"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123716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71517" y="5440680"/>
            <a:ext cx="6035040" cy="642304"/>
          </a:xfrm>
        </p:spPr>
        <p:txBody>
          <a:bodyPr anchor="b"/>
          <a:lstStyle>
            <a:lvl1pPr algn="l">
              <a:defRPr sz="2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71517" y="694478"/>
            <a:ext cx="6035040" cy="4663440"/>
          </a:xfrm>
        </p:spPr>
        <p:txBody>
          <a:bodyPr/>
          <a:lstStyle>
            <a:lvl1pPr marL="0" indent="0">
              <a:buNone/>
              <a:defRPr sz="4000"/>
            </a:lvl1pPr>
            <a:lvl2pPr marL="570586" indent="0">
              <a:buNone/>
              <a:defRPr sz="3500"/>
            </a:lvl2pPr>
            <a:lvl3pPr marL="1141171" indent="0">
              <a:buNone/>
              <a:defRPr sz="3000"/>
            </a:lvl3pPr>
            <a:lvl4pPr marL="1711757" indent="0">
              <a:buNone/>
              <a:defRPr sz="2500"/>
            </a:lvl4pPr>
            <a:lvl5pPr marL="2282342" indent="0">
              <a:buNone/>
              <a:defRPr sz="2500"/>
            </a:lvl5pPr>
            <a:lvl6pPr marL="2852928" indent="0">
              <a:buNone/>
              <a:defRPr sz="2500"/>
            </a:lvl6pPr>
            <a:lvl7pPr marL="3423514" indent="0">
              <a:buNone/>
              <a:defRPr sz="2500"/>
            </a:lvl7pPr>
            <a:lvl8pPr marL="3994099" indent="0">
              <a:buNone/>
              <a:defRPr sz="2500"/>
            </a:lvl8pPr>
            <a:lvl9pPr marL="4564685" indent="0">
              <a:buNone/>
              <a:defRPr sz="2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71517" y="6082983"/>
            <a:ext cx="6035040" cy="912178"/>
          </a:xfrm>
        </p:spPr>
        <p:txBody>
          <a:bodyPr/>
          <a:lstStyle>
            <a:lvl1pPr marL="0" indent="0">
              <a:buNone/>
              <a:defRPr sz="1700"/>
            </a:lvl1pPr>
            <a:lvl2pPr marL="570586" indent="0">
              <a:buNone/>
              <a:defRPr sz="1500"/>
            </a:lvl2pPr>
            <a:lvl3pPr marL="1141171" indent="0">
              <a:buNone/>
              <a:defRPr sz="1200"/>
            </a:lvl3pPr>
            <a:lvl4pPr marL="1711757" indent="0">
              <a:buNone/>
              <a:defRPr sz="1100"/>
            </a:lvl4pPr>
            <a:lvl5pPr marL="2282342" indent="0">
              <a:buNone/>
              <a:defRPr sz="1100"/>
            </a:lvl5pPr>
            <a:lvl6pPr marL="2852928" indent="0">
              <a:buNone/>
              <a:defRPr sz="1100"/>
            </a:lvl6pPr>
            <a:lvl7pPr marL="3423514" indent="0">
              <a:buNone/>
              <a:defRPr sz="1100"/>
            </a:lvl7pPr>
            <a:lvl8pPr marL="3994099" indent="0">
              <a:buNone/>
              <a:defRPr sz="1100"/>
            </a:lvl8pPr>
            <a:lvl9pPr marL="4564685"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428361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6369441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92340" y="311257"/>
            <a:ext cx="2263140" cy="663172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2920" y="311257"/>
            <a:ext cx="6621780" cy="663172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3744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1964" y="1827214"/>
            <a:ext cx="4491037" cy="4289425"/>
          </a:xfrm>
        </p:spPr>
        <p:txBody>
          <a:bodyPr/>
          <a:lstStyle>
            <a:lvl1pPr>
              <a:defRPr sz="2800"/>
            </a:lvl1pPr>
            <a:lvl2pPr>
              <a:defRPr sz="25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5400" y="1827214"/>
            <a:ext cx="4491038" cy="4289425"/>
          </a:xfrm>
        </p:spPr>
        <p:txBody>
          <a:bodyPr/>
          <a:lstStyle>
            <a:lvl1pPr>
              <a:defRPr sz="2800"/>
            </a:lvl1pPr>
            <a:lvl2pPr>
              <a:defRPr sz="25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14"/>
          <p:cNvSpPr>
            <a:spLocks noGrp="1" noChangeArrowheads="1"/>
          </p:cNvSpPr>
          <p:nvPr>
            <p:ph type="sldNum" sz="quarter" idx="10"/>
          </p:nvPr>
        </p:nvSpPr>
        <p:spPr>
          <a:ln/>
        </p:spPr>
        <p:txBody>
          <a:bodyPr/>
          <a:lstStyle>
            <a:lvl1pPr>
              <a:defRPr/>
            </a:lvl1pPr>
          </a:lstStyle>
          <a:p>
            <a:pPr>
              <a:defRPr/>
            </a:pPr>
            <a:fld id="{FD1F585A-9C56-C74B-A7C9-1A87C4F00800}" type="slidenum">
              <a:rPr lang="en-GB"/>
              <a:pPr>
                <a:defRPr/>
              </a:pPr>
              <a:t>‹#›</a:t>
            </a:fld>
            <a:endParaRPr lang="en-GB"/>
          </a:p>
        </p:txBody>
      </p:sp>
    </p:spTree>
    <p:extLst>
      <p:ext uri="{BB962C8B-B14F-4D97-AF65-F5344CB8AC3E}">
        <p14:creationId xmlns:p14="http://schemas.microsoft.com/office/powerpoint/2010/main" val="899886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9" y="311150"/>
            <a:ext cx="9051925" cy="1295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739900"/>
            <a:ext cx="4443412" cy="725487"/>
          </a:xfrm>
        </p:spPr>
        <p:txBody>
          <a:bodyPr anchor="b"/>
          <a:lstStyle>
            <a:lvl1pPr marL="0" indent="0">
              <a:buNone/>
              <a:defRPr sz="2500" b="1"/>
            </a:lvl1pPr>
            <a:lvl2pPr marL="457146" indent="0">
              <a:buNone/>
              <a:defRPr sz="2000" b="1"/>
            </a:lvl2pPr>
            <a:lvl3pPr marL="914294" indent="0">
              <a:buNone/>
              <a:defRPr sz="1800" b="1"/>
            </a:lvl3pPr>
            <a:lvl4pPr marL="1371440" indent="0">
              <a:buNone/>
              <a:defRPr sz="1600" b="1"/>
            </a:lvl4pPr>
            <a:lvl5pPr marL="1828586" indent="0">
              <a:buNone/>
              <a:defRPr sz="1600" b="1"/>
            </a:lvl5pPr>
            <a:lvl6pPr marL="2285732" indent="0">
              <a:buNone/>
              <a:defRPr sz="1600" b="1"/>
            </a:lvl6pPr>
            <a:lvl7pPr marL="2742880" indent="0">
              <a:buNone/>
              <a:defRPr sz="1600" b="1"/>
            </a:lvl7pPr>
            <a:lvl8pPr marL="3200026" indent="0">
              <a:buNone/>
              <a:defRPr sz="1600" b="1"/>
            </a:lvl8pPr>
            <a:lvl9pPr marL="365717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465389"/>
            <a:ext cx="4443412" cy="4478337"/>
          </a:xfrm>
        </p:spPr>
        <p:txBody>
          <a:bodyPr/>
          <a:lstStyle>
            <a:lvl1pPr>
              <a:defRPr sz="25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4" y="1739900"/>
            <a:ext cx="4445000" cy="725487"/>
          </a:xfrm>
        </p:spPr>
        <p:txBody>
          <a:bodyPr anchor="b"/>
          <a:lstStyle>
            <a:lvl1pPr marL="0" indent="0">
              <a:buNone/>
              <a:defRPr sz="2500" b="1"/>
            </a:lvl1pPr>
            <a:lvl2pPr marL="457146" indent="0">
              <a:buNone/>
              <a:defRPr sz="2000" b="1"/>
            </a:lvl2pPr>
            <a:lvl3pPr marL="914294" indent="0">
              <a:buNone/>
              <a:defRPr sz="1800" b="1"/>
            </a:lvl3pPr>
            <a:lvl4pPr marL="1371440" indent="0">
              <a:buNone/>
              <a:defRPr sz="1600" b="1"/>
            </a:lvl4pPr>
            <a:lvl5pPr marL="1828586" indent="0">
              <a:buNone/>
              <a:defRPr sz="1600" b="1"/>
            </a:lvl5pPr>
            <a:lvl6pPr marL="2285732" indent="0">
              <a:buNone/>
              <a:defRPr sz="1600" b="1"/>
            </a:lvl6pPr>
            <a:lvl7pPr marL="2742880" indent="0">
              <a:buNone/>
              <a:defRPr sz="1600" b="1"/>
            </a:lvl7pPr>
            <a:lvl8pPr marL="3200026" indent="0">
              <a:buNone/>
              <a:defRPr sz="1600" b="1"/>
            </a:lvl8pPr>
            <a:lvl9pPr marL="365717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4" y="2465389"/>
            <a:ext cx="4445000" cy="4478337"/>
          </a:xfrm>
        </p:spPr>
        <p:txBody>
          <a:bodyPr/>
          <a:lstStyle>
            <a:lvl1pPr>
              <a:defRPr sz="25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14"/>
          <p:cNvSpPr>
            <a:spLocks noGrp="1" noChangeArrowheads="1"/>
          </p:cNvSpPr>
          <p:nvPr>
            <p:ph type="sldNum" sz="quarter" idx="10"/>
          </p:nvPr>
        </p:nvSpPr>
        <p:spPr>
          <a:ln/>
        </p:spPr>
        <p:txBody>
          <a:bodyPr/>
          <a:lstStyle>
            <a:lvl1pPr>
              <a:defRPr/>
            </a:lvl1pPr>
          </a:lstStyle>
          <a:p>
            <a:pPr>
              <a:defRPr/>
            </a:pPr>
            <a:fld id="{D12B565A-A0BF-AE4F-82D5-9DB4BD83C067}" type="slidenum">
              <a:rPr lang="en-GB"/>
              <a:pPr>
                <a:defRPr/>
              </a:pPr>
              <a:t>‹#›</a:t>
            </a:fld>
            <a:endParaRPr lang="en-GB"/>
          </a:p>
        </p:txBody>
      </p:sp>
    </p:spTree>
    <p:extLst>
      <p:ext uri="{BB962C8B-B14F-4D97-AF65-F5344CB8AC3E}">
        <p14:creationId xmlns:p14="http://schemas.microsoft.com/office/powerpoint/2010/main" val="858142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14"/>
          <p:cNvSpPr>
            <a:spLocks noGrp="1" noChangeArrowheads="1"/>
          </p:cNvSpPr>
          <p:nvPr>
            <p:ph type="sldNum" sz="quarter" idx="10"/>
          </p:nvPr>
        </p:nvSpPr>
        <p:spPr>
          <a:ln/>
        </p:spPr>
        <p:txBody>
          <a:bodyPr/>
          <a:lstStyle>
            <a:lvl1pPr>
              <a:defRPr/>
            </a:lvl1pPr>
          </a:lstStyle>
          <a:p>
            <a:pPr>
              <a:defRPr/>
            </a:pPr>
            <a:fld id="{3B96E1C9-F42C-BC43-89F9-5652BBE4D211}" type="slidenum">
              <a:rPr lang="en-GB"/>
              <a:pPr>
                <a:defRPr/>
              </a:pPr>
              <a:t>‹#›</a:t>
            </a:fld>
            <a:endParaRPr lang="en-GB"/>
          </a:p>
        </p:txBody>
      </p:sp>
    </p:spTree>
    <p:extLst>
      <p:ext uri="{BB962C8B-B14F-4D97-AF65-F5344CB8AC3E}">
        <p14:creationId xmlns:p14="http://schemas.microsoft.com/office/powerpoint/2010/main" val="3874075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14"/>
          <p:cNvSpPr>
            <a:spLocks noGrp="1" noChangeArrowheads="1"/>
          </p:cNvSpPr>
          <p:nvPr>
            <p:ph type="sldNum" sz="quarter" idx="10"/>
          </p:nvPr>
        </p:nvSpPr>
        <p:spPr>
          <a:ln/>
        </p:spPr>
        <p:txBody>
          <a:bodyPr/>
          <a:lstStyle>
            <a:lvl1pPr>
              <a:defRPr/>
            </a:lvl1pPr>
          </a:lstStyle>
          <a:p>
            <a:pPr>
              <a:defRPr/>
            </a:pPr>
            <a:fld id="{37956E18-19DC-CF49-A2E8-C22AE4295CEC}" type="slidenum">
              <a:rPr lang="en-GB"/>
              <a:pPr>
                <a:defRPr/>
              </a:pPr>
              <a:t>‹#›</a:t>
            </a:fld>
            <a:endParaRPr lang="en-GB"/>
          </a:p>
        </p:txBody>
      </p:sp>
    </p:spTree>
    <p:extLst>
      <p:ext uri="{BB962C8B-B14F-4D97-AF65-F5344CB8AC3E}">
        <p14:creationId xmlns:p14="http://schemas.microsoft.com/office/powerpoint/2010/main" val="382658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9" y="309563"/>
            <a:ext cx="3308350" cy="1317625"/>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238" y="309563"/>
            <a:ext cx="5622925" cy="6634162"/>
          </a:xfrm>
        </p:spPr>
        <p:txBody>
          <a:bodyPr/>
          <a:lstStyle>
            <a:lvl1pPr>
              <a:defRPr sz="3200"/>
            </a:lvl1pPr>
            <a:lvl2pPr>
              <a:defRPr sz="2800"/>
            </a:lvl2pPr>
            <a:lvl3pPr>
              <a:defRPr sz="25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9" y="1627189"/>
            <a:ext cx="3308350" cy="5316537"/>
          </a:xfrm>
        </p:spPr>
        <p:txBody>
          <a:bodyPr/>
          <a:lstStyle>
            <a:lvl1pPr marL="0" indent="0">
              <a:buNone/>
              <a:defRPr sz="1400"/>
            </a:lvl1pPr>
            <a:lvl2pPr marL="457146" indent="0">
              <a:buNone/>
              <a:defRPr sz="1200"/>
            </a:lvl2pPr>
            <a:lvl3pPr marL="914294" indent="0">
              <a:buNone/>
              <a:defRPr sz="1000"/>
            </a:lvl3pPr>
            <a:lvl4pPr marL="1371440" indent="0">
              <a:buNone/>
              <a:defRPr sz="900"/>
            </a:lvl4pPr>
            <a:lvl5pPr marL="1828586" indent="0">
              <a:buNone/>
              <a:defRPr sz="900"/>
            </a:lvl5pPr>
            <a:lvl6pPr marL="2285732" indent="0">
              <a:buNone/>
              <a:defRPr sz="900"/>
            </a:lvl6pPr>
            <a:lvl7pPr marL="2742880" indent="0">
              <a:buNone/>
              <a:defRPr sz="900"/>
            </a:lvl7pPr>
            <a:lvl8pPr marL="3200026" indent="0">
              <a:buNone/>
              <a:defRPr sz="900"/>
            </a:lvl8pPr>
            <a:lvl9pPr marL="3657172" indent="0">
              <a:buNone/>
              <a:defRPr sz="900"/>
            </a:lvl9pPr>
          </a:lstStyle>
          <a:p>
            <a:pPr lvl="0"/>
            <a:r>
              <a:rPr lang="en-US" smtClean="0"/>
              <a:t>Click to edit Master text styles</a:t>
            </a:r>
          </a:p>
        </p:txBody>
      </p:sp>
      <p:sp>
        <p:nvSpPr>
          <p:cNvPr id="5" name="Rectangle 614"/>
          <p:cNvSpPr>
            <a:spLocks noGrp="1" noChangeArrowheads="1"/>
          </p:cNvSpPr>
          <p:nvPr>
            <p:ph type="sldNum" sz="quarter" idx="10"/>
          </p:nvPr>
        </p:nvSpPr>
        <p:spPr>
          <a:ln/>
        </p:spPr>
        <p:txBody>
          <a:bodyPr/>
          <a:lstStyle>
            <a:lvl1pPr>
              <a:defRPr/>
            </a:lvl1pPr>
          </a:lstStyle>
          <a:p>
            <a:pPr>
              <a:defRPr/>
            </a:pPr>
            <a:fld id="{E2528348-E35D-B94E-9ECE-FCC8BE767AD2}" type="slidenum">
              <a:rPr lang="en-GB"/>
              <a:pPr>
                <a:defRPr/>
              </a:pPr>
              <a:t>‹#›</a:t>
            </a:fld>
            <a:endParaRPr lang="en-GB"/>
          </a:p>
        </p:txBody>
      </p:sp>
    </p:spTree>
    <p:extLst>
      <p:ext uri="{BB962C8B-B14F-4D97-AF65-F5344CB8AC3E}">
        <p14:creationId xmlns:p14="http://schemas.microsoft.com/office/powerpoint/2010/main" val="255342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6" y="5440364"/>
            <a:ext cx="6035675" cy="642937"/>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6" y="693738"/>
            <a:ext cx="6035675" cy="4664075"/>
          </a:xfrm>
        </p:spPr>
        <p:txBody>
          <a:bodyPr/>
          <a:lstStyle>
            <a:lvl1pPr marL="0" indent="0">
              <a:buNone/>
              <a:defRPr sz="3200"/>
            </a:lvl1pPr>
            <a:lvl2pPr marL="457146" indent="0">
              <a:buNone/>
              <a:defRPr sz="2800"/>
            </a:lvl2pPr>
            <a:lvl3pPr marL="914294" indent="0">
              <a:buNone/>
              <a:defRPr sz="2500"/>
            </a:lvl3pPr>
            <a:lvl4pPr marL="1371440" indent="0">
              <a:buNone/>
              <a:defRPr sz="2000"/>
            </a:lvl4pPr>
            <a:lvl5pPr marL="1828586" indent="0">
              <a:buNone/>
              <a:defRPr sz="2000"/>
            </a:lvl5pPr>
            <a:lvl6pPr marL="2285732" indent="0">
              <a:buNone/>
              <a:defRPr sz="2000"/>
            </a:lvl6pPr>
            <a:lvl7pPr marL="2742880" indent="0">
              <a:buNone/>
              <a:defRPr sz="2000"/>
            </a:lvl7pPr>
            <a:lvl8pPr marL="3200026" indent="0">
              <a:buNone/>
              <a:defRPr sz="2000"/>
            </a:lvl8pPr>
            <a:lvl9pPr marL="3657172" indent="0">
              <a:buNone/>
              <a:defRPr sz="2000"/>
            </a:lvl9pPr>
          </a:lstStyle>
          <a:p>
            <a:pPr lvl="0"/>
            <a:endParaRPr lang="en-US" noProof="0" smtClean="0"/>
          </a:p>
        </p:txBody>
      </p:sp>
      <p:sp>
        <p:nvSpPr>
          <p:cNvPr id="4" name="Text Placeholder 3"/>
          <p:cNvSpPr>
            <a:spLocks noGrp="1"/>
          </p:cNvSpPr>
          <p:nvPr>
            <p:ph type="body" sz="half" idx="2"/>
          </p:nvPr>
        </p:nvSpPr>
        <p:spPr>
          <a:xfrm>
            <a:off x="1971676" y="6083300"/>
            <a:ext cx="6035675" cy="911225"/>
          </a:xfrm>
        </p:spPr>
        <p:txBody>
          <a:bodyPr/>
          <a:lstStyle>
            <a:lvl1pPr marL="0" indent="0">
              <a:buNone/>
              <a:defRPr sz="1400"/>
            </a:lvl1pPr>
            <a:lvl2pPr marL="457146" indent="0">
              <a:buNone/>
              <a:defRPr sz="1200"/>
            </a:lvl2pPr>
            <a:lvl3pPr marL="914294" indent="0">
              <a:buNone/>
              <a:defRPr sz="1000"/>
            </a:lvl3pPr>
            <a:lvl4pPr marL="1371440" indent="0">
              <a:buNone/>
              <a:defRPr sz="900"/>
            </a:lvl4pPr>
            <a:lvl5pPr marL="1828586" indent="0">
              <a:buNone/>
              <a:defRPr sz="900"/>
            </a:lvl5pPr>
            <a:lvl6pPr marL="2285732" indent="0">
              <a:buNone/>
              <a:defRPr sz="900"/>
            </a:lvl6pPr>
            <a:lvl7pPr marL="2742880" indent="0">
              <a:buNone/>
              <a:defRPr sz="900"/>
            </a:lvl7pPr>
            <a:lvl8pPr marL="3200026" indent="0">
              <a:buNone/>
              <a:defRPr sz="900"/>
            </a:lvl8pPr>
            <a:lvl9pPr marL="3657172" indent="0">
              <a:buNone/>
              <a:defRPr sz="900"/>
            </a:lvl9pPr>
          </a:lstStyle>
          <a:p>
            <a:pPr lvl="0"/>
            <a:r>
              <a:rPr lang="en-US" smtClean="0"/>
              <a:t>Click to edit Master text styles</a:t>
            </a:r>
          </a:p>
        </p:txBody>
      </p:sp>
      <p:sp>
        <p:nvSpPr>
          <p:cNvPr id="5" name="Rectangle 614"/>
          <p:cNvSpPr>
            <a:spLocks noGrp="1" noChangeArrowheads="1"/>
          </p:cNvSpPr>
          <p:nvPr>
            <p:ph type="sldNum" sz="quarter" idx="10"/>
          </p:nvPr>
        </p:nvSpPr>
        <p:spPr>
          <a:ln/>
        </p:spPr>
        <p:txBody>
          <a:bodyPr/>
          <a:lstStyle>
            <a:lvl1pPr>
              <a:defRPr/>
            </a:lvl1pPr>
          </a:lstStyle>
          <a:p>
            <a:pPr>
              <a:defRPr/>
            </a:pPr>
            <a:fld id="{3276CB96-4CCE-AE44-990F-10721BCEDC27}" type="slidenum">
              <a:rPr lang="en-GB"/>
              <a:pPr>
                <a:defRPr/>
              </a:pPr>
              <a:t>‹#›</a:t>
            </a:fld>
            <a:endParaRPr lang="en-GB"/>
          </a:p>
        </p:txBody>
      </p:sp>
    </p:spTree>
    <p:extLst>
      <p:ext uri="{BB962C8B-B14F-4D97-AF65-F5344CB8AC3E}">
        <p14:creationId xmlns:p14="http://schemas.microsoft.com/office/powerpoint/2010/main" val="74577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EFFFF"/>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title"/>
          </p:nvPr>
        </p:nvSpPr>
        <p:spPr bwMode="auto">
          <a:xfrm>
            <a:off x="458789" y="477839"/>
            <a:ext cx="9139237" cy="62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b" anchorCtr="0" compatLnSpc="1">
            <a:prstTxWarp prst="textNoShape">
              <a:avLst/>
            </a:prstTxWarp>
          </a:bodyPr>
          <a:lstStyle/>
          <a:p>
            <a:pPr lvl="0"/>
            <a:r>
              <a:rPr lang="en-GB"/>
              <a:t>Two Line Titles</a:t>
            </a:r>
            <a:br>
              <a:rPr lang="en-GB"/>
            </a:br>
            <a:r>
              <a:rPr lang="en-GB"/>
              <a:t>One Line Titles</a:t>
            </a:r>
          </a:p>
        </p:txBody>
      </p:sp>
      <p:sp>
        <p:nvSpPr>
          <p:cNvPr id="6149" name="Rectangle 5"/>
          <p:cNvSpPr>
            <a:spLocks noGrp="1" noChangeArrowheads="1"/>
          </p:cNvSpPr>
          <p:nvPr>
            <p:ph type="body" idx="1"/>
          </p:nvPr>
        </p:nvSpPr>
        <p:spPr bwMode="auto">
          <a:xfrm>
            <a:off x="461964" y="1827214"/>
            <a:ext cx="9134475" cy="4289425"/>
          </a:xfrm>
          <a:prstGeom prst="rect">
            <a:avLst/>
          </a:prstGeom>
          <a:noFill/>
          <a:ln>
            <a:noFill/>
          </a:ln>
          <a:effectLst/>
          <a:extLst>
            <a:ext uri="{909E8E84-426E-40DD-AFC4-6F175D3DCCD1}">
              <a14:hiddenFill xmlns:a14="http://schemas.microsoft.com/office/drawing/2010/main">
                <a:solidFill>
                  <a:srgbClr val="E3F3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8900000" algn="ctr" rotWithShape="0">
                    <a:srgbClr val="4B734F">
                      <a:alpha val="74998"/>
                    </a:srgb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0"/>
            <a:r>
              <a:rPr lang="en-GB" dirty="0"/>
              <a:t>Second level, etc.</a:t>
            </a:r>
          </a:p>
        </p:txBody>
      </p:sp>
      <p:sp>
        <p:nvSpPr>
          <p:cNvPr id="6758" name="Rectangle 614"/>
          <p:cNvSpPr>
            <a:spLocks noGrp="1" noChangeArrowheads="1"/>
          </p:cNvSpPr>
          <p:nvPr>
            <p:ph type="sldNum" sz="quarter" idx="4"/>
          </p:nvPr>
        </p:nvSpPr>
        <p:spPr bwMode="auto">
          <a:xfrm>
            <a:off x="4941129" y="7424839"/>
            <a:ext cx="157094"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0" tIns="0" rIns="0" bIns="0" numCol="1" anchor="b" anchorCtr="0" compatLnSpc="1">
            <a:prstTxWarp prst="textNoShape">
              <a:avLst/>
            </a:prstTxWarp>
            <a:spAutoFit/>
          </a:bodyPr>
          <a:lstStyle>
            <a:lvl1pPr defTabSz="912706">
              <a:spcBef>
                <a:spcPct val="0"/>
              </a:spcBef>
              <a:defRPr sz="1000" b="0">
                <a:solidFill>
                  <a:srgbClr val="6D6E71"/>
                </a:solidFill>
                <a:cs typeface="+mn-cs"/>
              </a:defRPr>
            </a:lvl1pPr>
          </a:lstStyle>
          <a:p>
            <a:pPr>
              <a:defRPr/>
            </a:pPr>
            <a:fld id="{5B371D8D-C2BC-AC47-B8D0-BF3DCB9F25D6}" type="slidenum">
              <a:rPr lang="en-GB"/>
              <a:pPr>
                <a:defRPr/>
              </a:pPr>
              <a:t>‹#›</a:t>
            </a:fld>
            <a:endParaRPr lang="en-GB"/>
          </a:p>
        </p:txBody>
      </p:sp>
      <p:sp>
        <p:nvSpPr>
          <p:cNvPr id="6826" name="Rectangle 682"/>
          <p:cNvSpPr>
            <a:spLocks noChangeArrowheads="1"/>
          </p:cNvSpPr>
          <p:nvPr/>
        </p:nvSpPr>
        <p:spPr bwMode="auto">
          <a:xfrm>
            <a:off x="461963" y="6891339"/>
            <a:ext cx="9137651" cy="69850"/>
          </a:xfrm>
          <a:prstGeom prst="rect">
            <a:avLst/>
          </a:prstGeom>
          <a:solidFill>
            <a:srgbClr val="E8810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lstStyle/>
          <a:p>
            <a:pPr>
              <a:defRPr/>
            </a:pPr>
            <a:endParaRPr lang="en-US">
              <a:cs typeface="+mn-cs"/>
            </a:endParaRPr>
          </a:p>
        </p:txBody>
      </p:sp>
      <p:sp>
        <p:nvSpPr>
          <p:cNvPr id="6829" name="Line 685"/>
          <p:cNvSpPr>
            <a:spLocks noChangeShapeType="1"/>
          </p:cNvSpPr>
          <p:nvPr/>
        </p:nvSpPr>
        <p:spPr bwMode="auto">
          <a:xfrm>
            <a:off x="460376" y="1141413"/>
            <a:ext cx="9137651" cy="0"/>
          </a:xfrm>
          <a:prstGeom prst="line">
            <a:avLst/>
          </a:prstGeom>
          <a:noFill/>
          <a:ln w="12700">
            <a:solidFill>
              <a:srgbClr val="E8810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lstStyle/>
          <a:p>
            <a:pPr>
              <a:defRPr/>
            </a:pPr>
            <a:endParaRPr lang="en-US">
              <a:cs typeface="+mn-cs"/>
            </a:endParaRPr>
          </a:p>
        </p:txBody>
      </p:sp>
      <p:pic>
        <p:nvPicPr>
          <p:cNvPr id="1031" name="Picture 690" descr="Logo2008_JPM_AM_B_RGB"/>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23264" y="7096125"/>
            <a:ext cx="1371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a:xfrm>
            <a:off x="458789" y="6432504"/>
            <a:ext cx="3185160" cy="413808"/>
          </a:xfrm>
          <a:prstGeom prst="rect">
            <a:avLst/>
          </a:prstGeom>
        </p:spPr>
        <p:txBody>
          <a:bodyPr vert="horz" lIns="0" tIns="0" rIns="0" bIns="0" rtlCol="0" anchor="b" anchorCtr="0"/>
          <a:lstStyle>
            <a:lvl1pPr algn="l">
              <a:defRPr sz="800" b="0">
                <a:solidFill>
                  <a:srgbClr val="000000"/>
                </a:solidFill>
                <a:latin typeface="Arial Narrow"/>
                <a:cs typeface="Arial Narrow"/>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timing>
    <p:tnLst>
      <p:par>
        <p:cTn id="1" dur="indefinite" restart="never" nodeType="tmRoot"/>
      </p:par>
    </p:tnLst>
  </p:timing>
  <p:hf hdr="0" dt="0"/>
  <p:txStyles>
    <p:titleStyle>
      <a:lvl1pPr algn="l" defTabSz="722229" rtl="0" eaLnBrk="0" fontAlgn="base" hangingPunct="0">
        <a:spcBef>
          <a:spcPct val="0"/>
        </a:spcBef>
        <a:spcAft>
          <a:spcPct val="0"/>
        </a:spcAft>
        <a:defRPr sz="2000" b="1">
          <a:solidFill>
            <a:srgbClr val="6D6E71"/>
          </a:solidFill>
          <a:latin typeface="+mj-lt"/>
          <a:ea typeface="+mj-ea"/>
          <a:cs typeface="ＭＳ Ｐゴシック" charset="0"/>
        </a:defRPr>
      </a:lvl1pPr>
      <a:lvl2pPr algn="l" defTabSz="722229" rtl="0" eaLnBrk="0" fontAlgn="base" hangingPunct="0">
        <a:spcBef>
          <a:spcPct val="0"/>
        </a:spcBef>
        <a:spcAft>
          <a:spcPct val="0"/>
        </a:spcAft>
        <a:defRPr sz="2000" b="1">
          <a:solidFill>
            <a:srgbClr val="6D6E71"/>
          </a:solidFill>
          <a:latin typeface="Arial" charset="0"/>
          <a:ea typeface="ＭＳ Ｐゴシック" charset="0"/>
          <a:cs typeface="ＭＳ Ｐゴシック" charset="0"/>
        </a:defRPr>
      </a:lvl2pPr>
      <a:lvl3pPr algn="l" defTabSz="722229" rtl="0" eaLnBrk="0" fontAlgn="base" hangingPunct="0">
        <a:spcBef>
          <a:spcPct val="0"/>
        </a:spcBef>
        <a:spcAft>
          <a:spcPct val="0"/>
        </a:spcAft>
        <a:defRPr sz="2000" b="1">
          <a:solidFill>
            <a:srgbClr val="6D6E71"/>
          </a:solidFill>
          <a:latin typeface="Arial" charset="0"/>
          <a:ea typeface="ＭＳ Ｐゴシック" charset="0"/>
          <a:cs typeface="ＭＳ Ｐゴシック" charset="0"/>
        </a:defRPr>
      </a:lvl3pPr>
      <a:lvl4pPr algn="l" defTabSz="722229" rtl="0" eaLnBrk="0" fontAlgn="base" hangingPunct="0">
        <a:spcBef>
          <a:spcPct val="0"/>
        </a:spcBef>
        <a:spcAft>
          <a:spcPct val="0"/>
        </a:spcAft>
        <a:defRPr sz="2000" b="1">
          <a:solidFill>
            <a:srgbClr val="6D6E71"/>
          </a:solidFill>
          <a:latin typeface="Arial" charset="0"/>
          <a:ea typeface="ＭＳ Ｐゴシック" charset="0"/>
          <a:cs typeface="ＭＳ Ｐゴシック" charset="0"/>
        </a:defRPr>
      </a:lvl4pPr>
      <a:lvl5pPr algn="l" defTabSz="722229" rtl="0" eaLnBrk="0" fontAlgn="base" hangingPunct="0">
        <a:spcBef>
          <a:spcPct val="0"/>
        </a:spcBef>
        <a:spcAft>
          <a:spcPct val="0"/>
        </a:spcAft>
        <a:defRPr sz="2000" b="1">
          <a:solidFill>
            <a:srgbClr val="6D6E71"/>
          </a:solidFill>
          <a:latin typeface="Arial" charset="0"/>
          <a:ea typeface="ＭＳ Ｐゴシック" charset="0"/>
          <a:cs typeface="ＭＳ Ｐゴシック" charset="0"/>
        </a:defRPr>
      </a:lvl5pPr>
      <a:lvl6pPr marL="457146" algn="l" defTabSz="722229" rtl="0" eaLnBrk="0" fontAlgn="base" hangingPunct="0">
        <a:spcBef>
          <a:spcPct val="0"/>
        </a:spcBef>
        <a:spcAft>
          <a:spcPct val="0"/>
        </a:spcAft>
        <a:defRPr sz="2000" b="1">
          <a:solidFill>
            <a:srgbClr val="6D6E71"/>
          </a:solidFill>
          <a:latin typeface="Arial" charset="0"/>
          <a:ea typeface="ＭＳ Ｐゴシック" charset="0"/>
        </a:defRPr>
      </a:lvl6pPr>
      <a:lvl7pPr marL="914294" algn="l" defTabSz="722229" rtl="0" eaLnBrk="0" fontAlgn="base" hangingPunct="0">
        <a:spcBef>
          <a:spcPct val="0"/>
        </a:spcBef>
        <a:spcAft>
          <a:spcPct val="0"/>
        </a:spcAft>
        <a:defRPr sz="2000" b="1">
          <a:solidFill>
            <a:srgbClr val="6D6E71"/>
          </a:solidFill>
          <a:latin typeface="Arial" charset="0"/>
          <a:ea typeface="ＭＳ Ｐゴシック" charset="0"/>
        </a:defRPr>
      </a:lvl7pPr>
      <a:lvl8pPr marL="1371440" algn="l" defTabSz="722229" rtl="0" eaLnBrk="0" fontAlgn="base" hangingPunct="0">
        <a:spcBef>
          <a:spcPct val="0"/>
        </a:spcBef>
        <a:spcAft>
          <a:spcPct val="0"/>
        </a:spcAft>
        <a:defRPr sz="2000" b="1">
          <a:solidFill>
            <a:srgbClr val="6D6E71"/>
          </a:solidFill>
          <a:latin typeface="Arial" charset="0"/>
          <a:ea typeface="ＭＳ Ｐゴシック" charset="0"/>
        </a:defRPr>
      </a:lvl8pPr>
      <a:lvl9pPr marL="1828586" algn="l" defTabSz="722229" rtl="0" eaLnBrk="0" fontAlgn="base" hangingPunct="0">
        <a:spcBef>
          <a:spcPct val="0"/>
        </a:spcBef>
        <a:spcAft>
          <a:spcPct val="0"/>
        </a:spcAft>
        <a:defRPr sz="2000" b="1">
          <a:solidFill>
            <a:srgbClr val="6D6E71"/>
          </a:solidFill>
          <a:latin typeface="Arial" charset="0"/>
          <a:ea typeface="ＭＳ Ｐゴシック" charset="0"/>
        </a:defRPr>
      </a:lvl9pPr>
    </p:titleStyle>
    <p:bodyStyle>
      <a:lvl1pPr marL="228574" indent="-228574" algn="l" defTabSz="722229" rtl="0" eaLnBrk="0" fontAlgn="base" hangingPunct="0">
        <a:spcBef>
          <a:spcPct val="115000"/>
        </a:spcBef>
        <a:spcAft>
          <a:spcPct val="0"/>
        </a:spcAft>
        <a:buClr>
          <a:srgbClr val="6D6E71"/>
        </a:buClr>
        <a:buSzPct val="75000"/>
        <a:buFont typeface="Wingdings" charset="0"/>
        <a:buChar char="n"/>
        <a:defRPr sz="1400">
          <a:solidFill>
            <a:schemeClr val="tx1"/>
          </a:solidFill>
          <a:latin typeface="+mn-lt"/>
          <a:ea typeface="+mn-ea"/>
          <a:cs typeface="ＭＳ Ｐゴシック" charset="0"/>
        </a:defRPr>
      </a:lvl1pPr>
      <a:lvl2pPr marL="404765" indent="-174604" algn="l" defTabSz="722229" rtl="0" eaLnBrk="0" fontAlgn="base" hangingPunct="0">
        <a:spcBef>
          <a:spcPct val="35000"/>
        </a:spcBef>
        <a:spcAft>
          <a:spcPct val="0"/>
        </a:spcAft>
        <a:buClr>
          <a:srgbClr val="6D6E71"/>
        </a:buClr>
        <a:buSzPct val="75000"/>
        <a:buFont typeface="Arial" charset="0"/>
        <a:buChar char="–"/>
        <a:defRPr sz="1300">
          <a:solidFill>
            <a:schemeClr val="tx1"/>
          </a:solidFill>
          <a:latin typeface="+mn-lt"/>
          <a:ea typeface="+mn-ea"/>
        </a:defRPr>
      </a:lvl2pPr>
      <a:lvl3pPr marL="569846" indent="-163494" algn="l" defTabSz="722229" rtl="0" eaLnBrk="0" fontAlgn="base" hangingPunct="0">
        <a:spcBef>
          <a:spcPct val="35000"/>
        </a:spcBef>
        <a:spcAft>
          <a:spcPct val="0"/>
        </a:spcAft>
        <a:buClr>
          <a:srgbClr val="6D6E71"/>
        </a:buClr>
        <a:buSzPct val="75000"/>
        <a:buFont typeface="Wingdings" charset="0"/>
        <a:buChar char="§"/>
        <a:defRPr sz="1300">
          <a:solidFill>
            <a:schemeClr val="tx1"/>
          </a:solidFill>
          <a:latin typeface="+mn-lt"/>
          <a:ea typeface="+mn-ea"/>
        </a:defRPr>
      </a:lvl3pPr>
      <a:lvl4pPr marL="746038" indent="-173017" algn="l" defTabSz="722229" rtl="0" eaLnBrk="0" fontAlgn="base" hangingPunct="0">
        <a:spcBef>
          <a:spcPct val="35000"/>
        </a:spcBef>
        <a:spcAft>
          <a:spcPct val="0"/>
        </a:spcAft>
        <a:buClr>
          <a:srgbClr val="6D6E71"/>
        </a:buClr>
        <a:buSzPct val="75000"/>
        <a:buFont typeface="Arial" charset="0"/>
        <a:buChar char="-"/>
        <a:defRPr sz="1300">
          <a:solidFill>
            <a:schemeClr val="tx1"/>
          </a:solidFill>
          <a:latin typeface="+mn-lt"/>
          <a:ea typeface="+mn-ea"/>
        </a:defRPr>
      </a:lvl4pPr>
      <a:lvl5pPr marL="912706" indent="-165081" algn="l" defTabSz="722229" rtl="0" eaLnBrk="0" fontAlgn="base" hangingPunct="0">
        <a:spcBef>
          <a:spcPct val="35000"/>
        </a:spcBef>
        <a:spcAft>
          <a:spcPct val="0"/>
        </a:spcAft>
        <a:buClr>
          <a:srgbClr val="6D6E71"/>
        </a:buClr>
        <a:buSzPct val="75000"/>
        <a:buFont typeface="Wingdings" charset="0"/>
        <a:buChar char="§"/>
        <a:defRPr sz="1300">
          <a:solidFill>
            <a:schemeClr val="tx1"/>
          </a:solidFill>
          <a:latin typeface="+mn-lt"/>
          <a:ea typeface="+mn-ea"/>
        </a:defRPr>
      </a:lvl5pPr>
      <a:lvl6pPr marL="1369853" indent="-165081" algn="l" defTabSz="722229" rtl="0" eaLnBrk="0" fontAlgn="base" hangingPunct="0">
        <a:spcBef>
          <a:spcPct val="35000"/>
        </a:spcBef>
        <a:spcAft>
          <a:spcPct val="0"/>
        </a:spcAft>
        <a:buClr>
          <a:srgbClr val="6D6E71"/>
        </a:buClr>
        <a:buSzPct val="75000"/>
        <a:buFont typeface="Wingdings" charset="0"/>
        <a:buChar char="§"/>
        <a:defRPr sz="1300">
          <a:solidFill>
            <a:schemeClr val="tx1"/>
          </a:solidFill>
          <a:latin typeface="+mn-lt"/>
          <a:ea typeface="+mn-ea"/>
        </a:defRPr>
      </a:lvl6pPr>
      <a:lvl7pPr marL="1826999" indent="-165081" algn="l" defTabSz="722229" rtl="0" eaLnBrk="0" fontAlgn="base" hangingPunct="0">
        <a:spcBef>
          <a:spcPct val="35000"/>
        </a:spcBef>
        <a:spcAft>
          <a:spcPct val="0"/>
        </a:spcAft>
        <a:buClr>
          <a:srgbClr val="6D6E71"/>
        </a:buClr>
        <a:buSzPct val="75000"/>
        <a:buFont typeface="Wingdings" charset="0"/>
        <a:buChar char="§"/>
        <a:defRPr sz="1300">
          <a:solidFill>
            <a:schemeClr val="tx1"/>
          </a:solidFill>
          <a:latin typeface="+mn-lt"/>
          <a:ea typeface="+mn-ea"/>
        </a:defRPr>
      </a:lvl7pPr>
      <a:lvl8pPr marL="2284146" indent="-165081" algn="l" defTabSz="722229" rtl="0" eaLnBrk="0" fontAlgn="base" hangingPunct="0">
        <a:spcBef>
          <a:spcPct val="35000"/>
        </a:spcBef>
        <a:spcAft>
          <a:spcPct val="0"/>
        </a:spcAft>
        <a:buClr>
          <a:srgbClr val="6D6E71"/>
        </a:buClr>
        <a:buSzPct val="75000"/>
        <a:buFont typeface="Wingdings" charset="0"/>
        <a:buChar char="§"/>
        <a:defRPr sz="1300">
          <a:solidFill>
            <a:schemeClr val="tx1"/>
          </a:solidFill>
          <a:latin typeface="+mn-lt"/>
          <a:ea typeface="+mn-ea"/>
        </a:defRPr>
      </a:lvl8pPr>
      <a:lvl9pPr marL="2741293" indent="-165081" algn="l" defTabSz="722229" rtl="0" eaLnBrk="0" fontAlgn="base" hangingPunct="0">
        <a:spcBef>
          <a:spcPct val="35000"/>
        </a:spcBef>
        <a:spcAft>
          <a:spcPct val="0"/>
        </a:spcAft>
        <a:buClr>
          <a:srgbClr val="6D6E71"/>
        </a:buClr>
        <a:buSzPct val="75000"/>
        <a:buFont typeface="Wingdings" charset="0"/>
        <a:buChar char="§"/>
        <a:defRPr sz="1300">
          <a:solidFill>
            <a:schemeClr val="tx1"/>
          </a:solidFill>
          <a:latin typeface="+mn-lt"/>
          <a:ea typeface="+mn-ea"/>
        </a:defRPr>
      </a:lvl9pPr>
    </p:bodyStyle>
    <p:otherStyle>
      <a:defPPr>
        <a:defRPr lang="en-US"/>
      </a:defPPr>
      <a:lvl1pPr marL="0" algn="l" defTabSz="457146" rtl="0" eaLnBrk="1" latinLnBrk="0" hangingPunct="1">
        <a:defRPr sz="1800" kern="1200">
          <a:solidFill>
            <a:schemeClr val="tx1"/>
          </a:solidFill>
          <a:latin typeface="+mn-lt"/>
          <a:ea typeface="+mn-ea"/>
          <a:cs typeface="+mn-cs"/>
        </a:defRPr>
      </a:lvl1pPr>
      <a:lvl2pPr marL="457146" algn="l" defTabSz="457146" rtl="0" eaLnBrk="1" latinLnBrk="0" hangingPunct="1">
        <a:defRPr sz="1800" kern="1200">
          <a:solidFill>
            <a:schemeClr val="tx1"/>
          </a:solidFill>
          <a:latin typeface="+mn-lt"/>
          <a:ea typeface="+mn-ea"/>
          <a:cs typeface="+mn-cs"/>
        </a:defRPr>
      </a:lvl2pPr>
      <a:lvl3pPr marL="914294" algn="l" defTabSz="457146" rtl="0" eaLnBrk="1" latinLnBrk="0" hangingPunct="1">
        <a:defRPr sz="1800" kern="1200">
          <a:solidFill>
            <a:schemeClr val="tx1"/>
          </a:solidFill>
          <a:latin typeface="+mn-lt"/>
          <a:ea typeface="+mn-ea"/>
          <a:cs typeface="+mn-cs"/>
        </a:defRPr>
      </a:lvl3pPr>
      <a:lvl4pPr marL="1371440" algn="l" defTabSz="457146" rtl="0" eaLnBrk="1" latinLnBrk="0" hangingPunct="1">
        <a:defRPr sz="1800" kern="1200">
          <a:solidFill>
            <a:schemeClr val="tx1"/>
          </a:solidFill>
          <a:latin typeface="+mn-lt"/>
          <a:ea typeface="+mn-ea"/>
          <a:cs typeface="+mn-cs"/>
        </a:defRPr>
      </a:lvl4pPr>
      <a:lvl5pPr marL="1828586" algn="l" defTabSz="457146" rtl="0" eaLnBrk="1" latinLnBrk="0" hangingPunct="1">
        <a:defRPr sz="1800" kern="1200">
          <a:solidFill>
            <a:schemeClr val="tx1"/>
          </a:solidFill>
          <a:latin typeface="+mn-lt"/>
          <a:ea typeface="+mn-ea"/>
          <a:cs typeface="+mn-cs"/>
        </a:defRPr>
      </a:lvl5pPr>
      <a:lvl6pPr marL="2285732" algn="l" defTabSz="457146" rtl="0" eaLnBrk="1" latinLnBrk="0" hangingPunct="1">
        <a:defRPr sz="1800" kern="1200">
          <a:solidFill>
            <a:schemeClr val="tx1"/>
          </a:solidFill>
          <a:latin typeface="+mn-lt"/>
          <a:ea typeface="+mn-ea"/>
          <a:cs typeface="+mn-cs"/>
        </a:defRPr>
      </a:lvl6pPr>
      <a:lvl7pPr marL="2742880" algn="l" defTabSz="457146" rtl="0" eaLnBrk="1" latinLnBrk="0" hangingPunct="1">
        <a:defRPr sz="1800" kern="1200">
          <a:solidFill>
            <a:schemeClr val="tx1"/>
          </a:solidFill>
          <a:latin typeface="+mn-lt"/>
          <a:ea typeface="+mn-ea"/>
          <a:cs typeface="+mn-cs"/>
        </a:defRPr>
      </a:lvl7pPr>
      <a:lvl8pPr marL="3200026" algn="l" defTabSz="457146" rtl="0" eaLnBrk="1" latinLnBrk="0" hangingPunct="1">
        <a:defRPr sz="1800" kern="1200">
          <a:solidFill>
            <a:schemeClr val="tx1"/>
          </a:solidFill>
          <a:latin typeface="+mn-lt"/>
          <a:ea typeface="+mn-ea"/>
          <a:cs typeface="+mn-cs"/>
        </a:defRPr>
      </a:lvl8pPr>
      <a:lvl9pPr marL="3657172" algn="l" defTabSz="45714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EFFFF"/>
        </a:solidFill>
        <a:effectLst/>
      </p:bgPr>
    </p:bg>
    <p:spTree>
      <p:nvGrpSpPr>
        <p:cNvPr id="1" name=""/>
        <p:cNvGrpSpPr/>
        <p:nvPr/>
      </p:nvGrpSpPr>
      <p:grpSpPr>
        <a:xfrm>
          <a:off x="0" y="0"/>
          <a:ext cx="0" cy="0"/>
          <a:chOff x="0" y="0"/>
          <a:chExt cx="0" cy="0"/>
        </a:xfrm>
      </p:grpSpPr>
      <p:sp>
        <p:nvSpPr>
          <p:cNvPr id="382010" name="Rectangle 58"/>
          <p:cNvSpPr>
            <a:spLocks noChangeArrowheads="1"/>
          </p:cNvSpPr>
          <p:nvPr/>
        </p:nvSpPr>
        <p:spPr bwMode="auto">
          <a:xfrm>
            <a:off x="461964" y="2836863"/>
            <a:ext cx="9134475" cy="1376362"/>
          </a:xfrm>
          <a:prstGeom prst="rect">
            <a:avLst/>
          </a:prstGeom>
          <a:solidFill>
            <a:srgbClr val="6D6E71"/>
          </a:solidFill>
          <a:ln>
            <a:noFill/>
          </a:ln>
          <a:effectLst/>
          <a:extLst>
            <a:ext uri="{91240B29-F687-4F45-9708-019B960494DF}">
              <a14:hiddenLine xmlns:a14="http://schemas.microsoft.com/office/drawing/2010/main" w="3175">
                <a:solidFill>
                  <a:srgbClr val="54301A"/>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lstStyle/>
          <a:p>
            <a:pPr>
              <a:defRPr/>
            </a:pPr>
            <a:endParaRPr lang="en-US">
              <a:cs typeface="+mn-cs"/>
            </a:endParaRPr>
          </a:p>
        </p:txBody>
      </p:sp>
      <p:sp>
        <p:nvSpPr>
          <p:cNvPr id="381956" name="Rectangle 4"/>
          <p:cNvSpPr>
            <a:spLocks noGrp="1" noChangeArrowheads="1"/>
          </p:cNvSpPr>
          <p:nvPr>
            <p:ph type="title"/>
          </p:nvPr>
        </p:nvSpPr>
        <p:spPr bwMode="auto">
          <a:xfrm>
            <a:off x="635000" y="2901951"/>
            <a:ext cx="8961438" cy="122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p>
            <a:pPr lvl="0"/>
            <a:r>
              <a:rPr lang="en-GB"/>
              <a:t>One Line Titles</a:t>
            </a:r>
            <a:br>
              <a:rPr lang="en-GB"/>
            </a:br>
            <a:r>
              <a:rPr lang="en-GB"/>
              <a:t>Two Line Titles</a:t>
            </a:r>
          </a:p>
        </p:txBody>
      </p:sp>
      <p:sp>
        <p:nvSpPr>
          <p:cNvPr id="382007" name="Rectangle 55"/>
          <p:cNvSpPr>
            <a:spLocks noGrp="1" noChangeArrowheads="1"/>
          </p:cNvSpPr>
          <p:nvPr>
            <p:ph type="sldNum" sz="quarter" idx="4"/>
          </p:nvPr>
        </p:nvSpPr>
        <p:spPr bwMode="auto">
          <a:xfrm>
            <a:off x="4944304" y="7424839"/>
            <a:ext cx="157094"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0" tIns="0" rIns="0" bIns="0" numCol="1" anchor="b" anchorCtr="0" compatLnSpc="1">
            <a:prstTxWarp prst="textNoShape">
              <a:avLst/>
            </a:prstTxWarp>
            <a:spAutoFit/>
          </a:bodyPr>
          <a:lstStyle>
            <a:lvl1pPr defTabSz="912706">
              <a:spcBef>
                <a:spcPct val="0"/>
              </a:spcBef>
              <a:defRPr sz="1000" b="0">
                <a:solidFill>
                  <a:srgbClr val="6D6E71"/>
                </a:solidFill>
                <a:cs typeface="+mn-cs"/>
              </a:defRPr>
            </a:lvl1pPr>
          </a:lstStyle>
          <a:p>
            <a:pPr>
              <a:defRPr/>
            </a:pPr>
            <a:fld id="{D44EB5A6-4690-164B-9274-52271DD473F9}" type="slidenum">
              <a:rPr lang="en-GB"/>
              <a:pPr>
                <a:defRPr/>
              </a:pPr>
              <a:t>‹#›</a:t>
            </a:fld>
            <a:endParaRPr lang="en-GB"/>
          </a:p>
        </p:txBody>
      </p:sp>
      <p:pic>
        <p:nvPicPr>
          <p:cNvPr id="14341" name="Picture 62" descr="Logo2008_JPM_AM_B_RGB"/>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23264" y="7096125"/>
            <a:ext cx="1371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iming>
    <p:tnLst>
      <p:par>
        <p:cTn id="1" dur="indefinite" restart="never" nodeType="tmRoot"/>
      </p:par>
    </p:tnLst>
  </p:timing>
  <p:hf hdr="0" dt="0"/>
  <p:txStyles>
    <p:titleStyle>
      <a:lvl1pPr algn="l" defTabSz="722229" rtl="0" eaLnBrk="0" fontAlgn="base" hangingPunct="0">
        <a:lnSpc>
          <a:spcPts val="2599"/>
        </a:lnSpc>
        <a:spcBef>
          <a:spcPct val="0"/>
        </a:spcBef>
        <a:spcAft>
          <a:spcPct val="0"/>
        </a:spcAft>
        <a:defRPr sz="2000" b="1">
          <a:solidFill>
            <a:srgbClr val="FEFFFF"/>
          </a:solidFill>
          <a:latin typeface="+mj-lt"/>
          <a:ea typeface="+mj-ea"/>
          <a:cs typeface="ＭＳ Ｐゴシック" charset="0"/>
        </a:defRPr>
      </a:lvl1pPr>
      <a:lvl2pPr algn="l" defTabSz="722229" rtl="0" eaLnBrk="0" fontAlgn="base" hangingPunct="0">
        <a:lnSpc>
          <a:spcPts val="2599"/>
        </a:lnSpc>
        <a:spcBef>
          <a:spcPct val="0"/>
        </a:spcBef>
        <a:spcAft>
          <a:spcPct val="0"/>
        </a:spcAft>
        <a:defRPr sz="2000" b="1">
          <a:solidFill>
            <a:srgbClr val="FEFFFF"/>
          </a:solidFill>
          <a:latin typeface="Arial" charset="0"/>
          <a:ea typeface="ＭＳ Ｐゴシック" charset="0"/>
          <a:cs typeface="ＭＳ Ｐゴシック" charset="0"/>
        </a:defRPr>
      </a:lvl2pPr>
      <a:lvl3pPr algn="l" defTabSz="722229" rtl="0" eaLnBrk="0" fontAlgn="base" hangingPunct="0">
        <a:lnSpc>
          <a:spcPts val="2599"/>
        </a:lnSpc>
        <a:spcBef>
          <a:spcPct val="0"/>
        </a:spcBef>
        <a:spcAft>
          <a:spcPct val="0"/>
        </a:spcAft>
        <a:defRPr sz="2000" b="1">
          <a:solidFill>
            <a:srgbClr val="FEFFFF"/>
          </a:solidFill>
          <a:latin typeface="Arial" charset="0"/>
          <a:ea typeface="ＭＳ Ｐゴシック" charset="0"/>
          <a:cs typeface="ＭＳ Ｐゴシック" charset="0"/>
        </a:defRPr>
      </a:lvl3pPr>
      <a:lvl4pPr algn="l" defTabSz="722229" rtl="0" eaLnBrk="0" fontAlgn="base" hangingPunct="0">
        <a:lnSpc>
          <a:spcPts val="2599"/>
        </a:lnSpc>
        <a:spcBef>
          <a:spcPct val="0"/>
        </a:spcBef>
        <a:spcAft>
          <a:spcPct val="0"/>
        </a:spcAft>
        <a:defRPr sz="2000" b="1">
          <a:solidFill>
            <a:srgbClr val="FEFFFF"/>
          </a:solidFill>
          <a:latin typeface="Arial" charset="0"/>
          <a:ea typeface="ＭＳ Ｐゴシック" charset="0"/>
          <a:cs typeface="ＭＳ Ｐゴシック" charset="0"/>
        </a:defRPr>
      </a:lvl4pPr>
      <a:lvl5pPr algn="l" defTabSz="722229" rtl="0" eaLnBrk="0" fontAlgn="base" hangingPunct="0">
        <a:lnSpc>
          <a:spcPts val="2599"/>
        </a:lnSpc>
        <a:spcBef>
          <a:spcPct val="0"/>
        </a:spcBef>
        <a:spcAft>
          <a:spcPct val="0"/>
        </a:spcAft>
        <a:defRPr sz="2000" b="1">
          <a:solidFill>
            <a:srgbClr val="FEFFFF"/>
          </a:solidFill>
          <a:latin typeface="Arial" charset="0"/>
          <a:ea typeface="ＭＳ Ｐゴシック" charset="0"/>
          <a:cs typeface="ＭＳ Ｐゴシック" charset="0"/>
        </a:defRPr>
      </a:lvl5pPr>
      <a:lvl6pPr marL="457146" algn="l" defTabSz="722229" rtl="0" eaLnBrk="0" fontAlgn="base" hangingPunct="0">
        <a:lnSpc>
          <a:spcPts val="2599"/>
        </a:lnSpc>
        <a:spcBef>
          <a:spcPct val="0"/>
        </a:spcBef>
        <a:spcAft>
          <a:spcPct val="0"/>
        </a:spcAft>
        <a:defRPr sz="2000" b="1">
          <a:solidFill>
            <a:srgbClr val="FEFFFF"/>
          </a:solidFill>
          <a:latin typeface="Arial" charset="0"/>
          <a:ea typeface="ＭＳ Ｐゴシック" charset="0"/>
        </a:defRPr>
      </a:lvl6pPr>
      <a:lvl7pPr marL="914294" algn="l" defTabSz="722229" rtl="0" eaLnBrk="0" fontAlgn="base" hangingPunct="0">
        <a:lnSpc>
          <a:spcPts val="2599"/>
        </a:lnSpc>
        <a:spcBef>
          <a:spcPct val="0"/>
        </a:spcBef>
        <a:spcAft>
          <a:spcPct val="0"/>
        </a:spcAft>
        <a:defRPr sz="2000" b="1">
          <a:solidFill>
            <a:srgbClr val="FEFFFF"/>
          </a:solidFill>
          <a:latin typeface="Arial" charset="0"/>
          <a:ea typeface="ＭＳ Ｐゴシック" charset="0"/>
        </a:defRPr>
      </a:lvl7pPr>
      <a:lvl8pPr marL="1371440" algn="l" defTabSz="722229" rtl="0" eaLnBrk="0" fontAlgn="base" hangingPunct="0">
        <a:lnSpc>
          <a:spcPts val="2599"/>
        </a:lnSpc>
        <a:spcBef>
          <a:spcPct val="0"/>
        </a:spcBef>
        <a:spcAft>
          <a:spcPct val="0"/>
        </a:spcAft>
        <a:defRPr sz="2000" b="1">
          <a:solidFill>
            <a:srgbClr val="FEFFFF"/>
          </a:solidFill>
          <a:latin typeface="Arial" charset="0"/>
          <a:ea typeface="ＭＳ Ｐゴシック" charset="0"/>
        </a:defRPr>
      </a:lvl8pPr>
      <a:lvl9pPr marL="1828586" algn="l" defTabSz="722229" rtl="0" eaLnBrk="0" fontAlgn="base" hangingPunct="0">
        <a:lnSpc>
          <a:spcPts val="2599"/>
        </a:lnSpc>
        <a:spcBef>
          <a:spcPct val="0"/>
        </a:spcBef>
        <a:spcAft>
          <a:spcPct val="0"/>
        </a:spcAft>
        <a:defRPr sz="2000" b="1">
          <a:solidFill>
            <a:srgbClr val="FEFFFF"/>
          </a:solidFill>
          <a:latin typeface="Arial" charset="0"/>
          <a:ea typeface="ＭＳ Ｐゴシック" charset="0"/>
        </a:defRPr>
      </a:lvl9pPr>
    </p:titleStyle>
    <p:bodyStyle>
      <a:lvl1pPr marL="342859" indent="-342859" algn="l" defTabSz="722229" rtl="0" eaLnBrk="0" fontAlgn="base" hangingPunct="0">
        <a:spcBef>
          <a:spcPct val="115000"/>
        </a:spcBef>
        <a:spcAft>
          <a:spcPct val="0"/>
        </a:spcAft>
        <a:buClr>
          <a:schemeClr val="accent1"/>
        </a:buClr>
        <a:buFont typeface="Wingdings" charset="0"/>
        <a:buChar char="n"/>
        <a:defRPr sz="1600">
          <a:solidFill>
            <a:schemeClr val="tx1"/>
          </a:solidFill>
          <a:latin typeface="+mn-lt"/>
          <a:ea typeface="+mn-ea"/>
          <a:cs typeface="ＭＳ Ｐゴシック" charset="0"/>
        </a:defRPr>
      </a:lvl1pPr>
      <a:lvl2pPr marL="519052" indent="-174604" algn="l" defTabSz="722229" rtl="0" eaLnBrk="0" fontAlgn="base" hangingPunct="0">
        <a:lnSpc>
          <a:spcPct val="105000"/>
        </a:lnSpc>
        <a:spcBef>
          <a:spcPct val="50000"/>
        </a:spcBef>
        <a:spcAft>
          <a:spcPct val="0"/>
        </a:spcAft>
        <a:buClr>
          <a:schemeClr val="accent1"/>
        </a:buClr>
        <a:buFont typeface="Arial" charset="0"/>
        <a:buChar char="–"/>
        <a:defRPr sz="1400">
          <a:solidFill>
            <a:schemeClr val="tx1"/>
          </a:solidFill>
          <a:latin typeface="+mn-lt"/>
          <a:ea typeface="+mn-ea"/>
        </a:defRPr>
      </a:lvl2pPr>
      <a:lvl3pPr marL="685720" indent="-165081" algn="l" defTabSz="722229" rtl="0" eaLnBrk="0" fontAlgn="base" hangingPunct="0">
        <a:lnSpc>
          <a:spcPct val="108000"/>
        </a:lnSpc>
        <a:spcBef>
          <a:spcPct val="20000"/>
        </a:spcBef>
        <a:spcAft>
          <a:spcPct val="0"/>
        </a:spcAft>
        <a:buClr>
          <a:schemeClr val="accent1"/>
        </a:buClr>
        <a:buSzPct val="110000"/>
        <a:buFont typeface="Wingdings" charset="0"/>
        <a:buChar char="§"/>
        <a:defRPr sz="1400">
          <a:solidFill>
            <a:schemeClr val="tx1"/>
          </a:solidFill>
          <a:latin typeface="+mn-lt"/>
          <a:ea typeface="+mn-ea"/>
        </a:defRPr>
      </a:lvl3pPr>
      <a:lvl4pPr marL="860324" indent="-173017" algn="l" defTabSz="722229" rtl="0" eaLnBrk="0" fontAlgn="base" hangingPunct="0">
        <a:lnSpc>
          <a:spcPct val="108000"/>
        </a:lnSpc>
        <a:spcBef>
          <a:spcPct val="20000"/>
        </a:spcBef>
        <a:spcAft>
          <a:spcPct val="0"/>
        </a:spcAft>
        <a:buClr>
          <a:schemeClr val="accent1"/>
        </a:buClr>
        <a:buSzPct val="110000"/>
        <a:buFont typeface="Arial" charset="0"/>
        <a:buChar char="-"/>
        <a:defRPr sz="1400">
          <a:solidFill>
            <a:schemeClr val="tx1"/>
          </a:solidFill>
          <a:latin typeface="+mn-lt"/>
          <a:ea typeface="+mn-ea"/>
        </a:defRPr>
      </a:lvl4pPr>
      <a:lvl5pPr marL="1028579" indent="-168255" algn="l" defTabSz="722229" rtl="0" eaLnBrk="0" fontAlgn="base" hangingPunct="0">
        <a:lnSpc>
          <a:spcPct val="108000"/>
        </a:lnSpc>
        <a:spcBef>
          <a:spcPct val="20000"/>
        </a:spcBef>
        <a:spcAft>
          <a:spcPct val="0"/>
        </a:spcAft>
        <a:buClr>
          <a:schemeClr val="accent1"/>
        </a:buClr>
        <a:buFont typeface="Wingdings" charset="0"/>
        <a:buChar char="§"/>
        <a:defRPr sz="1400">
          <a:solidFill>
            <a:schemeClr val="tx1"/>
          </a:solidFill>
          <a:latin typeface="+mn-lt"/>
          <a:ea typeface="+mn-ea"/>
        </a:defRPr>
      </a:lvl5pPr>
      <a:lvl6pPr marL="1485727" indent="-168255" algn="l" defTabSz="722229" rtl="0" eaLnBrk="0" fontAlgn="base" hangingPunct="0">
        <a:lnSpc>
          <a:spcPct val="108000"/>
        </a:lnSpc>
        <a:spcBef>
          <a:spcPct val="20000"/>
        </a:spcBef>
        <a:spcAft>
          <a:spcPct val="0"/>
        </a:spcAft>
        <a:buClr>
          <a:schemeClr val="accent1"/>
        </a:buClr>
        <a:buFont typeface="Wingdings" charset="0"/>
        <a:buChar char="§"/>
        <a:defRPr sz="1400">
          <a:solidFill>
            <a:schemeClr val="tx1"/>
          </a:solidFill>
          <a:latin typeface="+mn-lt"/>
          <a:ea typeface="+mn-ea"/>
        </a:defRPr>
      </a:lvl6pPr>
      <a:lvl7pPr marL="1942873" indent="-168255" algn="l" defTabSz="722229" rtl="0" eaLnBrk="0" fontAlgn="base" hangingPunct="0">
        <a:lnSpc>
          <a:spcPct val="108000"/>
        </a:lnSpc>
        <a:spcBef>
          <a:spcPct val="20000"/>
        </a:spcBef>
        <a:spcAft>
          <a:spcPct val="0"/>
        </a:spcAft>
        <a:buClr>
          <a:schemeClr val="accent1"/>
        </a:buClr>
        <a:buFont typeface="Wingdings" charset="0"/>
        <a:buChar char="§"/>
        <a:defRPr sz="1400">
          <a:solidFill>
            <a:schemeClr val="tx1"/>
          </a:solidFill>
          <a:latin typeface="+mn-lt"/>
          <a:ea typeface="+mn-ea"/>
        </a:defRPr>
      </a:lvl7pPr>
      <a:lvl8pPr marL="2400019" indent="-168255" algn="l" defTabSz="722229" rtl="0" eaLnBrk="0" fontAlgn="base" hangingPunct="0">
        <a:lnSpc>
          <a:spcPct val="108000"/>
        </a:lnSpc>
        <a:spcBef>
          <a:spcPct val="20000"/>
        </a:spcBef>
        <a:spcAft>
          <a:spcPct val="0"/>
        </a:spcAft>
        <a:buClr>
          <a:schemeClr val="accent1"/>
        </a:buClr>
        <a:buFont typeface="Wingdings" charset="0"/>
        <a:buChar char="§"/>
        <a:defRPr sz="1400">
          <a:solidFill>
            <a:schemeClr val="tx1"/>
          </a:solidFill>
          <a:latin typeface="+mn-lt"/>
          <a:ea typeface="+mn-ea"/>
        </a:defRPr>
      </a:lvl8pPr>
      <a:lvl9pPr marL="2857166" indent="-168255" algn="l" defTabSz="722229" rtl="0" eaLnBrk="0" fontAlgn="base" hangingPunct="0">
        <a:lnSpc>
          <a:spcPct val="108000"/>
        </a:lnSpc>
        <a:spcBef>
          <a:spcPct val="20000"/>
        </a:spcBef>
        <a:spcAft>
          <a:spcPct val="0"/>
        </a:spcAft>
        <a:buClr>
          <a:schemeClr val="accent1"/>
        </a:buClr>
        <a:buFont typeface="Wingdings" charset="0"/>
        <a:buChar char="§"/>
        <a:defRPr sz="1400">
          <a:solidFill>
            <a:schemeClr val="tx1"/>
          </a:solidFill>
          <a:latin typeface="+mn-lt"/>
          <a:ea typeface="+mn-ea"/>
        </a:defRPr>
      </a:lvl9pPr>
    </p:bodyStyle>
    <p:otherStyle>
      <a:defPPr>
        <a:defRPr lang="en-US"/>
      </a:defPPr>
      <a:lvl1pPr marL="0" algn="l" defTabSz="457146" rtl="0" eaLnBrk="1" latinLnBrk="0" hangingPunct="1">
        <a:defRPr sz="1800" kern="1200">
          <a:solidFill>
            <a:schemeClr val="tx1"/>
          </a:solidFill>
          <a:latin typeface="+mn-lt"/>
          <a:ea typeface="+mn-ea"/>
          <a:cs typeface="+mn-cs"/>
        </a:defRPr>
      </a:lvl1pPr>
      <a:lvl2pPr marL="457146" algn="l" defTabSz="457146" rtl="0" eaLnBrk="1" latinLnBrk="0" hangingPunct="1">
        <a:defRPr sz="1800" kern="1200">
          <a:solidFill>
            <a:schemeClr val="tx1"/>
          </a:solidFill>
          <a:latin typeface="+mn-lt"/>
          <a:ea typeface="+mn-ea"/>
          <a:cs typeface="+mn-cs"/>
        </a:defRPr>
      </a:lvl2pPr>
      <a:lvl3pPr marL="914294" algn="l" defTabSz="457146" rtl="0" eaLnBrk="1" latinLnBrk="0" hangingPunct="1">
        <a:defRPr sz="1800" kern="1200">
          <a:solidFill>
            <a:schemeClr val="tx1"/>
          </a:solidFill>
          <a:latin typeface="+mn-lt"/>
          <a:ea typeface="+mn-ea"/>
          <a:cs typeface="+mn-cs"/>
        </a:defRPr>
      </a:lvl3pPr>
      <a:lvl4pPr marL="1371440" algn="l" defTabSz="457146" rtl="0" eaLnBrk="1" latinLnBrk="0" hangingPunct="1">
        <a:defRPr sz="1800" kern="1200">
          <a:solidFill>
            <a:schemeClr val="tx1"/>
          </a:solidFill>
          <a:latin typeface="+mn-lt"/>
          <a:ea typeface="+mn-ea"/>
          <a:cs typeface="+mn-cs"/>
        </a:defRPr>
      </a:lvl4pPr>
      <a:lvl5pPr marL="1828586" algn="l" defTabSz="457146" rtl="0" eaLnBrk="1" latinLnBrk="0" hangingPunct="1">
        <a:defRPr sz="1800" kern="1200">
          <a:solidFill>
            <a:schemeClr val="tx1"/>
          </a:solidFill>
          <a:latin typeface="+mn-lt"/>
          <a:ea typeface="+mn-ea"/>
          <a:cs typeface="+mn-cs"/>
        </a:defRPr>
      </a:lvl5pPr>
      <a:lvl6pPr marL="2285732" algn="l" defTabSz="457146" rtl="0" eaLnBrk="1" latinLnBrk="0" hangingPunct="1">
        <a:defRPr sz="1800" kern="1200">
          <a:solidFill>
            <a:schemeClr val="tx1"/>
          </a:solidFill>
          <a:latin typeface="+mn-lt"/>
          <a:ea typeface="+mn-ea"/>
          <a:cs typeface="+mn-cs"/>
        </a:defRPr>
      </a:lvl6pPr>
      <a:lvl7pPr marL="2742880" algn="l" defTabSz="457146" rtl="0" eaLnBrk="1" latinLnBrk="0" hangingPunct="1">
        <a:defRPr sz="1800" kern="1200">
          <a:solidFill>
            <a:schemeClr val="tx1"/>
          </a:solidFill>
          <a:latin typeface="+mn-lt"/>
          <a:ea typeface="+mn-ea"/>
          <a:cs typeface="+mn-cs"/>
        </a:defRPr>
      </a:lvl7pPr>
      <a:lvl8pPr marL="3200026" algn="l" defTabSz="457146" rtl="0" eaLnBrk="1" latinLnBrk="0" hangingPunct="1">
        <a:defRPr sz="1800" kern="1200">
          <a:solidFill>
            <a:schemeClr val="tx1"/>
          </a:solidFill>
          <a:latin typeface="+mn-lt"/>
          <a:ea typeface="+mn-ea"/>
          <a:cs typeface="+mn-cs"/>
        </a:defRPr>
      </a:lvl8pPr>
      <a:lvl9pPr marL="3657172" algn="l" defTabSz="45714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02920" y="311256"/>
            <a:ext cx="9052560" cy="637018"/>
          </a:xfrm>
          <a:prstGeom prst="rect">
            <a:avLst/>
          </a:prstGeom>
        </p:spPr>
        <p:txBody>
          <a:bodyPr vert="horz" lIns="114117" tIns="57059" rIns="114117" bIns="57059"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02920" y="1111492"/>
            <a:ext cx="9052560" cy="6120680"/>
          </a:xfrm>
          <a:prstGeom prst="rect">
            <a:avLst/>
          </a:prstGeom>
        </p:spPr>
        <p:txBody>
          <a:bodyPr vert="horz" lIns="114117" tIns="57059" rIns="114117" bIns="57059"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502920" y="7353050"/>
            <a:ext cx="2346960" cy="413809"/>
          </a:xfrm>
          <a:prstGeom prst="rect">
            <a:avLst/>
          </a:prstGeom>
        </p:spPr>
        <p:txBody>
          <a:bodyPr vert="horz" lIns="114117" tIns="57059" rIns="114117" bIns="57059" rtlCol="0" anchor="ctr"/>
          <a:lstStyle>
            <a:lvl1pPr algn="l">
              <a:defRPr sz="1500">
                <a:solidFill>
                  <a:schemeClr val="tx1">
                    <a:tint val="75000"/>
                  </a:schemeClr>
                </a:solidFill>
              </a:defRPr>
            </a:lvl1pPr>
          </a:lstStyle>
          <a:p>
            <a:pPr defTabSz="1141171" eaLnBrk="1" fontAlgn="auto" hangingPunct="1">
              <a:spcBef>
                <a:spcPts val="0"/>
              </a:spcBef>
              <a:spcAft>
                <a:spcPts val="0"/>
              </a:spcAft>
            </a:pPr>
            <a:fld id="{532A548F-CF34-4B50-B370-B3732F5B80E4}" type="datetimeFigureOut">
              <a:rPr lang="zh-CN" altLang="en-US" b="0" smtClean="0">
                <a:solidFill>
                  <a:prstClr val="black">
                    <a:tint val="75000"/>
                  </a:prstClr>
                </a:solidFill>
                <a:latin typeface="Verdana"/>
                <a:ea typeface="微软雅黑"/>
                <a:cs typeface="Arial" charset="0"/>
              </a:rPr>
              <a:pPr defTabSz="1141171" eaLnBrk="1" fontAlgn="auto" hangingPunct="1">
                <a:spcBef>
                  <a:spcPts val="0"/>
                </a:spcBef>
                <a:spcAft>
                  <a:spcPts val="0"/>
                </a:spcAft>
              </a:pPr>
              <a:t>2018/1/5</a:t>
            </a:fld>
            <a:endParaRPr lang="zh-CN" altLang="en-US" b="0">
              <a:solidFill>
                <a:prstClr val="black">
                  <a:tint val="75000"/>
                </a:prstClr>
              </a:solidFill>
              <a:latin typeface="Verdana"/>
              <a:ea typeface="微软雅黑"/>
              <a:cs typeface="Arial" charset="0"/>
            </a:endParaRPr>
          </a:p>
        </p:txBody>
      </p:sp>
      <p:sp>
        <p:nvSpPr>
          <p:cNvPr id="5" name="页脚占位符 4"/>
          <p:cNvSpPr>
            <a:spLocks noGrp="1"/>
          </p:cNvSpPr>
          <p:nvPr>
            <p:ph type="ftr" sz="quarter" idx="3"/>
          </p:nvPr>
        </p:nvSpPr>
        <p:spPr>
          <a:xfrm>
            <a:off x="3436620" y="7353050"/>
            <a:ext cx="3185160" cy="413809"/>
          </a:xfrm>
          <a:prstGeom prst="rect">
            <a:avLst/>
          </a:prstGeom>
        </p:spPr>
        <p:txBody>
          <a:bodyPr vert="horz" lIns="114117" tIns="57059" rIns="114117" bIns="57059" rtlCol="0" anchor="ctr"/>
          <a:lstStyle>
            <a:lvl1pPr algn="ctr">
              <a:defRPr sz="1500">
                <a:solidFill>
                  <a:schemeClr val="tx1">
                    <a:tint val="75000"/>
                  </a:schemeClr>
                </a:solidFill>
              </a:defRPr>
            </a:lvl1pPr>
          </a:lstStyle>
          <a:p>
            <a:pPr defTabSz="1141171" eaLnBrk="1" fontAlgn="auto" hangingPunct="1">
              <a:spcBef>
                <a:spcPts val="0"/>
              </a:spcBef>
              <a:spcAft>
                <a:spcPts val="0"/>
              </a:spcAft>
            </a:pPr>
            <a:endParaRPr lang="zh-CN" altLang="en-US" b="0">
              <a:solidFill>
                <a:prstClr val="black">
                  <a:tint val="75000"/>
                </a:prstClr>
              </a:solidFill>
              <a:latin typeface="Verdana"/>
              <a:ea typeface="微软雅黑"/>
              <a:cs typeface="Arial" charset="0"/>
            </a:endParaRPr>
          </a:p>
        </p:txBody>
      </p:sp>
      <p:sp>
        <p:nvSpPr>
          <p:cNvPr id="6" name="灯片编号占位符 5"/>
          <p:cNvSpPr>
            <a:spLocks noGrp="1"/>
          </p:cNvSpPr>
          <p:nvPr>
            <p:ph type="sldNum" sz="quarter" idx="4"/>
          </p:nvPr>
        </p:nvSpPr>
        <p:spPr>
          <a:xfrm>
            <a:off x="7208520" y="7353050"/>
            <a:ext cx="2346960" cy="413809"/>
          </a:xfrm>
          <a:prstGeom prst="rect">
            <a:avLst/>
          </a:prstGeom>
        </p:spPr>
        <p:txBody>
          <a:bodyPr vert="horz" lIns="114117" tIns="57059" rIns="114117" bIns="57059" rtlCol="0" anchor="ctr"/>
          <a:lstStyle>
            <a:lvl1pPr algn="r">
              <a:defRPr sz="1500">
                <a:solidFill>
                  <a:schemeClr val="tx1">
                    <a:tint val="75000"/>
                  </a:schemeClr>
                </a:solidFill>
              </a:defRPr>
            </a:lvl1pPr>
          </a:lstStyle>
          <a:p>
            <a:pPr defTabSz="1141171" eaLnBrk="1" fontAlgn="auto" hangingPunct="1">
              <a:spcBef>
                <a:spcPts val="0"/>
              </a:spcBef>
              <a:spcAft>
                <a:spcPts val="0"/>
              </a:spcAft>
            </a:pPr>
            <a:fld id="{E6F7F160-E61C-4897-94C3-BDF1D09C6643}" type="slidenum">
              <a:rPr lang="zh-CN" altLang="en-US" b="0" smtClean="0">
                <a:solidFill>
                  <a:prstClr val="black">
                    <a:tint val="75000"/>
                  </a:prstClr>
                </a:solidFill>
                <a:latin typeface="Verdana"/>
                <a:ea typeface="微软雅黑"/>
                <a:cs typeface="Arial" charset="0"/>
              </a:rPr>
              <a:pPr defTabSz="1141171" eaLnBrk="1" fontAlgn="auto" hangingPunct="1">
                <a:spcBef>
                  <a:spcPts val="0"/>
                </a:spcBef>
                <a:spcAft>
                  <a:spcPts val="0"/>
                </a:spcAft>
              </a:pPr>
              <a:t>‹#›</a:t>
            </a:fld>
            <a:endParaRPr lang="zh-CN" altLang="en-US" b="0">
              <a:solidFill>
                <a:prstClr val="black">
                  <a:tint val="75000"/>
                </a:prstClr>
              </a:solidFill>
              <a:latin typeface="Verdana"/>
              <a:ea typeface="微软雅黑"/>
              <a:cs typeface="Arial" charset="0"/>
            </a:endParaRPr>
          </a:p>
        </p:txBody>
      </p:sp>
      <p:cxnSp>
        <p:nvCxnSpPr>
          <p:cNvPr id="7" name="直接连接符 6"/>
          <p:cNvCxnSpPr/>
          <p:nvPr userDrawn="1"/>
        </p:nvCxnSpPr>
        <p:spPr>
          <a:xfrm>
            <a:off x="474795" y="1029883"/>
            <a:ext cx="9148515"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534544"/>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Lst>
  <p:txStyles>
    <p:titleStyle>
      <a:lvl1pPr algn="l" defTabSz="1141171" rtl="0" eaLnBrk="1" latinLnBrk="0" hangingPunct="1">
        <a:spcBef>
          <a:spcPct val="0"/>
        </a:spcBef>
        <a:buNone/>
        <a:defRPr sz="3000" b="1" kern="1200">
          <a:solidFill>
            <a:schemeClr val="tx1">
              <a:lumMod val="65000"/>
              <a:lumOff val="35000"/>
            </a:schemeClr>
          </a:solidFill>
          <a:latin typeface="+mj-lt"/>
          <a:ea typeface="+mj-ea"/>
          <a:cs typeface="+mj-cs"/>
        </a:defRPr>
      </a:lvl1pPr>
    </p:titleStyle>
    <p:bodyStyle>
      <a:lvl1pPr marL="0" indent="0" algn="l" defTabSz="1141171" rtl="0" eaLnBrk="1" latinLnBrk="0" hangingPunct="1">
        <a:spcBef>
          <a:spcPct val="20000"/>
        </a:spcBef>
        <a:buFont typeface="Arial" pitchFamily="34" charset="0"/>
        <a:buNone/>
        <a:defRPr sz="2200" kern="1200">
          <a:solidFill>
            <a:schemeClr val="tx1"/>
          </a:solidFill>
          <a:latin typeface="+mn-lt"/>
          <a:ea typeface="+mn-ea"/>
          <a:cs typeface="+mn-cs"/>
        </a:defRPr>
      </a:lvl1pPr>
      <a:lvl2pPr marL="570586" indent="0" algn="l" defTabSz="1141171" rtl="0" eaLnBrk="1" latinLnBrk="0" hangingPunct="1">
        <a:spcBef>
          <a:spcPct val="20000"/>
        </a:spcBef>
        <a:buFont typeface="Arial" pitchFamily="34" charset="0"/>
        <a:buNone/>
        <a:defRPr sz="2000" kern="1200">
          <a:solidFill>
            <a:schemeClr val="tx1"/>
          </a:solidFill>
          <a:latin typeface="+mn-lt"/>
          <a:ea typeface="+mn-ea"/>
          <a:cs typeface="+mn-cs"/>
        </a:defRPr>
      </a:lvl2pPr>
      <a:lvl3pPr marL="1141171" indent="0" algn="l" defTabSz="1141171" rtl="0" eaLnBrk="1" latinLnBrk="0" hangingPunct="1">
        <a:spcBef>
          <a:spcPct val="20000"/>
        </a:spcBef>
        <a:buFont typeface="Arial" pitchFamily="34" charset="0"/>
        <a:buNone/>
        <a:defRPr sz="1700" kern="1200">
          <a:solidFill>
            <a:schemeClr val="tx1"/>
          </a:solidFill>
          <a:latin typeface="+mn-lt"/>
          <a:ea typeface="+mn-ea"/>
          <a:cs typeface="+mn-cs"/>
        </a:defRPr>
      </a:lvl3pPr>
      <a:lvl4pPr marL="1711757" indent="0" algn="l" defTabSz="1141171" rtl="0" eaLnBrk="1" latinLnBrk="0" hangingPunct="1">
        <a:spcBef>
          <a:spcPct val="20000"/>
        </a:spcBef>
        <a:buFont typeface="Arial" pitchFamily="34" charset="0"/>
        <a:buNone/>
        <a:defRPr sz="1500" kern="1200">
          <a:solidFill>
            <a:schemeClr val="tx1"/>
          </a:solidFill>
          <a:latin typeface="+mn-lt"/>
          <a:ea typeface="+mn-ea"/>
          <a:cs typeface="+mn-cs"/>
        </a:defRPr>
      </a:lvl4pPr>
      <a:lvl5pPr marL="2282342" indent="0" algn="l" defTabSz="1141171" rtl="0" eaLnBrk="1" latinLnBrk="0" hangingPunct="1">
        <a:spcBef>
          <a:spcPct val="20000"/>
        </a:spcBef>
        <a:buFont typeface="Arial" pitchFamily="34" charset="0"/>
        <a:buNone/>
        <a:defRPr sz="1500" kern="1200">
          <a:solidFill>
            <a:schemeClr val="tx1"/>
          </a:solidFill>
          <a:latin typeface="+mn-lt"/>
          <a:ea typeface="+mn-ea"/>
          <a:cs typeface="+mn-cs"/>
        </a:defRPr>
      </a:lvl5pPr>
      <a:lvl6pPr marL="3138221" indent="-285293" algn="l" defTabSz="1141171"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08806" indent="-285293" algn="l" defTabSz="1141171"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279392" indent="-285293" algn="l" defTabSz="1141171"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849978" indent="-285293" algn="l" defTabSz="1141171"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zh-CN"/>
      </a:defPPr>
      <a:lvl1pPr marL="0" algn="l" defTabSz="1141171" rtl="0" eaLnBrk="1" latinLnBrk="0" hangingPunct="1">
        <a:defRPr sz="2200" kern="1200">
          <a:solidFill>
            <a:schemeClr val="tx1"/>
          </a:solidFill>
          <a:latin typeface="+mn-lt"/>
          <a:ea typeface="+mn-ea"/>
          <a:cs typeface="+mn-cs"/>
        </a:defRPr>
      </a:lvl1pPr>
      <a:lvl2pPr marL="570586" algn="l" defTabSz="1141171" rtl="0" eaLnBrk="1" latinLnBrk="0" hangingPunct="1">
        <a:defRPr sz="2200" kern="1200">
          <a:solidFill>
            <a:schemeClr val="tx1"/>
          </a:solidFill>
          <a:latin typeface="+mn-lt"/>
          <a:ea typeface="+mn-ea"/>
          <a:cs typeface="+mn-cs"/>
        </a:defRPr>
      </a:lvl2pPr>
      <a:lvl3pPr marL="1141171" algn="l" defTabSz="1141171" rtl="0" eaLnBrk="1" latinLnBrk="0" hangingPunct="1">
        <a:defRPr sz="2200" kern="1200">
          <a:solidFill>
            <a:schemeClr val="tx1"/>
          </a:solidFill>
          <a:latin typeface="+mn-lt"/>
          <a:ea typeface="+mn-ea"/>
          <a:cs typeface="+mn-cs"/>
        </a:defRPr>
      </a:lvl3pPr>
      <a:lvl4pPr marL="1711757" algn="l" defTabSz="1141171" rtl="0" eaLnBrk="1" latinLnBrk="0" hangingPunct="1">
        <a:defRPr sz="2200" kern="1200">
          <a:solidFill>
            <a:schemeClr val="tx1"/>
          </a:solidFill>
          <a:latin typeface="+mn-lt"/>
          <a:ea typeface="+mn-ea"/>
          <a:cs typeface="+mn-cs"/>
        </a:defRPr>
      </a:lvl4pPr>
      <a:lvl5pPr marL="2282342" algn="l" defTabSz="1141171" rtl="0" eaLnBrk="1" latinLnBrk="0" hangingPunct="1">
        <a:defRPr sz="2200" kern="1200">
          <a:solidFill>
            <a:schemeClr val="tx1"/>
          </a:solidFill>
          <a:latin typeface="+mn-lt"/>
          <a:ea typeface="+mn-ea"/>
          <a:cs typeface="+mn-cs"/>
        </a:defRPr>
      </a:lvl5pPr>
      <a:lvl6pPr marL="2852928" algn="l" defTabSz="1141171" rtl="0" eaLnBrk="1" latinLnBrk="0" hangingPunct="1">
        <a:defRPr sz="2200" kern="1200">
          <a:solidFill>
            <a:schemeClr val="tx1"/>
          </a:solidFill>
          <a:latin typeface="+mn-lt"/>
          <a:ea typeface="+mn-ea"/>
          <a:cs typeface="+mn-cs"/>
        </a:defRPr>
      </a:lvl6pPr>
      <a:lvl7pPr marL="3423514" algn="l" defTabSz="1141171" rtl="0" eaLnBrk="1" latinLnBrk="0" hangingPunct="1">
        <a:defRPr sz="2200" kern="1200">
          <a:solidFill>
            <a:schemeClr val="tx1"/>
          </a:solidFill>
          <a:latin typeface="+mn-lt"/>
          <a:ea typeface="+mn-ea"/>
          <a:cs typeface="+mn-cs"/>
        </a:defRPr>
      </a:lvl7pPr>
      <a:lvl8pPr marL="3994099" algn="l" defTabSz="1141171" rtl="0" eaLnBrk="1" latinLnBrk="0" hangingPunct="1">
        <a:defRPr sz="2200" kern="1200">
          <a:solidFill>
            <a:schemeClr val="tx1"/>
          </a:solidFill>
          <a:latin typeface="+mn-lt"/>
          <a:ea typeface="+mn-ea"/>
          <a:cs typeface="+mn-cs"/>
        </a:defRPr>
      </a:lvl8pPr>
      <a:lvl9pPr marL="4564685" algn="l" defTabSz="1141171"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Text Box 2"/>
          <p:cNvSpPr txBox="1">
            <a:spLocks noChangeArrowheads="1"/>
          </p:cNvSpPr>
          <p:nvPr/>
        </p:nvSpPr>
        <p:spPr bwMode="auto">
          <a:xfrm>
            <a:off x="1536700" y="1865314"/>
            <a:ext cx="127001" cy="35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63486" tIns="63486" rIns="63486" bIns="63486">
            <a:spAutoFit/>
          </a:bodyPr>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marL="912813"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defRPr/>
            </a:pPr>
            <a:endParaRPr lang="en-US" sz="1400" b="0">
              <a:cs typeface="+mn-cs"/>
            </a:endParaRPr>
          </a:p>
        </p:txBody>
      </p:sp>
      <p:sp>
        <p:nvSpPr>
          <p:cNvPr id="551942" name="Text Box 6"/>
          <p:cNvSpPr txBox="1">
            <a:spLocks noChangeArrowheads="1"/>
          </p:cNvSpPr>
          <p:nvPr/>
        </p:nvSpPr>
        <p:spPr bwMode="auto">
          <a:xfrm>
            <a:off x="458789" y="2608263"/>
            <a:ext cx="9140825" cy="1178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lnSpc>
                <a:spcPct val="115000"/>
              </a:lnSpc>
              <a:spcBef>
                <a:spcPct val="35000"/>
              </a:spcBef>
            </a:pPr>
            <a:endParaRPr lang="en-US" sz="2000" dirty="0" smtClean="0">
              <a:solidFill>
                <a:schemeClr val="accent1"/>
              </a:solidFill>
            </a:endParaRPr>
          </a:p>
          <a:p>
            <a:pPr>
              <a:lnSpc>
                <a:spcPct val="115000"/>
              </a:lnSpc>
              <a:spcBef>
                <a:spcPct val="35000"/>
              </a:spcBef>
            </a:pPr>
            <a:r>
              <a:rPr lang="en-US" sz="2000" dirty="0" smtClean="0">
                <a:solidFill>
                  <a:schemeClr val="accent1"/>
                </a:solidFill>
              </a:rPr>
              <a:t>An </a:t>
            </a:r>
            <a:r>
              <a:rPr lang="en-US" sz="2000" dirty="0">
                <a:solidFill>
                  <a:schemeClr val="accent1"/>
                </a:solidFill>
              </a:rPr>
              <a:t>introduction to the capital markets</a:t>
            </a:r>
          </a:p>
          <a:p>
            <a:pPr>
              <a:lnSpc>
                <a:spcPct val="115000"/>
              </a:lnSpc>
              <a:spcBef>
                <a:spcPct val="35000"/>
              </a:spcBef>
            </a:pPr>
            <a:r>
              <a:rPr lang="en-US" sz="1600" b="0" dirty="0">
                <a:solidFill>
                  <a:srgbClr val="000000"/>
                </a:solidFill>
              </a:rPr>
              <a:t>J.P. Morgan Investment Academy</a:t>
            </a:r>
          </a:p>
        </p:txBody>
      </p:sp>
    </p:spTree>
    <p:extLst>
      <p:ext uri="{BB962C8B-B14F-4D97-AF65-F5344CB8AC3E}">
        <p14:creationId xmlns:p14="http://schemas.microsoft.com/office/powerpoint/2010/main" val="1360700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bwMode="auto">
          <a:xfrm>
            <a:off x="3192165" y="2246313"/>
            <a:ext cx="3674070" cy="3674070"/>
          </a:xfrm>
          <a:prstGeom prst="ellipse">
            <a:avLst/>
          </a:prstGeom>
          <a:noFill/>
          <a:ln w="76200" cmpd="sng">
            <a:solidFill>
              <a:srgbClr val="F3C086"/>
            </a:solidFill>
          </a:ln>
          <a:effectLst/>
          <a:extLst/>
        </p:spPr>
        <p:txBody>
          <a:bodyPr vert="horz" wrap="none" lIns="0" tIns="0" rIns="0" bIns="0" numCol="1" rtlCol="0" anchor="ctr" anchorCtr="0" compatLnSpc="1">
            <a:prstTxWarp prst="textNoShape">
              <a:avLst/>
            </a:prstTxWarp>
          </a:bodyPr>
          <a:lstStyle/>
          <a:p>
            <a:pPr marL="0" marR="0" indent="0" algn="ctr"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charset="0"/>
              <a:ea typeface="ＭＳ Ｐゴシック" charset="0"/>
            </a:endParaRPr>
          </a:p>
        </p:txBody>
      </p:sp>
      <p:sp>
        <p:nvSpPr>
          <p:cNvPr id="9" name="Oval 8"/>
          <p:cNvSpPr/>
          <p:nvPr/>
        </p:nvSpPr>
        <p:spPr bwMode="auto">
          <a:xfrm>
            <a:off x="3465673" y="2507131"/>
            <a:ext cx="3165154" cy="3165154"/>
          </a:xfrm>
          <a:prstGeom prst="ellipse">
            <a:avLst/>
          </a:prstGeom>
          <a:solidFill>
            <a:srgbClr val="E2E2E3"/>
          </a:solidFill>
          <a:ln>
            <a:noFill/>
          </a:ln>
          <a:effectLst/>
          <a:extLst/>
        </p:spPr>
        <p:txBody>
          <a:bodyPr vert="horz" wrap="none" lIns="0" tIns="0" rIns="0" bIns="0" numCol="1" rtlCol="0" anchor="ctr" anchorCtr="0" compatLnSpc="1">
            <a:prstTxWarp prst="textNoShape">
              <a:avLst/>
            </a:prstTxWarp>
          </a:bodyPr>
          <a:lstStyle/>
          <a:p>
            <a:pPr marL="0" marR="0" indent="0" algn="ctr"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charset="0"/>
              <a:ea typeface="ＭＳ Ｐゴシック" charset="0"/>
            </a:endParaRPr>
          </a:p>
        </p:txBody>
      </p:sp>
      <p:sp>
        <p:nvSpPr>
          <p:cNvPr id="2" name="Title 1"/>
          <p:cNvSpPr>
            <a:spLocks noGrp="1"/>
          </p:cNvSpPr>
          <p:nvPr>
            <p:ph type="title"/>
          </p:nvPr>
        </p:nvSpPr>
        <p:spPr/>
        <p:txBody>
          <a:bodyPr/>
          <a:lstStyle/>
          <a:p>
            <a:r>
              <a:rPr lang="en-US" dirty="0"/>
              <a:t>The bond markets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06739066"/>
              </p:ext>
            </p:extLst>
          </p:nvPr>
        </p:nvGraphicFramePr>
        <p:xfrm>
          <a:off x="461964" y="1827214"/>
          <a:ext cx="9134475" cy="4289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0"/>
          </p:nvPr>
        </p:nvSpPr>
        <p:spPr/>
        <p:txBody>
          <a:bodyPr/>
          <a:lstStyle/>
          <a:p>
            <a:pPr>
              <a:defRPr/>
            </a:pPr>
            <a:fld id="{03DFA5FD-FA81-1741-BE25-078F2E650128}" type="slidenum">
              <a:rPr lang="en-GB" smtClean="0"/>
              <a:pPr>
                <a:defRPr/>
              </a:pPr>
              <a:t>9</a:t>
            </a:fld>
            <a:endParaRPr lang="en-GB"/>
          </a:p>
        </p:txBody>
      </p:sp>
      <p:sp>
        <p:nvSpPr>
          <p:cNvPr id="5" name="Footer Placeholder 4"/>
          <p:cNvSpPr>
            <a:spLocks noGrp="1"/>
          </p:cNvSpPr>
          <p:nvPr>
            <p:ph type="ftr" sz="quarter" idx="11"/>
          </p:nvPr>
        </p:nvSpPr>
        <p:spPr/>
        <p:txBody>
          <a:bodyPr/>
          <a:lstStyle/>
          <a:p>
            <a:endParaRPr lang="en-US" dirty="0"/>
          </a:p>
        </p:txBody>
      </p:sp>
      <p:sp>
        <p:nvSpPr>
          <p:cNvPr id="19" name="Text Box 8"/>
          <p:cNvSpPr txBox="1">
            <a:spLocks noChangeArrowheads="1"/>
          </p:cNvSpPr>
          <p:nvPr/>
        </p:nvSpPr>
        <p:spPr bwMode="auto">
          <a:xfrm>
            <a:off x="458788" y="1236664"/>
            <a:ext cx="77660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marL="912813"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0" dirty="0">
                <a:solidFill>
                  <a:srgbClr val="000000"/>
                </a:solidFill>
                <a:cs typeface="+mn-cs"/>
              </a:rPr>
              <a:t>The broader bond market is classified into five specific bond markets.</a:t>
            </a:r>
          </a:p>
          <a:p>
            <a:pPr>
              <a:defRPr/>
            </a:pPr>
            <a:endParaRPr lang="en-US" sz="1600" b="0" dirty="0">
              <a:solidFill>
                <a:srgbClr val="000000"/>
              </a:solidFill>
              <a:cs typeface="+mn-cs"/>
            </a:endParaRPr>
          </a:p>
        </p:txBody>
      </p:sp>
      <p:sp>
        <p:nvSpPr>
          <p:cNvPr id="3" name="TextBox 2"/>
          <p:cNvSpPr txBox="1"/>
          <p:nvPr/>
        </p:nvSpPr>
        <p:spPr>
          <a:xfrm>
            <a:off x="4260850" y="3587750"/>
            <a:ext cx="1536700" cy="707886"/>
          </a:xfrm>
          <a:prstGeom prst="rect">
            <a:avLst/>
          </a:prstGeom>
          <a:noFill/>
        </p:spPr>
        <p:txBody>
          <a:bodyPr wrap="square" rtlCol="0">
            <a:spAutoFit/>
          </a:bodyPr>
          <a:lstStyle/>
          <a:p>
            <a:r>
              <a:rPr lang="en-US" sz="2000" kern="0" dirty="0">
                <a:solidFill>
                  <a:schemeClr val="accent3"/>
                </a:solidFill>
                <a:latin typeface="Arial"/>
                <a:ea typeface="ＭＳ Ｐゴシック"/>
              </a:rPr>
              <a:t>The bond markets</a:t>
            </a:r>
            <a:endParaRPr lang="en-US" sz="2000" dirty="0">
              <a:solidFill>
                <a:schemeClr val="accent3"/>
              </a:solidFill>
            </a:endParaRPr>
          </a:p>
        </p:txBody>
      </p:sp>
    </p:spTree>
    <p:extLst>
      <p:ext uri="{BB962C8B-B14F-4D97-AF65-F5344CB8AC3E}">
        <p14:creationId xmlns:p14="http://schemas.microsoft.com/office/powerpoint/2010/main" val="348894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Bond yields and returns</a:t>
            </a:r>
          </a:p>
        </p:txBody>
      </p:sp>
      <p:sp>
        <p:nvSpPr>
          <p:cNvPr id="4" name="Slide Number Placeholder 3"/>
          <p:cNvSpPr>
            <a:spLocks noGrp="1"/>
          </p:cNvSpPr>
          <p:nvPr>
            <p:ph type="sldNum" sz="quarter" idx="10"/>
          </p:nvPr>
        </p:nvSpPr>
        <p:spPr/>
        <p:txBody>
          <a:bodyPr/>
          <a:lstStyle/>
          <a:p>
            <a:pPr>
              <a:defRPr/>
            </a:pPr>
            <a:fld id="{03DFA5FD-FA81-1741-BE25-078F2E650128}" type="slidenum">
              <a:rPr lang="en-GB" smtClean="0"/>
              <a:pPr>
                <a:defRPr/>
              </a:pPr>
              <a:t>10</a:t>
            </a:fld>
            <a:endParaRPr lang="en-GB"/>
          </a:p>
        </p:txBody>
      </p:sp>
      <p:sp>
        <p:nvSpPr>
          <p:cNvPr id="5" name="Footer Placeholder 4"/>
          <p:cNvSpPr>
            <a:spLocks noGrp="1"/>
          </p:cNvSpPr>
          <p:nvPr>
            <p:ph type="ftr" sz="quarter" idx="11"/>
          </p:nvPr>
        </p:nvSpPr>
        <p:spPr/>
        <p:txBody>
          <a:bodyPr/>
          <a:lstStyle/>
          <a:p>
            <a:endParaRPr lang="en-US" dirty="0"/>
          </a:p>
        </p:txBody>
      </p:sp>
      <p:sp>
        <p:nvSpPr>
          <p:cNvPr id="19" name="Text Box 8"/>
          <p:cNvSpPr txBox="1">
            <a:spLocks noChangeArrowheads="1"/>
          </p:cNvSpPr>
          <p:nvPr/>
        </p:nvSpPr>
        <p:spPr bwMode="auto">
          <a:xfrm>
            <a:off x="458788" y="1236664"/>
            <a:ext cx="77660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marL="912813"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0" dirty="0">
                <a:solidFill>
                  <a:srgbClr val="000000"/>
                </a:solidFill>
                <a:cs typeface="+mn-cs"/>
              </a:rPr>
              <a:t>Changes in interest rates will impact the value of a bond. </a:t>
            </a:r>
          </a:p>
        </p:txBody>
      </p:sp>
      <p:pic>
        <p:nvPicPr>
          <p:cNvPr id="10" name="Picture 3"/>
          <p:cNvPicPr>
            <a:picLocks noChangeAspect="1" noChangeArrowheads="1"/>
          </p:cNvPicPr>
          <p:nvPr/>
        </p:nvPicPr>
        <p:blipFill rotWithShape="1">
          <a:blip r:embed="rId3" cstate="print"/>
          <a:srcRect t="113" b="-1392"/>
          <a:stretch/>
        </p:blipFill>
        <p:spPr bwMode="auto">
          <a:xfrm>
            <a:off x="1947863" y="1891836"/>
            <a:ext cx="6159500" cy="4331695"/>
          </a:xfrm>
          <a:prstGeom prst="rect">
            <a:avLst/>
          </a:prstGeom>
          <a:solidFill>
            <a:schemeClr val="bg1"/>
          </a:solidFill>
          <a:ln w="9525">
            <a:solidFill>
              <a:srgbClr val="B6B6B8"/>
            </a:solidFill>
            <a:miter lim="800000"/>
            <a:headEnd/>
            <a:tailEnd/>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954989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p:cNvSpPr/>
          <p:nvPr/>
        </p:nvSpPr>
        <p:spPr bwMode="auto">
          <a:xfrm>
            <a:off x="3465673" y="2507131"/>
            <a:ext cx="3165154" cy="3165154"/>
          </a:xfrm>
          <a:prstGeom prst="ellipse">
            <a:avLst/>
          </a:prstGeom>
          <a:solidFill>
            <a:srgbClr val="E2E2E3"/>
          </a:solidFill>
          <a:ln>
            <a:noFill/>
          </a:ln>
          <a:effectLst/>
          <a:extLst/>
        </p:spPr>
        <p:txBody>
          <a:bodyPr vert="horz" wrap="none" lIns="0" tIns="0" rIns="0" bIns="0" numCol="1" rtlCol="0" anchor="ctr" anchorCtr="0" compatLnSpc="1">
            <a:prstTxWarp prst="textNoShape">
              <a:avLst/>
            </a:prstTxWarp>
          </a:bodyPr>
          <a:lstStyle/>
          <a:p>
            <a:pPr marL="0" marR="0" indent="0" algn="ctr"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charset="0"/>
              <a:ea typeface="ＭＳ Ｐゴシック" charset="0"/>
            </a:endParaRPr>
          </a:p>
        </p:txBody>
      </p:sp>
      <p:sp>
        <p:nvSpPr>
          <p:cNvPr id="2" name="Title 1"/>
          <p:cNvSpPr>
            <a:spLocks noGrp="1"/>
          </p:cNvSpPr>
          <p:nvPr>
            <p:ph type="title"/>
          </p:nvPr>
        </p:nvSpPr>
        <p:spPr/>
        <p:txBody>
          <a:bodyPr/>
          <a:lstStyle/>
          <a:p>
            <a:r>
              <a:rPr lang="en-US" dirty="0"/>
              <a:t>Primary reasons for buying bonds</a:t>
            </a:r>
          </a:p>
        </p:txBody>
      </p:sp>
      <p:sp>
        <p:nvSpPr>
          <p:cNvPr id="4" name="Slide Number Placeholder 3"/>
          <p:cNvSpPr>
            <a:spLocks noGrp="1"/>
          </p:cNvSpPr>
          <p:nvPr>
            <p:ph type="sldNum" sz="quarter" idx="10"/>
          </p:nvPr>
        </p:nvSpPr>
        <p:spPr/>
        <p:txBody>
          <a:bodyPr/>
          <a:lstStyle/>
          <a:p>
            <a:pPr>
              <a:defRPr/>
            </a:pPr>
            <a:fld id="{03DFA5FD-FA81-1741-BE25-078F2E650128}" type="slidenum">
              <a:rPr lang="en-GB" smtClean="0"/>
              <a:pPr>
                <a:defRPr/>
              </a:pPr>
              <a:t>11</a:t>
            </a:fld>
            <a:endParaRPr lang="en-GB"/>
          </a:p>
        </p:txBody>
      </p:sp>
      <p:sp>
        <p:nvSpPr>
          <p:cNvPr id="5" name="Footer Placeholder 4"/>
          <p:cNvSpPr>
            <a:spLocks noGrp="1"/>
          </p:cNvSpPr>
          <p:nvPr>
            <p:ph type="ftr" sz="quarter" idx="11"/>
          </p:nvPr>
        </p:nvSpPr>
        <p:spPr/>
        <p:txBody>
          <a:bodyPr/>
          <a:lstStyle/>
          <a:p>
            <a:endParaRPr lang="en-US" dirty="0"/>
          </a:p>
        </p:txBody>
      </p:sp>
      <p:sp>
        <p:nvSpPr>
          <p:cNvPr id="19" name="Text Box 8"/>
          <p:cNvSpPr txBox="1">
            <a:spLocks noChangeArrowheads="1"/>
          </p:cNvSpPr>
          <p:nvPr/>
        </p:nvSpPr>
        <p:spPr bwMode="auto">
          <a:xfrm>
            <a:off x="458788" y="1236664"/>
            <a:ext cx="77660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marL="912813"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0" dirty="0">
                <a:solidFill>
                  <a:srgbClr val="000000"/>
                </a:solidFill>
                <a:cs typeface="+mn-cs"/>
              </a:rPr>
              <a:t>Historically, bond prices have been more stable than stocks. </a:t>
            </a:r>
          </a:p>
          <a:p>
            <a:pPr>
              <a:defRPr/>
            </a:pPr>
            <a:endParaRPr lang="en-US" sz="1600" b="0" dirty="0">
              <a:solidFill>
                <a:srgbClr val="000000"/>
              </a:solidFill>
              <a:cs typeface="+mn-cs"/>
            </a:endParaRPr>
          </a:p>
        </p:txBody>
      </p:sp>
      <p:sp>
        <p:nvSpPr>
          <p:cNvPr id="7" name="Rounded Rectangle 6"/>
          <p:cNvSpPr/>
          <p:nvPr/>
        </p:nvSpPr>
        <p:spPr>
          <a:xfrm>
            <a:off x="3059855" y="2882330"/>
            <a:ext cx="1793971" cy="1024221"/>
          </a:xfrm>
          <a:prstGeom prst="roundRect">
            <a:avLst/>
          </a:prstGeom>
          <a:solidFill>
            <a:srgbClr val="8A8B8D"/>
          </a:solidFill>
          <a:ln w="19050" cmpd="sng">
            <a:solidFill>
              <a:schemeClr val="accent3"/>
            </a:solidFill>
          </a:ln>
        </p:spPr>
        <p:txBody>
          <a:bodyPr wrap="square" lIns="0" tIns="0" rIns="0" bIns="0" anchor="ctr" anchorCtr="0">
            <a:noAutofit/>
          </a:bodyPr>
          <a:lstStyle/>
          <a:p>
            <a:pPr lvl="0" defTabSz="722229">
              <a:spcBef>
                <a:spcPct val="115000"/>
              </a:spcBef>
              <a:buClr>
                <a:srgbClr val="6D6E71"/>
              </a:buClr>
              <a:buSzPct val="75000"/>
            </a:pPr>
            <a:r>
              <a:rPr lang="en-US" sz="1200" b="0" kern="0" dirty="0">
                <a:solidFill>
                  <a:schemeClr val="accent3"/>
                </a:solidFill>
                <a:latin typeface="Arial"/>
                <a:ea typeface="ＭＳ Ｐゴシック"/>
              </a:rPr>
              <a:t>To preserve capital</a:t>
            </a:r>
          </a:p>
        </p:txBody>
      </p:sp>
      <p:sp>
        <p:nvSpPr>
          <p:cNvPr id="9" name="Rounded Rectangle 8"/>
          <p:cNvSpPr/>
          <p:nvPr/>
        </p:nvSpPr>
        <p:spPr>
          <a:xfrm>
            <a:off x="5095062" y="2882751"/>
            <a:ext cx="1793971" cy="1021539"/>
          </a:xfrm>
          <a:prstGeom prst="roundRect">
            <a:avLst/>
          </a:prstGeom>
          <a:solidFill>
            <a:srgbClr val="A0BCDD"/>
          </a:solidFill>
          <a:ln w="19050" cmpd="sng">
            <a:solidFill>
              <a:schemeClr val="accent3"/>
            </a:solidFill>
          </a:ln>
        </p:spPr>
        <p:txBody>
          <a:bodyPr wrap="square" lIns="0" tIns="0" rIns="0" bIns="0" anchor="ctr" anchorCtr="0">
            <a:noAutofit/>
          </a:bodyPr>
          <a:lstStyle/>
          <a:p>
            <a:pPr lvl="0" defTabSz="722229">
              <a:spcBef>
                <a:spcPct val="115000"/>
              </a:spcBef>
              <a:buClr>
                <a:srgbClr val="6D6E71"/>
              </a:buClr>
              <a:buSzPct val="75000"/>
            </a:pPr>
            <a:r>
              <a:rPr lang="en-US" sz="1200" b="0" kern="0" dirty="0">
                <a:solidFill>
                  <a:schemeClr val="accent3"/>
                </a:solidFill>
                <a:latin typeface="Arial"/>
                <a:ea typeface="ＭＳ Ｐゴシック"/>
              </a:rPr>
              <a:t>To generate </a:t>
            </a:r>
            <a:r>
              <a:rPr lang="en-US" sz="1200" b="0" kern="0" dirty="0" smtClean="0">
                <a:solidFill>
                  <a:schemeClr val="accent3"/>
                </a:solidFill>
                <a:latin typeface="Arial"/>
                <a:ea typeface="ＭＳ Ｐゴシック"/>
              </a:rPr>
              <a:t/>
            </a:r>
            <a:br>
              <a:rPr lang="en-US" sz="1200" b="0" kern="0" dirty="0" smtClean="0">
                <a:solidFill>
                  <a:schemeClr val="accent3"/>
                </a:solidFill>
                <a:latin typeface="Arial"/>
                <a:ea typeface="ＭＳ Ｐゴシック"/>
              </a:rPr>
            </a:br>
            <a:r>
              <a:rPr lang="en-US" sz="1200" b="0" kern="0" dirty="0" smtClean="0">
                <a:solidFill>
                  <a:schemeClr val="accent3"/>
                </a:solidFill>
                <a:latin typeface="Arial"/>
                <a:ea typeface="ＭＳ Ｐゴシック"/>
              </a:rPr>
              <a:t>a </a:t>
            </a:r>
            <a:r>
              <a:rPr lang="en-US" sz="1200" b="0" kern="0" dirty="0">
                <a:solidFill>
                  <a:schemeClr val="accent3"/>
                </a:solidFill>
                <a:latin typeface="Arial"/>
                <a:ea typeface="ＭＳ Ｐゴシック"/>
              </a:rPr>
              <a:t>predictable </a:t>
            </a:r>
            <a:r>
              <a:rPr lang="en-US" sz="1200" b="0" kern="0" dirty="0" smtClean="0">
                <a:solidFill>
                  <a:schemeClr val="accent3"/>
                </a:solidFill>
                <a:latin typeface="Arial"/>
                <a:ea typeface="ＭＳ Ｐゴシック"/>
              </a:rPr>
              <a:t/>
            </a:r>
            <a:br>
              <a:rPr lang="en-US" sz="1200" b="0" kern="0" dirty="0" smtClean="0">
                <a:solidFill>
                  <a:schemeClr val="accent3"/>
                </a:solidFill>
                <a:latin typeface="Arial"/>
                <a:ea typeface="ＭＳ Ｐゴシック"/>
              </a:rPr>
            </a:br>
            <a:r>
              <a:rPr lang="en-US" sz="1200" b="0" kern="0" dirty="0" smtClean="0">
                <a:solidFill>
                  <a:schemeClr val="accent3"/>
                </a:solidFill>
                <a:latin typeface="Arial"/>
                <a:ea typeface="ＭＳ Ｐゴシック"/>
              </a:rPr>
              <a:t>income stream</a:t>
            </a:r>
            <a:endParaRPr lang="en-US" sz="1200" b="0" kern="0" dirty="0">
              <a:solidFill>
                <a:schemeClr val="accent3"/>
              </a:solidFill>
              <a:latin typeface="Arial"/>
              <a:ea typeface="ＭＳ Ｐゴシック"/>
            </a:endParaRPr>
          </a:p>
        </p:txBody>
      </p:sp>
      <p:sp>
        <p:nvSpPr>
          <p:cNvPr id="10" name="Rounded Rectangle 9"/>
          <p:cNvSpPr/>
          <p:nvPr/>
        </p:nvSpPr>
        <p:spPr>
          <a:xfrm>
            <a:off x="3060397" y="4103445"/>
            <a:ext cx="1793971" cy="1024221"/>
          </a:xfrm>
          <a:prstGeom prst="roundRect">
            <a:avLst/>
          </a:prstGeom>
          <a:solidFill>
            <a:srgbClr val="E8810D"/>
          </a:solidFill>
          <a:ln w="19050" cmpd="sng">
            <a:solidFill>
              <a:schemeClr val="accent3"/>
            </a:solidFill>
          </a:ln>
        </p:spPr>
        <p:txBody>
          <a:bodyPr wrap="square" lIns="0" tIns="0" rIns="0" bIns="0" anchor="ctr" anchorCtr="0">
            <a:noAutofit/>
          </a:bodyPr>
          <a:lstStyle/>
          <a:p>
            <a:pPr lvl="0" defTabSz="722229">
              <a:spcBef>
                <a:spcPct val="115000"/>
              </a:spcBef>
              <a:buClr>
                <a:srgbClr val="6D6E71"/>
              </a:buClr>
              <a:buSzPct val="75000"/>
            </a:pPr>
            <a:r>
              <a:rPr lang="en-US" sz="1200" b="0" kern="0" dirty="0">
                <a:solidFill>
                  <a:schemeClr val="accent3"/>
                </a:solidFill>
                <a:latin typeface="Arial"/>
                <a:ea typeface="ＭＳ Ｐゴシック"/>
              </a:rPr>
              <a:t>To diversify </a:t>
            </a:r>
            <a:r>
              <a:rPr lang="en-US" sz="1200" b="0" kern="0" dirty="0" smtClean="0">
                <a:solidFill>
                  <a:schemeClr val="accent3"/>
                </a:solidFill>
                <a:latin typeface="Arial"/>
                <a:ea typeface="ＭＳ Ｐゴシック"/>
              </a:rPr>
              <a:t>portfolio</a:t>
            </a:r>
            <a:br>
              <a:rPr lang="en-US" sz="1200" b="0" kern="0" dirty="0" smtClean="0">
                <a:solidFill>
                  <a:schemeClr val="accent3"/>
                </a:solidFill>
                <a:latin typeface="Arial"/>
                <a:ea typeface="ＭＳ Ｐゴシック"/>
              </a:rPr>
            </a:br>
            <a:r>
              <a:rPr lang="en-US" sz="1200" b="0" kern="0" dirty="0" smtClean="0">
                <a:solidFill>
                  <a:schemeClr val="accent3"/>
                </a:solidFill>
                <a:latin typeface="Arial"/>
                <a:ea typeface="ＭＳ Ｐゴシック"/>
              </a:rPr>
              <a:t>holdings</a:t>
            </a:r>
            <a:endParaRPr lang="en-US" sz="1200" b="0" kern="0" dirty="0">
              <a:solidFill>
                <a:schemeClr val="accent3"/>
              </a:solidFill>
              <a:latin typeface="Arial"/>
              <a:ea typeface="ＭＳ Ｐゴシック"/>
            </a:endParaRPr>
          </a:p>
        </p:txBody>
      </p:sp>
      <p:sp>
        <p:nvSpPr>
          <p:cNvPr id="11" name="Rounded Rectangle 10"/>
          <p:cNvSpPr/>
          <p:nvPr/>
        </p:nvSpPr>
        <p:spPr>
          <a:xfrm>
            <a:off x="5095604" y="4103445"/>
            <a:ext cx="1793971" cy="1024221"/>
          </a:xfrm>
          <a:prstGeom prst="roundRect">
            <a:avLst/>
          </a:prstGeom>
          <a:solidFill>
            <a:srgbClr val="D3D028"/>
          </a:solidFill>
          <a:ln w="19050" cmpd="sng">
            <a:solidFill>
              <a:schemeClr val="accent3"/>
            </a:solidFill>
          </a:ln>
        </p:spPr>
        <p:txBody>
          <a:bodyPr wrap="square" lIns="0" tIns="0" rIns="0" bIns="0" anchor="ctr" anchorCtr="0">
            <a:noAutofit/>
          </a:bodyPr>
          <a:lstStyle/>
          <a:p>
            <a:pPr lvl="0" defTabSz="722229">
              <a:spcBef>
                <a:spcPct val="115000"/>
              </a:spcBef>
              <a:buClr>
                <a:srgbClr val="6D6E71"/>
              </a:buClr>
              <a:buSzPct val="75000"/>
            </a:pPr>
            <a:r>
              <a:rPr lang="en-US" sz="1200" b="0" kern="0" dirty="0">
                <a:solidFill>
                  <a:schemeClr val="accent3"/>
                </a:solidFill>
                <a:latin typeface="Arial"/>
                <a:ea typeface="ＭＳ Ｐゴシック"/>
              </a:rPr>
              <a:t>To </a:t>
            </a:r>
            <a:r>
              <a:rPr lang="en-US" sz="1200" b="0" kern="0" dirty="0" smtClean="0">
                <a:solidFill>
                  <a:schemeClr val="accent3"/>
                </a:solidFill>
                <a:latin typeface="Arial"/>
                <a:ea typeface="ＭＳ Ｐゴシック"/>
              </a:rPr>
              <a:t>take advantage</a:t>
            </a:r>
            <a:br>
              <a:rPr lang="en-US" sz="1200" b="0" kern="0" dirty="0" smtClean="0">
                <a:solidFill>
                  <a:schemeClr val="accent3"/>
                </a:solidFill>
                <a:latin typeface="Arial"/>
                <a:ea typeface="ＭＳ Ｐゴシック"/>
              </a:rPr>
            </a:br>
            <a:r>
              <a:rPr lang="en-US" sz="1200" b="0" kern="0" dirty="0" smtClean="0">
                <a:solidFill>
                  <a:schemeClr val="accent3"/>
                </a:solidFill>
                <a:latin typeface="Arial"/>
                <a:ea typeface="ＭＳ Ｐゴシック"/>
              </a:rPr>
              <a:t>of unique </a:t>
            </a:r>
            <a:r>
              <a:rPr lang="en-US" sz="1200" b="0" kern="0" dirty="0">
                <a:solidFill>
                  <a:schemeClr val="accent3"/>
                </a:solidFill>
                <a:latin typeface="Arial"/>
                <a:ea typeface="ＭＳ Ｐゴシック"/>
              </a:rPr>
              <a:t>opportunities</a:t>
            </a:r>
          </a:p>
        </p:txBody>
      </p:sp>
    </p:spTree>
    <p:extLst>
      <p:ext uri="{BB962C8B-B14F-4D97-AF65-F5344CB8AC3E}">
        <p14:creationId xmlns:p14="http://schemas.microsoft.com/office/powerpoint/2010/main" val="97924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decel="50000" fill="hold" grpId="0" nodeType="withEffect">
                                  <p:stCondLst>
                                    <p:cond delay="2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1+#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decel="50000" fill="hold" grpId="0" nodeType="withEffect">
                                  <p:stCondLst>
                                    <p:cond delay="30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0-#ppt_w/2"/>
                                          </p:val>
                                        </p:tav>
                                        <p:tav tm="100000">
                                          <p:val>
                                            <p:strVal val="#ppt_x"/>
                                          </p:val>
                                        </p:tav>
                                      </p:tavLst>
                                    </p:anim>
                                    <p:anim calcmode="lin" valueType="num">
                                      <p:cBhvr additive="base">
                                        <p:cTn id="16" dur="10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decel="50000" fill="hold" grpId="0" nodeType="withEffect">
                                  <p:stCondLst>
                                    <p:cond delay="40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1+#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the fixed income sector behaves</a:t>
            </a:r>
          </a:p>
        </p:txBody>
      </p:sp>
      <p:sp>
        <p:nvSpPr>
          <p:cNvPr id="4" name="Slide Number Placeholder 3"/>
          <p:cNvSpPr>
            <a:spLocks noGrp="1"/>
          </p:cNvSpPr>
          <p:nvPr>
            <p:ph type="sldNum" sz="quarter" idx="10"/>
          </p:nvPr>
        </p:nvSpPr>
        <p:spPr/>
        <p:txBody>
          <a:bodyPr/>
          <a:lstStyle/>
          <a:p>
            <a:pPr>
              <a:defRPr/>
            </a:pPr>
            <a:fld id="{03DFA5FD-FA81-1741-BE25-078F2E650128}" type="slidenum">
              <a:rPr lang="en-GB" smtClean="0"/>
              <a:pPr>
                <a:defRPr/>
              </a:pPr>
              <a:t>12</a:t>
            </a:fld>
            <a:endParaRPr lang="en-GB"/>
          </a:p>
        </p:txBody>
      </p:sp>
      <p:sp>
        <p:nvSpPr>
          <p:cNvPr id="5" name="Footer Placeholder 4"/>
          <p:cNvSpPr>
            <a:spLocks noGrp="1"/>
          </p:cNvSpPr>
          <p:nvPr>
            <p:ph type="ftr" sz="quarter" idx="11"/>
          </p:nvPr>
        </p:nvSpPr>
        <p:spPr/>
        <p:txBody>
          <a:bodyPr/>
          <a:lstStyle/>
          <a:p>
            <a:endParaRPr lang="en-US" dirty="0"/>
          </a:p>
        </p:txBody>
      </p:sp>
      <p:sp>
        <p:nvSpPr>
          <p:cNvPr id="19" name="Text Box 8"/>
          <p:cNvSpPr txBox="1">
            <a:spLocks noChangeArrowheads="1"/>
          </p:cNvSpPr>
          <p:nvPr/>
        </p:nvSpPr>
        <p:spPr bwMode="auto">
          <a:xfrm>
            <a:off x="458788" y="1236664"/>
            <a:ext cx="77660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marL="912813"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0" dirty="0">
                <a:solidFill>
                  <a:srgbClr val="000000"/>
                </a:solidFill>
                <a:cs typeface="+mn-cs"/>
              </a:rPr>
              <a:t>Each sector of the bond market responds uniquely to market dynamics</a:t>
            </a:r>
            <a:r>
              <a:rPr lang="en-US" sz="1600" b="0" dirty="0" smtClean="0">
                <a:solidFill>
                  <a:srgbClr val="000000"/>
                </a:solidFill>
                <a:cs typeface="+mn-cs"/>
              </a:rPr>
              <a:t>.</a:t>
            </a:r>
            <a:endParaRPr lang="en-US" sz="1600" b="0" dirty="0">
              <a:solidFill>
                <a:srgbClr val="000000"/>
              </a:solidFill>
              <a:cs typeface="+mn-cs"/>
            </a:endParaRPr>
          </a:p>
        </p:txBody>
      </p:sp>
      <p:pic>
        <p:nvPicPr>
          <p:cNvPr id="6" name="Picture 2"/>
          <p:cNvPicPr>
            <a:picLocks noGrp="1" noChangeAspect="1" noChangeArrowheads="1"/>
          </p:cNvPicPr>
          <p:nvPr>
            <p:ph idx="1"/>
          </p:nvPr>
        </p:nvPicPr>
        <p:blipFill rotWithShape="1">
          <a:blip r:embed="rId3" cstate="email">
            <a:extLst>
              <a:ext uri="{28A0092B-C50C-407E-A947-70E740481C1C}">
                <a14:useLocalDpi xmlns:a14="http://schemas.microsoft.com/office/drawing/2010/main" val="0"/>
              </a:ext>
            </a:extLst>
          </a:blip>
          <a:srcRect l="-3" r="123"/>
          <a:stretch/>
        </p:blipFill>
        <p:spPr bwMode="auto">
          <a:xfrm>
            <a:off x="1972056" y="1892300"/>
            <a:ext cx="6117317" cy="4289425"/>
          </a:xfrm>
          <a:prstGeom prst="rect">
            <a:avLst/>
          </a:prstGeom>
          <a:solidFill>
            <a:schemeClr val="bg1"/>
          </a:solidFill>
          <a:ln w="9525">
            <a:solidFill>
              <a:srgbClr val="B6B6B8"/>
            </a:solidFill>
            <a:miter lim="800000"/>
            <a:headEnd/>
            <a:tailEnd/>
          </a:ln>
          <a:effectLst>
            <a:outerShdw blurRad="50800" dist="38100" dir="2700000" algn="ctr" rotWithShape="0">
              <a:schemeClr val="tx1">
                <a:alpha val="43000"/>
              </a:schemeClr>
            </a:outerShdw>
          </a:effectLst>
          <a:extLst/>
        </p:spPr>
      </p:pic>
    </p:spTree>
    <p:extLst>
      <p:ext uri="{BB962C8B-B14F-4D97-AF65-F5344CB8AC3E}">
        <p14:creationId xmlns:p14="http://schemas.microsoft.com/office/powerpoint/2010/main" val="9679472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Treasury yields at historic lows</a:t>
            </a:r>
          </a:p>
        </p:txBody>
      </p:sp>
      <p:sp>
        <p:nvSpPr>
          <p:cNvPr id="4" name="Slide Number Placeholder 3"/>
          <p:cNvSpPr>
            <a:spLocks noGrp="1"/>
          </p:cNvSpPr>
          <p:nvPr>
            <p:ph type="sldNum" sz="quarter" idx="10"/>
          </p:nvPr>
        </p:nvSpPr>
        <p:spPr/>
        <p:txBody>
          <a:bodyPr/>
          <a:lstStyle/>
          <a:p>
            <a:pPr>
              <a:defRPr/>
            </a:pPr>
            <a:fld id="{03DFA5FD-FA81-1741-BE25-078F2E650128}" type="slidenum">
              <a:rPr lang="en-GB" smtClean="0"/>
              <a:pPr>
                <a:defRPr/>
              </a:pPr>
              <a:t>13</a:t>
            </a:fld>
            <a:endParaRPr lang="en-GB"/>
          </a:p>
        </p:txBody>
      </p:sp>
      <p:sp>
        <p:nvSpPr>
          <p:cNvPr id="5" name="Footer Placeholder 4"/>
          <p:cNvSpPr>
            <a:spLocks noGrp="1"/>
          </p:cNvSpPr>
          <p:nvPr>
            <p:ph type="ftr" sz="quarter" idx="11"/>
          </p:nvPr>
        </p:nvSpPr>
        <p:spPr/>
        <p:txBody>
          <a:bodyPr/>
          <a:lstStyle/>
          <a:p>
            <a:endParaRPr lang="en-US" dirty="0"/>
          </a:p>
        </p:txBody>
      </p:sp>
      <p:sp>
        <p:nvSpPr>
          <p:cNvPr id="19" name="Text Box 8"/>
          <p:cNvSpPr txBox="1">
            <a:spLocks noChangeArrowheads="1"/>
          </p:cNvSpPr>
          <p:nvPr/>
        </p:nvSpPr>
        <p:spPr bwMode="auto">
          <a:xfrm>
            <a:off x="458788" y="1236664"/>
            <a:ext cx="77660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marL="912813"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0" dirty="0">
                <a:solidFill>
                  <a:srgbClr val="000000"/>
                </a:solidFill>
                <a:cs typeface="+mn-cs"/>
              </a:rPr>
              <a:t>Low interest rates have decreased investor income, thereby impairing cash flow.</a:t>
            </a:r>
          </a:p>
        </p:txBody>
      </p:sp>
      <p:pic>
        <p:nvPicPr>
          <p:cNvPr id="6" name="Picture 2"/>
          <p:cNvPicPr>
            <a:picLocks noGrp="1" noChangeAspect="1" noChangeArrowheads="1"/>
          </p:cNvPicPr>
          <p:nvPr>
            <p:ph sz="half" idx="4294967295"/>
          </p:nvPr>
        </p:nvPicPr>
        <p:blipFill>
          <a:blip r:embed="rId3" cstate="email">
            <a:extLst>
              <a:ext uri="{28A0092B-C50C-407E-A947-70E740481C1C}">
                <a14:useLocalDpi xmlns:a14="http://schemas.microsoft.com/office/drawing/2010/main" val="0"/>
              </a:ext>
            </a:extLst>
          </a:blip>
          <a:stretch>
            <a:fillRect/>
          </a:stretch>
        </p:blipFill>
        <p:spPr bwMode="auto">
          <a:xfrm>
            <a:off x="463550" y="2610599"/>
            <a:ext cx="4421634" cy="3067023"/>
          </a:xfrm>
          <a:prstGeom prst="rect">
            <a:avLst/>
          </a:prstGeom>
          <a:noFill/>
          <a:ln w="9525">
            <a:solidFill>
              <a:srgbClr val="B6B6B8"/>
            </a:solidFill>
            <a:miter lim="800000"/>
            <a:headEnd/>
            <a:tailEnd/>
          </a:ln>
          <a:effectLst>
            <a:outerShdw blurRad="50800" dist="38100" dir="2700000" algn="ctr" rotWithShape="0">
              <a:schemeClr val="tx1">
                <a:alpha val="43000"/>
              </a:schemeClr>
            </a:outerShdw>
          </a:effectLst>
          <a:extLst>
            <a:ext uri="{909E8E84-426E-40DD-AFC4-6F175D3DCCD1}">
              <a14:hiddenFill xmlns:a14="http://schemas.microsoft.com/office/drawing/2010/main">
                <a:solidFill>
                  <a:schemeClr val="accent1"/>
                </a:solidFill>
              </a14:hiddenFill>
            </a:ext>
          </a:extLst>
        </p:spPr>
      </p:pic>
      <p:pic>
        <p:nvPicPr>
          <p:cNvPr id="7"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199685" y="2603459"/>
            <a:ext cx="4406278" cy="3069318"/>
          </a:xfrm>
          <a:prstGeom prst="rect">
            <a:avLst/>
          </a:prstGeom>
          <a:noFill/>
          <a:ln w="9525">
            <a:solidFill>
              <a:srgbClr val="B6B6B8"/>
            </a:solidFill>
            <a:miter lim="800000"/>
            <a:headEnd/>
            <a:tailEnd/>
          </a:ln>
          <a:effectLst>
            <a:outerShdw blurRad="50800" dist="38100" dir="2700000" algn="ctr" rotWithShape="0">
              <a:schemeClr val="tx1">
                <a:alpha val="43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047949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bwMode="auto">
          <a:xfrm>
            <a:off x="3465673" y="2507131"/>
            <a:ext cx="3165154" cy="3165154"/>
          </a:xfrm>
          <a:prstGeom prst="ellipse">
            <a:avLst/>
          </a:prstGeom>
          <a:solidFill>
            <a:srgbClr val="E2E2E3"/>
          </a:solidFill>
          <a:ln>
            <a:noFill/>
          </a:ln>
          <a:effectLst/>
          <a:extLst/>
        </p:spPr>
        <p:txBody>
          <a:bodyPr vert="horz" wrap="none" lIns="0" tIns="0" rIns="0" bIns="0" numCol="1" rtlCol="0" anchor="ctr" anchorCtr="0" compatLnSpc="1">
            <a:prstTxWarp prst="textNoShape">
              <a:avLst/>
            </a:prstTxWarp>
          </a:bodyPr>
          <a:lstStyle/>
          <a:p>
            <a:pPr marL="0" marR="0" indent="0" algn="ctr"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charset="0"/>
              <a:ea typeface="ＭＳ Ｐゴシック" charset="0"/>
            </a:endParaRPr>
          </a:p>
        </p:txBody>
      </p:sp>
      <p:sp>
        <p:nvSpPr>
          <p:cNvPr id="2" name="Title 1"/>
          <p:cNvSpPr>
            <a:spLocks noGrp="1"/>
          </p:cNvSpPr>
          <p:nvPr>
            <p:ph type="title"/>
          </p:nvPr>
        </p:nvSpPr>
        <p:spPr/>
        <p:txBody>
          <a:bodyPr/>
          <a:lstStyle/>
          <a:p>
            <a:r>
              <a:rPr lang="en-US" dirty="0"/>
              <a:t>Capital markets regulation</a:t>
            </a:r>
          </a:p>
        </p:txBody>
      </p:sp>
      <p:sp>
        <p:nvSpPr>
          <p:cNvPr id="4" name="Slide Number Placeholder 3"/>
          <p:cNvSpPr>
            <a:spLocks noGrp="1"/>
          </p:cNvSpPr>
          <p:nvPr>
            <p:ph type="sldNum" sz="quarter" idx="10"/>
          </p:nvPr>
        </p:nvSpPr>
        <p:spPr/>
        <p:txBody>
          <a:bodyPr/>
          <a:lstStyle/>
          <a:p>
            <a:pPr>
              <a:defRPr/>
            </a:pPr>
            <a:fld id="{03DFA5FD-FA81-1741-BE25-078F2E650128}" type="slidenum">
              <a:rPr lang="en-GB" smtClean="0"/>
              <a:pPr>
                <a:defRPr/>
              </a:pPr>
              <a:t>14</a:t>
            </a:fld>
            <a:endParaRPr lang="en-GB"/>
          </a:p>
        </p:txBody>
      </p:sp>
      <p:sp>
        <p:nvSpPr>
          <p:cNvPr id="5" name="Footer Placeholder 4"/>
          <p:cNvSpPr>
            <a:spLocks noGrp="1"/>
          </p:cNvSpPr>
          <p:nvPr>
            <p:ph type="ftr" sz="quarter" idx="11"/>
          </p:nvPr>
        </p:nvSpPr>
        <p:spPr>
          <a:xfrm>
            <a:off x="458788" y="6432504"/>
            <a:ext cx="5479052" cy="413808"/>
          </a:xfrm>
        </p:spPr>
        <p:txBody>
          <a:bodyPr/>
          <a:lstStyle/>
          <a:p>
            <a:endParaRPr lang="en-US" dirty="0"/>
          </a:p>
        </p:txBody>
      </p:sp>
      <p:sp>
        <p:nvSpPr>
          <p:cNvPr id="7" name="Text Box 8"/>
          <p:cNvSpPr txBox="1">
            <a:spLocks noChangeArrowheads="1"/>
          </p:cNvSpPr>
          <p:nvPr/>
        </p:nvSpPr>
        <p:spPr bwMode="auto">
          <a:xfrm>
            <a:off x="458788" y="1236664"/>
            <a:ext cx="77660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marL="912813"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0" dirty="0">
                <a:solidFill>
                  <a:srgbClr val="000000"/>
                </a:solidFill>
                <a:cs typeface="+mn-cs"/>
              </a:rPr>
              <a:t>The Securities and Exchange Commission (SEC) is the primary securities regulator at the federal level. </a:t>
            </a:r>
          </a:p>
          <a:p>
            <a:pPr>
              <a:defRPr/>
            </a:pPr>
            <a:endParaRPr lang="en-US" sz="1600" b="0" dirty="0">
              <a:solidFill>
                <a:srgbClr val="000000"/>
              </a:solidFill>
              <a:cs typeface="+mn-cs"/>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58609617"/>
              </p:ext>
            </p:extLst>
          </p:nvPr>
        </p:nvGraphicFramePr>
        <p:xfrm>
          <a:off x="1035025" y="1808569"/>
          <a:ext cx="8010575" cy="4561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Oval 11"/>
          <p:cNvSpPr/>
          <p:nvPr/>
        </p:nvSpPr>
        <p:spPr bwMode="auto">
          <a:xfrm>
            <a:off x="4056062" y="3103563"/>
            <a:ext cx="1976437" cy="1976437"/>
          </a:xfrm>
          <a:prstGeom prst="ellipse">
            <a:avLst/>
          </a:prstGeom>
          <a:solidFill>
            <a:srgbClr val="88ABD5"/>
          </a:solidFill>
          <a:ln>
            <a:solidFill>
              <a:schemeClr val="accent3"/>
            </a:solidFill>
          </a:ln>
          <a:effectLst/>
          <a:extLst/>
        </p:spPr>
        <p:txBody>
          <a:bodyPr vert="horz" wrap="none" lIns="0" tIns="0" rIns="0" bIns="0" numCol="1" rtlCol="0" anchor="ctr" anchorCtr="0" compatLnSpc="1">
            <a:prstTxWarp prst="textNoShape">
              <a:avLst/>
            </a:prstTxWarp>
          </a:bodyPr>
          <a:lstStyle/>
          <a:p>
            <a:pPr lvl="0" eaLnBrk="1" fontAlgn="auto" hangingPunct="1">
              <a:spcBef>
                <a:spcPts val="0"/>
              </a:spcBef>
              <a:spcAft>
                <a:spcPts val="0"/>
              </a:spcAft>
            </a:pPr>
            <a:r>
              <a:rPr lang="en-US" sz="1200" kern="0" dirty="0">
                <a:solidFill>
                  <a:schemeClr val="accent3"/>
                </a:solidFill>
              </a:rPr>
              <a:t>SEC oversees </a:t>
            </a:r>
            <a:r>
              <a:rPr lang="en-US" sz="1200" kern="0" dirty="0" smtClean="0">
                <a:solidFill>
                  <a:schemeClr val="accent3"/>
                </a:solidFill>
              </a:rPr>
              <a:t/>
            </a:r>
            <a:br>
              <a:rPr lang="en-US" sz="1200" kern="0" dirty="0" smtClean="0">
                <a:solidFill>
                  <a:schemeClr val="accent3"/>
                </a:solidFill>
              </a:rPr>
            </a:br>
            <a:r>
              <a:rPr lang="en-US" sz="1200" kern="0" dirty="0" smtClean="0">
                <a:solidFill>
                  <a:schemeClr val="accent3"/>
                </a:solidFill>
              </a:rPr>
              <a:t>key </a:t>
            </a:r>
            <a:r>
              <a:rPr lang="en-US" sz="1200" kern="0" dirty="0">
                <a:solidFill>
                  <a:schemeClr val="accent3"/>
                </a:solidFill>
              </a:rPr>
              <a:t>participants </a:t>
            </a:r>
            <a:r>
              <a:rPr lang="en-US" sz="1200" kern="0" dirty="0" smtClean="0">
                <a:solidFill>
                  <a:schemeClr val="accent3"/>
                </a:solidFill>
              </a:rPr>
              <a:t/>
            </a:r>
            <a:br>
              <a:rPr lang="en-US" sz="1200" kern="0" dirty="0" smtClean="0">
                <a:solidFill>
                  <a:schemeClr val="accent3"/>
                </a:solidFill>
              </a:rPr>
            </a:br>
            <a:r>
              <a:rPr lang="en-US" sz="1200" kern="0" dirty="0" smtClean="0">
                <a:solidFill>
                  <a:schemeClr val="accent3"/>
                </a:solidFill>
              </a:rPr>
              <a:t>in the </a:t>
            </a:r>
            <a:br>
              <a:rPr lang="en-US" sz="1200" kern="0" dirty="0" smtClean="0">
                <a:solidFill>
                  <a:schemeClr val="accent3"/>
                </a:solidFill>
              </a:rPr>
            </a:br>
            <a:r>
              <a:rPr lang="en-US" sz="1200" kern="0" dirty="0" smtClean="0">
                <a:solidFill>
                  <a:schemeClr val="accent3"/>
                </a:solidFill>
              </a:rPr>
              <a:t>securities world</a:t>
            </a:r>
            <a:endParaRPr kumimoji="0" lang="en-US" sz="1100" b="1" i="0" u="none" strike="noStrike" cap="none" normalizeH="0" baseline="0" dirty="0">
              <a:ln>
                <a:noFill/>
              </a:ln>
              <a:solidFill>
                <a:schemeClr val="accent3"/>
              </a:solidFill>
              <a:effectLst/>
            </a:endParaRPr>
          </a:p>
        </p:txBody>
      </p:sp>
    </p:spTree>
    <p:extLst>
      <p:ext uri="{BB962C8B-B14F-4D97-AF65-F5344CB8AC3E}">
        <p14:creationId xmlns:p14="http://schemas.microsoft.com/office/powerpoint/2010/main" val="199899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49243EF6-966A-8E40-95DE-668E3014FAF6}"/>
                                            </p:graphicEl>
                                          </p:spTgt>
                                        </p:tgtEl>
                                        <p:attrNameLst>
                                          <p:attrName>style.visibility</p:attrName>
                                        </p:attrNameLst>
                                      </p:cBhvr>
                                      <p:to>
                                        <p:strVal val="visible"/>
                                      </p:to>
                                    </p:set>
                                    <p:animEffect transition="in" filter="fade">
                                      <p:cBhvr>
                                        <p:cTn id="7" dur="500"/>
                                        <p:tgtEl>
                                          <p:spTgt spid="6">
                                            <p:graphicEl>
                                              <a:dgm id="{49243EF6-966A-8E40-95DE-668E3014FAF6}"/>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graphicEl>
                                              <a:dgm id="{55C79770-B96C-144E-8C58-277F3F961D94}"/>
                                            </p:graphicEl>
                                          </p:spTgt>
                                        </p:tgtEl>
                                        <p:attrNameLst>
                                          <p:attrName>style.visibility</p:attrName>
                                        </p:attrNameLst>
                                      </p:cBhvr>
                                      <p:to>
                                        <p:strVal val="visible"/>
                                      </p:to>
                                    </p:set>
                                    <p:animEffect transition="in" filter="fade">
                                      <p:cBhvr>
                                        <p:cTn id="10" dur="500"/>
                                        <p:tgtEl>
                                          <p:spTgt spid="6">
                                            <p:graphicEl>
                                              <a:dgm id="{55C79770-B96C-144E-8C58-277F3F961D94}"/>
                                            </p:graphic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graphicEl>
                                              <a:dgm id="{E5C7756A-D5A2-5544-82C0-9C89F789CA47}"/>
                                            </p:graphicEl>
                                          </p:spTgt>
                                        </p:tgtEl>
                                        <p:attrNameLst>
                                          <p:attrName>style.visibility</p:attrName>
                                        </p:attrNameLst>
                                      </p:cBhvr>
                                      <p:to>
                                        <p:strVal val="visible"/>
                                      </p:to>
                                    </p:set>
                                    <p:animEffect transition="in" filter="fade">
                                      <p:cBhvr>
                                        <p:cTn id="14" dur="500"/>
                                        <p:tgtEl>
                                          <p:spTgt spid="6">
                                            <p:graphicEl>
                                              <a:dgm id="{E5C7756A-D5A2-5544-82C0-9C89F789CA47}"/>
                                            </p:graphic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graphicEl>
                                              <a:dgm id="{BA017D5A-3776-C44B-9A21-2EF0EA827210}"/>
                                            </p:graphicEl>
                                          </p:spTgt>
                                        </p:tgtEl>
                                        <p:attrNameLst>
                                          <p:attrName>style.visibility</p:attrName>
                                        </p:attrNameLst>
                                      </p:cBhvr>
                                      <p:to>
                                        <p:strVal val="visible"/>
                                      </p:to>
                                    </p:set>
                                    <p:animEffect transition="in" filter="fade">
                                      <p:cBhvr>
                                        <p:cTn id="17" dur="500"/>
                                        <p:tgtEl>
                                          <p:spTgt spid="6">
                                            <p:graphicEl>
                                              <a:dgm id="{BA017D5A-3776-C44B-9A21-2EF0EA827210}"/>
                                            </p:graphicEl>
                                          </p:spTgt>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6">
                                            <p:graphicEl>
                                              <a:dgm id="{2078ADC1-82D5-C148-B3D9-FDE607FEC7DC}"/>
                                            </p:graphicEl>
                                          </p:spTgt>
                                        </p:tgtEl>
                                        <p:attrNameLst>
                                          <p:attrName>style.visibility</p:attrName>
                                        </p:attrNameLst>
                                      </p:cBhvr>
                                      <p:to>
                                        <p:strVal val="visible"/>
                                      </p:to>
                                    </p:set>
                                    <p:animEffect transition="in" filter="fade">
                                      <p:cBhvr>
                                        <p:cTn id="21" dur="500"/>
                                        <p:tgtEl>
                                          <p:spTgt spid="6">
                                            <p:graphicEl>
                                              <a:dgm id="{2078ADC1-82D5-C148-B3D9-FDE607FEC7DC}"/>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graphicEl>
                                              <a:dgm id="{94DC438E-5C14-D74B-9F1B-665C01CCE8DD}"/>
                                            </p:graphicEl>
                                          </p:spTgt>
                                        </p:tgtEl>
                                        <p:attrNameLst>
                                          <p:attrName>style.visibility</p:attrName>
                                        </p:attrNameLst>
                                      </p:cBhvr>
                                      <p:to>
                                        <p:strVal val="visible"/>
                                      </p:to>
                                    </p:set>
                                    <p:animEffect transition="in" filter="fade">
                                      <p:cBhvr>
                                        <p:cTn id="24" dur="500"/>
                                        <p:tgtEl>
                                          <p:spTgt spid="6">
                                            <p:graphicEl>
                                              <a:dgm id="{94DC438E-5C14-D74B-9F1B-665C01CCE8DD}"/>
                                            </p:graphic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6">
                                            <p:graphicEl>
                                              <a:dgm id="{90635004-F93C-604F-9B48-3E3850AB0BFA}"/>
                                            </p:graphicEl>
                                          </p:spTgt>
                                        </p:tgtEl>
                                        <p:attrNameLst>
                                          <p:attrName>style.visibility</p:attrName>
                                        </p:attrNameLst>
                                      </p:cBhvr>
                                      <p:to>
                                        <p:strVal val="visible"/>
                                      </p:to>
                                    </p:set>
                                    <p:animEffect transition="in" filter="fade">
                                      <p:cBhvr>
                                        <p:cTn id="28" dur="500"/>
                                        <p:tgtEl>
                                          <p:spTgt spid="6">
                                            <p:graphicEl>
                                              <a:dgm id="{90635004-F93C-604F-9B48-3E3850AB0BFA}"/>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graphicEl>
                                              <a:dgm id="{92D4CB2A-1731-7945-A9BF-29311CBA61A1}"/>
                                            </p:graphicEl>
                                          </p:spTgt>
                                        </p:tgtEl>
                                        <p:attrNameLst>
                                          <p:attrName>style.visibility</p:attrName>
                                        </p:attrNameLst>
                                      </p:cBhvr>
                                      <p:to>
                                        <p:strVal val="visible"/>
                                      </p:to>
                                    </p:set>
                                    <p:animEffect transition="in" filter="fade">
                                      <p:cBhvr>
                                        <p:cTn id="31" dur="500"/>
                                        <p:tgtEl>
                                          <p:spTgt spid="6">
                                            <p:graphicEl>
                                              <a:dgm id="{92D4CB2A-1731-7945-A9BF-29311CBA61A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the most from the capital markets</a:t>
            </a:r>
          </a:p>
        </p:txBody>
      </p:sp>
      <p:sp>
        <p:nvSpPr>
          <p:cNvPr id="4" name="Slide Number Placeholder 3"/>
          <p:cNvSpPr>
            <a:spLocks noGrp="1"/>
          </p:cNvSpPr>
          <p:nvPr>
            <p:ph type="sldNum" sz="quarter" idx="10"/>
          </p:nvPr>
        </p:nvSpPr>
        <p:spPr/>
        <p:txBody>
          <a:bodyPr/>
          <a:lstStyle/>
          <a:p>
            <a:pPr>
              <a:defRPr/>
            </a:pPr>
            <a:fld id="{03DFA5FD-FA81-1741-BE25-078F2E650128}" type="slidenum">
              <a:rPr lang="en-GB" smtClean="0"/>
              <a:pPr>
                <a:defRPr/>
              </a:pPr>
              <a:t>15</a:t>
            </a:fld>
            <a:endParaRPr lang="en-GB"/>
          </a:p>
        </p:txBody>
      </p:sp>
      <p:sp>
        <p:nvSpPr>
          <p:cNvPr id="5" name="Footer Placeholder 4"/>
          <p:cNvSpPr>
            <a:spLocks noGrp="1"/>
          </p:cNvSpPr>
          <p:nvPr>
            <p:ph type="ftr" sz="quarter" idx="11"/>
          </p:nvPr>
        </p:nvSpPr>
        <p:spPr/>
        <p:txBody>
          <a:bodyPr/>
          <a:lstStyle/>
          <a:p>
            <a:endParaRPr lang="en-US" dirty="0"/>
          </a:p>
        </p:txBody>
      </p:sp>
      <p:sp>
        <p:nvSpPr>
          <p:cNvPr id="6" name="Text Box 8"/>
          <p:cNvSpPr txBox="1">
            <a:spLocks noChangeArrowheads="1"/>
          </p:cNvSpPr>
          <p:nvPr/>
        </p:nvSpPr>
        <p:spPr bwMode="auto">
          <a:xfrm>
            <a:off x="458787" y="1236664"/>
            <a:ext cx="8533891"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marL="912813"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0" dirty="0">
                <a:solidFill>
                  <a:srgbClr val="000000"/>
                </a:solidFill>
                <a:cs typeface="+mn-cs"/>
              </a:rPr>
              <a:t>Being diversified can help reduce volatility and increase long-term returns. </a:t>
            </a:r>
          </a:p>
        </p:txBody>
      </p:sp>
      <p:pic>
        <p:nvPicPr>
          <p:cNvPr id="8" name="Picture 2"/>
          <p:cNvPicPr>
            <a:picLocks noGrp="1" noChangeAspect="1" noChangeArrowheads="1"/>
          </p:cNvPicPr>
          <p:nvPr>
            <p:ph idx="1"/>
          </p:nvPr>
        </p:nvPicPr>
        <p:blipFill rotWithShape="1">
          <a:blip r:embed="rId3" cstate="email">
            <a:extLst>
              <a:ext uri="{28A0092B-C50C-407E-A947-70E740481C1C}">
                <a14:useLocalDpi xmlns:a14="http://schemas.microsoft.com/office/drawing/2010/main" val="0"/>
              </a:ext>
            </a:extLst>
          </a:blip>
          <a:srcRect r="490"/>
          <a:stretch/>
        </p:blipFill>
        <p:spPr bwMode="auto">
          <a:xfrm>
            <a:off x="1956335" y="1892300"/>
            <a:ext cx="6151028" cy="4289425"/>
          </a:xfrm>
          <a:prstGeom prst="rect">
            <a:avLst/>
          </a:prstGeom>
          <a:noFill/>
          <a:ln w="9525">
            <a:solidFill>
              <a:srgbClr val="B6B6B8"/>
            </a:solidFill>
            <a:miter lim="800000"/>
            <a:headEnd/>
            <a:tailEnd/>
          </a:ln>
          <a:effectLst>
            <a:outerShdw blurRad="50800" dist="38100" dir="2700000" algn="ctr" rotWithShape="0">
              <a:schemeClr val="tx1">
                <a:alpha val="43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544323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Disclosure</a:t>
            </a:r>
          </a:p>
        </p:txBody>
      </p:sp>
      <p:sp>
        <p:nvSpPr>
          <p:cNvPr id="4" name="Slide Number Placeholder 3"/>
          <p:cNvSpPr>
            <a:spLocks noGrp="1"/>
          </p:cNvSpPr>
          <p:nvPr>
            <p:ph type="sldNum" sz="quarter" idx="10"/>
          </p:nvPr>
        </p:nvSpPr>
        <p:spPr/>
        <p:txBody>
          <a:bodyPr/>
          <a:lstStyle/>
          <a:p>
            <a:pPr>
              <a:defRPr/>
            </a:pPr>
            <a:fld id="{03DFA5FD-FA81-1741-BE25-078F2E650128}" type="slidenum">
              <a:rPr lang="en-GB" smtClean="0"/>
              <a:pPr>
                <a:defRPr/>
              </a:pPr>
              <a:t>16</a:t>
            </a:fld>
            <a:endParaRPr lang="en-GB"/>
          </a:p>
        </p:txBody>
      </p:sp>
      <p:sp>
        <p:nvSpPr>
          <p:cNvPr id="5" name="Footer Placeholder 4"/>
          <p:cNvSpPr>
            <a:spLocks noGrp="1"/>
          </p:cNvSpPr>
          <p:nvPr>
            <p:ph type="ftr" sz="quarter" idx="11"/>
          </p:nvPr>
        </p:nvSpPr>
        <p:spPr>
          <a:xfrm>
            <a:off x="458789" y="6547062"/>
            <a:ext cx="2367446" cy="299250"/>
          </a:xfrm>
        </p:spPr>
        <p:txBody>
          <a:bodyPr/>
          <a:lstStyle/>
          <a:p>
            <a:endParaRPr lang="en-US" dirty="0"/>
          </a:p>
        </p:txBody>
      </p:sp>
      <p:sp>
        <p:nvSpPr>
          <p:cNvPr id="6" name="Text Box 8"/>
          <p:cNvSpPr txBox="1">
            <a:spLocks noChangeArrowheads="1"/>
          </p:cNvSpPr>
          <p:nvPr/>
        </p:nvSpPr>
        <p:spPr bwMode="auto">
          <a:xfrm>
            <a:off x="458787" y="1236664"/>
            <a:ext cx="7658633"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marL="912813"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defRPr/>
            </a:pPr>
            <a:endParaRPr lang="en-US" sz="1600" b="0" dirty="0">
              <a:solidFill>
                <a:srgbClr val="000000"/>
              </a:solidFill>
              <a:cs typeface="+mn-cs"/>
            </a:endParaRPr>
          </a:p>
        </p:txBody>
      </p:sp>
      <p:sp>
        <p:nvSpPr>
          <p:cNvPr id="3" name="Content Placeholder 2"/>
          <p:cNvSpPr>
            <a:spLocks noGrp="1"/>
          </p:cNvSpPr>
          <p:nvPr>
            <p:ph idx="1"/>
          </p:nvPr>
        </p:nvSpPr>
        <p:spPr>
          <a:xfrm>
            <a:off x="461965" y="1530350"/>
            <a:ext cx="8404590" cy="4586289"/>
          </a:xfrm>
        </p:spPr>
        <p:txBody>
          <a:bodyPr/>
          <a:lstStyle/>
          <a:p>
            <a:pPr marL="0" indent="0" eaLnBrk="1" hangingPunct="1">
              <a:spcBef>
                <a:spcPts val="480"/>
              </a:spcBef>
              <a:buNone/>
              <a:defRPr/>
            </a:pPr>
            <a:r>
              <a:rPr lang="en-US" sz="800" dirty="0">
                <a:latin typeface="Arial Narrow"/>
                <a:cs typeface="Arial Narrow"/>
              </a:rPr>
              <a:t>The above commentary is intended solely to report on various investment views held by J.P. Morgan Asset Management. Opinions and estimates </a:t>
            </a:r>
            <a:r>
              <a:rPr lang="en-US" sz="800" dirty="0" smtClean="0">
                <a:latin typeface="Arial Narrow"/>
                <a:cs typeface="Arial Narrow"/>
              </a:rPr>
              <a:t>offered </a:t>
            </a:r>
            <a:r>
              <a:rPr lang="en-US" sz="800" dirty="0">
                <a:latin typeface="Arial Narrow"/>
                <a:cs typeface="Arial Narrow"/>
              </a:rPr>
              <a:t>constitute our judgment and are subject to change without notice, as are statements of financial market trends, which are based on </a:t>
            </a:r>
            <a:r>
              <a:rPr lang="en-US" sz="800" dirty="0" smtClean="0">
                <a:latin typeface="Arial Narrow"/>
                <a:cs typeface="Arial Narrow"/>
              </a:rPr>
              <a:t>current market </a:t>
            </a:r>
            <a:r>
              <a:rPr lang="en-US" sz="800" dirty="0">
                <a:latin typeface="Arial Narrow"/>
                <a:cs typeface="Arial Narrow"/>
              </a:rPr>
              <a:t>conditions. We believe the information provided here is reliable, but do not warrant its accuracy or completeness. This material is not </a:t>
            </a:r>
            <a:r>
              <a:rPr lang="en-US" sz="800" dirty="0" smtClean="0">
                <a:latin typeface="Arial Narrow"/>
                <a:cs typeface="Arial Narrow"/>
              </a:rPr>
              <a:t>intended </a:t>
            </a:r>
            <a:r>
              <a:rPr lang="en-US" sz="800" dirty="0">
                <a:latin typeface="Arial Narrow"/>
                <a:cs typeface="Arial Narrow"/>
              </a:rPr>
              <a:t>as an offer or solicitation for the purchase or sale of any financial instrument. The views and strategies described may not be suitable for all investors. This material has been prepared for informational purposes only and is not intended to provide, and should not be relied on for, accounting, legal or tax advice. References to future returns are not promises or even estimates of actual returns a client portfolio may achieve. </a:t>
            </a:r>
            <a:br>
              <a:rPr lang="en-US" sz="800" dirty="0">
                <a:latin typeface="Arial Narrow"/>
                <a:cs typeface="Arial Narrow"/>
              </a:rPr>
            </a:br>
            <a:r>
              <a:rPr lang="en-US" sz="800" dirty="0">
                <a:latin typeface="Arial Narrow"/>
                <a:cs typeface="Arial Narrow"/>
              </a:rPr>
              <a:t>Any forecasts contained herein are for illustrative purposes only and are not to be relied upon as advice or interpreted as a recommendation</a:t>
            </a:r>
            <a:r>
              <a:rPr lang="en-US" sz="800" dirty="0" smtClean="0">
                <a:latin typeface="Arial Narrow"/>
                <a:cs typeface="Arial Narrow"/>
              </a:rPr>
              <a:t>.</a:t>
            </a:r>
            <a:endParaRPr lang="en-US" sz="800" dirty="0">
              <a:latin typeface="Arial Narrow"/>
              <a:cs typeface="Arial Narrow"/>
            </a:endParaRPr>
          </a:p>
          <a:p>
            <a:pPr marL="0" indent="0" eaLnBrk="1" hangingPunct="1">
              <a:spcBef>
                <a:spcPts val="480"/>
              </a:spcBef>
              <a:buNone/>
              <a:defRPr/>
            </a:pPr>
            <a:r>
              <a:rPr lang="en-US" sz="800" dirty="0">
                <a:latin typeface="Arial Narrow"/>
                <a:cs typeface="Arial Narrow"/>
              </a:rPr>
              <a:t>J.P. Morgan Asset Management is the marketing name for the asset management  businesses of JPMorgan Chase &amp; Co. Those businesses </a:t>
            </a:r>
            <a:r>
              <a:rPr lang="en-US" sz="800" dirty="0" smtClean="0">
                <a:latin typeface="Arial Narrow"/>
                <a:cs typeface="Arial Narrow"/>
              </a:rPr>
              <a:t>include</a:t>
            </a:r>
            <a:r>
              <a:rPr lang="en-US" sz="800" dirty="0">
                <a:latin typeface="Arial Narrow"/>
                <a:cs typeface="Arial Narrow"/>
              </a:rPr>
              <a:t>, but are not limited  to, J.P. Morgan Investment Management Inc., Security Capital Research &amp;  Management </a:t>
            </a:r>
            <a:r>
              <a:rPr lang="en-US" sz="800">
                <a:latin typeface="Arial Narrow"/>
                <a:cs typeface="Arial Narrow"/>
              </a:rPr>
              <a:t>Incorporated </a:t>
            </a:r>
            <a:r>
              <a:rPr lang="en-US" sz="800" smtClean="0">
                <a:latin typeface="Arial Narrow"/>
                <a:cs typeface="Arial Narrow"/>
              </a:rPr>
              <a:t>and </a:t>
            </a:r>
            <a:r>
              <a:rPr lang="en-US" sz="800" dirty="0">
                <a:latin typeface="Arial Narrow"/>
                <a:cs typeface="Arial Narrow"/>
              </a:rPr>
              <a:t>J.P. Morgan Alternative Asset Management, Inc</a:t>
            </a:r>
            <a:r>
              <a:rPr lang="en-US" sz="800" dirty="0" smtClean="0">
                <a:latin typeface="Arial Narrow"/>
                <a:cs typeface="Arial Narrow"/>
              </a:rPr>
              <a:t>.</a:t>
            </a:r>
            <a:endParaRPr lang="en-US" sz="800" dirty="0">
              <a:latin typeface="Arial Narrow"/>
              <a:cs typeface="Arial Narrow"/>
            </a:endParaRPr>
          </a:p>
          <a:p>
            <a:pPr marL="0" indent="0" eaLnBrk="1" hangingPunct="1">
              <a:spcBef>
                <a:spcPts val="480"/>
              </a:spcBef>
              <a:buNone/>
              <a:defRPr/>
            </a:pPr>
            <a:r>
              <a:rPr lang="en-US" sz="800" dirty="0">
                <a:latin typeface="Arial Narrow"/>
                <a:cs typeface="Arial Narrow"/>
              </a:rPr>
              <a:t>© J.P. Morgan Chase &amp; Co., April </a:t>
            </a:r>
            <a:r>
              <a:rPr lang="en-US" sz="800" dirty="0" smtClean="0">
                <a:latin typeface="Arial Narrow"/>
                <a:cs typeface="Arial Narrow"/>
              </a:rPr>
              <a:t>2013</a:t>
            </a:r>
            <a:endParaRPr lang="en-US" sz="800" dirty="0">
              <a:latin typeface="Arial Narrow"/>
              <a:cs typeface="Arial Narrow"/>
            </a:endParaRPr>
          </a:p>
        </p:txBody>
      </p:sp>
    </p:spTree>
    <p:extLst>
      <p:ext uri="{BB962C8B-B14F-4D97-AF65-F5344CB8AC3E}">
        <p14:creationId xmlns:p14="http://schemas.microsoft.com/office/powerpoint/2010/main" val="2461099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502920" y="1111492"/>
            <a:ext cx="9052560" cy="4243671"/>
          </a:xfrm>
        </p:spPr>
        <p:txBody>
          <a:bodyPr/>
          <a:lstStyle/>
          <a:p>
            <a:pPr marL="427896" indent="-427896">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427896" indent="-427896">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427896" indent="-427896">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16" name="圆角矩形 15">
            <a:hlinkClick r:id="rId3"/>
          </p:cNvPr>
          <p:cNvSpPr/>
          <p:nvPr/>
        </p:nvSpPr>
        <p:spPr>
          <a:xfrm>
            <a:off x="5662872" y="4279702"/>
            <a:ext cx="4147191" cy="4488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6" tIns="57054" rIns="114106" bIns="57054" rtlCol="0" anchor="ctr" anchorCtr="0"/>
          <a:lstStyle/>
          <a:p>
            <a:pPr algn="l" defTabSz="1141054" eaLnBrk="1" fontAlgn="auto" hangingPunct="1">
              <a:spcBef>
                <a:spcPts val="0"/>
              </a:spcBef>
              <a:spcAft>
                <a:spcPts val="0"/>
              </a:spcAft>
            </a:pPr>
            <a:r>
              <a:rPr lang="en-US" altLang="zh-CN" sz="2000" dirty="0">
                <a:solidFill>
                  <a:prstClr val="white"/>
                </a:solidFill>
                <a:latin typeface="微软雅黑"/>
                <a:cs typeface="Segoe UI" pitchFamily="34" charset="0"/>
              </a:rPr>
              <a:t>https://www.chuanke.com</a:t>
            </a:r>
            <a:endParaRPr lang="zh-CN" altLang="en-US" sz="2000" dirty="0">
              <a:solidFill>
                <a:prstClr val="white"/>
              </a:solidFill>
              <a:latin typeface="微软雅黑"/>
              <a:cs typeface="Segoe UI" pitchFamily="34" charset="0"/>
            </a:endParaRPr>
          </a:p>
        </p:txBody>
      </p:sp>
      <p:sp>
        <p:nvSpPr>
          <p:cNvPr id="17" name="圆角矩形 16">
            <a:hlinkClick r:id="rId3"/>
          </p:cNvPr>
          <p:cNvSpPr/>
          <p:nvPr/>
        </p:nvSpPr>
        <p:spPr>
          <a:xfrm>
            <a:off x="5662872" y="4775969"/>
            <a:ext cx="4147191" cy="4488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6" tIns="57054" rIns="114106" bIns="57054" rtlCol="0" anchor="ctr" anchorCtr="0"/>
          <a:lstStyle/>
          <a:p>
            <a:pPr algn="l" defTabSz="1141054" eaLnBrk="1" fontAlgn="auto" hangingPunct="1">
              <a:spcBef>
                <a:spcPts val="0"/>
              </a:spcBef>
              <a:spcAft>
                <a:spcPts val="0"/>
              </a:spcAft>
            </a:pPr>
            <a:r>
              <a:rPr lang="en-US" altLang="zh-CN" sz="2000" dirty="0">
                <a:solidFill>
                  <a:prstClr val="white"/>
                </a:solidFill>
                <a:latin typeface="微软雅黑"/>
                <a:cs typeface="Segoe UI" pitchFamily="34" charset="0"/>
              </a:rPr>
              <a:t>https://study.163.com</a:t>
            </a:r>
            <a:endParaRPr lang="zh-CN" altLang="en-US" sz="2000" dirty="0">
              <a:solidFill>
                <a:prstClr val="white"/>
              </a:solidFill>
              <a:latin typeface="微软雅黑"/>
              <a:cs typeface="Segoe UI" pitchFamily="34" charset="0"/>
            </a:endParaRPr>
          </a:p>
        </p:txBody>
      </p:sp>
      <p:sp>
        <p:nvSpPr>
          <p:cNvPr id="2" name="矩形 1"/>
          <p:cNvSpPr/>
          <p:nvPr/>
        </p:nvSpPr>
        <p:spPr>
          <a:xfrm>
            <a:off x="958489" y="3310659"/>
            <a:ext cx="8920320" cy="623054"/>
          </a:xfrm>
          <a:prstGeom prst="rect">
            <a:avLst/>
          </a:prstGeom>
        </p:spPr>
        <p:txBody>
          <a:bodyPr wrap="none" lIns="114106" tIns="57054" rIns="114106" bIns="57054">
            <a:spAutoFit/>
          </a:bodyPr>
          <a:lstStyle/>
          <a:p>
            <a:pPr algn="l" defTabSz="1141054" eaLnBrk="1" hangingPunct="1">
              <a:lnSpc>
                <a:spcPct val="150000"/>
              </a:lnSpc>
              <a:spcBef>
                <a:spcPct val="0"/>
              </a:spcBef>
            </a:pPr>
            <a:r>
              <a:rPr lang="zh-CN" altLang="en-US" sz="2200" b="0" dirty="0">
                <a:solidFill>
                  <a:srgbClr val="4F81BD">
                    <a:lumMod val="75000"/>
                  </a:srgbClr>
                </a:solidFill>
                <a:latin typeface="微软雅黑"/>
                <a:ea typeface="微软雅黑"/>
                <a:cs typeface="Segoe UI" pitchFamily="34" charset="0"/>
              </a:rPr>
              <a:t>学习世界五百强和咨询公司</a:t>
            </a:r>
            <a:r>
              <a:rPr lang="en-US" altLang="zh-CN" sz="2200" b="0" dirty="0">
                <a:solidFill>
                  <a:srgbClr val="4F81BD">
                    <a:lumMod val="75000"/>
                  </a:srgbClr>
                </a:solidFill>
                <a:latin typeface="微软雅黑"/>
                <a:ea typeface="微软雅黑"/>
                <a:cs typeface="Segoe UI" pitchFamily="34" charset="0"/>
              </a:rPr>
              <a:t>PPT</a:t>
            </a:r>
            <a:r>
              <a:rPr lang="zh-CN" altLang="en-US" sz="2200" b="0" dirty="0">
                <a:solidFill>
                  <a:srgbClr val="4F81BD">
                    <a:lumMod val="75000"/>
                  </a:srgbClr>
                </a:solidFill>
                <a:latin typeface="微软雅黑"/>
                <a:ea typeface="微软雅黑"/>
                <a:cs typeface="Segoe UI" pitchFamily="34" charset="0"/>
              </a:rPr>
              <a:t>课程请访问如下网站搜索：“司马懿”</a:t>
            </a:r>
          </a:p>
        </p:txBody>
      </p:sp>
      <p:sp>
        <p:nvSpPr>
          <p:cNvPr id="19" name="圆角矩形 18">
            <a:hlinkClick r:id="rId3"/>
          </p:cNvPr>
          <p:cNvSpPr/>
          <p:nvPr/>
        </p:nvSpPr>
        <p:spPr>
          <a:xfrm>
            <a:off x="5662872" y="5273554"/>
            <a:ext cx="4147191" cy="4488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6" tIns="57054" rIns="114106" bIns="57054" rtlCol="0" anchor="ctr" anchorCtr="0"/>
          <a:lstStyle/>
          <a:p>
            <a:pPr algn="l" defTabSz="1141054" eaLnBrk="1" fontAlgn="auto" hangingPunct="1">
              <a:spcBef>
                <a:spcPts val="0"/>
              </a:spcBef>
              <a:spcAft>
                <a:spcPts val="0"/>
              </a:spcAft>
            </a:pPr>
            <a:r>
              <a:rPr lang="en-US" altLang="zh-CN" sz="2000" dirty="0">
                <a:solidFill>
                  <a:prstClr val="white"/>
                </a:solidFill>
                <a:latin typeface="微软雅黑"/>
                <a:cs typeface="Segoe UI" pitchFamily="34" charset="0"/>
              </a:rPr>
              <a:t>https://www.zhiu.com</a:t>
            </a:r>
            <a:endParaRPr lang="zh-CN" altLang="en-US" sz="2000" dirty="0">
              <a:solidFill>
                <a:prstClr val="white"/>
              </a:solidFill>
              <a:latin typeface="微软雅黑"/>
              <a:cs typeface="Segoe UI" pitchFamily="34" charset="0"/>
            </a:endParaRPr>
          </a:p>
        </p:txBody>
      </p:sp>
      <p:sp>
        <p:nvSpPr>
          <p:cNvPr id="12" name="圆角矩形 11">
            <a:hlinkClick r:id="rId3"/>
          </p:cNvPr>
          <p:cNvSpPr/>
          <p:nvPr/>
        </p:nvSpPr>
        <p:spPr>
          <a:xfrm>
            <a:off x="590813" y="4279702"/>
            <a:ext cx="4977649" cy="4488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6" tIns="57054" rIns="114106" bIns="57054" rtlCol="0" anchor="ctr" anchorCtr="0"/>
          <a:lstStyle/>
          <a:p>
            <a:pPr algn="l" defTabSz="1141054" eaLnBrk="1" fontAlgn="auto" hangingPunct="1">
              <a:spcBef>
                <a:spcPts val="0"/>
              </a:spcBef>
              <a:spcAft>
                <a:spcPts val="0"/>
              </a:spcAft>
            </a:pPr>
            <a:r>
              <a:rPr lang="zh-CN" altLang="en-US" sz="2000" dirty="0">
                <a:solidFill>
                  <a:prstClr val="white"/>
                </a:solidFill>
                <a:latin typeface="微软雅黑"/>
                <a:cs typeface="Segoe UI" pitchFamily="34" charset="0"/>
              </a:rPr>
              <a:t>百度传课：司马懿</a:t>
            </a:r>
            <a:r>
              <a:rPr lang="en-US" altLang="zh-CN" sz="2000" dirty="0">
                <a:solidFill>
                  <a:prstClr val="white"/>
                </a:solidFill>
                <a:latin typeface="微软雅黑"/>
                <a:cs typeface="Segoe UI" pitchFamily="34" charset="0"/>
              </a:rPr>
              <a:t>PPT</a:t>
            </a:r>
            <a:r>
              <a:rPr lang="zh-CN" altLang="en-US" sz="2000" dirty="0">
                <a:solidFill>
                  <a:prstClr val="white"/>
                </a:solidFill>
                <a:latin typeface="微软雅黑"/>
                <a:cs typeface="Segoe UI" pitchFamily="34" charset="0"/>
              </a:rPr>
              <a:t>学校</a:t>
            </a:r>
          </a:p>
        </p:txBody>
      </p:sp>
      <p:sp>
        <p:nvSpPr>
          <p:cNvPr id="13" name="圆角矩形 12">
            <a:hlinkClick r:id="rId3"/>
          </p:cNvPr>
          <p:cNvSpPr/>
          <p:nvPr/>
        </p:nvSpPr>
        <p:spPr>
          <a:xfrm>
            <a:off x="590813" y="4775969"/>
            <a:ext cx="4977649" cy="4488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6" tIns="57054" rIns="114106" bIns="57054" rtlCol="0" anchor="ctr" anchorCtr="0"/>
          <a:lstStyle/>
          <a:p>
            <a:pPr algn="l" defTabSz="1141054" eaLnBrk="1" fontAlgn="auto" hangingPunct="1">
              <a:spcBef>
                <a:spcPts val="0"/>
              </a:spcBef>
              <a:spcAft>
                <a:spcPts val="0"/>
              </a:spcAft>
            </a:pPr>
            <a:r>
              <a:rPr lang="zh-CN" altLang="en-US" sz="2000" dirty="0">
                <a:solidFill>
                  <a:prstClr val="white"/>
                </a:solidFill>
                <a:latin typeface="微软雅黑"/>
                <a:cs typeface="Segoe UI" pitchFamily="34" charset="0"/>
              </a:rPr>
              <a:t>网易学堂：司马懿</a:t>
            </a:r>
            <a:r>
              <a:rPr lang="en-US" altLang="zh-CN" sz="2000" dirty="0">
                <a:solidFill>
                  <a:prstClr val="white"/>
                </a:solidFill>
                <a:latin typeface="微软雅黑"/>
                <a:cs typeface="Segoe UI" pitchFamily="34" charset="0"/>
              </a:rPr>
              <a:t>PPT</a:t>
            </a:r>
            <a:r>
              <a:rPr lang="zh-CN" altLang="en-US" sz="2000" dirty="0">
                <a:solidFill>
                  <a:prstClr val="white"/>
                </a:solidFill>
                <a:latin typeface="微软雅黑"/>
                <a:cs typeface="Segoe UI" pitchFamily="34" charset="0"/>
              </a:rPr>
              <a:t>学校</a:t>
            </a:r>
          </a:p>
        </p:txBody>
      </p:sp>
      <p:sp>
        <p:nvSpPr>
          <p:cNvPr id="14" name="圆角矩形 13">
            <a:hlinkClick r:id="rId3"/>
          </p:cNvPr>
          <p:cNvSpPr/>
          <p:nvPr/>
        </p:nvSpPr>
        <p:spPr>
          <a:xfrm>
            <a:off x="590813" y="5273554"/>
            <a:ext cx="4977649" cy="4488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6" tIns="57054" rIns="114106" bIns="57054" rtlCol="0" anchor="ctr" anchorCtr="0"/>
          <a:lstStyle/>
          <a:p>
            <a:pPr algn="l" defTabSz="1141054" eaLnBrk="1" fontAlgn="auto" hangingPunct="1">
              <a:spcBef>
                <a:spcPts val="0"/>
              </a:spcBef>
              <a:spcAft>
                <a:spcPts val="0"/>
              </a:spcAft>
            </a:pPr>
            <a:r>
              <a:rPr lang="zh-CN" altLang="en-US" sz="2000" dirty="0">
                <a:solidFill>
                  <a:prstClr val="white"/>
                </a:solidFill>
                <a:latin typeface="微软雅黑"/>
                <a:cs typeface="Segoe UI" pitchFamily="34" charset="0"/>
              </a:rPr>
              <a:t>知乎：       司马懿</a:t>
            </a:r>
            <a:r>
              <a:rPr lang="en-US" altLang="zh-CN" sz="2000" dirty="0">
                <a:solidFill>
                  <a:prstClr val="white"/>
                </a:solidFill>
                <a:latin typeface="微软雅黑"/>
                <a:cs typeface="Segoe UI" pitchFamily="34" charset="0"/>
              </a:rPr>
              <a:t>PPT</a:t>
            </a:r>
            <a:r>
              <a:rPr lang="zh-CN" altLang="en-US" sz="2000" dirty="0">
                <a:solidFill>
                  <a:prstClr val="white"/>
                </a:solidFill>
                <a:latin typeface="微软雅黑"/>
                <a:cs typeface="Segoe UI" pitchFamily="34" charset="0"/>
              </a:rPr>
              <a:t>学校</a:t>
            </a:r>
          </a:p>
        </p:txBody>
      </p:sp>
    </p:spTree>
    <p:extLst>
      <p:ext uri="{BB962C8B-B14F-4D97-AF65-F5344CB8AC3E}">
        <p14:creationId xmlns:p14="http://schemas.microsoft.com/office/powerpoint/2010/main" val="621696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263342" flipV="1">
            <a:off x="2567998" y="3671487"/>
            <a:ext cx="4589029" cy="7534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434898" flipV="1">
            <a:off x="2702935" y="4045963"/>
            <a:ext cx="4589029" cy="75343"/>
          </a:xfrm>
          <a:prstGeom prst="rect">
            <a:avLst/>
          </a:prstGeom>
        </p:spPr>
      </p:pic>
      <p:sp>
        <p:nvSpPr>
          <p:cNvPr id="2" name="Title 1"/>
          <p:cNvSpPr>
            <a:spLocks noGrp="1"/>
          </p:cNvSpPr>
          <p:nvPr>
            <p:ph type="title"/>
          </p:nvPr>
        </p:nvSpPr>
        <p:spPr/>
        <p:txBody>
          <a:bodyPr/>
          <a:lstStyle/>
          <a:p>
            <a:r>
              <a:rPr lang="en-US" dirty="0" smtClean="0"/>
              <a:t>Interconnected</a:t>
            </a:r>
            <a:r>
              <a:rPr lang="en-US" dirty="0"/>
              <a:t>, ordered chaos</a:t>
            </a:r>
          </a:p>
        </p:txBody>
      </p:sp>
      <p:sp>
        <p:nvSpPr>
          <p:cNvPr id="4" name="Slide Number Placeholder 3"/>
          <p:cNvSpPr>
            <a:spLocks noGrp="1"/>
          </p:cNvSpPr>
          <p:nvPr>
            <p:ph type="sldNum" sz="quarter" idx="10"/>
          </p:nvPr>
        </p:nvSpPr>
        <p:spPr/>
        <p:txBody>
          <a:bodyPr/>
          <a:lstStyle/>
          <a:p>
            <a:pPr>
              <a:defRPr/>
            </a:pPr>
            <a:fld id="{03DFA5FD-FA81-1741-BE25-078F2E650128}" type="slidenum">
              <a:rPr lang="en-GB" smtClean="0"/>
              <a:pPr>
                <a:defRPr/>
              </a:pPr>
              <a:t>1</a:t>
            </a:fld>
            <a:endParaRPr lang="en-GB"/>
          </a:p>
        </p:txBody>
      </p:sp>
      <p:sp>
        <p:nvSpPr>
          <p:cNvPr id="5" name="Footer Placeholder 4"/>
          <p:cNvSpPr>
            <a:spLocks noGrp="1"/>
          </p:cNvSpPr>
          <p:nvPr>
            <p:ph type="ftr" sz="quarter" idx="11"/>
          </p:nvPr>
        </p:nvSpPr>
        <p:spPr>
          <a:xfrm>
            <a:off x="458788" y="6432504"/>
            <a:ext cx="7365892" cy="413808"/>
          </a:xfrm>
        </p:spPr>
        <p:txBody>
          <a:bodyPr/>
          <a:lstStyle/>
          <a:p>
            <a:pPr>
              <a:spcBef>
                <a:spcPts val="200"/>
              </a:spcBef>
            </a:pPr>
            <a:endParaRPr lang="en-US" dirty="0"/>
          </a:p>
        </p:txBody>
      </p:sp>
      <p:pic>
        <p:nvPicPr>
          <p:cNvPr id="3" name="Picture 2" descr="JPM-PU–stix.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27808" y="3982090"/>
            <a:ext cx="4633675" cy="76076"/>
          </a:xfrm>
          <a:prstGeom prst="rect">
            <a:avLst/>
          </a:prstGeom>
        </p:spPr>
      </p:pic>
      <p:pic>
        <p:nvPicPr>
          <p:cNvPr id="8" name="Picture 7" descr="JPM-PU–stix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138054">
            <a:off x="2266355" y="3249421"/>
            <a:ext cx="4633675" cy="76076"/>
          </a:xfrm>
          <a:prstGeom prst="rect">
            <a:avLst/>
          </a:prstGeom>
        </p:spPr>
      </p:pic>
      <p:pic>
        <p:nvPicPr>
          <p:cNvPr id="10" name="Picture 9" descr="JPM-PU–stix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625199">
            <a:off x="2462786" y="3620639"/>
            <a:ext cx="4633675" cy="76076"/>
          </a:xfrm>
          <a:prstGeom prst="rect">
            <a:avLst/>
          </a:prstGeom>
        </p:spPr>
      </p:pic>
      <p:pic>
        <p:nvPicPr>
          <p:cNvPr id="12" name="Picture 11" descr="JPM-PU–stix.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170916">
            <a:off x="2422422" y="3215402"/>
            <a:ext cx="4633675" cy="76076"/>
          </a:xfrm>
          <a:prstGeom prst="rect">
            <a:avLst/>
          </a:prstGeom>
        </p:spPr>
      </p:pic>
      <p:pic>
        <p:nvPicPr>
          <p:cNvPr id="13" name="Picture 12" descr="JPM-PU–stix.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0178652">
            <a:off x="2278406" y="4583554"/>
            <a:ext cx="4633675" cy="76076"/>
          </a:xfrm>
          <a:prstGeom prst="rect">
            <a:avLst/>
          </a:prstGeom>
        </p:spPr>
      </p:pic>
      <p:pic>
        <p:nvPicPr>
          <p:cNvPr id="14" name="Picture 13" descr="JPM-PU–stix.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51119">
            <a:off x="2844770" y="4705838"/>
            <a:ext cx="4633675" cy="76076"/>
          </a:xfrm>
          <a:prstGeom prst="rect">
            <a:avLst/>
          </a:prstGeom>
        </p:spPr>
      </p:pic>
      <p:pic>
        <p:nvPicPr>
          <p:cNvPr id="15" name="Picture 14" descr="JPM-PU–stix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1215448">
            <a:off x="3251265" y="4265389"/>
            <a:ext cx="4633675" cy="76076"/>
          </a:xfrm>
          <a:prstGeom prst="rect">
            <a:avLst/>
          </a:prstGeom>
        </p:spPr>
      </p:pic>
      <p:pic>
        <p:nvPicPr>
          <p:cNvPr id="16" name="Picture 15" descr="JPM-PU–stix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909374">
            <a:off x="3544333" y="2800050"/>
            <a:ext cx="4633675" cy="76076"/>
          </a:xfrm>
          <a:prstGeom prst="rect">
            <a:avLst/>
          </a:prstGeom>
        </p:spPr>
      </p:pic>
      <p:pic>
        <p:nvPicPr>
          <p:cNvPr id="17" name="Picture 16" descr="JPM-PU–stix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4768107">
            <a:off x="2231755" y="4023833"/>
            <a:ext cx="4633675" cy="76076"/>
          </a:xfrm>
          <a:prstGeom prst="rect">
            <a:avLst/>
          </a:prstGeom>
        </p:spPr>
      </p:pic>
      <p:pic>
        <p:nvPicPr>
          <p:cNvPr id="18" name="Picture 17" descr="JPM-PU–stix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374497">
            <a:off x="3287884" y="3243757"/>
            <a:ext cx="4633675" cy="76076"/>
          </a:xfrm>
          <a:prstGeom prst="rect">
            <a:avLst/>
          </a:prstGeom>
        </p:spPr>
      </p:pic>
      <p:pic>
        <p:nvPicPr>
          <p:cNvPr id="7" name="Picture 6" descr="JPM-PU–stix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6124" y="3562026"/>
            <a:ext cx="4633675" cy="76076"/>
          </a:xfrm>
          <a:prstGeom prst="rect">
            <a:avLst/>
          </a:prstGeom>
        </p:spPr>
      </p:pic>
      <p:pic>
        <p:nvPicPr>
          <p:cNvPr id="19" name="Picture 18" descr="JPM-PU–stix.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1265" y="4275158"/>
            <a:ext cx="4633675" cy="76076"/>
          </a:xfrm>
          <a:prstGeom prst="rect">
            <a:avLst/>
          </a:prstGeom>
        </p:spPr>
      </p:pic>
      <p:pic>
        <p:nvPicPr>
          <p:cNvPr id="20" name="Picture 19" descr="JPM-PU–stix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909374">
            <a:off x="3388028" y="4450999"/>
            <a:ext cx="4633675" cy="76076"/>
          </a:xfrm>
          <a:prstGeom prst="rect">
            <a:avLst/>
          </a:prstGeom>
        </p:spPr>
      </p:pic>
      <p:sp>
        <p:nvSpPr>
          <p:cNvPr id="25" name="Text Box 8"/>
          <p:cNvSpPr txBox="1">
            <a:spLocks noChangeArrowheads="1"/>
          </p:cNvSpPr>
          <p:nvPr/>
        </p:nvSpPr>
        <p:spPr bwMode="auto">
          <a:xfrm>
            <a:off x="458788" y="1236664"/>
            <a:ext cx="77660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marL="912813"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0" dirty="0">
                <a:solidFill>
                  <a:srgbClr val="000000"/>
                </a:solidFill>
                <a:cs typeface="+mn-cs"/>
              </a:rPr>
              <a:t>Our financial system is a colossal market of buyers and sellers.</a:t>
            </a:r>
          </a:p>
        </p:txBody>
      </p:sp>
    </p:spTree>
    <p:extLst>
      <p:ext uri="{BB962C8B-B14F-4D97-AF65-F5344CB8AC3E}">
        <p14:creationId xmlns:p14="http://schemas.microsoft.com/office/powerpoint/2010/main" val="349784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par>
                                <p:cTn id="21" presetID="26" presetClass="entr" presetSubtype="0" fill="hold" nodeType="withEffect">
                                  <p:stCondLst>
                                    <p:cond delay="2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870">
                                          <p:stCondLst>
                                            <p:cond delay="0"/>
                                          </p:stCondLst>
                                        </p:cTn>
                                        <p:tgtEl>
                                          <p:spTgt spid="7"/>
                                        </p:tgtEl>
                                      </p:cBhvr>
                                    </p:animEffect>
                                    <p:anim calcmode="lin" valueType="num">
                                      <p:cBhvr>
                                        <p:cTn id="24" dur="2733"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5" dur="996"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6" dur="996" tmFilter="0, 0; 0.125,0.2665; 0.25,0.4; 0.375,0.465; 0.5,0.5;  0.625,0.535; 0.75,0.6; 0.875,0.7335; 1,1">
                                          <p:stCondLst>
                                            <p:cond delay="996"/>
                                          </p:stCondLst>
                                        </p:cTn>
                                        <p:tgtEl>
                                          <p:spTgt spid="7"/>
                                        </p:tgtEl>
                                        <p:attrNameLst>
                                          <p:attrName>ppt_y</p:attrName>
                                        </p:attrNameLst>
                                      </p:cBhvr>
                                      <p:tavLst>
                                        <p:tav tm="0" fmla="#ppt_y-sin(pi*$)/9">
                                          <p:val>
                                            <p:fltVal val="0"/>
                                          </p:val>
                                        </p:tav>
                                        <p:tav tm="100000">
                                          <p:val>
                                            <p:fltVal val="1"/>
                                          </p:val>
                                        </p:tav>
                                      </p:tavLst>
                                    </p:anim>
                                    <p:anim calcmode="lin" valueType="num">
                                      <p:cBhvr>
                                        <p:cTn id="27" dur="498" tmFilter="0, 0; 0.125,0.2665; 0.25,0.4; 0.375,0.465; 0.5,0.5;  0.625,0.535; 0.75,0.6; 0.875,0.7335; 1,1">
                                          <p:stCondLst>
                                            <p:cond delay="1986"/>
                                          </p:stCondLst>
                                        </p:cTn>
                                        <p:tgtEl>
                                          <p:spTgt spid="7"/>
                                        </p:tgtEl>
                                        <p:attrNameLst>
                                          <p:attrName>ppt_y</p:attrName>
                                        </p:attrNameLst>
                                      </p:cBhvr>
                                      <p:tavLst>
                                        <p:tav tm="0" fmla="#ppt_y-sin(pi*$)/27">
                                          <p:val>
                                            <p:fltVal val="0"/>
                                          </p:val>
                                        </p:tav>
                                        <p:tav tm="100000">
                                          <p:val>
                                            <p:fltVal val="1"/>
                                          </p:val>
                                        </p:tav>
                                      </p:tavLst>
                                    </p:anim>
                                    <p:anim calcmode="lin" valueType="num">
                                      <p:cBhvr>
                                        <p:cTn id="28" dur="246" tmFilter="0, 0; 0.125,0.2665; 0.25,0.4; 0.375,0.465; 0.5,0.5;  0.625,0.535; 0.75,0.6; 0.875,0.7335; 1,1">
                                          <p:stCondLst>
                                            <p:cond delay="2484"/>
                                          </p:stCondLst>
                                        </p:cTn>
                                        <p:tgtEl>
                                          <p:spTgt spid="7"/>
                                        </p:tgtEl>
                                        <p:attrNameLst>
                                          <p:attrName>ppt_y</p:attrName>
                                        </p:attrNameLst>
                                      </p:cBhvr>
                                      <p:tavLst>
                                        <p:tav tm="0" fmla="#ppt_y-sin(pi*$)/81">
                                          <p:val>
                                            <p:fltVal val="0"/>
                                          </p:val>
                                        </p:tav>
                                        <p:tav tm="100000">
                                          <p:val>
                                            <p:fltVal val="1"/>
                                          </p:val>
                                        </p:tav>
                                      </p:tavLst>
                                    </p:anim>
                                    <p:animScale>
                                      <p:cBhvr>
                                        <p:cTn id="29" dur="39">
                                          <p:stCondLst>
                                            <p:cond delay="975"/>
                                          </p:stCondLst>
                                        </p:cTn>
                                        <p:tgtEl>
                                          <p:spTgt spid="7"/>
                                        </p:tgtEl>
                                      </p:cBhvr>
                                      <p:to x="100000" y="60000"/>
                                    </p:animScale>
                                    <p:animScale>
                                      <p:cBhvr>
                                        <p:cTn id="30" dur="249" decel="50000">
                                          <p:stCondLst>
                                            <p:cond delay="1014"/>
                                          </p:stCondLst>
                                        </p:cTn>
                                        <p:tgtEl>
                                          <p:spTgt spid="7"/>
                                        </p:tgtEl>
                                      </p:cBhvr>
                                      <p:to x="100000" y="100000"/>
                                    </p:animScale>
                                    <p:animScale>
                                      <p:cBhvr>
                                        <p:cTn id="31" dur="39">
                                          <p:stCondLst>
                                            <p:cond delay="1968"/>
                                          </p:stCondLst>
                                        </p:cTn>
                                        <p:tgtEl>
                                          <p:spTgt spid="7"/>
                                        </p:tgtEl>
                                      </p:cBhvr>
                                      <p:to x="100000" y="80000"/>
                                    </p:animScale>
                                    <p:animScale>
                                      <p:cBhvr>
                                        <p:cTn id="32" dur="249" decel="50000">
                                          <p:stCondLst>
                                            <p:cond delay="2007"/>
                                          </p:stCondLst>
                                        </p:cTn>
                                        <p:tgtEl>
                                          <p:spTgt spid="7"/>
                                        </p:tgtEl>
                                      </p:cBhvr>
                                      <p:to x="100000" y="100000"/>
                                    </p:animScale>
                                    <p:animScale>
                                      <p:cBhvr>
                                        <p:cTn id="33" dur="39">
                                          <p:stCondLst>
                                            <p:cond delay="2463"/>
                                          </p:stCondLst>
                                        </p:cTn>
                                        <p:tgtEl>
                                          <p:spTgt spid="7"/>
                                        </p:tgtEl>
                                      </p:cBhvr>
                                      <p:to x="100000" y="90000"/>
                                    </p:animScale>
                                    <p:animScale>
                                      <p:cBhvr>
                                        <p:cTn id="34" dur="249" decel="50000">
                                          <p:stCondLst>
                                            <p:cond delay="2502"/>
                                          </p:stCondLst>
                                        </p:cTn>
                                        <p:tgtEl>
                                          <p:spTgt spid="7"/>
                                        </p:tgtEl>
                                      </p:cBhvr>
                                      <p:to x="100000" y="100000"/>
                                    </p:animScale>
                                    <p:animScale>
                                      <p:cBhvr>
                                        <p:cTn id="35" dur="39">
                                          <p:stCondLst>
                                            <p:cond delay="2712"/>
                                          </p:stCondLst>
                                        </p:cTn>
                                        <p:tgtEl>
                                          <p:spTgt spid="7"/>
                                        </p:tgtEl>
                                      </p:cBhvr>
                                      <p:to x="100000" y="95000"/>
                                    </p:animScale>
                                    <p:animScale>
                                      <p:cBhvr>
                                        <p:cTn id="36" dur="249" decel="50000">
                                          <p:stCondLst>
                                            <p:cond delay="2751"/>
                                          </p:stCondLst>
                                        </p:cTn>
                                        <p:tgtEl>
                                          <p:spTgt spid="7"/>
                                        </p:tgtEl>
                                      </p:cBhvr>
                                      <p:to x="100000" y="100000"/>
                                    </p:animScale>
                                  </p:childTnLst>
                                </p:cTn>
                              </p:par>
                              <p:par>
                                <p:cTn id="37" presetID="26" presetClass="entr" presetSubtype="0" fill="hold" nodeType="withEffect">
                                  <p:stCondLst>
                                    <p:cond delay="2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80">
                                          <p:stCondLst>
                                            <p:cond delay="0"/>
                                          </p:stCondLst>
                                        </p:cTn>
                                        <p:tgtEl>
                                          <p:spTgt spid="8"/>
                                        </p:tgtEl>
                                      </p:cBhvr>
                                    </p:animEffect>
                                    <p:anim calcmode="lin" valueType="num">
                                      <p:cBhvr>
                                        <p:cTn id="40"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5" dur="26">
                                          <p:stCondLst>
                                            <p:cond delay="650"/>
                                          </p:stCondLst>
                                        </p:cTn>
                                        <p:tgtEl>
                                          <p:spTgt spid="8"/>
                                        </p:tgtEl>
                                      </p:cBhvr>
                                      <p:to x="100000" y="60000"/>
                                    </p:animScale>
                                    <p:animScale>
                                      <p:cBhvr>
                                        <p:cTn id="46" dur="166" decel="50000">
                                          <p:stCondLst>
                                            <p:cond delay="676"/>
                                          </p:stCondLst>
                                        </p:cTn>
                                        <p:tgtEl>
                                          <p:spTgt spid="8"/>
                                        </p:tgtEl>
                                      </p:cBhvr>
                                      <p:to x="100000" y="100000"/>
                                    </p:animScale>
                                    <p:animScale>
                                      <p:cBhvr>
                                        <p:cTn id="47" dur="26">
                                          <p:stCondLst>
                                            <p:cond delay="1312"/>
                                          </p:stCondLst>
                                        </p:cTn>
                                        <p:tgtEl>
                                          <p:spTgt spid="8"/>
                                        </p:tgtEl>
                                      </p:cBhvr>
                                      <p:to x="100000" y="80000"/>
                                    </p:animScale>
                                    <p:animScale>
                                      <p:cBhvr>
                                        <p:cTn id="48" dur="166" decel="50000">
                                          <p:stCondLst>
                                            <p:cond delay="1338"/>
                                          </p:stCondLst>
                                        </p:cTn>
                                        <p:tgtEl>
                                          <p:spTgt spid="8"/>
                                        </p:tgtEl>
                                      </p:cBhvr>
                                      <p:to x="100000" y="100000"/>
                                    </p:animScale>
                                    <p:animScale>
                                      <p:cBhvr>
                                        <p:cTn id="49" dur="26">
                                          <p:stCondLst>
                                            <p:cond delay="1642"/>
                                          </p:stCondLst>
                                        </p:cTn>
                                        <p:tgtEl>
                                          <p:spTgt spid="8"/>
                                        </p:tgtEl>
                                      </p:cBhvr>
                                      <p:to x="100000" y="90000"/>
                                    </p:animScale>
                                    <p:animScale>
                                      <p:cBhvr>
                                        <p:cTn id="50" dur="166" decel="50000">
                                          <p:stCondLst>
                                            <p:cond delay="1668"/>
                                          </p:stCondLst>
                                        </p:cTn>
                                        <p:tgtEl>
                                          <p:spTgt spid="8"/>
                                        </p:tgtEl>
                                      </p:cBhvr>
                                      <p:to x="100000" y="100000"/>
                                    </p:animScale>
                                    <p:animScale>
                                      <p:cBhvr>
                                        <p:cTn id="51" dur="26">
                                          <p:stCondLst>
                                            <p:cond delay="1808"/>
                                          </p:stCondLst>
                                        </p:cTn>
                                        <p:tgtEl>
                                          <p:spTgt spid="8"/>
                                        </p:tgtEl>
                                      </p:cBhvr>
                                      <p:to x="100000" y="95000"/>
                                    </p:animScale>
                                    <p:animScale>
                                      <p:cBhvr>
                                        <p:cTn id="52" dur="166" decel="50000">
                                          <p:stCondLst>
                                            <p:cond delay="1834"/>
                                          </p:stCondLst>
                                        </p:cTn>
                                        <p:tgtEl>
                                          <p:spTgt spid="8"/>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down)">
                                      <p:cBhvr>
                                        <p:cTn id="55" dur="290">
                                          <p:stCondLst>
                                            <p:cond delay="0"/>
                                          </p:stCondLst>
                                        </p:cTn>
                                        <p:tgtEl>
                                          <p:spTgt spid="10"/>
                                        </p:tgtEl>
                                      </p:cBhvr>
                                    </p:animEffect>
                                    <p:anim calcmode="lin" valueType="num">
                                      <p:cBhvr>
                                        <p:cTn id="56" dur="911"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57" dur="332"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58" dur="332" tmFilter="0, 0; 0.125,0.2665; 0.25,0.4; 0.375,0.465; 0.5,0.5;  0.625,0.535; 0.75,0.6; 0.875,0.7335; 1,1">
                                          <p:stCondLst>
                                            <p:cond delay="332"/>
                                          </p:stCondLst>
                                        </p:cTn>
                                        <p:tgtEl>
                                          <p:spTgt spid="10"/>
                                        </p:tgtEl>
                                        <p:attrNameLst>
                                          <p:attrName>ppt_y</p:attrName>
                                        </p:attrNameLst>
                                      </p:cBhvr>
                                      <p:tavLst>
                                        <p:tav tm="0" fmla="#ppt_y-sin(pi*$)/9">
                                          <p:val>
                                            <p:fltVal val="0"/>
                                          </p:val>
                                        </p:tav>
                                        <p:tav tm="100000">
                                          <p:val>
                                            <p:fltVal val="1"/>
                                          </p:val>
                                        </p:tav>
                                      </p:tavLst>
                                    </p:anim>
                                    <p:anim calcmode="lin" valueType="num">
                                      <p:cBhvr>
                                        <p:cTn id="59" dur="166" tmFilter="0, 0; 0.125,0.2665; 0.25,0.4; 0.375,0.465; 0.5,0.5;  0.625,0.535; 0.75,0.6; 0.875,0.7335; 1,1">
                                          <p:stCondLst>
                                            <p:cond delay="662"/>
                                          </p:stCondLst>
                                        </p:cTn>
                                        <p:tgtEl>
                                          <p:spTgt spid="10"/>
                                        </p:tgtEl>
                                        <p:attrNameLst>
                                          <p:attrName>ppt_y</p:attrName>
                                        </p:attrNameLst>
                                      </p:cBhvr>
                                      <p:tavLst>
                                        <p:tav tm="0" fmla="#ppt_y-sin(pi*$)/27">
                                          <p:val>
                                            <p:fltVal val="0"/>
                                          </p:val>
                                        </p:tav>
                                        <p:tav tm="100000">
                                          <p:val>
                                            <p:fltVal val="1"/>
                                          </p:val>
                                        </p:tav>
                                      </p:tavLst>
                                    </p:anim>
                                    <p:anim calcmode="lin" valueType="num">
                                      <p:cBhvr>
                                        <p:cTn id="60" dur="82" tmFilter="0, 0; 0.125,0.2665; 0.25,0.4; 0.375,0.465; 0.5,0.5;  0.625,0.535; 0.75,0.6; 0.875,0.7335; 1,1">
                                          <p:stCondLst>
                                            <p:cond delay="828"/>
                                          </p:stCondLst>
                                        </p:cTn>
                                        <p:tgtEl>
                                          <p:spTgt spid="10"/>
                                        </p:tgtEl>
                                        <p:attrNameLst>
                                          <p:attrName>ppt_y</p:attrName>
                                        </p:attrNameLst>
                                      </p:cBhvr>
                                      <p:tavLst>
                                        <p:tav tm="0" fmla="#ppt_y-sin(pi*$)/81">
                                          <p:val>
                                            <p:fltVal val="0"/>
                                          </p:val>
                                        </p:tav>
                                        <p:tav tm="100000">
                                          <p:val>
                                            <p:fltVal val="1"/>
                                          </p:val>
                                        </p:tav>
                                      </p:tavLst>
                                    </p:anim>
                                    <p:animScale>
                                      <p:cBhvr>
                                        <p:cTn id="61" dur="13">
                                          <p:stCondLst>
                                            <p:cond delay="325"/>
                                          </p:stCondLst>
                                        </p:cTn>
                                        <p:tgtEl>
                                          <p:spTgt spid="10"/>
                                        </p:tgtEl>
                                      </p:cBhvr>
                                      <p:to x="100000" y="60000"/>
                                    </p:animScale>
                                    <p:animScale>
                                      <p:cBhvr>
                                        <p:cTn id="62" dur="83" decel="50000">
                                          <p:stCondLst>
                                            <p:cond delay="338"/>
                                          </p:stCondLst>
                                        </p:cTn>
                                        <p:tgtEl>
                                          <p:spTgt spid="10"/>
                                        </p:tgtEl>
                                      </p:cBhvr>
                                      <p:to x="100000" y="100000"/>
                                    </p:animScale>
                                    <p:animScale>
                                      <p:cBhvr>
                                        <p:cTn id="63" dur="13">
                                          <p:stCondLst>
                                            <p:cond delay="656"/>
                                          </p:stCondLst>
                                        </p:cTn>
                                        <p:tgtEl>
                                          <p:spTgt spid="10"/>
                                        </p:tgtEl>
                                      </p:cBhvr>
                                      <p:to x="100000" y="80000"/>
                                    </p:animScale>
                                    <p:animScale>
                                      <p:cBhvr>
                                        <p:cTn id="64" dur="83" decel="50000">
                                          <p:stCondLst>
                                            <p:cond delay="669"/>
                                          </p:stCondLst>
                                        </p:cTn>
                                        <p:tgtEl>
                                          <p:spTgt spid="10"/>
                                        </p:tgtEl>
                                      </p:cBhvr>
                                      <p:to x="100000" y="100000"/>
                                    </p:animScale>
                                    <p:animScale>
                                      <p:cBhvr>
                                        <p:cTn id="65" dur="13">
                                          <p:stCondLst>
                                            <p:cond delay="821"/>
                                          </p:stCondLst>
                                        </p:cTn>
                                        <p:tgtEl>
                                          <p:spTgt spid="10"/>
                                        </p:tgtEl>
                                      </p:cBhvr>
                                      <p:to x="100000" y="90000"/>
                                    </p:animScale>
                                    <p:animScale>
                                      <p:cBhvr>
                                        <p:cTn id="66" dur="83" decel="50000">
                                          <p:stCondLst>
                                            <p:cond delay="834"/>
                                          </p:stCondLst>
                                        </p:cTn>
                                        <p:tgtEl>
                                          <p:spTgt spid="10"/>
                                        </p:tgtEl>
                                      </p:cBhvr>
                                      <p:to x="100000" y="100000"/>
                                    </p:animScale>
                                    <p:animScale>
                                      <p:cBhvr>
                                        <p:cTn id="67" dur="13">
                                          <p:stCondLst>
                                            <p:cond delay="904"/>
                                          </p:stCondLst>
                                        </p:cTn>
                                        <p:tgtEl>
                                          <p:spTgt spid="10"/>
                                        </p:tgtEl>
                                      </p:cBhvr>
                                      <p:to x="100000" y="95000"/>
                                    </p:animScale>
                                    <p:animScale>
                                      <p:cBhvr>
                                        <p:cTn id="68" dur="83" decel="50000">
                                          <p:stCondLst>
                                            <p:cond delay="917"/>
                                          </p:stCondLst>
                                        </p:cTn>
                                        <p:tgtEl>
                                          <p:spTgt spid="10"/>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wipe(down)">
                                      <p:cBhvr>
                                        <p:cTn id="71" dur="580">
                                          <p:stCondLst>
                                            <p:cond delay="0"/>
                                          </p:stCondLst>
                                        </p:cTn>
                                        <p:tgtEl>
                                          <p:spTgt spid="12"/>
                                        </p:tgtEl>
                                      </p:cBhvr>
                                    </p:animEffect>
                                    <p:anim calcmode="lin" valueType="num">
                                      <p:cBhvr>
                                        <p:cTn id="72"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77" dur="26">
                                          <p:stCondLst>
                                            <p:cond delay="650"/>
                                          </p:stCondLst>
                                        </p:cTn>
                                        <p:tgtEl>
                                          <p:spTgt spid="12"/>
                                        </p:tgtEl>
                                      </p:cBhvr>
                                      <p:to x="100000" y="60000"/>
                                    </p:animScale>
                                    <p:animScale>
                                      <p:cBhvr>
                                        <p:cTn id="78" dur="166" decel="50000">
                                          <p:stCondLst>
                                            <p:cond delay="676"/>
                                          </p:stCondLst>
                                        </p:cTn>
                                        <p:tgtEl>
                                          <p:spTgt spid="12"/>
                                        </p:tgtEl>
                                      </p:cBhvr>
                                      <p:to x="100000" y="100000"/>
                                    </p:animScale>
                                    <p:animScale>
                                      <p:cBhvr>
                                        <p:cTn id="79" dur="26">
                                          <p:stCondLst>
                                            <p:cond delay="1312"/>
                                          </p:stCondLst>
                                        </p:cTn>
                                        <p:tgtEl>
                                          <p:spTgt spid="12"/>
                                        </p:tgtEl>
                                      </p:cBhvr>
                                      <p:to x="100000" y="80000"/>
                                    </p:animScale>
                                    <p:animScale>
                                      <p:cBhvr>
                                        <p:cTn id="80" dur="166" decel="50000">
                                          <p:stCondLst>
                                            <p:cond delay="1338"/>
                                          </p:stCondLst>
                                        </p:cTn>
                                        <p:tgtEl>
                                          <p:spTgt spid="12"/>
                                        </p:tgtEl>
                                      </p:cBhvr>
                                      <p:to x="100000" y="100000"/>
                                    </p:animScale>
                                    <p:animScale>
                                      <p:cBhvr>
                                        <p:cTn id="81" dur="26">
                                          <p:stCondLst>
                                            <p:cond delay="1642"/>
                                          </p:stCondLst>
                                        </p:cTn>
                                        <p:tgtEl>
                                          <p:spTgt spid="12"/>
                                        </p:tgtEl>
                                      </p:cBhvr>
                                      <p:to x="100000" y="90000"/>
                                    </p:animScale>
                                    <p:animScale>
                                      <p:cBhvr>
                                        <p:cTn id="82" dur="166" decel="50000">
                                          <p:stCondLst>
                                            <p:cond delay="1668"/>
                                          </p:stCondLst>
                                        </p:cTn>
                                        <p:tgtEl>
                                          <p:spTgt spid="12"/>
                                        </p:tgtEl>
                                      </p:cBhvr>
                                      <p:to x="100000" y="100000"/>
                                    </p:animScale>
                                    <p:animScale>
                                      <p:cBhvr>
                                        <p:cTn id="83" dur="26">
                                          <p:stCondLst>
                                            <p:cond delay="1808"/>
                                          </p:stCondLst>
                                        </p:cTn>
                                        <p:tgtEl>
                                          <p:spTgt spid="12"/>
                                        </p:tgtEl>
                                      </p:cBhvr>
                                      <p:to x="100000" y="95000"/>
                                    </p:animScale>
                                    <p:animScale>
                                      <p:cBhvr>
                                        <p:cTn id="84" dur="166" decel="50000">
                                          <p:stCondLst>
                                            <p:cond delay="1834"/>
                                          </p:stCondLst>
                                        </p:cTn>
                                        <p:tgtEl>
                                          <p:spTgt spid="12"/>
                                        </p:tgtEl>
                                      </p:cBhvr>
                                      <p:to x="100000" y="100000"/>
                                    </p:animScale>
                                  </p:childTnLst>
                                </p:cTn>
                              </p:par>
                              <p:par>
                                <p:cTn id="85" presetID="26" presetClass="entr" presetSubtype="0" fill="hold" nodeType="withEffect">
                                  <p:stCondLst>
                                    <p:cond delay="10"/>
                                  </p:stCondLst>
                                  <p:childTnLst>
                                    <p:set>
                                      <p:cBhvr>
                                        <p:cTn id="86" dur="1" fill="hold">
                                          <p:stCondLst>
                                            <p:cond delay="0"/>
                                          </p:stCondLst>
                                        </p:cTn>
                                        <p:tgtEl>
                                          <p:spTgt spid="13"/>
                                        </p:tgtEl>
                                        <p:attrNameLst>
                                          <p:attrName>style.visibility</p:attrName>
                                        </p:attrNameLst>
                                      </p:cBhvr>
                                      <p:to>
                                        <p:strVal val="visible"/>
                                      </p:to>
                                    </p:set>
                                    <p:animEffect transition="in" filter="wipe(down)">
                                      <p:cBhvr>
                                        <p:cTn id="87" dur="580">
                                          <p:stCondLst>
                                            <p:cond delay="0"/>
                                          </p:stCondLst>
                                        </p:cTn>
                                        <p:tgtEl>
                                          <p:spTgt spid="13"/>
                                        </p:tgtEl>
                                      </p:cBhvr>
                                    </p:animEffect>
                                    <p:anim calcmode="lin" valueType="num">
                                      <p:cBhvr>
                                        <p:cTn id="8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93" dur="26">
                                          <p:stCondLst>
                                            <p:cond delay="650"/>
                                          </p:stCondLst>
                                        </p:cTn>
                                        <p:tgtEl>
                                          <p:spTgt spid="13"/>
                                        </p:tgtEl>
                                      </p:cBhvr>
                                      <p:to x="100000" y="60000"/>
                                    </p:animScale>
                                    <p:animScale>
                                      <p:cBhvr>
                                        <p:cTn id="94" dur="166" decel="50000">
                                          <p:stCondLst>
                                            <p:cond delay="676"/>
                                          </p:stCondLst>
                                        </p:cTn>
                                        <p:tgtEl>
                                          <p:spTgt spid="13"/>
                                        </p:tgtEl>
                                      </p:cBhvr>
                                      <p:to x="100000" y="100000"/>
                                    </p:animScale>
                                    <p:animScale>
                                      <p:cBhvr>
                                        <p:cTn id="95" dur="26">
                                          <p:stCondLst>
                                            <p:cond delay="1312"/>
                                          </p:stCondLst>
                                        </p:cTn>
                                        <p:tgtEl>
                                          <p:spTgt spid="13"/>
                                        </p:tgtEl>
                                      </p:cBhvr>
                                      <p:to x="100000" y="80000"/>
                                    </p:animScale>
                                    <p:animScale>
                                      <p:cBhvr>
                                        <p:cTn id="96" dur="166" decel="50000">
                                          <p:stCondLst>
                                            <p:cond delay="1338"/>
                                          </p:stCondLst>
                                        </p:cTn>
                                        <p:tgtEl>
                                          <p:spTgt spid="13"/>
                                        </p:tgtEl>
                                      </p:cBhvr>
                                      <p:to x="100000" y="100000"/>
                                    </p:animScale>
                                    <p:animScale>
                                      <p:cBhvr>
                                        <p:cTn id="97" dur="26">
                                          <p:stCondLst>
                                            <p:cond delay="1642"/>
                                          </p:stCondLst>
                                        </p:cTn>
                                        <p:tgtEl>
                                          <p:spTgt spid="13"/>
                                        </p:tgtEl>
                                      </p:cBhvr>
                                      <p:to x="100000" y="90000"/>
                                    </p:animScale>
                                    <p:animScale>
                                      <p:cBhvr>
                                        <p:cTn id="98" dur="166" decel="50000">
                                          <p:stCondLst>
                                            <p:cond delay="1668"/>
                                          </p:stCondLst>
                                        </p:cTn>
                                        <p:tgtEl>
                                          <p:spTgt spid="13"/>
                                        </p:tgtEl>
                                      </p:cBhvr>
                                      <p:to x="100000" y="100000"/>
                                    </p:animScale>
                                    <p:animScale>
                                      <p:cBhvr>
                                        <p:cTn id="99" dur="26">
                                          <p:stCondLst>
                                            <p:cond delay="1808"/>
                                          </p:stCondLst>
                                        </p:cTn>
                                        <p:tgtEl>
                                          <p:spTgt spid="13"/>
                                        </p:tgtEl>
                                      </p:cBhvr>
                                      <p:to x="100000" y="95000"/>
                                    </p:animScale>
                                    <p:animScale>
                                      <p:cBhvr>
                                        <p:cTn id="100" dur="166" decel="50000">
                                          <p:stCondLst>
                                            <p:cond delay="1834"/>
                                          </p:stCondLst>
                                        </p:cTn>
                                        <p:tgtEl>
                                          <p:spTgt spid="13"/>
                                        </p:tgtEl>
                                      </p:cBhvr>
                                      <p:to x="100000" y="100000"/>
                                    </p:animScale>
                                  </p:childTnLst>
                                </p:cTn>
                              </p:par>
                              <p:par>
                                <p:cTn id="101" presetID="26" presetClass="entr" presetSubtype="0" fill="hold" nodeType="withEffect">
                                  <p:stCondLst>
                                    <p:cond delay="100"/>
                                  </p:stCondLst>
                                  <p:childTnLst>
                                    <p:set>
                                      <p:cBhvr>
                                        <p:cTn id="102" dur="1" fill="hold">
                                          <p:stCondLst>
                                            <p:cond delay="0"/>
                                          </p:stCondLst>
                                        </p:cTn>
                                        <p:tgtEl>
                                          <p:spTgt spid="14"/>
                                        </p:tgtEl>
                                        <p:attrNameLst>
                                          <p:attrName>style.visibility</p:attrName>
                                        </p:attrNameLst>
                                      </p:cBhvr>
                                      <p:to>
                                        <p:strVal val="visible"/>
                                      </p:to>
                                    </p:set>
                                    <p:animEffect transition="in" filter="wipe(down)">
                                      <p:cBhvr>
                                        <p:cTn id="103" dur="290">
                                          <p:stCondLst>
                                            <p:cond delay="0"/>
                                          </p:stCondLst>
                                        </p:cTn>
                                        <p:tgtEl>
                                          <p:spTgt spid="14"/>
                                        </p:tgtEl>
                                      </p:cBhvr>
                                    </p:animEffect>
                                    <p:anim calcmode="lin" valueType="num">
                                      <p:cBhvr>
                                        <p:cTn id="104" dur="911"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05" dur="332"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06" dur="332" tmFilter="0, 0; 0.125,0.2665; 0.25,0.4; 0.375,0.465; 0.5,0.5;  0.625,0.535; 0.75,0.6; 0.875,0.7335; 1,1">
                                          <p:stCondLst>
                                            <p:cond delay="332"/>
                                          </p:stCondLst>
                                        </p:cTn>
                                        <p:tgtEl>
                                          <p:spTgt spid="14"/>
                                        </p:tgtEl>
                                        <p:attrNameLst>
                                          <p:attrName>ppt_y</p:attrName>
                                        </p:attrNameLst>
                                      </p:cBhvr>
                                      <p:tavLst>
                                        <p:tav tm="0" fmla="#ppt_y-sin(pi*$)/9">
                                          <p:val>
                                            <p:fltVal val="0"/>
                                          </p:val>
                                        </p:tav>
                                        <p:tav tm="100000">
                                          <p:val>
                                            <p:fltVal val="1"/>
                                          </p:val>
                                        </p:tav>
                                      </p:tavLst>
                                    </p:anim>
                                    <p:anim calcmode="lin" valueType="num">
                                      <p:cBhvr>
                                        <p:cTn id="107" dur="166" tmFilter="0, 0; 0.125,0.2665; 0.25,0.4; 0.375,0.465; 0.5,0.5;  0.625,0.535; 0.75,0.6; 0.875,0.7335; 1,1">
                                          <p:stCondLst>
                                            <p:cond delay="662"/>
                                          </p:stCondLst>
                                        </p:cTn>
                                        <p:tgtEl>
                                          <p:spTgt spid="14"/>
                                        </p:tgtEl>
                                        <p:attrNameLst>
                                          <p:attrName>ppt_y</p:attrName>
                                        </p:attrNameLst>
                                      </p:cBhvr>
                                      <p:tavLst>
                                        <p:tav tm="0" fmla="#ppt_y-sin(pi*$)/27">
                                          <p:val>
                                            <p:fltVal val="0"/>
                                          </p:val>
                                        </p:tav>
                                        <p:tav tm="100000">
                                          <p:val>
                                            <p:fltVal val="1"/>
                                          </p:val>
                                        </p:tav>
                                      </p:tavLst>
                                    </p:anim>
                                    <p:anim calcmode="lin" valueType="num">
                                      <p:cBhvr>
                                        <p:cTn id="108" dur="82" tmFilter="0, 0; 0.125,0.2665; 0.25,0.4; 0.375,0.465; 0.5,0.5;  0.625,0.535; 0.75,0.6; 0.875,0.7335; 1,1">
                                          <p:stCondLst>
                                            <p:cond delay="828"/>
                                          </p:stCondLst>
                                        </p:cTn>
                                        <p:tgtEl>
                                          <p:spTgt spid="14"/>
                                        </p:tgtEl>
                                        <p:attrNameLst>
                                          <p:attrName>ppt_y</p:attrName>
                                        </p:attrNameLst>
                                      </p:cBhvr>
                                      <p:tavLst>
                                        <p:tav tm="0" fmla="#ppt_y-sin(pi*$)/81">
                                          <p:val>
                                            <p:fltVal val="0"/>
                                          </p:val>
                                        </p:tav>
                                        <p:tav tm="100000">
                                          <p:val>
                                            <p:fltVal val="1"/>
                                          </p:val>
                                        </p:tav>
                                      </p:tavLst>
                                    </p:anim>
                                    <p:animScale>
                                      <p:cBhvr>
                                        <p:cTn id="109" dur="13">
                                          <p:stCondLst>
                                            <p:cond delay="325"/>
                                          </p:stCondLst>
                                        </p:cTn>
                                        <p:tgtEl>
                                          <p:spTgt spid="14"/>
                                        </p:tgtEl>
                                      </p:cBhvr>
                                      <p:to x="100000" y="60000"/>
                                    </p:animScale>
                                    <p:animScale>
                                      <p:cBhvr>
                                        <p:cTn id="110" dur="83" decel="50000">
                                          <p:stCondLst>
                                            <p:cond delay="338"/>
                                          </p:stCondLst>
                                        </p:cTn>
                                        <p:tgtEl>
                                          <p:spTgt spid="14"/>
                                        </p:tgtEl>
                                      </p:cBhvr>
                                      <p:to x="100000" y="100000"/>
                                    </p:animScale>
                                    <p:animScale>
                                      <p:cBhvr>
                                        <p:cTn id="111" dur="13">
                                          <p:stCondLst>
                                            <p:cond delay="656"/>
                                          </p:stCondLst>
                                        </p:cTn>
                                        <p:tgtEl>
                                          <p:spTgt spid="14"/>
                                        </p:tgtEl>
                                      </p:cBhvr>
                                      <p:to x="100000" y="80000"/>
                                    </p:animScale>
                                    <p:animScale>
                                      <p:cBhvr>
                                        <p:cTn id="112" dur="83" decel="50000">
                                          <p:stCondLst>
                                            <p:cond delay="669"/>
                                          </p:stCondLst>
                                        </p:cTn>
                                        <p:tgtEl>
                                          <p:spTgt spid="14"/>
                                        </p:tgtEl>
                                      </p:cBhvr>
                                      <p:to x="100000" y="100000"/>
                                    </p:animScale>
                                    <p:animScale>
                                      <p:cBhvr>
                                        <p:cTn id="113" dur="13">
                                          <p:stCondLst>
                                            <p:cond delay="821"/>
                                          </p:stCondLst>
                                        </p:cTn>
                                        <p:tgtEl>
                                          <p:spTgt spid="14"/>
                                        </p:tgtEl>
                                      </p:cBhvr>
                                      <p:to x="100000" y="90000"/>
                                    </p:animScale>
                                    <p:animScale>
                                      <p:cBhvr>
                                        <p:cTn id="114" dur="83" decel="50000">
                                          <p:stCondLst>
                                            <p:cond delay="834"/>
                                          </p:stCondLst>
                                        </p:cTn>
                                        <p:tgtEl>
                                          <p:spTgt spid="14"/>
                                        </p:tgtEl>
                                      </p:cBhvr>
                                      <p:to x="100000" y="100000"/>
                                    </p:animScale>
                                    <p:animScale>
                                      <p:cBhvr>
                                        <p:cTn id="115" dur="13">
                                          <p:stCondLst>
                                            <p:cond delay="904"/>
                                          </p:stCondLst>
                                        </p:cTn>
                                        <p:tgtEl>
                                          <p:spTgt spid="14"/>
                                        </p:tgtEl>
                                      </p:cBhvr>
                                      <p:to x="100000" y="95000"/>
                                    </p:animScale>
                                    <p:animScale>
                                      <p:cBhvr>
                                        <p:cTn id="116" dur="83" decel="50000">
                                          <p:stCondLst>
                                            <p:cond delay="917"/>
                                          </p:stCondLst>
                                        </p:cTn>
                                        <p:tgtEl>
                                          <p:spTgt spid="14"/>
                                        </p:tgtEl>
                                      </p:cBhvr>
                                      <p:to x="100000" y="100000"/>
                                    </p:animScale>
                                  </p:childTnLst>
                                </p:cTn>
                              </p:par>
                              <p:par>
                                <p:cTn id="117" presetID="26" presetClass="entr" presetSubtype="0" fill="hold" nodeType="withEffect">
                                  <p:stCondLst>
                                    <p:cond delay="0"/>
                                  </p:stCondLst>
                                  <p:childTnLst>
                                    <p:set>
                                      <p:cBhvr>
                                        <p:cTn id="118" dur="1" fill="hold">
                                          <p:stCondLst>
                                            <p:cond delay="0"/>
                                          </p:stCondLst>
                                        </p:cTn>
                                        <p:tgtEl>
                                          <p:spTgt spid="15"/>
                                        </p:tgtEl>
                                        <p:attrNameLst>
                                          <p:attrName>style.visibility</p:attrName>
                                        </p:attrNameLst>
                                      </p:cBhvr>
                                      <p:to>
                                        <p:strVal val="visible"/>
                                      </p:to>
                                    </p:set>
                                    <p:animEffect transition="in" filter="wipe(down)">
                                      <p:cBhvr>
                                        <p:cTn id="119" dur="290">
                                          <p:stCondLst>
                                            <p:cond delay="0"/>
                                          </p:stCondLst>
                                        </p:cTn>
                                        <p:tgtEl>
                                          <p:spTgt spid="15"/>
                                        </p:tgtEl>
                                      </p:cBhvr>
                                    </p:animEffect>
                                    <p:anim calcmode="lin" valueType="num">
                                      <p:cBhvr>
                                        <p:cTn id="120"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21"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22"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123"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124"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125" dur="13">
                                          <p:stCondLst>
                                            <p:cond delay="325"/>
                                          </p:stCondLst>
                                        </p:cTn>
                                        <p:tgtEl>
                                          <p:spTgt spid="15"/>
                                        </p:tgtEl>
                                      </p:cBhvr>
                                      <p:to x="100000" y="60000"/>
                                    </p:animScale>
                                    <p:animScale>
                                      <p:cBhvr>
                                        <p:cTn id="126" dur="83" decel="50000">
                                          <p:stCondLst>
                                            <p:cond delay="338"/>
                                          </p:stCondLst>
                                        </p:cTn>
                                        <p:tgtEl>
                                          <p:spTgt spid="15"/>
                                        </p:tgtEl>
                                      </p:cBhvr>
                                      <p:to x="100000" y="100000"/>
                                    </p:animScale>
                                    <p:animScale>
                                      <p:cBhvr>
                                        <p:cTn id="127" dur="13">
                                          <p:stCondLst>
                                            <p:cond delay="656"/>
                                          </p:stCondLst>
                                        </p:cTn>
                                        <p:tgtEl>
                                          <p:spTgt spid="15"/>
                                        </p:tgtEl>
                                      </p:cBhvr>
                                      <p:to x="100000" y="80000"/>
                                    </p:animScale>
                                    <p:animScale>
                                      <p:cBhvr>
                                        <p:cTn id="128" dur="83" decel="50000">
                                          <p:stCondLst>
                                            <p:cond delay="669"/>
                                          </p:stCondLst>
                                        </p:cTn>
                                        <p:tgtEl>
                                          <p:spTgt spid="15"/>
                                        </p:tgtEl>
                                      </p:cBhvr>
                                      <p:to x="100000" y="100000"/>
                                    </p:animScale>
                                    <p:animScale>
                                      <p:cBhvr>
                                        <p:cTn id="129" dur="13">
                                          <p:stCondLst>
                                            <p:cond delay="821"/>
                                          </p:stCondLst>
                                        </p:cTn>
                                        <p:tgtEl>
                                          <p:spTgt spid="15"/>
                                        </p:tgtEl>
                                      </p:cBhvr>
                                      <p:to x="100000" y="90000"/>
                                    </p:animScale>
                                    <p:animScale>
                                      <p:cBhvr>
                                        <p:cTn id="130" dur="83" decel="50000">
                                          <p:stCondLst>
                                            <p:cond delay="834"/>
                                          </p:stCondLst>
                                        </p:cTn>
                                        <p:tgtEl>
                                          <p:spTgt spid="15"/>
                                        </p:tgtEl>
                                      </p:cBhvr>
                                      <p:to x="100000" y="100000"/>
                                    </p:animScale>
                                    <p:animScale>
                                      <p:cBhvr>
                                        <p:cTn id="131" dur="13">
                                          <p:stCondLst>
                                            <p:cond delay="904"/>
                                          </p:stCondLst>
                                        </p:cTn>
                                        <p:tgtEl>
                                          <p:spTgt spid="15"/>
                                        </p:tgtEl>
                                      </p:cBhvr>
                                      <p:to x="100000" y="95000"/>
                                    </p:animScale>
                                    <p:animScale>
                                      <p:cBhvr>
                                        <p:cTn id="132" dur="83" decel="50000">
                                          <p:stCondLst>
                                            <p:cond delay="917"/>
                                          </p:stCondLst>
                                        </p:cTn>
                                        <p:tgtEl>
                                          <p:spTgt spid="15"/>
                                        </p:tgtEl>
                                      </p:cBhvr>
                                      <p:to x="100000" y="100000"/>
                                    </p:animScale>
                                  </p:childTnLst>
                                </p:cTn>
                              </p:par>
                              <p:par>
                                <p:cTn id="133" presetID="26" presetClass="entr" presetSubtype="0" fill="hold" nodeType="withEffect">
                                  <p:stCondLst>
                                    <p:cond delay="0"/>
                                  </p:stCondLst>
                                  <p:childTnLst>
                                    <p:set>
                                      <p:cBhvr>
                                        <p:cTn id="134" dur="1" fill="hold">
                                          <p:stCondLst>
                                            <p:cond delay="0"/>
                                          </p:stCondLst>
                                        </p:cTn>
                                        <p:tgtEl>
                                          <p:spTgt spid="16"/>
                                        </p:tgtEl>
                                        <p:attrNameLst>
                                          <p:attrName>style.visibility</p:attrName>
                                        </p:attrNameLst>
                                      </p:cBhvr>
                                      <p:to>
                                        <p:strVal val="visible"/>
                                      </p:to>
                                    </p:set>
                                    <p:animEffect transition="in" filter="wipe(down)">
                                      <p:cBhvr>
                                        <p:cTn id="135" dur="580">
                                          <p:stCondLst>
                                            <p:cond delay="0"/>
                                          </p:stCondLst>
                                        </p:cTn>
                                        <p:tgtEl>
                                          <p:spTgt spid="16"/>
                                        </p:tgtEl>
                                      </p:cBhvr>
                                    </p:animEffect>
                                    <p:anim calcmode="lin" valueType="num">
                                      <p:cBhvr>
                                        <p:cTn id="136"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41" dur="26">
                                          <p:stCondLst>
                                            <p:cond delay="650"/>
                                          </p:stCondLst>
                                        </p:cTn>
                                        <p:tgtEl>
                                          <p:spTgt spid="16"/>
                                        </p:tgtEl>
                                      </p:cBhvr>
                                      <p:to x="100000" y="60000"/>
                                    </p:animScale>
                                    <p:animScale>
                                      <p:cBhvr>
                                        <p:cTn id="142" dur="166" decel="50000">
                                          <p:stCondLst>
                                            <p:cond delay="676"/>
                                          </p:stCondLst>
                                        </p:cTn>
                                        <p:tgtEl>
                                          <p:spTgt spid="16"/>
                                        </p:tgtEl>
                                      </p:cBhvr>
                                      <p:to x="100000" y="100000"/>
                                    </p:animScale>
                                    <p:animScale>
                                      <p:cBhvr>
                                        <p:cTn id="143" dur="26">
                                          <p:stCondLst>
                                            <p:cond delay="1312"/>
                                          </p:stCondLst>
                                        </p:cTn>
                                        <p:tgtEl>
                                          <p:spTgt spid="16"/>
                                        </p:tgtEl>
                                      </p:cBhvr>
                                      <p:to x="100000" y="80000"/>
                                    </p:animScale>
                                    <p:animScale>
                                      <p:cBhvr>
                                        <p:cTn id="144" dur="166" decel="50000">
                                          <p:stCondLst>
                                            <p:cond delay="1338"/>
                                          </p:stCondLst>
                                        </p:cTn>
                                        <p:tgtEl>
                                          <p:spTgt spid="16"/>
                                        </p:tgtEl>
                                      </p:cBhvr>
                                      <p:to x="100000" y="100000"/>
                                    </p:animScale>
                                    <p:animScale>
                                      <p:cBhvr>
                                        <p:cTn id="145" dur="26">
                                          <p:stCondLst>
                                            <p:cond delay="1642"/>
                                          </p:stCondLst>
                                        </p:cTn>
                                        <p:tgtEl>
                                          <p:spTgt spid="16"/>
                                        </p:tgtEl>
                                      </p:cBhvr>
                                      <p:to x="100000" y="90000"/>
                                    </p:animScale>
                                    <p:animScale>
                                      <p:cBhvr>
                                        <p:cTn id="146" dur="166" decel="50000">
                                          <p:stCondLst>
                                            <p:cond delay="1668"/>
                                          </p:stCondLst>
                                        </p:cTn>
                                        <p:tgtEl>
                                          <p:spTgt spid="16"/>
                                        </p:tgtEl>
                                      </p:cBhvr>
                                      <p:to x="100000" y="100000"/>
                                    </p:animScale>
                                    <p:animScale>
                                      <p:cBhvr>
                                        <p:cTn id="147" dur="26">
                                          <p:stCondLst>
                                            <p:cond delay="1808"/>
                                          </p:stCondLst>
                                        </p:cTn>
                                        <p:tgtEl>
                                          <p:spTgt spid="16"/>
                                        </p:tgtEl>
                                      </p:cBhvr>
                                      <p:to x="100000" y="95000"/>
                                    </p:animScale>
                                    <p:animScale>
                                      <p:cBhvr>
                                        <p:cTn id="148" dur="166" decel="50000">
                                          <p:stCondLst>
                                            <p:cond delay="1834"/>
                                          </p:stCondLst>
                                        </p:cTn>
                                        <p:tgtEl>
                                          <p:spTgt spid="16"/>
                                        </p:tgtEl>
                                      </p:cBhvr>
                                      <p:to x="100000" y="100000"/>
                                    </p:animScale>
                                  </p:childTnLst>
                                </p:cTn>
                              </p:par>
                              <p:par>
                                <p:cTn id="149" presetID="26" presetClass="entr" presetSubtype="0" fill="hold" nodeType="withEffect">
                                  <p:stCondLst>
                                    <p:cond delay="10"/>
                                  </p:stCondLst>
                                  <p:childTnLst>
                                    <p:set>
                                      <p:cBhvr>
                                        <p:cTn id="150" dur="1" fill="hold">
                                          <p:stCondLst>
                                            <p:cond delay="0"/>
                                          </p:stCondLst>
                                        </p:cTn>
                                        <p:tgtEl>
                                          <p:spTgt spid="17"/>
                                        </p:tgtEl>
                                        <p:attrNameLst>
                                          <p:attrName>style.visibility</p:attrName>
                                        </p:attrNameLst>
                                      </p:cBhvr>
                                      <p:to>
                                        <p:strVal val="visible"/>
                                      </p:to>
                                    </p:set>
                                    <p:animEffect transition="in" filter="wipe(down)">
                                      <p:cBhvr>
                                        <p:cTn id="151" dur="290">
                                          <p:stCondLst>
                                            <p:cond delay="0"/>
                                          </p:stCondLst>
                                        </p:cTn>
                                        <p:tgtEl>
                                          <p:spTgt spid="17"/>
                                        </p:tgtEl>
                                      </p:cBhvr>
                                    </p:animEffect>
                                    <p:anim calcmode="lin" valueType="num">
                                      <p:cBhvr>
                                        <p:cTn id="152"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53"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54"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55"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56"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57" dur="13">
                                          <p:stCondLst>
                                            <p:cond delay="325"/>
                                          </p:stCondLst>
                                        </p:cTn>
                                        <p:tgtEl>
                                          <p:spTgt spid="17"/>
                                        </p:tgtEl>
                                      </p:cBhvr>
                                      <p:to x="100000" y="60000"/>
                                    </p:animScale>
                                    <p:animScale>
                                      <p:cBhvr>
                                        <p:cTn id="158" dur="83" decel="50000">
                                          <p:stCondLst>
                                            <p:cond delay="338"/>
                                          </p:stCondLst>
                                        </p:cTn>
                                        <p:tgtEl>
                                          <p:spTgt spid="17"/>
                                        </p:tgtEl>
                                      </p:cBhvr>
                                      <p:to x="100000" y="100000"/>
                                    </p:animScale>
                                    <p:animScale>
                                      <p:cBhvr>
                                        <p:cTn id="159" dur="13">
                                          <p:stCondLst>
                                            <p:cond delay="656"/>
                                          </p:stCondLst>
                                        </p:cTn>
                                        <p:tgtEl>
                                          <p:spTgt spid="17"/>
                                        </p:tgtEl>
                                      </p:cBhvr>
                                      <p:to x="100000" y="80000"/>
                                    </p:animScale>
                                    <p:animScale>
                                      <p:cBhvr>
                                        <p:cTn id="160" dur="83" decel="50000">
                                          <p:stCondLst>
                                            <p:cond delay="669"/>
                                          </p:stCondLst>
                                        </p:cTn>
                                        <p:tgtEl>
                                          <p:spTgt spid="17"/>
                                        </p:tgtEl>
                                      </p:cBhvr>
                                      <p:to x="100000" y="100000"/>
                                    </p:animScale>
                                    <p:animScale>
                                      <p:cBhvr>
                                        <p:cTn id="161" dur="13">
                                          <p:stCondLst>
                                            <p:cond delay="821"/>
                                          </p:stCondLst>
                                        </p:cTn>
                                        <p:tgtEl>
                                          <p:spTgt spid="17"/>
                                        </p:tgtEl>
                                      </p:cBhvr>
                                      <p:to x="100000" y="90000"/>
                                    </p:animScale>
                                    <p:animScale>
                                      <p:cBhvr>
                                        <p:cTn id="162" dur="83" decel="50000">
                                          <p:stCondLst>
                                            <p:cond delay="834"/>
                                          </p:stCondLst>
                                        </p:cTn>
                                        <p:tgtEl>
                                          <p:spTgt spid="17"/>
                                        </p:tgtEl>
                                      </p:cBhvr>
                                      <p:to x="100000" y="100000"/>
                                    </p:animScale>
                                    <p:animScale>
                                      <p:cBhvr>
                                        <p:cTn id="163" dur="13">
                                          <p:stCondLst>
                                            <p:cond delay="904"/>
                                          </p:stCondLst>
                                        </p:cTn>
                                        <p:tgtEl>
                                          <p:spTgt spid="17"/>
                                        </p:tgtEl>
                                      </p:cBhvr>
                                      <p:to x="100000" y="95000"/>
                                    </p:animScale>
                                    <p:animScale>
                                      <p:cBhvr>
                                        <p:cTn id="164" dur="83" decel="50000">
                                          <p:stCondLst>
                                            <p:cond delay="917"/>
                                          </p:stCondLst>
                                        </p:cTn>
                                        <p:tgtEl>
                                          <p:spTgt spid="17"/>
                                        </p:tgtEl>
                                      </p:cBhvr>
                                      <p:to x="100000" y="100000"/>
                                    </p:animScale>
                                  </p:childTnLst>
                                  <p:subTnLst>
                                    <p:audio>
                                      <p:cMediaNode>
                                        <p:cTn display="0" masterRel="sameClick">
                                          <p:stCondLst>
                                            <p:cond evt="begin" delay="0">
                                              <p:tn val="149"/>
                                            </p:cond>
                                          </p:stCondLst>
                                          <p:endCondLst>
                                            <p:cond evt="onStopAudio" delay="0">
                                              <p:tgtEl>
                                                <p:sldTgt/>
                                              </p:tgtEl>
                                            </p:cond>
                                          </p:endCondLst>
                                        </p:cTn>
                                        <p:tgtEl>
                                          <p:sndTgt r:embed="rId3" name="Click"/>
                                        </p:tgtEl>
                                      </p:cMediaNode>
                                    </p:audio>
                                  </p:subTnLst>
                                </p:cTn>
                              </p:par>
                              <p:par>
                                <p:cTn id="165" presetID="26" presetClass="entr" presetSubtype="0" fill="hold" nodeType="withEffect">
                                  <p:stCondLst>
                                    <p:cond delay="0"/>
                                  </p:stCondLst>
                                  <p:childTnLst>
                                    <p:set>
                                      <p:cBhvr>
                                        <p:cTn id="166" dur="1" fill="hold">
                                          <p:stCondLst>
                                            <p:cond delay="0"/>
                                          </p:stCondLst>
                                        </p:cTn>
                                        <p:tgtEl>
                                          <p:spTgt spid="18"/>
                                        </p:tgtEl>
                                        <p:attrNameLst>
                                          <p:attrName>style.visibility</p:attrName>
                                        </p:attrNameLst>
                                      </p:cBhvr>
                                      <p:to>
                                        <p:strVal val="visible"/>
                                      </p:to>
                                    </p:set>
                                    <p:animEffect transition="in" filter="wipe(down)">
                                      <p:cBhvr>
                                        <p:cTn id="167" dur="580">
                                          <p:stCondLst>
                                            <p:cond delay="0"/>
                                          </p:stCondLst>
                                        </p:cTn>
                                        <p:tgtEl>
                                          <p:spTgt spid="18"/>
                                        </p:tgtEl>
                                      </p:cBhvr>
                                    </p:animEffect>
                                    <p:anim calcmode="lin" valueType="num">
                                      <p:cBhvr>
                                        <p:cTn id="168"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173" dur="26">
                                          <p:stCondLst>
                                            <p:cond delay="650"/>
                                          </p:stCondLst>
                                        </p:cTn>
                                        <p:tgtEl>
                                          <p:spTgt spid="18"/>
                                        </p:tgtEl>
                                      </p:cBhvr>
                                      <p:to x="100000" y="60000"/>
                                    </p:animScale>
                                    <p:animScale>
                                      <p:cBhvr>
                                        <p:cTn id="174" dur="166" decel="50000">
                                          <p:stCondLst>
                                            <p:cond delay="676"/>
                                          </p:stCondLst>
                                        </p:cTn>
                                        <p:tgtEl>
                                          <p:spTgt spid="18"/>
                                        </p:tgtEl>
                                      </p:cBhvr>
                                      <p:to x="100000" y="100000"/>
                                    </p:animScale>
                                    <p:animScale>
                                      <p:cBhvr>
                                        <p:cTn id="175" dur="26">
                                          <p:stCondLst>
                                            <p:cond delay="1312"/>
                                          </p:stCondLst>
                                        </p:cTn>
                                        <p:tgtEl>
                                          <p:spTgt spid="18"/>
                                        </p:tgtEl>
                                      </p:cBhvr>
                                      <p:to x="100000" y="80000"/>
                                    </p:animScale>
                                    <p:animScale>
                                      <p:cBhvr>
                                        <p:cTn id="176" dur="166" decel="50000">
                                          <p:stCondLst>
                                            <p:cond delay="1338"/>
                                          </p:stCondLst>
                                        </p:cTn>
                                        <p:tgtEl>
                                          <p:spTgt spid="18"/>
                                        </p:tgtEl>
                                      </p:cBhvr>
                                      <p:to x="100000" y="100000"/>
                                    </p:animScale>
                                    <p:animScale>
                                      <p:cBhvr>
                                        <p:cTn id="177" dur="26">
                                          <p:stCondLst>
                                            <p:cond delay="1642"/>
                                          </p:stCondLst>
                                        </p:cTn>
                                        <p:tgtEl>
                                          <p:spTgt spid="18"/>
                                        </p:tgtEl>
                                      </p:cBhvr>
                                      <p:to x="100000" y="90000"/>
                                    </p:animScale>
                                    <p:animScale>
                                      <p:cBhvr>
                                        <p:cTn id="178" dur="166" decel="50000">
                                          <p:stCondLst>
                                            <p:cond delay="1668"/>
                                          </p:stCondLst>
                                        </p:cTn>
                                        <p:tgtEl>
                                          <p:spTgt spid="18"/>
                                        </p:tgtEl>
                                      </p:cBhvr>
                                      <p:to x="100000" y="100000"/>
                                    </p:animScale>
                                    <p:animScale>
                                      <p:cBhvr>
                                        <p:cTn id="179" dur="26">
                                          <p:stCondLst>
                                            <p:cond delay="1808"/>
                                          </p:stCondLst>
                                        </p:cTn>
                                        <p:tgtEl>
                                          <p:spTgt spid="18"/>
                                        </p:tgtEl>
                                      </p:cBhvr>
                                      <p:to x="100000" y="95000"/>
                                    </p:animScale>
                                    <p:animScale>
                                      <p:cBhvr>
                                        <p:cTn id="180" dur="166" decel="50000">
                                          <p:stCondLst>
                                            <p:cond delay="1834"/>
                                          </p:stCondLst>
                                        </p:cTn>
                                        <p:tgtEl>
                                          <p:spTgt spid="18"/>
                                        </p:tgtEl>
                                      </p:cBhvr>
                                      <p:to x="100000" y="100000"/>
                                    </p:animScale>
                                  </p:childTnLst>
                                </p:cTn>
                              </p:par>
                              <p:par>
                                <p:cTn id="181" presetID="26" presetClass="entr" presetSubtype="0" fill="hold" nodeType="withEffect">
                                  <p:stCondLst>
                                    <p:cond delay="0"/>
                                  </p:stCondLst>
                                  <p:childTnLst>
                                    <p:set>
                                      <p:cBhvr>
                                        <p:cTn id="182" dur="1" fill="hold">
                                          <p:stCondLst>
                                            <p:cond delay="0"/>
                                          </p:stCondLst>
                                        </p:cTn>
                                        <p:tgtEl>
                                          <p:spTgt spid="19"/>
                                        </p:tgtEl>
                                        <p:attrNameLst>
                                          <p:attrName>style.visibility</p:attrName>
                                        </p:attrNameLst>
                                      </p:cBhvr>
                                      <p:to>
                                        <p:strVal val="visible"/>
                                      </p:to>
                                    </p:set>
                                    <p:animEffect transition="in" filter="wipe(down)">
                                      <p:cBhvr>
                                        <p:cTn id="183" dur="290">
                                          <p:stCondLst>
                                            <p:cond delay="0"/>
                                          </p:stCondLst>
                                        </p:cTn>
                                        <p:tgtEl>
                                          <p:spTgt spid="19"/>
                                        </p:tgtEl>
                                      </p:cBhvr>
                                    </p:animEffect>
                                    <p:anim calcmode="lin" valueType="num">
                                      <p:cBhvr>
                                        <p:cTn id="184" dur="911"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185" dur="332"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86" dur="332" tmFilter="0, 0; 0.125,0.2665; 0.25,0.4; 0.375,0.465; 0.5,0.5;  0.625,0.535; 0.75,0.6; 0.875,0.7335; 1,1">
                                          <p:stCondLst>
                                            <p:cond delay="332"/>
                                          </p:stCondLst>
                                        </p:cTn>
                                        <p:tgtEl>
                                          <p:spTgt spid="19"/>
                                        </p:tgtEl>
                                        <p:attrNameLst>
                                          <p:attrName>ppt_y</p:attrName>
                                        </p:attrNameLst>
                                      </p:cBhvr>
                                      <p:tavLst>
                                        <p:tav tm="0" fmla="#ppt_y-sin(pi*$)/9">
                                          <p:val>
                                            <p:fltVal val="0"/>
                                          </p:val>
                                        </p:tav>
                                        <p:tav tm="100000">
                                          <p:val>
                                            <p:fltVal val="1"/>
                                          </p:val>
                                        </p:tav>
                                      </p:tavLst>
                                    </p:anim>
                                    <p:anim calcmode="lin" valueType="num">
                                      <p:cBhvr>
                                        <p:cTn id="187" dur="166" tmFilter="0, 0; 0.125,0.2665; 0.25,0.4; 0.375,0.465; 0.5,0.5;  0.625,0.535; 0.75,0.6; 0.875,0.7335; 1,1">
                                          <p:stCondLst>
                                            <p:cond delay="662"/>
                                          </p:stCondLst>
                                        </p:cTn>
                                        <p:tgtEl>
                                          <p:spTgt spid="19"/>
                                        </p:tgtEl>
                                        <p:attrNameLst>
                                          <p:attrName>ppt_y</p:attrName>
                                        </p:attrNameLst>
                                      </p:cBhvr>
                                      <p:tavLst>
                                        <p:tav tm="0" fmla="#ppt_y-sin(pi*$)/27">
                                          <p:val>
                                            <p:fltVal val="0"/>
                                          </p:val>
                                        </p:tav>
                                        <p:tav tm="100000">
                                          <p:val>
                                            <p:fltVal val="1"/>
                                          </p:val>
                                        </p:tav>
                                      </p:tavLst>
                                    </p:anim>
                                    <p:anim calcmode="lin" valueType="num">
                                      <p:cBhvr>
                                        <p:cTn id="188" dur="82" tmFilter="0, 0; 0.125,0.2665; 0.25,0.4; 0.375,0.465; 0.5,0.5;  0.625,0.535; 0.75,0.6; 0.875,0.7335; 1,1">
                                          <p:stCondLst>
                                            <p:cond delay="828"/>
                                          </p:stCondLst>
                                        </p:cTn>
                                        <p:tgtEl>
                                          <p:spTgt spid="19"/>
                                        </p:tgtEl>
                                        <p:attrNameLst>
                                          <p:attrName>ppt_y</p:attrName>
                                        </p:attrNameLst>
                                      </p:cBhvr>
                                      <p:tavLst>
                                        <p:tav tm="0" fmla="#ppt_y-sin(pi*$)/81">
                                          <p:val>
                                            <p:fltVal val="0"/>
                                          </p:val>
                                        </p:tav>
                                        <p:tav tm="100000">
                                          <p:val>
                                            <p:fltVal val="1"/>
                                          </p:val>
                                        </p:tav>
                                      </p:tavLst>
                                    </p:anim>
                                    <p:animScale>
                                      <p:cBhvr>
                                        <p:cTn id="189" dur="13">
                                          <p:stCondLst>
                                            <p:cond delay="325"/>
                                          </p:stCondLst>
                                        </p:cTn>
                                        <p:tgtEl>
                                          <p:spTgt spid="19"/>
                                        </p:tgtEl>
                                      </p:cBhvr>
                                      <p:to x="100000" y="60000"/>
                                    </p:animScale>
                                    <p:animScale>
                                      <p:cBhvr>
                                        <p:cTn id="190" dur="83" decel="50000">
                                          <p:stCondLst>
                                            <p:cond delay="338"/>
                                          </p:stCondLst>
                                        </p:cTn>
                                        <p:tgtEl>
                                          <p:spTgt spid="19"/>
                                        </p:tgtEl>
                                      </p:cBhvr>
                                      <p:to x="100000" y="100000"/>
                                    </p:animScale>
                                    <p:animScale>
                                      <p:cBhvr>
                                        <p:cTn id="191" dur="13">
                                          <p:stCondLst>
                                            <p:cond delay="656"/>
                                          </p:stCondLst>
                                        </p:cTn>
                                        <p:tgtEl>
                                          <p:spTgt spid="19"/>
                                        </p:tgtEl>
                                      </p:cBhvr>
                                      <p:to x="100000" y="80000"/>
                                    </p:animScale>
                                    <p:animScale>
                                      <p:cBhvr>
                                        <p:cTn id="192" dur="83" decel="50000">
                                          <p:stCondLst>
                                            <p:cond delay="669"/>
                                          </p:stCondLst>
                                        </p:cTn>
                                        <p:tgtEl>
                                          <p:spTgt spid="19"/>
                                        </p:tgtEl>
                                      </p:cBhvr>
                                      <p:to x="100000" y="100000"/>
                                    </p:animScale>
                                    <p:animScale>
                                      <p:cBhvr>
                                        <p:cTn id="193" dur="13">
                                          <p:stCondLst>
                                            <p:cond delay="821"/>
                                          </p:stCondLst>
                                        </p:cTn>
                                        <p:tgtEl>
                                          <p:spTgt spid="19"/>
                                        </p:tgtEl>
                                      </p:cBhvr>
                                      <p:to x="100000" y="90000"/>
                                    </p:animScale>
                                    <p:animScale>
                                      <p:cBhvr>
                                        <p:cTn id="194" dur="83" decel="50000">
                                          <p:stCondLst>
                                            <p:cond delay="834"/>
                                          </p:stCondLst>
                                        </p:cTn>
                                        <p:tgtEl>
                                          <p:spTgt spid="19"/>
                                        </p:tgtEl>
                                      </p:cBhvr>
                                      <p:to x="100000" y="100000"/>
                                    </p:animScale>
                                    <p:animScale>
                                      <p:cBhvr>
                                        <p:cTn id="195" dur="13">
                                          <p:stCondLst>
                                            <p:cond delay="904"/>
                                          </p:stCondLst>
                                        </p:cTn>
                                        <p:tgtEl>
                                          <p:spTgt spid="19"/>
                                        </p:tgtEl>
                                      </p:cBhvr>
                                      <p:to x="100000" y="95000"/>
                                    </p:animScale>
                                    <p:animScale>
                                      <p:cBhvr>
                                        <p:cTn id="196" dur="83" decel="50000">
                                          <p:stCondLst>
                                            <p:cond delay="917"/>
                                          </p:stCondLst>
                                        </p:cTn>
                                        <p:tgtEl>
                                          <p:spTgt spid="19"/>
                                        </p:tgtEl>
                                      </p:cBhvr>
                                      <p:to x="100000" y="100000"/>
                                    </p:animScale>
                                  </p:childTnLst>
                                </p:cTn>
                              </p:par>
                              <p:par>
                                <p:cTn id="197" presetID="26" presetClass="entr" presetSubtype="0" fill="hold" nodeType="withEffect">
                                  <p:stCondLst>
                                    <p:cond delay="0"/>
                                  </p:stCondLst>
                                  <p:childTnLst>
                                    <p:set>
                                      <p:cBhvr>
                                        <p:cTn id="198" dur="1" fill="hold">
                                          <p:stCondLst>
                                            <p:cond delay="0"/>
                                          </p:stCondLst>
                                        </p:cTn>
                                        <p:tgtEl>
                                          <p:spTgt spid="20"/>
                                        </p:tgtEl>
                                        <p:attrNameLst>
                                          <p:attrName>style.visibility</p:attrName>
                                        </p:attrNameLst>
                                      </p:cBhvr>
                                      <p:to>
                                        <p:strVal val="visible"/>
                                      </p:to>
                                    </p:set>
                                    <p:animEffect transition="in" filter="wipe(down)">
                                      <p:cBhvr>
                                        <p:cTn id="199" dur="580">
                                          <p:stCondLst>
                                            <p:cond delay="0"/>
                                          </p:stCondLst>
                                        </p:cTn>
                                        <p:tgtEl>
                                          <p:spTgt spid="20"/>
                                        </p:tgtEl>
                                      </p:cBhvr>
                                    </p:animEffect>
                                    <p:anim calcmode="lin" valueType="num">
                                      <p:cBhvr>
                                        <p:cTn id="200"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201"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202"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203"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204"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205" dur="26">
                                          <p:stCondLst>
                                            <p:cond delay="650"/>
                                          </p:stCondLst>
                                        </p:cTn>
                                        <p:tgtEl>
                                          <p:spTgt spid="20"/>
                                        </p:tgtEl>
                                      </p:cBhvr>
                                      <p:to x="100000" y="60000"/>
                                    </p:animScale>
                                    <p:animScale>
                                      <p:cBhvr>
                                        <p:cTn id="206" dur="166" decel="50000">
                                          <p:stCondLst>
                                            <p:cond delay="676"/>
                                          </p:stCondLst>
                                        </p:cTn>
                                        <p:tgtEl>
                                          <p:spTgt spid="20"/>
                                        </p:tgtEl>
                                      </p:cBhvr>
                                      <p:to x="100000" y="100000"/>
                                    </p:animScale>
                                    <p:animScale>
                                      <p:cBhvr>
                                        <p:cTn id="207" dur="26">
                                          <p:stCondLst>
                                            <p:cond delay="1312"/>
                                          </p:stCondLst>
                                        </p:cTn>
                                        <p:tgtEl>
                                          <p:spTgt spid="20"/>
                                        </p:tgtEl>
                                      </p:cBhvr>
                                      <p:to x="100000" y="80000"/>
                                    </p:animScale>
                                    <p:animScale>
                                      <p:cBhvr>
                                        <p:cTn id="208" dur="166" decel="50000">
                                          <p:stCondLst>
                                            <p:cond delay="1338"/>
                                          </p:stCondLst>
                                        </p:cTn>
                                        <p:tgtEl>
                                          <p:spTgt spid="20"/>
                                        </p:tgtEl>
                                      </p:cBhvr>
                                      <p:to x="100000" y="100000"/>
                                    </p:animScale>
                                    <p:animScale>
                                      <p:cBhvr>
                                        <p:cTn id="209" dur="26">
                                          <p:stCondLst>
                                            <p:cond delay="1642"/>
                                          </p:stCondLst>
                                        </p:cTn>
                                        <p:tgtEl>
                                          <p:spTgt spid="20"/>
                                        </p:tgtEl>
                                      </p:cBhvr>
                                      <p:to x="100000" y="90000"/>
                                    </p:animScale>
                                    <p:animScale>
                                      <p:cBhvr>
                                        <p:cTn id="210" dur="166" decel="50000">
                                          <p:stCondLst>
                                            <p:cond delay="1668"/>
                                          </p:stCondLst>
                                        </p:cTn>
                                        <p:tgtEl>
                                          <p:spTgt spid="20"/>
                                        </p:tgtEl>
                                      </p:cBhvr>
                                      <p:to x="100000" y="100000"/>
                                    </p:animScale>
                                    <p:animScale>
                                      <p:cBhvr>
                                        <p:cTn id="211" dur="26">
                                          <p:stCondLst>
                                            <p:cond delay="1808"/>
                                          </p:stCondLst>
                                        </p:cTn>
                                        <p:tgtEl>
                                          <p:spTgt spid="20"/>
                                        </p:tgtEl>
                                      </p:cBhvr>
                                      <p:to x="100000" y="95000"/>
                                    </p:animScale>
                                    <p:animScale>
                                      <p:cBhvr>
                                        <p:cTn id="212" dur="166" decel="50000">
                                          <p:stCondLst>
                                            <p:cond delay="1834"/>
                                          </p:stCondLst>
                                        </p:cTn>
                                        <p:tgtEl>
                                          <p:spTgt spid="20"/>
                                        </p:tgtEl>
                                      </p:cBhvr>
                                      <p:to x="100000" y="100000"/>
                                    </p:animScale>
                                  </p:childTnLst>
                                </p:cTn>
                              </p:par>
                            </p:childTnLst>
                          </p:cTn>
                        </p:par>
                        <p:par>
                          <p:cTn id="213" fill="hold">
                            <p:stCondLst>
                              <p:cond delay="3020"/>
                            </p:stCondLst>
                            <p:childTnLst>
                              <p:par>
                                <p:cTn id="214" presetID="2" presetClass="exit" presetSubtype="3" fill="hold" nodeType="afterEffect">
                                  <p:stCondLst>
                                    <p:cond delay="0"/>
                                  </p:stCondLst>
                                  <p:childTnLst>
                                    <p:anim calcmode="lin" valueType="num">
                                      <p:cBhvr additive="base">
                                        <p:cTn id="215" dur="3000"/>
                                        <p:tgtEl>
                                          <p:spTgt spid="8"/>
                                        </p:tgtEl>
                                        <p:attrNameLst>
                                          <p:attrName>ppt_x</p:attrName>
                                        </p:attrNameLst>
                                      </p:cBhvr>
                                      <p:tavLst>
                                        <p:tav tm="0">
                                          <p:val>
                                            <p:strVal val="ppt_x"/>
                                          </p:val>
                                        </p:tav>
                                        <p:tav tm="100000">
                                          <p:val>
                                            <p:strVal val="1+ppt_w/2"/>
                                          </p:val>
                                        </p:tav>
                                      </p:tavLst>
                                    </p:anim>
                                    <p:anim calcmode="lin" valueType="num">
                                      <p:cBhvr additive="base">
                                        <p:cTn id="216" dur="3000"/>
                                        <p:tgtEl>
                                          <p:spTgt spid="8"/>
                                        </p:tgtEl>
                                        <p:attrNameLst>
                                          <p:attrName>ppt_y</p:attrName>
                                        </p:attrNameLst>
                                      </p:cBhvr>
                                      <p:tavLst>
                                        <p:tav tm="0">
                                          <p:val>
                                            <p:strVal val="ppt_y"/>
                                          </p:val>
                                        </p:tav>
                                        <p:tav tm="100000">
                                          <p:val>
                                            <p:strVal val="0-ppt_h/2"/>
                                          </p:val>
                                        </p:tav>
                                      </p:tavLst>
                                    </p:anim>
                                    <p:set>
                                      <p:cBhvr>
                                        <p:cTn id="217" dur="1" fill="hold">
                                          <p:stCondLst>
                                            <p:cond delay="2999"/>
                                          </p:stCondLst>
                                        </p:cTn>
                                        <p:tgtEl>
                                          <p:spTgt spid="8"/>
                                        </p:tgtEl>
                                        <p:attrNameLst>
                                          <p:attrName>style.visibility</p:attrName>
                                        </p:attrNameLst>
                                      </p:cBhvr>
                                      <p:to>
                                        <p:strVal val="hidden"/>
                                      </p:to>
                                    </p:set>
                                  </p:childTnLst>
                                </p:cTn>
                              </p:par>
                              <p:par>
                                <p:cTn id="218" presetID="2" presetClass="exit" presetSubtype="12" fill="hold" nodeType="withEffect">
                                  <p:stCondLst>
                                    <p:cond delay="500"/>
                                  </p:stCondLst>
                                  <p:childTnLst>
                                    <p:anim calcmode="lin" valueType="num">
                                      <p:cBhvr additive="base">
                                        <p:cTn id="219" dur="2000"/>
                                        <p:tgtEl>
                                          <p:spTgt spid="13"/>
                                        </p:tgtEl>
                                        <p:attrNameLst>
                                          <p:attrName>ppt_x</p:attrName>
                                        </p:attrNameLst>
                                      </p:cBhvr>
                                      <p:tavLst>
                                        <p:tav tm="0">
                                          <p:val>
                                            <p:strVal val="ppt_x"/>
                                          </p:val>
                                        </p:tav>
                                        <p:tav tm="100000">
                                          <p:val>
                                            <p:strVal val="0-ppt_w/2"/>
                                          </p:val>
                                        </p:tav>
                                      </p:tavLst>
                                    </p:anim>
                                    <p:anim calcmode="lin" valueType="num">
                                      <p:cBhvr additive="base">
                                        <p:cTn id="220" dur="2000"/>
                                        <p:tgtEl>
                                          <p:spTgt spid="13"/>
                                        </p:tgtEl>
                                        <p:attrNameLst>
                                          <p:attrName>ppt_y</p:attrName>
                                        </p:attrNameLst>
                                      </p:cBhvr>
                                      <p:tavLst>
                                        <p:tav tm="0">
                                          <p:val>
                                            <p:strVal val="ppt_y"/>
                                          </p:val>
                                        </p:tav>
                                        <p:tav tm="100000">
                                          <p:val>
                                            <p:strVal val="1+ppt_h/2"/>
                                          </p:val>
                                        </p:tav>
                                      </p:tavLst>
                                    </p:anim>
                                    <p:set>
                                      <p:cBhvr>
                                        <p:cTn id="221" dur="1" fill="hold">
                                          <p:stCondLst>
                                            <p:cond delay="1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29"/>
          <p:cNvSpPr/>
          <p:nvPr/>
        </p:nvSpPr>
        <p:spPr bwMode="auto">
          <a:xfrm>
            <a:off x="3465673" y="2507131"/>
            <a:ext cx="3165154" cy="3165154"/>
          </a:xfrm>
          <a:prstGeom prst="ellipse">
            <a:avLst/>
          </a:prstGeom>
          <a:solidFill>
            <a:srgbClr val="E2E2E3"/>
          </a:solidFill>
          <a:ln>
            <a:noFill/>
          </a:ln>
          <a:effectLst/>
          <a:extLst/>
        </p:spPr>
        <p:txBody>
          <a:bodyPr vert="horz" wrap="none" lIns="0" tIns="0" rIns="0" bIns="0" numCol="1" rtlCol="0" anchor="ctr" anchorCtr="0" compatLnSpc="1">
            <a:prstTxWarp prst="textNoShape">
              <a:avLst/>
            </a:prstTxWarp>
          </a:bodyPr>
          <a:lstStyle/>
          <a:p>
            <a:pPr marL="0" marR="0" indent="0" algn="ctr"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charset="0"/>
              <a:ea typeface="ＭＳ Ｐゴシック"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1973" y="2136061"/>
            <a:ext cx="1012764" cy="1008614"/>
          </a:xfrm>
          <a:prstGeom prst="rect">
            <a:avLst/>
          </a:prstGeom>
        </p:spPr>
      </p:pic>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2404" y="2878500"/>
            <a:ext cx="1012764" cy="1008614"/>
          </a:xfrm>
          <a:prstGeom prst="rect">
            <a:avLst/>
          </a:prstGeom>
        </p:spPr>
      </p:pic>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2404" y="4275456"/>
            <a:ext cx="1012764" cy="1008614"/>
          </a:xfrm>
          <a:prstGeom prst="rect">
            <a:avLst/>
          </a:prstGeom>
        </p:spPr>
      </p:pic>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1973" y="5037431"/>
            <a:ext cx="1012764" cy="1008614"/>
          </a:xfrm>
          <a:prstGeom prst="rect">
            <a:avLst/>
          </a:prstGeom>
        </p:spPr>
      </p:pic>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2004" y="2878500"/>
            <a:ext cx="1012764" cy="1008614"/>
          </a:xfrm>
          <a:prstGeom prst="rect">
            <a:avLst/>
          </a:prstGeom>
        </p:spPr>
      </p:pic>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2004" y="4275456"/>
            <a:ext cx="1012764" cy="1008614"/>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8358" y="3097281"/>
            <a:ext cx="1980456" cy="1980456"/>
          </a:xfrm>
          <a:prstGeom prst="rect">
            <a:avLst/>
          </a:prstGeom>
        </p:spPr>
      </p:pic>
      <p:sp>
        <p:nvSpPr>
          <p:cNvPr id="2" name="Title 1"/>
          <p:cNvSpPr>
            <a:spLocks noGrp="1"/>
          </p:cNvSpPr>
          <p:nvPr>
            <p:ph type="title"/>
          </p:nvPr>
        </p:nvSpPr>
        <p:spPr/>
        <p:txBody>
          <a:bodyPr/>
          <a:lstStyle/>
          <a:p>
            <a:r>
              <a:rPr lang="en-US" dirty="0"/>
              <a:t>The U.S. economic system</a:t>
            </a:r>
          </a:p>
        </p:txBody>
      </p:sp>
      <p:sp>
        <p:nvSpPr>
          <p:cNvPr id="4" name="Slide Number Placeholder 3"/>
          <p:cNvSpPr>
            <a:spLocks noGrp="1"/>
          </p:cNvSpPr>
          <p:nvPr>
            <p:ph type="sldNum" sz="quarter" idx="10"/>
          </p:nvPr>
        </p:nvSpPr>
        <p:spPr/>
        <p:txBody>
          <a:bodyPr/>
          <a:lstStyle/>
          <a:p>
            <a:pPr>
              <a:defRPr/>
            </a:pPr>
            <a:fld id="{03DFA5FD-FA81-1741-BE25-078F2E650128}" type="slidenum">
              <a:rPr lang="en-GB" smtClean="0"/>
              <a:pPr>
                <a:defRPr/>
              </a:pPr>
              <a:t>2</a:t>
            </a:fld>
            <a:endParaRPr lang="en-GB"/>
          </a:p>
        </p:txBody>
      </p:sp>
      <p:sp>
        <p:nvSpPr>
          <p:cNvPr id="5" name="Footer Placeholder 4"/>
          <p:cNvSpPr>
            <a:spLocks noGrp="1"/>
          </p:cNvSpPr>
          <p:nvPr>
            <p:ph type="ftr" sz="quarter" idx="11"/>
          </p:nvPr>
        </p:nvSpPr>
        <p:spPr>
          <a:xfrm>
            <a:off x="458788" y="6432504"/>
            <a:ext cx="2299275" cy="413808"/>
          </a:xfrm>
        </p:spPr>
        <p:txBody>
          <a:bodyPr/>
          <a:lstStyle/>
          <a:p>
            <a:endParaRPr lang="en-US" dirty="0"/>
          </a:p>
        </p:txBody>
      </p:sp>
      <p:sp>
        <p:nvSpPr>
          <p:cNvPr id="42" name="Rounded Rectangle 41"/>
          <p:cNvSpPr/>
          <p:nvPr/>
        </p:nvSpPr>
        <p:spPr bwMode="auto">
          <a:xfrm>
            <a:off x="1892300" y="2360613"/>
            <a:ext cx="1279701" cy="252622"/>
          </a:xfrm>
          <a:prstGeom prst="roundRect">
            <a:avLst/>
          </a:prstGeom>
          <a:no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2813" rtl="0" eaLnBrk="0" fontAlgn="base" latinLnBrk="0" hangingPunct="0">
              <a:lnSpc>
                <a:spcPct val="100000"/>
              </a:lnSpc>
              <a:spcBef>
                <a:spcPct val="50000"/>
              </a:spcBef>
              <a:spcAft>
                <a:spcPct val="0"/>
              </a:spcAft>
              <a:buClrTx/>
              <a:buSzTx/>
              <a:buFontTx/>
              <a:buNone/>
              <a:tabLst/>
            </a:pPr>
            <a:r>
              <a:rPr kumimoji="0" lang="en-US" sz="1100" b="1" i="0" u="none" strike="noStrike" cap="none" normalizeH="0" baseline="0" dirty="0" smtClean="0">
                <a:ln>
                  <a:noFill/>
                </a:ln>
                <a:solidFill>
                  <a:srgbClr val="ED9A3D"/>
                </a:solidFill>
                <a:effectLst/>
                <a:latin typeface="Arial" pitchFamily="34" charset="0"/>
              </a:rPr>
              <a:t>Borrowers</a:t>
            </a:r>
          </a:p>
        </p:txBody>
      </p:sp>
      <p:sp>
        <p:nvSpPr>
          <p:cNvPr id="43" name="Rounded Rectangle 42"/>
          <p:cNvSpPr/>
          <p:nvPr/>
        </p:nvSpPr>
        <p:spPr bwMode="auto">
          <a:xfrm>
            <a:off x="6707012" y="2355851"/>
            <a:ext cx="1279701" cy="215900"/>
          </a:xfrm>
          <a:prstGeom prst="roundRect">
            <a:avLst/>
          </a:prstGeom>
          <a:solidFill>
            <a:srgbClr val="FFFFFF"/>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2813" rtl="0" eaLnBrk="0" fontAlgn="base" latinLnBrk="0" hangingPunct="0">
              <a:lnSpc>
                <a:spcPct val="100000"/>
              </a:lnSpc>
              <a:spcBef>
                <a:spcPct val="50000"/>
              </a:spcBef>
              <a:spcAft>
                <a:spcPct val="0"/>
              </a:spcAft>
              <a:buClrTx/>
              <a:buSzTx/>
              <a:buFontTx/>
              <a:buNone/>
              <a:tabLst/>
            </a:pPr>
            <a:r>
              <a:rPr kumimoji="0" lang="en-US" sz="1100" b="1" i="0" u="none" strike="noStrike" cap="none" normalizeH="0" baseline="0" dirty="0" smtClean="0">
                <a:ln>
                  <a:noFill/>
                </a:ln>
                <a:solidFill>
                  <a:srgbClr val="ED9A3D"/>
                </a:solidFill>
                <a:effectLst/>
                <a:latin typeface="Arial" pitchFamily="34" charset="0"/>
              </a:rPr>
              <a:t>Lenders</a:t>
            </a:r>
          </a:p>
        </p:txBody>
      </p:sp>
      <p:sp>
        <p:nvSpPr>
          <p:cNvPr id="44" name="Rounded Rectangle 43"/>
          <p:cNvSpPr/>
          <p:nvPr/>
        </p:nvSpPr>
        <p:spPr bwMode="auto">
          <a:xfrm>
            <a:off x="1370013" y="4410867"/>
            <a:ext cx="1143000" cy="224633"/>
          </a:xfrm>
          <a:prstGeom prst="roundRect">
            <a:avLst/>
          </a:prstGeom>
          <a:no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2813" rtl="0" eaLnBrk="0" fontAlgn="base" latinLnBrk="0" hangingPunct="0">
              <a:lnSpc>
                <a:spcPct val="100000"/>
              </a:lnSpc>
              <a:spcBef>
                <a:spcPct val="50000"/>
              </a:spcBef>
              <a:spcAft>
                <a:spcPct val="0"/>
              </a:spcAft>
              <a:buClrTx/>
              <a:buSzTx/>
              <a:buFontTx/>
              <a:buNone/>
              <a:tabLst/>
            </a:pPr>
            <a:r>
              <a:rPr kumimoji="0" lang="en-US" sz="1100" b="1" i="0" u="none" strike="noStrike" cap="none" normalizeH="0" baseline="0" dirty="0" smtClean="0">
                <a:ln>
                  <a:noFill/>
                </a:ln>
                <a:solidFill>
                  <a:srgbClr val="ED9A3D"/>
                </a:solidFill>
                <a:effectLst/>
                <a:latin typeface="Arial" pitchFamily="34" charset="0"/>
              </a:rPr>
              <a:t>Regulators</a:t>
            </a:r>
          </a:p>
        </p:txBody>
      </p:sp>
      <p:sp>
        <p:nvSpPr>
          <p:cNvPr id="45" name="Rounded Rectangle 44"/>
          <p:cNvSpPr/>
          <p:nvPr/>
        </p:nvSpPr>
        <p:spPr bwMode="auto">
          <a:xfrm>
            <a:off x="7005463" y="5486400"/>
            <a:ext cx="792338" cy="201392"/>
          </a:xfrm>
          <a:prstGeom prst="roundRect">
            <a:avLst/>
          </a:prstGeom>
          <a:solidFill>
            <a:srgbClr val="FFFFFF"/>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2813" rtl="0" eaLnBrk="0" fontAlgn="base" latinLnBrk="0" hangingPunct="0">
              <a:lnSpc>
                <a:spcPct val="100000"/>
              </a:lnSpc>
              <a:spcBef>
                <a:spcPct val="50000"/>
              </a:spcBef>
              <a:spcAft>
                <a:spcPct val="0"/>
              </a:spcAft>
              <a:buClrTx/>
              <a:buSzTx/>
              <a:buFontTx/>
              <a:buNone/>
              <a:tabLst/>
            </a:pPr>
            <a:r>
              <a:rPr kumimoji="0" lang="en-US" sz="1100" b="1" i="0" u="none" strike="noStrike" cap="none" normalizeH="0" baseline="0" dirty="0" smtClean="0">
                <a:ln>
                  <a:noFill/>
                </a:ln>
                <a:solidFill>
                  <a:srgbClr val="ED9A3D"/>
                </a:solidFill>
                <a:effectLst/>
                <a:latin typeface="Arial" pitchFamily="34" charset="0"/>
              </a:rPr>
              <a:t>Investors</a:t>
            </a:r>
          </a:p>
        </p:txBody>
      </p:sp>
      <p:sp>
        <p:nvSpPr>
          <p:cNvPr id="46" name="Rounded Rectangle 45"/>
          <p:cNvSpPr/>
          <p:nvPr/>
        </p:nvSpPr>
        <p:spPr bwMode="auto">
          <a:xfrm>
            <a:off x="1308012" y="3156850"/>
            <a:ext cx="1279701" cy="489709"/>
          </a:xfrm>
          <a:prstGeom prst="roundRect">
            <a:avLst/>
          </a:prstGeom>
          <a:no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2813" rtl="0" eaLnBrk="0" fontAlgn="base" latinLnBrk="0" hangingPunct="0">
              <a:lnSpc>
                <a:spcPct val="100000"/>
              </a:lnSpc>
              <a:spcBef>
                <a:spcPts val="0"/>
              </a:spcBef>
              <a:spcAft>
                <a:spcPct val="0"/>
              </a:spcAft>
              <a:buClrTx/>
              <a:buSzTx/>
              <a:buFontTx/>
              <a:buNone/>
              <a:tabLst/>
            </a:pPr>
            <a:r>
              <a:rPr lang="en-US" dirty="0" smtClean="0">
                <a:solidFill>
                  <a:srgbClr val="ED9A3D"/>
                </a:solidFill>
                <a:latin typeface="Arial" pitchFamily="34" charset="0"/>
              </a:rPr>
              <a:t>Financial </a:t>
            </a:r>
          </a:p>
          <a:p>
            <a:pPr marL="0" marR="0" indent="0" algn="ctr" defTabSz="912813" rtl="0" eaLnBrk="0" fontAlgn="base" latinLnBrk="0" hangingPunct="0">
              <a:lnSpc>
                <a:spcPct val="100000"/>
              </a:lnSpc>
              <a:spcBef>
                <a:spcPts val="0"/>
              </a:spcBef>
              <a:spcAft>
                <a:spcPct val="0"/>
              </a:spcAft>
              <a:buClrTx/>
              <a:buSzTx/>
              <a:buFontTx/>
              <a:buNone/>
              <a:tabLst/>
            </a:pPr>
            <a:r>
              <a:rPr lang="en-US" dirty="0" smtClean="0">
                <a:solidFill>
                  <a:srgbClr val="ED9A3D"/>
                </a:solidFill>
                <a:latin typeface="Arial" pitchFamily="34" charset="0"/>
              </a:rPr>
              <a:t>institutions</a:t>
            </a:r>
            <a:endParaRPr kumimoji="0" lang="en-US" sz="1100" b="1" i="0" u="none" strike="noStrike" cap="none" normalizeH="0" baseline="0" dirty="0" smtClean="0">
              <a:ln>
                <a:noFill/>
              </a:ln>
              <a:solidFill>
                <a:srgbClr val="ED9A3D"/>
              </a:solidFill>
              <a:effectLst/>
              <a:latin typeface="Arial" pitchFamily="34" charset="0"/>
            </a:endParaRPr>
          </a:p>
        </p:txBody>
      </p:sp>
      <p:sp>
        <p:nvSpPr>
          <p:cNvPr id="47" name="Rounded Rectangle 46"/>
          <p:cNvSpPr/>
          <p:nvPr/>
        </p:nvSpPr>
        <p:spPr bwMode="auto">
          <a:xfrm>
            <a:off x="7510375" y="4435599"/>
            <a:ext cx="978076" cy="206251"/>
          </a:xfrm>
          <a:prstGeom prst="roundRect">
            <a:avLst/>
          </a:prstGeom>
          <a:solidFill>
            <a:srgbClr val="FFFFFF"/>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2813" rtl="0" eaLnBrk="0" fontAlgn="base" latinLnBrk="0" hangingPunct="0">
              <a:lnSpc>
                <a:spcPct val="100000"/>
              </a:lnSpc>
              <a:spcBef>
                <a:spcPct val="50000"/>
              </a:spcBef>
              <a:spcAft>
                <a:spcPct val="0"/>
              </a:spcAft>
              <a:buClrTx/>
              <a:buSzTx/>
              <a:buFontTx/>
              <a:buNone/>
              <a:tabLst/>
            </a:pPr>
            <a:r>
              <a:rPr kumimoji="0" lang="en-US" sz="1100" b="1" i="0" u="none" strike="noStrike" cap="none" normalizeH="0" baseline="0" dirty="0" smtClean="0">
                <a:ln>
                  <a:noFill/>
                </a:ln>
                <a:solidFill>
                  <a:srgbClr val="ED9A3D"/>
                </a:solidFill>
                <a:effectLst/>
                <a:latin typeface="Arial" pitchFamily="34" charset="0"/>
              </a:rPr>
              <a:t>Exchanges</a:t>
            </a:r>
          </a:p>
        </p:txBody>
      </p:sp>
      <p:sp>
        <p:nvSpPr>
          <p:cNvPr id="48" name="Rounded Rectangle 47"/>
          <p:cNvSpPr/>
          <p:nvPr/>
        </p:nvSpPr>
        <p:spPr bwMode="auto">
          <a:xfrm>
            <a:off x="1752600" y="5346779"/>
            <a:ext cx="1279701" cy="387272"/>
          </a:xfrm>
          <a:prstGeom prst="roundRect">
            <a:avLst/>
          </a:prstGeom>
          <a:no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2813" rtl="0" eaLnBrk="0" fontAlgn="base" latinLnBrk="0" hangingPunct="0">
              <a:lnSpc>
                <a:spcPct val="100000"/>
              </a:lnSpc>
              <a:spcBef>
                <a:spcPts val="0"/>
              </a:spcBef>
              <a:spcAft>
                <a:spcPct val="0"/>
              </a:spcAft>
              <a:buClrTx/>
              <a:buSzTx/>
              <a:buFontTx/>
              <a:buNone/>
              <a:tabLst/>
            </a:pPr>
            <a:r>
              <a:rPr kumimoji="0" lang="en-US" sz="1100" b="1" i="0" u="none" strike="noStrike" cap="none" normalizeH="0" baseline="0" dirty="0" smtClean="0">
                <a:ln>
                  <a:noFill/>
                </a:ln>
                <a:solidFill>
                  <a:srgbClr val="ED9A3D"/>
                </a:solidFill>
                <a:effectLst/>
                <a:latin typeface="Arial" pitchFamily="34" charset="0"/>
              </a:rPr>
              <a:t>Brokers</a:t>
            </a:r>
            <a:r>
              <a:rPr kumimoji="0" lang="en-US" sz="1100" b="1" i="0" u="none" strike="noStrike" cap="none" normalizeH="0" dirty="0" smtClean="0">
                <a:ln>
                  <a:noFill/>
                </a:ln>
                <a:solidFill>
                  <a:srgbClr val="ED9A3D"/>
                </a:solidFill>
                <a:effectLst/>
                <a:latin typeface="Arial" pitchFamily="34" charset="0"/>
              </a:rPr>
              <a:t> and </a:t>
            </a:r>
          </a:p>
          <a:p>
            <a:pPr marL="0" marR="0" indent="0" algn="ctr" defTabSz="912813" rtl="0" eaLnBrk="0" fontAlgn="base" latinLnBrk="0" hangingPunct="0">
              <a:lnSpc>
                <a:spcPct val="100000"/>
              </a:lnSpc>
              <a:spcBef>
                <a:spcPts val="0"/>
              </a:spcBef>
              <a:spcAft>
                <a:spcPct val="0"/>
              </a:spcAft>
              <a:buClrTx/>
              <a:buSzTx/>
              <a:buFontTx/>
              <a:buNone/>
              <a:tabLst/>
            </a:pPr>
            <a:r>
              <a:rPr lang="en-US" dirty="0" smtClean="0">
                <a:solidFill>
                  <a:srgbClr val="ED9A3D"/>
                </a:solidFill>
                <a:latin typeface="Arial" pitchFamily="34" charset="0"/>
              </a:rPr>
              <a:t>i</a:t>
            </a:r>
            <a:r>
              <a:rPr kumimoji="0" lang="en-US" sz="1100" b="1" i="0" u="none" strike="noStrike" cap="none" normalizeH="0" dirty="0" smtClean="0">
                <a:ln>
                  <a:noFill/>
                </a:ln>
                <a:solidFill>
                  <a:srgbClr val="ED9A3D"/>
                </a:solidFill>
                <a:effectLst/>
                <a:latin typeface="Arial" pitchFamily="34" charset="0"/>
              </a:rPr>
              <a:t>ntermediaries</a:t>
            </a:r>
            <a:endParaRPr kumimoji="0" lang="en-US" sz="1100" b="1" i="0" u="none" strike="noStrike" cap="none" normalizeH="0" baseline="0" dirty="0" smtClean="0">
              <a:ln>
                <a:noFill/>
              </a:ln>
              <a:solidFill>
                <a:srgbClr val="ED9A3D"/>
              </a:solidFill>
              <a:effectLst/>
              <a:latin typeface="Arial" pitchFamily="34" charset="0"/>
            </a:endParaRPr>
          </a:p>
        </p:txBody>
      </p:sp>
      <p:sp>
        <p:nvSpPr>
          <p:cNvPr id="49" name="Rounded Rectangle 48"/>
          <p:cNvSpPr/>
          <p:nvPr/>
        </p:nvSpPr>
        <p:spPr bwMode="auto">
          <a:xfrm>
            <a:off x="7467513" y="3319463"/>
            <a:ext cx="781138" cy="177980"/>
          </a:xfrm>
          <a:prstGeom prst="roundRect">
            <a:avLst/>
          </a:prstGeom>
          <a:solidFill>
            <a:srgbClr val="FFFFFF"/>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2813" rtl="0" eaLnBrk="0" fontAlgn="base" latinLnBrk="0" hangingPunct="0">
              <a:lnSpc>
                <a:spcPct val="100000"/>
              </a:lnSpc>
              <a:spcBef>
                <a:spcPct val="50000"/>
              </a:spcBef>
              <a:spcAft>
                <a:spcPct val="0"/>
              </a:spcAft>
              <a:buClrTx/>
              <a:buSzTx/>
              <a:buFontTx/>
              <a:buNone/>
              <a:tabLst/>
            </a:pPr>
            <a:r>
              <a:rPr kumimoji="0" lang="en-US" sz="1100" b="1" i="0" u="none" strike="noStrike" cap="none" normalizeH="0" baseline="0" dirty="0" smtClean="0">
                <a:ln>
                  <a:noFill/>
                </a:ln>
                <a:solidFill>
                  <a:srgbClr val="ED9A3D"/>
                </a:solidFill>
                <a:effectLst/>
                <a:latin typeface="Arial" pitchFamily="34" charset="0"/>
              </a:rPr>
              <a:t>Savers</a:t>
            </a:r>
          </a:p>
        </p:txBody>
      </p:sp>
      <p:sp>
        <p:nvSpPr>
          <p:cNvPr id="3" name="TextBox 2"/>
          <p:cNvSpPr txBox="1"/>
          <p:nvPr/>
        </p:nvSpPr>
        <p:spPr>
          <a:xfrm>
            <a:off x="4364294" y="3611032"/>
            <a:ext cx="1348121" cy="1177245"/>
          </a:xfrm>
          <a:prstGeom prst="rect">
            <a:avLst/>
          </a:prstGeom>
          <a:noFill/>
        </p:spPr>
        <p:txBody>
          <a:bodyPr wrap="square" rtlCol="0" anchor="t" anchorCtr="0">
            <a:spAutoFit/>
          </a:bodyPr>
          <a:lstStyle/>
          <a:p>
            <a:pPr lvl="0"/>
            <a:r>
              <a:rPr lang="en-US" sz="1800" dirty="0">
                <a:solidFill>
                  <a:srgbClr val="FFFFFF"/>
                </a:solidFill>
              </a:rPr>
              <a:t>The U.S. </a:t>
            </a:r>
            <a:r>
              <a:rPr lang="en-US" sz="1800" dirty="0" smtClean="0">
                <a:solidFill>
                  <a:srgbClr val="FFFFFF"/>
                </a:solidFill>
              </a:rPr>
              <a:t>economic system</a:t>
            </a:r>
            <a:endParaRPr lang="en-US" sz="1800" dirty="0">
              <a:solidFill>
                <a:srgbClr val="FFFFFF"/>
              </a:solidFill>
            </a:endParaRPr>
          </a:p>
          <a:p>
            <a:endParaRPr lang="en-US" dirty="0">
              <a:solidFill>
                <a:srgbClr val="FFFFFF"/>
              </a:solidFill>
            </a:endParaRPr>
          </a:p>
        </p:txBody>
      </p:sp>
      <p:sp>
        <p:nvSpPr>
          <p:cNvPr id="7" name="TextBox 6"/>
          <p:cNvSpPr txBox="1"/>
          <p:nvPr/>
        </p:nvSpPr>
        <p:spPr>
          <a:xfrm>
            <a:off x="4628671" y="2396265"/>
            <a:ext cx="801058" cy="400110"/>
          </a:xfrm>
          <a:prstGeom prst="rect">
            <a:avLst/>
          </a:prstGeom>
          <a:noFill/>
        </p:spPr>
        <p:txBody>
          <a:bodyPr wrap="square" rtlCol="0">
            <a:spAutoFit/>
          </a:bodyPr>
          <a:lstStyle/>
          <a:p>
            <a:pPr lvl="0"/>
            <a:r>
              <a:rPr lang="en-US" sz="1000" b="0" dirty="0" smtClean="0">
                <a:solidFill>
                  <a:srgbClr val="FFFFFF"/>
                </a:solidFill>
              </a:rPr>
              <a:t>Labor</a:t>
            </a:r>
            <a:br>
              <a:rPr lang="en-US" sz="1000" b="0" dirty="0" smtClean="0">
                <a:solidFill>
                  <a:srgbClr val="FFFFFF"/>
                </a:solidFill>
              </a:rPr>
            </a:br>
            <a:r>
              <a:rPr lang="en-US" sz="1000" b="0" dirty="0" smtClean="0">
                <a:solidFill>
                  <a:srgbClr val="FFFFFF"/>
                </a:solidFill>
              </a:rPr>
              <a:t>markets</a:t>
            </a:r>
            <a:endParaRPr lang="en-US" sz="1000" b="0" dirty="0">
              <a:solidFill>
                <a:srgbClr val="FFFFFF"/>
              </a:solidFill>
            </a:endParaRPr>
          </a:p>
        </p:txBody>
      </p:sp>
      <p:sp>
        <p:nvSpPr>
          <p:cNvPr id="29" name="TextBox 28"/>
          <p:cNvSpPr txBox="1"/>
          <p:nvPr/>
        </p:nvSpPr>
        <p:spPr>
          <a:xfrm>
            <a:off x="5809132" y="3181199"/>
            <a:ext cx="974454" cy="400110"/>
          </a:xfrm>
          <a:prstGeom prst="rect">
            <a:avLst/>
          </a:prstGeom>
          <a:noFill/>
        </p:spPr>
        <p:txBody>
          <a:bodyPr wrap="square" rtlCol="0">
            <a:spAutoFit/>
          </a:bodyPr>
          <a:lstStyle/>
          <a:p>
            <a:pPr lvl="0"/>
            <a:r>
              <a:rPr lang="en-US" sz="1000" b="0" dirty="0">
                <a:solidFill>
                  <a:srgbClr val="FFFFFF"/>
                </a:solidFill>
              </a:rPr>
              <a:t>Agricultural </a:t>
            </a:r>
            <a:r>
              <a:rPr lang="en-US" sz="1000" b="0" dirty="0" smtClean="0">
                <a:solidFill>
                  <a:srgbClr val="FFFFFF"/>
                </a:solidFill>
              </a:rPr>
              <a:t>markets</a:t>
            </a:r>
            <a:endParaRPr lang="en-US" sz="1000" b="0" dirty="0">
              <a:solidFill>
                <a:srgbClr val="FFFFFF"/>
              </a:solidFill>
            </a:endParaRPr>
          </a:p>
        </p:txBody>
      </p:sp>
      <p:sp>
        <p:nvSpPr>
          <p:cNvPr id="50" name="TextBox 49"/>
          <p:cNvSpPr txBox="1"/>
          <p:nvPr/>
        </p:nvSpPr>
        <p:spPr>
          <a:xfrm>
            <a:off x="5767020" y="4649468"/>
            <a:ext cx="1035514" cy="246221"/>
          </a:xfrm>
          <a:prstGeom prst="rect">
            <a:avLst/>
          </a:prstGeom>
          <a:noFill/>
        </p:spPr>
        <p:txBody>
          <a:bodyPr wrap="square" rtlCol="0">
            <a:spAutoFit/>
          </a:bodyPr>
          <a:lstStyle/>
          <a:p>
            <a:pPr lvl="0"/>
            <a:r>
              <a:rPr lang="en-US" sz="1000" b="0" dirty="0" smtClean="0">
                <a:solidFill>
                  <a:srgbClr val="FFFFFF"/>
                </a:solidFill>
              </a:rPr>
              <a:t>Governments</a:t>
            </a:r>
            <a:endParaRPr lang="en-US" sz="1000" b="0" dirty="0">
              <a:solidFill>
                <a:srgbClr val="FFFFFF"/>
              </a:solidFill>
            </a:endParaRPr>
          </a:p>
        </p:txBody>
      </p:sp>
      <p:sp>
        <p:nvSpPr>
          <p:cNvPr id="51" name="TextBox 50"/>
          <p:cNvSpPr txBox="1"/>
          <p:nvPr/>
        </p:nvSpPr>
        <p:spPr>
          <a:xfrm>
            <a:off x="4554673" y="5313263"/>
            <a:ext cx="974454" cy="400110"/>
          </a:xfrm>
          <a:prstGeom prst="rect">
            <a:avLst/>
          </a:prstGeom>
          <a:noFill/>
        </p:spPr>
        <p:txBody>
          <a:bodyPr wrap="square" rtlCol="0">
            <a:spAutoFit/>
          </a:bodyPr>
          <a:lstStyle/>
          <a:p>
            <a:pPr lvl="0"/>
            <a:r>
              <a:rPr lang="en-US" sz="1000" b="0" dirty="0" smtClean="0">
                <a:solidFill>
                  <a:srgbClr val="FFFFFF"/>
                </a:solidFill>
              </a:rPr>
              <a:t>Small businesses</a:t>
            </a:r>
            <a:endParaRPr lang="en-US" sz="1000" b="0" dirty="0">
              <a:solidFill>
                <a:srgbClr val="FFFFFF"/>
              </a:solidFill>
            </a:endParaRPr>
          </a:p>
        </p:txBody>
      </p:sp>
      <p:sp>
        <p:nvSpPr>
          <p:cNvPr id="52" name="TextBox 51"/>
          <p:cNvSpPr txBox="1"/>
          <p:nvPr/>
        </p:nvSpPr>
        <p:spPr>
          <a:xfrm>
            <a:off x="3277740" y="4558615"/>
            <a:ext cx="974454" cy="400110"/>
          </a:xfrm>
          <a:prstGeom prst="rect">
            <a:avLst/>
          </a:prstGeom>
          <a:noFill/>
        </p:spPr>
        <p:txBody>
          <a:bodyPr wrap="square" rtlCol="0">
            <a:spAutoFit/>
          </a:bodyPr>
          <a:lstStyle/>
          <a:p>
            <a:pPr lvl="0"/>
            <a:r>
              <a:rPr lang="en-US" sz="1000" b="0" dirty="0" smtClean="0">
                <a:solidFill>
                  <a:srgbClr val="FFFFFF"/>
                </a:solidFill>
              </a:rPr>
              <a:t>Natural resources</a:t>
            </a:r>
            <a:endParaRPr lang="en-US" sz="1000" b="0" dirty="0">
              <a:solidFill>
                <a:srgbClr val="FFFFFF"/>
              </a:solidFill>
            </a:endParaRPr>
          </a:p>
        </p:txBody>
      </p:sp>
      <p:sp>
        <p:nvSpPr>
          <p:cNvPr id="53" name="TextBox 52"/>
          <p:cNvSpPr txBox="1"/>
          <p:nvPr/>
        </p:nvSpPr>
        <p:spPr>
          <a:xfrm>
            <a:off x="3258202" y="3185108"/>
            <a:ext cx="974454" cy="400110"/>
          </a:xfrm>
          <a:prstGeom prst="rect">
            <a:avLst/>
          </a:prstGeom>
          <a:noFill/>
        </p:spPr>
        <p:txBody>
          <a:bodyPr wrap="square" rtlCol="0">
            <a:spAutoFit/>
          </a:bodyPr>
          <a:lstStyle/>
          <a:p>
            <a:pPr lvl="0"/>
            <a:r>
              <a:rPr lang="en-US" sz="1000" b="0" dirty="0" smtClean="0">
                <a:solidFill>
                  <a:srgbClr val="FFFFFF"/>
                </a:solidFill>
              </a:rPr>
              <a:t>Federal</a:t>
            </a:r>
            <a:br>
              <a:rPr lang="en-US" sz="1000" b="0" dirty="0" smtClean="0">
                <a:solidFill>
                  <a:srgbClr val="FFFFFF"/>
                </a:solidFill>
              </a:rPr>
            </a:br>
            <a:r>
              <a:rPr lang="en-US" sz="1000" b="0" dirty="0" smtClean="0">
                <a:solidFill>
                  <a:srgbClr val="FFFFFF"/>
                </a:solidFill>
              </a:rPr>
              <a:t>Reserve</a:t>
            </a:r>
            <a:endParaRPr lang="en-US" sz="1000" b="0" dirty="0">
              <a:solidFill>
                <a:srgbClr val="FFFFFF"/>
              </a:solidFill>
            </a:endParaRPr>
          </a:p>
        </p:txBody>
      </p:sp>
      <p:sp>
        <p:nvSpPr>
          <p:cNvPr id="10" name="Oval 9"/>
          <p:cNvSpPr/>
          <p:nvPr/>
        </p:nvSpPr>
        <p:spPr bwMode="auto">
          <a:xfrm>
            <a:off x="2943520" y="2008926"/>
            <a:ext cx="4171360" cy="4171360"/>
          </a:xfrm>
          <a:prstGeom prst="ellipse">
            <a:avLst/>
          </a:prstGeom>
          <a:noFill/>
          <a:ln w="76200" cmpd="sng">
            <a:solidFill>
              <a:srgbClr val="ED9A3D"/>
            </a:solidFill>
          </a:ln>
          <a:effectLst/>
          <a:extLst/>
        </p:spPr>
        <p:txBody>
          <a:bodyPr vert="horz" wrap="none" lIns="0" tIns="0" rIns="0" bIns="0" numCol="1" rtlCol="0" anchor="ctr" anchorCtr="0" compatLnSpc="1">
            <a:prstTxWarp prst="textNoShape">
              <a:avLst/>
            </a:prstTxWarp>
          </a:bodyPr>
          <a:lstStyle/>
          <a:p>
            <a:pPr marL="0" marR="0" indent="0" algn="ctr"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charset="0"/>
              <a:ea typeface="ＭＳ Ｐゴシック" charset="0"/>
            </a:endParaRPr>
          </a:p>
        </p:txBody>
      </p:sp>
      <p:sp>
        <p:nvSpPr>
          <p:cNvPr id="59" name="Text Box 8"/>
          <p:cNvSpPr txBox="1">
            <a:spLocks noChangeArrowheads="1"/>
          </p:cNvSpPr>
          <p:nvPr/>
        </p:nvSpPr>
        <p:spPr bwMode="auto">
          <a:xfrm>
            <a:off x="458788" y="1236664"/>
            <a:ext cx="77660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marL="912813"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0" dirty="0">
                <a:solidFill>
                  <a:srgbClr val="000000"/>
                </a:solidFill>
                <a:cs typeface="+mn-cs"/>
              </a:rPr>
              <a:t>Financial markets interact with many aspects of the economy.</a:t>
            </a:r>
          </a:p>
        </p:txBody>
      </p:sp>
    </p:spTree>
    <p:extLst>
      <p:ext uri="{BB962C8B-B14F-4D97-AF65-F5344CB8AC3E}">
        <p14:creationId xmlns:p14="http://schemas.microsoft.com/office/powerpoint/2010/main" val="287347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decel="50000" fill="hold" nodeType="clickEffect">
                                  <p:stCondLst>
                                    <p:cond delay="0"/>
                                  </p:stCondLst>
                                  <p:childTnLst>
                                    <p:animRot by="21600000">
                                      <p:cBhvr>
                                        <p:cTn id="6" dur="8000" fill="hold"/>
                                        <p:tgtEl>
                                          <p:spTgt spid="12"/>
                                        </p:tgtEl>
                                        <p:attrNameLst>
                                          <p:attrName>r</p:attrName>
                                        </p:attrNameLst>
                                      </p:cBhvr>
                                    </p:animRot>
                                  </p:childTnLst>
                                </p:cTn>
                              </p:par>
                              <p:par>
                                <p:cTn id="7" presetID="8" presetClass="emph" presetSubtype="0" decel="50000" fill="hold" nodeType="withEffect">
                                  <p:stCondLst>
                                    <p:cond delay="0"/>
                                  </p:stCondLst>
                                  <p:childTnLst>
                                    <p:animRot by="-21600000">
                                      <p:cBhvr>
                                        <p:cTn id="8" dur="8000" fill="hold"/>
                                        <p:tgtEl>
                                          <p:spTgt spid="11"/>
                                        </p:tgtEl>
                                        <p:attrNameLst>
                                          <p:attrName>r</p:attrName>
                                        </p:attrNameLst>
                                      </p:cBhvr>
                                    </p:animRot>
                                  </p:childTnLst>
                                </p:cTn>
                              </p:par>
                              <p:par>
                                <p:cTn id="9" presetID="8" presetClass="emph" presetSubtype="0" decel="50000" fill="hold" nodeType="withEffect">
                                  <p:stCondLst>
                                    <p:cond delay="0"/>
                                  </p:stCondLst>
                                  <p:childTnLst>
                                    <p:animRot by="-21600000">
                                      <p:cBhvr>
                                        <p:cTn id="10" dur="8000" fill="hold"/>
                                        <p:tgtEl>
                                          <p:spTgt spid="31"/>
                                        </p:tgtEl>
                                        <p:attrNameLst>
                                          <p:attrName>r</p:attrName>
                                        </p:attrNameLst>
                                      </p:cBhvr>
                                    </p:animRot>
                                  </p:childTnLst>
                                </p:cTn>
                              </p:par>
                              <p:par>
                                <p:cTn id="11" presetID="8" presetClass="emph" presetSubtype="0" decel="50000" fill="hold" nodeType="withEffect">
                                  <p:stCondLst>
                                    <p:cond delay="0"/>
                                  </p:stCondLst>
                                  <p:childTnLst>
                                    <p:animRot by="-21600000">
                                      <p:cBhvr>
                                        <p:cTn id="12" dur="8000" fill="hold"/>
                                        <p:tgtEl>
                                          <p:spTgt spid="32"/>
                                        </p:tgtEl>
                                        <p:attrNameLst>
                                          <p:attrName>r</p:attrName>
                                        </p:attrNameLst>
                                      </p:cBhvr>
                                    </p:animRot>
                                  </p:childTnLst>
                                </p:cTn>
                              </p:par>
                              <p:par>
                                <p:cTn id="13" presetID="8" presetClass="emph" presetSubtype="0" decel="50000" fill="hold" nodeType="withEffect">
                                  <p:stCondLst>
                                    <p:cond delay="0"/>
                                  </p:stCondLst>
                                  <p:childTnLst>
                                    <p:animRot by="-21600000">
                                      <p:cBhvr>
                                        <p:cTn id="14" dur="8000" fill="hold"/>
                                        <p:tgtEl>
                                          <p:spTgt spid="33"/>
                                        </p:tgtEl>
                                        <p:attrNameLst>
                                          <p:attrName>r</p:attrName>
                                        </p:attrNameLst>
                                      </p:cBhvr>
                                    </p:animRot>
                                  </p:childTnLst>
                                </p:cTn>
                              </p:par>
                              <p:par>
                                <p:cTn id="15" presetID="8" presetClass="emph" presetSubtype="0" decel="50000" fill="hold" nodeType="withEffect">
                                  <p:stCondLst>
                                    <p:cond delay="0"/>
                                  </p:stCondLst>
                                  <p:childTnLst>
                                    <p:animRot by="-21600000">
                                      <p:cBhvr>
                                        <p:cTn id="16" dur="8000" fill="hold"/>
                                        <p:tgtEl>
                                          <p:spTgt spid="34"/>
                                        </p:tgtEl>
                                        <p:attrNameLst>
                                          <p:attrName>r</p:attrName>
                                        </p:attrNameLst>
                                      </p:cBhvr>
                                    </p:animRot>
                                  </p:childTnLst>
                                </p:cTn>
                              </p:par>
                              <p:par>
                                <p:cTn id="17" presetID="8" presetClass="emph" presetSubtype="0" decel="50000" fill="hold" nodeType="withEffect">
                                  <p:stCondLst>
                                    <p:cond delay="0"/>
                                  </p:stCondLst>
                                  <p:childTnLst>
                                    <p:animRot by="-21600000">
                                      <p:cBhvr>
                                        <p:cTn id="18" dur="8000" fill="hold"/>
                                        <p:tgtEl>
                                          <p:spTgt spid="35"/>
                                        </p:tgtEl>
                                        <p:attrNameLst>
                                          <p:attrName>r</p:attrName>
                                        </p:attrNameLst>
                                      </p:cBhvr>
                                    </p:animRot>
                                  </p:childTnLst>
                                </p:cTn>
                              </p:par>
                              <p:par>
                                <p:cTn id="19" presetID="21" presetClass="entr" presetSubtype="1" fill="hold" grpId="0" nodeType="withEffect">
                                  <p:stCondLst>
                                    <p:cond delay="1000"/>
                                  </p:stCondLst>
                                  <p:childTnLst>
                                    <p:set>
                                      <p:cBhvr>
                                        <p:cTn id="20" dur="1" fill="hold">
                                          <p:stCondLst>
                                            <p:cond delay="0"/>
                                          </p:stCondLst>
                                        </p:cTn>
                                        <p:tgtEl>
                                          <p:spTgt spid="10"/>
                                        </p:tgtEl>
                                        <p:attrNameLst>
                                          <p:attrName>style.visibility</p:attrName>
                                        </p:attrNameLst>
                                      </p:cBhvr>
                                      <p:to>
                                        <p:strVal val="visible"/>
                                      </p:to>
                                    </p:set>
                                    <p:animEffect transition="in" filter="wheel(1)">
                                      <p:cBhvr>
                                        <p:cTn id="21" dur="2000"/>
                                        <p:tgtEl>
                                          <p:spTgt spid="10"/>
                                        </p:tgtEl>
                                      </p:cBhvr>
                                    </p:animEffect>
                                  </p:childTnLst>
                                </p:cTn>
                              </p:par>
                              <p:par>
                                <p:cTn id="22" presetID="1" presetClass="entr" presetSubtype="0" fill="hold" grpId="0" nodeType="withEffect">
                                  <p:stCondLst>
                                    <p:cond delay="1300"/>
                                  </p:stCondLst>
                                  <p:childTnLst>
                                    <p:set>
                                      <p:cBhvr>
                                        <p:cTn id="23" dur="1" fill="hold">
                                          <p:stCondLst>
                                            <p:cond delay="0"/>
                                          </p:stCondLst>
                                        </p:cTn>
                                        <p:tgtEl>
                                          <p:spTgt spid="43"/>
                                        </p:tgtEl>
                                        <p:attrNameLst>
                                          <p:attrName>style.visibility</p:attrName>
                                        </p:attrNameLst>
                                      </p:cBhvr>
                                      <p:to>
                                        <p:strVal val="visible"/>
                                      </p:to>
                                    </p:set>
                                  </p:childTnLst>
                                </p:cTn>
                              </p:par>
                              <p:par>
                                <p:cTn id="24" presetID="1" presetClass="entr" presetSubtype="0" fill="hold" grpId="0" nodeType="withEffect">
                                  <p:stCondLst>
                                    <p:cond delay="1500"/>
                                  </p:stCondLst>
                                  <p:childTnLst>
                                    <p:set>
                                      <p:cBhvr>
                                        <p:cTn id="25" dur="1" fill="hold">
                                          <p:stCondLst>
                                            <p:cond delay="0"/>
                                          </p:stCondLst>
                                        </p:cTn>
                                        <p:tgtEl>
                                          <p:spTgt spid="49"/>
                                        </p:tgtEl>
                                        <p:attrNameLst>
                                          <p:attrName>style.visibility</p:attrName>
                                        </p:attrNameLst>
                                      </p:cBhvr>
                                      <p:to>
                                        <p:strVal val="visible"/>
                                      </p:to>
                                    </p:set>
                                  </p:childTnLst>
                                </p:cTn>
                              </p:par>
                              <p:par>
                                <p:cTn id="26" presetID="1" presetClass="entr" presetSubtype="0" fill="hold" grpId="0" nodeType="withEffect">
                                  <p:stCondLst>
                                    <p:cond delay="1750"/>
                                  </p:stCondLst>
                                  <p:childTnLst>
                                    <p:set>
                                      <p:cBhvr>
                                        <p:cTn id="27" dur="1" fill="hold">
                                          <p:stCondLst>
                                            <p:cond delay="0"/>
                                          </p:stCondLst>
                                        </p:cTn>
                                        <p:tgtEl>
                                          <p:spTgt spid="47"/>
                                        </p:tgtEl>
                                        <p:attrNameLst>
                                          <p:attrName>style.visibility</p:attrName>
                                        </p:attrNameLst>
                                      </p:cBhvr>
                                      <p:to>
                                        <p:strVal val="visible"/>
                                      </p:to>
                                    </p:set>
                                  </p:childTnLst>
                                </p:cTn>
                              </p:par>
                              <p:par>
                                <p:cTn id="28" presetID="1" presetClass="entr" presetSubtype="0" fill="hold" grpId="0" nodeType="withEffect">
                                  <p:stCondLst>
                                    <p:cond delay="2000"/>
                                  </p:stCondLst>
                                  <p:childTnLst>
                                    <p:set>
                                      <p:cBhvr>
                                        <p:cTn id="29" dur="1" fill="hold">
                                          <p:stCondLst>
                                            <p:cond delay="0"/>
                                          </p:stCondLst>
                                        </p:cTn>
                                        <p:tgtEl>
                                          <p:spTgt spid="45"/>
                                        </p:tgtEl>
                                        <p:attrNameLst>
                                          <p:attrName>style.visibility</p:attrName>
                                        </p:attrNameLst>
                                      </p:cBhvr>
                                      <p:to>
                                        <p:strVal val="visible"/>
                                      </p:to>
                                    </p:set>
                                  </p:childTnLst>
                                </p:cTn>
                              </p:par>
                              <p:par>
                                <p:cTn id="30" presetID="1" presetClass="entr" presetSubtype="0" fill="hold" grpId="0" nodeType="withEffect">
                                  <p:stCondLst>
                                    <p:cond delay="2250"/>
                                  </p:stCondLst>
                                  <p:childTnLst>
                                    <p:set>
                                      <p:cBhvr>
                                        <p:cTn id="31" dur="1" fill="hold">
                                          <p:stCondLst>
                                            <p:cond delay="0"/>
                                          </p:stCondLst>
                                        </p:cTn>
                                        <p:tgtEl>
                                          <p:spTgt spid="48"/>
                                        </p:tgtEl>
                                        <p:attrNameLst>
                                          <p:attrName>style.visibility</p:attrName>
                                        </p:attrNameLst>
                                      </p:cBhvr>
                                      <p:to>
                                        <p:strVal val="visible"/>
                                      </p:to>
                                    </p:set>
                                  </p:childTnLst>
                                </p:cTn>
                              </p:par>
                              <p:par>
                                <p:cTn id="32" presetID="1" presetClass="entr" presetSubtype="0" fill="hold" grpId="0" nodeType="withEffect">
                                  <p:stCondLst>
                                    <p:cond delay="2500"/>
                                  </p:stCondLst>
                                  <p:childTnLst>
                                    <p:set>
                                      <p:cBhvr>
                                        <p:cTn id="33" dur="1" fill="hold">
                                          <p:stCondLst>
                                            <p:cond delay="0"/>
                                          </p:stCondLst>
                                        </p:cTn>
                                        <p:tgtEl>
                                          <p:spTgt spid="44"/>
                                        </p:tgtEl>
                                        <p:attrNameLst>
                                          <p:attrName>style.visibility</p:attrName>
                                        </p:attrNameLst>
                                      </p:cBhvr>
                                      <p:to>
                                        <p:strVal val="visible"/>
                                      </p:to>
                                    </p:set>
                                  </p:childTnLst>
                                </p:cTn>
                              </p:par>
                              <p:par>
                                <p:cTn id="34" presetID="1" presetClass="entr" presetSubtype="0" fill="hold" grpId="0" nodeType="withEffect">
                                  <p:stCondLst>
                                    <p:cond delay="2750"/>
                                  </p:stCondLst>
                                  <p:childTnLst>
                                    <p:set>
                                      <p:cBhvr>
                                        <p:cTn id="35" dur="1" fill="hold">
                                          <p:stCondLst>
                                            <p:cond delay="0"/>
                                          </p:stCondLst>
                                        </p:cTn>
                                        <p:tgtEl>
                                          <p:spTgt spid="46"/>
                                        </p:tgtEl>
                                        <p:attrNameLst>
                                          <p:attrName>style.visibility</p:attrName>
                                        </p:attrNameLst>
                                      </p:cBhvr>
                                      <p:to>
                                        <p:strVal val="visible"/>
                                      </p:to>
                                    </p:set>
                                  </p:childTnLst>
                                </p:cTn>
                              </p:par>
                              <p:par>
                                <p:cTn id="36" presetID="1" presetClass="entr" presetSubtype="0" fill="hold" grpId="0" nodeType="withEffect">
                                  <p:stCondLst>
                                    <p:cond delay="3000"/>
                                  </p:stCondLst>
                                  <p:childTnLst>
                                    <p:set>
                                      <p:cBhvr>
                                        <p:cTn id="37"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animBg="1"/>
      <p:bldP spid="44" grpId="0"/>
      <p:bldP spid="45" grpId="0" animBg="1"/>
      <p:bldP spid="46" grpId="0"/>
      <p:bldP spid="47" grpId="0" animBg="1"/>
      <p:bldP spid="48" grpId="0"/>
      <p:bldP spid="4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p:nvPr/>
        </p:nvSpPr>
        <p:spPr bwMode="auto">
          <a:xfrm>
            <a:off x="3192165" y="2678761"/>
            <a:ext cx="3674070" cy="3674070"/>
          </a:xfrm>
          <a:prstGeom prst="ellipse">
            <a:avLst/>
          </a:prstGeom>
          <a:noFill/>
          <a:ln w="76200" cmpd="sng">
            <a:solidFill>
              <a:srgbClr val="B6B6B8"/>
            </a:solidFill>
          </a:ln>
          <a:effectLst/>
          <a:extLst/>
        </p:spPr>
        <p:txBody>
          <a:bodyPr vert="horz" wrap="none" lIns="0" tIns="0" rIns="0" bIns="0" numCol="1" rtlCol="0" anchor="ctr" anchorCtr="0" compatLnSpc="1">
            <a:prstTxWarp prst="textNoShape">
              <a:avLst/>
            </a:prstTxWarp>
          </a:bodyPr>
          <a:lstStyle/>
          <a:p>
            <a:pPr marL="0" marR="0" indent="0" algn="ctr"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charset="0"/>
              <a:ea typeface="ＭＳ Ｐゴシック" charset="0"/>
            </a:endParaRPr>
          </a:p>
        </p:txBody>
      </p:sp>
      <p:sp>
        <p:nvSpPr>
          <p:cNvPr id="2" name="Title 1"/>
          <p:cNvSpPr>
            <a:spLocks noGrp="1"/>
          </p:cNvSpPr>
          <p:nvPr>
            <p:ph type="title"/>
          </p:nvPr>
        </p:nvSpPr>
        <p:spPr/>
        <p:txBody>
          <a:bodyPr/>
          <a:lstStyle/>
          <a:p>
            <a:r>
              <a:rPr lang="en-US" dirty="0" smtClean="0"/>
              <a:t>Role of capital in </a:t>
            </a:r>
            <a:r>
              <a:rPr lang="en-US" dirty="0"/>
              <a:t>growing the economy</a:t>
            </a:r>
          </a:p>
        </p:txBody>
      </p:sp>
      <p:sp>
        <p:nvSpPr>
          <p:cNvPr id="4" name="Slide Number Placeholder 3"/>
          <p:cNvSpPr>
            <a:spLocks noGrp="1"/>
          </p:cNvSpPr>
          <p:nvPr>
            <p:ph type="sldNum" sz="quarter" idx="10"/>
          </p:nvPr>
        </p:nvSpPr>
        <p:spPr/>
        <p:txBody>
          <a:bodyPr/>
          <a:lstStyle/>
          <a:p>
            <a:pPr>
              <a:defRPr/>
            </a:pPr>
            <a:fld id="{03DFA5FD-FA81-1741-BE25-078F2E650128}" type="slidenum">
              <a:rPr lang="en-GB" smtClean="0"/>
              <a:pPr>
                <a:defRPr/>
              </a:pPr>
              <a:t>3</a:t>
            </a:fld>
            <a:endParaRPr lang="en-GB"/>
          </a:p>
        </p:txBody>
      </p:sp>
      <p:sp>
        <p:nvSpPr>
          <p:cNvPr id="5" name="Footer Placeholder 4"/>
          <p:cNvSpPr>
            <a:spLocks noGrp="1"/>
          </p:cNvSpPr>
          <p:nvPr>
            <p:ph type="ftr" sz="quarter" idx="11"/>
          </p:nvPr>
        </p:nvSpPr>
        <p:spPr/>
        <p:txBody>
          <a:bodyPr/>
          <a:lstStyle/>
          <a:p>
            <a:endParaRPr lang="en-US" dirty="0"/>
          </a:p>
        </p:txBody>
      </p:sp>
      <p:sp>
        <p:nvSpPr>
          <p:cNvPr id="6" name="Text Box 8"/>
          <p:cNvSpPr txBox="1">
            <a:spLocks noChangeArrowheads="1"/>
          </p:cNvSpPr>
          <p:nvPr/>
        </p:nvSpPr>
        <p:spPr bwMode="auto">
          <a:xfrm>
            <a:off x="458788" y="1236664"/>
            <a:ext cx="77660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marL="912813"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0" dirty="0">
                <a:solidFill>
                  <a:srgbClr val="000000"/>
                </a:solidFill>
                <a:cs typeface="+mn-cs"/>
              </a:rPr>
              <a:t>The capital markets are a virtual marketplace in which stocks and bonds are traded.</a:t>
            </a:r>
          </a:p>
          <a:p>
            <a:pPr>
              <a:defRPr/>
            </a:pPr>
            <a:endParaRPr lang="en-US" sz="1600" b="0" dirty="0">
              <a:solidFill>
                <a:srgbClr val="000000"/>
              </a:solidFill>
              <a:cs typeface="+mn-cs"/>
            </a:endParaRPr>
          </a:p>
        </p:txBody>
      </p:sp>
      <p:sp>
        <p:nvSpPr>
          <p:cNvPr id="13" name="Oval 12"/>
          <p:cNvSpPr/>
          <p:nvPr/>
        </p:nvSpPr>
        <p:spPr bwMode="auto">
          <a:xfrm>
            <a:off x="3512558" y="2974903"/>
            <a:ext cx="3071384" cy="3071384"/>
          </a:xfrm>
          <a:prstGeom prst="ellipse">
            <a:avLst/>
          </a:prstGeom>
          <a:solidFill>
            <a:srgbClr val="A0BCDD"/>
          </a:solidFill>
          <a:ln>
            <a:noFill/>
          </a:ln>
          <a:effectLst/>
          <a:extLst/>
        </p:spPr>
        <p:txBody>
          <a:bodyPr vert="horz" wrap="none" lIns="0" tIns="0" rIns="0" bIns="0" numCol="1" rtlCol="0" anchor="ctr" anchorCtr="0" compatLnSpc="1">
            <a:prstTxWarp prst="textNoShape">
              <a:avLst/>
            </a:prstTxWarp>
          </a:bodyPr>
          <a:lstStyle/>
          <a:p>
            <a:pPr lvl="0" defTabSz="722229">
              <a:spcBef>
                <a:spcPct val="115000"/>
              </a:spcBef>
              <a:buClr>
                <a:srgbClr val="6D6E71"/>
              </a:buClr>
              <a:buSzPct val="75000"/>
            </a:pPr>
            <a:r>
              <a:rPr lang="en-US" sz="2000" kern="0" dirty="0">
                <a:solidFill>
                  <a:schemeClr val="accent3"/>
                </a:solidFill>
                <a:latin typeface="Arial"/>
                <a:ea typeface="ＭＳ Ｐゴシック"/>
              </a:rPr>
              <a:t>Capital </a:t>
            </a:r>
            <a:r>
              <a:rPr lang="en-US" sz="2000" kern="0" dirty="0" smtClean="0">
                <a:solidFill>
                  <a:schemeClr val="accent3"/>
                </a:solidFill>
                <a:latin typeface="Arial"/>
                <a:ea typeface="ＭＳ Ｐゴシック"/>
              </a:rPr>
              <a:t>markets</a:t>
            </a:r>
            <a:endParaRPr lang="en-US" sz="2000" b="0" kern="0" dirty="0">
              <a:solidFill>
                <a:schemeClr val="accent3"/>
              </a:solidFill>
              <a:latin typeface="Arial"/>
              <a:ea typeface="ＭＳ Ｐゴシック"/>
            </a:endParaRPr>
          </a:p>
        </p:txBody>
      </p:sp>
      <p:sp>
        <p:nvSpPr>
          <p:cNvPr id="14" name="Oval 13"/>
          <p:cNvSpPr/>
          <p:nvPr/>
        </p:nvSpPr>
        <p:spPr bwMode="auto">
          <a:xfrm>
            <a:off x="4384675" y="1991739"/>
            <a:ext cx="1327150" cy="1327150"/>
          </a:xfrm>
          <a:prstGeom prst="ellipse">
            <a:avLst/>
          </a:prstGeom>
          <a:solidFill>
            <a:srgbClr val="E8810D"/>
          </a:solidFill>
          <a:ln w="28575" cmpd="sng">
            <a:solidFill>
              <a:schemeClr val="bg1"/>
            </a:solidFill>
          </a:ln>
          <a:effectLst/>
          <a:extLst/>
        </p:spPr>
        <p:txBody>
          <a:bodyPr vert="horz" wrap="none" lIns="0" tIns="0" rIns="0" bIns="0" numCol="1" rtlCol="0" anchor="ctr" anchorCtr="0" compatLnSpc="1">
            <a:prstTxWarp prst="textNoShape">
              <a:avLst/>
            </a:prstTxWarp>
          </a:bodyPr>
          <a:lstStyle/>
          <a:p>
            <a:pPr defTabSz="912813"/>
            <a:r>
              <a:rPr lang="en-US" b="0" dirty="0">
                <a:solidFill>
                  <a:srgbClr val="FFFFFF"/>
                </a:solidFill>
              </a:rPr>
              <a:t>Sell stocks </a:t>
            </a:r>
            <a:r>
              <a:rPr lang="en-US" b="0" dirty="0" smtClean="0">
                <a:solidFill>
                  <a:srgbClr val="FFFFFF"/>
                </a:solidFill>
              </a:rPr>
              <a:t/>
            </a:r>
            <a:br>
              <a:rPr lang="en-US" b="0" dirty="0" smtClean="0">
                <a:solidFill>
                  <a:srgbClr val="FFFFFF"/>
                </a:solidFill>
              </a:rPr>
            </a:br>
            <a:r>
              <a:rPr lang="en-US" b="0" dirty="0" smtClean="0">
                <a:solidFill>
                  <a:srgbClr val="FFFFFF"/>
                </a:solidFill>
              </a:rPr>
              <a:t>and </a:t>
            </a:r>
            <a:r>
              <a:rPr lang="en-US" b="0" dirty="0">
                <a:solidFill>
                  <a:srgbClr val="FFFFFF"/>
                </a:solidFill>
              </a:rPr>
              <a:t>bonds </a:t>
            </a:r>
            <a:r>
              <a:rPr lang="en-US" b="0" dirty="0" smtClean="0">
                <a:solidFill>
                  <a:srgbClr val="FFFFFF"/>
                </a:solidFill>
              </a:rPr>
              <a:t/>
            </a:r>
            <a:br>
              <a:rPr lang="en-US" b="0" dirty="0" smtClean="0">
                <a:solidFill>
                  <a:srgbClr val="FFFFFF"/>
                </a:solidFill>
              </a:rPr>
            </a:br>
            <a:r>
              <a:rPr lang="en-US" b="0" dirty="0" smtClean="0">
                <a:solidFill>
                  <a:srgbClr val="FFFFFF"/>
                </a:solidFill>
              </a:rPr>
              <a:t>to investors</a:t>
            </a:r>
            <a:endParaRPr lang="en-US" b="0" dirty="0">
              <a:solidFill>
                <a:srgbClr val="FFFFFF"/>
              </a:solidFill>
            </a:endParaRPr>
          </a:p>
        </p:txBody>
      </p:sp>
      <p:sp>
        <p:nvSpPr>
          <p:cNvPr id="15" name="Oval 14"/>
          <p:cNvSpPr/>
          <p:nvPr/>
        </p:nvSpPr>
        <p:spPr bwMode="auto">
          <a:xfrm>
            <a:off x="2563470" y="4616451"/>
            <a:ext cx="1327150" cy="1327150"/>
          </a:xfrm>
          <a:prstGeom prst="ellipse">
            <a:avLst/>
          </a:prstGeom>
          <a:solidFill>
            <a:srgbClr val="E8810D"/>
          </a:solidFill>
          <a:ln w="28575" cmpd="sng">
            <a:solidFill>
              <a:schemeClr val="bg1"/>
            </a:solidFill>
          </a:ln>
          <a:effectLst/>
          <a:extLst/>
        </p:spPr>
        <p:txBody>
          <a:bodyPr vert="horz" wrap="none" lIns="0" tIns="0" rIns="0" bIns="0" numCol="1" rtlCol="0" anchor="ctr" anchorCtr="0" compatLnSpc="1">
            <a:prstTxWarp prst="textNoShape">
              <a:avLst/>
            </a:prstTxWarp>
          </a:bodyPr>
          <a:lstStyle/>
          <a:p>
            <a:pPr defTabSz="912813"/>
            <a:r>
              <a:rPr lang="en-US" b="0" dirty="0">
                <a:solidFill>
                  <a:srgbClr val="FFFFFF"/>
                </a:solidFill>
              </a:rPr>
              <a:t>Raise capital </a:t>
            </a:r>
            <a:r>
              <a:rPr lang="en-US" b="0" dirty="0" smtClean="0">
                <a:solidFill>
                  <a:srgbClr val="FFFFFF"/>
                </a:solidFill>
              </a:rPr>
              <a:t/>
            </a:r>
            <a:br>
              <a:rPr lang="en-US" b="0" dirty="0" smtClean="0">
                <a:solidFill>
                  <a:srgbClr val="FFFFFF"/>
                </a:solidFill>
              </a:rPr>
            </a:br>
            <a:r>
              <a:rPr lang="en-US" b="0" dirty="0" smtClean="0">
                <a:solidFill>
                  <a:srgbClr val="FFFFFF"/>
                </a:solidFill>
              </a:rPr>
              <a:t>for </a:t>
            </a:r>
            <a:r>
              <a:rPr lang="en-US" b="0" dirty="0">
                <a:solidFill>
                  <a:srgbClr val="FFFFFF"/>
                </a:solidFill>
              </a:rPr>
              <a:t>governments </a:t>
            </a:r>
            <a:r>
              <a:rPr lang="en-US" b="0" dirty="0" smtClean="0">
                <a:solidFill>
                  <a:srgbClr val="FFFFFF"/>
                </a:solidFill>
              </a:rPr>
              <a:t/>
            </a:r>
            <a:br>
              <a:rPr lang="en-US" b="0" dirty="0" smtClean="0">
                <a:solidFill>
                  <a:srgbClr val="FFFFFF"/>
                </a:solidFill>
              </a:rPr>
            </a:br>
            <a:r>
              <a:rPr lang="en-US" b="0" dirty="0" smtClean="0">
                <a:solidFill>
                  <a:srgbClr val="FFFFFF"/>
                </a:solidFill>
              </a:rPr>
              <a:t>and businesses</a:t>
            </a:r>
            <a:endParaRPr lang="en-US" b="0" dirty="0">
              <a:solidFill>
                <a:srgbClr val="FFFFFF"/>
              </a:solidFill>
            </a:endParaRPr>
          </a:p>
        </p:txBody>
      </p:sp>
      <p:sp>
        <p:nvSpPr>
          <p:cNvPr id="16" name="Oval 15"/>
          <p:cNvSpPr/>
          <p:nvPr/>
        </p:nvSpPr>
        <p:spPr bwMode="auto">
          <a:xfrm>
            <a:off x="6095673" y="4616957"/>
            <a:ext cx="1327150" cy="1327150"/>
          </a:xfrm>
          <a:prstGeom prst="ellipse">
            <a:avLst/>
          </a:prstGeom>
          <a:solidFill>
            <a:srgbClr val="E8810D"/>
          </a:solidFill>
          <a:ln w="28575" cmpd="sng">
            <a:solidFill>
              <a:schemeClr val="bg1"/>
            </a:solidFill>
          </a:ln>
          <a:effectLst/>
          <a:extLst/>
        </p:spPr>
        <p:txBody>
          <a:bodyPr vert="horz" wrap="none" lIns="0" tIns="0" rIns="0" bIns="0" numCol="1" rtlCol="0" anchor="ctr" anchorCtr="0" compatLnSpc="1">
            <a:prstTxWarp prst="textNoShape">
              <a:avLst/>
            </a:prstTxWarp>
          </a:bodyPr>
          <a:lstStyle/>
          <a:p>
            <a:pPr defTabSz="912813"/>
            <a:r>
              <a:rPr lang="en-US" b="0" dirty="0">
                <a:solidFill>
                  <a:srgbClr val="FFFFFF"/>
                </a:solidFill>
              </a:rPr>
              <a:t>Provide liquidity </a:t>
            </a:r>
            <a:r>
              <a:rPr lang="en-US" b="0" dirty="0" smtClean="0">
                <a:solidFill>
                  <a:srgbClr val="FFFFFF"/>
                </a:solidFill>
              </a:rPr>
              <a:t/>
            </a:r>
            <a:br>
              <a:rPr lang="en-US" b="0" dirty="0" smtClean="0">
                <a:solidFill>
                  <a:srgbClr val="FFFFFF"/>
                </a:solidFill>
              </a:rPr>
            </a:br>
            <a:r>
              <a:rPr lang="en-US" b="0" dirty="0" smtClean="0">
                <a:solidFill>
                  <a:srgbClr val="FFFFFF"/>
                </a:solidFill>
              </a:rPr>
              <a:t>for </a:t>
            </a:r>
            <a:r>
              <a:rPr lang="en-US" b="0" dirty="0">
                <a:solidFill>
                  <a:srgbClr val="FFFFFF"/>
                </a:solidFill>
              </a:rPr>
              <a:t>an effective </a:t>
            </a:r>
            <a:r>
              <a:rPr lang="en-US" b="0" dirty="0" smtClean="0">
                <a:solidFill>
                  <a:srgbClr val="FFFFFF"/>
                </a:solidFill>
              </a:rPr>
              <a:t/>
            </a:r>
            <a:br>
              <a:rPr lang="en-US" b="0" dirty="0" smtClean="0">
                <a:solidFill>
                  <a:srgbClr val="FFFFFF"/>
                </a:solidFill>
              </a:rPr>
            </a:br>
            <a:r>
              <a:rPr lang="en-US" b="0" dirty="0" smtClean="0">
                <a:solidFill>
                  <a:srgbClr val="FFFFFF"/>
                </a:solidFill>
              </a:rPr>
              <a:t>marketplace </a:t>
            </a:r>
            <a:endParaRPr lang="en-US" b="0" dirty="0">
              <a:solidFill>
                <a:srgbClr val="FFFFFF"/>
              </a:solidFill>
            </a:endParaRPr>
          </a:p>
        </p:txBody>
      </p:sp>
    </p:spTree>
    <p:extLst>
      <p:ext uri="{BB962C8B-B14F-4D97-AF65-F5344CB8AC3E}">
        <p14:creationId xmlns:p14="http://schemas.microsoft.com/office/powerpoint/2010/main" val="1358071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heel(1)">
                                      <p:cBhvr>
                                        <p:cTn id="10" dur="2000"/>
                                        <p:tgtEl>
                                          <p:spTgt spid="21"/>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4" grpId="0" animBg="1"/>
      <p:bldP spid="1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benefits of the capital markets</a:t>
            </a:r>
          </a:p>
        </p:txBody>
      </p:sp>
      <p:sp>
        <p:nvSpPr>
          <p:cNvPr id="4" name="Slide Number Placeholder 3"/>
          <p:cNvSpPr>
            <a:spLocks noGrp="1"/>
          </p:cNvSpPr>
          <p:nvPr>
            <p:ph type="sldNum" sz="quarter" idx="10"/>
          </p:nvPr>
        </p:nvSpPr>
        <p:spPr/>
        <p:txBody>
          <a:bodyPr/>
          <a:lstStyle/>
          <a:p>
            <a:pPr>
              <a:defRPr/>
            </a:pPr>
            <a:fld id="{03DFA5FD-FA81-1741-BE25-078F2E650128}" type="slidenum">
              <a:rPr lang="en-GB" smtClean="0"/>
              <a:pPr>
                <a:defRPr/>
              </a:pPr>
              <a:t>4</a:t>
            </a:fld>
            <a:endParaRPr lang="en-GB"/>
          </a:p>
        </p:txBody>
      </p:sp>
      <p:sp>
        <p:nvSpPr>
          <p:cNvPr id="5" name="Footer Placeholder 4"/>
          <p:cNvSpPr>
            <a:spLocks noGrp="1"/>
          </p:cNvSpPr>
          <p:nvPr>
            <p:ph type="ftr" sz="quarter" idx="11"/>
          </p:nvPr>
        </p:nvSpPr>
        <p:spPr/>
        <p:txBody>
          <a:bodyPr/>
          <a:lstStyle/>
          <a:p>
            <a:endParaRPr lang="en-US" dirty="0"/>
          </a:p>
        </p:txBody>
      </p:sp>
      <p:sp>
        <p:nvSpPr>
          <p:cNvPr id="6" name="Text Box 8"/>
          <p:cNvSpPr txBox="1">
            <a:spLocks noChangeArrowheads="1"/>
          </p:cNvSpPr>
          <p:nvPr/>
        </p:nvSpPr>
        <p:spPr bwMode="auto">
          <a:xfrm>
            <a:off x="458787" y="1219954"/>
            <a:ext cx="8714297"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marL="912813"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0" dirty="0">
                <a:solidFill>
                  <a:srgbClr val="000000"/>
                </a:solidFill>
                <a:cs typeface="+mn-cs"/>
              </a:rPr>
              <a:t>Capital markets meet the income needs of investors and the funding needs of </a:t>
            </a:r>
            <a:r>
              <a:rPr lang="en-US" sz="1600" b="0" dirty="0" smtClean="0">
                <a:solidFill>
                  <a:srgbClr val="000000"/>
                </a:solidFill>
                <a:cs typeface="+mn-cs"/>
              </a:rPr>
              <a:t>businesses.</a:t>
            </a:r>
            <a:endParaRPr lang="en-US" sz="1600" b="0" dirty="0">
              <a:solidFill>
                <a:srgbClr val="000000"/>
              </a:solidFill>
              <a:cs typeface="+mn-cs"/>
            </a:endParaRPr>
          </a:p>
          <a:p>
            <a:pPr>
              <a:defRPr/>
            </a:pPr>
            <a:endParaRPr lang="en-US" sz="1600" b="0" dirty="0">
              <a:solidFill>
                <a:srgbClr val="000000"/>
              </a:solidFill>
              <a:cs typeface="+mn-cs"/>
            </a:endParaRPr>
          </a:p>
        </p:txBody>
      </p:sp>
      <p:grpSp>
        <p:nvGrpSpPr>
          <p:cNvPr id="8" name="Group 7"/>
          <p:cNvGrpSpPr/>
          <p:nvPr/>
        </p:nvGrpSpPr>
        <p:grpSpPr>
          <a:xfrm>
            <a:off x="2673827" y="2559368"/>
            <a:ext cx="2275998" cy="3261995"/>
            <a:chOff x="1450116" y="2315104"/>
            <a:chExt cx="2275998" cy="3261995"/>
          </a:xfrm>
        </p:grpSpPr>
        <p:sp>
          <p:nvSpPr>
            <p:cNvPr id="9" name="Rectangle 8"/>
            <p:cNvSpPr/>
            <p:nvPr/>
          </p:nvSpPr>
          <p:spPr bwMode="auto">
            <a:xfrm>
              <a:off x="1450116" y="3659399"/>
              <a:ext cx="2275998" cy="1917700"/>
            </a:xfrm>
            <a:prstGeom prst="rect">
              <a:avLst/>
            </a:prstGeom>
            <a:solidFill>
              <a:srgbClr val="E2E2E3"/>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pitchFamily="-28" charset="0"/>
              </a:endParaRPr>
            </a:p>
          </p:txBody>
        </p:sp>
        <p:sp>
          <p:nvSpPr>
            <p:cNvPr id="10" name="Oval 9"/>
            <p:cNvSpPr/>
            <p:nvPr/>
          </p:nvSpPr>
          <p:spPr bwMode="auto">
            <a:xfrm>
              <a:off x="1772603" y="2315104"/>
              <a:ext cx="1615440" cy="1615440"/>
            </a:xfrm>
            <a:prstGeom prst="ellipse">
              <a:avLst/>
            </a:prstGeom>
            <a:solidFill>
              <a:srgbClr val="E8810D"/>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lvl="0"/>
              <a:r>
                <a:rPr lang="en-US" sz="1200" dirty="0">
                  <a:solidFill>
                    <a:srgbClr val="FFFFFF"/>
                  </a:solidFill>
                </a:rPr>
                <a:t>Businesses and </a:t>
              </a:r>
              <a:br>
                <a:rPr lang="en-US" sz="1200" dirty="0">
                  <a:solidFill>
                    <a:srgbClr val="FFFFFF"/>
                  </a:solidFill>
                </a:rPr>
              </a:br>
              <a:r>
                <a:rPr lang="en-US" sz="1200" dirty="0" smtClean="0">
                  <a:solidFill>
                    <a:srgbClr val="FFFFFF"/>
                  </a:solidFill>
                </a:rPr>
                <a:t>governments  </a:t>
              </a:r>
            </a:p>
            <a:p>
              <a:pPr lvl="0"/>
              <a:r>
                <a:rPr lang="en-US" sz="1000" b="0" dirty="0" smtClean="0">
                  <a:solidFill>
                    <a:srgbClr val="FFFFFF"/>
                  </a:solidFill>
                </a:rPr>
                <a:t>Raise </a:t>
              </a:r>
              <a:r>
                <a:rPr lang="en-US" sz="1000" b="0" dirty="0">
                  <a:solidFill>
                    <a:srgbClr val="FFFFFF"/>
                  </a:solidFill>
                </a:rPr>
                <a:t>needed </a:t>
              </a:r>
              <a:r>
                <a:rPr lang="en-US" sz="1000" b="0" dirty="0" smtClean="0">
                  <a:solidFill>
                    <a:srgbClr val="FFFFFF"/>
                  </a:solidFill>
                </a:rPr>
                <a:t>capital</a:t>
              </a:r>
              <a:endParaRPr kumimoji="0" lang="en-US" sz="1000" b="0" i="0" u="none" strike="noStrike" cap="none" normalizeH="0" baseline="0" dirty="0">
                <a:ln>
                  <a:noFill/>
                </a:ln>
                <a:solidFill>
                  <a:schemeClr val="tx1"/>
                </a:solidFill>
                <a:effectLst/>
                <a:latin typeface="Arial" pitchFamily="-28" charset="0"/>
              </a:endParaRPr>
            </a:p>
          </p:txBody>
        </p:sp>
        <p:sp>
          <p:nvSpPr>
            <p:cNvPr id="12" name="TextBox 11"/>
            <p:cNvSpPr txBox="1"/>
            <p:nvPr/>
          </p:nvSpPr>
          <p:spPr>
            <a:xfrm>
              <a:off x="1994361" y="4224455"/>
              <a:ext cx="1351652" cy="938719"/>
            </a:xfrm>
            <a:prstGeom prst="rect">
              <a:avLst/>
            </a:prstGeom>
            <a:noFill/>
          </p:spPr>
          <p:txBody>
            <a:bodyPr wrap="none" rtlCol="0">
              <a:spAutoFit/>
            </a:bodyPr>
            <a:lstStyle/>
            <a:p>
              <a:pPr marL="171450" indent="-171450" algn="l">
                <a:buClr>
                  <a:srgbClr val="6D6E71"/>
                </a:buClr>
                <a:buSzPct val="75000"/>
                <a:buFont typeface="Wingdings" pitchFamily="2" charset="2"/>
                <a:buChar char="n"/>
              </a:pPr>
              <a:r>
                <a:rPr lang="en-US" sz="1000" b="0" dirty="0"/>
                <a:t>Create jobs</a:t>
              </a:r>
            </a:p>
            <a:p>
              <a:pPr marL="171450" indent="-171450" algn="l">
                <a:buClr>
                  <a:srgbClr val="6D6E71"/>
                </a:buClr>
                <a:buSzPct val="75000"/>
                <a:buFont typeface="Wingdings" pitchFamily="2" charset="2"/>
                <a:buChar char="n"/>
              </a:pPr>
              <a:r>
                <a:rPr lang="en-US" sz="1000" b="0" dirty="0"/>
                <a:t>Meet payroll</a:t>
              </a:r>
            </a:p>
            <a:p>
              <a:pPr marL="171450" indent="-171450" algn="l">
                <a:buClr>
                  <a:srgbClr val="6D6E71"/>
                </a:buClr>
                <a:buSzPct val="75000"/>
                <a:buFont typeface="Wingdings" pitchFamily="2" charset="2"/>
                <a:buChar char="n"/>
              </a:pPr>
              <a:r>
                <a:rPr lang="en-US" sz="1000" b="0" dirty="0"/>
                <a:t>Expand business</a:t>
              </a:r>
            </a:p>
            <a:p>
              <a:pPr marL="171450" indent="-171450" algn="l">
                <a:buClr>
                  <a:srgbClr val="6D6E71"/>
                </a:buClr>
                <a:buSzPct val="75000"/>
                <a:buFont typeface="Wingdings" pitchFamily="2" charset="2"/>
                <a:buChar char="n"/>
              </a:pPr>
              <a:r>
                <a:rPr lang="en-US" sz="1000" b="0" dirty="0"/>
                <a:t>Provide services</a:t>
              </a:r>
            </a:p>
          </p:txBody>
        </p:sp>
      </p:grpSp>
      <p:grpSp>
        <p:nvGrpSpPr>
          <p:cNvPr id="13" name="Group 12"/>
          <p:cNvGrpSpPr/>
          <p:nvPr/>
        </p:nvGrpSpPr>
        <p:grpSpPr>
          <a:xfrm>
            <a:off x="5251927" y="2559368"/>
            <a:ext cx="2275998" cy="3261995"/>
            <a:chOff x="1450116" y="2315104"/>
            <a:chExt cx="2275998" cy="3261995"/>
          </a:xfrm>
        </p:grpSpPr>
        <p:sp>
          <p:nvSpPr>
            <p:cNvPr id="14" name="Rectangle 13"/>
            <p:cNvSpPr/>
            <p:nvPr/>
          </p:nvSpPr>
          <p:spPr bwMode="auto">
            <a:xfrm>
              <a:off x="1450116" y="3659399"/>
              <a:ext cx="2275998" cy="1917700"/>
            </a:xfrm>
            <a:prstGeom prst="rect">
              <a:avLst/>
            </a:prstGeom>
            <a:solidFill>
              <a:srgbClr val="E2E2E3"/>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pitchFamily="-28" charset="0"/>
              </a:endParaRPr>
            </a:p>
          </p:txBody>
        </p:sp>
        <p:sp>
          <p:nvSpPr>
            <p:cNvPr id="15" name="Oval 14"/>
            <p:cNvSpPr/>
            <p:nvPr/>
          </p:nvSpPr>
          <p:spPr bwMode="auto">
            <a:xfrm>
              <a:off x="1772603" y="2315104"/>
              <a:ext cx="1615440" cy="1615440"/>
            </a:xfrm>
            <a:prstGeom prst="ellipse">
              <a:avLst/>
            </a:prstGeom>
            <a:solidFill>
              <a:srgbClr val="A0BCDD"/>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lvl="0"/>
              <a:r>
                <a:rPr lang="en-US" sz="1200" dirty="0" smtClean="0">
                  <a:solidFill>
                    <a:srgbClr val="FFFFFF"/>
                  </a:solidFill>
                </a:rPr>
                <a:t>Investors </a:t>
              </a:r>
            </a:p>
            <a:p>
              <a:pPr lvl="0"/>
              <a:r>
                <a:rPr lang="en-US" sz="1000" b="0" dirty="0" smtClean="0">
                  <a:solidFill>
                    <a:srgbClr val="FFFFFF"/>
                  </a:solidFill>
                </a:rPr>
                <a:t>Gain </a:t>
              </a:r>
              <a:r>
                <a:rPr lang="en-US" sz="1000" b="0" dirty="0">
                  <a:solidFill>
                    <a:srgbClr val="FFFFFF"/>
                  </a:solidFill>
                </a:rPr>
                <a:t>income and </a:t>
              </a:r>
              <a:r>
                <a:rPr lang="en-US" sz="1000" b="0" dirty="0" smtClean="0">
                  <a:solidFill>
                    <a:srgbClr val="FFFFFF"/>
                  </a:solidFill>
                </a:rPr>
                <a:t/>
              </a:r>
              <a:br>
                <a:rPr lang="en-US" sz="1000" b="0" dirty="0" smtClean="0">
                  <a:solidFill>
                    <a:srgbClr val="FFFFFF"/>
                  </a:solidFill>
                </a:rPr>
              </a:br>
              <a:r>
                <a:rPr lang="en-US" sz="1000" b="0" dirty="0" smtClean="0">
                  <a:solidFill>
                    <a:srgbClr val="FFFFFF"/>
                  </a:solidFill>
                </a:rPr>
                <a:t>capital </a:t>
              </a:r>
              <a:r>
                <a:rPr lang="en-US" sz="1000" b="0" dirty="0">
                  <a:solidFill>
                    <a:srgbClr val="FFFFFF"/>
                  </a:solidFill>
                </a:rPr>
                <a:t>appreciation</a:t>
              </a:r>
            </a:p>
          </p:txBody>
        </p:sp>
        <p:sp>
          <p:nvSpPr>
            <p:cNvPr id="16" name="TextBox 15"/>
            <p:cNvSpPr txBox="1"/>
            <p:nvPr/>
          </p:nvSpPr>
          <p:spPr>
            <a:xfrm>
              <a:off x="1868713" y="4224455"/>
              <a:ext cx="1787669" cy="938719"/>
            </a:xfrm>
            <a:prstGeom prst="rect">
              <a:avLst/>
            </a:prstGeom>
            <a:noFill/>
          </p:spPr>
          <p:txBody>
            <a:bodyPr wrap="none" rtlCol="0">
              <a:spAutoFit/>
            </a:bodyPr>
            <a:lstStyle/>
            <a:p>
              <a:pPr marL="171450" indent="-171450" algn="l">
                <a:buClr>
                  <a:srgbClr val="6D6E71"/>
                </a:buClr>
                <a:buSzPct val="75000"/>
                <a:buFont typeface="Wingdings" pitchFamily="2" charset="2"/>
                <a:buChar char="n"/>
              </a:pPr>
              <a:r>
                <a:rPr lang="en-US" sz="1000" b="0" dirty="0"/>
                <a:t>Achieve financial goals</a:t>
              </a:r>
            </a:p>
            <a:p>
              <a:pPr marL="171450" indent="-171450" algn="l">
                <a:buClr>
                  <a:srgbClr val="6D6E71"/>
                </a:buClr>
                <a:buSzPct val="75000"/>
                <a:buFont typeface="Wingdings" pitchFamily="2" charset="2"/>
                <a:buChar char="n"/>
              </a:pPr>
              <a:r>
                <a:rPr lang="en-US" sz="1000" b="0" dirty="0"/>
                <a:t>Buy home</a:t>
              </a:r>
            </a:p>
            <a:p>
              <a:pPr marL="171450" indent="-171450" algn="l">
                <a:buClr>
                  <a:srgbClr val="6D6E71"/>
                </a:buClr>
                <a:buSzPct val="75000"/>
                <a:buFont typeface="Wingdings" pitchFamily="2" charset="2"/>
                <a:buChar char="n"/>
              </a:pPr>
              <a:r>
                <a:rPr lang="en-US" sz="1000" b="0" dirty="0"/>
                <a:t>Retire securely</a:t>
              </a:r>
            </a:p>
            <a:p>
              <a:pPr marL="171450" indent="-171450" algn="l">
                <a:buClr>
                  <a:srgbClr val="6D6E71"/>
                </a:buClr>
                <a:buSzPct val="75000"/>
                <a:buFont typeface="Wingdings" pitchFamily="2" charset="2"/>
                <a:buChar char="n"/>
              </a:pPr>
              <a:r>
                <a:rPr lang="en-US" sz="1000" b="0" dirty="0"/>
                <a:t>Fund college</a:t>
              </a:r>
            </a:p>
          </p:txBody>
        </p:sp>
      </p:grpSp>
    </p:spTree>
    <p:extLst>
      <p:ext uri="{BB962C8B-B14F-4D97-AF65-F5344CB8AC3E}">
        <p14:creationId xmlns:p14="http://schemas.microsoft.com/office/powerpoint/2010/main" val="234328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20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p:cNvSpPr/>
          <p:nvPr/>
        </p:nvSpPr>
        <p:spPr bwMode="auto">
          <a:xfrm>
            <a:off x="3465673" y="2507131"/>
            <a:ext cx="3165154" cy="3165154"/>
          </a:xfrm>
          <a:prstGeom prst="ellipse">
            <a:avLst/>
          </a:prstGeom>
          <a:solidFill>
            <a:srgbClr val="E2E2E3"/>
          </a:solidFill>
          <a:ln>
            <a:noFill/>
          </a:ln>
          <a:effectLst/>
          <a:extLst/>
        </p:spPr>
        <p:txBody>
          <a:bodyPr vert="horz" wrap="none" lIns="0" tIns="0" rIns="0" bIns="0" numCol="1" rtlCol="0" anchor="ctr" anchorCtr="0" compatLnSpc="1">
            <a:prstTxWarp prst="textNoShape">
              <a:avLst/>
            </a:prstTxWarp>
          </a:bodyPr>
          <a:lstStyle/>
          <a:p>
            <a:pPr marL="0" marR="0" indent="0" algn="ctr"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charset="0"/>
              <a:ea typeface="ＭＳ Ｐゴシック" charset="0"/>
            </a:endParaRPr>
          </a:p>
        </p:txBody>
      </p:sp>
      <p:sp>
        <p:nvSpPr>
          <p:cNvPr id="19" name="TextBox 18"/>
          <p:cNvSpPr txBox="1"/>
          <p:nvPr/>
        </p:nvSpPr>
        <p:spPr>
          <a:xfrm>
            <a:off x="4086861" y="2944637"/>
            <a:ext cx="1881504" cy="400110"/>
          </a:xfrm>
          <a:prstGeom prst="rect">
            <a:avLst/>
          </a:prstGeom>
          <a:noFill/>
        </p:spPr>
        <p:txBody>
          <a:bodyPr wrap="square" rtlCol="0">
            <a:spAutoFit/>
          </a:bodyPr>
          <a:lstStyle/>
          <a:p>
            <a:r>
              <a:rPr lang="en-US" sz="2000" kern="0" dirty="0" smtClean="0">
                <a:solidFill>
                  <a:srgbClr val="6D6E71"/>
                </a:solidFill>
                <a:latin typeface="Arial"/>
                <a:ea typeface="ＭＳ Ｐゴシック"/>
              </a:rPr>
              <a:t>Stock market</a:t>
            </a:r>
            <a:endParaRPr lang="en-US" sz="2000" dirty="0">
              <a:solidFill>
                <a:srgbClr val="6D6E71"/>
              </a:solidFill>
            </a:endParaRPr>
          </a:p>
        </p:txBody>
      </p:sp>
      <p:sp>
        <p:nvSpPr>
          <p:cNvPr id="2" name="Title 1"/>
          <p:cNvSpPr>
            <a:spLocks noGrp="1"/>
          </p:cNvSpPr>
          <p:nvPr>
            <p:ph type="title"/>
          </p:nvPr>
        </p:nvSpPr>
        <p:spPr/>
        <p:txBody>
          <a:bodyPr/>
          <a:lstStyle/>
          <a:p>
            <a:r>
              <a:rPr lang="en-US" dirty="0"/>
              <a:t>The equity markets</a:t>
            </a:r>
          </a:p>
        </p:txBody>
      </p:sp>
      <p:sp>
        <p:nvSpPr>
          <p:cNvPr id="4" name="Slide Number Placeholder 3"/>
          <p:cNvSpPr>
            <a:spLocks noGrp="1"/>
          </p:cNvSpPr>
          <p:nvPr>
            <p:ph type="sldNum" sz="quarter" idx="10"/>
          </p:nvPr>
        </p:nvSpPr>
        <p:spPr/>
        <p:txBody>
          <a:bodyPr/>
          <a:lstStyle/>
          <a:p>
            <a:pPr>
              <a:defRPr/>
            </a:pPr>
            <a:fld id="{03DFA5FD-FA81-1741-BE25-078F2E650128}" type="slidenum">
              <a:rPr lang="en-GB" smtClean="0"/>
              <a:pPr>
                <a:defRPr/>
              </a:pPr>
              <a:t>5</a:t>
            </a:fld>
            <a:endParaRPr lang="en-GB"/>
          </a:p>
        </p:txBody>
      </p:sp>
      <p:sp>
        <p:nvSpPr>
          <p:cNvPr id="5" name="Footer Placeholder 4"/>
          <p:cNvSpPr>
            <a:spLocks noGrp="1"/>
          </p:cNvSpPr>
          <p:nvPr>
            <p:ph type="ftr" sz="quarter" idx="11"/>
          </p:nvPr>
        </p:nvSpPr>
        <p:spPr/>
        <p:txBody>
          <a:bodyPr/>
          <a:lstStyle/>
          <a:p>
            <a:endParaRPr lang="en-US" dirty="0"/>
          </a:p>
        </p:txBody>
      </p:sp>
      <p:sp>
        <p:nvSpPr>
          <p:cNvPr id="6" name="Text Box 8"/>
          <p:cNvSpPr txBox="1">
            <a:spLocks noChangeArrowheads="1"/>
          </p:cNvSpPr>
          <p:nvPr/>
        </p:nvSpPr>
        <p:spPr bwMode="auto">
          <a:xfrm>
            <a:off x="458788" y="1219954"/>
            <a:ext cx="77660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marL="912813"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0" dirty="0">
                <a:solidFill>
                  <a:srgbClr val="000000"/>
                </a:solidFill>
                <a:cs typeface="+mn-cs"/>
              </a:rPr>
              <a:t>The stock market facilitates the exchange of securities between buyers and sellers</a:t>
            </a:r>
            <a:r>
              <a:rPr lang="en-US" sz="1600" b="0" dirty="0" smtClean="0">
                <a:solidFill>
                  <a:srgbClr val="000000"/>
                </a:solidFill>
                <a:cs typeface="+mn-cs"/>
              </a:rPr>
              <a:t>.</a:t>
            </a:r>
            <a:endParaRPr lang="en-US" sz="1600" b="0" dirty="0">
              <a:solidFill>
                <a:srgbClr val="000000"/>
              </a:solidFill>
              <a:cs typeface="+mn-cs"/>
            </a:endParaRPr>
          </a:p>
        </p:txBody>
      </p:sp>
      <p:sp>
        <p:nvSpPr>
          <p:cNvPr id="3" name="TextBox 2"/>
          <p:cNvSpPr txBox="1"/>
          <p:nvPr/>
        </p:nvSpPr>
        <p:spPr>
          <a:xfrm>
            <a:off x="2515615" y="3604194"/>
            <a:ext cx="2149266" cy="1155700"/>
          </a:xfrm>
          <a:prstGeom prst="rect">
            <a:avLst/>
          </a:prstGeom>
          <a:solidFill>
            <a:srgbClr val="E8810D"/>
          </a:solidFill>
          <a:ln w="19050" cmpd="sng">
            <a:solidFill>
              <a:schemeClr val="accent3"/>
            </a:solidFill>
          </a:ln>
        </p:spPr>
        <p:txBody>
          <a:bodyPr wrap="square" rtlCol="0">
            <a:noAutofit/>
          </a:bodyPr>
          <a:lstStyle/>
          <a:p>
            <a:pPr lvl="0"/>
            <a:r>
              <a:rPr lang="en-US" sz="1400" dirty="0">
                <a:solidFill>
                  <a:srgbClr val="FFFFFF"/>
                </a:solidFill>
              </a:rPr>
              <a:t>Primary</a:t>
            </a:r>
          </a:p>
          <a:p>
            <a:pPr lvl="0"/>
            <a:r>
              <a:rPr lang="en-US" sz="1000" b="0" dirty="0">
                <a:solidFill>
                  <a:srgbClr val="FFFFFF"/>
                </a:solidFill>
              </a:rPr>
              <a:t>Securities are created in </a:t>
            </a:r>
            <a:r>
              <a:rPr lang="en-US" sz="1000" b="0" dirty="0" smtClean="0">
                <a:solidFill>
                  <a:srgbClr val="FFFFFF"/>
                </a:solidFill>
              </a:rPr>
              <a:t/>
            </a:r>
            <a:br>
              <a:rPr lang="en-US" sz="1000" b="0" dirty="0" smtClean="0">
                <a:solidFill>
                  <a:srgbClr val="FFFFFF"/>
                </a:solidFill>
              </a:rPr>
            </a:br>
            <a:r>
              <a:rPr lang="en-US" sz="1000" b="0" dirty="0" smtClean="0">
                <a:solidFill>
                  <a:srgbClr val="FFFFFF"/>
                </a:solidFill>
              </a:rPr>
              <a:t>the </a:t>
            </a:r>
            <a:r>
              <a:rPr lang="en-US" sz="1000" b="0" dirty="0">
                <a:solidFill>
                  <a:srgbClr val="FFFFFF"/>
                </a:solidFill>
              </a:rPr>
              <a:t>primary market through an </a:t>
            </a:r>
            <a:r>
              <a:rPr lang="en-US" sz="1000" b="0" dirty="0" smtClean="0">
                <a:solidFill>
                  <a:srgbClr val="FFFFFF"/>
                </a:solidFill>
              </a:rPr>
              <a:t>initial public offering.</a:t>
            </a:r>
            <a:endParaRPr lang="en-US" sz="1000" b="0" dirty="0">
              <a:solidFill>
                <a:srgbClr val="FFFFFF"/>
              </a:solidFill>
            </a:endParaRPr>
          </a:p>
        </p:txBody>
      </p:sp>
      <p:sp>
        <p:nvSpPr>
          <p:cNvPr id="8" name="TextBox 7"/>
          <p:cNvSpPr txBox="1"/>
          <p:nvPr/>
        </p:nvSpPr>
        <p:spPr>
          <a:xfrm>
            <a:off x="5251050" y="3604194"/>
            <a:ext cx="2149266" cy="1155700"/>
          </a:xfrm>
          <a:prstGeom prst="rect">
            <a:avLst/>
          </a:prstGeom>
          <a:solidFill>
            <a:srgbClr val="E8810D"/>
          </a:solidFill>
          <a:ln w="19050" cmpd="sng">
            <a:solidFill>
              <a:schemeClr val="accent3"/>
            </a:solidFill>
          </a:ln>
        </p:spPr>
        <p:txBody>
          <a:bodyPr wrap="square" rtlCol="0">
            <a:noAutofit/>
          </a:bodyPr>
          <a:lstStyle/>
          <a:p>
            <a:pPr lvl="0"/>
            <a:r>
              <a:rPr lang="en-US" sz="1400" dirty="0">
                <a:solidFill>
                  <a:srgbClr val="FFFFFF"/>
                </a:solidFill>
              </a:rPr>
              <a:t>Secondary</a:t>
            </a:r>
          </a:p>
          <a:p>
            <a:pPr lvl="0"/>
            <a:r>
              <a:rPr lang="en-US" sz="1000" b="0" dirty="0" smtClean="0">
                <a:solidFill>
                  <a:srgbClr val="FFFFFF"/>
                </a:solidFill>
              </a:rPr>
              <a:t>In the secondary market, investors </a:t>
            </a:r>
            <a:r>
              <a:rPr lang="en-US" sz="1000" b="0" dirty="0">
                <a:solidFill>
                  <a:srgbClr val="FFFFFF"/>
                </a:solidFill>
              </a:rPr>
              <a:t>trade previously issued securities without the involvement of the issuing companies</a:t>
            </a:r>
            <a:r>
              <a:rPr lang="en-US" sz="1000" b="0" dirty="0" smtClean="0">
                <a:solidFill>
                  <a:srgbClr val="FFFFFF"/>
                </a:solidFill>
              </a:rPr>
              <a:t>.</a:t>
            </a:r>
            <a:endParaRPr lang="en-US" sz="1000" b="0" dirty="0">
              <a:solidFill>
                <a:srgbClr val="FFFFFF"/>
              </a:solidFill>
            </a:endParaRPr>
          </a:p>
        </p:txBody>
      </p:sp>
    </p:spTree>
    <p:extLst>
      <p:ext uri="{BB962C8B-B14F-4D97-AF65-F5344CB8AC3E}">
        <p14:creationId xmlns:p14="http://schemas.microsoft.com/office/powerpoint/2010/main" val="308584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secondary market</a:t>
            </a:r>
          </a:p>
        </p:txBody>
      </p:sp>
      <p:sp>
        <p:nvSpPr>
          <p:cNvPr id="4" name="Slide Number Placeholder 3"/>
          <p:cNvSpPr>
            <a:spLocks noGrp="1"/>
          </p:cNvSpPr>
          <p:nvPr>
            <p:ph type="sldNum" sz="quarter" idx="10"/>
          </p:nvPr>
        </p:nvSpPr>
        <p:spPr/>
        <p:txBody>
          <a:bodyPr/>
          <a:lstStyle/>
          <a:p>
            <a:pPr>
              <a:defRPr/>
            </a:pPr>
            <a:fld id="{03DFA5FD-FA81-1741-BE25-078F2E650128}" type="slidenum">
              <a:rPr lang="en-GB" smtClean="0"/>
              <a:pPr>
                <a:defRPr/>
              </a:pPr>
              <a:t>6</a:t>
            </a:fld>
            <a:endParaRPr lang="en-GB"/>
          </a:p>
        </p:txBody>
      </p:sp>
      <p:sp>
        <p:nvSpPr>
          <p:cNvPr id="5" name="Footer Placeholder 4"/>
          <p:cNvSpPr>
            <a:spLocks noGrp="1"/>
          </p:cNvSpPr>
          <p:nvPr>
            <p:ph type="ftr" sz="quarter" idx="11"/>
          </p:nvPr>
        </p:nvSpPr>
        <p:spPr/>
        <p:txBody>
          <a:bodyPr/>
          <a:lstStyle/>
          <a:p>
            <a:endParaRPr lang="en-US" dirty="0"/>
          </a:p>
        </p:txBody>
      </p:sp>
      <p:sp>
        <p:nvSpPr>
          <p:cNvPr id="6" name="Text Box 8"/>
          <p:cNvSpPr txBox="1">
            <a:spLocks noChangeArrowheads="1"/>
          </p:cNvSpPr>
          <p:nvPr/>
        </p:nvSpPr>
        <p:spPr bwMode="auto">
          <a:xfrm>
            <a:off x="458788" y="1236664"/>
            <a:ext cx="77660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marL="912813"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0" dirty="0">
                <a:solidFill>
                  <a:srgbClr val="000000"/>
                </a:solidFill>
                <a:cs typeface="+mn-cs"/>
              </a:rPr>
              <a:t>On the stock market’s secondary tier, investors trade securities among themselves.</a:t>
            </a:r>
          </a:p>
          <a:p>
            <a:pPr>
              <a:defRPr/>
            </a:pPr>
            <a:endParaRPr lang="en-US" sz="1600" b="0" dirty="0">
              <a:solidFill>
                <a:srgbClr val="000000"/>
              </a:solidFill>
              <a:cs typeface="+mn-cs"/>
            </a:endParaRPr>
          </a:p>
        </p:txBody>
      </p:sp>
      <p:sp>
        <p:nvSpPr>
          <p:cNvPr id="22" name="Oval 21"/>
          <p:cNvSpPr/>
          <p:nvPr/>
        </p:nvSpPr>
        <p:spPr bwMode="auto">
          <a:xfrm>
            <a:off x="3465673" y="2507131"/>
            <a:ext cx="3165154" cy="3165154"/>
          </a:xfrm>
          <a:prstGeom prst="ellipse">
            <a:avLst/>
          </a:prstGeom>
          <a:solidFill>
            <a:srgbClr val="E2E2E3"/>
          </a:solidFill>
          <a:ln>
            <a:noFill/>
          </a:ln>
          <a:effectLst/>
          <a:extLst/>
        </p:spPr>
        <p:txBody>
          <a:bodyPr vert="horz" wrap="none" lIns="0" tIns="0" rIns="0" bIns="0" numCol="1" rtlCol="0" anchor="ctr" anchorCtr="0" compatLnSpc="1">
            <a:prstTxWarp prst="textNoShape">
              <a:avLst/>
            </a:prstTxWarp>
          </a:bodyPr>
          <a:lstStyle/>
          <a:p>
            <a:pPr marL="0" marR="0" indent="0" algn="ctr"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charset="0"/>
              <a:ea typeface="ＭＳ Ｐゴシック" charset="0"/>
            </a:endParaRPr>
          </a:p>
        </p:txBody>
      </p:sp>
      <p:sp>
        <p:nvSpPr>
          <p:cNvPr id="23" name="TextBox 22"/>
          <p:cNvSpPr txBox="1"/>
          <p:nvPr/>
        </p:nvSpPr>
        <p:spPr>
          <a:xfrm>
            <a:off x="3694713" y="3010005"/>
            <a:ext cx="2639079" cy="400110"/>
          </a:xfrm>
          <a:prstGeom prst="rect">
            <a:avLst/>
          </a:prstGeom>
          <a:noFill/>
        </p:spPr>
        <p:txBody>
          <a:bodyPr wrap="square" rtlCol="0">
            <a:spAutoFit/>
          </a:bodyPr>
          <a:lstStyle/>
          <a:p>
            <a:r>
              <a:rPr lang="en-US" sz="2000" kern="0" dirty="0" smtClean="0">
                <a:solidFill>
                  <a:srgbClr val="6D6E71"/>
                </a:solidFill>
                <a:latin typeface="Arial"/>
                <a:ea typeface="ＭＳ Ｐゴシック"/>
              </a:rPr>
              <a:t>Secondary market</a:t>
            </a:r>
            <a:endParaRPr lang="en-US" sz="2000" dirty="0">
              <a:solidFill>
                <a:srgbClr val="6D6E71"/>
              </a:solidFill>
            </a:endParaRPr>
          </a:p>
        </p:txBody>
      </p:sp>
      <p:sp>
        <p:nvSpPr>
          <p:cNvPr id="24" name="TextBox 23"/>
          <p:cNvSpPr txBox="1"/>
          <p:nvPr/>
        </p:nvSpPr>
        <p:spPr>
          <a:xfrm>
            <a:off x="2515615" y="3604194"/>
            <a:ext cx="2149266" cy="1155700"/>
          </a:xfrm>
          <a:prstGeom prst="rect">
            <a:avLst/>
          </a:prstGeom>
          <a:solidFill>
            <a:schemeClr val="accent2"/>
          </a:solidFill>
          <a:ln w="19050" cmpd="sng">
            <a:solidFill>
              <a:schemeClr val="accent3"/>
            </a:solidFill>
          </a:ln>
        </p:spPr>
        <p:txBody>
          <a:bodyPr wrap="square" rtlCol="0">
            <a:noAutofit/>
          </a:bodyPr>
          <a:lstStyle/>
          <a:p>
            <a:pPr lvl="0"/>
            <a:r>
              <a:rPr lang="en-US" sz="1400" dirty="0">
                <a:solidFill>
                  <a:srgbClr val="FFFFFF"/>
                </a:solidFill>
              </a:rPr>
              <a:t>Auction </a:t>
            </a:r>
            <a:r>
              <a:rPr lang="en-US" sz="1400" dirty="0" smtClean="0">
                <a:solidFill>
                  <a:srgbClr val="FFFFFF"/>
                </a:solidFill>
              </a:rPr>
              <a:t>market</a:t>
            </a:r>
            <a:r>
              <a:rPr lang="en-US" sz="1400" dirty="0">
                <a:solidFill>
                  <a:srgbClr val="FFFFFF"/>
                </a:solidFill>
              </a:rPr>
              <a:t/>
            </a:r>
            <a:br>
              <a:rPr lang="en-US" sz="1400" dirty="0">
                <a:solidFill>
                  <a:srgbClr val="FFFFFF"/>
                </a:solidFill>
              </a:rPr>
            </a:br>
            <a:r>
              <a:rPr lang="en-US" sz="1000" b="0" dirty="0">
                <a:solidFill>
                  <a:srgbClr val="FFFFFF"/>
                </a:solidFill>
              </a:rPr>
              <a:t>(such as the </a:t>
            </a:r>
            <a:r>
              <a:rPr lang="en-US" sz="1000" b="0" dirty="0" smtClean="0">
                <a:solidFill>
                  <a:srgbClr val="FFFFFF"/>
                </a:solidFill>
              </a:rPr>
              <a:t/>
            </a:r>
            <a:br>
              <a:rPr lang="en-US" sz="1000" b="0" dirty="0" smtClean="0">
                <a:solidFill>
                  <a:srgbClr val="FFFFFF"/>
                </a:solidFill>
              </a:rPr>
            </a:br>
            <a:r>
              <a:rPr lang="en-US" sz="1000" b="0" dirty="0" smtClean="0">
                <a:solidFill>
                  <a:srgbClr val="FFFFFF"/>
                </a:solidFill>
              </a:rPr>
              <a:t>New </a:t>
            </a:r>
            <a:r>
              <a:rPr lang="en-US" sz="1000" b="0" dirty="0">
                <a:solidFill>
                  <a:srgbClr val="FFFFFF"/>
                </a:solidFill>
              </a:rPr>
              <a:t>York Stock Exchange)</a:t>
            </a:r>
          </a:p>
          <a:p>
            <a:pPr lvl="0"/>
            <a:r>
              <a:rPr lang="en-US" sz="1000" b="0" dirty="0">
                <a:solidFill>
                  <a:srgbClr val="FFFFFF"/>
                </a:solidFill>
              </a:rPr>
              <a:t>Traders congregate together </a:t>
            </a:r>
            <a:r>
              <a:rPr lang="en-US" sz="1000" b="0" dirty="0" smtClean="0">
                <a:solidFill>
                  <a:srgbClr val="FFFFFF"/>
                </a:solidFill>
              </a:rPr>
              <a:t/>
            </a:r>
            <a:br>
              <a:rPr lang="en-US" sz="1000" b="0" dirty="0" smtClean="0">
                <a:solidFill>
                  <a:srgbClr val="FFFFFF"/>
                </a:solidFill>
              </a:rPr>
            </a:br>
            <a:r>
              <a:rPr lang="en-US" sz="1000" b="0" dirty="0" smtClean="0">
                <a:solidFill>
                  <a:srgbClr val="FFFFFF"/>
                </a:solidFill>
              </a:rPr>
              <a:t>on </a:t>
            </a:r>
            <a:r>
              <a:rPr lang="en-US" sz="1000" b="0" dirty="0">
                <a:solidFill>
                  <a:srgbClr val="FFFFFF"/>
                </a:solidFill>
              </a:rPr>
              <a:t>the same floor and announce bid and ask prices.</a:t>
            </a:r>
          </a:p>
        </p:txBody>
      </p:sp>
      <p:sp>
        <p:nvSpPr>
          <p:cNvPr id="25" name="TextBox 24"/>
          <p:cNvSpPr txBox="1"/>
          <p:nvPr/>
        </p:nvSpPr>
        <p:spPr>
          <a:xfrm>
            <a:off x="5251050" y="3604194"/>
            <a:ext cx="2149266" cy="1155700"/>
          </a:xfrm>
          <a:prstGeom prst="rect">
            <a:avLst/>
          </a:prstGeom>
          <a:solidFill>
            <a:schemeClr val="accent2"/>
          </a:solidFill>
          <a:ln w="19050" cmpd="sng">
            <a:solidFill>
              <a:schemeClr val="accent3"/>
            </a:solidFill>
          </a:ln>
        </p:spPr>
        <p:txBody>
          <a:bodyPr wrap="square" rtlCol="0">
            <a:noAutofit/>
          </a:bodyPr>
          <a:lstStyle/>
          <a:p>
            <a:pPr lvl="0"/>
            <a:r>
              <a:rPr lang="en-US" sz="1400" dirty="0">
                <a:solidFill>
                  <a:srgbClr val="FFFFFF"/>
                </a:solidFill>
              </a:rPr>
              <a:t>Dealer </a:t>
            </a:r>
            <a:r>
              <a:rPr lang="en-US" sz="1400" dirty="0" smtClean="0">
                <a:solidFill>
                  <a:srgbClr val="FFFFFF"/>
                </a:solidFill>
              </a:rPr>
              <a:t>market</a:t>
            </a:r>
            <a:r>
              <a:rPr lang="en-US" sz="1400" dirty="0">
                <a:solidFill>
                  <a:srgbClr val="FFFFFF"/>
                </a:solidFill>
              </a:rPr>
              <a:t/>
            </a:r>
            <a:br>
              <a:rPr lang="en-US" sz="1400" dirty="0">
                <a:solidFill>
                  <a:srgbClr val="FFFFFF"/>
                </a:solidFill>
              </a:rPr>
            </a:br>
            <a:r>
              <a:rPr lang="en-US" sz="1000" b="0" dirty="0">
                <a:solidFill>
                  <a:srgbClr val="FFFFFF"/>
                </a:solidFill>
              </a:rPr>
              <a:t>(such as NASDAQ)</a:t>
            </a:r>
          </a:p>
          <a:p>
            <a:pPr lvl="0"/>
            <a:r>
              <a:rPr lang="en-US" sz="1000" b="0" dirty="0">
                <a:solidFill>
                  <a:srgbClr val="FFFFFF"/>
                </a:solidFill>
              </a:rPr>
              <a:t>Trades are made through an electronic network between investors and buyers or sellers who are market makers.</a:t>
            </a:r>
          </a:p>
        </p:txBody>
      </p:sp>
    </p:spTree>
    <p:extLst>
      <p:ext uri="{BB962C8B-B14F-4D97-AF65-F5344CB8AC3E}">
        <p14:creationId xmlns:p14="http://schemas.microsoft.com/office/powerpoint/2010/main" val="389311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stocks behave</a:t>
            </a:r>
          </a:p>
        </p:txBody>
      </p:sp>
      <p:sp>
        <p:nvSpPr>
          <p:cNvPr id="4" name="Slide Number Placeholder 3"/>
          <p:cNvSpPr>
            <a:spLocks noGrp="1"/>
          </p:cNvSpPr>
          <p:nvPr>
            <p:ph type="sldNum" sz="quarter" idx="10"/>
          </p:nvPr>
        </p:nvSpPr>
        <p:spPr/>
        <p:txBody>
          <a:bodyPr/>
          <a:lstStyle/>
          <a:p>
            <a:pPr>
              <a:defRPr/>
            </a:pPr>
            <a:fld id="{03DFA5FD-FA81-1741-BE25-078F2E650128}" type="slidenum">
              <a:rPr lang="en-GB" smtClean="0"/>
              <a:pPr>
                <a:defRPr/>
              </a:pPr>
              <a:t>7</a:t>
            </a:fld>
            <a:endParaRPr lang="en-GB"/>
          </a:p>
        </p:txBody>
      </p:sp>
      <p:sp>
        <p:nvSpPr>
          <p:cNvPr id="5" name="Footer Placeholder 4"/>
          <p:cNvSpPr>
            <a:spLocks noGrp="1"/>
          </p:cNvSpPr>
          <p:nvPr>
            <p:ph type="ftr" sz="quarter" idx="11"/>
          </p:nvPr>
        </p:nvSpPr>
        <p:spPr/>
        <p:txBody>
          <a:bodyPr/>
          <a:lstStyle/>
          <a:p>
            <a:endParaRPr lang="en-US" dirty="0"/>
          </a:p>
        </p:txBody>
      </p:sp>
      <p:sp>
        <p:nvSpPr>
          <p:cNvPr id="6" name="Text Box 8"/>
          <p:cNvSpPr txBox="1">
            <a:spLocks noChangeArrowheads="1"/>
          </p:cNvSpPr>
          <p:nvPr/>
        </p:nvSpPr>
        <p:spPr bwMode="auto">
          <a:xfrm>
            <a:off x="458788" y="1236664"/>
            <a:ext cx="77660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marL="912813"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0" dirty="0">
                <a:solidFill>
                  <a:srgbClr val="000000"/>
                </a:solidFill>
                <a:cs typeface="+mn-cs"/>
              </a:rPr>
              <a:t>In any given year, the range of returns on stocks can be very wide. </a:t>
            </a:r>
          </a:p>
        </p:txBody>
      </p:sp>
      <p:pic>
        <p:nvPicPr>
          <p:cNvPr id="16" name="Picture 2"/>
          <p:cNvPicPr>
            <a:picLocks noGrp="1" noChangeAspect="1" noChangeArrowheads="1"/>
          </p:cNvPicPr>
          <p:nvPr>
            <p:ph idx="1"/>
          </p:nvPr>
        </p:nvPicPr>
        <p:blipFill rotWithShape="1">
          <a:blip r:embed="rId3" cstate="email">
            <a:extLst>
              <a:ext uri="{28A0092B-C50C-407E-A947-70E740481C1C}">
                <a14:useLocalDpi xmlns:a14="http://schemas.microsoft.com/office/drawing/2010/main" val="0"/>
              </a:ext>
            </a:extLst>
          </a:blip>
          <a:srcRect l="156"/>
          <a:stretch/>
        </p:blipFill>
        <p:spPr bwMode="auto">
          <a:xfrm>
            <a:off x="1961014" y="1898650"/>
            <a:ext cx="6145994" cy="4289425"/>
          </a:xfrm>
          <a:prstGeom prst="rect">
            <a:avLst/>
          </a:prstGeom>
          <a:noFill/>
          <a:ln w="9525">
            <a:solidFill>
              <a:srgbClr val="B6B6B8"/>
            </a:solidFill>
            <a:miter lim="800000"/>
            <a:headEnd/>
            <a:tailEnd/>
          </a:ln>
          <a:effectLst>
            <a:outerShdw blurRad="50800" dist="38100" dir="2700000" algn="ctr" rotWithShape="0">
              <a:schemeClr val="tx1">
                <a:alpha val="43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18525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100+ years of stock market investing</a:t>
            </a:r>
          </a:p>
        </p:txBody>
      </p:sp>
      <p:sp>
        <p:nvSpPr>
          <p:cNvPr id="4" name="Slide Number Placeholder 3"/>
          <p:cNvSpPr>
            <a:spLocks noGrp="1"/>
          </p:cNvSpPr>
          <p:nvPr>
            <p:ph type="sldNum" sz="quarter" idx="10"/>
          </p:nvPr>
        </p:nvSpPr>
        <p:spPr/>
        <p:txBody>
          <a:bodyPr/>
          <a:lstStyle/>
          <a:p>
            <a:pPr>
              <a:defRPr/>
            </a:pPr>
            <a:fld id="{03DFA5FD-FA81-1741-BE25-078F2E650128}" type="slidenum">
              <a:rPr lang="en-GB" smtClean="0"/>
              <a:pPr>
                <a:defRPr/>
              </a:pPr>
              <a:t>8</a:t>
            </a:fld>
            <a:endParaRPr lang="en-GB"/>
          </a:p>
        </p:txBody>
      </p:sp>
      <p:sp>
        <p:nvSpPr>
          <p:cNvPr id="5" name="Footer Placeholder 4"/>
          <p:cNvSpPr>
            <a:spLocks noGrp="1"/>
          </p:cNvSpPr>
          <p:nvPr>
            <p:ph type="ftr" sz="quarter" idx="11"/>
          </p:nvPr>
        </p:nvSpPr>
        <p:spPr/>
        <p:txBody>
          <a:bodyPr/>
          <a:lstStyle/>
          <a:p>
            <a:endParaRPr lang="en-US" dirty="0"/>
          </a:p>
        </p:txBody>
      </p:sp>
      <p:sp>
        <p:nvSpPr>
          <p:cNvPr id="6" name="Text Box 8"/>
          <p:cNvSpPr txBox="1">
            <a:spLocks noChangeArrowheads="1"/>
          </p:cNvSpPr>
          <p:nvPr/>
        </p:nvSpPr>
        <p:spPr bwMode="auto">
          <a:xfrm>
            <a:off x="458788" y="1236664"/>
            <a:ext cx="8118388"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marL="912813"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0" dirty="0">
                <a:solidFill>
                  <a:srgbClr val="000000"/>
                </a:solidFill>
                <a:cs typeface="+mn-cs"/>
              </a:rPr>
              <a:t>Stocks may be unpredictable in the short term, but have a definite pattern in the long term.</a:t>
            </a:r>
          </a:p>
          <a:p>
            <a:pPr>
              <a:defRPr/>
            </a:pPr>
            <a:endParaRPr lang="en-US" sz="1600" b="0" dirty="0">
              <a:solidFill>
                <a:srgbClr val="000000"/>
              </a:solidFill>
              <a:cs typeface="+mn-cs"/>
            </a:endParaRPr>
          </a:p>
        </p:txBody>
      </p:sp>
      <p:pic>
        <p:nvPicPr>
          <p:cNvPr id="8" name="Picture 2"/>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l="-1" t="537" r="545"/>
          <a:stretch/>
        </p:blipFill>
        <p:spPr bwMode="auto">
          <a:xfrm>
            <a:off x="1956218" y="1896625"/>
            <a:ext cx="6149975" cy="4266386"/>
          </a:xfrm>
          <a:prstGeom prst="rect">
            <a:avLst/>
          </a:prstGeom>
          <a:noFill/>
          <a:ln w="9525">
            <a:solidFill>
              <a:srgbClr val="B6B6B8"/>
            </a:solidFill>
            <a:miter lim="800000"/>
            <a:headEnd/>
            <a:tailEnd/>
          </a:ln>
          <a:effectLst>
            <a:outerShdw blurRad="50800" dist="38100" dir="2700000" algn="tl" rotWithShape="0">
              <a:schemeClr val="tx1">
                <a:alpha val="43000"/>
              </a:schemeClr>
            </a:outerShdw>
          </a:effectLst>
          <a:extLst>
            <a:ext uri="{909E8E84-426E-40DD-AFC4-6F175D3DCCD1}">
              <a14:hiddenFill xmlns:a14="http://schemas.microsoft.com/office/drawing/2010/main">
                <a:solidFill>
                  <a:schemeClr val="accent1"/>
                </a:solidFill>
              </a14:hiddenFill>
            </a:ext>
            <a:ext uri="{FAA26D3D-D897-4be2-8F04-BA451C77F1D7}">
              <ma14:placeholderFlag xmlns="" xmlns:ma14="http://schemas.microsoft.com/office/mac/drawingml/2011/main" val="1"/>
            </a:ext>
          </a:extLst>
        </p:spPr>
      </p:pic>
    </p:spTree>
    <p:extLst>
      <p:ext uri="{BB962C8B-B14F-4D97-AF65-F5344CB8AC3E}">
        <p14:creationId xmlns:p14="http://schemas.microsoft.com/office/powerpoint/2010/main" val="3593325984"/>
      </p:ext>
    </p:extLst>
  </p:cSld>
  <p:clrMapOvr>
    <a:masterClrMapping/>
  </p:clrMapOvr>
  <p:timing>
    <p:tnLst>
      <p:par>
        <p:cTn id="1" dur="indefinite" restart="never" nodeType="tmRoot"/>
      </p:par>
    </p:tnLst>
  </p:timing>
</p:sld>
</file>

<file path=ppt/theme/theme1.xml><?xml version="1.0" encoding="utf-8"?>
<a:theme xmlns:a="http://schemas.openxmlformats.org/drawingml/2006/main" name="JPMAM Print Template 0109">
  <a:themeElements>
    <a:clrScheme name="JPMAM Print Template 0109 1">
      <a:dk1>
        <a:srgbClr val="000000"/>
      </a:dk1>
      <a:lt1>
        <a:srgbClr val="FFFFFF"/>
      </a:lt1>
      <a:dk2>
        <a:srgbClr val="AB6100"/>
      </a:dk2>
      <a:lt2>
        <a:srgbClr val="D3D028"/>
      </a:lt2>
      <a:accent1>
        <a:srgbClr val="6D6E71"/>
      </a:accent1>
      <a:accent2>
        <a:srgbClr val="88ABD5"/>
      </a:accent2>
      <a:accent3>
        <a:srgbClr val="FFFFFF"/>
      </a:accent3>
      <a:accent4>
        <a:srgbClr val="000000"/>
      </a:accent4>
      <a:accent5>
        <a:srgbClr val="BABABB"/>
      </a:accent5>
      <a:accent6>
        <a:srgbClr val="7B9BC1"/>
      </a:accent6>
      <a:hlink>
        <a:srgbClr val="E8810D"/>
      </a:hlink>
      <a:folHlink>
        <a:srgbClr val="54301A"/>
      </a:folHlink>
    </a:clrScheme>
    <a:fontScheme name="JPMAM Print Template 0109">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ctr" defTabSz="912813" rtl="0" eaLnBrk="0" fontAlgn="base" latinLnBrk="0" hangingPunct="0">
          <a:lnSpc>
            <a:spcPct val="100000"/>
          </a:lnSpc>
          <a:spcBef>
            <a:spcPct val="50000"/>
          </a:spcBef>
          <a:spcAft>
            <a:spcPct val="0"/>
          </a:spcAft>
          <a:buClrTx/>
          <a:buSzTx/>
          <a:buFontTx/>
          <a:buNone/>
          <a:tabLst/>
          <a:defRPr kumimoji="0" lang="en-GB" sz="1100" b="1"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ctr" defTabSz="912813" rtl="0" eaLnBrk="0" fontAlgn="base" latinLnBrk="0" hangingPunct="0">
          <a:lnSpc>
            <a:spcPct val="100000"/>
          </a:lnSpc>
          <a:spcBef>
            <a:spcPct val="50000"/>
          </a:spcBef>
          <a:spcAft>
            <a:spcPct val="0"/>
          </a:spcAft>
          <a:buClrTx/>
          <a:buSzTx/>
          <a:buFontTx/>
          <a:buNone/>
          <a:tabLst/>
          <a:defRPr kumimoji="0" lang="en-GB" sz="1100" b="1"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JPMAM Print Template 0109 1">
        <a:dk1>
          <a:srgbClr val="000000"/>
        </a:dk1>
        <a:lt1>
          <a:srgbClr val="FFFFFF"/>
        </a:lt1>
        <a:dk2>
          <a:srgbClr val="AB6100"/>
        </a:dk2>
        <a:lt2>
          <a:srgbClr val="D3D028"/>
        </a:lt2>
        <a:accent1>
          <a:srgbClr val="6D6E71"/>
        </a:accent1>
        <a:accent2>
          <a:srgbClr val="88ABD5"/>
        </a:accent2>
        <a:accent3>
          <a:srgbClr val="FFFFFF"/>
        </a:accent3>
        <a:accent4>
          <a:srgbClr val="000000"/>
        </a:accent4>
        <a:accent5>
          <a:srgbClr val="BABABB"/>
        </a:accent5>
        <a:accent6>
          <a:srgbClr val="7B9BC1"/>
        </a:accent6>
        <a:hlink>
          <a:srgbClr val="E8810D"/>
        </a:hlink>
        <a:folHlink>
          <a:srgbClr val="54301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ection break">
  <a:themeElements>
    <a:clrScheme name="section break 1">
      <a:dk1>
        <a:srgbClr val="000000"/>
      </a:dk1>
      <a:lt1>
        <a:srgbClr val="FFFFFF"/>
      </a:lt1>
      <a:dk2>
        <a:srgbClr val="AB6100"/>
      </a:dk2>
      <a:lt2>
        <a:srgbClr val="D3D028"/>
      </a:lt2>
      <a:accent1>
        <a:srgbClr val="6D6E71"/>
      </a:accent1>
      <a:accent2>
        <a:srgbClr val="88ABD5"/>
      </a:accent2>
      <a:accent3>
        <a:srgbClr val="FFFFFF"/>
      </a:accent3>
      <a:accent4>
        <a:srgbClr val="000000"/>
      </a:accent4>
      <a:accent5>
        <a:srgbClr val="BABABB"/>
      </a:accent5>
      <a:accent6>
        <a:srgbClr val="7B9BC1"/>
      </a:accent6>
      <a:hlink>
        <a:srgbClr val="E8810D"/>
      </a:hlink>
      <a:folHlink>
        <a:srgbClr val="54301A"/>
      </a:folHlink>
    </a:clrScheme>
    <a:fontScheme name="section break">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ctr" defTabSz="912813" rtl="0" eaLnBrk="0" fontAlgn="base" latinLnBrk="0" hangingPunct="0">
          <a:lnSpc>
            <a:spcPct val="100000"/>
          </a:lnSpc>
          <a:spcBef>
            <a:spcPct val="50000"/>
          </a:spcBef>
          <a:spcAft>
            <a:spcPct val="0"/>
          </a:spcAft>
          <a:buClrTx/>
          <a:buSzTx/>
          <a:buFontTx/>
          <a:buNone/>
          <a:tabLst/>
          <a:defRPr kumimoji="0" lang="en-GB" sz="1100" b="1"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ctr" defTabSz="912813" rtl="0" eaLnBrk="0" fontAlgn="base" latinLnBrk="0" hangingPunct="0">
          <a:lnSpc>
            <a:spcPct val="100000"/>
          </a:lnSpc>
          <a:spcBef>
            <a:spcPct val="50000"/>
          </a:spcBef>
          <a:spcAft>
            <a:spcPct val="0"/>
          </a:spcAft>
          <a:buClrTx/>
          <a:buSzTx/>
          <a:buFontTx/>
          <a:buNone/>
          <a:tabLst/>
          <a:defRPr kumimoji="0" lang="en-GB" sz="1100" b="1"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section break 1">
        <a:dk1>
          <a:srgbClr val="000000"/>
        </a:dk1>
        <a:lt1>
          <a:srgbClr val="FFFFFF"/>
        </a:lt1>
        <a:dk2>
          <a:srgbClr val="AB6100"/>
        </a:dk2>
        <a:lt2>
          <a:srgbClr val="D3D028"/>
        </a:lt2>
        <a:accent1>
          <a:srgbClr val="6D6E71"/>
        </a:accent1>
        <a:accent2>
          <a:srgbClr val="88ABD5"/>
        </a:accent2>
        <a:accent3>
          <a:srgbClr val="FFFFFF"/>
        </a:accent3>
        <a:accent4>
          <a:srgbClr val="000000"/>
        </a:accent4>
        <a:accent5>
          <a:srgbClr val="BABABB"/>
        </a:accent5>
        <a:accent6>
          <a:srgbClr val="7B9BC1"/>
        </a:accent6>
        <a:hlink>
          <a:srgbClr val="E8810D"/>
        </a:hlink>
        <a:folHlink>
          <a:srgbClr val="54301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279c20c3caf3300dae6b438536eb8c56">
  <xsd:schema xmlns:xsd="http://www.w3.org/2001/XMLSchema" xmlns:p="http://schemas.microsoft.com/office/2006/metadata/properties" targetNamespace="http://schemas.microsoft.com/office/2006/metadata/properties" ma:root="true" ma:fieldsID="0d2e1ca116041f9e11471c52c4c9d60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5F06B6-0B2D-4BBE-B210-34259D71E4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658662DB-70E9-4ED5-BB78-5501C657F5A7}">
  <ds:schemaRefs>
    <ds:schemaRef ds:uri="http://purl.org/dc/elements/1.1/"/>
    <ds:schemaRef ds:uri="http://purl.org/dc/dcmitype/"/>
    <ds:schemaRef ds:uri="http://purl.org/dc/terms/"/>
    <ds:schemaRef ds:uri="http://schemas.microsoft.com/office/2006/documentManagement/types"/>
    <ds:schemaRef ds:uri="http://www.w3.org/XML/1998/namespace"/>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444243E9-9C3C-41F6-92C5-AE2A66A4B96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15778</TotalTime>
  <Words>3432</Words>
  <Application>Microsoft Office PowerPoint</Application>
  <PresentationFormat>自定义</PresentationFormat>
  <Paragraphs>221</Paragraphs>
  <Slides>18</Slides>
  <Notes>18</Notes>
  <HiddenSlides>0</HiddenSlides>
  <MMClips>0</MMClips>
  <ScaleCrop>false</ScaleCrop>
  <HeadingPairs>
    <vt:vector size="4" baseType="variant">
      <vt:variant>
        <vt:lpstr>主题</vt:lpstr>
      </vt:variant>
      <vt:variant>
        <vt:i4>3</vt:i4>
      </vt:variant>
      <vt:variant>
        <vt:lpstr>幻灯片标题</vt:lpstr>
      </vt:variant>
      <vt:variant>
        <vt:i4>18</vt:i4>
      </vt:variant>
    </vt:vector>
  </HeadingPairs>
  <TitlesOfParts>
    <vt:vector size="21" baseType="lpstr">
      <vt:lpstr>JPMAM Print Template 0109</vt:lpstr>
      <vt:lpstr>section break</vt:lpstr>
      <vt:lpstr>Default Theme</vt:lpstr>
      <vt:lpstr>PowerPoint 演示文稿</vt:lpstr>
      <vt:lpstr>Interconnected, ordered chaos</vt:lpstr>
      <vt:lpstr>The U.S. economic system</vt:lpstr>
      <vt:lpstr>Role of capital in growing the economy</vt:lpstr>
      <vt:lpstr>The benefits of the capital markets</vt:lpstr>
      <vt:lpstr>The equity markets</vt:lpstr>
      <vt:lpstr>The secondary market</vt:lpstr>
      <vt:lpstr>How stocks behave</vt:lpstr>
      <vt:lpstr>100+ years of stock market investing</vt:lpstr>
      <vt:lpstr>The bond markets</vt:lpstr>
      <vt:lpstr>Bond yields and returns</vt:lpstr>
      <vt:lpstr>Primary reasons for buying bonds</vt:lpstr>
      <vt:lpstr>How the fixed income sector behaves</vt:lpstr>
      <vt:lpstr>U.S. Treasury yields at historic lows</vt:lpstr>
      <vt:lpstr>Capital markets regulation</vt:lpstr>
      <vt:lpstr>Getting the most from the capital markets</vt:lpstr>
      <vt:lpstr>Disclosure</vt:lpstr>
      <vt:lpstr>声明：</vt:lpstr>
    </vt:vector>
  </TitlesOfParts>
  <Company>J.P. Morgan Chase &amp; Co.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 Company (Client) Name Date</dc:title>
  <dc:creator>I060031</dc:creator>
  <cp:lastModifiedBy>Microsoft</cp:lastModifiedBy>
  <cp:revision>670</cp:revision>
  <cp:lastPrinted>2013-04-15T19:09:02Z</cp:lastPrinted>
  <dcterms:created xsi:type="dcterms:W3CDTF">2009-01-07T16:34:32Z</dcterms:created>
  <dcterms:modified xsi:type="dcterms:W3CDTF">2018-01-05T05:24:42Z</dcterms:modified>
</cp:coreProperties>
</file>