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4462" r:id="rId7"/>
  </p:sldMasterIdLst>
  <p:notesMasterIdLst>
    <p:notesMasterId r:id="rId21"/>
  </p:notesMasterIdLst>
  <p:handoutMasterIdLst>
    <p:handoutMasterId r:id="rId22"/>
  </p:handoutMasterIdLst>
  <p:sldIdLst>
    <p:sldId id="268" r:id="rId8"/>
    <p:sldId id="273" r:id="rId9"/>
    <p:sldId id="297" r:id="rId10"/>
    <p:sldId id="276" r:id="rId11"/>
    <p:sldId id="277" r:id="rId12"/>
    <p:sldId id="280" r:id="rId13"/>
    <p:sldId id="286" r:id="rId14"/>
    <p:sldId id="289" r:id="rId15"/>
    <p:sldId id="292" r:id="rId16"/>
    <p:sldId id="283" r:id="rId17"/>
    <p:sldId id="296" r:id="rId18"/>
    <p:sldId id="290" r:id="rId19"/>
    <p:sldId id="298" r:id="rId20"/>
  </p:sldIdLst>
  <p:sldSz cx="9144000" cy="6858000" type="screen4x3"/>
  <p:notesSz cx="68834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60">
          <p15:clr>
            <a:srgbClr val="A4A3A4"/>
          </p15:clr>
        </p15:guide>
        <p15:guide id="2" orient="horz" pos="852">
          <p15:clr>
            <a:srgbClr val="A4A3A4"/>
          </p15:clr>
        </p15:guide>
        <p15:guide id="3" orient="horz" pos="1423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59">
          <p15:clr>
            <a:srgbClr val="A4A3A4"/>
          </p15:clr>
        </p15:guide>
        <p15:guide id="6" pos="921">
          <p15:clr>
            <a:srgbClr val="A4A3A4"/>
          </p15:clr>
        </p15:guide>
        <p15:guide id="7" pos="5540">
          <p15:clr>
            <a:srgbClr val="A4A3A4"/>
          </p15:clr>
        </p15:guide>
        <p15:guide id="8" pos="1115">
          <p15:clr>
            <a:srgbClr val="A4A3A4"/>
          </p15:clr>
        </p15:guide>
        <p15:guide id="9" pos="1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02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3" autoAdjust="0"/>
    <p:restoredTop sz="95618" autoAdjust="0"/>
  </p:normalViewPr>
  <p:slideViewPr>
    <p:cSldViewPr snapToGrid="0">
      <p:cViewPr varScale="1">
        <p:scale>
          <a:sx n="114" d="100"/>
          <a:sy n="114" d="100"/>
        </p:scale>
        <p:origin x="1860" y="114"/>
      </p:cViewPr>
      <p:guideLst>
        <p:guide orient="horz" pos="760"/>
        <p:guide orient="horz" pos="852"/>
        <p:guide orient="horz" pos="1423"/>
        <p:guide orient="horz" pos="4319"/>
        <p:guide pos="259"/>
        <p:guide pos="921"/>
        <p:guide pos="5540"/>
        <p:guide pos="1115"/>
        <p:guide pos="18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ußzeilenplatzhalter 5"/>
          <p:cNvSpPr>
            <a:spLocks/>
          </p:cNvSpPr>
          <p:nvPr/>
        </p:nvSpPr>
        <p:spPr bwMode="auto">
          <a:xfrm>
            <a:off x="415925" y="9593263"/>
            <a:ext cx="48783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90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7" name="Foliennummernplatzhalter 6"/>
          <p:cNvSpPr>
            <a:spLocks/>
          </p:cNvSpPr>
          <p:nvPr/>
        </p:nvSpPr>
        <p:spPr bwMode="auto">
          <a:xfrm>
            <a:off x="0" y="9593263"/>
            <a:ext cx="3794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42216C3F-1317-4773-9FCF-71E27E18B050}" type="slidenum">
              <a:rPr lang="de-DE" altLang="zh-CN" sz="900">
                <a:latin typeface="Calibri" pitchFamily="34" charset="0"/>
              </a:rPr>
              <a:pPr algn="ctr" eaLnBrk="1" hangingPunct="1"/>
              <a:t>‹#›</a:t>
            </a:fld>
            <a:endParaRPr lang="de-DE" altLang="zh-CN" sz="900">
              <a:latin typeface="Calibri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11163" y="9615488"/>
            <a:ext cx="59229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3" name="Picture 21" descr="WortMArke_1200dpi_0,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9690100"/>
            <a:ext cx="8683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74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705350"/>
            <a:ext cx="50292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Erste Ebene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15925" y="9593263"/>
            <a:ext cx="4878388" cy="3127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9 pt CorpoS Regular | Abteilung | Datum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9593263"/>
            <a:ext cx="379413" cy="3127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fld id="{83D06B66-8C76-4939-BAC1-F00FFB3D65DD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411163" y="9615488"/>
            <a:ext cx="59229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5" name="Picture 13" descr="WortMArke_1200dpi_0,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9690100"/>
            <a:ext cx="8683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609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E43D77-02B8-460F-BEDB-DC71FA0786D1}" type="slidenum">
              <a:rPr lang="de-DE" altLang="zh-CN">
                <a:latin typeface="Calibri" pitchFamily="34" charset="0"/>
              </a:rPr>
              <a:pPr eaLnBrk="1" hangingPunct="1"/>
              <a:t>1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51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1A43FA-829F-485C-BA72-62719EDD28C4}" type="slidenum">
              <a:rPr lang="de-DE" altLang="zh-CN">
                <a:latin typeface="Calibri" pitchFamily="34" charset="0"/>
              </a:rPr>
              <a:pPr eaLnBrk="1" hangingPunct="1"/>
              <a:t>10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5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1A4157-AD55-4AE6-ADA4-0B74FDB543FD}" type="slidenum">
              <a:rPr lang="de-DE" altLang="zh-CN">
                <a:latin typeface="Calibri" pitchFamily="34" charset="0"/>
              </a:rPr>
              <a:pPr eaLnBrk="1" hangingPunct="1"/>
              <a:t>11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5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C3447E-0FCE-4DB8-BFE5-6FB058C040D0}" type="slidenum">
              <a:rPr lang="de-DE" altLang="zh-CN">
                <a:latin typeface="Calibri" pitchFamily="34" charset="0"/>
              </a:rPr>
              <a:pPr eaLnBrk="1" hangingPunct="1"/>
              <a:t>12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1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26730" y="742612"/>
            <a:ext cx="4429942" cy="3714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BA7306-E5D7-41FA-8F85-FF59569C7FFD}" type="slidenum">
              <a:rPr lang="de-DE" altLang="zh-CN">
                <a:latin typeface="Calibri" pitchFamily="34" charset="0"/>
              </a:rPr>
              <a:pPr eaLnBrk="1" hangingPunct="1"/>
              <a:t>2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0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140B70-2EAF-4967-9B90-EF4A2CCC208F}" type="slidenum">
              <a:rPr lang="de-DE" altLang="zh-CN">
                <a:latin typeface="Calibri" pitchFamily="34" charset="0"/>
              </a:rPr>
              <a:pPr eaLnBrk="1" hangingPunct="1"/>
              <a:t>3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F1C797-60A5-41E6-BD02-B667FFE900EB}" type="slidenum">
              <a:rPr lang="de-DE" altLang="zh-CN">
                <a:latin typeface="Calibri" pitchFamily="34" charset="0"/>
              </a:rPr>
              <a:pPr eaLnBrk="1" hangingPunct="1"/>
              <a:t>4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36CF5F-1678-48E9-BECA-9AAF4BADE424}" type="slidenum">
              <a:rPr lang="de-DE" altLang="zh-CN">
                <a:latin typeface="Calibri" pitchFamily="34" charset="0"/>
              </a:rPr>
              <a:pPr eaLnBrk="1" hangingPunct="1"/>
              <a:t>5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4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34B208-D7BC-461E-8172-6C72985C9254}" type="slidenum">
              <a:rPr lang="de-DE" altLang="zh-CN">
                <a:latin typeface="Calibri" pitchFamily="34" charset="0"/>
              </a:rPr>
              <a:pPr eaLnBrk="1" hangingPunct="1"/>
              <a:t>6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5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52BB9D-CC05-430E-9408-C3322C16EB21}" type="slidenum">
              <a:rPr lang="de-DE" altLang="zh-CN">
                <a:latin typeface="Calibri" pitchFamily="34" charset="0"/>
              </a:rPr>
              <a:pPr eaLnBrk="1" hangingPunct="1"/>
              <a:t>7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0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CAA246-6190-4D12-9DFE-EF472F086D1A}" type="slidenum">
              <a:rPr lang="de-DE" altLang="zh-CN">
                <a:latin typeface="Calibri" pitchFamily="34" charset="0"/>
              </a:rPr>
              <a:pPr eaLnBrk="1" hangingPunct="1"/>
              <a:t>8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3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Titel der Präsentation in 9 pt CorpoS Regular | Abteilung | Datum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D1976F-DA70-449A-867E-EB5A0EA081C8}" type="slidenum">
              <a:rPr lang="de-DE" altLang="zh-CN">
                <a:latin typeface="Calibri" pitchFamily="34" charset="0"/>
              </a:rPr>
              <a:pPr eaLnBrk="1" hangingPunct="1"/>
              <a:t>9</a:t>
            </a:fld>
            <a:endParaRPr lang="de-DE" altLang="zh-CN">
              <a:latin typeface="Calibri" pitchFamily="34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78025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5414648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30762-AEE9-4D19-90B7-F5F58C19ED4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839C9-7D8E-4D29-88F5-7560D2D1821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373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D3B33-4F68-40C5-A36A-07D5CB1CC057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45BFC-EEA8-4DB8-A3A2-DB7C96261B0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0785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C8326-56D9-43CC-9A53-D3D1808D3AE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3271A-8584-437F-B61E-B2BB051E72B5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2525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8348662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8348662" cy="2408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88" y="3981450"/>
            <a:ext cx="834866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97F5B-0E57-4F41-BF7C-6DD1787BF0A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ED39A-691E-4A4F-BD90-9534EBD5D7B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86901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35163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45996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DCB8E-BDBA-418C-92FD-A81E09F4C65F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DB1A2-0562-44F8-8AB0-825F4F3409A5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23297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0F92A-6BB4-44F9-948D-058D788E7D6B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6B398-EB47-4F76-9536-2E1C89D3351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244540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9846F-D389-4D8C-AC71-9D5CFCCE2D17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1780E-A70D-4A27-999D-20C0B1EF4E8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7690366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C88CD-41FA-4AFE-919D-2D47223A8F8F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C8D7C-FADC-4A8D-BF5C-D88E7C5E1A8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8901481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17A92-C6AC-4FAD-A0D6-1467DD54A28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AEE75-073D-4511-B633-0713E63B842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48849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8C5BD-A34F-4436-8B7F-9A648BDC4C33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631B6-814A-47E9-8DB9-C791C8F5FD0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80756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0A0DC-C331-45B2-9703-6B6B3ABAEB5B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AB1EB-7620-4AA6-A9BD-CC26F513A0B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57820631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84D23-6EBB-4A45-B973-C903F4F3F9A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D018D-5935-4FF8-A2BA-EB18293C824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6416282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25183-94AC-457A-836C-A0A0210BFBD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37958-A736-440F-8616-58FB42E71D1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721623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98917-FB95-43C3-B78C-972B511FA90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82F17-4BA4-420F-BC8D-E052A50E57A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3269192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1220D-EA94-4639-AC91-6AA525770E30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4FD19-68E0-428E-AB5B-C875F58B591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6151317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35163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844011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32E3B-4A37-45EA-9207-D89D973E30A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0FFE6-4419-4E7C-BAB8-AE4706A129A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9556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78194-095C-4CA2-9E31-A0167891E2A3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59CD1-843F-4CBB-B645-E4C35A98195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50150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F616E-FF8D-4BFA-81D7-54F2A171083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53D77-EA3A-4967-8DD8-48183BC6E7D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84113613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D6E5B-D28F-4F44-9789-9CBC17A52464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03491-584C-4F64-8560-CE55E12D71E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210230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4D655-16B3-40C0-896B-371618771E4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3A1BA-5CE4-4EA2-A941-274E21B4B20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80609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34397-73A5-4141-ACE6-65944EDE6727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D3FB8-3C85-406A-82DF-93D56B4B9FE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8671358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4E97-AF3D-44C7-B904-6684129D0820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919BC-BCF1-4848-B9B6-6FAD404FC59E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4346785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D15C0-48D9-4F3A-B6CD-08AE7AE19BA4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4302B-2FE7-4AD9-9662-6FDF48AA7D8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585059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C2E51-B4BE-48BB-89BD-825BE1550FF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C5FF3-1757-4626-AB60-6D98BE28F4CE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9479264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EE1CB-0C48-4296-817E-933154129D4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80D11-41C6-4F89-B30E-AEA61E6B616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71892958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FADC4-FC17-414C-9116-15EDE38B6CF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211AB-2D8C-4CB0-9CD6-66432AC0F2D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59914392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35163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222548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63A80-9079-45D9-AF06-D50C7381F13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D62B-8043-4187-8AAF-6C1B7338605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245362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00FA3-8484-43C8-BB89-11032CEB48D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89B31-2E6E-4F43-B84B-49F0C5C2978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5904278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CBF1F-8D43-48A2-B44E-74B4A35F6583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BB73-1AA6-4E80-B569-0A7312B8F2CA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692467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36FA8-E0B9-4CB5-8696-E06F750CF8F1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C510A-AC60-46BD-A842-F360337910E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474577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94D59-7F6A-42C0-9891-0F35B5F1FC8E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F96F9-834B-4322-ACF7-831E39AB70A5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6239203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A1CC0-F4BE-414C-8C78-DA1CB6FE921F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6214F-3CFB-4197-9753-25136C2485C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51926655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21E0B-FB67-4C77-98AC-F5122108FBF2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E7934-4CD3-46B7-89CE-644524E18F6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58307624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D4F14-0052-4BD0-9AD5-0C3C52D1AC0D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4C6DB-FA42-4EB5-A191-6EDE0B36BDC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61888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4382-17B6-476F-BDB1-2313104DE541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016B-D38E-4DA2-A38D-CF29315C07C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956827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72CD5-2213-4F9B-9875-239A5EB93AB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1044F-9E79-45DF-B283-DCFE678BF1A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3260236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43191-8E86-49C4-8C0D-B2BE1C8E82F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F583-C4BB-409C-ACD4-3BC239CEC4E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97896247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35163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736555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743A-7DEC-498F-9A8C-B1A0142DCBBF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CA62D-A9D0-4F17-A167-32AA63CC70A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1061820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467AD-7481-4A31-8550-95AED5DF80E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F9FC-D81C-47F6-9E9F-52B6A23791E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4274873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05C98-BEA5-49F3-AE6E-AAA1A0ACC049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40C92-4A26-4E49-A6D7-8BFC163CD42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176733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D6D23-4A78-4918-BFCD-BB50D82AC15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8BA41-1E72-411C-9193-08088BA9DDE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55480912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45DFA-4AD6-4143-B03A-3DA6F05115E7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37820-43D8-461A-B12E-54394820612E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8857907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6C835-DC95-47E7-9C61-8DE9A0623122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9DA48-ECE6-4083-8782-B887B1E05A7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5426719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895DC-10E9-43DD-A1BA-E52473D5CB9D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E1CF1-9A5F-48E1-BD49-03BCB64F27F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0029226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27397-B6A0-4926-9E78-9CFA53151FCF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15D7D-6451-4C6F-A656-BD45937C361A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9196754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D0C22-9190-4784-8351-DFA7C2ABF61E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169CE-5F9B-4BCC-A817-D0B66F14A17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4647708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58237-D6DF-4280-8058-8BFFCADEFDE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9BEE0-937A-4038-8D22-55FC6E17657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0751990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03330-19B6-4E42-BB9E-09CDE809AF7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92267-B24A-4B14-9C5C-220B800AE11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03976614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69888"/>
            <a:ext cx="8205788" cy="1258887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935163"/>
            <a:ext cx="8205788" cy="33750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575299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20303-93C1-411B-926C-F99D33EFF891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2C832-014C-4F04-A25E-31B1698D820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224150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4A15A-A166-4CEF-A55E-AEEBE55CC448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20ACF-927B-4FE1-A4DD-AB3920F3157A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714947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60CF3-597C-4BAF-A4BB-899D17C6DC84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0FA03-A6B3-4F52-9ED1-7B912EDCF553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50823155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34C70-F0CE-4C30-87E7-BFEBA0230CBA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1424F-EE07-446A-B946-EFD893594EB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1086849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626DB-2B15-460C-A29B-7C708A400C4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B85E5-9A00-4C86-8001-6E30CE20EFA0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3444684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3D11-8E5D-4BA9-B736-1238BB90719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3A02B-06CF-48CB-98B2-F4844AFAE50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6050052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CF214-839A-41A6-ACD4-8EACE553A070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1C212-DA1C-423A-9F8A-9A214B0C3FD3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9380571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39570-6598-463A-8B52-888C6E15B2F3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63EE6-E8FE-4DBB-8B67-ADE1691FE62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54085006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B9CF0-8EC0-4719-83E8-1D5E0E1A859A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4C395-10F5-4B8B-A4A4-3D001806915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2100126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B0234-94AD-4AD3-ADD8-370A02D8945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0E2B4-4C1D-4805-8B65-8C4B2180BA3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79877199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E66B4-2692-41C3-9451-64CE199166DE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946DC-3869-45F0-9069-F0E9D6791815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3372588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algn="ctr" defTabSz="102408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95FE-738A-4F4D-AD26-BC296392EB3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3BE06-DCD0-49A6-876D-2E56875C323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8100995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39493-7AEE-4DEB-B116-CF933253E2C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B0A1B-2D88-4387-93C5-C02E4E9C4D31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402887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40261-8F50-4CC9-AE34-21513383604B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37977-9EB8-4E47-95C8-10BE94D5470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1797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19DB6E8C-6633-4B90-BF43-A8B8AEF33F2D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Support-Guide Werkstatteinrichtungen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E76F3FA8-9FF7-4B18-BAF5-0C022F3F60C0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4" descr="WortMArke_1200dpi_0,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5"/>
          <p:cNvSpPr txBox="1">
            <a:spLocks noChangeArrowheads="1"/>
          </p:cNvSpPr>
          <p:nvPr userDrawn="1"/>
        </p:nvSpPr>
        <p:spPr bwMode="auto">
          <a:xfrm>
            <a:off x="7256463" y="142875"/>
            <a:ext cx="14874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latin typeface="CorpoS" pitchFamily="2" charset="0"/>
              </a:rPr>
              <a:t>Global Service &amp; Parts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2960688" indent="-85725" algn="l" rtl="0" fontAlgn="base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3417888" indent="-85725" algn="l" rtl="0" fontAlgn="base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875088" indent="-85725" algn="l" rtl="0" fontAlgn="base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4332288" indent="-85725" algn="l" rtl="0" fontAlgn="base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233C0E5A-550A-454D-A2A9-F6E225949636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3408EA95-2C6C-4F16-870C-759E2E71F5B7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9" descr="02_MB_Powerpoint_Stempel_Draft_1011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71438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2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798F8CF6-A1E2-40DB-B4E2-8955E3F4B1F9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D358E4CA-7C5E-42DF-AAD4-15897D181E13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9" descr="06_MB_Powerpoint_Stempel_Vertraulich_2411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71438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1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6CC9A9B0-E2B3-4C0A-9A5A-656E683A8DCC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20670E19-C539-4728-883B-8E553EE7D6A0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9" descr="04_MB_Powerpoint_Stempel_Geheim_1011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71438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0F6DA7D9-4CEC-479E-86C5-882881483B19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A2D1D80D-C5C1-43CF-9405-56F8CEC25CAF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9" descr="02_MB_Powerpoint_Stempel_Draft_1011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71438"/>
            <a:ext cx="187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06_MB_Powerpoint_Stempel_Vertraulich_2411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71438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2" descr="WortMArke_1200dpi_0,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83486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20813"/>
            <a:ext cx="8348662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34013" y="6548438"/>
            <a:ext cx="7667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8B7A9D12-1140-41AE-B15B-F8F0CEDD9185}" type="datetime1">
              <a:rPr lang="de-DE" altLang="zh-CN"/>
              <a:pPr/>
              <a:t>06.12.2018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48438"/>
            <a:ext cx="4894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 in CorpoS Regular 9pt | Abteilung | Datum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" y="6548438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ea typeface="宋体" charset="-122"/>
              </a:defRPr>
            </a:lvl1pPr>
          </a:lstStyle>
          <a:p>
            <a:fld id="{91E46216-2124-4228-BA7A-152D7B26A389}" type="slidenum">
              <a:rPr lang="de-DE" altLang="zh-CN"/>
              <a:pPr/>
              <a:t>‹#›</a:t>
            </a:fld>
            <a:endParaRPr lang="de-DE" altLang="zh-CN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551613"/>
            <a:ext cx="83486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9" descr="02_MB_Powerpoint_Stempel_Draft_1011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71438"/>
            <a:ext cx="187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04_MB_Powerpoint_Stempel_Geheim_1011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71438"/>
            <a:ext cx="187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2" descr="WortMArke_1200dpi_0,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6650038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</a:pPr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  <p:sldLayoutId id="2147484474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636963"/>
            <a:ext cx="8348663" cy="1881187"/>
          </a:xfrm>
          <a:noFill/>
        </p:spPr>
        <p:txBody>
          <a:bodyPr/>
          <a:lstStyle/>
          <a:p>
            <a:pPr>
              <a:lnSpc>
                <a:spcPts val="5000"/>
              </a:lnSpc>
            </a:pPr>
            <a:r>
              <a:rPr lang="de-DE" altLang="de-DE" sz="3500" dirty="0" smtClean="0"/>
              <a:t>Support Guide for Searching in the Workshop Equipment Database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1163" y="5824538"/>
            <a:ext cx="5038725" cy="769937"/>
          </a:xfrm>
          <a:noFill/>
        </p:spPr>
        <p:txBody>
          <a:bodyPr/>
          <a:lstStyle/>
          <a:p>
            <a:pPr marL="3175" lvl="2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de-DE" altLang="de-DE" smtClean="0"/>
              <a:t>GSP</a:t>
            </a:r>
          </a:p>
          <a:p>
            <a:pPr marL="3175" lvl="2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de-DE" altLang="de-DE" smtClean="0"/>
              <a:t>08/2013</a:t>
            </a:r>
          </a:p>
        </p:txBody>
      </p:sp>
      <p:pic>
        <p:nvPicPr>
          <p:cNvPr id="13316" name="Picture 11" descr="GOTIS_Startbild 6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"/>
          <a:stretch>
            <a:fillRect/>
          </a:stretch>
        </p:blipFill>
        <p:spPr bwMode="auto">
          <a:xfrm>
            <a:off x="-158750" y="-31750"/>
            <a:ext cx="973455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6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49078E-54EC-43B4-AC25-0B700882EE76}" type="slidenum">
              <a:rPr lang="de-DE" altLang="de-DE">
                <a:latin typeface="CorpoS" pitchFamily="2" charset="0"/>
              </a:rPr>
              <a:pPr eaLnBrk="1" hangingPunct="1"/>
              <a:t>10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Adding products to the watchlist</a:t>
            </a: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5483225" y="3109913"/>
            <a:ext cx="141288" cy="1365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  <p:pic>
        <p:nvPicPr>
          <p:cNvPr id="22534" name="Picture 14" descr="A:\05_Anlaufmanagement_WA\04_Steuerung Kommunikation\08_SWZ_PDB_GOTIS\03_WE-DB\WEDB-Hilfestellung\en_screen Seite 10 Merkli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150938"/>
            <a:ext cx="6572250" cy="4911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252413" y="2757488"/>
            <a:ext cx="1150937" cy="481012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grpSp>
        <p:nvGrpSpPr>
          <p:cNvPr id="251923" name="Group 19"/>
          <p:cNvGrpSpPr>
            <a:grpSpLocks/>
          </p:cNvGrpSpPr>
          <p:nvPr/>
        </p:nvGrpSpPr>
        <p:grpSpPr bwMode="auto">
          <a:xfrm>
            <a:off x="4329113" y="2301875"/>
            <a:ext cx="1798637" cy="1778000"/>
            <a:chOff x="2502" y="1397"/>
            <a:chExt cx="1133" cy="1047"/>
          </a:xfrm>
        </p:grpSpPr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502" y="1397"/>
              <a:ext cx="1133" cy="3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de-DE" altLang="de-DE" sz="1400">
                  <a:solidFill>
                    <a:srgbClr val="666666"/>
                  </a:solidFill>
                  <a:latin typeface="CorpoS" pitchFamily="2" charset="0"/>
                </a:rPr>
                <a:t>Add your product to the watchlist</a:t>
              </a: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>
              <a:off x="3142" y="1727"/>
              <a:ext cx="101" cy="71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4011613" y="1227138"/>
            <a:ext cx="763587" cy="117475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Rechteck 1"/>
          <p:cNvSpPr/>
          <p:nvPr/>
        </p:nvSpPr>
        <p:spPr>
          <a:xfrm>
            <a:off x="5241925" y="4079875"/>
            <a:ext cx="117475" cy="18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orpoS" pitchFamily="2" charset="0"/>
            </a:endParaRPr>
          </a:p>
        </p:txBody>
      </p:sp>
      <p:sp>
        <p:nvSpPr>
          <p:cNvPr id="251913" name="AutoShape 9"/>
          <p:cNvSpPr>
            <a:spLocks/>
          </p:cNvSpPr>
          <p:nvPr/>
        </p:nvSpPr>
        <p:spPr bwMode="auto">
          <a:xfrm>
            <a:off x="7043738" y="2051050"/>
            <a:ext cx="1751012" cy="1819275"/>
          </a:xfrm>
          <a:prstGeom prst="accentBorderCallout1">
            <a:avLst>
              <a:gd name="adj1" fmla="val 5731"/>
              <a:gd name="adj2" fmla="val -4352"/>
              <a:gd name="adj3" fmla="val -36977"/>
              <a:gd name="adj4" fmla="val -130704"/>
            </a:avLst>
          </a:prstGeom>
          <a:noFill/>
          <a:ln w="158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Clicking on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"Watchlist"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 displays an overview of the products you have selected. You can subsequently create a form to request a quotation. </a:t>
            </a:r>
          </a:p>
        </p:txBody>
      </p:sp>
      <p:cxnSp>
        <p:nvCxnSpPr>
          <p:cNvPr id="4" name="Gerade Verbindung 3"/>
          <p:cNvCxnSpPr/>
          <p:nvPr/>
        </p:nvCxnSpPr>
        <p:spPr>
          <a:xfrm flipH="1" flipV="1">
            <a:off x="4775200" y="1344613"/>
            <a:ext cx="525463" cy="9572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 animBg="1"/>
      <p:bldP spid="251914" grpId="0" animBg="1"/>
      <p:bldP spid="2519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293F81-683F-47FB-91D0-3E6F037C4A6A}" type="slidenum">
              <a:rPr lang="de-DE" altLang="de-DE">
                <a:latin typeface="CorpoS" pitchFamily="2" charset="0"/>
              </a:rPr>
              <a:pPr eaLnBrk="1" hangingPunct="1"/>
              <a:t>11</a:t>
            </a:fld>
            <a:endParaRPr lang="de-DE" altLang="de-DE">
              <a:latin typeface="CorpoS" pitchFamily="2" charset="0"/>
            </a:endParaRPr>
          </a:p>
        </p:txBody>
      </p:sp>
      <p:pic>
        <p:nvPicPr>
          <p:cNvPr id="30723" name="Picture 10" descr="erweitert_Suche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12663" b="7187"/>
          <a:stretch>
            <a:fillRect/>
          </a:stretch>
        </p:blipFill>
        <p:spPr bwMode="auto">
          <a:xfrm>
            <a:off x="569913" y="1206500"/>
            <a:ext cx="51768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Search function for workshop objects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4819650" y="2133600"/>
            <a:ext cx="403225" cy="144463"/>
          </a:xfrm>
          <a:prstGeom prst="rect">
            <a:avLst/>
          </a:prstGeom>
          <a:noFill/>
          <a:ln w="15875">
            <a:solidFill>
              <a:srgbClr val="9F00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87748" name="AutoShape 4"/>
          <p:cNvSpPr>
            <a:spLocks/>
          </p:cNvSpPr>
          <p:nvPr/>
        </p:nvSpPr>
        <p:spPr bwMode="auto">
          <a:xfrm>
            <a:off x="5673725" y="4364038"/>
            <a:ext cx="2128838" cy="709612"/>
          </a:xfrm>
          <a:prstGeom prst="accentBorderCallout1">
            <a:avLst>
              <a:gd name="adj1" fmla="val 12181"/>
              <a:gd name="adj2" fmla="val -3579"/>
              <a:gd name="adj3" fmla="val -36889"/>
              <a:gd name="adj4" fmla="val -17898"/>
            </a:avLst>
          </a:prstGeom>
          <a:solidFill>
            <a:schemeClr val="bg1"/>
          </a:solidFill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You can also specify your search by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"Vehicle type"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 and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"Brand"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.</a:t>
            </a:r>
          </a:p>
        </p:txBody>
      </p:sp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1249363" y="2836863"/>
            <a:ext cx="4010025" cy="2093912"/>
          </a:xfrm>
          <a:prstGeom prst="rect">
            <a:avLst/>
          </a:prstGeom>
          <a:noFill/>
          <a:ln w="15875">
            <a:solidFill>
              <a:srgbClr val="9F00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072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nimBg="1"/>
      <p:bldP spid="287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08E376-0CD2-4561-92E0-C6D6AF2B15B0}" type="slidenum">
              <a:rPr lang="de-DE" altLang="de-DE">
                <a:latin typeface="CorpoS" pitchFamily="2" charset="0"/>
              </a:rPr>
              <a:pPr eaLnBrk="1" hangingPunct="1"/>
              <a:t>12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Contact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93688" y="1293813"/>
            <a:ext cx="66992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>
                <a:solidFill>
                  <a:srgbClr val="666666"/>
                </a:solidFill>
                <a:latin typeface="CorpoS" pitchFamily="2" charset="0"/>
              </a:rPr>
              <a:t>If you have any further questions about the GOTIS information platform or its products, please contact the following</a:t>
            </a:r>
            <a:br>
              <a:rPr lang="de-DE" altLang="de-DE">
                <a:solidFill>
                  <a:srgbClr val="666666"/>
                </a:solidFill>
                <a:latin typeface="CorpoS" pitchFamily="2" charset="0"/>
              </a:rPr>
            </a:br>
            <a:r>
              <a:rPr lang="de-DE" altLang="de-DE">
                <a:solidFill>
                  <a:srgbClr val="666666"/>
                </a:solidFill>
                <a:latin typeface="CorpoS" pitchFamily="2" charset="0"/>
              </a:rPr>
              <a:t>e-mail address:</a:t>
            </a:r>
          </a:p>
          <a:p>
            <a:pPr eaLnBrk="1" hangingPunct="1">
              <a:spcBef>
                <a:spcPct val="50000"/>
              </a:spcBef>
            </a:pPr>
            <a:endParaRPr lang="de-DE" altLang="de-DE">
              <a:solidFill>
                <a:srgbClr val="666666"/>
              </a:solidFill>
              <a:latin typeface="CorpoS" pitchFamily="2" charset="0"/>
            </a:endParaRPr>
          </a:p>
          <a:p>
            <a:pPr eaLnBrk="1" hangingPunct="1"/>
            <a:r>
              <a:rPr lang="de-DE" altLang="de-DE" b="1">
                <a:solidFill>
                  <a:srgbClr val="666666"/>
                </a:solidFill>
                <a:latin typeface="CorpoS" pitchFamily="2" charset="0"/>
              </a:rPr>
              <a:t>gotis.kontakt@daimler.com</a:t>
            </a:r>
          </a:p>
          <a:p>
            <a:pPr eaLnBrk="1" hangingPunct="1"/>
            <a:endParaRPr lang="de-DE" altLang="de-DE" b="1">
              <a:solidFill>
                <a:srgbClr val="666666"/>
              </a:solidFill>
              <a:latin typeface="CorpoS" pitchFamily="2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defTabSz="1023863">
              <a:lnSpc>
                <a:spcPct val="150000"/>
              </a:lnSpc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74750"/>
            <a:ext cx="703421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D295BE-E9BA-471A-AEF8-DEE904455BFF}" type="slidenum">
              <a:rPr lang="de-DE" altLang="de-DE">
                <a:latin typeface="CorpoS" pitchFamily="2" charset="0"/>
              </a:rPr>
              <a:pPr eaLnBrk="1" hangingPunct="1"/>
              <a:t>2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GOTIS homepage</a:t>
            </a:r>
          </a:p>
        </p:txBody>
      </p:sp>
      <p:sp>
        <p:nvSpPr>
          <p:cNvPr id="14342" name="AutoShape 9"/>
          <p:cNvSpPr>
            <a:spLocks/>
          </p:cNvSpPr>
          <p:nvPr/>
        </p:nvSpPr>
        <p:spPr bwMode="auto">
          <a:xfrm>
            <a:off x="6650038" y="3975100"/>
            <a:ext cx="2144712" cy="2443163"/>
          </a:xfrm>
          <a:prstGeom prst="accentBorderCallout1">
            <a:avLst>
              <a:gd name="adj1" fmla="val 4681"/>
              <a:gd name="adj2" fmla="val -3551"/>
              <a:gd name="adj3" fmla="val 48148"/>
              <a:gd name="adj4" fmla="val -26426"/>
            </a:avLst>
          </a:prstGeom>
          <a:solidFill>
            <a:schemeClr val="bg1"/>
          </a:solidFill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The GOTIS homepage provides general information about the platform as well as about workshop equipment and Mercedes-Benz special tools.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 </a:t>
            </a:r>
          </a:p>
          <a:p>
            <a:pPr eaLnBrk="1" hangingPunct="1"/>
            <a:endParaRPr lang="de-DE" altLang="de-DE" sz="1400" b="1">
              <a:solidFill>
                <a:srgbClr val="666666"/>
              </a:solidFill>
              <a:latin typeface="CorpoS" pitchFamily="2" charset="0"/>
            </a:endParaRPr>
          </a:p>
          <a:p>
            <a:pPr eaLnBrk="1" hangingPunct="1"/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Please note that GOTIS is not an ordering platform.</a:t>
            </a:r>
            <a:endParaRPr lang="de-DE" altLang="de-DE" sz="1500" b="1">
              <a:solidFill>
                <a:srgbClr val="666666"/>
              </a:solidFill>
              <a:latin typeface="CorpoS" pitchFamily="2" charset="0"/>
            </a:endParaRP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1625600" y="3471863"/>
            <a:ext cx="4456113" cy="22987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  <p:transition advTm="17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139825"/>
            <a:ext cx="706913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A4B4B7-07AA-4BD2-8582-85A4723F856B}" type="slidenum">
              <a:rPr lang="de-DE" altLang="de-DE">
                <a:latin typeface="CorpoS" pitchFamily="2" charset="0"/>
              </a:rPr>
              <a:pPr eaLnBrk="1" hangingPunct="1"/>
              <a:t>3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Information on new workshop objects</a:t>
            </a:r>
          </a:p>
        </p:txBody>
      </p:sp>
      <p:sp>
        <p:nvSpPr>
          <p:cNvPr id="289797" name="AutoShape 5"/>
          <p:cNvSpPr>
            <a:spLocks/>
          </p:cNvSpPr>
          <p:nvPr/>
        </p:nvSpPr>
        <p:spPr bwMode="auto">
          <a:xfrm>
            <a:off x="6346825" y="5372100"/>
            <a:ext cx="2406650" cy="693738"/>
          </a:xfrm>
          <a:prstGeom prst="accentBorderCallout1">
            <a:avLst>
              <a:gd name="adj1" fmla="val 22292"/>
              <a:gd name="adj2" fmla="val -2722"/>
              <a:gd name="adj3" fmla="val -236"/>
              <a:gd name="adj4" fmla="val -8875"/>
            </a:avLst>
          </a:prstGeom>
          <a:solidFill>
            <a:schemeClr val="bg1"/>
          </a:solidFill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Direct access to the five </a:t>
            </a:r>
            <a:br>
              <a:rPr lang="de-DE" altLang="de-DE" sz="1400">
                <a:solidFill>
                  <a:srgbClr val="666666"/>
                </a:solidFill>
                <a:latin typeface="CorpoS" pitchFamily="2" charset="0"/>
              </a:rPr>
            </a:b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newest workshop equipment objects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90675" y="4800600"/>
            <a:ext cx="4491038" cy="1143000"/>
          </a:xfrm>
          <a:prstGeom prst="rect">
            <a:avLst/>
          </a:prstGeom>
          <a:noFill/>
          <a:ln w="15875">
            <a:solidFill>
              <a:srgbClr val="9F00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11163" y="2200275"/>
            <a:ext cx="1312862" cy="390525"/>
          </a:xfrm>
          <a:prstGeom prst="rect">
            <a:avLst/>
          </a:prstGeom>
          <a:noFill/>
          <a:ln w="15875">
            <a:solidFill>
              <a:srgbClr val="9F00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536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92F90F-BBE2-4622-B245-0CFD8E91192B}" type="slidenum">
              <a:rPr lang="de-DE" altLang="de-DE">
                <a:latin typeface="CorpoS" pitchFamily="2" charset="0"/>
              </a:rPr>
              <a:pPr eaLnBrk="1" hangingPunct="1"/>
              <a:t>4</a:t>
            </a:fld>
            <a:endParaRPr lang="de-DE" altLang="de-DE">
              <a:latin typeface="CorpoS" pitchFamily="2" charset="0"/>
            </a:endParaRPr>
          </a:p>
        </p:txBody>
      </p:sp>
      <p:pic>
        <p:nvPicPr>
          <p:cNvPr id="16387" name="Picture 20" descr="4_Werkstatteinrichtung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b="13963"/>
          <a:stretch>
            <a:fillRect/>
          </a:stretch>
        </p:blipFill>
        <p:spPr bwMode="auto">
          <a:xfrm>
            <a:off x="411163" y="1206500"/>
            <a:ext cx="6778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Searching for workshop equipment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958975" y="5518150"/>
            <a:ext cx="1231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500">
                <a:solidFill>
                  <a:srgbClr val="666666"/>
                </a:solidFill>
                <a:latin typeface="CorpoS" pitchFamily="2" charset="0"/>
              </a:rPr>
              <a:t>Chapter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505200" y="5518150"/>
            <a:ext cx="16716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500">
                <a:solidFill>
                  <a:srgbClr val="666666"/>
                </a:solidFill>
                <a:latin typeface="CorpoS" pitchFamily="2" charset="0"/>
              </a:rPr>
              <a:t>Function groups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472113" y="5518150"/>
            <a:ext cx="1400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500">
                <a:solidFill>
                  <a:srgbClr val="666666"/>
                </a:solidFill>
                <a:latin typeface="CorpoS" pitchFamily="2" charset="0"/>
              </a:rPr>
              <a:t>Product topics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1608138" y="2012950"/>
            <a:ext cx="2022475" cy="242888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3" name="AutoShape 14"/>
          <p:cNvSpPr>
            <a:spLocks/>
          </p:cNvSpPr>
          <p:nvPr/>
        </p:nvSpPr>
        <p:spPr bwMode="auto">
          <a:xfrm>
            <a:off x="6753225" y="3848100"/>
            <a:ext cx="2049463" cy="962025"/>
          </a:xfrm>
          <a:prstGeom prst="accentBorderCallout1">
            <a:avLst>
              <a:gd name="adj1" fmla="val 15449"/>
              <a:gd name="adj2" fmla="val -3718"/>
              <a:gd name="adj3" fmla="val -153236"/>
              <a:gd name="adj4" fmla="val -77306"/>
            </a:avLst>
          </a:prstGeom>
          <a:solidFill>
            <a:schemeClr val="bg1"/>
          </a:solidFill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The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i-Button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 contains important information about the respective topic.</a:t>
            </a:r>
          </a:p>
        </p:txBody>
      </p: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4999038" y="2295525"/>
            <a:ext cx="168275" cy="15398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5" name="AutoShape 10"/>
          <p:cNvSpPr>
            <a:spLocks/>
          </p:cNvSpPr>
          <p:nvPr/>
        </p:nvSpPr>
        <p:spPr bwMode="auto">
          <a:xfrm>
            <a:off x="6677025" y="1392238"/>
            <a:ext cx="2128838" cy="1412875"/>
          </a:xfrm>
          <a:prstGeom prst="accentBorderCallout1">
            <a:avLst>
              <a:gd name="adj1" fmla="val 7130"/>
              <a:gd name="adj2" fmla="val -3579"/>
              <a:gd name="adj3" fmla="val 42079"/>
              <a:gd name="adj4" fmla="val -141088"/>
            </a:avLst>
          </a:prstGeom>
          <a:solidFill>
            <a:schemeClr val="bg1"/>
          </a:solidFill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In the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"Overview of workshop equipment"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, you can search for workshop equipment by Chapter, Function Group and Product Topic.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411163" y="2341563"/>
            <a:ext cx="1176337" cy="254000"/>
          </a:xfrm>
          <a:prstGeom prst="rect">
            <a:avLst/>
          </a:prstGeom>
          <a:noFill/>
          <a:ln w="15875">
            <a:solidFill>
              <a:srgbClr val="9F00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695 L 2.77778E-6 -0.2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78 L -2.77778E-6 -0.237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25 L 1.11022E-16 -0.2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/>
      <p:bldP spid="237575" grpId="0"/>
      <p:bldP spid="237576" grpId="0"/>
      <p:bldP spid="2375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285E46-7BA2-4545-841B-E30FBD5661AF}" type="slidenum">
              <a:rPr lang="de-DE" altLang="de-DE">
                <a:latin typeface="CorpoS" pitchFamily="2" charset="0"/>
              </a:rPr>
              <a:pPr eaLnBrk="1" hangingPunct="1"/>
              <a:t>5</a:t>
            </a:fld>
            <a:endParaRPr lang="de-DE" altLang="de-DE">
              <a:latin typeface="CorpoS" pitchFamily="2" charset="0"/>
            </a:endParaRPr>
          </a:p>
        </p:txBody>
      </p:sp>
      <p:pic>
        <p:nvPicPr>
          <p:cNvPr id="17411" name="Picture 23" descr="5_Produktliste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0"/>
          <a:stretch>
            <a:fillRect/>
          </a:stretch>
        </p:blipFill>
        <p:spPr bwMode="auto">
          <a:xfrm>
            <a:off x="411163" y="1206500"/>
            <a:ext cx="82296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Product list</a:t>
            </a:r>
          </a:p>
        </p:txBody>
      </p:sp>
      <p:sp>
        <p:nvSpPr>
          <p:cNvPr id="17413" name="AutoShape 6"/>
          <p:cNvSpPr>
            <a:spLocks/>
          </p:cNvSpPr>
          <p:nvPr/>
        </p:nvSpPr>
        <p:spPr bwMode="auto">
          <a:xfrm>
            <a:off x="2947988" y="5213350"/>
            <a:ext cx="2581275" cy="306388"/>
          </a:xfrm>
          <a:prstGeom prst="accentBorderCallout1">
            <a:avLst>
              <a:gd name="adj1" fmla="val 37306"/>
              <a:gd name="adj2" fmla="val 102954"/>
              <a:gd name="adj3" fmla="val -594301"/>
              <a:gd name="adj4" fmla="val 150000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Add to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product comparison</a:t>
            </a:r>
            <a:endParaRPr lang="de-DE" altLang="de-DE" sz="1400">
              <a:solidFill>
                <a:srgbClr val="666666"/>
              </a:solidFill>
              <a:latin typeface="CorpoS" pitchFamily="2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805613" y="3271838"/>
            <a:ext cx="141287" cy="136525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7267575" y="2270125"/>
            <a:ext cx="1231900" cy="668338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6" name="AutoShape 10"/>
          <p:cNvSpPr>
            <a:spLocks/>
          </p:cNvSpPr>
          <p:nvPr/>
        </p:nvSpPr>
        <p:spPr bwMode="auto">
          <a:xfrm>
            <a:off x="6391275" y="4792663"/>
            <a:ext cx="1771650" cy="752475"/>
          </a:xfrm>
          <a:prstGeom prst="accentBorderCallout1">
            <a:avLst>
              <a:gd name="adj1" fmla="val 8352"/>
              <a:gd name="adj2" fmla="val 104301"/>
              <a:gd name="adj3" fmla="val -244782"/>
              <a:gd name="adj4" fmla="val 111440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Here you can sort products by supplier and/or vehicle make.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423863" y="2586038"/>
            <a:ext cx="1401762" cy="4762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8" name="AutoShape 15"/>
          <p:cNvSpPr>
            <a:spLocks/>
          </p:cNvSpPr>
          <p:nvPr/>
        </p:nvSpPr>
        <p:spPr bwMode="auto">
          <a:xfrm>
            <a:off x="2946400" y="4525963"/>
            <a:ext cx="2574925" cy="277812"/>
          </a:xfrm>
          <a:prstGeom prst="accentBorderCallout1">
            <a:avLst>
              <a:gd name="adj1" fmla="val 41144"/>
              <a:gd name="adj2" fmla="val 102958"/>
              <a:gd name="adj3" fmla="val -406856"/>
              <a:gd name="adj4" fmla="val 144144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Add to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watchlist</a:t>
            </a:r>
            <a:endParaRPr lang="de-DE" altLang="de-DE" sz="1400">
              <a:solidFill>
                <a:srgbClr val="666666"/>
              </a:solidFill>
              <a:latin typeface="CorpoS" pitchFamily="2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6646863" y="3271838"/>
            <a:ext cx="141287" cy="136525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2171700" y="3243263"/>
            <a:ext cx="1701800" cy="1778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39637" name="AutoShape 21"/>
          <p:cNvSpPr>
            <a:spLocks/>
          </p:cNvSpPr>
          <p:nvPr/>
        </p:nvSpPr>
        <p:spPr bwMode="auto">
          <a:xfrm>
            <a:off x="558800" y="4635500"/>
            <a:ext cx="1714500" cy="1638300"/>
          </a:xfrm>
          <a:prstGeom prst="accentBorderCallout1">
            <a:avLst>
              <a:gd name="adj1" fmla="val 6287"/>
              <a:gd name="adj2" fmla="val 104444"/>
              <a:gd name="adj3" fmla="val -66986"/>
              <a:gd name="adj4" fmla="val 128241"/>
            </a:avLst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The detailed view is accessed here. This provides you with an overview of applications and procurement sources. </a:t>
            </a:r>
          </a:p>
        </p:txBody>
      </p:sp>
      <p:sp>
        <p:nvSpPr>
          <p:cNvPr id="1742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6" grpId="0" animBg="1"/>
      <p:bldP spid="2396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19CF3B-373B-468C-B86E-532458A899E9}" type="slidenum">
              <a:rPr lang="de-DE" altLang="de-DE">
                <a:latin typeface="CorpoS" pitchFamily="2" charset="0"/>
              </a:rPr>
              <a:pPr eaLnBrk="1" hangingPunct="1"/>
              <a:t>6</a:t>
            </a:fld>
            <a:endParaRPr lang="de-DE" altLang="de-DE">
              <a:latin typeface="CorpoS" pitchFamily="2" charset="0"/>
            </a:endParaRPr>
          </a:p>
        </p:txBody>
      </p:sp>
      <p:pic>
        <p:nvPicPr>
          <p:cNvPr id="18435" name="Picture 13" descr="6b_Produktliste_Detailansicht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404" b="42641"/>
          <a:stretch>
            <a:fillRect/>
          </a:stretch>
        </p:blipFill>
        <p:spPr bwMode="auto">
          <a:xfrm>
            <a:off x="411163" y="1203325"/>
            <a:ext cx="826135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Product comparison </a:t>
            </a:r>
          </a:p>
        </p:txBody>
      </p:sp>
      <p:sp>
        <p:nvSpPr>
          <p:cNvPr id="245765" name="AutoShape 5"/>
          <p:cNvSpPr>
            <a:spLocks/>
          </p:cNvSpPr>
          <p:nvPr/>
        </p:nvSpPr>
        <p:spPr bwMode="auto">
          <a:xfrm>
            <a:off x="1746250" y="4783138"/>
            <a:ext cx="2044700" cy="954087"/>
          </a:xfrm>
          <a:prstGeom prst="accentBorderCallout1">
            <a:avLst>
              <a:gd name="adj1" fmla="val 11981"/>
              <a:gd name="adj2" fmla="val 103727"/>
              <a:gd name="adj3" fmla="val -111648"/>
              <a:gd name="adj4" fmla="val 248139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The selected products are saved for comparison by clicking on the comparison symbol.</a:t>
            </a:r>
            <a:endParaRPr lang="de-DE" altLang="de-DE" sz="1400"/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6824663" y="3267075"/>
            <a:ext cx="180975" cy="4762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45767" name="AutoShape 7"/>
          <p:cNvSpPr>
            <a:spLocks/>
          </p:cNvSpPr>
          <p:nvPr/>
        </p:nvSpPr>
        <p:spPr bwMode="auto">
          <a:xfrm>
            <a:off x="5535613" y="4346575"/>
            <a:ext cx="2409825" cy="1603375"/>
          </a:xfrm>
          <a:prstGeom prst="accentBorderCallout1">
            <a:avLst>
              <a:gd name="adj1" fmla="val 5810"/>
              <a:gd name="adj2" fmla="val 103162"/>
              <a:gd name="adj3" fmla="val -42926"/>
              <a:gd name="adj4" fmla="val 106981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This field then gives you an overview of the number of products previously selected for comparison. You can view a comparison of the selected products by clicking on the word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"Objects"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.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7305675" y="3117850"/>
            <a:ext cx="1228725" cy="5270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87350" y="2589213"/>
            <a:ext cx="1401763" cy="482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44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  <p:bldP spid="245766" grpId="0" animBg="1"/>
      <p:bldP spid="245767" grpId="0" animBg="1"/>
      <p:bldP spid="2457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C0C5A7-63E8-4560-94FC-3A6D41F610B0}" type="slidenum">
              <a:rPr lang="de-DE" altLang="de-DE">
                <a:latin typeface="CorpoS" pitchFamily="2" charset="0"/>
              </a:rPr>
              <a:pPr eaLnBrk="1" hangingPunct="1"/>
              <a:t>7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Product comparison</a:t>
            </a:r>
          </a:p>
        </p:txBody>
      </p:sp>
      <p:sp>
        <p:nvSpPr>
          <p:cNvPr id="19460" name="AutoShape 6"/>
          <p:cNvSpPr>
            <a:spLocks/>
          </p:cNvSpPr>
          <p:nvPr/>
        </p:nvSpPr>
        <p:spPr bwMode="auto">
          <a:xfrm>
            <a:off x="6750050" y="2073275"/>
            <a:ext cx="2044700" cy="1150938"/>
          </a:xfrm>
          <a:prstGeom prst="accentBorderCallout1">
            <a:avLst>
              <a:gd name="adj1" fmla="val 9931"/>
              <a:gd name="adj2" fmla="val -3727"/>
              <a:gd name="adj3" fmla="val -71366"/>
              <a:gd name="adj4" fmla="val -53736"/>
            </a:avLst>
          </a:prstGeom>
          <a:noFill/>
          <a:ln w="158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This example of a product comparison shows two wheel balancing machines. </a:t>
            </a:r>
            <a:endParaRPr lang="de-DE" altLang="de-DE" sz="14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  <p:pic>
        <p:nvPicPr>
          <p:cNvPr id="19462" name="Picture 8" descr="A:\05_Anlaufmanagement_WA\04_Steuerung Kommunikation\08_SWZ_PDB_GOTIS\03_WE-DB\WEDB-Hilfestellung\en_screen Seite 7 Radauswuch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06488"/>
            <a:ext cx="5105400" cy="495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052638" y="2771775"/>
            <a:ext cx="3151187" cy="392113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de-DE" altLang="de-DE"/>
          </a:p>
        </p:txBody>
      </p:sp>
      <p:sp>
        <p:nvSpPr>
          <p:cNvPr id="258057" name="AutoShape 9"/>
          <p:cNvSpPr>
            <a:spLocks/>
          </p:cNvSpPr>
          <p:nvPr/>
        </p:nvSpPr>
        <p:spPr bwMode="auto">
          <a:xfrm>
            <a:off x="6750050" y="3702050"/>
            <a:ext cx="1714500" cy="515938"/>
          </a:xfrm>
          <a:prstGeom prst="accentBorderCallout1">
            <a:avLst>
              <a:gd name="adj1" fmla="val 22153"/>
              <a:gd name="adj2" fmla="val -4444"/>
              <a:gd name="adj3" fmla="val -135625"/>
              <a:gd name="adj4" fmla="val -87426"/>
            </a:avLst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The detailed view is accessed here. </a:t>
            </a:r>
          </a:p>
        </p:txBody>
      </p:sp>
    </p:spTree>
  </p:cSld>
  <p:clrMapOvr>
    <a:masterClrMapping/>
  </p:clrMapOvr>
  <p:transition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 animBg="1"/>
      <p:bldP spid="2580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0BB852-3A2A-45E7-9B3A-AF44D5045F16}" type="slidenum">
              <a:rPr lang="de-DE" altLang="de-DE">
                <a:latin typeface="CorpoS" pitchFamily="2" charset="0"/>
              </a:rPr>
              <a:pPr eaLnBrk="1" hangingPunct="1"/>
              <a:t>8</a:t>
            </a:fld>
            <a:endParaRPr lang="de-DE" altLang="de-DE">
              <a:latin typeface="CorpoS" pitchFamily="2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Detailed view of a selected product</a:t>
            </a:r>
          </a:p>
        </p:txBody>
      </p:sp>
      <p:sp>
        <p:nvSpPr>
          <p:cNvPr id="264197" name="AutoShape 5"/>
          <p:cNvSpPr>
            <a:spLocks/>
          </p:cNvSpPr>
          <p:nvPr/>
        </p:nvSpPr>
        <p:spPr bwMode="auto">
          <a:xfrm>
            <a:off x="6129338" y="5156200"/>
            <a:ext cx="2720975" cy="1114425"/>
          </a:xfrm>
          <a:prstGeom prst="accentBorderCallout1">
            <a:avLst>
              <a:gd name="adj1" fmla="val 10255"/>
              <a:gd name="adj2" fmla="val -2801"/>
              <a:gd name="adj3" fmla="val 10537"/>
              <a:gd name="adj4" fmla="val -2282"/>
            </a:avLst>
          </a:prstGeom>
          <a:noFill/>
          <a:ln w="158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Pay attention to the </a:t>
            </a:r>
            <a:r>
              <a:rPr lang="de-DE" altLang="de-DE" sz="1400" b="1">
                <a:solidFill>
                  <a:srgbClr val="666666"/>
                </a:solidFill>
                <a:latin typeface="CorpoS" pitchFamily="2" charset="0"/>
              </a:rPr>
              <a:t>"Additional information"</a:t>
            </a:r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 box. </a:t>
            </a:r>
          </a:p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Other documents on the workshop object can be found here.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  <p:pic>
        <p:nvPicPr>
          <p:cNvPr id="20486" name="Picture 10" descr="A:\05_Anlaufmanagement_WA\04_Steuerung Kommunikation\08_SWZ_PDB_GOTIS\03_WE-DB\WEDB-Hilfestellung\en_screen Seite 8 Detailansic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36688"/>
            <a:ext cx="5246687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697413" y="5248275"/>
            <a:ext cx="1001712" cy="617538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495300" y="2159000"/>
            <a:ext cx="1050925" cy="508000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5711825" y="5248275"/>
            <a:ext cx="417513" cy="3079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5423B4-322B-46C0-A461-5005443C7FBC}" type="slidenum">
              <a:rPr lang="de-DE" altLang="de-DE">
                <a:latin typeface="CorpoS" pitchFamily="2" charset="0"/>
              </a:rPr>
              <a:pPr eaLnBrk="1" hangingPunct="1"/>
              <a:t>9</a:t>
            </a:fld>
            <a:endParaRPr lang="de-DE" altLang="de-DE">
              <a:latin typeface="CorpoS" pitchFamily="2" charset="0"/>
            </a:endParaRPr>
          </a:p>
        </p:txBody>
      </p:sp>
      <p:pic>
        <p:nvPicPr>
          <p:cNvPr id="21507" name="Picture 1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377" b="12526"/>
          <a:stretch>
            <a:fillRect/>
          </a:stretch>
        </p:blipFill>
        <p:spPr bwMode="auto">
          <a:xfrm>
            <a:off x="403225" y="1190625"/>
            <a:ext cx="6696075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Detailed view of a selected product</a:t>
            </a:r>
          </a:p>
        </p:txBody>
      </p:sp>
      <p:sp>
        <p:nvSpPr>
          <p:cNvPr id="270340" name="AutoShape 4"/>
          <p:cNvSpPr>
            <a:spLocks/>
          </p:cNvSpPr>
          <p:nvPr/>
        </p:nvSpPr>
        <p:spPr bwMode="auto">
          <a:xfrm>
            <a:off x="6022975" y="4559300"/>
            <a:ext cx="2771775" cy="752475"/>
          </a:xfrm>
          <a:prstGeom prst="accentBorderCallout1">
            <a:avLst>
              <a:gd name="adj1" fmla="val 11903"/>
              <a:gd name="adj2" fmla="val -2750"/>
              <a:gd name="adj3" fmla="val -17190"/>
              <a:gd name="adj4" fmla="val -11454"/>
            </a:avLst>
          </a:prstGeom>
          <a:noFill/>
          <a:ln w="15875">
            <a:solidFill>
              <a:srgbClr val="99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z="1400">
                <a:solidFill>
                  <a:srgbClr val="666666"/>
                </a:solidFill>
                <a:latin typeface="CorpoS" pitchFamily="2" charset="0"/>
              </a:rPr>
              <a:t>Here you can see a list of additional workshop equipment objects e.g. accessories and alternatives.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979488" y="4224338"/>
            <a:ext cx="4699000" cy="1233487"/>
          </a:xfrm>
          <a:prstGeom prst="rect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de-DE" smtClean="0">
                <a:latin typeface="CorpoS" pitchFamily="2" charset="0"/>
              </a:rPr>
              <a:t>Workshop equipment support guide</a:t>
            </a:r>
          </a:p>
        </p:txBody>
      </p:sp>
    </p:spTree>
  </p:cSld>
  <p:clrMapOvr>
    <a:masterClrMapping/>
  </p:clrMapOvr>
  <p:transition advTm="1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/>
      <p:bldP spid="270343" grpId="0" animBg="1"/>
    </p:bldLst>
  </p:timing>
</p:sld>
</file>

<file path=ppt/theme/theme1.xml><?xml version="1.0" encoding="utf-8"?>
<a:theme xmlns:a="http://schemas.openxmlformats.org/drawingml/2006/main" name="MB_presentation_slides_DE_Office2003">
  <a:themeElements>
    <a:clrScheme name="MB 2011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MB 2011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B 2011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raft (MB 2011)">
  <a:themeElements>
    <a:clrScheme name="Draft (MB 2011)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 (MB 2011)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(MB 2011)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ertraulich (MB 2011)">
  <a:themeElements>
    <a:clrScheme name="Vertraulich (MB 2011)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Vertraulich (MB 2011)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ertraulich (MB 2011)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eheim (MB 2011)">
  <a:themeElements>
    <a:clrScheme name="Geheim (MB 2011)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Geheim (MB 2011)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heim (MB 2011)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raft + Vertraulich (MB 2011)">
  <a:themeElements>
    <a:clrScheme name="Draft + Vertraulich (MB 2011)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 + Vertraulich (MB 2011)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+ Vertraulich (MB 2011)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raft + Geheim (MB 2011)">
  <a:themeElements>
    <a:clrScheme name="Draft + Geheim (MB 2011)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 + Geheim (MB 2011)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+ Geheim (MB 2011)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全屏显示(4:3)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CorpoA</vt:lpstr>
      <vt:lpstr>CorpoS</vt:lpstr>
      <vt:lpstr>宋体</vt:lpstr>
      <vt:lpstr>微软雅黑</vt:lpstr>
      <vt:lpstr>Arial</vt:lpstr>
      <vt:lpstr>Calibri</vt:lpstr>
      <vt:lpstr>Segoe UI</vt:lpstr>
      <vt:lpstr>Verdana</vt:lpstr>
      <vt:lpstr>MB_presentation_slides_DE_Office2003</vt:lpstr>
      <vt:lpstr>Draft (MB 2011)</vt:lpstr>
      <vt:lpstr>Vertraulich (MB 2011)</vt:lpstr>
      <vt:lpstr>Geheim (MB 2011)</vt:lpstr>
      <vt:lpstr>Draft + Vertraulich (MB 2011)</vt:lpstr>
      <vt:lpstr>Draft + Geheim (MB 2011)</vt:lpstr>
      <vt:lpstr>Default Theme</vt:lpstr>
      <vt:lpstr>Support Guide for Searching in the Workshop Equipment Database</vt:lpstr>
      <vt:lpstr>GOTIS homepage</vt:lpstr>
      <vt:lpstr>Information on new workshop objects</vt:lpstr>
      <vt:lpstr>Searching for workshop equipment</vt:lpstr>
      <vt:lpstr>Product list</vt:lpstr>
      <vt:lpstr>Product comparison </vt:lpstr>
      <vt:lpstr>Product comparison</vt:lpstr>
      <vt:lpstr>Detailed view of a selected product</vt:lpstr>
      <vt:lpstr>Detailed view of a selected product</vt:lpstr>
      <vt:lpstr>Adding products to the watchlist</vt:lpstr>
      <vt:lpstr>Search function for workshop objects</vt:lpstr>
      <vt:lpstr>Contact</vt:lpstr>
      <vt:lpstr>声明：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Guide for Searching in the Workshop Equipment Database</dc:title>
  <dc:creator>valle</dc:creator>
  <cp:lastModifiedBy>ji ye</cp:lastModifiedBy>
  <cp:revision>23</cp:revision>
  <dcterms:modified xsi:type="dcterms:W3CDTF">2018-12-06T07:22:26Z</dcterms:modified>
</cp:coreProperties>
</file>