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notesSlides/notesSlide6.xml" ContentType="application/vnd.openxmlformats-officedocument.presentationml.notesSlide+xml"/>
  <Override PartName="/ppt/charts/chart6.xml" ContentType="application/vnd.openxmlformats-officedocument.drawingml.chart+xml"/>
  <Override PartName="/ppt/notesSlides/notesSlide7.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notesSlides/notesSlide8.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1.xml" ContentType="application/vnd.openxmlformats-officedocument.drawingml.chart+xml"/>
  <Override PartName="/ppt/notesSlides/notesSlide11.xml" ContentType="application/vnd.openxmlformats-officedocument.presentationml.notesSlide+xml"/>
  <Override PartName="/ppt/charts/chart1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5"/>
    <p:sldMasterId id="2147483678" r:id="rId6"/>
    <p:sldMasterId id="2147483677" r:id="rId7"/>
    <p:sldMasterId id="2147483713" r:id="rId8"/>
  </p:sldMasterIdLst>
  <p:notesMasterIdLst>
    <p:notesMasterId r:id="rId36"/>
  </p:notesMasterIdLst>
  <p:handoutMasterIdLst>
    <p:handoutMasterId r:id="rId37"/>
  </p:handoutMasterIdLst>
  <p:sldIdLst>
    <p:sldId id="435"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304" r:id="rId23"/>
    <p:sldId id="419" r:id="rId24"/>
    <p:sldId id="308" r:id="rId25"/>
    <p:sldId id="329" r:id="rId26"/>
    <p:sldId id="420" r:id="rId27"/>
    <p:sldId id="315" r:id="rId28"/>
    <p:sldId id="317" r:id="rId29"/>
    <p:sldId id="319" r:id="rId30"/>
    <p:sldId id="322" r:id="rId31"/>
    <p:sldId id="360" r:id="rId32"/>
    <p:sldId id="343" r:id="rId33"/>
    <p:sldId id="421" r:id="rId34"/>
    <p:sldId id="436" r:id="rId35"/>
  </p:sldIdLst>
  <p:sldSz cx="9144000" cy="6858000" type="screen4x3"/>
  <p:notesSz cx="6794500" cy="9906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B7FF"/>
    <a:srgbClr val="A79E7A"/>
    <a:srgbClr val="4066B3"/>
    <a:srgbClr val="8E258D"/>
    <a:srgbClr val="8066AA"/>
    <a:srgbClr val="00338D"/>
    <a:srgbClr val="809BD2"/>
    <a:srgbClr val="000000"/>
    <a:srgbClr val="B390BB"/>
    <a:srgbClr val="DAD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4" autoAdjust="0"/>
    <p:restoredTop sz="95136" autoAdjust="0"/>
  </p:normalViewPr>
  <p:slideViewPr>
    <p:cSldViewPr>
      <p:cViewPr varScale="1">
        <p:scale>
          <a:sx n="62" d="100"/>
          <a:sy n="62" d="100"/>
        </p:scale>
        <p:origin x="-1468" y="-60"/>
      </p:cViewPr>
      <p:guideLst>
        <p:guide orient="horz" pos="1634"/>
        <p:guide orient="horz" pos="2876"/>
        <p:guide pos="306"/>
        <p:guide pos="2916"/>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0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___11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___12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___13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___14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Pt>
            <c:idx val="3"/>
            <c:invertIfNegative val="0"/>
            <c:bubble3D val="0"/>
            <c:spPr>
              <a:solidFill>
                <a:schemeClr val="accent2"/>
              </a:solidFill>
            </c:spPr>
          </c:dPt>
          <c:dPt>
            <c:idx val="4"/>
            <c:invertIfNegative val="0"/>
            <c:bubble3D val="0"/>
            <c:spPr>
              <a:solidFill>
                <a:schemeClr val="accent2"/>
              </a:solidFill>
            </c:spPr>
          </c:dPt>
          <c:dPt>
            <c:idx val="5"/>
            <c:invertIfNegative val="0"/>
            <c:bubble3D val="0"/>
            <c:spPr>
              <a:solidFill>
                <a:schemeClr val="accent2"/>
              </a:solidFill>
            </c:spPr>
          </c:dPt>
          <c:dLbls>
            <c:txPr>
              <a:bodyPr/>
              <a:lstStyle/>
              <a:p>
                <a:pPr>
                  <a:defRPr lang="en-GB" sz="1000">
                    <a:solidFill>
                      <a:schemeClr val="tx1"/>
                    </a:solidFill>
                  </a:defRPr>
                </a:pPr>
                <a:endParaRPr lang="zh-CN"/>
              </a:p>
            </c:txPr>
            <c:dLblPos val="outEnd"/>
            <c:showLegendKey val="0"/>
            <c:showVal val="1"/>
            <c:showCatName val="0"/>
            <c:showSerName val="0"/>
            <c:showPercent val="0"/>
            <c:showBubbleSize val="0"/>
            <c:showLeaderLines val="0"/>
          </c:dLbls>
          <c:cat>
            <c:strRef>
              <c:f>Sheet1!$A$2:$A$7</c:f>
              <c:strCache>
                <c:ptCount val="6"/>
                <c:pt idx="0">
                  <c:v>Don't know/can't say</c:v>
                </c:pt>
                <c:pt idx="1">
                  <c:v>Decreased</c:v>
                </c:pt>
                <c:pt idx="2">
                  <c:v>Stayed the same</c:v>
                </c:pt>
                <c:pt idx="3">
                  <c:v>Increased minimally</c:v>
                </c:pt>
                <c:pt idx="4">
                  <c:v>Increased somewhat significantly</c:v>
                </c:pt>
                <c:pt idx="5">
                  <c:v>Increased very significantly</c:v>
                </c:pt>
              </c:strCache>
            </c:strRef>
          </c:cat>
          <c:val>
            <c:numRef>
              <c:f>Sheet1!$B$2:$B$7</c:f>
              <c:numCache>
                <c:formatCode>0%</c:formatCode>
                <c:ptCount val="6"/>
                <c:pt idx="0">
                  <c:v>1.0000000000000012E-2</c:v>
                </c:pt>
                <c:pt idx="1">
                  <c:v>3.0000000000000037E-2</c:v>
                </c:pt>
                <c:pt idx="2">
                  <c:v>0.18000000000000024</c:v>
                </c:pt>
                <c:pt idx="3">
                  <c:v>5.0000000000000044E-2</c:v>
                </c:pt>
                <c:pt idx="4">
                  <c:v>0.44000000000000022</c:v>
                </c:pt>
                <c:pt idx="5">
                  <c:v>0.28000000000000008</c:v>
                </c:pt>
              </c:numCache>
            </c:numRef>
          </c:val>
        </c:ser>
        <c:dLbls>
          <c:showLegendKey val="0"/>
          <c:showVal val="0"/>
          <c:showCatName val="0"/>
          <c:showSerName val="0"/>
          <c:showPercent val="0"/>
          <c:showBubbleSize val="0"/>
        </c:dLbls>
        <c:gapWidth val="150"/>
        <c:axId val="106104704"/>
        <c:axId val="106106240"/>
      </c:barChart>
      <c:catAx>
        <c:axId val="106104704"/>
        <c:scaling>
          <c:orientation val="minMax"/>
        </c:scaling>
        <c:delete val="0"/>
        <c:axPos val="l"/>
        <c:majorTickMark val="out"/>
        <c:minorTickMark val="none"/>
        <c:tickLblPos val="nextTo"/>
        <c:txPr>
          <a:bodyPr/>
          <a:lstStyle/>
          <a:p>
            <a:pPr>
              <a:defRPr lang="en-GB" sz="1200"/>
            </a:pPr>
            <a:endParaRPr lang="zh-CN"/>
          </a:p>
        </c:txPr>
        <c:crossAx val="106106240"/>
        <c:crosses val="autoZero"/>
        <c:auto val="1"/>
        <c:lblAlgn val="ctr"/>
        <c:lblOffset val="100"/>
        <c:noMultiLvlLbl val="0"/>
      </c:catAx>
      <c:valAx>
        <c:axId val="106106240"/>
        <c:scaling>
          <c:orientation val="minMax"/>
        </c:scaling>
        <c:delete val="0"/>
        <c:axPos val="b"/>
        <c:numFmt formatCode="0%" sourceLinked="1"/>
        <c:majorTickMark val="out"/>
        <c:minorTickMark val="none"/>
        <c:tickLblPos val="nextTo"/>
        <c:txPr>
          <a:bodyPr/>
          <a:lstStyle/>
          <a:p>
            <a:pPr>
              <a:defRPr lang="en-GB" sz="1000"/>
            </a:pPr>
            <a:endParaRPr lang="zh-CN"/>
          </a:p>
        </c:txPr>
        <c:crossAx val="106104704"/>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stacked"/>
        <c:varyColors val="0"/>
        <c:ser>
          <c:idx val="0"/>
          <c:order val="0"/>
          <c:tx>
            <c:strRef>
              <c:f>Sheet1!$B$1</c:f>
              <c:strCache>
                <c:ptCount val="1"/>
                <c:pt idx="0">
                  <c:v>Very effective</c:v>
                </c:pt>
              </c:strCache>
            </c:strRef>
          </c:tx>
          <c:spPr>
            <a:solidFill>
              <a:schemeClr val="accent2"/>
            </a:solidFill>
          </c:spPr>
          <c:invertIfNegative val="0"/>
          <c:dLbls>
            <c:txPr>
              <a:bodyPr/>
              <a:lstStyle/>
              <a:p>
                <a:pPr>
                  <a:defRPr lang="en-GB" sz="1200">
                    <a:solidFill>
                      <a:schemeClr val="bg1"/>
                    </a:solidFill>
                  </a:defRPr>
                </a:pPr>
                <a:endParaRPr lang="zh-CN"/>
              </a:p>
            </c:txPr>
            <c:showLegendKey val="0"/>
            <c:showVal val="1"/>
            <c:showCatName val="0"/>
            <c:showSerName val="0"/>
            <c:showPercent val="0"/>
            <c:showBubbleSize val="0"/>
            <c:showLeaderLines val="0"/>
          </c:dLbls>
          <c:cat>
            <c:strRef>
              <c:f>Sheet1!$A$2:$A$8</c:f>
              <c:strCache>
                <c:ptCount val="7"/>
                <c:pt idx="0">
                  <c:v>Outsourced functions</c:v>
                </c:pt>
                <c:pt idx="1">
                  <c:v>Did mergers or acquisitions</c:v>
                </c:pt>
                <c:pt idx="2">
                  <c:v>Influenced regulation or public policy</c:v>
                </c:pt>
                <c:pt idx="3">
                  <c:v>Invested in new countries or geographies</c:v>
                </c:pt>
                <c:pt idx="4">
                  <c:v>Significantly changed approach to human resources</c:v>
                </c:pt>
                <c:pt idx="5">
                  <c:v>Reorganized all or part of your business</c:v>
                </c:pt>
                <c:pt idx="6">
                  <c:v>Improved information management</c:v>
                </c:pt>
              </c:strCache>
            </c:strRef>
          </c:cat>
          <c:val>
            <c:numRef>
              <c:f>Sheet1!$B$2:$B$8</c:f>
              <c:numCache>
                <c:formatCode>0%</c:formatCode>
                <c:ptCount val="7"/>
                <c:pt idx="0">
                  <c:v>0.34</c:v>
                </c:pt>
                <c:pt idx="1">
                  <c:v>0.43000000000000038</c:v>
                </c:pt>
                <c:pt idx="2">
                  <c:v>0.29000000000000031</c:v>
                </c:pt>
                <c:pt idx="3">
                  <c:v>0.43000000000000038</c:v>
                </c:pt>
                <c:pt idx="4">
                  <c:v>0.39000000000000173</c:v>
                </c:pt>
                <c:pt idx="5">
                  <c:v>0.45</c:v>
                </c:pt>
                <c:pt idx="6">
                  <c:v>0.44</c:v>
                </c:pt>
              </c:numCache>
            </c:numRef>
          </c:val>
        </c:ser>
        <c:ser>
          <c:idx val="1"/>
          <c:order val="1"/>
          <c:tx>
            <c:strRef>
              <c:f>Sheet1!$C$1</c:f>
              <c:strCache>
                <c:ptCount val="1"/>
                <c:pt idx="0">
                  <c:v>Somewhat effective</c:v>
                </c:pt>
              </c:strCache>
            </c:strRef>
          </c:tx>
          <c:invertIfNegative val="0"/>
          <c:dLbls>
            <c:txPr>
              <a:bodyPr/>
              <a:lstStyle/>
              <a:p>
                <a:pPr>
                  <a:defRPr lang="en-GB" sz="1200">
                    <a:solidFill>
                      <a:schemeClr val="bg1"/>
                    </a:solidFill>
                  </a:defRPr>
                </a:pPr>
                <a:endParaRPr lang="zh-CN"/>
              </a:p>
            </c:txPr>
            <c:dLblPos val="ctr"/>
            <c:showLegendKey val="0"/>
            <c:showVal val="1"/>
            <c:showCatName val="0"/>
            <c:showSerName val="0"/>
            <c:showPercent val="0"/>
            <c:showBubbleSize val="0"/>
            <c:showLeaderLines val="0"/>
          </c:dLbls>
          <c:cat>
            <c:strRef>
              <c:f>Sheet1!$A$2:$A$8</c:f>
              <c:strCache>
                <c:ptCount val="7"/>
                <c:pt idx="0">
                  <c:v>Outsourced functions</c:v>
                </c:pt>
                <c:pt idx="1">
                  <c:v>Did mergers or acquisitions</c:v>
                </c:pt>
                <c:pt idx="2">
                  <c:v>Influenced regulation or public policy</c:v>
                </c:pt>
                <c:pt idx="3">
                  <c:v>Invested in new countries or geographies</c:v>
                </c:pt>
                <c:pt idx="4">
                  <c:v>Significantly changed approach to human resources</c:v>
                </c:pt>
                <c:pt idx="5">
                  <c:v>Reorganized all or part of your business</c:v>
                </c:pt>
                <c:pt idx="6">
                  <c:v>Improved information management</c:v>
                </c:pt>
              </c:strCache>
            </c:strRef>
          </c:cat>
          <c:val>
            <c:numRef>
              <c:f>Sheet1!$C$2:$C$8</c:f>
              <c:numCache>
                <c:formatCode>0%</c:formatCode>
                <c:ptCount val="7"/>
                <c:pt idx="0">
                  <c:v>0.49000000000000032</c:v>
                </c:pt>
                <c:pt idx="1">
                  <c:v>0.42000000000000032</c:v>
                </c:pt>
                <c:pt idx="2">
                  <c:v>0.48000000000000032</c:v>
                </c:pt>
                <c:pt idx="3">
                  <c:v>0.42000000000000032</c:v>
                </c:pt>
                <c:pt idx="4">
                  <c:v>0.49000000000000032</c:v>
                </c:pt>
                <c:pt idx="5">
                  <c:v>0.47000000000000008</c:v>
                </c:pt>
                <c:pt idx="6">
                  <c:v>0.48000000000000032</c:v>
                </c:pt>
              </c:numCache>
            </c:numRef>
          </c:val>
        </c:ser>
        <c:ser>
          <c:idx val="2"/>
          <c:order val="2"/>
          <c:tx>
            <c:strRef>
              <c:f>Sheet1!$D$1</c:f>
              <c:strCache>
                <c:ptCount val="1"/>
                <c:pt idx="0">
                  <c:v>Minimally effective</c:v>
                </c:pt>
              </c:strCache>
            </c:strRef>
          </c:tx>
          <c:invertIfNegative val="0"/>
          <c:dLbls>
            <c:txPr>
              <a:bodyPr/>
              <a:lstStyle/>
              <a:p>
                <a:pPr>
                  <a:defRPr lang="en-GB" sz="1200">
                    <a:solidFill>
                      <a:schemeClr val="bg1"/>
                    </a:solidFill>
                  </a:defRPr>
                </a:pPr>
                <a:endParaRPr lang="zh-CN"/>
              </a:p>
            </c:txPr>
            <c:dLblPos val="ctr"/>
            <c:showLegendKey val="0"/>
            <c:showVal val="1"/>
            <c:showCatName val="0"/>
            <c:showSerName val="0"/>
            <c:showPercent val="0"/>
            <c:showBubbleSize val="0"/>
            <c:showLeaderLines val="0"/>
          </c:dLbls>
          <c:cat>
            <c:strRef>
              <c:f>Sheet1!$A$2:$A$8</c:f>
              <c:strCache>
                <c:ptCount val="7"/>
                <c:pt idx="0">
                  <c:v>Outsourced functions</c:v>
                </c:pt>
                <c:pt idx="1">
                  <c:v>Did mergers or acquisitions</c:v>
                </c:pt>
                <c:pt idx="2">
                  <c:v>Influenced regulation or public policy</c:v>
                </c:pt>
                <c:pt idx="3">
                  <c:v>Invested in new countries or geographies</c:v>
                </c:pt>
                <c:pt idx="4">
                  <c:v>Significantly changed approach to human resources</c:v>
                </c:pt>
                <c:pt idx="5">
                  <c:v>Reorganized all or part of your business</c:v>
                </c:pt>
                <c:pt idx="6">
                  <c:v>Improved information management</c:v>
                </c:pt>
              </c:strCache>
            </c:strRef>
          </c:cat>
          <c:val>
            <c:numRef>
              <c:f>Sheet1!$D$2:$D$8</c:f>
              <c:numCache>
                <c:formatCode>0%</c:formatCode>
                <c:ptCount val="7"/>
                <c:pt idx="0">
                  <c:v>0.17</c:v>
                </c:pt>
                <c:pt idx="1">
                  <c:v>0.15000000000000024</c:v>
                </c:pt>
                <c:pt idx="2">
                  <c:v>0.23</c:v>
                </c:pt>
                <c:pt idx="3">
                  <c:v>0.15000000000000024</c:v>
                </c:pt>
                <c:pt idx="4">
                  <c:v>0.12000000000000002</c:v>
                </c:pt>
                <c:pt idx="5">
                  <c:v>9.0000000000000024E-2</c:v>
                </c:pt>
                <c:pt idx="6">
                  <c:v>8.0000000000000043E-2</c:v>
                </c:pt>
              </c:numCache>
            </c:numRef>
          </c:val>
        </c:ser>
        <c:dLbls>
          <c:showLegendKey val="0"/>
          <c:showVal val="0"/>
          <c:showCatName val="0"/>
          <c:showSerName val="0"/>
          <c:showPercent val="0"/>
          <c:showBubbleSize val="0"/>
        </c:dLbls>
        <c:gapWidth val="150"/>
        <c:overlap val="100"/>
        <c:axId val="106909696"/>
        <c:axId val="106911232"/>
      </c:barChart>
      <c:catAx>
        <c:axId val="106909696"/>
        <c:scaling>
          <c:orientation val="minMax"/>
        </c:scaling>
        <c:delete val="1"/>
        <c:axPos val="l"/>
        <c:majorTickMark val="out"/>
        <c:minorTickMark val="none"/>
        <c:tickLblPos val="none"/>
        <c:crossAx val="106911232"/>
        <c:crosses val="autoZero"/>
        <c:auto val="1"/>
        <c:lblAlgn val="ctr"/>
        <c:lblOffset val="100"/>
        <c:noMultiLvlLbl val="0"/>
      </c:catAx>
      <c:valAx>
        <c:axId val="106911232"/>
        <c:scaling>
          <c:orientation val="minMax"/>
        </c:scaling>
        <c:delete val="1"/>
        <c:axPos val="b"/>
        <c:numFmt formatCode="0%" sourceLinked="1"/>
        <c:majorTickMark val="out"/>
        <c:minorTickMark val="none"/>
        <c:tickLblPos val="none"/>
        <c:crossAx val="106909696"/>
        <c:crosses val="autoZero"/>
        <c:crossBetween val="between"/>
      </c:valAx>
    </c:plotArea>
    <c:legend>
      <c:legendPos val="b"/>
      <c:layout/>
      <c:overlay val="0"/>
      <c:txPr>
        <a:bodyPr/>
        <a:lstStyle/>
        <a:p>
          <a:pPr>
            <a:defRPr lang="en-GB" sz="800"/>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Americas</c:v>
                </c:pt>
              </c:strCache>
            </c:strRef>
          </c:tx>
          <c:marker>
            <c:symbol val="none"/>
          </c:marker>
          <c:dLbls>
            <c:txPr>
              <a:bodyPr/>
              <a:lstStyle/>
              <a:p>
                <a:pPr>
                  <a:defRPr lang="en-GB"/>
                </a:pPr>
                <a:endParaRPr lang="zh-CN"/>
              </a:p>
            </c:txPr>
            <c:dLblPos val="t"/>
            <c:showLegendKey val="0"/>
            <c:showVal val="1"/>
            <c:showCatName val="0"/>
            <c:showSerName val="0"/>
            <c:showPercent val="0"/>
            <c:showBubbleSize val="0"/>
            <c:showLeaderLines val="0"/>
          </c:dLbls>
          <c:cat>
            <c:strRef>
              <c:f>Sheet1!$A$2:$A$8</c:f>
              <c:strCache>
                <c:ptCount val="7"/>
                <c:pt idx="0">
                  <c:v>Regulation (other than tax)</c:v>
                </c:pt>
                <c:pt idx="1">
                  <c:v>Information management</c:v>
                </c:pt>
                <c:pt idx="2">
                  <c:v>Government oversight</c:v>
                </c:pt>
                <c:pt idx="3">
                  <c:v>Increased speed of innovation</c:v>
                </c:pt>
                <c:pt idx="4">
                  <c:v>Tax Policy</c:v>
                </c:pt>
                <c:pt idx="5">
                  <c:v>Operating in more countries</c:v>
                </c:pt>
                <c:pt idx="6">
                  <c:v>Doing mergers or acquisitions</c:v>
                </c:pt>
              </c:strCache>
            </c:strRef>
          </c:cat>
          <c:val>
            <c:numRef>
              <c:f>Sheet1!$B$2:$B$8</c:f>
              <c:numCache>
                <c:formatCode>General</c:formatCode>
                <c:ptCount val="7"/>
                <c:pt idx="0">
                  <c:v>73</c:v>
                </c:pt>
                <c:pt idx="1">
                  <c:v>71</c:v>
                </c:pt>
                <c:pt idx="2">
                  <c:v>70</c:v>
                </c:pt>
                <c:pt idx="3">
                  <c:v>65</c:v>
                </c:pt>
                <c:pt idx="4">
                  <c:v>56</c:v>
                </c:pt>
                <c:pt idx="5">
                  <c:v>42</c:v>
                </c:pt>
                <c:pt idx="6">
                  <c:v>42</c:v>
                </c:pt>
              </c:numCache>
            </c:numRef>
          </c:val>
          <c:smooth val="0"/>
        </c:ser>
        <c:ser>
          <c:idx val="1"/>
          <c:order val="1"/>
          <c:tx>
            <c:strRef>
              <c:f>Sheet1!$C$1</c:f>
              <c:strCache>
                <c:ptCount val="1"/>
                <c:pt idx="0">
                  <c:v>Europe</c:v>
                </c:pt>
              </c:strCache>
            </c:strRef>
          </c:tx>
          <c:marker>
            <c:symbol val="none"/>
          </c:marker>
          <c:dLbls>
            <c:txPr>
              <a:bodyPr/>
              <a:lstStyle/>
              <a:p>
                <a:pPr>
                  <a:defRPr lang="en-GB"/>
                </a:pPr>
                <a:endParaRPr lang="zh-CN"/>
              </a:p>
            </c:txPr>
            <c:dLblPos val="t"/>
            <c:showLegendKey val="0"/>
            <c:showVal val="1"/>
            <c:showCatName val="0"/>
            <c:showSerName val="0"/>
            <c:showPercent val="0"/>
            <c:showBubbleSize val="0"/>
            <c:showLeaderLines val="0"/>
          </c:dLbls>
          <c:cat>
            <c:strRef>
              <c:f>Sheet1!$A$2:$A$8</c:f>
              <c:strCache>
                <c:ptCount val="7"/>
                <c:pt idx="0">
                  <c:v>Regulation (other than tax)</c:v>
                </c:pt>
                <c:pt idx="1">
                  <c:v>Information management</c:v>
                </c:pt>
                <c:pt idx="2">
                  <c:v>Government oversight</c:v>
                </c:pt>
                <c:pt idx="3">
                  <c:v>Increased speed of innovation</c:v>
                </c:pt>
                <c:pt idx="4">
                  <c:v>Tax Policy</c:v>
                </c:pt>
                <c:pt idx="5">
                  <c:v>Operating in more countries</c:v>
                </c:pt>
                <c:pt idx="6">
                  <c:v>Doing mergers or acquisitions</c:v>
                </c:pt>
              </c:strCache>
            </c:strRef>
          </c:cat>
          <c:val>
            <c:numRef>
              <c:f>Sheet1!$C$2:$C$8</c:f>
              <c:numCache>
                <c:formatCode>General</c:formatCode>
                <c:ptCount val="7"/>
                <c:pt idx="0">
                  <c:v>74</c:v>
                </c:pt>
                <c:pt idx="1">
                  <c:v>60</c:v>
                </c:pt>
                <c:pt idx="2">
                  <c:v>57</c:v>
                </c:pt>
                <c:pt idx="3">
                  <c:v>55</c:v>
                </c:pt>
                <c:pt idx="4">
                  <c:v>58</c:v>
                </c:pt>
                <c:pt idx="5">
                  <c:v>60</c:v>
                </c:pt>
                <c:pt idx="6">
                  <c:v>51</c:v>
                </c:pt>
              </c:numCache>
            </c:numRef>
          </c:val>
          <c:smooth val="0"/>
        </c:ser>
        <c:ser>
          <c:idx val="2"/>
          <c:order val="2"/>
          <c:tx>
            <c:strRef>
              <c:f>Sheet1!$D$1</c:f>
              <c:strCache>
                <c:ptCount val="1"/>
                <c:pt idx="0">
                  <c:v>ASPAC</c:v>
                </c:pt>
              </c:strCache>
            </c:strRef>
          </c:tx>
          <c:spPr>
            <a:ln>
              <a:solidFill>
                <a:srgbClr val="FFC000"/>
              </a:solidFill>
            </a:ln>
          </c:spPr>
          <c:marker>
            <c:symbol val="none"/>
          </c:marker>
          <c:dLbls>
            <c:txPr>
              <a:bodyPr/>
              <a:lstStyle/>
              <a:p>
                <a:pPr>
                  <a:defRPr lang="en-GB"/>
                </a:pPr>
                <a:endParaRPr lang="zh-CN"/>
              </a:p>
            </c:txPr>
            <c:dLblPos val="t"/>
            <c:showLegendKey val="0"/>
            <c:showVal val="1"/>
            <c:showCatName val="0"/>
            <c:showSerName val="0"/>
            <c:showPercent val="0"/>
            <c:showBubbleSize val="0"/>
            <c:showLeaderLines val="0"/>
          </c:dLbls>
          <c:cat>
            <c:strRef>
              <c:f>Sheet1!$A$2:$A$8</c:f>
              <c:strCache>
                <c:ptCount val="7"/>
                <c:pt idx="0">
                  <c:v>Regulation (other than tax)</c:v>
                </c:pt>
                <c:pt idx="1">
                  <c:v>Information management</c:v>
                </c:pt>
                <c:pt idx="2">
                  <c:v>Government oversight</c:v>
                </c:pt>
                <c:pt idx="3">
                  <c:v>Increased speed of innovation</c:v>
                </c:pt>
                <c:pt idx="4">
                  <c:v>Tax Policy</c:v>
                </c:pt>
                <c:pt idx="5">
                  <c:v>Operating in more countries</c:v>
                </c:pt>
                <c:pt idx="6">
                  <c:v>Doing mergers or acquisitions</c:v>
                </c:pt>
              </c:strCache>
            </c:strRef>
          </c:cat>
          <c:val>
            <c:numRef>
              <c:f>Sheet1!$D$2:$D$8</c:f>
              <c:numCache>
                <c:formatCode>General</c:formatCode>
                <c:ptCount val="7"/>
                <c:pt idx="0">
                  <c:v>65</c:v>
                </c:pt>
                <c:pt idx="1">
                  <c:v>63</c:v>
                </c:pt>
                <c:pt idx="2">
                  <c:v>58</c:v>
                </c:pt>
                <c:pt idx="3">
                  <c:v>65</c:v>
                </c:pt>
                <c:pt idx="4">
                  <c:v>59</c:v>
                </c:pt>
                <c:pt idx="5">
                  <c:v>61</c:v>
                </c:pt>
                <c:pt idx="6">
                  <c:v>57</c:v>
                </c:pt>
              </c:numCache>
            </c:numRef>
          </c:val>
          <c:smooth val="0"/>
        </c:ser>
        <c:dLbls>
          <c:showLegendKey val="0"/>
          <c:showVal val="1"/>
          <c:showCatName val="0"/>
          <c:showSerName val="0"/>
          <c:showPercent val="0"/>
          <c:showBubbleSize val="0"/>
        </c:dLbls>
        <c:marker val="1"/>
        <c:smooth val="0"/>
        <c:axId val="106777600"/>
        <c:axId val="106787584"/>
      </c:lineChart>
      <c:catAx>
        <c:axId val="106777600"/>
        <c:scaling>
          <c:orientation val="minMax"/>
        </c:scaling>
        <c:delete val="0"/>
        <c:axPos val="b"/>
        <c:majorTickMark val="out"/>
        <c:minorTickMark val="none"/>
        <c:tickLblPos val="nextTo"/>
        <c:txPr>
          <a:bodyPr/>
          <a:lstStyle/>
          <a:p>
            <a:pPr>
              <a:defRPr lang="en-GB"/>
            </a:pPr>
            <a:endParaRPr lang="zh-CN"/>
          </a:p>
        </c:txPr>
        <c:crossAx val="106787584"/>
        <c:crosses val="autoZero"/>
        <c:auto val="1"/>
        <c:lblAlgn val="ctr"/>
        <c:lblOffset val="100"/>
        <c:noMultiLvlLbl val="0"/>
      </c:catAx>
      <c:valAx>
        <c:axId val="106787584"/>
        <c:scaling>
          <c:orientation val="minMax"/>
          <c:min val="40"/>
        </c:scaling>
        <c:delete val="0"/>
        <c:axPos val="l"/>
        <c:numFmt formatCode="General" sourceLinked="1"/>
        <c:majorTickMark val="out"/>
        <c:minorTickMark val="none"/>
        <c:tickLblPos val="nextTo"/>
        <c:txPr>
          <a:bodyPr/>
          <a:lstStyle/>
          <a:p>
            <a:pPr>
              <a:defRPr lang="en-GB"/>
            </a:pPr>
            <a:endParaRPr lang="zh-CN"/>
          </a:p>
        </c:txPr>
        <c:crossAx val="106777600"/>
        <c:crosses val="autoZero"/>
        <c:crossBetween val="between"/>
      </c:valAx>
    </c:plotArea>
    <c:legend>
      <c:legendPos val="r"/>
      <c:overlay val="0"/>
      <c:txPr>
        <a:bodyPr/>
        <a:lstStyle/>
        <a:p>
          <a:pPr>
            <a:defRPr lang="en-GB"/>
          </a:pPr>
          <a:endParaRPr lang="zh-CN"/>
        </a:p>
      </c:txPr>
    </c:legend>
    <c:plotVisOnly val="1"/>
    <c:dispBlanksAs val="gap"/>
    <c:showDLblsOverMax val="0"/>
  </c:chart>
  <c:txPr>
    <a:bodyPr/>
    <a:lstStyle/>
    <a:p>
      <a:pPr>
        <a:defRPr sz="1050"/>
      </a:pPr>
      <a:endParaRPr lang="zh-CN"/>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Americas</c:v>
                </c:pt>
              </c:strCache>
            </c:strRef>
          </c:tx>
          <c:marker>
            <c:symbol val="none"/>
          </c:marker>
          <c:dLbls>
            <c:txPr>
              <a:bodyPr/>
              <a:lstStyle/>
              <a:p>
                <a:pPr>
                  <a:defRPr lang="en-GB"/>
                </a:pPr>
                <a:endParaRPr lang="zh-CN"/>
              </a:p>
            </c:txPr>
            <c:dLblPos val="t"/>
            <c:showLegendKey val="0"/>
            <c:showVal val="1"/>
            <c:showCatName val="0"/>
            <c:showSerName val="0"/>
            <c:showPercent val="0"/>
            <c:showBubbleSize val="0"/>
            <c:showLeaderLines val="0"/>
          </c:dLbls>
          <c:cat>
            <c:strRef>
              <c:f>Sheet1!$A$2:$A$8</c:f>
              <c:strCache>
                <c:ptCount val="7"/>
                <c:pt idx="0">
                  <c:v>More risks to manage </c:v>
                </c:pt>
                <c:pt idx="1">
                  <c:v>Increased cost </c:v>
                </c:pt>
                <c:pt idx="2">
                  <c:v>Need new skills </c:v>
                </c:pt>
                <c:pt idx="3">
                  <c:v>More difficult to implement change </c:v>
                </c:pt>
                <c:pt idx="4">
                  <c:v>More difficult to compete </c:v>
                </c:pt>
                <c:pt idx="5">
                  <c:v>More difficult to make management decisions </c:v>
                </c:pt>
                <c:pt idx="6">
                  <c:v>Deals and transactions take more time </c:v>
                </c:pt>
              </c:strCache>
            </c:strRef>
          </c:cat>
          <c:val>
            <c:numRef>
              <c:f>Sheet1!$B$2:$B$8</c:f>
              <c:numCache>
                <c:formatCode>General</c:formatCode>
                <c:ptCount val="7"/>
                <c:pt idx="0">
                  <c:v>87</c:v>
                </c:pt>
                <c:pt idx="1">
                  <c:v>82</c:v>
                </c:pt>
                <c:pt idx="2">
                  <c:v>79</c:v>
                </c:pt>
                <c:pt idx="3">
                  <c:v>66</c:v>
                </c:pt>
                <c:pt idx="4">
                  <c:v>71</c:v>
                </c:pt>
                <c:pt idx="5">
                  <c:v>63</c:v>
                </c:pt>
                <c:pt idx="6">
                  <c:v>51</c:v>
                </c:pt>
              </c:numCache>
            </c:numRef>
          </c:val>
          <c:smooth val="0"/>
        </c:ser>
        <c:ser>
          <c:idx val="1"/>
          <c:order val="1"/>
          <c:tx>
            <c:strRef>
              <c:f>Sheet1!$C$1</c:f>
              <c:strCache>
                <c:ptCount val="1"/>
                <c:pt idx="0">
                  <c:v>Europe</c:v>
                </c:pt>
              </c:strCache>
            </c:strRef>
          </c:tx>
          <c:marker>
            <c:symbol val="none"/>
          </c:marker>
          <c:dLbls>
            <c:txPr>
              <a:bodyPr/>
              <a:lstStyle/>
              <a:p>
                <a:pPr>
                  <a:defRPr lang="en-GB"/>
                </a:pPr>
                <a:endParaRPr lang="zh-CN"/>
              </a:p>
            </c:txPr>
            <c:dLblPos val="t"/>
            <c:showLegendKey val="0"/>
            <c:showVal val="1"/>
            <c:showCatName val="0"/>
            <c:showSerName val="0"/>
            <c:showPercent val="0"/>
            <c:showBubbleSize val="0"/>
            <c:showLeaderLines val="0"/>
          </c:dLbls>
          <c:cat>
            <c:strRef>
              <c:f>Sheet1!$A$2:$A$8</c:f>
              <c:strCache>
                <c:ptCount val="7"/>
                <c:pt idx="0">
                  <c:v>More risks to manage </c:v>
                </c:pt>
                <c:pt idx="1">
                  <c:v>Increased cost </c:v>
                </c:pt>
                <c:pt idx="2">
                  <c:v>Need new skills </c:v>
                </c:pt>
                <c:pt idx="3">
                  <c:v>More difficult to implement change </c:v>
                </c:pt>
                <c:pt idx="4">
                  <c:v>More difficult to compete </c:v>
                </c:pt>
                <c:pt idx="5">
                  <c:v>More difficult to make management decisions </c:v>
                </c:pt>
                <c:pt idx="6">
                  <c:v>Deals and transactions take more time </c:v>
                </c:pt>
              </c:strCache>
            </c:strRef>
          </c:cat>
          <c:val>
            <c:numRef>
              <c:f>Sheet1!$C$2:$C$8</c:f>
              <c:numCache>
                <c:formatCode>General</c:formatCode>
                <c:ptCount val="7"/>
                <c:pt idx="0">
                  <c:v>84</c:v>
                </c:pt>
                <c:pt idx="1">
                  <c:v>70</c:v>
                </c:pt>
                <c:pt idx="2">
                  <c:v>73</c:v>
                </c:pt>
                <c:pt idx="3">
                  <c:v>55</c:v>
                </c:pt>
                <c:pt idx="4">
                  <c:v>64</c:v>
                </c:pt>
                <c:pt idx="5">
                  <c:v>54</c:v>
                </c:pt>
                <c:pt idx="6">
                  <c:v>56</c:v>
                </c:pt>
              </c:numCache>
            </c:numRef>
          </c:val>
          <c:smooth val="0"/>
        </c:ser>
        <c:ser>
          <c:idx val="2"/>
          <c:order val="2"/>
          <c:tx>
            <c:strRef>
              <c:f>Sheet1!$D$1</c:f>
              <c:strCache>
                <c:ptCount val="1"/>
                <c:pt idx="0">
                  <c:v>ASPAC</c:v>
                </c:pt>
              </c:strCache>
            </c:strRef>
          </c:tx>
          <c:spPr>
            <a:ln>
              <a:solidFill>
                <a:srgbClr val="FFC000"/>
              </a:solidFill>
            </a:ln>
          </c:spPr>
          <c:marker>
            <c:symbol val="none"/>
          </c:marker>
          <c:dLbls>
            <c:txPr>
              <a:bodyPr/>
              <a:lstStyle/>
              <a:p>
                <a:pPr>
                  <a:defRPr lang="en-GB"/>
                </a:pPr>
                <a:endParaRPr lang="zh-CN"/>
              </a:p>
            </c:txPr>
            <c:dLblPos val="t"/>
            <c:showLegendKey val="0"/>
            <c:showVal val="1"/>
            <c:showCatName val="0"/>
            <c:showSerName val="0"/>
            <c:showPercent val="0"/>
            <c:showBubbleSize val="0"/>
            <c:showLeaderLines val="0"/>
          </c:dLbls>
          <c:cat>
            <c:strRef>
              <c:f>Sheet1!$A$2:$A$8</c:f>
              <c:strCache>
                <c:ptCount val="7"/>
                <c:pt idx="0">
                  <c:v>More risks to manage </c:v>
                </c:pt>
                <c:pt idx="1">
                  <c:v>Increased cost </c:v>
                </c:pt>
                <c:pt idx="2">
                  <c:v>Need new skills </c:v>
                </c:pt>
                <c:pt idx="3">
                  <c:v>More difficult to implement change </c:v>
                </c:pt>
                <c:pt idx="4">
                  <c:v>More difficult to compete </c:v>
                </c:pt>
                <c:pt idx="5">
                  <c:v>More difficult to make management decisions </c:v>
                </c:pt>
                <c:pt idx="6">
                  <c:v>Deals and transactions take more time </c:v>
                </c:pt>
              </c:strCache>
            </c:strRef>
          </c:cat>
          <c:val>
            <c:numRef>
              <c:f>Sheet1!$D$2:$D$8</c:f>
              <c:numCache>
                <c:formatCode>General</c:formatCode>
                <c:ptCount val="7"/>
                <c:pt idx="0">
                  <c:v>82</c:v>
                </c:pt>
                <c:pt idx="1">
                  <c:v>88</c:v>
                </c:pt>
                <c:pt idx="2">
                  <c:v>84</c:v>
                </c:pt>
                <c:pt idx="3">
                  <c:v>60</c:v>
                </c:pt>
                <c:pt idx="4">
                  <c:v>69</c:v>
                </c:pt>
                <c:pt idx="5">
                  <c:v>64</c:v>
                </c:pt>
                <c:pt idx="6">
                  <c:v>66</c:v>
                </c:pt>
              </c:numCache>
            </c:numRef>
          </c:val>
          <c:smooth val="0"/>
        </c:ser>
        <c:dLbls>
          <c:showLegendKey val="0"/>
          <c:showVal val="1"/>
          <c:showCatName val="0"/>
          <c:showSerName val="0"/>
          <c:showPercent val="0"/>
          <c:showBubbleSize val="0"/>
        </c:dLbls>
        <c:marker val="1"/>
        <c:smooth val="0"/>
        <c:axId val="106711680"/>
        <c:axId val="106725760"/>
      </c:lineChart>
      <c:catAx>
        <c:axId val="106711680"/>
        <c:scaling>
          <c:orientation val="minMax"/>
        </c:scaling>
        <c:delete val="0"/>
        <c:axPos val="b"/>
        <c:majorTickMark val="out"/>
        <c:minorTickMark val="none"/>
        <c:tickLblPos val="nextTo"/>
        <c:txPr>
          <a:bodyPr/>
          <a:lstStyle/>
          <a:p>
            <a:pPr>
              <a:defRPr lang="en-GB"/>
            </a:pPr>
            <a:endParaRPr lang="zh-CN"/>
          </a:p>
        </c:txPr>
        <c:crossAx val="106725760"/>
        <c:crosses val="autoZero"/>
        <c:auto val="1"/>
        <c:lblAlgn val="ctr"/>
        <c:lblOffset val="100"/>
        <c:noMultiLvlLbl val="0"/>
      </c:catAx>
      <c:valAx>
        <c:axId val="106725760"/>
        <c:scaling>
          <c:orientation val="minMax"/>
          <c:min val="40"/>
        </c:scaling>
        <c:delete val="0"/>
        <c:axPos val="l"/>
        <c:numFmt formatCode="General" sourceLinked="1"/>
        <c:majorTickMark val="out"/>
        <c:minorTickMark val="none"/>
        <c:tickLblPos val="nextTo"/>
        <c:txPr>
          <a:bodyPr/>
          <a:lstStyle/>
          <a:p>
            <a:pPr>
              <a:defRPr lang="en-GB"/>
            </a:pPr>
            <a:endParaRPr lang="zh-CN"/>
          </a:p>
        </c:txPr>
        <c:crossAx val="106711680"/>
        <c:crosses val="autoZero"/>
        <c:crossBetween val="between"/>
      </c:valAx>
    </c:plotArea>
    <c:legend>
      <c:legendPos val="r"/>
      <c:overlay val="0"/>
      <c:txPr>
        <a:bodyPr/>
        <a:lstStyle/>
        <a:p>
          <a:pPr>
            <a:defRPr lang="en-GB"/>
          </a:pPr>
          <a:endParaRPr lang="zh-CN"/>
        </a:p>
      </c:txPr>
    </c:legend>
    <c:plotVisOnly val="1"/>
    <c:dispBlanksAs val="gap"/>
    <c:showDLblsOverMax val="0"/>
  </c:chart>
  <c:txPr>
    <a:bodyPr/>
    <a:lstStyle/>
    <a:p>
      <a:pPr>
        <a:defRPr sz="1050"/>
      </a:pPr>
      <a:endParaRPr lang="zh-CN"/>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lang="en-GB" sz="1200"/>
            </a:pPr>
            <a:r>
              <a:rPr lang="en-US" sz="1200" dirty="0" smtClean="0"/>
              <a:t>Additional</a:t>
            </a:r>
            <a:r>
              <a:rPr lang="en-US" sz="1200" baseline="0" dirty="0" smtClean="0"/>
              <a:t> or different actions to address complexity over the next two years</a:t>
            </a:r>
            <a:endParaRPr lang="en-US" sz="1200" dirty="0"/>
          </a:p>
        </c:rich>
      </c:tx>
      <c:overlay val="1"/>
    </c:title>
    <c:autoTitleDeleted val="0"/>
    <c:plotArea>
      <c:layout/>
      <c:doughnutChart>
        <c:varyColors val="1"/>
        <c:ser>
          <c:idx val="0"/>
          <c:order val="0"/>
          <c:tx>
            <c:strRef>
              <c:f>Sheet1!$B$1</c:f>
              <c:strCache>
                <c:ptCount val="1"/>
                <c:pt idx="0">
                  <c:v>Sales</c:v>
                </c:pt>
              </c:strCache>
            </c:strRef>
          </c:tx>
          <c:dPt>
            <c:idx val="0"/>
            <c:bubble3D val="0"/>
            <c:spPr>
              <a:solidFill>
                <a:srgbClr val="4066B3"/>
              </a:solidFill>
            </c:spPr>
          </c:dPt>
          <c:dPt>
            <c:idx val="1"/>
            <c:bubble3D val="0"/>
            <c:spPr>
              <a:solidFill>
                <a:srgbClr val="00338D"/>
              </a:solidFill>
            </c:spPr>
          </c:dPt>
          <c:dPt>
            <c:idx val="2"/>
            <c:bubble3D val="0"/>
            <c:spPr>
              <a:solidFill>
                <a:srgbClr val="809BD2"/>
              </a:solidFill>
            </c:spPr>
          </c:dPt>
          <c:dLbls>
            <c:txPr>
              <a:bodyPr/>
              <a:lstStyle/>
              <a:p>
                <a:pPr>
                  <a:defRPr lang="en-GB" sz="800">
                    <a:solidFill>
                      <a:schemeClr val="bg1"/>
                    </a:solidFill>
                  </a:defRPr>
                </a:pPr>
                <a:endParaRPr lang="zh-CN"/>
              </a:p>
            </c:txPr>
            <c:showLegendKey val="0"/>
            <c:showVal val="1"/>
            <c:showCatName val="1"/>
            <c:showSerName val="0"/>
            <c:showPercent val="0"/>
            <c:showBubbleSize val="0"/>
            <c:showLeaderLines val="1"/>
          </c:dLbls>
          <c:cat>
            <c:strRef>
              <c:f>Sheet1!$A$2:$A$4</c:f>
              <c:strCache>
                <c:ptCount val="3"/>
                <c:pt idx="0">
                  <c:v>Yes</c:v>
                </c:pt>
                <c:pt idx="1">
                  <c:v>No</c:v>
                </c:pt>
                <c:pt idx="2">
                  <c:v>Don't know/can't say</c:v>
                </c:pt>
              </c:strCache>
            </c:strRef>
          </c:cat>
          <c:val>
            <c:numRef>
              <c:f>Sheet1!$B$2:$B$4</c:f>
              <c:numCache>
                <c:formatCode>0%</c:formatCode>
                <c:ptCount val="3"/>
                <c:pt idx="0">
                  <c:v>0.59</c:v>
                </c:pt>
                <c:pt idx="1">
                  <c:v>0.3100000000000015</c:v>
                </c:pt>
                <c:pt idx="2">
                  <c:v>0.11</c:v>
                </c:pt>
              </c:numCache>
            </c:numRef>
          </c:val>
        </c:ser>
        <c:dLbls>
          <c:showLegendKey val="0"/>
          <c:showVal val="1"/>
          <c:showCatName val="1"/>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Lbls>
            <c:txPr>
              <a:bodyPr/>
              <a:lstStyle/>
              <a:p>
                <a:pPr>
                  <a:defRPr lang="en-GB"/>
                </a:pPr>
                <a:endParaRPr lang="zh-CN"/>
              </a:p>
            </c:txPr>
            <c:dLblPos val="outEnd"/>
            <c:showLegendKey val="0"/>
            <c:showVal val="1"/>
            <c:showCatName val="0"/>
            <c:showSerName val="0"/>
            <c:showPercent val="0"/>
            <c:showBubbleSize val="0"/>
            <c:showLeaderLines val="0"/>
          </c:dLbls>
          <c:cat>
            <c:strRef>
              <c:f>Sheet1!$A$2:$A$9</c:f>
              <c:strCache>
                <c:ptCount val="8"/>
                <c:pt idx="0">
                  <c:v>None of these</c:v>
                </c:pt>
                <c:pt idx="1">
                  <c:v>Try to influence regulation or public policy</c:v>
                </c:pt>
                <c:pt idx="2">
                  <c:v>Outsource functions</c:v>
                </c:pt>
                <c:pt idx="3">
                  <c:v>Invest in new countries or geographies</c:v>
                </c:pt>
                <c:pt idx="4">
                  <c:v>Do mergers and acquisitions</c:v>
                </c:pt>
                <c:pt idx="5">
                  <c:v>Significantly change approach to human resources</c:v>
                </c:pt>
                <c:pt idx="6">
                  <c:v>Reorganize all or part of your business</c:v>
                </c:pt>
                <c:pt idx="7">
                  <c:v>Improve information management</c:v>
                </c:pt>
              </c:strCache>
            </c:strRef>
          </c:cat>
          <c:val>
            <c:numRef>
              <c:f>Sheet1!$B$2:$B$9</c:f>
              <c:numCache>
                <c:formatCode>0%</c:formatCode>
                <c:ptCount val="8"/>
                <c:pt idx="0">
                  <c:v>0.05</c:v>
                </c:pt>
                <c:pt idx="1">
                  <c:v>0.4</c:v>
                </c:pt>
                <c:pt idx="2">
                  <c:v>0.41000000000000031</c:v>
                </c:pt>
                <c:pt idx="3">
                  <c:v>0.42000000000000032</c:v>
                </c:pt>
                <c:pt idx="4">
                  <c:v>0.43000000000000038</c:v>
                </c:pt>
                <c:pt idx="5">
                  <c:v>0.46</c:v>
                </c:pt>
                <c:pt idx="6">
                  <c:v>0.59</c:v>
                </c:pt>
                <c:pt idx="7">
                  <c:v>0.73000000000000065</c:v>
                </c:pt>
              </c:numCache>
            </c:numRef>
          </c:val>
        </c:ser>
        <c:dLbls>
          <c:showLegendKey val="0"/>
          <c:showVal val="0"/>
          <c:showCatName val="0"/>
          <c:showSerName val="0"/>
          <c:showPercent val="0"/>
          <c:showBubbleSize val="0"/>
        </c:dLbls>
        <c:gapWidth val="150"/>
        <c:axId val="107400576"/>
        <c:axId val="107406464"/>
      </c:barChart>
      <c:catAx>
        <c:axId val="107400576"/>
        <c:scaling>
          <c:orientation val="minMax"/>
        </c:scaling>
        <c:delete val="0"/>
        <c:axPos val="l"/>
        <c:majorTickMark val="out"/>
        <c:minorTickMark val="none"/>
        <c:tickLblPos val="nextTo"/>
        <c:txPr>
          <a:bodyPr/>
          <a:lstStyle/>
          <a:p>
            <a:pPr>
              <a:defRPr lang="en-GB"/>
            </a:pPr>
            <a:endParaRPr lang="zh-CN"/>
          </a:p>
        </c:txPr>
        <c:crossAx val="107406464"/>
        <c:crosses val="autoZero"/>
        <c:auto val="1"/>
        <c:lblAlgn val="ctr"/>
        <c:lblOffset val="100"/>
        <c:noMultiLvlLbl val="0"/>
      </c:catAx>
      <c:valAx>
        <c:axId val="107406464"/>
        <c:scaling>
          <c:orientation val="minMax"/>
        </c:scaling>
        <c:delete val="1"/>
        <c:axPos val="b"/>
        <c:numFmt formatCode="0%" sourceLinked="1"/>
        <c:majorTickMark val="out"/>
        <c:minorTickMark val="none"/>
        <c:tickLblPos val="none"/>
        <c:crossAx val="107400576"/>
        <c:crosses val="autoZero"/>
        <c:crossBetween val="between"/>
      </c:valAx>
    </c:plotArea>
    <c:plotVisOnly val="1"/>
    <c:dispBlanksAs val="gap"/>
    <c:showDLblsOverMax val="0"/>
  </c:chart>
  <c:txPr>
    <a:bodyPr/>
    <a:lstStyle/>
    <a:p>
      <a:pPr>
        <a:defRPr sz="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invertIfNegative val="0"/>
          <c:cat>
            <c:strRef>
              <c:f>Sheet1!$A$2:$A$23</c:f>
              <c:strCache>
                <c:ptCount val="22"/>
                <c:pt idx="0">
                  <c:v>Italy </c:v>
                </c:pt>
                <c:pt idx="1">
                  <c:v>China  </c:v>
                </c:pt>
                <c:pt idx="2">
                  <c:v>South Korea</c:v>
                </c:pt>
                <c:pt idx="3">
                  <c:v>South Africa</c:v>
                </c:pt>
                <c:pt idx="4">
                  <c:v>Singapore </c:v>
                </c:pt>
                <c:pt idx="5">
                  <c:v>Australia </c:v>
                </c:pt>
                <c:pt idx="6">
                  <c:v>USA </c:v>
                </c:pt>
                <c:pt idx="7">
                  <c:v>Brazil </c:v>
                </c:pt>
                <c:pt idx="8">
                  <c:v>Japan </c:v>
                </c:pt>
                <c:pt idx="9">
                  <c:v>Germany </c:v>
                </c:pt>
                <c:pt idx="10">
                  <c:v>UK </c:v>
                </c:pt>
                <c:pt idx="11">
                  <c:v>Canada </c:v>
                </c:pt>
                <c:pt idx="12">
                  <c:v>France </c:v>
                </c:pt>
                <c:pt idx="13">
                  <c:v>Switzerland </c:v>
                </c:pt>
                <c:pt idx="14">
                  <c:v>India </c:v>
                </c:pt>
                <c:pt idx="15">
                  <c:v>Spain </c:v>
                </c:pt>
                <c:pt idx="16">
                  <c:v>Mexico </c:v>
                </c:pt>
                <c:pt idx="17">
                  <c:v>Sweden </c:v>
                </c:pt>
                <c:pt idx="18">
                  <c:v>Russia </c:v>
                </c:pt>
                <c:pt idx="19">
                  <c:v>Ireland </c:v>
                </c:pt>
                <c:pt idx="20">
                  <c:v>Denmark </c:v>
                </c:pt>
                <c:pt idx="21">
                  <c:v>Netherlands </c:v>
                </c:pt>
              </c:strCache>
            </c:strRef>
          </c:cat>
          <c:val>
            <c:numRef>
              <c:f>Sheet1!$B$2:$B$23</c:f>
              <c:numCache>
                <c:formatCode>General</c:formatCode>
                <c:ptCount val="22"/>
                <c:pt idx="0">
                  <c:v>70</c:v>
                </c:pt>
                <c:pt idx="1">
                  <c:v>69</c:v>
                </c:pt>
                <c:pt idx="2">
                  <c:v>68</c:v>
                </c:pt>
                <c:pt idx="3">
                  <c:v>68</c:v>
                </c:pt>
                <c:pt idx="4">
                  <c:v>64</c:v>
                </c:pt>
                <c:pt idx="5">
                  <c:v>64</c:v>
                </c:pt>
                <c:pt idx="6">
                  <c:v>63</c:v>
                </c:pt>
                <c:pt idx="7">
                  <c:v>62</c:v>
                </c:pt>
                <c:pt idx="8">
                  <c:v>61</c:v>
                </c:pt>
                <c:pt idx="9">
                  <c:v>61</c:v>
                </c:pt>
                <c:pt idx="10">
                  <c:v>58</c:v>
                </c:pt>
                <c:pt idx="11">
                  <c:v>56</c:v>
                </c:pt>
                <c:pt idx="12">
                  <c:v>56</c:v>
                </c:pt>
                <c:pt idx="13">
                  <c:v>54</c:v>
                </c:pt>
                <c:pt idx="14">
                  <c:v>52</c:v>
                </c:pt>
                <c:pt idx="15">
                  <c:v>52</c:v>
                </c:pt>
                <c:pt idx="16">
                  <c:v>48</c:v>
                </c:pt>
                <c:pt idx="17">
                  <c:v>44</c:v>
                </c:pt>
                <c:pt idx="18">
                  <c:v>44</c:v>
                </c:pt>
                <c:pt idx="19">
                  <c:v>40</c:v>
                </c:pt>
                <c:pt idx="20">
                  <c:v>10</c:v>
                </c:pt>
                <c:pt idx="21">
                  <c:v>10</c:v>
                </c:pt>
              </c:numCache>
            </c:numRef>
          </c:val>
        </c:ser>
        <c:dLbls>
          <c:showLegendKey val="0"/>
          <c:showVal val="1"/>
          <c:showCatName val="0"/>
          <c:showSerName val="0"/>
          <c:showPercent val="0"/>
          <c:showBubbleSize val="0"/>
        </c:dLbls>
        <c:gapWidth val="150"/>
        <c:axId val="105982976"/>
        <c:axId val="105997056"/>
      </c:barChart>
      <c:catAx>
        <c:axId val="105982976"/>
        <c:scaling>
          <c:orientation val="minMax"/>
        </c:scaling>
        <c:delete val="0"/>
        <c:axPos val="b"/>
        <c:majorTickMark val="out"/>
        <c:minorTickMark val="none"/>
        <c:tickLblPos val="nextTo"/>
        <c:txPr>
          <a:bodyPr/>
          <a:lstStyle/>
          <a:p>
            <a:pPr>
              <a:defRPr lang="en-GB"/>
            </a:pPr>
            <a:endParaRPr lang="zh-CN"/>
          </a:p>
        </c:txPr>
        <c:crossAx val="105997056"/>
        <c:crosses val="autoZero"/>
        <c:auto val="1"/>
        <c:lblAlgn val="ctr"/>
        <c:lblOffset val="100"/>
        <c:noMultiLvlLbl val="0"/>
      </c:catAx>
      <c:valAx>
        <c:axId val="105997056"/>
        <c:scaling>
          <c:orientation val="minMax"/>
        </c:scaling>
        <c:delete val="0"/>
        <c:axPos val="l"/>
        <c:title>
          <c:tx>
            <c:rich>
              <a:bodyPr rot="0" vert="wordArtVert"/>
              <a:lstStyle/>
              <a:p>
                <a:pPr>
                  <a:defRPr lang="en-GB"/>
                </a:pPr>
                <a:r>
                  <a:rPr lang="en-US" dirty="0" smtClean="0"/>
                  <a:t>%</a:t>
                </a:r>
                <a:endParaRPr lang="en-US" dirty="0"/>
              </a:p>
            </c:rich>
          </c:tx>
          <c:layout/>
          <c:overlay val="0"/>
        </c:title>
        <c:numFmt formatCode="General" sourceLinked="1"/>
        <c:majorTickMark val="out"/>
        <c:minorTickMark val="none"/>
        <c:tickLblPos val="nextTo"/>
        <c:txPr>
          <a:bodyPr/>
          <a:lstStyle/>
          <a:p>
            <a:pPr>
              <a:defRPr lang="en-GB"/>
            </a:pPr>
            <a:endParaRPr lang="zh-CN"/>
          </a:p>
        </c:txPr>
        <c:crossAx val="105982976"/>
        <c:crosses val="autoZero"/>
        <c:crossBetween val="between"/>
      </c:valAx>
    </c:plotArea>
    <c:plotVisOnly val="1"/>
    <c:dispBlanksAs val="gap"/>
    <c:showDLblsOverMax val="0"/>
  </c:chart>
  <c:txPr>
    <a:bodyPr/>
    <a:lstStyle/>
    <a:p>
      <a:pPr>
        <a:defRPr sz="10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46152925995567"/>
          <c:y val="2.6143607867291016E-2"/>
          <c:w val="0.7323275641664887"/>
          <c:h val="0.88884170230706061"/>
        </c:manualLayout>
      </c:layout>
      <c:barChart>
        <c:barDir val="bar"/>
        <c:grouping val="clustered"/>
        <c:varyColors val="0"/>
        <c:ser>
          <c:idx val="0"/>
          <c:order val="0"/>
          <c:tx>
            <c:strRef>
              <c:f>Sheet1!$B$1</c:f>
              <c:strCache>
                <c:ptCount val="1"/>
                <c:pt idx="0">
                  <c:v>Series 1</c:v>
                </c:pt>
              </c:strCache>
            </c:strRef>
          </c:tx>
          <c:invertIfNegative val="0"/>
          <c:dPt>
            <c:idx val="3"/>
            <c:invertIfNegative val="0"/>
            <c:bubble3D val="0"/>
            <c:spPr>
              <a:solidFill>
                <a:schemeClr val="accent2"/>
              </a:solidFill>
            </c:spPr>
          </c:dPt>
          <c:dPt>
            <c:idx val="4"/>
            <c:invertIfNegative val="0"/>
            <c:bubble3D val="0"/>
            <c:spPr>
              <a:solidFill>
                <a:schemeClr val="accent2"/>
              </a:solidFill>
            </c:spPr>
          </c:dPt>
          <c:dPt>
            <c:idx val="5"/>
            <c:invertIfNegative val="0"/>
            <c:bubble3D val="0"/>
            <c:spPr>
              <a:solidFill>
                <a:schemeClr val="accent2"/>
              </a:solidFill>
            </c:spPr>
          </c:dPt>
          <c:dLbls>
            <c:txPr>
              <a:bodyPr/>
              <a:lstStyle/>
              <a:p>
                <a:pPr>
                  <a:defRPr lang="en-GB"/>
                </a:pPr>
                <a:endParaRPr lang="zh-CN"/>
              </a:p>
            </c:txPr>
            <c:dLblPos val="outEnd"/>
            <c:showLegendKey val="0"/>
            <c:showVal val="1"/>
            <c:showCatName val="0"/>
            <c:showSerName val="0"/>
            <c:showPercent val="0"/>
            <c:showBubbleSize val="0"/>
            <c:showLeaderLines val="0"/>
          </c:dLbls>
          <c:cat>
            <c:strRef>
              <c:f>Sheet1!$A$2:$A$7</c:f>
              <c:strCache>
                <c:ptCount val="6"/>
                <c:pt idx="0">
                  <c:v>Don't know/can't say</c:v>
                </c:pt>
                <c:pt idx="1">
                  <c:v>Decrease</c:v>
                </c:pt>
                <c:pt idx="2">
                  <c:v>Stay the same</c:v>
                </c:pt>
                <c:pt idx="3">
                  <c:v>Increase minimally</c:v>
                </c:pt>
                <c:pt idx="4">
                  <c:v>Increase somewhat significantly</c:v>
                </c:pt>
                <c:pt idx="5">
                  <c:v>Increase very significantly</c:v>
                </c:pt>
              </c:strCache>
            </c:strRef>
          </c:cat>
          <c:val>
            <c:numRef>
              <c:f>Sheet1!$B$2:$B$7</c:f>
              <c:numCache>
                <c:formatCode>0%</c:formatCode>
                <c:ptCount val="6"/>
                <c:pt idx="0">
                  <c:v>3.0000000000000002E-2</c:v>
                </c:pt>
                <c:pt idx="1">
                  <c:v>8.0000000000000043E-2</c:v>
                </c:pt>
                <c:pt idx="2">
                  <c:v>0.31000000000000177</c:v>
                </c:pt>
                <c:pt idx="3">
                  <c:v>6.0000000000000032E-2</c:v>
                </c:pt>
                <c:pt idx="4">
                  <c:v>0.37000000000000038</c:v>
                </c:pt>
                <c:pt idx="5">
                  <c:v>0.15000000000000024</c:v>
                </c:pt>
              </c:numCache>
            </c:numRef>
          </c:val>
        </c:ser>
        <c:dLbls>
          <c:showLegendKey val="0"/>
          <c:showVal val="0"/>
          <c:showCatName val="0"/>
          <c:showSerName val="0"/>
          <c:showPercent val="0"/>
          <c:showBubbleSize val="0"/>
        </c:dLbls>
        <c:gapWidth val="150"/>
        <c:axId val="106071168"/>
        <c:axId val="106072704"/>
      </c:barChart>
      <c:catAx>
        <c:axId val="106071168"/>
        <c:scaling>
          <c:orientation val="minMax"/>
        </c:scaling>
        <c:delete val="0"/>
        <c:axPos val="l"/>
        <c:numFmt formatCode="General" sourceLinked="1"/>
        <c:majorTickMark val="out"/>
        <c:minorTickMark val="none"/>
        <c:tickLblPos val="nextTo"/>
        <c:txPr>
          <a:bodyPr/>
          <a:lstStyle/>
          <a:p>
            <a:pPr>
              <a:defRPr lang="en-GB"/>
            </a:pPr>
            <a:endParaRPr lang="zh-CN"/>
          </a:p>
        </c:txPr>
        <c:crossAx val="106072704"/>
        <c:crosses val="autoZero"/>
        <c:auto val="1"/>
        <c:lblAlgn val="ctr"/>
        <c:lblOffset val="100"/>
        <c:noMultiLvlLbl val="0"/>
      </c:catAx>
      <c:valAx>
        <c:axId val="106072704"/>
        <c:scaling>
          <c:orientation val="minMax"/>
        </c:scaling>
        <c:delete val="0"/>
        <c:axPos val="b"/>
        <c:numFmt formatCode="0%" sourceLinked="1"/>
        <c:majorTickMark val="out"/>
        <c:minorTickMark val="none"/>
        <c:tickLblPos val="nextTo"/>
        <c:txPr>
          <a:bodyPr/>
          <a:lstStyle/>
          <a:p>
            <a:pPr>
              <a:defRPr lang="en-GB"/>
            </a:pPr>
            <a:endParaRPr lang="zh-CN"/>
          </a:p>
        </c:txPr>
        <c:crossAx val="106071168"/>
        <c:crosses val="autoZero"/>
        <c:crossBetween val="between"/>
      </c:valAx>
    </c:plotArea>
    <c:plotVisOnly val="1"/>
    <c:dispBlanksAs val="gap"/>
    <c:showDLblsOverMax val="0"/>
  </c:chart>
  <c:txPr>
    <a:bodyPr/>
    <a:lstStyle/>
    <a:p>
      <a:pPr>
        <a:defRPr sz="10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373189303114562E-2"/>
          <c:y val="1.525694130762799E-2"/>
          <c:w val="0.93091277763301061"/>
          <c:h val="0.94162561586646765"/>
        </c:manualLayout>
      </c:layout>
      <c:barChart>
        <c:barDir val="col"/>
        <c:grouping val="clustered"/>
        <c:varyColors val="0"/>
        <c:ser>
          <c:idx val="0"/>
          <c:order val="0"/>
          <c:tx>
            <c:strRef>
              <c:f>Sheet1!$B$1</c:f>
              <c:strCache>
                <c:ptCount val="1"/>
                <c:pt idx="0">
                  <c:v>Column1</c:v>
                </c:pt>
              </c:strCache>
            </c:strRef>
          </c:tx>
          <c:invertIfNegative val="0"/>
          <c:dPt>
            <c:idx val="18"/>
            <c:invertIfNegative val="0"/>
            <c:bubble3D val="0"/>
            <c:spPr>
              <a:solidFill>
                <a:srgbClr val="8DB7FF"/>
              </a:solidFill>
            </c:spPr>
          </c:dPt>
          <c:dPt>
            <c:idx val="19"/>
            <c:invertIfNegative val="0"/>
            <c:bubble3D val="0"/>
            <c:spPr>
              <a:solidFill>
                <a:srgbClr val="8DB7FF"/>
              </a:solidFill>
            </c:spPr>
          </c:dPt>
          <c:dPt>
            <c:idx val="20"/>
            <c:invertIfNegative val="0"/>
            <c:bubble3D val="0"/>
            <c:spPr>
              <a:solidFill>
                <a:srgbClr val="8DB7FF"/>
              </a:solidFill>
            </c:spPr>
          </c:dPt>
          <c:dPt>
            <c:idx val="21"/>
            <c:invertIfNegative val="0"/>
            <c:bubble3D val="0"/>
            <c:spPr>
              <a:solidFill>
                <a:srgbClr val="8DB7FF"/>
              </a:solidFill>
            </c:spPr>
          </c:dPt>
          <c:cat>
            <c:strRef>
              <c:f>Sheet1!$A$2:$A$23</c:f>
              <c:strCache>
                <c:ptCount val="22"/>
                <c:pt idx="0">
                  <c:v>Australia </c:v>
                </c:pt>
                <c:pt idx="1">
                  <c:v>China  </c:v>
                </c:pt>
                <c:pt idx="2">
                  <c:v>South Africa</c:v>
                </c:pt>
                <c:pt idx="3">
                  <c:v>Brazil </c:v>
                </c:pt>
                <c:pt idx="4">
                  <c:v>USA </c:v>
                </c:pt>
                <c:pt idx="5">
                  <c:v>India </c:v>
                </c:pt>
                <c:pt idx="6">
                  <c:v>Japan </c:v>
                </c:pt>
                <c:pt idx="7">
                  <c:v>Singapore </c:v>
                </c:pt>
                <c:pt idx="8">
                  <c:v>Sweden </c:v>
                </c:pt>
                <c:pt idx="9">
                  <c:v>UK </c:v>
                </c:pt>
                <c:pt idx="10">
                  <c:v>France </c:v>
                </c:pt>
                <c:pt idx="11">
                  <c:v>Switzerland </c:v>
                </c:pt>
                <c:pt idx="12">
                  <c:v>Germany </c:v>
                </c:pt>
                <c:pt idx="13">
                  <c:v>Canada </c:v>
                </c:pt>
                <c:pt idx="14">
                  <c:v>Denmark </c:v>
                </c:pt>
                <c:pt idx="15">
                  <c:v>Mexico </c:v>
                </c:pt>
                <c:pt idx="16">
                  <c:v>Spain </c:v>
                </c:pt>
                <c:pt idx="17">
                  <c:v>South Korea</c:v>
                </c:pt>
                <c:pt idx="18">
                  <c:v>Netherlands </c:v>
                </c:pt>
                <c:pt idx="19">
                  <c:v>Russia </c:v>
                </c:pt>
                <c:pt idx="20">
                  <c:v>Ireland </c:v>
                </c:pt>
                <c:pt idx="21">
                  <c:v>Italy </c:v>
                </c:pt>
              </c:strCache>
            </c:strRef>
          </c:cat>
          <c:val>
            <c:numRef>
              <c:f>Sheet1!$B$2:$B$23</c:f>
              <c:numCache>
                <c:formatCode>General</c:formatCode>
                <c:ptCount val="22"/>
                <c:pt idx="0">
                  <c:v>44</c:v>
                </c:pt>
                <c:pt idx="1">
                  <c:v>43</c:v>
                </c:pt>
                <c:pt idx="2">
                  <c:v>38</c:v>
                </c:pt>
                <c:pt idx="3">
                  <c:v>36</c:v>
                </c:pt>
                <c:pt idx="4">
                  <c:v>35</c:v>
                </c:pt>
                <c:pt idx="5">
                  <c:v>34</c:v>
                </c:pt>
                <c:pt idx="6">
                  <c:v>34</c:v>
                </c:pt>
                <c:pt idx="7">
                  <c:v>34</c:v>
                </c:pt>
                <c:pt idx="8">
                  <c:v>26</c:v>
                </c:pt>
                <c:pt idx="9">
                  <c:v>21</c:v>
                </c:pt>
                <c:pt idx="10">
                  <c:v>18</c:v>
                </c:pt>
                <c:pt idx="11">
                  <c:v>16</c:v>
                </c:pt>
                <c:pt idx="12">
                  <c:v>13</c:v>
                </c:pt>
                <c:pt idx="13">
                  <c:v>10</c:v>
                </c:pt>
                <c:pt idx="14">
                  <c:v>6</c:v>
                </c:pt>
                <c:pt idx="15">
                  <c:v>4</c:v>
                </c:pt>
                <c:pt idx="16">
                  <c:v>2</c:v>
                </c:pt>
                <c:pt idx="17">
                  <c:v>0</c:v>
                </c:pt>
                <c:pt idx="18">
                  <c:v>-2</c:v>
                </c:pt>
                <c:pt idx="19">
                  <c:v>-8</c:v>
                </c:pt>
                <c:pt idx="20">
                  <c:v>-12</c:v>
                </c:pt>
                <c:pt idx="21">
                  <c:v>-14</c:v>
                </c:pt>
              </c:numCache>
            </c:numRef>
          </c:val>
        </c:ser>
        <c:dLbls>
          <c:showLegendKey val="0"/>
          <c:showVal val="1"/>
          <c:showCatName val="0"/>
          <c:showSerName val="0"/>
          <c:showPercent val="0"/>
          <c:showBubbleSize val="0"/>
        </c:dLbls>
        <c:gapWidth val="150"/>
        <c:axId val="106479616"/>
        <c:axId val="106481152"/>
      </c:barChart>
      <c:catAx>
        <c:axId val="106479616"/>
        <c:scaling>
          <c:orientation val="minMax"/>
        </c:scaling>
        <c:delete val="0"/>
        <c:axPos val="b"/>
        <c:majorTickMark val="out"/>
        <c:minorTickMark val="none"/>
        <c:tickLblPos val="nextTo"/>
        <c:txPr>
          <a:bodyPr/>
          <a:lstStyle/>
          <a:p>
            <a:pPr>
              <a:defRPr lang="en-GB"/>
            </a:pPr>
            <a:endParaRPr lang="zh-CN"/>
          </a:p>
        </c:txPr>
        <c:crossAx val="106481152"/>
        <c:crosses val="autoZero"/>
        <c:auto val="1"/>
        <c:lblAlgn val="ctr"/>
        <c:lblOffset val="100"/>
        <c:noMultiLvlLbl val="0"/>
      </c:catAx>
      <c:valAx>
        <c:axId val="106481152"/>
        <c:scaling>
          <c:orientation val="minMax"/>
        </c:scaling>
        <c:delete val="0"/>
        <c:axPos val="l"/>
        <c:numFmt formatCode="General" sourceLinked="1"/>
        <c:majorTickMark val="out"/>
        <c:minorTickMark val="none"/>
        <c:tickLblPos val="nextTo"/>
        <c:txPr>
          <a:bodyPr/>
          <a:lstStyle/>
          <a:p>
            <a:pPr>
              <a:defRPr lang="en-GB"/>
            </a:pPr>
            <a:endParaRPr lang="zh-CN"/>
          </a:p>
        </c:txPr>
        <c:crossAx val="106479616"/>
        <c:crosses val="autoZero"/>
        <c:crossBetween val="between"/>
      </c:valAx>
    </c:plotArea>
    <c:plotVisOnly val="1"/>
    <c:dispBlanksAs val="gap"/>
    <c:showDLblsOverMax val="0"/>
  </c:chart>
  <c:txPr>
    <a:bodyPr/>
    <a:lstStyle/>
    <a:p>
      <a:pPr>
        <a:defRPr sz="10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Agree</c:v>
                </c:pt>
              </c:strCache>
            </c:strRef>
          </c:tx>
          <c:invertIfNegative val="0"/>
          <c:dPt>
            <c:idx val="5"/>
            <c:invertIfNegative val="0"/>
            <c:bubble3D val="0"/>
            <c:spPr>
              <a:solidFill>
                <a:srgbClr val="7030A0"/>
              </a:solidFill>
            </c:spPr>
          </c:dPt>
          <c:dLbls>
            <c:txPr>
              <a:bodyPr/>
              <a:lstStyle/>
              <a:p>
                <a:pPr>
                  <a:defRPr lang="en-GB" sz="1050">
                    <a:solidFill>
                      <a:schemeClr val="bg1"/>
                    </a:solidFill>
                  </a:defRPr>
                </a:pPr>
                <a:endParaRPr lang="zh-CN"/>
              </a:p>
            </c:txPr>
            <c:showLegendKey val="0"/>
            <c:showVal val="1"/>
            <c:showCatName val="0"/>
            <c:showSerName val="0"/>
            <c:showPercent val="0"/>
            <c:showBubbleSize val="0"/>
            <c:showLeaderLines val="0"/>
          </c:dLbls>
          <c:cat>
            <c:strRef>
              <c:f>Sheet1!$A$2:$A$7</c:f>
              <c:strCache>
                <c:ptCount val="6"/>
                <c:pt idx="0">
                  <c:v>Increasing complexity is one of the biggest challenges my company faces</c:v>
                </c:pt>
                <c:pt idx="1">
                  <c:v>Complexity can create new opportunities for my company</c:v>
                </c:pt>
                <c:pt idx="2">
                  <c:v>Regulation needs to be less complex</c:v>
                </c:pt>
                <c:pt idx="3">
                  <c:v>Businesses will need new skills to manage complexity in the future</c:v>
                </c:pt>
                <c:pt idx="4">
                  <c:v>Governments should work together to make the global regulatory environment less complex</c:v>
                </c:pt>
                <c:pt idx="5">
                  <c:v>Managing complexity is important to company's success</c:v>
                </c:pt>
              </c:strCache>
            </c:strRef>
          </c:cat>
          <c:val>
            <c:numRef>
              <c:f>Sheet1!$B$2:$B$7</c:f>
              <c:numCache>
                <c:formatCode>0%</c:formatCode>
                <c:ptCount val="6"/>
                <c:pt idx="0">
                  <c:v>0.70000000000000062</c:v>
                </c:pt>
                <c:pt idx="1">
                  <c:v>0.77000000000000346</c:v>
                </c:pt>
                <c:pt idx="2">
                  <c:v>0.81</c:v>
                </c:pt>
                <c:pt idx="3">
                  <c:v>0.89</c:v>
                </c:pt>
                <c:pt idx="4">
                  <c:v>0.89</c:v>
                </c:pt>
                <c:pt idx="5">
                  <c:v>0.94000000000000061</c:v>
                </c:pt>
              </c:numCache>
            </c:numRef>
          </c:val>
        </c:ser>
        <c:ser>
          <c:idx val="1"/>
          <c:order val="1"/>
          <c:tx>
            <c:strRef>
              <c:f>Sheet1!$C$1</c:f>
              <c:strCache>
                <c:ptCount val="1"/>
                <c:pt idx="0">
                  <c:v>Disagree</c:v>
                </c:pt>
              </c:strCache>
            </c:strRef>
          </c:tx>
          <c:invertIfNegative val="0"/>
          <c:dLbls>
            <c:txPr>
              <a:bodyPr/>
              <a:lstStyle/>
              <a:p>
                <a:pPr>
                  <a:defRPr lang="en-GB" sz="1200">
                    <a:solidFill>
                      <a:schemeClr val="bg1"/>
                    </a:solidFill>
                  </a:defRPr>
                </a:pPr>
                <a:endParaRPr lang="zh-CN"/>
              </a:p>
            </c:txPr>
            <c:dLblPos val="ctr"/>
            <c:showLegendKey val="0"/>
            <c:showVal val="1"/>
            <c:showCatName val="0"/>
            <c:showSerName val="0"/>
            <c:showPercent val="0"/>
            <c:showBubbleSize val="0"/>
            <c:showLeaderLines val="0"/>
          </c:dLbls>
          <c:cat>
            <c:strRef>
              <c:f>Sheet1!$A$2:$A$7</c:f>
              <c:strCache>
                <c:ptCount val="6"/>
                <c:pt idx="0">
                  <c:v>Increasing complexity is one of the biggest challenges my company faces</c:v>
                </c:pt>
                <c:pt idx="1">
                  <c:v>Complexity can create new opportunities for my company</c:v>
                </c:pt>
                <c:pt idx="2">
                  <c:v>Regulation needs to be less complex</c:v>
                </c:pt>
                <c:pt idx="3">
                  <c:v>Businesses will need new skills to manage complexity in the future</c:v>
                </c:pt>
                <c:pt idx="4">
                  <c:v>Governments should work together to make the global regulatory environment less complex</c:v>
                </c:pt>
                <c:pt idx="5">
                  <c:v>Managing complexity is important to company's success</c:v>
                </c:pt>
              </c:strCache>
            </c:strRef>
          </c:cat>
          <c:val>
            <c:numRef>
              <c:f>Sheet1!$C$2:$C$7</c:f>
              <c:numCache>
                <c:formatCode>0%</c:formatCode>
                <c:ptCount val="6"/>
                <c:pt idx="0">
                  <c:v>0.30000000000000032</c:v>
                </c:pt>
                <c:pt idx="1">
                  <c:v>0.23</c:v>
                </c:pt>
                <c:pt idx="2">
                  <c:v>0.19</c:v>
                </c:pt>
                <c:pt idx="3">
                  <c:v>0.11</c:v>
                </c:pt>
                <c:pt idx="4">
                  <c:v>0.11</c:v>
                </c:pt>
                <c:pt idx="5">
                  <c:v>6.0000000000000032E-2</c:v>
                </c:pt>
              </c:numCache>
            </c:numRef>
          </c:val>
        </c:ser>
        <c:dLbls>
          <c:showLegendKey val="0"/>
          <c:showVal val="0"/>
          <c:showCatName val="0"/>
          <c:showSerName val="0"/>
          <c:showPercent val="0"/>
          <c:showBubbleSize val="0"/>
        </c:dLbls>
        <c:gapWidth val="150"/>
        <c:overlap val="100"/>
        <c:axId val="106559360"/>
        <c:axId val="106560896"/>
      </c:barChart>
      <c:catAx>
        <c:axId val="106559360"/>
        <c:scaling>
          <c:orientation val="minMax"/>
        </c:scaling>
        <c:delete val="0"/>
        <c:axPos val="l"/>
        <c:majorTickMark val="out"/>
        <c:minorTickMark val="none"/>
        <c:tickLblPos val="nextTo"/>
        <c:txPr>
          <a:bodyPr/>
          <a:lstStyle/>
          <a:p>
            <a:pPr>
              <a:defRPr lang="en-GB" sz="1000"/>
            </a:pPr>
            <a:endParaRPr lang="zh-CN"/>
          </a:p>
        </c:txPr>
        <c:crossAx val="106560896"/>
        <c:crosses val="autoZero"/>
        <c:auto val="1"/>
        <c:lblAlgn val="ctr"/>
        <c:lblOffset val="100"/>
        <c:noMultiLvlLbl val="0"/>
      </c:catAx>
      <c:valAx>
        <c:axId val="106560896"/>
        <c:scaling>
          <c:orientation val="minMax"/>
        </c:scaling>
        <c:delete val="0"/>
        <c:axPos val="b"/>
        <c:numFmt formatCode="0%" sourceLinked="1"/>
        <c:majorTickMark val="out"/>
        <c:minorTickMark val="none"/>
        <c:tickLblPos val="nextTo"/>
        <c:txPr>
          <a:bodyPr/>
          <a:lstStyle/>
          <a:p>
            <a:pPr>
              <a:defRPr lang="en-GB" sz="1000"/>
            </a:pPr>
            <a:endParaRPr lang="zh-CN"/>
          </a:p>
        </c:txPr>
        <c:crossAx val="106559360"/>
        <c:crosses val="autoZero"/>
        <c:crossBetween val="between"/>
      </c:valAx>
    </c:plotArea>
    <c:legend>
      <c:legendPos val="b"/>
      <c:layout/>
      <c:overlay val="0"/>
      <c:txPr>
        <a:bodyPr/>
        <a:lstStyle/>
        <a:p>
          <a:pPr>
            <a:defRPr lang="en-GB" sz="1200"/>
          </a:pPr>
          <a:endParaRPr lang="zh-CN"/>
        </a:p>
      </c:txPr>
    </c:legend>
    <c:plotVisOnly val="1"/>
    <c:dispBlanksAs val="gap"/>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2989494562560851"/>
          <c:y val="2.9504580707594607E-2"/>
          <c:w val="0.6796174507414785"/>
          <c:h val="0.91416849248699761"/>
        </c:manualLayout>
      </c:layout>
      <c:barChart>
        <c:barDir val="bar"/>
        <c:grouping val="stacked"/>
        <c:varyColors val="0"/>
        <c:ser>
          <c:idx val="0"/>
          <c:order val="0"/>
          <c:tx>
            <c:strRef>
              <c:f>Sheet1!$B$1</c:f>
              <c:strCache>
                <c:ptCount val="1"/>
                <c:pt idx="0">
                  <c:v>Yes increased complexity</c:v>
                </c:pt>
              </c:strCache>
            </c:strRef>
          </c:tx>
          <c:invertIfNegative val="0"/>
          <c:dPt>
            <c:idx val="5"/>
            <c:invertIfNegative val="0"/>
            <c:bubble3D val="0"/>
            <c:spPr>
              <a:solidFill>
                <a:schemeClr val="accent2"/>
              </a:solidFill>
            </c:spPr>
          </c:dPt>
          <c:dPt>
            <c:idx val="6"/>
            <c:invertIfNegative val="0"/>
            <c:bubble3D val="0"/>
            <c:spPr>
              <a:solidFill>
                <a:schemeClr val="accent2"/>
              </a:solidFill>
            </c:spPr>
          </c:dPt>
          <c:dLbls>
            <c:txPr>
              <a:bodyPr/>
              <a:lstStyle/>
              <a:p>
                <a:pPr>
                  <a:defRPr lang="en-GB">
                    <a:solidFill>
                      <a:schemeClr val="bg1"/>
                    </a:solidFill>
                  </a:defRPr>
                </a:pPr>
                <a:endParaRPr lang="zh-CN"/>
              </a:p>
            </c:txPr>
            <c:dLblPos val="ctr"/>
            <c:showLegendKey val="0"/>
            <c:showVal val="1"/>
            <c:showCatName val="0"/>
            <c:showSerName val="0"/>
            <c:showPercent val="0"/>
            <c:showBubbleSize val="0"/>
            <c:showLeaderLines val="0"/>
          </c:dLbls>
          <c:cat>
            <c:strRef>
              <c:f>Sheet1!$A$2:$A$8</c:f>
              <c:strCache>
                <c:ptCount val="7"/>
                <c:pt idx="0">
                  <c:v>Doing mergers or acquisitions</c:v>
                </c:pt>
                <c:pt idx="1">
                  <c:v>Operating in more countries</c:v>
                </c:pt>
                <c:pt idx="2">
                  <c:v>Tax policy</c:v>
                </c:pt>
                <c:pt idx="3">
                  <c:v>Increased speed of innovation</c:v>
                </c:pt>
                <c:pt idx="4">
                  <c:v>Government oversight</c:v>
                </c:pt>
                <c:pt idx="5">
                  <c:v>Information management</c:v>
                </c:pt>
                <c:pt idx="6">
                  <c:v>Regulation (other than tax)</c:v>
                </c:pt>
              </c:strCache>
            </c:strRef>
          </c:cat>
          <c:val>
            <c:numRef>
              <c:f>Sheet1!$B$2:$B$8</c:f>
              <c:numCache>
                <c:formatCode>0%</c:formatCode>
                <c:ptCount val="7"/>
                <c:pt idx="0">
                  <c:v>0.5</c:v>
                </c:pt>
                <c:pt idx="1">
                  <c:v>0.55000000000000004</c:v>
                </c:pt>
                <c:pt idx="2">
                  <c:v>0.56999999999999995</c:v>
                </c:pt>
                <c:pt idx="3">
                  <c:v>0.59</c:v>
                </c:pt>
                <c:pt idx="4">
                  <c:v>0.60000000000000064</c:v>
                </c:pt>
                <c:pt idx="5">
                  <c:v>0.630000000000003</c:v>
                </c:pt>
                <c:pt idx="6">
                  <c:v>0.71000000000000063</c:v>
                </c:pt>
              </c:numCache>
            </c:numRef>
          </c:val>
        </c:ser>
        <c:dLbls>
          <c:showLegendKey val="0"/>
          <c:showVal val="1"/>
          <c:showCatName val="0"/>
          <c:showSerName val="0"/>
          <c:showPercent val="0"/>
          <c:showBubbleSize val="0"/>
        </c:dLbls>
        <c:gapWidth val="150"/>
        <c:overlap val="100"/>
        <c:axId val="106233856"/>
        <c:axId val="106235392"/>
      </c:barChart>
      <c:catAx>
        <c:axId val="106233856"/>
        <c:scaling>
          <c:orientation val="minMax"/>
        </c:scaling>
        <c:delete val="0"/>
        <c:axPos val="l"/>
        <c:numFmt formatCode="General" sourceLinked="1"/>
        <c:majorTickMark val="out"/>
        <c:minorTickMark val="none"/>
        <c:tickLblPos val="nextTo"/>
        <c:txPr>
          <a:bodyPr/>
          <a:lstStyle/>
          <a:p>
            <a:pPr>
              <a:defRPr lang="en-GB"/>
            </a:pPr>
            <a:endParaRPr lang="zh-CN"/>
          </a:p>
        </c:txPr>
        <c:crossAx val="106235392"/>
        <c:crosses val="autoZero"/>
        <c:auto val="1"/>
        <c:lblAlgn val="ctr"/>
        <c:lblOffset val="100"/>
        <c:noMultiLvlLbl val="0"/>
      </c:catAx>
      <c:valAx>
        <c:axId val="106235392"/>
        <c:scaling>
          <c:orientation val="minMax"/>
        </c:scaling>
        <c:delete val="1"/>
        <c:axPos val="b"/>
        <c:numFmt formatCode="0%" sourceLinked="1"/>
        <c:majorTickMark val="out"/>
        <c:minorTickMark val="none"/>
        <c:tickLblPos val="none"/>
        <c:crossAx val="106233856"/>
        <c:crosses val="autoZero"/>
        <c:crossBetween val="between"/>
      </c:valAx>
    </c:plotArea>
    <c:plotVisOnly val="1"/>
    <c:dispBlanksAs val="gap"/>
    <c:showDLblsOverMax val="0"/>
  </c:chart>
  <c:txPr>
    <a:bodyPr/>
    <a:lstStyle/>
    <a:p>
      <a:pPr>
        <a:defRPr sz="1000"/>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lang="en-GB" sz="1200"/>
            </a:pPr>
            <a:r>
              <a:rPr lang="en-US" sz="1200" dirty="0" smtClean="0"/>
              <a:t>Opportunities created by complexity</a:t>
            </a:r>
            <a:endParaRPr lang="en-US" sz="1200" dirty="0"/>
          </a:p>
        </c:rich>
      </c:tx>
      <c:layout/>
      <c:overlay val="1"/>
    </c:title>
    <c:autoTitleDeleted val="0"/>
    <c:plotArea>
      <c:layout/>
      <c:doughnutChart>
        <c:varyColors val="1"/>
        <c:ser>
          <c:idx val="0"/>
          <c:order val="0"/>
          <c:tx>
            <c:strRef>
              <c:f>Sheet1!$B$1</c:f>
              <c:strCache>
                <c:ptCount val="1"/>
                <c:pt idx="0">
                  <c:v>Sales</c:v>
                </c:pt>
              </c:strCache>
            </c:strRef>
          </c:tx>
          <c:dPt>
            <c:idx val="0"/>
            <c:bubble3D val="0"/>
            <c:spPr>
              <a:solidFill>
                <a:srgbClr val="4066B3"/>
              </a:solidFill>
            </c:spPr>
          </c:dPt>
          <c:dPt>
            <c:idx val="1"/>
            <c:bubble3D val="0"/>
            <c:spPr>
              <a:solidFill>
                <a:srgbClr val="00338D"/>
              </a:solidFill>
            </c:spPr>
          </c:dPt>
          <c:dPt>
            <c:idx val="2"/>
            <c:bubble3D val="0"/>
            <c:spPr>
              <a:solidFill>
                <a:srgbClr val="809BD2"/>
              </a:solidFill>
            </c:spPr>
          </c:dPt>
          <c:dLbls>
            <c:txPr>
              <a:bodyPr/>
              <a:lstStyle/>
              <a:p>
                <a:pPr>
                  <a:defRPr lang="en-GB" sz="800">
                    <a:solidFill>
                      <a:schemeClr val="bg1"/>
                    </a:solidFill>
                  </a:defRPr>
                </a:pPr>
                <a:endParaRPr lang="zh-CN"/>
              </a:p>
            </c:txPr>
            <c:showLegendKey val="0"/>
            <c:showVal val="1"/>
            <c:showCatName val="1"/>
            <c:showSerName val="0"/>
            <c:showPercent val="0"/>
            <c:showBubbleSize val="0"/>
            <c:showLeaderLines val="1"/>
          </c:dLbls>
          <c:cat>
            <c:strRef>
              <c:f>Sheet1!$A$2:$A$4</c:f>
              <c:strCache>
                <c:ptCount val="3"/>
                <c:pt idx="0">
                  <c:v>Yes</c:v>
                </c:pt>
                <c:pt idx="1">
                  <c:v>No</c:v>
                </c:pt>
                <c:pt idx="2">
                  <c:v>Don’t know/ Can't say</c:v>
                </c:pt>
              </c:strCache>
            </c:strRef>
          </c:cat>
          <c:val>
            <c:numRef>
              <c:f>Sheet1!$B$2:$B$4</c:f>
              <c:numCache>
                <c:formatCode>0%</c:formatCode>
                <c:ptCount val="3"/>
                <c:pt idx="0">
                  <c:v>0.74000000000000365</c:v>
                </c:pt>
                <c:pt idx="1">
                  <c:v>0.2</c:v>
                </c:pt>
                <c:pt idx="2">
                  <c:v>6.0000000000000032E-2</c:v>
                </c:pt>
              </c:numCache>
            </c:numRef>
          </c:val>
        </c:ser>
        <c:dLbls>
          <c:showLegendKey val="0"/>
          <c:showVal val="1"/>
          <c:showCatName val="1"/>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invertIfNegative val="0"/>
          <c:dPt>
            <c:idx val="4"/>
            <c:invertIfNegative val="0"/>
            <c:bubble3D val="0"/>
            <c:spPr>
              <a:solidFill>
                <a:schemeClr val="accent2"/>
              </a:solidFill>
            </c:spPr>
          </c:dPt>
          <c:dPt>
            <c:idx val="5"/>
            <c:invertIfNegative val="0"/>
            <c:bubble3D val="0"/>
            <c:spPr>
              <a:solidFill>
                <a:schemeClr val="accent2"/>
              </a:solidFill>
            </c:spPr>
          </c:dPt>
          <c:dLbls>
            <c:txPr>
              <a:bodyPr/>
              <a:lstStyle/>
              <a:p>
                <a:pPr>
                  <a:defRPr lang="en-GB"/>
                </a:pPr>
                <a:endParaRPr lang="zh-CN"/>
              </a:p>
            </c:txPr>
            <c:dLblPos val="outEnd"/>
            <c:showLegendKey val="0"/>
            <c:showVal val="1"/>
            <c:showCatName val="0"/>
            <c:showSerName val="0"/>
            <c:showPercent val="0"/>
            <c:showBubbleSize val="0"/>
            <c:showLeaderLines val="0"/>
          </c:dLbls>
          <c:cat>
            <c:strRef>
              <c:f>Sheet1!$A$2:$A$7</c:f>
              <c:strCache>
                <c:ptCount val="6"/>
                <c:pt idx="0">
                  <c:v>Focus our existing business strategy</c:v>
                </c:pt>
                <c:pt idx="1">
                  <c:v>Create new products</c:v>
                </c:pt>
                <c:pt idx="2">
                  <c:v>Make my company more efficicent</c:v>
                </c:pt>
                <c:pt idx="3">
                  <c:v>Expand into new markets</c:v>
                </c:pt>
                <c:pt idx="4">
                  <c:v>Create new and better strategies</c:v>
                </c:pt>
                <c:pt idx="5">
                  <c:v>Gain competitive advantage</c:v>
                </c:pt>
              </c:strCache>
            </c:strRef>
          </c:cat>
          <c:val>
            <c:numRef>
              <c:f>Sheet1!$B$2:$B$7</c:f>
              <c:numCache>
                <c:formatCode>0%</c:formatCode>
                <c:ptCount val="6"/>
                <c:pt idx="0">
                  <c:v>0.58000000000000007</c:v>
                </c:pt>
                <c:pt idx="1">
                  <c:v>0.62000000000000388</c:v>
                </c:pt>
                <c:pt idx="2">
                  <c:v>0.70000000000000062</c:v>
                </c:pt>
                <c:pt idx="3">
                  <c:v>0.70000000000000062</c:v>
                </c:pt>
                <c:pt idx="4">
                  <c:v>0.72000000000000064</c:v>
                </c:pt>
                <c:pt idx="5">
                  <c:v>0.73000000000000065</c:v>
                </c:pt>
              </c:numCache>
            </c:numRef>
          </c:val>
        </c:ser>
        <c:dLbls>
          <c:showLegendKey val="0"/>
          <c:showVal val="0"/>
          <c:showCatName val="0"/>
          <c:showSerName val="0"/>
          <c:showPercent val="0"/>
          <c:showBubbleSize val="0"/>
        </c:dLbls>
        <c:gapWidth val="150"/>
        <c:axId val="106312448"/>
        <c:axId val="106313984"/>
      </c:barChart>
      <c:catAx>
        <c:axId val="106312448"/>
        <c:scaling>
          <c:orientation val="minMax"/>
        </c:scaling>
        <c:delete val="0"/>
        <c:axPos val="l"/>
        <c:majorTickMark val="out"/>
        <c:minorTickMark val="none"/>
        <c:tickLblPos val="nextTo"/>
        <c:txPr>
          <a:bodyPr/>
          <a:lstStyle/>
          <a:p>
            <a:pPr>
              <a:defRPr lang="en-GB"/>
            </a:pPr>
            <a:endParaRPr lang="zh-CN"/>
          </a:p>
        </c:txPr>
        <c:crossAx val="106313984"/>
        <c:crosses val="autoZero"/>
        <c:auto val="1"/>
        <c:lblAlgn val="ctr"/>
        <c:lblOffset val="100"/>
        <c:noMultiLvlLbl val="0"/>
      </c:catAx>
      <c:valAx>
        <c:axId val="106313984"/>
        <c:scaling>
          <c:orientation val="minMax"/>
        </c:scaling>
        <c:delete val="1"/>
        <c:axPos val="b"/>
        <c:numFmt formatCode="0%" sourceLinked="1"/>
        <c:majorTickMark val="out"/>
        <c:minorTickMark val="none"/>
        <c:tickLblPos val="none"/>
        <c:crossAx val="106312448"/>
        <c:crosses val="autoZero"/>
        <c:crossBetween val="between"/>
      </c:valAx>
    </c:plotArea>
    <c:plotVisOnly val="1"/>
    <c:dispBlanksAs val="gap"/>
    <c:showDLblsOverMax val="0"/>
  </c:chart>
  <c:txPr>
    <a:bodyPr/>
    <a:lstStyle/>
    <a:p>
      <a:pPr>
        <a:defRPr sz="8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Yes</c:v>
                </c:pt>
              </c:strCache>
            </c:strRef>
          </c:tx>
          <c:invertIfNegative val="0"/>
          <c:dPt>
            <c:idx val="5"/>
            <c:invertIfNegative val="0"/>
            <c:bubble3D val="0"/>
            <c:spPr>
              <a:solidFill>
                <a:srgbClr val="7030A0"/>
              </a:solidFill>
            </c:spPr>
          </c:dPt>
          <c:dPt>
            <c:idx val="6"/>
            <c:invertIfNegative val="0"/>
            <c:bubble3D val="0"/>
            <c:spPr>
              <a:solidFill>
                <a:srgbClr val="7030A0"/>
              </a:solidFill>
            </c:spPr>
          </c:dPt>
          <c:dLbls>
            <c:txPr>
              <a:bodyPr/>
              <a:lstStyle/>
              <a:p>
                <a:pPr>
                  <a:defRPr lang="en-GB" sz="1200">
                    <a:solidFill>
                      <a:schemeClr val="bg1"/>
                    </a:solidFill>
                  </a:defRPr>
                </a:pPr>
                <a:endParaRPr lang="zh-CN"/>
              </a:p>
            </c:txPr>
            <c:showLegendKey val="0"/>
            <c:showVal val="1"/>
            <c:showCatName val="0"/>
            <c:showSerName val="0"/>
            <c:showPercent val="0"/>
            <c:showBubbleSize val="0"/>
            <c:showLeaderLines val="0"/>
          </c:dLbls>
          <c:cat>
            <c:strRef>
              <c:f>Sheet1!$A$2:$A$8</c:f>
              <c:strCache>
                <c:ptCount val="7"/>
                <c:pt idx="0">
                  <c:v>Outsourced functions</c:v>
                </c:pt>
                <c:pt idx="1">
                  <c:v>Did mergers or acquisitions</c:v>
                </c:pt>
                <c:pt idx="2">
                  <c:v>Influenced regulation or public policy</c:v>
                </c:pt>
                <c:pt idx="3">
                  <c:v>Invested in new countries or geographies</c:v>
                </c:pt>
                <c:pt idx="4">
                  <c:v>Significantly changed approach to human resources</c:v>
                </c:pt>
                <c:pt idx="5">
                  <c:v>Reorganized all or part of your business</c:v>
                </c:pt>
                <c:pt idx="6">
                  <c:v>Improved information management</c:v>
                </c:pt>
              </c:strCache>
            </c:strRef>
          </c:cat>
          <c:val>
            <c:numRef>
              <c:f>Sheet1!$B$2:$B$8</c:f>
              <c:numCache>
                <c:formatCode>0%</c:formatCode>
                <c:ptCount val="7"/>
                <c:pt idx="0">
                  <c:v>0.42000000000000032</c:v>
                </c:pt>
                <c:pt idx="1">
                  <c:v>0.45</c:v>
                </c:pt>
                <c:pt idx="2">
                  <c:v>0.46</c:v>
                </c:pt>
                <c:pt idx="3">
                  <c:v>0.49000000000000032</c:v>
                </c:pt>
                <c:pt idx="4">
                  <c:v>0.53</c:v>
                </c:pt>
                <c:pt idx="5">
                  <c:v>0.70000000000000062</c:v>
                </c:pt>
                <c:pt idx="6">
                  <c:v>0.84000000000000064</c:v>
                </c:pt>
              </c:numCache>
            </c:numRef>
          </c:val>
        </c:ser>
        <c:ser>
          <c:idx val="1"/>
          <c:order val="1"/>
          <c:tx>
            <c:strRef>
              <c:f>Sheet1!$C$1</c:f>
              <c:strCache>
                <c:ptCount val="1"/>
                <c:pt idx="0">
                  <c:v>No</c:v>
                </c:pt>
              </c:strCache>
            </c:strRef>
          </c:tx>
          <c:invertIfNegative val="0"/>
          <c:dLbls>
            <c:txPr>
              <a:bodyPr/>
              <a:lstStyle/>
              <a:p>
                <a:pPr>
                  <a:defRPr lang="en-GB" sz="1200">
                    <a:solidFill>
                      <a:schemeClr val="bg1"/>
                    </a:solidFill>
                  </a:defRPr>
                </a:pPr>
                <a:endParaRPr lang="zh-CN"/>
              </a:p>
            </c:txPr>
            <c:dLblPos val="ctr"/>
            <c:showLegendKey val="0"/>
            <c:showVal val="1"/>
            <c:showCatName val="0"/>
            <c:showSerName val="0"/>
            <c:showPercent val="0"/>
            <c:showBubbleSize val="0"/>
            <c:showLeaderLines val="0"/>
          </c:dLbls>
          <c:cat>
            <c:strRef>
              <c:f>Sheet1!$A$2:$A$8</c:f>
              <c:strCache>
                <c:ptCount val="7"/>
                <c:pt idx="0">
                  <c:v>Outsourced functions</c:v>
                </c:pt>
                <c:pt idx="1">
                  <c:v>Did mergers or acquisitions</c:v>
                </c:pt>
                <c:pt idx="2">
                  <c:v>Influenced regulation or public policy</c:v>
                </c:pt>
                <c:pt idx="3">
                  <c:v>Invested in new countries or geographies</c:v>
                </c:pt>
                <c:pt idx="4">
                  <c:v>Significantly changed approach to human resources</c:v>
                </c:pt>
                <c:pt idx="5">
                  <c:v>Reorganized all or part of your business</c:v>
                </c:pt>
                <c:pt idx="6">
                  <c:v>Improved information management</c:v>
                </c:pt>
              </c:strCache>
            </c:strRef>
          </c:cat>
          <c:val>
            <c:numRef>
              <c:f>Sheet1!$C$2:$C$8</c:f>
              <c:numCache>
                <c:formatCode>0%</c:formatCode>
                <c:ptCount val="7"/>
                <c:pt idx="0">
                  <c:v>0.58000000000000007</c:v>
                </c:pt>
                <c:pt idx="1">
                  <c:v>0.55000000000000004</c:v>
                </c:pt>
                <c:pt idx="2">
                  <c:v>0.54</c:v>
                </c:pt>
                <c:pt idx="3">
                  <c:v>0.51</c:v>
                </c:pt>
                <c:pt idx="4">
                  <c:v>0.47000000000000008</c:v>
                </c:pt>
                <c:pt idx="5">
                  <c:v>0.30000000000000032</c:v>
                </c:pt>
                <c:pt idx="6">
                  <c:v>0.16</c:v>
                </c:pt>
              </c:numCache>
            </c:numRef>
          </c:val>
        </c:ser>
        <c:dLbls>
          <c:showLegendKey val="0"/>
          <c:showVal val="0"/>
          <c:showCatName val="0"/>
          <c:showSerName val="0"/>
          <c:showPercent val="0"/>
          <c:showBubbleSize val="0"/>
        </c:dLbls>
        <c:gapWidth val="150"/>
        <c:overlap val="100"/>
        <c:axId val="106352640"/>
        <c:axId val="106354176"/>
      </c:barChart>
      <c:catAx>
        <c:axId val="106352640"/>
        <c:scaling>
          <c:orientation val="minMax"/>
        </c:scaling>
        <c:delete val="0"/>
        <c:axPos val="l"/>
        <c:majorTickMark val="out"/>
        <c:minorTickMark val="none"/>
        <c:tickLblPos val="nextTo"/>
        <c:txPr>
          <a:bodyPr/>
          <a:lstStyle/>
          <a:p>
            <a:pPr>
              <a:defRPr lang="en-GB" sz="1000"/>
            </a:pPr>
            <a:endParaRPr lang="zh-CN"/>
          </a:p>
        </c:txPr>
        <c:crossAx val="106354176"/>
        <c:crosses val="autoZero"/>
        <c:auto val="1"/>
        <c:lblAlgn val="ctr"/>
        <c:lblOffset val="100"/>
        <c:noMultiLvlLbl val="0"/>
      </c:catAx>
      <c:valAx>
        <c:axId val="106354176"/>
        <c:scaling>
          <c:orientation val="minMax"/>
        </c:scaling>
        <c:delete val="1"/>
        <c:axPos val="b"/>
        <c:numFmt formatCode="0%" sourceLinked="1"/>
        <c:majorTickMark val="out"/>
        <c:minorTickMark val="none"/>
        <c:tickLblPos val="none"/>
        <c:crossAx val="106352640"/>
        <c:crosses val="autoZero"/>
        <c:crossBetween val="between"/>
      </c:valAx>
    </c:plotArea>
    <c:legend>
      <c:legendPos val="b"/>
      <c:layout/>
      <c:overlay val="0"/>
      <c:txPr>
        <a:bodyPr/>
        <a:lstStyle/>
        <a:p>
          <a:pPr>
            <a:defRPr lang="en-GB" sz="800"/>
          </a:pPr>
          <a:endParaRPr lang="zh-CN"/>
        </a:p>
      </c:txPr>
    </c:legend>
    <c:plotVisOnly val="1"/>
    <c:dispBlanksAs val="gap"/>
    <c:showDLblsOverMax val="0"/>
  </c:chart>
  <c:txPr>
    <a:bodyPr/>
    <a:lstStyle/>
    <a:p>
      <a:pPr>
        <a:defRPr sz="1800"/>
      </a:pPr>
      <a:endParaRPr lang="zh-CN"/>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C6E15-A5CD-4023-988A-5B89024533DC}"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GB"/>
        </a:p>
      </dgm:t>
    </dgm:pt>
    <dgm:pt modelId="{EB647DED-563C-4E6E-B691-D62F483A9FD2}">
      <dgm:prSet phldrT="[Text]"/>
      <dgm:spPr/>
      <dgm:t>
        <a:bodyPr/>
        <a:lstStyle/>
        <a:p>
          <a:r>
            <a:rPr lang="en-GB" dirty="0" smtClean="0"/>
            <a:t>Challenges created by complexity</a:t>
          </a:r>
          <a:endParaRPr lang="en-GB" dirty="0"/>
        </a:p>
      </dgm:t>
    </dgm:pt>
    <dgm:pt modelId="{6C6369E5-BA69-4DEC-A283-BCC47B47A52C}" type="parTrans" cxnId="{ED9D8ECC-757A-48F0-AB60-F617914A33F7}">
      <dgm:prSet/>
      <dgm:spPr/>
      <dgm:t>
        <a:bodyPr/>
        <a:lstStyle/>
        <a:p>
          <a:endParaRPr lang="en-GB"/>
        </a:p>
      </dgm:t>
    </dgm:pt>
    <dgm:pt modelId="{638E0078-8385-42AD-BCC3-4906151BD38C}" type="sibTrans" cxnId="{ED9D8ECC-757A-48F0-AB60-F617914A33F7}">
      <dgm:prSet/>
      <dgm:spPr/>
      <dgm:t>
        <a:bodyPr/>
        <a:lstStyle/>
        <a:p>
          <a:endParaRPr lang="en-GB"/>
        </a:p>
      </dgm:t>
    </dgm:pt>
    <dgm:pt modelId="{A9C1F1C5-4B01-488D-BD4C-29EBFAFB5E50}">
      <dgm:prSet phldrT="[Text]"/>
      <dgm:spPr/>
      <dgm:t>
        <a:bodyPr/>
        <a:lstStyle/>
        <a:p>
          <a:r>
            <a:rPr lang="en-GB" dirty="0" smtClean="0"/>
            <a:t>More risks to manage</a:t>
          </a:r>
          <a:endParaRPr lang="en-GB" dirty="0"/>
        </a:p>
      </dgm:t>
    </dgm:pt>
    <dgm:pt modelId="{A858E52A-2D77-4BC6-A572-384047F95A2C}" type="parTrans" cxnId="{A91FFC04-0FD9-480F-BAEC-CB9A40E5E2E3}">
      <dgm:prSet/>
      <dgm:spPr/>
      <dgm:t>
        <a:bodyPr/>
        <a:lstStyle/>
        <a:p>
          <a:endParaRPr lang="en-GB" dirty="0"/>
        </a:p>
      </dgm:t>
    </dgm:pt>
    <dgm:pt modelId="{55CD1CB7-226B-44C6-967A-0609D54D93AE}" type="sibTrans" cxnId="{A91FFC04-0FD9-480F-BAEC-CB9A40E5E2E3}">
      <dgm:prSet/>
      <dgm:spPr/>
      <dgm:t>
        <a:bodyPr/>
        <a:lstStyle/>
        <a:p>
          <a:endParaRPr lang="en-GB"/>
        </a:p>
      </dgm:t>
    </dgm:pt>
    <dgm:pt modelId="{8DFE2433-2BD6-48CB-A40E-BA72D470CA34}">
      <dgm:prSet phldrT="[Text]"/>
      <dgm:spPr/>
      <dgm:t>
        <a:bodyPr/>
        <a:lstStyle/>
        <a:p>
          <a:r>
            <a:rPr lang="en-GB" dirty="0" smtClean="0"/>
            <a:t>Deals and transactions take time</a:t>
          </a:r>
          <a:endParaRPr lang="en-GB" dirty="0"/>
        </a:p>
      </dgm:t>
    </dgm:pt>
    <dgm:pt modelId="{809DBA7D-DD2A-48EE-ACD3-31FD36F45DD3}" type="parTrans" cxnId="{7C2D9CE1-3A78-4B7F-8DAD-F8FDF3171A03}">
      <dgm:prSet/>
      <dgm:spPr/>
      <dgm:t>
        <a:bodyPr/>
        <a:lstStyle/>
        <a:p>
          <a:endParaRPr lang="en-GB" dirty="0"/>
        </a:p>
      </dgm:t>
    </dgm:pt>
    <dgm:pt modelId="{3B3458CA-6A95-4014-8688-0318EF713EEB}" type="sibTrans" cxnId="{7C2D9CE1-3A78-4B7F-8DAD-F8FDF3171A03}">
      <dgm:prSet/>
      <dgm:spPr/>
      <dgm:t>
        <a:bodyPr/>
        <a:lstStyle/>
        <a:p>
          <a:endParaRPr lang="en-GB"/>
        </a:p>
      </dgm:t>
    </dgm:pt>
    <dgm:pt modelId="{0CF0BA1C-E291-4526-B44B-D770891C5743}">
      <dgm:prSet phldrT="[Text]"/>
      <dgm:spPr/>
      <dgm:t>
        <a:bodyPr/>
        <a:lstStyle/>
        <a:p>
          <a:r>
            <a:rPr lang="en-GB" dirty="0" smtClean="0"/>
            <a:t>More difficult to take management decisions</a:t>
          </a:r>
          <a:endParaRPr lang="en-GB" dirty="0"/>
        </a:p>
      </dgm:t>
    </dgm:pt>
    <dgm:pt modelId="{9C61A795-7CDB-4DD3-A385-76071681265D}" type="parTrans" cxnId="{3C216114-DB29-431F-9509-64D654DF3032}">
      <dgm:prSet/>
      <dgm:spPr/>
      <dgm:t>
        <a:bodyPr/>
        <a:lstStyle/>
        <a:p>
          <a:endParaRPr lang="en-GB" dirty="0"/>
        </a:p>
      </dgm:t>
    </dgm:pt>
    <dgm:pt modelId="{A6F8C538-9BEC-44E2-8F8F-5B4EC2944767}" type="sibTrans" cxnId="{3C216114-DB29-431F-9509-64D654DF3032}">
      <dgm:prSet/>
      <dgm:spPr/>
      <dgm:t>
        <a:bodyPr/>
        <a:lstStyle/>
        <a:p>
          <a:endParaRPr lang="en-GB"/>
        </a:p>
      </dgm:t>
    </dgm:pt>
    <dgm:pt modelId="{C2711728-1EF4-457B-8853-3C969D87F9B9}">
      <dgm:prSet phldrT="[Text]"/>
      <dgm:spPr/>
      <dgm:t>
        <a:bodyPr/>
        <a:lstStyle/>
        <a:p>
          <a:r>
            <a:rPr lang="en-GB" dirty="0" smtClean="0"/>
            <a:t>More difficult to compete</a:t>
          </a:r>
          <a:endParaRPr lang="en-GB" dirty="0"/>
        </a:p>
      </dgm:t>
    </dgm:pt>
    <dgm:pt modelId="{C125C9D3-1D66-4D04-8F59-68E553CDB269}" type="parTrans" cxnId="{79C3FCE0-FE67-4EB4-BC0C-B6A5A630D7EE}">
      <dgm:prSet/>
      <dgm:spPr/>
      <dgm:t>
        <a:bodyPr/>
        <a:lstStyle/>
        <a:p>
          <a:endParaRPr lang="en-GB" dirty="0"/>
        </a:p>
      </dgm:t>
    </dgm:pt>
    <dgm:pt modelId="{A4723778-066C-4371-9FE5-4BACA7C4F5C4}" type="sibTrans" cxnId="{79C3FCE0-FE67-4EB4-BC0C-B6A5A630D7EE}">
      <dgm:prSet/>
      <dgm:spPr/>
      <dgm:t>
        <a:bodyPr/>
        <a:lstStyle/>
        <a:p>
          <a:endParaRPr lang="en-GB"/>
        </a:p>
      </dgm:t>
    </dgm:pt>
    <dgm:pt modelId="{5A13524C-869B-4CD3-A991-E1D286209821}">
      <dgm:prSet phldrT="[Text]"/>
      <dgm:spPr/>
      <dgm:t>
        <a:bodyPr/>
        <a:lstStyle/>
        <a:p>
          <a:r>
            <a:rPr lang="en-GB" dirty="0" smtClean="0"/>
            <a:t> More difficult to implement change</a:t>
          </a:r>
          <a:endParaRPr lang="en-GB" dirty="0"/>
        </a:p>
      </dgm:t>
    </dgm:pt>
    <dgm:pt modelId="{1BF98E0C-4D97-429B-A1D9-069234DF55B0}" type="parTrans" cxnId="{DE9E91CB-4962-4BD6-889A-C8F8B6CD67E2}">
      <dgm:prSet/>
      <dgm:spPr/>
      <dgm:t>
        <a:bodyPr/>
        <a:lstStyle/>
        <a:p>
          <a:endParaRPr lang="en-GB" dirty="0"/>
        </a:p>
      </dgm:t>
    </dgm:pt>
    <dgm:pt modelId="{C4389976-99A6-496A-8302-23B9FE90B4F5}" type="sibTrans" cxnId="{DE9E91CB-4962-4BD6-889A-C8F8B6CD67E2}">
      <dgm:prSet/>
      <dgm:spPr/>
      <dgm:t>
        <a:bodyPr/>
        <a:lstStyle/>
        <a:p>
          <a:endParaRPr lang="en-GB"/>
        </a:p>
      </dgm:t>
    </dgm:pt>
    <dgm:pt modelId="{0F7A9B2D-AA6D-417C-B62F-64237484BD4D}">
      <dgm:prSet phldrT="[Text]"/>
      <dgm:spPr/>
      <dgm:t>
        <a:bodyPr/>
        <a:lstStyle/>
        <a:p>
          <a:r>
            <a:rPr lang="en-GB" dirty="0" smtClean="0"/>
            <a:t>Need new skills</a:t>
          </a:r>
        </a:p>
      </dgm:t>
    </dgm:pt>
    <dgm:pt modelId="{D2267E71-2524-4F58-A9BA-28685E0906F1}" type="parTrans" cxnId="{F86BD8C0-7056-41D0-A972-DC21D5489B7B}">
      <dgm:prSet/>
      <dgm:spPr/>
      <dgm:t>
        <a:bodyPr/>
        <a:lstStyle/>
        <a:p>
          <a:endParaRPr lang="en-GB" dirty="0"/>
        </a:p>
      </dgm:t>
    </dgm:pt>
    <dgm:pt modelId="{3AAF152C-A730-4764-82DF-48F03CC74C7F}" type="sibTrans" cxnId="{F86BD8C0-7056-41D0-A972-DC21D5489B7B}">
      <dgm:prSet/>
      <dgm:spPr/>
      <dgm:t>
        <a:bodyPr/>
        <a:lstStyle/>
        <a:p>
          <a:endParaRPr lang="en-GB"/>
        </a:p>
      </dgm:t>
    </dgm:pt>
    <dgm:pt modelId="{698264FB-6AC5-49E0-A00A-7633D2BB74EC}">
      <dgm:prSet phldrT="[Text]"/>
      <dgm:spPr/>
      <dgm:t>
        <a:bodyPr/>
        <a:lstStyle/>
        <a:p>
          <a:r>
            <a:rPr lang="en-GB" dirty="0" smtClean="0"/>
            <a:t>Increased cost</a:t>
          </a:r>
          <a:endParaRPr lang="en-GB" dirty="0"/>
        </a:p>
      </dgm:t>
    </dgm:pt>
    <dgm:pt modelId="{CDE867BA-0D71-436F-BFC6-9F5CF55570F4}" type="parTrans" cxnId="{0CFA98DD-B3F0-454D-BC67-7662287FC2B7}">
      <dgm:prSet/>
      <dgm:spPr/>
      <dgm:t>
        <a:bodyPr/>
        <a:lstStyle/>
        <a:p>
          <a:endParaRPr lang="en-GB" dirty="0"/>
        </a:p>
      </dgm:t>
    </dgm:pt>
    <dgm:pt modelId="{E907EA9A-453B-4456-900E-076F64B1FF05}" type="sibTrans" cxnId="{0CFA98DD-B3F0-454D-BC67-7662287FC2B7}">
      <dgm:prSet/>
      <dgm:spPr/>
      <dgm:t>
        <a:bodyPr/>
        <a:lstStyle/>
        <a:p>
          <a:endParaRPr lang="en-GB"/>
        </a:p>
      </dgm:t>
    </dgm:pt>
    <dgm:pt modelId="{A5497474-EBB4-4D4D-8109-98F2C581EE8B}" type="pres">
      <dgm:prSet presAssocID="{414C6E15-A5CD-4023-988A-5B89024533DC}" presName="cycle" presStyleCnt="0">
        <dgm:presLayoutVars>
          <dgm:chMax val="1"/>
          <dgm:dir/>
          <dgm:animLvl val="ctr"/>
          <dgm:resizeHandles val="exact"/>
        </dgm:presLayoutVars>
      </dgm:prSet>
      <dgm:spPr/>
      <dgm:t>
        <a:bodyPr/>
        <a:lstStyle/>
        <a:p>
          <a:endParaRPr lang="en-GB"/>
        </a:p>
      </dgm:t>
    </dgm:pt>
    <dgm:pt modelId="{CC478D4B-60D5-4181-9B9F-E7678B2FE2F5}" type="pres">
      <dgm:prSet presAssocID="{EB647DED-563C-4E6E-B691-D62F483A9FD2}" presName="centerShape" presStyleLbl="node0" presStyleIdx="0" presStyleCnt="1" custScaleX="163802" custScaleY="159514"/>
      <dgm:spPr/>
      <dgm:t>
        <a:bodyPr/>
        <a:lstStyle/>
        <a:p>
          <a:endParaRPr lang="en-GB"/>
        </a:p>
      </dgm:t>
    </dgm:pt>
    <dgm:pt modelId="{D38F0ADD-9089-4336-AD6F-E8696A126B2F}" type="pres">
      <dgm:prSet presAssocID="{A858E52A-2D77-4BC6-A572-384047F95A2C}" presName="Name9" presStyleLbl="parChTrans1D2" presStyleIdx="0" presStyleCnt="7"/>
      <dgm:spPr/>
      <dgm:t>
        <a:bodyPr/>
        <a:lstStyle/>
        <a:p>
          <a:endParaRPr lang="en-GB"/>
        </a:p>
      </dgm:t>
    </dgm:pt>
    <dgm:pt modelId="{B02DD713-32EA-49A0-A1E6-4496A069386C}" type="pres">
      <dgm:prSet presAssocID="{A858E52A-2D77-4BC6-A572-384047F95A2C}" presName="connTx" presStyleLbl="parChTrans1D2" presStyleIdx="0" presStyleCnt="7"/>
      <dgm:spPr/>
      <dgm:t>
        <a:bodyPr/>
        <a:lstStyle/>
        <a:p>
          <a:endParaRPr lang="en-GB"/>
        </a:p>
      </dgm:t>
    </dgm:pt>
    <dgm:pt modelId="{EAC28647-689E-4CC5-9934-3CDD55EF1909}" type="pres">
      <dgm:prSet presAssocID="{A9C1F1C5-4B01-488D-BD4C-29EBFAFB5E50}" presName="node" presStyleLbl="node1" presStyleIdx="0" presStyleCnt="7">
        <dgm:presLayoutVars>
          <dgm:bulletEnabled val="1"/>
        </dgm:presLayoutVars>
      </dgm:prSet>
      <dgm:spPr/>
      <dgm:t>
        <a:bodyPr/>
        <a:lstStyle/>
        <a:p>
          <a:endParaRPr lang="en-GB"/>
        </a:p>
      </dgm:t>
    </dgm:pt>
    <dgm:pt modelId="{5BA7A386-5EE0-44AB-814B-E2E7866EBCE2}" type="pres">
      <dgm:prSet presAssocID="{809DBA7D-DD2A-48EE-ACD3-31FD36F45DD3}" presName="Name9" presStyleLbl="parChTrans1D2" presStyleIdx="1" presStyleCnt="7"/>
      <dgm:spPr/>
      <dgm:t>
        <a:bodyPr/>
        <a:lstStyle/>
        <a:p>
          <a:endParaRPr lang="en-GB"/>
        </a:p>
      </dgm:t>
    </dgm:pt>
    <dgm:pt modelId="{1D5AC7C4-C041-4210-BA88-DB74191FC646}" type="pres">
      <dgm:prSet presAssocID="{809DBA7D-DD2A-48EE-ACD3-31FD36F45DD3}" presName="connTx" presStyleLbl="parChTrans1D2" presStyleIdx="1" presStyleCnt="7"/>
      <dgm:spPr/>
      <dgm:t>
        <a:bodyPr/>
        <a:lstStyle/>
        <a:p>
          <a:endParaRPr lang="en-GB"/>
        </a:p>
      </dgm:t>
    </dgm:pt>
    <dgm:pt modelId="{6AEBC93B-08B6-446B-BF8A-92EFA163A582}" type="pres">
      <dgm:prSet presAssocID="{8DFE2433-2BD6-48CB-A40E-BA72D470CA34}" presName="node" presStyleLbl="node1" presStyleIdx="1" presStyleCnt="7">
        <dgm:presLayoutVars>
          <dgm:bulletEnabled val="1"/>
        </dgm:presLayoutVars>
      </dgm:prSet>
      <dgm:spPr/>
      <dgm:t>
        <a:bodyPr/>
        <a:lstStyle/>
        <a:p>
          <a:endParaRPr lang="en-GB"/>
        </a:p>
      </dgm:t>
    </dgm:pt>
    <dgm:pt modelId="{2385A87B-DE5D-4905-9B84-5008A28A0E59}" type="pres">
      <dgm:prSet presAssocID="{9C61A795-7CDB-4DD3-A385-76071681265D}" presName="Name9" presStyleLbl="parChTrans1D2" presStyleIdx="2" presStyleCnt="7"/>
      <dgm:spPr/>
      <dgm:t>
        <a:bodyPr/>
        <a:lstStyle/>
        <a:p>
          <a:endParaRPr lang="en-GB"/>
        </a:p>
      </dgm:t>
    </dgm:pt>
    <dgm:pt modelId="{5E1A0623-D685-488D-8CAA-F7918910180F}" type="pres">
      <dgm:prSet presAssocID="{9C61A795-7CDB-4DD3-A385-76071681265D}" presName="connTx" presStyleLbl="parChTrans1D2" presStyleIdx="2" presStyleCnt="7"/>
      <dgm:spPr/>
      <dgm:t>
        <a:bodyPr/>
        <a:lstStyle/>
        <a:p>
          <a:endParaRPr lang="en-GB"/>
        </a:p>
      </dgm:t>
    </dgm:pt>
    <dgm:pt modelId="{AD477564-5324-41C3-862A-D0048DE83F1E}" type="pres">
      <dgm:prSet presAssocID="{0CF0BA1C-E291-4526-B44B-D770891C5743}" presName="node" presStyleLbl="node1" presStyleIdx="2" presStyleCnt="7">
        <dgm:presLayoutVars>
          <dgm:bulletEnabled val="1"/>
        </dgm:presLayoutVars>
      </dgm:prSet>
      <dgm:spPr/>
      <dgm:t>
        <a:bodyPr/>
        <a:lstStyle/>
        <a:p>
          <a:endParaRPr lang="en-GB"/>
        </a:p>
      </dgm:t>
    </dgm:pt>
    <dgm:pt modelId="{884C7120-AD58-489A-AE1C-906E9DC61018}" type="pres">
      <dgm:prSet presAssocID="{C125C9D3-1D66-4D04-8F59-68E553CDB269}" presName="Name9" presStyleLbl="parChTrans1D2" presStyleIdx="3" presStyleCnt="7"/>
      <dgm:spPr/>
      <dgm:t>
        <a:bodyPr/>
        <a:lstStyle/>
        <a:p>
          <a:endParaRPr lang="en-GB"/>
        </a:p>
      </dgm:t>
    </dgm:pt>
    <dgm:pt modelId="{7E2C4CE5-B233-4EC6-BB17-F52DED49FC0C}" type="pres">
      <dgm:prSet presAssocID="{C125C9D3-1D66-4D04-8F59-68E553CDB269}" presName="connTx" presStyleLbl="parChTrans1D2" presStyleIdx="3" presStyleCnt="7"/>
      <dgm:spPr/>
      <dgm:t>
        <a:bodyPr/>
        <a:lstStyle/>
        <a:p>
          <a:endParaRPr lang="en-GB"/>
        </a:p>
      </dgm:t>
    </dgm:pt>
    <dgm:pt modelId="{DADC7F33-FA7B-4D46-AAE4-0F6E0CC7805E}" type="pres">
      <dgm:prSet presAssocID="{C2711728-1EF4-457B-8853-3C969D87F9B9}" presName="node" presStyleLbl="node1" presStyleIdx="3" presStyleCnt="7">
        <dgm:presLayoutVars>
          <dgm:bulletEnabled val="1"/>
        </dgm:presLayoutVars>
      </dgm:prSet>
      <dgm:spPr/>
      <dgm:t>
        <a:bodyPr/>
        <a:lstStyle/>
        <a:p>
          <a:endParaRPr lang="en-GB"/>
        </a:p>
      </dgm:t>
    </dgm:pt>
    <dgm:pt modelId="{D1406D66-3B83-48BD-B5EB-1329004F7249}" type="pres">
      <dgm:prSet presAssocID="{1BF98E0C-4D97-429B-A1D9-069234DF55B0}" presName="Name9" presStyleLbl="parChTrans1D2" presStyleIdx="4" presStyleCnt="7"/>
      <dgm:spPr/>
      <dgm:t>
        <a:bodyPr/>
        <a:lstStyle/>
        <a:p>
          <a:endParaRPr lang="en-GB"/>
        </a:p>
      </dgm:t>
    </dgm:pt>
    <dgm:pt modelId="{AA7B6F4D-18EB-4EC7-B96C-09313AB84494}" type="pres">
      <dgm:prSet presAssocID="{1BF98E0C-4D97-429B-A1D9-069234DF55B0}" presName="connTx" presStyleLbl="parChTrans1D2" presStyleIdx="4" presStyleCnt="7"/>
      <dgm:spPr/>
      <dgm:t>
        <a:bodyPr/>
        <a:lstStyle/>
        <a:p>
          <a:endParaRPr lang="en-GB"/>
        </a:p>
      </dgm:t>
    </dgm:pt>
    <dgm:pt modelId="{949DC3D3-6384-4FD9-9417-D4A89300FCFF}" type="pres">
      <dgm:prSet presAssocID="{5A13524C-869B-4CD3-A991-E1D286209821}" presName="node" presStyleLbl="node1" presStyleIdx="4" presStyleCnt="7" custRadScaleRad="101055" custRadScaleInc="5107">
        <dgm:presLayoutVars>
          <dgm:bulletEnabled val="1"/>
        </dgm:presLayoutVars>
      </dgm:prSet>
      <dgm:spPr/>
      <dgm:t>
        <a:bodyPr/>
        <a:lstStyle/>
        <a:p>
          <a:endParaRPr lang="en-GB"/>
        </a:p>
      </dgm:t>
    </dgm:pt>
    <dgm:pt modelId="{0A918186-1064-440E-A55F-92A0AF95E7C1}" type="pres">
      <dgm:prSet presAssocID="{D2267E71-2524-4F58-A9BA-28685E0906F1}" presName="Name9" presStyleLbl="parChTrans1D2" presStyleIdx="5" presStyleCnt="7"/>
      <dgm:spPr/>
      <dgm:t>
        <a:bodyPr/>
        <a:lstStyle/>
        <a:p>
          <a:endParaRPr lang="en-GB"/>
        </a:p>
      </dgm:t>
    </dgm:pt>
    <dgm:pt modelId="{D7D7D03B-AF3D-4569-8E01-F56761E3E173}" type="pres">
      <dgm:prSet presAssocID="{D2267E71-2524-4F58-A9BA-28685E0906F1}" presName="connTx" presStyleLbl="parChTrans1D2" presStyleIdx="5" presStyleCnt="7"/>
      <dgm:spPr/>
      <dgm:t>
        <a:bodyPr/>
        <a:lstStyle/>
        <a:p>
          <a:endParaRPr lang="en-GB"/>
        </a:p>
      </dgm:t>
    </dgm:pt>
    <dgm:pt modelId="{528CC0FE-CCF9-4ED7-8140-4BEDD44E84C0}" type="pres">
      <dgm:prSet presAssocID="{0F7A9B2D-AA6D-417C-B62F-64237484BD4D}" presName="node" presStyleLbl="node1" presStyleIdx="5" presStyleCnt="7">
        <dgm:presLayoutVars>
          <dgm:bulletEnabled val="1"/>
        </dgm:presLayoutVars>
      </dgm:prSet>
      <dgm:spPr/>
      <dgm:t>
        <a:bodyPr/>
        <a:lstStyle/>
        <a:p>
          <a:endParaRPr lang="en-GB"/>
        </a:p>
      </dgm:t>
    </dgm:pt>
    <dgm:pt modelId="{927DC645-402F-4072-8464-4E39BB2F6D29}" type="pres">
      <dgm:prSet presAssocID="{CDE867BA-0D71-436F-BFC6-9F5CF55570F4}" presName="Name9" presStyleLbl="parChTrans1D2" presStyleIdx="6" presStyleCnt="7"/>
      <dgm:spPr/>
      <dgm:t>
        <a:bodyPr/>
        <a:lstStyle/>
        <a:p>
          <a:endParaRPr lang="en-GB"/>
        </a:p>
      </dgm:t>
    </dgm:pt>
    <dgm:pt modelId="{B8A2EBDC-6AFA-42FA-B036-95EE2D3BE06C}" type="pres">
      <dgm:prSet presAssocID="{CDE867BA-0D71-436F-BFC6-9F5CF55570F4}" presName="connTx" presStyleLbl="parChTrans1D2" presStyleIdx="6" presStyleCnt="7"/>
      <dgm:spPr/>
      <dgm:t>
        <a:bodyPr/>
        <a:lstStyle/>
        <a:p>
          <a:endParaRPr lang="en-GB"/>
        </a:p>
      </dgm:t>
    </dgm:pt>
    <dgm:pt modelId="{56C540B9-C323-4855-AC6C-09F437BB31CB}" type="pres">
      <dgm:prSet presAssocID="{698264FB-6AC5-49E0-A00A-7633D2BB74EC}" presName="node" presStyleLbl="node1" presStyleIdx="6" presStyleCnt="7">
        <dgm:presLayoutVars>
          <dgm:bulletEnabled val="1"/>
        </dgm:presLayoutVars>
      </dgm:prSet>
      <dgm:spPr/>
      <dgm:t>
        <a:bodyPr/>
        <a:lstStyle/>
        <a:p>
          <a:endParaRPr lang="en-GB"/>
        </a:p>
      </dgm:t>
    </dgm:pt>
  </dgm:ptLst>
  <dgm:cxnLst>
    <dgm:cxn modelId="{A91FFC04-0FD9-480F-BAEC-CB9A40E5E2E3}" srcId="{EB647DED-563C-4E6E-B691-D62F483A9FD2}" destId="{A9C1F1C5-4B01-488D-BD4C-29EBFAFB5E50}" srcOrd="0" destOrd="0" parTransId="{A858E52A-2D77-4BC6-A572-384047F95A2C}" sibTransId="{55CD1CB7-226B-44C6-967A-0609D54D93AE}"/>
    <dgm:cxn modelId="{C1B2FF67-AA98-440A-881B-FAEC0A6B3821}" type="presOf" srcId="{A858E52A-2D77-4BC6-A572-384047F95A2C}" destId="{D38F0ADD-9089-4336-AD6F-E8696A126B2F}" srcOrd="0" destOrd="0" presId="urn:microsoft.com/office/officeart/2005/8/layout/radial1"/>
    <dgm:cxn modelId="{907923E1-3420-499B-8056-40651E7685AB}" type="presOf" srcId="{A858E52A-2D77-4BC6-A572-384047F95A2C}" destId="{B02DD713-32EA-49A0-A1E6-4496A069386C}" srcOrd="1" destOrd="0" presId="urn:microsoft.com/office/officeart/2005/8/layout/radial1"/>
    <dgm:cxn modelId="{ED9D8ECC-757A-48F0-AB60-F617914A33F7}" srcId="{414C6E15-A5CD-4023-988A-5B89024533DC}" destId="{EB647DED-563C-4E6E-B691-D62F483A9FD2}" srcOrd="0" destOrd="0" parTransId="{6C6369E5-BA69-4DEC-A283-BCC47B47A52C}" sibTransId="{638E0078-8385-42AD-BCC3-4906151BD38C}"/>
    <dgm:cxn modelId="{F7006749-7ABC-4708-A70B-E6E7A1080FE3}" type="presOf" srcId="{698264FB-6AC5-49E0-A00A-7633D2BB74EC}" destId="{56C540B9-C323-4855-AC6C-09F437BB31CB}" srcOrd="0" destOrd="0" presId="urn:microsoft.com/office/officeart/2005/8/layout/radial1"/>
    <dgm:cxn modelId="{932AA8C3-1018-4CE8-85FD-3571D5B96533}" type="presOf" srcId="{8DFE2433-2BD6-48CB-A40E-BA72D470CA34}" destId="{6AEBC93B-08B6-446B-BF8A-92EFA163A582}" srcOrd="0" destOrd="0" presId="urn:microsoft.com/office/officeart/2005/8/layout/radial1"/>
    <dgm:cxn modelId="{7EF8F263-F28D-4022-8046-EBC43FC01299}" type="presOf" srcId="{C125C9D3-1D66-4D04-8F59-68E553CDB269}" destId="{884C7120-AD58-489A-AE1C-906E9DC61018}" srcOrd="0" destOrd="0" presId="urn:microsoft.com/office/officeart/2005/8/layout/radial1"/>
    <dgm:cxn modelId="{174BE888-BF11-4BF2-9D05-9367A77D6CF8}" type="presOf" srcId="{C125C9D3-1D66-4D04-8F59-68E553CDB269}" destId="{7E2C4CE5-B233-4EC6-BB17-F52DED49FC0C}" srcOrd="1" destOrd="0" presId="urn:microsoft.com/office/officeart/2005/8/layout/radial1"/>
    <dgm:cxn modelId="{B51B51EC-F537-4BDA-B573-A4602FDC6469}" type="presOf" srcId="{A9C1F1C5-4B01-488D-BD4C-29EBFAFB5E50}" destId="{EAC28647-689E-4CC5-9934-3CDD55EF1909}" srcOrd="0" destOrd="0" presId="urn:microsoft.com/office/officeart/2005/8/layout/radial1"/>
    <dgm:cxn modelId="{A9391748-1B83-40B5-BC70-7E0A8E2ABA95}" type="presOf" srcId="{809DBA7D-DD2A-48EE-ACD3-31FD36F45DD3}" destId="{1D5AC7C4-C041-4210-BA88-DB74191FC646}" srcOrd="1" destOrd="0" presId="urn:microsoft.com/office/officeart/2005/8/layout/radial1"/>
    <dgm:cxn modelId="{3C216114-DB29-431F-9509-64D654DF3032}" srcId="{EB647DED-563C-4E6E-B691-D62F483A9FD2}" destId="{0CF0BA1C-E291-4526-B44B-D770891C5743}" srcOrd="2" destOrd="0" parTransId="{9C61A795-7CDB-4DD3-A385-76071681265D}" sibTransId="{A6F8C538-9BEC-44E2-8F8F-5B4EC2944767}"/>
    <dgm:cxn modelId="{C45ADEDC-14A3-4649-B0CA-B8FB72A5756A}" type="presOf" srcId="{414C6E15-A5CD-4023-988A-5B89024533DC}" destId="{A5497474-EBB4-4D4D-8109-98F2C581EE8B}" srcOrd="0" destOrd="0" presId="urn:microsoft.com/office/officeart/2005/8/layout/radial1"/>
    <dgm:cxn modelId="{41FAB50E-D353-4BD4-BABE-7C4D6AF538BE}" type="presOf" srcId="{809DBA7D-DD2A-48EE-ACD3-31FD36F45DD3}" destId="{5BA7A386-5EE0-44AB-814B-E2E7866EBCE2}" srcOrd="0" destOrd="0" presId="urn:microsoft.com/office/officeart/2005/8/layout/radial1"/>
    <dgm:cxn modelId="{DE5B93A1-9826-410D-8D94-670809285DAA}" type="presOf" srcId="{D2267E71-2524-4F58-A9BA-28685E0906F1}" destId="{0A918186-1064-440E-A55F-92A0AF95E7C1}" srcOrd="0" destOrd="0" presId="urn:microsoft.com/office/officeart/2005/8/layout/radial1"/>
    <dgm:cxn modelId="{AB00F022-7017-458D-A5E5-F3E43F2B5B88}" type="presOf" srcId="{0F7A9B2D-AA6D-417C-B62F-64237484BD4D}" destId="{528CC0FE-CCF9-4ED7-8140-4BEDD44E84C0}" srcOrd="0" destOrd="0" presId="urn:microsoft.com/office/officeart/2005/8/layout/radial1"/>
    <dgm:cxn modelId="{36A97F61-EDF0-466D-9539-978E39DC34BF}" type="presOf" srcId="{9C61A795-7CDB-4DD3-A385-76071681265D}" destId="{2385A87B-DE5D-4905-9B84-5008A28A0E59}" srcOrd="0" destOrd="0" presId="urn:microsoft.com/office/officeart/2005/8/layout/radial1"/>
    <dgm:cxn modelId="{0CFA98DD-B3F0-454D-BC67-7662287FC2B7}" srcId="{EB647DED-563C-4E6E-B691-D62F483A9FD2}" destId="{698264FB-6AC5-49E0-A00A-7633D2BB74EC}" srcOrd="6" destOrd="0" parTransId="{CDE867BA-0D71-436F-BFC6-9F5CF55570F4}" sibTransId="{E907EA9A-453B-4456-900E-076F64B1FF05}"/>
    <dgm:cxn modelId="{C25BB83A-5B5C-456D-817C-E62EA9F58AA3}" type="presOf" srcId="{0CF0BA1C-E291-4526-B44B-D770891C5743}" destId="{AD477564-5324-41C3-862A-D0048DE83F1E}" srcOrd="0" destOrd="0" presId="urn:microsoft.com/office/officeart/2005/8/layout/radial1"/>
    <dgm:cxn modelId="{F86BD8C0-7056-41D0-A972-DC21D5489B7B}" srcId="{EB647DED-563C-4E6E-B691-D62F483A9FD2}" destId="{0F7A9B2D-AA6D-417C-B62F-64237484BD4D}" srcOrd="5" destOrd="0" parTransId="{D2267E71-2524-4F58-A9BA-28685E0906F1}" sibTransId="{3AAF152C-A730-4764-82DF-48F03CC74C7F}"/>
    <dgm:cxn modelId="{DE9E91CB-4962-4BD6-889A-C8F8B6CD67E2}" srcId="{EB647DED-563C-4E6E-B691-D62F483A9FD2}" destId="{5A13524C-869B-4CD3-A991-E1D286209821}" srcOrd="4" destOrd="0" parTransId="{1BF98E0C-4D97-429B-A1D9-069234DF55B0}" sibTransId="{C4389976-99A6-496A-8302-23B9FE90B4F5}"/>
    <dgm:cxn modelId="{9CB42CD6-68F1-4962-8E97-9E642E458118}" type="presOf" srcId="{EB647DED-563C-4E6E-B691-D62F483A9FD2}" destId="{CC478D4B-60D5-4181-9B9F-E7678B2FE2F5}" srcOrd="0" destOrd="0" presId="urn:microsoft.com/office/officeart/2005/8/layout/radial1"/>
    <dgm:cxn modelId="{12EC4132-3966-414F-BD75-088E224BF5E5}" type="presOf" srcId="{1BF98E0C-4D97-429B-A1D9-069234DF55B0}" destId="{D1406D66-3B83-48BD-B5EB-1329004F7249}" srcOrd="0" destOrd="0" presId="urn:microsoft.com/office/officeart/2005/8/layout/radial1"/>
    <dgm:cxn modelId="{2FA29821-7001-42AD-96EB-86FBA1C6E95D}" type="presOf" srcId="{9C61A795-7CDB-4DD3-A385-76071681265D}" destId="{5E1A0623-D685-488D-8CAA-F7918910180F}" srcOrd="1" destOrd="0" presId="urn:microsoft.com/office/officeart/2005/8/layout/radial1"/>
    <dgm:cxn modelId="{7F89A9CE-677C-41AD-B3DF-05D2029BFC12}" type="presOf" srcId="{5A13524C-869B-4CD3-A991-E1D286209821}" destId="{949DC3D3-6384-4FD9-9417-D4A89300FCFF}" srcOrd="0" destOrd="0" presId="urn:microsoft.com/office/officeart/2005/8/layout/radial1"/>
    <dgm:cxn modelId="{1C19BDF1-C488-4EF1-8019-B88762A4F505}" type="presOf" srcId="{D2267E71-2524-4F58-A9BA-28685E0906F1}" destId="{D7D7D03B-AF3D-4569-8E01-F56761E3E173}" srcOrd="1" destOrd="0" presId="urn:microsoft.com/office/officeart/2005/8/layout/radial1"/>
    <dgm:cxn modelId="{80938379-44A7-4D6D-9B01-DC883142A44F}" type="presOf" srcId="{CDE867BA-0D71-436F-BFC6-9F5CF55570F4}" destId="{B8A2EBDC-6AFA-42FA-B036-95EE2D3BE06C}" srcOrd="1" destOrd="0" presId="urn:microsoft.com/office/officeart/2005/8/layout/radial1"/>
    <dgm:cxn modelId="{7C2D9CE1-3A78-4B7F-8DAD-F8FDF3171A03}" srcId="{EB647DED-563C-4E6E-B691-D62F483A9FD2}" destId="{8DFE2433-2BD6-48CB-A40E-BA72D470CA34}" srcOrd="1" destOrd="0" parTransId="{809DBA7D-DD2A-48EE-ACD3-31FD36F45DD3}" sibTransId="{3B3458CA-6A95-4014-8688-0318EF713EEB}"/>
    <dgm:cxn modelId="{E7FBD526-6920-4859-8B08-8FD959EEF15A}" type="presOf" srcId="{1BF98E0C-4D97-429B-A1D9-069234DF55B0}" destId="{AA7B6F4D-18EB-4EC7-B96C-09313AB84494}" srcOrd="1" destOrd="0" presId="urn:microsoft.com/office/officeart/2005/8/layout/radial1"/>
    <dgm:cxn modelId="{79C3FCE0-FE67-4EB4-BC0C-B6A5A630D7EE}" srcId="{EB647DED-563C-4E6E-B691-D62F483A9FD2}" destId="{C2711728-1EF4-457B-8853-3C969D87F9B9}" srcOrd="3" destOrd="0" parTransId="{C125C9D3-1D66-4D04-8F59-68E553CDB269}" sibTransId="{A4723778-066C-4371-9FE5-4BACA7C4F5C4}"/>
    <dgm:cxn modelId="{882997B9-58B7-4463-8E3D-A60A1659D859}" type="presOf" srcId="{C2711728-1EF4-457B-8853-3C969D87F9B9}" destId="{DADC7F33-FA7B-4D46-AAE4-0F6E0CC7805E}" srcOrd="0" destOrd="0" presId="urn:microsoft.com/office/officeart/2005/8/layout/radial1"/>
    <dgm:cxn modelId="{643BFDB3-9748-4B7C-8F85-B30D42E5C6AE}" type="presOf" srcId="{CDE867BA-0D71-436F-BFC6-9F5CF55570F4}" destId="{927DC645-402F-4072-8464-4E39BB2F6D29}" srcOrd="0" destOrd="0" presId="urn:microsoft.com/office/officeart/2005/8/layout/radial1"/>
    <dgm:cxn modelId="{C2EFBFD0-C3B3-4D30-9096-D018DD1B5F9E}" type="presParOf" srcId="{A5497474-EBB4-4D4D-8109-98F2C581EE8B}" destId="{CC478D4B-60D5-4181-9B9F-E7678B2FE2F5}" srcOrd="0" destOrd="0" presId="urn:microsoft.com/office/officeart/2005/8/layout/radial1"/>
    <dgm:cxn modelId="{C5FEFDB2-E4D0-459D-A805-3D9EE089CA71}" type="presParOf" srcId="{A5497474-EBB4-4D4D-8109-98F2C581EE8B}" destId="{D38F0ADD-9089-4336-AD6F-E8696A126B2F}" srcOrd="1" destOrd="0" presId="urn:microsoft.com/office/officeart/2005/8/layout/radial1"/>
    <dgm:cxn modelId="{1E3C2A7C-8F31-4CCB-8361-0A1EF5DE7DF6}" type="presParOf" srcId="{D38F0ADD-9089-4336-AD6F-E8696A126B2F}" destId="{B02DD713-32EA-49A0-A1E6-4496A069386C}" srcOrd="0" destOrd="0" presId="urn:microsoft.com/office/officeart/2005/8/layout/radial1"/>
    <dgm:cxn modelId="{25728CC8-8DCD-4D99-B8B7-683824DC98B1}" type="presParOf" srcId="{A5497474-EBB4-4D4D-8109-98F2C581EE8B}" destId="{EAC28647-689E-4CC5-9934-3CDD55EF1909}" srcOrd="2" destOrd="0" presId="urn:microsoft.com/office/officeart/2005/8/layout/radial1"/>
    <dgm:cxn modelId="{D40E883F-857F-4CA8-8CDA-33E9C9B69BD0}" type="presParOf" srcId="{A5497474-EBB4-4D4D-8109-98F2C581EE8B}" destId="{5BA7A386-5EE0-44AB-814B-E2E7866EBCE2}" srcOrd="3" destOrd="0" presId="urn:microsoft.com/office/officeart/2005/8/layout/radial1"/>
    <dgm:cxn modelId="{D647FA5A-84BC-499F-B844-8A65D4D3D8F3}" type="presParOf" srcId="{5BA7A386-5EE0-44AB-814B-E2E7866EBCE2}" destId="{1D5AC7C4-C041-4210-BA88-DB74191FC646}" srcOrd="0" destOrd="0" presId="urn:microsoft.com/office/officeart/2005/8/layout/radial1"/>
    <dgm:cxn modelId="{D58DDCC9-377B-46B7-9C88-6F9C0AD17DA0}" type="presParOf" srcId="{A5497474-EBB4-4D4D-8109-98F2C581EE8B}" destId="{6AEBC93B-08B6-446B-BF8A-92EFA163A582}" srcOrd="4" destOrd="0" presId="urn:microsoft.com/office/officeart/2005/8/layout/radial1"/>
    <dgm:cxn modelId="{842EDFCD-A582-426B-B1D0-6B82F2EE534E}" type="presParOf" srcId="{A5497474-EBB4-4D4D-8109-98F2C581EE8B}" destId="{2385A87B-DE5D-4905-9B84-5008A28A0E59}" srcOrd="5" destOrd="0" presId="urn:microsoft.com/office/officeart/2005/8/layout/radial1"/>
    <dgm:cxn modelId="{7DD405D0-51A4-4275-80D3-48685B55D6DF}" type="presParOf" srcId="{2385A87B-DE5D-4905-9B84-5008A28A0E59}" destId="{5E1A0623-D685-488D-8CAA-F7918910180F}" srcOrd="0" destOrd="0" presId="urn:microsoft.com/office/officeart/2005/8/layout/radial1"/>
    <dgm:cxn modelId="{E9DD87F9-03E2-41D4-AE22-A100DE30CEC7}" type="presParOf" srcId="{A5497474-EBB4-4D4D-8109-98F2C581EE8B}" destId="{AD477564-5324-41C3-862A-D0048DE83F1E}" srcOrd="6" destOrd="0" presId="urn:microsoft.com/office/officeart/2005/8/layout/radial1"/>
    <dgm:cxn modelId="{9B36674D-6AD7-4DF0-AFE0-78738F8FDE10}" type="presParOf" srcId="{A5497474-EBB4-4D4D-8109-98F2C581EE8B}" destId="{884C7120-AD58-489A-AE1C-906E9DC61018}" srcOrd="7" destOrd="0" presId="urn:microsoft.com/office/officeart/2005/8/layout/radial1"/>
    <dgm:cxn modelId="{3C548783-9F99-4070-B3BE-22CDCA4164A3}" type="presParOf" srcId="{884C7120-AD58-489A-AE1C-906E9DC61018}" destId="{7E2C4CE5-B233-4EC6-BB17-F52DED49FC0C}" srcOrd="0" destOrd="0" presId="urn:microsoft.com/office/officeart/2005/8/layout/radial1"/>
    <dgm:cxn modelId="{B294CBB9-F5CB-40C5-A71D-AAE5281726AC}" type="presParOf" srcId="{A5497474-EBB4-4D4D-8109-98F2C581EE8B}" destId="{DADC7F33-FA7B-4D46-AAE4-0F6E0CC7805E}" srcOrd="8" destOrd="0" presId="urn:microsoft.com/office/officeart/2005/8/layout/radial1"/>
    <dgm:cxn modelId="{051F91F7-2842-43DA-8811-51C8225351EC}" type="presParOf" srcId="{A5497474-EBB4-4D4D-8109-98F2C581EE8B}" destId="{D1406D66-3B83-48BD-B5EB-1329004F7249}" srcOrd="9" destOrd="0" presId="urn:microsoft.com/office/officeart/2005/8/layout/radial1"/>
    <dgm:cxn modelId="{5512B3CD-BD28-46D3-A92E-D0804C077B0D}" type="presParOf" srcId="{D1406D66-3B83-48BD-B5EB-1329004F7249}" destId="{AA7B6F4D-18EB-4EC7-B96C-09313AB84494}" srcOrd="0" destOrd="0" presId="urn:microsoft.com/office/officeart/2005/8/layout/radial1"/>
    <dgm:cxn modelId="{1FEA756D-39DD-4EE7-AA95-43214F753B51}" type="presParOf" srcId="{A5497474-EBB4-4D4D-8109-98F2C581EE8B}" destId="{949DC3D3-6384-4FD9-9417-D4A89300FCFF}" srcOrd="10" destOrd="0" presId="urn:microsoft.com/office/officeart/2005/8/layout/radial1"/>
    <dgm:cxn modelId="{4B2B3B7F-5C2A-4BBA-81F2-2C266C09E1FC}" type="presParOf" srcId="{A5497474-EBB4-4D4D-8109-98F2C581EE8B}" destId="{0A918186-1064-440E-A55F-92A0AF95E7C1}" srcOrd="11" destOrd="0" presId="urn:microsoft.com/office/officeart/2005/8/layout/radial1"/>
    <dgm:cxn modelId="{8597F8EC-4A3C-40BE-B6F5-7F397470F017}" type="presParOf" srcId="{0A918186-1064-440E-A55F-92A0AF95E7C1}" destId="{D7D7D03B-AF3D-4569-8E01-F56761E3E173}" srcOrd="0" destOrd="0" presId="urn:microsoft.com/office/officeart/2005/8/layout/radial1"/>
    <dgm:cxn modelId="{D71F5D40-321D-4A58-8665-E5F0BBDB3189}" type="presParOf" srcId="{A5497474-EBB4-4D4D-8109-98F2C581EE8B}" destId="{528CC0FE-CCF9-4ED7-8140-4BEDD44E84C0}" srcOrd="12" destOrd="0" presId="urn:microsoft.com/office/officeart/2005/8/layout/radial1"/>
    <dgm:cxn modelId="{4D437F9A-0DE0-4944-8CBC-D540E88B29FB}" type="presParOf" srcId="{A5497474-EBB4-4D4D-8109-98F2C581EE8B}" destId="{927DC645-402F-4072-8464-4E39BB2F6D29}" srcOrd="13" destOrd="0" presId="urn:microsoft.com/office/officeart/2005/8/layout/radial1"/>
    <dgm:cxn modelId="{64DC2237-0F6A-44C9-B728-F54578A1FCD0}" type="presParOf" srcId="{927DC645-402F-4072-8464-4E39BB2F6D29}" destId="{B8A2EBDC-6AFA-42FA-B036-95EE2D3BE06C}" srcOrd="0" destOrd="0" presId="urn:microsoft.com/office/officeart/2005/8/layout/radial1"/>
    <dgm:cxn modelId="{E42FCD08-E0A2-4CD7-907E-63CAA0F91406}" type="presParOf" srcId="{A5497474-EBB4-4D4D-8109-98F2C581EE8B}" destId="{56C540B9-C323-4855-AC6C-09F437BB31CB}" srcOrd="1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4C6E15-A5CD-4023-988A-5B89024533DC}"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GB"/>
        </a:p>
      </dgm:t>
    </dgm:pt>
    <dgm:pt modelId="{EB647DED-563C-4E6E-B691-D62F483A9FD2}">
      <dgm:prSet phldrT="[Text]"/>
      <dgm:spPr/>
      <dgm:t>
        <a:bodyPr/>
        <a:lstStyle/>
        <a:p>
          <a:r>
            <a:rPr lang="en-GB" dirty="0" smtClean="0"/>
            <a:t>Opportunities created by complexity</a:t>
          </a:r>
          <a:endParaRPr lang="en-GB" dirty="0"/>
        </a:p>
      </dgm:t>
    </dgm:pt>
    <dgm:pt modelId="{6C6369E5-BA69-4DEC-A283-BCC47B47A52C}" type="parTrans" cxnId="{ED9D8ECC-757A-48F0-AB60-F617914A33F7}">
      <dgm:prSet/>
      <dgm:spPr/>
      <dgm:t>
        <a:bodyPr/>
        <a:lstStyle/>
        <a:p>
          <a:endParaRPr lang="en-GB"/>
        </a:p>
      </dgm:t>
    </dgm:pt>
    <dgm:pt modelId="{638E0078-8385-42AD-BCC3-4906151BD38C}" type="sibTrans" cxnId="{ED9D8ECC-757A-48F0-AB60-F617914A33F7}">
      <dgm:prSet/>
      <dgm:spPr/>
      <dgm:t>
        <a:bodyPr/>
        <a:lstStyle/>
        <a:p>
          <a:endParaRPr lang="en-GB"/>
        </a:p>
      </dgm:t>
    </dgm:pt>
    <dgm:pt modelId="{A9C1F1C5-4B01-488D-BD4C-29EBFAFB5E50}">
      <dgm:prSet phldrT="[Text]"/>
      <dgm:spPr/>
      <dgm:t>
        <a:bodyPr/>
        <a:lstStyle/>
        <a:p>
          <a:r>
            <a:rPr lang="en-GB" dirty="0" smtClean="0"/>
            <a:t>Gain competitive advantage</a:t>
          </a:r>
          <a:endParaRPr lang="en-GB" dirty="0"/>
        </a:p>
      </dgm:t>
    </dgm:pt>
    <dgm:pt modelId="{A858E52A-2D77-4BC6-A572-384047F95A2C}" type="parTrans" cxnId="{A91FFC04-0FD9-480F-BAEC-CB9A40E5E2E3}">
      <dgm:prSet/>
      <dgm:spPr/>
      <dgm:t>
        <a:bodyPr/>
        <a:lstStyle/>
        <a:p>
          <a:endParaRPr lang="en-GB" dirty="0"/>
        </a:p>
      </dgm:t>
    </dgm:pt>
    <dgm:pt modelId="{55CD1CB7-226B-44C6-967A-0609D54D93AE}" type="sibTrans" cxnId="{A91FFC04-0FD9-480F-BAEC-CB9A40E5E2E3}">
      <dgm:prSet/>
      <dgm:spPr/>
      <dgm:t>
        <a:bodyPr/>
        <a:lstStyle/>
        <a:p>
          <a:endParaRPr lang="en-GB"/>
        </a:p>
      </dgm:t>
    </dgm:pt>
    <dgm:pt modelId="{8DFE2433-2BD6-48CB-A40E-BA72D470CA34}">
      <dgm:prSet phldrT="[Text]"/>
      <dgm:spPr/>
      <dgm:t>
        <a:bodyPr/>
        <a:lstStyle/>
        <a:p>
          <a:r>
            <a:rPr lang="en-GB" dirty="0" smtClean="0"/>
            <a:t>Create new and better strategies</a:t>
          </a:r>
          <a:endParaRPr lang="en-GB" dirty="0"/>
        </a:p>
      </dgm:t>
    </dgm:pt>
    <dgm:pt modelId="{809DBA7D-DD2A-48EE-ACD3-31FD36F45DD3}" type="parTrans" cxnId="{7C2D9CE1-3A78-4B7F-8DAD-F8FDF3171A03}">
      <dgm:prSet/>
      <dgm:spPr/>
      <dgm:t>
        <a:bodyPr/>
        <a:lstStyle/>
        <a:p>
          <a:endParaRPr lang="en-GB" dirty="0"/>
        </a:p>
      </dgm:t>
    </dgm:pt>
    <dgm:pt modelId="{3B3458CA-6A95-4014-8688-0318EF713EEB}" type="sibTrans" cxnId="{7C2D9CE1-3A78-4B7F-8DAD-F8FDF3171A03}">
      <dgm:prSet/>
      <dgm:spPr/>
      <dgm:t>
        <a:bodyPr/>
        <a:lstStyle/>
        <a:p>
          <a:endParaRPr lang="en-GB"/>
        </a:p>
      </dgm:t>
    </dgm:pt>
    <dgm:pt modelId="{0CF0BA1C-E291-4526-B44B-D770891C5743}">
      <dgm:prSet phldrT="[Text]"/>
      <dgm:spPr/>
      <dgm:t>
        <a:bodyPr/>
        <a:lstStyle/>
        <a:p>
          <a:r>
            <a:rPr lang="en-GB" dirty="0" smtClean="0"/>
            <a:t>Expand into new markets</a:t>
          </a:r>
          <a:endParaRPr lang="en-GB" dirty="0"/>
        </a:p>
      </dgm:t>
    </dgm:pt>
    <dgm:pt modelId="{9C61A795-7CDB-4DD3-A385-76071681265D}" type="parTrans" cxnId="{3C216114-DB29-431F-9509-64D654DF3032}">
      <dgm:prSet/>
      <dgm:spPr/>
      <dgm:t>
        <a:bodyPr/>
        <a:lstStyle/>
        <a:p>
          <a:endParaRPr lang="en-GB" dirty="0"/>
        </a:p>
      </dgm:t>
    </dgm:pt>
    <dgm:pt modelId="{A6F8C538-9BEC-44E2-8F8F-5B4EC2944767}" type="sibTrans" cxnId="{3C216114-DB29-431F-9509-64D654DF3032}">
      <dgm:prSet/>
      <dgm:spPr/>
      <dgm:t>
        <a:bodyPr/>
        <a:lstStyle/>
        <a:p>
          <a:endParaRPr lang="en-GB"/>
        </a:p>
      </dgm:t>
    </dgm:pt>
    <dgm:pt modelId="{C2711728-1EF4-457B-8853-3C969D87F9B9}">
      <dgm:prSet phldrT="[Text]"/>
      <dgm:spPr/>
      <dgm:t>
        <a:bodyPr/>
        <a:lstStyle/>
        <a:p>
          <a:r>
            <a:rPr lang="en-GB" dirty="0" smtClean="0"/>
            <a:t>Efficiency</a:t>
          </a:r>
          <a:endParaRPr lang="en-GB" dirty="0"/>
        </a:p>
      </dgm:t>
    </dgm:pt>
    <dgm:pt modelId="{C125C9D3-1D66-4D04-8F59-68E553CDB269}" type="parTrans" cxnId="{79C3FCE0-FE67-4EB4-BC0C-B6A5A630D7EE}">
      <dgm:prSet/>
      <dgm:spPr/>
      <dgm:t>
        <a:bodyPr/>
        <a:lstStyle/>
        <a:p>
          <a:endParaRPr lang="en-GB" dirty="0"/>
        </a:p>
      </dgm:t>
    </dgm:pt>
    <dgm:pt modelId="{A4723778-066C-4371-9FE5-4BACA7C4F5C4}" type="sibTrans" cxnId="{79C3FCE0-FE67-4EB4-BC0C-B6A5A630D7EE}">
      <dgm:prSet/>
      <dgm:spPr/>
      <dgm:t>
        <a:bodyPr/>
        <a:lstStyle/>
        <a:p>
          <a:endParaRPr lang="en-GB"/>
        </a:p>
      </dgm:t>
    </dgm:pt>
    <dgm:pt modelId="{5A13524C-869B-4CD3-A991-E1D286209821}">
      <dgm:prSet phldrT="[Text]"/>
      <dgm:spPr/>
      <dgm:t>
        <a:bodyPr/>
        <a:lstStyle/>
        <a:p>
          <a:r>
            <a:rPr lang="en-GB" dirty="0" smtClean="0"/>
            <a:t> New products</a:t>
          </a:r>
          <a:endParaRPr lang="en-GB" dirty="0"/>
        </a:p>
      </dgm:t>
    </dgm:pt>
    <dgm:pt modelId="{1BF98E0C-4D97-429B-A1D9-069234DF55B0}" type="parTrans" cxnId="{DE9E91CB-4962-4BD6-889A-C8F8B6CD67E2}">
      <dgm:prSet/>
      <dgm:spPr/>
      <dgm:t>
        <a:bodyPr/>
        <a:lstStyle/>
        <a:p>
          <a:endParaRPr lang="en-GB" dirty="0"/>
        </a:p>
      </dgm:t>
    </dgm:pt>
    <dgm:pt modelId="{C4389976-99A6-496A-8302-23B9FE90B4F5}" type="sibTrans" cxnId="{DE9E91CB-4962-4BD6-889A-C8F8B6CD67E2}">
      <dgm:prSet/>
      <dgm:spPr/>
      <dgm:t>
        <a:bodyPr/>
        <a:lstStyle/>
        <a:p>
          <a:endParaRPr lang="en-GB"/>
        </a:p>
      </dgm:t>
    </dgm:pt>
    <dgm:pt modelId="{0F7A9B2D-AA6D-417C-B62F-64237484BD4D}">
      <dgm:prSet phldrT="[Text]"/>
      <dgm:spPr/>
      <dgm:t>
        <a:bodyPr/>
        <a:lstStyle/>
        <a:p>
          <a:r>
            <a:rPr lang="en-GB" dirty="0" smtClean="0"/>
            <a:t>Focus of business strategy</a:t>
          </a:r>
        </a:p>
      </dgm:t>
    </dgm:pt>
    <dgm:pt modelId="{D2267E71-2524-4F58-A9BA-28685E0906F1}" type="parTrans" cxnId="{F86BD8C0-7056-41D0-A972-DC21D5489B7B}">
      <dgm:prSet/>
      <dgm:spPr/>
      <dgm:t>
        <a:bodyPr/>
        <a:lstStyle/>
        <a:p>
          <a:endParaRPr lang="en-GB" dirty="0"/>
        </a:p>
      </dgm:t>
    </dgm:pt>
    <dgm:pt modelId="{3AAF152C-A730-4764-82DF-48F03CC74C7F}" type="sibTrans" cxnId="{F86BD8C0-7056-41D0-A972-DC21D5489B7B}">
      <dgm:prSet/>
      <dgm:spPr/>
      <dgm:t>
        <a:bodyPr/>
        <a:lstStyle/>
        <a:p>
          <a:endParaRPr lang="en-GB"/>
        </a:p>
      </dgm:t>
    </dgm:pt>
    <dgm:pt modelId="{A5497474-EBB4-4D4D-8109-98F2C581EE8B}" type="pres">
      <dgm:prSet presAssocID="{414C6E15-A5CD-4023-988A-5B89024533DC}" presName="cycle" presStyleCnt="0">
        <dgm:presLayoutVars>
          <dgm:chMax val="1"/>
          <dgm:dir/>
          <dgm:animLvl val="ctr"/>
          <dgm:resizeHandles val="exact"/>
        </dgm:presLayoutVars>
      </dgm:prSet>
      <dgm:spPr/>
      <dgm:t>
        <a:bodyPr/>
        <a:lstStyle/>
        <a:p>
          <a:endParaRPr lang="en-GB"/>
        </a:p>
      </dgm:t>
    </dgm:pt>
    <dgm:pt modelId="{CC478D4B-60D5-4181-9B9F-E7678B2FE2F5}" type="pres">
      <dgm:prSet presAssocID="{EB647DED-563C-4E6E-B691-D62F483A9FD2}" presName="centerShape" presStyleLbl="node0" presStyleIdx="0" presStyleCnt="1" custScaleX="143213" custScaleY="143213"/>
      <dgm:spPr/>
      <dgm:t>
        <a:bodyPr/>
        <a:lstStyle/>
        <a:p>
          <a:endParaRPr lang="en-GB"/>
        </a:p>
      </dgm:t>
    </dgm:pt>
    <dgm:pt modelId="{D38F0ADD-9089-4336-AD6F-E8696A126B2F}" type="pres">
      <dgm:prSet presAssocID="{A858E52A-2D77-4BC6-A572-384047F95A2C}" presName="Name9" presStyleLbl="parChTrans1D2" presStyleIdx="0" presStyleCnt="6"/>
      <dgm:spPr/>
      <dgm:t>
        <a:bodyPr/>
        <a:lstStyle/>
        <a:p>
          <a:endParaRPr lang="en-GB"/>
        </a:p>
      </dgm:t>
    </dgm:pt>
    <dgm:pt modelId="{B02DD713-32EA-49A0-A1E6-4496A069386C}" type="pres">
      <dgm:prSet presAssocID="{A858E52A-2D77-4BC6-A572-384047F95A2C}" presName="connTx" presStyleLbl="parChTrans1D2" presStyleIdx="0" presStyleCnt="6"/>
      <dgm:spPr/>
      <dgm:t>
        <a:bodyPr/>
        <a:lstStyle/>
        <a:p>
          <a:endParaRPr lang="en-GB"/>
        </a:p>
      </dgm:t>
    </dgm:pt>
    <dgm:pt modelId="{EAC28647-689E-4CC5-9934-3CDD55EF1909}" type="pres">
      <dgm:prSet presAssocID="{A9C1F1C5-4B01-488D-BD4C-29EBFAFB5E50}" presName="node" presStyleLbl="node1" presStyleIdx="0" presStyleCnt="6">
        <dgm:presLayoutVars>
          <dgm:bulletEnabled val="1"/>
        </dgm:presLayoutVars>
      </dgm:prSet>
      <dgm:spPr/>
      <dgm:t>
        <a:bodyPr/>
        <a:lstStyle/>
        <a:p>
          <a:endParaRPr lang="en-GB"/>
        </a:p>
      </dgm:t>
    </dgm:pt>
    <dgm:pt modelId="{5BA7A386-5EE0-44AB-814B-E2E7866EBCE2}" type="pres">
      <dgm:prSet presAssocID="{809DBA7D-DD2A-48EE-ACD3-31FD36F45DD3}" presName="Name9" presStyleLbl="parChTrans1D2" presStyleIdx="1" presStyleCnt="6"/>
      <dgm:spPr/>
      <dgm:t>
        <a:bodyPr/>
        <a:lstStyle/>
        <a:p>
          <a:endParaRPr lang="en-GB"/>
        </a:p>
      </dgm:t>
    </dgm:pt>
    <dgm:pt modelId="{1D5AC7C4-C041-4210-BA88-DB74191FC646}" type="pres">
      <dgm:prSet presAssocID="{809DBA7D-DD2A-48EE-ACD3-31FD36F45DD3}" presName="connTx" presStyleLbl="parChTrans1D2" presStyleIdx="1" presStyleCnt="6"/>
      <dgm:spPr/>
      <dgm:t>
        <a:bodyPr/>
        <a:lstStyle/>
        <a:p>
          <a:endParaRPr lang="en-GB"/>
        </a:p>
      </dgm:t>
    </dgm:pt>
    <dgm:pt modelId="{6AEBC93B-08B6-446B-BF8A-92EFA163A582}" type="pres">
      <dgm:prSet presAssocID="{8DFE2433-2BD6-48CB-A40E-BA72D470CA34}" presName="node" presStyleLbl="node1" presStyleIdx="1" presStyleCnt="6" custRadScaleRad="123862" custRadScaleInc="-7229">
        <dgm:presLayoutVars>
          <dgm:bulletEnabled val="1"/>
        </dgm:presLayoutVars>
      </dgm:prSet>
      <dgm:spPr/>
      <dgm:t>
        <a:bodyPr/>
        <a:lstStyle/>
        <a:p>
          <a:endParaRPr lang="en-GB"/>
        </a:p>
      </dgm:t>
    </dgm:pt>
    <dgm:pt modelId="{2385A87B-DE5D-4905-9B84-5008A28A0E59}" type="pres">
      <dgm:prSet presAssocID="{9C61A795-7CDB-4DD3-A385-76071681265D}" presName="Name9" presStyleLbl="parChTrans1D2" presStyleIdx="2" presStyleCnt="6"/>
      <dgm:spPr/>
      <dgm:t>
        <a:bodyPr/>
        <a:lstStyle/>
        <a:p>
          <a:endParaRPr lang="en-GB"/>
        </a:p>
      </dgm:t>
    </dgm:pt>
    <dgm:pt modelId="{5E1A0623-D685-488D-8CAA-F7918910180F}" type="pres">
      <dgm:prSet presAssocID="{9C61A795-7CDB-4DD3-A385-76071681265D}" presName="connTx" presStyleLbl="parChTrans1D2" presStyleIdx="2" presStyleCnt="6"/>
      <dgm:spPr/>
      <dgm:t>
        <a:bodyPr/>
        <a:lstStyle/>
        <a:p>
          <a:endParaRPr lang="en-GB"/>
        </a:p>
      </dgm:t>
    </dgm:pt>
    <dgm:pt modelId="{AD477564-5324-41C3-862A-D0048DE83F1E}" type="pres">
      <dgm:prSet presAssocID="{0CF0BA1C-E291-4526-B44B-D770891C5743}" presName="node" presStyleLbl="node1" presStyleIdx="2" presStyleCnt="6" custRadScaleRad="119133" custRadScaleInc="6603">
        <dgm:presLayoutVars>
          <dgm:bulletEnabled val="1"/>
        </dgm:presLayoutVars>
      </dgm:prSet>
      <dgm:spPr/>
      <dgm:t>
        <a:bodyPr/>
        <a:lstStyle/>
        <a:p>
          <a:endParaRPr lang="en-GB"/>
        </a:p>
      </dgm:t>
    </dgm:pt>
    <dgm:pt modelId="{884C7120-AD58-489A-AE1C-906E9DC61018}" type="pres">
      <dgm:prSet presAssocID="{C125C9D3-1D66-4D04-8F59-68E553CDB269}" presName="Name9" presStyleLbl="parChTrans1D2" presStyleIdx="3" presStyleCnt="6"/>
      <dgm:spPr/>
      <dgm:t>
        <a:bodyPr/>
        <a:lstStyle/>
        <a:p>
          <a:endParaRPr lang="en-GB"/>
        </a:p>
      </dgm:t>
    </dgm:pt>
    <dgm:pt modelId="{7E2C4CE5-B233-4EC6-BB17-F52DED49FC0C}" type="pres">
      <dgm:prSet presAssocID="{C125C9D3-1D66-4D04-8F59-68E553CDB269}" presName="connTx" presStyleLbl="parChTrans1D2" presStyleIdx="3" presStyleCnt="6"/>
      <dgm:spPr/>
      <dgm:t>
        <a:bodyPr/>
        <a:lstStyle/>
        <a:p>
          <a:endParaRPr lang="en-GB"/>
        </a:p>
      </dgm:t>
    </dgm:pt>
    <dgm:pt modelId="{DADC7F33-FA7B-4D46-AAE4-0F6E0CC7805E}" type="pres">
      <dgm:prSet presAssocID="{C2711728-1EF4-457B-8853-3C969D87F9B9}" presName="node" presStyleLbl="node1" presStyleIdx="3" presStyleCnt="6">
        <dgm:presLayoutVars>
          <dgm:bulletEnabled val="1"/>
        </dgm:presLayoutVars>
      </dgm:prSet>
      <dgm:spPr/>
      <dgm:t>
        <a:bodyPr/>
        <a:lstStyle/>
        <a:p>
          <a:endParaRPr lang="en-GB"/>
        </a:p>
      </dgm:t>
    </dgm:pt>
    <dgm:pt modelId="{D1406D66-3B83-48BD-B5EB-1329004F7249}" type="pres">
      <dgm:prSet presAssocID="{1BF98E0C-4D97-429B-A1D9-069234DF55B0}" presName="Name9" presStyleLbl="parChTrans1D2" presStyleIdx="4" presStyleCnt="6"/>
      <dgm:spPr/>
      <dgm:t>
        <a:bodyPr/>
        <a:lstStyle/>
        <a:p>
          <a:endParaRPr lang="en-GB"/>
        </a:p>
      </dgm:t>
    </dgm:pt>
    <dgm:pt modelId="{AA7B6F4D-18EB-4EC7-B96C-09313AB84494}" type="pres">
      <dgm:prSet presAssocID="{1BF98E0C-4D97-429B-A1D9-069234DF55B0}" presName="connTx" presStyleLbl="parChTrans1D2" presStyleIdx="4" presStyleCnt="6"/>
      <dgm:spPr/>
      <dgm:t>
        <a:bodyPr/>
        <a:lstStyle/>
        <a:p>
          <a:endParaRPr lang="en-GB"/>
        </a:p>
      </dgm:t>
    </dgm:pt>
    <dgm:pt modelId="{949DC3D3-6384-4FD9-9417-D4A89300FCFF}" type="pres">
      <dgm:prSet presAssocID="{5A13524C-869B-4CD3-A991-E1D286209821}" presName="node" presStyleLbl="node1" presStyleIdx="4" presStyleCnt="6" custRadScaleRad="123571" custRadScaleInc="-9248">
        <dgm:presLayoutVars>
          <dgm:bulletEnabled val="1"/>
        </dgm:presLayoutVars>
      </dgm:prSet>
      <dgm:spPr/>
      <dgm:t>
        <a:bodyPr/>
        <a:lstStyle/>
        <a:p>
          <a:endParaRPr lang="en-GB"/>
        </a:p>
      </dgm:t>
    </dgm:pt>
    <dgm:pt modelId="{0A918186-1064-440E-A55F-92A0AF95E7C1}" type="pres">
      <dgm:prSet presAssocID="{D2267E71-2524-4F58-A9BA-28685E0906F1}" presName="Name9" presStyleLbl="parChTrans1D2" presStyleIdx="5" presStyleCnt="6"/>
      <dgm:spPr/>
      <dgm:t>
        <a:bodyPr/>
        <a:lstStyle/>
        <a:p>
          <a:endParaRPr lang="en-GB"/>
        </a:p>
      </dgm:t>
    </dgm:pt>
    <dgm:pt modelId="{D7D7D03B-AF3D-4569-8E01-F56761E3E173}" type="pres">
      <dgm:prSet presAssocID="{D2267E71-2524-4F58-A9BA-28685E0906F1}" presName="connTx" presStyleLbl="parChTrans1D2" presStyleIdx="5" presStyleCnt="6"/>
      <dgm:spPr/>
      <dgm:t>
        <a:bodyPr/>
        <a:lstStyle/>
        <a:p>
          <a:endParaRPr lang="en-GB"/>
        </a:p>
      </dgm:t>
    </dgm:pt>
    <dgm:pt modelId="{528CC0FE-CCF9-4ED7-8140-4BEDD44E84C0}" type="pres">
      <dgm:prSet presAssocID="{0F7A9B2D-AA6D-417C-B62F-64237484BD4D}" presName="node" presStyleLbl="node1" presStyleIdx="5" presStyleCnt="6" custRadScaleRad="124342" custRadScaleInc="-36">
        <dgm:presLayoutVars>
          <dgm:bulletEnabled val="1"/>
        </dgm:presLayoutVars>
      </dgm:prSet>
      <dgm:spPr/>
      <dgm:t>
        <a:bodyPr/>
        <a:lstStyle/>
        <a:p>
          <a:endParaRPr lang="en-GB"/>
        </a:p>
      </dgm:t>
    </dgm:pt>
  </dgm:ptLst>
  <dgm:cxnLst>
    <dgm:cxn modelId="{AAFB01CF-3578-4804-B5F6-66DF64E2F3B1}" type="presOf" srcId="{809DBA7D-DD2A-48EE-ACD3-31FD36F45DD3}" destId="{5BA7A386-5EE0-44AB-814B-E2E7866EBCE2}" srcOrd="0" destOrd="0" presId="urn:microsoft.com/office/officeart/2005/8/layout/radial1"/>
    <dgm:cxn modelId="{B85C8A57-F618-4D29-8B1B-C2EA9E8B6D1B}" type="presOf" srcId="{809DBA7D-DD2A-48EE-ACD3-31FD36F45DD3}" destId="{1D5AC7C4-C041-4210-BA88-DB74191FC646}" srcOrd="1" destOrd="0" presId="urn:microsoft.com/office/officeart/2005/8/layout/radial1"/>
    <dgm:cxn modelId="{A91FFC04-0FD9-480F-BAEC-CB9A40E5E2E3}" srcId="{EB647DED-563C-4E6E-B691-D62F483A9FD2}" destId="{A9C1F1C5-4B01-488D-BD4C-29EBFAFB5E50}" srcOrd="0" destOrd="0" parTransId="{A858E52A-2D77-4BC6-A572-384047F95A2C}" sibTransId="{55CD1CB7-226B-44C6-967A-0609D54D93AE}"/>
    <dgm:cxn modelId="{54723760-FF32-423B-89AB-39966CAEDF48}" type="presOf" srcId="{414C6E15-A5CD-4023-988A-5B89024533DC}" destId="{A5497474-EBB4-4D4D-8109-98F2C581EE8B}" srcOrd="0" destOrd="0" presId="urn:microsoft.com/office/officeart/2005/8/layout/radial1"/>
    <dgm:cxn modelId="{ED9D8ECC-757A-48F0-AB60-F617914A33F7}" srcId="{414C6E15-A5CD-4023-988A-5B89024533DC}" destId="{EB647DED-563C-4E6E-B691-D62F483A9FD2}" srcOrd="0" destOrd="0" parTransId="{6C6369E5-BA69-4DEC-A283-BCC47B47A52C}" sibTransId="{638E0078-8385-42AD-BCC3-4906151BD38C}"/>
    <dgm:cxn modelId="{40FFE6CD-0ED2-4AF8-83A1-925C78BFAECB}" type="presOf" srcId="{A858E52A-2D77-4BC6-A572-384047F95A2C}" destId="{B02DD713-32EA-49A0-A1E6-4496A069386C}" srcOrd="1" destOrd="0" presId="urn:microsoft.com/office/officeart/2005/8/layout/radial1"/>
    <dgm:cxn modelId="{BAF6CD80-E19B-4C60-A9F9-5149D96A3ED8}" type="presOf" srcId="{C2711728-1EF4-457B-8853-3C969D87F9B9}" destId="{DADC7F33-FA7B-4D46-AAE4-0F6E0CC7805E}" srcOrd="0" destOrd="0" presId="urn:microsoft.com/office/officeart/2005/8/layout/radial1"/>
    <dgm:cxn modelId="{9D2C0A9E-C598-4427-AED7-A1DF932E43CF}" type="presOf" srcId="{1BF98E0C-4D97-429B-A1D9-069234DF55B0}" destId="{AA7B6F4D-18EB-4EC7-B96C-09313AB84494}" srcOrd="1" destOrd="0" presId="urn:microsoft.com/office/officeart/2005/8/layout/radial1"/>
    <dgm:cxn modelId="{31BD1913-20CF-4DDA-AB67-319C33D5CC0B}" type="presOf" srcId="{C125C9D3-1D66-4D04-8F59-68E553CDB269}" destId="{884C7120-AD58-489A-AE1C-906E9DC61018}" srcOrd="0" destOrd="0" presId="urn:microsoft.com/office/officeart/2005/8/layout/radial1"/>
    <dgm:cxn modelId="{3C216114-DB29-431F-9509-64D654DF3032}" srcId="{EB647DED-563C-4E6E-B691-D62F483A9FD2}" destId="{0CF0BA1C-E291-4526-B44B-D770891C5743}" srcOrd="2" destOrd="0" parTransId="{9C61A795-7CDB-4DD3-A385-76071681265D}" sibTransId="{A6F8C538-9BEC-44E2-8F8F-5B4EC2944767}"/>
    <dgm:cxn modelId="{9503C6BF-B7BA-449C-956A-BCEA7F6F4321}" type="presOf" srcId="{D2267E71-2524-4F58-A9BA-28685E0906F1}" destId="{0A918186-1064-440E-A55F-92A0AF95E7C1}" srcOrd="0" destOrd="0" presId="urn:microsoft.com/office/officeart/2005/8/layout/radial1"/>
    <dgm:cxn modelId="{3EB5B7A9-3C81-45AE-AF27-9A5D0FE2958F}" type="presOf" srcId="{5A13524C-869B-4CD3-A991-E1D286209821}" destId="{949DC3D3-6384-4FD9-9417-D4A89300FCFF}" srcOrd="0" destOrd="0" presId="urn:microsoft.com/office/officeart/2005/8/layout/radial1"/>
    <dgm:cxn modelId="{039581BE-1F77-44BA-BD5B-F61AC37C13B1}" type="presOf" srcId="{A9C1F1C5-4B01-488D-BD4C-29EBFAFB5E50}" destId="{EAC28647-689E-4CC5-9934-3CDD55EF1909}" srcOrd="0" destOrd="0" presId="urn:microsoft.com/office/officeart/2005/8/layout/radial1"/>
    <dgm:cxn modelId="{9BD9338A-1407-44F8-9CEE-5E0114A7DEDD}" type="presOf" srcId="{0F7A9B2D-AA6D-417C-B62F-64237484BD4D}" destId="{528CC0FE-CCF9-4ED7-8140-4BEDD44E84C0}" srcOrd="0" destOrd="0" presId="urn:microsoft.com/office/officeart/2005/8/layout/radial1"/>
    <dgm:cxn modelId="{F86BD8C0-7056-41D0-A972-DC21D5489B7B}" srcId="{EB647DED-563C-4E6E-B691-D62F483A9FD2}" destId="{0F7A9B2D-AA6D-417C-B62F-64237484BD4D}" srcOrd="5" destOrd="0" parTransId="{D2267E71-2524-4F58-A9BA-28685E0906F1}" sibTransId="{3AAF152C-A730-4764-82DF-48F03CC74C7F}"/>
    <dgm:cxn modelId="{DFABD9C8-9CF0-4A89-B672-668A57E9E33B}" type="presOf" srcId="{C125C9D3-1D66-4D04-8F59-68E553CDB269}" destId="{7E2C4CE5-B233-4EC6-BB17-F52DED49FC0C}" srcOrd="1" destOrd="0" presId="urn:microsoft.com/office/officeart/2005/8/layout/radial1"/>
    <dgm:cxn modelId="{66E67F32-0F80-44E6-9144-74F57E0CF2EC}" type="presOf" srcId="{A858E52A-2D77-4BC6-A572-384047F95A2C}" destId="{D38F0ADD-9089-4336-AD6F-E8696A126B2F}" srcOrd="0" destOrd="0" presId="urn:microsoft.com/office/officeart/2005/8/layout/radial1"/>
    <dgm:cxn modelId="{DE9E91CB-4962-4BD6-889A-C8F8B6CD67E2}" srcId="{EB647DED-563C-4E6E-B691-D62F483A9FD2}" destId="{5A13524C-869B-4CD3-A991-E1D286209821}" srcOrd="4" destOrd="0" parTransId="{1BF98E0C-4D97-429B-A1D9-069234DF55B0}" sibTransId="{C4389976-99A6-496A-8302-23B9FE90B4F5}"/>
    <dgm:cxn modelId="{1DF59AAB-CA6D-4CFA-BE3C-91CFFBEC65FC}" type="presOf" srcId="{9C61A795-7CDB-4DD3-A385-76071681265D}" destId="{5E1A0623-D685-488D-8CAA-F7918910180F}" srcOrd="1" destOrd="0" presId="urn:microsoft.com/office/officeart/2005/8/layout/radial1"/>
    <dgm:cxn modelId="{BBAE7C26-3F65-41A6-92A0-F97DBE14A8A1}" type="presOf" srcId="{0CF0BA1C-E291-4526-B44B-D770891C5743}" destId="{AD477564-5324-41C3-862A-D0048DE83F1E}" srcOrd="0" destOrd="0" presId="urn:microsoft.com/office/officeart/2005/8/layout/radial1"/>
    <dgm:cxn modelId="{1A857BAA-633D-4E81-855A-1466D4B5DE31}" type="presOf" srcId="{1BF98E0C-4D97-429B-A1D9-069234DF55B0}" destId="{D1406D66-3B83-48BD-B5EB-1329004F7249}" srcOrd="0" destOrd="0" presId="urn:microsoft.com/office/officeart/2005/8/layout/radial1"/>
    <dgm:cxn modelId="{C138EAD6-6EA3-4540-8B0C-B7F71400613E}" type="presOf" srcId="{9C61A795-7CDB-4DD3-A385-76071681265D}" destId="{2385A87B-DE5D-4905-9B84-5008A28A0E59}" srcOrd="0" destOrd="0" presId="urn:microsoft.com/office/officeart/2005/8/layout/radial1"/>
    <dgm:cxn modelId="{6EFAC168-9438-4246-AF90-DEEC0ED9FF10}" type="presOf" srcId="{EB647DED-563C-4E6E-B691-D62F483A9FD2}" destId="{CC478D4B-60D5-4181-9B9F-E7678B2FE2F5}" srcOrd="0" destOrd="0" presId="urn:microsoft.com/office/officeart/2005/8/layout/radial1"/>
    <dgm:cxn modelId="{BDF32D40-2B1B-4724-BE66-ECF3A7E46F68}" type="presOf" srcId="{8DFE2433-2BD6-48CB-A40E-BA72D470CA34}" destId="{6AEBC93B-08B6-446B-BF8A-92EFA163A582}" srcOrd="0" destOrd="0" presId="urn:microsoft.com/office/officeart/2005/8/layout/radial1"/>
    <dgm:cxn modelId="{7C2D9CE1-3A78-4B7F-8DAD-F8FDF3171A03}" srcId="{EB647DED-563C-4E6E-B691-D62F483A9FD2}" destId="{8DFE2433-2BD6-48CB-A40E-BA72D470CA34}" srcOrd="1" destOrd="0" parTransId="{809DBA7D-DD2A-48EE-ACD3-31FD36F45DD3}" sibTransId="{3B3458CA-6A95-4014-8688-0318EF713EEB}"/>
    <dgm:cxn modelId="{79C3FCE0-FE67-4EB4-BC0C-B6A5A630D7EE}" srcId="{EB647DED-563C-4E6E-B691-D62F483A9FD2}" destId="{C2711728-1EF4-457B-8853-3C969D87F9B9}" srcOrd="3" destOrd="0" parTransId="{C125C9D3-1D66-4D04-8F59-68E553CDB269}" sibTransId="{A4723778-066C-4371-9FE5-4BACA7C4F5C4}"/>
    <dgm:cxn modelId="{BB3F8A84-AC8E-4C8D-AD35-9C4E46A43D5E}" type="presOf" srcId="{D2267E71-2524-4F58-A9BA-28685E0906F1}" destId="{D7D7D03B-AF3D-4569-8E01-F56761E3E173}" srcOrd="1" destOrd="0" presId="urn:microsoft.com/office/officeart/2005/8/layout/radial1"/>
    <dgm:cxn modelId="{5F75708B-67B2-487D-84B0-9E100EA85782}" type="presParOf" srcId="{A5497474-EBB4-4D4D-8109-98F2C581EE8B}" destId="{CC478D4B-60D5-4181-9B9F-E7678B2FE2F5}" srcOrd="0" destOrd="0" presId="urn:microsoft.com/office/officeart/2005/8/layout/radial1"/>
    <dgm:cxn modelId="{76AFFE23-058A-4024-BF96-493AA1CF92A2}" type="presParOf" srcId="{A5497474-EBB4-4D4D-8109-98F2C581EE8B}" destId="{D38F0ADD-9089-4336-AD6F-E8696A126B2F}" srcOrd="1" destOrd="0" presId="urn:microsoft.com/office/officeart/2005/8/layout/radial1"/>
    <dgm:cxn modelId="{872F5661-7E2C-4AF1-AEF4-6DCC1C3F8CCD}" type="presParOf" srcId="{D38F0ADD-9089-4336-AD6F-E8696A126B2F}" destId="{B02DD713-32EA-49A0-A1E6-4496A069386C}" srcOrd="0" destOrd="0" presId="urn:microsoft.com/office/officeart/2005/8/layout/radial1"/>
    <dgm:cxn modelId="{4F7E3D2A-BAF8-4DB2-990E-F2658614746C}" type="presParOf" srcId="{A5497474-EBB4-4D4D-8109-98F2C581EE8B}" destId="{EAC28647-689E-4CC5-9934-3CDD55EF1909}" srcOrd="2" destOrd="0" presId="urn:microsoft.com/office/officeart/2005/8/layout/radial1"/>
    <dgm:cxn modelId="{8B66CB30-64FF-4B73-ABAB-F3BF1A365F0B}" type="presParOf" srcId="{A5497474-EBB4-4D4D-8109-98F2C581EE8B}" destId="{5BA7A386-5EE0-44AB-814B-E2E7866EBCE2}" srcOrd="3" destOrd="0" presId="urn:microsoft.com/office/officeart/2005/8/layout/radial1"/>
    <dgm:cxn modelId="{26181A6D-C844-4A2B-A1A3-7F49F0FBB11C}" type="presParOf" srcId="{5BA7A386-5EE0-44AB-814B-E2E7866EBCE2}" destId="{1D5AC7C4-C041-4210-BA88-DB74191FC646}" srcOrd="0" destOrd="0" presId="urn:microsoft.com/office/officeart/2005/8/layout/radial1"/>
    <dgm:cxn modelId="{B0FAFDA9-455F-4E8D-94DF-E0018184B02B}" type="presParOf" srcId="{A5497474-EBB4-4D4D-8109-98F2C581EE8B}" destId="{6AEBC93B-08B6-446B-BF8A-92EFA163A582}" srcOrd="4" destOrd="0" presId="urn:microsoft.com/office/officeart/2005/8/layout/radial1"/>
    <dgm:cxn modelId="{6E8F5683-1EAD-4271-95DC-9FDD2FDD427C}" type="presParOf" srcId="{A5497474-EBB4-4D4D-8109-98F2C581EE8B}" destId="{2385A87B-DE5D-4905-9B84-5008A28A0E59}" srcOrd="5" destOrd="0" presId="urn:microsoft.com/office/officeart/2005/8/layout/radial1"/>
    <dgm:cxn modelId="{60BB789B-C823-4A00-AEA8-EC1ABFF2A247}" type="presParOf" srcId="{2385A87B-DE5D-4905-9B84-5008A28A0E59}" destId="{5E1A0623-D685-488D-8CAA-F7918910180F}" srcOrd="0" destOrd="0" presId="urn:microsoft.com/office/officeart/2005/8/layout/radial1"/>
    <dgm:cxn modelId="{2678D0BF-6AF0-44B5-B7CF-8A962D1C10B1}" type="presParOf" srcId="{A5497474-EBB4-4D4D-8109-98F2C581EE8B}" destId="{AD477564-5324-41C3-862A-D0048DE83F1E}" srcOrd="6" destOrd="0" presId="urn:microsoft.com/office/officeart/2005/8/layout/radial1"/>
    <dgm:cxn modelId="{9DA4BD26-5783-475E-A93C-BDA9A8F9CE96}" type="presParOf" srcId="{A5497474-EBB4-4D4D-8109-98F2C581EE8B}" destId="{884C7120-AD58-489A-AE1C-906E9DC61018}" srcOrd="7" destOrd="0" presId="urn:microsoft.com/office/officeart/2005/8/layout/radial1"/>
    <dgm:cxn modelId="{DA8A1DE1-22D1-42F3-9FCB-EAA5F5D957A4}" type="presParOf" srcId="{884C7120-AD58-489A-AE1C-906E9DC61018}" destId="{7E2C4CE5-B233-4EC6-BB17-F52DED49FC0C}" srcOrd="0" destOrd="0" presId="urn:microsoft.com/office/officeart/2005/8/layout/radial1"/>
    <dgm:cxn modelId="{07A89053-71A1-4D33-B65B-1E05E5F178DB}" type="presParOf" srcId="{A5497474-EBB4-4D4D-8109-98F2C581EE8B}" destId="{DADC7F33-FA7B-4D46-AAE4-0F6E0CC7805E}" srcOrd="8" destOrd="0" presId="urn:microsoft.com/office/officeart/2005/8/layout/radial1"/>
    <dgm:cxn modelId="{2FA5A5F9-8652-4272-9868-A349BA39660A}" type="presParOf" srcId="{A5497474-EBB4-4D4D-8109-98F2C581EE8B}" destId="{D1406D66-3B83-48BD-B5EB-1329004F7249}" srcOrd="9" destOrd="0" presId="urn:microsoft.com/office/officeart/2005/8/layout/radial1"/>
    <dgm:cxn modelId="{4C9B5733-D242-4D9A-941F-A9B069C3F1C9}" type="presParOf" srcId="{D1406D66-3B83-48BD-B5EB-1329004F7249}" destId="{AA7B6F4D-18EB-4EC7-B96C-09313AB84494}" srcOrd="0" destOrd="0" presId="urn:microsoft.com/office/officeart/2005/8/layout/radial1"/>
    <dgm:cxn modelId="{E7F71CA1-6161-46F7-9C53-863408EB6E92}" type="presParOf" srcId="{A5497474-EBB4-4D4D-8109-98F2C581EE8B}" destId="{949DC3D3-6384-4FD9-9417-D4A89300FCFF}" srcOrd="10" destOrd="0" presId="urn:microsoft.com/office/officeart/2005/8/layout/radial1"/>
    <dgm:cxn modelId="{80A5F74A-993A-41D1-9E5E-996ABF1D93D8}" type="presParOf" srcId="{A5497474-EBB4-4D4D-8109-98F2C581EE8B}" destId="{0A918186-1064-440E-A55F-92A0AF95E7C1}" srcOrd="11" destOrd="0" presId="urn:microsoft.com/office/officeart/2005/8/layout/radial1"/>
    <dgm:cxn modelId="{EF32538F-1210-4B91-B7CA-C385BC5788BE}" type="presParOf" srcId="{0A918186-1064-440E-A55F-92A0AF95E7C1}" destId="{D7D7D03B-AF3D-4569-8E01-F56761E3E173}" srcOrd="0" destOrd="0" presId="urn:microsoft.com/office/officeart/2005/8/layout/radial1"/>
    <dgm:cxn modelId="{E0D354AF-9664-4685-B7AF-BF07B351C086}" type="presParOf" srcId="{A5497474-EBB4-4D4D-8109-98F2C581EE8B}" destId="{528CC0FE-CCF9-4ED7-8140-4BEDD44E84C0}" srcOrd="12"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78D4B-60D5-4181-9B9F-E7678B2FE2F5}">
      <dsp:nvSpPr>
        <dsp:cNvPr id="0" name=""/>
        <dsp:cNvSpPr/>
      </dsp:nvSpPr>
      <dsp:spPr>
        <a:xfrm>
          <a:off x="3000398" y="1571638"/>
          <a:ext cx="2071697" cy="20716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GB" sz="1800" kern="1200" dirty="0" smtClean="0"/>
            <a:t>Opportunities created by complexity</a:t>
          </a:r>
          <a:endParaRPr lang="en-GB" sz="1800" kern="1200" dirty="0"/>
        </a:p>
      </dsp:txBody>
      <dsp:txXfrm>
        <a:off x="3303791" y="1875031"/>
        <a:ext cx="1464911" cy="1464911"/>
      </dsp:txXfrm>
    </dsp:sp>
    <dsp:sp modelId="{D38F0ADD-9089-4336-AD6F-E8696A126B2F}">
      <dsp:nvSpPr>
        <dsp:cNvPr id="0" name=""/>
        <dsp:cNvSpPr/>
      </dsp:nvSpPr>
      <dsp:spPr>
        <a:xfrm rot="16200000">
          <a:off x="3974703" y="1493966"/>
          <a:ext cx="123087" cy="32255"/>
        </a:xfrm>
        <a:custGeom>
          <a:avLst/>
          <a:gdLst/>
          <a:ahLst/>
          <a:cxnLst/>
          <a:rect l="0" t="0" r="0" b="0"/>
          <a:pathLst>
            <a:path>
              <a:moveTo>
                <a:pt x="0" y="16127"/>
              </a:moveTo>
              <a:lnTo>
                <a:pt x="123087" y="16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dirty="0"/>
        </a:p>
      </dsp:txBody>
      <dsp:txXfrm>
        <a:off x="4033169" y="1507017"/>
        <a:ext cx="6154" cy="6154"/>
      </dsp:txXfrm>
    </dsp:sp>
    <dsp:sp modelId="{EAC28647-689E-4CC5-9934-3CDD55EF1909}">
      <dsp:nvSpPr>
        <dsp:cNvPr id="0" name=""/>
        <dsp:cNvSpPr/>
      </dsp:nvSpPr>
      <dsp:spPr>
        <a:xfrm>
          <a:off x="3312954" y="1965"/>
          <a:ext cx="1446584" cy="14465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Gain competitive advantage</a:t>
          </a:r>
          <a:endParaRPr lang="en-GB" sz="1500" kern="1200" dirty="0"/>
        </a:p>
      </dsp:txBody>
      <dsp:txXfrm>
        <a:off x="3524801" y="213812"/>
        <a:ext cx="1022890" cy="1022890"/>
      </dsp:txXfrm>
    </dsp:sp>
    <dsp:sp modelId="{5BA7A386-5EE0-44AB-814B-E2E7866EBCE2}">
      <dsp:nvSpPr>
        <dsp:cNvPr id="0" name=""/>
        <dsp:cNvSpPr/>
      </dsp:nvSpPr>
      <dsp:spPr>
        <a:xfrm rot="19669878">
          <a:off x="4869153" y="1887528"/>
          <a:ext cx="572225" cy="32255"/>
        </a:xfrm>
        <a:custGeom>
          <a:avLst/>
          <a:gdLst/>
          <a:ahLst/>
          <a:cxnLst/>
          <a:rect l="0" t="0" r="0" b="0"/>
          <a:pathLst>
            <a:path>
              <a:moveTo>
                <a:pt x="0" y="16127"/>
              </a:moveTo>
              <a:lnTo>
                <a:pt x="572225" y="16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dirty="0"/>
        </a:p>
      </dsp:txBody>
      <dsp:txXfrm>
        <a:off x="5140960" y="1889350"/>
        <a:ext cx="28611" cy="28611"/>
      </dsp:txXfrm>
    </dsp:sp>
    <dsp:sp modelId="{6AEBC93B-08B6-446B-BF8A-92EFA163A582}">
      <dsp:nvSpPr>
        <dsp:cNvPr id="0" name=""/>
        <dsp:cNvSpPr/>
      </dsp:nvSpPr>
      <dsp:spPr>
        <a:xfrm>
          <a:off x="5286419" y="642942"/>
          <a:ext cx="1446584" cy="14465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Create new and better strategies</a:t>
          </a:r>
          <a:endParaRPr lang="en-GB" sz="1500" kern="1200" dirty="0"/>
        </a:p>
      </dsp:txBody>
      <dsp:txXfrm>
        <a:off x="5498266" y="854789"/>
        <a:ext cx="1022890" cy="1022890"/>
      </dsp:txXfrm>
    </dsp:sp>
    <dsp:sp modelId="{2385A87B-DE5D-4905-9B84-5008A28A0E59}">
      <dsp:nvSpPr>
        <dsp:cNvPr id="0" name=""/>
        <dsp:cNvSpPr/>
      </dsp:nvSpPr>
      <dsp:spPr>
        <a:xfrm rot="1918854">
          <a:off x="4878209" y="3267946"/>
          <a:ext cx="483214" cy="32255"/>
        </a:xfrm>
        <a:custGeom>
          <a:avLst/>
          <a:gdLst/>
          <a:ahLst/>
          <a:cxnLst/>
          <a:rect l="0" t="0" r="0" b="0"/>
          <a:pathLst>
            <a:path>
              <a:moveTo>
                <a:pt x="0" y="16127"/>
              </a:moveTo>
              <a:lnTo>
                <a:pt x="483214" y="16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dirty="0"/>
        </a:p>
      </dsp:txBody>
      <dsp:txXfrm>
        <a:off x="5107736" y="3271994"/>
        <a:ext cx="24160" cy="24160"/>
      </dsp:txXfrm>
    </dsp:sp>
    <dsp:sp modelId="{AD477564-5324-41C3-862A-D0048DE83F1E}">
      <dsp:nvSpPr>
        <dsp:cNvPr id="0" name=""/>
        <dsp:cNvSpPr/>
      </dsp:nvSpPr>
      <dsp:spPr>
        <a:xfrm>
          <a:off x="5214976" y="3071828"/>
          <a:ext cx="1446584" cy="14465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Expand into new markets</a:t>
          </a:r>
          <a:endParaRPr lang="en-GB" sz="1500" kern="1200" dirty="0"/>
        </a:p>
      </dsp:txBody>
      <dsp:txXfrm>
        <a:off x="5426823" y="3283675"/>
        <a:ext cx="1022890" cy="1022890"/>
      </dsp:txXfrm>
    </dsp:sp>
    <dsp:sp modelId="{884C7120-AD58-489A-AE1C-906E9DC61018}">
      <dsp:nvSpPr>
        <dsp:cNvPr id="0" name=""/>
        <dsp:cNvSpPr/>
      </dsp:nvSpPr>
      <dsp:spPr>
        <a:xfrm rot="5400000">
          <a:off x="3974703" y="3688751"/>
          <a:ext cx="123087" cy="32255"/>
        </a:xfrm>
        <a:custGeom>
          <a:avLst/>
          <a:gdLst/>
          <a:ahLst/>
          <a:cxnLst/>
          <a:rect l="0" t="0" r="0" b="0"/>
          <a:pathLst>
            <a:path>
              <a:moveTo>
                <a:pt x="0" y="16127"/>
              </a:moveTo>
              <a:lnTo>
                <a:pt x="123087" y="16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dirty="0"/>
        </a:p>
      </dsp:txBody>
      <dsp:txXfrm>
        <a:off x="4033169" y="3701802"/>
        <a:ext cx="6154" cy="6154"/>
      </dsp:txXfrm>
    </dsp:sp>
    <dsp:sp modelId="{DADC7F33-FA7B-4D46-AAE4-0F6E0CC7805E}">
      <dsp:nvSpPr>
        <dsp:cNvPr id="0" name=""/>
        <dsp:cNvSpPr/>
      </dsp:nvSpPr>
      <dsp:spPr>
        <a:xfrm>
          <a:off x="3312954" y="3766423"/>
          <a:ext cx="1446584" cy="14465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Efficiency</a:t>
          </a:r>
          <a:endParaRPr lang="en-GB" sz="1500" kern="1200" dirty="0"/>
        </a:p>
      </dsp:txBody>
      <dsp:txXfrm>
        <a:off x="3524801" y="3978270"/>
        <a:ext cx="1022890" cy="1022890"/>
      </dsp:txXfrm>
    </dsp:sp>
    <dsp:sp modelId="{D1406D66-3B83-48BD-B5EB-1329004F7249}">
      <dsp:nvSpPr>
        <dsp:cNvPr id="0" name=""/>
        <dsp:cNvSpPr/>
      </dsp:nvSpPr>
      <dsp:spPr>
        <a:xfrm rot="8833536">
          <a:off x="2643659" y="3305497"/>
          <a:ext cx="566748" cy="32255"/>
        </a:xfrm>
        <a:custGeom>
          <a:avLst/>
          <a:gdLst/>
          <a:ahLst/>
          <a:cxnLst/>
          <a:rect l="0" t="0" r="0" b="0"/>
          <a:pathLst>
            <a:path>
              <a:moveTo>
                <a:pt x="0" y="16127"/>
              </a:moveTo>
              <a:lnTo>
                <a:pt x="566748" y="16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dirty="0"/>
        </a:p>
      </dsp:txBody>
      <dsp:txXfrm rot="10800000">
        <a:off x="2912864" y="3307456"/>
        <a:ext cx="28337" cy="28337"/>
      </dsp:txXfrm>
    </dsp:sp>
    <dsp:sp modelId="{949DC3D3-6384-4FD9-9417-D4A89300FCFF}">
      <dsp:nvSpPr>
        <dsp:cNvPr id="0" name=""/>
        <dsp:cNvSpPr/>
      </dsp:nvSpPr>
      <dsp:spPr>
        <a:xfrm>
          <a:off x="1357327" y="3143274"/>
          <a:ext cx="1446584" cy="14465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 New products</a:t>
          </a:r>
          <a:endParaRPr lang="en-GB" sz="1500" kern="1200" dirty="0"/>
        </a:p>
      </dsp:txBody>
      <dsp:txXfrm>
        <a:off x="1569174" y="3355121"/>
        <a:ext cx="1022890" cy="1022890"/>
      </dsp:txXfrm>
    </dsp:sp>
    <dsp:sp modelId="{0A918186-1064-440E-A55F-92A0AF95E7C1}">
      <dsp:nvSpPr>
        <dsp:cNvPr id="0" name=""/>
        <dsp:cNvSpPr/>
      </dsp:nvSpPr>
      <dsp:spPr>
        <a:xfrm rot="12599352">
          <a:off x="2596727" y="1928336"/>
          <a:ext cx="581260" cy="32255"/>
        </a:xfrm>
        <a:custGeom>
          <a:avLst/>
          <a:gdLst/>
          <a:ahLst/>
          <a:cxnLst/>
          <a:rect l="0" t="0" r="0" b="0"/>
          <a:pathLst>
            <a:path>
              <a:moveTo>
                <a:pt x="0" y="16127"/>
              </a:moveTo>
              <a:lnTo>
                <a:pt x="581260" y="16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dirty="0"/>
        </a:p>
      </dsp:txBody>
      <dsp:txXfrm rot="10800000">
        <a:off x="2872826" y="1929932"/>
        <a:ext cx="29063" cy="29063"/>
      </dsp:txXfrm>
    </dsp:sp>
    <dsp:sp modelId="{528CC0FE-CCF9-4ED7-8140-4BEDD44E84C0}">
      <dsp:nvSpPr>
        <dsp:cNvPr id="0" name=""/>
        <dsp:cNvSpPr/>
      </dsp:nvSpPr>
      <dsp:spPr>
        <a:xfrm>
          <a:off x="1285887" y="714376"/>
          <a:ext cx="1446584" cy="144658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GB" sz="1500" kern="1200" dirty="0" smtClean="0"/>
            <a:t>Focus of business strategy</a:t>
          </a:r>
        </a:p>
      </dsp:txBody>
      <dsp:txXfrm>
        <a:off x="1497734" y="926223"/>
        <a:ext cx="1022890" cy="102289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48100" y="0"/>
            <a:ext cx="2944813" cy="495300"/>
          </a:xfrm>
          <a:prstGeom prst="rect">
            <a:avLst/>
          </a:prstGeom>
        </p:spPr>
        <p:txBody>
          <a:bodyPr vert="horz" lIns="91440" tIns="45720" rIns="91440" bIns="45720" rtlCol="0"/>
          <a:lstStyle>
            <a:lvl1pPr algn="r">
              <a:defRPr sz="1200"/>
            </a:lvl1pPr>
          </a:lstStyle>
          <a:p>
            <a:fld id="{6F69452A-B63B-4C96-9151-DEC99ACD469D}" type="datetimeFigureOut">
              <a:rPr lang="en-US" smtClean="0"/>
              <a:pPr/>
              <a:t>1/5/2018</a:t>
            </a:fld>
            <a:endParaRPr lang="en-GB" dirty="0"/>
          </a:p>
        </p:txBody>
      </p:sp>
      <p:sp>
        <p:nvSpPr>
          <p:cNvPr id="4" name="Footer Placeholder 3"/>
          <p:cNvSpPr>
            <a:spLocks noGrp="1"/>
          </p:cNvSpPr>
          <p:nvPr>
            <p:ph type="ftr" sz="quarter" idx="2"/>
          </p:nvPr>
        </p:nvSpPr>
        <p:spPr>
          <a:xfrm>
            <a:off x="0" y="9409113"/>
            <a:ext cx="2944813" cy="4953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48100" y="9409113"/>
            <a:ext cx="2944813" cy="495300"/>
          </a:xfrm>
          <a:prstGeom prst="rect">
            <a:avLst/>
          </a:prstGeom>
        </p:spPr>
        <p:txBody>
          <a:bodyPr vert="horz" lIns="91440" tIns="45720" rIns="91440" bIns="45720" rtlCol="0" anchor="b"/>
          <a:lstStyle>
            <a:lvl1pPr algn="r">
              <a:defRPr sz="1200"/>
            </a:lvl1pPr>
          </a:lstStyle>
          <a:p>
            <a:fld id="{E11DE66C-8F73-4C60-9030-4316C040401F}" type="slidenum">
              <a:rPr lang="en-GB" smtClean="0"/>
              <a:pPr/>
              <a:t>‹#›</a:t>
            </a:fld>
            <a:endParaRPr lang="en-GB" dirty="0"/>
          </a:p>
        </p:txBody>
      </p:sp>
    </p:spTree>
    <p:extLst>
      <p:ext uri="{BB962C8B-B14F-4D97-AF65-F5344CB8AC3E}">
        <p14:creationId xmlns:p14="http://schemas.microsoft.com/office/powerpoint/2010/main" val="42097289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p:spPr>
        <p:txBody>
          <a:bodyPr vert="horz" wrap="square" lIns="91260" tIns="45630" rIns="91260" bIns="45630" numCol="1" anchor="t" anchorCtr="0" compatLnSpc="1">
            <a:prstTxWarp prst="textNoShape">
              <a:avLst/>
            </a:prstTxWarp>
          </a:bodyPr>
          <a:lstStyle>
            <a:lvl1pPr defTabSz="882650">
              <a:defRPr sz="1300"/>
            </a:lvl1pPr>
          </a:lstStyle>
          <a:p>
            <a:endParaRPr lang="en-US" dirty="0"/>
          </a:p>
        </p:txBody>
      </p:sp>
      <p:sp>
        <p:nvSpPr>
          <p:cNvPr id="3075" name="Rectangle 3"/>
          <p:cNvSpPr>
            <a:spLocks noGrp="1" noChangeArrowheads="1"/>
          </p:cNvSpPr>
          <p:nvPr>
            <p:ph type="dt" idx="1"/>
          </p:nvPr>
        </p:nvSpPr>
        <p:spPr bwMode="auto">
          <a:xfrm>
            <a:off x="3849688" y="0"/>
            <a:ext cx="2943225" cy="495300"/>
          </a:xfrm>
          <a:prstGeom prst="rect">
            <a:avLst/>
          </a:prstGeom>
          <a:noFill/>
          <a:ln w="9525">
            <a:noFill/>
            <a:miter lim="800000"/>
            <a:headEnd/>
            <a:tailEnd/>
          </a:ln>
        </p:spPr>
        <p:txBody>
          <a:bodyPr vert="horz" wrap="square" lIns="91260" tIns="45630" rIns="91260" bIns="45630" numCol="1" anchor="t" anchorCtr="0" compatLnSpc="1">
            <a:prstTxWarp prst="textNoShape">
              <a:avLst/>
            </a:prstTxWarp>
          </a:bodyPr>
          <a:lstStyle>
            <a:lvl1pPr algn="r" defTabSz="882650">
              <a:defRPr sz="1300"/>
            </a:lvl1pPr>
          </a:lstStyle>
          <a:p>
            <a:endParaRPr lang="en-US" dirty="0"/>
          </a:p>
        </p:txBody>
      </p:sp>
      <p:sp>
        <p:nvSpPr>
          <p:cNvPr id="31748" name="Rectangle 4"/>
          <p:cNvSpPr>
            <a:spLocks noGrp="1" noRot="1" noChangeAspect="1" noChangeArrowheads="1" noTextEdit="1"/>
          </p:cNvSpPr>
          <p:nvPr>
            <p:ph type="sldImg" idx="2"/>
          </p:nvPr>
        </p:nvSpPr>
        <p:spPr bwMode="auto">
          <a:xfrm>
            <a:off x="922338" y="742950"/>
            <a:ext cx="4953000" cy="37147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79450" y="4705350"/>
            <a:ext cx="5435600" cy="4457700"/>
          </a:xfrm>
          <a:prstGeom prst="rect">
            <a:avLst/>
          </a:prstGeom>
          <a:noFill/>
          <a:ln w="9525">
            <a:noFill/>
            <a:miter lim="800000"/>
            <a:headEnd/>
            <a:tailEnd/>
          </a:ln>
        </p:spPr>
        <p:txBody>
          <a:bodyPr vert="horz" wrap="square" lIns="91260" tIns="45630" rIns="91260" bIns="4563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9409113"/>
            <a:ext cx="2943225" cy="495300"/>
          </a:xfrm>
          <a:prstGeom prst="rect">
            <a:avLst/>
          </a:prstGeom>
          <a:noFill/>
          <a:ln w="9525">
            <a:noFill/>
            <a:miter lim="800000"/>
            <a:headEnd/>
            <a:tailEnd/>
          </a:ln>
        </p:spPr>
        <p:txBody>
          <a:bodyPr vert="horz" wrap="square" lIns="91260" tIns="45630" rIns="91260" bIns="45630" numCol="1" anchor="b" anchorCtr="0" compatLnSpc="1">
            <a:prstTxWarp prst="textNoShape">
              <a:avLst/>
            </a:prstTxWarp>
          </a:bodyPr>
          <a:lstStyle>
            <a:lvl1pPr defTabSz="882650">
              <a:defRPr sz="1300"/>
            </a:lvl1pPr>
          </a:lstStyle>
          <a:p>
            <a:endParaRPr lang="en-US" dirty="0"/>
          </a:p>
        </p:txBody>
      </p:sp>
      <p:sp>
        <p:nvSpPr>
          <p:cNvPr id="3079" name="Rectangle 7"/>
          <p:cNvSpPr>
            <a:spLocks noGrp="1" noChangeArrowheads="1"/>
          </p:cNvSpPr>
          <p:nvPr>
            <p:ph type="sldNum" sz="quarter" idx="5"/>
          </p:nvPr>
        </p:nvSpPr>
        <p:spPr bwMode="auto">
          <a:xfrm>
            <a:off x="3849688" y="9409113"/>
            <a:ext cx="2943225" cy="495300"/>
          </a:xfrm>
          <a:prstGeom prst="rect">
            <a:avLst/>
          </a:prstGeom>
          <a:noFill/>
          <a:ln w="9525">
            <a:noFill/>
            <a:miter lim="800000"/>
            <a:headEnd/>
            <a:tailEnd/>
          </a:ln>
        </p:spPr>
        <p:txBody>
          <a:bodyPr vert="horz" wrap="square" lIns="91260" tIns="45630" rIns="91260" bIns="45630" numCol="1" anchor="b" anchorCtr="0" compatLnSpc="1">
            <a:prstTxWarp prst="textNoShape">
              <a:avLst/>
            </a:prstTxWarp>
          </a:bodyPr>
          <a:lstStyle>
            <a:lvl1pPr algn="r" defTabSz="882650">
              <a:defRPr sz="1300"/>
            </a:lvl1pPr>
          </a:lstStyle>
          <a:p>
            <a:fld id="{93D2EF03-7106-4AF9-A127-9C76A1F29320}" type="slidenum">
              <a:rPr lang="en-US"/>
              <a:pPr/>
              <a:t>‹#›</a:t>
            </a:fld>
            <a:endParaRPr lang="en-US" dirty="0"/>
          </a:p>
        </p:txBody>
      </p:sp>
    </p:spTree>
    <p:extLst>
      <p:ext uri="{BB962C8B-B14F-4D97-AF65-F5344CB8AC3E}">
        <p14:creationId xmlns:p14="http://schemas.microsoft.com/office/powerpoint/2010/main" val="318046891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2</a:t>
            </a:fld>
            <a:endParaRPr lang="en-US" sz="13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13</a:t>
            </a:fld>
            <a:endParaRPr lang="en-US" sz="1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14</a:t>
            </a:fld>
            <a:endParaRPr lang="en-US" sz="13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93D2EF03-7106-4AF9-A127-9C76A1F29320}"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20</a:t>
            </a:fld>
            <a:endParaRPr lang="en-US"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22</a:t>
            </a:fld>
            <a:endParaRPr lang="en-US" sz="13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26</a:t>
            </a:fld>
            <a:endParaRPr lang="en-US" sz="13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10887" y="742612"/>
            <a:ext cx="4372728" cy="37147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27</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4</a:t>
            </a:fld>
            <a:endParaRPr lang="en-US" sz="13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6</a:t>
            </a:fld>
            <a:endParaRPr lang="en-US"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7</a:t>
            </a:fld>
            <a:endParaRPr lang="en-US" sz="13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8</a:t>
            </a:fld>
            <a:endParaRPr lang="en-US" sz="13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p:txBody>
          <a:bodyPr/>
          <a:lstStyle/>
          <a:p>
            <a:endParaRPr lang="en-US" dirty="0" smtClean="0"/>
          </a:p>
        </p:txBody>
      </p:sp>
      <p:sp>
        <p:nvSpPr>
          <p:cNvPr id="78852" name="Slide Number Placeholder 3"/>
          <p:cNvSpPr txBox="1">
            <a:spLocks noGrp="1"/>
          </p:cNvSpPr>
          <p:nvPr/>
        </p:nvSpPr>
        <p:spPr bwMode="auto">
          <a:xfrm>
            <a:off x="3849688" y="9409113"/>
            <a:ext cx="2943225" cy="495300"/>
          </a:xfrm>
          <a:prstGeom prst="rect">
            <a:avLst/>
          </a:prstGeom>
          <a:noFill/>
          <a:ln w="9525">
            <a:noFill/>
            <a:miter lim="800000"/>
            <a:headEnd/>
            <a:tailEnd/>
          </a:ln>
        </p:spPr>
        <p:txBody>
          <a:bodyPr lIns="91260" tIns="45630" rIns="91260" bIns="45630" anchor="b"/>
          <a:lstStyle/>
          <a:p>
            <a:pPr algn="r" defTabSz="882650"/>
            <a:fld id="{4060033F-615A-46D4-8C2C-C24FCE3755B0}" type="slidenum">
              <a:rPr lang="en-US" sz="1300"/>
              <a:pPr algn="r" defTabSz="882650"/>
              <a:t>9</a:t>
            </a:fld>
            <a:endParaRPr lang="en-US" sz="13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3D2EF03-7106-4AF9-A127-9C76A1F29320}"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04A3ADAE-18E7-46D7-B751-1AB3D537FEFC}" type="datetime1">
              <a:rPr lang="en-US"/>
              <a:pPr/>
              <a:t>1/5/2018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GO HEADER &amp; FOOTER TO EDIT THIS TEXT</a:t>
            </a:r>
          </a:p>
        </p:txBody>
      </p:sp>
      <p:sp>
        <p:nvSpPr>
          <p:cNvPr id="6" name="Slide Number Placeholder 5"/>
          <p:cNvSpPr>
            <a:spLocks noGrp="1"/>
          </p:cNvSpPr>
          <p:nvPr>
            <p:ph type="sldNum" sz="quarter" idx="12"/>
          </p:nvPr>
        </p:nvSpPr>
        <p:spPr/>
        <p:txBody>
          <a:bodyPr/>
          <a:lstStyle>
            <a:lvl1pPr>
              <a:defRPr/>
            </a:lvl1pPr>
          </a:lstStyle>
          <a:p>
            <a:fld id="{09F909CA-BA94-4D58-AE67-422C61605920}"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446E815-742C-4F5C-8A9D-16CB47B9E7F9}" type="datetime1">
              <a:rPr lang="en-US"/>
              <a:pPr/>
              <a:t>1/5/2018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GO HEADER &amp; FOOTER TO EDIT THIS TEXT</a:t>
            </a:r>
          </a:p>
        </p:txBody>
      </p:sp>
      <p:sp>
        <p:nvSpPr>
          <p:cNvPr id="6" name="Slide Number Placeholder 5"/>
          <p:cNvSpPr>
            <a:spLocks noGrp="1"/>
          </p:cNvSpPr>
          <p:nvPr>
            <p:ph type="sldNum" sz="quarter" idx="12"/>
          </p:nvPr>
        </p:nvSpPr>
        <p:spPr/>
        <p:txBody>
          <a:bodyPr/>
          <a:lstStyle>
            <a:lvl1pPr>
              <a:defRPr/>
            </a:lvl1pPr>
          </a:lstStyle>
          <a:p>
            <a:fld id="{AEACAB46-7ACB-4443-B182-B010DB76DDE2}"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115888"/>
            <a:ext cx="2171700" cy="57991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115888"/>
            <a:ext cx="6365875" cy="5799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B237254-D88A-48B4-B72B-10467346D6D8}" type="datetime1">
              <a:rPr lang="en-US"/>
              <a:pPr/>
              <a:t>1/5/2018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GO HEADER &amp; FOOTER TO EDIT THIS TEXT</a:t>
            </a:r>
          </a:p>
        </p:txBody>
      </p:sp>
      <p:sp>
        <p:nvSpPr>
          <p:cNvPr id="6" name="Slide Number Placeholder 5"/>
          <p:cNvSpPr>
            <a:spLocks noGrp="1"/>
          </p:cNvSpPr>
          <p:nvPr>
            <p:ph type="sldNum" sz="quarter" idx="12"/>
          </p:nvPr>
        </p:nvSpPr>
        <p:spPr/>
        <p:txBody>
          <a:bodyPr/>
          <a:lstStyle>
            <a:lvl1pPr>
              <a:defRPr/>
            </a:lvl1pPr>
          </a:lstStyle>
          <a:p>
            <a:fld id="{415F71C0-03C2-4FEB-AD48-AA023928816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1C2B21-6E48-487C-9FD3-4166DED9DB54}" type="datetime1">
              <a:rPr lang="en-US"/>
              <a:pPr/>
              <a:t>1/5/2018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GO HEADER &amp; FOOTER TO EDIT THIS TEXT</a:t>
            </a:r>
          </a:p>
        </p:txBody>
      </p:sp>
      <p:sp>
        <p:nvSpPr>
          <p:cNvPr id="6" name="Slide Number Placeholder 5"/>
          <p:cNvSpPr>
            <a:spLocks noGrp="1"/>
          </p:cNvSpPr>
          <p:nvPr>
            <p:ph type="sldNum" sz="quarter" idx="12"/>
          </p:nvPr>
        </p:nvSpPr>
        <p:spPr/>
        <p:txBody>
          <a:bodyPr/>
          <a:lstStyle>
            <a:lvl1pPr>
              <a:defRPr/>
            </a:lvl1pPr>
          </a:lstStyle>
          <a:p>
            <a:fld id="{699F02EE-DF87-4E6D-8F67-583306A8ADDD}"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E36BA71-7852-4479-9A0A-72043A62E7F4}" type="datetime1">
              <a:rPr lang="en-US"/>
              <a:pPr/>
              <a:t>1/5/2018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GO HEADER &amp; FOOTER TO EDIT THIS TEXT</a:t>
            </a:r>
          </a:p>
        </p:txBody>
      </p:sp>
      <p:sp>
        <p:nvSpPr>
          <p:cNvPr id="6" name="Slide Number Placeholder 5"/>
          <p:cNvSpPr>
            <a:spLocks noGrp="1"/>
          </p:cNvSpPr>
          <p:nvPr>
            <p:ph type="sldNum" sz="quarter" idx="12"/>
          </p:nvPr>
        </p:nvSpPr>
        <p:spPr/>
        <p:txBody>
          <a:bodyPr/>
          <a:lstStyle>
            <a:lvl1pPr>
              <a:defRPr/>
            </a:lvl1pPr>
          </a:lstStyle>
          <a:p>
            <a:fld id="{0FBB288B-1131-4BB7-A054-18A38C1F86FC}"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7189B6C-7CE6-4A41-B6F3-D266AFACCD34}" type="datetime1">
              <a:rPr lang="en-US"/>
              <a:pPr/>
              <a:t>1/5/2018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GO HEADER &amp; FOOTER TO EDIT THIS TEXT</a:t>
            </a:r>
          </a:p>
        </p:txBody>
      </p:sp>
      <p:sp>
        <p:nvSpPr>
          <p:cNvPr id="6" name="Slide Number Placeholder 5"/>
          <p:cNvSpPr>
            <a:spLocks noGrp="1"/>
          </p:cNvSpPr>
          <p:nvPr>
            <p:ph type="sldNum" sz="quarter" idx="12"/>
          </p:nvPr>
        </p:nvSpPr>
        <p:spPr/>
        <p:txBody>
          <a:bodyPr/>
          <a:lstStyle>
            <a:lvl1pPr>
              <a:defRPr/>
            </a:lvl1pPr>
          </a:lstStyle>
          <a:p>
            <a:fld id="{DDCBA3CA-1F66-4E87-99D0-35967433FB6F}" type="slidenum">
              <a:rPr lang="en-US"/>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1138" y="1389063"/>
            <a:ext cx="426402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7563" y="1389063"/>
            <a:ext cx="426561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EFA6576-A001-4068-ADB1-D3726745A7FA}" type="datetime1">
              <a:rPr lang="en-US"/>
              <a:pPr/>
              <a:t>1/5/2018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GO HEADER &amp; FOOTER TO EDIT THIS TEXT</a:t>
            </a:r>
          </a:p>
        </p:txBody>
      </p:sp>
      <p:sp>
        <p:nvSpPr>
          <p:cNvPr id="7" name="Slide Number Placeholder 6"/>
          <p:cNvSpPr>
            <a:spLocks noGrp="1"/>
          </p:cNvSpPr>
          <p:nvPr>
            <p:ph type="sldNum" sz="quarter" idx="12"/>
          </p:nvPr>
        </p:nvSpPr>
        <p:spPr/>
        <p:txBody>
          <a:bodyPr/>
          <a:lstStyle>
            <a:lvl1pPr>
              <a:defRPr/>
            </a:lvl1pPr>
          </a:lstStyle>
          <a:p>
            <a:fld id="{7F523FF9-A9D9-46E0-AC55-E28AE2DFA361}" type="slidenum">
              <a:rPr lang="en-US"/>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70A94E2-A8B4-4BAB-AF14-DEBA265EB214}" type="datetime1">
              <a:rPr lang="en-US"/>
              <a:pPr/>
              <a:t>1/5/2018</a:t>
            </a:fld>
            <a:endParaRPr lang="en-US" dirty="0"/>
          </a:p>
        </p:txBody>
      </p:sp>
      <p:sp>
        <p:nvSpPr>
          <p:cNvPr id="8" name="Footer Placeholder 7"/>
          <p:cNvSpPr>
            <a:spLocks noGrp="1"/>
          </p:cNvSpPr>
          <p:nvPr>
            <p:ph type="ftr" sz="quarter" idx="11"/>
          </p:nvPr>
        </p:nvSpPr>
        <p:spPr/>
        <p:txBody>
          <a:bodyPr/>
          <a:lstStyle>
            <a:lvl1pPr>
              <a:defRPr/>
            </a:lvl1pPr>
          </a:lstStyle>
          <a:p>
            <a:r>
              <a:rPr lang="en-US" dirty="0"/>
              <a:t>GO HEADER &amp; FOOTER TO EDIT THIS TEXT</a:t>
            </a:r>
          </a:p>
        </p:txBody>
      </p:sp>
      <p:sp>
        <p:nvSpPr>
          <p:cNvPr id="9" name="Slide Number Placeholder 8"/>
          <p:cNvSpPr>
            <a:spLocks noGrp="1"/>
          </p:cNvSpPr>
          <p:nvPr>
            <p:ph type="sldNum" sz="quarter" idx="12"/>
          </p:nvPr>
        </p:nvSpPr>
        <p:spPr/>
        <p:txBody>
          <a:bodyPr/>
          <a:lstStyle>
            <a:lvl1pPr>
              <a:defRPr/>
            </a:lvl1pPr>
          </a:lstStyle>
          <a:p>
            <a:fld id="{024671B2-B5F6-4B26-9719-7694AD00EA70}" type="slidenum">
              <a:rPr lang="en-US"/>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3AF81B6-574E-4CF9-B66D-1196220AA8A7}" type="datetime1">
              <a:rPr lang="en-US"/>
              <a:pPr/>
              <a:t>1/5/2018</a:t>
            </a:fld>
            <a:endParaRPr lang="en-US" dirty="0"/>
          </a:p>
        </p:txBody>
      </p:sp>
      <p:sp>
        <p:nvSpPr>
          <p:cNvPr id="4" name="Footer Placeholder 3"/>
          <p:cNvSpPr>
            <a:spLocks noGrp="1"/>
          </p:cNvSpPr>
          <p:nvPr>
            <p:ph type="ftr" sz="quarter" idx="11"/>
          </p:nvPr>
        </p:nvSpPr>
        <p:spPr/>
        <p:txBody>
          <a:bodyPr/>
          <a:lstStyle>
            <a:lvl1pPr>
              <a:defRPr/>
            </a:lvl1pPr>
          </a:lstStyle>
          <a:p>
            <a:r>
              <a:rPr lang="en-US" dirty="0"/>
              <a:t>GO HEADER &amp; FOOTER TO EDIT THIS TEXT</a:t>
            </a:r>
          </a:p>
        </p:txBody>
      </p:sp>
      <p:sp>
        <p:nvSpPr>
          <p:cNvPr id="5" name="Slide Number Placeholder 4"/>
          <p:cNvSpPr>
            <a:spLocks noGrp="1"/>
          </p:cNvSpPr>
          <p:nvPr>
            <p:ph type="sldNum" sz="quarter" idx="12"/>
          </p:nvPr>
        </p:nvSpPr>
        <p:spPr/>
        <p:txBody>
          <a:bodyPr/>
          <a:lstStyle>
            <a:lvl1pPr>
              <a:defRPr/>
            </a:lvl1pPr>
          </a:lstStyle>
          <a:p>
            <a:fld id="{F657738A-7C3B-42C9-8DC4-78C69AC91105}" type="slidenum">
              <a:rPr lang="en-US"/>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3B86F1E-55F7-4565-B8E4-013E7698E406}" type="datetime1">
              <a:rPr lang="en-US"/>
              <a:pPr/>
              <a:t>1/5/2018</a:t>
            </a:fld>
            <a:endParaRPr lang="en-US" dirty="0"/>
          </a:p>
        </p:txBody>
      </p:sp>
      <p:sp>
        <p:nvSpPr>
          <p:cNvPr id="3" name="Footer Placeholder 2"/>
          <p:cNvSpPr>
            <a:spLocks noGrp="1"/>
          </p:cNvSpPr>
          <p:nvPr>
            <p:ph type="ftr" sz="quarter" idx="11"/>
          </p:nvPr>
        </p:nvSpPr>
        <p:spPr/>
        <p:txBody>
          <a:bodyPr/>
          <a:lstStyle>
            <a:lvl1pPr>
              <a:defRPr/>
            </a:lvl1pPr>
          </a:lstStyle>
          <a:p>
            <a:r>
              <a:rPr lang="en-US" dirty="0"/>
              <a:t>GO HEADER &amp; FOOTER TO EDIT THIS TEXT</a:t>
            </a:r>
          </a:p>
        </p:txBody>
      </p:sp>
      <p:sp>
        <p:nvSpPr>
          <p:cNvPr id="4" name="Slide Number Placeholder 3"/>
          <p:cNvSpPr>
            <a:spLocks noGrp="1"/>
          </p:cNvSpPr>
          <p:nvPr>
            <p:ph type="sldNum" sz="quarter" idx="12"/>
          </p:nvPr>
        </p:nvSpPr>
        <p:spPr/>
        <p:txBody>
          <a:bodyPr/>
          <a:lstStyle>
            <a:lvl1pPr>
              <a:defRPr/>
            </a:lvl1pPr>
          </a:lstStyle>
          <a:p>
            <a:fld id="{476B027D-D51E-4C41-A055-6D97F6DC641C}" type="slidenum">
              <a:rPr lang="en-US"/>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076155B-E8BE-4B40-A1CD-57BDA8D56C71}" type="datetime1">
              <a:rPr lang="en-US"/>
              <a:pPr/>
              <a:t>1/5/2018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GO HEADER &amp; FOOTER TO EDIT THIS TEXT</a:t>
            </a:r>
          </a:p>
        </p:txBody>
      </p:sp>
      <p:sp>
        <p:nvSpPr>
          <p:cNvPr id="7" name="Slide Number Placeholder 6"/>
          <p:cNvSpPr>
            <a:spLocks noGrp="1"/>
          </p:cNvSpPr>
          <p:nvPr>
            <p:ph type="sldNum" sz="quarter" idx="12"/>
          </p:nvPr>
        </p:nvSpPr>
        <p:spPr/>
        <p:txBody>
          <a:bodyPr/>
          <a:lstStyle>
            <a:lvl1pPr>
              <a:defRPr/>
            </a:lvl1pPr>
          </a:lstStyle>
          <a:p>
            <a:fld id="{C8893CE0-D504-42B3-A612-55D861997486}"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E5B559A-FF35-4B17-921A-44D8292B1A0D}" type="datetime1">
              <a:rPr lang="en-US"/>
              <a:pPr/>
              <a:t>1/5/2018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GO HEADER &amp; FOOTER TO EDIT THIS TEXT</a:t>
            </a:r>
          </a:p>
        </p:txBody>
      </p:sp>
      <p:sp>
        <p:nvSpPr>
          <p:cNvPr id="6" name="Slide Number Placeholder 5"/>
          <p:cNvSpPr>
            <a:spLocks noGrp="1"/>
          </p:cNvSpPr>
          <p:nvPr>
            <p:ph type="sldNum" sz="quarter" idx="12"/>
          </p:nvPr>
        </p:nvSpPr>
        <p:spPr/>
        <p:txBody>
          <a:bodyPr/>
          <a:lstStyle>
            <a:lvl1pPr>
              <a:defRPr/>
            </a:lvl1pPr>
          </a:lstStyle>
          <a:p>
            <a:fld id="{322A1601-62F9-4DF8-93D2-D6F5C34505C6}" type="slidenum">
              <a:rPr lang="en-US"/>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28F5788-DCFF-4D49-B586-773A6B16036F}" type="datetime1">
              <a:rPr lang="en-US"/>
              <a:pPr/>
              <a:t>1/5/2018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GO HEADER &amp; FOOTER TO EDIT THIS TEXT</a:t>
            </a:r>
          </a:p>
        </p:txBody>
      </p:sp>
      <p:sp>
        <p:nvSpPr>
          <p:cNvPr id="7" name="Slide Number Placeholder 6"/>
          <p:cNvSpPr>
            <a:spLocks noGrp="1"/>
          </p:cNvSpPr>
          <p:nvPr>
            <p:ph type="sldNum" sz="quarter" idx="12"/>
          </p:nvPr>
        </p:nvSpPr>
        <p:spPr/>
        <p:txBody>
          <a:bodyPr/>
          <a:lstStyle>
            <a:lvl1pPr>
              <a:defRPr/>
            </a:lvl1pPr>
          </a:lstStyle>
          <a:p>
            <a:fld id="{D4395850-AC8A-4E2E-8FE3-870294185131}" type="slidenum">
              <a:rPr lang="en-US"/>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3E6BE381-DB91-4134-961D-E69E85679CEB}" type="datetime1">
              <a:rPr lang="en-US"/>
              <a:pPr/>
              <a:t>1/5/2018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GO HEADER &amp; FOOTER TO EDIT THIS TEXT</a:t>
            </a:r>
          </a:p>
        </p:txBody>
      </p:sp>
      <p:sp>
        <p:nvSpPr>
          <p:cNvPr id="6" name="Slide Number Placeholder 5"/>
          <p:cNvSpPr>
            <a:spLocks noGrp="1"/>
          </p:cNvSpPr>
          <p:nvPr>
            <p:ph type="sldNum" sz="quarter" idx="12"/>
          </p:nvPr>
        </p:nvSpPr>
        <p:spPr/>
        <p:txBody>
          <a:bodyPr/>
          <a:lstStyle>
            <a:lvl1pPr>
              <a:defRPr/>
            </a:lvl1pPr>
          </a:lstStyle>
          <a:p>
            <a:fld id="{D957DDA8-AF6E-4F7C-B022-39332BAE2F9B}" type="slidenum">
              <a:rPr lang="en-US"/>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115888"/>
            <a:ext cx="2171700" cy="57991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115888"/>
            <a:ext cx="6365875" cy="5799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7A9A1BC-E344-4B97-873C-4678E755D852}" type="datetime1">
              <a:rPr lang="en-US"/>
              <a:pPr/>
              <a:t>1/5/2018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GO HEADER &amp; FOOTER TO EDIT THIS TEXT</a:t>
            </a:r>
          </a:p>
        </p:txBody>
      </p:sp>
      <p:sp>
        <p:nvSpPr>
          <p:cNvPr id="6" name="Slide Number Placeholder 5"/>
          <p:cNvSpPr>
            <a:spLocks noGrp="1"/>
          </p:cNvSpPr>
          <p:nvPr>
            <p:ph type="sldNum" sz="quarter" idx="12"/>
          </p:nvPr>
        </p:nvSpPr>
        <p:spPr/>
        <p:txBody>
          <a:bodyPr/>
          <a:lstStyle>
            <a:lvl1pPr>
              <a:defRPr/>
            </a:lvl1pPr>
          </a:lstStyle>
          <a:p>
            <a:fld id="{315DD323-B4BD-4EE5-8AF3-91479F8689B6}" type="slidenum">
              <a:rPr lang="en-US"/>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6" descr="Cover_trans.png"/>
          <p:cNvPicPr>
            <a:picLocks noChangeAspect="1"/>
          </p:cNvPicPr>
          <p:nvPr userDrawn="1"/>
        </p:nvPicPr>
        <p:blipFill>
          <a:blip r:embed="rId3" cstate="print"/>
          <a:srcRect/>
          <a:stretch>
            <a:fillRect/>
          </a:stretch>
        </p:blipFill>
        <p:spPr bwMode="auto">
          <a:xfrm>
            <a:off x="0" y="0"/>
            <a:ext cx="5022850" cy="5111750"/>
          </a:xfrm>
          <a:prstGeom prst="rect">
            <a:avLst/>
          </a:prstGeom>
          <a:noFill/>
          <a:ln w="9525">
            <a:noFill/>
            <a:miter lim="800000"/>
            <a:headEnd/>
            <a:tailEnd/>
          </a:ln>
        </p:spPr>
      </p:pic>
      <p:pic>
        <p:nvPicPr>
          <p:cNvPr id="5" name="Picture 7" descr="KPMG_Plus_Strapline_White.emf"/>
          <p:cNvPicPr>
            <a:picLocks noChangeAspect="1"/>
          </p:cNvPicPr>
          <p:nvPr userDrawn="1"/>
        </p:nvPicPr>
        <p:blipFill>
          <a:blip r:embed="rId4" cstate="print"/>
          <a:srcRect/>
          <a:stretch>
            <a:fillRect/>
          </a:stretch>
        </p:blipFill>
        <p:spPr bwMode="auto">
          <a:xfrm>
            <a:off x="357188" y="434975"/>
            <a:ext cx="2159000" cy="742950"/>
          </a:xfrm>
          <a:prstGeom prst="rect">
            <a:avLst/>
          </a:prstGeom>
          <a:noFill/>
          <a:ln w="9525">
            <a:noFill/>
            <a:miter lim="800000"/>
            <a:headEnd/>
            <a:tailEnd/>
          </a:ln>
        </p:spPr>
      </p:pic>
      <p:sp>
        <p:nvSpPr>
          <p:cNvPr id="6" name="Title 1"/>
          <p:cNvSpPr>
            <a:spLocks noGrp="1"/>
          </p:cNvSpPr>
          <p:nvPr>
            <p:ph type="ctrTitle"/>
          </p:nvPr>
        </p:nvSpPr>
        <p:spPr>
          <a:xfrm>
            <a:off x="357158" y="1440000"/>
            <a:ext cx="3854802" cy="2357454"/>
          </a:xfrm>
        </p:spPr>
        <p:txBody>
          <a:bodyPr/>
          <a:lstStyle>
            <a:lvl1pPr algn="l">
              <a:lnSpc>
                <a:spcPts val="3240"/>
              </a:lnSpc>
              <a:defRPr sz="3000">
                <a:solidFill>
                  <a:schemeClr val="bg1"/>
                </a:solidFill>
              </a:defRPr>
            </a:lvl1pPr>
          </a:lstStyle>
          <a:p>
            <a:r>
              <a:rPr lang="en-US" smtClean="0"/>
              <a:t>Click to edit Master title style</a:t>
            </a:r>
            <a:endParaRPr lang="en-GB" dirty="0"/>
          </a:p>
        </p:txBody>
      </p:sp>
      <p:sp>
        <p:nvSpPr>
          <p:cNvPr id="7" name="Subtitle 2"/>
          <p:cNvSpPr>
            <a:spLocks noGrp="1"/>
          </p:cNvSpPr>
          <p:nvPr>
            <p:ph type="subTitle" idx="1"/>
          </p:nvPr>
        </p:nvSpPr>
        <p:spPr>
          <a:xfrm>
            <a:off x="357159" y="3782896"/>
            <a:ext cx="3156750" cy="1386696"/>
          </a:xfrm>
        </p:spPr>
        <p:txBody>
          <a:bodyPr bIns="0"/>
          <a:lstStyle>
            <a:lvl1pPr marL="0" indent="0" algn="l">
              <a:buNone/>
              <a:defRPr sz="1200" b="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1138" y="1389063"/>
            <a:ext cx="426402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7563" y="1389063"/>
            <a:ext cx="426561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EC59838-F0EB-4351-8B26-C88F7A25919F}" type="datetime1">
              <a:rPr lang="en-US"/>
              <a:pPr/>
              <a:t>1/5/2018</a:t>
            </a:fld>
            <a:endParaRPr lang="en-US" dirty="0"/>
          </a:p>
        </p:txBody>
      </p:sp>
      <p:sp>
        <p:nvSpPr>
          <p:cNvPr id="5" name="Footer Placeholder 4"/>
          <p:cNvSpPr>
            <a:spLocks noGrp="1"/>
          </p:cNvSpPr>
          <p:nvPr>
            <p:ph type="ftr" sz="quarter" idx="11"/>
          </p:nvPr>
        </p:nvSpPr>
        <p:spPr/>
        <p:txBody>
          <a:bodyPr/>
          <a:lstStyle>
            <a:lvl1pPr>
              <a:defRPr/>
            </a:lvl1pPr>
          </a:lstStyle>
          <a:p>
            <a:r>
              <a:rPr lang="en-US" dirty="0"/>
              <a:t>GO HEADER &amp; FOOTER TO EDIT THIS TEXT</a:t>
            </a:r>
          </a:p>
        </p:txBody>
      </p:sp>
      <p:sp>
        <p:nvSpPr>
          <p:cNvPr id="6" name="Slide Number Placeholder 5"/>
          <p:cNvSpPr>
            <a:spLocks noGrp="1"/>
          </p:cNvSpPr>
          <p:nvPr>
            <p:ph type="sldNum" sz="quarter" idx="12"/>
          </p:nvPr>
        </p:nvSpPr>
        <p:spPr/>
        <p:txBody>
          <a:bodyPr/>
          <a:lstStyle>
            <a:lvl1pPr>
              <a:defRPr/>
            </a:lvl1pPr>
          </a:lstStyle>
          <a:p>
            <a:fld id="{AE70E641-B193-4ECA-86D9-253D5B993E89}" type="slidenum">
              <a:rPr lang="en-US"/>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1475" y="115888"/>
            <a:ext cx="2171700" cy="57991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3200" y="115888"/>
            <a:ext cx="6365875" cy="5799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1138" y="1389063"/>
            <a:ext cx="4264025"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7563" y="1389063"/>
            <a:ext cx="426561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9D614AB-0BEF-4A87-8CE1-7F175A00F018}" type="datetime1">
              <a:rPr lang="en-US"/>
              <a:pPr/>
              <a:t>1/5/2018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GO HEADER &amp; FOOTER TO EDIT THIS TEXT</a:t>
            </a:r>
          </a:p>
        </p:txBody>
      </p:sp>
      <p:sp>
        <p:nvSpPr>
          <p:cNvPr id="7" name="Slide Number Placeholder 6"/>
          <p:cNvSpPr>
            <a:spLocks noGrp="1"/>
          </p:cNvSpPr>
          <p:nvPr>
            <p:ph type="sldNum" sz="quarter" idx="12"/>
          </p:nvPr>
        </p:nvSpPr>
        <p:spPr/>
        <p:txBody>
          <a:bodyPr/>
          <a:lstStyle>
            <a:lvl1pPr>
              <a:defRPr/>
            </a:lvl1pPr>
          </a:lstStyle>
          <a:p>
            <a:fld id="{4ECBA6B3-E23A-4713-A2AE-0FB0FE19C3FC}" type="slidenum">
              <a:rPr lang="en-US"/>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6994FCFF-5D74-402F-8AC6-345066C1D45F}" type="datetime1">
              <a:rPr lang="en-US"/>
              <a:pPr/>
              <a:t>1/5/2018</a:t>
            </a:fld>
            <a:endParaRPr lang="en-US" dirty="0"/>
          </a:p>
        </p:txBody>
      </p:sp>
      <p:sp>
        <p:nvSpPr>
          <p:cNvPr id="8" name="Footer Placeholder 7"/>
          <p:cNvSpPr>
            <a:spLocks noGrp="1"/>
          </p:cNvSpPr>
          <p:nvPr>
            <p:ph type="ftr" sz="quarter" idx="11"/>
          </p:nvPr>
        </p:nvSpPr>
        <p:spPr/>
        <p:txBody>
          <a:bodyPr/>
          <a:lstStyle>
            <a:lvl1pPr>
              <a:defRPr/>
            </a:lvl1pPr>
          </a:lstStyle>
          <a:p>
            <a:r>
              <a:rPr lang="en-US" dirty="0"/>
              <a:t>GO HEADER &amp; FOOTER TO EDIT THIS TEXT</a:t>
            </a:r>
          </a:p>
        </p:txBody>
      </p:sp>
      <p:sp>
        <p:nvSpPr>
          <p:cNvPr id="9" name="Slide Number Placeholder 8"/>
          <p:cNvSpPr>
            <a:spLocks noGrp="1"/>
          </p:cNvSpPr>
          <p:nvPr>
            <p:ph type="sldNum" sz="quarter" idx="12"/>
          </p:nvPr>
        </p:nvSpPr>
        <p:spPr/>
        <p:txBody>
          <a:bodyPr/>
          <a:lstStyle>
            <a:lvl1pPr>
              <a:defRPr/>
            </a:lvl1pPr>
          </a:lstStyle>
          <a:p>
            <a:fld id="{0E826B33-022B-445D-B555-D676834BD24A}"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B38B21EE-4BF0-429F-8F74-8E7B66C5A217}" type="datetime1">
              <a:rPr lang="en-US"/>
              <a:pPr/>
              <a:t>1/5/2018</a:t>
            </a:fld>
            <a:endParaRPr lang="en-US" dirty="0"/>
          </a:p>
        </p:txBody>
      </p:sp>
      <p:sp>
        <p:nvSpPr>
          <p:cNvPr id="4" name="Footer Placeholder 3"/>
          <p:cNvSpPr>
            <a:spLocks noGrp="1"/>
          </p:cNvSpPr>
          <p:nvPr>
            <p:ph type="ftr" sz="quarter" idx="11"/>
          </p:nvPr>
        </p:nvSpPr>
        <p:spPr/>
        <p:txBody>
          <a:bodyPr/>
          <a:lstStyle>
            <a:lvl1pPr>
              <a:defRPr/>
            </a:lvl1pPr>
          </a:lstStyle>
          <a:p>
            <a:r>
              <a:rPr lang="en-US" dirty="0"/>
              <a:t>GO HEADER &amp; FOOTER TO EDIT THIS TEXT</a:t>
            </a:r>
          </a:p>
        </p:txBody>
      </p:sp>
      <p:sp>
        <p:nvSpPr>
          <p:cNvPr id="5" name="Slide Number Placeholder 4"/>
          <p:cNvSpPr>
            <a:spLocks noGrp="1"/>
          </p:cNvSpPr>
          <p:nvPr>
            <p:ph type="sldNum" sz="quarter" idx="12"/>
          </p:nvPr>
        </p:nvSpPr>
        <p:spPr/>
        <p:txBody>
          <a:bodyPr/>
          <a:lstStyle>
            <a:lvl1pPr>
              <a:defRPr/>
            </a:lvl1pPr>
          </a:lstStyle>
          <a:p>
            <a:fld id="{7286167B-A769-42AB-AC10-AAD1A5BA8CE5}"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2D00C0-0E17-4CC0-9852-F8F15C20C063}" type="datetime1">
              <a:rPr lang="en-US"/>
              <a:pPr/>
              <a:t>1/5/2018</a:t>
            </a:fld>
            <a:endParaRPr lang="en-US" dirty="0"/>
          </a:p>
        </p:txBody>
      </p:sp>
      <p:sp>
        <p:nvSpPr>
          <p:cNvPr id="3" name="Footer Placeholder 2"/>
          <p:cNvSpPr>
            <a:spLocks noGrp="1"/>
          </p:cNvSpPr>
          <p:nvPr>
            <p:ph type="ftr" sz="quarter" idx="11"/>
          </p:nvPr>
        </p:nvSpPr>
        <p:spPr/>
        <p:txBody>
          <a:bodyPr/>
          <a:lstStyle>
            <a:lvl1pPr>
              <a:defRPr/>
            </a:lvl1pPr>
          </a:lstStyle>
          <a:p>
            <a:r>
              <a:rPr lang="en-US" dirty="0"/>
              <a:t>GO HEADER &amp; FOOTER TO EDIT THIS TEXT</a:t>
            </a:r>
          </a:p>
        </p:txBody>
      </p:sp>
      <p:sp>
        <p:nvSpPr>
          <p:cNvPr id="4" name="Slide Number Placeholder 3"/>
          <p:cNvSpPr>
            <a:spLocks noGrp="1"/>
          </p:cNvSpPr>
          <p:nvPr>
            <p:ph type="sldNum" sz="quarter" idx="12"/>
          </p:nvPr>
        </p:nvSpPr>
        <p:spPr/>
        <p:txBody>
          <a:bodyPr/>
          <a:lstStyle>
            <a:lvl1pPr>
              <a:defRPr/>
            </a:lvl1pPr>
          </a:lstStyle>
          <a:p>
            <a:fld id="{7BB4C77E-67E6-4586-9C4D-89E9A526E0FF}"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5246460-8FA1-46B0-9F11-9E0D0E5AF4D7}" type="datetime1">
              <a:rPr lang="en-US"/>
              <a:pPr/>
              <a:t>1/5/2018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GO HEADER &amp; FOOTER TO EDIT THIS TEXT</a:t>
            </a:r>
          </a:p>
        </p:txBody>
      </p:sp>
      <p:sp>
        <p:nvSpPr>
          <p:cNvPr id="7" name="Slide Number Placeholder 6"/>
          <p:cNvSpPr>
            <a:spLocks noGrp="1"/>
          </p:cNvSpPr>
          <p:nvPr>
            <p:ph type="sldNum" sz="quarter" idx="12"/>
          </p:nvPr>
        </p:nvSpPr>
        <p:spPr/>
        <p:txBody>
          <a:bodyPr/>
          <a:lstStyle>
            <a:lvl1pPr>
              <a:defRPr/>
            </a:lvl1pPr>
          </a:lstStyle>
          <a:p>
            <a:fld id="{534C2CE4-76D3-48CA-A1C8-931B08B5FDA3}"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A059242-B6AB-4EB6-B1BB-372AB9426D73}" type="datetime1">
              <a:rPr lang="en-US"/>
              <a:pPr/>
              <a:t>1/5/2018</a:t>
            </a:fld>
            <a:endParaRPr lang="en-US" dirty="0"/>
          </a:p>
        </p:txBody>
      </p:sp>
      <p:sp>
        <p:nvSpPr>
          <p:cNvPr id="6" name="Footer Placeholder 5"/>
          <p:cNvSpPr>
            <a:spLocks noGrp="1"/>
          </p:cNvSpPr>
          <p:nvPr>
            <p:ph type="ftr" sz="quarter" idx="11"/>
          </p:nvPr>
        </p:nvSpPr>
        <p:spPr/>
        <p:txBody>
          <a:bodyPr/>
          <a:lstStyle>
            <a:lvl1pPr>
              <a:defRPr/>
            </a:lvl1pPr>
          </a:lstStyle>
          <a:p>
            <a:r>
              <a:rPr lang="en-US" dirty="0"/>
              <a:t>GO HEADER &amp; FOOTER TO EDIT THIS TEXT</a:t>
            </a:r>
          </a:p>
        </p:txBody>
      </p:sp>
      <p:sp>
        <p:nvSpPr>
          <p:cNvPr id="7" name="Slide Number Placeholder 6"/>
          <p:cNvSpPr>
            <a:spLocks noGrp="1"/>
          </p:cNvSpPr>
          <p:nvPr>
            <p:ph type="sldNum" sz="quarter" idx="12"/>
          </p:nvPr>
        </p:nvSpPr>
        <p:spPr/>
        <p:txBody>
          <a:bodyPr/>
          <a:lstStyle>
            <a:lvl1pPr>
              <a:defRPr/>
            </a:lvl1pPr>
          </a:lstStyle>
          <a:p>
            <a:fld id="{8E92DA81-049B-4F57-BFD4-6D9E4E85FF61}"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4930" name="Picture 6" descr="Banner_no-trans.png"/>
          <p:cNvPicPr>
            <a:picLocks noChangeAspect="1"/>
          </p:cNvPicPr>
          <p:nvPr/>
        </p:nvPicPr>
        <p:blipFill>
          <a:blip r:embed="rId13" cstate="print"/>
          <a:srcRect/>
          <a:stretch>
            <a:fillRect/>
          </a:stretch>
        </p:blipFill>
        <p:spPr bwMode="auto">
          <a:xfrm>
            <a:off x="0" y="0"/>
            <a:ext cx="9144000" cy="1027113"/>
          </a:xfrm>
          <a:prstGeom prst="rect">
            <a:avLst/>
          </a:prstGeom>
          <a:noFill/>
          <a:ln w="9525">
            <a:noFill/>
            <a:miter lim="800000"/>
            <a:headEnd/>
            <a:tailEnd/>
          </a:ln>
        </p:spPr>
      </p:pic>
      <p:sp>
        <p:nvSpPr>
          <p:cNvPr id="8" name="Line 10"/>
          <p:cNvSpPr>
            <a:spLocks noChangeShapeType="1"/>
          </p:cNvSpPr>
          <p:nvPr/>
        </p:nvSpPr>
        <p:spPr bwMode="auto">
          <a:xfrm>
            <a:off x="300038" y="6373813"/>
            <a:ext cx="8529637" cy="0"/>
          </a:xfrm>
          <a:prstGeom prst="line">
            <a:avLst/>
          </a:prstGeom>
          <a:noFill/>
          <a:ln w="3175">
            <a:solidFill>
              <a:srgbClr val="000000"/>
            </a:solidFill>
            <a:round/>
            <a:headEnd/>
            <a:tailEnd/>
          </a:ln>
        </p:spPr>
        <p:txBody>
          <a:bodyPr/>
          <a:lstStyle/>
          <a:p>
            <a:endParaRPr lang="en-US" dirty="0"/>
          </a:p>
        </p:txBody>
      </p:sp>
      <p:sp>
        <p:nvSpPr>
          <p:cNvPr id="9" name="Line 10"/>
          <p:cNvSpPr>
            <a:spLocks noChangeShapeType="1"/>
          </p:cNvSpPr>
          <p:nvPr/>
        </p:nvSpPr>
        <p:spPr bwMode="auto">
          <a:xfrm>
            <a:off x="201613" y="6373813"/>
            <a:ext cx="8639175" cy="0"/>
          </a:xfrm>
          <a:prstGeom prst="line">
            <a:avLst/>
          </a:prstGeom>
          <a:noFill/>
          <a:ln w="3175">
            <a:solidFill>
              <a:srgbClr val="000000"/>
            </a:solidFill>
            <a:round/>
            <a:headEnd/>
            <a:tailEnd/>
          </a:ln>
        </p:spPr>
        <p:txBody>
          <a:bodyPr/>
          <a:lstStyle/>
          <a:p>
            <a:endParaRPr lang="en-US" dirty="0"/>
          </a:p>
        </p:txBody>
      </p:sp>
      <p:sp>
        <p:nvSpPr>
          <p:cNvPr id="10" name="Text Box 8"/>
          <p:cNvSpPr txBox="1">
            <a:spLocks noChangeArrowheads="1"/>
          </p:cNvSpPr>
          <p:nvPr/>
        </p:nvSpPr>
        <p:spPr bwMode="auto">
          <a:xfrm>
            <a:off x="203200" y="6400800"/>
            <a:ext cx="3073400" cy="333375"/>
          </a:xfrm>
          <a:prstGeom prst="rect">
            <a:avLst/>
          </a:prstGeom>
          <a:noFill/>
          <a:ln w="9525">
            <a:noFill/>
            <a:miter lim="800000"/>
            <a:headEnd/>
            <a:tailEnd/>
          </a:ln>
          <a:effectLst/>
        </p:spPr>
        <p:txBody>
          <a:bodyPr lIns="0" rIns="0">
            <a:spAutoFit/>
          </a:bodyPr>
          <a:lstStyle/>
          <a:p>
            <a:pPr>
              <a:spcBef>
                <a:spcPct val="50000"/>
              </a:spcBef>
            </a:pPr>
            <a:r>
              <a:rPr lang="en-US" sz="400" dirty="0">
                <a:solidFill>
                  <a:srgbClr val="00338D"/>
                </a:solidFill>
              </a:rPr>
              <a:t>© 2010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third parties, nor does KPMG  International have any such authority to obligate or bind any member firm.  All  rights reserved.</a:t>
            </a:r>
          </a:p>
        </p:txBody>
      </p:sp>
      <p:sp>
        <p:nvSpPr>
          <p:cNvPr id="124934" name="Rectangle 2"/>
          <p:cNvSpPr>
            <a:spLocks noGrp="1" noChangeArrowheads="1"/>
          </p:cNvSpPr>
          <p:nvPr>
            <p:ph type="title"/>
          </p:nvPr>
        </p:nvSpPr>
        <p:spPr bwMode="auto">
          <a:xfrm>
            <a:off x="203200" y="115888"/>
            <a:ext cx="8545513" cy="7921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24935" name="Rectangle 3"/>
          <p:cNvSpPr>
            <a:spLocks noGrp="1" noChangeArrowheads="1"/>
          </p:cNvSpPr>
          <p:nvPr>
            <p:ph type="body" idx="1"/>
          </p:nvPr>
        </p:nvSpPr>
        <p:spPr bwMode="auto">
          <a:xfrm>
            <a:off x="211138" y="1389063"/>
            <a:ext cx="8682037" cy="45259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4"/>
          <p:cNvSpPr>
            <a:spLocks noGrp="1"/>
          </p:cNvSpPr>
          <p:nvPr>
            <p:ph type="dt" sz="half" idx="2"/>
          </p:nvPr>
        </p:nvSpPr>
        <p:spPr bwMode="auto">
          <a:xfrm>
            <a:off x="6988175" y="6386513"/>
            <a:ext cx="1655763"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900">
                <a:solidFill>
                  <a:srgbClr val="00338D"/>
                </a:solidFill>
              </a:defRPr>
            </a:lvl1pPr>
          </a:lstStyle>
          <a:p>
            <a:fld id="{DCD3D9FD-B4B0-4F3A-8451-97759D709A0A}" type="datetime1">
              <a:rPr lang="en-US"/>
              <a:pPr/>
              <a:t>1/5/2018</a:t>
            </a:fld>
            <a:endParaRPr lang="en-US" dirty="0"/>
          </a:p>
        </p:txBody>
      </p:sp>
      <p:sp>
        <p:nvSpPr>
          <p:cNvPr id="12" name="Footer Placeholder 5"/>
          <p:cNvSpPr>
            <a:spLocks noGrp="1"/>
          </p:cNvSpPr>
          <p:nvPr>
            <p:ph type="ftr" sz="quarter" idx="3"/>
          </p:nvPr>
        </p:nvSpPr>
        <p:spPr bwMode="auto">
          <a:xfrm>
            <a:off x="2149475" y="6386513"/>
            <a:ext cx="5662613"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900">
                <a:solidFill>
                  <a:srgbClr val="00338D"/>
                </a:solidFill>
              </a:defRPr>
            </a:lvl1pPr>
          </a:lstStyle>
          <a:p>
            <a:r>
              <a:rPr lang="en-US" dirty="0"/>
              <a:t>GO HEADER &amp; FOOTER TO EDIT THIS TEXT</a:t>
            </a:r>
          </a:p>
        </p:txBody>
      </p:sp>
      <p:sp>
        <p:nvSpPr>
          <p:cNvPr id="13" name="Slide Number Placeholder 6"/>
          <p:cNvSpPr>
            <a:spLocks noGrp="1"/>
          </p:cNvSpPr>
          <p:nvPr>
            <p:ph type="sldNum" sz="quarter" idx="4"/>
          </p:nvPr>
        </p:nvSpPr>
        <p:spPr bwMode="auto">
          <a:xfrm>
            <a:off x="8297863" y="6386513"/>
            <a:ext cx="658812"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900">
                <a:solidFill>
                  <a:srgbClr val="00338D"/>
                </a:solidFill>
              </a:defRPr>
            </a:lvl1pPr>
          </a:lstStyle>
          <a:p>
            <a:fld id="{0B2EC9AE-F0E0-47EE-ABC2-5338A417954C}"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p:txStyles>
    <p:titleStyle>
      <a:lvl1pPr algn="l" rtl="0" eaLnBrk="1" fontAlgn="base" hangingPunct="1">
        <a:spcBef>
          <a:spcPct val="0"/>
        </a:spcBef>
        <a:spcAft>
          <a:spcPct val="0"/>
        </a:spcAft>
        <a:defRPr b="1">
          <a:solidFill>
            <a:schemeClr val="bg1"/>
          </a:solidFill>
          <a:latin typeface="+mj-lt"/>
          <a:ea typeface="+mj-ea"/>
          <a:cs typeface="+mj-cs"/>
        </a:defRPr>
      </a:lvl1pPr>
      <a:lvl2pPr algn="l" rtl="0" eaLnBrk="1" fontAlgn="base" hangingPunct="1">
        <a:spcBef>
          <a:spcPct val="0"/>
        </a:spcBef>
        <a:spcAft>
          <a:spcPct val="0"/>
        </a:spcAft>
        <a:defRPr b="1">
          <a:solidFill>
            <a:schemeClr val="bg1"/>
          </a:solidFill>
          <a:latin typeface="Arial" charset="0"/>
          <a:cs typeface="Arial" charset="0"/>
        </a:defRPr>
      </a:lvl2pPr>
      <a:lvl3pPr algn="l" rtl="0" eaLnBrk="1" fontAlgn="base" hangingPunct="1">
        <a:spcBef>
          <a:spcPct val="0"/>
        </a:spcBef>
        <a:spcAft>
          <a:spcPct val="0"/>
        </a:spcAft>
        <a:defRPr b="1">
          <a:solidFill>
            <a:schemeClr val="bg1"/>
          </a:solidFill>
          <a:latin typeface="Arial" charset="0"/>
          <a:cs typeface="Arial" charset="0"/>
        </a:defRPr>
      </a:lvl3pPr>
      <a:lvl4pPr algn="l" rtl="0" eaLnBrk="1" fontAlgn="base" hangingPunct="1">
        <a:spcBef>
          <a:spcPct val="0"/>
        </a:spcBef>
        <a:spcAft>
          <a:spcPct val="0"/>
        </a:spcAft>
        <a:defRPr b="1">
          <a:solidFill>
            <a:schemeClr val="bg1"/>
          </a:solidFill>
          <a:latin typeface="Arial" charset="0"/>
          <a:cs typeface="Arial" charset="0"/>
        </a:defRPr>
      </a:lvl4pPr>
      <a:lvl5pPr algn="l" rtl="0" eaLnBrk="1" fontAlgn="base" hangingPunct="1">
        <a:spcBef>
          <a:spcPct val="0"/>
        </a:spcBef>
        <a:spcAft>
          <a:spcPct val="0"/>
        </a:spcAft>
        <a:defRPr b="1">
          <a:solidFill>
            <a:schemeClr val="bg1"/>
          </a:solidFill>
          <a:latin typeface="Arial" charset="0"/>
          <a:cs typeface="Arial" charset="0"/>
        </a:defRPr>
      </a:lvl5pPr>
      <a:lvl6pPr marL="457200" algn="l" rtl="0" eaLnBrk="1" fontAlgn="base" hangingPunct="1">
        <a:spcBef>
          <a:spcPct val="0"/>
        </a:spcBef>
        <a:spcAft>
          <a:spcPct val="0"/>
        </a:spcAft>
        <a:defRPr b="1">
          <a:solidFill>
            <a:schemeClr val="bg1"/>
          </a:solidFill>
          <a:latin typeface="Arial" charset="0"/>
          <a:cs typeface="Arial" charset="0"/>
        </a:defRPr>
      </a:lvl6pPr>
      <a:lvl7pPr marL="914400" algn="l" rtl="0" eaLnBrk="1" fontAlgn="base" hangingPunct="1">
        <a:spcBef>
          <a:spcPct val="0"/>
        </a:spcBef>
        <a:spcAft>
          <a:spcPct val="0"/>
        </a:spcAft>
        <a:defRPr b="1">
          <a:solidFill>
            <a:schemeClr val="bg1"/>
          </a:solidFill>
          <a:latin typeface="Arial" charset="0"/>
          <a:cs typeface="Arial" charset="0"/>
        </a:defRPr>
      </a:lvl7pPr>
      <a:lvl8pPr marL="1371600" algn="l" rtl="0" eaLnBrk="1" fontAlgn="base" hangingPunct="1">
        <a:spcBef>
          <a:spcPct val="0"/>
        </a:spcBef>
        <a:spcAft>
          <a:spcPct val="0"/>
        </a:spcAft>
        <a:defRPr b="1">
          <a:solidFill>
            <a:schemeClr val="bg1"/>
          </a:solidFill>
          <a:latin typeface="Arial" charset="0"/>
          <a:cs typeface="Arial" charset="0"/>
        </a:defRPr>
      </a:lvl8pPr>
      <a:lvl9pPr marL="1828800" algn="l" rtl="0" eaLnBrk="1" fontAlgn="base" hangingPunct="1">
        <a:spcBef>
          <a:spcPct val="0"/>
        </a:spcBef>
        <a:spcAft>
          <a:spcPct val="0"/>
        </a:spcAft>
        <a:defRPr b="1">
          <a:solidFill>
            <a:schemeClr val="bg1"/>
          </a:solidFill>
          <a:latin typeface="Arial" charset="0"/>
          <a:cs typeface="Arial" charset="0"/>
        </a:defRPr>
      </a:lvl9pPr>
    </p:titleStyle>
    <p:bodyStyle>
      <a:lvl1pPr algn="l" rtl="0" eaLnBrk="1" fontAlgn="base" hangingPunct="1">
        <a:spcBef>
          <a:spcPct val="0"/>
        </a:spcBef>
        <a:spcAft>
          <a:spcPct val="0"/>
        </a:spcAft>
        <a:defRPr sz="1400" b="1">
          <a:solidFill>
            <a:schemeClr val="accent1"/>
          </a:solidFill>
          <a:latin typeface="+mn-lt"/>
          <a:ea typeface="+mn-ea"/>
          <a:cs typeface="+mn-cs"/>
        </a:defRPr>
      </a:lvl1pPr>
      <a:lvl2pPr marL="1588" algn="l" rtl="0" eaLnBrk="1" fontAlgn="base" hangingPunct="1">
        <a:spcBef>
          <a:spcPct val="0"/>
        </a:spcBef>
        <a:spcAft>
          <a:spcPct val="0"/>
        </a:spcAft>
        <a:defRPr sz="1400">
          <a:solidFill>
            <a:schemeClr val="tx1"/>
          </a:solidFill>
          <a:latin typeface="+mn-lt"/>
          <a:cs typeface="+mn-cs"/>
        </a:defRPr>
      </a:lvl2pPr>
      <a:lvl3pPr marL="3175" indent="142875" algn="l" rtl="0" eaLnBrk="1" fontAlgn="base" hangingPunct="1">
        <a:spcBef>
          <a:spcPct val="0"/>
        </a:spcBef>
        <a:spcAft>
          <a:spcPct val="0"/>
        </a:spcAft>
        <a:buChar char="•"/>
        <a:defRPr sz="1400">
          <a:solidFill>
            <a:schemeClr val="tx1"/>
          </a:solidFill>
          <a:latin typeface="+mn-lt"/>
          <a:cs typeface="+mn-cs"/>
        </a:defRPr>
      </a:lvl3pPr>
      <a:lvl4pPr marL="269875" indent="153988" algn="l" rtl="0" eaLnBrk="1" fontAlgn="base" hangingPunct="1">
        <a:spcBef>
          <a:spcPct val="0"/>
        </a:spcBef>
        <a:spcAft>
          <a:spcPct val="0"/>
        </a:spcAft>
        <a:buFont typeface="Arial" charset="0"/>
        <a:buChar char="-"/>
        <a:defRPr sz="1400">
          <a:solidFill>
            <a:schemeClr val="tx1"/>
          </a:solidFill>
          <a:latin typeface="+mn-lt"/>
          <a:cs typeface="+mn-cs"/>
        </a:defRPr>
      </a:lvl4pPr>
      <a:lvl5pPr marL="549275" indent="138113" algn="l" rtl="0" eaLnBrk="1" fontAlgn="base" hangingPunct="1">
        <a:spcBef>
          <a:spcPct val="0"/>
        </a:spcBef>
        <a:spcAft>
          <a:spcPct val="0"/>
        </a:spcAft>
        <a:buFont typeface="Arial" charset="0"/>
        <a:buChar char="-"/>
        <a:defRPr sz="1400">
          <a:solidFill>
            <a:schemeClr val="tx1"/>
          </a:solidFill>
          <a:latin typeface="+mn-lt"/>
          <a:cs typeface="+mn-cs"/>
        </a:defRPr>
      </a:lvl5pPr>
      <a:lvl6pPr marL="1006475" indent="138113" algn="l" rtl="0" eaLnBrk="1" fontAlgn="base" hangingPunct="1">
        <a:spcBef>
          <a:spcPct val="0"/>
        </a:spcBef>
        <a:spcAft>
          <a:spcPct val="0"/>
        </a:spcAft>
        <a:buFont typeface="Arial" charset="0"/>
        <a:buChar char="-"/>
        <a:defRPr sz="1400">
          <a:solidFill>
            <a:schemeClr val="tx1"/>
          </a:solidFill>
          <a:latin typeface="+mn-lt"/>
          <a:cs typeface="+mn-cs"/>
        </a:defRPr>
      </a:lvl6pPr>
      <a:lvl7pPr marL="1463675" indent="138113" algn="l" rtl="0" eaLnBrk="1" fontAlgn="base" hangingPunct="1">
        <a:spcBef>
          <a:spcPct val="0"/>
        </a:spcBef>
        <a:spcAft>
          <a:spcPct val="0"/>
        </a:spcAft>
        <a:buFont typeface="Arial" charset="0"/>
        <a:buChar char="-"/>
        <a:defRPr sz="1400">
          <a:solidFill>
            <a:schemeClr val="tx1"/>
          </a:solidFill>
          <a:latin typeface="+mn-lt"/>
          <a:cs typeface="+mn-cs"/>
        </a:defRPr>
      </a:lvl7pPr>
      <a:lvl8pPr marL="1920875" indent="138113" algn="l" rtl="0" eaLnBrk="1" fontAlgn="base" hangingPunct="1">
        <a:spcBef>
          <a:spcPct val="0"/>
        </a:spcBef>
        <a:spcAft>
          <a:spcPct val="0"/>
        </a:spcAft>
        <a:buFont typeface="Arial" charset="0"/>
        <a:buChar char="-"/>
        <a:defRPr sz="1400">
          <a:solidFill>
            <a:schemeClr val="tx1"/>
          </a:solidFill>
          <a:latin typeface="+mn-lt"/>
          <a:cs typeface="+mn-cs"/>
        </a:defRPr>
      </a:lvl8pPr>
      <a:lvl9pPr marL="2378075" indent="138113" algn="l" rtl="0" eaLnBrk="1" fontAlgn="base" hangingPunct="1">
        <a:spcBef>
          <a:spcPct val="0"/>
        </a:spcBef>
        <a:spcAft>
          <a:spcPct val="0"/>
        </a:spcAft>
        <a:buFont typeface="Arial"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3666" name="Picture 6" descr="Banner_no-trans.png"/>
          <p:cNvPicPr>
            <a:picLocks noChangeAspect="1"/>
          </p:cNvPicPr>
          <p:nvPr/>
        </p:nvPicPr>
        <p:blipFill>
          <a:blip r:embed="rId13" cstate="print"/>
          <a:srcRect/>
          <a:stretch>
            <a:fillRect/>
          </a:stretch>
        </p:blipFill>
        <p:spPr bwMode="auto">
          <a:xfrm>
            <a:off x="0" y="0"/>
            <a:ext cx="9144000" cy="1027113"/>
          </a:xfrm>
          <a:prstGeom prst="rect">
            <a:avLst/>
          </a:prstGeom>
          <a:noFill/>
          <a:ln w="9525">
            <a:noFill/>
            <a:miter lim="800000"/>
            <a:headEnd/>
            <a:tailEnd/>
          </a:ln>
        </p:spPr>
      </p:pic>
      <p:sp>
        <p:nvSpPr>
          <p:cNvPr id="8" name="Line 10"/>
          <p:cNvSpPr>
            <a:spLocks noChangeShapeType="1"/>
          </p:cNvSpPr>
          <p:nvPr/>
        </p:nvSpPr>
        <p:spPr bwMode="auto">
          <a:xfrm>
            <a:off x="300038" y="6373813"/>
            <a:ext cx="8529637" cy="0"/>
          </a:xfrm>
          <a:prstGeom prst="line">
            <a:avLst/>
          </a:prstGeom>
          <a:noFill/>
          <a:ln w="3175">
            <a:solidFill>
              <a:srgbClr val="000000"/>
            </a:solidFill>
            <a:round/>
            <a:headEnd/>
            <a:tailEnd/>
          </a:ln>
        </p:spPr>
        <p:txBody>
          <a:bodyPr/>
          <a:lstStyle/>
          <a:p>
            <a:endParaRPr lang="en-US" dirty="0"/>
          </a:p>
        </p:txBody>
      </p:sp>
      <p:sp>
        <p:nvSpPr>
          <p:cNvPr id="9" name="Line 10"/>
          <p:cNvSpPr>
            <a:spLocks noChangeShapeType="1"/>
          </p:cNvSpPr>
          <p:nvPr/>
        </p:nvSpPr>
        <p:spPr bwMode="auto">
          <a:xfrm>
            <a:off x="201613" y="6373813"/>
            <a:ext cx="8639175" cy="0"/>
          </a:xfrm>
          <a:prstGeom prst="line">
            <a:avLst/>
          </a:prstGeom>
          <a:noFill/>
          <a:ln w="3175">
            <a:solidFill>
              <a:srgbClr val="000000"/>
            </a:solidFill>
            <a:round/>
            <a:headEnd/>
            <a:tailEnd/>
          </a:ln>
        </p:spPr>
        <p:txBody>
          <a:bodyPr/>
          <a:lstStyle/>
          <a:p>
            <a:endParaRPr lang="en-US" dirty="0"/>
          </a:p>
        </p:txBody>
      </p:sp>
      <p:sp>
        <p:nvSpPr>
          <p:cNvPr id="10" name="Text Box 8"/>
          <p:cNvSpPr txBox="1">
            <a:spLocks noChangeArrowheads="1"/>
          </p:cNvSpPr>
          <p:nvPr/>
        </p:nvSpPr>
        <p:spPr bwMode="auto">
          <a:xfrm>
            <a:off x="203200" y="6400800"/>
            <a:ext cx="3073400" cy="333375"/>
          </a:xfrm>
          <a:prstGeom prst="rect">
            <a:avLst/>
          </a:prstGeom>
          <a:noFill/>
          <a:ln w="9525">
            <a:noFill/>
            <a:miter lim="800000"/>
            <a:headEnd/>
            <a:tailEnd/>
          </a:ln>
          <a:effectLst/>
        </p:spPr>
        <p:txBody>
          <a:bodyPr lIns="0" rIns="0">
            <a:spAutoFit/>
          </a:bodyPr>
          <a:lstStyle/>
          <a:p>
            <a:pPr>
              <a:spcBef>
                <a:spcPct val="50000"/>
              </a:spcBef>
            </a:pPr>
            <a:r>
              <a:rPr lang="en-US" sz="400" dirty="0">
                <a:solidFill>
                  <a:srgbClr val="00338D"/>
                </a:solidFill>
              </a:rPr>
              <a:t>© 2010 KPMG International Cooperative (“KPMG  International”), a Swiss entity. Member firms of the KPMG network of  independent firms are affiliated with KPMG International. KPMG International  provides no client services. No member firm has any authority to obligate or  bind KPMG International or any other member firm third parties, nor does KPMG  International have any such authority to obligate or bind any member firm.  All  rights reserved.</a:t>
            </a:r>
          </a:p>
        </p:txBody>
      </p:sp>
      <p:sp>
        <p:nvSpPr>
          <p:cNvPr id="113670" name="Rectangle 2"/>
          <p:cNvSpPr>
            <a:spLocks noGrp="1" noChangeArrowheads="1"/>
          </p:cNvSpPr>
          <p:nvPr>
            <p:ph type="title"/>
          </p:nvPr>
        </p:nvSpPr>
        <p:spPr bwMode="auto">
          <a:xfrm>
            <a:off x="203200" y="115888"/>
            <a:ext cx="8545513" cy="7921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113671" name="Rectangle 3"/>
          <p:cNvSpPr>
            <a:spLocks noGrp="1" noChangeArrowheads="1"/>
          </p:cNvSpPr>
          <p:nvPr>
            <p:ph type="body" idx="1"/>
          </p:nvPr>
        </p:nvSpPr>
        <p:spPr bwMode="auto">
          <a:xfrm>
            <a:off x="211138" y="1389063"/>
            <a:ext cx="8682037" cy="45259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4"/>
          <p:cNvSpPr>
            <a:spLocks noGrp="1"/>
          </p:cNvSpPr>
          <p:nvPr>
            <p:ph type="dt" sz="half" idx="2"/>
          </p:nvPr>
        </p:nvSpPr>
        <p:spPr bwMode="auto">
          <a:xfrm>
            <a:off x="6988175" y="6386513"/>
            <a:ext cx="1655763"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900">
                <a:solidFill>
                  <a:srgbClr val="00338D"/>
                </a:solidFill>
              </a:defRPr>
            </a:lvl1pPr>
          </a:lstStyle>
          <a:p>
            <a:fld id="{C7AE6A06-E597-4F1F-8838-3CA2B8E40403}" type="datetime1">
              <a:rPr lang="en-US"/>
              <a:pPr/>
              <a:t>1/5/2018</a:t>
            </a:fld>
            <a:endParaRPr lang="en-US" dirty="0"/>
          </a:p>
        </p:txBody>
      </p:sp>
      <p:sp>
        <p:nvSpPr>
          <p:cNvPr id="12" name="Footer Placeholder 5"/>
          <p:cNvSpPr>
            <a:spLocks noGrp="1"/>
          </p:cNvSpPr>
          <p:nvPr>
            <p:ph type="ftr" sz="quarter" idx="3"/>
          </p:nvPr>
        </p:nvSpPr>
        <p:spPr bwMode="auto">
          <a:xfrm>
            <a:off x="2149475" y="6386513"/>
            <a:ext cx="5662613"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900">
                <a:solidFill>
                  <a:srgbClr val="00338D"/>
                </a:solidFill>
              </a:defRPr>
            </a:lvl1pPr>
          </a:lstStyle>
          <a:p>
            <a:r>
              <a:rPr lang="en-US" dirty="0"/>
              <a:t>GO HEADER &amp; FOOTER TO EDIT THIS TEXT</a:t>
            </a:r>
          </a:p>
        </p:txBody>
      </p:sp>
      <p:sp>
        <p:nvSpPr>
          <p:cNvPr id="13" name="Slide Number Placeholder 6"/>
          <p:cNvSpPr>
            <a:spLocks noGrp="1"/>
          </p:cNvSpPr>
          <p:nvPr>
            <p:ph type="sldNum" sz="quarter" idx="4"/>
          </p:nvPr>
        </p:nvSpPr>
        <p:spPr bwMode="auto">
          <a:xfrm>
            <a:off x="8297863" y="6386513"/>
            <a:ext cx="658812"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900">
                <a:solidFill>
                  <a:srgbClr val="00338D"/>
                </a:solidFill>
              </a:defRPr>
            </a:lvl1pPr>
          </a:lstStyle>
          <a:p>
            <a:fld id="{3BD35856-2442-475C-825F-BB0EF7B0271D}"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p:txStyles>
    <p:titleStyle>
      <a:lvl1pPr algn="l" rtl="0" fontAlgn="base">
        <a:spcBef>
          <a:spcPct val="0"/>
        </a:spcBef>
        <a:spcAft>
          <a:spcPct val="0"/>
        </a:spcAft>
        <a:defRPr b="1">
          <a:solidFill>
            <a:schemeClr val="bg1"/>
          </a:solidFill>
          <a:latin typeface="+mj-lt"/>
          <a:ea typeface="+mj-ea"/>
          <a:cs typeface="+mj-cs"/>
        </a:defRPr>
      </a:lvl1pPr>
      <a:lvl2pPr algn="l" rtl="0" fontAlgn="base">
        <a:spcBef>
          <a:spcPct val="0"/>
        </a:spcBef>
        <a:spcAft>
          <a:spcPct val="0"/>
        </a:spcAft>
        <a:defRPr b="1">
          <a:solidFill>
            <a:schemeClr val="bg1"/>
          </a:solidFill>
          <a:latin typeface="Arial" charset="0"/>
          <a:cs typeface="Arial" charset="0"/>
        </a:defRPr>
      </a:lvl2pPr>
      <a:lvl3pPr algn="l" rtl="0" fontAlgn="base">
        <a:spcBef>
          <a:spcPct val="0"/>
        </a:spcBef>
        <a:spcAft>
          <a:spcPct val="0"/>
        </a:spcAft>
        <a:defRPr b="1">
          <a:solidFill>
            <a:schemeClr val="bg1"/>
          </a:solidFill>
          <a:latin typeface="Arial" charset="0"/>
          <a:cs typeface="Arial" charset="0"/>
        </a:defRPr>
      </a:lvl3pPr>
      <a:lvl4pPr algn="l" rtl="0" fontAlgn="base">
        <a:spcBef>
          <a:spcPct val="0"/>
        </a:spcBef>
        <a:spcAft>
          <a:spcPct val="0"/>
        </a:spcAft>
        <a:defRPr b="1">
          <a:solidFill>
            <a:schemeClr val="bg1"/>
          </a:solidFill>
          <a:latin typeface="Arial" charset="0"/>
          <a:cs typeface="Arial" charset="0"/>
        </a:defRPr>
      </a:lvl4pPr>
      <a:lvl5pPr algn="l" rtl="0" fontAlgn="base">
        <a:spcBef>
          <a:spcPct val="0"/>
        </a:spcBef>
        <a:spcAft>
          <a:spcPct val="0"/>
        </a:spcAft>
        <a:defRPr b="1">
          <a:solidFill>
            <a:schemeClr val="bg1"/>
          </a:solidFill>
          <a:latin typeface="Arial" charset="0"/>
          <a:cs typeface="Arial" charset="0"/>
        </a:defRPr>
      </a:lvl5pPr>
      <a:lvl6pPr marL="457200" algn="l" rtl="0" fontAlgn="base">
        <a:spcBef>
          <a:spcPct val="0"/>
        </a:spcBef>
        <a:spcAft>
          <a:spcPct val="0"/>
        </a:spcAft>
        <a:defRPr b="1">
          <a:solidFill>
            <a:schemeClr val="bg1"/>
          </a:solidFill>
          <a:latin typeface="Arial" charset="0"/>
          <a:cs typeface="Arial" charset="0"/>
        </a:defRPr>
      </a:lvl6pPr>
      <a:lvl7pPr marL="914400" algn="l" rtl="0" fontAlgn="base">
        <a:spcBef>
          <a:spcPct val="0"/>
        </a:spcBef>
        <a:spcAft>
          <a:spcPct val="0"/>
        </a:spcAft>
        <a:defRPr b="1">
          <a:solidFill>
            <a:schemeClr val="bg1"/>
          </a:solidFill>
          <a:latin typeface="Arial" charset="0"/>
          <a:cs typeface="Arial" charset="0"/>
        </a:defRPr>
      </a:lvl7pPr>
      <a:lvl8pPr marL="1371600" algn="l" rtl="0" fontAlgn="base">
        <a:spcBef>
          <a:spcPct val="0"/>
        </a:spcBef>
        <a:spcAft>
          <a:spcPct val="0"/>
        </a:spcAft>
        <a:defRPr b="1">
          <a:solidFill>
            <a:schemeClr val="bg1"/>
          </a:solidFill>
          <a:latin typeface="Arial" charset="0"/>
          <a:cs typeface="Arial" charset="0"/>
        </a:defRPr>
      </a:lvl8pPr>
      <a:lvl9pPr marL="1828800" algn="l" rtl="0" fontAlgn="base">
        <a:spcBef>
          <a:spcPct val="0"/>
        </a:spcBef>
        <a:spcAft>
          <a:spcPct val="0"/>
        </a:spcAft>
        <a:defRPr b="1">
          <a:solidFill>
            <a:schemeClr val="bg1"/>
          </a:solidFill>
          <a:latin typeface="Arial" charset="0"/>
          <a:cs typeface="Arial" charset="0"/>
        </a:defRPr>
      </a:lvl9pPr>
    </p:titleStyle>
    <p:bodyStyle>
      <a:lvl1pPr marL="266700" indent="-266700" algn="l" rtl="0" fontAlgn="base">
        <a:spcBef>
          <a:spcPct val="0"/>
        </a:spcBef>
        <a:spcAft>
          <a:spcPct val="0"/>
        </a:spcAft>
        <a:buAutoNum type="arabicPeriod"/>
        <a:tabLst>
          <a:tab pos="568325" algn="l"/>
        </a:tabLst>
        <a:defRPr sz="1400" b="1">
          <a:solidFill>
            <a:schemeClr val="tx1"/>
          </a:solidFill>
          <a:latin typeface="+mn-lt"/>
          <a:ea typeface="+mn-ea"/>
          <a:cs typeface="+mn-cs"/>
        </a:defRPr>
      </a:lvl1pPr>
      <a:lvl2pPr marL="268288" algn="l" rtl="0" fontAlgn="base">
        <a:spcBef>
          <a:spcPct val="0"/>
        </a:spcBef>
        <a:spcAft>
          <a:spcPct val="0"/>
        </a:spcAft>
        <a:tabLst>
          <a:tab pos="568325" algn="l"/>
        </a:tabLst>
        <a:defRPr sz="1400">
          <a:solidFill>
            <a:schemeClr val="tx1"/>
          </a:solidFill>
          <a:latin typeface="+mn-lt"/>
          <a:cs typeface="+mn-cs"/>
        </a:defRPr>
      </a:lvl2pPr>
      <a:lvl3pPr marL="279400" indent="139700" algn="l" rtl="0" fontAlgn="base">
        <a:spcBef>
          <a:spcPct val="0"/>
        </a:spcBef>
        <a:spcAft>
          <a:spcPct val="0"/>
        </a:spcAft>
        <a:buFont typeface="Arial" charset="0"/>
        <a:buChar char="-"/>
        <a:tabLst>
          <a:tab pos="568325" algn="l"/>
        </a:tabLst>
        <a:defRPr sz="1400">
          <a:solidFill>
            <a:schemeClr val="tx1"/>
          </a:solidFill>
          <a:latin typeface="+mn-lt"/>
          <a:cs typeface="+mn-cs"/>
        </a:defRPr>
      </a:lvl3pPr>
      <a:lvl4pPr marL="538163" indent="153988" algn="l" rtl="0" fontAlgn="base">
        <a:spcBef>
          <a:spcPct val="0"/>
        </a:spcBef>
        <a:spcAft>
          <a:spcPct val="0"/>
        </a:spcAft>
        <a:buFont typeface="Arial" charset="0"/>
        <a:buChar char="-"/>
        <a:tabLst>
          <a:tab pos="568325" algn="l"/>
        </a:tabLst>
        <a:defRPr sz="1400">
          <a:solidFill>
            <a:schemeClr val="tx1"/>
          </a:solidFill>
          <a:latin typeface="+mn-lt"/>
          <a:cs typeface="+mn-cs"/>
        </a:defRPr>
      </a:lvl4pPr>
      <a:lvl5pPr marL="693738" indent="138113" algn="l" rtl="0" fontAlgn="base">
        <a:spcBef>
          <a:spcPct val="0"/>
        </a:spcBef>
        <a:spcAft>
          <a:spcPct val="0"/>
        </a:spcAft>
        <a:buFont typeface="Arial" charset="0"/>
        <a:buChar char="-"/>
        <a:tabLst>
          <a:tab pos="568325" algn="l"/>
        </a:tabLst>
        <a:defRPr sz="1400">
          <a:solidFill>
            <a:schemeClr val="tx1"/>
          </a:solidFill>
          <a:latin typeface="+mn-lt"/>
          <a:cs typeface="+mn-cs"/>
        </a:defRPr>
      </a:lvl5pPr>
      <a:lvl6pPr marL="1150938" indent="138113" algn="l" rtl="0" fontAlgn="base">
        <a:spcBef>
          <a:spcPct val="0"/>
        </a:spcBef>
        <a:spcAft>
          <a:spcPct val="0"/>
        </a:spcAft>
        <a:buFont typeface="Arial" charset="0"/>
        <a:buChar char="-"/>
        <a:tabLst>
          <a:tab pos="568325" algn="l"/>
        </a:tabLst>
        <a:defRPr sz="1400">
          <a:solidFill>
            <a:schemeClr val="tx1"/>
          </a:solidFill>
          <a:latin typeface="+mn-lt"/>
          <a:cs typeface="+mn-cs"/>
        </a:defRPr>
      </a:lvl6pPr>
      <a:lvl7pPr marL="1608138" indent="138113" algn="l" rtl="0" fontAlgn="base">
        <a:spcBef>
          <a:spcPct val="0"/>
        </a:spcBef>
        <a:spcAft>
          <a:spcPct val="0"/>
        </a:spcAft>
        <a:buFont typeface="Arial" charset="0"/>
        <a:buChar char="-"/>
        <a:tabLst>
          <a:tab pos="568325" algn="l"/>
        </a:tabLst>
        <a:defRPr sz="1400">
          <a:solidFill>
            <a:schemeClr val="tx1"/>
          </a:solidFill>
          <a:latin typeface="+mn-lt"/>
          <a:cs typeface="+mn-cs"/>
        </a:defRPr>
      </a:lvl7pPr>
      <a:lvl8pPr marL="2065338" indent="138113" algn="l" rtl="0" fontAlgn="base">
        <a:spcBef>
          <a:spcPct val="0"/>
        </a:spcBef>
        <a:spcAft>
          <a:spcPct val="0"/>
        </a:spcAft>
        <a:buFont typeface="Arial" charset="0"/>
        <a:buChar char="-"/>
        <a:tabLst>
          <a:tab pos="568325" algn="l"/>
        </a:tabLst>
        <a:defRPr sz="1400">
          <a:solidFill>
            <a:schemeClr val="tx1"/>
          </a:solidFill>
          <a:latin typeface="+mn-lt"/>
          <a:cs typeface="+mn-cs"/>
        </a:defRPr>
      </a:lvl8pPr>
      <a:lvl9pPr marL="2522538" indent="138113" algn="l" rtl="0" fontAlgn="base">
        <a:spcBef>
          <a:spcPct val="0"/>
        </a:spcBef>
        <a:spcAft>
          <a:spcPct val="0"/>
        </a:spcAft>
        <a:buFont typeface="Arial" charset="0"/>
        <a:buChar char="-"/>
        <a:tabLst>
          <a:tab pos="568325" algn="l"/>
        </a:tabLst>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8" name="Rectangle 2"/>
          <p:cNvSpPr>
            <a:spLocks noGrp="1" noChangeArrowheads="1"/>
          </p:cNvSpPr>
          <p:nvPr>
            <p:ph type="title"/>
          </p:nvPr>
        </p:nvSpPr>
        <p:spPr bwMode="auto">
          <a:xfrm>
            <a:off x="203200" y="115888"/>
            <a:ext cx="8545513" cy="7921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sp>
        <p:nvSpPr>
          <p:cNvPr id="95239" name="Rectangle 3"/>
          <p:cNvSpPr>
            <a:spLocks noGrp="1" noChangeArrowheads="1"/>
          </p:cNvSpPr>
          <p:nvPr>
            <p:ph type="body" idx="1"/>
          </p:nvPr>
        </p:nvSpPr>
        <p:spPr bwMode="auto">
          <a:xfrm>
            <a:off x="211138" y="1389063"/>
            <a:ext cx="8682037" cy="45259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p:txStyles>
    <p:titleStyle>
      <a:lvl1pPr algn="l" rtl="0" fontAlgn="base">
        <a:spcBef>
          <a:spcPct val="0"/>
        </a:spcBef>
        <a:spcAft>
          <a:spcPct val="0"/>
        </a:spcAft>
        <a:defRPr b="1">
          <a:solidFill>
            <a:schemeClr val="bg1"/>
          </a:solidFill>
          <a:latin typeface="+mj-lt"/>
          <a:ea typeface="+mj-ea"/>
          <a:cs typeface="+mj-cs"/>
        </a:defRPr>
      </a:lvl1pPr>
      <a:lvl2pPr algn="l" rtl="0" fontAlgn="base">
        <a:spcBef>
          <a:spcPct val="0"/>
        </a:spcBef>
        <a:spcAft>
          <a:spcPct val="0"/>
        </a:spcAft>
        <a:defRPr b="1">
          <a:solidFill>
            <a:schemeClr val="bg1"/>
          </a:solidFill>
          <a:latin typeface="Arial" charset="0"/>
          <a:cs typeface="Arial" charset="0"/>
        </a:defRPr>
      </a:lvl2pPr>
      <a:lvl3pPr algn="l" rtl="0" fontAlgn="base">
        <a:spcBef>
          <a:spcPct val="0"/>
        </a:spcBef>
        <a:spcAft>
          <a:spcPct val="0"/>
        </a:spcAft>
        <a:defRPr b="1">
          <a:solidFill>
            <a:schemeClr val="bg1"/>
          </a:solidFill>
          <a:latin typeface="Arial" charset="0"/>
          <a:cs typeface="Arial" charset="0"/>
        </a:defRPr>
      </a:lvl3pPr>
      <a:lvl4pPr algn="l" rtl="0" fontAlgn="base">
        <a:spcBef>
          <a:spcPct val="0"/>
        </a:spcBef>
        <a:spcAft>
          <a:spcPct val="0"/>
        </a:spcAft>
        <a:defRPr b="1">
          <a:solidFill>
            <a:schemeClr val="bg1"/>
          </a:solidFill>
          <a:latin typeface="Arial" charset="0"/>
          <a:cs typeface="Arial" charset="0"/>
        </a:defRPr>
      </a:lvl4pPr>
      <a:lvl5pPr algn="l" rtl="0" fontAlgn="base">
        <a:spcBef>
          <a:spcPct val="0"/>
        </a:spcBef>
        <a:spcAft>
          <a:spcPct val="0"/>
        </a:spcAft>
        <a:defRPr b="1">
          <a:solidFill>
            <a:schemeClr val="bg1"/>
          </a:solidFill>
          <a:latin typeface="Arial" charset="0"/>
          <a:cs typeface="Arial" charset="0"/>
        </a:defRPr>
      </a:lvl5pPr>
      <a:lvl6pPr marL="457200" algn="l" rtl="0" fontAlgn="base">
        <a:spcBef>
          <a:spcPct val="0"/>
        </a:spcBef>
        <a:spcAft>
          <a:spcPct val="0"/>
        </a:spcAft>
        <a:defRPr b="1">
          <a:solidFill>
            <a:schemeClr val="bg1"/>
          </a:solidFill>
          <a:latin typeface="Arial" charset="0"/>
          <a:cs typeface="Arial" charset="0"/>
        </a:defRPr>
      </a:lvl6pPr>
      <a:lvl7pPr marL="914400" algn="l" rtl="0" fontAlgn="base">
        <a:spcBef>
          <a:spcPct val="0"/>
        </a:spcBef>
        <a:spcAft>
          <a:spcPct val="0"/>
        </a:spcAft>
        <a:defRPr b="1">
          <a:solidFill>
            <a:schemeClr val="bg1"/>
          </a:solidFill>
          <a:latin typeface="Arial" charset="0"/>
          <a:cs typeface="Arial" charset="0"/>
        </a:defRPr>
      </a:lvl7pPr>
      <a:lvl8pPr marL="1371600" algn="l" rtl="0" fontAlgn="base">
        <a:spcBef>
          <a:spcPct val="0"/>
        </a:spcBef>
        <a:spcAft>
          <a:spcPct val="0"/>
        </a:spcAft>
        <a:defRPr b="1">
          <a:solidFill>
            <a:schemeClr val="bg1"/>
          </a:solidFill>
          <a:latin typeface="Arial" charset="0"/>
          <a:cs typeface="Arial" charset="0"/>
        </a:defRPr>
      </a:lvl8pPr>
      <a:lvl9pPr marL="1828800" algn="l" rtl="0" fontAlgn="base">
        <a:spcBef>
          <a:spcPct val="0"/>
        </a:spcBef>
        <a:spcAft>
          <a:spcPct val="0"/>
        </a:spcAft>
        <a:defRPr b="1">
          <a:solidFill>
            <a:schemeClr val="bg1"/>
          </a:solidFill>
          <a:latin typeface="Arial" charset="0"/>
          <a:cs typeface="Arial" charset="0"/>
        </a:defRPr>
      </a:lvl9pPr>
    </p:titleStyle>
    <p:bodyStyle>
      <a:lvl1pPr algn="l" rtl="0" fontAlgn="base">
        <a:spcBef>
          <a:spcPct val="0"/>
        </a:spcBef>
        <a:spcAft>
          <a:spcPct val="0"/>
        </a:spcAft>
        <a:defRPr sz="1400" b="1">
          <a:solidFill>
            <a:schemeClr val="accent1"/>
          </a:solidFill>
          <a:latin typeface="+mn-lt"/>
          <a:ea typeface="+mn-ea"/>
          <a:cs typeface="+mn-cs"/>
        </a:defRPr>
      </a:lvl1pPr>
      <a:lvl2pPr marL="1588" algn="l" rtl="0" fontAlgn="base">
        <a:spcBef>
          <a:spcPct val="0"/>
        </a:spcBef>
        <a:spcAft>
          <a:spcPct val="0"/>
        </a:spcAft>
        <a:defRPr sz="1400">
          <a:solidFill>
            <a:schemeClr val="tx1"/>
          </a:solidFill>
          <a:latin typeface="+mn-lt"/>
          <a:cs typeface="+mn-cs"/>
        </a:defRPr>
      </a:lvl2pPr>
      <a:lvl3pPr marL="3175" indent="142875" algn="l" rtl="0" fontAlgn="base">
        <a:spcBef>
          <a:spcPct val="0"/>
        </a:spcBef>
        <a:spcAft>
          <a:spcPct val="0"/>
        </a:spcAft>
        <a:buChar char="•"/>
        <a:defRPr sz="1400">
          <a:solidFill>
            <a:schemeClr val="tx1"/>
          </a:solidFill>
          <a:latin typeface="+mn-lt"/>
          <a:cs typeface="+mn-cs"/>
        </a:defRPr>
      </a:lvl3pPr>
      <a:lvl4pPr marL="269875" indent="153988" algn="l" rtl="0" fontAlgn="base">
        <a:spcBef>
          <a:spcPct val="0"/>
        </a:spcBef>
        <a:spcAft>
          <a:spcPct val="0"/>
        </a:spcAft>
        <a:buFont typeface="Arial" charset="0"/>
        <a:buChar char="-"/>
        <a:defRPr sz="1400">
          <a:solidFill>
            <a:schemeClr val="tx1"/>
          </a:solidFill>
          <a:latin typeface="+mn-lt"/>
          <a:cs typeface="+mn-cs"/>
        </a:defRPr>
      </a:lvl4pPr>
      <a:lvl5pPr marL="549275" indent="138113" algn="l" rtl="0" fontAlgn="base">
        <a:spcBef>
          <a:spcPct val="0"/>
        </a:spcBef>
        <a:spcAft>
          <a:spcPct val="0"/>
        </a:spcAft>
        <a:buFont typeface="Arial" charset="0"/>
        <a:buChar char="-"/>
        <a:defRPr sz="1400">
          <a:solidFill>
            <a:schemeClr val="tx1"/>
          </a:solidFill>
          <a:latin typeface="+mn-lt"/>
          <a:cs typeface="+mn-cs"/>
        </a:defRPr>
      </a:lvl5pPr>
      <a:lvl6pPr marL="1006475" indent="138113" algn="l" rtl="0" fontAlgn="base">
        <a:spcBef>
          <a:spcPct val="0"/>
        </a:spcBef>
        <a:spcAft>
          <a:spcPct val="0"/>
        </a:spcAft>
        <a:buFont typeface="Arial" charset="0"/>
        <a:buChar char="-"/>
        <a:defRPr sz="1400">
          <a:solidFill>
            <a:schemeClr val="tx1"/>
          </a:solidFill>
          <a:latin typeface="+mn-lt"/>
          <a:cs typeface="+mn-cs"/>
        </a:defRPr>
      </a:lvl6pPr>
      <a:lvl7pPr marL="1463675" indent="138113" algn="l" rtl="0" fontAlgn="base">
        <a:spcBef>
          <a:spcPct val="0"/>
        </a:spcBef>
        <a:spcAft>
          <a:spcPct val="0"/>
        </a:spcAft>
        <a:buFont typeface="Arial" charset="0"/>
        <a:buChar char="-"/>
        <a:defRPr sz="1400">
          <a:solidFill>
            <a:schemeClr val="tx1"/>
          </a:solidFill>
          <a:latin typeface="+mn-lt"/>
          <a:cs typeface="+mn-cs"/>
        </a:defRPr>
      </a:lvl7pPr>
      <a:lvl8pPr marL="1920875" indent="138113" algn="l" rtl="0" fontAlgn="base">
        <a:spcBef>
          <a:spcPct val="0"/>
        </a:spcBef>
        <a:spcAft>
          <a:spcPct val="0"/>
        </a:spcAft>
        <a:buFont typeface="Arial" charset="0"/>
        <a:buChar char="-"/>
        <a:defRPr sz="1400">
          <a:solidFill>
            <a:schemeClr val="tx1"/>
          </a:solidFill>
          <a:latin typeface="+mn-lt"/>
          <a:cs typeface="+mn-cs"/>
        </a:defRPr>
      </a:lvl8pPr>
      <a:lvl9pPr marL="2378075" indent="138113" algn="l" rtl="0" fontAlgn="base">
        <a:spcBef>
          <a:spcPct val="0"/>
        </a:spcBef>
        <a:spcAft>
          <a:spcPct val="0"/>
        </a:spcAft>
        <a:buFont typeface="Arial" charset="0"/>
        <a:buChar char="-"/>
        <a:defRPr sz="1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rPr>
              <a:pPr defTabSz="1024087" fontAlgn="auto">
                <a:spcBef>
                  <a:spcPts val="0"/>
                </a:spcBef>
                <a:spcAft>
                  <a:spcPts val="0"/>
                </a:spcAft>
              </a:pPr>
              <a:t>2018/1/5</a:t>
            </a:fld>
            <a:endParaRPr lang="zh-CN" altLang="en-US">
              <a:solidFill>
                <a:prstClr val="black">
                  <a:tint val="75000"/>
                </a:prstClr>
              </a:solidFill>
              <a:latin typeface="Verdana"/>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rPr>
              <a:pPr defTabSz="1024087" fontAlgn="auto">
                <a:spcBef>
                  <a:spcPts val="0"/>
                </a:spcBef>
                <a:spcAft>
                  <a:spcPts val="0"/>
                </a:spcAft>
              </a:pPr>
              <a:t>‹#›</a:t>
            </a:fld>
            <a:endParaRPr lang="zh-CN" altLang="en-US">
              <a:solidFill>
                <a:prstClr val="black">
                  <a:tint val="75000"/>
                </a:prstClr>
              </a:solidFill>
              <a:latin typeface="Verdana"/>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1440000"/>
            <a:ext cx="4071966" cy="2357454"/>
          </a:xfrm>
        </p:spPr>
        <p:txBody>
          <a:bodyPr/>
          <a:lstStyle/>
          <a:p>
            <a:r>
              <a:rPr lang="en-US" dirty="0" smtClean="0"/>
              <a:t>Confronting Complexity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10</a:t>
            </a:fld>
            <a:endParaRPr lang="en-US" dirty="0"/>
          </a:p>
        </p:txBody>
      </p:sp>
      <p:sp>
        <p:nvSpPr>
          <p:cNvPr id="521" name="Rectangle 3"/>
          <p:cNvSpPr txBox="1">
            <a:spLocks noChangeArrowheads="1"/>
          </p:cNvSpPr>
          <p:nvPr/>
        </p:nvSpPr>
        <p:spPr bwMode="auto">
          <a:xfrm>
            <a:off x="142844" y="14285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noProof="0" dirty="0" smtClean="0">
              <a:ln>
                <a:noFill/>
              </a:ln>
              <a:solidFill>
                <a:schemeClr val="bg1"/>
              </a:solidFill>
              <a:effectLst/>
              <a:uLnTx/>
              <a:uFillTx/>
              <a:latin typeface="+mj-lt"/>
              <a:ea typeface="+mj-ea"/>
              <a:cs typeface="+mj-cs"/>
            </a:endParaRPr>
          </a:p>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sp>
        <p:nvSpPr>
          <p:cNvPr id="11" name="Rectangle 3"/>
          <p:cNvSpPr txBox="1">
            <a:spLocks noChangeArrowheads="1"/>
          </p:cNvSpPr>
          <p:nvPr/>
        </p:nvSpPr>
        <p:spPr bwMode="auto">
          <a:xfrm>
            <a:off x="251520" y="11663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GB" b="1" kern="0" dirty="0" smtClean="0">
                <a:solidFill>
                  <a:schemeClr val="bg1"/>
                </a:solidFill>
                <a:latin typeface="+mj-lt"/>
                <a:ea typeface="+mj-ea"/>
                <a:cs typeface="+mj-cs"/>
              </a:rPr>
              <a:t>Actions to</a:t>
            </a:r>
            <a:r>
              <a:rPr lang="en-GB" b="1" kern="0" noProof="0" dirty="0" smtClean="0">
                <a:solidFill>
                  <a:schemeClr val="bg1"/>
                </a:solidFill>
                <a:latin typeface="+mj-lt"/>
                <a:ea typeface="+mj-ea"/>
                <a:cs typeface="+mj-cs"/>
              </a:rPr>
              <a:t> </a:t>
            </a:r>
            <a:r>
              <a:rPr lang="en-GB" b="1" kern="0" dirty="0" smtClean="0">
                <a:solidFill>
                  <a:schemeClr val="bg1"/>
                </a:solidFill>
                <a:latin typeface="+mj-lt"/>
                <a:ea typeface="+mj-ea"/>
                <a:cs typeface="+mj-cs"/>
              </a:rPr>
              <a:t>address </a:t>
            </a:r>
            <a:r>
              <a:rPr lang="en-GB" b="1" kern="0" noProof="0" dirty="0" smtClean="0">
                <a:solidFill>
                  <a:schemeClr val="bg1"/>
                </a:solidFill>
                <a:latin typeface="+mj-lt"/>
                <a:ea typeface="+mj-ea"/>
                <a:cs typeface="+mj-cs"/>
              </a:rPr>
              <a:t>complexity in order of importance</a:t>
            </a:r>
          </a:p>
        </p:txBody>
      </p:sp>
      <p:graphicFrame>
        <p:nvGraphicFramePr>
          <p:cNvPr id="16" name="Table 15"/>
          <p:cNvGraphicFramePr>
            <a:graphicFrameLocks noGrp="1"/>
          </p:cNvGraphicFramePr>
          <p:nvPr/>
        </p:nvGraphicFramePr>
        <p:xfrm>
          <a:off x="857224" y="1519369"/>
          <a:ext cx="2786400" cy="4000528"/>
        </p:xfrm>
        <a:graphic>
          <a:graphicData uri="http://schemas.openxmlformats.org/drawingml/2006/table">
            <a:tbl>
              <a:tblPr firstRow="1" bandRow="1">
                <a:tableStyleId>{5C22544A-7EE6-4342-B048-85BDC9FD1C3A}</a:tableStyleId>
              </a:tblPr>
              <a:tblGrid>
                <a:gridCol w="2786400"/>
              </a:tblGrid>
              <a:tr h="500066">
                <a:tc>
                  <a:txBody>
                    <a:bodyPr/>
                    <a:lstStyle/>
                    <a:p>
                      <a:pPr algn="ctr"/>
                      <a:r>
                        <a:rPr lang="en-GB" sz="1200" dirty="0" smtClean="0">
                          <a:solidFill>
                            <a:schemeClr val="bg1"/>
                          </a:solidFill>
                          <a:latin typeface="+mn-lt"/>
                        </a:rPr>
                        <a:t>Action</a:t>
                      </a:r>
                      <a:r>
                        <a:rPr lang="en-GB" sz="1200" baseline="0" dirty="0" smtClean="0">
                          <a:solidFill>
                            <a:schemeClr val="bg1"/>
                          </a:solidFill>
                          <a:latin typeface="+mn-lt"/>
                        </a:rPr>
                        <a:t> to address</a:t>
                      </a:r>
                      <a:r>
                        <a:rPr lang="en-GB" sz="1200" dirty="0" smtClean="0">
                          <a:solidFill>
                            <a:schemeClr val="bg1"/>
                          </a:solidFill>
                          <a:latin typeface="+mn-lt"/>
                        </a:rPr>
                        <a:t> complexity over the past 2 years</a:t>
                      </a:r>
                      <a:endParaRPr lang="en-GB" sz="1200" dirty="0">
                        <a:solidFill>
                          <a:schemeClr val="bg1"/>
                        </a:solidFill>
                        <a:latin typeface="+mn-lt"/>
                      </a:endParaRPr>
                    </a:p>
                  </a:txBody>
                  <a:tcPr anchor="ctr">
                    <a:solidFill>
                      <a:srgbClr val="A79E7A"/>
                    </a:solidFill>
                  </a:tcPr>
                </a:tc>
              </a:tr>
              <a:tr h="500066">
                <a:tc>
                  <a:txBody>
                    <a:bodyPr/>
                    <a:lstStyle/>
                    <a:p>
                      <a:pPr algn="ctr" rtl="0" fontAlgn="b"/>
                      <a:r>
                        <a:rPr lang="en-US" sz="1000" b="1" i="0" u="none" strike="noStrike" dirty="0">
                          <a:solidFill>
                            <a:schemeClr val="bg1"/>
                          </a:solidFill>
                          <a:latin typeface="Arial"/>
                        </a:rPr>
                        <a:t>Improved information management </a:t>
                      </a:r>
                    </a:p>
                  </a:txBody>
                  <a:tcPr marL="9525" marR="9525" marT="9525" marB="0" anchor="ctr">
                    <a:solidFill>
                      <a:srgbClr val="00338D"/>
                    </a:solidFill>
                  </a:tcPr>
                </a:tc>
              </a:tr>
              <a:tr h="500066">
                <a:tc>
                  <a:txBody>
                    <a:bodyPr/>
                    <a:lstStyle/>
                    <a:p>
                      <a:pPr algn="ctr" rtl="0" fontAlgn="b"/>
                      <a:r>
                        <a:rPr lang="en-US" sz="1000" b="1" i="0" u="none" strike="noStrike" dirty="0">
                          <a:solidFill>
                            <a:schemeClr val="bg1"/>
                          </a:solidFill>
                          <a:latin typeface="Arial"/>
                        </a:rPr>
                        <a:t>Reorganized all or part of your business </a:t>
                      </a:r>
                    </a:p>
                  </a:txBody>
                  <a:tcPr marL="9525" marR="9525" marT="9525" marB="0" anchor="ctr">
                    <a:solidFill>
                      <a:srgbClr val="00338D"/>
                    </a:solidFill>
                  </a:tcPr>
                </a:tc>
              </a:tr>
              <a:tr h="500066">
                <a:tc>
                  <a:txBody>
                    <a:bodyPr/>
                    <a:lstStyle/>
                    <a:p>
                      <a:pPr algn="ctr" rtl="0" fontAlgn="b"/>
                      <a:r>
                        <a:rPr lang="en-US" sz="1000" b="1" i="0" u="none" strike="noStrike" dirty="0">
                          <a:solidFill>
                            <a:schemeClr val="bg1"/>
                          </a:solidFill>
                          <a:latin typeface="Arial"/>
                        </a:rPr>
                        <a:t>Significantly changed approach to human resources </a:t>
                      </a:r>
                    </a:p>
                  </a:txBody>
                  <a:tcPr marL="9525" marR="9525" marT="9525" marB="0" anchor="ctr">
                    <a:solidFill>
                      <a:srgbClr val="00338D"/>
                    </a:solidFill>
                  </a:tcPr>
                </a:tc>
              </a:tr>
              <a:tr h="500066">
                <a:tc>
                  <a:txBody>
                    <a:bodyPr/>
                    <a:lstStyle/>
                    <a:p>
                      <a:pPr algn="ctr" rtl="0" fontAlgn="b"/>
                      <a:r>
                        <a:rPr lang="en-US" sz="1000" b="1" i="0" u="none" strike="noStrike" dirty="0">
                          <a:solidFill>
                            <a:schemeClr val="bg1"/>
                          </a:solidFill>
                          <a:latin typeface="Arial"/>
                        </a:rPr>
                        <a:t>Invested in new countries or geographies </a:t>
                      </a:r>
                    </a:p>
                  </a:txBody>
                  <a:tcPr marL="9525" marR="9525" marT="9525" marB="0" anchor="ctr">
                    <a:solidFill>
                      <a:srgbClr val="00338D"/>
                    </a:solidFill>
                  </a:tcPr>
                </a:tc>
              </a:tr>
              <a:tr h="500066">
                <a:tc>
                  <a:txBody>
                    <a:bodyPr/>
                    <a:lstStyle/>
                    <a:p>
                      <a:pPr algn="ctr" rtl="0" fontAlgn="b"/>
                      <a:r>
                        <a:rPr lang="en-US" sz="1000" b="1" i="0" u="none" strike="noStrike" dirty="0">
                          <a:solidFill>
                            <a:schemeClr val="bg1"/>
                          </a:solidFill>
                          <a:latin typeface="Arial"/>
                        </a:rPr>
                        <a:t>Influenced regulation or public policy </a:t>
                      </a:r>
                    </a:p>
                  </a:txBody>
                  <a:tcPr marL="9525" marR="9525" marT="9525" marB="0" anchor="ctr">
                    <a:solidFill>
                      <a:srgbClr val="00338D"/>
                    </a:solidFill>
                  </a:tcPr>
                </a:tc>
              </a:tr>
              <a:tr h="500066">
                <a:tc>
                  <a:txBody>
                    <a:bodyPr/>
                    <a:lstStyle/>
                    <a:p>
                      <a:pPr algn="ctr" rtl="0" fontAlgn="b"/>
                      <a:r>
                        <a:rPr lang="en-US" sz="1000" b="1" i="0" u="none" strike="noStrike" dirty="0">
                          <a:solidFill>
                            <a:schemeClr val="bg1"/>
                          </a:solidFill>
                          <a:latin typeface="Arial"/>
                        </a:rPr>
                        <a:t>Did mergers or acquisitions </a:t>
                      </a:r>
                    </a:p>
                  </a:txBody>
                  <a:tcPr marL="9525" marR="9525" marT="9525" marB="0" anchor="ctr">
                    <a:solidFill>
                      <a:srgbClr val="00338D"/>
                    </a:solidFill>
                  </a:tcPr>
                </a:tc>
              </a:tr>
              <a:tr h="500066">
                <a:tc>
                  <a:txBody>
                    <a:bodyPr/>
                    <a:lstStyle/>
                    <a:p>
                      <a:pPr algn="ctr" rtl="0" fontAlgn="b"/>
                      <a:r>
                        <a:rPr lang="en-US" sz="1000" b="1" i="0" u="none" strike="noStrike" dirty="0">
                          <a:solidFill>
                            <a:schemeClr val="bg1"/>
                          </a:solidFill>
                          <a:latin typeface="Arial"/>
                        </a:rPr>
                        <a:t>Outsourced functions </a:t>
                      </a:r>
                    </a:p>
                  </a:txBody>
                  <a:tcPr marL="9525" marR="9525" marT="9525" marB="0" anchor="ctr">
                    <a:solidFill>
                      <a:srgbClr val="00338D"/>
                    </a:solidFill>
                  </a:tcPr>
                </a:tc>
              </a:tr>
            </a:tbl>
          </a:graphicData>
        </a:graphic>
      </p:graphicFrame>
      <p:graphicFrame>
        <p:nvGraphicFramePr>
          <p:cNvPr id="17" name="Table 16"/>
          <p:cNvGraphicFramePr>
            <a:graphicFrameLocks noGrp="1"/>
          </p:cNvGraphicFramePr>
          <p:nvPr/>
        </p:nvGraphicFramePr>
        <p:xfrm>
          <a:off x="5429256" y="1518033"/>
          <a:ext cx="2786082" cy="4003200"/>
        </p:xfrm>
        <a:graphic>
          <a:graphicData uri="http://schemas.openxmlformats.org/drawingml/2006/table">
            <a:tbl>
              <a:tblPr firstRow="1" bandRow="1">
                <a:tableStyleId>{5C22544A-7EE6-4342-B048-85BDC9FD1C3A}</a:tableStyleId>
              </a:tblPr>
              <a:tblGrid>
                <a:gridCol w="2786082"/>
              </a:tblGrid>
              <a:tr h="500400">
                <a:tc>
                  <a:txBody>
                    <a:bodyPr/>
                    <a:lstStyle/>
                    <a:p>
                      <a:pPr algn="ctr"/>
                      <a:r>
                        <a:rPr lang="en-GB" sz="1200" baseline="0" dirty="0" smtClean="0">
                          <a:solidFill>
                            <a:schemeClr val="bg1"/>
                          </a:solidFill>
                          <a:latin typeface="+mn-lt"/>
                        </a:rPr>
                        <a:t>Action to address complexity over the next 2 years</a:t>
                      </a:r>
                      <a:endParaRPr lang="en-GB" sz="1200" dirty="0">
                        <a:solidFill>
                          <a:schemeClr val="bg1"/>
                        </a:solidFill>
                        <a:latin typeface="+mn-lt"/>
                      </a:endParaRPr>
                    </a:p>
                  </a:txBody>
                  <a:tcPr anchor="ctr">
                    <a:solidFill>
                      <a:srgbClr val="A79E7A"/>
                    </a:solidFill>
                  </a:tcPr>
                </a:tc>
              </a:tr>
              <a:tr h="500400">
                <a:tc>
                  <a:txBody>
                    <a:bodyPr/>
                    <a:lstStyle/>
                    <a:p>
                      <a:pPr algn="ctr" rtl="0" fontAlgn="b"/>
                      <a:r>
                        <a:rPr lang="en-US" sz="1000" b="1" i="0" u="none" strike="noStrike" dirty="0">
                          <a:solidFill>
                            <a:schemeClr val="bg1"/>
                          </a:solidFill>
                          <a:latin typeface="Arial"/>
                        </a:rPr>
                        <a:t>Improve information management </a:t>
                      </a:r>
                    </a:p>
                  </a:txBody>
                  <a:tcPr marL="9525" marR="9525" marT="9525" marB="0" anchor="ctr">
                    <a:solidFill>
                      <a:srgbClr val="00338D"/>
                    </a:solidFill>
                  </a:tcPr>
                </a:tc>
              </a:tr>
              <a:tr h="500400">
                <a:tc>
                  <a:txBody>
                    <a:bodyPr/>
                    <a:lstStyle/>
                    <a:p>
                      <a:pPr algn="ctr" rtl="0" fontAlgn="b"/>
                      <a:r>
                        <a:rPr lang="en-US" sz="1000" b="1" i="0" u="none" strike="noStrike" dirty="0">
                          <a:solidFill>
                            <a:schemeClr val="bg1"/>
                          </a:solidFill>
                          <a:latin typeface="Arial"/>
                        </a:rPr>
                        <a:t>Reorganize all or part of your business </a:t>
                      </a:r>
                    </a:p>
                  </a:txBody>
                  <a:tcPr marL="9525" marR="9525" marT="9525" marB="0" anchor="ctr">
                    <a:solidFill>
                      <a:srgbClr val="00338D"/>
                    </a:solidFill>
                  </a:tcPr>
                </a:tc>
              </a:tr>
              <a:tr h="500400">
                <a:tc>
                  <a:txBody>
                    <a:bodyPr/>
                    <a:lstStyle/>
                    <a:p>
                      <a:pPr algn="ctr" rtl="0" fontAlgn="b"/>
                      <a:r>
                        <a:rPr lang="en-US" sz="1000" b="1" i="0" u="none" strike="noStrike" dirty="0">
                          <a:solidFill>
                            <a:schemeClr val="bg1"/>
                          </a:solidFill>
                          <a:latin typeface="Arial"/>
                        </a:rPr>
                        <a:t>Significantly change approach to human resources  </a:t>
                      </a:r>
                    </a:p>
                  </a:txBody>
                  <a:tcPr marL="9525" marR="9525" marT="9525" marB="0" anchor="ctr">
                    <a:solidFill>
                      <a:srgbClr val="00338D"/>
                    </a:solidFill>
                  </a:tcPr>
                </a:tc>
              </a:tr>
              <a:tr h="500400">
                <a:tc>
                  <a:txBody>
                    <a:bodyPr/>
                    <a:lstStyle/>
                    <a:p>
                      <a:pPr algn="ctr" rtl="0" fontAlgn="b"/>
                      <a:r>
                        <a:rPr lang="en-US" sz="1000" b="1" i="0" u="none" strike="noStrike" dirty="0">
                          <a:solidFill>
                            <a:schemeClr val="bg1"/>
                          </a:solidFill>
                          <a:latin typeface="Arial"/>
                        </a:rPr>
                        <a:t>Do mergers and acquisitions </a:t>
                      </a:r>
                    </a:p>
                  </a:txBody>
                  <a:tcPr marL="9525" marR="9525" marT="9525" marB="0" anchor="ctr">
                    <a:solidFill>
                      <a:srgbClr val="00338D"/>
                    </a:solidFill>
                  </a:tcPr>
                </a:tc>
              </a:tr>
              <a:tr h="500400">
                <a:tc>
                  <a:txBody>
                    <a:bodyPr/>
                    <a:lstStyle/>
                    <a:p>
                      <a:pPr algn="ctr" rtl="0" fontAlgn="b"/>
                      <a:r>
                        <a:rPr lang="en-US" sz="1000" b="1" i="0" u="none" strike="noStrike" dirty="0">
                          <a:solidFill>
                            <a:schemeClr val="bg1"/>
                          </a:solidFill>
                          <a:latin typeface="Arial"/>
                        </a:rPr>
                        <a:t>Invest in new countries or geographies </a:t>
                      </a:r>
                    </a:p>
                  </a:txBody>
                  <a:tcPr marL="9525" marR="9525" marT="9525" marB="0" anchor="ctr">
                    <a:solidFill>
                      <a:srgbClr val="00338D"/>
                    </a:solidFill>
                  </a:tcPr>
                </a:tc>
              </a:tr>
              <a:tr h="500400">
                <a:tc>
                  <a:txBody>
                    <a:bodyPr/>
                    <a:lstStyle/>
                    <a:p>
                      <a:pPr algn="ctr" rtl="0" fontAlgn="b"/>
                      <a:r>
                        <a:rPr lang="en-US" sz="1000" b="1" i="0" u="none" strike="noStrike" dirty="0">
                          <a:solidFill>
                            <a:schemeClr val="bg1"/>
                          </a:solidFill>
                          <a:latin typeface="Arial"/>
                        </a:rPr>
                        <a:t>Outsource functions </a:t>
                      </a:r>
                    </a:p>
                  </a:txBody>
                  <a:tcPr marL="9525" marR="9525" marT="9525" marB="0" anchor="ctr">
                    <a:solidFill>
                      <a:srgbClr val="00338D"/>
                    </a:solidFill>
                  </a:tcPr>
                </a:tc>
              </a:tr>
              <a:tr h="500400">
                <a:tc>
                  <a:txBody>
                    <a:bodyPr/>
                    <a:lstStyle/>
                    <a:p>
                      <a:pPr algn="ctr" rtl="0" fontAlgn="b"/>
                      <a:r>
                        <a:rPr lang="en-US" sz="1000" b="1" i="0" u="none" strike="noStrike" dirty="0">
                          <a:solidFill>
                            <a:schemeClr val="bg1"/>
                          </a:solidFill>
                          <a:latin typeface="Arial"/>
                        </a:rPr>
                        <a:t>Try to influence regulation or public policy </a:t>
                      </a:r>
                    </a:p>
                  </a:txBody>
                  <a:tcPr marL="9525" marR="9525" marT="9525" marB="0" anchor="ctr">
                    <a:solidFill>
                      <a:srgbClr val="00338D"/>
                    </a:solidFill>
                  </a:tcPr>
                </a:tc>
              </a:tr>
            </a:tbl>
          </a:graphicData>
        </a:graphic>
      </p:graphicFrame>
      <p:cxnSp>
        <p:nvCxnSpPr>
          <p:cNvPr id="28" name="Straight Connector 27"/>
          <p:cNvCxnSpPr/>
          <p:nvPr/>
        </p:nvCxnSpPr>
        <p:spPr>
          <a:xfrm>
            <a:off x="3643306" y="2786058"/>
            <a:ext cx="1785950" cy="1588"/>
          </a:xfrm>
          <a:prstGeom prst="line">
            <a:avLst/>
          </a:prstGeom>
          <a:ln>
            <a:solidFill>
              <a:srgbClr val="00338D"/>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643306" y="4286256"/>
            <a:ext cx="1785950" cy="1000132"/>
          </a:xfrm>
          <a:prstGeom prst="line">
            <a:avLst/>
          </a:prstGeom>
          <a:ln>
            <a:solidFill>
              <a:srgbClr val="00338D"/>
            </a:solidFill>
          </a:ln>
        </p:spPr>
        <p:style>
          <a:lnRef idx="2">
            <a:schemeClr val="accent1"/>
          </a:lnRef>
          <a:fillRef idx="0">
            <a:schemeClr val="accent1"/>
          </a:fillRef>
          <a:effectRef idx="1">
            <a:schemeClr val="accent1"/>
          </a:effectRef>
          <a:fontRef idx="minor">
            <a:schemeClr val="tx1"/>
          </a:fontRef>
        </p:style>
      </p:cxnSp>
      <p:sp>
        <p:nvSpPr>
          <p:cNvPr id="19" name="Footer Placeholder 2"/>
          <p:cNvSpPr>
            <a:spLocks noGrp="1"/>
          </p:cNvSpPr>
          <p:nvPr>
            <p:ph type="ftr" sz="quarter" idx="11"/>
          </p:nvPr>
        </p:nvSpPr>
        <p:spPr>
          <a:xfrm>
            <a:off x="2149475" y="6386513"/>
            <a:ext cx="5662613" cy="279400"/>
          </a:xfrm>
        </p:spPr>
        <p:txBody>
          <a:bodyPr/>
          <a:lstStyle/>
          <a:p>
            <a:r>
              <a:rPr lang="en-US" dirty="0" smtClean="0"/>
              <a:t>Q21. Which of the following actions do you believe your company will </a:t>
            </a:r>
          </a:p>
          <a:p>
            <a:r>
              <a:rPr lang="en-US" dirty="0" smtClean="0"/>
              <a:t>take to address complexity over the next two years? BASE: 821 Respondents</a:t>
            </a:r>
            <a:endParaRPr lang="en-US" dirty="0"/>
          </a:p>
        </p:txBody>
      </p:sp>
      <p:cxnSp>
        <p:nvCxnSpPr>
          <p:cNvPr id="31" name="Straight Connector 30"/>
          <p:cNvCxnSpPr/>
          <p:nvPr/>
        </p:nvCxnSpPr>
        <p:spPr>
          <a:xfrm>
            <a:off x="3643306" y="3286124"/>
            <a:ext cx="1785950" cy="1588"/>
          </a:xfrm>
          <a:prstGeom prst="line">
            <a:avLst/>
          </a:prstGeom>
          <a:ln>
            <a:solidFill>
              <a:srgbClr val="00338D"/>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643306" y="2285992"/>
            <a:ext cx="1785950" cy="1588"/>
          </a:xfrm>
          <a:prstGeom prst="line">
            <a:avLst/>
          </a:prstGeom>
          <a:ln>
            <a:solidFill>
              <a:srgbClr val="00338D"/>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643306" y="3786190"/>
            <a:ext cx="1785950" cy="428628"/>
          </a:xfrm>
          <a:prstGeom prst="line">
            <a:avLst/>
          </a:prstGeom>
          <a:ln>
            <a:solidFill>
              <a:srgbClr val="00338D"/>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3643306" y="3857628"/>
            <a:ext cx="1785950" cy="857256"/>
          </a:xfrm>
          <a:prstGeom prst="line">
            <a:avLst/>
          </a:prstGeom>
          <a:ln>
            <a:solidFill>
              <a:srgbClr val="00338D"/>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V="1">
            <a:off x="3643306" y="4786322"/>
            <a:ext cx="1785950" cy="428628"/>
          </a:xfrm>
          <a:prstGeom prst="line">
            <a:avLst/>
          </a:prstGeom>
          <a:ln>
            <a:solidFill>
              <a:srgbClr val="00338D"/>
            </a:solidFill>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11</a:t>
            </a:fld>
            <a:endParaRPr lang="en-US" dirty="0"/>
          </a:p>
        </p:txBody>
      </p:sp>
      <p:sp>
        <p:nvSpPr>
          <p:cNvPr id="521" name="Rectangle 3"/>
          <p:cNvSpPr txBox="1">
            <a:spLocks noChangeArrowheads="1"/>
          </p:cNvSpPr>
          <p:nvPr/>
        </p:nvSpPr>
        <p:spPr bwMode="auto">
          <a:xfrm>
            <a:off x="142844" y="14285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noProof="0" dirty="0" smtClean="0">
              <a:ln>
                <a:noFill/>
              </a:ln>
              <a:solidFill>
                <a:schemeClr val="bg1"/>
              </a:solidFill>
              <a:effectLst/>
              <a:uLnTx/>
              <a:uFillTx/>
              <a:latin typeface="+mj-lt"/>
              <a:ea typeface="+mj-ea"/>
              <a:cs typeface="+mj-cs"/>
            </a:endParaRPr>
          </a:p>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sp>
        <p:nvSpPr>
          <p:cNvPr id="9" name="Footer Placeholder 2"/>
          <p:cNvSpPr>
            <a:spLocks noGrp="1"/>
          </p:cNvSpPr>
          <p:nvPr>
            <p:ph type="ftr" sz="quarter" idx="11"/>
          </p:nvPr>
        </p:nvSpPr>
        <p:spPr>
          <a:xfrm>
            <a:off x="2149475" y="6386513"/>
            <a:ext cx="5662613" cy="279400"/>
          </a:xfrm>
        </p:spPr>
        <p:txBody>
          <a:bodyPr/>
          <a:lstStyle/>
          <a:p>
            <a:r>
              <a:rPr lang="en-US" dirty="0" smtClean="0"/>
              <a:t>Q10. I am going to read out a list of factors which we believe </a:t>
            </a:r>
          </a:p>
          <a:p>
            <a:r>
              <a:rPr lang="en-US" dirty="0" smtClean="0"/>
              <a:t>cause significant complexity for business today. Please </a:t>
            </a:r>
          </a:p>
          <a:p>
            <a:r>
              <a:rPr lang="en-US" dirty="0" smtClean="0"/>
              <a:t>indicate if that factor causes complexity for your business. BASE: 1400 Respondents</a:t>
            </a:r>
            <a:endParaRPr lang="en-US" dirty="0"/>
          </a:p>
        </p:txBody>
      </p:sp>
      <p:sp>
        <p:nvSpPr>
          <p:cNvPr id="11" name="Rectangle 3"/>
          <p:cNvSpPr txBox="1">
            <a:spLocks noChangeArrowheads="1"/>
          </p:cNvSpPr>
          <p:nvPr/>
        </p:nvSpPr>
        <p:spPr bwMode="auto">
          <a:xfrm>
            <a:off x="214282" y="0"/>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GB" sz="1600" b="1" kern="0" noProof="0" dirty="0" smtClean="0">
                <a:solidFill>
                  <a:schemeClr val="bg1"/>
                </a:solidFill>
                <a:latin typeface="+mj-lt"/>
                <a:ea typeface="+mj-ea"/>
                <a:cs typeface="+mj-cs"/>
              </a:rPr>
              <a:t>Factors causing complexity by </a:t>
            </a:r>
            <a:r>
              <a:rPr lang="en-GB" sz="1600" b="1" kern="0" dirty="0" smtClean="0">
                <a:solidFill>
                  <a:schemeClr val="bg1"/>
                </a:solidFill>
                <a:latin typeface="+mj-lt"/>
                <a:ea typeface="+mj-ea"/>
                <a:cs typeface="+mj-cs"/>
              </a:rPr>
              <a:t>region</a:t>
            </a:r>
            <a:endParaRPr lang="en-GB" sz="1600" b="1" kern="0" noProof="0" dirty="0" smtClean="0">
              <a:solidFill>
                <a:schemeClr val="bg1"/>
              </a:solidFill>
              <a:latin typeface="+mj-lt"/>
              <a:ea typeface="+mj-ea"/>
              <a:cs typeface="+mj-cs"/>
            </a:endParaRPr>
          </a:p>
          <a:p>
            <a:pPr marL="0" marR="0" lvl="0" indent="0" algn="l" defTabSz="914400" rtl="0" eaLnBrk="1" fontAlgn="base" latinLnBrk="0" hangingPunct="1">
              <a:spcBef>
                <a:spcPct val="0"/>
              </a:spcBef>
              <a:spcAft>
                <a:spcPct val="0"/>
              </a:spcAft>
              <a:buClrTx/>
              <a:buSzTx/>
              <a:buFontTx/>
              <a:buNone/>
              <a:tabLst/>
              <a:defRPr/>
            </a:pPr>
            <a:r>
              <a:rPr kumimoji="0" lang="en-GB" sz="1600" b="1" i="0" u="none" strike="noStrike" kern="0" cap="none" spc="0" normalizeH="0" baseline="0" dirty="0" smtClean="0">
                <a:ln>
                  <a:noFill/>
                </a:ln>
                <a:solidFill>
                  <a:schemeClr val="bg1"/>
                </a:solidFill>
                <a:effectLst/>
                <a:uLnTx/>
                <a:uFillTx/>
                <a:latin typeface="+mj-lt"/>
                <a:ea typeface="+mj-ea"/>
                <a:cs typeface="+mj-cs"/>
              </a:rPr>
              <a:t>Regulation</a:t>
            </a:r>
            <a:r>
              <a:rPr kumimoji="0" lang="en-GB" sz="1600" b="1" i="0" u="none" strike="noStrike" kern="0" cap="none" spc="0" normalizeH="0" dirty="0" smtClean="0">
                <a:ln>
                  <a:noFill/>
                </a:ln>
                <a:solidFill>
                  <a:schemeClr val="bg1"/>
                </a:solidFill>
                <a:effectLst/>
                <a:uLnTx/>
                <a:uFillTx/>
                <a:latin typeface="+mj-lt"/>
                <a:ea typeface="+mj-ea"/>
                <a:cs typeface="+mj-cs"/>
              </a:rPr>
              <a:t> and information management a bigger concern in Americas and Europe. M&amp;A, increased speed of innovation and operation in more countries a bigger concern in ASPAC</a:t>
            </a:r>
          </a:p>
          <a:p>
            <a:pPr marL="0" marR="0" lvl="0" indent="0" algn="l" defTabSz="914400" rtl="0" eaLnBrk="1" fontAlgn="base" latinLnBrk="0" hangingPunct="1">
              <a:spcBef>
                <a:spcPct val="0"/>
              </a:spcBef>
              <a:spcAft>
                <a:spcPct val="0"/>
              </a:spcAft>
              <a:buClrTx/>
              <a:buSzTx/>
              <a:buFontTx/>
              <a:buNone/>
              <a:tabLst/>
              <a:defRPr/>
            </a:pPr>
            <a:endParaRPr kumimoji="0" lang="en-GB" sz="1600" b="1" i="0" u="none" strike="noStrike" kern="0" cap="none" spc="0" normalizeH="0" baseline="0" noProof="0" dirty="0" smtClean="0">
              <a:ln>
                <a:noFill/>
              </a:ln>
              <a:solidFill>
                <a:schemeClr val="bg1"/>
              </a:solidFill>
              <a:effectLst/>
              <a:uLnTx/>
              <a:uFillTx/>
              <a:latin typeface="+mj-lt"/>
              <a:ea typeface="+mj-ea"/>
              <a:cs typeface="+mj-cs"/>
            </a:endParaRPr>
          </a:p>
        </p:txBody>
      </p:sp>
      <p:sp>
        <p:nvSpPr>
          <p:cNvPr id="13" name="Footer Placeholder 2"/>
          <p:cNvSpPr txBox="1">
            <a:spLocks/>
          </p:cNvSpPr>
          <p:nvPr/>
        </p:nvSpPr>
        <p:spPr bwMode="auto">
          <a:xfrm>
            <a:off x="500034" y="5572140"/>
            <a:ext cx="8286808" cy="493714"/>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smtClean="0">
                <a:ln>
                  <a:noFill/>
                </a:ln>
                <a:solidFill>
                  <a:srgbClr val="00338D"/>
                </a:solidFill>
                <a:effectLst/>
                <a:uLnTx/>
                <a:uFillTx/>
                <a:latin typeface="Arial" charset="0"/>
                <a:ea typeface="+mn-ea"/>
                <a:cs typeface="Arial" charset="0"/>
              </a:rPr>
              <a:t>Americas</a:t>
            </a:r>
            <a:r>
              <a:rPr lang="en-US" sz="1050" dirty="0" smtClean="0">
                <a:solidFill>
                  <a:srgbClr val="00338D"/>
                </a:solidFill>
              </a:rPr>
              <a:t> </a:t>
            </a:r>
            <a:r>
              <a:rPr lang="en-US" sz="1050" dirty="0" smtClean="0">
                <a:solidFill>
                  <a:schemeClr val="accent1"/>
                </a:solidFill>
              </a:rPr>
              <a:t>– USA, Brazil, Canada, Mexico</a:t>
            </a:r>
          </a:p>
          <a:p>
            <a:pPr marL="0" marR="0" lvl="0" indent="0"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smtClean="0">
                <a:ln>
                  <a:noFill/>
                </a:ln>
                <a:solidFill>
                  <a:schemeClr val="accent1"/>
                </a:solidFill>
                <a:effectLst/>
                <a:uLnTx/>
                <a:uFillTx/>
                <a:latin typeface="Arial" charset="0"/>
                <a:ea typeface="+mn-ea"/>
                <a:cs typeface="Arial" charset="0"/>
              </a:rPr>
              <a:t>Europe</a:t>
            </a:r>
            <a:r>
              <a:rPr lang="en-US" sz="1050" dirty="0" smtClean="0">
                <a:solidFill>
                  <a:schemeClr val="accent1"/>
                </a:solidFill>
              </a:rPr>
              <a:t> – UK, Denmark, France, Germany, Ireland, Italy, Netherlands, Spain, Sweden, Switzerland</a:t>
            </a:r>
          </a:p>
          <a:p>
            <a:pPr marL="0" marR="0" lvl="0" indent="0" defTabSz="914400" rtl="0" eaLnBrk="1" fontAlgn="base" latinLnBrk="0" hangingPunct="1">
              <a:lnSpc>
                <a:spcPct val="100000"/>
              </a:lnSpc>
              <a:spcBef>
                <a:spcPct val="0"/>
              </a:spcBef>
              <a:spcAft>
                <a:spcPct val="0"/>
              </a:spcAft>
              <a:buClrTx/>
              <a:buSzTx/>
              <a:buFontTx/>
              <a:buNone/>
              <a:tabLst/>
              <a:defRPr/>
            </a:pPr>
            <a:r>
              <a:rPr kumimoji="0" lang="en-US" sz="1050" b="1" i="0" u="none" strike="noStrike" kern="1200" cap="none" spc="0" normalizeH="0" baseline="0" noProof="0" dirty="0" smtClean="0">
                <a:ln>
                  <a:noFill/>
                </a:ln>
                <a:solidFill>
                  <a:schemeClr val="accent1"/>
                </a:solidFill>
                <a:effectLst/>
                <a:uLnTx/>
                <a:uFillTx/>
                <a:latin typeface="Arial" charset="0"/>
                <a:ea typeface="+mn-ea"/>
                <a:cs typeface="Arial" charset="0"/>
              </a:rPr>
              <a:t>ASPAC</a:t>
            </a:r>
            <a:r>
              <a:rPr lang="en-US" sz="1050" dirty="0" smtClean="0">
                <a:solidFill>
                  <a:schemeClr val="accent1"/>
                </a:solidFill>
              </a:rPr>
              <a:t> – China, India, Japan, Singapore, South Korea, Australia</a:t>
            </a:r>
          </a:p>
        </p:txBody>
      </p:sp>
      <p:graphicFrame>
        <p:nvGraphicFramePr>
          <p:cNvPr id="10" name="Chart 9"/>
          <p:cNvGraphicFramePr/>
          <p:nvPr/>
        </p:nvGraphicFramePr>
        <p:xfrm>
          <a:off x="214282" y="1142984"/>
          <a:ext cx="8643998" cy="442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12</a:t>
            </a:fld>
            <a:endParaRPr lang="en-US" dirty="0"/>
          </a:p>
        </p:txBody>
      </p:sp>
      <p:sp>
        <p:nvSpPr>
          <p:cNvPr id="521" name="Rectangle 3"/>
          <p:cNvSpPr txBox="1">
            <a:spLocks noChangeArrowheads="1"/>
          </p:cNvSpPr>
          <p:nvPr/>
        </p:nvSpPr>
        <p:spPr bwMode="auto">
          <a:xfrm>
            <a:off x="142844" y="14285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noProof="0" dirty="0" smtClean="0">
              <a:ln>
                <a:noFill/>
              </a:ln>
              <a:solidFill>
                <a:schemeClr val="bg1"/>
              </a:solidFill>
              <a:effectLst/>
              <a:uLnTx/>
              <a:uFillTx/>
              <a:latin typeface="+mj-lt"/>
              <a:ea typeface="+mj-ea"/>
              <a:cs typeface="+mj-cs"/>
            </a:endParaRPr>
          </a:p>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sp>
        <p:nvSpPr>
          <p:cNvPr id="11" name="Rectangle 3"/>
          <p:cNvSpPr txBox="1">
            <a:spLocks noChangeArrowheads="1"/>
          </p:cNvSpPr>
          <p:nvPr/>
        </p:nvSpPr>
        <p:spPr bwMode="auto">
          <a:xfrm>
            <a:off x="251520" y="11663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GB" b="1" kern="0" dirty="0" smtClean="0">
                <a:solidFill>
                  <a:schemeClr val="bg1"/>
                </a:solidFill>
                <a:latin typeface="+mj-lt"/>
                <a:ea typeface="+mj-ea"/>
                <a:cs typeface="+mj-cs"/>
              </a:rPr>
              <a:t>Challenges of</a:t>
            </a:r>
            <a:r>
              <a:rPr lang="en-GB" b="1" kern="0" noProof="0" dirty="0" smtClean="0">
                <a:solidFill>
                  <a:schemeClr val="bg1"/>
                </a:solidFill>
                <a:latin typeface="+mj-lt"/>
                <a:ea typeface="+mj-ea"/>
                <a:cs typeface="+mj-cs"/>
              </a:rPr>
              <a:t> complexity by </a:t>
            </a:r>
            <a:r>
              <a:rPr lang="en-GB" b="1" kern="0" dirty="0" smtClean="0">
                <a:solidFill>
                  <a:schemeClr val="bg1"/>
                </a:solidFill>
                <a:latin typeface="+mj-lt"/>
                <a:ea typeface="+mj-ea"/>
                <a:cs typeface="+mj-cs"/>
              </a:rPr>
              <a:t>region</a:t>
            </a:r>
          </a:p>
          <a:p>
            <a:pPr marL="0" marR="0" lvl="0" indent="0" algn="l" defTabSz="914400" rtl="0" eaLnBrk="1" fontAlgn="base" latinLnBrk="0" hangingPunct="1">
              <a:spcBef>
                <a:spcPct val="0"/>
              </a:spcBef>
              <a:spcAft>
                <a:spcPct val="0"/>
              </a:spcAft>
              <a:buClrTx/>
              <a:buSzTx/>
              <a:buFontTx/>
              <a:buNone/>
              <a:tabLst/>
              <a:defRPr/>
            </a:pPr>
            <a:r>
              <a:rPr lang="en-GB" b="1" kern="0" noProof="0" dirty="0" smtClean="0">
                <a:solidFill>
                  <a:schemeClr val="bg1"/>
                </a:solidFill>
                <a:latin typeface="+mj-lt"/>
                <a:ea typeface="+mj-ea"/>
                <a:cs typeface="+mj-cs"/>
              </a:rPr>
              <a:t>More new skills needed and a greater cost in ASPAC due to complexity</a:t>
            </a:r>
          </a:p>
        </p:txBody>
      </p:sp>
      <p:sp>
        <p:nvSpPr>
          <p:cNvPr id="8" name="Footer Placeholder 2"/>
          <p:cNvSpPr>
            <a:spLocks noGrp="1"/>
          </p:cNvSpPr>
          <p:nvPr>
            <p:ph type="ftr" sz="quarter" idx="11"/>
          </p:nvPr>
        </p:nvSpPr>
        <p:spPr>
          <a:xfrm>
            <a:off x="2149475" y="6386513"/>
            <a:ext cx="5662613" cy="279400"/>
          </a:xfrm>
        </p:spPr>
        <p:txBody>
          <a:bodyPr/>
          <a:lstStyle/>
          <a:p>
            <a:r>
              <a:rPr lang="en-US" dirty="0" smtClean="0"/>
              <a:t>Q12. What are the challenges that complexity creates for your</a:t>
            </a:r>
          </a:p>
          <a:p>
            <a:r>
              <a:rPr lang="en-US" dirty="0" smtClean="0"/>
              <a:t>company? BASE: 1400 Respondents</a:t>
            </a:r>
            <a:endParaRPr lang="en-US" dirty="0"/>
          </a:p>
        </p:txBody>
      </p:sp>
      <p:graphicFrame>
        <p:nvGraphicFramePr>
          <p:cNvPr id="10" name="Chart 9"/>
          <p:cNvGraphicFramePr/>
          <p:nvPr/>
        </p:nvGraphicFramePr>
        <p:xfrm>
          <a:off x="285720" y="1285860"/>
          <a:ext cx="8643998" cy="442915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7" name="Footer Placeholder 2"/>
          <p:cNvSpPr>
            <a:spLocks noGrp="1"/>
          </p:cNvSpPr>
          <p:nvPr>
            <p:ph type="ftr" sz="quarter" idx="11"/>
          </p:nvPr>
        </p:nvSpPr>
        <p:spPr/>
        <p:txBody>
          <a:bodyPr/>
          <a:lstStyle/>
          <a:p>
            <a:r>
              <a:rPr lang="en-US" dirty="0" smtClean="0"/>
              <a:t>Q17. Which of the following actions has your company taken that have</a:t>
            </a:r>
          </a:p>
          <a:p>
            <a:r>
              <a:rPr lang="en-US" dirty="0" smtClean="0"/>
              <a:t>helped you to improve your management of complexity? BASE: 1400 Respondents</a:t>
            </a:r>
            <a:endParaRPr lang="en-US" dirty="0"/>
          </a:p>
        </p:txBody>
      </p:sp>
      <p:sp>
        <p:nvSpPr>
          <p:cNvPr id="8" name="Slide Number Placeholder 3"/>
          <p:cNvSpPr>
            <a:spLocks noGrp="1"/>
          </p:cNvSpPr>
          <p:nvPr>
            <p:ph type="sldNum" sz="quarter" idx="12"/>
          </p:nvPr>
        </p:nvSpPr>
        <p:spPr/>
        <p:txBody>
          <a:bodyPr/>
          <a:lstStyle/>
          <a:p>
            <a:fld id="{5CE6EA9D-60AB-42FE-A450-F74AE46E7A8B}" type="slidenum">
              <a:rPr lang="en-US"/>
              <a:pPr/>
              <a:t>13</a:t>
            </a:fld>
            <a:endParaRPr lang="en-US" dirty="0"/>
          </a:p>
        </p:txBody>
      </p:sp>
      <p:sp>
        <p:nvSpPr>
          <p:cNvPr id="77828" name="Title 1"/>
          <p:cNvSpPr>
            <a:spLocks noGrp="1"/>
          </p:cNvSpPr>
          <p:nvPr>
            <p:ph type="title" idx="4294967295"/>
          </p:nvPr>
        </p:nvSpPr>
        <p:spPr/>
        <p:txBody>
          <a:bodyPr/>
          <a:lstStyle/>
          <a:p>
            <a:r>
              <a:rPr lang="en-US" dirty="0" smtClean="0"/>
              <a:t>Improved information management is the number one action taken across all sectors </a:t>
            </a:r>
            <a:endParaRPr lang="en-US" dirty="0"/>
          </a:p>
        </p:txBody>
      </p:sp>
      <p:graphicFrame>
        <p:nvGraphicFramePr>
          <p:cNvPr id="10" name="Table 9"/>
          <p:cNvGraphicFramePr>
            <a:graphicFrameLocks noGrp="1"/>
          </p:cNvGraphicFramePr>
          <p:nvPr/>
        </p:nvGraphicFramePr>
        <p:xfrm>
          <a:off x="190469" y="1052736"/>
          <a:ext cx="8667811" cy="2467001"/>
        </p:xfrm>
        <a:graphic>
          <a:graphicData uri="http://schemas.openxmlformats.org/drawingml/2006/table">
            <a:tbl>
              <a:tblPr firstRow="1" bandRow="1">
                <a:tableStyleId>{5C22544A-7EE6-4342-B048-85BDC9FD1C3A}</a:tableStyleId>
              </a:tblPr>
              <a:tblGrid>
                <a:gridCol w="1331855"/>
                <a:gridCol w="590491"/>
                <a:gridCol w="720556"/>
                <a:gridCol w="824606"/>
                <a:gridCol w="1115626"/>
                <a:gridCol w="878256"/>
                <a:gridCol w="1084735"/>
                <a:gridCol w="1005708"/>
                <a:gridCol w="1115978"/>
              </a:tblGrid>
              <a:tr h="493850">
                <a:tc>
                  <a:txBody>
                    <a:bodyPr/>
                    <a:lstStyle/>
                    <a:p>
                      <a:pPr algn="l"/>
                      <a:r>
                        <a:rPr lang="en-GB" sz="1000" b="1" dirty="0" smtClean="0">
                          <a:latin typeface="+mn-lt"/>
                        </a:rPr>
                        <a:t>INDUSTRY</a:t>
                      </a:r>
                    </a:p>
                    <a:p>
                      <a:pPr algn="l"/>
                      <a:r>
                        <a:rPr lang="en-GB" sz="1000" b="1" dirty="0" smtClean="0">
                          <a:latin typeface="+mn-lt"/>
                        </a:rPr>
                        <a:t>SECTOR (%)</a:t>
                      </a:r>
                      <a:endParaRPr lang="en-GB" sz="1000" b="1" dirty="0">
                        <a:latin typeface="+mn-lt"/>
                      </a:endParaRPr>
                    </a:p>
                  </a:txBody>
                  <a:tcPr/>
                </a:tc>
                <a:tc>
                  <a:txBody>
                    <a:bodyPr/>
                    <a:lstStyle/>
                    <a:p>
                      <a:pPr algn="ctr"/>
                      <a:r>
                        <a:rPr lang="en-GB" sz="800" b="1" dirty="0" smtClean="0"/>
                        <a:t>Overall</a:t>
                      </a:r>
                      <a:endParaRPr lang="en-GB" sz="800" b="1" dirty="0"/>
                    </a:p>
                  </a:txBody>
                  <a:tcPr anchor="ctr">
                    <a:solidFill>
                      <a:srgbClr val="A79E7A"/>
                    </a:solidFill>
                  </a:tcPr>
                </a:tc>
                <a:tc>
                  <a:txBody>
                    <a:bodyPr/>
                    <a:lstStyle/>
                    <a:p>
                      <a:pPr algn="ctr"/>
                      <a:r>
                        <a:rPr lang="en-GB" sz="800" b="1" dirty="0" smtClean="0"/>
                        <a:t>Financial</a:t>
                      </a:r>
                      <a:r>
                        <a:rPr lang="en-GB" sz="800" b="1" baseline="0" dirty="0" smtClean="0"/>
                        <a:t> </a:t>
                      </a:r>
                    </a:p>
                    <a:p>
                      <a:pPr algn="ctr"/>
                      <a:r>
                        <a:rPr lang="en-GB" sz="800" b="1" baseline="0" dirty="0" smtClean="0"/>
                        <a:t>Services</a:t>
                      </a:r>
                      <a:endParaRPr lang="en-GB" sz="800" b="1" dirty="0"/>
                    </a:p>
                  </a:txBody>
                  <a:tcPr anchor="ctr"/>
                </a:tc>
                <a:tc>
                  <a:txBody>
                    <a:bodyPr/>
                    <a:lstStyle/>
                    <a:p>
                      <a:pPr algn="ctr"/>
                      <a:r>
                        <a:rPr lang="en-GB" sz="800" b="1" dirty="0" smtClean="0"/>
                        <a:t>Technology</a:t>
                      </a:r>
                      <a:endParaRPr lang="en-GB" sz="800" b="1" dirty="0"/>
                    </a:p>
                  </a:txBody>
                  <a:tcPr anchor="ctr"/>
                </a:tc>
                <a:tc>
                  <a:txBody>
                    <a:bodyPr/>
                    <a:lstStyle/>
                    <a:p>
                      <a:pPr algn="ctr"/>
                      <a:r>
                        <a:rPr lang="en-GB" sz="800" b="1" dirty="0" smtClean="0"/>
                        <a:t>Communications</a:t>
                      </a:r>
                      <a:r>
                        <a:rPr lang="en-GB" sz="800" b="1" baseline="0" dirty="0" smtClean="0"/>
                        <a:t> &amp; </a:t>
                      </a:r>
                    </a:p>
                    <a:p>
                      <a:pPr algn="ctr"/>
                      <a:r>
                        <a:rPr lang="en-GB" sz="800" b="1" baseline="0" dirty="0" smtClean="0"/>
                        <a:t>Media</a:t>
                      </a:r>
                      <a:endParaRPr lang="en-GB" sz="800" b="1" dirty="0"/>
                    </a:p>
                  </a:txBody>
                  <a:tcPr anchor="ctr"/>
                </a:tc>
                <a:tc>
                  <a:txBody>
                    <a:bodyPr/>
                    <a:lstStyle/>
                    <a:p>
                      <a:pPr algn="ctr"/>
                      <a:r>
                        <a:rPr lang="en-GB" sz="800" b="1" dirty="0" smtClean="0"/>
                        <a:t>Consumer</a:t>
                      </a:r>
                      <a:endParaRPr lang="en-GB" sz="800" b="1" dirty="0"/>
                    </a:p>
                  </a:txBody>
                  <a:tcPr anchor="ctr"/>
                </a:tc>
                <a:tc>
                  <a:txBody>
                    <a:bodyPr/>
                    <a:lstStyle/>
                    <a:p>
                      <a:pPr algn="ctr"/>
                      <a:r>
                        <a:rPr lang="en-GB" sz="800" b="1" dirty="0" smtClean="0"/>
                        <a:t>Chemicals &amp; </a:t>
                      </a:r>
                    </a:p>
                    <a:p>
                      <a:pPr algn="ctr"/>
                      <a:r>
                        <a:rPr lang="en-GB" sz="800" b="1" dirty="0" smtClean="0"/>
                        <a:t>Pharmaceuticals</a:t>
                      </a:r>
                      <a:endParaRPr lang="en-GB" sz="800" b="1" dirty="0"/>
                    </a:p>
                  </a:txBody>
                  <a:tcPr anchor="ctr"/>
                </a:tc>
                <a:tc>
                  <a:txBody>
                    <a:bodyPr/>
                    <a:lstStyle/>
                    <a:p>
                      <a:pPr algn="ctr"/>
                      <a:r>
                        <a:rPr lang="en-GB" sz="800" b="1" dirty="0" smtClean="0"/>
                        <a:t>Diversified </a:t>
                      </a:r>
                    </a:p>
                    <a:p>
                      <a:pPr algn="ctr"/>
                      <a:r>
                        <a:rPr lang="en-GB" sz="800" b="1" dirty="0" smtClean="0"/>
                        <a:t>Industrials</a:t>
                      </a:r>
                      <a:endParaRPr lang="en-GB" sz="800" b="1" dirty="0"/>
                    </a:p>
                  </a:txBody>
                  <a:tcPr anchor="ctr"/>
                </a:tc>
                <a:tc>
                  <a:txBody>
                    <a:bodyPr/>
                    <a:lstStyle/>
                    <a:p>
                      <a:pPr algn="ctr"/>
                      <a:r>
                        <a:rPr lang="en-GB" sz="800" b="1" dirty="0" smtClean="0"/>
                        <a:t>Energy &amp; </a:t>
                      </a:r>
                    </a:p>
                    <a:p>
                      <a:pPr algn="ctr"/>
                      <a:r>
                        <a:rPr lang="en-GB" sz="800" b="1" dirty="0" smtClean="0"/>
                        <a:t>Natural Resources</a:t>
                      </a:r>
                      <a:endParaRPr lang="en-GB" sz="800" b="1" dirty="0"/>
                    </a:p>
                  </a:txBody>
                  <a:tcPr anchor="ctr"/>
                </a:tc>
              </a:tr>
              <a:tr h="266311">
                <a:tc>
                  <a:txBody>
                    <a:bodyPr/>
                    <a:lstStyle/>
                    <a:p>
                      <a:pPr algn="l" fontAlgn="b"/>
                      <a:r>
                        <a:rPr lang="en-US" sz="800" b="1" i="0" u="none" strike="noStrike" dirty="0" smtClean="0">
                          <a:solidFill>
                            <a:srgbClr val="000000"/>
                          </a:solidFill>
                          <a:latin typeface="+mn-lt"/>
                        </a:rPr>
                        <a:t>Improved</a:t>
                      </a:r>
                      <a:r>
                        <a:rPr lang="en-US" sz="800" b="1" i="0" u="none" strike="noStrike" baseline="0" dirty="0" smtClean="0">
                          <a:solidFill>
                            <a:srgbClr val="000000"/>
                          </a:solidFill>
                          <a:latin typeface="+mn-lt"/>
                        </a:rPr>
                        <a:t> information management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84</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83</a:t>
                      </a:r>
                    </a:p>
                  </a:txBody>
                  <a:tcPr marL="9525" marR="9525" marT="9525" marB="0" anchor="ctr">
                    <a:solidFill>
                      <a:srgbClr val="92D050"/>
                    </a:solidFill>
                  </a:tcPr>
                </a:tc>
                <a:tc>
                  <a:txBody>
                    <a:bodyPr/>
                    <a:lstStyle/>
                    <a:p>
                      <a:pPr algn="ctr" fontAlgn="b"/>
                      <a:r>
                        <a:rPr lang="en-US" sz="1000" b="0" i="0" u="none" strike="noStrike" dirty="0">
                          <a:latin typeface="Arial"/>
                        </a:rPr>
                        <a:t>88</a:t>
                      </a:r>
                    </a:p>
                  </a:txBody>
                  <a:tcPr marL="9525" marR="9525" marT="9525" marB="0" anchor="ctr">
                    <a:solidFill>
                      <a:srgbClr val="92D050"/>
                    </a:solidFill>
                  </a:tcPr>
                </a:tc>
                <a:tc>
                  <a:txBody>
                    <a:bodyPr/>
                    <a:lstStyle/>
                    <a:p>
                      <a:pPr algn="ctr" fontAlgn="b"/>
                      <a:r>
                        <a:rPr lang="en-US" sz="1000" b="0" i="0" u="none" strike="noStrike" dirty="0">
                          <a:latin typeface="Arial"/>
                        </a:rPr>
                        <a:t>85</a:t>
                      </a:r>
                    </a:p>
                  </a:txBody>
                  <a:tcPr marL="9525" marR="9525" marT="9525" marB="0" anchor="ctr">
                    <a:solidFill>
                      <a:srgbClr val="92D050"/>
                    </a:solidFill>
                  </a:tcPr>
                </a:tc>
                <a:tc>
                  <a:txBody>
                    <a:bodyPr/>
                    <a:lstStyle/>
                    <a:p>
                      <a:pPr algn="ctr" fontAlgn="b"/>
                      <a:r>
                        <a:rPr lang="en-US" sz="1000" b="0" i="0" u="none" strike="noStrike" dirty="0">
                          <a:latin typeface="Arial"/>
                        </a:rPr>
                        <a:t>83</a:t>
                      </a:r>
                    </a:p>
                  </a:txBody>
                  <a:tcPr marL="9525" marR="9525" marT="9525" marB="0" anchor="ctr">
                    <a:solidFill>
                      <a:srgbClr val="92D050"/>
                    </a:solidFill>
                  </a:tcPr>
                </a:tc>
                <a:tc>
                  <a:txBody>
                    <a:bodyPr/>
                    <a:lstStyle/>
                    <a:p>
                      <a:pPr algn="ctr" fontAlgn="b"/>
                      <a:r>
                        <a:rPr lang="en-US" sz="1000" b="0" i="0" u="none" strike="noStrike" dirty="0">
                          <a:latin typeface="Arial"/>
                        </a:rPr>
                        <a:t>81</a:t>
                      </a:r>
                    </a:p>
                  </a:txBody>
                  <a:tcPr marL="9525" marR="9525" marT="9525" marB="0" anchor="ctr">
                    <a:solidFill>
                      <a:srgbClr val="92D050"/>
                    </a:solidFill>
                  </a:tcPr>
                </a:tc>
                <a:tc>
                  <a:txBody>
                    <a:bodyPr/>
                    <a:lstStyle/>
                    <a:p>
                      <a:pPr algn="ctr" fontAlgn="b"/>
                      <a:r>
                        <a:rPr lang="en-US" sz="1000" b="0" i="0" u="none" strike="noStrike" dirty="0">
                          <a:latin typeface="Arial"/>
                        </a:rPr>
                        <a:t>82</a:t>
                      </a:r>
                    </a:p>
                  </a:txBody>
                  <a:tcPr marL="9525" marR="9525" marT="9525" marB="0" anchor="ctr">
                    <a:solidFill>
                      <a:srgbClr val="92D050"/>
                    </a:solidFill>
                  </a:tcPr>
                </a:tc>
                <a:tc>
                  <a:txBody>
                    <a:bodyPr/>
                    <a:lstStyle/>
                    <a:p>
                      <a:pPr algn="ctr" fontAlgn="b"/>
                      <a:r>
                        <a:rPr lang="en-US" sz="1000" b="0" i="0" u="none" strike="noStrike" dirty="0">
                          <a:latin typeface="Arial"/>
                        </a:rPr>
                        <a:t>82</a:t>
                      </a:r>
                    </a:p>
                  </a:txBody>
                  <a:tcPr marL="9525" marR="9525" marT="9525" marB="0" anchor="ctr">
                    <a:solidFill>
                      <a:srgbClr val="92D050"/>
                    </a:solidFill>
                  </a:tcPr>
                </a:tc>
              </a:tr>
              <a:tr h="266311">
                <a:tc>
                  <a:txBody>
                    <a:bodyPr/>
                    <a:lstStyle/>
                    <a:p>
                      <a:pPr algn="l" fontAlgn="b"/>
                      <a:r>
                        <a:rPr lang="en-US" sz="800" b="1" i="0" u="none" strike="noStrike" dirty="0" smtClean="0">
                          <a:solidFill>
                            <a:srgbClr val="000000"/>
                          </a:solidFill>
                          <a:latin typeface="+mn-lt"/>
                        </a:rPr>
                        <a:t>Reorganized</a:t>
                      </a:r>
                      <a:r>
                        <a:rPr lang="en-US" sz="800" b="1" i="0" u="none" strike="noStrike" baseline="0" dirty="0" smtClean="0">
                          <a:solidFill>
                            <a:srgbClr val="000000"/>
                          </a:solidFill>
                          <a:latin typeface="+mn-lt"/>
                        </a:rPr>
                        <a:t> all or part of your business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70</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69</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67</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r>
              <a:tr h="266311">
                <a:tc>
                  <a:txBody>
                    <a:bodyPr/>
                    <a:lstStyle/>
                    <a:p>
                      <a:pPr algn="l" fontAlgn="b"/>
                      <a:r>
                        <a:rPr lang="en-US" sz="800" b="1" i="0" u="none" strike="noStrike" dirty="0" smtClean="0">
                          <a:solidFill>
                            <a:srgbClr val="000000"/>
                          </a:solidFill>
                          <a:latin typeface="+mn-lt"/>
                        </a:rPr>
                        <a:t>Significantly</a:t>
                      </a:r>
                      <a:r>
                        <a:rPr lang="en-US" sz="800" b="1" i="0" u="none" strike="noStrike" baseline="0" dirty="0" smtClean="0">
                          <a:solidFill>
                            <a:srgbClr val="000000"/>
                          </a:solidFill>
                          <a:latin typeface="+mn-lt"/>
                        </a:rPr>
                        <a:t> changed approach to human resources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53</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51</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r>
              <a:tr h="266311">
                <a:tc>
                  <a:txBody>
                    <a:bodyPr/>
                    <a:lstStyle/>
                    <a:p>
                      <a:pPr algn="l" fontAlgn="b"/>
                      <a:r>
                        <a:rPr lang="en-US" sz="800" b="1" i="0" u="none" strike="noStrike" dirty="0" smtClean="0">
                          <a:solidFill>
                            <a:srgbClr val="000000"/>
                          </a:solidFill>
                          <a:latin typeface="+mn-lt"/>
                        </a:rPr>
                        <a:t>Invested in new countries or geographies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49</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45</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r>
              <a:tr h="266311">
                <a:tc>
                  <a:txBody>
                    <a:bodyPr/>
                    <a:lstStyle/>
                    <a:p>
                      <a:pPr algn="l" fontAlgn="b"/>
                      <a:r>
                        <a:rPr lang="en-US" sz="800" b="1" i="0" u="none" strike="noStrike" dirty="0" smtClean="0">
                          <a:solidFill>
                            <a:srgbClr val="000000"/>
                          </a:solidFill>
                          <a:latin typeface="+mn-lt"/>
                        </a:rPr>
                        <a:t>Influenced</a:t>
                      </a:r>
                      <a:r>
                        <a:rPr lang="en-US" sz="800" b="1" i="0" u="none" strike="noStrike" baseline="0" dirty="0" smtClean="0">
                          <a:solidFill>
                            <a:srgbClr val="000000"/>
                          </a:solidFill>
                          <a:latin typeface="+mn-lt"/>
                        </a:rPr>
                        <a:t> regulation or public policy</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100" b="0" i="0" u="none" strike="noStrike" dirty="0" smtClean="0">
                          <a:solidFill>
                            <a:srgbClr val="000000"/>
                          </a:solidFill>
                          <a:latin typeface="Arial" pitchFamily="34" charset="0"/>
                        </a:rPr>
                        <a:t>46</a:t>
                      </a:r>
                      <a:endParaRPr lang="en-US" sz="1100" b="0" i="0" u="none" strike="noStrike" dirty="0">
                        <a:solidFill>
                          <a:srgbClr val="000000"/>
                        </a:solidFill>
                        <a:latin typeface="Arial" pitchFamily="34" charset="0"/>
                      </a:endParaRPr>
                    </a:p>
                  </a:txBody>
                  <a:tcPr marL="9525" marR="9525" marT="9525" marB="0" anchor="ctr">
                    <a:solidFill>
                      <a:srgbClr val="A79E7A"/>
                    </a:solidFill>
                  </a:tcP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43</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53</a:t>
                      </a:r>
                    </a:p>
                  </a:txBody>
                  <a:tcPr marL="9525" marR="9525" marT="9525" marB="0" anchor="ctr"/>
                </a:tc>
              </a:tr>
              <a:tr h="266311">
                <a:tc>
                  <a:txBody>
                    <a:bodyPr/>
                    <a:lstStyle/>
                    <a:p>
                      <a:pPr algn="l" fontAlgn="b"/>
                      <a:r>
                        <a:rPr lang="en-US" sz="800" b="1" i="0" u="none" strike="noStrike" dirty="0" smtClean="0">
                          <a:solidFill>
                            <a:srgbClr val="000000"/>
                          </a:solidFill>
                          <a:latin typeface="+mn-lt"/>
                        </a:rPr>
                        <a:t>Did</a:t>
                      </a:r>
                      <a:r>
                        <a:rPr lang="en-US" sz="800" b="1" i="0" u="none" strike="noStrike" baseline="0" dirty="0" smtClean="0">
                          <a:solidFill>
                            <a:srgbClr val="000000"/>
                          </a:solidFill>
                          <a:latin typeface="+mn-lt"/>
                        </a:rPr>
                        <a:t> mergers or acquisitions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45</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41</a:t>
                      </a:r>
                    </a:p>
                  </a:txBody>
                  <a:tcPr marL="9525" marR="9525" marT="9525" marB="0" anchor="ctr"/>
                </a:tc>
                <a:tc>
                  <a:txBody>
                    <a:bodyPr/>
                    <a:lstStyle/>
                    <a:p>
                      <a:pPr algn="ctr" fontAlgn="b"/>
                      <a:r>
                        <a:rPr lang="en-US" sz="1000" b="0" i="0" u="none" strike="noStrike" dirty="0">
                          <a:latin typeface="Arial"/>
                        </a:rPr>
                        <a:t>51</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43</a:t>
                      </a:r>
                    </a:p>
                  </a:txBody>
                  <a:tcPr marL="9525" marR="9525" marT="9525" marB="0" anchor="ctr"/>
                </a:tc>
              </a:tr>
              <a:tr h="266311">
                <a:tc>
                  <a:txBody>
                    <a:bodyPr/>
                    <a:lstStyle/>
                    <a:p>
                      <a:pPr algn="l" fontAlgn="b"/>
                      <a:r>
                        <a:rPr lang="en-US" sz="800" b="1" i="0" u="none" strike="noStrike" dirty="0" smtClean="0">
                          <a:solidFill>
                            <a:srgbClr val="000000"/>
                          </a:solidFill>
                          <a:latin typeface="+mn-lt"/>
                        </a:rPr>
                        <a:t>Outsourced</a:t>
                      </a:r>
                      <a:r>
                        <a:rPr lang="en-US" sz="800" b="1" i="0" u="none" strike="noStrike" baseline="0" dirty="0" smtClean="0">
                          <a:solidFill>
                            <a:srgbClr val="000000"/>
                          </a:solidFill>
                          <a:latin typeface="+mn-lt"/>
                        </a:rPr>
                        <a:t> functions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42</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49</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39</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39</a:t>
                      </a:r>
                    </a:p>
                  </a:txBody>
                  <a:tcPr marL="9525" marR="9525" marT="9525" marB="0" anchor="ctr"/>
                </a:tc>
              </a:tr>
            </a:tbl>
          </a:graphicData>
        </a:graphic>
      </p:graphicFrame>
      <p:graphicFrame>
        <p:nvGraphicFramePr>
          <p:cNvPr id="12" name="Table 11"/>
          <p:cNvGraphicFramePr>
            <a:graphicFrameLocks noGrp="1"/>
          </p:cNvGraphicFramePr>
          <p:nvPr/>
        </p:nvGraphicFramePr>
        <p:xfrm>
          <a:off x="179512" y="3717032"/>
          <a:ext cx="8682365" cy="2412817"/>
        </p:xfrm>
        <a:graphic>
          <a:graphicData uri="http://schemas.openxmlformats.org/drawingml/2006/table">
            <a:tbl>
              <a:tblPr firstRow="1" bandRow="1">
                <a:tableStyleId>{5C22544A-7EE6-4342-B048-85BDC9FD1C3A}</a:tableStyleId>
              </a:tblPr>
              <a:tblGrid>
                <a:gridCol w="2304256"/>
                <a:gridCol w="559118"/>
                <a:gridCol w="953050"/>
                <a:gridCol w="1224136"/>
                <a:gridCol w="936104"/>
                <a:gridCol w="728980"/>
                <a:gridCol w="1017905"/>
                <a:gridCol w="958816"/>
              </a:tblGrid>
              <a:tr h="358904">
                <a:tc>
                  <a:txBody>
                    <a:bodyPr/>
                    <a:lstStyle/>
                    <a:p>
                      <a:r>
                        <a:rPr lang="en-GB" sz="1000" b="1" dirty="0" smtClean="0"/>
                        <a:t>COMPLEXITY</a:t>
                      </a:r>
                      <a:r>
                        <a:rPr lang="en-GB" sz="1000" b="1" baseline="0" dirty="0" smtClean="0"/>
                        <a:t> INCREASE/ DECREASE OVER THE PAST 2 YEARS </a:t>
                      </a:r>
                      <a:r>
                        <a:rPr lang="en-GB" sz="1000" b="1" dirty="0" smtClean="0"/>
                        <a:t>(%)</a:t>
                      </a:r>
                      <a:endParaRPr lang="en-GB" sz="1000" b="1" dirty="0"/>
                    </a:p>
                  </a:txBody>
                  <a:tcPr/>
                </a:tc>
                <a:tc>
                  <a:txBody>
                    <a:bodyPr/>
                    <a:lstStyle/>
                    <a:p>
                      <a:pPr algn="ctr"/>
                      <a:r>
                        <a:rPr lang="en-US" sz="800" dirty="0" smtClean="0"/>
                        <a:t>Overall</a:t>
                      </a:r>
                      <a:endParaRPr lang="en-US" sz="800" dirty="0"/>
                    </a:p>
                  </a:txBody>
                  <a:tcPr anchor="ctr">
                    <a:solidFill>
                      <a:srgbClr val="A79E7A"/>
                    </a:solidFill>
                  </a:tcPr>
                </a:tc>
                <a:tc>
                  <a:txBody>
                    <a:bodyPr/>
                    <a:lstStyle/>
                    <a:p>
                      <a:pPr algn="ctr"/>
                      <a:r>
                        <a:rPr lang="en-US" sz="800" dirty="0" smtClean="0"/>
                        <a:t>Increased</a:t>
                      </a:r>
                      <a:r>
                        <a:rPr lang="en-US" sz="800" baseline="0" dirty="0" smtClean="0"/>
                        <a:t> very significantly</a:t>
                      </a:r>
                      <a:endParaRPr lang="en-US" sz="800" dirty="0"/>
                    </a:p>
                  </a:txBody>
                  <a:tcPr anchor="ctr"/>
                </a:tc>
                <a:tc>
                  <a:txBody>
                    <a:bodyPr/>
                    <a:lstStyle/>
                    <a:p>
                      <a:pPr algn="ctr"/>
                      <a:r>
                        <a:rPr lang="en-US" sz="800" dirty="0" smtClean="0"/>
                        <a:t>Increased somewhat significantly</a:t>
                      </a:r>
                      <a:endParaRPr lang="en-US" sz="800" dirty="0"/>
                    </a:p>
                  </a:txBody>
                  <a:tcPr anchor="ctr"/>
                </a:tc>
                <a:tc>
                  <a:txBody>
                    <a:bodyPr/>
                    <a:lstStyle/>
                    <a:p>
                      <a:pPr algn="ctr"/>
                      <a:r>
                        <a:rPr lang="en-US" sz="800" dirty="0" smtClean="0"/>
                        <a:t>Increased minimally</a:t>
                      </a:r>
                      <a:endParaRPr lang="en-US" sz="800" dirty="0"/>
                    </a:p>
                  </a:txBody>
                  <a:tcPr anchor="ctr"/>
                </a:tc>
                <a:tc>
                  <a:txBody>
                    <a:bodyPr/>
                    <a:lstStyle/>
                    <a:p>
                      <a:pPr algn="ctr"/>
                      <a:r>
                        <a:rPr lang="en-US" sz="800" dirty="0" smtClean="0"/>
                        <a:t>Decreased</a:t>
                      </a:r>
                      <a:endParaRPr lang="en-US" sz="800" dirty="0"/>
                    </a:p>
                  </a:txBody>
                  <a:tcPr anchor="ctr"/>
                </a:tc>
                <a:tc>
                  <a:txBody>
                    <a:bodyPr/>
                    <a:lstStyle/>
                    <a:p>
                      <a:pPr algn="ctr"/>
                      <a:r>
                        <a:rPr lang="en-US" sz="800" dirty="0" smtClean="0"/>
                        <a:t>Stayed the</a:t>
                      </a:r>
                      <a:r>
                        <a:rPr lang="en-US" sz="800" baseline="0" dirty="0" smtClean="0"/>
                        <a:t> same</a:t>
                      </a:r>
                      <a:endParaRPr lang="en-US" sz="800" dirty="0"/>
                    </a:p>
                  </a:txBody>
                  <a:tcPr anchor="ctr"/>
                </a:tc>
                <a:tc>
                  <a:txBody>
                    <a:bodyPr/>
                    <a:lstStyle/>
                    <a:p>
                      <a:pPr algn="ctr"/>
                      <a:r>
                        <a:rPr lang="en-US" sz="800" dirty="0" smtClean="0"/>
                        <a:t>Don’t know /Can’t say</a:t>
                      </a:r>
                      <a:endParaRPr lang="en-US" sz="800" dirty="0"/>
                    </a:p>
                  </a:txBody>
                  <a:tcPr anchor="ctr"/>
                </a:tc>
              </a:tr>
              <a:tr h="266311">
                <a:tc>
                  <a:txBody>
                    <a:bodyPr/>
                    <a:lstStyle/>
                    <a:p>
                      <a:pPr algn="l" fontAlgn="b"/>
                      <a:r>
                        <a:rPr lang="en-US" sz="800" b="1" i="0" u="none" strike="noStrike" dirty="0" smtClean="0">
                          <a:solidFill>
                            <a:srgbClr val="000000"/>
                          </a:solidFill>
                          <a:latin typeface="+mn-lt"/>
                        </a:rPr>
                        <a:t>Improved</a:t>
                      </a:r>
                      <a:r>
                        <a:rPr lang="en-US" sz="800" b="1" i="0" u="none" strike="noStrike" baseline="0" dirty="0" smtClean="0">
                          <a:solidFill>
                            <a:srgbClr val="000000"/>
                          </a:solidFill>
                          <a:latin typeface="+mn-lt"/>
                        </a:rPr>
                        <a:t> information management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84</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90</a:t>
                      </a:r>
                    </a:p>
                  </a:txBody>
                  <a:tcPr marL="9525" marR="9525" marT="9525" marB="0" anchor="ctr"/>
                </a:tc>
                <a:tc>
                  <a:txBody>
                    <a:bodyPr/>
                    <a:lstStyle/>
                    <a:p>
                      <a:pPr algn="ctr" fontAlgn="b"/>
                      <a:r>
                        <a:rPr lang="en-US" sz="1000" b="0" i="0" u="none" strike="noStrike" dirty="0">
                          <a:latin typeface="Arial"/>
                        </a:rPr>
                        <a:t>83</a:t>
                      </a:r>
                    </a:p>
                  </a:txBody>
                  <a:tcPr marL="9525" marR="9525" marT="9525" marB="0" anchor="ctr"/>
                </a:tc>
                <a:tc>
                  <a:txBody>
                    <a:bodyPr/>
                    <a:lstStyle/>
                    <a:p>
                      <a:pPr algn="ctr" fontAlgn="b"/>
                      <a:r>
                        <a:rPr lang="en-US" sz="1000" b="0" i="0" u="none" strike="noStrike" dirty="0">
                          <a:latin typeface="Arial"/>
                        </a:rPr>
                        <a:t>91</a:t>
                      </a:r>
                    </a:p>
                  </a:txBody>
                  <a:tcPr marL="9525" marR="9525" marT="9525" marB="0" anchor="ctr"/>
                </a:tc>
                <a:tc>
                  <a:txBody>
                    <a:bodyPr/>
                    <a:lstStyle/>
                    <a:p>
                      <a:pPr algn="ctr" fontAlgn="b"/>
                      <a:r>
                        <a:rPr lang="en-US" sz="1000" b="0" i="0" u="none" strike="noStrike" dirty="0">
                          <a:latin typeface="Arial"/>
                        </a:rPr>
                        <a:t>85</a:t>
                      </a:r>
                    </a:p>
                  </a:txBody>
                  <a:tcPr marL="9525" marR="9525" marT="9525" marB="0" anchor="ctr"/>
                </a:tc>
                <a:tc>
                  <a:txBody>
                    <a:bodyPr/>
                    <a:lstStyle/>
                    <a:p>
                      <a:pPr algn="ctr" fontAlgn="b"/>
                      <a:r>
                        <a:rPr lang="en-US" sz="1000" b="0" i="0" u="none" strike="noStrike" dirty="0">
                          <a:latin typeface="Arial"/>
                        </a:rPr>
                        <a:t>75</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r>
              <a:tr h="266311">
                <a:tc>
                  <a:txBody>
                    <a:bodyPr/>
                    <a:lstStyle/>
                    <a:p>
                      <a:pPr algn="l" fontAlgn="b"/>
                      <a:r>
                        <a:rPr lang="en-US" sz="800" b="1" i="0" u="none" strike="noStrike" dirty="0" smtClean="0">
                          <a:solidFill>
                            <a:srgbClr val="000000"/>
                          </a:solidFill>
                          <a:latin typeface="+mn-lt"/>
                        </a:rPr>
                        <a:t>Reorganized</a:t>
                      </a:r>
                      <a:r>
                        <a:rPr lang="en-US" sz="800" b="1" i="0" u="none" strike="noStrike" baseline="0" dirty="0" smtClean="0">
                          <a:solidFill>
                            <a:srgbClr val="000000"/>
                          </a:solidFill>
                          <a:latin typeface="+mn-lt"/>
                        </a:rPr>
                        <a:t> all or part of your business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70</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81</a:t>
                      </a:r>
                    </a:p>
                  </a:txBody>
                  <a:tcPr marL="9525" marR="9525" marT="9525" marB="0" anchor="ctr"/>
                </a:tc>
                <a:tc>
                  <a:txBody>
                    <a:bodyPr/>
                    <a:lstStyle/>
                    <a:p>
                      <a:pPr algn="ctr" fontAlgn="b"/>
                      <a:r>
                        <a:rPr lang="en-US" sz="1000" b="0" i="0" u="none" strike="noStrike" dirty="0">
                          <a:latin typeface="Arial"/>
                        </a:rPr>
                        <a:t>69</a:t>
                      </a:r>
                    </a:p>
                  </a:txBody>
                  <a:tcPr marL="9525" marR="9525" marT="9525" marB="0" anchor="ct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81</a:t>
                      </a:r>
                    </a:p>
                  </a:txBody>
                  <a:tcPr marL="9525" marR="9525" marT="9525" marB="0" anchor="ctr"/>
                </a:tc>
                <a:tc>
                  <a:txBody>
                    <a:bodyPr/>
                    <a:lstStyle/>
                    <a:p>
                      <a:pPr algn="ctr" fontAlgn="b"/>
                      <a:r>
                        <a:rPr lang="en-US" sz="1000" b="0" i="0" u="none" strike="noStrike" dirty="0">
                          <a:latin typeface="Arial"/>
                        </a:rPr>
                        <a:t>61</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r>
              <a:tr h="266311">
                <a:tc>
                  <a:txBody>
                    <a:bodyPr/>
                    <a:lstStyle/>
                    <a:p>
                      <a:pPr algn="l" fontAlgn="b"/>
                      <a:r>
                        <a:rPr lang="en-US" sz="800" b="1" i="0" u="none" strike="noStrike" dirty="0" smtClean="0">
                          <a:solidFill>
                            <a:srgbClr val="000000"/>
                          </a:solidFill>
                          <a:latin typeface="+mn-lt"/>
                        </a:rPr>
                        <a:t>Significantly</a:t>
                      </a:r>
                      <a:r>
                        <a:rPr lang="en-US" sz="800" b="1" i="0" u="none" strike="noStrike" baseline="0" dirty="0" smtClean="0">
                          <a:solidFill>
                            <a:srgbClr val="000000"/>
                          </a:solidFill>
                          <a:latin typeface="+mn-lt"/>
                        </a:rPr>
                        <a:t> changed approach to human resources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53</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r>
              <a:tr h="266311">
                <a:tc>
                  <a:txBody>
                    <a:bodyPr/>
                    <a:lstStyle/>
                    <a:p>
                      <a:pPr algn="l" fontAlgn="b"/>
                      <a:r>
                        <a:rPr lang="en-US" sz="800" b="1" i="0" u="none" strike="noStrike" dirty="0" smtClean="0">
                          <a:solidFill>
                            <a:srgbClr val="000000"/>
                          </a:solidFill>
                          <a:latin typeface="+mn-lt"/>
                        </a:rPr>
                        <a:t>Invested in new countries or geographies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49</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51</a:t>
                      </a:r>
                    </a:p>
                  </a:txBody>
                  <a:tcPr marL="9525" marR="9525" marT="9525" marB="0" anchor="ctr"/>
                </a:tc>
                <a:tc>
                  <a:txBody>
                    <a:bodyPr/>
                    <a:lstStyle/>
                    <a:p>
                      <a:pPr algn="ctr" fontAlgn="b"/>
                      <a:r>
                        <a:rPr lang="en-US" sz="1000" b="0" i="0" u="none" strike="noStrike" dirty="0">
                          <a:latin typeface="Arial"/>
                        </a:rPr>
                        <a:t>49</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53</a:t>
                      </a:r>
                    </a:p>
                  </a:txBody>
                  <a:tcPr marL="9525" marR="9525" marT="9525" marB="0" anchor="ctr"/>
                </a:tc>
              </a:tr>
              <a:tr h="266311">
                <a:tc>
                  <a:txBody>
                    <a:bodyPr/>
                    <a:lstStyle/>
                    <a:p>
                      <a:pPr algn="l" fontAlgn="b"/>
                      <a:r>
                        <a:rPr lang="en-US" sz="800" b="1" i="0" u="none" strike="noStrike" dirty="0" smtClean="0">
                          <a:solidFill>
                            <a:srgbClr val="000000"/>
                          </a:solidFill>
                          <a:latin typeface="+mn-lt"/>
                        </a:rPr>
                        <a:t>Influenced</a:t>
                      </a:r>
                      <a:r>
                        <a:rPr lang="en-US" sz="800" b="1" i="0" u="none" strike="noStrike" baseline="0" dirty="0" smtClean="0">
                          <a:solidFill>
                            <a:srgbClr val="000000"/>
                          </a:solidFill>
                          <a:latin typeface="+mn-lt"/>
                        </a:rPr>
                        <a:t> regulation or public policy</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100" b="0" i="0" u="none" strike="noStrike" dirty="0" smtClean="0">
                          <a:solidFill>
                            <a:srgbClr val="000000"/>
                          </a:solidFill>
                          <a:latin typeface="Arial" pitchFamily="34" charset="0"/>
                        </a:rPr>
                        <a:t>46</a:t>
                      </a:r>
                      <a:endParaRPr lang="en-US" sz="1100" b="0" i="0" u="none" strike="noStrike" dirty="0">
                        <a:solidFill>
                          <a:srgbClr val="000000"/>
                        </a:solidFill>
                        <a:latin typeface="Arial" pitchFamily="34" charset="0"/>
                      </a:endParaRPr>
                    </a:p>
                  </a:txBody>
                  <a:tcPr marL="9525" marR="9525" marT="9525" marB="0" anchor="ctr">
                    <a:solidFill>
                      <a:srgbClr val="A79E7A"/>
                    </a:solidFill>
                  </a:tcP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41</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41</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r>
              <a:tr h="266311">
                <a:tc>
                  <a:txBody>
                    <a:bodyPr/>
                    <a:lstStyle/>
                    <a:p>
                      <a:pPr algn="l" fontAlgn="b"/>
                      <a:r>
                        <a:rPr lang="en-US" sz="800" b="1" i="0" u="none" strike="noStrike" dirty="0" smtClean="0">
                          <a:solidFill>
                            <a:srgbClr val="000000"/>
                          </a:solidFill>
                          <a:latin typeface="+mn-lt"/>
                        </a:rPr>
                        <a:t>Did</a:t>
                      </a:r>
                      <a:r>
                        <a:rPr lang="en-US" sz="800" b="1" i="0" u="none" strike="noStrike" baseline="0" dirty="0" smtClean="0">
                          <a:solidFill>
                            <a:srgbClr val="000000"/>
                          </a:solidFill>
                          <a:latin typeface="+mn-lt"/>
                        </a:rPr>
                        <a:t> mergers or acquisitions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45</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45</a:t>
                      </a:r>
                    </a:p>
                  </a:txBody>
                  <a:tcPr marL="9525" marR="9525" marT="9525" marB="0" anchor="ctr"/>
                </a:tc>
                <a:tc>
                  <a:txBody>
                    <a:bodyPr/>
                    <a:lstStyle/>
                    <a:p>
                      <a:pPr algn="ctr" fontAlgn="b"/>
                      <a:r>
                        <a:rPr lang="en-US" sz="1000" b="0" i="0" u="none" strike="noStrike" dirty="0">
                          <a:latin typeface="Arial"/>
                        </a:rPr>
                        <a:t>45</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r>
              <a:tr h="266311">
                <a:tc>
                  <a:txBody>
                    <a:bodyPr/>
                    <a:lstStyle/>
                    <a:p>
                      <a:pPr algn="l" fontAlgn="b"/>
                      <a:r>
                        <a:rPr lang="en-US" sz="800" b="1" i="0" u="none" strike="noStrike" dirty="0" smtClean="0">
                          <a:solidFill>
                            <a:srgbClr val="000000"/>
                          </a:solidFill>
                          <a:latin typeface="+mn-lt"/>
                        </a:rPr>
                        <a:t>Outsourced</a:t>
                      </a:r>
                      <a:r>
                        <a:rPr lang="en-US" sz="800" b="1" i="0" u="none" strike="noStrike" baseline="0" dirty="0" smtClean="0">
                          <a:solidFill>
                            <a:srgbClr val="000000"/>
                          </a:solidFill>
                          <a:latin typeface="+mn-lt"/>
                        </a:rPr>
                        <a:t> functions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smtClean="0">
                          <a:latin typeface="Arial"/>
                        </a:rPr>
                        <a:t>42</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b="0" i="0" u="none" strike="noStrike" dirty="0">
                          <a:latin typeface="Arial"/>
                        </a:rPr>
                        <a:t>49</a:t>
                      </a:r>
                    </a:p>
                  </a:txBody>
                  <a:tcPr marL="9525" marR="9525" marT="9525" marB="0" anchor="ctr"/>
                </a:tc>
                <a:tc>
                  <a:txBody>
                    <a:bodyPr/>
                    <a:lstStyle/>
                    <a:p>
                      <a:pPr algn="ctr" fontAlgn="b"/>
                      <a:r>
                        <a:rPr lang="en-US" sz="1000" b="0" i="0" u="none" strike="noStrike" dirty="0">
                          <a:latin typeface="Arial"/>
                        </a:rPr>
                        <a:t>41</a:t>
                      </a:r>
                    </a:p>
                  </a:txBody>
                  <a:tcPr marL="9525" marR="9525" marT="9525" marB="0" anchor="ctr"/>
                </a:tc>
                <a:tc>
                  <a:txBody>
                    <a:bodyPr/>
                    <a:lstStyle/>
                    <a:p>
                      <a:pPr algn="ctr" fontAlgn="b"/>
                      <a:r>
                        <a:rPr lang="en-US" sz="1000" b="0" i="0" u="none" strike="noStrike" dirty="0">
                          <a:latin typeface="Arial"/>
                        </a:rPr>
                        <a:t>39</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7" name="Footer Placeholder 2"/>
          <p:cNvSpPr>
            <a:spLocks noGrp="1"/>
          </p:cNvSpPr>
          <p:nvPr>
            <p:ph type="ftr" sz="quarter" idx="11"/>
          </p:nvPr>
        </p:nvSpPr>
        <p:spPr>
          <a:xfrm>
            <a:off x="428596" y="6386513"/>
            <a:ext cx="7383493" cy="257197"/>
          </a:xfrm>
        </p:spPr>
        <p:txBody>
          <a:bodyPr/>
          <a:lstStyle/>
          <a:p>
            <a:r>
              <a:rPr lang="en-US" sz="800" dirty="0" smtClean="0"/>
              <a:t>Q20. Do you believe your company will take different or additional</a:t>
            </a:r>
          </a:p>
          <a:p>
            <a:r>
              <a:rPr lang="en-US" sz="800" dirty="0" smtClean="0"/>
              <a:t>actions to address complexity over the next two years?</a:t>
            </a:r>
          </a:p>
          <a:p>
            <a:r>
              <a:rPr lang="en-US" sz="800" dirty="0" smtClean="0"/>
              <a:t>Q21. Which of the following actions do you believe your company will take to address complexity over the next two years?  BASE: 1400 Respondents</a:t>
            </a:r>
            <a:endParaRPr lang="en-US" sz="800" dirty="0"/>
          </a:p>
        </p:txBody>
      </p:sp>
      <p:sp>
        <p:nvSpPr>
          <p:cNvPr id="8" name="Slide Number Placeholder 3"/>
          <p:cNvSpPr>
            <a:spLocks noGrp="1"/>
          </p:cNvSpPr>
          <p:nvPr>
            <p:ph type="sldNum" sz="quarter" idx="12"/>
          </p:nvPr>
        </p:nvSpPr>
        <p:spPr/>
        <p:txBody>
          <a:bodyPr/>
          <a:lstStyle/>
          <a:p>
            <a:fld id="{5CE6EA9D-60AB-42FE-A450-F74AE46E7A8B}" type="slidenum">
              <a:rPr lang="en-US"/>
              <a:pPr/>
              <a:t>14</a:t>
            </a:fld>
            <a:endParaRPr lang="en-US" dirty="0"/>
          </a:p>
        </p:txBody>
      </p:sp>
      <p:sp>
        <p:nvSpPr>
          <p:cNvPr id="77828" name="Title 1"/>
          <p:cNvSpPr>
            <a:spLocks noGrp="1"/>
          </p:cNvSpPr>
          <p:nvPr>
            <p:ph type="title" idx="4294967295"/>
          </p:nvPr>
        </p:nvSpPr>
        <p:spPr/>
        <p:txBody>
          <a:bodyPr/>
          <a:lstStyle/>
          <a:p>
            <a:r>
              <a:rPr lang="en-US" dirty="0" smtClean="0"/>
              <a:t>59% to take different or additional actions to address complexity</a:t>
            </a:r>
            <a:br>
              <a:rPr lang="en-US" dirty="0" smtClean="0"/>
            </a:br>
            <a:r>
              <a:rPr lang="en-US" dirty="0" smtClean="0"/>
              <a:t>Improving information management (73%) and reorganizing all or part of your business (59%) the most important future actions</a:t>
            </a:r>
            <a:endParaRPr lang="en-US" dirty="0"/>
          </a:p>
        </p:txBody>
      </p:sp>
      <p:graphicFrame>
        <p:nvGraphicFramePr>
          <p:cNvPr id="10" name="Chart 9"/>
          <p:cNvGraphicFramePr/>
          <p:nvPr/>
        </p:nvGraphicFramePr>
        <p:xfrm>
          <a:off x="0" y="1412776"/>
          <a:ext cx="4176464" cy="46085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3923928" y="1124744"/>
          <a:ext cx="4934352" cy="494746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15</a:t>
            </a:fld>
            <a:endParaRPr lang="en-US" dirty="0"/>
          </a:p>
        </p:txBody>
      </p:sp>
      <p:sp>
        <p:nvSpPr>
          <p:cNvPr id="521" name="Rectangle 3"/>
          <p:cNvSpPr txBox="1">
            <a:spLocks noChangeArrowheads="1"/>
          </p:cNvSpPr>
          <p:nvPr/>
        </p:nvSpPr>
        <p:spPr bwMode="auto">
          <a:xfrm>
            <a:off x="142844" y="142852"/>
            <a:ext cx="8677628"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kumimoji="0" lang="en-GB" sz="1800" b="1" i="0" u="none" strike="noStrike" kern="0" cap="none" spc="0" normalizeH="0" baseline="0" noProof="0" dirty="0" smtClean="0">
                <a:ln>
                  <a:noFill/>
                </a:ln>
                <a:solidFill>
                  <a:schemeClr val="bg1"/>
                </a:solidFill>
                <a:effectLst/>
                <a:uLnTx/>
                <a:uFillTx/>
                <a:latin typeface="+mj-lt"/>
                <a:ea typeface="+mj-ea"/>
                <a:cs typeface="+mj-cs"/>
              </a:rPr>
              <a:t>Developing economies </a:t>
            </a:r>
            <a:r>
              <a:rPr lang="en-GB" b="1" kern="0" dirty="0" smtClean="0">
                <a:solidFill>
                  <a:schemeClr val="bg1"/>
                </a:solidFill>
                <a:latin typeface="+mj-lt"/>
                <a:ea typeface="+mj-ea"/>
                <a:cs typeface="+mj-cs"/>
              </a:rPr>
              <a:t>experienced</a:t>
            </a:r>
            <a:r>
              <a:rPr kumimoji="0" lang="en-GB" sz="1800" b="1" i="0" u="none" strike="noStrike" kern="0" cap="none" spc="0" normalizeH="0" noProof="0" dirty="0" smtClean="0">
                <a:ln>
                  <a:noFill/>
                </a:ln>
                <a:solidFill>
                  <a:schemeClr val="bg1"/>
                </a:solidFill>
                <a:effectLst/>
                <a:uLnTx/>
                <a:uFillTx/>
                <a:latin typeface="+mj-lt"/>
                <a:ea typeface="+mj-ea"/>
                <a:cs typeface="+mj-cs"/>
              </a:rPr>
              <a:t> greater complexity in the last two years</a:t>
            </a: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a:p>
            <a:pPr marL="0" marR="0" lvl="0" indent="0" algn="l" defTabSz="914400" rtl="0" eaLnBrk="1" fontAlgn="base" latinLnBrk="0" hangingPunct="1">
              <a:spcBef>
                <a:spcPct val="0"/>
              </a:spcBef>
              <a:spcAft>
                <a:spcPct val="0"/>
              </a:spcAft>
              <a:buClrTx/>
              <a:buSzTx/>
              <a:buFontTx/>
              <a:buNone/>
              <a:tabLst/>
              <a:defRPr/>
            </a:pPr>
            <a:r>
              <a:rPr kumimoji="0" lang="en-GB" sz="1800" b="1" i="0" u="none" strike="noStrike" kern="0" cap="none" spc="0" normalizeH="0" baseline="0" noProof="0" dirty="0" smtClean="0">
                <a:ln>
                  <a:noFill/>
                </a:ln>
                <a:solidFill>
                  <a:schemeClr val="bg1"/>
                </a:solidFill>
                <a:effectLst/>
                <a:uLnTx/>
                <a:uFillTx/>
                <a:latin typeface="+mj-lt"/>
                <a:ea typeface="+mj-ea"/>
                <a:cs typeface="+mj-cs"/>
              </a:rPr>
              <a:t>Brazil</a:t>
            </a:r>
            <a:r>
              <a:rPr lang="en-GB" b="1" kern="0" baseline="0" dirty="0" smtClean="0">
                <a:solidFill>
                  <a:schemeClr val="bg1"/>
                </a:solidFill>
                <a:latin typeface="+mj-lt"/>
                <a:ea typeface="+mj-ea"/>
                <a:cs typeface="+mj-cs"/>
              </a:rPr>
              <a:t>,</a:t>
            </a:r>
            <a:r>
              <a:rPr lang="en-GB" b="1" kern="0" dirty="0" smtClean="0">
                <a:solidFill>
                  <a:schemeClr val="bg1"/>
                </a:solidFill>
                <a:latin typeface="+mj-lt"/>
                <a:ea typeface="+mj-ea"/>
                <a:cs typeface="+mj-cs"/>
              </a:rPr>
              <a:t> China and India have seen a more significant increase</a:t>
            </a:r>
          </a:p>
          <a:p>
            <a:pPr marL="0" marR="0" lvl="0" indent="0" algn="l" defTabSz="914400" rtl="0" eaLnBrk="1" fontAlgn="base" latinLnBrk="0" hangingPunct="1">
              <a:spcBef>
                <a:spcPct val="0"/>
              </a:spcBef>
              <a:spcAft>
                <a:spcPct val="0"/>
              </a:spcAft>
              <a:buClrTx/>
              <a:buSzTx/>
              <a:buFontTx/>
              <a:buNone/>
              <a:tabLst/>
              <a:defRPr/>
            </a:pPr>
            <a:endParaRPr lang="en-GB" b="1" kern="0" dirty="0" smtClean="0">
              <a:solidFill>
                <a:schemeClr val="bg1"/>
              </a:solidFill>
              <a:latin typeface="+mj-lt"/>
              <a:ea typeface="+mj-ea"/>
              <a:cs typeface="+mj-cs"/>
            </a:endParaRPr>
          </a:p>
          <a:p>
            <a:pPr marL="0" marR="0" lvl="0" indent="0" algn="l" defTabSz="914400" rtl="0" eaLnBrk="1" fontAlgn="base" latinLnBrk="0" hangingPunct="1">
              <a:spcBef>
                <a:spcPct val="0"/>
              </a:spcBef>
              <a:spcAft>
                <a:spcPct val="0"/>
              </a:spcAft>
              <a:buClrTx/>
              <a:buSzTx/>
              <a:buFontTx/>
              <a:buNone/>
              <a:tabLst/>
              <a:defRPr/>
            </a:pP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graphicFrame>
        <p:nvGraphicFramePr>
          <p:cNvPr id="10" name="Table 9"/>
          <p:cNvGraphicFramePr>
            <a:graphicFrameLocks noGrp="1"/>
          </p:cNvGraphicFramePr>
          <p:nvPr/>
        </p:nvGraphicFramePr>
        <p:xfrm>
          <a:off x="464320" y="1214423"/>
          <a:ext cx="8215360" cy="3714775"/>
        </p:xfrm>
        <a:graphic>
          <a:graphicData uri="http://schemas.openxmlformats.org/drawingml/2006/table">
            <a:tbl>
              <a:tblPr firstRow="1" bandRow="1">
                <a:tableStyleId>{5C22544A-7EE6-4342-B048-85BDC9FD1C3A}</a:tableStyleId>
              </a:tblPr>
              <a:tblGrid>
                <a:gridCol w="1549602"/>
                <a:gridCol w="290919"/>
                <a:gridCol w="290919"/>
                <a:gridCol w="280350"/>
                <a:gridCol w="290919"/>
                <a:gridCol w="280350"/>
                <a:gridCol w="290919"/>
                <a:gridCol w="280350"/>
                <a:gridCol w="280350"/>
                <a:gridCol w="290919"/>
                <a:gridCol w="280350"/>
                <a:gridCol w="280350"/>
                <a:gridCol w="280350"/>
                <a:gridCol w="280350"/>
                <a:gridCol w="280350"/>
                <a:gridCol w="280350"/>
                <a:gridCol w="293702"/>
                <a:gridCol w="328011"/>
                <a:gridCol w="285752"/>
                <a:gridCol w="285752"/>
                <a:gridCol w="285752"/>
                <a:gridCol w="285752"/>
                <a:gridCol w="357190"/>
                <a:gridCol w="285752"/>
              </a:tblGrid>
              <a:tr h="1119496">
                <a:tc>
                  <a:txBody>
                    <a:bodyPr/>
                    <a:lstStyle/>
                    <a:p>
                      <a:pPr algn="ctr"/>
                      <a:r>
                        <a:rPr lang="en-GB" sz="1000" b="1" dirty="0" smtClean="0"/>
                        <a:t>COUNTRY (%)</a:t>
                      </a:r>
                      <a:endParaRPr lang="en-GB" sz="1000" b="1" dirty="0"/>
                    </a:p>
                  </a:txBody>
                  <a:tcPr anchor="ctr"/>
                </a:tc>
                <a:tc>
                  <a:txBody>
                    <a:bodyPr/>
                    <a:lstStyle/>
                    <a:p>
                      <a:pPr algn="ctr"/>
                      <a:r>
                        <a:rPr lang="en-GB" sz="900" b="0" dirty="0" smtClean="0"/>
                        <a:t>Overall</a:t>
                      </a:r>
                      <a:endParaRPr lang="en-GB" sz="900" b="0" dirty="0"/>
                    </a:p>
                  </a:txBody>
                  <a:tcPr vert="vert">
                    <a:solidFill>
                      <a:srgbClr val="A79E7A"/>
                    </a:solidFill>
                  </a:tcPr>
                </a:tc>
                <a:tc>
                  <a:txBody>
                    <a:bodyPr/>
                    <a:lstStyle/>
                    <a:p>
                      <a:pPr algn="ctr" rtl="0" fontAlgn="t"/>
                      <a:r>
                        <a:rPr lang="en-US" sz="900" b="0" i="0" u="none" strike="noStrike" dirty="0">
                          <a:solidFill>
                            <a:srgbClr val="FFFFFF"/>
                          </a:solidFill>
                          <a:latin typeface="Arial"/>
                        </a:rPr>
                        <a:t>Brazil </a:t>
                      </a:r>
                    </a:p>
                  </a:txBody>
                  <a:tcPr marL="9525" marR="9525" marT="9525" marB="0" vert="vert" anchor="ctr"/>
                </a:tc>
                <a:tc>
                  <a:txBody>
                    <a:bodyPr/>
                    <a:lstStyle/>
                    <a:p>
                      <a:pPr algn="ctr" rtl="0" fontAlgn="t"/>
                      <a:r>
                        <a:rPr lang="en-US" sz="900" b="0" i="0" u="none" strike="noStrike" dirty="0">
                          <a:solidFill>
                            <a:srgbClr val="FFFFFF"/>
                          </a:solidFill>
                          <a:latin typeface="Arial"/>
                        </a:rPr>
                        <a:t>China  </a:t>
                      </a:r>
                    </a:p>
                  </a:txBody>
                  <a:tcPr marL="9525" marR="9525" marT="9525" marB="0" vert="vert" anchor="ctr"/>
                </a:tc>
                <a:tc>
                  <a:txBody>
                    <a:bodyPr/>
                    <a:lstStyle/>
                    <a:p>
                      <a:pPr algn="ctr" rtl="0" fontAlgn="t"/>
                      <a:r>
                        <a:rPr lang="en-US" sz="900" b="0" i="0" u="none" strike="noStrike" dirty="0">
                          <a:solidFill>
                            <a:srgbClr val="FFFFFF"/>
                          </a:solidFill>
                          <a:latin typeface="Arial"/>
                        </a:rPr>
                        <a:t>Japan </a:t>
                      </a:r>
                    </a:p>
                  </a:txBody>
                  <a:tcPr marL="9525" marR="9525" marT="9525" marB="0" vert="vert" anchor="ctr"/>
                </a:tc>
                <a:tc>
                  <a:txBody>
                    <a:bodyPr/>
                    <a:lstStyle/>
                    <a:p>
                      <a:pPr algn="ctr" rtl="0" fontAlgn="t"/>
                      <a:r>
                        <a:rPr lang="en-US" sz="900" b="0" i="0" u="none" strike="noStrike" dirty="0">
                          <a:solidFill>
                            <a:srgbClr val="FFFFFF"/>
                          </a:solidFill>
                          <a:latin typeface="Arial"/>
                        </a:rPr>
                        <a:t>India </a:t>
                      </a:r>
                    </a:p>
                  </a:txBody>
                  <a:tcPr marL="9525" marR="9525" marT="9525" marB="0" vert="vert" anchor="ctr"/>
                </a:tc>
                <a:tc>
                  <a:txBody>
                    <a:bodyPr/>
                    <a:lstStyle/>
                    <a:p>
                      <a:pPr algn="ctr" rtl="0" fontAlgn="t"/>
                      <a:r>
                        <a:rPr lang="en-US" sz="900" b="0" i="0" u="none" strike="noStrike" dirty="0">
                          <a:solidFill>
                            <a:srgbClr val="FFFFFF"/>
                          </a:solidFill>
                          <a:latin typeface="Arial"/>
                        </a:rPr>
                        <a:t>Germany </a:t>
                      </a:r>
                    </a:p>
                  </a:txBody>
                  <a:tcPr marL="9525" marR="9525" marT="9525" marB="0" vert="vert" anchor="ctr"/>
                </a:tc>
                <a:tc>
                  <a:txBody>
                    <a:bodyPr/>
                    <a:lstStyle/>
                    <a:p>
                      <a:pPr algn="ctr" rtl="0" fontAlgn="t"/>
                      <a:r>
                        <a:rPr lang="en-US" sz="900" b="0" i="0" u="none" strike="noStrike" dirty="0">
                          <a:solidFill>
                            <a:srgbClr val="FFFFFF"/>
                          </a:solidFill>
                          <a:latin typeface="Arial"/>
                        </a:rPr>
                        <a:t>Spain </a:t>
                      </a:r>
                    </a:p>
                  </a:txBody>
                  <a:tcPr marL="9525" marR="9525" marT="9525" marB="0" vert="vert" anchor="ctr"/>
                </a:tc>
                <a:tc>
                  <a:txBody>
                    <a:bodyPr/>
                    <a:lstStyle/>
                    <a:p>
                      <a:pPr algn="ctr" rtl="0" fontAlgn="t"/>
                      <a:r>
                        <a:rPr lang="en-US" sz="900" b="0" i="0" u="none" strike="noStrike" dirty="0">
                          <a:solidFill>
                            <a:srgbClr val="FFFFFF"/>
                          </a:solidFill>
                          <a:latin typeface="Arial"/>
                        </a:rPr>
                        <a:t>USA </a:t>
                      </a:r>
                    </a:p>
                  </a:txBody>
                  <a:tcPr marL="9525" marR="9525" marT="9525" marB="0" vert="vert" anchor="ctr"/>
                </a:tc>
                <a:tc>
                  <a:txBody>
                    <a:bodyPr/>
                    <a:lstStyle/>
                    <a:p>
                      <a:pPr algn="ctr" rtl="0" fontAlgn="t"/>
                      <a:r>
                        <a:rPr lang="en-US" sz="900" b="0" i="0" u="none" strike="noStrike" dirty="0">
                          <a:solidFill>
                            <a:srgbClr val="FFFFFF"/>
                          </a:solidFill>
                          <a:latin typeface="Arial"/>
                        </a:rPr>
                        <a:t>Ireland </a:t>
                      </a:r>
                    </a:p>
                  </a:txBody>
                  <a:tcPr marL="9525" marR="9525" marT="9525" marB="0" vert="vert" anchor="ctr"/>
                </a:tc>
                <a:tc>
                  <a:txBody>
                    <a:bodyPr/>
                    <a:lstStyle/>
                    <a:p>
                      <a:pPr algn="ctr" rtl="0" fontAlgn="t"/>
                      <a:r>
                        <a:rPr lang="en-US" sz="900" b="0" i="0" u="none" strike="noStrike" dirty="0">
                          <a:solidFill>
                            <a:srgbClr val="FFFFFF"/>
                          </a:solidFill>
                          <a:latin typeface="Arial"/>
                        </a:rPr>
                        <a:t>South Korea</a:t>
                      </a:r>
                    </a:p>
                  </a:txBody>
                  <a:tcPr marL="9525" marR="9525" marT="9525" marB="0" vert="vert" anchor="ctr"/>
                </a:tc>
                <a:tc>
                  <a:txBody>
                    <a:bodyPr/>
                    <a:lstStyle/>
                    <a:p>
                      <a:pPr algn="ctr" rtl="0" fontAlgn="t"/>
                      <a:r>
                        <a:rPr lang="en-US" sz="900" b="0" i="0" u="none" strike="noStrike" dirty="0">
                          <a:solidFill>
                            <a:srgbClr val="FFFFFF"/>
                          </a:solidFill>
                          <a:latin typeface="Arial"/>
                        </a:rPr>
                        <a:t>Sweden </a:t>
                      </a:r>
                    </a:p>
                  </a:txBody>
                  <a:tcPr marL="9525" marR="9525" marT="9525" marB="0" vert="vert" anchor="ctr"/>
                </a:tc>
                <a:tc>
                  <a:txBody>
                    <a:bodyPr/>
                    <a:lstStyle/>
                    <a:p>
                      <a:pPr algn="ctr" rtl="0" fontAlgn="t"/>
                      <a:r>
                        <a:rPr lang="en-US" sz="900" b="0" i="0" u="none" strike="noStrike" dirty="0">
                          <a:solidFill>
                            <a:srgbClr val="FFFFFF"/>
                          </a:solidFill>
                          <a:latin typeface="Arial"/>
                        </a:rPr>
                        <a:t>Canada </a:t>
                      </a:r>
                    </a:p>
                  </a:txBody>
                  <a:tcPr marL="9525" marR="9525" marT="9525" marB="0" vert="vert" anchor="ctr"/>
                </a:tc>
                <a:tc>
                  <a:txBody>
                    <a:bodyPr/>
                    <a:lstStyle/>
                    <a:p>
                      <a:pPr algn="ctr" rtl="0" fontAlgn="t"/>
                      <a:r>
                        <a:rPr lang="en-US" sz="900" b="0" i="0" u="none" strike="noStrike" dirty="0">
                          <a:solidFill>
                            <a:srgbClr val="FFFFFF"/>
                          </a:solidFill>
                          <a:latin typeface="Arial"/>
                        </a:rPr>
                        <a:t>South Africa</a:t>
                      </a:r>
                    </a:p>
                  </a:txBody>
                  <a:tcPr marL="9525" marR="9525" marT="9525" marB="0" vert="vert" anchor="ctr"/>
                </a:tc>
                <a:tc>
                  <a:txBody>
                    <a:bodyPr/>
                    <a:lstStyle/>
                    <a:p>
                      <a:pPr algn="ctr" rtl="0" fontAlgn="t"/>
                      <a:r>
                        <a:rPr lang="en-US" sz="900" b="0" i="0" u="none" strike="noStrike" dirty="0">
                          <a:solidFill>
                            <a:srgbClr val="FFFFFF"/>
                          </a:solidFill>
                          <a:latin typeface="Arial"/>
                        </a:rPr>
                        <a:t>Singapore </a:t>
                      </a:r>
                    </a:p>
                  </a:txBody>
                  <a:tcPr marL="9525" marR="9525" marT="9525" marB="0" vert="vert" anchor="ctr"/>
                </a:tc>
                <a:tc>
                  <a:txBody>
                    <a:bodyPr/>
                    <a:lstStyle/>
                    <a:p>
                      <a:pPr algn="ctr" rtl="0" fontAlgn="t"/>
                      <a:r>
                        <a:rPr lang="en-US" sz="900" b="0" i="0" u="none" strike="noStrike" dirty="0">
                          <a:solidFill>
                            <a:srgbClr val="FFFFFF"/>
                          </a:solidFill>
                          <a:latin typeface="Arial"/>
                        </a:rPr>
                        <a:t>Mexico </a:t>
                      </a:r>
                    </a:p>
                  </a:txBody>
                  <a:tcPr marL="9525" marR="9525" marT="9525" marB="0" vert="vert" anchor="ctr"/>
                </a:tc>
                <a:tc>
                  <a:txBody>
                    <a:bodyPr/>
                    <a:lstStyle/>
                    <a:p>
                      <a:pPr algn="ctr" rtl="0" fontAlgn="t"/>
                      <a:r>
                        <a:rPr lang="en-US" sz="900" b="0" i="0" u="none" strike="noStrike" dirty="0">
                          <a:solidFill>
                            <a:srgbClr val="FFFFFF"/>
                          </a:solidFill>
                          <a:latin typeface="Arial"/>
                        </a:rPr>
                        <a:t>Denmark </a:t>
                      </a:r>
                    </a:p>
                  </a:txBody>
                  <a:tcPr marL="9525" marR="9525" marT="9525" marB="0" vert="vert" anchor="ctr"/>
                </a:tc>
                <a:tc>
                  <a:txBody>
                    <a:bodyPr/>
                    <a:lstStyle/>
                    <a:p>
                      <a:pPr algn="ctr" rtl="0" fontAlgn="t"/>
                      <a:r>
                        <a:rPr lang="en-US" sz="900" b="0" i="0" u="none" strike="noStrike" dirty="0">
                          <a:solidFill>
                            <a:srgbClr val="FFFFFF"/>
                          </a:solidFill>
                          <a:latin typeface="Arial"/>
                        </a:rPr>
                        <a:t>France </a:t>
                      </a:r>
                    </a:p>
                  </a:txBody>
                  <a:tcPr marL="9525" marR="9525" marT="9525" marB="0" vert="vert" anchor="ctr"/>
                </a:tc>
                <a:tc>
                  <a:txBody>
                    <a:bodyPr/>
                    <a:lstStyle/>
                    <a:p>
                      <a:pPr algn="ctr" rtl="0" fontAlgn="t"/>
                      <a:r>
                        <a:rPr lang="en-US" sz="900" b="0" i="0" u="none" strike="noStrike" dirty="0">
                          <a:solidFill>
                            <a:srgbClr val="FFFFFF"/>
                          </a:solidFill>
                          <a:latin typeface="Arial"/>
                        </a:rPr>
                        <a:t>Russia </a:t>
                      </a:r>
                    </a:p>
                  </a:txBody>
                  <a:tcPr marL="9525" marR="9525" marT="9525" marB="0" vert="vert" anchor="ctr"/>
                </a:tc>
                <a:tc>
                  <a:txBody>
                    <a:bodyPr/>
                    <a:lstStyle/>
                    <a:p>
                      <a:pPr algn="ctr" rtl="0" fontAlgn="t"/>
                      <a:r>
                        <a:rPr lang="en-US" sz="900" b="0" i="0" u="none" strike="noStrike" dirty="0">
                          <a:solidFill>
                            <a:srgbClr val="FFFFFF"/>
                          </a:solidFill>
                          <a:latin typeface="Arial"/>
                        </a:rPr>
                        <a:t>Netherlands </a:t>
                      </a:r>
                    </a:p>
                  </a:txBody>
                  <a:tcPr marL="9525" marR="9525" marT="9525" marB="0" vert="vert" anchor="ctr"/>
                </a:tc>
                <a:tc>
                  <a:txBody>
                    <a:bodyPr/>
                    <a:lstStyle/>
                    <a:p>
                      <a:pPr algn="ctr" rtl="0" fontAlgn="t"/>
                      <a:r>
                        <a:rPr lang="en-US" sz="900" b="0" i="0" u="none" strike="noStrike" dirty="0">
                          <a:solidFill>
                            <a:srgbClr val="FFFFFF"/>
                          </a:solidFill>
                          <a:latin typeface="Arial"/>
                        </a:rPr>
                        <a:t>Australia </a:t>
                      </a:r>
                    </a:p>
                  </a:txBody>
                  <a:tcPr marL="9525" marR="9525" marT="9525" marB="0" vert="vert" anchor="ctr"/>
                </a:tc>
                <a:tc>
                  <a:txBody>
                    <a:bodyPr/>
                    <a:lstStyle/>
                    <a:p>
                      <a:pPr algn="ctr" rtl="0" fontAlgn="t"/>
                      <a:r>
                        <a:rPr lang="en-US" sz="900" b="0" i="0" u="none" strike="noStrike" dirty="0">
                          <a:solidFill>
                            <a:srgbClr val="FFFFFF"/>
                          </a:solidFill>
                          <a:latin typeface="Arial"/>
                        </a:rPr>
                        <a:t>UK </a:t>
                      </a:r>
                    </a:p>
                  </a:txBody>
                  <a:tcPr marL="9525" marR="9525" marT="9525" marB="0" vert="vert" anchor="ctr"/>
                </a:tc>
                <a:tc>
                  <a:txBody>
                    <a:bodyPr/>
                    <a:lstStyle/>
                    <a:p>
                      <a:pPr algn="ctr" rtl="0" fontAlgn="t"/>
                      <a:r>
                        <a:rPr lang="en-US" sz="900" b="0" i="0" u="none" strike="noStrike" dirty="0">
                          <a:solidFill>
                            <a:srgbClr val="FFFFFF"/>
                          </a:solidFill>
                          <a:latin typeface="Arial"/>
                        </a:rPr>
                        <a:t>Switzerland </a:t>
                      </a:r>
                    </a:p>
                  </a:txBody>
                  <a:tcPr marL="9525" marR="9525" marT="9525" marB="0" vert="vert" anchor="ctr"/>
                </a:tc>
                <a:tc>
                  <a:txBody>
                    <a:bodyPr/>
                    <a:lstStyle/>
                    <a:p>
                      <a:pPr algn="ctr" rtl="0" fontAlgn="t"/>
                      <a:r>
                        <a:rPr lang="en-US" sz="900" b="0" i="0" u="none" strike="noStrike" dirty="0">
                          <a:solidFill>
                            <a:srgbClr val="FFFFFF"/>
                          </a:solidFill>
                          <a:latin typeface="Arial"/>
                        </a:rPr>
                        <a:t>Italy </a:t>
                      </a:r>
                    </a:p>
                  </a:txBody>
                  <a:tcPr marL="9525" marR="9525" marT="9525" marB="0" vert="vert" anchor="ctr"/>
                </a:tc>
              </a:tr>
              <a:tr h="515664">
                <a:tc>
                  <a:txBody>
                    <a:bodyPr/>
                    <a:lstStyle/>
                    <a:p>
                      <a:r>
                        <a:rPr lang="en-GB" sz="800" b="1" kern="1200" dirty="0" smtClean="0">
                          <a:solidFill>
                            <a:schemeClr val="dk1"/>
                          </a:solidFill>
                          <a:latin typeface="+mn-lt"/>
                          <a:ea typeface="+mn-ea"/>
                          <a:cs typeface="+mn-cs"/>
                        </a:rPr>
                        <a:t>Increased</a:t>
                      </a:r>
                      <a:r>
                        <a:rPr lang="en-GB" sz="800" b="1" kern="1200" baseline="0" dirty="0" smtClean="0">
                          <a:solidFill>
                            <a:schemeClr val="dk1"/>
                          </a:solidFill>
                          <a:latin typeface="+mn-lt"/>
                          <a:ea typeface="+mn-ea"/>
                          <a:cs typeface="+mn-cs"/>
                        </a:rPr>
                        <a:t> very significantly</a:t>
                      </a:r>
                      <a:endParaRPr lang="en-GB" sz="800" b="1" kern="1200" dirty="0">
                        <a:solidFill>
                          <a:schemeClr val="dk1"/>
                        </a:solidFill>
                        <a:latin typeface="+mn-lt"/>
                        <a:ea typeface="+mn-ea"/>
                        <a:cs typeface="+mn-cs"/>
                      </a:endParaRPr>
                    </a:p>
                  </a:txBody>
                  <a:tcPr anchor="ctr"/>
                </a:tc>
                <a:tc>
                  <a:txBody>
                    <a:bodyPr/>
                    <a:lstStyle/>
                    <a:p>
                      <a:pPr algn="ctr" rtl="0" fontAlgn="b"/>
                      <a:r>
                        <a:rPr lang="en-US" sz="1000" b="0" i="0" u="none" strike="noStrike" dirty="0">
                          <a:solidFill>
                            <a:srgbClr val="000000"/>
                          </a:solidFill>
                          <a:latin typeface="Arial"/>
                        </a:rPr>
                        <a:t>28</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50</a:t>
                      </a:r>
                    </a:p>
                  </a:txBody>
                  <a:tcPr marL="9525" marR="9525" marT="9525" marB="0" anchor="ctr">
                    <a:solidFill>
                      <a:schemeClr val="accent2">
                        <a:lumMod val="60000"/>
                        <a:lumOff val="40000"/>
                      </a:schemeClr>
                    </a:solidFill>
                  </a:tcPr>
                </a:tc>
                <a:tc>
                  <a:txBody>
                    <a:bodyPr/>
                    <a:lstStyle/>
                    <a:p>
                      <a:pPr algn="ctr" rtl="0" fontAlgn="b"/>
                      <a:r>
                        <a:rPr lang="en-US" sz="1000" b="0" i="0" u="none" strike="noStrike" dirty="0">
                          <a:solidFill>
                            <a:srgbClr val="000000"/>
                          </a:solidFill>
                          <a:latin typeface="Arial"/>
                        </a:rPr>
                        <a:t>43</a:t>
                      </a:r>
                    </a:p>
                  </a:txBody>
                  <a:tcPr marL="9525" marR="9525" marT="9525" marB="0" anchor="ctr">
                    <a:solidFill>
                      <a:schemeClr val="accent2">
                        <a:lumMod val="60000"/>
                        <a:lumOff val="40000"/>
                      </a:schemeClr>
                    </a:solidFill>
                  </a:tcPr>
                </a:tc>
                <a:tc>
                  <a:txBody>
                    <a:bodyPr/>
                    <a:lstStyle/>
                    <a:p>
                      <a:pPr algn="ctr" rtl="0" fontAlgn="b"/>
                      <a:r>
                        <a:rPr lang="en-US" sz="1000" b="0" i="0" u="none" strike="noStrike" dirty="0">
                          <a:solidFill>
                            <a:srgbClr val="000000"/>
                          </a:solidFill>
                          <a:latin typeface="Arial"/>
                        </a:rPr>
                        <a:t>36</a:t>
                      </a:r>
                    </a:p>
                  </a:txBody>
                  <a:tcPr marL="9525" marR="9525" marT="9525" marB="0" anchor="ctr">
                    <a:solidFill>
                      <a:schemeClr val="accent2">
                        <a:lumMod val="60000"/>
                        <a:lumOff val="40000"/>
                      </a:schemeClr>
                    </a:solidFill>
                  </a:tcPr>
                </a:tc>
                <a:tc>
                  <a:txBody>
                    <a:bodyPr/>
                    <a:lstStyle/>
                    <a:p>
                      <a:pPr algn="ctr" rtl="0" fontAlgn="b"/>
                      <a:r>
                        <a:rPr lang="en-US" sz="1000" b="0" i="0" u="none" strike="noStrike" dirty="0">
                          <a:solidFill>
                            <a:srgbClr val="000000"/>
                          </a:solidFill>
                          <a:latin typeface="Arial"/>
                        </a:rPr>
                        <a:t>36</a:t>
                      </a:r>
                    </a:p>
                  </a:txBody>
                  <a:tcPr marL="9525" marR="9525" marT="9525" marB="0" anchor="ctr">
                    <a:solidFill>
                      <a:schemeClr val="accent2">
                        <a:lumMod val="60000"/>
                        <a:lumOff val="40000"/>
                      </a:schemeClr>
                    </a:solidFill>
                  </a:tcPr>
                </a:tc>
                <a:tc>
                  <a:txBody>
                    <a:bodyPr/>
                    <a:lstStyle/>
                    <a:p>
                      <a:pPr algn="ctr" rtl="0" fontAlgn="b"/>
                      <a:r>
                        <a:rPr lang="en-US" sz="1000" b="0" i="0" u="none" strike="noStrike" dirty="0">
                          <a:solidFill>
                            <a:srgbClr val="000000"/>
                          </a:solidFill>
                          <a:latin typeface="Arial"/>
                        </a:rPr>
                        <a:t>35</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33</a:t>
                      </a:r>
                    </a:p>
                  </a:txBody>
                  <a:tcPr marL="9525" marR="9525" marT="9525" marB="0" anchor="ctr"/>
                </a:tc>
                <a:tc>
                  <a:txBody>
                    <a:bodyPr/>
                    <a:lstStyle/>
                    <a:p>
                      <a:pPr algn="ctr" rtl="0" fontAlgn="b"/>
                      <a:r>
                        <a:rPr lang="en-US" sz="1000" b="0" i="0" u="none" strike="noStrike" dirty="0">
                          <a:solidFill>
                            <a:srgbClr val="000000"/>
                          </a:solidFill>
                          <a:latin typeface="Arial"/>
                        </a:rPr>
                        <a:t>30</a:t>
                      </a:r>
                    </a:p>
                  </a:txBody>
                  <a:tcPr marL="9525" marR="9525" marT="9525" marB="0" anchor="ctr"/>
                </a:tc>
                <a:tc>
                  <a:txBody>
                    <a:bodyPr/>
                    <a:lstStyle/>
                    <a:p>
                      <a:pPr algn="ctr" rtl="0" fontAlgn="b"/>
                      <a:r>
                        <a:rPr lang="en-US" sz="1000" b="0" i="0" u="none" strike="noStrike" dirty="0">
                          <a:solidFill>
                            <a:srgbClr val="000000"/>
                          </a:solidFill>
                          <a:latin typeface="Arial"/>
                        </a:rPr>
                        <a:t>28</a:t>
                      </a:r>
                    </a:p>
                  </a:txBody>
                  <a:tcPr marL="9525" marR="9525" marT="9525" marB="0" anchor="ctr"/>
                </a:tc>
                <a:tc>
                  <a:txBody>
                    <a:bodyPr/>
                    <a:lstStyle/>
                    <a:p>
                      <a:pPr algn="ctr" rtl="0" fontAlgn="b"/>
                      <a:r>
                        <a:rPr lang="en-US" sz="1000" b="0" i="0" u="none" strike="noStrike" dirty="0">
                          <a:solidFill>
                            <a:srgbClr val="000000"/>
                          </a:solidFill>
                          <a:latin typeface="Arial"/>
                        </a:rPr>
                        <a:t>28</a:t>
                      </a:r>
                    </a:p>
                  </a:txBody>
                  <a:tcPr marL="9525" marR="9525" marT="9525" marB="0" anchor="ctr"/>
                </a:tc>
                <a:tc>
                  <a:txBody>
                    <a:bodyPr/>
                    <a:lstStyle/>
                    <a:p>
                      <a:pPr algn="ctr" rtl="0" fontAlgn="b"/>
                      <a:r>
                        <a:rPr lang="en-US" sz="1000" b="0" i="0" u="none" strike="noStrike" dirty="0">
                          <a:solidFill>
                            <a:srgbClr val="000000"/>
                          </a:solidFill>
                          <a:latin typeface="Arial"/>
                        </a:rPr>
                        <a:t>26</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20</a:t>
                      </a:r>
                    </a:p>
                  </a:txBody>
                  <a:tcPr marL="9525" marR="9525" marT="9525" marB="0" anchor="ctr"/>
                </a:tc>
                <a:tc>
                  <a:txBody>
                    <a:bodyPr/>
                    <a:lstStyle/>
                    <a:p>
                      <a:pPr algn="ctr" rtl="0" fontAlgn="b"/>
                      <a:r>
                        <a:rPr lang="en-US" sz="1000" b="0" i="0" u="none" strike="noStrike" dirty="0">
                          <a:solidFill>
                            <a:srgbClr val="000000"/>
                          </a:solidFill>
                          <a:latin typeface="Arial"/>
                        </a:rPr>
                        <a:t>20</a:t>
                      </a:r>
                    </a:p>
                  </a:txBody>
                  <a:tcPr marL="9525" marR="9525" marT="9525" marB="0" anchor="ctr"/>
                </a:tc>
                <a:tc>
                  <a:txBody>
                    <a:bodyPr/>
                    <a:lstStyle/>
                    <a:p>
                      <a:pPr algn="ctr" rtl="0" fontAlgn="b"/>
                      <a:r>
                        <a:rPr lang="en-US" sz="1000" b="0" i="0" u="none" strike="noStrike" dirty="0">
                          <a:solidFill>
                            <a:srgbClr val="000000"/>
                          </a:solidFill>
                          <a:latin typeface="Arial"/>
                        </a:rPr>
                        <a:t>20</a:t>
                      </a:r>
                    </a:p>
                  </a:txBody>
                  <a:tcPr marL="9525" marR="9525" marT="9525" marB="0" anchor="ctr"/>
                </a:tc>
                <a:tc>
                  <a:txBody>
                    <a:bodyPr/>
                    <a:lstStyle/>
                    <a:p>
                      <a:pPr algn="ctr" rtl="0" fontAlgn="b"/>
                      <a:r>
                        <a:rPr lang="en-US" sz="1000" b="0" i="0" u="none" strike="noStrike" dirty="0">
                          <a:solidFill>
                            <a:srgbClr val="000000"/>
                          </a:solidFill>
                          <a:latin typeface="Arial"/>
                        </a:rPr>
                        <a:t>18</a:t>
                      </a:r>
                    </a:p>
                  </a:txBody>
                  <a:tcPr marL="9525" marR="9525" marT="9525" marB="0" anchor="ctr"/>
                </a:tc>
                <a:tc>
                  <a:txBody>
                    <a:bodyPr/>
                    <a:lstStyle/>
                    <a:p>
                      <a:pPr algn="ctr" rtl="0" fontAlgn="b"/>
                      <a:r>
                        <a:rPr lang="en-US" sz="1000" b="0" i="0" u="none" strike="noStrike" dirty="0">
                          <a:solidFill>
                            <a:srgbClr val="000000"/>
                          </a:solidFill>
                          <a:latin typeface="Arial"/>
                        </a:rPr>
                        <a:t>18</a:t>
                      </a:r>
                    </a:p>
                  </a:txBody>
                  <a:tcPr marL="9525" marR="9525" marT="9525" marB="0" anchor="ctr"/>
                </a:tc>
                <a:tc>
                  <a:txBody>
                    <a:bodyPr/>
                    <a:lstStyle/>
                    <a:p>
                      <a:pPr algn="ctr" rtl="0" fontAlgn="b"/>
                      <a:r>
                        <a:rPr lang="en-US" sz="1000" b="0" i="0" u="none" strike="noStrike" dirty="0">
                          <a:solidFill>
                            <a:srgbClr val="000000"/>
                          </a:solidFill>
                          <a:latin typeface="Arial"/>
                        </a:rPr>
                        <a:t>16</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r>
              <a:tr h="515664">
                <a:tc>
                  <a:txBody>
                    <a:bodyPr/>
                    <a:lstStyle/>
                    <a:p>
                      <a:r>
                        <a:rPr lang="en-GB" sz="800" b="1" dirty="0" smtClean="0"/>
                        <a:t>Increased</a:t>
                      </a:r>
                      <a:r>
                        <a:rPr lang="en-GB" sz="800" b="1" baseline="0" dirty="0" smtClean="0"/>
                        <a:t> somewhat significantly</a:t>
                      </a:r>
                      <a:endParaRPr lang="en-GB" sz="800" b="1" dirty="0"/>
                    </a:p>
                  </a:txBody>
                  <a:tcPr anchor="ctr"/>
                </a:tc>
                <a:tc>
                  <a:txBody>
                    <a:bodyPr/>
                    <a:lstStyle/>
                    <a:p>
                      <a:pPr algn="ctr" rtl="0" fontAlgn="b"/>
                      <a:r>
                        <a:rPr lang="en-US" sz="1000" b="0" i="0" u="none" strike="noStrike" dirty="0">
                          <a:solidFill>
                            <a:srgbClr val="000000"/>
                          </a:solidFill>
                          <a:latin typeface="Arial"/>
                        </a:rPr>
                        <a:t>44</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28</a:t>
                      </a:r>
                    </a:p>
                  </a:txBody>
                  <a:tcPr marL="9525" marR="9525" marT="9525" marB="0" anchor="ctr"/>
                </a:tc>
                <a:tc>
                  <a:txBody>
                    <a:bodyPr/>
                    <a:lstStyle/>
                    <a:p>
                      <a:pPr algn="ctr" rtl="0" fontAlgn="b"/>
                      <a:r>
                        <a:rPr lang="en-US" sz="1000" b="0" i="0" u="none" strike="noStrike" dirty="0">
                          <a:solidFill>
                            <a:srgbClr val="000000"/>
                          </a:solidFill>
                          <a:latin typeface="Arial"/>
                        </a:rPr>
                        <a:t>39</a:t>
                      </a:r>
                    </a:p>
                  </a:txBody>
                  <a:tcPr marL="9525" marR="9525" marT="9525" marB="0" anchor="ctr"/>
                </a:tc>
                <a:tc>
                  <a:txBody>
                    <a:bodyPr/>
                    <a:lstStyle/>
                    <a:p>
                      <a:pPr algn="ctr" rtl="0" fontAlgn="b"/>
                      <a:r>
                        <a:rPr lang="en-US" sz="1000" b="0" i="0" u="none" strike="noStrike" dirty="0">
                          <a:solidFill>
                            <a:srgbClr val="000000"/>
                          </a:solidFill>
                          <a:latin typeface="Arial"/>
                        </a:rPr>
                        <a:t>37</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36</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44</a:t>
                      </a:r>
                    </a:p>
                  </a:txBody>
                  <a:tcPr marL="9525" marR="9525" marT="9525" marB="0" anchor="ctr"/>
                </a:tc>
                <a:tc>
                  <a:txBody>
                    <a:bodyPr/>
                    <a:lstStyle/>
                    <a:p>
                      <a:pPr algn="ctr" rtl="0" fontAlgn="b"/>
                      <a:r>
                        <a:rPr lang="en-US" sz="1000" b="0" i="0" u="none" strike="noStrike" dirty="0">
                          <a:solidFill>
                            <a:srgbClr val="000000"/>
                          </a:solidFill>
                          <a:latin typeface="Arial"/>
                        </a:rPr>
                        <a:t>36</a:t>
                      </a:r>
                    </a:p>
                  </a:txBody>
                  <a:tcPr marL="9525" marR="9525" marT="9525" marB="0" anchor="ctr"/>
                </a:tc>
                <a:tc>
                  <a:txBody>
                    <a:bodyPr/>
                    <a:lstStyle/>
                    <a:p>
                      <a:pPr algn="ctr" rtl="0" fontAlgn="b"/>
                      <a:r>
                        <a:rPr lang="en-US" sz="1000" b="0" i="0" u="none" strike="noStrike" dirty="0">
                          <a:solidFill>
                            <a:srgbClr val="000000"/>
                          </a:solidFill>
                          <a:latin typeface="Arial"/>
                        </a:rPr>
                        <a:t>56</a:t>
                      </a:r>
                    </a:p>
                  </a:txBody>
                  <a:tcPr marL="9525" marR="9525" marT="9525" marB="0" anchor="ctr"/>
                </a:tc>
                <a:tc>
                  <a:txBody>
                    <a:bodyPr/>
                    <a:lstStyle/>
                    <a:p>
                      <a:pPr algn="ctr" rtl="0" fontAlgn="b"/>
                      <a:r>
                        <a:rPr lang="en-US" sz="1000" b="0" i="0" u="none" strike="noStrike" dirty="0">
                          <a:solidFill>
                            <a:srgbClr val="000000"/>
                          </a:solidFill>
                          <a:latin typeface="Arial"/>
                        </a:rPr>
                        <a:t>44</a:t>
                      </a:r>
                    </a:p>
                  </a:txBody>
                  <a:tcPr marL="9525" marR="9525" marT="9525" marB="0" anchor="ctr"/>
                </a:tc>
                <a:tc>
                  <a:txBody>
                    <a:bodyPr/>
                    <a:lstStyle/>
                    <a:p>
                      <a:pPr algn="ctr" rtl="0" fontAlgn="b"/>
                      <a:r>
                        <a:rPr lang="en-US" sz="1000" b="0" i="0" u="none" strike="noStrike" dirty="0">
                          <a:solidFill>
                            <a:srgbClr val="000000"/>
                          </a:solidFill>
                          <a:latin typeface="Arial"/>
                        </a:rPr>
                        <a:t>48</a:t>
                      </a:r>
                    </a:p>
                  </a:txBody>
                  <a:tcPr marL="9525" marR="9525" marT="9525" marB="0" anchor="ctr"/>
                </a:tc>
                <a:tc>
                  <a:txBody>
                    <a:bodyPr/>
                    <a:lstStyle/>
                    <a:p>
                      <a:pPr algn="ctr" rtl="0" fontAlgn="b"/>
                      <a:r>
                        <a:rPr lang="en-US" sz="1000" b="0" i="0" u="none" strike="noStrike" dirty="0">
                          <a:solidFill>
                            <a:srgbClr val="000000"/>
                          </a:solidFill>
                          <a:latin typeface="Arial"/>
                        </a:rPr>
                        <a:t>56</a:t>
                      </a:r>
                    </a:p>
                  </a:txBody>
                  <a:tcPr marL="9525" marR="9525" marT="9525" marB="0" anchor="ctr"/>
                </a:tc>
                <a:tc>
                  <a:txBody>
                    <a:bodyPr/>
                    <a:lstStyle/>
                    <a:p>
                      <a:pPr algn="ctr" rtl="0" fontAlgn="b"/>
                      <a:r>
                        <a:rPr lang="en-US" sz="1000" b="0" i="0" u="none" strike="noStrike" dirty="0">
                          <a:solidFill>
                            <a:srgbClr val="000000"/>
                          </a:solidFill>
                          <a:latin typeface="Arial"/>
                        </a:rPr>
                        <a:t>50</a:t>
                      </a:r>
                    </a:p>
                  </a:txBody>
                  <a:tcPr marL="9525" marR="9525" marT="9525" marB="0" anchor="ctr"/>
                </a:tc>
                <a:tc>
                  <a:txBody>
                    <a:bodyPr/>
                    <a:lstStyle/>
                    <a:p>
                      <a:pPr algn="ctr" rtl="0" fontAlgn="b"/>
                      <a:r>
                        <a:rPr lang="en-US" sz="1000" b="0" i="0" u="none" strike="noStrike" dirty="0">
                          <a:solidFill>
                            <a:srgbClr val="000000"/>
                          </a:solidFill>
                          <a:latin typeface="Arial"/>
                        </a:rPr>
                        <a:t>52</a:t>
                      </a:r>
                    </a:p>
                  </a:txBody>
                  <a:tcPr marL="9525" marR="9525" marT="9525" marB="0" anchor="ctr"/>
                </a:tc>
                <a:tc>
                  <a:txBody>
                    <a:bodyPr/>
                    <a:lstStyle/>
                    <a:p>
                      <a:pPr algn="ctr" rtl="0" fontAlgn="b"/>
                      <a:r>
                        <a:rPr lang="en-US" sz="1000" b="0" i="0" u="none" strike="noStrike" dirty="0">
                          <a:solidFill>
                            <a:srgbClr val="000000"/>
                          </a:solidFill>
                          <a:latin typeface="Arial"/>
                        </a:rPr>
                        <a:t>30</a:t>
                      </a:r>
                    </a:p>
                  </a:txBody>
                  <a:tcPr marL="9525" marR="9525" marT="9525" marB="0" anchor="ctr"/>
                </a:tc>
                <a:tc>
                  <a:txBody>
                    <a:bodyPr/>
                    <a:lstStyle/>
                    <a:p>
                      <a:pPr algn="ctr" rtl="0" fontAlgn="b"/>
                      <a:r>
                        <a:rPr lang="en-US" sz="1000" b="0" i="0" u="none" strike="noStrike" dirty="0">
                          <a:solidFill>
                            <a:srgbClr val="000000"/>
                          </a:solidFill>
                          <a:latin typeface="Arial"/>
                        </a:rPr>
                        <a:t>56</a:t>
                      </a:r>
                    </a:p>
                  </a:txBody>
                  <a:tcPr marL="9525" marR="9525" marT="9525" marB="0" anchor="ctr"/>
                </a:tc>
                <a:tc>
                  <a:txBody>
                    <a:bodyPr/>
                    <a:lstStyle/>
                    <a:p>
                      <a:pPr algn="ctr" rtl="0" fontAlgn="b"/>
                      <a:r>
                        <a:rPr lang="en-US" sz="1000" b="0" i="0" u="none" strike="noStrike" dirty="0">
                          <a:solidFill>
                            <a:srgbClr val="000000"/>
                          </a:solidFill>
                          <a:latin typeface="Arial"/>
                        </a:rPr>
                        <a:t>46</a:t>
                      </a:r>
                    </a:p>
                  </a:txBody>
                  <a:tcPr marL="9525" marR="9525" marT="9525" marB="0" anchor="ctr"/>
                </a:tc>
                <a:tc>
                  <a:txBody>
                    <a:bodyPr/>
                    <a:lstStyle/>
                    <a:p>
                      <a:pPr algn="ctr" rtl="0" fontAlgn="b"/>
                      <a:r>
                        <a:rPr lang="en-US" sz="1000" b="0" i="0" u="none" strike="noStrike" dirty="0">
                          <a:solidFill>
                            <a:srgbClr val="000000"/>
                          </a:solidFill>
                          <a:latin typeface="Arial"/>
                        </a:rPr>
                        <a:t>24</a:t>
                      </a:r>
                    </a:p>
                  </a:txBody>
                  <a:tcPr marL="9525" marR="9525" marT="9525" marB="0" anchor="ctr"/>
                </a:tc>
                <a:tc>
                  <a:txBody>
                    <a:bodyPr/>
                    <a:lstStyle/>
                    <a:p>
                      <a:pPr algn="ctr" rtl="0" fontAlgn="b"/>
                      <a:r>
                        <a:rPr lang="en-US" sz="1000" b="0" i="0" u="none" strike="noStrike" dirty="0">
                          <a:solidFill>
                            <a:srgbClr val="000000"/>
                          </a:solidFill>
                          <a:latin typeface="Arial"/>
                        </a:rPr>
                        <a:t>56</a:t>
                      </a:r>
                    </a:p>
                  </a:txBody>
                  <a:tcPr marL="9525" marR="9525" marT="9525" marB="0" anchor="ctr"/>
                </a:tc>
                <a:tc>
                  <a:txBody>
                    <a:bodyPr/>
                    <a:lstStyle/>
                    <a:p>
                      <a:pPr algn="ctr" rtl="0" fontAlgn="b"/>
                      <a:r>
                        <a:rPr lang="en-US" sz="1000" b="0" i="0" u="none" strike="noStrike" dirty="0">
                          <a:solidFill>
                            <a:srgbClr val="000000"/>
                          </a:solidFill>
                          <a:latin typeface="Arial"/>
                        </a:rPr>
                        <a:t>55</a:t>
                      </a:r>
                    </a:p>
                  </a:txBody>
                  <a:tcPr marL="9525" marR="9525" marT="9525" marB="0" anchor="ctr"/>
                </a:tc>
                <a:tc>
                  <a:txBody>
                    <a:bodyPr/>
                    <a:lstStyle/>
                    <a:p>
                      <a:pPr algn="ctr" rtl="0" fontAlgn="b"/>
                      <a:r>
                        <a:rPr lang="en-US" sz="1000" b="0" i="0" u="none" strike="noStrike" dirty="0">
                          <a:solidFill>
                            <a:srgbClr val="000000"/>
                          </a:solidFill>
                          <a:latin typeface="Arial"/>
                        </a:rPr>
                        <a:t>56</a:t>
                      </a:r>
                    </a:p>
                  </a:txBody>
                  <a:tcPr marL="9525" marR="9525" marT="9525" marB="0" anchor="ctr"/>
                </a:tc>
                <a:tc>
                  <a:txBody>
                    <a:bodyPr/>
                    <a:lstStyle/>
                    <a:p>
                      <a:pPr algn="ctr" rtl="0" fontAlgn="b"/>
                      <a:r>
                        <a:rPr lang="en-US" sz="1000" b="0" i="0" u="none" strike="noStrike" dirty="0">
                          <a:solidFill>
                            <a:srgbClr val="000000"/>
                          </a:solidFill>
                          <a:latin typeface="Arial"/>
                        </a:rPr>
                        <a:t>66</a:t>
                      </a:r>
                    </a:p>
                  </a:txBody>
                  <a:tcPr marL="9525" marR="9525" marT="9525" marB="0" anchor="ctr"/>
                </a:tc>
              </a:tr>
              <a:tr h="401571">
                <a:tc>
                  <a:txBody>
                    <a:bodyPr/>
                    <a:lstStyle/>
                    <a:p>
                      <a:r>
                        <a:rPr lang="en-GB" sz="800" b="1" dirty="0" smtClean="0"/>
                        <a:t>Increased</a:t>
                      </a:r>
                      <a:r>
                        <a:rPr lang="en-GB" sz="800" b="1" baseline="0" dirty="0" smtClean="0"/>
                        <a:t> minimally</a:t>
                      </a:r>
                      <a:endParaRPr lang="en-GB" sz="800" b="1" dirty="0"/>
                    </a:p>
                  </a:txBody>
                  <a:tcPr anchor="ctr"/>
                </a:tc>
                <a:tc>
                  <a:txBody>
                    <a:bodyPr/>
                    <a:lstStyle/>
                    <a:p>
                      <a:pPr algn="ctr" rtl="0" fontAlgn="b"/>
                      <a:r>
                        <a:rPr lang="en-US" sz="1000" b="0" i="0" u="none" strike="noStrike" dirty="0">
                          <a:solidFill>
                            <a:srgbClr val="000000"/>
                          </a:solidFill>
                          <a:latin typeface="Arial"/>
                        </a:rPr>
                        <a:t>5</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5</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9</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10</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r>
              <a:tr h="387460">
                <a:tc>
                  <a:txBody>
                    <a:bodyPr/>
                    <a:lstStyle/>
                    <a:p>
                      <a:r>
                        <a:rPr lang="en-GB" sz="800" b="1" dirty="0" smtClean="0"/>
                        <a:t>Decreased</a:t>
                      </a:r>
                    </a:p>
                  </a:txBody>
                  <a:tcPr anchor="ctr"/>
                </a:tc>
                <a:tc>
                  <a:txBody>
                    <a:bodyPr/>
                    <a:lstStyle/>
                    <a:p>
                      <a:pPr algn="ctr" rtl="0" fontAlgn="b"/>
                      <a:r>
                        <a:rPr lang="en-US" sz="1000" b="0" i="0" u="none" strike="noStrike" dirty="0">
                          <a:solidFill>
                            <a:srgbClr val="000000"/>
                          </a:solidFill>
                          <a:latin typeface="Arial"/>
                        </a:rPr>
                        <a:t>3</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b"/>
                      <a:r>
                        <a:rPr lang="en-US" sz="1000" b="0" i="0" u="none" strike="noStrike" dirty="0">
                          <a:solidFill>
                            <a:srgbClr val="000000"/>
                          </a:solidFill>
                          <a:latin typeface="Arial"/>
                        </a:rPr>
                        <a:t>5</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10</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5</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1</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r>
              <a:tr h="387460">
                <a:tc>
                  <a:txBody>
                    <a:bodyPr/>
                    <a:lstStyle/>
                    <a:p>
                      <a:r>
                        <a:rPr lang="en-GB" sz="800" b="1" dirty="0" smtClean="0"/>
                        <a:t>Stayed the same</a:t>
                      </a:r>
                    </a:p>
                  </a:txBody>
                  <a:tcPr anchor="ctr"/>
                </a:tc>
                <a:tc>
                  <a:txBody>
                    <a:bodyPr/>
                    <a:lstStyle/>
                    <a:p>
                      <a:pPr algn="ctr" rtl="0" fontAlgn="b"/>
                      <a:r>
                        <a:rPr lang="en-US" sz="1000" b="0" i="0" u="none" strike="noStrike" dirty="0">
                          <a:solidFill>
                            <a:srgbClr val="000000"/>
                          </a:solidFill>
                          <a:latin typeface="Arial"/>
                        </a:rPr>
                        <a:t>18</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10</a:t>
                      </a:r>
                    </a:p>
                  </a:txBody>
                  <a:tcPr marL="9525" marR="9525" marT="9525" marB="0" anchor="ctr"/>
                </a:tc>
                <a:tc>
                  <a:txBody>
                    <a:bodyPr/>
                    <a:lstStyle/>
                    <a:p>
                      <a:pPr algn="ctr" rtl="0" fontAlgn="b"/>
                      <a:r>
                        <a:rPr lang="en-US" sz="1000" b="0" i="0" u="none" strike="noStrike" dirty="0">
                          <a:solidFill>
                            <a:srgbClr val="000000"/>
                          </a:solidFill>
                          <a:latin typeface="Arial"/>
                        </a:rPr>
                        <a:t>10</a:t>
                      </a:r>
                    </a:p>
                  </a:txBody>
                  <a:tcPr marL="9525" marR="9525" marT="9525" marB="0" anchor="ctr"/>
                </a:tc>
                <a:tc>
                  <a:txBody>
                    <a:bodyPr/>
                    <a:lstStyle/>
                    <a:p>
                      <a:pPr algn="ctr" rtl="0" fontAlgn="b"/>
                      <a:r>
                        <a:rPr lang="en-US" sz="1000" b="0" i="0" u="none" strike="noStrike" dirty="0">
                          <a:solidFill>
                            <a:srgbClr val="000000"/>
                          </a:solidFill>
                          <a:latin typeface="Arial"/>
                        </a:rPr>
                        <a:t>13</a:t>
                      </a:r>
                    </a:p>
                  </a:txBody>
                  <a:tcPr marL="9525" marR="9525" marT="9525" marB="0" anchor="ctr"/>
                </a:tc>
                <a:tc>
                  <a:txBody>
                    <a:bodyPr/>
                    <a:lstStyle/>
                    <a:p>
                      <a:pPr algn="ctr" rtl="0" fontAlgn="b"/>
                      <a:r>
                        <a:rPr lang="en-US" sz="1000" b="0" i="0" u="none" strike="noStrike" dirty="0">
                          <a:solidFill>
                            <a:srgbClr val="000000"/>
                          </a:solidFill>
                          <a:latin typeface="Arial"/>
                        </a:rPr>
                        <a:t>14</a:t>
                      </a:r>
                    </a:p>
                  </a:txBody>
                  <a:tcPr marL="9525" marR="9525" marT="9525" marB="0" anchor="ctr"/>
                </a:tc>
                <a:tc>
                  <a:txBody>
                    <a:bodyPr/>
                    <a:lstStyle/>
                    <a:p>
                      <a:pPr algn="ctr" rtl="0" fontAlgn="b"/>
                      <a:r>
                        <a:rPr lang="en-US" sz="1000" b="0" i="0" u="none" strike="noStrike" dirty="0">
                          <a:solidFill>
                            <a:srgbClr val="000000"/>
                          </a:solidFill>
                          <a:latin typeface="Arial"/>
                        </a:rPr>
                        <a:t>19</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13</a:t>
                      </a:r>
                    </a:p>
                  </a:txBody>
                  <a:tcPr marL="9525" marR="9525" marT="9525" marB="0" anchor="ctr"/>
                </a:tc>
                <a:tc>
                  <a:txBody>
                    <a:bodyPr/>
                    <a:lstStyle/>
                    <a:p>
                      <a:pPr algn="ctr" rtl="0" fontAlgn="b"/>
                      <a:r>
                        <a:rPr lang="en-US" sz="1000" b="0" i="0" u="none" strike="noStrike" dirty="0">
                          <a:solidFill>
                            <a:srgbClr val="000000"/>
                          </a:solidFill>
                          <a:latin typeface="Arial"/>
                        </a:rPr>
                        <a:t>26</a:t>
                      </a:r>
                    </a:p>
                  </a:txBody>
                  <a:tcPr marL="9525" marR="9525" marT="9525" marB="0" anchor="ctr"/>
                </a:tc>
                <a:tc>
                  <a:txBody>
                    <a:bodyPr/>
                    <a:lstStyle/>
                    <a:p>
                      <a:pPr algn="ctr" rtl="0" fontAlgn="b"/>
                      <a:r>
                        <a:rPr lang="en-US" sz="1000" b="0" i="0" u="none" strike="noStrike" dirty="0">
                          <a:solidFill>
                            <a:srgbClr val="000000"/>
                          </a:solidFill>
                          <a:latin typeface="Arial"/>
                        </a:rPr>
                        <a:t>16</a:t>
                      </a:r>
                    </a:p>
                  </a:txBody>
                  <a:tcPr marL="9525" marR="9525" marT="9525" marB="0" anchor="ctr"/>
                </a:tc>
                <a:tc>
                  <a:txBody>
                    <a:bodyPr/>
                    <a:lstStyle/>
                    <a:p>
                      <a:pPr algn="ctr" rtl="0" fontAlgn="b"/>
                      <a:r>
                        <a:rPr lang="en-US" sz="1000" b="0" i="0" u="none" strike="noStrike" dirty="0">
                          <a:solidFill>
                            <a:srgbClr val="000000"/>
                          </a:solidFill>
                          <a:latin typeface="Arial"/>
                        </a:rPr>
                        <a:t>28</a:t>
                      </a:r>
                    </a:p>
                  </a:txBody>
                  <a:tcPr marL="9525" marR="9525" marT="9525" marB="0" anchor="ctr"/>
                </a:tc>
                <a:tc>
                  <a:txBody>
                    <a:bodyPr/>
                    <a:lstStyle/>
                    <a:p>
                      <a:pPr algn="ctr" rtl="0" fontAlgn="b"/>
                      <a:r>
                        <a:rPr lang="en-US" sz="1000" b="0" i="0" u="none" strike="noStrike" dirty="0">
                          <a:solidFill>
                            <a:srgbClr val="000000"/>
                          </a:solidFill>
                          <a:latin typeface="Arial"/>
                        </a:rPr>
                        <a:t>21</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c>
                  <a:txBody>
                    <a:bodyPr/>
                    <a:lstStyle/>
                    <a:p>
                      <a:pPr algn="ctr" rtl="0" fontAlgn="b"/>
                      <a:r>
                        <a:rPr lang="en-US" sz="1000" b="0" i="0" u="none" strike="noStrike" dirty="0">
                          <a:solidFill>
                            <a:srgbClr val="000000"/>
                          </a:solidFill>
                          <a:latin typeface="Arial"/>
                        </a:rPr>
                        <a:t>14</a:t>
                      </a:r>
                    </a:p>
                  </a:txBody>
                  <a:tcPr marL="9525" marR="9525" marT="9525" marB="0" anchor="ctr"/>
                </a:tc>
                <a:tc>
                  <a:txBody>
                    <a:bodyPr/>
                    <a:lstStyle/>
                    <a:p>
                      <a:pPr algn="ctr" rtl="0" fontAlgn="b"/>
                      <a:r>
                        <a:rPr lang="en-US" sz="1000" b="0" i="0" u="none" strike="noStrike" dirty="0">
                          <a:solidFill>
                            <a:srgbClr val="000000"/>
                          </a:solidFill>
                          <a:latin typeface="Arial"/>
                        </a:rPr>
                        <a:t>38</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24</a:t>
                      </a:r>
                    </a:p>
                  </a:txBody>
                  <a:tcPr marL="9525" marR="9525" marT="9525" marB="0" anchor="ctr"/>
                </a:tc>
                <a:tc>
                  <a:txBody>
                    <a:bodyPr/>
                    <a:lstStyle/>
                    <a:p>
                      <a:pPr algn="ctr" rtl="0" fontAlgn="b"/>
                      <a:r>
                        <a:rPr lang="en-US" sz="1000" b="0" i="0" u="none" strike="noStrike" dirty="0">
                          <a:solidFill>
                            <a:srgbClr val="000000"/>
                          </a:solidFill>
                          <a:latin typeface="Arial"/>
                        </a:rPr>
                        <a:t>38</a:t>
                      </a:r>
                    </a:p>
                  </a:txBody>
                  <a:tcPr marL="9525" marR="9525" marT="9525" marB="0" anchor="ctr"/>
                </a:tc>
                <a:tc>
                  <a:txBody>
                    <a:bodyPr/>
                    <a:lstStyle/>
                    <a:p>
                      <a:pPr algn="ctr" rtl="0" fontAlgn="b"/>
                      <a:r>
                        <a:rPr lang="en-US" sz="1000" b="0" i="0" u="none" strike="noStrike" dirty="0">
                          <a:solidFill>
                            <a:srgbClr val="000000"/>
                          </a:solidFill>
                          <a:latin typeface="Arial"/>
                        </a:rPr>
                        <a:t>16</a:t>
                      </a:r>
                    </a:p>
                  </a:txBody>
                  <a:tcPr marL="9525" marR="9525" marT="9525" marB="0" anchor="ctr"/>
                </a:tc>
                <a:tc>
                  <a:txBody>
                    <a:bodyPr/>
                    <a:lstStyle/>
                    <a:p>
                      <a:pPr algn="ctr" rtl="0" fontAlgn="b"/>
                      <a:r>
                        <a:rPr lang="en-US" sz="1000" b="0" i="0" u="none" strike="noStrike" dirty="0">
                          <a:solidFill>
                            <a:srgbClr val="000000"/>
                          </a:solidFill>
                          <a:latin typeface="Arial"/>
                        </a:rPr>
                        <a:t>19</a:t>
                      </a:r>
                    </a:p>
                  </a:txBody>
                  <a:tcPr marL="9525" marR="9525" marT="9525" marB="0" anchor="ctr"/>
                </a:tc>
                <a:tc>
                  <a:txBody>
                    <a:bodyPr/>
                    <a:lstStyle/>
                    <a:p>
                      <a:pPr algn="ctr" rtl="0" fontAlgn="b"/>
                      <a:r>
                        <a:rPr lang="en-US" sz="1000" b="0" i="0" u="none" strike="noStrike" dirty="0">
                          <a:solidFill>
                            <a:srgbClr val="000000"/>
                          </a:solidFill>
                          <a:latin typeface="Arial"/>
                        </a:rPr>
                        <a:t>20</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r>
              <a:tr h="387460">
                <a:tc>
                  <a:txBody>
                    <a:bodyPr/>
                    <a:lstStyle/>
                    <a:p>
                      <a:r>
                        <a:rPr lang="en-GB" sz="800" b="1" dirty="0" smtClean="0"/>
                        <a:t>Don’t</a:t>
                      </a:r>
                      <a:r>
                        <a:rPr lang="en-GB" sz="800" b="1" baseline="0" dirty="0" smtClean="0"/>
                        <a:t> know/Can’t say</a:t>
                      </a:r>
                      <a:endParaRPr lang="en-GB" sz="800" b="1" dirty="0" smtClean="0"/>
                    </a:p>
                  </a:txBody>
                  <a:tcPr anchor="ctr"/>
                </a:tc>
                <a:tc>
                  <a:txBody>
                    <a:bodyPr/>
                    <a:lstStyle/>
                    <a:p>
                      <a:pPr algn="ctr" rtl="0" fontAlgn="b"/>
                      <a:r>
                        <a:rPr lang="en-US" sz="1000" b="0" i="0" u="none" strike="noStrike" dirty="0">
                          <a:solidFill>
                            <a:srgbClr val="000000"/>
                          </a:solidFill>
                          <a:latin typeface="Arial"/>
                        </a:rPr>
                        <a:t>1</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1</a:t>
                      </a:r>
                    </a:p>
                  </a:txBody>
                  <a:tcPr marL="9525" marR="9525" marT="9525" marB="0" anchor="ctr"/>
                </a:tc>
                <a:tc>
                  <a:txBody>
                    <a:bodyPr/>
                    <a:lstStyle/>
                    <a:p>
                      <a:pPr algn="ctr" rtl="0" fontAlgn="b"/>
                      <a:r>
                        <a:rPr lang="en-US" sz="1000" b="0" i="0" u="none" strike="noStrike" dirty="0">
                          <a:solidFill>
                            <a:srgbClr val="000000"/>
                          </a:solidFill>
                          <a:latin typeface="Arial"/>
                        </a:rPr>
                        <a:t>5</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1</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1</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r>
            </a:tbl>
          </a:graphicData>
        </a:graphic>
      </p:graphicFrame>
      <p:sp>
        <p:nvSpPr>
          <p:cNvPr id="13" name="Footer Placeholder 2"/>
          <p:cNvSpPr>
            <a:spLocks noGrp="1"/>
          </p:cNvSpPr>
          <p:nvPr>
            <p:ph type="ftr" sz="quarter" idx="11"/>
          </p:nvPr>
        </p:nvSpPr>
        <p:spPr>
          <a:xfrm>
            <a:off x="2149475" y="6386513"/>
            <a:ext cx="5662613" cy="279400"/>
          </a:xfrm>
        </p:spPr>
        <p:txBody>
          <a:bodyPr/>
          <a:lstStyle/>
          <a:p>
            <a:r>
              <a:rPr lang="en-US" dirty="0" smtClean="0"/>
              <a:t>Q5/Q6. Would you say the level of complexity in doing business has </a:t>
            </a:r>
          </a:p>
          <a:p>
            <a:r>
              <a:rPr lang="en-US" dirty="0" smtClean="0"/>
              <a:t>increased or decreased over the past two years? BASE: 1400 Respondents</a:t>
            </a:r>
            <a:endParaRPr lang="en-US" dirty="0"/>
          </a:p>
        </p:txBody>
      </p:sp>
      <p:sp>
        <p:nvSpPr>
          <p:cNvPr id="8" name="Footer Placeholder 2"/>
          <p:cNvSpPr txBox="1">
            <a:spLocks/>
          </p:cNvSpPr>
          <p:nvPr/>
        </p:nvSpPr>
        <p:spPr bwMode="auto">
          <a:xfrm>
            <a:off x="3143240" y="6072206"/>
            <a:ext cx="5662613"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rgbClr val="00338D"/>
                </a:solidFill>
                <a:effectLst/>
                <a:uLnTx/>
                <a:uFillTx/>
                <a:latin typeface="Arial" charset="0"/>
                <a:ea typeface="+mn-ea"/>
                <a:cs typeface="Arial" charset="0"/>
              </a:rPr>
              <a:t>NB:</a:t>
            </a:r>
            <a:r>
              <a:rPr kumimoji="0" lang="en-US" sz="900" b="0" i="0" u="none" strike="noStrike" kern="1200" cap="none" spc="0" normalizeH="0" noProof="0" dirty="0" smtClean="0">
                <a:ln>
                  <a:noFill/>
                </a:ln>
                <a:solidFill>
                  <a:srgbClr val="00338D"/>
                </a:solidFill>
                <a:effectLst/>
                <a:uLnTx/>
                <a:uFillTx/>
                <a:latin typeface="Arial" charset="0"/>
                <a:ea typeface="+mn-ea"/>
                <a:cs typeface="Arial" charset="0"/>
              </a:rPr>
              <a:t> Table in order of increased very significantly</a:t>
            </a:r>
            <a:endParaRPr kumimoji="0" lang="en-US" sz="9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16</a:t>
            </a:fld>
            <a:endParaRPr lang="en-US" dirty="0"/>
          </a:p>
        </p:txBody>
      </p:sp>
      <p:sp>
        <p:nvSpPr>
          <p:cNvPr id="521" name="Rectangle 3"/>
          <p:cNvSpPr txBox="1">
            <a:spLocks noChangeArrowheads="1"/>
          </p:cNvSpPr>
          <p:nvPr/>
        </p:nvSpPr>
        <p:spPr bwMode="auto">
          <a:xfrm>
            <a:off x="142844" y="14285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GB" b="1" kern="0" dirty="0" smtClean="0">
                <a:solidFill>
                  <a:schemeClr val="bg1"/>
                </a:solidFill>
                <a:latin typeface="+mj-lt"/>
                <a:ea typeface="+mj-ea"/>
                <a:cs typeface="+mj-cs"/>
              </a:rPr>
              <a:t>Top two factors driving complexity are externally driven</a:t>
            </a:r>
            <a:endParaRPr kumimoji="0" lang="en-GB" sz="1800" b="1" i="0" u="none" strike="noStrike" kern="0" cap="none" spc="0" normalizeH="0" noProof="0" dirty="0" smtClean="0">
              <a:ln>
                <a:noFill/>
              </a:ln>
              <a:solidFill>
                <a:schemeClr val="bg1"/>
              </a:solidFill>
              <a:effectLst/>
              <a:uLnTx/>
              <a:uFillTx/>
              <a:latin typeface="+mj-lt"/>
              <a:ea typeface="+mj-ea"/>
              <a:cs typeface="+mj-cs"/>
            </a:endParaRPr>
          </a:p>
          <a:p>
            <a:pPr marL="0" marR="0" lvl="0" indent="0" algn="l" defTabSz="914400" rtl="0" eaLnBrk="1" fontAlgn="base" latinLnBrk="0" hangingPunct="1">
              <a:spcBef>
                <a:spcPct val="0"/>
              </a:spcBef>
              <a:spcAft>
                <a:spcPct val="0"/>
              </a:spcAft>
              <a:buClrTx/>
              <a:buSzTx/>
              <a:buFontTx/>
              <a:buNone/>
              <a:tabLst/>
              <a:defRPr/>
            </a:pPr>
            <a:r>
              <a:rPr kumimoji="0" lang="en-GB" sz="1800" b="1" i="0" u="none" strike="noStrike" kern="0" cap="none" spc="0" normalizeH="0" baseline="0" noProof="0" dirty="0" smtClean="0">
                <a:ln>
                  <a:noFill/>
                </a:ln>
                <a:solidFill>
                  <a:schemeClr val="bg1"/>
                </a:solidFill>
                <a:effectLst/>
                <a:uLnTx/>
                <a:uFillTx/>
                <a:latin typeface="+mj-lt"/>
                <a:ea typeface="+mj-ea"/>
                <a:cs typeface="+mj-cs"/>
              </a:rPr>
              <a:t>Regulation and recession </a:t>
            </a:r>
            <a:r>
              <a:rPr lang="en-GB" b="1" kern="0" noProof="0" dirty="0" smtClean="0">
                <a:solidFill>
                  <a:schemeClr val="bg1"/>
                </a:solidFill>
                <a:latin typeface="+mj-lt"/>
                <a:ea typeface="+mj-ea"/>
                <a:cs typeface="+mj-cs"/>
              </a:rPr>
              <a:t>top factors across most countries</a:t>
            </a: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sp>
        <p:nvSpPr>
          <p:cNvPr id="13" name="Footer Placeholder 2"/>
          <p:cNvSpPr>
            <a:spLocks noGrp="1"/>
          </p:cNvSpPr>
          <p:nvPr>
            <p:ph type="ftr" sz="quarter" idx="11"/>
          </p:nvPr>
        </p:nvSpPr>
        <p:spPr>
          <a:xfrm>
            <a:off x="2149475" y="6386513"/>
            <a:ext cx="5662613" cy="279400"/>
          </a:xfrm>
        </p:spPr>
        <p:txBody>
          <a:bodyPr/>
          <a:lstStyle/>
          <a:p>
            <a:r>
              <a:rPr lang="en-US" dirty="0" smtClean="0"/>
              <a:t>Q7. What do you think are the reasons for this increase in complexity? BASE: 1076</a:t>
            </a:r>
            <a:endParaRPr lang="en-US" dirty="0"/>
          </a:p>
        </p:txBody>
      </p:sp>
      <p:graphicFrame>
        <p:nvGraphicFramePr>
          <p:cNvPr id="11" name="Table 10"/>
          <p:cNvGraphicFramePr>
            <a:graphicFrameLocks noGrp="1"/>
          </p:cNvGraphicFramePr>
          <p:nvPr/>
        </p:nvGraphicFramePr>
        <p:xfrm>
          <a:off x="467544" y="1268760"/>
          <a:ext cx="7986677" cy="4489695"/>
        </p:xfrm>
        <a:graphic>
          <a:graphicData uri="http://schemas.openxmlformats.org/drawingml/2006/table">
            <a:tbl>
              <a:tblPr firstRow="1" bandRow="1">
                <a:tableStyleId>{5C22544A-7EE6-4342-B048-85BDC9FD1C3A}</a:tableStyleId>
              </a:tblPr>
              <a:tblGrid>
                <a:gridCol w="1368152"/>
                <a:gridCol w="320040"/>
                <a:gridCol w="281134"/>
                <a:gridCol w="270920"/>
                <a:gridCol w="281134"/>
                <a:gridCol w="297192"/>
                <a:gridCol w="254862"/>
                <a:gridCol w="270920"/>
                <a:gridCol w="270920"/>
                <a:gridCol w="281134"/>
                <a:gridCol w="270920"/>
                <a:gridCol w="270920"/>
                <a:gridCol w="270920"/>
                <a:gridCol w="270920"/>
                <a:gridCol w="270920"/>
                <a:gridCol w="270920"/>
                <a:gridCol w="283823"/>
                <a:gridCol w="402401"/>
                <a:gridCol w="281682"/>
                <a:gridCol w="270920"/>
                <a:gridCol w="270920"/>
                <a:gridCol w="281682"/>
                <a:gridCol w="402401"/>
                <a:gridCol w="270920"/>
              </a:tblGrid>
              <a:tr h="1119496">
                <a:tc>
                  <a:txBody>
                    <a:bodyPr/>
                    <a:lstStyle/>
                    <a:p>
                      <a:r>
                        <a:rPr lang="en-GB" sz="1000" dirty="0" smtClean="0"/>
                        <a:t>COUNTRY (%)</a:t>
                      </a:r>
                      <a:endParaRPr lang="en-GB" sz="1000" b="1" dirty="0"/>
                    </a:p>
                  </a:txBody>
                  <a:tcPr/>
                </a:tc>
                <a:tc>
                  <a:txBody>
                    <a:bodyPr/>
                    <a:lstStyle/>
                    <a:p>
                      <a:pPr algn="ctr"/>
                      <a:r>
                        <a:rPr lang="en-GB" sz="900" b="0" dirty="0" smtClean="0">
                          <a:latin typeface="+mn-lt"/>
                        </a:rPr>
                        <a:t>Overall</a:t>
                      </a:r>
                      <a:endParaRPr lang="en-GB" sz="900" b="0" dirty="0">
                        <a:latin typeface="+mn-lt"/>
                      </a:endParaRPr>
                    </a:p>
                  </a:txBody>
                  <a:tcPr vert="vert">
                    <a:solidFill>
                      <a:srgbClr val="A79E7A"/>
                    </a:solidFill>
                  </a:tcPr>
                </a:tc>
                <a:tc>
                  <a:txBody>
                    <a:bodyPr/>
                    <a:lstStyle/>
                    <a:p>
                      <a:pPr algn="ctr"/>
                      <a:r>
                        <a:rPr lang="en-GB" sz="900" b="0" dirty="0" smtClean="0"/>
                        <a:t>USA</a:t>
                      </a:r>
                      <a:endParaRPr lang="en-GB" sz="900" b="0" dirty="0"/>
                    </a:p>
                  </a:txBody>
                  <a:tcPr vert="vert"/>
                </a:tc>
                <a:tc>
                  <a:txBody>
                    <a:bodyPr/>
                    <a:lstStyle/>
                    <a:p>
                      <a:pPr algn="ctr"/>
                      <a:r>
                        <a:rPr lang="en-GB" sz="900" b="0" dirty="0" smtClean="0"/>
                        <a:t>Brazil</a:t>
                      </a:r>
                      <a:endParaRPr lang="en-GB" sz="900" b="0" dirty="0"/>
                    </a:p>
                  </a:txBody>
                  <a:tcPr vert="vert"/>
                </a:tc>
                <a:tc>
                  <a:txBody>
                    <a:bodyPr/>
                    <a:lstStyle/>
                    <a:p>
                      <a:pPr algn="ctr"/>
                      <a:r>
                        <a:rPr lang="en-GB" sz="900" b="0" dirty="0" smtClean="0"/>
                        <a:t>Canada</a:t>
                      </a:r>
                      <a:endParaRPr lang="en-GB" sz="900" b="0" dirty="0"/>
                    </a:p>
                  </a:txBody>
                  <a:tcPr vert="vert"/>
                </a:tc>
                <a:tc>
                  <a:txBody>
                    <a:bodyPr/>
                    <a:lstStyle/>
                    <a:p>
                      <a:pPr algn="ctr"/>
                      <a:r>
                        <a:rPr lang="en-GB" sz="900" b="0" dirty="0" smtClean="0"/>
                        <a:t>Mexico</a:t>
                      </a:r>
                      <a:endParaRPr lang="en-GB" sz="900" b="0" dirty="0"/>
                    </a:p>
                  </a:txBody>
                  <a:tcPr vert="vert"/>
                </a:tc>
                <a:tc>
                  <a:txBody>
                    <a:bodyPr/>
                    <a:lstStyle/>
                    <a:p>
                      <a:pPr algn="ctr"/>
                      <a:r>
                        <a:rPr lang="en-GB" sz="900" b="0" dirty="0" smtClean="0"/>
                        <a:t>UK</a:t>
                      </a:r>
                      <a:endParaRPr lang="en-GB" sz="900" b="0" dirty="0"/>
                    </a:p>
                  </a:txBody>
                  <a:tcPr vert="vert"/>
                </a:tc>
                <a:tc>
                  <a:txBody>
                    <a:bodyPr/>
                    <a:lstStyle/>
                    <a:p>
                      <a:pPr algn="ctr"/>
                      <a:r>
                        <a:rPr lang="en-GB" sz="900" b="0" dirty="0" smtClean="0"/>
                        <a:t>Denmark</a:t>
                      </a:r>
                      <a:endParaRPr lang="en-GB" sz="900" b="0" dirty="0"/>
                    </a:p>
                  </a:txBody>
                  <a:tcPr vert="vert"/>
                </a:tc>
                <a:tc>
                  <a:txBody>
                    <a:bodyPr/>
                    <a:lstStyle/>
                    <a:p>
                      <a:pPr algn="ctr"/>
                      <a:r>
                        <a:rPr lang="en-GB" sz="900" b="0" dirty="0" smtClean="0"/>
                        <a:t>France</a:t>
                      </a:r>
                      <a:endParaRPr lang="en-GB" sz="900" b="0" dirty="0"/>
                    </a:p>
                  </a:txBody>
                  <a:tcPr vert="vert"/>
                </a:tc>
                <a:tc>
                  <a:txBody>
                    <a:bodyPr/>
                    <a:lstStyle/>
                    <a:p>
                      <a:pPr algn="ctr"/>
                      <a:r>
                        <a:rPr lang="en-GB" sz="900" b="0" dirty="0" smtClean="0"/>
                        <a:t>Germany</a:t>
                      </a:r>
                      <a:endParaRPr lang="en-GB" sz="900" b="0" dirty="0"/>
                    </a:p>
                  </a:txBody>
                  <a:tcPr vert="vert"/>
                </a:tc>
                <a:tc>
                  <a:txBody>
                    <a:bodyPr/>
                    <a:lstStyle/>
                    <a:p>
                      <a:pPr algn="ctr"/>
                      <a:r>
                        <a:rPr lang="en-GB" sz="900" b="0" dirty="0" smtClean="0"/>
                        <a:t>Ireland</a:t>
                      </a:r>
                      <a:endParaRPr lang="en-GB" sz="900" b="0" dirty="0"/>
                    </a:p>
                  </a:txBody>
                  <a:tcPr vert="vert"/>
                </a:tc>
                <a:tc>
                  <a:txBody>
                    <a:bodyPr/>
                    <a:lstStyle/>
                    <a:p>
                      <a:pPr algn="ctr"/>
                      <a:r>
                        <a:rPr lang="en-GB" sz="900" b="0" dirty="0" smtClean="0"/>
                        <a:t>Italy</a:t>
                      </a:r>
                      <a:endParaRPr lang="en-GB" sz="900" b="0" dirty="0"/>
                    </a:p>
                  </a:txBody>
                  <a:tcPr vert="vert"/>
                </a:tc>
                <a:tc>
                  <a:txBody>
                    <a:bodyPr/>
                    <a:lstStyle/>
                    <a:p>
                      <a:pPr algn="ctr"/>
                      <a:r>
                        <a:rPr lang="en-GB" sz="900" b="0" dirty="0" smtClean="0"/>
                        <a:t>Netherlands</a:t>
                      </a:r>
                      <a:endParaRPr lang="en-GB" sz="900" b="0" dirty="0"/>
                    </a:p>
                  </a:txBody>
                  <a:tcPr vert="vert"/>
                </a:tc>
                <a:tc>
                  <a:txBody>
                    <a:bodyPr/>
                    <a:lstStyle/>
                    <a:p>
                      <a:pPr algn="ctr"/>
                      <a:r>
                        <a:rPr lang="en-GB" sz="900" b="0" dirty="0" smtClean="0"/>
                        <a:t>Spain</a:t>
                      </a:r>
                      <a:endParaRPr lang="en-GB" sz="900" b="0" dirty="0"/>
                    </a:p>
                  </a:txBody>
                  <a:tcPr vert="vert"/>
                </a:tc>
                <a:tc>
                  <a:txBody>
                    <a:bodyPr/>
                    <a:lstStyle/>
                    <a:p>
                      <a:pPr algn="ctr"/>
                      <a:r>
                        <a:rPr lang="en-GB" sz="900" b="0" dirty="0" smtClean="0"/>
                        <a:t>Sweden</a:t>
                      </a:r>
                      <a:endParaRPr lang="en-GB" sz="900" b="0" dirty="0"/>
                    </a:p>
                  </a:txBody>
                  <a:tcPr vert="vert"/>
                </a:tc>
                <a:tc>
                  <a:txBody>
                    <a:bodyPr/>
                    <a:lstStyle/>
                    <a:p>
                      <a:pPr algn="ctr"/>
                      <a:r>
                        <a:rPr lang="en-GB" sz="900" b="0" dirty="0" smtClean="0"/>
                        <a:t>Switzerland</a:t>
                      </a:r>
                      <a:endParaRPr lang="en-GB" sz="900" b="0" dirty="0"/>
                    </a:p>
                  </a:txBody>
                  <a:tcPr vert="vert"/>
                </a:tc>
                <a:tc>
                  <a:txBody>
                    <a:bodyPr/>
                    <a:lstStyle/>
                    <a:p>
                      <a:pPr algn="ctr"/>
                      <a:r>
                        <a:rPr lang="en-GB" sz="900" b="0" dirty="0" smtClean="0"/>
                        <a:t>Russia</a:t>
                      </a:r>
                      <a:endParaRPr lang="en-GB" sz="900" b="0" dirty="0"/>
                    </a:p>
                  </a:txBody>
                  <a:tcPr vert="vert"/>
                </a:tc>
                <a:tc>
                  <a:txBody>
                    <a:bodyPr/>
                    <a:lstStyle/>
                    <a:p>
                      <a:pPr algn="ctr"/>
                      <a:r>
                        <a:rPr lang="en-GB" sz="900" b="0" dirty="0" smtClean="0"/>
                        <a:t>South</a:t>
                      </a:r>
                      <a:r>
                        <a:rPr lang="en-GB" sz="900" b="0" baseline="0" dirty="0" smtClean="0"/>
                        <a:t> </a:t>
                      </a:r>
                    </a:p>
                    <a:p>
                      <a:pPr algn="ctr"/>
                      <a:r>
                        <a:rPr lang="en-GB" sz="900" b="0" baseline="0" dirty="0" smtClean="0"/>
                        <a:t>Africa</a:t>
                      </a:r>
                      <a:endParaRPr lang="en-GB" sz="900" b="0" dirty="0"/>
                    </a:p>
                  </a:txBody>
                  <a:tcPr vert="vert"/>
                </a:tc>
                <a:tc>
                  <a:txBody>
                    <a:bodyPr/>
                    <a:lstStyle/>
                    <a:p>
                      <a:pPr algn="ctr"/>
                      <a:r>
                        <a:rPr lang="en-GB" sz="900" b="0" dirty="0" smtClean="0"/>
                        <a:t>China </a:t>
                      </a:r>
                      <a:endParaRPr lang="en-GB" sz="900" b="0" dirty="0"/>
                    </a:p>
                  </a:txBody>
                  <a:tcPr vert="vert"/>
                </a:tc>
                <a:tc>
                  <a:txBody>
                    <a:bodyPr/>
                    <a:lstStyle/>
                    <a:p>
                      <a:pPr algn="ctr"/>
                      <a:r>
                        <a:rPr lang="en-GB" sz="900" b="0" dirty="0" smtClean="0"/>
                        <a:t>India</a:t>
                      </a:r>
                      <a:endParaRPr lang="en-GB" sz="900" b="0" dirty="0"/>
                    </a:p>
                  </a:txBody>
                  <a:tcPr vert="vert"/>
                </a:tc>
                <a:tc>
                  <a:txBody>
                    <a:bodyPr/>
                    <a:lstStyle/>
                    <a:p>
                      <a:pPr algn="ctr"/>
                      <a:r>
                        <a:rPr lang="en-GB" sz="900" b="0" dirty="0" smtClean="0"/>
                        <a:t>Japan</a:t>
                      </a:r>
                      <a:endParaRPr lang="en-GB" sz="900" b="0" dirty="0"/>
                    </a:p>
                  </a:txBody>
                  <a:tcPr vert="vert"/>
                </a:tc>
                <a:tc>
                  <a:txBody>
                    <a:bodyPr/>
                    <a:lstStyle/>
                    <a:p>
                      <a:pPr algn="ctr"/>
                      <a:r>
                        <a:rPr lang="en-GB" sz="900" b="0" dirty="0" smtClean="0"/>
                        <a:t>Singapore</a:t>
                      </a:r>
                      <a:endParaRPr lang="en-GB" sz="900" b="0" dirty="0"/>
                    </a:p>
                  </a:txBody>
                  <a:tcPr vert="vert"/>
                </a:tc>
                <a:tc>
                  <a:txBody>
                    <a:bodyPr/>
                    <a:lstStyle/>
                    <a:p>
                      <a:pPr algn="ctr"/>
                      <a:r>
                        <a:rPr lang="en-GB" sz="900" b="0" dirty="0" smtClean="0"/>
                        <a:t>South </a:t>
                      </a:r>
                    </a:p>
                    <a:p>
                      <a:pPr algn="ctr"/>
                      <a:r>
                        <a:rPr lang="en-GB" sz="900" b="0" dirty="0" smtClean="0"/>
                        <a:t>Korea</a:t>
                      </a:r>
                      <a:endParaRPr lang="en-GB" sz="900" b="0" dirty="0"/>
                    </a:p>
                  </a:txBody>
                  <a:tcPr vert="vert"/>
                </a:tc>
                <a:tc>
                  <a:txBody>
                    <a:bodyPr/>
                    <a:lstStyle/>
                    <a:p>
                      <a:pPr algn="ctr"/>
                      <a:r>
                        <a:rPr lang="en-GB" sz="900" b="0" dirty="0" smtClean="0"/>
                        <a:t>Australia</a:t>
                      </a:r>
                      <a:endParaRPr lang="en-GB" sz="900" b="0" dirty="0"/>
                    </a:p>
                  </a:txBody>
                  <a:tcPr vert="vert"/>
                </a:tc>
              </a:tr>
              <a:tr h="515664">
                <a:tc>
                  <a:txBody>
                    <a:bodyPr/>
                    <a:lstStyle/>
                    <a:p>
                      <a:pPr algn="l" fontAlgn="b"/>
                      <a:r>
                        <a:rPr lang="en-US" sz="800" b="1" i="0" u="none" strike="noStrike" dirty="0" smtClean="0">
                          <a:solidFill>
                            <a:srgbClr val="000000"/>
                          </a:solidFill>
                          <a:latin typeface="+mn-lt"/>
                        </a:rPr>
                        <a:t>Controls</a:t>
                      </a:r>
                      <a:r>
                        <a:rPr lang="en-US" sz="800" b="1" i="0" u="none" strike="noStrike" baseline="0" dirty="0" smtClean="0">
                          <a:solidFill>
                            <a:srgbClr val="000000"/>
                          </a:solidFill>
                          <a:latin typeface="+mn-lt"/>
                        </a:rPr>
                        <a:t>/ rules in market / regulation changes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mn-lt"/>
                        </a:rPr>
                        <a:t>26</a:t>
                      </a:r>
                    </a:p>
                  </a:txBody>
                  <a:tcPr marL="9525" marR="9525" marT="9525" marB="0" anchor="ctr">
                    <a:solidFill>
                      <a:srgbClr val="A79E7A"/>
                    </a:solidFill>
                  </a:tcPr>
                </a:tc>
                <a:tc>
                  <a:txBody>
                    <a:bodyPr/>
                    <a:lstStyle/>
                    <a:p>
                      <a:pPr algn="ctr" fontAlgn="b"/>
                      <a:r>
                        <a:rPr lang="en-US" sz="1000" b="0" i="0" u="none" strike="noStrike" dirty="0">
                          <a:latin typeface="Arial"/>
                        </a:rPr>
                        <a:t>37</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28</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27</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16</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19</a:t>
                      </a:r>
                    </a:p>
                  </a:txBody>
                  <a:tcPr marL="9525" marR="9525" marT="9525" marB="0" anchor="ctr"/>
                </a:tc>
                <a:tc>
                  <a:txBody>
                    <a:bodyPr/>
                    <a:lstStyle/>
                    <a:p>
                      <a:pPr algn="ctr" fontAlgn="b"/>
                      <a:r>
                        <a:rPr lang="en-US" sz="1000" b="0" i="0" u="none" strike="noStrike">
                          <a:latin typeface="Arial"/>
                        </a:rPr>
                        <a:t>26</a:t>
                      </a:r>
                    </a:p>
                  </a:txBody>
                  <a:tcPr marL="9525" marR="9525" marT="9525" marB="0" anchor="ctr"/>
                </a:tc>
                <a:tc>
                  <a:txBody>
                    <a:bodyPr/>
                    <a:lstStyle/>
                    <a:p>
                      <a:pPr algn="ctr" fontAlgn="b"/>
                      <a:r>
                        <a:rPr lang="en-US" sz="1000" b="0" i="0" u="none" strike="noStrike" dirty="0">
                          <a:latin typeface="Arial"/>
                        </a:rPr>
                        <a:t>35</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17</a:t>
                      </a:r>
                    </a:p>
                  </a:txBody>
                  <a:tcPr marL="9525" marR="9525" marT="9525" marB="0" anchor="ctr"/>
                </a:tc>
                <a:tc>
                  <a:txBody>
                    <a:bodyPr/>
                    <a:lstStyle/>
                    <a:p>
                      <a:pPr algn="ctr" fontAlgn="b"/>
                      <a:r>
                        <a:rPr lang="en-US" sz="1000" b="0" i="0" u="none" strike="noStrike">
                          <a:latin typeface="Arial"/>
                        </a:rPr>
                        <a:t>17</a:t>
                      </a:r>
                    </a:p>
                  </a:txBody>
                  <a:tcPr marL="9525" marR="9525" marT="9525" marB="0" anchor="ctr"/>
                </a:tc>
                <a:tc>
                  <a:txBody>
                    <a:bodyPr/>
                    <a:lstStyle/>
                    <a:p>
                      <a:pPr algn="ctr" fontAlgn="b"/>
                      <a:r>
                        <a:rPr lang="en-US" sz="1000" b="0" i="0" u="none" strike="noStrike" dirty="0">
                          <a:latin typeface="Arial"/>
                        </a:rPr>
                        <a:t>30</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11</a:t>
                      </a:r>
                    </a:p>
                  </a:txBody>
                  <a:tcPr marL="9525" marR="9525" marT="9525" marB="0" anchor="ctr"/>
                </a:tc>
                <a:tc>
                  <a:txBody>
                    <a:bodyPr/>
                    <a:lstStyle/>
                    <a:p>
                      <a:pPr algn="ctr" fontAlgn="b"/>
                      <a:r>
                        <a:rPr lang="en-US" sz="1000" b="0" i="0" u="none" strike="noStrike" dirty="0">
                          <a:latin typeface="Arial"/>
                        </a:rPr>
                        <a:t>31</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32</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26</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29</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13</a:t>
                      </a:r>
                    </a:p>
                  </a:txBody>
                  <a:tcPr marL="9525" marR="9525" marT="9525" marB="0" anchor="ctr"/>
                </a:tc>
                <a:tc>
                  <a:txBody>
                    <a:bodyPr/>
                    <a:lstStyle/>
                    <a:p>
                      <a:pPr algn="ctr" fontAlgn="b"/>
                      <a:r>
                        <a:rPr lang="en-US" sz="1000" b="0" i="0" u="none" strike="noStrike">
                          <a:latin typeface="Arial"/>
                        </a:rPr>
                        <a:t>18</a:t>
                      </a:r>
                    </a:p>
                  </a:txBody>
                  <a:tcPr marL="9525" marR="9525" marT="9525" marB="0" anchor="ctr"/>
                </a:tc>
                <a:tc>
                  <a:txBody>
                    <a:bodyPr/>
                    <a:lstStyle/>
                    <a:p>
                      <a:pPr algn="ctr" fontAlgn="b"/>
                      <a:r>
                        <a:rPr lang="en-US" sz="1000" b="0" i="0" u="none" strike="noStrike">
                          <a:latin typeface="Arial"/>
                        </a:rPr>
                        <a:t>18</a:t>
                      </a:r>
                    </a:p>
                  </a:txBody>
                  <a:tcPr marL="9525" marR="9525" marT="9525" marB="0" anchor="ctr"/>
                </a:tc>
                <a:tc>
                  <a:txBody>
                    <a:bodyPr/>
                    <a:lstStyle/>
                    <a:p>
                      <a:pPr algn="ctr" fontAlgn="b"/>
                      <a:r>
                        <a:rPr lang="en-US" sz="1000" b="0" i="0" u="none" strike="noStrike" dirty="0">
                          <a:latin typeface="Arial"/>
                        </a:rPr>
                        <a:t>21</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41</a:t>
                      </a:r>
                    </a:p>
                  </a:txBody>
                  <a:tcPr marL="9525" marR="9525" marT="9525" marB="0" anchor="ctr">
                    <a:solidFill>
                      <a:schemeClr val="accent2">
                        <a:lumMod val="60000"/>
                        <a:lumOff val="40000"/>
                      </a:schemeClr>
                    </a:solidFill>
                  </a:tcPr>
                </a:tc>
              </a:tr>
              <a:tr h="515664">
                <a:tc>
                  <a:txBody>
                    <a:bodyPr/>
                    <a:lstStyle/>
                    <a:p>
                      <a:pPr algn="l" fontAlgn="b"/>
                      <a:r>
                        <a:rPr lang="en-US" sz="800" b="1" i="0" u="none" strike="noStrike" dirty="0" smtClean="0">
                          <a:solidFill>
                            <a:srgbClr val="000000"/>
                          </a:solidFill>
                          <a:latin typeface="+mn-lt"/>
                        </a:rPr>
                        <a:t>Economic</a:t>
                      </a:r>
                      <a:r>
                        <a:rPr lang="en-US" sz="800" b="1" i="0" u="none" strike="noStrike" baseline="0" dirty="0" smtClean="0">
                          <a:solidFill>
                            <a:srgbClr val="000000"/>
                          </a:solidFill>
                          <a:latin typeface="+mn-lt"/>
                        </a:rPr>
                        <a:t> environment / recession</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mn-lt"/>
                        </a:rPr>
                        <a:t>23</a:t>
                      </a:r>
                    </a:p>
                  </a:txBody>
                  <a:tcPr marL="9525" marR="9525" marT="9525" marB="0" anchor="ctr">
                    <a:solidFill>
                      <a:srgbClr val="A79E7A"/>
                    </a:solidFill>
                  </a:tcPr>
                </a:tc>
                <a:tc>
                  <a:txBody>
                    <a:bodyPr/>
                    <a:lstStyle/>
                    <a:p>
                      <a:pPr algn="ctr" fontAlgn="b"/>
                      <a:r>
                        <a:rPr lang="en-US" sz="1000" b="0" i="0" u="none" strike="noStrike">
                          <a:latin typeface="Arial"/>
                        </a:rPr>
                        <a:t>28</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22</a:t>
                      </a:r>
                    </a:p>
                  </a:txBody>
                  <a:tcPr marL="9525" marR="9525" marT="9525" marB="0" anchor="ctr"/>
                </a:tc>
                <a:tc>
                  <a:txBody>
                    <a:bodyPr/>
                    <a:lstStyle/>
                    <a:p>
                      <a:pPr algn="ctr" fontAlgn="b"/>
                      <a:r>
                        <a:rPr lang="en-US" sz="1000" b="0" i="0" u="none" strike="noStrike" dirty="0">
                          <a:latin typeface="Arial"/>
                        </a:rPr>
                        <a:t>27</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23</a:t>
                      </a:r>
                    </a:p>
                  </a:txBody>
                  <a:tcPr marL="9525" marR="9525" marT="9525" marB="0" anchor="ctr"/>
                </a:tc>
                <a:tc>
                  <a:txBody>
                    <a:bodyPr/>
                    <a:lstStyle/>
                    <a:p>
                      <a:pPr algn="ctr" fontAlgn="b"/>
                      <a:r>
                        <a:rPr lang="en-US" sz="1000" b="0" i="0" u="none" strike="noStrike" dirty="0">
                          <a:latin typeface="Arial"/>
                        </a:rPr>
                        <a:t>26</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33</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34</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11</a:t>
                      </a:r>
                    </a:p>
                  </a:txBody>
                  <a:tcPr marL="9525" marR="9525" marT="9525" marB="0" anchor="ctr"/>
                </a:tc>
                <a:tc>
                  <a:txBody>
                    <a:bodyPr/>
                    <a:lstStyle/>
                    <a:p>
                      <a:pPr algn="ctr" fontAlgn="b"/>
                      <a:r>
                        <a:rPr lang="en-US" sz="1000" b="0" i="0" u="none" strike="noStrike" dirty="0">
                          <a:latin typeface="Arial"/>
                        </a:rPr>
                        <a:t>26</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19</a:t>
                      </a:r>
                    </a:p>
                  </a:txBody>
                  <a:tcPr marL="9525" marR="9525" marT="9525" marB="0" anchor="ctr"/>
                </a:tc>
                <a:tc>
                  <a:txBody>
                    <a:bodyPr/>
                    <a:lstStyle/>
                    <a:p>
                      <a:pPr algn="ctr" fontAlgn="b"/>
                      <a:r>
                        <a:rPr lang="en-US" sz="1000" b="0" i="0" u="none" strike="noStrike">
                          <a:latin typeface="Arial"/>
                        </a:rPr>
                        <a:t>24</a:t>
                      </a:r>
                    </a:p>
                  </a:txBody>
                  <a:tcPr marL="9525" marR="9525" marT="9525" marB="0" anchor="ctr"/>
                </a:tc>
                <a:tc>
                  <a:txBody>
                    <a:bodyPr/>
                    <a:lstStyle/>
                    <a:p>
                      <a:pPr algn="ctr" fontAlgn="b"/>
                      <a:r>
                        <a:rPr lang="en-US" sz="1000" b="0" i="0" u="none" strike="noStrike">
                          <a:latin typeface="Arial"/>
                        </a:rPr>
                        <a:t>14</a:t>
                      </a:r>
                    </a:p>
                  </a:txBody>
                  <a:tcPr marL="9525" marR="9525" marT="9525" marB="0" anchor="ctr"/>
                </a:tc>
                <a:tc>
                  <a:txBody>
                    <a:bodyPr/>
                    <a:lstStyle/>
                    <a:p>
                      <a:pPr algn="ctr" fontAlgn="b"/>
                      <a:r>
                        <a:rPr lang="en-US" sz="1000" b="0" i="0" u="none" strike="noStrike">
                          <a:latin typeface="Arial"/>
                        </a:rPr>
                        <a:t>26</a:t>
                      </a:r>
                    </a:p>
                  </a:txBody>
                  <a:tcPr marL="9525" marR="9525" marT="9525" marB="0" anchor="ctr"/>
                </a:tc>
                <a:tc>
                  <a:txBody>
                    <a:bodyPr/>
                    <a:lstStyle/>
                    <a:p>
                      <a:pPr algn="ctr" fontAlgn="b"/>
                      <a:r>
                        <a:rPr lang="en-US" sz="1000" b="0" i="0" u="none" strike="noStrike" dirty="0">
                          <a:latin typeface="Arial"/>
                        </a:rPr>
                        <a:t>24</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dirty="0">
                          <a:latin typeface="Arial"/>
                        </a:rPr>
                        <a:t>31</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23</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17</a:t>
                      </a:r>
                    </a:p>
                  </a:txBody>
                  <a:tcPr marL="9525" marR="9525" marT="9525" marB="0" anchor="ctr"/>
                </a:tc>
                <a:tc>
                  <a:txBody>
                    <a:bodyPr/>
                    <a:lstStyle/>
                    <a:p>
                      <a:pPr algn="ctr" fontAlgn="b"/>
                      <a:r>
                        <a:rPr lang="en-US" sz="1000" b="0" i="0" u="none" strike="noStrike">
                          <a:latin typeface="Arial"/>
                        </a:rPr>
                        <a:t>15</a:t>
                      </a:r>
                    </a:p>
                  </a:txBody>
                  <a:tcPr marL="9525" marR="9525" marT="9525" marB="0" anchor="ctr"/>
                </a:tc>
              </a:tr>
              <a:tr h="401571">
                <a:tc>
                  <a:txBody>
                    <a:bodyPr/>
                    <a:lstStyle/>
                    <a:p>
                      <a:pPr algn="l" fontAlgn="b"/>
                      <a:r>
                        <a:rPr lang="en-US" sz="800" b="1" i="0" u="none" strike="noStrike" dirty="0" smtClean="0">
                          <a:solidFill>
                            <a:srgbClr val="000000"/>
                          </a:solidFill>
                          <a:latin typeface="+mn-lt"/>
                        </a:rPr>
                        <a:t>Increasing</a:t>
                      </a:r>
                      <a:r>
                        <a:rPr lang="en-US" sz="800" b="1" i="0" u="none" strike="noStrike" baseline="0" dirty="0" smtClean="0">
                          <a:solidFill>
                            <a:srgbClr val="000000"/>
                          </a:solidFill>
                          <a:latin typeface="+mn-lt"/>
                        </a:rPr>
                        <a:t> competition</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mn-lt"/>
                        </a:rPr>
                        <a:t>17</a:t>
                      </a:r>
                    </a:p>
                  </a:txBody>
                  <a:tcPr marL="9525" marR="9525" marT="9525" marB="0" anchor="ctr">
                    <a:solidFill>
                      <a:srgbClr val="A79E7A"/>
                    </a:solidFill>
                  </a:tcPr>
                </a:tc>
                <a:tc>
                  <a:txBody>
                    <a:bodyPr/>
                    <a:lstStyle/>
                    <a:p>
                      <a:pPr algn="ctr" fontAlgn="b"/>
                      <a:r>
                        <a:rPr lang="en-US" sz="1000" b="0" i="0" u="none" strike="noStrike">
                          <a:latin typeface="Arial"/>
                        </a:rPr>
                        <a:t>10</a:t>
                      </a:r>
                    </a:p>
                  </a:txBody>
                  <a:tcPr marL="9525" marR="9525" marT="9525" marB="0" anchor="ctr"/>
                </a:tc>
                <a:tc>
                  <a:txBody>
                    <a:bodyPr/>
                    <a:lstStyle/>
                    <a:p>
                      <a:pPr algn="ctr" fontAlgn="b"/>
                      <a:r>
                        <a:rPr lang="en-US" sz="1000" b="0" i="0" u="none" strike="noStrike">
                          <a:latin typeface="Arial"/>
                        </a:rPr>
                        <a:t>25</a:t>
                      </a:r>
                    </a:p>
                  </a:txBody>
                  <a:tcPr marL="9525" marR="9525" marT="9525" marB="0" anchor="ctr"/>
                </a:tc>
                <a:tc>
                  <a:txBody>
                    <a:bodyPr/>
                    <a:lstStyle/>
                    <a:p>
                      <a:pPr algn="ctr" fontAlgn="b"/>
                      <a:r>
                        <a:rPr lang="en-US" sz="1000" b="0" i="0" u="none" strike="noStrike">
                          <a:latin typeface="Arial"/>
                        </a:rPr>
                        <a:t>12</a:t>
                      </a:r>
                    </a:p>
                  </a:txBody>
                  <a:tcPr marL="9525" marR="9525" marT="9525" marB="0" anchor="ctr"/>
                </a:tc>
                <a:tc>
                  <a:txBody>
                    <a:bodyPr/>
                    <a:lstStyle/>
                    <a:p>
                      <a:pPr algn="ctr" fontAlgn="b"/>
                      <a:r>
                        <a:rPr lang="en-US" sz="1000" b="0" i="0" u="none" strike="noStrike" dirty="0">
                          <a:latin typeface="Arial"/>
                        </a:rPr>
                        <a:t>27</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13</a:t>
                      </a:r>
                    </a:p>
                  </a:txBody>
                  <a:tcPr marL="9525" marR="9525" marT="9525" marB="0" anchor="ctr"/>
                </a:tc>
                <a:tc>
                  <a:txBody>
                    <a:bodyPr/>
                    <a:lstStyle/>
                    <a:p>
                      <a:pPr algn="ctr" fontAlgn="b"/>
                      <a:r>
                        <a:rPr lang="en-US" sz="1000" b="0" i="0" u="none" strike="noStrike">
                          <a:latin typeface="Arial"/>
                        </a:rPr>
                        <a:t>19</a:t>
                      </a:r>
                    </a:p>
                  </a:txBody>
                  <a:tcPr marL="9525" marR="9525" marT="9525" marB="0" anchor="ctr"/>
                </a:tc>
                <a:tc>
                  <a:txBody>
                    <a:bodyPr/>
                    <a:lstStyle/>
                    <a:p>
                      <a:pPr algn="ctr" fontAlgn="b"/>
                      <a:r>
                        <a:rPr lang="en-US" sz="1000" b="0" i="0" u="none" strike="noStrike">
                          <a:latin typeface="Arial"/>
                        </a:rPr>
                        <a:t>28</a:t>
                      </a:r>
                    </a:p>
                  </a:txBody>
                  <a:tcPr marL="9525" marR="9525" marT="9525" marB="0" anchor="ctr"/>
                </a:tc>
                <a:tc>
                  <a:txBody>
                    <a:bodyPr/>
                    <a:lstStyle/>
                    <a:p>
                      <a:pPr algn="ctr" fontAlgn="b"/>
                      <a:r>
                        <a:rPr lang="en-US" sz="1000" b="0" i="0" u="none" strike="noStrike">
                          <a:latin typeface="Arial"/>
                        </a:rPr>
                        <a:t>11</a:t>
                      </a:r>
                    </a:p>
                  </a:txBody>
                  <a:tcPr marL="9525" marR="9525" marT="9525" marB="0" anchor="ctr"/>
                </a:tc>
                <a:tc>
                  <a:txBody>
                    <a:bodyPr/>
                    <a:lstStyle/>
                    <a:p>
                      <a:pPr algn="ctr" fontAlgn="b"/>
                      <a:r>
                        <a:rPr lang="en-US" sz="1000" b="0" i="0" u="none" strike="noStrike">
                          <a:latin typeface="Arial"/>
                        </a:rPr>
                        <a:t>20</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15</a:t>
                      </a:r>
                    </a:p>
                  </a:txBody>
                  <a:tcPr marL="9525" marR="9525" marT="9525" marB="0" anchor="ctr"/>
                </a:tc>
                <a:tc>
                  <a:txBody>
                    <a:bodyPr/>
                    <a:lstStyle/>
                    <a:p>
                      <a:pPr algn="ctr" fontAlgn="b"/>
                      <a:r>
                        <a:rPr lang="en-US" sz="1000" b="0" i="0" u="none" strike="noStrike">
                          <a:latin typeface="Arial"/>
                        </a:rPr>
                        <a:t>18</a:t>
                      </a:r>
                    </a:p>
                  </a:txBody>
                  <a:tcPr marL="9525" marR="9525" marT="9525" marB="0" anchor="ctr"/>
                </a:tc>
                <a:tc>
                  <a:txBody>
                    <a:bodyPr/>
                    <a:lstStyle/>
                    <a:p>
                      <a:pPr algn="ctr" fontAlgn="b"/>
                      <a:r>
                        <a:rPr lang="en-US" sz="1000" b="0" i="0" u="none" strike="noStrike">
                          <a:latin typeface="Arial"/>
                        </a:rPr>
                        <a:t>28</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17</a:t>
                      </a:r>
                    </a:p>
                  </a:txBody>
                  <a:tcPr marL="9525" marR="9525" marT="9525" marB="0" anchor="ctr"/>
                </a:tc>
                <a:tc>
                  <a:txBody>
                    <a:bodyPr/>
                    <a:lstStyle/>
                    <a:p>
                      <a:pPr algn="ctr" fontAlgn="b"/>
                      <a:r>
                        <a:rPr lang="en-US" sz="1000" b="0" i="0" u="none" strike="noStrike">
                          <a:latin typeface="Arial"/>
                        </a:rPr>
                        <a:t>19</a:t>
                      </a:r>
                    </a:p>
                  </a:txBody>
                  <a:tcPr marL="9525" marR="9525" marT="9525" marB="0" anchor="ctr"/>
                </a:tc>
                <a:tc>
                  <a:txBody>
                    <a:bodyPr/>
                    <a:lstStyle/>
                    <a:p>
                      <a:pPr algn="ctr" fontAlgn="b"/>
                      <a:r>
                        <a:rPr lang="en-US" sz="1000" b="0" i="0" u="none" strike="noStrike">
                          <a:latin typeface="Arial"/>
                        </a:rPr>
                        <a:t>20</a:t>
                      </a:r>
                    </a:p>
                  </a:txBody>
                  <a:tcPr marL="9525" marR="9525" marT="9525" marB="0" anchor="ctr"/>
                </a:tc>
                <a:tc>
                  <a:txBody>
                    <a:bodyPr/>
                    <a:lstStyle/>
                    <a:p>
                      <a:pPr algn="ctr" fontAlgn="b"/>
                      <a:r>
                        <a:rPr lang="en-US" sz="1000" b="0" i="0" u="none" strike="noStrike" dirty="0">
                          <a:latin typeface="Arial"/>
                        </a:rPr>
                        <a:t>24</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13</a:t>
                      </a:r>
                    </a:p>
                  </a:txBody>
                  <a:tcPr marL="9525" marR="9525" marT="9525" marB="0" anchor="ctr"/>
                </a:tc>
                <a:tc>
                  <a:txBody>
                    <a:bodyPr/>
                    <a:lstStyle/>
                    <a:p>
                      <a:pPr algn="ctr" fontAlgn="b"/>
                      <a:r>
                        <a:rPr lang="en-US" sz="1000" b="0" i="0" u="none" strike="noStrike">
                          <a:latin typeface="Arial"/>
                        </a:rPr>
                        <a:t>18</a:t>
                      </a:r>
                    </a:p>
                  </a:txBody>
                  <a:tcPr marL="9525" marR="9525" marT="9525" marB="0" anchor="ctr"/>
                </a:tc>
                <a:tc>
                  <a:txBody>
                    <a:bodyPr/>
                    <a:lstStyle/>
                    <a:p>
                      <a:pPr algn="ctr" fontAlgn="b"/>
                      <a:r>
                        <a:rPr lang="en-US" sz="1000" b="0" i="0" u="none" strike="noStrike">
                          <a:latin typeface="Arial"/>
                        </a:rPr>
                        <a:t>33</a:t>
                      </a:r>
                    </a:p>
                  </a:txBody>
                  <a:tcPr marL="9525" marR="9525" marT="9525" marB="0" anchor="ctr"/>
                </a:tc>
                <a:tc>
                  <a:txBody>
                    <a:bodyPr/>
                    <a:lstStyle/>
                    <a:p>
                      <a:pPr algn="ctr" fontAlgn="b"/>
                      <a:r>
                        <a:rPr lang="en-US" sz="1000" b="0" i="0" u="none" strike="noStrike" dirty="0">
                          <a:latin typeface="Arial"/>
                        </a:rPr>
                        <a:t>5</a:t>
                      </a:r>
                    </a:p>
                  </a:txBody>
                  <a:tcPr marL="9525" marR="9525" marT="9525" marB="0" anchor="ctr"/>
                </a:tc>
              </a:tr>
              <a:tr h="387460">
                <a:tc>
                  <a:txBody>
                    <a:bodyPr/>
                    <a:lstStyle/>
                    <a:p>
                      <a:pPr algn="l" fontAlgn="b"/>
                      <a:r>
                        <a:rPr lang="en-US" sz="800" b="1" u="none" strike="noStrike" dirty="0" smtClean="0"/>
                        <a:t>Crises in the</a:t>
                      </a:r>
                      <a:r>
                        <a:rPr lang="en-US" sz="800" b="1" u="none" strike="noStrike" baseline="0" dirty="0" smtClean="0"/>
                        <a:t> market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mn-lt"/>
                        </a:rPr>
                        <a:t>7</a:t>
                      </a:r>
                    </a:p>
                  </a:txBody>
                  <a:tcPr marL="9525" marR="9525" marT="9525" marB="0" anchor="ctr">
                    <a:solidFill>
                      <a:srgbClr val="A79E7A"/>
                    </a:solidFill>
                  </a:tcPr>
                </a:tc>
                <a:tc>
                  <a:txBody>
                    <a:bodyPr/>
                    <a:lstStyle/>
                    <a:p>
                      <a:pPr algn="ctr" fontAlgn="b"/>
                      <a:r>
                        <a:rPr lang="en-US" sz="1000" b="0" i="0" u="none" strike="noStrike">
                          <a:latin typeface="Arial"/>
                        </a:rPr>
                        <a:t>6</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4</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29</a:t>
                      </a:r>
                    </a:p>
                  </a:txBody>
                  <a:tcPr marL="9525" marR="9525" marT="9525" marB="0" anchor="ctr"/>
                </a:tc>
                <a:tc>
                  <a:txBody>
                    <a:bodyPr/>
                    <a:lstStyle/>
                    <a:p>
                      <a:pPr algn="ctr" fontAlgn="b"/>
                      <a:r>
                        <a:rPr lang="en-US" sz="1000" b="0" i="0" u="none" strike="noStrike">
                          <a:latin typeface="Arial"/>
                        </a:rPr>
                        <a:t>15</a:t>
                      </a:r>
                    </a:p>
                  </a:txBody>
                  <a:tcPr marL="9525" marR="9525" marT="9525" marB="0" anchor="ctr"/>
                </a:tc>
                <a:tc>
                  <a:txBody>
                    <a:bodyPr/>
                    <a:lstStyle/>
                    <a:p>
                      <a:pPr algn="ctr" fontAlgn="b"/>
                      <a:r>
                        <a:rPr lang="en-US" sz="1000" b="0" i="0" u="none" strike="noStrike">
                          <a:latin typeface="Arial"/>
                        </a:rPr>
                        <a:t>13</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20</a:t>
                      </a:r>
                    </a:p>
                  </a:txBody>
                  <a:tcPr marL="9525" marR="9525" marT="9525" marB="0" anchor="ctr"/>
                </a:tc>
                <a:tc>
                  <a:txBody>
                    <a:bodyPr/>
                    <a:lstStyle/>
                    <a:p>
                      <a:pPr algn="ctr" fontAlgn="b"/>
                      <a:r>
                        <a:rPr lang="en-US" sz="1000" b="0" i="0" u="none" strike="noStrike">
                          <a:latin typeface="Arial"/>
                        </a:rPr>
                        <a:t>7</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4</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endParaRPr lang="en-US" sz="1000" b="0" i="0" u="none" strike="noStrike" dirty="0">
                        <a:latin typeface="Arial"/>
                      </a:endParaRPr>
                    </a:p>
                  </a:txBody>
                  <a:tcPr marL="9525" marR="9525" marT="9525" marB="0" anchor="ctr"/>
                </a:tc>
              </a:tr>
              <a:tr h="387460">
                <a:tc>
                  <a:txBody>
                    <a:bodyPr/>
                    <a:lstStyle/>
                    <a:p>
                      <a:pPr algn="l" fontAlgn="b"/>
                      <a:r>
                        <a:rPr lang="en-US" sz="800" b="1" u="none" strike="noStrike" dirty="0" smtClean="0"/>
                        <a:t>Globalization</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mn-lt"/>
                        </a:rPr>
                        <a:t>7</a:t>
                      </a:r>
                    </a:p>
                  </a:txBody>
                  <a:tcPr marL="9525" marR="9525" marT="9525" marB="0" anchor="ctr">
                    <a:solidFill>
                      <a:srgbClr val="A79E7A"/>
                    </a:solidFill>
                  </a:tcPr>
                </a:tc>
                <a:tc>
                  <a:txBody>
                    <a:bodyPr/>
                    <a:lstStyle/>
                    <a:p>
                      <a:pPr algn="ctr" fontAlgn="b"/>
                      <a:r>
                        <a:rPr lang="en-US" sz="1000" b="0" i="0" u="none" strike="noStrike">
                          <a:latin typeface="Arial"/>
                        </a:rPr>
                        <a:t>2</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15</a:t>
                      </a:r>
                    </a:p>
                  </a:txBody>
                  <a:tcPr marL="9525" marR="9525" marT="9525" marB="0" anchor="ctr"/>
                </a:tc>
                <a:tc>
                  <a:txBody>
                    <a:bodyPr/>
                    <a:lstStyle/>
                    <a:p>
                      <a:pPr algn="ctr" fontAlgn="b"/>
                      <a:r>
                        <a:rPr lang="en-US" sz="1000" b="0" i="0" u="none" strike="noStrike">
                          <a:latin typeface="Arial"/>
                        </a:rPr>
                        <a:t>10</a:t>
                      </a:r>
                    </a:p>
                  </a:txBody>
                  <a:tcPr marL="9525" marR="9525" marT="9525" marB="0" anchor="ctr"/>
                </a:tc>
                <a:tc>
                  <a:txBody>
                    <a:bodyPr/>
                    <a:lstStyle/>
                    <a:p>
                      <a:pPr algn="ctr" fontAlgn="b"/>
                      <a:r>
                        <a:rPr lang="en-US" sz="1000" b="0" i="0" u="none" strike="noStrike">
                          <a:latin typeface="Arial"/>
                        </a:rPr>
                        <a:t>18</a:t>
                      </a:r>
                    </a:p>
                  </a:txBody>
                  <a:tcPr marL="9525" marR="9525" marT="9525" marB="0" anchor="ctr"/>
                </a:tc>
                <a:tc>
                  <a:txBody>
                    <a:bodyPr/>
                    <a:lstStyle/>
                    <a:p>
                      <a:pPr algn="ctr" fontAlgn="b"/>
                      <a:r>
                        <a:rPr lang="en-US" sz="1000" b="0" i="0" u="none" strike="noStrike">
                          <a:latin typeface="Arial"/>
                        </a:rPr>
                        <a:t>6</a:t>
                      </a:r>
                    </a:p>
                  </a:txBody>
                  <a:tcPr marL="9525" marR="9525" marT="9525" marB="0" anchor="ctr"/>
                </a:tc>
                <a:tc>
                  <a:txBody>
                    <a:bodyPr/>
                    <a:lstStyle/>
                    <a:p>
                      <a:pPr algn="ctr" fontAlgn="b"/>
                      <a:r>
                        <a:rPr lang="en-US" sz="1000" b="0" i="0" u="none" strike="noStrike">
                          <a:latin typeface="Arial"/>
                        </a:rPr>
                        <a:t>15</a:t>
                      </a:r>
                    </a:p>
                  </a:txBody>
                  <a:tcPr marL="9525" marR="9525" marT="9525" marB="0" anchor="ctr"/>
                </a:tc>
                <a:tc>
                  <a:txBody>
                    <a:bodyPr/>
                    <a:lstStyle/>
                    <a:p>
                      <a:pPr algn="ctr" fontAlgn="b"/>
                      <a:r>
                        <a:rPr lang="en-US" sz="1000" b="0" i="0" u="none" strike="noStrike">
                          <a:latin typeface="Arial"/>
                        </a:rPr>
                        <a:t>4</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14</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11</a:t>
                      </a:r>
                    </a:p>
                  </a:txBody>
                  <a:tcPr marL="9525" marR="9525" marT="9525" marB="0" anchor="ctr"/>
                </a:tc>
                <a:tc>
                  <a:txBody>
                    <a:bodyPr/>
                    <a:lstStyle/>
                    <a:p>
                      <a:pPr algn="ctr" fontAlgn="b"/>
                      <a:r>
                        <a:rPr lang="en-US" sz="1000" b="0" i="0" u="none" strike="noStrike">
                          <a:latin typeface="Arial"/>
                        </a:rPr>
                        <a:t>10</a:t>
                      </a:r>
                    </a:p>
                  </a:txBody>
                  <a:tcPr marL="9525" marR="9525" marT="9525" marB="0" anchor="ctr"/>
                </a:tc>
                <a:tc>
                  <a:txBody>
                    <a:bodyPr/>
                    <a:lstStyle/>
                    <a:p>
                      <a:pPr algn="ctr" fontAlgn="b"/>
                      <a:r>
                        <a:rPr lang="en-US" sz="1000" b="0" i="0" u="none" strike="noStrike">
                          <a:latin typeface="Arial"/>
                        </a:rPr>
                        <a:t>4</a:t>
                      </a:r>
                    </a:p>
                  </a:txBody>
                  <a:tcPr marL="9525" marR="9525" marT="9525" marB="0" anchor="ctr"/>
                </a:tc>
                <a:tc>
                  <a:txBody>
                    <a:bodyPr/>
                    <a:lstStyle/>
                    <a:p>
                      <a:pPr algn="ctr" fontAlgn="b"/>
                      <a:r>
                        <a:rPr lang="en-US" sz="1000" b="0" i="0" u="none" strike="noStrike">
                          <a:latin typeface="Arial"/>
                        </a:rPr>
                        <a:t>13</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dirty="0">
                          <a:latin typeface="Arial"/>
                        </a:rPr>
                        <a:t>2</a:t>
                      </a:r>
                    </a:p>
                  </a:txBody>
                  <a:tcPr marL="9525" marR="9525" marT="9525" marB="0" anchor="ctr"/>
                </a:tc>
              </a:tr>
              <a:tr h="387460">
                <a:tc>
                  <a:txBody>
                    <a:bodyPr/>
                    <a:lstStyle/>
                    <a:p>
                      <a:pPr algn="l" fontAlgn="b"/>
                      <a:r>
                        <a:rPr lang="en-US" sz="800" b="1" u="none" strike="noStrike" dirty="0" smtClean="0"/>
                        <a:t>Demands/high</a:t>
                      </a:r>
                      <a:r>
                        <a:rPr lang="en-US" sz="800" b="1" u="none" strike="noStrike" baseline="0" dirty="0" smtClean="0"/>
                        <a:t> expectations from customers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mn-lt"/>
                        </a:rPr>
                        <a:t>7</a:t>
                      </a:r>
                    </a:p>
                  </a:txBody>
                  <a:tcPr marL="9525" marR="9525" marT="9525" marB="0" anchor="ctr">
                    <a:solidFill>
                      <a:srgbClr val="A79E7A"/>
                    </a:solidFill>
                  </a:tcPr>
                </a:tc>
                <a:tc>
                  <a:txBody>
                    <a:bodyPr/>
                    <a:lstStyle/>
                    <a:p>
                      <a:pPr algn="ctr" fontAlgn="b"/>
                      <a:r>
                        <a:rPr lang="en-US" sz="1000" b="0" i="0" u="none" strike="noStrike">
                          <a:latin typeface="Arial"/>
                        </a:rPr>
                        <a:t>1</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11</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9</a:t>
                      </a:r>
                    </a:p>
                  </a:txBody>
                  <a:tcPr marL="9525" marR="9525" marT="9525" marB="0" anchor="ctr"/>
                </a:tc>
                <a:tc>
                  <a:txBody>
                    <a:bodyPr/>
                    <a:lstStyle/>
                    <a:p>
                      <a:pPr algn="ctr" fontAlgn="b"/>
                      <a:r>
                        <a:rPr lang="en-US" sz="1000" b="0" i="0" u="none" strike="noStrike">
                          <a:latin typeface="Arial"/>
                        </a:rPr>
                        <a:t>9</a:t>
                      </a:r>
                    </a:p>
                  </a:txBody>
                  <a:tcPr marL="9525" marR="9525" marT="9525" marB="0" anchor="ctr"/>
                </a:tc>
                <a:tc>
                  <a:txBody>
                    <a:bodyPr/>
                    <a:lstStyle/>
                    <a:p>
                      <a:pPr algn="ctr" fontAlgn="b"/>
                      <a:r>
                        <a:rPr lang="en-US" sz="1000" b="0" i="0" u="none" strike="noStrike">
                          <a:latin typeface="Arial"/>
                        </a:rPr>
                        <a:t>2</a:t>
                      </a:r>
                    </a:p>
                  </a:txBody>
                  <a:tcPr marL="9525" marR="9525" marT="9525" marB="0" anchor="ctr"/>
                </a:tc>
                <a:tc>
                  <a:txBody>
                    <a:bodyPr/>
                    <a:lstStyle/>
                    <a:p>
                      <a:pPr algn="ctr" fontAlgn="b"/>
                      <a:r>
                        <a:rPr lang="en-US" sz="1000" b="0" i="0" u="none" strike="noStrike">
                          <a:latin typeface="Arial"/>
                        </a:rPr>
                        <a:t>15</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6</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2</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9</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12</a:t>
                      </a:r>
                    </a:p>
                  </a:txBody>
                  <a:tcPr marL="9525" marR="9525" marT="9525" marB="0" anchor="ctr"/>
                </a:tc>
                <a:tc>
                  <a:txBody>
                    <a:bodyPr/>
                    <a:lstStyle/>
                    <a:p>
                      <a:pPr algn="ctr" fontAlgn="b"/>
                      <a:endParaRPr lang="en-US" sz="1000" b="0" i="0" u="none" strike="noStrike" dirty="0">
                        <a:latin typeface="Arial"/>
                      </a:endParaRPr>
                    </a:p>
                  </a:txBody>
                  <a:tcPr marL="9525" marR="9525" marT="9525" marB="0" anchor="ctr"/>
                </a:tc>
              </a:tr>
              <a:tr h="387460">
                <a:tc>
                  <a:txBody>
                    <a:bodyPr/>
                    <a:lstStyle/>
                    <a:p>
                      <a:pPr algn="l" fontAlgn="b"/>
                      <a:r>
                        <a:rPr lang="en-US" sz="800" b="1" i="0" u="none" strike="noStrike" dirty="0" smtClean="0">
                          <a:solidFill>
                            <a:srgbClr val="000000"/>
                          </a:solidFill>
                          <a:latin typeface="+mn-lt"/>
                        </a:rPr>
                        <a:t>Pricing</a:t>
                      </a:r>
                      <a:r>
                        <a:rPr lang="en-US" sz="800" b="1" i="0" u="none" strike="noStrike" baseline="0" dirty="0" smtClean="0">
                          <a:solidFill>
                            <a:srgbClr val="000000"/>
                          </a:solidFill>
                          <a:latin typeface="+mn-lt"/>
                        </a:rPr>
                        <a:t> pressure</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mn-lt"/>
                        </a:rPr>
                        <a:t>5</a:t>
                      </a:r>
                    </a:p>
                  </a:txBody>
                  <a:tcPr marL="9525" marR="9525" marT="9525" marB="0" anchor="ctr">
                    <a:solidFill>
                      <a:srgbClr val="A79E7A"/>
                    </a:solidFill>
                  </a:tcPr>
                </a:tc>
                <a:tc>
                  <a:txBody>
                    <a:bodyPr/>
                    <a:lstStyle/>
                    <a:p>
                      <a:pPr algn="ctr" fontAlgn="b"/>
                      <a:r>
                        <a:rPr lang="en-US" sz="1000" b="0" i="0" u="none" strike="noStrike">
                          <a:latin typeface="Arial"/>
                        </a:rPr>
                        <a:t>4</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1</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4</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9</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7</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14</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12</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10</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2</a:t>
                      </a:r>
                    </a:p>
                  </a:txBody>
                  <a:tcPr marL="9525" marR="9525" marT="9525" marB="0" anchor="ctr"/>
                </a:tc>
                <a:tc>
                  <a:txBody>
                    <a:bodyPr/>
                    <a:lstStyle/>
                    <a:p>
                      <a:pPr algn="ctr" fontAlgn="b"/>
                      <a:r>
                        <a:rPr lang="en-US" sz="1000" b="0" i="0" u="none" strike="noStrike" dirty="0">
                          <a:latin typeface="Arial"/>
                        </a:rPr>
                        <a:t>2</a:t>
                      </a:r>
                    </a:p>
                  </a:txBody>
                  <a:tcPr marL="9525" marR="9525" marT="9525" marB="0" anchor="ctr"/>
                </a:tc>
              </a:tr>
              <a:tr h="387460">
                <a:tc>
                  <a:txBody>
                    <a:bodyPr/>
                    <a:lstStyle/>
                    <a:p>
                      <a:pPr algn="l" fontAlgn="b"/>
                      <a:r>
                        <a:rPr lang="en-US" sz="800" b="1" i="0" u="none" strike="noStrike" dirty="0" smtClean="0">
                          <a:solidFill>
                            <a:srgbClr val="000000"/>
                          </a:solidFill>
                          <a:latin typeface="+mn-lt"/>
                        </a:rPr>
                        <a:t>Technological innovation</a:t>
                      </a:r>
                      <a:r>
                        <a:rPr lang="en-US" sz="800" b="1" i="0" u="none" strike="noStrike" baseline="0" dirty="0" smtClean="0">
                          <a:solidFill>
                            <a:srgbClr val="000000"/>
                          </a:solidFill>
                          <a:latin typeface="+mn-lt"/>
                        </a:rPr>
                        <a:t> / advancement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mn-lt"/>
                        </a:rPr>
                        <a:t>5</a:t>
                      </a:r>
                    </a:p>
                  </a:txBody>
                  <a:tcPr marL="9525" marR="9525" marT="9525" marB="0" anchor="ctr">
                    <a:solidFill>
                      <a:srgbClr val="A79E7A"/>
                    </a:solidFill>
                  </a:tcPr>
                </a:tc>
                <a:tc>
                  <a:txBody>
                    <a:bodyPr/>
                    <a:lstStyle/>
                    <a:p>
                      <a:pPr algn="ctr" fontAlgn="b"/>
                      <a:r>
                        <a:rPr lang="en-US" sz="1000" b="0" i="0" u="none" strike="noStrike">
                          <a:latin typeface="Arial"/>
                        </a:rPr>
                        <a:t>9</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9</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9</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9</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endParaRPr lang="en-US" sz="1000" b="0" i="0" u="none" strike="noStrike">
                        <a:latin typeface="Arial"/>
                      </a:endParaRPr>
                    </a:p>
                  </a:txBody>
                  <a:tcPr marL="9525" marR="9525" marT="9525" marB="0" anchor="ctr"/>
                </a:tc>
                <a:tc>
                  <a:txBody>
                    <a:bodyPr/>
                    <a:lstStyle/>
                    <a:p>
                      <a:pPr algn="ctr" fontAlgn="b"/>
                      <a:r>
                        <a:rPr lang="en-US" sz="1000" b="0" i="0" u="none" strike="noStrike">
                          <a:latin typeface="Arial"/>
                        </a:rPr>
                        <a:t>7</a:t>
                      </a:r>
                    </a:p>
                  </a:txBody>
                  <a:tcPr marL="9525" marR="9525" marT="9525" marB="0" anchor="ctr"/>
                </a:tc>
                <a:tc>
                  <a:txBody>
                    <a:bodyPr/>
                    <a:lstStyle/>
                    <a:p>
                      <a:pPr algn="ctr" fontAlgn="b"/>
                      <a:r>
                        <a:rPr lang="en-US" sz="1000" b="0" i="0" u="none" strike="noStrike">
                          <a:latin typeface="Arial"/>
                        </a:rPr>
                        <a:t>4</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3</a:t>
                      </a:r>
                    </a:p>
                  </a:txBody>
                  <a:tcPr marL="9525" marR="9525" marT="9525" marB="0" anchor="ctr"/>
                </a:tc>
                <a:tc>
                  <a:txBody>
                    <a:bodyPr/>
                    <a:lstStyle/>
                    <a:p>
                      <a:pPr algn="ctr" fontAlgn="b"/>
                      <a:r>
                        <a:rPr lang="en-US" sz="1000" b="0" i="0" u="none" strike="noStrike">
                          <a:latin typeface="Arial"/>
                        </a:rPr>
                        <a:t>5</a:t>
                      </a:r>
                    </a:p>
                  </a:txBody>
                  <a:tcPr marL="9525" marR="9525" marT="9525" marB="0" anchor="ctr"/>
                </a:tc>
                <a:tc>
                  <a:txBody>
                    <a:bodyPr/>
                    <a:lstStyle/>
                    <a:p>
                      <a:pPr algn="ctr" fontAlgn="b"/>
                      <a:r>
                        <a:rPr lang="en-US" sz="1000" b="0" i="0" u="none" strike="noStrike">
                          <a:latin typeface="Arial"/>
                        </a:rPr>
                        <a:t>2</a:t>
                      </a:r>
                    </a:p>
                  </a:txBody>
                  <a:tcPr marL="9525" marR="9525" marT="9525" marB="0" anchor="ctr"/>
                </a:tc>
                <a:tc>
                  <a:txBody>
                    <a:bodyPr/>
                    <a:lstStyle/>
                    <a:p>
                      <a:pPr algn="ctr" fontAlgn="b"/>
                      <a:r>
                        <a:rPr lang="en-US" sz="1000" b="0" i="0" u="none" strike="noStrike" dirty="0">
                          <a:latin typeface="Arial"/>
                        </a:rPr>
                        <a:t>2</a:t>
                      </a: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17</a:t>
            </a:fld>
            <a:endParaRPr lang="en-US" dirty="0"/>
          </a:p>
        </p:txBody>
      </p:sp>
      <p:sp>
        <p:nvSpPr>
          <p:cNvPr id="521" name="Rectangle 3"/>
          <p:cNvSpPr txBox="1">
            <a:spLocks noChangeArrowheads="1"/>
          </p:cNvSpPr>
          <p:nvPr/>
        </p:nvSpPr>
        <p:spPr bwMode="auto">
          <a:xfrm>
            <a:off x="142844" y="14285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kumimoji="0" lang="en-GB" sz="1800" b="1" i="0" u="none" strike="noStrike" kern="0" cap="none" spc="0" normalizeH="0" noProof="0" dirty="0" smtClean="0">
                <a:ln>
                  <a:noFill/>
                </a:ln>
                <a:solidFill>
                  <a:schemeClr val="bg1"/>
                </a:solidFill>
                <a:effectLst/>
                <a:uLnTx/>
                <a:uFillTx/>
                <a:latin typeface="+mj-lt"/>
                <a:ea typeface="+mj-ea"/>
                <a:cs typeface="+mj-cs"/>
              </a:rPr>
              <a:t>Significant regional variation in expected increase </a:t>
            </a:r>
            <a:r>
              <a:rPr lang="en-GB" b="1" kern="0" dirty="0" smtClean="0">
                <a:solidFill>
                  <a:schemeClr val="bg1"/>
                </a:solidFill>
                <a:latin typeface="+mj-lt"/>
                <a:ea typeface="+mj-ea"/>
                <a:cs typeface="+mj-cs"/>
              </a:rPr>
              <a:t>of</a:t>
            </a:r>
            <a:r>
              <a:rPr kumimoji="0" lang="en-GB" sz="1800" b="1" i="0" u="none" strike="noStrike" kern="0" cap="none" spc="0" normalizeH="0" noProof="0" dirty="0" smtClean="0">
                <a:ln>
                  <a:noFill/>
                </a:ln>
                <a:solidFill>
                  <a:schemeClr val="bg1"/>
                </a:solidFill>
                <a:effectLst/>
                <a:uLnTx/>
                <a:uFillTx/>
                <a:latin typeface="+mj-lt"/>
                <a:ea typeface="+mj-ea"/>
                <a:cs typeface="+mj-cs"/>
              </a:rPr>
              <a:t> complexity</a:t>
            </a:r>
          </a:p>
          <a:p>
            <a:pPr marL="0" marR="0" lvl="0" indent="0" algn="l" defTabSz="914400" rtl="0" eaLnBrk="1" fontAlgn="base" latinLnBrk="0" hangingPunct="1">
              <a:spcBef>
                <a:spcPct val="0"/>
              </a:spcBef>
              <a:spcAft>
                <a:spcPct val="0"/>
              </a:spcAft>
              <a:buClrTx/>
              <a:buSzTx/>
              <a:buFontTx/>
              <a:buNone/>
              <a:tabLst/>
              <a:defRPr/>
            </a:pPr>
            <a:r>
              <a:rPr kumimoji="0" lang="en-GB" sz="1800" b="1" i="0" u="none" strike="noStrike" kern="0" cap="none" spc="0" normalizeH="0" noProof="0" dirty="0" smtClean="0">
                <a:ln>
                  <a:noFill/>
                </a:ln>
                <a:solidFill>
                  <a:schemeClr val="bg1"/>
                </a:solidFill>
                <a:effectLst/>
                <a:uLnTx/>
                <a:uFillTx/>
                <a:latin typeface="+mj-lt"/>
                <a:ea typeface="+mj-ea"/>
                <a:cs typeface="+mj-cs"/>
              </a:rPr>
              <a:t>India, Brazil, China, Japan and South Korea expect a very significant increase</a:t>
            </a:r>
          </a:p>
          <a:p>
            <a:pPr marL="0" marR="0" lvl="0" indent="0" algn="l" defTabSz="914400" rtl="0" eaLnBrk="1" fontAlgn="base" latinLnBrk="0" hangingPunct="1">
              <a:spcBef>
                <a:spcPct val="0"/>
              </a:spcBef>
              <a:spcAft>
                <a:spcPct val="0"/>
              </a:spcAft>
              <a:buClrTx/>
              <a:buSzTx/>
              <a:buFontTx/>
              <a:buNone/>
              <a:tabLst/>
              <a:defRPr/>
            </a:pP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graphicFrame>
        <p:nvGraphicFramePr>
          <p:cNvPr id="10" name="Table 9"/>
          <p:cNvGraphicFramePr>
            <a:graphicFrameLocks noGrp="1"/>
          </p:cNvGraphicFramePr>
          <p:nvPr/>
        </p:nvGraphicFramePr>
        <p:xfrm>
          <a:off x="285730" y="1214423"/>
          <a:ext cx="8358235" cy="3714775"/>
        </p:xfrm>
        <a:graphic>
          <a:graphicData uri="http://schemas.openxmlformats.org/drawingml/2006/table">
            <a:tbl>
              <a:tblPr firstRow="1" bandRow="1">
                <a:tableStyleId>{5C22544A-7EE6-4342-B048-85BDC9FD1C3A}</a:tableStyleId>
              </a:tblPr>
              <a:tblGrid>
                <a:gridCol w="1549602"/>
                <a:gridCol w="290919"/>
                <a:gridCol w="290919"/>
                <a:gridCol w="280350"/>
                <a:gridCol w="290919"/>
                <a:gridCol w="280350"/>
                <a:gridCol w="290919"/>
                <a:gridCol w="280350"/>
                <a:gridCol w="280350"/>
                <a:gridCol w="290919"/>
                <a:gridCol w="280350"/>
                <a:gridCol w="280350"/>
                <a:gridCol w="280350"/>
                <a:gridCol w="280350"/>
                <a:gridCol w="280350"/>
                <a:gridCol w="280350"/>
                <a:gridCol w="293702"/>
                <a:gridCol w="416407"/>
                <a:gridCol w="291486"/>
                <a:gridCol w="280350"/>
                <a:gridCol w="280350"/>
                <a:gridCol w="291486"/>
                <a:gridCol w="416407"/>
                <a:gridCol w="280350"/>
              </a:tblGrid>
              <a:tr h="1119496">
                <a:tc>
                  <a:txBody>
                    <a:bodyPr/>
                    <a:lstStyle/>
                    <a:p>
                      <a:pPr algn="l" rtl="0" fontAlgn="t"/>
                      <a:endParaRPr lang="en-GB" sz="1000" b="1" i="0" u="none" strike="noStrike" dirty="0" smtClean="0">
                        <a:solidFill>
                          <a:srgbClr val="FFFFFF"/>
                        </a:solidFill>
                        <a:latin typeface="Arial"/>
                      </a:endParaRPr>
                    </a:p>
                    <a:p>
                      <a:pPr algn="l" rtl="0" fontAlgn="t"/>
                      <a:r>
                        <a:rPr lang="en-GB" sz="1000" b="1" i="0" u="none" strike="noStrike" dirty="0" smtClean="0">
                          <a:solidFill>
                            <a:srgbClr val="FFFFFF"/>
                          </a:solidFill>
                          <a:latin typeface="Arial"/>
                        </a:rPr>
                        <a:t>COUNTRY </a:t>
                      </a:r>
                      <a:r>
                        <a:rPr lang="en-GB" sz="1000" b="1" i="0" u="none" strike="noStrike" dirty="0">
                          <a:solidFill>
                            <a:srgbClr val="FFFFFF"/>
                          </a:solidFill>
                          <a:latin typeface="Arial"/>
                        </a:rPr>
                        <a:t>(%) </a:t>
                      </a:r>
                    </a:p>
                  </a:txBody>
                  <a:tcPr marL="9525" marR="9525" marT="9525" marB="0"/>
                </a:tc>
                <a:tc>
                  <a:txBody>
                    <a:bodyPr/>
                    <a:lstStyle/>
                    <a:p>
                      <a:pPr algn="ctr" rtl="0" fontAlgn="t"/>
                      <a:r>
                        <a:rPr lang="en-GB" sz="900" b="0" i="0" u="none" strike="noStrike" dirty="0">
                          <a:solidFill>
                            <a:srgbClr val="FFFFFF"/>
                          </a:solidFill>
                          <a:latin typeface="Arial"/>
                        </a:rPr>
                        <a:t>Overall </a:t>
                      </a:r>
                    </a:p>
                  </a:txBody>
                  <a:tcPr marL="9525" marR="9525" marT="9525" marB="0" vert="vert" anchor="ctr">
                    <a:solidFill>
                      <a:srgbClr val="A79E7A"/>
                    </a:solidFill>
                  </a:tcPr>
                </a:tc>
                <a:tc>
                  <a:txBody>
                    <a:bodyPr/>
                    <a:lstStyle/>
                    <a:p>
                      <a:pPr algn="ctr" rtl="0" fontAlgn="t"/>
                      <a:r>
                        <a:rPr lang="en-US" sz="900" b="0" i="0" u="none" strike="noStrike" dirty="0">
                          <a:solidFill>
                            <a:srgbClr val="FFFFFF"/>
                          </a:solidFill>
                          <a:latin typeface="Arial"/>
                        </a:rPr>
                        <a:t>India </a:t>
                      </a:r>
                    </a:p>
                  </a:txBody>
                  <a:tcPr marL="9525" marR="9525" marT="9525" marB="0" vert="vert" anchor="ctr"/>
                </a:tc>
                <a:tc>
                  <a:txBody>
                    <a:bodyPr/>
                    <a:lstStyle/>
                    <a:p>
                      <a:pPr algn="ctr" rtl="0" fontAlgn="t"/>
                      <a:r>
                        <a:rPr lang="en-US" sz="900" b="0" i="0" u="none" strike="noStrike" dirty="0">
                          <a:solidFill>
                            <a:srgbClr val="FFFFFF"/>
                          </a:solidFill>
                          <a:latin typeface="Arial"/>
                        </a:rPr>
                        <a:t>Brazil </a:t>
                      </a:r>
                    </a:p>
                  </a:txBody>
                  <a:tcPr marL="9525" marR="9525" marT="9525" marB="0" vert="vert" anchor="ctr"/>
                </a:tc>
                <a:tc>
                  <a:txBody>
                    <a:bodyPr/>
                    <a:lstStyle/>
                    <a:p>
                      <a:pPr algn="ctr" rtl="0" fontAlgn="t"/>
                      <a:r>
                        <a:rPr lang="en-US" sz="900" b="0" i="0" u="none" strike="noStrike" dirty="0">
                          <a:solidFill>
                            <a:srgbClr val="FFFFFF"/>
                          </a:solidFill>
                          <a:latin typeface="Arial"/>
                        </a:rPr>
                        <a:t>Japan </a:t>
                      </a:r>
                    </a:p>
                  </a:txBody>
                  <a:tcPr marL="9525" marR="9525" marT="9525" marB="0" vert="vert" anchor="ctr"/>
                </a:tc>
                <a:tc>
                  <a:txBody>
                    <a:bodyPr/>
                    <a:lstStyle/>
                    <a:p>
                      <a:pPr algn="ctr" rtl="0" fontAlgn="t"/>
                      <a:r>
                        <a:rPr lang="en-US" sz="900" b="0" i="0" u="none" strike="noStrike" dirty="0">
                          <a:solidFill>
                            <a:srgbClr val="FFFFFF"/>
                          </a:solidFill>
                          <a:latin typeface="Arial"/>
                        </a:rPr>
                        <a:t>China  </a:t>
                      </a:r>
                    </a:p>
                  </a:txBody>
                  <a:tcPr marL="9525" marR="9525" marT="9525" marB="0" vert="vert" anchor="ctr"/>
                </a:tc>
                <a:tc>
                  <a:txBody>
                    <a:bodyPr/>
                    <a:lstStyle/>
                    <a:p>
                      <a:pPr algn="ctr" rtl="0" fontAlgn="t"/>
                      <a:r>
                        <a:rPr lang="en-US" sz="900" b="0" i="0" u="none" strike="noStrike" dirty="0">
                          <a:solidFill>
                            <a:srgbClr val="FFFFFF"/>
                          </a:solidFill>
                          <a:latin typeface="Arial"/>
                        </a:rPr>
                        <a:t>South Korea</a:t>
                      </a:r>
                    </a:p>
                  </a:txBody>
                  <a:tcPr marL="9525" marR="9525" marT="9525" marB="0" vert="vert" anchor="ctr"/>
                </a:tc>
                <a:tc>
                  <a:txBody>
                    <a:bodyPr/>
                    <a:lstStyle/>
                    <a:p>
                      <a:pPr algn="ctr" rtl="0" fontAlgn="t"/>
                      <a:r>
                        <a:rPr lang="en-US" sz="900" b="0" i="0" u="none" strike="noStrike" dirty="0">
                          <a:solidFill>
                            <a:srgbClr val="FFFFFF"/>
                          </a:solidFill>
                          <a:latin typeface="Arial"/>
                        </a:rPr>
                        <a:t>USA </a:t>
                      </a:r>
                    </a:p>
                  </a:txBody>
                  <a:tcPr marL="9525" marR="9525" marT="9525" marB="0" vert="vert" anchor="ctr"/>
                </a:tc>
                <a:tc>
                  <a:txBody>
                    <a:bodyPr/>
                    <a:lstStyle/>
                    <a:p>
                      <a:pPr algn="ctr" rtl="0" fontAlgn="t"/>
                      <a:r>
                        <a:rPr lang="en-US" sz="900" b="0" i="0" u="none" strike="noStrike" dirty="0">
                          <a:solidFill>
                            <a:srgbClr val="FFFFFF"/>
                          </a:solidFill>
                          <a:latin typeface="Arial"/>
                        </a:rPr>
                        <a:t>Singapore </a:t>
                      </a:r>
                    </a:p>
                  </a:txBody>
                  <a:tcPr marL="9525" marR="9525" marT="9525" marB="0" vert="vert" anchor="ctr"/>
                </a:tc>
                <a:tc>
                  <a:txBody>
                    <a:bodyPr/>
                    <a:lstStyle/>
                    <a:p>
                      <a:pPr algn="ctr" rtl="0" fontAlgn="t"/>
                      <a:r>
                        <a:rPr lang="en-US" sz="900" b="0" i="0" u="none" strike="noStrike" dirty="0">
                          <a:solidFill>
                            <a:srgbClr val="FFFFFF"/>
                          </a:solidFill>
                          <a:latin typeface="Arial"/>
                        </a:rPr>
                        <a:t>Germany </a:t>
                      </a:r>
                    </a:p>
                  </a:txBody>
                  <a:tcPr marL="9525" marR="9525" marT="9525" marB="0" vert="vert" anchor="ctr"/>
                </a:tc>
                <a:tc>
                  <a:txBody>
                    <a:bodyPr/>
                    <a:lstStyle/>
                    <a:p>
                      <a:pPr algn="ctr" rtl="0" fontAlgn="t"/>
                      <a:r>
                        <a:rPr lang="en-US" sz="900" b="0" i="0" u="none" strike="noStrike" dirty="0">
                          <a:solidFill>
                            <a:srgbClr val="FFFFFF"/>
                          </a:solidFill>
                          <a:latin typeface="Arial"/>
                        </a:rPr>
                        <a:t>Denmark </a:t>
                      </a:r>
                    </a:p>
                  </a:txBody>
                  <a:tcPr marL="9525" marR="9525" marT="9525" marB="0" vert="vert" anchor="ctr"/>
                </a:tc>
                <a:tc>
                  <a:txBody>
                    <a:bodyPr/>
                    <a:lstStyle/>
                    <a:p>
                      <a:pPr algn="ctr" rtl="0" fontAlgn="t"/>
                      <a:r>
                        <a:rPr lang="en-US" sz="900" b="0" i="0" u="none" strike="noStrike" dirty="0">
                          <a:solidFill>
                            <a:srgbClr val="FFFFFF"/>
                          </a:solidFill>
                          <a:latin typeface="Arial"/>
                        </a:rPr>
                        <a:t>Spain </a:t>
                      </a:r>
                    </a:p>
                  </a:txBody>
                  <a:tcPr marL="9525" marR="9525" marT="9525" marB="0" vert="vert" anchor="ctr"/>
                </a:tc>
                <a:tc>
                  <a:txBody>
                    <a:bodyPr/>
                    <a:lstStyle/>
                    <a:p>
                      <a:pPr algn="ctr" rtl="0" fontAlgn="t"/>
                      <a:r>
                        <a:rPr lang="en-US" sz="900" b="0" i="0" u="none" strike="noStrike" dirty="0">
                          <a:solidFill>
                            <a:srgbClr val="FFFFFF"/>
                          </a:solidFill>
                          <a:latin typeface="Arial"/>
                        </a:rPr>
                        <a:t>South Africa</a:t>
                      </a:r>
                    </a:p>
                  </a:txBody>
                  <a:tcPr marL="9525" marR="9525" marT="9525" marB="0" vert="vert" anchor="ctr"/>
                </a:tc>
                <a:tc>
                  <a:txBody>
                    <a:bodyPr/>
                    <a:lstStyle/>
                    <a:p>
                      <a:pPr algn="ctr" rtl="0" fontAlgn="t"/>
                      <a:r>
                        <a:rPr lang="en-US" sz="900" b="0" i="0" u="none" strike="noStrike" dirty="0">
                          <a:solidFill>
                            <a:srgbClr val="FFFFFF"/>
                          </a:solidFill>
                          <a:latin typeface="Arial"/>
                        </a:rPr>
                        <a:t>UK </a:t>
                      </a:r>
                    </a:p>
                  </a:txBody>
                  <a:tcPr marL="9525" marR="9525" marT="9525" marB="0" vert="vert" anchor="ctr"/>
                </a:tc>
                <a:tc>
                  <a:txBody>
                    <a:bodyPr/>
                    <a:lstStyle/>
                    <a:p>
                      <a:pPr algn="ctr" rtl="0" fontAlgn="t"/>
                      <a:r>
                        <a:rPr lang="en-US" sz="900" b="0" i="0" u="none" strike="noStrike" dirty="0">
                          <a:solidFill>
                            <a:srgbClr val="FFFFFF"/>
                          </a:solidFill>
                          <a:latin typeface="Arial"/>
                        </a:rPr>
                        <a:t>Netherlands </a:t>
                      </a:r>
                    </a:p>
                  </a:txBody>
                  <a:tcPr marL="9525" marR="9525" marT="9525" marB="0" vert="vert" anchor="ctr"/>
                </a:tc>
                <a:tc>
                  <a:txBody>
                    <a:bodyPr/>
                    <a:lstStyle/>
                    <a:p>
                      <a:pPr algn="ctr" rtl="0" fontAlgn="t"/>
                      <a:r>
                        <a:rPr lang="en-US" sz="900" b="0" i="0" u="none" strike="noStrike" dirty="0">
                          <a:solidFill>
                            <a:srgbClr val="FFFFFF"/>
                          </a:solidFill>
                          <a:latin typeface="Arial"/>
                        </a:rPr>
                        <a:t>Canada </a:t>
                      </a:r>
                    </a:p>
                  </a:txBody>
                  <a:tcPr marL="9525" marR="9525" marT="9525" marB="0" vert="vert" anchor="ctr"/>
                </a:tc>
                <a:tc>
                  <a:txBody>
                    <a:bodyPr/>
                    <a:lstStyle/>
                    <a:p>
                      <a:pPr algn="ctr" rtl="0" fontAlgn="t"/>
                      <a:r>
                        <a:rPr lang="en-US" sz="900" b="0" i="0" u="none" strike="noStrike" dirty="0">
                          <a:solidFill>
                            <a:srgbClr val="FFFFFF"/>
                          </a:solidFill>
                          <a:latin typeface="Arial"/>
                        </a:rPr>
                        <a:t>Australia </a:t>
                      </a:r>
                    </a:p>
                  </a:txBody>
                  <a:tcPr marL="9525" marR="9525" marT="9525" marB="0" vert="vert" anchor="ctr"/>
                </a:tc>
                <a:tc>
                  <a:txBody>
                    <a:bodyPr/>
                    <a:lstStyle/>
                    <a:p>
                      <a:pPr algn="ctr" rtl="0" fontAlgn="t"/>
                      <a:r>
                        <a:rPr lang="en-US" sz="900" b="0" i="0" u="none" strike="noStrike" dirty="0">
                          <a:solidFill>
                            <a:srgbClr val="FFFFFF"/>
                          </a:solidFill>
                          <a:latin typeface="Arial"/>
                        </a:rPr>
                        <a:t>Ireland </a:t>
                      </a:r>
                    </a:p>
                  </a:txBody>
                  <a:tcPr marL="9525" marR="9525" marT="9525" marB="0" vert="vert" anchor="ctr"/>
                </a:tc>
                <a:tc>
                  <a:txBody>
                    <a:bodyPr/>
                    <a:lstStyle/>
                    <a:p>
                      <a:pPr algn="ctr" rtl="0" fontAlgn="t"/>
                      <a:r>
                        <a:rPr lang="en-US" sz="900" b="0" i="0" u="none" strike="noStrike" dirty="0">
                          <a:solidFill>
                            <a:srgbClr val="FFFFFF"/>
                          </a:solidFill>
                          <a:latin typeface="Arial"/>
                        </a:rPr>
                        <a:t>Mexico </a:t>
                      </a:r>
                    </a:p>
                  </a:txBody>
                  <a:tcPr marL="9525" marR="9525" marT="9525" marB="0" vert="vert" anchor="ctr"/>
                </a:tc>
                <a:tc>
                  <a:txBody>
                    <a:bodyPr/>
                    <a:lstStyle/>
                    <a:p>
                      <a:pPr algn="ctr" rtl="0" fontAlgn="t"/>
                      <a:r>
                        <a:rPr lang="en-US" sz="900" b="0" i="0" u="none" strike="noStrike" dirty="0">
                          <a:solidFill>
                            <a:srgbClr val="FFFFFF"/>
                          </a:solidFill>
                          <a:latin typeface="Arial"/>
                        </a:rPr>
                        <a:t>Russia </a:t>
                      </a:r>
                    </a:p>
                  </a:txBody>
                  <a:tcPr marL="9525" marR="9525" marT="9525" marB="0" vert="vert" anchor="ctr"/>
                </a:tc>
                <a:tc>
                  <a:txBody>
                    <a:bodyPr/>
                    <a:lstStyle/>
                    <a:p>
                      <a:pPr algn="ctr" rtl="0" fontAlgn="t"/>
                      <a:r>
                        <a:rPr lang="en-US" sz="900" b="0" i="0" u="none" strike="noStrike" dirty="0">
                          <a:solidFill>
                            <a:srgbClr val="FFFFFF"/>
                          </a:solidFill>
                          <a:latin typeface="Arial"/>
                        </a:rPr>
                        <a:t>Sweden </a:t>
                      </a:r>
                    </a:p>
                  </a:txBody>
                  <a:tcPr marL="9525" marR="9525" marT="9525" marB="0" vert="vert" anchor="ctr"/>
                </a:tc>
                <a:tc>
                  <a:txBody>
                    <a:bodyPr/>
                    <a:lstStyle/>
                    <a:p>
                      <a:pPr algn="ctr" rtl="0" fontAlgn="t"/>
                      <a:r>
                        <a:rPr lang="en-US" sz="900" b="0" i="0" u="none" strike="noStrike" dirty="0">
                          <a:solidFill>
                            <a:srgbClr val="FFFFFF"/>
                          </a:solidFill>
                          <a:latin typeface="Arial"/>
                        </a:rPr>
                        <a:t>Italy </a:t>
                      </a:r>
                    </a:p>
                  </a:txBody>
                  <a:tcPr marL="9525" marR="9525" marT="9525" marB="0" vert="vert" anchor="ctr"/>
                </a:tc>
                <a:tc>
                  <a:txBody>
                    <a:bodyPr/>
                    <a:lstStyle/>
                    <a:p>
                      <a:pPr algn="ctr" rtl="0" fontAlgn="t"/>
                      <a:r>
                        <a:rPr lang="en-US" sz="900" b="0" i="0" u="none" strike="noStrike" dirty="0">
                          <a:solidFill>
                            <a:srgbClr val="FFFFFF"/>
                          </a:solidFill>
                          <a:latin typeface="Arial"/>
                        </a:rPr>
                        <a:t>France </a:t>
                      </a:r>
                    </a:p>
                  </a:txBody>
                  <a:tcPr marL="9525" marR="9525" marT="9525" marB="0" vert="vert" anchor="ctr"/>
                </a:tc>
                <a:tc>
                  <a:txBody>
                    <a:bodyPr/>
                    <a:lstStyle/>
                    <a:p>
                      <a:pPr algn="ctr" rtl="0" fontAlgn="t"/>
                      <a:r>
                        <a:rPr lang="en-US" sz="900" b="0" i="0" u="none" strike="noStrike" dirty="0">
                          <a:solidFill>
                            <a:srgbClr val="FFFFFF"/>
                          </a:solidFill>
                          <a:latin typeface="Arial"/>
                        </a:rPr>
                        <a:t>Switzerland </a:t>
                      </a:r>
                    </a:p>
                  </a:txBody>
                  <a:tcPr marL="9525" marR="9525" marT="9525" marB="0" vert="vert" anchor="ctr"/>
                </a:tc>
              </a:tr>
              <a:tr h="515664">
                <a:tc>
                  <a:txBody>
                    <a:bodyPr/>
                    <a:lstStyle/>
                    <a:p>
                      <a:pPr algn="l" rtl="0" fontAlgn="ctr"/>
                      <a:r>
                        <a:rPr lang="en-GB" sz="800" b="1" i="0" u="none" strike="noStrike" dirty="0">
                          <a:solidFill>
                            <a:srgbClr val="000000"/>
                          </a:solidFill>
                          <a:latin typeface="Arial"/>
                        </a:rPr>
                        <a:t>Increase very significantly </a:t>
                      </a:r>
                    </a:p>
                  </a:txBody>
                  <a:tcPr marL="85725" marR="9525" marT="9525" marB="0" anchor="ctr"/>
                </a:tc>
                <a:tc>
                  <a:txBody>
                    <a:bodyPr/>
                    <a:lstStyle/>
                    <a:p>
                      <a:pPr algn="ctr" rtl="0" fontAlgn="b"/>
                      <a:r>
                        <a:rPr lang="en-US" sz="1000" b="0" i="0" u="none" strike="noStrike" dirty="0">
                          <a:solidFill>
                            <a:srgbClr val="000000"/>
                          </a:solidFill>
                          <a:latin typeface="Arial"/>
                        </a:rPr>
                        <a:t>15</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28</a:t>
                      </a:r>
                    </a:p>
                  </a:txBody>
                  <a:tcPr marL="9525" marR="9525" marT="9525" marB="0" anchor="ctr"/>
                </a:tc>
                <a:tc>
                  <a:txBody>
                    <a:bodyPr/>
                    <a:lstStyle/>
                    <a:p>
                      <a:pPr algn="ctr" rtl="0" fontAlgn="b"/>
                      <a:r>
                        <a:rPr lang="en-US" sz="1000" b="0" i="0" u="none" strike="noStrike" dirty="0">
                          <a:solidFill>
                            <a:srgbClr val="000000"/>
                          </a:solidFill>
                          <a:latin typeface="Arial"/>
                        </a:rPr>
                        <a:t>28</a:t>
                      </a:r>
                    </a:p>
                  </a:txBody>
                  <a:tcPr marL="9525" marR="9525" marT="9525" marB="0" anchor="ctr"/>
                </a:tc>
                <a:tc>
                  <a:txBody>
                    <a:bodyPr/>
                    <a:lstStyle/>
                    <a:p>
                      <a:pPr algn="ctr" rtl="0" fontAlgn="b"/>
                      <a:r>
                        <a:rPr lang="en-US" sz="1000" b="0" i="0" u="none" strike="noStrike" dirty="0">
                          <a:solidFill>
                            <a:srgbClr val="000000"/>
                          </a:solidFill>
                          <a:latin typeface="Arial"/>
                        </a:rPr>
                        <a:t>27</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20</a:t>
                      </a:r>
                    </a:p>
                  </a:txBody>
                  <a:tcPr marL="9525" marR="9525" marT="9525" marB="0" anchor="ctr"/>
                </a:tc>
                <a:tc>
                  <a:txBody>
                    <a:bodyPr/>
                    <a:lstStyle/>
                    <a:p>
                      <a:pPr algn="ctr" rtl="0" fontAlgn="b"/>
                      <a:r>
                        <a:rPr lang="en-US" sz="1000" b="0" i="0" u="none" strike="noStrike" dirty="0">
                          <a:solidFill>
                            <a:srgbClr val="000000"/>
                          </a:solidFill>
                          <a:latin typeface="Arial"/>
                        </a:rPr>
                        <a:t>16</a:t>
                      </a:r>
                    </a:p>
                  </a:txBody>
                  <a:tcPr marL="9525" marR="9525" marT="9525" marB="0" anchor="ctr"/>
                </a:tc>
                <a:tc>
                  <a:txBody>
                    <a:bodyPr/>
                    <a:lstStyle/>
                    <a:p>
                      <a:pPr algn="ctr" rtl="0" fontAlgn="b"/>
                      <a:r>
                        <a:rPr lang="en-US" sz="1000" b="0" i="0" u="none" strike="noStrike" dirty="0">
                          <a:solidFill>
                            <a:srgbClr val="000000"/>
                          </a:solidFill>
                          <a:latin typeface="Arial"/>
                        </a:rPr>
                        <a:t>14</a:t>
                      </a:r>
                    </a:p>
                  </a:txBody>
                  <a:tcPr marL="9525" marR="9525" marT="9525" marB="0" anchor="ctr"/>
                </a:tc>
                <a:tc>
                  <a:txBody>
                    <a:bodyPr/>
                    <a:lstStyle/>
                    <a:p>
                      <a:pPr algn="ctr" rtl="0" fontAlgn="b"/>
                      <a:r>
                        <a:rPr lang="en-US" sz="1000" b="0" i="0" u="none" strike="noStrike" dirty="0">
                          <a:solidFill>
                            <a:srgbClr val="000000"/>
                          </a:solidFill>
                          <a:latin typeface="Arial"/>
                        </a:rPr>
                        <a:t>14</a:t>
                      </a:r>
                    </a:p>
                  </a:txBody>
                  <a:tcPr marL="9525" marR="9525" marT="9525" marB="0" anchor="ctr"/>
                </a:tc>
                <a:tc>
                  <a:txBody>
                    <a:bodyPr/>
                    <a:lstStyle/>
                    <a:p>
                      <a:pPr algn="ctr" rtl="0" fontAlgn="b"/>
                      <a:r>
                        <a:rPr lang="en-US" sz="1000" b="0" i="0" u="none" strike="noStrike" dirty="0">
                          <a:solidFill>
                            <a:srgbClr val="000000"/>
                          </a:solidFill>
                          <a:latin typeface="Arial"/>
                        </a:rPr>
                        <a:t>14</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c>
                  <a:txBody>
                    <a:bodyPr/>
                    <a:lstStyle/>
                    <a:p>
                      <a:pPr algn="ctr" rtl="0" fontAlgn="b"/>
                      <a:r>
                        <a:rPr lang="en-US" sz="1000" b="0" i="0" u="none" strike="noStrike" dirty="0">
                          <a:solidFill>
                            <a:srgbClr val="000000"/>
                          </a:solidFill>
                          <a:latin typeface="Arial"/>
                        </a:rPr>
                        <a:t>11</a:t>
                      </a:r>
                    </a:p>
                  </a:txBody>
                  <a:tcPr marL="9525" marR="9525" marT="9525" marB="0" anchor="ctr"/>
                </a:tc>
                <a:tc>
                  <a:txBody>
                    <a:bodyPr/>
                    <a:lstStyle/>
                    <a:p>
                      <a:pPr algn="ctr" rtl="0" fontAlgn="b"/>
                      <a:r>
                        <a:rPr lang="en-US" sz="1000" b="0" i="0" u="none" strike="noStrike" dirty="0">
                          <a:solidFill>
                            <a:srgbClr val="000000"/>
                          </a:solidFill>
                          <a:latin typeface="Arial"/>
                        </a:rPr>
                        <a:t>10</a:t>
                      </a:r>
                    </a:p>
                  </a:txBody>
                  <a:tcPr marL="9525" marR="9525" marT="9525" marB="0" anchor="ctr"/>
                </a:tc>
                <a:tc>
                  <a:txBody>
                    <a:bodyPr/>
                    <a:lstStyle/>
                    <a:p>
                      <a:pPr algn="ctr" rtl="0" fontAlgn="b"/>
                      <a:r>
                        <a:rPr lang="en-US" sz="1000" b="0" i="0" u="none" strike="noStrike" dirty="0">
                          <a:solidFill>
                            <a:srgbClr val="000000"/>
                          </a:solidFill>
                          <a:latin typeface="Arial"/>
                        </a:rPr>
                        <a:t>10</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r>
              <a:tr h="515664">
                <a:tc>
                  <a:txBody>
                    <a:bodyPr/>
                    <a:lstStyle/>
                    <a:p>
                      <a:pPr algn="l" rtl="0" fontAlgn="ctr"/>
                      <a:r>
                        <a:rPr lang="en-GB" sz="800" b="1" i="0" u="none" strike="noStrike" dirty="0">
                          <a:solidFill>
                            <a:srgbClr val="000000"/>
                          </a:solidFill>
                          <a:latin typeface="Arial"/>
                        </a:rPr>
                        <a:t>Increase somewhat significantly </a:t>
                      </a:r>
                    </a:p>
                  </a:txBody>
                  <a:tcPr marL="85725" marR="9525" marT="9525" marB="0" anchor="ctr"/>
                </a:tc>
                <a:tc>
                  <a:txBody>
                    <a:bodyPr/>
                    <a:lstStyle/>
                    <a:p>
                      <a:pPr algn="ctr" rtl="0" fontAlgn="b"/>
                      <a:r>
                        <a:rPr lang="en-US" sz="1000" b="0" i="0" u="none" strike="noStrike" dirty="0">
                          <a:solidFill>
                            <a:srgbClr val="000000"/>
                          </a:solidFill>
                          <a:latin typeface="Arial"/>
                        </a:rPr>
                        <a:t>37</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24</a:t>
                      </a:r>
                    </a:p>
                  </a:txBody>
                  <a:tcPr marL="9525" marR="9525" marT="9525" marB="0" anchor="ctr"/>
                </a:tc>
                <a:tc>
                  <a:txBody>
                    <a:bodyPr/>
                    <a:lstStyle/>
                    <a:p>
                      <a:pPr algn="ctr" rtl="0" fontAlgn="b"/>
                      <a:r>
                        <a:rPr lang="en-US" sz="1000" b="0" i="0" u="none" strike="noStrike" dirty="0">
                          <a:solidFill>
                            <a:srgbClr val="000000"/>
                          </a:solidFill>
                          <a:latin typeface="Arial"/>
                        </a:rPr>
                        <a:t>40</a:t>
                      </a:r>
                    </a:p>
                  </a:txBody>
                  <a:tcPr marL="9525" marR="9525" marT="9525" marB="0" anchor="ctr"/>
                </a:tc>
                <a:tc>
                  <a:txBody>
                    <a:bodyPr/>
                    <a:lstStyle/>
                    <a:p>
                      <a:pPr algn="ctr" rtl="0" fontAlgn="b"/>
                      <a:r>
                        <a:rPr lang="en-US" sz="1000" b="0" i="0" u="none" strike="noStrike" dirty="0">
                          <a:solidFill>
                            <a:srgbClr val="000000"/>
                          </a:solidFill>
                          <a:latin typeface="Arial"/>
                        </a:rPr>
                        <a:t>31</a:t>
                      </a:r>
                    </a:p>
                  </a:txBody>
                  <a:tcPr marL="9525" marR="9525" marT="9525" marB="0" anchor="ctr"/>
                </a:tc>
                <a:tc>
                  <a:txBody>
                    <a:bodyPr/>
                    <a:lstStyle/>
                    <a:p>
                      <a:pPr algn="ctr" rtl="0" fontAlgn="b"/>
                      <a:r>
                        <a:rPr lang="en-US" sz="1000" b="0" i="0" u="none" strike="noStrike" dirty="0">
                          <a:solidFill>
                            <a:srgbClr val="000000"/>
                          </a:solidFill>
                          <a:latin typeface="Arial"/>
                        </a:rPr>
                        <a:t>40</a:t>
                      </a:r>
                    </a:p>
                  </a:txBody>
                  <a:tcPr marL="9525" marR="9525" marT="9525" marB="0" anchor="ctr"/>
                </a:tc>
                <a:tc>
                  <a:txBody>
                    <a:bodyPr/>
                    <a:lstStyle/>
                    <a:p>
                      <a:pPr algn="ctr" rtl="0" fontAlgn="b"/>
                      <a:r>
                        <a:rPr lang="en-US" sz="1000" b="0" i="0" u="none" strike="noStrike" dirty="0">
                          <a:solidFill>
                            <a:srgbClr val="000000"/>
                          </a:solidFill>
                          <a:latin typeface="Arial"/>
                        </a:rPr>
                        <a:t>28</a:t>
                      </a:r>
                    </a:p>
                  </a:txBody>
                  <a:tcPr marL="9525" marR="9525" marT="9525" marB="0" anchor="ctr"/>
                </a:tc>
                <a:tc>
                  <a:txBody>
                    <a:bodyPr/>
                    <a:lstStyle/>
                    <a:p>
                      <a:pPr algn="ctr" rtl="0" fontAlgn="b"/>
                      <a:r>
                        <a:rPr lang="en-US" sz="1000" b="0" i="0" u="none" strike="noStrike" dirty="0">
                          <a:solidFill>
                            <a:srgbClr val="000000"/>
                          </a:solidFill>
                          <a:latin typeface="Arial"/>
                        </a:rPr>
                        <a:t>43</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30</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44</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38</a:t>
                      </a:r>
                    </a:p>
                  </a:txBody>
                  <a:tcPr marL="9525" marR="9525" marT="9525" marB="0" anchor="ctr"/>
                </a:tc>
                <a:tc>
                  <a:txBody>
                    <a:bodyPr/>
                    <a:lstStyle/>
                    <a:p>
                      <a:pPr algn="ctr" rtl="0" fontAlgn="b"/>
                      <a:r>
                        <a:rPr lang="en-US" sz="1000" b="0" i="0" u="none" strike="noStrike" dirty="0">
                          <a:solidFill>
                            <a:srgbClr val="000000"/>
                          </a:solidFill>
                          <a:latin typeface="Arial"/>
                        </a:rPr>
                        <a:t>48</a:t>
                      </a:r>
                    </a:p>
                  </a:txBody>
                  <a:tcPr marL="9525" marR="9525" marT="9525" marB="0" anchor="ctr"/>
                </a:tc>
                <a:tc>
                  <a:txBody>
                    <a:bodyPr/>
                    <a:lstStyle/>
                    <a:p>
                      <a:pPr algn="ctr" rtl="0" fontAlgn="b"/>
                      <a:r>
                        <a:rPr lang="en-US" sz="1000" b="0" i="0" u="none" strike="noStrike" dirty="0">
                          <a:solidFill>
                            <a:srgbClr val="000000"/>
                          </a:solidFill>
                          <a:latin typeface="Arial"/>
                        </a:rPr>
                        <a:t>26</a:t>
                      </a:r>
                    </a:p>
                  </a:txBody>
                  <a:tcPr marL="9525" marR="9525" marT="9525" marB="0" anchor="ctr"/>
                </a:tc>
                <a:tc>
                  <a:txBody>
                    <a:bodyPr/>
                    <a:lstStyle/>
                    <a:p>
                      <a:pPr algn="ctr" rtl="0" fontAlgn="b"/>
                      <a:r>
                        <a:rPr lang="en-US" sz="1000" b="0" i="0" u="none" strike="noStrike" dirty="0">
                          <a:solidFill>
                            <a:srgbClr val="000000"/>
                          </a:solidFill>
                          <a:latin typeface="Arial"/>
                        </a:rPr>
                        <a:t>38</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56</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56</a:t>
                      </a:r>
                    </a:p>
                  </a:txBody>
                  <a:tcPr marL="9525" marR="9525" marT="9525" marB="0" anchor="ctr"/>
                </a:tc>
                <a:tc>
                  <a:txBody>
                    <a:bodyPr/>
                    <a:lstStyle/>
                    <a:p>
                      <a:pPr algn="ctr" rtl="0" fontAlgn="b"/>
                      <a:r>
                        <a:rPr lang="en-US" sz="1000" b="0" i="0" u="none" strike="noStrike" dirty="0">
                          <a:solidFill>
                            <a:srgbClr val="000000"/>
                          </a:solidFill>
                          <a:latin typeface="Arial"/>
                        </a:rPr>
                        <a:t>44</a:t>
                      </a:r>
                    </a:p>
                  </a:txBody>
                  <a:tcPr marL="9525" marR="9525" marT="9525" marB="0" anchor="ctr"/>
                </a:tc>
              </a:tr>
              <a:tr h="401571">
                <a:tc>
                  <a:txBody>
                    <a:bodyPr/>
                    <a:lstStyle/>
                    <a:p>
                      <a:pPr algn="l" rtl="0" fontAlgn="ctr"/>
                      <a:r>
                        <a:rPr lang="en-GB" sz="800" b="1" i="0" u="none" strike="noStrike" dirty="0">
                          <a:solidFill>
                            <a:srgbClr val="000000"/>
                          </a:solidFill>
                          <a:latin typeface="Arial"/>
                        </a:rPr>
                        <a:t>Increase minimally </a:t>
                      </a:r>
                    </a:p>
                  </a:txBody>
                  <a:tcPr marL="857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3</a:t>
                      </a:r>
                    </a:p>
                  </a:txBody>
                  <a:tcPr marL="9525" marR="9525" marT="9525" marB="0" anchor="ctr"/>
                </a:tc>
                <a:tc>
                  <a:txBody>
                    <a:bodyPr/>
                    <a:lstStyle/>
                    <a:p>
                      <a:pPr algn="ctr" rtl="0" fontAlgn="b"/>
                      <a:r>
                        <a:rPr lang="en-US" sz="1000" b="0" i="0" u="none" strike="noStrike" dirty="0">
                          <a:solidFill>
                            <a:srgbClr val="000000"/>
                          </a:solidFill>
                          <a:latin typeface="Arial"/>
                        </a:rPr>
                        <a:t>1</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3</a:t>
                      </a:r>
                    </a:p>
                  </a:txBody>
                  <a:tcPr marL="9525" marR="9525" marT="9525" marB="0" anchor="ctr"/>
                </a:tc>
                <a:tc>
                  <a:txBody>
                    <a:bodyPr/>
                    <a:lstStyle/>
                    <a:p>
                      <a:pPr algn="ctr" rtl="0" fontAlgn="b"/>
                      <a:r>
                        <a:rPr lang="en-US" sz="1000" b="0" i="0" u="none" strike="noStrike" dirty="0">
                          <a:solidFill>
                            <a:srgbClr val="000000"/>
                          </a:solidFill>
                          <a:latin typeface="Arial"/>
                        </a:rPr>
                        <a:t>16</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c>
                  <a:txBody>
                    <a:bodyPr/>
                    <a:lstStyle/>
                    <a:p>
                      <a:pPr algn="ctr" rtl="0" fontAlgn="b"/>
                      <a:r>
                        <a:rPr lang="en-US" sz="1000" b="0" i="0" u="none" strike="noStrike" dirty="0">
                          <a:solidFill>
                            <a:srgbClr val="000000"/>
                          </a:solidFill>
                          <a:latin typeface="Arial"/>
                        </a:rPr>
                        <a:t>14</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14</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14</a:t>
                      </a:r>
                    </a:p>
                  </a:txBody>
                  <a:tcPr marL="9525" marR="9525" marT="9525" marB="0" anchor="ctr"/>
                </a:tc>
              </a:tr>
              <a:tr h="387460">
                <a:tc>
                  <a:txBody>
                    <a:bodyPr/>
                    <a:lstStyle/>
                    <a:p>
                      <a:pPr algn="l" rtl="0" fontAlgn="ctr"/>
                      <a:r>
                        <a:rPr lang="en-GB" sz="800" b="1" i="0" u="none" strike="noStrike" dirty="0">
                          <a:solidFill>
                            <a:srgbClr val="000000"/>
                          </a:solidFill>
                          <a:latin typeface="Arial"/>
                        </a:rPr>
                        <a:t>Decrease</a:t>
                      </a:r>
                    </a:p>
                  </a:txBody>
                  <a:tcPr marL="857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16</a:t>
                      </a:r>
                    </a:p>
                  </a:txBody>
                  <a:tcPr marL="9525" marR="9525" marT="9525" marB="0" anchor="ctr"/>
                </a:tc>
                <a:tc>
                  <a:txBody>
                    <a:bodyPr/>
                    <a:lstStyle/>
                    <a:p>
                      <a:pPr algn="ctr" rtl="0" fontAlgn="b"/>
                      <a:r>
                        <a:rPr lang="en-US" sz="1000" b="0" i="0" u="none" strike="noStrike" dirty="0">
                          <a:solidFill>
                            <a:srgbClr val="000000"/>
                          </a:solidFill>
                          <a:latin typeface="Arial"/>
                        </a:rPr>
                        <a:t>10</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b"/>
                      <a:r>
                        <a:rPr lang="en-US" sz="1000" b="0" i="0" u="none" strike="noStrike" dirty="0">
                          <a:solidFill>
                            <a:srgbClr val="000000"/>
                          </a:solidFill>
                          <a:latin typeface="Arial"/>
                        </a:rPr>
                        <a:t>13</a:t>
                      </a:r>
                    </a:p>
                  </a:txBody>
                  <a:tcPr marL="9525" marR="9525" marT="9525" marB="0" anchor="ctr"/>
                </a:tc>
                <a:tc>
                  <a:txBody>
                    <a:bodyPr/>
                    <a:lstStyle/>
                    <a:p>
                      <a:pPr algn="ctr" rtl="0" fontAlgn="b"/>
                      <a:r>
                        <a:rPr lang="en-US" sz="1000" b="0" i="0" u="none" strike="noStrike" dirty="0">
                          <a:solidFill>
                            <a:srgbClr val="000000"/>
                          </a:solidFill>
                          <a:latin typeface="Arial"/>
                        </a:rPr>
                        <a:t>10</a:t>
                      </a:r>
                    </a:p>
                  </a:txBody>
                  <a:tcPr marL="9525" marR="9525" marT="9525" marB="0" anchor="ctr"/>
                </a:tc>
                <a:tc>
                  <a:txBody>
                    <a:bodyPr/>
                    <a:lstStyle/>
                    <a:p>
                      <a:pPr algn="ctr" rtl="0" fontAlgn="b"/>
                      <a:r>
                        <a:rPr lang="en-US" sz="1000" b="0" i="0" u="none" strike="noStrike" dirty="0">
                          <a:solidFill>
                            <a:srgbClr val="000000"/>
                          </a:solidFill>
                          <a:latin typeface="Arial"/>
                        </a:rPr>
                        <a:t>9</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b"/>
                      <a:r>
                        <a:rPr lang="en-US" sz="1000" b="0" i="0" u="none" strike="noStrike" dirty="0">
                          <a:solidFill>
                            <a:srgbClr val="000000"/>
                          </a:solidFill>
                          <a:latin typeface="Arial"/>
                        </a:rPr>
                        <a:t>9</a:t>
                      </a:r>
                    </a:p>
                  </a:txBody>
                  <a:tcPr marL="9525" marR="9525" marT="9525" marB="0" anchor="ctr"/>
                </a:tc>
                <a:tc>
                  <a:txBody>
                    <a:bodyPr/>
                    <a:lstStyle/>
                    <a:p>
                      <a:pPr algn="ctr" rtl="0" fontAlgn="b"/>
                      <a:r>
                        <a:rPr lang="en-US" sz="1000" b="0" i="0" u="none" strike="noStrike" dirty="0">
                          <a:solidFill>
                            <a:srgbClr val="000000"/>
                          </a:solidFill>
                          <a:latin typeface="Arial"/>
                        </a:rPr>
                        <a:t>10</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18</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c>
                  <a:txBody>
                    <a:bodyPr/>
                    <a:lstStyle/>
                    <a:p>
                      <a:pPr algn="ctr" rtl="0" fontAlgn="b"/>
                      <a:r>
                        <a:rPr lang="en-US" sz="1000" b="0" i="0" u="none" strike="noStrike" dirty="0">
                          <a:solidFill>
                            <a:srgbClr val="000000"/>
                          </a:solidFill>
                          <a:latin typeface="Arial"/>
                        </a:rPr>
                        <a:t>8</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r>
              <a:tr h="387460">
                <a:tc>
                  <a:txBody>
                    <a:bodyPr/>
                    <a:lstStyle/>
                    <a:p>
                      <a:pPr algn="l" rtl="0" fontAlgn="ctr"/>
                      <a:r>
                        <a:rPr lang="en-GB" sz="800" b="1" i="0" u="none" strike="noStrike" dirty="0">
                          <a:solidFill>
                            <a:srgbClr val="000000"/>
                          </a:solidFill>
                          <a:latin typeface="Arial"/>
                        </a:rPr>
                        <a:t>Stay the same</a:t>
                      </a:r>
                    </a:p>
                  </a:txBody>
                  <a:tcPr marL="85725" marR="9525" marT="9525" marB="0" anchor="ctr"/>
                </a:tc>
                <a:tc>
                  <a:txBody>
                    <a:bodyPr/>
                    <a:lstStyle/>
                    <a:p>
                      <a:pPr algn="ctr" rtl="0" fontAlgn="b"/>
                      <a:r>
                        <a:rPr lang="en-US" sz="1000" b="0" i="0" u="none" strike="noStrike" dirty="0">
                          <a:solidFill>
                            <a:srgbClr val="000000"/>
                          </a:solidFill>
                          <a:latin typeface="Arial"/>
                        </a:rPr>
                        <a:t>31</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14</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20</a:t>
                      </a:r>
                    </a:p>
                  </a:txBody>
                  <a:tcPr marL="9525" marR="9525" marT="9525" marB="0" anchor="ctr"/>
                </a:tc>
                <a:tc>
                  <a:txBody>
                    <a:bodyPr/>
                    <a:lstStyle/>
                    <a:p>
                      <a:pPr algn="ctr" rtl="0" fontAlgn="b"/>
                      <a:r>
                        <a:rPr lang="en-US" sz="1000" b="0" i="0" u="none" strike="noStrike" dirty="0">
                          <a:solidFill>
                            <a:srgbClr val="000000"/>
                          </a:solidFill>
                          <a:latin typeface="Arial"/>
                        </a:rPr>
                        <a:t>12</a:t>
                      </a:r>
                    </a:p>
                  </a:txBody>
                  <a:tcPr marL="9525" marR="9525" marT="9525" marB="0" anchor="ctr"/>
                </a:tc>
                <a:tc>
                  <a:txBody>
                    <a:bodyPr/>
                    <a:lstStyle/>
                    <a:p>
                      <a:pPr algn="ctr" rtl="0" fontAlgn="b"/>
                      <a:r>
                        <a:rPr lang="en-US" sz="1000" b="0" i="0" u="none" strike="noStrike" dirty="0">
                          <a:solidFill>
                            <a:srgbClr val="000000"/>
                          </a:solidFill>
                          <a:latin typeface="Arial"/>
                        </a:rPr>
                        <a:t>40</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26</a:t>
                      </a:r>
                    </a:p>
                  </a:txBody>
                  <a:tcPr marL="9525" marR="9525" marT="9525" marB="0" anchor="ctr"/>
                </a:tc>
                <a:tc>
                  <a:txBody>
                    <a:bodyPr/>
                    <a:lstStyle/>
                    <a:p>
                      <a:pPr algn="ctr" rtl="0" fontAlgn="b"/>
                      <a:r>
                        <a:rPr lang="en-US" sz="1000" b="0" i="0" u="none" strike="noStrike" dirty="0">
                          <a:solidFill>
                            <a:srgbClr val="000000"/>
                          </a:solidFill>
                          <a:latin typeface="Arial"/>
                        </a:rPr>
                        <a:t>41</a:t>
                      </a:r>
                    </a:p>
                  </a:txBody>
                  <a:tcPr marL="9525" marR="9525" marT="9525" marB="0" anchor="ctr"/>
                </a:tc>
                <a:tc>
                  <a:txBody>
                    <a:bodyPr/>
                    <a:lstStyle/>
                    <a:p>
                      <a:pPr algn="ctr" rtl="0" fontAlgn="b"/>
                      <a:r>
                        <a:rPr lang="en-US" sz="1000" b="0" i="0" u="none" strike="noStrike" dirty="0">
                          <a:solidFill>
                            <a:srgbClr val="000000"/>
                          </a:solidFill>
                          <a:latin typeface="Arial"/>
                        </a:rPr>
                        <a:t>38</a:t>
                      </a:r>
                    </a:p>
                  </a:txBody>
                  <a:tcPr marL="9525" marR="9525" marT="9525" marB="0" anchor="ctr"/>
                </a:tc>
                <a:tc>
                  <a:txBody>
                    <a:bodyPr/>
                    <a:lstStyle/>
                    <a:p>
                      <a:pPr algn="ctr" rtl="0" fontAlgn="b"/>
                      <a:r>
                        <a:rPr lang="en-US" sz="1000" b="0" i="0" u="none" strike="noStrike" dirty="0">
                          <a:solidFill>
                            <a:srgbClr val="000000"/>
                          </a:solidFill>
                          <a:latin typeface="Arial"/>
                        </a:rPr>
                        <a:t>40</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30</a:t>
                      </a:r>
                    </a:p>
                  </a:txBody>
                  <a:tcPr marL="9525" marR="9525" marT="9525" marB="0" anchor="ctr"/>
                </a:tc>
                <a:tc>
                  <a:txBody>
                    <a:bodyPr/>
                    <a:lstStyle/>
                    <a:p>
                      <a:pPr algn="ctr" rtl="0" fontAlgn="b"/>
                      <a:r>
                        <a:rPr lang="en-US" sz="1000" b="0" i="0" u="none" strike="noStrike" dirty="0">
                          <a:solidFill>
                            <a:srgbClr val="000000"/>
                          </a:solidFill>
                          <a:latin typeface="Arial"/>
                        </a:rPr>
                        <a:t>40</a:t>
                      </a:r>
                    </a:p>
                  </a:txBody>
                  <a:tcPr marL="9525" marR="9525" marT="9525" marB="0" anchor="ctr"/>
                </a:tc>
                <a:tc>
                  <a:txBody>
                    <a:bodyPr/>
                    <a:lstStyle/>
                    <a:p>
                      <a:pPr algn="ctr" rtl="0" fontAlgn="b"/>
                      <a:r>
                        <a:rPr lang="en-US" sz="1000" b="0" i="0" u="none" strike="noStrike" dirty="0">
                          <a:solidFill>
                            <a:srgbClr val="000000"/>
                          </a:solidFill>
                          <a:latin typeface="Arial"/>
                        </a:rPr>
                        <a:t>39</a:t>
                      </a:r>
                    </a:p>
                  </a:txBody>
                  <a:tcPr marL="9525" marR="9525" marT="9525" marB="0" anchor="ctr"/>
                </a:tc>
                <a:tc>
                  <a:txBody>
                    <a:bodyPr/>
                    <a:lstStyle/>
                    <a:p>
                      <a:pPr algn="ctr" rtl="0" fontAlgn="b"/>
                      <a:r>
                        <a:rPr lang="en-US" sz="1000" b="0" i="0" u="none" strike="noStrike" dirty="0">
                          <a:solidFill>
                            <a:srgbClr val="000000"/>
                          </a:solidFill>
                          <a:latin typeface="Arial"/>
                        </a:rPr>
                        <a:t>22</a:t>
                      </a:r>
                    </a:p>
                  </a:txBody>
                  <a:tcPr marL="9525" marR="9525" marT="9525" marB="0" anchor="ctr"/>
                </a:tc>
                <a:tc>
                  <a:txBody>
                    <a:bodyPr/>
                    <a:lstStyle/>
                    <a:p>
                      <a:pPr algn="ctr" rtl="0" fontAlgn="b"/>
                      <a:r>
                        <a:rPr lang="en-US" sz="1000" b="0" i="0" u="none" strike="noStrike" dirty="0">
                          <a:solidFill>
                            <a:srgbClr val="000000"/>
                          </a:solidFill>
                          <a:latin typeface="Arial"/>
                        </a:rPr>
                        <a:t>48</a:t>
                      </a:r>
                    </a:p>
                  </a:txBody>
                  <a:tcPr marL="9525" marR="9525" marT="9525" marB="0" anchor="ctr"/>
                </a:tc>
                <a:tc>
                  <a:txBody>
                    <a:bodyPr/>
                    <a:lstStyle/>
                    <a:p>
                      <a:pPr algn="ctr" rtl="0" fontAlgn="b"/>
                      <a:r>
                        <a:rPr lang="en-US" sz="1000" b="0" i="0" u="none" strike="noStrike" dirty="0">
                          <a:solidFill>
                            <a:srgbClr val="000000"/>
                          </a:solidFill>
                          <a:latin typeface="Arial"/>
                        </a:rPr>
                        <a:t>42</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34</a:t>
                      </a:r>
                    </a:p>
                  </a:txBody>
                  <a:tcPr marL="9525" marR="9525" marT="9525" marB="0" anchor="ctr"/>
                </a:tc>
                <a:tc>
                  <a:txBody>
                    <a:bodyPr/>
                    <a:lstStyle/>
                    <a:p>
                      <a:pPr algn="ctr" rtl="0" fontAlgn="b"/>
                      <a:r>
                        <a:rPr lang="en-US" sz="1000" b="0" i="0" u="none" strike="noStrike" dirty="0">
                          <a:solidFill>
                            <a:srgbClr val="000000"/>
                          </a:solidFill>
                          <a:latin typeface="Arial"/>
                        </a:rPr>
                        <a:t>42</a:t>
                      </a:r>
                    </a:p>
                  </a:txBody>
                  <a:tcPr marL="9525" marR="9525" marT="9525" marB="0" anchor="ctr"/>
                </a:tc>
                <a:tc>
                  <a:txBody>
                    <a:bodyPr/>
                    <a:lstStyle/>
                    <a:p>
                      <a:pPr algn="ctr" rtl="0" fontAlgn="b"/>
                      <a:r>
                        <a:rPr lang="en-US" sz="1000" b="0" i="0" u="none" strike="noStrike" dirty="0">
                          <a:solidFill>
                            <a:srgbClr val="000000"/>
                          </a:solidFill>
                          <a:latin typeface="Arial"/>
                        </a:rPr>
                        <a:t>32</a:t>
                      </a:r>
                    </a:p>
                  </a:txBody>
                  <a:tcPr marL="9525" marR="9525" marT="9525" marB="0" anchor="ctr"/>
                </a:tc>
                <a:tc>
                  <a:txBody>
                    <a:bodyPr/>
                    <a:lstStyle/>
                    <a:p>
                      <a:pPr algn="ctr" rtl="0" fontAlgn="b"/>
                      <a:r>
                        <a:rPr lang="en-US" sz="1000" b="0" i="0" u="none" strike="noStrike" dirty="0">
                          <a:solidFill>
                            <a:srgbClr val="000000"/>
                          </a:solidFill>
                          <a:latin typeface="Arial"/>
                        </a:rPr>
                        <a:t>42</a:t>
                      </a:r>
                    </a:p>
                  </a:txBody>
                  <a:tcPr marL="9525" marR="9525" marT="9525" marB="0" anchor="ctr"/>
                </a:tc>
              </a:tr>
              <a:tr h="387460">
                <a:tc>
                  <a:txBody>
                    <a:bodyPr/>
                    <a:lstStyle/>
                    <a:p>
                      <a:pPr algn="l" rtl="0" fontAlgn="ctr"/>
                      <a:r>
                        <a:rPr lang="en-GB" sz="800" b="1" i="0" u="none" strike="noStrike" dirty="0">
                          <a:solidFill>
                            <a:srgbClr val="000000"/>
                          </a:solidFill>
                          <a:latin typeface="Arial"/>
                        </a:rPr>
                        <a:t>Don’t know/Can’t say </a:t>
                      </a:r>
                    </a:p>
                  </a:txBody>
                  <a:tcPr marL="85725" marR="9525" marT="9525" marB="0" anchor="ctr"/>
                </a:tc>
                <a:tc>
                  <a:txBody>
                    <a:bodyPr/>
                    <a:lstStyle/>
                    <a:p>
                      <a:pPr algn="ctr" rtl="0" fontAlgn="b"/>
                      <a:r>
                        <a:rPr lang="en-US" sz="1000" b="0" i="0" u="none" strike="noStrike" dirty="0">
                          <a:solidFill>
                            <a:srgbClr val="000000"/>
                          </a:solidFill>
                          <a:latin typeface="Arial"/>
                        </a:rPr>
                        <a:t>3</a:t>
                      </a:r>
                    </a:p>
                  </a:txBody>
                  <a:tcPr marL="9525" marR="9525" marT="9525" marB="0" anchor="ctr">
                    <a:solidFill>
                      <a:srgbClr val="A79E7A"/>
                    </a:solidFill>
                  </a:tcP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10</a:t>
                      </a:r>
                    </a:p>
                  </a:txBody>
                  <a:tcPr marL="9525" marR="9525" marT="9525" marB="0" anchor="ctr"/>
                </a:tc>
                <a:tc>
                  <a:txBody>
                    <a:bodyPr/>
                    <a:lstStyle/>
                    <a:p>
                      <a:pPr algn="ctr" rtl="0" fontAlgn="b"/>
                      <a:r>
                        <a:rPr lang="en-US" sz="1000" b="0" i="0" u="none" strike="noStrike" dirty="0">
                          <a:solidFill>
                            <a:srgbClr val="000000"/>
                          </a:solidFill>
                          <a:latin typeface="Arial"/>
                        </a:rPr>
                        <a:t>7</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3</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1</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1</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c>
                  <a:txBody>
                    <a:bodyPr/>
                    <a:lstStyle/>
                    <a:p>
                      <a:pPr algn="ctr" rtl="0" fontAlgn="b"/>
                      <a:r>
                        <a:rPr lang="en-US" sz="1000" b="0" i="0" u="none" strike="noStrike" dirty="0">
                          <a:solidFill>
                            <a:srgbClr val="000000"/>
                          </a:solidFill>
                          <a:latin typeface="Arial"/>
                        </a:rPr>
                        <a:t>4</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b"/>
                      <a:r>
                        <a:rPr lang="en-US" sz="1000" b="0" i="0" u="none" strike="noStrike" dirty="0">
                          <a:solidFill>
                            <a:srgbClr val="000000"/>
                          </a:solidFill>
                          <a:latin typeface="Arial"/>
                        </a:rPr>
                        <a:t>6</a:t>
                      </a:r>
                    </a:p>
                  </a:txBody>
                  <a:tcPr marL="9525" marR="9525" marT="9525" marB="0" anchor="ctr"/>
                </a:tc>
                <a:tc>
                  <a:txBody>
                    <a:bodyPr/>
                    <a:lstStyle/>
                    <a:p>
                      <a:pPr algn="ctr" rtl="0" fontAlgn="b"/>
                      <a:r>
                        <a:rPr lang="en-US" sz="1000" b="0" i="0" u="none" strike="noStrike" dirty="0">
                          <a:solidFill>
                            <a:srgbClr val="000000"/>
                          </a:solidFill>
                          <a:latin typeface="Arial"/>
                        </a:rPr>
                        <a:t>2</a:t>
                      </a:r>
                    </a:p>
                  </a:txBody>
                  <a:tcPr marL="9525" marR="9525" marT="9525" marB="0" anchor="ctr"/>
                </a:tc>
                <a:tc>
                  <a:txBody>
                    <a:bodyPr/>
                    <a:lstStyle/>
                    <a:p>
                      <a:pPr algn="ctr" rtl="0" fontAlgn="ctr"/>
                      <a:r>
                        <a:rPr lang="en-US" sz="1000" b="0" i="0" u="none" strike="noStrike" dirty="0">
                          <a:solidFill>
                            <a:srgbClr val="000000"/>
                          </a:solidFill>
                          <a:latin typeface="Arial"/>
                        </a:rPr>
                        <a:t> </a:t>
                      </a:r>
                    </a:p>
                  </a:txBody>
                  <a:tcPr marL="9525" marR="9525" marT="9525" marB="0" anchor="ctr"/>
                </a:tc>
              </a:tr>
            </a:tbl>
          </a:graphicData>
        </a:graphic>
      </p:graphicFrame>
      <p:sp>
        <p:nvSpPr>
          <p:cNvPr id="8" name="Footer Placeholder 2"/>
          <p:cNvSpPr>
            <a:spLocks noGrp="1"/>
          </p:cNvSpPr>
          <p:nvPr>
            <p:ph type="ftr" sz="quarter" idx="11"/>
          </p:nvPr>
        </p:nvSpPr>
        <p:spPr>
          <a:xfrm>
            <a:off x="2149475" y="6386513"/>
            <a:ext cx="5662613" cy="279400"/>
          </a:xfrm>
        </p:spPr>
        <p:txBody>
          <a:bodyPr/>
          <a:lstStyle/>
          <a:p>
            <a:r>
              <a:rPr lang="en-US" dirty="0" smtClean="0"/>
              <a:t>Q8/Q9. Looking ahead two years, do you expect the level of </a:t>
            </a:r>
          </a:p>
          <a:p>
            <a:r>
              <a:rPr lang="en-US" dirty="0" smtClean="0"/>
              <a:t>complexity in doing business to increase or decrease? BASE: 1400 Respondents</a:t>
            </a:r>
            <a:endParaRPr lang="en-US" dirty="0"/>
          </a:p>
        </p:txBody>
      </p:sp>
      <p:sp>
        <p:nvSpPr>
          <p:cNvPr id="9" name="Footer Placeholder 2"/>
          <p:cNvSpPr txBox="1">
            <a:spLocks/>
          </p:cNvSpPr>
          <p:nvPr/>
        </p:nvSpPr>
        <p:spPr bwMode="auto">
          <a:xfrm>
            <a:off x="3143240" y="6072206"/>
            <a:ext cx="5662613" cy="279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rgbClr val="00338D"/>
                </a:solidFill>
                <a:effectLst/>
                <a:uLnTx/>
                <a:uFillTx/>
                <a:latin typeface="Arial" charset="0"/>
                <a:ea typeface="+mn-ea"/>
                <a:cs typeface="Arial" charset="0"/>
              </a:rPr>
              <a:t>NB:</a:t>
            </a:r>
            <a:r>
              <a:rPr kumimoji="0" lang="en-US" sz="900" b="0" i="0" u="none" strike="noStrike" kern="1200" cap="none" spc="0" normalizeH="0" noProof="0" dirty="0" smtClean="0">
                <a:ln>
                  <a:noFill/>
                </a:ln>
                <a:solidFill>
                  <a:srgbClr val="00338D"/>
                </a:solidFill>
                <a:effectLst/>
                <a:uLnTx/>
                <a:uFillTx/>
                <a:latin typeface="Arial" charset="0"/>
                <a:ea typeface="+mn-ea"/>
                <a:cs typeface="Arial" charset="0"/>
              </a:rPr>
              <a:t> Table in order of increased very significantly</a:t>
            </a:r>
            <a:endParaRPr kumimoji="0" lang="en-US" sz="900" b="0" i="0" u="none" strike="noStrike" kern="1200" cap="none" spc="0" normalizeH="0" baseline="0" noProof="0" dirty="0">
              <a:ln>
                <a:noFill/>
              </a:ln>
              <a:solidFill>
                <a:srgbClr val="00338D"/>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18</a:t>
            </a:fld>
            <a:endParaRPr lang="en-US" dirty="0"/>
          </a:p>
        </p:txBody>
      </p:sp>
      <p:sp>
        <p:nvSpPr>
          <p:cNvPr id="521" name="Rectangle 3"/>
          <p:cNvSpPr txBox="1">
            <a:spLocks noChangeArrowheads="1"/>
          </p:cNvSpPr>
          <p:nvPr/>
        </p:nvSpPr>
        <p:spPr bwMode="auto">
          <a:xfrm>
            <a:off x="142844" y="14285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noProof="0" dirty="0" smtClean="0">
              <a:ln>
                <a:noFill/>
              </a:ln>
              <a:solidFill>
                <a:schemeClr val="bg1"/>
              </a:solidFill>
              <a:effectLst/>
              <a:uLnTx/>
              <a:uFillTx/>
              <a:latin typeface="+mj-lt"/>
              <a:ea typeface="+mj-ea"/>
              <a:cs typeface="+mj-cs"/>
            </a:endParaRPr>
          </a:p>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graphicFrame>
        <p:nvGraphicFramePr>
          <p:cNvPr id="10" name="Table 9"/>
          <p:cNvGraphicFramePr>
            <a:graphicFrameLocks noGrp="1"/>
          </p:cNvGraphicFramePr>
          <p:nvPr/>
        </p:nvGraphicFramePr>
        <p:xfrm>
          <a:off x="285730" y="1214423"/>
          <a:ext cx="8358235" cy="4102235"/>
        </p:xfrm>
        <a:graphic>
          <a:graphicData uri="http://schemas.openxmlformats.org/drawingml/2006/table">
            <a:tbl>
              <a:tblPr firstRow="1" bandRow="1">
                <a:tableStyleId>{5C22544A-7EE6-4342-B048-85BDC9FD1C3A}</a:tableStyleId>
              </a:tblPr>
              <a:tblGrid>
                <a:gridCol w="1549602"/>
                <a:gridCol w="290919"/>
                <a:gridCol w="290919"/>
                <a:gridCol w="280350"/>
                <a:gridCol w="290919"/>
                <a:gridCol w="280350"/>
                <a:gridCol w="290919"/>
                <a:gridCol w="280350"/>
                <a:gridCol w="280350"/>
                <a:gridCol w="290919"/>
                <a:gridCol w="280350"/>
                <a:gridCol w="280350"/>
                <a:gridCol w="280350"/>
                <a:gridCol w="280350"/>
                <a:gridCol w="280350"/>
                <a:gridCol w="280350"/>
                <a:gridCol w="293702"/>
                <a:gridCol w="416407"/>
                <a:gridCol w="291486"/>
                <a:gridCol w="280350"/>
                <a:gridCol w="280350"/>
                <a:gridCol w="291486"/>
                <a:gridCol w="416407"/>
                <a:gridCol w="280350"/>
              </a:tblGrid>
              <a:tr h="1119496">
                <a:tc>
                  <a:txBody>
                    <a:bodyPr/>
                    <a:lstStyle/>
                    <a:p>
                      <a:r>
                        <a:rPr lang="en-GB" sz="1000" b="1" dirty="0" smtClean="0"/>
                        <a:t>COUNTRY (%)</a:t>
                      </a:r>
                      <a:endParaRPr lang="en-GB" sz="1000" b="1" dirty="0"/>
                    </a:p>
                  </a:txBody>
                  <a:tcPr/>
                </a:tc>
                <a:tc>
                  <a:txBody>
                    <a:bodyPr/>
                    <a:lstStyle/>
                    <a:p>
                      <a:pPr algn="ctr"/>
                      <a:r>
                        <a:rPr lang="en-GB" sz="900" b="0" dirty="0" smtClean="0"/>
                        <a:t>Overall</a:t>
                      </a:r>
                      <a:endParaRPr lang="en-GB" sz="900" b="0" dirty="0"/>
                    </a:p>
                  </a:txBody>
                  <a:tcPr vert="vert">
                    <a:solidFill>
                      <a:srgbClr val="A79E7A"/>
                    </a:solidFill>
                  </a:tcPr>
                </a:tc>
                <a:tc>
                  <a:txBody>
                    <a:bodyPr/>
                    <a:lstStyle/>
                    <a:p>
                      <a:pPr algn="ctr"/>
                      <a:r>
                        <a:rPr lang="en-GB" sz="900" b="0" dirty="0" smtClean="0"/>
                        <a:t>USA</a:t>
                      </a:r>
                      <a:endParaRPr lang="en-GB" sz="900" b="0" dirty="0"/>
                    </a:p>
                  </a:txBody>
                  <a:tcPr vert="vert"/>
                </a:tc>
                <a:tc>
                  <a:txBody>
                    <a:bodyPr/>
                    <a:lstStyle/>
                    <a:p>
                      <a:pPr algn="ctr"/>
                      <a:r>
                        <a:rPr lang="en-GB" sz="900" b="0" dirty="0" smtClean="0"/>
                        <a:t>Brazil</a:t>
                      </a:r>
                      <a:endParaRPr lang="en-GB" sz="900" b="0" dirty="0"/>
                    </a:p>
                  </a:txBody>
                  <a:tcPr vert="vert"/>
                </a:tc>
                <a:tc>
                  <a:txBody>
                    <a:bodyPr/>
                    <a:lstStyle/>
                    <a:p>
                      <a:pPr algn="ctr"/>
                      <a:r>
                        <a:rPr lang="en-GB" sz="900" b="0" dirty="0" smtClean="0"/>
                        <a:t>Canada</a:t>
                      </a:r>
                      <a:endParaRPr lang="en-GB" sz="900" b="0" dirty="0"/>
                    </a:p>
                  </a:txBody>
                  <a:tcPr vert="vert"/>
                </a:tc>
                <a:tc>
                  <a:txBody>
                    <a:bodyPr/>
                    <a:lstStyle/>
                    <a:p>
                      <a:pPr algn="ctr"/>
                      <a:r>
                        <a:rPr lang="en-GB" sz="900" b="0" dirty="0" smtClean="0"/>
                        <a:t>Mexico</a:t>
                      </a:r>
                      <a:endParaRPr lang="en-GB" sz="900" b="0" dirty="0"/>
                    </a:p>
                  </a:txBody>
                  <a:tcPr vert="vert"/>
                </a:tc>
                <a:tc>
                  <a:txBody>
                    <a:bodyPr/>
                    <a:lstStyle/>
                    <a:p>
                      <a:pPr algn="ctr"/>
                      <a:r>
                        <a:rPr lang="en-GB" sz="900" b="0" dirty="0" smtClean="0"/>
                        <a:t>UK</a:t>
                      </a:r>
                      <a:endParaRPr lang="en-GB" sz="900" b="0" dirty="0"/>
                    </a:p>
                  </a:txBody>
                  <a:tcPr vert="vert"/>
                </a:tc>
                <a:tc>
                  <a:txBody>
                    <a:bodyPr/>
                    <a:lstStyle/>
                    <a:p>
                      <a:pPr algn="ctr"/>
                      <a:r>
                        <a:rPr lang="en-GB" sz="900" b="0" dirty="0" smtClean="0"/>
                        <a:t>Denmark</a:t>
                      </a:r>
                      <a:endParaRPr lang="en-GB" sz="900" b="0" dirty="0"/>
                    </a:p>
                  </a:txBody>
                  <a:tcPr vert="vert"/>
                </a:tc>
                <a:tc>
                  <a:txBody>
                    <a:bodyPr/>
                    <a:lstStyle/>
                    <a:p>
                      <a:pPr algn="ctr"/>
                      <a:r>
                        <a:rPr lang="en-GB" sz="900" b="0" dirty="0" smtClean="0"/>
                        <a:t>France</a:t>
                      </a:r>
                      <a:endParaRPr lang="en-GB" sz="900" b="0" dirty="0"/>
                    </a:p>
                  </a:txBody>
                  <a:tcPr vert="vert"/>
                </a:tc>
                <a:tc>
                  <a:txBody>
                    <a:bodyPr/>
                    <a:lstStyle/>
                    <a:p>
                      <a:pPr algn="ctr"/>
                      <a:r>
                        <a:rPr lang="en-GB" sz="900" b="0" dirty="0" smtClean="0"/>
                        <a:t>Germany</a:t>
                      </a:r>
                      <a:endParaRPr lang="en-GB" sz="900" b="0" dirty="0"/>
                    </a:p>
                  </a:txBody>
                  <a:tcPr vert="vert"/>
                </a:tc>
                <a:tc>
                  <a:txBody>
                    <a:bodyPr/>
                    <a:lstStyle/>
                    <a:p>
                      <a:pPr algn="ctr"/>
                      <a:r>
                        <a:rPr lang="en-GB" sz="900" b="0" dirty="0" smtClean="0"/>
                        <a:t>Ireland</a:t>
                      </a:r>
                      <a:endParaRPr lang="en-GB" sz="900" b="0" dirty="0"/>
                    </a:p>
                  </a:txBody>
                  <a:tcPr vert="vert"/>
                </a:tc>
                <a:tc>
                  <a:txBody>
                    <a:bodyPr/>
                    <a:lstStyle/>
                    <a:p>
                      <a:pPr algn="ctr"/>
                      <a:r>
                        <a:rPr lang="en-GB" sz="900" b="0" dirty="0" smtClean="0"/>
                        <a:t>Italy</a:t>
                      </a:r>
                      <a:endParaRPr lang="en-GB" sz="900" b="0" dirty="0"/>
                    </a:p>
                  </a:txBody>
                  <a:tcPr vert="vert"/>
                </a:tc>
                <a:tc>
                  <a:txBody>
                    <a:bodyPr/>
                    <a:lstStyle/>
                    <a:p>
                      <a:pPr algn="ctr"/>
                      <a:r>
                        <a:rPr lang="en-GB" sz="900" b="0" dirty="0" smtClean="0"/>
                        <a:t>Netherlands</a:t>
                      </a:r>
                      <a:endParaRPr lang="en-GB" sz="900" b="0" dirty="0"/>
                    </a:p>
                  </a:txBody>
                  <a:tcPr vert="vert"/>
                </a:tc>
                <a:tc>
                  <a:txBody>
                    <a:bodyPr/>
                    <a:lstStyle/>
                    <a:p>
                      <a:pPr algn="ctr"/>
                      <a:r>
                        <a:rPr lang="en-GB" sz="900" b="0" dirty="0" smtClean="0"/>
                        <a:t>Spain</a:t>
                      </a:r>
                      <a:endParaRPr lang="en-GB" sz="900" b="0" dirty="0"/>
                    </a:p>
                  </a:txBody>
                  <a:tcPr vert="vert"/>
                </a:tc>
                <a:tc>
                  <a:txBody>
                    <a:bodyPr/>
                    <a:lstStyle/>
                    <a:p>
                      <a:pPr algn="ctr"/>
                      <a:r>
                        <a:rPr lang="en-GB" sz="900" b="0" dirty="0" smtClean="0"/>
                        <a:t>Sweden</a:t>
                      </a:r>
                      <a:endParaRPr lang="en-GB" sz="900" b="0" dirty="0"/>
                    </a:p>
                  </a:txBody>
                  <a:tcPr vert="vert"/>
                </a:tc>
                <a:tc>
                  <a:txBody>
                    <a:bodyPr/>
                    <a:lstStyle/>
                    <a:p>
                      <a:pPr algn="ctr"/>
                      <a:r>
                        <a:rPr lang="en-GB" sz="900" b="0" dirty="0" smtClean="0"/>
                        <a:t>Switzerland</a:t>
                      </a:r>
                      <a:endParaRPr lang="en-GB" sz="900" b="0" dirty="0"/>
                    </a:p>
                  </a:txBody>
                  <a:tcPr vert="vert"/>
                </a:tc>
                <a:tc>
                  <a:txBody>
                    <a:bodyPr/>
                    <a:lstStyle/>
                    <a:p>
                      <a:pPr algn="ctr"/>
                      <a:r>
                        <a:rPr lang="en-GB" sz="900" b="0" dirty="0" smtClean="0"/>
                        <a:t>Russia</a:t>
                      </a:r>
                      <a:endParaRPr lang="en-GB" sz="900" b="0" dirty="0"/>
                    </a:p>
                  </a:txBody>
                  <a:tcPr vert="vert"/>
                </a:tc>
                <a:tc>
                  <a:txBody>
                    <a:bodyPr/>
                    <a:lstStyle/>
                    <a:p>
                      <a:pPr algn="ctr"/>
                      <a:r>
                        <a:rPr lang="en-GB" sz="900" b="0" dirty="0" smtClean="0"/>
                        <a:t>South</a:t>
                      </a:r>
                      <a:r>
                        <a:rPr lang="en-GB" sz="900" b="0" baseline="0" dirty="0" smtClean="0"/>
                        <a:t> </a:t>
                      </a:r>
                    </a:p>
                    <a:p>
                      <a:pPr algn="ctr"/>
                      <a:r>
                        <a:rPr lang="en-GB" sz="900" b="0" baseline="0" dirty="0" smtClean="0"/>
                        <a:t>Africa</a:t>
                      </a:r>
                      <a:endParaRPr lang="en-GB" sz="900" b="0" dirty="0"/>
                    </a:p>
                  </a:txBody>
                  <a:tcPr vert="vert"/>
                </a:tc>
                <a:tc>
                  <a:txBody>
                    <a:bodyPr/>
                    <a:lstStyle/>
                    <a:p>
                      <a:pPr algn="ctr"/>
                      <a:r>
                        <a:rPr lang="en-GB" sz="900" b="0" dirty="0" smtClean="0"/>
                        <a:t>China </a:t>
                      </a:r>
                      <a:endParaRPr lang="en-GB" sz="900" b="0" dirty="0"/>
                    </a:p>
                  </a:txBody>
                  <a:tcPr vert="vert"/>
                </a:tc>
                <a:tc>
                  <a:txBody>
                    <a:bodyPr/>
                    <a:lstStyle/>
                    <a:p>
                      <a:pPr algn="ctr"/>
                      <a:r>
                        <a:rPr lang="en-GB" sz="900" b="0" dirty="0" smtClean="0"/>
                        <a:t>India</a:t>
                      </a:r>
                      <a:endParaRPr lang="en-GB" sz="900" b="0" dirty="0"/>
                    </a:p>
                  </a:txBody>
                  <a:tcPr vert="vert"/>
                </a:tc>
                <a:tc>
                  <a:txBody>
                    <a:bodyPr/>
                    <a:lstStyle/>
                    <a:p>
                      <a:pPr algn="ctr"/>
                      <a:r>
                        <a:rPr lang="en-GB" sz="900" b="0" dirty="0" smtClean="0"/>
                        <a:t>Japan</a:t>
                      </a:r>
                      <a:endParaRPr lang="en-GB" sz="900" b="0" dirty="0"/>
                    </a:p>
                  </a:txBody>
                  <a:tcPr vert="vert"/>
                </a:tc>
                <a:tc>
                  <a:txBody>
                    <a:bodyPr/>
                    <a:lstStyle/>
                    <a:p>
                      <a:pPr algn="ctr"/>
                      <a:r>
                        <a:rPr lang="en-GB" sz="900" b="0" dirty="0" smtClean="0"/>
                        <a:t>Singapore</a:t>
                      </a:r>
                      <a:endParaRPr lang="en-GB" sz="900" b="0" dirty="0"/>
                    </a:p>
                  </a:txBody>
                  <a:tcPr vert="vert"/>
                </a:tc>
                <a:tc>
                  <a:txBody>
                    <a:bodyPr/>
                    <a:lstStyle/>
                    <a:p>
                      <a:pPr algn="ctr"/>
                      <a:r>
                        <a:rPr lang="en-GB" sz="900" b="0" dirty="0" smtClean="0"/>
                        <a:t>South </a:t>
                      </a:r>
                    </a:p>
                    <a:p>
                      <a:pPr algn="ctr"/>
                      <a:r>
                        <a:rPr lang="en-GB" sz="900" b="0" dirty="0" smtClean="0"/>
                        <a:t>Korea</a:t>
                      </a:r>
                      <a:endParaRPr lang="en-GB" sz="900" b="0" dirty="0"/>
                    </a:p>
                  </a:txBody>
                  <a:tcPr vert="vert"/>
                </a:tc>
                <a:tc>
                  <a:txBody>
                    <a:bodyPr/>
                    <a:lstStyle/>
                    <a:p>
                      <a:pPr algn="ctr"/>
                      <a:r>
                        <a:rPr lang="en-GB" sz="900" b="0" dirty="0" smtClean="0"/>
                        <a:t>Australia</a:t>
                      </a:r>
                      <a:endParaRPr lang="en-GB" sz="900" b="0" dirty="0"/>
                    </a:p>
                  </a:txBody>
                  <a:tcPr vert="vert"/>
                </a:tc>
              </a:tr>
              <a:tr h="515664">
                <a:tc>
                  <a:txBody>
                    <a:bodyPr/>
                    <a:lstStyle/>
                    <a:p>
                      <a:pPr algn="l" fontAlgn="b"/>
                      <a:r>
                        <a:rPr lang="en-US" sz="800" b="1" i="0" u="none" strike="noStrike" dirty="0">
                          <a:solidFill>
                            <a:srgbClr val="000000"/>
                          </a:solidFill>
                          <a:latin typeface="+mn-lt"/>
                        </a:rPr>
                        <a:t>Regulation </a:t>
                      </a:r>
                      <a:r>
                        <a:rPr lang="en-US" sz="800" b="1" i="0" u="none" strike="noStrike" dirty="0" smtClean="0">
                          <a:solidFill>
                            <a:srgbClr val="000000"/>
                          </a:solidFill>
                          <a:latin typeface="+mn-lt"/>
                        </a:rPr>
                        <a:t>(other </a:t>
                      </a:r>
                      <a:r>
                        <a:rPr lang="en-US" sz="800" b="1" i="0" u="none" strike="noStrike" dirty="0">
                          <a:solidFill>
                            <a:srgbClr val="000000"/>
                          </a:solidFill>
                          <a:latin typeface="+mn-lt"/>
                        </a:rPr>
                        <a:t>than tax)</a:t>
                      </a:r>
                    </a:p>
                  </a:txBody>
                  <a:tcPr marL="9525" marR="9525" marT="9525" marB="0" anchor="ctr"/>
                </a:tc>
                <a:tc>
                  <a:txBody>
                    <a:bodyPr/>
                    <a:lstStyle/>
                    <a:p>
                      <a:pPr algn="ctr" fontAlgn="b"/>
                      <a:r>
                        <a:rPr lang="en-US" sz="1000" b="0" i="0" u="none" strike="noStrike" dirty="0">
                          <a:latin typeface="Arial"/>
                        </a:rPr>
                        <a:t>71</a:t>
                      </a:r>
                    </a:p>
                  </a:txBody>
                  <a:tcPr marL="9525" marR="9525" marT="9525" marB="0" anchor="ctr">
                    <a:solidFill>
                      <a:srgbClr val="A79E7A"/>
                    </a:solidFill>
                  </a:tcP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c>
                  <a:txBody>
                    <a:bodyPr/>
                    <a:lstStyle/>
                    <a:p>
                      <a:pPr algn="ctr" fontAlgn="b"/>
                      <a:r>
                        <a:rPr lang="en-US" sz="1000" b="0" i="0" u="none" strike="noStrike" dirty="0">
                          <a:latin typeface="Arial"/>
                        </a:rPr>
                        <a:t>79</a:t>
                      </a:r>
                    </a:p>
                  </a:txBody>
                  <a:tcPr marL="9525" marR="9525" marT="9525" marB="0" anchor="ctr">
                    <a:solidFill>
                      <a:srgbClr val="92D050"/>
                    </a:solidFill>
                  </a:tcP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85</a:t>
                      </a:r>
                    </a:p>
                  </a:txBody>
                  <a:tcPr marL="9525" marR="9525" marT="9525" marB="0" anchor="ctr">
                    <a:solidFill>
                      <a:srgbClr val="92D050"/>
                    </a:solidFill>
                  </a:tcP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solidFill>
                      <a:srgbClr val="92D050"/>
                    </a:solidFill>
                  </a:tcPr>
                </a:tc>
                <a:tc>
                  <a:txBody>
                    <a:bodyPr/>
                    <a:lstStyle/>
                    <a:p>
                      <a:pPr algn="ctr" fontAlgn="b"/>
                      <a:r>
                        <a:rPr lang="en-US" sz="1000" b="0" i="0" u="none" strike="noStrike" dirty="0">
                          <a:latin typeface="Arial"/>
                        </a:rPr>
                        <a:t>82</a:t>
                      </a:r>
                    </a:p>
                  </a:txBody>
                  <a:tcPr marL="9525" marR="9525" marT="9525" marB="0" anchor="ctr">
                    <a:solidFill>
                      <a:srgbClr val="92D050"/>
                    </a:solidFill>
                  </a:tcPr>
                </a:tc>
                <a:tc>
                  <a:txBody>
                    <a:bodyPr/>
                    <a:lstStyle/>
                    <a:p>
                      <a:pPr algn="ctr" fontAlgn="b"/>
                      <a:r>
                        <a:rPr lang="en-US" sz="1000" b="0" i="0" u="none" strike="noStrike" dirty="0">
                          <a:latin typeface="Arial"/>
                        </a:rPr>
                        <a:t>82</a:t>
                      </a:r>
                    </a:p>
                  </a:txBody>
                  <a:tcPr marL="9525" marR="9525" marT="9525" marB="0" anchor="ctr">
                    <a:solidFill>
                      <a:srgbClr val="92D050"/>
                    </a:solidFill>
                  </a:tcPr>
                </a:tc>
                <a:tc>
                  <a:txBody>
                    <a:bodyPr/>
                    <a:lstStyle/>
                    <a:p>
                      <a:pPr algn="ctr" fontAlgn="b"/>
                      <a:r>
                        <a:rPr lang="en-US" sz="1000" b="0" i="0" u="none" strike="noStrike" dirty="0">
                          <a:latin typeface="Arial"/>
                        </a:rPr>
                        <a:t>68</a:t>
                      </a:r>
                    </a:p>
                  </a:txBody>
                  <a:tcPr marL="9525" marR="9525" marT="9525" marB="0" anchor="ctr">
                    <a:solidFill>
                      <a:srgbClr val="92D050"/>
                    </a:solidFill>
                  </a:tcPr>
                </a:tc>
                <a:tc>
                  <a:txBody>
                    <a:bodyPr/>
                    <a:lstStyle/>
                    <a:p>
                      <a:pPr algn="ctr" fontAlgn="b"/>
                      <a:r>
                        <a:rPr lang="en-US" sz="1000" b="0" i="0" u="none" strike="noStrike" dirty="0">
                          <a:latin typeface="Arial"/>
                        </a:rPr>
                        <a:t>64</a:t>
                      </a:r>
                    </a:p>
                  </a:txBody>
                  <a:tcPr marL="9525" marR="9525" marT="9525" marB="0" anchor="ctr">
                    <a:solidFill>
                      <a:srgbClr val="92D050"/>
                    </a:solidFill>
                  </a:tcP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solidFill>
                      <a:srgbClr val="92D050"/>
                    </a:solidFill>
                  </a:tcPr>
                </a:tc>
                <a:tc>
                  <a:txBody>
                    <a:bodyPr/>
                    <a:lstStyle/>
                    <a:p>
                      <a:pPr algn="ctr" fontAlgn="b"/>
                      <a:r>
                        <a:rPr lang="en-US" sz="1000" b="0" i="0" u="none" strike="noStrike" dirty="0">
                          <a:latin typeface="Arial"/>
                        </a:rPr>
                        <a:t>72</a:t>
                      </a:r>
                    </a:p>
                  </a:txBody>
                  <a:tcPr marL="9525" marR="9525" marT="9525" marB="0" anchor="ctr">
                    <a:solidFill>
                      <a:srgbClr val="92D050"/>
                    </a:solidFill>
                  </a:tcPr>
                </a:tc>
                <a:tc>
                  <a:txBody>
                    <a:bodyPr/>
                    <a:lstStyle/>
                    <a:p>
                      <a:pPr algn="ctr" fontAlgn="b"/>
                      <a:r>
                        <a:rPr lang="en-US" sz="1000" b="0" i="0" u="none" strike="noStrike" dirty="0">
                          <a:latin typeface="Arial"/>
                        </a:rPr>
                        <a:t>68</a:t>
                      </a:r>
                    </a:p>
                  </a:txBody>
                  <a:tcPr marL="9525" marR="9525" marT="9525" marB="0" anchor="ctr">
                    <a:solidFill>
                      <a:srgbClr val="92D050"/>
                    </a:solidFill>
                  </a:tcPr>
                </a:tc>
                <a:tc>
                  <a:txBody>
                    <a:bodyPr/>
                    <a:lstStyle/>
                    <a:p>
                      <a:pPr algn="ctr" fontAlgn="b"/>
                      <a:r>
                        <a:rPr lang="en-US" sz="1000" b="0" i="0" u="none" strike="noStrike" dirty="0">
                          <a:latin typeface="Arial"/>
                        </a:rPr>
                        <a:t>86</a:t>
                      </a:r>
                    </a:p>
                  </a:txBody>
                  <a:tcPr marL="9525" marR="9525" marT="9525" marB="0" anchor="ctr">
                    <a:solidFill>
                      <a:srgbClr val="92D050"/>
                    </a:solidFill>
                  </a:tcP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solidFill>
                      <a:srgbClr val="92D050"/>
                    </a:solidFill>
                  </a:tcPr>
                </a:tc>
                <a:tc>
                  <a:txBody>
                    <a:bodyPr/>
                    <a:lstStyle/>
                    <a:p>
                      <a:pPr algn="ctr" fontAlgn="b"/>
                      <a:r>
                        <a:rPr lang="en-US" sz="1000" b="0" i="0" u="none" strike="noStrike" dirty="0">
                          <a:latin typeface="Arial"/>
                        </a:rPr>
                        <a:t>86</a:t>
                      </a:r>
                    </a:p>
                  </a:txBody>
                  <a:tcPr marL="9525" marR="9525" marT="9525" marB="0" anchor="ctr">
                    <a:solidFill>
                      <a:srgbClr val="92D050"/>
                    </a:solidFill>
                  </a:tcPr>
                </a:tc>
              </a:tr>
              <a:tr h="515664">
                <a:tc>
                  <a:txBody>
                    <a:bodyPr/>
                    <a:lstStyle/>
                    <a:p>
                      <a:pPr algn="l" fontAlgn="b"/>
                      <a:r>
                        <a:rPr lang="en-US" sz="800" b="1" i="0" u="none" strike="noStrike" dirty="0">
                          <a:solidFill>
                            <a:srgbClr val="000000"/>
                          </a:solidFill>
                          <a:latin typeface="+mn-lt"/>
                        </a:rPr>
                        <a:t>Information management</a:t>
                      </a:r>
                    </a:p>
                  </a:txBody>
                  <a:tcPr marL="9525" marR="9525" marT="9525" marB="0" anchor="ctr"/>
                </a:tc>
                <a:tc>
                  <a:txBody>
                    <a:bodyPr/>
                    <a:lstStyle/>
                    <a:p>
                      <a:pPr algn="ctr" fontAlgn="b"/>
                      <a:r>
                        <a:rPr lang="en-US" sz="1000" b="0" i="0" u="none" strike="noStrike" dirty="0">
                          <a:latin typeface="Arial"/>
                        </a:rPr>
                        <a:t>63</a:t>
                      </a:r>
                    </a:p>
                  </a:txBody>
                  <a:tcPr marL="9525" marR="9525" marT="9525" marB="0" anchor="ctr">
                    <a:solidFill>
                      <a:srgbClr val="A79E7A"/>
                    </a:solidFill>
                  </a:tcPr>
                </a:tc>
                <a:tc>
                  <a:txBody>
                    <a:bodyPr/>
                    <a:lstStyle/>
                    <a:p>
                      <a:pPr algn="ctr" fontAlgn="b"/>
                      <a:r>
                        <a:rPr lang="en-US" sz="1000" b="0" i="0" u="none" strike="noStrike" dirty="0">
                          <a:latin typeface="Arial"/>
                        </a:rPr>
                        <a:t>71</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solidFill>
                      <a:srgbClr val="92D050"/>
                    </a:solidFill>
                  </a:tcP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66</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69</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72</a:t>
                      </a:r>
                    </a:p>
                  </a:txBody>
                  <a:tcPr marL="9525" marR="9525" marT="9525" marB="0" anchor="ctr">
                    <a:solidFill>
                      <a:srgbClr val="92D050"/>
                    </a:solidFill>
                  </a:tcPr>
                </a:tc>
                <a:tc>
                  <a:txBody>
                    <a:bodyPr/>
                    <a:lstStyle/>
                    <a:p>
                      <a:pPr algn="ctr" fontAlgn="b"/>
                      <a:r>
                        <a:rPr lang="en-US" sz="1000" b="0" i="0" u="none" strike="noStrike" dirty="0">
                          <a:latin typeface="Arial"/>
                        </a:rPr>
                        <a:t>61</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66</a:t>
                      </a:r>
                    </a:p>
                  </a:txBody>
                  <a:tcPr marL="9525" marR="9525" marT="9525" marB="0" anchor="ctr"/>
                </a:tc>
              </a:tr>
              <a:tr h="401571">
                <a:tc>
                  <a:txBody>
                    <a:bodyPr/>
                    <a:lstStyle/>
                    <a:p>
                      <a:pPr algn="l" fontAlgn="b"/>
                      <a:r>
                        <a:rPr lang="en-US" sz="800" b="1" i="0" u="none" strike="noStrike" dirty="0">
                          <a:solidFill>
                            <a:srgbClr val="000000"/>
                          </a:solidFill>
                          <a:latin typeface="+mn-lt"/>
                        </a:rPr>
                        <a:t>Government oversight</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solidFill>
                      <a:srgbClr val="A79E7A"/>
                    </a:solidFill>
                  </a:tcPr>
                </a:tc>
                <a:tc>
                  <a:txBody>
                    <a:bodyPr/>
                    <a:lstStyle/>
                    <a:p>
                      <a:pPr algn="ctr" fontAlgn="b"/>
                      <a:r>
                        <a:rPr lang="en-US" sz="1000" b="0" i="0" u="none" strike="noStrike" dirty="0">
                          <a:latin typeface="Arial"/>
                        </a:rPr>
                        <a:t>75</a:t>
                      </a:r>
                    </a:p>
                  </a:txBody>
                  <a:tcPr marL="9525" marR="9525" marT="9525" marB="0" anchor="ctr">
                    <a:solidFill>
                      <a:srgbClr val="92D050"/>
                    </a:solidFill>
                  </a:tcP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73</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66</a:t>
                      </a:r>
                    </a:p>
                  </a:txBody>
                  <a:tcPr marL="9525" marR="9525" marT="9525" marB="0" anchor="ctr"/>
                </a:tc>
                <a:tc>
                  <a:txBody>
                    <a:bodyPr/>
                    <a:lstStyle/>
                    <a:p>
                      <a:pPr algn="ctr" fontAlgn="b"/>
                      <a:r>
                        <a:rPr lang="en-US" sz="1000" b="0" i="0" u="none" strike="noStrike" dirty="0">
                          <a:latin typeface="Arial"/>
                        </a:rPr>
                        <a:t>66</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r>
              <a:tr h="387460">
                <a:tc>
                  <a:txBody>
                    <a:bodyPr/>
                    <a:lstStyle/>
                    <a:p>
                      <a:pPr algn="l" fontAlgn="b"/>
                      <a:r>
                        <a:rPr lang="en-US" sz="800" b="1" i="0" u="none" strike="noStrike" dirty="0">
                          <a:solidFill>
                            <a:srgbClr val="000000"/>
                          </a:solidFill>
                          <a:latin typeface="+mn-lt"/>
                        </a:rPr>
                        <a:t>Increased speed of innovation</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solidFill>
                      <a:srgbClr val="A79E7A"/>
                    </a:solidFill>
                  </a:tcP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solidFill>
                      <a:srgbClr val="92D050"/>
                    </a:solidFill>
                  </a:tcPr>
                </a:tc>
                <a:tc>
                  <a:txBody>
                    <a:bodyPr/>
                    <a:lstStyle/>
                    <a:p>
                      <a:pPr algn="ctr" fontAlgn="b"/>
                      <a:r>
                        <a:rPr lang="en-US" sz="1000" b="0" i="0" u="none" strike="noStrike" dirty="0">
                          <a:latin typeface="Arial"/>
                        </a:rPr>
                        <a:t>67</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34</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solidFill>
                      <a:srgbClr val="92D050"/>
                    </a:solidFill>
                  </a:tcP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67</a:t>
                      </a:r>
                    </a:p>
                  </a:txBody>
                  <a:tcPr marL="9525" marR="9525" marT="9525" marB="0" anchor="ctr">
                    <a:solidFill>
                      <a:srgbClr val="92D050"/>
                    </a:solidFill>
                  </a:tcP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r>
              <a:tr h="387460">
                <a:tc>
                  <a:txBody>
                    <a:bodyPr/>
                    <a:lstStyle/>
                    <a:p>
                      <a:pPr algn="l" fontAlgn="b"/>
                      <a:r>
                        <a:rPr lang="en-US" sz="800" b="1" i="0" u="none" strike="noStrike" dirty="0">
                          <a:solidFill>
                            <a:srgbClr val="000000"/>
                          </a:solidFill>
                          <a:latin typeface="+mn-lt"/>
                        </a:rPr>
                        <a:t>Tax Policy</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solidFill>
                      <a:srgbClr val="A79E7A"/>
                    </a:solidFill>
                  </a:tcP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solidFill>
                      <a:srgbClr val="92D050"/>
                    </a:solidFill>
                  </a:tcP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72</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72</a:t>
                      </a:r>
                    </a:p>
                  </a:txBody>
                  <a:tcPr marL="9525" marR="9525" marT="9525" marB="0" anchor="ctr">
                    <a:solidFill>
                      <a:srgbClr val="92D050"/>
                    </a:solidFill>
                  </a:tcP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r>
              <a:tr h="387460">
                <a:tc>
                  <a:txBody>
                    <a:bodyPr/>
                    <a:lstStyle/>
                    <a:p>
                      <a:pPr algn="l" fontAlgn="b"/>
                      <a:r>
                        <a:rPr lang="en-US" sz="800" b="1" i="0" u="none" strike="noStrike" dirty="0">
                          <a:solidFill>
                            <a:srgbClr val="000000"/>
                          </a:solidFill>
                          <a:latin typeface="+mn-lt"/>
                        </a:rPr>
                        <a:t>Operating in more countries</a:t>
                      </a:r>
                    </a:p>
                  </a:txBody>
                  <a:tcPr marL="9525" marR="9525" marT="9525" marB="0" anchor="ctr"/>
                </a:tc>
                <a:tc>
                  <a:txBody>
                    <a:bodyPr/>
                    <a:lstStyle/>
                    <a:p>
                      <a:pPr algn="ctr" fontAlgn="b"/>
                      <a:r>
                        <a:rPr lang="en-US" sz="1000" b="0" i="0" u="none" strike="noStrike" dirty="0">
                          <a:latin typeface="Arial"/>
                        </a:rPr>
                        <a:t>55</a:t>
                      </a:r>
                    </a:p>
                  </a:txBody>
                  <a:tcPr marL="9525" marR="9525" marT="9525" marB="0" anchor="ctr">
                    <a:solidFill>
                      <a:srgbClr val="A79E7A"/>
                    </a:solidFill>
                  </a:tcPr>
                </a:tc>
                <a:tc>
                  <a:txBody>
                    <a:bodyPr/>
                    <a:lstStyle/>
                    <a:p>
                      <a:pPr algn="ctr" fontAlgn="b"/>
                      <a:r>
                        <a:rPr lang="en-US" sz="1000" b="0" i="0" u="none" strike="noStrike" dirty="0">
                          <a:latin typeface="Arial"/>
                        </a:rPr>
                        <a:t>45</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30</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solidFill>
                      <a:srgbClr val="92D050"/>
                    </a:solidFill>
                  </a:tcP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53</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66</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28</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82</a:t>
                      </a:r>
                    </a:p>
                  </a:txBody>
                  <a:tcPr marL="9525" marR="9525" marT="9525" marB="0" anchor="ctr">
                    <a:solidFill>
                      <a:srgbClr val="92D050"/>
                    </a:solidFill>
                  </a:tcP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r>
              <a:tr h="387460">
                <a:tc>
                  <a:txBody>
                    <a:bodyPr/>
                    <a:lstStyle/>
                    <a:p>
                      <a:pPr algn="l" fontAlgn="b"/>
                      <a:r>
                        <a:rPr lang="en-US" sz="800" b="1" i="0" u="none" strike="noStrike" dirty="0">
                          <a:solidFill>
                            <a:srgbClr val="000000"/>
                          </a:solidFill>
                          <a:latin typeface="+mn-lt"/>
                        </a:rPr>
                        <a:t>Doing mergers or acquisitions</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solidFill>
                      <a:srgbClr val="A79E7A"/>
                    </a:solidFill>
                  </a:tcPr>
                </a:tc>
                <a:tc>
                  <a:txBody>
                    <a:bodyPr/>
                    <a:lstStyle/>
                    <a:p>
                      <a:pPr algn="ctr" fontAlgn="b"/>
                      <a:r>
                        <a:rPr lang="en-US" sz="1000" b="0" i="0" u="none" strike="noStrike" dirty="0">
                          <a:latin typeface="Arial"/>
                        </a:rPr>
                        <a:t>43</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66</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34</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r>
            </a:tbl>
          </a:graphicData>
        </a:graphic>
      </p:graphicFrame>
      <p:sp>
        <p:nvSpPr>
          <p:cNvPr id="9" name="Footer Placeholder 2"/>
          <p:cNvSpPr>
            <a:spLocks noGrp="1"/>
          </p:cNvSpPr>
          <p:nvPr>
            <p:ph type="ftr" sz="quarter" idx="11"/>
          </p:nvPr>
        </p:nvSpPr>
        <p:spPr>
          <a:xfrm>
            <a:off x="2149475" y="6386513"/>
            <a:ext cx="5662613" cy="279400"/>
          </a:xfrm>
        </p:spPr>
        <p:txBody>
          <a:bodyPr/>
          <a:lstStyle/>
          <a:p>
            <a:r>
              <a:rPr lang="en-US" dirty="0" smtClean="0"/>
              <a:t>Q10. I am going to read out a list of factors which we believe </a:t>
            </a:r>
          </a:p>
          <a:p>
            <a:r>
              <a:rPr lang="en-US" dirty="0" smtClean="0"/>
              <a:t>cause significant complexity for business today. Please </a:t>
            </a:r>
          </a:p>
          <a:p>
            <a:r>
              <a:rPr lang="en-US" dirty="0" smtClean="0"/>
              <a:t>indicate if that factor causes complexity for your business. BASE: 1400 Respondents</a:t>
            </a:r>
            <a:endParaRPr lang="en-US" dirty="0"/>
          </a:p>
        </p:txBody>
      </p:sp>
      <p:sp>
        <p:nvSpPr>
          <p:cNvPr id="11" name="Rectangle 3"/>
          <p:cNvSpPr txBox="1">
            <a:spLocks noChangeArrowheads="1"/>
          </p:cNvSpPr>
          <p:nvPr/>
        </p:nvSpPr>
        <p:spPr bwMode="auto">
          <a:xfrm>
            <a:off x="179512" y="47625"/>
            <a:ext cx="8712968"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GB" b="1" kern="0" noProof="0" dirty="0" smtClean="0">
                <a:solidFill>
                  <a:schemeClr val="bg1"/>
                </a:solidFill>
                <a:latin typeface="+mj-lt"/>
                <a:ea typeface="+mj-ea"/>
                <a:cs typeface="+mj-cs"/>
              </a:rPr>
              <a:t>Factors causing complexity vary by country</a:t>
            </a:r>
          </a:p>
          <a:p>
            <a:pPr marL="0" marR="0" lvl="0" indent="0" algn="l" defTabSz="914400" rtl="0" eaLnBrk="1" fontAlgn="base" latinLnBrk="0" hangingPunct="1">
              <a:spcBef>
                <a:spcPct val="0"/>
              </a:spcBef>
              <a:spcAft>
                <a:spcPct val="0"/>
              </a:spcAft>
              <a:buClrTx/>
              <a:buSzTx/>
              <a:buFontTx/>
              <a:buNone/>
              <a:tabLst/>
              <a:defRPr/>
            </a:pPr>
            <a:r>
              <a:rPr kumimoji="0" lang="en-GB" sz="1800" b="1" i="0" u="none" strike="noStrike" kern="0" cap="none" spc="0" normalizeH="0" baseline="0" dirty="0" smtClean="0">
                <a:ln>
                  <a:noFill/>
                </a:ln>
                <a:solidFill>
                  <a:schemeClr val="bg1"/>
                </a:solidFill>
                <a:effectLst/>
                <a:uLnTx/>
                <a:uFillTx/>
                <a:latin typeface="+mj-lt"/>
                <a:ea typeface="+mj-ea"/>
                <a:cs typeface="+mj-cs"/>
              </a:rPr>
              <a:t>Regulation</a:t>
            </a:r>
            <a:r>
              <a:rPr kumimoji="0" lang="en-GB" sz="1800" b="1" i="0" u="none" strike="noStrike" kern="0" cap="none" spc="0" normalizeH="0" dirty="0" smtClean="0">
                <a:ln>
                  <a:noFill/>
                </a:ln>
                <a:solidFill>
                  <a:schemeClr val="bg1"/>
                </a:solidFill>
                <a:effectLst/>
                <a:uLnTx/>
                <a:uFillTx/>
                <a:latin typeface="+mj-lt"/>
                <a:ea typeface="+mj-ea"/>
                <a:cs typeface="+mj-cs"/>
              </a:rPr>
              <a:t> the biggest cause in over half of countries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19</a:t>
            </a:fld>
            <a:endParaRPr lang="en-US" dirty="0"/>
          </a:p>
        </p:txBody>
      </p:sp>
      <p:sp>
        <p:nvSpPr>
          <p:cNvPr id="521" name="Rectangle 3"/>
          <p:cNvSpPr txBox="1">
            <a:spLocks noChangeArrowheads="1"/>
          </p:cNvSpPr>
          <p:nvPr/>
        </p:nvSpPr>
        <p:spPr bwMode="auto">
          <a:xfrm>
            <a:off x="142844" y="14285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noProof="0" dirty="0" smtClean="0">
              <a:ln>
                <a:noFill/>
              </a:ln>
              <a:solidFill>
                <a:schemeClr val="bg1"/>
              </a:solidFill>
              <a:effectLst/>
              <a:uLnTx/>
              <a:uFillTx/>
              <a:latin typeface="+mj-lt"/>
              <a:ea typeface="+mj-ea"/>
              <a:cs typeface="+mj-cs"/>
            </a:endParaRPr>
          </a:p>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graphicFrame>
        <p:nvGraphicFramePr>
          <p:cNvPr id="10" name="Table 9"/>
          <p:cNvGraphicFramePr>
            <a:graphicFrameLocks noGrp="1"/>
          </p:cNvGraphicFramePr>
          <p:nvPr/>
        </p:nvGraphicFramePr>
        <p:xfrm>
          <a:off x="285730" y="1214423"/>
          <a:ext cx="8358235" cy="4102235"/>
        </p:xfrm>
        <a:graphic>
          <a:graphicData uri="http://schemas.openxmlformats.org/drawingml/2006/table">
            <a:tbl>
              <a:tblPr firstRow="1" bandRow="1">
                <a:tableStyleId>{5C22544A-7EE6-4342-B048-85BDC9FD1C3A}</a:tableStyleId>
              </a:tblPr>
              <a:tblGrid>
                <a:gridCol w="1549602"/>
                <a:gridCol w="290919"/>
                <a:gridCol w="290919"/>
                <a:gridCol w="280350"/>
                <a:gridCol w="290919"/>
                <a:gridCol w="280350"/>
                <a:gridCol w="290919"/>
                <a:gridCol w="280350"/>
                <a:gridCol w="280350"/>
                <a:gridCol w="290919"/>
                <a:gridCol w="280350"/>
                <a:gridCol w="280350"/>
                <a:gridCol w="280350"/>
                <a:gridCol w="280350"/>
                <a:gridCol w="280350"/>
                <a:gridCol w="280350"/>
                <a:gridCol w="293702"/>
                <a:gridCol w="416407"/>
                <a:gridCol w="291486"/>
                <a:gridCol w="280350"/>
                <a:gridCol w="280350"/>
                <a:gridCol w="291486"/>
                <a:gridCol w="416407"/>
                <a:gridCol w="280350"/>
              </a:tblGrid>
              <a:tr h="1119496">
                <a:tc>
                  <a:txBody>
                    <a:bodyPr/>
                    <a:lstStyle/>
                    <a:p>
                      <a:r>
                        <a:rPr lang="en-GB" sz="1000" dirty="0" smtClean="0"/>
                        <a:t>COUNTRY (%)</a:t>
                      </a:r>
                      <a:endParaRPr lang="en-GB" sz="1000" b="1" dirty="0"/>
                    </a:p>
                  </a:txBody>
                  <a:tcPr/>
                </a:tc>
                <a:tc>
                  <a:txBody>
                    <a:bodyPr/>
                    <a:lstStyle/>
                    <a:p>
                      <a:pPr algn="ctr"/>
                      <a:r>
                        <a:rPr lang="en-GB" sz="900" dirty="0" smtClean="0"/>
                        <a:t>Overall</a:t>
                      </a:r>
                      <a:endParaRPr lang="en-GB" sz="900" b="0" dirty="0"/>
                    </a:p>
                  </a:txBody>
                  <a:tcPr vert="vert">
                    <a:solidFill>
                      <a:srgbClr val="A79E7A"/>
                    </a:solidFill>
                  </a:tcPr>
                </a:tc>
                <a:tc>
                  <a:txBody>
                    <a:bodyPr/>
                    <a:lstStyle/>
                    <a:p>
                      <a:pPr algn="ctr"/>
                      <a:r>
                        <a:rPr lang="en-GB" sz="900" dirty="0" smtClean="0"/>
                        <a:t>USA</a:t>
                      </a:r>
                      <a:endParaRPr lang="en-GB" sz="900" b="0" dirty="0"/>
                    </a:p>
                  </a:txBody>
                  <a:tcPr vert="vert"/>
                </a:tc>
                <a:tc>
                  <a:txBody>
                    <a:bodyPr/>
                    <a:lstStyle/>
                    <a:p>
                      <a:pPr algn="ctr"/>
                      <a:r>
                        <a:rPr lang="en-GB" sz="900" dirty="0" smtClean="0"/>
                        <a:t>Brazil</a:t>
                      </a:r>
                      <a:endParaRPr lang="en-GB" sz="900" b="0" dirty="0"/>
                    </a:p>
                  </a:txBody>
                  <a:tcPr vert="vert"/>
                </a:tc>
                <a:tc>
                  <a:txBody>
                    <a:bodyPr/>
                    <a:lstStyle/>
                    <a:p>
                      <a:pPr algn="ctr"/>
                      <a:r>
                        <a:rPr lang="en-GB" sz="900" dirty="0" smtClean="0"/>
                        <a:t>Canada</a:t>
                      </a:r>
                      <a:endParaRPr lang="en-GB" sz="900" b="0" dirty="0"/>
                    </a:p>
                  </a:txBody>
                  <a:tcPr vert="vert"/>
                </a:tc>
                <a:tc>
                  <a:txBody>
                    <a:bodyPr/>
                    <a:lstStyle/>
                    <a:p>
                      <a:pPr algn="ctr"/>
                      <a:r>
                        <a:rPr lang="en-GB" sz="900" dirty="0" smtClean="0"/>
                        <a:t>Mexico</a:t>
                      </a:r>
                      <a:endParaRPr lang="en-GB" sz="900" b="0" dirty="0"/>
                    </a:p>
                  </a:txBody>
                  <a:tcPr vert="vert"/>
                </a:tc>
                <a:tc>
                  <a:txBody>
                    <a:bodyPr/>
                    <a:lstStyle/>
                    <a:p>
                      <a:pPr algn="ctr"/>
                      <a:r>
                        <a:rPr lang="en-GB" sz="900" dirty="0" smtClean="0"/>
                        <a:t>UK</a:t>
                      </a:r>
                      <a:endParaRPr lang="en-GB" sz="900" b="0" dirty="0"/>
                    </a:p>
                  </a:txBody>
                  <a:tcPr vert="vert"/>
                </a:tc>
                <a:tc>
                  <a:txBody>
                    <a:bodyPr/>
                    <a:lstStyle/>
                    <a:p>
                      <a:pPr algn="ctr"/>
                      <a:r>
                        <a:rPr lang="en-GB" sz="900" dirty="0" smtClean="0"/>
                        <a:t>Denmark</a:t>
                      </a:r>
                      <a:endParaRPr lang="en-GB" sz="900" b="0" dirty="0"/>
                    </a:p>
                  </a:txBody>
                  <a:tcPr vert="vert"/>
                </a:tc>
                <a:tc>
                  <a:txBody>
                    <a:bodyPr/>
                    <a:lstStyle/>
                    <a:p>
                      <a:pPr algn="ctr"/>
                      <a:r>
                        <a:rPr lang="en-GB" sz="900" dirty="0" smtClean="0"/>
                        <a:t>France</a:t>
                      </a:r>
                      <a:endParaRPr lang="en-GB" sz="900" b="0" dirty="0"/>
                    </a:p>
                  </a:txBody>
                  <a:tcPr vert="vert"/>
                </a:tc>
                <a:tc>
                  <a:txBody>
                    <a:bodyPr/>
                    <a:lstStyle/>
                    <a:p>
                      <a:pPr algn="ctr"/>
                      <a:r>
                        <a:rPr lang="en-GB" sz="900" dirty="0" smtClean="0"/>
                        <a:t>Germany</a:t>
                      </a:r>
                      <a:endParaRPr lang="en-GB" sz="900" b="0" dirty="0"/>
                    </a:p>
                  </a:txBody>
                  <a:tcPr vert="vert"/>
                </a:tc>
                <a:tc>
                  <a:txBody>
                    <a:bodyPr/>
                    <a:lstStyle/>
                    <a:p>
                      <a:pPr algn="ctr"/>
                      <a:r>
                        <a:rPr lang="en-GB" sz="900" dirty="0" smtClean="0"/>
                        <a:t>Ireland</a:t>
                      </a:r>
                      <a:endParaRPr lang="en-GB" sz="900" b="0" dirty="0"/>
                    </a:p>
                  </a:txBody>
                  <a:tcPr vert="vert"/>
                </a:tc>
                <a:tc>
                  <a:txBody>
                    <a:bodyPr/>
                    <a:lstStyle/>
                    <a:p>
                      <a:pPr algn="ctr"/>
                      <a:r>
                        <a:rPr lang="en-GB" sz="900" dirty="0" smtClean="0"/>
                        <a:t>Italy</a:t>
                      </a:r>
                      <a:endParaRPr lang="en-GB" sz="900" b="0" dirty="0"/>
                    </a:p>
                  </a:txBody>
                  <a:tcPr vert="vert"/>
                </a:tc>
                <a:tc>
                  <a:txBody>
                    <a:bodyPr/>
                    <a:lstStyle/>
                    <a:p>
                      <a:pPr algn="ctr"/>
                      <a:r>
                        <a:rPr lang="en-GB" sz="900" dirty="0" smtClean="0"/>
                        <a:t>Netherlands</a:t>
                      </a:r>
                      <a:endParaRPr lang="en-GB" sz="900" b="0" dirty="0"/>
                    </a:p>
                  </a:txBody>
                  <a:tcPr vert="vert"/>
                </a:tc>
                <a:tc>
                  <a:txBody>
                    <a:bodyPr/>
                    <a:lstStyle/>
                    <a:p>
                      <a:pPr algn="ctr"/>
                      <a:r>
                        <a:rPr lang="en-GB" sz="900" dirty="0" smtClean="0"/>
                        <a:t>Spain</a:t>
                      </a:r>
                      <a:endParaRPr lang="en-GB" sz="900" b="0" dirty="0"/>
                    </a:p>
                  </a:txBody>
                  <a:tcPr vert="vert"/>
                </a:tc>
                <a:tc>
                  <a:txBody>
                    <a:bodyPr/>
                    <a:lstStyle/>
                    <a:p>
                      <a:pPr algn="ctr"/>
                      <a:r>
                        <a:rPr lang="en-GB" sz="900" dirty="0" smtClean="0"/>
                        <a:t>Sweden</a:t>
                      </a:r>
                      <a:endParaRPr lang="en-GB" sz="900" b="0" dirty="0"/>
                    </a:p>
                  </a:txBody>
                  <a:tcPr vert="vert"/>
                </a:tc>
                <a:tc>
                  <a:txBody>
                    <a:bodyPr/>
                    <a:lstStyle/>
                    <a:p>
                      <a:pPr algn="ctr"/>
                      <a:r>
                        <a:rPr lang="en-GB" sz="900" dirty="0" smtClean="0"/>
                        <a:t>Switzerland</a:t>
                      </a:r>
                      <a:endParaRPr lang="en-GB" sz="900" b="0" dirty="0"/>
                    </a:p>
                  </a:txBody>
                  <a:tcPr vert="vert"/>
                </a:tc>
                <a:tc>
                  <a:txBody>
                    <a:bodyPr/>
                    <a:lstStyle/>
                    <a:p>
                      <a:pPr algn="ctr"/>
                      <a:r>
                        <a:rPr lang="en-GB" sz="900" dirty="0" smtClean="0"/>
                        <a:t>Russia</a:t>
                      </a:r>
                      <a:endParaRPr lang="en-GB" sz="900" b="0" dirty="0"/>
                    </a:p>
                  </a:txBody>
                  <a:tcPr vert="vert"/>
                </a:tc>
                <a:tc>
                  <a:txBody>
                    <a:bodyPr/>
                    <a:lstStyle/>
                    <a:p>
                      <a:pPr algn="ctr"/>
                      <a:r>
                        <a:rPr lang="en-GB" sz="900" dirty="0" smtClean="0"/>
                        <a:t>South</a:t>
                      </a:r>
                      <a:r>
                        <a:rPr lang="en-GB" sz="900" baseline="0" dirty="0" smtClean="0"/>
                        <a:t> </a:t>
                      </a:r>
                    </a:p>
                    <a:p>
                      <a:pPr algn="ctr"/>
                      <a:r>
                        <a:rPr lang="en-GB" sz="900" baseline="0" dirty="0" smtClean="0"/>
                        <a:t>Africa</a:t>
                      </a:r>
                      <a:endParaRPr lang="en-GB" sz="900" b="0" dirty="0"/>
                    </a:p>
                  </a:txBody>
                  <a:tcPr vert="vert"/>
                </a:tc>
                <a:tc>
                  <a:txBody>
                    <a:bodyPr/>
                    <a:lstStyle/>
                    <a:p>
                      <a:pPr algn="ctr"/>
                      <a:r>
                        <a:rPr lang="en-GB" sz="900" dirty="0" smtClean="0"/>
                        <a:t>China </a:t>
                      </a:r>
                      <a:endParaRPr lang="en-GB" sz="900" b="0" dirty="0"/>
                    </a:p>
                  </a:txBody>
                  <a:tcPr vert="vert"/>
                </a:tc>
                <a:tc>
                  <a:txBody>
                    <a:bodyPr/>
                    <a:lstStyle/>
                    <a:p>
                      <a:pPr algn="ctr"/>
                      <a:r>
                        <a:rPr lang="en-GB" sz="900" dirty="0" smtClean="0"/>
                        <a:t>India</a:t>
                      </a:r>
                      <a:endParaRPr lang="en-GB" sz="900" b="0" dirty="0"/>
                    </a:p>
                  </a:txBody>
                  <a:tcPr vert="vert"/>
                </a:tc>
                <a:tc>
                  <a:txBody>
                    <a:bodyPr/>
                    <a:lstStyle/>
                    <a:p>
                      <a:pPr algn="ctr"/>
                      <a:r>
                        <a:rPr lang="en-GB" sz="900" dirty="0" smtClean="0"/>
                        <a:t>Japan</a:t>
                      </a:r>
                      <a:endParaRPr lang="en-GB" sz="900" b="0" dirty="0"/>
                    </a:p>
                  </a:txBody>
                  <a:tcPr vert="vert"/>
                </a:tc>
                <a:tc>
                  <a:txBody>
                    <a:bodyPr/>
                    <a:lstStyle/>
                    <a:p>
                      <a:pPr algn="ctr"/>
                      <a:r>
                        <a:rPr lang="en-GB" sz="900" dirty="0" smtClean="0"/>
                        <a:t>Singapore</a:t>
                      </a:r>
                      <a:endParaRPr lang="en-GB" sz="900" b="0" dirty="0"/>
                    </a:p>
                  </a:txBody>
                  <a:tcPr vert="vert"/>
                </a:tc>
                <a:tc>
                  <a:txBody>
                    <a:bodyPr/>
                    <a:lstStyle/>
                    <a:p>
                      <a:pPr algn="ctr"/>
                      <a:r>
                        <a:rPr lang="en-GB" sz="900" dirty="0" smtClean="0"/>
                        <a:t>South </a:t>
                      </a:r>
                    </a:p>
                    <a:p>
                      <a:pPr algn="ctr"/>
                      <a:r>
                        <a:rPr lang="en-GB" sz="900" dirty="0" smtClean="0"/>
                        <a:t>Korea</a:t>
                      </a:r>
                      <a:endParaRPr lang="en-GB" sz="900" b="0" dirty="0"/>
                    </a:p>
                  </a:txBody>
                  <a:tcPr vert="vert"/>
                </a:tc>
                <a:tc>
                  <a:txBody>
                    <a:bodyPr/>
                    <a:lstStyle/>
                    <a:p>
                      <a:pPr algn="ctr"/>
                      <a:r>
                        <a:rPr lang="en-GB" sz="900" dirty="0" smtClean="0"/>
                        <a:t>Australia</a:t>
                      </a:r>
                      <a:endParaRPr lang="en-GB" sz="900" b="0" dirty="0"/>
                    </a:p>
                  </a:txBody>
                  <a:tcPr vert="vert"/>
                </a:tc>
              </a:tr>
              <a:tr h="515664">
                <a:tc>
                  <a:txBody>
                    <a:bodyPr/>
                    <a:lstStyle/>
                    <a:p>
                      <a:pPr algn="l" fontAlgn="b"/>
                      <a:r>
                        <a:rPr lang="en-US" sz="800" u="none" strike="noStrike" dirty="0"/>
                        <a:t>Regulation </a:t>
                      </a:r>
                      <a:r>
                        <a:rPr lang="en-US" sz="800" u="none" strike="noStrike" dirty="0" smtClean="0"/>
                        <a:t>(other </a:t>
                      </a:r>
                      <a:r>
                        <a:rPr lang="en-US" sz="800" u="none" strike="noStrike" dirty="0"/>
                        <a:t>than tax)</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42</a:t>
                      </a:r>
                    </a:p>
                  </a:txBody>
                  <a:tcPr marL="9525" marR="9525" marT="9525" marB="0" anchor="ctr">
                    <a:solidFill>
                      <a:srgbClr val="A79E7A"/>
                    </a:solidFill>
                  </a:tcPr>
                </a:tc>
                <a:tc>
                  <a:txBody>
                    <a:bodyPr/>
                    <a:lstStyle/>
                    <a:p>
                      <a:pPr algn="ctr" fontAlgn="b"/>
                      <a:r>
                        <a:rPr lang="en-US" sz="1000" b="0" i="0" u="none" strike="noStrike" dirty="0">
                          <a:latin typeface="Arial"/>
                        </a:rPr>
                        <a:t>43</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36</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46</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10</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24</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49</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46</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38</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34</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48</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48</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60</a:t>
                      </a:r>
                    </a:p>
                  </a:txBody>
                  <a:tcPr marL="9525" marR="9525" marT="9525" marB="0" anchor="ctr">
                    <a:solidFill>
                      <a:schemeClr val="accent2">
                        <a:lumMod val="60000"/>
                        <a:lumOff val="40000"/>
                      </a:schemeClr>
                    </a:solidFill>
                  </a:tcPr>
                </a:tc>
                <a:tc>
                  <a:txBody>
                    <a:bodyPr/>
                    <a:lstStyle/>
                    <a:p>
                      <a:pPr algn="ctr" fontAlgn="b"/>
                      <a:r>
                        <a:rPr lang="en-US" sz="1000" b="0" i="0" u="none" strike="noStrike">
                          <a:latin typeface="Arial"/>
                        </a:rPr>
                        <a:t>33</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30</a:t>
                      </a:r>
                    </a:p>
                  </a:txBody>
                  <a:tcPr marL="9525" marR="9525" marT="9525" marB="0" anchor="ctr"/>
                </a:tc>
                <a:tc>
                  <a:txBody>
                    <a:bodyPr/>
                    <a:lstStyle/>
                    <a:p>
                      <a:pPr algn="ctr" fontAlgn="b"/>
                      <a:r>
                        <a:rPr lang="en-US" sz="1000" b="0" i="0" u="none" strike="noStrike" dirty="0">
                          <a:latin typeface="Arial"/>
                        </a:rPr>
                        <a:t>26</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solidFill>
                      <a:schemeClr val="accent2">
                        <a:lumMod val="60000"/>
                        <a:lumOff val="40000"/>
                      </a:schemeClr>
                    </a:solidFill>
                  </a:tcPr>
                </a:tc>
                <a:tc>
                  <a:txBody>
                    <a:bodyPr/>
                    <a:lstStyle/>
                    <a:p>
                      <a:pPr algn="ctr" fontAlgn="b"/>
                      <a:r>
                        <a:rPr lang="en-US" sz="1000" b="0" i="0" u="none" strike="noStrike" dirty="0">
                          <a:latin typeface="Arial"/>
                        </a:rPr>
                        <a:t>52</a:t>
                      </a:r>
                    </a:p>
                  </a:txBody>
                  <a:tcPr marL="9525" marR="9525" marT="9525" marB="0" anchor="ctr">
                    <a:solidFill>
                      <a:schemeClr val="accent2">
                        <a:lumMod val="60000"/>
                        <a:lumOff val="40000"/>
                      </a:schemeClr>
                    </a:solidFill>
                  </a:tcPr>
                </a:tc>
              </a:tr>
              <a:tr h="515664">
                <a:tc>
                  <a:txBody>
                    <a:bodyPr/>
                    <a:lstStyle/>
                    <a:p>
                      <a:pPr algn="l" fontAlgn="b"/>
                      <a:r>
                        <a:rPr lang="en-US" sz="800" u="none" strike="noStrike" dirty="0"/>
                        <a:t>Information management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25</a:t>
                      </a:r>
                    </a:p>
                  </a:txBody>
                  <a:tcPr marL="9525" marR="9525" marT="9525" marB="0" anchor="ctr">
                    <a:solidFill>
                      <a:srgbClr val="A79E7A"/>
                    </a:solidFill>
                  </a:tcPr>
                </a:tc>
                <a:tc>
                  <a:txBody>
                    <a:bodyPr/>
                    <a:lstStyle/>
                    <a:p>
                      <a:pPr algn="ctr" fontAlgn="b"/>
                      <a:r>
                        <a:rPr lang="en-US" sz="1000" b="0" i="0" u="none" strike="noStrike">
                          <a:latin typeface="Arial"/>
                        </a:rPr>
                        <a:t>34</a:t>
                      </a:r>
                    </a:p>
                  </a:txBody>
                  <a:tcPr marL="9525" marR="9525" marT="9525" marB="0" anchor="ctr"/>
                </a:tc>
                <a:tc>
                  <a:txBody>
                    <a:bodyPr/>
                    <a:lstStyle/>
                    <a:p>
                      <a:pPr algn="ctr" fontAlgn="b"/>
                      <a:r>
                        <a:rPr lang="en-US" sz="1000" b="0" i="0" u="none" strike="noStrike">
                          <a:latin typeface="Arial"/>
                        </a:rPr>
                        <a:t>22</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12</a:t>
                      </a:r>
                    </a:p>
                  </a:txBody>
                  <a:tcPr marL="9525" marR="9525" marT="9525" marB="0" anchor="ctr"/>
                </a:tc>
                <a:tc>
                  <a:txBody>
                    <a:bodyPr/>
                    <a:lstStyle/>
                    <a:p>
                      <a:pPr algn="ctr" fontAlgn="b"/>
                      <a:r>
                        <a:rPr lang="en-US" sz="1000" b="0" i="0" u="none" strike="noStrike" dirty="0">
                          <a:latin typeface="Arial"/>
                        </a:rPr>
                        <a:t>18</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18</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14</a:t>
                      </a:r>
                    </a:p>
                  </a:txBody>
                  <a:tcPr marL="9525" marR="9525" marT="9525" marB="0" anchor="ctr"/>
                </a:tc>
                <a:tc>
                  <a:txBody>
                    <a:bodyPr/>
                    <a:lstStyle/>
                    <a:p>
                      <a:pPr algn="ctr" fontAlgn="b"/>
                      <a:r>
                        <a:rPr lang="en-US" sz="1000" b="0" i="0" u="none" strike="noStrike">
                          <a:latin typeface="Arial"/>
                        </a:rPr>
                        <a:t>22</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10</a:t>
                      </a:r>
                    </a:p>
                  </a:txBody>
                  <a:tcPr marL="9525" marR="9525" marT="9525" marB="0" anchor="ctr"/>
                </a:tc>
                <a:tc>
                  <a:txBody>
                    <a:bodyPr/>
                    <a:lstStyle/>
                    <a:p>
                      <a:pPr algn="ctr" fontAlgn="b"/>
                      <a:r>
                        <a:rPr lang="en-US" sz="1000" b="0" i="0" u="none" strike="noStrike">
                          <a:latin typeface="Arial"/>
                        </a:rPr>
                        <a:t>24</a:t>
                      </a:r>
                    </a:p>
                  </a:txBody>
                  <a:tcPr marL="9525" marR="9525" marT="9525" marB="0" anchor="ctr"/>
                </a:tc>
                <a:tc>
                  <a:txBody>
                    <a:bodyPr/>
                    <a:lstStyle/>
                    <a:p>
                      <a:pPr algn="ctr" fontAlgn="b"/>
                      <a:r>
                        <a:rPr lang="en-US" sz="1000" b="0" i="0" u="none" strike="noStrike">
                          <a:latin typeface="Arial"/>
                        </a:rPr>
                        <a:t>30</a:t>
                      </a:r>
                    </a:p>
                  </a:txBody>
                  <a:tcPr marL="9525" marR="9525" marT="9525" marB="0" anchor="ctr"/>
                </a:tc>
                <a:tc>
                  <a:txBody>
                    <a:bodyPr/>
                    <a:lstStyle/>
                    <a:p>
                      <a:pPr algn="ctr" fontAlgn="b"/>
                      <a:r>
                        <a:rPr lang="en-US" sz="1000" b="0" i="0" u="none" strike="noStrike">
                          <a:latin typeface="Arial"/>
                        </a:rPr>
                        <a:t>28</a:t>
                      </a:r>
                    </a:p>
                  </a:txBody>
                  <a:tcPr marL="9525" marR="9525" marT="9525" marB="0" anchor="ctr"/>
                </a:tc>
                <a:tc>
                  <a:txBody>
                    <a:bodyPr/>
                    <a:lstStyle/>
                    <a:p>
                      <a:pPr algn="ctr" fontAlgn="b"/>
                      <a:r>
                        <a:rPr lang="en-US" sz="1000" b="0" i="0" u="none" strike="noStrike">
                          <a:latin typeface="Arial"/>
                        </a:rPr>
                        <a:t>30</a:t>
                      </a:r>
                    </a:p>
                  </a:txBody>
                  <a:tcPr marL="9525" marR="9525" marT="9525" marB="0" anchor="ctr"/>
                </a:tc>
                <a:tc>
                  <a:txBody>
                    <a:bodyPr/>
                    <a:lstStyle/>
                    <a:p>
                      <a:pPr algn="ctr" fontAlgn="b"/>
                      <a:r>
                        <a:rPr lang="en-US" sz="1000" b="0" i="0" u="none" strike="noStrike">
                          <a:latin typeface="Arial"/>
                        </a:rPr>
                        <a:t>24</a:t>
                      </a:r>
                    </a:p>
                  </a:txBody>
                  <a:tcPr marL="9525" marR="9525" marT="9525" marB="0" anchor="ctr"/>
                </a:tc>
                <a:tc>
                  <a:txBody>
                    <a:bodyPr/>
                    <a:lstStyle/>
                    <a:p>
                      <a:pPr algn="ctr" fontAlgn="b"/>
                      <a:r>
                        <a:rPr lang="en-US" sz="1000" b="0" i="0" u="none" strike="noStrike">
                          <a:latin typeface="Arial"/>
                        </a:rPr>
                        <a:t>34</a:t>
                      </a:r>
                    </a:p>
                  </a:txBody>
                  <a:tcPr marL="9525" marR="9525" marT="9525" marB="0" anchor="ctr"/>
                </a:tc>
                <a:tc>
                  <a:txBody>
                    <a:bodyPr/>
                    <a:lstStyle/>
                    <a:p>
                      <a:pPr algn="ctr" fontAlgn="b"/>
                      <a:r>
                        <a:rPr lang="en-US" sz="1000" b="0" i="0" u="none" strike="noStrike">
                          <a:latin typeface="Arial"/>
                        </a:rPr>
                        <a:t>22</a:t>
                      </a:r>
                    </a:p>
                  </a:txBody>
                  <a:tcPr marL="9525" marR="9525" marT="9525" marB="0" anchor="ctr"/>
                </a:tc>
                <a:tc>
                  <a:txBody>
                    <a:bodyPr/>
                    <a:lstStyle/>
                    <a:p>
                      <a:pPr algn="ctr" fontAlgn="b"/>
                      <a:r>
                        <a:rPr lang="en-US" sz="1000" b="0" i="0" u="none" strike="noStrike">
                          <a:latin typeface="Arial"/>
                        </a:rPr>
                        <a:t>22</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r>
              <a:tr h="401571">
                <a:tc>
                  <a:txBody>
                    <a:bodyPr/>
                    <a:lstStyle/>
                    <a:p>
                      <a:pPr algn="l" fontAlgn="b"/>
                      <a:r>
                        <a:rPr lang="en-US" sz="800" u="none" strike="noStrike" dirty="0"/>
                        <a:t>Government oversight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21</a:t>
                      </a:r>
                    </a:p>
                  </a:txBody>
                  <a:tcPr marL="9525" marR="9525" marT="9525" marB="0" anchor="ctr">
                    <a:solidFill>
                      <a:srgbClr val="A79E7A"/>
                    </a:solidFill>
                  </a:tcPr>
                </a:tc>
                <a:tc>
                  <a:txBody>
                    <a:bodyPr/>
                    <a:lstStyle/>
                    <a:p>
                      <a:pPr algn="ctr" fontAlgn="b"/>
                      <a:r>
                        <a:rPr lang="en-US" sz="1000" b="0" i="0" u="none" strike="noStrike">
                          <a:latin typeface="Arial"/>
                        </a:rPr>
                        <a:t>22</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14</a:t>
                      </a:r>
                    </a:p>
                  </a:txBody>
                  <a:tcPr marL="9525" marR="9525" marT="9525" marB="0" anchor="ctr"/>
                </a:tc>
                <a:tc>
                  <a:txBody>
                    <a:bodyPr/>
                    <a:lstStyle/>
                    <a:p>
                      <a:pPr algn="ctr" fontAlgn="b"/>
                      <a:r>
                        <a:rPr lang="en-US" sz="1000" b="0" i="0" u="none" strike="noStrike">
                          <a:latin typeface="Arial"/>
                        </a:rPr>
                        <a:t>22</a:t>
                      </a:r>
                    </a:p>
                  </a:txBody>
                  <a:tcPr marL="9525" marR="9525" marT="9525" marB="0" anchor="ctr"/>
                </a:tc>
                <a:tc>
                  <a:txBody>
                    <a:bodyPr/>
                    <a:lstStyle/>
                    <a:p>
                      <a:pPr algn="ctr" fontAlgn="b"/>
                      <a:r>
                        <a:rPr lang="en-US" sz="1000" b="0" i="0" u="none" strike="noStrike">
                          <a:latin typeface="Arial"/>
                        </a:rPr>
                        <a:t>23</a:t>
                      </a:r>
                    </a:p>
                  </a:txBody>
                  <a:tcPr marL="9525" marR="9525" marT="9525" marB="0" anchor="ctr"/>
                </a:tc>
                <a:tc>
                  <a:txBody>
                    <a:bodyPr/>
                    <a:lstStyle/>
                    <a:p>
                      <a:pPr algn="ctr" fontAlgn="b"/>
                      <a:r>
                        <a:rPr lang="en-US" sz="1000" b="0" i="0" u="none" strike="noStrike">
                          <a:latin typeface="Arial"/>
                        </a:rPr>
                        <a:t>28</a:t>
                      </a:r>
                    </a:p>
                  </a:txBody>
                  <a:tcPr marL="9525" marR="9525" marT="9525" marB="0" anchor="ctr"/>
                </a:tc>
                <a:tc>
                  <a:txBody>
                    <a:bodyPr/>
                    <a:lstStyle/>
                    <a:p>
                      <a:pPr algn="ctr" fontAlgn="b"/>
                      <a:r>
                        <a:rPr lang="en-US" sz="1000" b="0" i="0" u="none" strike="noStrike" dirty="0">
                          <a:latin typeface="Arial"/>
                        </a:rPr>
                        <a:t>16</a:t>
                      </a:r>
                    </a:p>
                  </a:txBody>
                  <a:tcPr marL="9525" marR="9525" marT="9525" marB="0" anchor="ctr"/>
                </a:tc>
                <a:tc>
                  <a:txBody>
                    <a:bodyPr/>
                    <a:lstStyle/>
                    <a:p>
                      <a:pPr algn="ctr" fontAlgn="b"/>
                      <a:r>
                        <a:rPr lang="en-US" sz="1000" b="0" i="0" u="none" strike="noStrike" dirty="0">
                          <a:latin typeface="Arial"/>
                        </a:rPr>
                        <a:t>13</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c>
                  <a:txBody>
                    <a:bodyPr/>
                    <a:lstStyle/>
                    <a:p>
                      <a:pPr algn="ctr" fontAlgn="b"/>
                      <a:r>
                        <a:rPr lang="en-US" sz="1000" b="0" i="0" u="none" strike="noStrike">
                          <a:latin typeface="Arial"/>
                        </a:rPr>
                        <a:t>40</a:t>
                      </a:r>
                    </a:p>
                  </a:txBody>
                  <a:tcPr marL="9525" marR="9525" marT="9525" marB="0" anchor="ctr"/>
                </a:tc>
                <a:tc>
                  <a:txBody>
                    <a:bodyPr/>
                    <a:lstStyle/>
                    <a:p>
                      <a:pPr algn="ctr" fontAlgn="b"/>
                      <a:r>
                        <a:rPr lang="en-US" sz="1000" b="0" i="0" u="none" strike="noStrike">
                          <a:latin typeface="Arial"/>
                        </a:rPr>
                        <a:t>26</a:t>
                      </a:r>
                    </a:p>
                  </a:txBody>
                  <a:tcPr marL="9525" marR="9525" marT="9525" marB="0" anchor="ctr"/>
                </a:tc>
                <a:tc>
                  <a:txBody>
                    <a:bodyPr/>
                    <a:lstStyle/>
                    <a:p>
                      <a:pPr algn="ctr" fontAlgn="b"/>
                      <a:r>
                        <a:rPr lang="en-US" sz="1000" b="0" i="0" u="none" strike="noStrike">
                          <a:latin typeface="Arial"/>
                        </a:rPr>
                        <a:t>24</a:t>
                      </a:r>
                    </a:p>
                  </a:txBody>
                  <a:tcPr marL="9525" marR="9525" marT="9525" marB="0" anchor="ctr"/>
                </a:tc>
                <a:tc>
                  <a:txBody>
                    <a:bodyPr/>
                    <a:lstStyle/>
                    <a:p>
                      <a:pPr algn="ctr" fontAlgn="b"/>
                      <a:r>
                        <a:rPr lang="en-US" sz="1000" b="0" i="0" u="none" strike="noStrike">
                          <a:latin typeface="Arial"/>
                        </a:rPr>
                        <a:t>14</a:t>
                      </a:r>
                    </a:p>
                  </a:txBody>
                  <a:tcPr marL="9525" marR="9525" marT="9525" marB="0" anchor="ctr"/>
                </a:tc>
                <a:tc>
                  <a:txBody>
                    <a:bodyPr/>
                    <a:lstStyle/>
                    <a:p>
                      <a:pPr algn="ctr" fontAlgn="b"/>
                      <a:r>
                        <a:rPr lang="en-US" sz="1000" b="0" i="0" u="none" strike="noStrike">
                          <a:latin typeface="Arial"/>
                        </a:rPr>
                        <a:t>12</a:t>
                      </a:r>
                    </a:p>
                  </a:txBody>
                  <a:tcPr marL="9525" marR="9525" marT="9525" marB="0" anchor="ctr"/>
                </a:tc>
                <a:tc>
                  <a:txBody>
                    <a:bodyPr/>
                    <a:lstStyle/>
                    <a:p>
                      <a:pPr algn="ctr" fontAlgn="b"/>
                      <a:r>
                        <a:rPr lang="en-US" sz="1000" b="0" i="0" u="none" strike="noStrike">
                          <a:latin typeface="Arial"/>
                        </a:rPr>
                        <a:t>10</a:t>
                      </a:r>
                    </a:p>
                  </a:txBody>
                  <a:tcPr marL="9525" marR="9525" marT="9525" marB="0" anchor="ctr"/>
                </a:tc>
                <a:tc>
                  <a:txBody>
                    <a:bodyPr/>
                    <a:lstStyle/>
                    <a:p>
                      <a:pPr algn="ctr" fontAlgn="b"/>
                      <a:r>
                        <a:rPr lang="en-US" sz="1000" b="0" i="0" u="none" strike="noStrike">
                          <a:latin typeface="Arial"/>
                        </a:rPr>
                        <a:t>32</a:t>
                      </a:r>
                    </a:p>
                  </a:txBody>
                  <a:tcPr marL="9525" marR="9525" marT="9525" marB="0" anchor="ctr"/>
                </a:tc>
                <a:tc>
                  <a:txBody>
                    <a:bodyPr/>
                    <a:lstStyle/>
                    <a:p>
                      <a:pPr algn="ctr" fontAlgn="b"/>
                      <a:r>
                        <a:rPr lang="en-US" sz="1000" b="0" i="0" u="none" strike="noStrike">
                          <a:latin typeface="Arial"/>
                        </a:rPr>
                        <a:t>12</a:t>
                      </a:r>
                    </a:p>
                  </a:txBody>
                  <a:tcPr marL="9525" marR="9525" marT="9525" marB="0" anchor="ctr"/>
                </a:tc>
                <a:tc>
                  <a:txBody>
                    <a:bodyPr/>
                    <a:lstStyle/>
                    <a:p>
                      <a:pPr algn="ctr" fontAlgn="b"/>
                      <a:r>
                        <a:rPr lang="en-US" sz="1000" b="0" i="0" u="none" strike="noStrike">
                          <a:latin typeface="Arial"/>
                        </a:rPr>
                        <a:t>32</a:t>
                      </a:r>
                    </a:p>
                  </a:txBody>
                  <a:tcPr marL="9525" marR="9525" marT="9525" marB="0" anchor="ctr"/>
                </a:tc>
                <a:tc>
                  <a:txBody>
                    <a:bodyPr/>
                    <a:lstStyle/>
                    <a:p>
                      <a:pPr algn="ctr" fontAlgn="b"/>
                      <a:r>
                        <a:rPr lang="en-US" sz="1000" b="0" i="0" u="none" strike="noStrike">
                          <a:latin typeface="Arial"/>
                        </a:rPr>
                        <a:t>17</a:t>
                      </a:r>
                    </a:p>
                  </a:txBody>
                  <a:tcPr marL="9525" marR="9525" marT="9525" marB="0" anchor="ctr"/>
                </a:tc>
                <a:tc>
                  <a:txBody>
                    <a:bodyPr/>
                    <a:lstStyle/>
                    <a:p>
                      <a:pPr algn="ctr" fontAlgn="b"/>
                      <a:r>
                        <a:rPr lang="en-US" sz="1000" b="0" i="0" u="none" strike="noStrike">
                          <a:latin typeface="Arial"/>
                        </a:rPr>
                        <a:t>48</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dirty="0">
                          <a:latin typeface="Arial"/>
                        </a:rPr>
                        <a:t>10</a:t>
                      </a:r>
                    </a:p>
                  </a:txBody>
                  <a:tcPr marL="9525" marR="9525" marT="9525" marB="0" anchor="ctr"/>
                </a:tc>
              </a:tr>
              <a:tr h="387460">
                <a:tc>
                  <a:txBody>
                    <a:bodyPr/>
                    <a:lstStyle/>
                    <a:p>
                      <a:pPr algn="l" fontAlgn="b"/>
                      <a:r>
                        <a:rPr lang="en-US" sz="800" u="none" strike="noStrike" dirty="0"/>
                        <a:t>Increased speed of innovation</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25</a:t>
                      </a:r>
                    </a:p>
                  </a:txBody>
                  <a:tcPr marL="9525" marR="9525" marT="9525" marB="0" anchor="ctr">
                    <a:solidFill>
                      <a:srgbClr val="A79E7A"/>
                    </a:solidFill>
                  </a:tcPr>
                </a:tc>
                <a:tc>
                  <a:txBody>
                    <a:bodyPr/>
                    <a:lstStyle/>
                    <a:p>
                      <a:pPr algn="ctr" fontAlgn="b"/>
                      <a:r>
                        <a:rPr lang="en-US" sz="1000" b="0" i="0" u="none" strike="noStrike">
                          <a:latin typeface="Arial"/>
                        </a:rPr>
                        <a:t>19</a:t>
                      </a:r>
                    </a:p>
                  </a:txBody>
                  <a:tcPr marL="9525" marR="9525" marT="9525" marB="0" anchor="ctr"/>
                </a:tc>
                <a:tc>
                  <a:txBody>
                    <a:bodyPr/>
                    <a:lstStyle/>
                    <a:p>
                      <a:pPr algn="ctr" fontAlgn="b"/>
                      <a:r>
                        <a:rPr lang="en-US" sz="1000" b="0" i="0" u="none" strike="noStrike">
                          <a:latin typeface="Arial"/>
                        </a:rPr>
                        <a:t>30</a:t>
                      </a:r>
                    </a:p>
                  </a:txBody>
                  <a:tcPr marL="9525" marR="9525" marT="9525" marB="0" anchor="ctr"/>
                </a:tc>
                <a:tc>
                  <a:txBody>
                    <a:bodyPr/>
                    <a:lstStyle/>
                    <a:p>
                      <a:pPr algn="ctr" fontAlgn="b"/>
                      <a:r>
                        <a:rPr lang="en-US" sz="1000" b="0" i="0" u="none" strike="noStrike">
                          <a:latin typeface="Arial"/>
                        </a:rPr>
                        <a:t>23</a:t>
                      </a:r>
                    </a:p>
                  </a:txBody>
                  <a:tcPr marL="9525" marR="9525" marT="9525" marB="0" anchor="ctr"/>
                </a:tc>
                <a:tc>
                  <a:txBody>
                    <a:bodyPr/>
                    <a:lstStyle/>
                    <a:p>
                      <a:pPr algn="ctr" fontAlgn="b"/>
                      <a:r>
                        <a:rPr lang="en-US" sz="1000" b="0" i="0" u="none" strike="noStrike">
                          <a:latin typeface="Arial"/>
                        </a:rPr>
                        <a:t>32</a:t>
                      </a:r>
                    </a:p>
                  </a:txBody>
                  <a:tcPr marL="9525" marR="9525" marT="9525" marB="0" anchor="ctr"/>
                </a:tc>
                <a:tc>
                  <a:txBody>
                    <a:bodyPr/>
                    <a:lstStyle/>
                    <a:p>
                      <a:pPr algn="ctr" fontAlgn="b"/>
                      <a:r>
                        <a:rPr lang="en-US" sz="1000" b="0" i="0" u="none" strike="noStrike">
                          <a:latin typeface="Arial"/>
                        </a:rPr>
                        <a:t>20</a:t>
                      </a:r>
                    </a:p>
                  </a:txBody>
                  <a:tcPr marL="9525" marR="9525" marT="9525" marB="0" anchor="ctr"/>
                </a:tc>
                <a:tc>
                  <a:txBody>
                    <a:bodyPr/>
                    <a:lstStyle/>
                    <a:p>
                      <a:pPr algn="ctr" fontAlgn="b"/>
                      <a:r>
                        <a:rPr lang="en-US" sz="1000" b="0" i="0" u="none" strike="noStrike">
                          <a:latin typeface="Arial"/>
                        </a:rPr>
                        <a:t>30</a:t>
                      </a:r>
                    </a:p>
                  </a:txBody>
                  <a:tcPr marL="9525" marR="9525" marT="9525" marB="0" anchor="ctr"/>
                </a:tc>
                <a:tc>
                  <a:txBody>
                    <a:bodyPr/>
                    <a:lstStyle/>
                    <a:p>
                      <a:pPr algn="ctr" fontAlgn="b"/>
                      <a:r>
                        <a:rPr lang="en-US" sz="1000" b="0" i="0" u="none" strike="noStrike">
                          <a:latin typeface="Arial"/>
                        </a:rPr>
                        <a:t>22</a:t>
                      </a:r>
                    </a:p>
                  </a:txBody>
                  <a:tcPr marL="9525" marR="9525" marT="9525" marB="0" anchor="ctr"/>
                </a:tc>
                <a:tc>
                  <a:txBody>
                    <a:bodyPr/>
                    <a:lstStyle/>
                    <a:p>
                      <a:pPr algn="ctr" fontAlgn="b"/>
                      <a:r>
                        <a:rPr lang="en-US" sz="1000" b="0" i="0" u="none" strike="noStrike">
                          <a:latin typeface="Arial"/>
                        </a:rPr>
                        <a:t>26</a:t>
                      </a:r>
                    </a:p>
                  </a:txBody>
                  <a:tcPr marL="9525" marR="9525" marT="9525" marB="0" anchor="ctr"/>
                </a:tc>
                <a:tc>
                  <a:txBody>
                    <a:bodyPr/>
                    <a:lstStyle/>
                    <a:p>
                      <a:pPr algn="ctr" fontAlgn="b"/>
                      <a:r>
                        <a:rPr lang="en-US" sz="1000" b="0" i="0" u="none" strike="noStrike">
                          <a:latin typeface="Arial"/>
                        </a:rPr>
                        <a:t>20</a:t>
                      </a:r>
                    </a:p>
                  </a:txBody>
                  <a:tcPr marL="9525" marR="9525" marT="9525" marB="0" anchor="ctr"/>
                </a:tc>
                <a:tc>
                  <a:txBody>
                    <a:bodyPr/>
                    <a:lstStyle/>
                    <a:p>
                      <a:pPr algn="ctr" fontAlgn="b"/>
                      <a:r>
                        <a:rPr lang="en-US" sz="1000" b="0" i="0" u="none" strike="noStrike" dirty="0">
                          <a:latin typeface="Arial"/>
                        </a:rPr>
                        <a:t>16</a:t>
                      </a:r>
                    </a:p>
                  </a:txBody>
                  <a:tcPr marL="9525" marR="9525" marT="9525" marB="0" anchor="ctr"/>
                </a:tc>
                <a:tc>
                  <a:txBody>
                    <a:bodyPr/>
                    <a:lstStyle/>
                    <a:p>
                      <a:pPr algn="ctr" fontAlgn="b"/>
                      <a:r>
                        <a:rPr lang="en-US" sz="1000" b="0" i="0" u="none" strike="noStrike" dirty="0">
                          <a:latin typeface="Arial"/>
                        </a:rPr>
                        <a:t>30</a:t>
                      </a:r>
                    </a:p>
                  </a:txBody>
                  <a:tcPr marL="9525" marR="9525" marT="9525" marB="0" anchor="ctr"/>
                </a:tc>
                <a:tc>
                  <a:txBody>
                    <a:bodyPr/>
                    <a:lstStyle/>
                    <a:p>
                      <a:pPr algn="ctr" fontAlgn="b"/>
                      <a:r>
                        <a:rPr lang="en-US" sz="1000" b="0" i="0" u="none" strike="noStrike" dirty="0">
                          <a:latin typeface="Arial"/>
                        </a:rPr>
                        <a:t>26</a:t>
                      </a:r>
                    </a:p>
                  </a:txBody>
                  <a:tcPr marL="9525" marR="9525" marT="9525" marB="0" anchor="ctr"/>
                </a:tc>
                <a:tc>
                  <a:txBody>
                    <a:bodyPr/>
                    <a:lstStyle/>
                    <a:p>
                      <a:pPr algn="ctr" fontAlgn="b"/>
                      <a:r>
                        <a:rPr lang="en-US" sz="1000" b="0" i="0" u="none" strike="noStrike">
                          <a:latin typeface="Arial"/>
                        </a:rPr>
                        <a:t>32</a:t>
                      </a:r>
                    </a:p>
                  </a:txBody>
                  <a:tcPr marL="9525" marR="9525" marT="9525" marB="0" anchor="ctr"/>
                </a:tc>
                <a:tc>
                  <a:txBody>
                    <a:bodyPr/>
                    <a:lstStyle/>
                    <a:p>
                      <a:pPr algn="ctr" fontAlgn="b"/>
                      <a:r>
                        <a:rPr lang="en-US" sz="1000" b="0" i="0" u="none" strike="noStrike">
                          <a:latin typeface="Arial"/>
                        </a:rPr>
                        <a:t>36</a:t>
                      </a:r>
                    </a:p>
                  </a:txBody>
                  <a:tcPr marL="9525" marR="9525" marT="9525" marB="0" anchor="ctr"/>
                </a:tc>
                <a:tc>
                  <a:txBody>
                    <a:bodyPr/>
                    <a:lstStyle/>
                    <a:p>
                      <a:pPr algn="ctr" fontAlgn="b"/>
                      <a:r>
                        <a:rPr lang="en-US" sz="1000" b="0" i="0" u="none" strike="noStrike">
                          <a:latin typeface="Arial"/>
                        </a:rPr>
                        <a:t>14</a:t>
                      </a:r>
                    </a:p>
                  </a:txBody>
                  <a:tcPr marL="9525" marR="9525" marT="9525" marB="0" anchor="ctr"/>
                </a:tc>
                <a:tc>
                  <a:txBody>
                    <a:bodyPr/>
                    <a:lstStyle/>
                    <a:p>
                      <a:pPr algn="ctr" fontAlgn="b"/>
                      <a:r>
                        <a:rPr lang="en-US" sz="1000" b="0" i="0" u="none" strike="noStrike">
                          <a:latin typeface="Arial"/>
                        </a:rPr>
                        <a:t>20</a:t>
                      </a:r>
                    </a:p>
                  </a:txBody>
                  <a:tcPr marL="9525" marR="9525" marT="9525" marB="0" anchor="ctr"/>
                </a:tc>
                <a:tc>
                  <a:txBody>
                    <a:bodyPr/>
                    <a:lstStyle/>
                    <a:p>
                      <a:pPr algn="ctr" fontAlgn="b"/>
                      <a:r>
                        <a:rPr lang="en-US" sz="1000" b="0" i="0" u="none" strike="noStrike">
                          <a:latin typeface="Arial"/>
                        </a:rPr>
                        <a:t>34</a:t>
                      </a:r>
                    </a:p>
                  </a:txBody>
                  <a:tcPr marL="9525" marR="9525" marT="9525" marB="0" anchor="ctr"/>
                </a:tc>
                <a:tc>
                  <a:txBody>
                    <a:bodyPr/>
                    <a:lstStyle/>
                    <a:p>
                      <a:pPr algn="ctr" fontAlgn="b"/>
                      <a:r>
                        <a:rPr lang="en-US" sz="1000" b="0" i="0" u="none" strike="noStrike">
                          <a:latin typeface="Arial"/>
                        </a:rPr>
                        <a:t>22</a:t>
                      </a:r>
                    </a:p>
                  </a:txBody>
                  <a:tcPr marL="9525" marR="9525" marT="9525" marB="0" anchor="ctr"/>
                </a:tc>
                <a:tc>
                  <a:txBody>
                    <a:bodyPr/>
                    <a:lstStyle/>
                    <a:p>
                      <a:pPr algn="ctr" fontAlgn="b"/>
                      <a:r>
                        <a:rPr lang="en-US" sz="1000" b="0" i="0" u="none" strike="noStrike">
                          <a:latin typeface="Arial"/>
                        </a:rPr>
                        <a:t>31</a:t>
                      </a:r>
                    </a:p>
                  </a:txBody>
                  <a:tcPr marL="9525" marR="9525" marT="9525" marB="0" anchor="ctr"/>
                </a:tc>
                <a:tc>
                  <a:txBody>
                    <a:bodyPr/>
                    <a:lstStyle/>
                    <a:p>
                      <a:pPr algn="ctr" fontAlgn="b"/>
                      <a:r>
                        <a:rPr lang="en-US" sz="1000" b="0" i="0" u="none" strike="noStrike">
                          <a:latin typeface="Arial"/>
                        </a:rPr>
                        <a:t>18</a:t>
                      </a:r>
                    </a:p>
                  </a:txBody>
                  <a:tcPr marL="9525" marR="9525" marT="9525" marB="0" anchor="ctr"/>
                </a:tc>
                <a:tc>
                  <a:txBody>
                    <a:bodyPr/>
                    <a:lstStyle/>
                    <a:p>
                      <a:pPr algn="ctr" fontAlgn="b"/>
                      <a:r>
                        <a:rPr lang="en-US" sz="1000" b="0" i="0" u="none" strike="noStrike">
                          <a:latin typeface="Arial"/>
                        </a:rPr>
                        <a:t>22</a:t>
                      </a:r>
                    </a:p>
                  </a:txBody>
                  <a:tcPr marL="9525" marR="9525" marT="9525" marB="0" anchor="ctr"/>
                </a:tc>
                <a:tc>
                  <a:txBody>
                    <a:bodyPr/>
                    <a:lstStyle/>
                    <a:p>
                      <a:pPr algn="ctr" fontAlgn="b"/>
                      <a:r>
                        <a:rPr lang="en-US" sz="1000" b="0" i="0" u="none" strike="noStrike" dirty="0">
                          <a:latin typeface="Arial"/>
                        </a:rPr>
                        <a:t>14</a:t>
                      </a:r>
                    </a:p>
                  </a:txBody>
                  <a:tcPr marL="9525" marR="9525" marT="9525" marB="0" anchor="ctr"/>
                </a:tc>
              </a:tr>
              <a:tr h="387460">
                <a:tc>
                  <a:txBody>
                    <a:bodyPr/>
                    <a:lstStyle/>
                    <a:p>
                      <a:pPr algn="l" fontAlgn="b"/>
                      <a:r>
                        <a:rPr lang="en-US" sz="800" u="none" strike="noStrike" dirty="0"/>
                        <a:t>Tax Policy</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u="none" strike="noStrike" dirty="0"/>
                        <a:t>26</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u="none" strike="noStrike"/>
                        <a:t>20</a:t>
                      </a:r>
                      <a:endParaRPr lang="en-US" sz="1000" b="0" i="0" u="none" strike="noStrike">
                        <a:latin typeface="Arial"/>
                      </a:endParaRPr>
                    </a:p>
                  </a:txBody>
                  <a:tcPr marL="9525" marR="9525" marT="9525" marB="0" anchor="ctr"/>
                </a:tc>
                <a:tc>
                  <a:txBody>
                    <a:bodyPr/>
                    <a:lstStyle/>
                    <a:p>
                      <a:pPr algn="ctr" fontAlgn="b"/>
                      <a:r>
                        <a:rPr lang="en-US" sz="1000" u="none" strike="noStrike"/>
                        <a:t>28</a:t>
                      </a:r>
                      <a:endParaRPr lang="en-US" sz="1000" b="0" i="0" u="none" strike="noStrike">
                        <a:latin typeface="Arial"/>
                      </a:endParaRPr>
                    </a:p>
                  </a:txBody>
                  <a:tcPr marL="9525" marR="9525" marT="9525" marB="0" anchor="ctr"/>
                </a:tc>
                <a:tc>
                  <a:txBody>
                    <a:bodyPr/>
                    <a:lstStyle/>
                    <a:p>
                      <a:pPr algn="ctr" fontAlgn="b"/>
                      <a:r>
                        <a:rPr lang="en-US" sz="1000" u="none" strike="noStrike"/>
                        <a:t>13</a:t>
                      </a:r>
                      <a:endParaRPr lang="en-US" sz="1000" b="0" i="0" u="none" strike="noStrike">
                        <a:latin typeface="Arial"/>
                      </a:endParaRPr>
                    </a:p>
                  </a:txBody>
                  <a:tcPr marL="9525" marR="9525" marT="9525" marB="0" anchor="ctr"/>
                </a:tc>
                <a:tc>
                  <a:txBody>
                    <a:bodyPr/>
                    <a:lstStyle/>
                    <a:p>
                      <a:pPr algn="ctr" fontAlgn="b"/>
                      <a:r>
                        <a:rPr lang="en-US" sz="1000" u="none" strike="noStrike"/>
                        <a:t>52</a:t>
                      </a:r>
                      <a:endParaRPr lang="en-US" sz="1000" b="0" i="0" u="none" strike="noStrike">
                        <a:latin typeface="Arial"/>
                      </a:endParaRPr>
                    </a:p>
                  </a:txBody>
                  <a:tcPr marL="9525" marR="9525" marT="9525" marB="0" anchor="ctr"/>
                </a:tc>
                <a:tc>
                  <a:txBody>
                    <a:bodyPr/>
                    <a:lstStyle/>
                    <a:p>
                      <a:pPr algn="ctr" fontAlgn="b"/>
                      <a:r>
                        <a:rPr lang="en-US" sz="1000" u="none" strike="noStrike"/>
                        <a:t>20</a:t>
                      </a:r>
                      <a:endParaRPr lang="en-US" sz="1000" b="0" i="0" u="none" strike="noStrike">
                        <a:latin typeface="Arial"/>
                      </a:endParaRPr>
                    </a:p>
                  </a:txBody>
                  <a:tcPr marL="9525" marR="9525" marT="9525" marB="0" anchor="ctr"/>
                </a:tc>
                <a:tc>
                  <a:txBody>
                    <a:bodyPr/>
                    <a:lstStyle/>
                    <a:p>
                      <a:pPr algn="ctr" fontAlgn="b"/>
                      <a:r>
                        <a:rPr lang="en-US" sz="1000" u="none" strike="noStrike"/>
                        <a:t>20</a:t>
                      </a:r>
                      <a:endParaRPr lang="en-US" sz="1000" b="0" i="0" u="none" strike="noStrike">
                        <a:latin typeface="Arial"/>
                      </a:endParaRPr>
                    </a:p>
                  </a:txBody>
                  <a:tcPr marL="9525" marR="9525" marT="9525" marB="0" anchor="ctr"/>
                </a:tc>
                <a:tc>
                  <a:txBody>
                    <a:bodyPr/>
                    <a:lstStyle/>
                    <a:p>
                      <a:pPr algn="ctr" fontAlgn="b"/>
                      <a:r>
                        <a:rPr lang="en-US" sz="1000" u="none" strike="noStrike"/>
                        <a:t>32</a:t>
                      </a:r>
                      <a:endParaRPr lang="en-US" sz="1000" b="0" i="0" u="none" strike="noStrike">
                        <a:latin typeface="Arial"/>
                      </a:endParaRPr>
                    </a:p>
                  </a:txBody>
                  <a:tcPr marL="9525" marR="9525" marT="9525" marB="0" anchor="ctr"/>
                </a:tc>
                <a:tc>
                  <a:txBody>
                    <a:bodyPr/>
                    <a:lstStyle/>
                    <a:p>
                      <a:pPr algn="ctr" fontAlgn="b"/>
                      <a:r>
                        <a:rPr lang="en-US" sz="1000" u="none" strike="noStrike"/>
                        <a:t>31</a:t>
                      </a:r>
                      <a:endParaRPr lang="en-US" sz="1000" b="0" i="0" u="none" strike="noStrike">
                        <a:latin typeface="Arial"/>
                      </a:endParaRPr>
                    </a:p>
                  </a:txBody>
                  <a:tcPr marL="9525" marR="9525" marT="9525" marB="0" anchor="ctr"/>
                </a:tc>
                <a:tc>
                  <a:txBody>
                    <a:bodyPr/>
                    <a:lstStyle/>
                    <a:p>
                      <a:pPr algn="ctr" fontAlgn="b"/>
                      <a:r>
                        <a:rPr lang="en-US" sz="1000" u="none" strike="noStrike"/>
                        <a:t>22</a:t>
                      </a:r>
                      <a:endParaRPr lang="en-US" sz="1000" b="0" i="0" u="none" strike="noStrike">
                        <a:latin typeface="Arial"/>
                      </a:endParaRPr>
                    </a:p>
                  </a:txBody>
                  <a:tcPr marL="9525" marR="9525" marT="9525" marB="0" anchor="ctr"/>
                </a:tc>
                <a:tc>
                  <a:txBody>
                    <a:bodyPr/>
                    <a:lstStyle/>
                    <a:p>
                      <a:pPr algn="ctr" fontAlgn="b"/>
                      <a:r>
                        <a:rPr lang="en-US" sz="1000" u="none" strike="noStrike"/>
                        <a:t>54</a:t>
                      </a:r>
                      <a:endParaRPr lang="en-US" sz="1000" b="0" i="0" u="none" strike="noStrike">
                        <a:latin typeface="Arial"/>
                      </a:endParaRPr>
                    </a:p>
                  </a:txBody>
                  <a:tcPr marL="9525" marR="9525" marT="9525" marB="0" anchor="ctr"/>
                </a:tc>
                <a:tc>
                  <a:txBody>
                    <a:bodyPr/>
                    <a:lstStyle/>
                    <a:p>
                      <a:pPr algn="ctr" fontAlgn="b"/>
                      <a:r>
                        <a:rPr lang="en-US" sz="1000" u="none" strike="noStrike"/>
                        <a:t>10</a:t>
                      </a:r>
                      <a:endParaRPr lang="en-US" sz="1000" b="0" i="0" u="none" strike="noStrike">
                        <a:latin typeface="Arial"/>
                      </a:endParaRPr>
                    </a:p>
                  </a:txBody>
                  <a:tcPr marL="9525" marR="9525" marT="9525" marB="0" anchor="ctr"/>
                </a:tc>
                <a:tc>
                  <a:txBody>
                    <a:bodyPr/>
                    <a:lstStyle/>
                    <a:p>
                      <a:pPr algn="ctr" fontAlgn="b"/>
                      <a:r>
                        <a:rPr lang="en-US" sz="1000" u="none" strike="noStrike" dirty="0"/>
                        <a:t>42</a:t>
                      </a:r>
                      <a:endParaRPr lang="en-US" sz="1000" b="0" i="0" u="none" strike="noStrike" dirty="0">
                        <a:latin typeface="Arial"/>
                      </a:endParaRPr>
                    </a:p>
                  </a:txBody>
                  <a:tcPr marL="9525" marR="9525" marT="9525" marB="0" anchor="ctr"/>
                </a:tc>
                <a:tc>
                  <a:txBody>
                    <a:bodyPr/>
                    <a:lstStyle/>
                    <a:p>
                      <a:pPr algn="ctr" fontAlgn="b"/>
                      <a:r>
                        <a:rPr lang="en-US" sz="1000" u="none" strike="noStrike" dirty="0"/>
                        <a:t>10</a:t>
                      </a:r>
                      <a:endParaRPr lang="en-US" sz="1000" b="0" i="0" u="none" strike="noStrike" dirty="0">
                        <a:latin typeface="Arial"/>
                      </a:endParaRPr>
                    </a:p>
                  </a:txBody>
                  <a:tcPr marL="9525" marR="9525" marT="9525" marB="0" anchor="ctr"/>
                </a:tc>
                <a:tc>
                  <a:txBody>
                    <a:bodyPr/>
                    <a:lstStyle/>
                    <a:p>
                      <a:pPr algn="ctr" fontAlgn="b"/>
                      <a:r>
                        <a:rPr lang="en-US" sz="1000" u="none" strike="noStrike"/>
                        <a:t>30</a:t>
                      </a:r>
                      <a:endParaRPr lang="en-US" sz="1000" b="0" i="0" u="none" strike="noStrike">
                        <a:latin typeface="Arial"/>
                      </a:endParaRPr>
                    </a:p>
                  </a:txBody>
                  <a:tcPr marL="9525" marR="9525" marT="9525" marB="0" anchor="ctr"/>
                </a:tc>
                <a:tc>
                  <a:txBody>
                    <a:bodyPr/>
                    <a:lstStyle/>
                    <a:p>
                      <a:pPr algn="ctr" fontAlgn="b"/>
                      <a:r>
                        <a:rPr lang="en-US" sz="1000" u="none" strike="noStrike"/>
                        <a:t>30</a:t>
                      </a:r>
                      <a:endParaRPr lang="en-US" sz="1000" b="0" i="0" u="none" strike="noStrike">
                        <a:latin typeface="Arial"/>
                      </a:endParaRPr>
                    </a:p>
                  </a:txBody>
                  <a:tcPr marL="9525" marR="9525" marT="9525" marB="0" anchor="ctr"/>
                </a:tc>
                <a:tc>
                  <a:txBody>
                    <a:bodyPr/>
                    <a:lstStyle/>
                    <a:p>
                      <a:pPr algn="ctr" fontAlgn="b"/>
                      <a:r>
                        <a:rPr lang="en-US" sz="1000" u="none" strike="noStrike"/>
                        <a:t>4</a:t>
                      </a:r>
                      <a:endParaRPr lang="en-US" sz="1000" b="0" i="0" u="none" strike="noStrike">
                        <a:latin typeface="Arial"/>
                      </a:endParaRPr>
                    </a:p>
                  </a:txBody>
                  <a:tcPr marL="9525" marR="9525" marT="9525" marB="0" anchor="ctr"/>
                </a:tc>
                <a:tc>
                  <a:txBody>
                    <a:bodyPr/>
                    <a:lstStyle/>
                    <a:p>
                      <a:pPr algn="ctr" fontAlgn="b"/>
                      <a:r>
                        <a:rPr lang="en-US" sz="1000" u="none" strike="noStrike"/>
                        <a:t>26</a:t>
                      </a:r>
                      <a:endParaRPr lang="en-US" sz="1000" b="0" i="0" u="none" strike="noStrike">
                        <a:latin typeface="Arial"/>
                      </a:endParaRPr>
                    </a:p>
                  </a:txBody>
                  <a:tcPr marL="9525" marR="9525" marT="9525" marB="0" anchor="ctr"/>
                </a:tc>
                <a:tc>
                  <a:txBody>
                    <a:bodyPr/>
                    <a:lstStyle/>
                    <a:p>
                      <a:pPr algn="ctr" fontAlgn="b"/>
                      <a:r>
                        <a:rPr lang="en-US" sz="1000" u="none" strike="noStrike"/>
                        <a:t>22</a:t>
                      </a:r>
                      <a:endParaRPr lang="en-US" sz="1000" b="0" i="0" u="none" strike="noStrike">
                        <a:latin typeface="Arial"/>
                      </a:endParaRPr>
                    </a:p>
                  </a:txBody>
                  <a:tcPr marL="9525" marR="9525" marT="9525" marB="0" anchor="ctr"/>
                </a:tc>
                <a:tc>
                  <a:txBody>
                    <a:bodyPr/>
                    <a:lstStyle/>
                    <a:p>
                      <a:pPr algn="ctr" fontAlgn="b"/>
                      <a:r>
                        <a:rPr lang="en-US" sz="1000" u="none" strike="noStrike"/>
                        <a:t>33</a:t>
                      </a:r>
                      <a:endParaRPr lang="en-US" sz="1000" b="0" i="0" u="none" strike="noStrike">
                        <a:latin typeface="Arial"/>
                      </a:endParaRPr>
                    </a:p>
                  </a:txBody>
                  <a:tcPr marL="9525" marR="9525" marT="9525" marB="0" anchor="ctr"/>
                </a:tc>
                <a:tc>
                  <a:txBody>
                    <a:bodyPr/>
                    <a:lstStyle/>
                    <a:p>
                      <a:pPr algn="ctr" fontAlgn="b"/>
                      <a:r>
                        <a:rPr lang="en-US" sz="1000" u="none" strike="noStrike"/>
                        <a:t>34</a:t>
                      </a:r>
                      <a:endParaRPr lang="en-US" sz="1000" b="0" i="0" u="none" strike="noStrike">
                        <a:latin typeface="Arial"/>
                      </a:endParaRPr>
                    </a:p>
                  </a:txBody>
                  <a:tcPr marL="9525" marR="9525" marT="9525" marB="0" anchor="ctr"/>
                </a:tc>
                <a:tc>
                  <a:txBody>
                    <a:bodyPr/>
                    <a:lstStyle/>
                    <a:p>
                      <a:pPr algn="ctr" fontAlgn="b"/>
                      <a:r>
                        <a:rPr lang="en-US" sz="1000" u="none" strike="noStrike"/>
                        <a:t>32</a:t>
                      </a:r>
                      <a:endParaRPr lang="en-US" sz="1000" b="0" i="0" u="none" strike="noStrike">
                        <a:latin typeface="Arial"/>
                      </a:endParaRPr>
                    </a:p>
                  </a:txBody>
                  <a:tcPr marL="9525" marR="9525" marT="9525" marB="0" anchor="ctr"/>
                </a:tc>
                <a:tc>
                  <a:txBody>
                    <a:bodyPr/>
                    <a:lstStyle/>
                    <a:p>
                      <a:pPr algn="ctr" fontAlgn="b"/>
                      <a:r>
                        <a:rPr lang="en-US" sz="1000" u="none" strike="noStrike" dirty="0"/>
                        <a:t>30</a:t>
                      </a:r>
                      <a:endParaRPr lang="en-US" sz="1000" b="0" i="0" u="none" strike="noStrike" dirty="0">
                        <a:latin typeface="Arial"/>
                      </a:endParaRPr>
                    </a:p>
                  </a:txBody>
                  <a:tcPr marL="9525" marR="9525" marT="9525" marB="0" anchor="ctr"/>
                </a:tc>
              </a:tr>
              <a:tr h="387460">
                <a:tc>
                  <a:txBody>
                    <a:bodyPr/>
                    <a:lstStyle/>
                    <a:p>
                      <a:pPr algn="l" fontAlgn="b"/>
                      <a:r>
                        <a:rPr lang="en-US" sz="800" u="none" strike="noStrike" dirty="0"/>
                        <a:t>Operating in more countries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16</a:t>
                      </a:r>
                    </a:p>
                  </a:txBody>
                  <a:tcPr marL="9525" marR="9525" marT="9525" marB="0" anchor="ctr">
                    <a:solidFill>
                      <a:srgbClr val="A79E7A"/>
                    </a:solidFill>
                  </a:tcP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15</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20</a:t>
                      </a:r>
                    </a:p>
                  </a:txBody>
                  <a:tcPr marL="9525" marR="9525" marT="9525" marB="0" anchor="ctr"/>
                </a:tc>
                <a:tc>
                  <a:txBody>
                    <a:bodyPr/>
                    <a:lstStyle/>
                    <a:p>
                      <a:pPr algn="ctr" fontAlgn="b"/>
                      <a:r>
                        <a:rPr lang="en-US" sz="1000" b="0" i="0" u="none" strike="noStrike">
                          <a:latin typeface="Arial"/>
                        </a:rPr>
                        <a:t>21</a:t>
                      </a:r>
                    </a:p>
                  </a:txBody>
                  <a:tcPr marL="9525" marR="9525" marT="9525" marB="0" anchor="ctr"/>
                </a:tc>
                <a:tc>
                  <a:txBody>
                    <a:bodyPr/>
                    <a:lstStyle/>
                    <a:p>
                      <a:pPr algn="ctr" fontAlgn="b"/>
                      <a:r>
                        <a:rPr lang="en-US" sz="1000" b="0" i="0" u="none" strike="noStrike">
                          <a:latin typeface="Arial"/>
                        </a:rPr>
                        <a:t>18</a:t>
                      </a:r>
                    </a:p>
                  </a:txBody>
                  <a:tcPr marL="9525" marR="9525" marT="9525" marB="0" anchor="ctr"/>
                </a:tc>
                <a:tc>
                  <a:txBody>
                    <a:bodyPr/>
                    <a:lstStyle/>
                    <a:p>
                      <a:pPr algn="ctr" fontAlgn="b"/>
                      <a:r>
                        <a:rPr lang="en-US" sz="1000" b="0" i="0" u="none" strike="noStrike">
                          <a:latin typeface="Arial"/>
                        </a:rPr>
                        <a:t>10</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20</a:t>
                      </a:r>
                    </a:p>
                  </a:txBody>
                  <a:tcPr marL="9525" marR="9525" marT="9525" marB="0" anchor="ctr"/>
                </a:tc>
                <a:tc>
                  <a:txBody>
                    <a:bodyPr/>
                    <a:lstStyle/>
                    <a:p>
                      <a:pPr algn="ctr" fontAlgn="b"/>
                      <a:r>
                        <a:rPr lang="en-US" sz="1000" b="0" i="0" u="none" strike="noStrike">
                          <a:latin typeface="Arial"/>
                        </a:rPr>
                        <a:t>38</a:t>
                      </a:r>
                    </a:p>
                  </a:txBody>
                  <a:tcPr marL="9525" marR="9525" marT="9525" marB="0" anchor="ctr"/>
                </a:tc>
                <a:tc>
                  <a:txBody>
                    <a:bodyPr/>
                    <a:lstStyle/>
                    <a:p>
                      <a:pPr algn="ctr" fontAlgn="b"/>
                      <a:r>
                        <a:rPr lang="en-US" sz="1000" b="0" i="0" u="none" strike="noStrike" dirty="0">
                          <a:latin typeface="Arial"/>
                        </a:rPr>
                        <a:t>18</a:t>
                      </a:r>
                    </a:p>
                  </a:txBody>
                  <a:tcPr marL="9525" marR="9525" marT="9525" marB="0" anchor="ctr"/>
                </a:tc>
                <a:tc>
                  <a:txBody>
                    <a:bodyPr/>
                    <a:lstStyle/>
                    <a:p>
                      <a:pPr algn="ctr" fontAlgn="b"/>
                      <a:r>
                        <a:rPr lang="en-US" sz="1000" b="0" i="0" u="none" strike="noStrike" dirty="0">
                          <a:latin typeface="Arial"/>
                        </a:rPr>
                        <a:t>12</a:t>
                      </a:r>
                    </a:p>
                  </a:txBody>
                  <a:tcPr marL="9525" marR="9525" marT="9525" marB="0" anchor="ctr"/>
                </a:tc>
                <a:tc>
                  <a:txBody>
                    <a:bodyPr/>
                    <a:lstStyle/>
                    <a:p>
                      <a:pPr algn="ctr" fontAlgn="b"/>
                      <a:r>
                        <a:rPr lang="en-US" sz="1000" b="0" i="0" u="none" strike="noStrike" dirty="0">
                          <a:latin typeface="Arial"/>
                        </a:rPr>
                        <a:t>14</a:t>
                      </a:r>
                    </a:p>
                  </a:txBody>
                  <a:tcPr marL="9525" marR="9525" marT="9525" marB="0" anchor="ctr"/>
                </a:tc>
                <a:tc>
                  <a:txBody>
                    <a:bodyPr/>
                    <a:lstStyle/>
                    <a:p>
                      <a:pPr algn="ctr" fontAlgn="b"/>
                      <a:r>
                        <a:rPr lang="en-US" sz="1000" b="0" i="0" u="none" strike="noStrike" dirty="0">
                          <a:latin typeface="Arial"/>
                        </a:rPr>
                        <a:t>13</a:t>
                      </a:r>
                    </a:p>
                  </a:txBody>
                  <a:tcPr marL="9525" marR="9525" marT="9525" marB="0" anchor="ctr"/>
                </a:tc>
                <a:tc>
                  <a:txBody>
                    <a:bodyPr/>
                    <a:lstStyle/>
                    <a:p>
                      <a:pPr algn="ctr" fontAlgn="b"/>
                      <a:r>
                        <a:rPr lang="en-US" sz="1000" b="0" i="0" u="none" strike="noStrike">
                          <a:latin typeface="Arial"/>
                        </a:rPr>
                        <a:t>12</a:t>
                      </a:r>
                    </a:p>
                  </a:txBody>
                  <a:tcPr marL="9525" marR="9525" marT="9525" marB="0" anchor="ctr"/>
                </a:tc>
                <a:tc>
                  <a:txBody>
                    <a:bodyPr/>
                    <a:lstStyle/>
                    <a:p>
                      <a:pPr algn="ctr" fontAlgn="b"/>
                      <a:r>
                        <a:rPr lang="en-US" sz="1000" b="0" i="0" u="none" strike="noStrike">
                          <a:latin typeface="Arial"/>
                        </a:rPr>
                        <a:t>12</a:t>
                      </a:r>
                    </a:p>
                  </a:txBody>
                  <a:tcPr marL="9525" marR="9525" marT="9525" marB="0" anchor="ctr"/>
                </a:tc>
                <a:tc>
                  <a:txBody>
                    <a:bodyPr/>
                    <a:lstStyle/>
                    <a:p>
                      <a:pPr algn="ctr" fontAlgn="b"/>
                      <a:r>
                        <a:rPr lang="en-US" sz="1000" b="0" i="0" u="none" strike="noStrike">
                          <a:latin typeface="Arial"/>
                        </a:rPr>
                        <a:t>4</a:t>
                      </a:r>
                    </a:p>
                  </a:txBody>
                  <a:tcPr marL="9525" marR="9525" marT="9525" marB="0" anchor="ctr"/>
                </a:tc>
                <a:tc>
                  <a:txBody>
                    <a:bodyPr/>
                    <a:lstStyle/>
                    <a:p>
                      <a:pPr algn="ctr" fontAlgn="b"/>
                      <a:r>
                        <a:rPr lang="en-US" sz="1000" b="0" i="0" u="none" strike="noStrike">
                          <a:latin typeface="Arial"/>
                        </a:rPr>
                        <a:t>18</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r>
              <a:tr h="387460">
                <a:tc>
                  <a:txBody>
                    <a:bodyPr/>
                    <a:lstStyle/>
                    <a:p>
                      <a:pPr algn="l" fontAlgn="b"/>
                      <a:r>
                        <a:rPr lang="en-US" sz="800" u="none" strike="noStrike" dirty="0"/>
                        <a:t>Doing mergers or acquisitions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18</a:t>
                      </a:r>
                    </a:p>
                  </a:txBody>
                  <a:tcPr marL="9525" marR="9525" marT="9525" marB="0" anchor="ctr">
                    <a:solidFill>
                      <a:srgbClr val="A79E7A"/>
                    </a:solidFill>
                  </a:tcPr>
                </a:tc>
                <a:tc>
                  <a:txBody>
                    <a:bodyPr/>
                    <a:lstStyle/>
                    <a:p>
                      <a:pPr algn="ctr" fontAlgn="b"/>
                      <a:r>
                        <a:rPr lang="en-US" sz="1000" b="0" i="0" u="none" strike="noStrike">
                          <a:latin typeface="Arial"/>
                        </a:rPr>
                        <a:t>24</a:t>
                      </a:r>
                    </a:p>
                  </a:txBody>
                  <a:tcPr marL="9525" marR="9525" marT="9525" marB="0" anchor="ctr"/>
                </a:tc>
                <a:tc>
                  <a:txBody>
                    <a:bodyPr/>
                    <a:lstStyle/>
                    <a:p>
                      <a:pPr algn="ctr" fontAlgn="b"/>
                      <a:r>
                        <a:rPr lang="en-US" sz="1000" b="0" i="0" u="none" strike="noStrike">
                          <a:latin typeface="Arial"/>
                        </a:rPr>
                        <a:t>30</a:t>
                      </a:r>
                    </a:p>
                  </a:txBody>
                  <a:tcPr marL="9525" marR="9525" marT="9525" marB="0" anchor="ctr"/>
                </a:tc>
                <a:tc>
                  <a:txBody>
                    <a:bodyPr/>
                    <a:lstStyle/>
                    <a:p>
                      <a:pPr algn="ctr" fontAlgn="b"/>
                      <a:r>
                        <a:rPr lang="en-US" sz="1000" b="0" i="0" u="none" strike="noStrike">
                          <a:latin typeface="Arial"/>
                        </a:rPr>
                        <a:t>28</a:t>
                      </a:r>
                    </a:p>
                  </a:txBody>
                  <a:tcPr marL="9525" marR="9525" marT="9525" marB="0" anchor="ctr"/>
                </a:tc>
                <a:tc>
                  <a:txBody>
                    <a:bodyPr/>
                    <a:lstStyle/>
                    <a:p>
                      <a:pPr algn="ctr" fontAlgn="b"/>
                      <a:r>
                        <a:rPr lang="en-US" sz="1000" b="0" i="0" u="none" strike="noStrike">
                          <a:latin typeface="Arial"/>
                        </a:rPr>
                        <a:t>12</a:t>
                      </a:r>
                    </a:p>
                  </a:txBody>
                  <a:tcPr marL="9525" marR="9525" marT="9525" marB="0" anchor="ctr"/>
                </a:tc>
                <a:tc>
                  <a:txBody>
                    <a:bodyPr/>
                    <a:lstStyle/>
                    <a:p>
                      <a:pPr algn="ctr" fontAlgn="b"/>
                      <a:r>
                        <a:rPr lang="en-US" sz="1000" b="0" i="0" u="none" strike="noStrike">
                          <a:latin typeface="Arial"/>
                        </a:rPr>
                        <a:t>17</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6</a:t>
                      </a:r>
                    </a:p>
                  </a:txBody>
                  <a:tcPr marL="9525" marR="9525" marT="9525" marB="0" anchor="ctr"/>
                </a:tc>
                <a:tc>
                  <a:txBody>
                    <a:bodyPr/>
                    <a:lstStyle/>
                    <a:p>
                      <a:pPr algn="ctr" fontAlgn="b"/>
                      <a:r>
                        <a:rPr lang="en-US" sz="1000" b="0" i="0" u="none" strike="noStrike">
                          <a:latin typeface="Arial"/>
                        </a:rPr>
                        <a:t>16</a:t>
                      </a:r>
                    </a:p>
                  </a:txBody>
                  <a:tcPr marL="9525" marR="9525" marT="9525" marB="0" anchor="ctr"/>
                </a:tc>
                <a:tc>
                  <a:txBody>
                    <a:bodyPr/>
                    <a:lstStyle/>
                    <a:p>
                      <a:pPr algn="ctr" fontAlgn="b"/>
                      <a:r>
                        <a:rPr lang="en-US" sz="1000" b="0" i="0" u="none" strike="noStrike">
                          <a:latin typeface="Arial"/>
                        </a:rPr>
                        <a:t>14</a:t>
                      </a:r>
                    </a:p>
                  </a:txBody>
                  <a:tcPr marL="9525" marR="9525" marT="9525" marB="0" anchor="ctr"/>
                </a:tc>
                <a:tc>
                  <a:txBody>
                    <a:bodyPr/>
                    <a:lstStyle/>
                    <a:p>
                      <a:pPr algn="ctr" fontAlgn="b"/>
                      <a:r>
                        <a:rPr lang="en-US" sz="1000" b="0" i="0" u="none" strike="noStrike">
                          <a:latin typeface="Arial"/>
                        </a:rPr>
                        <a:t>4</a:t>
                      </a:r>
                    </a:p>
                  </a:txBody>
                  <a:tcPr marL="9525" marR="9525" marT="9525" marB="0" anchor="ctr"/>
                </a:tc>
                <a:tc>
                  <a:txBody>
                    <a:bodyPr/>
                    <a:lstStyle/>
                    <a:p>
                      <a:pPr algn="ctr" fontAlgn="b"/>
                      <a:r>
                        <a:rPr lang="en-US" sz="1000" b="0" i="0" u="none" strike="noStrike">
                          <a:latin typeface="Arial"/>
                        </a:rPr>
                        <a:t>24</a:t>
                      </a:r>
                    </a:p>
                  </a:txBody>
                  <a:tcPr marL="9525" marR="9525" marT="9525" marB="0" anchor="ctr"/>
                </a:tc>
                <a:tc>
                  <a:txBody>
                    <a:bodyPr/>
                    <a:lstStyle/>
                    <a:p>
                      <a:pPr algn="ctr" fontAlgn="b"/>
                      <a:r>
                        <a:rPr lang="en-US" sz="1000" b="0" i="0" u="none" strike="noStrike">
                          <a:latin typeface="Arial"/>
                        </a:rPr>
                        <a:t>18</a:t>
                      </a:r>
                    </a:p>
                  </a:txBody>
                  <a:tcPr marL="9525" marR="9525" marT="9525" marB="0" anchor="ctr"/>
                </a:tc>
                <a:tc>
                  <a:txBody>
                    <a:bodyPr/>
                    <a:lstStyle/>
                    <a:p>
                      <a:pPr algn="ctr" fontAlgn="b"/>
                      <a:r>
                        <a:rPr lang="en-US" sz="1000" b="0" i="0" u="none" strike="noStrike">
                          <a:latin typeface="Arial"/>
                        </a:rPr>
                        <a:t>12</a:t>
                      </a:r>
                    </a:p>
                  </a:txBody>
                  <a:tcPr marL="9525" marR="9525" marT="9525" marB="0" anchor="ctr"/>
                </a:tc>
                <a:tc>
                  <a:txBody>
                    <a:bodyPr/>
                    <a:lstStyle/>
                    <a:p>
                      <a:pPr algn="ctr" fontAlgn="b"/>
                      <a:r>
                        <a:rPr lang="en-US" sz="1000" b="0" i="0" u="none" strike="noStrike">
                          <a:latin typeface="Arial"/>
                        </a:rPr>
                        <a:t>12</a:t>
                      </a:r>
                    </a:p>
                  </a:txBody>
                  <a:tcPr marL="9525" marR="9525" marT="9525" marB="0" anchor="ctr"/>
                </a:tc>
                <a:tc>
                  <a:txBody>
                    <a:bodyPr/>
                    <a:lstStyle/>
                    <a:p>
                      <a:pPr algn="ctr" fontAlgn="b"/>
                      <a:r>
                        <a:rPr lang="en-US" sz="1000" b="0" i="0" u="none" strike="noStrike">
                          <a:latin typeface="Arial"/>
                        </a:rPr>
                        <a:t>8</a:t>
                      </a:r>
                    </a:p>
                  </a:txBody>
                  <a:tcPr marL="9525" marR="9525" marT="9525" marB="0" anchor="ctr"/>
                </a:tc>
                <a:tc>
                  <a:txBody>
                    <a:bodyPr/>
                    <a:lstStyle/>
                    <a:p>
                      <a:pPr algn="ctr" fontAlgn="b"/>
                      <a:r>
                        <a:rPr lang="en-US" sz="1000" b="0" i="0" u="none" strike="noStrike">
                          <a:latin typeface="Arial"/>
                        </a:rPr>
                        <a:t>24</a:t>
                      </a:r>
                    </a:p>
                  </a:txBody>
                  <a:tcPr marL="9525" marR="9525" marT="9525" marB="0" anchor="ctr"/>
                </a:tc>
                <a:tc>
                  <a:txBody>
                    <a:bodyPr/>
                    <a:lstStyle/>
                    <a:p>
                      <a:pPr algn="ctr" fontAlgn="b"/>
                      <a:r>
                        <a:rPr lang="en-US" sz="1000" b="0" i="0" u="none" strike="noStrike" dirty="0">
                          <a:latin typeface="Arial"/>
                        </a:rPr>
                        <a:t>22</a:t>
                      </a:r>
                    </a:p>
                  </a:txBody>
                  <a:tcPr marL="9525" marR="9525" marT="9525" marB="0" anchor="ctr"/>
                </a:tc>
                <a:tc>
                  <a:txBody>
                    <a:bodyPr/>
                    <a:lstStyle/>
                    <a:p>
                      <a:pPr algn="ctr" fontAlgn="b"/>
                      <a:r>
                        <a:rPr lang="en-US" sz="1000" b="0" i="0" u="none" strike="noStrike" dirty="0">
                          <a:latin typeface="Arial"/>
                        </a:rPr>
                        <a:t>16</a:t>
                      </a:r>
                    </a:p>
                  </a:txBody>
                  <a:tcPr marL="9525" marR="9525" marT="9525" marB="0" anchor="ctr"/>
                </a:tc>
                <a:tc>
                  <a:txBody>
                    <a:bodyPr/>
                    <a:lstStyle/>
                    <a:p>
                      <a:pPr algn="ctr" fontAlgn="b"/>
                      <a:r>
                        <a:rPr lang="en-US" sz="1000" b="0" i="0" u="none" strike="noStrike" dirty="0">
                          <a:latin typeface="Arial"/>
                        </a:rPr>
                        <a:t>22</a:t>
                      </a:r>
                    </a:p>
                  </a:txBody>
                  <a:tcPr marL="9525" marR="9525" marT="9525" marB="0" anchor="ctr"/>
                </a:tc>
                <a:tc>
                  <a:txBody>
                    <a:bodyPr/>
                    <a:lstStyle/>
                    <a:p>
                      <a:pPr algn="ctr" fontAlgn="b"/>
                      <a:r>
                        <a:rPr lang="en-US" sz="1000" b="0" i="0" u="none" strike="noStrike" dirty="0">
                          <a:latin typeface="Arial"/>
                        </a:rPr>
                        <a:t>18</a:t>
                      </a:r>
                    </a:p>
                  </a:txBody>
                  <a:tcPr marL="9525" marR="9525" marT="9525" marB="0" anchor="ctr"/>
                </a:tc>
                <a:tc>
                  <a:txBody>
                    <a:bodyPr/>
                    <a:lstStyle/>
                    <a:p>
                      <a:pPr algn="ctr" fontAlgn="b"/>
                      <a:r>
                        <a:rPr lang="en-US" sz="1000" b="0" i="0" u="none" strike="noStrike" dirty="0">
                          <a:latin typeface="Arial"/>
                        </a:rPr>
                        <a:t>14</a:t>
                      </a:r>
                    </a:p>
                  </a:txBody>
                  <a:tcPr marL="9525" marR="9525" marT="9525" marB="0" anchor="ctr"/>
                </a:tc>
                <a:tc>
                  <a:txBody>
                    <a:bodyPr/>
                    <a:lstStyle/>
                    <a:p>
                      <a:pPr algn="ctr" fontAlgn="b"/>
                      <a:r>
                        <a:rPr lang="en-US" sz="1000" b="0" i="0" u="none" strike="noStrike" dirty="0">
                          <a:latin typeface="Arial"/>
                        </a:rPr>
                        <a:t>10</a:t>
                      </a:r>
                    </a:p>
                  </a:txBody>
                  <a:tcPr marL="9525" marR="9525" marT="9525" marB="0" anchor="ctr"/>
                </a:tc>
              </a:tr>
            </a:tbl>
          </a:graphicData>
        </a:graphic>
      </p:graphicFrame>
      <p:sp>
        <p:nvSpPr>
          <p:cNvPr id="9" name="Footer Placeholder 2"/>
          <p:cNvSpPr>
            <a:spLocks noGrp="1"/>
          </p:cNvSpPr>
          <p:nvPr>
            <p:ph type="ftr" sz="quarter" idx="11"/>
          </p:nvPr>
        </p:nvSpPr>
        <p:spPr>
          <a:xfrm>
            <a:off x="2149475" y="6386513"/>
            <a:ext cx="5662613" cy="279400"/>
          </a:xfrm>
        </p:spPr>
        <p:txBody>
          <a:bodyPr/>
          <a:lstStyle/>
          <a:p>
            <a:r>
              <a:rPr lang="en-US" dirty="0" smtClean="0"/>
              <a:t>Q11. </a:t>
            </a:r>
            <a:r>
              <a:rPr lang="en-GB" dirty="0" smtClean="0"/>
              <a:t>Which two factors would you say are the greatest causes</a:t>
            </a:r>
          </a:p>
          <a:p>
            <a:r>
              <a:rPr lang="en-GB" dirty="0" smtClean="0"/>
              <a:t> of complexity for your company? </a:t>
            </a:r>
            <a:r>
              <a:rPr lang="en-US" dirty="0" smtClean="0"/>
              <a:t>BASE: 1400 Respondents</a:t>
            </a:r>
          </a:p>
          <a:p>
            <a:r>
              <a:rPr lang="en-US" sz="1000" dirty="0" smtClean="0"/>
              <a:t>. </a:t>
            </a:r>
            <a:endParaRPr lang="en-US" sz="1000" dirty="0"/>
          </a:p>
        </p:txBody>
      </p:sp>
      <p:sp>
        <p:nvSpPr>
          <p:cNvPr id="11" name="Rectangle 3"/>
          <p:cNvSpPr txBox="1">
            <a:spLocks noChangeArrowheads="1"/>
          </p:cNvSpPr>
          <p:nvPr/>
        </p:nvSpPr>
        <p:spPr bwMode="auto">
          <a:xfrm>
            <a:off x="179512" y="47625"/>
            <a:ext cx="8712968"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GB" b="1" kern="0" noProof="0" dirty="0" smtClean="0">
                <a:solidFill>
                  <a:schemeClr val="bg1"/>
                </a:solidFill>
                <a:latin typeface="+mj-lt"/>
                <a:ea typeface="+mj-ea"/>
                <a:cs typeface="+mj-cs"/>
              </a:rPr>
              <a:t>Factors causing greatest complexity vary by country</a:t>
            </a:r>
          </a:p>
          <a:p>
            <a:pPr marL="0" marR="0" lvl="0" indent="0" algn="l" defTabSz="914400" rtl="0" eaLnBrk="1" fontAlgn="base" latinLnBrk="0" hangingPunct="1">
              <a:spcBef>
                <a:spcPct val="0"/>
              </a:spcBef>
              <a:spcAft>
                <a:spcPct val="0"/>
              </a:spcAft>
              <a:buClrTx/>
              <a:buSzTx/>
              <a:buFontTx/>
              <a:buNone/>
              <a:tabLst/>
              <a:defRPr/>
            </a:pPr>
            <a:r>
              <a:rPr kumimoji="0" lang="en-GB" sz="1800" b="1" i="0" u="none" strike="noStrike" kern="0" cap="none" spc="0" normalizeH="0" baseline="0" dirty="0" smtClean="0">
                <a:ln>
                  <a:noFill/>
                </a:ln>
                <a:solidFill>
                  <a:schemeClr val="bg1"/>
                </a:solidFill>
                <a:effectLst/>
                <a:uLnTx/>
                <a:uFillTx/>
                <a:latin typeface="+mj-lt"/>
                <a:ea typeface="+mj-ea"/>
                <a:cs typeface="+mj-cs"/>
              </a:rPr>
              <a:t>Regulation</a:t>
            </a:r>
            <a:r>
              <a:rPr kumimoji="0" lang="en-GB" sz="1800" b="1" i="0" u="none" strike="noStrike" kern="0" cap="none" spc="0" normalizeH="0" dirty="0" smtClean="0">
                <a:ln>
                  <a:noFill/>
                </a:ln>
                <a:solidFill>
                  <a:schemeClr val="bg1"/>
                </a:solidFill>
                <a:effectLst/>
                <a:uLnTx/>
                <a:uFillTx/>
                <a:latin typeface="+mj-lt"/>
                <a:ea typeface="+mj-ea"/>
                <a:cs typeface="+mj-cs"/>
              </a:rPr>
              <a:t> the greatest cause in over half of countries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7" name="Footer Placeholder 2"/>
          <p:cNvSpPr>
            <a:spLocks noGrp="1"/>
          </p:cNvSpPr>
          <p:nvPr>
            <p:ph type="ftr" sz="quarter" idx="11"/>
          </p:nvPr>
        </p:nvSpPr>
        <p:spPr/>
        <p:txBody>
          <a:bodyPr/>
          <a:lstStyle/>
          <a:p>
            <a:r>
              <a:rPr lang="en-US" dirty="0" smtClean="0"/>
              <a:t>Q5/Q6. Would you say the level of complexity in doing business has </a:t>
            </a:r>
          </a:p>
          <a:p>
            <a:r>
              <a:rPr lang="en-US" dirty="0" smtClean="0"/>
              <a:t>increased or decreased over the past two years? BASE: 1400 Respondents</a:t>
            </a:r>
            <a:endParaRPr lang="en-US" dirty="0"/>
          </a:p>
        </p:txBody>
      </p:sp>
      <p:sp>
        <p:nvSpPr>
          <p:cNvPr id="8" name="Slide Number Placeholder 3"/>
          <p:cNvSpPr>
            <a:spLocks noGrp="1"/>
          </p:cNvSpPr>
          <p:nvPr>
            <p:ph type="sldNum" sz="quarter" idx="12"/>
          </p:nvPr>
        </p:nvSpPr>
        <p:spPr/>
        <p:txBody>
          <a:bodyPr/>
          <a:lstStyle/>
          <a:p>
            <a:fld id="{5CE6EA9D-60AB-42FE-A450-F74AE46E7A8B}" type="slidenum">
              <a:rPr lang="en-US"/>
              <a:pPr/>
              <a:t>2</a:t>
            </a:fld>
            <a:endParaRPr lang="en-US" dirty="0"/>
          </a:p>
        </p:txBody>
      </p:sp>
      <p:sp>
        <p:nvSpPr>
          <p:cNvPr id="77828" name="Title 1"/>
          <p:cNvSpPr>
            <a:spLocks noGrp="1"/>
          </p:cNvSpPr>
          <p:nvPr>
            <p:ph type="title" idx="4294967295"/>
          </p:nvPr>
        </p:nvSpPr>
        <p:spPr>
          <a:xfrm>
            <a:off x="214282" y="142852"/>
            <a:ext cx="8545513" cy="792162"/>
          </a:xfrm>
        </p:spPr>
        <p:txBody>
          <a:bodyPr/>
          <a:lstStyle/>
          <a:p>
            <a:r>
              <a:rPr lang="en-US" dirty="0" smtClean="0"/>
              <a:t>Level of complexity has continued to rise over the past two years</a:t>
            </a:r>
            <a:r>
              <a:rPr lang="en-US" dirty="0"/>
              <a:t/>
            </a:r>
            <a:br>
              <a:rPr lang="en-US" dirty="0"/>
            </a:br>
            <a:r>
              <a:rPr lang="en-US" dirty="0" smtClean="0"/>
              <a:t>77%  of companies experienced increased complexity </a:t>
            </a:r>
            <a:endParaRPr lang="en-US" dirty="0"/>
          </a:p>
        </p:txBody>
      </p:sp>
      <p:graphicFrame>
        <p:nvGraphicFramePr>
          <p:cNvPr id="9" name="Chart 8"/>
          <p:cNvGraphicFramePr/>
          <p:nvPr/>
        </p:nvGraphicFramePr>
        <p:xfrm>
          <a:off x="214282" y="1214422"/>
          <a:ext cx="8390166" cy="48577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8" name="Slide Number Placeholder 3"/>
          <p:cNvSpPr>
            <a:spLocks noGrp="1"/>
          </p:cNvSpPr>
          <p:nvPr>
            <p:ph type="sldNum" sz="quarter" idx="12"/>
          </p:nvPr>
        </p:nvSpPr>
        <p:spPr/>
        <p:txBody>
          <a:bodyPr/>
          <a:lstStyle/>
          <a:p>
            <a:fld id="{5CE6EA9D-60AB-42FE-A450-F74AE46E7A8B}" type="slidenum">
              <a:rPr lang="en-US"/>
              <a:pPr/>
              <a:t>20</a:t>
            </a:fld>
            <a:endParaRPr lang="en-US" dirty="0"/>
          </a:p>
        </p:txBody>
      </p:sp>
      <p:sp>
        <p:nvSpPr>
          <p:cNvPr id="77828" name="Title 1"/>
          <p:cNvSpPr>
            <a:spLocks noGrp="1"/>
          </p:cNvSpPr>
          <p:nvPr>
            <p:ph type="title" idx="4294967295"/>
          </p:nvPr>
        </p:nvSpPr>
        <p:spPr/>
        <p:txBody>
          <a:bodyPr/>
          <a:lstStyle/>
          <a:p>
            <a:r>
              <a:rPr lang="en-US" dirty="0" smtClean="0"/>
              <a:t>Different challenges created by complexity</a:t>
            </a:r>
            <a:endParaRPr lang="en-US" dirty="0"/>
          </a:p>
        </p:txBody>
      </p:sp>
      <p:graphicFrame>
        <p:nvGraphicFramePr>
          <p:cNvPr id="10" name="Diagram 9"/>
          <p:cNvGraphicFramePr/>
          <p:nvPr/>
        </p:nvGraphicFramePr>
        <p:xfrm>
          <a:off x="500034" y="1071546"/>
          <a:ext cx="8072494" cy="5214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21</a:t>
            </a:fld>
            <a:endParaRPr lang="en-US" dirty="0"/>
          </a:p>
        </p:txBody>
      </p:sp>
      <p:sp>
        <p:nvSpPr>
          <p:cNvPr id="521" name="Rectangle 3"/>
          <p:cNvSpPr txBox="1">
            <a:spLocks noChangeArrowheads="1"/>
          </p:cNvSpPr>
          <p:nvPr/>
        </p:nvSpPr>
        <p:spPr bwMode="auto">
          <a:xfrm>
            <a:off x="142844" y="14285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noProof="0" dirty="0" smtClean="0">
              <a:ln>
                <a:noFill/>
              </a:ln>
              <a:solidFill>
                <a:schemeClr val="bg1"/>
              </a:solidFill>
              <a:effectLst/>
              <a:uLnTx/>
              <a:uFillTx/>
              <a:latin typeface="+mj-lt"/>
              <a:ea typeface="+mj-ea"/>
              <a:cs typeface="+mj-cs"/>
            </a:endParaRPr>
          </a:p>
          <a:p>
            <a:pPr marL="0" marR="0" lvl="0" indent="0" algn="l" defTabSz="914400" rtl="0" eaLnBrk="1" fontAlgn="base" latinLnBrk="0" hangingPunct="1">
              <a:lnSpc>
                <a:spcPts val="3200"/>
              </a:lnSpc>
              <a:spcBef>
                <a:spcPct val="0"/>
              </a:spcBef>
              <a:spcAft>
                <a:spcPct val="0"/>
              </a:spcAft>
              <a:buClrTx/>
              <a:buSzTx/>
              <a:buFontTx/>
              <a:buNone/>
              <a:tabLst/>
              <a:defRPr/>
            </a:pP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graphicFrame>
        <p:nvGraphicFramePr>
          <p:cNvPr id="10" name="Table 9"/>
          <p:cNvGraphicFramePr>
            <a:graphicFrameLocks noGrp="1"/>
          </p:cNvGraphicFramePr>
          <p:nvPr/>
        </p:nvGraphicFramePr>
        <p:xfrm>
          <a:off x="467544" y="1268760"/>
          <a:ext cx="7986677" cy="4102235"/>
        </p:xfrm>
        <a:graphic>
          <a:graphicData uri="http://schemas.openxmlformats.org/drawingml/2006/table">
            <a:tbl>
              <a:tblPr firstRow="1" bandRow="1">
                <a:tableStyleId>{5C22544A-7EE6-4342-B048-85BDC9FD1C3A}</a:tableStyleId>
              </a:tblPr>
              <a:tblGrid>
                <a:gridCol w="1368152"/>
                <a:gridCol w="320040"/>
                <a:gridCol w="281134"/>
                <a:gridCol w="270920"/>
                <a:gridCol w="281134"/>
                <a:gridCol w="297192"/>
                <a:gridCol w="254862"/>
                <a:gridCol w="270920"/>
                <a:gridCol w="270920"/>
                <a:gridCol w="281134"/>
                <a:gridCol w="270920"/>
                <a:gridCol w="270920"/>
                <a:gridCol w="270920"/>
                <a:gridCol w="270920"/>
                <a:gridCol w="270920"/>
                <a:gridCol w="270920"/>
                <a:gridCol w="283823"/>
                <a:gridCol w="402401"/>
                <a:gridCol w="281682"/>
                <a:gridCol w="270920"/>
                <a:gridCol w="270920"/>
                <a:gridCol w="281682"/>
                <a:gridCol w="402401"/>
                <a:gridCol w="270920"/>
              </a:tblGrid>
              <a:tr h="1119496">
                <a:tc>
                  <a:txBody>
                    <a:bodyPr/>
                    <a:lstStyle/>
                    <a:p>
                      <a:r>
                        <a:rPr lang="en-GB" sz="1000" b="1" dirty="0" smtClean="0"/>
                        <a:t>COUNTRY (%)</a:t>
                      </a:r>
                      <a:endParaRPr lang="en-GB" sz="1000" b="1" dirty="0"/>
                    </a:p>
                  </a:txBody>
                  <a:tcPr/>
                </a:tc>
                <a:tc>
                  <a:txBody>
                    <a:bodyPr/>
                    <a:lstStyle/>
                    <a:p>
                      <a:pPr algn="ctr"/>
                      <a:r>
                        <a:rPr lang="en-GB" sz="900" b="0" dirty="0" smtClean="0"/>
                        <a:t>Overall</a:t>
                      </a:r>
                      <a:endParaRPr lang="en-GB" sz="900" b="0" dirty="0"/>
                    </a:p>
                  </a:txBody>
                  <a:tcPr vert="vert">
                    <a:solidFill>
                      <a:srgbClr val="A79E7A"/>
                    </a:solidFill>
                  </a:tcPr>
                </a:tc>
                <a:tc>
                  <a:txBody>
                    <a:bodyPr/>
                    <a:lstStyle/>
                    <a:p>
                      <a:pPr algn="ctr"/>
                      <a:r>
                        <a:rPr lang="en-GB" sz="900" b="0" dirty="0" smtClean="0"/>
                        <a:t>USA</a:t>
                      </a:r>
                      <a:endParaRPr lang="en-GB" sz="900" b="0" dirty="0"/>
                    </a:p>
                  </a:txBody>
                  <a:tcPr vert="vert"/>
                </a:tc>
                <a:tc>
                  <a:txBody>
                    <a:bodyPr/>
                    <a:lstStyle/>
                    <a:p>
                      <a:pPr algn="ctr"/>
                      <a:r>
                        <a:rPr lang="en-GB" sz="900" b="0" dirty="0" smtClean="0"/>
                        <a:t>Brazil</a:t>
                      </a:r>
                      <a:endParaRPr lang="en-GB" sz="900" b="0" dirty="0"/>
                    </a:p>
                  </a:txBody>
                  <a:tcPr vert="vert"/>
                </a:tc>
                <a:tc>
                  <a:txBody>
                    <a:bodyPr/>
                    <a:lstStyle/>
                    <a:p>
                      <a:pPr algn="ctr"/>
                      <a:r>
                        <a:rPr lang="en-GB" sz="900" b="0" dirty="0" smtClean="0"/>
                        <a:t>Canada</a:t>
                      </a:r>
                      <a:endParaRPr lang="en-GB" sz="900" b="0" dirty="0"/>
                    </a:p>
                  </a:txBody>
                  <a:tcPr vert="vert"/>
                </a:tc>
                <a:tc>
                  <a:txBody>
                    <a:bodyPr/>
                    <a:lstStyle/>
                    <a:p>
                      <a:pPr algn="ctr"/>
                      <a:r>
                        <a:rPr lang="en-GB" sz="900" b="0" dirty="0" smtClean="0"/>
                        <a:t>Mexico</a:t>
                      </a:r>
                      <a:endParaRPr lang="en-GB" sz="900" b="0" dirty="0"/>
                    </a:p>
                  </a:txBody>
                  <a:tcPr vert="vert"/>
                </a:tc>
                <a:tc>
                  <a:txBody>
                    <a:bodyPr/>
                    <a:lstStyle/>
                    <a:p>
                      <a:pPr algn="ctr"/>
                      <a:r>
                        <a:rPr lang="en-GB" sz="900" b="0" dirty="0" smtClean="0"/>
                        <a:t>UK</a:t>
                      </a:r>
                      <a:endParaRPr lang="en-GB" sz="900" b="0" dirty="0"/>
                    </a:p>
                  </a:txBody>
                  <a:tcPr vert="vert"/>
                </a:tc>
                <a:tc>
                  <a:txBody>
                    <a:bodyPr/>
                    <a:lstStyle/>
                    <a:p>
                      <a:pPr algn="ctr"/>
                      <a:r>
                        <a:rPr lang="en-GB" sz="900" b="0" dirty="0" smtClean="0"/>
                        <a:t>Denmark</a:t>
                      </a:r>
                      <a:endParaRPr lang="en-GB" sz="900" b="0" dirty="0"/>
                    </a:p>
                  </a:txBody>
                  <a:tcPr vert="vert"/>
                </a:tc>
                <a:tc>
                  <a:txBody>
                    <a:bodyPr/>
                    <a:lstStyle/>
                    <a:p>
                      <a:pPr algn="ctr"/>
                      <a:r>
                        <a:rPr lang="en-GB" sz="900" b="0" dirty="0" smtClean="0"/>
                        <a:t>France</a:t>
                      </a:r>
                      <a:endParaRPr lang="en-GB" sz="900" b="0" dirty="0"/>
                    </a:p>
                  </a:txBody>
                  <a:tcPr vert="vert"/>
                </a:tc>
                <a:tc>
                  <a:txBody>
                    <a:bodyPr/>
                    <a:lstStyle/>
                    <a:p>
                      <a:pPr algn="ctr"/>
                      <a:r>
                        <a:rPr lang="en-GB" sz="900" b="0" dirty="0" smtClean="0"/>
                        <a:t>Germany</a:t>
                      </a:r>
                      <a:endParaRPr lang="en-GB" sz="900" b="0" dirty="0"/>
                    </a:p>
                  </a:txBody>
                  <a:tcPr vert="vert"/>
                </a:tc>
                <a:tc>
                  <a:txBody>
                    <a:bodyPr/>
                    <a:lstStyle/>
                    <a:p>
                      <a:pPr algn="ctr"/>
                      <a:r>
                        <a:rPr lang="en-GB" sz="900" b="0" dirty="0" smtClean="0"/>
                        <a:t>Ireland</a:t>
                      </a:r>
                      <a:endParaRPr lang="en-GB" sz="900" b="0" dirty="0"/>
                    </a:p>
                  </a:txBody>
                  <a:tcPr vert="vert"/>
                </a:tc>
                <a:tc>
                  <a:txBody>
                    <a:bodyPr/>
                    <a:lstStyle/>
                    <a:p>
                      <a:pPr algn="ctr"/>
                      <a:r>
                        <a:rPr lang="en-GB" sz="900" b="0" dirty="0" smtClean="0"/>
                        <a:t>Italy</a:t>
                      </a:r>
                      <a:endParaRPr lang="en-GB" sz="900" b="0" dirty="0"/>
                    </a:p>
                  </a:txBody>
                  <a:tcPr vert="vert"/>
                </a:tc>
                <a:tc>
                  <a:txBody>
                    <a:bodyPr/>
                    <a:lstStyle/>
                    <a:p>
                      <a:pPr algn="ctr"/>
                      <a:r>
                        <a:rPr lang="en-GB" sz="900" b="0" dirty="0" smtClean="0"/>
                        <a:t>Netherlands</a:t>
                      </a:r>
                      <a:endParaRPr lang="en-GB" sz="900" b="0" dirty="0"/>
                    </a:p>
                  </a:txBody>
                  <a:tcPr vert="vert"/>
                </a:tc>
                <a:tc>
                  <a:txBody>
                    <a:bodyPr/>
                    <a:lstStyle/>
                    <a:p>
                      <a:pPr algn="ctr"/>
                      <a:r>
                        <a:rPr lang="en-GB" sz="900" b="0" dirty="0" smtClean="0"/>
                        <a:t>Spain</a:t>
                      </a:r>
                      <a:endParaRPr lang="en-GB" sz="900" b="0" dirty="0"/>
                    </a:p>
                  </a:txBody>
                  <a:tcPr vert="vert"/>
                </a:tc>
                <a:tc>
                  <a:txBody>
                    <a:bodyPr/>
                    <a:lstStyle/>
                    <a:p>
                      <a:pPr algn="ctr"/>
                      <a:r>
                        <a:rPr lang="en-GB" sz="900" b="0" dirty="0" smtClean="0"/>
                        <a:t>Sweden</a:t>
                      </a:r>
                      <a:endParaRPr lang="en-GB" sz="900" b="0" dirty="0"/>
                    </a:p>
                  </a:txBody>
                  <a:tcPr vert="vert"/>
                </a:tc>
                <a:tc>
                  <a:txBody>
                    <a:bodyPr/>
                    <a:lstStyle/>
                    <a:p>
                      <a:pPr algn="ctr"/>
                      <a:r>
                        <a:rPr lang="en-GB" sz="900" b="0" dirty="0" smtClean="0"/>
                        <a:t>Switzerland</a:t>
                      </a:r>
                      <a:endParaRPr lang="en-GB" sz="900" b="0" dirty="0"/>
                    </a:p>
                  </a:txBody>
                  <a:tcPr vert="vert"/>
                </a:tc>
                <a:tc>
                  <a:txBody>
                    <a:bodyPr/>
                    <a:lstStyle/>
                    <a:p>
                      <a:pPr algn="ctr"/>
                      <a:r>
                        <a:rPr lang="en-GB" sz="900" b="0" dirty="0" smtClean="0"/>
                        <a:t>Russia</a:t>
                      </a:r>
                      <a:endParaRPr lang="en-GB" sz="900" b="0" dirty="0"/>
                    </a:p>
                  </a:txBody>
                  <a:tcPr vert="vert"/>
                </a:tc>
                <a:tc>
                  <a:txBody>
                    <a:bodyPr/>
                    <a:lstStyle/>
                    <a:p>
                      <a:pPr algn="ctr"/>
                      <a:r>
                        <a:rPr lang="en-GB" sz="900" b="0" dirty="0" smtClean="0"/>
                        <a:t>South</a:t>
                      </a:r>
                      <a:r>
                        <a:rPr lang="en-GB" sz="900" b="0" baseline="0" dirty="0" smtClean="0"/>
                        <a:t> </a:t>
                      </a:r>
                    </a:p>
                    <a:p>
                      <a:pPr algn="ctr"/>
                      <a:r>
                        <a:rPr lang="en-GB" sz="900" b="0" baseline="0" dirty="0" smtClean="0"/>
                        <a:t>Africa</a:t>
                      </a:r>
                      <a:endParaRPr lang="en-GB" sz="900" b="0" dirty="0"/>
                    </a:p>
                  </a:txBody>
                  <a:tcPr vert="vert"/>
                </a:tc>
                <a:tc>
                  <a:txBody>
                    <a:bodyPr/>
                    <a:lstStyle/>
                    <a:p>
                      <a:pPr algn="ctr"/>
                      <a:r>
                        <a:rPr lang="en-GB" sz="900" b="0" dirty="0" smtClean="0"/>
                        <a:t>China </a:t>
                      </a:r>
                      <a:endParaRPr lang="en-GB" sz="900" b="0" dirty="0"/>
                    </a:p>
                  </a:txBody>
                  <a:tcPr vert="vert"/>
                </a:tc>
                <a:tc>
                  <a:txBody>
                    <a:bodyPr/>
                    <a:lstStyle/>
                    <a:p>
                      <a:pPr algn="ctr"/>
                      <a:r>
                        <a:rPr lang="en-GB" sz="900" b="0" dirty="0" smtClean="0"/>
                        <a:t>India</a:t>
                      </a:r>
                      <a:endParaRPr lang="en-GB" sz="900" b="0" dirty="0"/>
                    </a:p>
                  </a:txBody>
                  <a:tcPr vert="vert"/>
                </a:tc>
                <a:tc>
                  <a:txBody>
                    <a:bodyPr/>
                    <a:lstStyle/>
                    <a:p>
                      <a:pPr algn="ctr"/>
                      <a:r>
                        <a:rPr lang="en-GB" sz="900" b="0" dirty="0" smtClean="0"/>
                        <a:t>Japan</a:t>
                      </a:r>
                      <a:endParaRPr lang="en-GB" sz="900" b="0" dirty="0"/>
                    </a:p>
                  </a:txBody>
                  <a:tcPr vert="vert"/>
                </a:tc>
                <a:tc>
                  <a:txBody>
                    <a:bodyPr/>
                    <a:lstStyle/>
                    <a:p>
                      <a:pPr algn="ctr"/>
                      <a:r>
                        <a:rPr lang="en-GB" sz="900" b="0" dirty="0" smtClean="0"/>
                        <a:t>Singapore</a:t>
                      </a:r>
                      <a:endParaRPr lang="en-GB" sz="900" b="0" dirty="0"/>
                    </a:p>
                  </a:txBody>
                  <a:tcPr vert="vert"/>
                </a:tc>
                <a:tc>
                  <a:txBody>
                    <a:bodyPr/>
                    <a:lstStyle/>
                    <a:p>
                      <a:pPr algn="ctr"/>
                      <a:r>
                        <a:rPr lang="en-GB" sz="900" b="0" dirty="0" smtClean="0"/>
                        <a:t>South </a:t>
                      </a:r>
                    </a:p>
                    <a:p>
                      <a:pPr algn="ctr"/>
                      <a:r>
                        <a:rPr lang="en-GB" sz="900" b="0" dirty="0" smtClean="0"/>
                        <a:t>Korea</a:t>
                      </a:r>
                      <a:endParaRPr lang="en-GB" sz="900" b="0" dirty="0"/>
                    </a:p>
                  </a:txBody>
                  <a:tcPr vert="vert"/>
                </a:tc>
                <a:tc>
                  <a:txBody>
                    <a:bodyPr/>
                    <a:lstStyle/>
                    <a:p>
                      <a:pPr algn="ctr"/>
                      <a:r>
                        <a:rPr lang="en-GB" sz="900" b="0" dirty="0" smtClean="0"/>
                        <a:t>Australia</a:t>
                      </a:r>
                      <a:endParaRPr lang="en-GB" sz="900" b="0" dirty="0"/>
                    </a:p>
                  </a:txBody>
                  <a:tcPr vert="vert"/>
                </a:tc>
              </a:tr>
              <a:tr h="515664">
                <a:tc>
                  <a:txBody>
                    <a:bodyPr/>
                    <a:lstStyle/>
                    <a:p>
                      <a:pPr algn="l" fontAlgn="b"/>
                      <a:r>
                        <a:rPr lang="en-US" sz="800" b="1" i="0" u="none" strike="noStrike" dirty="0" smtClean="0">
                          <a:solidFill>
                            <a:srgbClr val="000000"/>
                          </a:solidFill>
                          <a:latin typeface="+mn-lt"/>
                        </a:rPr>
                        <a:t>More risks to</a:t>
                      </a:r>
                      <a:r>
                        <a:rPr lang="en-US" sz="800" b="1" i="0" u="none" strike="noStrike" baseline="0" dirty="0" smtClean="0">
                          <a:solidFill>
                            <a:srgbClr val="000000"/>
                          </a:solidFill>
                          <a:latin typeface="+mn-lt"/>
                        </a:rPr>
                        <a:t> manage</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84</a:t>
                      </a:r>
                    </a:p>
                  </a:txBody>
                  <a:tcPr marL="9525" marR="9525" marT="9525" marB="0" anchor="ctr">
                    <a:solidFill>
                      <a:srgbClr val="A79E7A"/>
                    </a:solidFill>
                  </a:tcPr>
                </a:tc>
                <a:tc>
                  <a:txBody>
                    <a:bodyPr/>
                    <a:lstStyle/>
                    <a:p>
                      <a:pPr algn="ctr" fontAlgn="b"/>
                      <a:r>
                        <a:rPr lang="en-US" sz="1000" b="0" i="0" u="none" strike="noStrike" dirty="0">
                          <a:latin typeface="Arial"/>
                        </a:rPr>
                        <a:t>90</a:t>
                      </a:r>
                    </a:p>
                  </a:txBody>
                  <a:tcPr marL="9525" marR="9525" marT="9525" marB="0" anchor="ctr">
                    <a:solidFill>
                      <a:srgbClr val="92D050"/>
                    </a:solidFill>
                  </a:tcPr>
                </a:tc>
                <a:tc>
                  <a:txBody>
                    <a:bodyPr/>
                    <a:lstStyle/>
                    <a:p>
                      <a:pPr algn="ctr" fontAlgn="b"/>
                      <a:r>
                        <a:rPr lang="en-US" sz="1000" b="0" i="0" u="none" strike="noStrike" dirty="0">
                          <a:latin typeface="Arial"/>
                        </a:rPr>
                        <a:t>83</a:t>
                      </a:r>
                    </a:p>
                  </a:txBody>
                  <a:tcPr marL="9525" marR="9525" marT="9525" marB="0" anchor="ctr"/>
                </a:tc>
                <a:tc>
                  <a:txBody>
                    <a:bodyPr/>
                    <a:lstStyle/>
                    <a:p>
                      <a:pPr algn="ctr" fontAlgn="b"/>
                      <a:r>
                        <a:rPr lang="en-US" sz="1000" b="0" i="0" u="none" strike="noStrike" dirty="0">
                          <a:latin typeface="Arial"/>
                        </a:rPr>
                        <a:t>94</a:t>
                      </a:r>
                    </a:p>
                  </a:txBody>
                  <a:tcPr marL="9525" marR="9525" marT="9525" marB="0" anchor="ctr">
                    <a:solidFill>
                      <a:srgbClr val="92D050"/>
                    </a:solidFill>
                  </a:tcPr>
                </a:tc>
                <a:tc>
                  <a:txBody>
                    <a:bodyPr/>
                    <a:lstStyle/>
                    <a:p>
                      <a:pPr algn="ctr" fontAlgn="b"/>
                      <a:r>
                        <a:rPr lang="en-US" sz="1000" b="0" i="0" u="none" strike="noStrike" dirty="0">
                          <a:latin typeface="Arial"/>
                        </a:rPr>
                        <a:t>89</a:t>
                      </a:r>
                    </a:p>
                  </a:txBody>
                  <a:tcPr marL="9525" marR="9525" marT="9525" marB="0" anchor="ctr">
                    <a:solidFill>
                      <a:srgbClr val="92D050"/>
                    </a:solidFill>
                  </a:tcP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84</a:t>
                      </a:r>
                    </a:p>
                  </a:txBody>
                  <a:tcPr marL="9525" marR="9525" marT="9525" marB="0" anchor="ctr">
                    <a:solidFill>
                      <a:srgbClr val="92D050"/>
                    </a:solidFill>
                  </a:tcPr>
                </a:tc>
                <a:tc>
                  <a:txBody>
                    <a:bodyPr/>
                    <a:lstStyle/>
                    <a:p>
                      <a:pPr algn="ctr" fontAlgn="b"/>
                      <a:r>
                        <a:rPr lang="en-US" sz="1000" b="0" i="0" u="none" strike="noStrike" dirty="0">
                          <a:latin typeface="Arial"/>
                        </a:rPr>
                        <a:t>83</a:t>
                      </a:r>
                    </a:p>
                  </a:txBody>
                  <a:tcPr marL="9525" marR="9525" marT="9525" marB="0" anchor="ctr">
                    <a:solidFill>
                      <a:srgbClr val="92D050"/>
                    </a:solidFill>
                  </a:tcPr>
                </a:tc>
                <a:tc>
                  <a:txBody>
                    <a:bodyPr/>
                    <a:lstStyle/>
                    <a:p>
                      <a:pPr algn="ctr" fontAlgn="b"/>
                      <a:r>
                        <a:rPr lang="en-US" sz="1000" b="0" i="0" u="none" strike="noStrike" dirty="0">
                          <a:latin typeface="Arial"/>
                        </a:rPr>
                        <a:t>92</a:t>
                      </a:r>
                    </a:p>
                  </a:txBody>
                  <a:tcPr marL="9525" marR="9525" marT="9525" marB="0" anchor="ctr">
                    <a:solidFill>
                      <a:srgbClr val="92D050"/>
                    </a:solidFill>
                  </a:tcPr>
                </a:tc>
                <a:tc>
                  <a:txBody>
                    <a:bodyPr/>
                    <a:lstStyle/>
                    <a:p>
                      <a:pPr algn="ctr" fontAlgn="b"/>
                      <a:r>
                        <a:rPr lang="en-US" sz="1000" b="0" i="0" u="none" strike="noStrike" dirty="0">
                          <a:latin typeface="Arial"/>
                        </a:rPr>
                        <a:t>78</a:t>
                      </a:r>
                    </a:p>
                  </a:txBody>
                  <a:tcPr marL="9525" marR="9525" marT="9525" marB="0" anchor="ctr">
                    <a:solidFill>
                      <a:srgbClr val="92D050"/>
                    </a:solidFill>
                  </a:tcPr>
                </a:tc>
                <a:tc>
                  <a:txBody>
                    <a:bodyPr/>
                    <a:lstStyle/>
                    <a:p>
                      <a:pPr algn="ctr" fontAlgn="b"/>
                      <a:r>
                        <a:rPr lang="en-US" sz="1000" b="0" i="0" u="none" strike="noStrike" dirty="0">
                          <a:latin typeface="Arial"/>
                        </a:rPr>
                        <a:t>80</a:t>
                      </a:r>
                    </a:p>
                  </a:txBody>
                  <a:tcPr marL="9525" marR="9525" marT="9525" marB="0" anchor="ctr">
                    <a:solidFill>
                      <a:srgbClr val="92D050"/>
                    </a:solidFill>
                  </a:tcPr>
                </a:tc>
                <a:tc>
                  <a:txBody>
                    <a:bodyPr/>
                    <a:lstStyle/>
                    <a:p>
                      <a:pPr algn="ctr" fontAlgn="b"/>
                      <a:r>
                        <a:rPr lang="en-US" sz="1000" b="0" i="0" u="none" strike="noStrike" dirty="0">
                          <a:latin typeface="Arial"/>
                        </a:rPr>
                        <a:t>88</a:t>
                      </a:r>
                    </a:p>
                  </a:txBody>
                  <a:tcPr marL="9525" marR="9525" marT="9525" marB="0" anchor="ctr">
                    <a:solidFill>
                      <a:srgbClr val="92D050"/>
                    </a:solidFill>
                  </a:tcPr>
                </a:tc>
                <a:tc>
                  <a:txBody>
                    <a:bodyPr/>
                    <a:lstStyle/>
                    <a:p>
                      <a:pPr algn="ctr" fontAlgn="b"/>
                      <a:r>
                        <a:rPr lang="en-US" sz="1000" b="0" i="0" u="none" strike="noStrike" dirty="0">
                          <a:latin typeface="Arial"/>
                        </a:rPr>
                        <a:t>82</a:t>
                      </a:r>
                    </a:p>
                  </a:txBody>
                  <a:tcPr marL="9525" marR="9525" marT="9525" marB="0" anchor="ctr">
                    <a:solidFill>
                      <a:srgbClr val="92D050"/>
                    </a:solidFill>
                  </a:tcPr>
                </a:tc>
                <a:tc>
                  <a:txBody>
                    <a:bodyPr/>
                    <a:lstStyle/>
                    <a:p>
                      <a:pPr algn="ctr" fontAlgn="b"/>
                      <a:r>
                        <a:rPr lang="en-US" sz="1000" b="0" i="0" u="none" strike="noStrike" dirty="0">
                          <a:latin typeface="Arial"/>
                        </a:rPr>
                        <a:t>86</a:t>
                      </a:r>
                    </a:p>
                  </a:txBody>
                  <a:tcPr marL="9525" marR="9525" marT="9525" marB="0" anchor="ctr">
                    <a:solidFill>
                      <a:srgbClr val="92D050"/>
                    </a:solidFill>
                  </a:tcPr>
                </a:tc>
                <a:tc>
                  <a:txBody>
                    <a:bodyPr/>
                    <a:lstStyle/>
                    <a:p>
                      <a:pPr algn="ctr" fontAlgn="b"/>
                      <a:r>
                        <a:rPr lang="en-US" sz="1000" b="0" i="0" u="none" strike="noStrike" dirty="0">
                          <a:latin typeface="Arial"/>
                        </a:rPr>
                        <a:t>84</a:t>
                      </a:r>
                    </a:p>
                  </a:txBody>
                  <a:tcPr marL="9525" marR="9525" marT="9525" marB="0" anchor="ctr">
                    <a:solidFill>
                      <a:srgbClr val="92D050"/>
                    </a:solidFill>
                  </a:tcPr>
                </a:tc>
                <a:tc>
                  <a:txBody>
                    <a:bodyPr/>
                    <a:lstStyle/>
                    <a:p>
                      <a:pPr algn="ctr" fontAlgn="b"/>
                      <a:r>
                        <a:rPr lang="en-US" sz="1000" b="0" i="0" u="none" strike="noStrike" dirty="0">
                          <a:latin typeface="Arial"/>
                        </a:rPr>
                        <a:t>92</a:t>
                      </a:r>
                    </a:p>
                  </a:txBody>
                  <a:tcPr marL="9525" marR="9525" marT="9525" marB="0" anchor="ctr">
                    <a:solidFill>
                      <a:srgbClr val="92D050"/>
                    </a:solidFill>
                  </a:tcPr>
                </a:tc>
                <a:tc>
                  <a:txBody>
                    <a:bodyPr/>
                    <a:lstStyle/>
                    <a:p>
                      <a:pPr algn="ctr" fontAlgn="b"/>
                      <a:r>
                        <a:rPr lang="en-US" sz="1000" b="0" i="0" u="none" strike="noStrike" dirty="0">
                          <a:latin typeface="Arial"/>
                        </a:rPr>
                        <a:t>81</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82</a:t>
                      </a:r>
                    </a:p>
                  </a:txBody>
                  <a:tcPr marL="9525" marR="9525" marT="9525" marB="0" anchor="ctr"/>
                </a:tc>
                <a:tc>
                  <a:txBody>
                    <a:bodyPr/>
                    <a:lstStyle/>
                    <a:p>
                      <a:pPr algn="ctr" fontAlgn="b"/>
                      <a:r>
                        <a:rPr lang="en-US" sz="1000" b="0" i="0" u="none" strike="noStrike" dirty="0">
                          <a:latin typeface="Arial"/>
                        </a:rPr>
                        <a:t>86</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90</a:t>
                      </a:r>
                    </a:p>
                  </a:txBody>
                  <a:tcPr marL="9525" marR="9525" marT="9525" marB="0" anchor="ctr">
                    <a:solidFill>
                      <a:srgbClr val="92D050"/>
                    </a:solidFill>
                  </a:tcPr>
                </a:tc>
                <a:tc>
                  <a:txBody>
                    <a:bodyPr/>
                    <a:lstStyle/>
                    <a:p>
                      <a:pPr algn="ctr" fontAlgn="b"/>
                      <a:r>
                        <a:rPr lang="en-US" sz="1000" b="0" i="0" u="none" strike="noStrike" dirty="0">
                          <a:latin typeface="Arial"/>
                        </a:rPr>
                        <a:t>90</a:t>
                      </a:r>
                    </a:p>
                  </a:txBody>
                  <a:tcPr marL="9525" marR="9525" marT="9525" marB="0" anchor="ctr"/>
                </a:tc>
              </a:tr>
              <a:tr h="515664">
                <a:tc>
                  <a:txBody>
                    <a:bodyPr/>
                    <a:lstStyle/>
                    <a:p>
                      <a:pPr algn="l" fontAlgn="b"/>
                      <a:r>
                        <a:rPr lang="en-US" sz="800" b="1" i="0" u="none" strike="noStrike" dirty="0" smtClean="0">
                          <a:solidFill>
                            <a:srgbClr val="000000"/>
                          </a:solidFill>
                          <a:latin typeface="+mn-lt"/>
                        </a:rPr>
                        <a:t>Increased</a:t>
                      </a:r>
                      <a:r>
                        <a:rPr lang="en-US" sz="800" b="1" i="0" u="none" strike="noStrike" baseline="0" dirty="0" smtClean="0">
                          <a:solidFill>
                            <a:srgbClr val="000000"/>
                          </a:solidFill>
                          <a:latin typeface="+mn-lt"/>
                        </a:rPr>
                        <a:t> cost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78</a:t>
                      </a:r>
                    </a:p>
                  </a:txBody>
                  <a:tcPr marL="9525" marR="9525" marT="9525" marB="0" anchor="ctr">
                    <a:solidFill>
                      <a:srgbClr val="A79E7A"/>
                    </a:solidFill>
                  </a:tcPr>
                </a:tc>
                <a:tc>
                  <a:txBody>
                    <a:bodyPr/>
                    <a:lstStyle/>
                    <a:p>
                      <a:pPr algn="ctr" fontAlgn="b"/>
                      <a:r>
                        <a:rPr lang="en-US" sz="1000" b="0" i="0" u="none" strike="noStrike" dirty="0">
                          <a:latin typeface="Arial"/>
                        </a:rPr>
                        <a:t>86</a:t>
                      </a:r>
                    </a:p>
                  </a:txBody>
                  <a:tcPr marL="9525" marR="9525" marT="9525" marB="0" anchor="ctr"/>
                </a:tc>
                <a:tc>
                  <a:txBody>
                    <a:bodyPr/>
                    <a:lstStyle/>
                    <a:p>
                      <a:pPr algn="ctr" fontAlgn="b"/>
                      <a:r>
                        <a:rPr lang="en-US" sz="1000" b="0" i="0" u="none" strike="noStrike" dirty="0">
                          <a:latin typeface="Arial"/>
                        </a:rPr>
                        <a:t>72</a:t>
                      </a:r>
                    </a:p>
                  </a:txBody>
                  <a:tcPr marL="9525" marR="9525" marT="9525" marB="0" anchor="ctr"/>
                </a:tc>
                <a:tc>
                  <a:txBody>
                    <a:bodyPr/>
                    <a:lstStyle/>
                    <a:p>
                      <a:pPr algn="ctr" fontAlgn="b"/>
                      <a:r>
                        <a:rPr lang="en-US" sz="1000" b="0" i="0" u="none" strike="noStrike" dirty="0">
                          <a:latin typeface="Arial"/>
                        </a:rPr>
                        <a:t>92</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86</a:t>
                      </a:r>
                    </a:p>
                  </a:txBody>
                  <a:tcPr marL="9525" marR="9525" marT="9525" marB="0" anchor="ctr">
                    <a:solidFill>
                      <a:srgbClr val="92D050"/>
                    </a:solidFill>
                  </a:tcP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75</a:t>
                      </a:r>
                    </a:p>
                  </a:txBody>
                  <a:tcPr marL="9525" marR="9525" marT="9525" marB="0" anchor="ctr"/>
                </a:tc>
                <a:tc>
                  <a:txBody>
                    <a:bodyPr/>
                    <a:lstStyle/>
                    <a:p>
                      <a:pPr algn="ctr" fontAlgn="b"/>
                      <a:r>
                        <a:rPr lang="en-US" sz="1000" b="0" i="0" u="none" strike="noStrike" dirty="0">
                          <a:latin typeface="Arial"/>
                        </a:rPr>
                        <a:t>66</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86</a:t>
                      </a:r>
                    </a:p>
                  </a:txBody>
                  <a:tcPr marL="9525" marR="9525" marT="9525" marB="0" anchor="ctr">
                    <a:solidFill>
                      <a:srgbClr val="92D050"/>
                    </a:solidFill>
                  </a:tcPr>
                </a:tc>
                <a:tc>
                  <a:txBody>
                    <a:bodyPr/>
                    <a:lstStyle/>
                    <a:p>
                      <a:pPr algn="ctr" fontAlgn="b"/>
                      <a:r>
                        <a:rPr lang="en-US" sz="1000" b="0" i="0" u="none" strike="noStrike" dirty="0">
                          <a:latin typeface="Arial"/>
                        </a:rPr>
                        <a:t>93</a:t>
                      </a:r>
                    </a:p>
                  </a:txBody>
                  <a:tcPr marL="9525" marR="9525" marT="9525" marB="0" anchor="ctr">
                    <a:solidFill>
                      <a:srgbClr val="92D050"/>
                    </a:solidFill>
                  </a:tcPr>
                </a:tc>
                <a:tc>
                  <a:txBody>
                    <a:bodyPr/>
                    <a:lstStyle/>
                    <a:p>
                      <a:pPr algn="ctr" fontAlgn="b"/>
                      <a:r>
                        <a:rPr lang="en-US" sz="1000" b="0" i="0" u="none" strike="noStrike" dirty="0">
                          <a:latin typeface="Arial"/>
                        </a:rPr>
                        <a:t>86</a:t>
                      </a:r>
                    </a:p>
                  </a:txBody>
                  <a:tcPr marL="9525" marR="9525" marT="9525" marB="0" anchor="ctr">
                    <a:solidFill>
                      <a:srgbClr val="92D050"/>
                    </a:solidFill>
                  </a:tcPr>
                </a:tc>
                <a:tc>
                  <a:txBody>
                    <a:bodyPr/>
                    <a:lstStyle/>
                    <a:p>
                      <a:pPr algn="ctr" fontAlgn="b"/>
                      <a:r>
                        <a:rPr lang="en-US" sz="1000" b="0" i="0" u="none" strike="noStrike" dirty="0">
                          <a:latin typeface="Arial"/>
                        </a:rPr>
                        <a:t>90</a:t>
                      </a:r>
                    </a:p>
                  </a:txBody>
                  <a:tcPr marL="9525" marR="9525" marT="9525" marB="0" anchor="ctr">
                    <a:solidFill>
                      <a:srgbClr val="92D050"/>
                    </a:solidFill>
                  </a:tcPr>
                </a:tc>
                <a:tc>
                  <a:txBody>
                    <a:bodyPr/>
                    <a:lstStyle/>
                    <a:p>
                      <a:pPr algn="ctr" fontAlgn="b"/>
                      <a:r>
                        <a:rPr lang="en-US" sz="1000" b="0" i="0" u="none" strike="noStrike" dirty="0">
                          <a:latin typeface="Arial"/>
                        </a:rPr>
                        <a:t>84</a:t>
                      </a:r>
                    </a:p>
                  </a:txBody>
                  <a:tcPr marL="9525" marR="9525" marT="9525" marB="0" anchor="ctr">
                    <a:solidFill>
                      <a:srgbClr val="92D050"/>
                    </a:solidFill>
                  </a:tcP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92</a:t>
                      </a:r>
                    </a:p>
                  </a:txBody>
                  <a:tcPr marL="9525" marR="9525" marT="9525" marB="0" anchor="ctr">
                    <a:solidFill>
                      <a:srgbClr val="92D050"/>
                    </a:solidFill>
                  </a:tcPr>
                </a:tc>
              </a:tr>
              <a:tr h="401571">
                <a:tc>
                  <a:txBody>
                    <a:bodyPr/>
                    <a:lstStyle/>
                    <a:p>
                      <a:pPr algn="l" fontAlgn="b"/>
                      <a:r>
                        <a:rPr lang="en-US" sz="800" b="1" i="0" u="none" strike="noStrike" dirty="0" smtClean="0">
                          <a:solidFill>
                            <a:srgbClr val="000000"/>
                          </a:solidFill>
                          <a:latin typeface="+mn-lt"/>
                        </a:rPr>
                        <a:t>Need new</a:t>
                      </a:r>
                      <a:r>
                        <a:rPr lang="en-US" sz="800" b="1" i="0" u="none" strike="noStrike" baseline="0" dirty="0" smtClean="0">
                          <a:solidFill>
                            <a:srgbClr val="000000"/>
                          </a:solidFill>
                          <a:latin typeface="+mn-lt"/>
                        </a:rPr>
                        <a:t> skills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77</a:t>
                      </a:r>
                    </a:p>
                  </a:txBody>
                  <a:tcPr marL="9525" marR="9525" marT="9525" marB="0" anchor="ctr">
                    <a:solidFill>
                      <a:srgbClr val="A79E7A"/>
                    </a:solidFill>
                  </a:tcPr>
                </a:tc>
                <a:tc>
                  <a:txBody>
                    <a:bodyPr/>
                    <a:lstStyle/>
                    <a:p>
                      <a:pPr algn="ctr" fontAlgn="b"/>
                      <a:r>
                        <a:rPr lang="en-US" sz="1000" b="0" i="0" u="none" strike="noStrike" dirty="0">
                          <a:latin typeface="Arial"/>
                        </a:rPr>
                        <a:t>75</a:t>
                      </a:r>
                    </a:p>
                  </a:txBody>
                  <a:tcPr marL="9525" marR="9525" marT="9525" marB="0" anchor="ctr"/>
                </a:tc>
                <a:tc>
                  <a:txBody>
                    <a:bodyPr/>
                    <a:lstStyle/>
                    <a:p>
                      <a:pPr algn="ctr" fontAlgn="b"/>
                      <a:r>
                        <a:rPr lang="en-US" sz="1000" b="0" i="0" u="none" strike="noStrike" dirty="0">
                          <a:latin typeface="Arial"/>
                        </a:rPr>
                        <a:t>92</a:t>
                      </a:r>
                    </a:p>
                  </a:txBody>
                  <a:tcPr marL="9525" marR="9525" marT="9525" marB="0" anchor="ctr">
                    <a:solidFill>
                      <a:srgbClr val="92D050"/>
                    </a:solidFill>
                  </a:tcPr>
                </a:tc>
                <a:tc>
                  <a:txBody>
                    <a:bodyPr/>
                    <a:lstStyle/>
                    <a:p>
                      <a:pPr algn="ctr" fontAlgn="b"/>
                      <a:r>
                        <a:rPr lang="en-US" sz="1000" b="0" i="0" u="none" strike="noStrike" dirty="0">
                          <a:latin typeface="Arial"/>
                        </a:rPr>
                        <a:t>77</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82</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c>
                  <a:txBody>
                    <a:bodyPr/>
                    <a:lstStyle/>
                    <a:p>
                      <a:pPr algn="ctr" fontAlgn="b"/>
                      <a:r>
                        <a:rPr lang="en-US" sz="1000" b="0" i="0" u="none" strike="noStrike" dirty="0">
                          <a:latin typeface="Arial"/>
                        </a:rPr>
                        <a:t>66</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92</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c>
                  <a:txBody>
                    <a:bodyPr/>
                    <a:lstStyle/>
                    <a:p>
                      <a:pPr algn="ctr" fontAlgn="b"/>
                      <a:r>
                        <a:rPr lang="en-US" sz="1000" b="0" i="0" u="none" strike="noStrike" dirty="0">
                          <a:latin typeface="Arial"/>
                        </a:rPr>
                        <a:t>90</a:t>
                      </a:r>
                    </a:p>
                  </a:txBody>
                  <a:tcPr marL="9525" marR="9525" marT="9525" marB="0" anchor="ctr">
                    <a:solidFill>
                      <a:srgbClr val="92D050"/>
                    </a:solidFill>
                  </a:tcP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82</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r>
              <a:tr h="387460">
                <a:tc>
                  <a:txBody>
                    <a:bodyPr/>
                    <a:lstStyle/>
                    <a:p>
                      <a:pPr algn="l" fontAlgn="b"/>
                      <a:r>
                        <a:rPr lang="en-US" sz="800" b="1" i="0" u="none" strike="noStrike" dirty="0" smtClean="0">
                          <a:solidFill>
                            <a:srgbClr val="000000"/>
                          </a:solidFill>
                          <a:latin typeface="+mn-lt"/>
                        </a:rPr>
                        <a:t>More</a:t>
                      </a:r>
                      <a:r>
                        <a:rPr lang="en-US" sz="800" b="1" i="0" u="none" strike="noStrike" baseline="0" dirty="0" smtClean="0">
                          <a:solidFill>
                            <a:srgbClr val="000000"/>
                          </a:solidFill>
                          <a:latin typeface="+mn-lt"/>
                        </a:rPr>
                        <a:t> difficult to implement change</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58</a:t>
                      </a:r>
                    </a:p>
                  </a:txBody>
                  <a:tcPr marL="9525" marR="9525" marT="9525" marB="0" anchor="ctr">
                    <a:solidFill>
                      <a:srgbClr val="A79E7A"/>
                    </a:solidFill>
                  </a:tcP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71</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51</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34</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67</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61</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r>
              <a:tr h="387460">
                <a:tc>
                  <a:txBody>
                    <a:bodyPr/>
                    <a:lstStyle/>
                    <a:p>
                      <a:pPr algn="l" fontAlgn="b"/>
                      <a:r>
                        <a:rPr lang="en-US" sz="800" b="1" i="0" u="none" strike="noStrike" dirty="0" smtClean="0">
                          <a:solidFill>
                            <a:srgbClr val="000000"/>
                          </a:solidFill>
                          <a:latin typeface="+mn-lt"/>
                        </a:rPr>
                        <a:t>More difficult to compete</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67</a:t>
                      </a:r>
                    </a:p>
                  </a:txBody>
                  <a:tcPr marL="9525" marR="9525" marT="9525" marB="0" anchor="ctr">
                    <a:solidFill>
                      <a:srgbClr val="A79E7A"/>
                    </a:solidFill>
                  </a:tcP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86</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69</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solidFill>
                      <a:srgbClr val="92D050"/>
                    </a:solidFill>
                  </a:tcP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c>
                  <a:txBody>
                    <a:bodyPr/>
                    <a:lstStyle/>
                    <a:p>
                      <a:pPr algn="ctr" fontAlgn="b"/>
                      <a:r>
                        <a:rPr lang="en-US" sz="1000" b="0" i="0" u="none" strike="noStrike" dirty="0">
                          <a:latin typeface="Arial"/>
                        </a:rPr>
                        <a:t>34</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c>
                  <a:txBody>
                    <a:bodyPr/>
                    <a:lstStyle/>
                    <a:p>
                      <a:pPr algn="ctr" fontAlgn="b"/>
                      <a:r>
                        <a:rPr lang="en-US" sz="1000" b="0" i="0" u="none" strike="noStrike" dirty="0">
                          <a:latin typeface="Arial"/>
                        </a:rPr>
                        <a:t>79</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r>
              <a:tr h="387460">
                <a:tc>
                  <a:txBody>
                    <a:bodyPr/>
                    <a:lstStyle/>
                    <a:p>
                      <a:pPr algn="l" fontAlgn="b"/>
                      <a:r>
                        <a:rPr lang="en-US" sz="800" b="1" i="0" u="none" strike="noStrike" dirty="0" smtClean="0">
                          <a:solidFill>
                            <a:srgbClr val="000000"/>
                          </a:solidFill>
                          <a:latin typeface="+mn-lt"/>
                        </a:rPr>
                        <a:t>More</a:t>
                      </a:r>
                      <a:r>
                        <a:rPr lang="en-US" sz="800" b="1" i="0" u="none" strike="noStrike" baseline="0" dirty="0" smtClean="0">
                          <a:solidFill>
                            <a:srgbClr val="000000"/>
                          </a:solidFill>
                          <a:latin typeface="+mn-lt"/>
                        </a:rPr>
                        <a:t> difficult to make management decisions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58</a:t>
                      </a:r>
                    </a:p>
                  </a:txBody>
                  <a:tcPr marL="9525" marR="9525" marT="9525" marB="0" anchor="ctr">
                    <a:solidFill>
                      <a:srgbClr val="A79E7A"/>
                    </a:solidFill>
                  </a:tcP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61</a:t>
                      </a:r>
                    </a:p>
                  </a:txBody>
                  <a:tcPr marL="9525" marR="9525" marT="9525" marB="0" anchor="ctr"/>
                </a:tc>
                <a:tc>
                  <a:txBody>
                    <a:bodyPr/>
                    <a:lstStyle/>
                    <a:p>
                      <a:pPr algn="ctr" fontAlgn="b"/>
                      <a:r>
                        <a:rPr lang="en-US" sz="1000" b="0" i="0" u="none" strike="noStrike" dirty="0">
                          <a:latin typeface="Arial"/>
                        </a:rPr>
                        <a:t>24</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66</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77</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r>
              <a:tr h="387460">
                <a:tc>
                  <a:txBody>
                    <a:bodyPr/>
                    <a:lstStyle/>
                    <a:p>
                      <a:pPr algn="l" fontAlgn="b"/>
                      <a:r>
                        <a:rPr lang="en-US" sz="800" b="1" i="0" u="none" strike="noStrike" dirty="0" smtClean="0">
                          <a:solidFill>
                            <a:srgbClr val="000000"/>
                          </a:solidFill>
                          <a:latin typeface="+mn-lt"/>
                        </a:rPr>
                        <a:t>Deals</a:t>
                      </a:r>
                      <a:r>
                        <a:rPr lang="en-US" sz="800" b="1" i="0" u="none" strike="noStrike" baseline="0" dirty="0" smtClean="0">
                          <a:solidFill>
                            <a:srgbClr val="000000"/>
                          </a:solidFill>
                          <a:latin typeface="+mn-lt"/>
                        </a:rPr>
                        <a:t> and transactions take more time</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58</a:t>
                      </a:r>
                    </a:p>
                  </a:txBody>
                  <a:tcPr marL="9525" marR="9525" marT="9525" marB="0" anchor="ctr">
                    <a:solidFill>
                      <a:srgbClr val="A79E7A"/>
                    </a:solidFill>
                  </a:tcP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20</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34</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r>
            </a:tbl>
          </a:graphicData>
        </a:graphic>
      </p:graphicFrame>
      <p:sp>
        <p:nvSpPr>
          <p:cNvPr id="11" name="Rectangle 3"/>
          <p:cNvSpPr txBox="1">
            <a:spLocks noChangeArrowheads="1"/>
          </p:cNvSpPr>
          <p:nvPr/>
        </p:nvSpPr>
        <p:spPr bwMode="auto">
          <a:xfrm>
            <a:off x="251520" y="11663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GB" b="1" kern="0" dirty="0" smtClean="0">
                <a:solidFill>
                  <a:schemeClr val="bg1"/>
                </a:solidFill>
                <a:latin typeface="+mj-lt"/>
                <a:ea typeface="+mj-ea"/>
                <a:cs typeface="+mj-cs"/>
              </a:rPr>
              <a:t>More risks to manage top challenge in majority of countries</a:t>
            </a:r>
          </a:p>
          <a:p>
            <a:pPr marL="0" marR="0" lvl="0" indent="0" algn="l" defTabSz="914400" rtl="0" eaLnBrk="1" fontAlgn="base" latinLnBrk="0" hangingPunct="1">
              <a:spcBef>
                <a:spcPct val="0"/>
              </a:spcBef>
              <a:spcAft>
                <a:spcPct val="0"/>
              </a:spcAft>
              <a:buClrTx/>
              <a:buSzTx/>
              <a:buFontTx/>
              <a:buNone/>
              <a:tabLst/>
              <a:defRPr/>
            </a:pPr>
            <a:r>
              <a:rPr lang="en-GB" b="1" kern="0" dirty="0" smtClean="0">
                <a:solidFill>
                  <a:schemeClr val="bg1"/>
                </a:solidFill>
                <a:latin typeface="+mj-lt"/>
                <a:ea typeface="+mj-ea"/>
                <a:cs typeface="+mj-cs"/>
              </a:rPr>
              <a:t>This is followed by increased costs</a:t>
            </a:r>
            <a:endParaRPr lang="en-GB" b="1" kern="0" noProof="0" dirty="0" smtClean="0">
              <a:solidFill>
                <a:schemeClr val="bg1"/>
              </a:solidFill>
              <a:latin typeface="+mj-lt"/>
              <a:ea typeface="+mj-ea"/>
              <a:cs typeface="+mj-cs"/>
            </a:endParaRPr>
          </a:p>
          <a:p>
            <a:pPr marL="0" marR="0" lvl="0" indent="0" algn="l" defTabSz="914400" rtl="0" eaLnBrk="1" fontAlgn="base" latinLnBrk="0" hangingPunct="1">
              <a:spcBef>
                <a:spcPct val="0"/>
              </a:spcBef>
              <a:spcAft>
                <a:spcPct val="0"/>
              </a:spcAft>
              <a:buClrTx/>
              <a:buSzTx/>
              <a:buFontTx/>
              <a:buNone/>
              <a:tabLst/>
              <a:defRPr/>
            </a:pPr>
            <a:endParaRPr lang="en-GB" b="1" kern="0" noProof="0" dirty="0" smtClean="0">
              <a:solidFill>
                <a:schemeClr val="bg1"/>
              </a:solidFill>
              <a:latin typeface="+mj-lt"/>
              <a:ea typeface="+mj-ea"/>
              <a:cs typeface="+mj-cs"/>
            </a:endParaRPr>
          </a:p>
        </p:txBody>
      </p:sp>
      <p:sp>
        <p:nvSpPr>
          <p:cNvPr id="8" name="Footer Placeholder 2"/>
          <p:cNvSpPr>
            <a:spLocks noGrp="1"/>
          </p:cNvSpPr>
          <p:nvPr>
            <p:ph type="ftr" sz="quarter" idx="11"/>
          </p:nvPr>
        </p:nvSpPr>
        <p:spPr>
          <a:xfrm>
            <a:off x="2149475" y="6386513"/>
            <a:ext cx="5662613" cy="279400"/>
          </a:xfrm>
        </p:spPr>
        <p:txBody>
          <a:bodyPr/>
          <a:lstStyle/>
          <a:p>
            <a:r>
              <a:rPr lang="en-US" dirty="0" smtClean="0"/>
              <a:t>Q12. What are the challenges that complexity creates for your</a:t>
            </a:r>
          </a:p>
          <a:p>
            <a:r>
              <a:rPr lang="en-US" dirty="0" smtClean="0"/>
              <a:t>company? BASE: 1400 Respondents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8" name="Slide Number Placeholder 3"/>
          <p:cNvSpPr>
            <a:spLocks noGrp="1"/>
          </p:cNvSpPr>
          <p:nvPr>
            <p:ph type="sldNum" sz="quarter" idx="12"/>
          </p:nvPr>
        </p:nvSpPr>
        <p:spPr/>
        <p:txBody>
          <a:bodyPr/>
          <a:lstStyle/>
          <a:p>
            <a:fld id="{5CE6EA9D-60AB-42FE-A450-F74AE46E7A8B}" type="slidenum">
              <a:rPr lang="en-US"/>
              <a:pPr/>
              <a:t>22</a:t>
            </a:fld>
            <a:endParaRPr lang="en-US" dirty="0"/>
          </a:p>
        </p:txBody>
      </p:sp>
      <p:sp>
        <p:nvSpPr>
          <p:cNvPr id="77828" name="Title 1"/>
          <p:cNvSpPr>
            <a:spLocks noGrp="1"/>
          </p:cNvSpPr>
          <p:nvPr>
            <p:ph type="title" idx="4294967295"/>
          </p:nvPr>
        </p:nvSpPr>
        <p:spPr/>
        <p:txBody>
          <a:bodyPr/>
          <a:lstStyle/>
          <a:p>
            <a:r>
              <a:rPr lang="en-US" dirty="0" smtClean="0"/>
              <a:t>Opportunities created by complexity</a:t>
            </a:r>
            <a:endParaRPr lang="en-US" dirty="0"/>
          </a:p>
        </p:txBody>
      </p:sp>
      <p:graphicFrame>
        <p:nvGraphicFramePr>
          <p:cNvPr id="9" name="Diagram 8"/>
          <p:cNvGraphicFramePr/>
          <p:nvPr/>
        </p:nvGraphicFramePr>
        <p:xfrm>
          <a:off x="500034" y="1071546"/>
          <a:ext cx="8072494" cy="5214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23</a:t>
            </a:fld>
            <a:endParaRPr lang="en-US" dirty="0"/>
          </a:p>
        </p:txBody>
      </p:sp>
      <p:sp>
        <p:nvSpPr>
          <p:cNvPr id="521" name="Rectangle 3"/>
          <p:cNvSpPr txBox="1">
            <a:spLocks noChangeArrowheads="1"/>
          </p:cNvSpPr>
          <p:nvPr/>
        </p:nvSpPr>
        <p:spPr bwMode="auto">
          <a:xfrm>
            <a:off x="142844" y="14285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3200"/>
              </a:lnSpc>
              <a:spcBef>
                <a:spcPct val="0"/>
              </a:spcBef>
              <a:spcAft>
                <a:spcPct val="0"/>
              </a:spcAft>
              <a:buClrTx/>
              <a:buSzTx/>
              <a:buFontTx/>
              <a:buNone/>
              <a:tabLst/>
              <a:defRPr/>
            </a:pPr>
            <a:r>
              <a:rPr lang="en-GB" b="1" kern="0" dirty="0" smtClean="0">
                <a:solidFill>
                  <a:schemeClr val="bg1"/>
                </a:solidFill>
                <a:latin typeface="+mj-lt"/>
                <a:ea typeface="+mj-ea"/>
                <a:cs typeface="+mj-cs"/>
              </a:rPr>
              <a:t>Opportunities</a:t>
            </a:r>
            <a:r>
              <a:rPr lang="en-GB" b="1" kern="0" noProof="0" dirty="0" smtClean="0">
                <a:solidFill>
                  <a:schemeClr val="bg1"/>
                </a:solidFill>
                <a:latin typeface="+mj-lt"/>
                <a:ea typeface="+mj-ea"/>
                <a:cs typeface="+mj-cs"/>
              </a:rPr>
              <a:t> from complexity by </a:t>
            </a:r>
            <a:r>
              <a:rPr lang="en-GB" b="1" kern="0" dirty="0" smtClean="0">
                <a:solidFill>
                  <a:schemeClr val="bg1"/>
                </a:solidFill>
                <a:latin typeface="+mj-lt"/>
                <a:ea typeface="+mj-ea"/>
                <a:cs typeface="+mj-cs"/>
              </a:rPr>
              <a:t>country</a:t>
            </a: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graphicFrame>
        <p:nvGraphicFramePr>
          <p:cNvPr id="8" name="Table 7"/>
          <p:cNvGraphicFramePr>
            <a:graphicFrameLocks noGrp="1"/>
          </p:cNvGraphicFramePr>
          <p:nvPr/>
        </p:nvGraphicFramePr>
        <p:xfrm>
          <a:off x="533451" y="1268760"/>
          <a:ext cx="8077099" cy="3757108"/>
        </p:xfrm>
        <a:graphic>
          <a:graphicData uri="http://schemas.openxmlformats.org/drawingml/2006/table">
            <a:tbl>
              <a:tblPr firstRow="1" bandRow="1">
                <a:tableStyleId>{5C22544A-7EE6-4342-B048-85BDC9FD1C3A}</a:tableStyleId>
              </a:tblPr>
              <a:tblGrid>
                <a:gridCol w="1497480"/>
                <a:gridCol w="281134"/>
                <a:gridCol w="281134"/>
                <a:gridCol w="270920"/>
                <a:gridCol w="281134"/>
                <a:gridCol w="270920"/>
                <a:gridCol w="281134"/>
                <a:gridCol w="270920"/>
                <a:gridCol w="270920"/>
                <a:gridCol w="281134"/>
                <a:gridCol w="270920"/>
                <a:gridCol w="270920"/>
                <a:gridCol w="270920"/>
                <a:gridCol w="270920"/>
                <a:gridCol w="270920"/>
                <a:gridCol w="270920"/>
                <a:gridCol w="283823"/>
                <a:gridCol w="402401"/>
                <a:gridCol w="281682"/>
                <a:gridCol w="270920"/>
                <a:gridCol w="259207"/>
                <a:gridCol w="293395"/>
                <a:gridCol w="402401"/>
                <a:gridCol w="270920"/>
              </a:tblGrid>
              <a:tr h="1119496">
                <a:tc>
                  <a:txBody>
                    <a:bodyPr/>
                    <a:lstStyle/>
                    <a:p>
                      <a:r>
                        <a:rPr lang="en-GB" sz="1000" b="1" dirty="0" smtClean="0"/>
                        <a:t>COUNTRY (%)</a:t>
                      </a:r>
                      <a:endParaRPr lang="en-GB" sz="1000" b="1" dirty="0"/>
                    </a:p>
                  </a:txBody>
                  <a:tcPr/>
                </a:tc>
                <a:tc>
                  <a:txBody>
                    <a:bodyPr/>
                    <a:lstStyle/>
                    <a:p>
                      <a:pPr algn="ctr"/>
                      <a:r>
                        <a:rPr lang="en-GB" sz="900" b="0" dirty="0" smtClean="0"/>
                        <a:t>Overall</a:t>
                      </a:r>
                      <a:endParaRPr lang="en-GB" sz="900" b="0" dirty="0"/>
                    </a:p>
                  </a:txBody>
                  <a:tcPr vert="vert">
                    <a:solidFill>
                      <a:srgbClr val="A79E7A"/>
                    </a:solidFill>
                  </a:tcPr>
                </a:tc>
                <a:tc>
                  <a:txBody>
                    <a:bodyPr/>
                    <a:lstStyle/>
                    <a:p>
                      <a:pPr algn="ctr"/>
                      <a:r>
                        <a:rPr lang="en-GB" sz="900" b="0" dirty="0" smtClean="0"/>
                        <a:t>USA</a:t>
                      </a:r>
                      <a:endParaRPr lang="en-GB" sz="900" b="0" dirty="0"/>
                    </a:p>
                  </a:txBody>
                  <a:tcPr vert="vert"/>
                </a:tc>
                <a:tc>
                  <a:txBody>
                    <a:bodyPr/>
                    <a:lstStyle/>
                    <a:p>
                      <a:pPr algn="ctr"/>
                      <a:r>
                        <a:rPr lang="en-GB" sz="900" b="0" dirty="0" smtClean="0"/>
                        <a:t>Brazil</a:t>
                      </a:r>
                      <a:endParaRPr lang="en-GB" sz="900" b="0" dirty="0"/>
                    </a:p>
                  </a:txBody>
                  <a:tcPr vert="vert"/>
                </a:tc>
                <a:tc>
                  <a:txBody>
                    <a:bodyPr/>
                    <a:lstStyle/>
                    <a:p>
                      <a:pPr algn="ctr"/>
                      <a:r>
                        <a:rPr lang="en-GB" sz="900" b="0" dirty="0" smtClean="0"/>
                        <a:t>Canada</a:t>
                      </a:r>
                      <a:endParaRPr lang="en-GB" sz="900" b="0" dirty="0"/>
                    </a:p>
                  </a:txBody>
                  <a:tcPr vert="vert"/>
                </a:tc>
                <a:tc>
                  <a:txBody>
                    <a:bodyPr/>
                    <a:lstStyle/>
                    <a:p>
                      <a:pPr algn="ctr"/>
                      <a:r>
                        <a:rPr lang="en-GB" sz="900" b="0" dirty="0" smtClean="0"/>
                        <a:t>Mexico</a:t>
                      </a:r>
                      <a:endParaRPr lang="en-GB" sz="900" b="0" dirty="0"/>
                    </a:p>
                  </a:txBody>
                  <a:tcPr vert="vert"/>
                </a:tc>
                <a:tc>
                  <a:txBody>
                    <a:bodyPr/>
                    <a:lstStyle/>
                    <a:p>
                      <a:pPr algn="ctr"/>
                      <a:r>
                        <a:rPr lang="en-GB" sz="900" b="0" dirty="0" smtClean="0"/>
                        <a:t>UK</a:t>
                      </a:r>
                      <a:endParaRPr lang="en-GB" sz="900" b="0" dirty="0"/>
                    </a:p>
                  </a:txBody>
                  <a:tcPr vert="vert"/>
                </a:tc>
                <a:tc>
                  <a:txBody>
                    <a:bodyPr/>
                    <a:lstStyle/>
                    <a:p>
                      <a:pPr algn="ctr"/>
                      <a:r>
                        <a:rPr lang="en-GB" sz="900" b="0" dirty="0" smtClean="0"/>
                        <a:t>Denmark</a:t>
                      </a:r>
                      <a:endParaRPr lang="en-GB" sz="900" b="0" dirty="0"/>
                    </a:p>
                  </a:txBody>
                  <a:tcPr vert="vert"/>
                </a:tc>
                <a:tc>
                  <a:txBody>
                    <a:bodyPr/>
                    <a:lstStyle/>
                    <a:p>
                      <a:pPr algn="ctr"/>
                      <a:r>
                        <a:rPr lang="en-GB" sz="900" b="0" dirty="0" smtClean="0"/>
                        <a:t>France</a:t>
                      </a:r>
                      <a:endParaRPr lang="en-GB" sz="900" b="0" dirty="0"/>
                    </a:p>
                  </a:txBody>
                  <a:tcPr vert="vert"/>
                </a:tc>
                <a:tc>
                  <a:txBody>
                    <a:bodyPr/>
                    <a:lstStyle/>
                    <a:p>
                      <a:pPr algn="ctr"/>
                      <a:r>
                        <a:rPr lang="en-GB" sz="900" b="0" dirty="0" smtClean="0"/>
                        <a:t>Germany</a:t>
                      </a:r>
                      <a:endParaRPr lang="en-GB" sz="900" b="0" dirty="0"/>
                    </a:p>
                  </a:txBody>
                  <a:tcPr vert="vert"/>
                </a:tc>
                <a:tc>
                  <a:txBody>
                    <a:bodyPr/>
                    <a:lstStyle/>
                    <a:p>
                      <a:pPr algn="ctr"/>
                      <a:r>
                        <a:rPr lang="en-GB" sz="900" b="0" dirty="0" smtClean="0"/>
                        <a:t>Ireland</a:t>
                      </a:r>
                      <a:endParaRPr lang="en-GB" sz="900" b="0" dirty="0"/>
                    </a:p>
                  </a:txBody>
                  <a:tcPr vert="vert"/>
                </a:tc>
                <a:tc>
                  <a:txBody>
                    <a:bodyPr/>
                    <a:lstStyle/>
                    <a:p>
                      <a:pPr algn="ctr"/>
                      <a:r>
                        <a:rPr lang="en-GB" sz="900" b="0" dirty="0" smtClean="0"/>
                        <a:t>Italy</a:t>
                      </a:r>
                      <a:endParaRPr lang="en-GB" sz="900" b="0" dirty="0"/>
                    </a:p>
                  </a:txBody>
                  <a:tcPr vert="vert"/>
                </a:tc>
                <a:tc>
                  <a:txBody>
                    <a:bodyPr/>
                    <a:lstStyle/>
                    <a:p>
                      <a:pPr algn="ctr"/>
                      <a:r>
                        <a:rPr lang="en-GB" sz="900" b="0" dirty="0" smtClean="0"/>
                        <a:t>Netherlands</a:t>
                      </a:r>
                      <a:endParaRPr lang="en-GB" sz="900" b="0" dirty="0"/>
                    </a:p>
                  </a:txBody>
                  <a:tcPr vert="vert"/>
                </a:tc>
                <a:tc>
                  <a:txBody>
                    <a:bodyPr/>
                    <a:lstStyle/>
                    <a:p>
                      <a:pPr algn="ctr"/>
                      <a:r>
                        <a:rPr lang="en-GB" sz="900" b="0" dirty="0" smtClean="0"/>
                        <a:t>Spain</a:t>
                      </a:r>
                      <a:endParaRPr lang="en-GB" sz="900" b="0" dirty="0"/>
                    </a:p>
                  </a:txBody>
                  <a:tcPr vert="vert"/>
                </a:tc>
                <a:tc>
                  <a:txBody>
                    <a:bodyPr/>
                    <a:lstStyle/>
                    <a:p>
                      <a:pPr algn="ctr"/>
                      <a:r>
                        <a:rPr lang="en-GB" sz="900" b="0" dirty="0" smtClean="0"/>
                        <a:t>Sweden</a:t>
                      </a:r>
                      <a:endParaRPr lang="en-GB" sz="900" b="0" dirty="0"/>
                    </a:p>
                  </a:txBody>
                  <a:tcPr vert="vert"/>
                </a:tc>
                <a:tc>
                  <a:txBody>
                    <a:bodyPr/>
                    <a:lstStyle/>
                    <a:p>
                      <a:pPr algn="ctr"/>
                      <a:r>
                        <a:rPr lang="en-GB" sz="900" b="0" dirty="0" smtClean="0"/>
                        <a:t>Switzerland</a:t>
                      </a:r>
                      <a:endParaRPr lang="en-GB" sz="900" b="0" dirty="0"/>
                    </a:p>
                  </a:txBody>
                  <a:tcPr vert="vert"/>
                </a:tc>
                <a:tc>
                  <a:txBody>
                    <a:bodyPr/>
                    <a:lstStyle/>
                    <a:p>
                      <a:pPr algn="ctr"/>
                      <a:r>
                        <a:rPr lang="en-GB" sz="900" b="0" dirty="0" smtClean="0"/>
                        <a:t>Russia</a:t>
                      </a:r>
                      <a:endParaRPr lang="en-GB" sz="900" b="0" dirty="0"/>
                    </a:p>
                  </a:txBody>
                  <a:tcPr vert="vert"/>
                </a:tc>
                <a:tc>
                  <a:txBody>
                    <a:bodyPr/>
                    <a:lstStyle/>
                    <a:p>
                      <a:pPr algn="ctr"/>
                      <a:r>
                        <a:rPr lang="en-GB" sz="900" b="0" dirty="0" smtClean="0"/>
                        <a:t>South</a:t>
                      </a:r>
                      <a:r>
                        <a:rPr lang="en-GB" sz="900" b="0" baseline="0" dirty="0" smtClean="0"/>
                        <a:t> </a:t>
                      </a:r>
                    </a:p>
                    <a:p>
                      <a:pPr algn="ctr"/>
                      <a:r>
                        <a:rPr lang="en-GB" sz="900" b="0" baseline="0" dirty="0" smtClean="0"/>
                        <a:t>Africa</a:t>
                      </a:r>
                      <a:endParaRPr lang="en-GB" sz="900" b="0" dirty="0"/>
                    </a:p>
                  </a:txBody>
                  <a:tcPr vert="vert"/>
                </a:tc>
                <a:tc>
                  <a:txBody>
                    <a:bodyPr/>
                    <a:lstStyle/>
                    <a:p>
                      <a:pPr algn="ctr"/>
                      <a:r>
                        <a:rPr lang="en-GB" sz="900" b="0" dirty="0" smtClean="0"/>
                        <a:t>China </a:t>
                      </a:r>
                      <a:endParaRPr lang="en-GB" sz="900" b="0" dirty="0"/>
                    </a:p>
                  </a:txBody>
                  <a:tcPr vert="vert"/>
                </a:tc>
                <a:tc>
                  <a:txBody>
                    <a:bodyPr/>
                    <a:lstStyle/>
                    <a:p>
                      <a:pPr algn="ctr"/>
                      <a:r>
                        <a:rPr lang="en-GB" sz="900" b="0" dirty="0" smtClean="0"/>
                        <a:t>India</a:t>
                      </a:r>
                      <a:endParaRPr lang="en-GB" sz="900" b="0" dirty="0"/>
                    </a:p>
                  </a:txBody>
                  <a:tcPr vert="vert"/>
                </a:tc>
                <a:tc>
                  <a:txBody>
                    <a:bodyPr/>
                    <a:lstStyle/>
                    <a:p>
                      <a:pPr algn="ctr"/>
                      <a:r>
                        <a:rPr lang="en-GB" sz="900" b="0" dirty="0" smtClean="0"/>
                        <a:t>Japan</a:t>
                      </a:r>
                      <a:endParaRPr lang="en-GB" sz="900" b="0" dirty="0"/>
                    </a:p>
                  </a:txBody>
                  <a:tcPr vert="vert"/>
                </a:tc>
                <a:tc>
                  <a:txBody>
                    <a:bodyPr/>
                    <a:lstStyle/>
                    <a:p>
                      <a:pPr algn="ctr"/>
                      <a:r>
                        <a:rPr lang="en-GB" sz="900" b="0" dirty="0" smtClean="0"/>
                        <a:t>Singapore</a:t>
                      </a:r>
                      <a:endParaRPr lang="en-GB" sz="900" b="0" dirty="0"/>
                    </a:p>
                  </a:txBody>
                  <a:tcPr vert="vert"/>
                </a:tc>
                <a:tc>
                  <a:txBody>
                    <a:bodyPr/>
                    <a:lstStyle/>
                    <a:p>
                      <a:pPr algn="ctr"/>
                      <a:r>
                        <a:rPr lang="en-GB" sz="900" b="0" dirty="0" smtClean="0"/>
                        <a:t>South </a:t>
                      </a:r>
                    </a:p>
                    <a:p>
                      <a:pPr algn="ctr"/>
                      <a:r>
                        <a:rPr lang="en-GB" sz="900" b="0" dirty="0" smtClean="0"/>
                        <a:t>Korea</a:t>
                      </a:r>
                      <a:endParaRPr lang="en-GB" sz="900" b="0" dirty="0"/>
                    </a:p>
                  </a:txBody>
                  <a:tcPr vert="vert"/>
                </a:tc>
                <a:tc>
                  <a:txBody>
                    <a:bodyPr/>
                    <a:lstStyle/>
                    <a:p>
                      <a:pPr algn="ctr"/>
                      <a:r>
                        <a:rPr lang="en-GB" sz="900" b="0" dirty="0" smtClean="0"/>
                        <a:t>Australia</a:t>
                      </a:r>
                      <a:endParaRPr lang="en-GB" sz="900" b="0" dirty="0"/>
                    </a:p>
                  </a:txBody>
                  <a:tcPr vert="vert"/>
                </a:tc>
              </a:tr>
              <a:tr h="515664">
                <a:tc>
                  <a:txBody>
                    <a:bodyPr/>
                    <a:lstStyle/>
                    <a:p>
                      <a:pPr algn="l" fontAlgn="b"/>
                      <a:r>
                        <a:rPr lang="en-US" sz="800" b="1" i="0" u="none" strike="noStrike" dirty="0" smtClean="0">
                          <a:solidFill>
                            <a:srgbClr val="000000"/>
                          </a:solidFill>
                          <a:latin typeface="+mn-lt"/>
                        </a:rPr>
                        <a:t>Gain</a:t>
                      </a:r>
                      <a:r>
                        <a:rPr lang="en-US" sz="800" b="1" i="0" u="none" strike="noStrike" baseline="0" dirty="0" smtClean="0">
                          <a:solidFill>
                            <a:srgbClr val="000000"/>
                          </a:solidFill>
                          <a:latin typeface="+mn-lt"/>
                        </a:rPr>
                        <a:t> competitive advantage</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73</a:t>
                      </a:r>
                    </a:p>
                  </a:txBody>
                  <a:tcPr marL="9525" marR="9525" marT="9525" marB="0" anchor="ctr">
                    <a:solidFill>
                      <a:srgbClr val="A79E7A"/>
                    </a:solidFill>
                  </a:tcP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71</a:t>
                      </a:r>
                    </a:p>
                  </a:txBody>
                  <a:tcPr marL="9525" marR="9525" marT="9525" marB="0" anchor="ctr"/>
                </a:tc>
                <a:tc>
                  <a:txBody>
                    <a:bodyPr/>
                    <a:lstStyle/>
                    <a:p>
                      <a:pPr algn="ctr" fontAlgn="b"/>
                      <a:r>
                        <a:rPr lang="en-US" sz="1000" b="0" i="0" u="none" strike="noStrike" dirty="0">
                          <a:latin typeface="Arial"/>
                        </a:rPr>
                        <a:t>84</a:t>
                      </a:r>
                    </a:p>
                  </a:txBody>
                  <a:tcPr marL="9525" marR="9525" marT="9525" marB="0" anchor="ctr"/>
                </a:tc>
                <a:tc>
                  <a:txBody>
                    <a:bodyPr/>
                    <a:lstStyle/>
                    <a:p>
                      <a:pPr algn="ctr" fontAlgn="b"/>
                      <a:r>
                        <a:rPr lang="en-US" sz="1000" b="0" i="0" u="none" strike="noStrike" dirty="0">
                          <a:latin typeface="Arial"/>
                        </a:rPr>
                        <a:t>83</a:t>
                      </a:r>
                    </a:p>
                  </a:txBody>
                  <a:tcPr marL="9525" marR="9525" marT="9525" marB="0" anchor="ctr"/>
                </a:tc>
                <a:tc>
                  <a:txBody>
                    <a:bodyPr/>
                    <a:lstStyle/>
                    <a:p>
                      <a:pPr algn="ctr" fontAlgn="b"/>
                      <a:r>
                        <a:rPr lang="en-US" sz="1000" b="0" i="0" u="none" strike="noStrike" dirty="0">
                          <a:latin typeface="Arial"/>
                        </a:rPr>
                        <a:t>77</a:t>
                      </a:r>
                    </a:p>
                  </a:txBody>
                  <a:tcPr marL="9525" marR="9525" marT="9525" marB="0" anchor="ctr">
                    <a:solidFill>
                      <a:srgbClr val="92D050"/>
                    </a:solidFill>
                  </a:tcP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79</a:t>
                      </a:r>
                    </a:p>
                  </a:txBody>
                  <a:tcPr marL="9525" marR="9525" marT="9525" marB="0" anchor="ctr"/>
                </a:tc>
                <a:tc>
                  <a:txBody>
                    <a:bodyPr/>
                    <a:lstStyle/>
                    <a:p>
                      <a:pPr algn="ctr" fontAlgn="b"/>
                      <a:r>
                        <a:rPr lang="en-US" sz="1000" b="0" i="0" u="none" strike="noStrike" dirty="0">
                          <a:latin typeface="Arial"/>
                        </a:rPr>
                        <a:t>81</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solidFill>
                      <a:srgbClr val="92D050"/>
                    </a:solidFill>
                  </a:tcPr>
                </a:tc>
                <a:tc>
                  <a:txBody>
                    <a:bodyPr/>
                    <a:lstStyle/>
                    <a:p>
                      <a:pPr algn="ctr" fontAlgn="b"/>
                      <a:r>
                        <a:rPr lang="en-US" sz="1000" b="0" i="0" u="none" strike="noStrike" dirty="0">
                          <a:latin typeface="Arial"/>
                        </a:rPr>
                        <a:t>66</a:t>
                      </a:r>
                    </a:p>
                  </a:txBody>
                  <a:tcPr marL="9525" marR="9525" marT="9525" marB="0" anchor="ctr">
                    <a:solidFill>
                      <a:srgbClr val="92D050"/>
                    </a:solidFill>
                  </a:tcPr>
                </a:tc>
                <a:tc>
                  <a:txBody>
                    <a:bodyPr/>
                    <a:lstStyle/>
                    <a:p>
                      <a:pPr algn="ctr" fontAlgn="b"/>
                      <a:r>
                        <a:rPr lang="en-US" sz="1000" b="0" i="0" u="none" strike="noStrike" dirty="0">
                          <a:latin typeface="Arial"/>
                        </a:rPr>
                        <a:t>43</a:t>
                      </a:r>
                    </a:p>
                  </a:txBody>
                  <a:tcPr marL="9525" marR="9525" marT="9525" marB="0" anchor="ctr"/>
                </a:tc>
                <a:tc>
                  <a:txBody>
                    <a:bodyPr/>
                    <a:lstStyle/>
                    <a:p>
                      <a:pPr algn="ctr" fontAlgn="b"/>
                      <a:r>
                        <a:rPr lang="en-US" sz="1000" b="0" i="0" u="none" strike="noStrike" dirty="0">
                          <a:latin typeface="Arial"/>
                        </a:rPr>
                        <a:t>93</a:t>
                      </a:r>
                    </a:p>
                  </a:txBody>
                  <a:tcPr marL="9525" marR="9525" marT="9525" marB="0" anchor="ctr">
                    <a:solidFill>
                      <a:srgbClr val="92D050"/>
                    </a:solidFill>
                  </a:tcPr>
                </a:tc>
                <a:tc>
                  <a:txBody>
                    <a:bodyPr/>
                    <a:lstStyle/>
                    <a:p>
                      <a:pPr algn="ctr" fontAlgn="b"/>
                      <a:r>
                        <a:rPr lang="en-US" sz="1000" b="0" i="0" u="none" strike="noStrike" dirty="0">
                          <a:latin typeface="Arial"/>
                        </a:rPr>
                        <a:t>86</a:t>
                      </a:r>
                    </a:p>
                  </a:txBody>
                  <a:tcPr marL="9525" marR="9525" marT="9525" marB="0" anchor="ctr">
                    <a:solidFill>
                      <a:srgbClr val="92D050"/>
                    </a:solidFill>
                  </a:tcPr>
                </a:tc>
                <a:tc>
                  <a:txBody>
                    <a:bodyPr/>
                    <a:lstStyle/>
                    <a:p>
                      <a:pPr algn="ctr" fontAlgn="b"/>
                      <a:r>
                        <a:rPr lang="en-US" sz="1000" b="0" i="0" u="none" strike="noStrike" dirty="0">
                          <a:latin typeface="Arial"/>
                        </a:rPr>
                        <a:t>67</a:t>
                      </a:r>
                    </a:p>
                  </a:txBody>
                  <a:tcPr marL="9525" marR="9525" marT="9525" marB="0" anchor="ctr"/>
                </a:tc>
                <a:tc>
                  <a:txBody>
                    <a:bodyPr/>
                    <a:lstStyle/>
                    <a:p>
                      <a:pPr algn="ctr" fontAlgn="b"/>
                      <a:r>
                        <a:rPr lang="en-US" sz="1000" b="0" i="0" u="none" strike="noStrike" dirty="0">
                          <a:latin typeface="Arial"/>
                        </a:rPr>
                        <a:t>88</a:t>
                      </a:r>
                    </a:p>
                  </a:txBody>
                  <a:tcPr marL="9525" marR="9525" marT="9525" marB="0" anchor="ctr">
                    <a:solidFill>
                      <a:srgbClr val="92D050"/>
                    </a:solidFill>
                  </a:tcPr>
                </a:tc>
                <a:tc>
                  <a:txBody>
                    <a:bodyPr/>
                    <a:lstStyle/>
                    <a:p>
                      <a:pPr algn="ctr" fontAlgn="b"/>
                      <a:r>
                        <a:rPr lang="en-US" sz="1000" b="0" i="0" u="none" strike="noStrike" dirty="0">
                          <a:latin typeface="Arial"/>
                        </a:rPr>
                        <a:t>51</a:t>
                      </a:r>
                    </a:p>
                  </a:txBody>
                  <a:tcPr marL="9525" marR="9525" marT="9525" marB="0" anchor="ctr"/>
                </a:tc>
                <a:tc>
                  <a:txBody>
                    <a:bodyPr/>
                    <a:lstStyle/>
                    <a:p>
                      <a:pPr algn="ctr" fontAlgn="b"/>
                      <a:r>
                        <a:rPr lang="en-US" sz="1000" b="0" i="0" u="none" strike="noStrike" dirty="0">
                          <a:latin typeface="Arial"/>
                        </a:rPr>
                        <a:t>85</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solidFill>
                      <a:srgbClr val="92D050"/>
                    </a:solidFill>
                  </a:tcP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85</a:t>
                      </a:r>
                    </a:p>
                  </a:txBody>
                  <a:tcPr marL="9525" marR="9525" marT="9525" marB="0" anchor="ctr">
                    <a:solidFill>
                      <a:srgbClr val="92D050"/>
                    </a:solidFill>
                  </a:tcPr>
                </a:tc>
                <a:tc>
                  <a:txBody>
                    <a:bodyPr/>
                    <a:lstStyle/>
                    <a:p>
                      <a:pPr algn="ctr" fontAlgn="b"/>
                      <a:r>
                        <a:rPr lang="en-US" sz="1000" b="0" i="0" u="none" strike="noStrike" dirty="0">
                          <a:latin typeface="Arial"/>
                        </a:rPr>
                        <a:t>74</a:t>
                      </a:r>
                    </a:p>
                  </a:txBody>
                  <a:tcPr marL="9525" marR="9525" marT="9525" marB="0" anchor="ctr">
                    <a:solidFill>
                      <a:srgbClr val="92D050"/>
                    </a:solidFill>
                  </a:tcPr>
                </a:tc>
              </a:tr>
              <a:tr h="515664">
                <a:tc>
                  <a:txBody>
                    <a:bodyPr/>
                    <a:lstStyle/>
                    <a:p>
                      <a:pPr algn="l" fontAlgn="b"/>
                      <a:r>
                        <a:rPr lang="en-US" sz="800" b="1" i="0" u="none" strike="noStrike" dirty="0" smtClean="0">
                          <a:solidFill>
                            <a:srgbClr val="000000"/>
                          </a:solidFill>
                          <a:latin typeface="+mn-lt"/>
                        </a:rPr>
                        <a:t>Make</a:t>
                      </a:r>
                      <a:r>
                        <a:rPr lang="en-US" sz="800" b="1" i="0" u="none" strike="noStrike" baseline="0" dirty="0" smtClean="0">
                          <a:solidFill>
                            <a:srgbClr val="000000"/>
                          </a:solidFill>
                          <a:latin typeface="+mn-lt"/>
                        </a:rPr>
                        <a:t> my company more efficient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70</a:t>
                      </a:r>
                    </a:p>
                  </a:txBody>
                  <a:tcPr marL="9525" marR="9525" marT="9525" marB="0" anchor="ctr">
                    <a:solidFill>
                      <a:srgbClr val="A79E7A"/>
                    </a:solidFill>
                  </a:tcP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95</a:t>
                      </a:r>
                    </a:p>
                  </a:txBody>
                  <a:tcPr marL="9525" marR="9525" marT="9525" marB="0" anchor="ctr"/>
                </a:tc>
                <a:tc>
                  <a:txBody>
                    <a:bodyPr/>
                    <a:lstStyle/>
                    <a:p>
                      <a:pPr algn="ctr" fontAlgn="b"/>
                      <a:r>
                        <a:rPr lang="en-US" sz="1000" b="0" i="0" u="none" strike="noStrike" dirty="0">
                          <a:latin typeface="Arial"/>
                        </a:rPr>
                        <a:t>77</a:t>
                      </a:r>
                    </a:p>
                  </a:txBody>
                  <a:tcPr marL="9525" marR="9525" marT="9525" marB="0" anchor="ctr"/>
                </a:tc>
                <a:tc>
                  <a:txBody>
                    <a:bodyPr/>
                    <a:lstStyle/>
                    <a:p>
                      <a:pPr algn="ctr" fontAlgn="b"/>
                      <a:r>
                        <a:rPr lang="en-US" sz="1000" b="0" i="0" u="none" strike="noStrike" dirty="0">
                          <a:latin typeface="Arial"/>
                        </a:rPr>
                        <a:t>93</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85</a:t>
                      </a:r>
                    </a:p>
                  </a:txBody>
                  <a:tcPr marL="9525" marR="9525" marT="9525" marB="0" anchor="ctr">
                    <a:solidFill>
                      <a:srgbClr val="92D050"/>
                    </a:solidFill>
                  </a:tcP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88</a:t>
                      </a:r>
                    </a:p>
                  </a:txBody>
                  <a:tcPr marL="9525" marR="9525" marT="9525" marB="0" anchor="ctr">
                    <a:solidFill>
                      <a:srgbClr val="92D050"/>
                    </a:solidFill>
                  </a:tcPr>
                </a:tc>
                <a:tc>
                  <a:txBody>
                    <a:bodyPr/>
                    <a:lstStyle/>
                    <a:p>
                      <a:pPr algn="ctr" fontAlgn="b"/>
                      <a:r>
                        <a:rPr lang="en-US" sz="1000" b="0" i="0" u="none" strike="noStrike" dirty="0">
                          <a:latin typeface="Arial"/>
                        </a:rPr>
                        <a:t>57</a:t>
                      </a:r>
                    </a:p>
                  </a:txBody>
                  <a:tcPr marL="9525" marR="9525" marT="9525" marB="0" anchor="ctr">
                    <a:solidFill>
                      <a:srgbClr val="92D050"/>
                    </a:solidFill>
                  </a:tcPr>
                </a:tc>
                <a:tc>
                  <a:txBody>
                    <a:bodyPr/>
                    <a:lstStyle/>
                    <a:p>
                      <a:pPr algn="ctr" fontAlgn="b"/>
                      <a:r>
                        <a:rPr lang="en-US" sz="1000" b="0" i="0" u="none" strike="noStrike" dirty="0">
                          <a:latin typeface="Arial"/>
                        </a:rPr>
                        <a:t>66</a:t>
                      </a:r>
                    </a:p>
                  </a:txBody>
                  <a:tcPr marL="9525" marR="9525" marT="9525" marB="0" anchor="ctr">
                    <a:solidFill>
                      <a:srgbClr val="92D050"/>
                    </a:solidFill>
                  </a:tcPr>
                </a:tc>
                <a:tc>
                  <a:txBody>
                    <a:bodyPr/>
                    <a:lstStyle/>
                    <a:p>
                      <a:pPr algn="ctr" fontAlgn="b"/>
                      <a:r>
                        <a:rPr lang="en-US" sz="1000" b="0" i="0" u="none" strike="noStrike" dirty="0">
                          <a:latin typeface="Arial"/>
                        </a:rPr>
                        <a:t>43</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69</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87</a:t>
                      </a:r>
                    </a:p>
                  </a:txBody>
                  <a:tcPr marL="9525" marR="9525" marT="9525" marB="0" anchor="ctr"/>
                </a:tc>
                <a:tc>
                  <a:txBody>
                    <a:bodyPr/>
                    <a:lstStyle/>
                    <a:p>
                      <a:pPr algn="ctr" fontAlgn="b"/>
                      <a:r>
                        <a:rPr lang="en-US" sz="1000" b="0" i="0" u="none" strike="noStrike" dirty="0">
                          <a:latin typeface="Arial"/>
                        </a:rPr>
                        <a:t>67</a:t>
                      </a:r>
                    </a:p>
                  </a:txBody>
                  <a:tcPr marL="9525" marR="9525" marT="9525" marB="0" anchor="ct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r>
              <a:tr h="401571">
                <a:tc>
                  <a:txBody>
                    <a:bodyPr/>
                    <a:lstStyle/>
                    <a:p>
                      <a:pPr algn="l" fontAlgn="b"/>
                      <a:r>
                        <a:rPr lang="en-US" sz="800" b="1" i="0" u="none" strike="noStrike" dirty="0" smtClean="0">
                          <a:solidFill>
                            <a:srgbClr val="000000"/>
                          </a:solidFill>
                          <a:latin typeface="+mn-lt"/>
                        </a:rPr>
                        <a:t>Focus our existing business strategy</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58</a:t>
                      </a:r>
                    </a:p>
                  </a:txBody>
                  <a:tcPr marL="9525" marR="9525" marT="9525" marB="0" anchor="ctr">
                    <a:solidFill>
                      <a:srgbClr val="A79E7A"/>
                    </a:solidFill>
                  </a:tcP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81</a:t>
                      </a:r>
                    </a:p>
                  </a:txBody>
                  <a:tcPr marL="9525" marR="9525" marT="9525" marB="0" anchor="ctr">
                    <a:solidFill>
                      <a:srgbClr val="92D050"/>
                    </a:solidFill>
                  </a:tcPr>
                </a:tc>
                <a:tc>
                  <a:txBody>
                    <a:bodyPr/>
                    <a:lstStyle/>
                    <a:p>
                      <a:pPr algn="ctr" fontAlgn="b"/>
                      <a:r>
                        <a:rPr lang="en-US" sz="1000" b="0" i="0" u="none" strike="noStrike" dirty="0">
                          <a:latin typeface="Arial"/>
                        </a:rPr>
                        <a:t>73</a:t>
                      </a:r>
                    </a:p>
                  </a:txBody>
                  <a:tcPr marL="9525" marR="9525" marT="9525" marB="0" anchor="ctr"/>
                </a:tc>
                <a:tc>
                  <a:txBody>
                    <a:bodyPr/>
                    <a:lstStyle/>
                    <a:p>
                      <a:pPr algn="ctr" fontAlgn="b"/>
                      <a:r>
                        <a:rPr lang="en-US" sz="1000" b="0" i="0" u="none" strike="noStrike" dirty="0">
                          <a:latin typeface="Arial"/>
                        </a:rPr>
                        <a:t>83</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45</a:t>
                      </a:r>
                    </a:p>
                  </a:txBody>
                  <a:tcPr marL="9525" marR="9525" marT="9525" marB="0" anchor="ctr"/>
                </a:tc>
                <a:tc>
                  <a:txBody>
                    <a:bodyPr/>
                    <a:lstStyle/>
                    <a:p>
                      <a:pPr algn="ctr" fontAlgn="b"/>
                      <a:r>
                        <a:rPr lang="en-US" sz="1000" b="0" i="0" u="none" strike="noStrike" dirty="0">
                          <a:latin typeface="Arial"/>
                        </a:rPr>
                        <a:t>72</a:t>
                      </a:r>
                    </a:p>
                  </a:txBody>
                  <a:tcPr marL="9525" marR="9525" marT="9525" marB="0" anchor="ctr"/>
                </a:tc>
                <a:tc>
                  <a:txBody>
                    <a:bodyPr/>
                    <a:lstStyle/>
                    <a:p>
                      <a:pPr algn="ctr" fontAlgn="b"/>
                      <a:r>
                        <a:rPr lang="en-US" sz="1000" b="0" i="0" u="none" strike="noStrike" dirty="0">
                          <a:latin typeface="Arial"/>
                        </a:rPr>
                        <a:t>34</a:t>
                      </a:r>
                    </a:p>
                  </a:txBody>
                  <a:tcPr marL="9525" marR="9525" marT="9525" marB="0" anchor="ctr"/>
                </a:tc>
                <a:tc>
                  <a:txBody>
                    <a:bodyPr/>
                    <a:lstStyle/>
                    <a:p>
                      <a:pPr algn="ctr" fontAlgn="b"/>
                      <a:r>
                        <a:rPr lang="en-US" sz="1000" b="0" i="0" u="none" strike="noStrike" dirty="0">
                          <a:latin typeface="Arial"/>
                        </a:rPr>
                        <a:t>43</a:t>
                      </a:r>
                    </a:p>
                  </a:txBody>
                  <a:tcPr marL="9525" marR="9525" marT="9525" marB="0" anchor="ctr"/>
                </a:tc>
                <a:tc>
                  <a:txBody>
                    <a:bodyPr/>
                    <a:lstStyle/>
                    <a:p>
                      <a:pPr algn="ctr" fontAlgn="b"/>
                      <a:r>
                        <a:rPr lang="en-US" sz="1000" b="0" i="0" u="none" strike="noStrike" dirty="0">
                          <a:latin typeface="Arial"/>
                        </a:rPr>
                        <a:t>20</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51</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33</a:t>
                      </a:r>
                    </a:p>
                  </a:txBody>
                  <a:tcPr marL="9525" marR="9525" marT="9525" marB="0" anchor="ctr"/>
                </a:tc>
                <a:tc>
                  <a:txBody>
                    <a:bodyPr/>
                    <a:lstStyle/>
                    <a:p>
                      <a:pPr algn="ctr" fontAlgn="b"/>
                      <a:r>
                        <a:rPr lang="en-US" sz="1000" b="0" i="0" u="none" strike="noStrike" dirty="0">
                          <a:latin typeface="Arial"/>
                        </a:rPr>
                        <a:t>90</a:t>
                      </a:r>
                    </a:p>
                  </a:txBody>
                  <a:tcPr marL="9525" marR="9525" marT="9525" marB="0" anchor="ctr">
                    <a:solidFill>
                      <a:srgbClr val="92D050"/>
                    </a:solidFill>
                  </a:tcPr>
                </a:tc>
                <a:tc>
                  <a:txBody>
                    <a:bodyPr/>
                    <a:lstStyle/>
                    <a:p>
                      <a:pPr algn="ctr" fontAlgn="b"/>
                      <a:r>
                        <a:rPr lang="en-US" sz="1000" b="0" i="0" u="none" strike="noStrike" dirty="0">
                          <a:latin typeface="Arial"/>
                        </a:rPr>
                        <a:t>61</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tc>
              </a:tr>
              <a:tr h="401571">
                <a:tc>
                  <a:txBody>
                    <a:bodyPr/>
                    <a:lstStyle/>
                    <a:p>
                      <a:pPr algn="l" fontAlgn="b"/>
                      <a:r>
                        <a:rPr lang="en-US" sz="800" b="1" i="0" u="none" strike="noStrike" dirty="0" smtClean="0">
                          <a:solidFill>
                            <a:srgbClr val="000000"/>
                          </a:solidFill>
                          <a:latin typeface="+mn-lt"/>
                        </a:rPr>
                        <a:t>Create new and better strategies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72</a:t>
                      </a:r>
                    </a:p>
                  </a:txBody>
                  <a:tcPr marL="9525" marR="9525" marT="9525" marB="0" anchor="ctr">
                    <a:solidFill>
                      <a:srgbClr val="A79E7A"/>
                    </a:solidFill>
                  </a:tcPr>
                </a:tc>
                <a:tc>
                  <a:txBody>
                    <a:bodyPr/>
                    <a:lstStyle/>
                    <a:p>
                      <a:pPr algn="ctr" fontAlgn="b"/>
                      <a:r>
                        <a:rPr lang="en-US" sz="1000" b="0" i="0" u="none" strike="noStrike" dirty="0">
                          <a:latin typeface="Arial"/>
                        </a:rPr>
                        <a:t>73</a:t>
                      </a:r>
                    </a:p>
                  </a:txBody>
                  <a:tcPr marL="9525" marR="9525" marT="9525" marB="0" anchor="ctr">
                    <a:solidFill>
                      <a:srgbClr val="92D050"/>
                    </a:solidFill>
                  </a:tcPr>
                </a:tc>
                <a:tc>
                  <a:txBody>
                    <a:bodyPr/>
                    <a:lstStyle/>
                    <a:p>
                      <a:pPr algn="ctr" fontAlgn="b"/>
                      <a:r>
                        <a:rPr lang="en-US" sz="1000" b="0" i="0" u="none" strike="noStrike" dirty="0">
                          <a:latin typeface="Arial"/>
                        </a:rPr>
                        <a:t>88</a:t>
                      </a:r>
                    </a:p>
                  </a:txBody>
                  <a:tcPr marL="9525" marR="9525" marT="9525" marB="0" anchor="ctr">
                    <a:solidFill>
                      <a:srgbClr val="92D050"/>
                    </a:solidFill>
                  </a:tcP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98</a:t>
                      </a:r>
                    </a:p>
                  </a:txBody>
                  <a:tcPr marL="9525" marR="9525" marT="9525" marB="0" anchor="ctr">
                    <a:solidFill>
                      <a:srgbClr val="92D050"/>
                    </a:solidFill>
                  </a:tcPr>
                </a:tc>
                <a:tc>
                  <a:txBody>
                    <a:bodyPr/>
                    <a:lstStyle/>
                    <a:p>
                      <a:pPr algn="ctr" fontAlgn="b"/>
                      <a:r>
                        <a:rPr lang="en-US" sz="1000" b="0" i="0" u="none" strike="noStrike" dirty="0">
                          <a:latin typeface="Arial"/>
                        </a:rPr>
                        <a:t>86</a:t>
                      </a:r>
                    </a:p>
                  </a:txBody>
                  <a:tcPr marL="9525" marR="9525" marT="9525" marB="0" anchor="ctr">
                    <a:solidFill>
                      <a:srgbClr val="92D050"/>
                    </a:solidFill>
                  </a:tcP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72</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43</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28</a:t>
                      </a:r>
                    </a:p>
                  </a:txBody>
                  <a:tcPr marL="9525" marR="9525" marT="9525" marB="0" anchor="ctr"/>
                </a:tc>
                <a:tc>
                  <a:txBody>
                    <a:bodyPr/>
                    <a:lstStyle/>
                    <a:p>
                      <a:pPr algn="ctr" fontAlgn="b"/>
                      <a:r>
                        <a:rPr lang="en-US" sz="1000" b="0" i="0" u="none" strike="noStrike" dirty="0">
                          <a:latin typeface="Arial"/>
                        </a:rPr>
                        <a:t>78</a:t>
                      </a:r>
                    </a:p>
                  </a:txBody>
                  <a:tcPr marL="9525" marR="9525" marT="9525" marB="0" anchor="ctr"/>
                </a:tc>
                <a:tc>
                  <a:txBody>
                    <a:bodyPr/>
                    <a:lstStyle/>
                    <a:p>
                      <a:pPr algn="ctr" fontAlgn="b"/>
                      <a:r>
                        <a:rPr lang="en-US" sz="1000" b="0" i="0" u="none" strike="noStrike" dirty="0">
                          <a:latin typeface="Arial"/>
                        </a:rPr>
                        <a:t>71</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c>
                  <a:txBody>
                    <a:bodyPr/>
                    <a:lstStyle/>
                    <a:p>
                      <a:pPr algn="ctr" fontAlgn="b"/>
                      <a:r>
                        <a:rPr lang="en-US" sz="1000" b="0" i="0" u="none" strike="noStrike" dirty="0">
                          <a:latin typeface="Arial"/>
                        </a:rPr>
                        <a:t>73</a:t>
                      </a:r>
                    </a:p>
                  </a:txBody>
                  <a:tcPr marL="9525" marR="9525" marT="9525" marB="0" anchor="ctr">
                    <a:solidFill>
                      <a:srgbClr val="92D050"/>
                    </a:solidFill>
                  </a:tcPr>
                </a:tc>
                <a:tc>
                  <a:txBody>
                    <a:bodyPr/>
                    <a:lstStyle/>
                    <a:p>
                      <a:pPr algn="ctr" fontAlgn="b"/>
                      <a:r>
                        <a:rPr lang="en-US" sz="1000" b="0" i="0" u="none" strike="noStrike" dirty="0">
                          <a:latin typeface="Arial"/>
                        </a:rPr>
                        <a:t>85</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77</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r>
              <a:tr h="401571">
                <a:tc>
                  <a:txBody>
                    <a:bodyPr/>
                    <a:lstStyle/>
                    <a:p>
                      <a:pPr algn="l" fontAlgn="b"/>
                      <a:r>
                        <a:rPr lang="en-US" sz="800" b="1" i="0" u="none" strike="noStrike" dirty="0" smtClean="0">
                          <a:solidFill>
                            <a:srgbClr val="000000"/>
                          </a:solidFill>
                          <a:latin typeface="+mn-lt"/>
                        </a:rPr>
                        <a:t>Expand</a:t>
                      </a:r>
                      <a:r>
                        <a:rPr lang="en-US" sz="800" b="1" i="0" u="none" strike="noStrike" baseline="0" dirty="0" smtClean="0">
                          <a:solidFill>
                            <a:srgbClr val="000000"/>
                          </a:solidFill>
                          <a:latin typeface="+mn-lt"/>
                        </a:rPr>
                        <a:t> into new markets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70</a:t>
                      </a:r>
                    </a:p>
                  </a:txBody>
                  <a:tcPr marL="9525" marR="9525" marT="9525" marB="0" anchor="ctr">
                    <a:solidFill>
                      <a:srgbClr val="A79E7A"/>
                    </a:solidFill>
                  </a:tcPr>
                </a:tc>
                <a:tc>
                  <a:txBody>
                    <a:bodyPr/>
                    <a:lstStyle/>
                    <a:p>
                      <a:pPr algn="ctr" fontAlgn="b"/>
                      <a:r>
                        <a:rPr lang="en-US" sz="1000" b="0" i="0" u="none" strike="noStrike" dirty="0">
                          <a:latin typeface="Arial"/>
                        </a:rPr>
                        <a:t>66</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61</a:t>
                      </a:r>
                    </a:p>
                  </a:txBody>
                  <a:tcPr marL="9525" marR="9525" marT="9525" marB="0" anchor="ctr"/>
                </a:tc>
                <a:tc>
                  <a:txBody>
                    <a:bodyPr/>
                    <a:lstStyle/>
                    <a:p>
                      <a:pPr algn="ctr" fontAlgn="b"/>
                      <a:r>
                        <a:rPr lang="en-US" sz="1000" b="0" i="0" u="none" strike="noStrike" dirty="0">
                          <a:latin typeface="Arial"/>
                        </a:rPr>
                        <a:t>86</a:t>
                      </a:r>
                    </a:p>
                  </a:txBody>
                  <a:tcPr marL="9525" marR="9525" marT="9525" marB="0" anchor="ctr"/>
                </a:tc>
                <a:tc>
                  <a:txBody>
                    <a:bodyPr/>
                    <a:lstStyle/>
                    <a:p>
                      <a:pPr algn="ctr" fontAlgn="b"/>
                      <a:r>
                        <a:rPr lang="en-US" sz="1000" b="0" i="0" u="none" strike="noStrike" dirty="0">
                          <a:latin typeface="Arial"/>
                        </a:rPr>
                        <a:t>75</a:t>
                      </a:r>
                    </a:p>
                  </a:txBody>
                  <a:tcPr marL="9525" marR="9525" marT="9525" marB="0" anchor="ct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c>
                  <a:txBody>
                    <a:bodyPr/>
                    <a:lstStyle/>
                    <a:p>
                      <a:pPr algn="ctr" fontAlgn="b"/>
                      <a:r>
                        <a:rPr lang="en-US" sz="1000" b="0" i="0" u="none" strike="noStrike" dirty="0">
                          <a:latin typeface="Arial"/>
                        </a:rPr>
                        <a:t>75</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51</a:t>
                      </a:r>
                    </a:p>
                  </a:txBody>
                  <a:tcPr marL="9525" marR="9525" marT="9525" marB="0" anchor="ct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solidFill>
                      <a:srgbClr val="92D050"/>
                    </a:solidFill>
                  </a:tcP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c>
                  <a:txBody>
                    <a:bodyPr/>
                    <a:lstStyle/>
                    <a:p>
                      <a:pPr algn="ctr" fontAlgn="b"/>
                      <a:r>
                        <a:rPr lang="en-US" sz="1000" b="0" i="0" u="none" strike="noStrike" dirty="0">
                          <a:latin typeface="Arial"/>
                        </a:rPr>
                        <a:t>73</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82</a:t>
                      </a:r>
                    </a:p>
                  </a:txBody>
                  <a:tcPr marL="9525" marR="9525" marT="9525" marB="0" anchor="ctr"/>
                </a:tc>
                <a:tc>
                  <a:txBody>
                    <a:bodyPr/>
                    <a:lstStyle/>
                    <a:p>
                      <a:pPr algn="ctr" fontAlgn="b"/>
                      <a:r>
                        <a:rPr lang="en-US" sz="1000" b="0" i="0" u="none" strike="noStrike" dirty="0">
                          <a:latin typeface="Arial"/>
                        </a:rPr>
                        <a:t>67</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solidFill>
                      <a:srgbClr val="92D050"/>
                    </a:solidFill>
                  </a:tcPr>
                </a:tc>
                <a:tc>
                  <a:txBody>
                    <a:bodyPr/>
                    <a:lstStyle/>
                    <a:p>
                      <a:pPr algn="ctr" fontAlgn="b"/>
                      <a:r>
                        <a:rPr lang="en-US" sz="1000" b="0" i="0" u="none" strike="noStrike" dirty="0">
                          <a:latin typeface="Arial"/>
                        </a:rPr>
                        <a:t>72</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r>
              <a:tr h="401571">
                <a:tc>
                  <a:txBody>
                    <a:bodyPr/>
                    <a:lstStyle/>
                    <a:p>
                      <a:pPr algn="l" fontAlgn="b"/>
                      <a:r>
                        <a:rPr lang="en-US" sz="800" b="1" i="0" u="none" strike="noStrike" dirty="0" smtClean="0">
                          <a:solidFill>
                            <a:srgbClr val="000000"/>
                          </a:solidFill>
                          <a:latin typeface="+mn-lt"/>
                        </a:rPr>
                        <a:t>Create new products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62</a:t>
                      </a:r>
                    </a:p>
                  </a:txBody>
                  <a:tcPr marL="9525" marR="9525" marT="9525" marB="0" anchor="ctr">
                    <a:solidFill>
                      <a:srgbClr val="A79E7A"/>
                    </a:solidFill>
                  </a:tcP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53</a:t>
                      </a:r>
                    </a:p>
                  </a:txBody>
                  <a:tcPr marL="9525" marR="9525" marT="9525" marB="0" anchor="ctr"/>
                </a:tc>
                <a:tc>
                  <a:txBody>
                    <a:bodyPr/>
                    <a:lstStyle/>
                    <a:p>
                      <a:pPr algn="ctr" fontAlgn="b"/>
                      <a:r>
                        <a:rPr lang="en-US" sz="1000" b="0" i="0" u="none" strike="noStrike" dirty="0">
                          <a:latin typeface="Arial"/>
                        </a:rPr>
                        <a:t>89</a:t>
                      </a:r>
                    </a:p>
                  </a:txBody>
                  <a:tcPr marL="9525" marR="9525" marT="9525" marB="0" anchor="ct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67</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tc>
                <a:tc>
                  <a:txBody>
                    <a:bodyPr/>
                    <a:lstStyle/>
                    <a:p>
                      <a:pPr algn="ctr" fontAlgn="b"/>
                      <a:r>
                        <a:rPr lang="en-US" sz="1000" b="0" i="0" u="none" strike="noStrike" dirty="0">
                          <a:latin typeface="Arial"/>
                        </a:rPr>
                        <a:t>81</a:t>
                      </a:r>
                    </a:p>
                  </a:txBody>
                  <a:tcPr marL="9525" marR="9525" marT="9525" marB="0" anchor="ctr">
                    <a:solidFill>
                      <a:srgbClr val="92D050"/>
                    </a:solidFill>
                  </a:tcPr>
                </a:tc>
                <a:tc>
                  <a:txBody>
                    <a:bodyPr/>
                    <a:lstStyle/>
                    <a:p>
                      <a:pPr algn="ctr" fontAlgn="b"/>
                      <a:r>
                        <a:rPr lang="en-US" sz="1000" b="0" i="0" u="none" strike="noStrike" dirty="0">
                          <a:latin typeface="Arial"/>
                        </a:rPr>
                        <a:t>67</a:t>
                      </a:r>
                    </a:p>
                  </a:txBody>
                  <a:tcPr marL="9525" marR="9525" marT="9525" marB="0" anchor="ctr"/>
                </a:tc>
                <a:tc>
                  <a:txBody>
                    <a:bodyPr/>
                    <a:lstStyle/>
                    <a:p>
                      <a:pPr algn="ctr" fontAlgn="b"/>
                      <a:r>
                        <a:rPr lang="en-US" sz="1000" b="0" i="0" u="none" strike="noStrike" dirty="0">
                          <a:latin typeface="Arial"/>
                        </a:rPr>
                        <a:t>31</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30</a:t>
                      </a:r>
                    </a:p>
                  </a:txBody>
                  <a:tcPr marL="9525" marR="9525" marT="9525" marB="0" anchor="ctr"/>
                </a:tc>
                <a:tc>
                  <a:txBody>
                    <a:bodyPr/>
                    <a:lstStyle/>
                    <a:p>
                      <a:pPr algn="ctr" fontAlgn="b"/>
                      <a:r>
                        <a:rPr lang="en-US" sz="1000" b="0" i="0" u="none" strike="noStrike" dirty="0">
                          <a:latin typeface="Arial"/>
                        </a:rPr>
                        <a:t>75</a:t>
                      </a:r>
                    </a:p>
                  </a:txBody>
                  <a:tcPr marL="9525" marR="9525" marT="9525" marB="0" anchor="ctr"/>
                </a:tc>
                <a:tc>
                  <a:txBody>
                    <a:bodyPr/>
                    <a:lstStyle/>
                    <a:p>
                      <a:pPr algn="ctr" fontAlgn="b"/>
                      <a:r>
                        <a:rPr lang="en-US" sz="1000" b="0" i="0" u="none" strike="noStrike" dirty="0">
                          <a:latin typeface="Arial"/>
                        </a:rPr>
                        <a:t>71</a:t>
                      </a:r>
                    </a:p>
                  </a:txBody>
                  <a:tcPr marL="9525" marR="9525" marT="9525" marB="0" anchor="ctr"/>
                </a:tc>
                <a:tc>
                  <a:txBody>
                    <a:bodyPr/>
                    <a:lstStyle/>
                    <a:p>
                      <a:pPr algn="ctr" fontAlgn="b"/>
                      <a:r>
                        <a:rPr lang="en-US" sz="1000" b="0" i="0" u="none" strike="noStrike" dirty="0">
                          <a:latin typeface="Arial"/>
                        </a:rPr>
                        <a:t>79</a:t>
                      </a:r>
                    </a:p>
                  </a:txBody>
                  <a:tcPr marL="9525" marR="9525" marT="9525" marB="0" anchor="ctr">
                    <a:solidFill>
                      <a:srgbClr val="92D050"/>
                    </a:solidFill>
                  </a:tcP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67</a:t>
                      </a:r>
                    </a:p>
                  </a:txBody>
                  <a:tcPr marL="9525" marR="9525" marT="9525" marB="0" anchor="ctr"/>
                </a:tc>
                <a:tc>
                  <a:txBody>
                    <a:bodyPr/>
                    <a:lstStyle/>
                    <a:p>
                      <a:pPr algn="ctr" fontAlgn="b"/>
                      <a:r>
                        <a:rPr lang="en-US" sz="1000" b="0" i="0" u="none" strike="noStrike" dirty="0">
                          <a:latin typeface="Arial"/>
                        </a:rPr>
                        <a:t>53</a:t>
                      </a:r>
                    </a:p>
                  </a:txBody>
                  <a:tcPr marL="9525" marR="9525" marT="9525" marB="0" anchor="ctr"/>
                </a:tc>
              </a:tr>
            </a:tbl>
          </a:graphicData>
        </a:graphic>
      </p:graphicFrame>
      <p:sp>
        <p:nvSpPr>
          <p:cNvPr id="11" name="Footer Placeholder 2"/>
          <p:cNvSpPr>
            <a:spLocks noGrp="1"/>
          </p:cNvSpPr>
          <p:nvPr>
            <p:ph type="ftr" sz="quarter" idx="11"/>
          </p:nvPr>
        </p:nvSpPr>
        <p:spPr>
          <a:xfrm>
            <a:off x="2149475" y="6386513"/>
            <a:ext cx="5662613" cy="279400"/>
          </a:xfrm>
        </p:spPr>
        <p:txBody>
          <a:bodyPr/>
          <a:lstStyle/>
          <a:p>
            <a:r>
              <a:rPr lang="en-US" dirty="0" smtClean="0"/>
              <a:t>Q14. Which of the following would you say are opportunities that</a:t>
            </a:r>
          </a:p>
          <a:p>
            <a:r>
              <a:rPr lang="en-US" dirty="0" smtClean="0"/>
              <a:t>can be created by complexity? BASE: 1037 Respondents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24</a:t>
            </a:fld>
            <a:endParaRPr lang="en-US" dirty="0"/>
          </a:p>
        </p:txBody>
      </p:sp>
      <p:sp>
        <p:nvSpPr>
          <p:cNvPr id="521" name="Rectangle 3"/>
          <p:cNvSpPr txBox="1">
            <a:spLocks noChangeArrowheads="1"/>
          </p:cNvSpPr>
          <p:nvPr/>
        </p:nvSpPr>
        <p:spPr bwMode="auto">
          <a:xfrm>
            <a:off x="142844" y="142852"/>
            <a:ext cx="9001156"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3200"/>
              </a:lnSpc>
              <a:spcBef>
                <a:spcPct val="0"/>
              </a:spcBef>
              <a:spcAft>
                <a:spcPct val="0"/>
              </a:spcAft>
              <a:buClrTx/>
              <a:buSzTx/>
              <a:buFontTx/>
              <a:buNone/>
              <a:tabLst/>
              <a:defRPr/>
            </a:pPr>
            <a:r>
              <a:rPr lang="en-GB" b="1" kern="0" dirty="0" smtClean="0">
                <a:solidFill>
                  <a:schemeClr val="bg1"/>
                </a:solidFill>
                <a:latin typeface="+mj-lt"/>
                <a:ea typeface="+mj-ea"/>
                <a:cs typeface="+mj-cs"/>
              </a:rPr>
              <a:t>Future causes of complexity</a:t>
            </a:r>
            <a:r>
              <a:rPr lang="en-GB" b="1" kern="0" noProof="0" dirty="0" smtClean="0">
                <a:solidFill>
                  <a:schemeClr val="bg1"/>
                </a:solidFill>
                <a:latin typeface="+mj-lt"/>
                <a:ea typeface="+mj-ea"/>
                <a:cs typeface="+mj-cs"/>
              </a:rPr>
              <a:t> vary strongly by country</a:t>
            </a:r>
          </a:p>
          <a:p>
            <a:pPr marL="0" marR="0" lvl="0" indent="0" algn="l" defTabSz="914400" rtl="0" eaLnBrk="1" fontAlgn="base" latinLnBrk="0" hangingPunct="1">
              <a:lnSpc>
                <a:spcPts val="3200"/>
              </a:lnSpc>
              <a:spcBef>
                <a:spcPct val="0"/>
              </a:spcBef>
              <a:spcAft>
                <a:spcPct val="0"/>
              </a:spcAft>
              <a:buClrTx/>
              <a:buSzTx/>
              <a:buFontTx/>
              <a:buNone/>
              <a:tabLst/>
              <a:defRPr/>
            </a:pPr>
            <a:r>
              <a:rPr kumimoji="0" lang="en-GB" sz="1800" b="1" i="0" u="none" strike="noStrike" kern="0" cap="none" spc="0" normalizeH="0" baseline="0" dirty="0" smtClean="0">
                <a:ln>
                  <a:noFill/>
                </a:ln>
                <a:solidFill>
                  <a:schemeClr val="bg1"/>
                </a:solidFill>
                <a:effectLst/>
                <a:uLnTx/>
                <a:uFillTx/>
                <a:latin typeface="+mj-lt"/>
                <a:ea typeface="+mj-ea"/>
                <a:cs typeface="+mj-cs"/>
              </a:rPr>
              <a:t>Impact of the financial crisis</a:t>
            </a:r>
            <a:r>
              <a:rPr kumimoji="0" lang="en-GB" sz="1800" b="1" i="0" u="none" strike="noStrike" kern="0" cap="none" spc="0" normalizeH="0" dirty="0" smtClean="0">
                <a:ln>
                  <a:noFill/>
                </a:ln>
                <a:solidFill>
                  <a:schemeClr val="bg1"/>
                </a:solidFill>
                <a:effectLst/>
                <a:uLnTx/>
                <a:uFillTx/>
                <a:latin typeface="+mj-lt"/>
                <a:ea typeface="+mj-ea"/>
                <a:cs typeface="+mj-cs"/>
              </a:rPr>
              <a:t> and consequent regulatory / tax changes is strong</a:t>
            </a: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graphicFrame>
        <p:nvGraphicFramePr>
          <p:cNvPr id="8" name="Table 7"/>
          <p:cNvGraphicFramePr>
            <a:graphicFrameLocks noGrp="1"/>
          </p:cNvGraphicFramePr>
          <p:nvPr/>
        </p:nvGraphicFramePr>
        <p:xfrm>
          <a:off x="533451" y="1268760"/>
          <a:ext cx="8077099" cy="4158679"/>
        </p:xfrm>
        <a:graphic>
          <a:graphicData uri="http://schemas.openxmlformats.org/drawingml/2006/table">
            <a:tbl>
              <a:tblPr firstRow="1" bandRow="1">
                <a:tableStyleId>{5C22544A-7EE6-4342-B048-85BDC9FD1C3A}</a:tableStyleId>
              </a:tblPr>
              <a:tblGrid>
                <a:gridCol w="1497480"/>
                <a:gridCol w="281134"/>
                <a:gridCol w="281134"/>
                <a:gridCol w="270920"/>
                <a:gridCol w="281134"/>
                <a:gridCol w="270920"/>
                <a:gridCol w="281134"/>
                <a:gridCol w="270920"/>
                <a:gridCol w="270920"/>
                <a:gridCol w="281134"/>
                <a:gridCol w="270920"/>
                <a:gridCol w="270920"/>
                <a:gridCol w="270920"/>
                <a:gridCol w="270920"/>
                <a:gridCol w="270920"/>
                <a:gridCol w="270920"/>
                <a:gridCol w="283823"/>
                <a:gridCol w="402401"/>
                <a:gridCol w="281682"/>
                <a:gridCol w="270920"/>
                <a:gridCol w="270920"/>
                <a:gridCol w="281682"/>
                <a:gridCol w="402401"/>
                <a:gridCol w="270920"/>
              </a:tblGrid>
              <a:tr h="1119496">
                <a:tc>
                  <a:txBody>
                    <a:bodyPr/>
                    <a:lstStyle/>
                    <a:p>
                      <a:r>
                        <a:rPr lang="en-GB" sz="1000" b="1" dirty="0" smtClean="0"/>
                        <a:t>COUNTRY (%)</a:t>
                      </a:r>
                      <a:endParaRPr lang="en-GB" sz="1000" b="1" dirty="0"/>
                    </a:p>
                  </a:txBody>
                  <a:tcPr/>
                </a:tc>
                <a:tc>
                  <a:txBody>
                    <a:bodyPr/>
                    <a:lstStyle/>
                    <a:p>
                      <a:pPr algn="ctr"/>
                      <a:r>
                        <a:rPr lang="en-GB" sz="900" b="0" dirty="0" smtClean="0"/>
                        <a:t>Overall</a:t>
                      </a:r>
                      <a:endParaRPr lang="en-GB" sz="900" b="0" dirty="0"/>
                    </a:p>
                  </a:txBody>
                  <a:tcPr vert="vert">
                    <a:solidFill>
                      <a:srgbClr val="A79E7A"/>
                    </a:solidFill>
                  </a:tcPr>
                </a:tc>
                <a:tc>
                  <a:txBody>
                    <a:bodyPr/>
                    <a:lstStyle/>
                    <a:p>
                      <a:pPr algn="ctr"/>
                      <a:r>
                        <a:rPr lang="en-GB" sz="900" b="0" dirty="0" smtClean="0"/>
                        <a:t>USA</a:t>
                      </a:r>
                      <a:endParaRPr lang="en-GB" sz="900" b="0" dirty="0"/>
                    </a:p>
                  </a:txBody>
                  <a:tcPr vert="vert"/>
                </a:tc>
                <a:tc>
                  <a:txBody>
                    <a:bodyPr/>
                    <a:lstStyle/>
                    <a:p>
                      <a:pPr algn="ctr"/>
                      <a:r>
                        <a:rPr lang="en-GB" sz="900" b="0" dirty="0" smtClean="0"/>
                        <a:t>Brazil</a:t>
                      </a:r>
                      <a:endParaRPr lang="en-GB" sz="900" b="0" dirty="0"/>
                    </a:p>
                  </a:txBody>
                  <a:tcPr vert="vert"/>
                </a:tc>
                <a:tc>
                  <a:txBody>
                    <a:bodyPr/>
                    <a:lstStyle/>
                    <a:p>
                      <a:pPr algn="ctr"/>
                      <a:r>
                        <a:rPr lang="en-GB" sz="900" b="0" dirty="0" smtClean="0"/>
                        <a:t>Canada</a:t>
                      </a:r>
                      <a:endParaRPr lang="en-GB" sz="900" b="0" dirty="0"/>
                    </a:p>
                  </a:txBody>
                  <a:tcPr vert="vert"/>
                </a:tc>
                <a:tc>
                  <a:txBody>
                    <a:bodyPr/>
                    <a:lstStyle/>
                    <a:p>
                      <a:pPr algn="ctr"/>
                      <a:r>
                        <a:rPr lang="en-GB" sz="900" b="0" dirty="0" smtClean="0"/>
                        <a:t>Mexico</a:t>
                      </a:r>
                      <a:endParaRPr lang="en-GB" sz="900" b="0" dirty="0"/>
                    </a:p>
                  </a:txBody>
                  <a:tcPr vert="vert"/>
                </a:tc>
                <a:tc>
                  <a:txBody>
                    <a:bodyPr/>
                    <a:lstStyle/>
                    <a:p>
                      <a:pPr algn="ctr"/>
                      <a:r>
                        <a:rPr lang="en-GB" sz="900" b="0" dirty="0" smtClean="0"/>
                        <a:t>UK</a:t>
                      </a:r>
                      <a:endParaRPr lang="en-GB" sz="900" b="0" dirty="0"/>
                    </a:p>
                  </a:txBody>
                  <a:tcPr vert="vert"/>
                </a:tc>
                <a:tc>
                  <a:txBody>
                    <a:bodyPr/>
                    <a:lstStyle/>
                    <a:p>
                      <a:pPr algn="ctr"/>
                      <a:r>
                        <a:rPr lang="en-GB" sz="900" b="0" dirty="0" smtClean="0"/>
                        <a:t>Denmark</a:t>
                      </a:r>
                      <a:endParaRPr lang="en-GB" sz="900" b="0" dirty="0"/>
                    </a:p>
                  </a:txBody>
                  <a:tcPr vert="vert"/>
                </a:tc>
                <a:tc>
                  <a:txBody>
                    <a:bodyPr/>
                    <a:lstStyle/>
                    <a:p>
                      <a:pPr algn="ctr"/>
                      <a:r>
                        <a:rPr lang="en-GB" sz="900" b="0" dirty="0" smtClean="0"/>
                        <a:t>France</a:t>
                      </a:r>
                      <a:endParaRPr lang="en-GB" sz="900" b="0" dirty="0"/>
                    </a:p>
                  </a:txBody>
                  <a:tcPr vert="vert"/>
                </a:tc>
                <a:tc>
                  <a:txBody>
                    <a:bodyPr/>
                    <a:lstStyle/>
                    <a:p>
                      <a:pPr algn="ctr"/>
                      <a:r>
                        <a:rPr lang="en-GB" sz="900" b="0" dirty="0" smtClean="0"/>
                        <a:t>Germany</a:t>
                      </a:r>
                      <a:endParaRPr lang="en-GB" sz="900" b="0" dirty="0"/>
                    </a:p>
                  </a:txBody>
                  <a:tcPr vert="vert"/>
                </a:tc>
                <a:tc>
                  <a:txBody>
                    <a:bodyPr/>
                    <a:lstStyle/>
                    <a:p>
                      <a:pPr algn="ctr"/>
                      <a:r>
                        <a:rPr lang="en-GB" sz="900" b="0" dirty="0" smtClean="0"/>
                        <a:t>Ireland</a:t>
                      </a:r>
                      <a:endParaRPr lang="en-GB" sz="900" b="0" dirty="0"/>
                    </a:p>
                  </a:txBody>
                  <a:tcPr vert="vert"/>
                </a:tc>
                <a:tc>
                  <a:txBody>
                    <a:bodyPr/>
                    <a:lstStyle/>
                    <a:p>
                      <a:pPr algn="ctr"/>
                      <a:r>
                        <a:rPr lang="en-GB" sz="900" b="0" dirty="0" smtClean="0"/>
                        <a:t>Italy</a:t>
                      </a:r>
                      <a:endParaRPr lang="en-GB" sz="900" b="0" dirty="0"/>
                    </a:p>
                  </a:txBody>
                  <a:tcPr vert="vert"/>
                </a:tc>
                <a:tc>
                  <a:txBody>
                    <a:bodyPr/>
                    <a:lstStyle/>
                    <a:p>
                      <a:pPr algn="ctr"/>
                      <a:r>
                        <a:rPr lang="en-GB" sz="900" b="0" dirty="0" smtClean="0"/>
                        <a:t>Netherlands</a:t>
                      </a:r>
                      <a:endParaRPr lang="en-GB" sz="900" b="0" dirty="0"/>
                    </a:p>
                  </a:txBody>
                  <a:tcPr vert="vert"/>
                </a:tc>
                <a:tc>
                  <a:txBody>
                    <a:bodyPr/>
                    <a:lstStyle/>
                    <a:p>
                      <a:pPr algn="ctr"/>
                      <a:r>
                        <a:rPr lang="en-GB" sz="900" b="0" dirty="0" smtClean="0"/>
                        <a:t>Spain</a:t>
                      </a:r>
                      <a:endParaRPr lang="en-GB" sz="900" b="0" dirty="0"/>
                    </a:p>
                  </a:txBody>
                  <a:tcPr vert="vert"/>
                </a:tc>
                <a:tc>
                  <a:txBody>
                    <a:bodyPr/>
                    <a:lstStyle/>
                    <a:p>
                      <a:pPr algn="ctr"/>
                      <a:r>
                        <a:rPr lang="en-GB" sz="900" b="0" dirty="0" smtClean="0"/>
                        <a:t>Sweden</a:t>
                      </a:r>
                      <a:endParaRPr lang="en-GB" sz="900" b="0" dirty="0"/>
                    </a:p>
                  </a:txBody>
                  <a:tcPr vert="vert"/>
                </a:tc>
                <a:tc>
                  <a:txBody>
                    <a:bodyPr/>
                    <a:lstStyle/>
                    <a:p>
                      <a:pPr algn="ctr"/>
                      <a:r>
                        <a:rPr lang="en-GB" sz="900" b="0" dirty="0" smtClean="0"/>
                        <a:t>Switzerland</a:t>
                      </a:r>
                      <a:endParaRPr lang="en-GB" sz="900" b="0" dirty="0"/>
                    </a:p>
                  </a:txBody>
                  <a:tcPr vert="vert"/>
                </a:tc>
                <a:tc>
                  <a:txBody>
                    <a:bodyPr/>
                    <a:lstStyle/>
                    <a:p>
                      <a:pPr algn="ctr"/>
                      <a:r>
                        <a:rPr lang="en-GB" sz="900" b="0" dirty="0" smtClean="0"/>
                        <a:t>Russia</a:t>
                      </a:r>
                      <a:endParaRPr lang="en-GB" sz="900" b="0" dirty="0"/>
                    </a:p>
                  </a:txBody>
                  <a:tcPr vert="vert"/>
                </a:tc>
                <a:tc>
                  <a:txBody>
                    <a:bodyPr/>
                    <a:lstStyle/>
                    <a:p>
                      <a:pPr algn="ctr"/>
                      <a:r>
                        <a:rPr lang="en-GB" sz="900" b="0" dirty="0" smtClean="0"/>
                        <a:t>South</a:t>
                      </a:r>
                      <a:r>
                        <a:rPr lang="en-GB" sz="900" b="0" baseline="0" dirty="0" smtClean="0"/>
                        <a:t> </a:t>
                      </a:r>
                    </a:p>
                    <a:p>
                      <a:pPr algn="ctr"/>
                      <a:r>
                        <a:rPr lang="en-GB" sz="900" b="0" baseline="0" dirty="0" smtClean="0"/>
                        <a:t>Africa</a:t>
                      </a:r>
                      <a:endParaRPr lang="en-GB" sz="900" b="0" dirty="0"/>
                    </a:p>
                  </a:txBody>
                  <a:tcPr vert="vert"/>
                </a:tc>
                <a:tc>
                  <a:txBody>
                    <a:bodyPr/>
                    <a:lstStyle/>
                    <a:p>
                      <a:pPr algn="ctr"/>
                      <a:r>
                        <a:rPr lang="en-GB" sz="900" b="0" dirty="0" smtClean="0"/>
                        <a:t>China </a:t>
                      </a:r>
                      <a:endParaRPr lang="en-GB" sz="900" b="0" dirty="0"/>
                    </a:p>
                  </a:txBody>
                  <a:tcPr vert="vert"/>
                </a:tc>
                <a:tc>
                  <a:txBody>
                    <a:bodyPr/>
                    <a:lstStyle/>
                    <a:p>
                      <a:pPr algn="ctr"/>
                      <a:r>
                        <a:rPr lang="en-GB" sz="900" b="0" dirty="0" smtClean="0"/>
                        <a:t>India</a:t>
                      </a:r>
                      <a:endParaRPr lang="en-GB" sz="900" b="0" dirty="0"/>
                    </a:p>
                  </a:txBody>
                  <a:tcPr vert="vert"/>
                </a:tc>
                <a:tc>
                  <a:txBody>
                    <a:bodyPr/>
                    <a:lstStyle/>
                    <a:p>
                      <a:pPr algn="ctr"/>
                      <a:r>
                        <a:rPr lang="en-GB" sz="900" b="0" dirty="0" smtClean="0"/>
                        <a:t>Japan</a:t>
                      </a:r>
                      <a:endParaRPr lang="en-GB" sz="900" b="0" dirty="0"/>
                    </a:p>
                  </a:txBody>
                  <a:tcPr vert="vert"/>
                </a:tc>
                <a:tc>
                  <a:txBody>
                    <a:bodyPr/>
                    <a:lstStyle/>
                    <a:p>
                      <a:pPr algn="ctr"/>
                      <a:r>
                        <a:rPr lang="en-GB" sz="900" b="0" dirty="0" smtClean="0"/>
                        <a:t>Singapore</a:t>
                      </a:r>
                      <a:endParaRPr lang="en-GB" sz="900" b="0" dirty="0"/>
                    </a:p>
                  </a:txBody>
                  <a:tcPr vert="vert"/>
                </a:tc>
                <a:tc>
                  <a:txBody>
                    <a:bodyPr/>
                    <a:lstStyle/>
                    <a:p>
                      <a:pPr algn="ctr"/>
                      <a:r>
                        <a:rPr lang="en-GB" sz="900" b="0" dirty="0" smtClean="0"/>
                        <a:t>South </a:t>
                      </a:r>
                    </a:p>
                    <a:p>
                      <a:pPr algn="ctr"/>
                      <a:r>
                        <a:rPr lang="en-GB" sz="900" b="0" dirty="0" smtClean="0"/>
                        <a:t>Korea</a:t>
                      </a:r>
                      <a:endParaRPr lang="en-GB" sz="900" b="0" dirty="0"/>
                    </a:p>
                  </a:txBody>
                  <a:tcPr vert="vert"/>
                </a:tc>
                <a:tc>
                  <a:txBody>
                    <a:bodyPr/>
                    <a:lstStyle/>
                    <a:p>
                      <a:pPr algn="ctr"/>
                      <a:r>
                        <a:rPr lang="en-GB" sz="900" b="0" dirty="0" smtClean="0"/>
                        <a:t>Australia</a:t>
                      </a:r>
                      <a:endParaRPr lang="en-GB" sz="900" b="0" dirty="0"/>
                    </a:p>
                  </a:txBody>
                  <a:tcPr vert="vert"/>
                </a:tc>
              </a:tr>
              <a:tr h="515664">
                <a:tc>
                  <a:txBody>
                    <a:bodyPr/>
                    <a:lstStyle/>
                    <a:p>
                      <a:pPr algn="l" fontAlgn="b"/>
                      <a:r>
                        <a:rPr lang="en-US" sz="800" b="1" i="0" u="none" strike="noStrike" dirty="0" smtClean="0">
                          <a:solidFill>
                            <a:srgbClr val="000000"/>
                          </a:solidFill>
                          <a:latin typeface="+mn-lt"/>
                        </a:rPr>
                        <a:t>Tax</a:t>
                      </a:r>
                      <a:r>
                        <a:rPr lang="en-US" sz="800" b="1" i="0" u="none" strike="noStrike" baseline="0" dirty="0" smtClean="0">
                          <a:solidFill>
                            <a:srgbClr val="000000"/>
                          </a:solidFill>
                          <a:latin typeface="+mn-lt"/>
                        </a:rPr>
                        <a:t> policy</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52</a:t>
                      </a:r>
                    </a:p>
                  </a:txBody>
                  <a:tcPr marL="9525" marR="9525" marT="9525" marB="0" anchor="ctr">
                    <a:solidFill>
                      <a:srgbClr val="A79E7A"/>
                    </a:solidFill>
                  </a:tcP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43</a:t>
                      </a:r>
                    </a:p>
                  </a:txBody>
                  <a:tcPr marL="9525" marR="9525" marT="9525" marB="0" anchor="ctr"/>
                </a:tc>
                <a:tc>
                  <a:txBody>
                    <a:bodyPr/>
                    <a:lstStyle/>
                    <a:p>
                      <a:pPr algn="ctr" fontAlgn="b"/>
                      <a:r>
                        <a:rPr lang="en-US" sz="1000" b="0" i="0" u="none" strike="noStrike" dirty="0">
                          <a:latin typeface="Arial"/>
                        </a:rPr>
                        <a:t>83</a:t>
                      </a:r>
                    </a:p>
                  </a:txBody>
                  <a:tcPr marL="9525" marR="9525" marT="9525" marB="0" anchor="ctr">
                    <a:solidFill>
                      <a:srgbClr val="92D050"/>
                    </a:solidFill>
                  </a:tcP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solidFill>
                      <a:srgbClr val="92D050"/>
                    </a:solidFill>
                  </a:tcP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77</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solidFill>
                      <a:srgbClr val="92D050"/>
                    </a:solidFill>
                  </a:tcPr>
                </a:tc>
                <a:tc>
                  <a:txBody>
                    <a:bodyPr/>
                    <a:lstStyle/>
                    <a:p>
                      <a:pPr algn="ctr" fontAlgn="b"/>
                      <a:r>
                        <a:rPr lang="en-US" sz="1000" b="0" i="0" u="none" strike="noStrike" dirty="0">
                          <a:latin typeface="Arial"/>
                        </a:rPr>
                        <a:t>20</a:t>
                      </a:r>
                    </a:p>
                  </a:txBody>
                  <a:tcPr marL="9525" marR="9525" marT="9525" marB="0" anchor="ctr"/>
                </a:tc>
                <a:tc>
                  <a:txBody>
                    <a:bodyPr/>
                    <a:lstStyle/>
                    <a:p>
                      <a:pPr algn="ctr" fontAlgn="b"/>
                      <a:r>
                        <a:rPr lang="en-US" sz="1000" b="0" i="0" u="none" strike="noStrike" dirty="0">
                          <a:latin typeface="Arial"/>
                        </a:rPr>
                        <a:t>35</a:t>
                      </a:r>
                    </a:p>
                  </a:txBody>
                  <a:tcPr marL="9525" marR="9525" marT="9525" marB="0" anchor="ctr"/>
                </a:tc>
                <a:tc>
                  <a:txBody>
                    <a:bodyPr/>
                    <a:lstStyle/>
                    <a:p>
                      <a:pPr algn="ctr" fontAlgn="b"/>
                      <a:r>
                        <a:rPr lang="en-US" sz="1000" b="0" i="0" u="none" strike="noStrike" dirty="0">
                          <a:latin typeface="Arial"/>
                        </a:rPr>
                        <a:t>25</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45</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tc>
                <a:tc>
                  <a:txBody>
                    <a:bodyPr/>
                    <a:lstStyle/>
                    <a:p>
                      <a:pPr algn="ctr" fontAlgn="b"/>
                      <a:r>
                        <a:rPr lang="en-US" sz="1000" b="0" i="0" u="none" strike="noStrike" dirty="0">
                          <a:latin typeface="Arial"/>
                        </a:rPr>
                        <a:t>51</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solidFill>
                      <a:srgbClr val="92D050"/>
                    </a:solidFill>
                  </a:tcP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r>
              <a:tr h="515664">
                <a:tc>
                  <a:txBody>
                    <a:bodyPr/>
                    <a:lstStyle/>
                    <a:p>
                      <a:pPr algn="l" fontAlgn="b"/>
                      <a:r>
                        <a:rPr lang="en-US" sz="800" b="1" i="0" u="none" strike="noStrike" dirty="0" smtClean="0">
                          <a:solidFill>
                            <a:srgbClr val="000000"/>
                          </a:solidFill>
                          <a:latin typeface="+mn-lt"/>
                        </a:rPr>
                        <a:t>Regulation</a:t>
                      </a:r>
                      <a:r>
                        <a:rPr lang="en-US" sz="800" b="1" i="0" u="none" strike="noStrike" baseline="0" dirty="0" smtClean="0">
                          <a:solidFill>
                            <a:srgbClr val="000000"/>
                          </a:solidFill>
                          <a:latin typeface="+mn-lt"/>
                        </a:rPr>
                        <a:t> (other than tax)</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63</a:t>
                      </a:r>
                    </a:p>
                  </a:txBody>
                  <a:tcPr marL="9525" marR="9525" marT="9525" marB="0" anchor="ctr">
                    <a:solidFill>
                      <a:srgbClr val="A79E7A"/>
                    </a:solidFill>
                  </a:tcPr>
                </a:tc>
                <a:tc>
                  <a:txBody>
                    <a:bodyPr/>
                    <a:lstStyle/>
                    <a:p>
                      <a:pPr algn="ctr" fontAlgn="b"/>
                      <a:r>
                        <a:rPr lang="en-US" sz="1000" b="0" i="0" u="none" strike="noStrike" dirty="0">
                          <a:latin typeface="Arial"/>
                        </a:rPr>
                        <a:t>72</a:t>
                      </a:r>
                    </a:p>
                  </a:txBody>
                  <a:tcPr marL="9525" marR="9525" marT="9525" marB="0" anchor="ctr">
                    <a:solidFill>
                      <a:srgbClr val="92D050"/>
                    </a:solidFill>
                  </a:tcP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84</a:t>
                      </a:r>
                    </a:p>
                  </a:txBody>
                  <a:tcPr marL="9525" marR="9525" marT="9525" marB="0" anchor="ctr">
                    <a:solidFill>
                      <a:srgbClr val="92D050"/>
                    </a:solidFill>
                  </a:tcP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solidFill>
                      <a:srgbClr val="92D050"/>
                    </a:solidFill>
                  </a:tcP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77</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solidFill>
                      <a:srgbClr val="92D050"/>
                    </a:solidFill>
                  </a:tcPr>
                </a:tc>
                <a:tc>
                  <a:txBody>
                    <a:bodyPr/>
                    <a:lstStyle/>
                    <a:p>
                      <a:pPr algn="ctr" fontAlgn="b"/>
                      <a:r>
                        <a:rPr lang="en-US" sz="1000" b="0" i="0" u="none" strike="noStrike" dirty="0">
                          <a:latin typeface="Arial"/>
                        </a:rPr>
                        <a:t>82</a:t>
                      </a:r>
                    </a:p>
                  </a:txBody>
                  <a:tcPr marL="9525" marR="9525" marT="9525" marB="0" anchor="ctr">
                    <a:solidFill>
                      <a:srgbClr val="92D050"/>
                    </a:solidFill>
                  </a:tcPr>
                </a:tc>
                <a:tc>
                  <a:txBody>
                    <a:bodyPr/>
                    <a:lstStyle/>
                    <a:p>
                      <a:pPr algn="ctr" fontAlgn="b"/>
                      <a:r>
                        <a:rPr lang="en-US" sz="1000" b="0" i="0" u="none" strike="noStrike" dirty="0">
                          <a:latin typeface="Arial"/>
                        </a:rPr>
                        <a:t>53</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30</a:t>
                      </a:r>
                    </a:p>
                  </a:txBody>
                  <a:tcPr marL="9525" marR="9525" marT="9525" marB="0" anchor="ctr"/>
                </a:tc>
                <a:tc>
                  <a:txBody>
                    <a:bodyPr/>
                    <a:lstStyle/>
                    <a:p>
                      <a:pPr algn="ctr" fontAlgn="b"/>
                      <a:r>
                        <a:rPr lang="en-US" sz="1000" b="0" i="0" u="none" strike="noStrike" dirty="0">
                          <a:latin typeface="Arial"/>
                        </a:rPr>
                        <a:t>69</a:t>
                      </a:r>
                    </a:p>
                  </a:txBody>
                  <a:tcPr marL="9525" marR="9525" marT="9525" marB="0" anchor="ctr">
                    <a:solidFill>
                      <a:srgbClr val="92D050"/>
                    </a:solidFill>
                  </a:tcP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solidFill>
                      <a:srgbClr val="92D050"/>
                    </a:solidFill>
                  </a:tcPr>
                </a:tc>
                <a:tc>
                  <a:txBody>
                    <a:bodyPr/>
                    <a:lstStyle/>
                    <a:p>
                      <a:pPr algn="ctr" fontAlgn="b"/>
                      <a:r>
                        <a:rPr lang="en-US" sz="1000" b="0" i="0" u="none" strike="noStrike" dirty="0">
                          <a:latin typeface="Arial"/>
                        </a:rPr>
                        <a:t>79</a:t>
                      </a:r>
                    </a:p>
                  </a:txBody>
                  <a:tcPr marL="9525" marR="9525" marT="9525" marB="0" anchor="ctr">
                    <a:solidFill>
                      <a:srgbClr val="92D050"/>
                    </a:solidFill>
                  </a:tcPr>
                </a:tc>
                <a:tc>
                  <a:txBody>
                    <a:bodyPr/>
                    <a:lstStyle/>
                    <a:p>
                      <a:pPr algn="ctr" fontAlgn="b"/>
                      <a:r>
                        <a:rPr lang="en-US" sz="1000" b="0" i="0" u="none" strike="noStrike" dirty="0">
                          <a:latin typeface="Arial"/>
                        </a:rPr>
                        <a:t>34</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solidFill>
                      <a:srgbClr val="92D050"/>
                    </a:solidFill>
                  </a:tcPr>
                </a:tc>
              </a:tr>
              <a:tr h="401571">
                <a:tc>
                  <a:txBody>
                    <a:bodyPr/>
                    <a:lstStyle/>
                    <a:p>
                      <a:pPr algn="l" fontAlgn="b"/>
                      <a:r>
                        <a:rPr lang="en-US" sz="800" b="1" i="0" u="none" strike="noStrike" dirty="0" smtClean="0">
                          <a:solidFill>
                            <a:srgbClr val="000000"/>
                          </a:solidFill>
                          <a:latin typeface="+mn-lt"/>
                        </a:rPr>
                        <a:t>Government</a:t>
                      </a:r>
                      <a:r>
                        <a:rPr lang="en-US" sz="800" b="1" i="0" u="none" strike="noStrike" baseline="0" dirty="0" smtClean="0">
                          <a:solidFill>
                            <a:srgbClr val="000000"/>
                          </a:solidFill>
                          <a:latin typeface="+mn-lt"/>
                        </a:rPr>
                        <a:t> oversight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49</a:t>
                      </a:r>
                    </a:p>
                  </a:txBody>
                  <a:tcPr marL="9525" marR="9525" marT="9525" marB="0" anchor="ctr">
                    <a:solidFill>
                      <a:srgbClr val="A79E7A"/>
                    </a:solidFill>
                  </a:tcP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39</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33</a:t>
                      </a:r>
                    </a:p>
                  </a:txBody>
                  <a:tcPr marL="9525" marR="9525" marT="9525" marB="0" anchor="ctr"/>
                </a:tc>
                <a:tc>
                  <a:txBody>
                    <a:bodyPr/>
                    <a:lstStyle/>
                    <a:p>
                      <a:pPr algn="ctr" fontAlgn="b"/>
                      <a:r>
                        <a:rPr lang="en-US" sz="1000" b="0" i="0" u="none" strike="noStrike" dirty="0">
                          <a:latin typeface="Arial"/>
                        </a:rPr>
                        <a:t>20</a:t>
                      </a:r>
                    </a:p>
                  </a:txBody>
                  <a:tcPr marL="9525" marR="9525" marT="9525" marB="0" anchor="ctr"/>
                </a:tc>
                <a:tc>
                  <a:txBody>
                    <a:bodyPr/>
                    <a:lstStyle/>
                    <a:p>
                      <a:pPr algn="ctr" fontAlgn="b"/>
                      <a:r>
                        <a:rPr lang="en-US" sz="1000" b="0" i="0" u="none" strike="noStrike" dirty="0">
                          <a:latin typeface="Arial"/>
                        </a:rPr>
                        <a:t>25</a:t>
                      </a:r>
                    </a:p>
                  </a:txBody>
                  <a:tcPr marL="9525" marR="9525" marT="9525" marB="0" anchor="ctr"/>
                </a:tc>
                <a:tc>
                  <a:txBody>
                    <a:bodyPr/>
                    <a:lstStyle/>
                    <a:p>
                      <a:pPr algn="ctr" fontAlgn="b"/>
                      <a:r>
                        <a:rPr lang="en-US" sz="1000" b="0" i="0" u="none" strike="noStrike" dirty="0">
                          <a:latin typeface="Arial"/>
                        </a:rPr>
                        <a:t>25</a:t>
                      </a:r>
                    </a:p>
                  </a:txBody>
                  <a:tcPr marL="9525" marR="9525" marT="9525" marB="0" anchor="ctr"/>
                </a:tc>
                <a:tc>
                  <a:txBody>
                    <a:bodyPr/>
                    <a:lstStyle/>
                    <a:p>
                      <a:pPr algn="ctr" fontAlgn="b"/>
                      <a:r>
                        <a:rPr lang="en-US" sz="1000" b="0" i="0" u="none" strike="noStrike" dirty="0">
                          <a:latin typeface="Arial"/>
                        </a:rPr>
                        <a:t>69</a:t>
                      </a:r>
                    </a:p>
                  </a:txBody>
                  <a:tcPr marL="9525" marR="9525" marT="9525" marB="0" anchor="ctr">
                    <a:solidFill>
                      <a:srgbClr val="92D050"/>
                    </a:solidFill>
                  </a:tcP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37</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43</a:t>
                      </a:r>
                    </a:p>
                  </a:txBody>
                  <a:tcPr marL="9525" marR="9525" marT="9525" marB="0" anchor="ctr"/>
                </a:tc>
              </a:tr>
              <a:tr h="401571">
                <a:tc>
                  <a:txBody>
                    <a:bodyPr/>
                    <a:lstStyle/>
                    <a:p>
                      <a:pPr algn="l" fontAlgn="b"/>
                      <a:r>
                        <a:rPr lang="en-US" sz="800" b="1" i="0" u="none" strike="noStrike" dirty="0" smtClean="0">
                          <a:solidFill>
                            <a:srgbClr val="000000"/>
                          </a:solidFill>
                          <a:latin typeface="+mn-lt"/>
                        </a:rPr>
                        <a:t>Information</a:t>
                      </a:r>
                      <a:r>
                        <a:rPr lang="en-US" sz="800" b="1" i="0" u="none" strike="noStrike" baseline="0" dirty="0" smtClean="0">
                          <a:solidFill>
                            <a:srgbClr val="000000"/>
                          </a:solidFill>
                          <a:latin typeface="+mn-lt"/>
                        </a:rPr>
                        <a:t> management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54</a:t>
                      </a:r>
                    </a:p>
                  </a:txBody>
                  <a:tcPr marL="9525" marR="9525" marT="9525" marB="0" anchor="ctr">
                    <a:solidFill>
                      <a:srgbClr val="A79E7A"/>
                    </a:solidFill>
                  </a:tcP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79</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33</a:t>
                      </a:r>
                    </a:p>
                  </a:txBody>
                  <a:tcPr marL="9525" marR="9525" marT="9525" marB="0" anchor="ctr"/>
                </a:tc>
                <a:tc>
                  <a:txBody>
                    <a:bodyPr/>
                    <a:lstStyle/>
                    <a:p>
                      <a:pPr algn="ctr" fontAlgn="b"/>
                      <a:r>
                        <a:rPr lang="en-US" sz="1000" b="0" i="0" u="none" strike="noStrike" dirty="0">
                          <a:latin typeface="Arial"/>
                        </a:rPr>
                        <a:t>85</a:t>
                      </a:r>
                    </a:p>
                  </a:txBody>
                  <a:tcPr marL="9525" marR="9525" marT="9525" marB="0" anchor="ctr">
                    <a:solidFill>
                      <a:srgbClr val="92D050"/>
                    </a:solidFill>
                  </a:tcPr>
                </a:tc>
                <a:tc>
                  <a:txBody>
                    <a:bodyPr/>
                    <a:lstStyle/>
                    <a:p>
                      <a:pPr algn="ctr" fontAlgn="b"/>
                      <a:r>
                        <a:rPr lang="en-US" sz="1000" b="0" i="0" u="none" strike="noStrike" dirty="0">
                          <a:latin typeface="Arial"/>
                        </a:rPr>
                        <a:t>61</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27</a:t>
                      </a:r>
                    </a:p>
                  </a:txBody>
                  <a:tcPr marL="9525" marR="9525" marT="9525" marB="0" anchor="ct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25</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30</a:t>
                      </a:r>
                    </a:p>
                  </a:txBody>
                  <a:tcPr marL="9525" marR="9525" marT="9525" marB="0" anchor="ctr"/>
                </a:tc>
              </a:tr>
              <a:tr h="401571">
                <a:tc>
                  <a:txBody>
                    <a:bodyPr/>
                    <a:lstStyle/>
                    <a:p>
                      <a:pPr algn="l" fontAlgn="b"/>
                      <a:r>
                        <a:rPr lang="en-US" sz="800" b="1" i="0" u="none" strike="noStrike" dirty="0" smtClean="0">
                          <a:solidFill>
                            <a:srgbClr val="000000"/>
                          </a:solidFill>
                          <a:latin typeface="+mn-lt"/>
                        </a:rPr>
                        <a:t>Doing</a:t>
                      </a:r>
                      <a:r>
                        <a:rPr lang="en-US" sz="800" b="1" i="0" u="none" strike="noStrike" baseline="0" dirty="0" smtClean="0">
                          <a:solidFill>
                            <a:srgbClr val="000000"/>
                          </a:solidFill>
                          <a:latin typeface="+mn-lt"/>
                        </a:rPr>
                        <a:t> mergers and acquisitions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43</a:t>
                      </a:r>
                    </a:p>
                  </a:txBody>
                  <a:tcPr marL="9525" marR="9525" marT="9525" marB="0" anchor="ctr">
                    <a:solidFill>
                      <a:srgbClr val="A79E7A"/>
                    </a:solidFill>
                  </a:tcPr>
                </a:tc>
                <a:tc>
                  <a:txBody>
                    <a:bodyPr/>
                    <a:lstStyle/>
                    <a:p>
                      <a:pPr algn="ctr" fontAlgn="b"/>
                      <a:r>
                        <a:rPr lang="en-US" sz="1000" b="0" i="0" u="none" strike="noStrike" dirty="0">
                          <a:latin typeface="Arial"/>
                        </a:rPr>
                        <a:t>31</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27</a:t>
                      </a:r>
                    </a:p>
                  </a:txBody>
                  <a:tcPr marL="9525" marR="9525" marT="9525" marB="0" anchor="ctr"/>
                </a:tc>
                <a:tc>
                  <a:txBody>
                    <a:bodyPr/>
                    <a:lstStyle/>
                    <a:p>
                      <a:pPr algn="ctr" fontAlgn="b"/>
                      <a:r>
                        <a:rPr lang="en-US" sz="1000" b="0" i="0" u="none" strike="noStrike" dirty="0">
                          <a:latin typeface="Arial"/>
                        </a:rPr>
                        <a:t>23</a:t>
                      </a:r>
                    </a:p>
                  </a:txBody>
                  <a:tcPr marL="9525" marR="9525" marT="9525" marB="0" anchor="ctr"/>
                </a:tc>
                <a:tc>
                  <a:txBody>
                    <a:bodyPr/>
                    <a:lstStyle/>
                    <a:p>
                      <a:pPr algn="ctr" fontAlgn="b"/>
                      <a:r>
                        <a:rPr lang="en-US" sz="1000" b="0" i="0" u="none" strike="noStrike" dirty="0">
                          <a:latin typeface="Arial"/>
                        </a:rPr>
                        <a:t>37</a:t>
                      </a:r>
                    </a:p>
                  </a:txBody>
                  <a:tcPr marL="9525" marR="9525" marT="9525" marB="0" anchor="ctr"/>
                </a:tc>
                <a:tc>
                  <a:txBody>
                    <a:bodyPr/>
                    <a:lstStyle/>
                    <a:p>
                      <a:pPr algn="ctr" fontAlgn="b"/>
                      <a:r>
                        <a:rPr lang="en-US" sz="1000" b="0" i="0" u="none" strike="noStrike" dirty="0">
                          <a:latin typeface="Arial"/>
                        </a:rPr>
                        <a:t>41</a:t>
                      </a:r>
                    </a:p>
                  </a:txBody>
                  <a:tcPr marL="9525" marR="9525" marT="9525" marB="0" anchor="ctr"/>
                </a:tc>
                <a:tc>
                  <a:txBody>
                    <a:bodyPr/>
                    <a:lstStyle/>
                    <a:p>
                      <a:pPr algn="ctr" fontAlgn="b"/>
                      <a:r>
                        <a:rPr lang="en-US" sz="1000" b="0" i="0" u="none" strike="noStrike" dirty="0">
                          <a:latin typeface="Arial"/>
                        </a:rPr>
                        <a:t>20</a:t>
                      </a:r>
                    </a:p>
                  </a:txBody>
                  <a:tcPr marL="9525" marR="9525" marT="9525" marB="0" anchor="ct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15</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35</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solidFill>
                      <a:srgbClr val="92D050"/>
                    </a:solidFill>
                  </a:tcPr>
                </a:tc>
                <a:tc>
                  <a:txBody>
                    <a:bodyPr/>
                    <a:lstStyle/>
                    <a:p>
                      <a:pPr algn="ctr" fontAlgn="b"/>
                      <a:r>
                        <a:rPr lang="en-US" sz="1000" b="0" i="0" u="none" strike="noStrike" dirty="0">
                          <a:latin typeface="Arial"/>
                        </a:rPr>
                        <a:t>39</a:t>
                      </a:r>
                    </a:p>
                  </a:txBody>
                  <a:tcPr marL="9525" marR="9525" marT="9525" marB="0" anchor="ctr"/>
                </a:tc>
              </a:tr>
              <a:tr h="401571">
                <a:tc>
                  <a:txBody>
                    <a:bodyPr/>
                    <a:lstStyle/>
                    <a:p>
                      <a:pPr algn="l" fontAlgn="b"/>
                      <a:r>
                        <a:rPr lang="en-US" sz="800" b="1" i="0" u="none" strike="noStrike" dirty="0" smtClean="0">
                          <a:solidFill>
                            <a:srgbClr val="000000"/>
                          </a:solidFill>
                          <a:latin typeface="+mn-lt"/>
                        </a:rPr>
                        <a:t>Operating</a:t>
                      </a:r>
                      <a:r>
                        <a:rPr lang="en-US" sz="800" b="1" i="0" u="none" strike="noStrike" baseline="0" dirty="0" smtClean="0">
                          <a:solidFill>
                            <a:srgbClr val="000000"/>
                          </a:solidFill>
                          <a:latin typeface="+mn-lt"/>
                        </a:rPr>
                        <a:t> in more countries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46</a:t>
                      </a:r>
                    </a:p>
                  </a:txBody>
                  <a:tcPr marL="9525" marR="9525" marT="9525" marB="0" anchor="ctr">
                    <a:solidFill>
                      <a:srgbClr val="A79E7A"/>
                    </a:solidFill>
                  </a:tcPr>
                </a:tc>
                <a:tc>
                  <a:txBody>
                    <a:bodyPr/>
                    <a:lstStyle/>
                    <a:p>
                      <a:pPr algn="ctr" fontAlgn="b"/>
                      <a:r>
                        <a:rPr lang="en-US" sz="1000" b="0" i="0" u="none" strike="noStrike" dirty="0">
                          <a:latin typeface="Arial"/>
                        </a:rPr>
                        <a:t>33</a:t>
                      </a:r>
                    </a:p>
                  </a:txBody>
                  <a:tcPr marL="9525" marR="9525" marT="9525" marB="0" anchor="ctr"/>
                </a:tc>
                <a:tc>
                  <a:txBody>
                    <a:bodyPr/>
                    <a:lstStyle/>
                    <a:p>
                      <a:pPr algn="ctr" fontAlgn="b"/>
                      <a:r>
                        <a:rPr lang="en-US" sz="1000" b="0" i="0" u="none" strike="noStrike" dirty="0">
                          <a:latin typeface="Arial"/>
                        </a:rPr>
                        <a:t>17</a:t>
                      </a:r>
                    </a:p>
                  </a:txBody>
                  <a:tcPr marL="9525" marR="9525" marT="9525" marB="0" anchor="ctr"/>
                </a:tc>
                <a:tc>
                  <a:txBody>
                    <a:bodyPr/>
                    <a:lstStyle/>
                    <a:p>
                      <a:pPr algn="ctr" fontAlgn="b"/>
                      <a:r>
                        <a:rPr lang="en-US" sz="1000" b="0" i="0" u="none" strike="noStrike" dirty="0">
                          <a:latin typeface="Arial"/>
                        </a:rPr>
                        <a:t>34</a:t>
                      </a:r>
                    </a:p>
                  </a:txBody>
                  <a:tcPr marL="9525" marR="9525" marT="9525" marB="0" anchor="ctr"/>
                </a:tc>
                <a:tc>
                  <a:txBody>
                    <a:bodyPr/>
                    <a:lstStyle/>
                    <a:p>
                      <a:pPr algn="ctr" fontAlgn="b"/>
                      <a:r>
                        <a:rPr lang="en-US" sz="1000" b="0" i="0" u="none" strike="noStrike" dirty="0">
                          <a:latin typeface="Arial"/>
                        </a:rPr>
                        <a:t>70</a:t>
                      </a:r>
                    </a:p>
                  </a:txBody>
                  <a:tcPr marL="9525" marR="9525" marT="9525" marB="0" anchor="ctr"/>
                </a:tc>
                <a:tc>
                  <a:txBody>
                    <a:bodyPr/>
                    <a:lstStyle/>
                    <a:p>
                      <a:pPr algn="ctr" fontAlgn="b"/>
                      <a:r>
                        <a:rPr lang="en-US" sz="1000" b="0" i="0" u="none" strike="noStrike" dirty="0">
                          <a:latin typeface="Arial"/>
                        </a:rPr>
                        <a:t>69</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45</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33</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45</a:t>
                      </a:r>
                    </a:p>
                  </a:txBody>
                  <a:tcPr marL="9525" marR="9525" marT="9525" marB="0" anchor="ctr">
                    <a:solidFill>
                      <a:srgbClr val="92D050"/>
                    </a:solidFill>
                  </a:tcP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40</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51</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35</a:t>
                      </a:r>
                    </a:p>
                  </a:txBody>
                  <a:tcPr marL="9525" marR="9525" marT="9525" marB="0" anchor="ctr"/>
                </a:tc>
                <a:tc>
                  <a:txBody>
                    <a:bodyPr/>
                    <a:lstStyle/>
                    <a:p>
                      <a:pPr algn="ctr" fontAlgn="b"/>
                      <a:r>
                        <a:rPr lang="en-US" sz="1000" b="0" i="0" u="none" strike="noStrike" dirty="0">
                          <a:latin typeface="Arial"/>
                        </a:rPr>
                        <a:t>30</a:t>
                      </a:r>
                    </a:p>
                  </a:txBody>
                  <a:tcPr marL="9525" marR="9525" marT="9525" marB="0" anchor="ctr"/>
                </a:tc>
              </a:tr>
              <a:tr h="401571">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800" b="1" i="0" u="none" strike="noStrike" dirty="0" smtClean="0">
                          <a:solidFill>
                            <a:srgbClr val="000000"/>
                          </a:solidFill>
                          <a:latin typeface="+mn-lt"/>
                        </a:rPr>
                        <a:t>Increased speed</a:t>
                      </a:r>
                      <a:r>
                        <a:rPr lang="en-US" sz="800" b="1" i="0" u="none" strike="noStrike" baseline="0" dirty="0" smtClean="0">
                          <a:solidFill>
                            <a:srgbClr val="000000"/>
                          </a:solidFill>
                          <a:latin typeface="+mn-lt"/>
                        </a:rPr>
                        <a:t> of innovation</a:t>
                      </a:r>
                      <a:endParaRPr lang="en-US" sz="800" b="1" i="0" u="none" strike="noStrike" dirty="0" smtClean="0">
                        <a:solidFill>
                          <a:srgbClr val="000000"/>
                        </a:solidFill>
                        <a:latin typeface="+mn-lt"/>
                      </a:endParaRPr>
                    </a:p>
                    <a:p>
                      <a:pPr algn="l" fontAlgn="b"/>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60</a:t>
                      </a:r>
                    </a:p>
                  </a:txBody>
                  <a:tcPr marL="9525" marR="9525" marT="9525" marB="0" anchor="ctr">
                    <a:solidFill>
                      <a:srgbClr val="A79E7A"/>
                    </a:solidFill>
                  </a:tcPr>
                </a:tc>
                <a:tc>
                  <a:txBody>
                    <a:bodyPr/>
                    <a:lstStyle/>
                    <a:p>
                      <a:pPr algn="ctr" fontAlgn="b"/>
                      <a:r>
                        <a:rPr lang="en-US" sz="1000" b="0" i="0" u="none" strike="noStrike" dirty="0">
                          <a:latin typeface="Arial"/>
                        </a:rPr>
                        <a:t>56</a:t>
                      </a:r>
                    </a:p>
                  </a:txBody>
                  <a:tcPr marL="9525" marR="9525" marT="9525" marB="0" anchor="ctr"/>
                </a:tc>
                <a:tc>
                  <a:txBody>
                    <a:bodyPr/>
                    <a:lstStyle/>
                    <a:p>
                      <a:pPr algn="ctr" fontAlgn="b"/>
                      <a:r>
                        <a:rPr lang="en-US" sz="1000" b="0" i="0" u="none" strike="noStrike" dirty="0">
                          <a:latin typeface="Arial"/>
                        </a:rPr>
                        <a:t>88</a:t>
                      </a:r>
                    </a:p>
                  </a:txBody>
                  <a:tcPr marL="9525" marR="9525" marT="9525" marB="0" anchor="ctr">
                    <a:solidFill>
                      <a:srgbClr val="92D050"/>
                    </a:solidFill>
                  </a:tcPr>
                </a:tc>
                <a:tc>
                  <a:txBody>
                    <a:bodyPr/>
                    <a:lstStyle/>
                    <a:p>
                      <a:pPr algn="ctr" fontAlgn="b"/>
                      <a:r>
                        <a:rPr lang="en-US" sz="1000" b="0" i="0" u="none" strike="noStrike" dirty="0">
                          <a:latin typeface="Arial"/>
                        </a:rPr>
                        <a:t>66</a:t>
                      </a:r>
                    </a:p>
                  </a:txBody>
                  <a:tcPr marL="9525" marR="9525" marT="9525" marB="0" anchor="ctr"/>
                </a:tc>
                <a:tc>
                  <a:txBody>
                    <a:bodyPr/>
                    <a:lstStyle/>
                    <a:p>
                      <a:pPr algn="ctr" fontAlgn="b"/>
                      <a:r>
                        <a:rPr lang="en-US" sz="1000" b="0" i="0" u="none" strike="noStrike" dirty="0">
                          <a:latin typeface="Arial"/>
                        </a:rPr>
                        <a:t>80</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69</a:t>
                      </a:r>
                    </a:p>
                  </a:txBody>
                  <a:tcPr marL="9525" marR="9525" marT="9525" marB="0" anchor="ctr"/>
                </a:tc>
                <a:tc>
                  <a:txBody>
                    <a:bodyPr/>
                    <a:lstStyle/>
                    <a:p>
                      <a:pPr algn="ctr" fontAlgn="b"/>
                      <a:r>
                        <a:rPr lang="en-US" sz="1000" b="0" i="0" u="none" strike="noStrike" dirty="0">
                          <a:latin typeface="Arial"/>
                        </a:rPr>
                        <a:t>61</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27</a:t>
                      </a:r>
                    </a:p>
                  </a:txBody>
                  <a:tcPr marL="9525" marR="9525" marT="9525" marB="0" anchor="ctr"/>
                </a:tc>
                <a:tc>
                  <a:txBody>
                    <a:bodyPr/>
                    <a:lstStyle/>
                    <a:p>
                      <a:pPr algn="ctr" fontAlgn="b"/>
                      <a:r>
                        <a:rPr lang="en-US" sz="1000" b="0" i="0" u="none" strike="noStrike" dirty="0">
                          <a:latin typeface="Arial"/>
                        </a:rPr>
                        <a:t>75</a:t>
                      </a:r>
                    </a:p>
                  </a:txBody>
                  <a:tcPr marL="9525" marR="9525" marT="9525" marB="0" anchor="ctr">
                    <a:solidFill>
                      <a:srgbClr val="92D050"/>
                    </a:solidFill>
                  </a:tcPr>
                </a:tc>
                <a:tc>
                  <a:txBody>
                    <a:bodyPr/>
                    <a:lstStyle/>
                    <a:p>
                      <a:pPr algn="ctr" fontAlgn="b"/>
                      <a:r>
                        <a:rPr lang="en-US" sz="1000" b="0" i="0" u="none" strike="noStrike" dirty="0">
                          <a:latin typeface="Arial"/>
                        </a:rPr>
                        <a:t>30</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67</a:t>
                      </a:r>
                    </a:p>
                  </a:txBody>
                  <a:tcPr marL="9525" marR="9525" marT="9525" marB="0" anchor="ctr">
                    <a:solidFill>
                      <a:srgbClr val="92D050"/>
                    </a:solidFill>
                  </a:tcPr>
                </a:tc>
                <a:tc>
                  <a:txBody>
                    <a:bodyPr/>
                    <a:lstStyle/>
                    <a:p>
                      <a:pPr algn="ctr" fontAlgn="b"/>
                      <a:r>
                        <a:rPr lang="en-US" sz="1000" b="0" i="0" u="none" strike="noStrike" dirty="0">
                          <a:latin typeface="Arial"/>
                        </a:rPr>
                        <a:t>71</a:t>
                      </a:r>
                    </a:p>
                  </a:txBody>
                  <a:tcPr marL="9525" marR="9525" marT="9525" marB="0" anchor="ctr">
                    <a:solidFill>
                      <a:srgbClr val="92D050"/>
                    </a:solidFill>
                  </a:tcPr>
                </a:tc>
                <a:tc>
                  <a:txBody>
                    <a:bodyPr/>
                    <a:lstStyle/>
                    <a:p>
                      <a:pPr algn="ctr" fontAlgn="b"/>
                      <a:r>
                        <a:rPr lang="en-US" sz="1000" b="0" i="0" u="none" strike="noStrike" dirty="0">
                          <a:latin typeface="Arial"/>
                        </a:rPr>
                        <a:t>69</a:t>
                      </a:r>
                    </a:p>
                  </a:txBody>
                  <a:tcPr marL="9525" marR="9525" marT="9525" marB="0" anchor="ctr">
                    <a:solidFill>
                      <a:srgbClr val="92D050"/>
                    </a:solidFill>
                  </a:tcP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26</a:t>
                      </a:r>
                    </a:p>
                  </a:txBody>
                  <a:tcPr marL="9525" marR="9525" marT="9525" marB="0" anchor="ctr"/>
                </a:tc>
              </a:tr>
            </a:tbl>
          </a:graphicData>
        </a:graphic>
      </p:graphicFrame>
      <p:sp>
        <p:nvSpPr>
          <p:cNvPr id="9" name="Footer Placeholder 2"/>
          <p:cNvSpPr>
            <a:spLocks noGrp="1"/>
          </p:cNvSpPr>
          <p:nvPr>
            <p:ph type="ftr" sz="quarter" idx="11"/>
          </p:nvPr>
        </p:nvSpPr>
        <p:spPr>
          <a:xfrm>
            <a:off x="2149475" y="6386513"/>
            <a:ext cx="5662613" cy="279400"/>
          </a:xfrm>
        </p:spPr>
        <p:txBody>
          <a:bodyPr/>
          <a:lstStyle/>
          <a:p>
            <a:r>
              <a:rPr lang="en-US" dirty="0" smtClean="0"/>
              <a:t>Q16. Please say which of the following issues you believe will</a:t>
            </a:r>
          </a:p>
          <a:p>
            <a:r>
              <a:rPr lang="en-US" dirty="0" smtClean="0"/>
              <a:t>cause increased complexity for your company 2 years from today? BASE: 657 Respondents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25</a:t>
            </a:fld>
            <a:endParaRPr lang="en-US" dirty="0"/>
          </a:p>
        </p:txBody>
      </p:sp>
      <p:sp>
        <p:nvSpPr>
          <p:cNvPr id="521" name="Rectangle 3"/>
          <p:cNvSpPr txBox="1">
            <a:spLocks noChangeArrowheads="1"/>
          </p:cNvSpPr>
          <p:nvPr/>
        </p:nvSpPr>
        <p:spPr bwMode="auto">
          <a:xfrm>
            <a:off x="142844" y="142852"/>
            <a:ext cx="8496300"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lnSpc>
                <a:spcPts val="3200"/>
              </a:lnSpc>
              <a:defRPr/>
            </a:pPr>
            <a:r>
              <a:rPr lang="en-GB" b="1" kern="0" dirty="0" smtClean="0">
                <a:solidFill>
                  <a:schemeClr val="bg1"/>
                </a:solidFill>
              </a:rPr>
              <a:t>Majority of countries also select improving information management as the number one action to address complexity over the next two years</a:t>
            </a: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graphicFrame>
        <p:nvGraphicFramePr>
          <p:cNvPr id="8" name="Table 7"/>
          <p:cNvGraphicFramePr>
            <a:graphicFrameLocks noGrp="1"/>
          </p:cNvGraphicFramePr>
          <p:nvPr/>
        </p:nvGraphicFramePr>
        <p:xfrm>
          <a:off x="533451" y="1268760"/>
          <a:ext cx="8077099" cy="4158679"/>
        </p:xfrm>
        <a:graphic>
          <a:graphicData uri="http://schemas.openxmlformats.org/drawingml/2006/table">
            <a:tbl>
              <a:tblPr firstRow="1" bandRow="1">
                <a:tableStyleId>{5C22544A-7EE6-4342-B048-85BDC9FD1C3A}</a:tableStyleId>
              </a:tblPr>
              <a:tblGrid>
                <a:gridCol w="1497480"/>
                <a:gridCol w="281134"/>
                <a:gridCol w="281134"/>
                <a:gridCol w="270920"/>
                <a:gridCol w="281134"/>
                <a:gridCol w="270920"/>
                <a:gridCol w="281134"/>
                <a:gridCol w="270920"/>
                <a:gridCol w="270920"/>
                <a:gridCol w="281134"/>
                <a:gridCol w="270920"/>
                <a:gridCol w="270920"/>
                <a:gridCol w="270920"/>
                <a:gridCol w="270920"/>
                <a:gridCol w="270920"/>
                <a:gridCol w="270920"/>
                <a:gridCol w="283823"/>
                <a:gridCol w="402401"/>
                <a:gridCol w="281682"/>
                <a:gridCol w="270920"/>
                <a:gridCol w="270920"/>
                <a:gridCol w="281682"/>
                <a:gridCol w="402401"/>
                <a:gridCol w="270920"/>
              </a:tblGrid>
              <a:tr h="1119496">
                <a:tc>
                  <a:txBody>
                    <a:bodyPr/>
                    <a:lstStyle/>
                    <a:p>
                      <a:r>
                        <a:rPr lang="en-GB" sz="1000" b="1" dirty="0" smtClean="0"/>
                        <a:t>COUNTRY (%)</a:t>
                      </a:r>
                      <a:endParaRPr lang="en-GB" sz="1000" b="1" dirty="0"/>
                    </a:p>
                  </a:txBody>
                  <a:tcPr/>
                </a:tc>
                <a:tc>
                  <a:txBody>
                    <a:bodyPr/>
                    <a:lstStyle/>
                    <a:p>
                      <a:pPr algn="ctr"/>
                      <a:r>
                        <a:rPr lang="en-GB" sz="900" b="0" dirty="0" smtClean="0"/>
                        <a:t>Overall</a:t>
                      </a:r>
                      <a:endParaRPr lang="en-GB" sz="900" b="0" dirty="0"/>
                    </a:p>
                  </a:txBody>
                  <a:tcPr vert="vert">
                    <a:solidFill>
                      <a:srgbClr val="A79E7A"/>
                    </a:solidFill>
                  </a:tcPr>
                </a:tc>
                <a:tc>
                  <a:txBody>
                    <a:bodyPr/>
                    <a:lstStyle/>
                    <a:p>
                      <a:pPr algn="ctr"/>
                      <a:r>
                        <a:rPr lang="en-GB" sz="900" b="0" dirty="0" smtClean="0"/>
                        <a:t>USA</a:t>
                      </a:r>
                      <a:endParaRPr lang="en-GB" sz="900" b="0" dirty="0"/>
                    </a:p>
                  </a:txBody>
                  <a:tcPr vert="vert"/>
                </a:tc>
                <a:tc>
                  <a:txBody>
                    <a:bodyPr/>
                    <a:lstStyle/>
                    <a:p>
                      <a:pPr algn="ctr"/>
                      <a:r>
                        <a:rPr lang="en-GB" sz="900" b="0" dirty="0" smtClean="0"/>
                        <a:t>Brazil</a:t>
                      </a:r>
                      <a:endParaRPr lang="en-GB" sz="900" b="0" dirty="0"/>
                    </a:p>
                  </a:txBody>
                  <a:tcPr vert="vert"/>
                </a:tc>
                <a:tc>
                  <a:txBody>
                    <a:bodyPr/>
                    <a:lstStyle/>
                    <a:p>
                      <a:pPr algn="ctr"/>
                      <a:r>
                        <a:rPr lang="en-GB" sz="900" b="0" dirty="0" smtClean="0"/>
                        <a:t>Canada</a:t>
                      </a:r>
                      <a:endParaRPr lang="en-GB" sz="900" b="0" dirty="0"/>
                    </a:p>
                  </a:txBody>
                  <a:tcPr vert="vert"/>
                </a:tc>
                <a:tc>
                  <a:txBody>
                    <a:bodyPr/>
                    <a:lstStyle/>
                    <a:p>
                      <a:pPr algn="ctr"/>
                      <a:r>
                        <a:rPr lang="en-GB" sz="900" b="0" dirty="0" smtClean="0"/>
                        <a:t>Mexico</a:t>
                      </a:r>
                      <a:endParaRPr lang="en-GB" sz="900" b="0" dirty="0"/>
                    </a:p>
                  </a:txBody>
                  <a:tcPr vert="vert"/>
                </a:tc>
                <a:tc>
                  <a:txBody>
                    <a:bodyPr/>
                    <a:lstStyle/>
                    <a:p>
                      <a:pPr algn="ctr"/>
                      <a:r>
                        <a:rPr lang="en-GB" sz="900" b="0" dirty="0" smtClean="0"/>
                        <a:t>UK</a:t>
                      </a:r>
                      <a:endParaRPr lang="en-GB" sz="900" b="0" dirty="0"/>
                    </a:p>
                  </a:txBody>
                  <a:tcPr vert="vert"/>
                </a:tc>
                <a:tc>
                  <a:txBody>
                    <a:bodyPr/>
                    <a:lstStyle/>
                    <a:p>
                      <a:pPr algn="ctr"/>
                      <a:r>
                        <a:rPr lang="en-GB" sz="900" b="0" dirty="0" smtClean="0"/>
                        <a:t>Denmark</a:t>
                      </a:r>
                      <a:endParaRPr lang="en-GB" sz="900" b="0" dirty="0"/>
                    </a:p>
                  </a:txBody>
                  <a:tcPr vert="vert"/>
                </a:tc>
                <a:tc>
                  <a:txBody>
                    <a:bodyPr/>
                    <a:lstStyle/>
                    <a:p>
                      <a:pPr algn="ctr"/>
                      <a:r>
                        <a:rPr lang="en-GB" sz="900" b="0" dirty="0" smtClean="0"/>
                        <a:t>France</a:t>
                      </a:r>
                      <a:endParaRPr lang="en-GB" sz="900" b="0" dirty="0"/>
                    </a:p>
                  </a:txBody>
                  <a:tcPr vert="vert"/>
                </a:tc>
                <a:tc>
                  <a:txBody>
                    <a:bodyPr/>
                    <a:lstStyle/>
                    <a:p>
                      <a:pPr algn="ctr"/>
                      <a:r>
                        <a:rPr lang="en-GB" sz="900" b="0" dirty="0" smtClean="0"/>
                        <a:t>Germany</a:t>
                      </a:r>
                      <a:endParaRPr lang="en-GB" sz="900" b="0" dirty="0"/>
                    </a:p>
                  </a:txBody>
                  <a:tcPr vert="vert"/>
                </a:tc>
                <a:tc>
                  <a:txBody>
                    <a:bodyPr/>
                    <a:lstStyle/>
                    <a:p>
                      <a:pPr algn="ctr"/>
                      <a:r>
                        <a:rPr lang="en-GB" sz="900" b="0" dirty="0" smtClean="0"/>
                        <a:t>Ireland</a:t>
                      </a:r>
                      <a:endParaRPr lang="en-GB" sz="900" b="0" dirty="0"/>
                    </a:p>
                  </a:txBody>
                  <a:tcPr vert="vert"/>
                </a:tc>
                <a:tc>
                  <a:txBody>
                    <a:bodyPr/>
                    <a:lstStyle/>
                    <a:p>
                      <a:pPr algn="ctr"/>
                      <a:r>
                        <a:rPr lang="en-GB" sz="900" b="0" dirty="0" smtClean="0"/>
                        <a:t>Italy</a:t>
                      </a:r>
                      <a:endParaRPr lang="en-GB" sz="900" b="0" dirty="0"/>
                    </a:p>
                  </a:txBody>
                  <a:tcPr vert="vert"/>
                </a:tc>
                <a:tc>
                  <a:txBody>
                    <a:bodyPr/>
                    <a:lstStyle/>
                    <a:p>
                      <a:pPr algn="ctr"/>
                      <a:r>
                        <a:rPr lang="en-GB" sz="900" b="0" dirty="0" smtClean="0"/>
                        <a:t>Netherlands</a:t>
                      </a:r>
                      <a:endParaRPr lang="en-GB" sz="900" b="0" dirty="0"/>
                    </a:p>
                  </a:txBody>
                  <a:tcPr vert="vert"/>
                </a:tc>
                <a:tc>
                  <a:txBody>
                    <a:bodyPr/>
                    <a:lstStyle/>
                    <a:p>
                      <a:pPr algn="ctr"/>
                      <a:r>
                        <a:rPr lang="en-GB" sz="900" b="0" dirty="0" smtClean="0"/>
                        <a:t>Spain</a:t>
                      </a:r>
                      <a:endParaRPr lang="en-GB" sz="900" b="0" dirty="0"/>
                    </a:p>
                  </a:txBody>
                  <a:tcPr vert="vert"/>
                </a:tc>
                <a:tc>
                  <a:txBody>
                    <a:bodyPr/>
                    <a:lstStyle/>
                    <a:p>
                      <a:pPr algn="ctr"/>
                      <a:r>
                        <a:rPr lang="en-GB" sz="900" b="0" dirty="0" smtClean="0"/>
                        <a:t>Sweden</a:t>
                      </a:r>
                      <a:endParaRPr lang="en-GB" sz="900" b="0" dirty="0"/>
                    </a:p>
                  </a:txBody>
                  <a:tcPr vert="vert"/>
                </a:tc>
                <a:tc>
                  <a:txBody>
                    <a:bodyPr/>
                    <a:lstStyle/>
                    <a:p>
                      <a:pPr algn="ctr"/>
                      <a:r>
                        <a:rPr lang="en-GB" sz="900" b="0" dirty="0" smtClean="0"/>
                        <a:t>Switzerland</a:t>
                      </a:r>
                      <a:endParaRPr lang="en-GB" sz="900" b="0" dirty="0"/>
                    </a:p>
                  </a:txBody>
                  <a:tcPr vert="vert"/>
                </a:tc>
                <a:tc>
                  <a:txBody>
                    <a:bodyPr/>
                    <a:lstStyle/>
                    <a:p>
                      <a:pPr algn="ctr"/>
                      <a:r>
                        <a:rPr lang="en-GB" sz="900" b="0" dirty="0" smtClean="0"/>
                        <a:t>Russia</a:t>
                      </a:r>
                      <a:endParaRPr lang="en-GB" sz="900" b="0" dirty="0"/>
                    </a:p>
                  </a:txBody>
                  <a:tcPr vert="vert"/>
                </a:tc>
                <a:tc>
                  <a:txBody>
                    <a:bodyPr/>
                    <a:lstStyle/>
                    <a:p>
                      <a:pPr algn="ctr"/>
                      <a:r>
                        <a:rPr lang="en-GB" sz="900" b="0" dirty="0" smtClean="0"/>
                        <a:t>South</a:t>
                      </a:r>
                      <a:r>
                        <a:rPr lang="en-GB" sz="900" b="0" baseline="0" dirty="0" smtClean="0"/>
                        <a:t> </a:t>
                      </a:r>
                    </a:p>
                    <a:p>
                      <a:pPr algn="ctr"/>
                      <a:r>
                        <a:rPr lang="en-GB" sz="900" b="0" baseline="0" dirty="0" smtClean="0"/>
                        <a:t>Africa</a:t>
                      </a:r>
                      <a:endParaRPr lang="en-GB" sz="900" b="0" dirty="0"/>
                    </a:p>
                  </a:txBody>
                  <a:tcPr vert="vert"/>
                </a:tc>
                <a:tc>
                  <a:txBody>
                    <a:bodyPr/>
                    <a:lstStyle/>
                    <a:p>
                      <a:pPr algn="ctr"/>
                      <a:r>
                        <a:rPr lang="en-GB" sz="900" b="0" dirty="0" smtClean="0"/>
                        <a:t>China </a:t>
                      </a:r>
                      <a:endParaRPr lang="en-GB" sz="900" b="0" dirty="0"/>
                    </a:p>
                  </a:txBody>
                  <a:tcPr vert="vert"/>
                </a:tc>
                <a:tc>
                  <a:txBody>
                    <a:bodyPr/>
                    <a:lstStyle/>
                    <a:p>
                      <a:pPr algn="ctr"/>
                      <a:r>
                        <a:rPr lang="en-GB" sz="900" b="0" dirty="0" smtClean="0"/>
                        <a:t>India</a:t>
                      </a:r>
                      <a:endParaRPr lang="en-GB" sz="900" b="0" dirty="0"/>
                    </a:p>
                  </a:txBody>
                  <a:tcPr vert="vert"/>
                </a:tc>
                <a:tc>
                  <a:txBody>
                    <a:bodyPr/>
                    <a:lstStyle/>
                    <a:p>
                      <a:pPr algn="ctr"/>
                      <a:r>
                        <a:rPr lang="en-GB" sz="900" b="0" dirty="0" smtClean="0"/>
                        <a:t>Japan</a:t>
                      </a:r>
                      <a:endParaRPr lang="en-GB" sz="900" b="0" dirty="0"/>
                    </a:p>
                  </a:txBody>
                  <a:tcPr vert="vert"/>
                </a:tc>
                <a:tc>
                  <a:txBody>
                    <a:bodyPr/>
                    <a:lstStyle/>
                    <a:p>
                      <a:pPr algn="ctr"/>
                      <a:r>
                        <a:rPr lang="en-GB" sz="900" b="0" dirty="0" smtClean="0"/>
                        <a:t>Singapore</a:t>
                      </a:r>
                      <a:endParaRPr lang="en-GB" sz="900" b="0" dirty="0"/>
                    </a:p>
                  </a:txBody>
                  <a:tcPr vert="vert"/>
                </a:tc>
                <a:tc>
                  <a:txBody>
                    <a:bodyPr/>
                    <a:lstStyle/>
                    <a:p>
                      <a:pPr algn="ctr"/>
                      <a:r>
                        <a:rPr lang="en-GB" sz="900" b="0" dirty="0" smtClean="0"/>
                        <a:t>South </a:t>
                      </a:r>
                    </a:p>
                    <a:p>
                      <a:pPr algn="ctr"/>
                      <a:r>
                        <a:rPr lang="en-GB" sz="900" b="0" dirty="0" smtClean="0"/>
                        <a:t>Korea</a:t>
                      </a:r>
                      <a:endParaRPr lang="en-GB" sz="900" b="0" dirty="0"/>
                    </a:p>
                  </a:txBody>
                  <a:tcPr vert="vert"/>
                </a:tc>
                <a:tc>
                  <a:txBody>
                    <a:bodyPr/>
                    <a:lstStyle/>
                    <a:p>
                      <a:pPr algn="ctr"/>
                      <a:r>
                        <a:rPr lang="en-GB" sz="900" b="0" dirty="0" smtClean="0"/>
                        <a:t>Australia</a:t>
                      </a:r>
                      <a:endParaRPr lang="en-GB" sz="900" b="0" dirty="0"/>
                    </a:p>
                  </a:txBody>
                  <a:tcPr vert="vert"/>
                </a:tc>
              </a:tr>
              <a:tr h="515664">
                <a:tc>
                  <a:txBody>
                    <a:bodyPr/>
                    <a:lstStyle/>
                    <a:p>
                      <a:pPr algn="l" fontAlgn="b"/>
                      <a:r>
                        <a:rPr lang="en-US" sz="800" b="1" i="0" u="none" strike="noStrike" dirty="0" smtClean="0">
                          <a:solidFill>
                            <a:srgbClr val="000000"/>
                          </a:solidFill>
                          <a:latin typeface="+mn-lt"/>
                        </a:rPr>
                        <a:t>Reorganize</a:t>
                      </a:r>
                      <a:r>
                        <a:rPr lang="en-US" sz="800" b="1" i="0" u="none" strike="noStrike" baseline="0" dirty="0" smtClean="0">
                          <a:solidFill>
                            <a:srgbClr val="000000"/>
                          </a:solidFill>
                          <a:latin typeface="+mn-lt"/>
                        </a:rPr>
                        <a:t> all or part of your business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59</a:t>
                      </a:r>
                    </a:p>
                  </a:txBody>
                  <a:tcPr marL="9525" marR="9525" marT="9525" marB="0" anchor="ctr">
                    <a:solidFill>
                      <a:srgbClr val="A79E7A"/>
                    </a:solidFill>
                  </a:tcPr>
                </a:tc>
                <a:tc>
                  <a:txBody>
                    <a:bodyPr/>
                    <a:lstStyle/>
                    <a:p>
                      <a:pPr algn="ctr" fontAlgn="b"/>
                      <a:r>
                        <a:rPr lang="en-US" sz="1000" b="0" i="0" u="none" strike="noStrike" dirty="0">
                          <a:latin typeface="Arial"/>
                        </a:rPr>
                        <a:t>39</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tc>
                <a:tc>
                  <a:txBody>
                    <a:bodyPr/>
                    <a:lstStyle/>
                    <a:p>
                      <a:pPr algn="ctr" fontAlgn="b"/>
                      <a:r>
                        <a:rPr lang="en-US" sz="1000" b="0" i="0" u="none" strike="noStrike" dirty="0">
                          <a:latin typeface="Arial"/>
                        </a:rPr>
                        <a:t>71</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81</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31</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61</a:t>
                      </a:r>
                    </a:p>
                  </a:txBody>
                  <a:tcPr marL="9525" marR="9525" marT="9525" marB="0" anchor="ctr"/>
                </a:tc>
                <a:tc>
                  <a:txBody>
                    <a:bodyPr/>
                    <a:lstStyle/>
                    <a:p>
                      <a:pPr algn="ctr" fontAlgn="b"/>
                      <a:r>
                        <a:rPr lang="en-US" sz="1000" b="0" i="0" u="none" strike="noStrike" dirty="0">
                          <a:latin typeface="Arial"/>
                        </a:rPr>
                        <a:t>64</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60</a:t>
                      </a:r>
                    </a:p>
                  </a:txBody>
                  <a:tcPr marL="9525" marR="9525" marT="9525" marB="0" anchor="ctr"/>
                </a:tc>
                <a:tc>
                  <a:txBody>
                    <a:bodyPr/>
                    <a:lstStyle/>
                    <a:p>
                      <a:pPr algn="ctr" fontAlgn="b"/>
                      <a:r>
                        <a:rPr lang="en-US" sz="1000" b="0" i="0" u="none" strike="noStrike" dirty="0">
                          <a:latin typeface="Arial"/>
                        </a:rPr>
                        <a:t>74</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solidFill>
                      <a:srgbClr val="92D050"/>
                    </a:solidFill>
                  </a:tcPr>
                </a:tc>
                <a:tc>
                  <a:txBody>
                    <a:bodyPr/>
                    <a:lstStyle/>
                    <a:p>
                      <a:pPr algn="ctr" fontAlgn="b"/>
                      <a:r>
                        <a:rPr lang="en-US" sz="1000" b="0" i="0" u="none" strike="noStrike" dirty="0">
                          <a:latin typeface="Arial"/>
                        </a:rPr>
                        <a:t>29</a:t>
                      </a:r>
                    </a:p>
                  </a:txBody>
                  <a:tcPr marL="9525" marR="9525" marT="9525" marB="0" anchor="ctr"/>
                </a:tc>
                <a:tc>
                  <a:txBody>
                    <a:bodyPr/>
                    <a:lstStyle/>
                    <a:p>
                      <a:pPr algn="ctr" fontAlgn="b"/>
                      <a:r>
                        <a:rPr lang="en-US" sz="1000" b="0" i="0" u="none" strike="noStrike" dirty="0">
                          <a:latin typeface="Arial"/>
                        </a:rPr>
                        <a:t>65</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r>
              <a:tr h="515664">
                <a:tc>
                  <a:txBody>
                    <a:bodyPr/>
                    <a:lstStyle/>
                    <a:p>
                      <a:pPr algn="l" fontAlgn="b"/>
                      <a:r>
                        <a:rPr lang="en-US" sz="800" b="1" i="0" u="none" strike="noStrike" dirty="0" smtClean="0">
                          <a:solidFill>
                            <a:srgbClr val="000000"/>
                          </a:solidFill>
                          <a:latin typeface="+mn-lt"/>
                        </a:rPr>
                        <a:t>Improve information management</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73</a:t>
                      </a:r>
                    </a:p>
                  </a:txBody>
                  <a:tcPr marL="9525" marR="9525" marT="9525" marB="0" anchor="ctr">
                    <a:solidFill>
                      <a:srgbClr val="A79E7A"/>
                    </a:solidFill>
                  </a:tcPr>
                </a:tc>
                <a:tc>
                  <a:txBody>
                    <a:bodyPr/>
                    <a:lstStyle/>
                    <a:p>
                      <a:pPr algn="ctr" fontAlgn="b"/>
                      <a:r>
                        <a:rPr lang="en-US" sz="1000" b="0" i="0" u="none" strike="noStrike" dirty="0">
                          <a:latin typeface="Arial"/>
                        </a:rPr>
                        <a:t>70</a:t>
                      </a:r>
                    </a:p>
                  </a:txBody>
                  <a:tcPr marL="9525" marR="9525" marT="9525" marB="0" anchor="ctr">
                    <a:solidFill>
                      <a:srgbClr val="92D050"/>
                    </a:solidFill>
                  </a:tcPr>
                </a:tc>
                <a:tc>
                  <a:txBody>
                    <a:bodyPr/>
                    <a:lstStyle/>
                    <a:p>
                      <a:pPr algn="ctr" fontAlgn="b"/>
                      <a:r>
                        <a:rPr lang="en-US" sz="1000" b="0" i="0" u="none" strike="noStrike" dirty="0">
                          <a:latin typeface="Arial"/>
                        </a:rPr>
                        <a:t>73</a:t>
                      </a:r>
                    </a:p>
                  </a:txBody>
                  <a:tcPr marL="9525" marR="9525" marT="9525" marB="0" anchor="ctr"/>
                </a:tc>
                <a:tc>
                  <a:txBody>
                    <a:bodyPr/>
                    <a:lstStyle/>
                    <a:p>
                      <a:pPr algn="ctr" fontAlgn="b"/>
                      <a:r>
                        <a:rPr lang="en-US" sz="1000" b="0" i="0" u="none" strike="noStrike" dirty="0">
                          <a:latin typeface="Arial"/>
                        </a:rPr>
                        <a:t>76</a:t>
                      </a:r>
                    </a:p>
                  </a:txBody>
                  <a:tcPr marL="9525" marR="9525" marT="9525" marB="0" anchor="ctr">
                    <a:solidFill>
                      <a:srgbClr val="92D050"/>
                    </a:solidFill>
                  </a:tcPr>
                </a:tc>
                <a:tc>
                  <a:txBody>
                    <a:bodyPr/>
                    <a:lstStyle/>
                    <a:p>
                      <a:pPr algn="ctr" fontAlgn="b"/>
                      <a:r>
                        <a:rPr lang="en-US" sz="1000" b="0" i="0" u="none" strike="noStrike" dirty="0">
                          <a:latin typeface="Arial"/>
                        </a:rPr>
                        <a:t>85</a:t>
                      </a:r>
                    </a:p>
                  </a:txBody>
                  <a:tcPr marL="9525" marR="9525" marT="9525" marB="0" anchor="ctr">
                    <a:solidFill>
                      <a:srgbClr val="92D050"/>
                    </a:solidFill>
                  </a:tcPr>
                </a:tc>
                <a:tc>
                  <a:txBody>
                    <a:bodyPr/>
                    <a:lstStyle/>
                    <a:p>
                      <a:pPr algn="ctr" fontAlgn="b"/>
                      <a:r>
                        <a:rPr lang="en-US" sz="1000" b="0" i="0" u="none" strike="noStrike" dirty="0">
                          <a:latin typeface="Arial"/>
                        </a:rPr>
                        <a:t>82</a:t>
                      </a:r>
                    </a:p>
                  </a:txBody>
                  <a:tcPr marL="9525" marR="9525" marT="9525" marB="0" anchor="ctr">
                    <a:solidFill>
                      <a:srgbClr val="92D050"/>
                    </a:solidFill>
                  </a:tcPr>
                </a:tc>
                <a:tc>
                  <a:txBody>
                    <a:bodyPr/>
                    <a:lstStyle/>
                    <a:p>
                      <a:pPr algn="ctr" fontAlgn="b"/>
                      <a:r>
                        <a:rPr lang="en-US" sz="1000" b="0" i="0" u="none" strike="noStrike" dirty="0">
                          <a:latin typeface="Arial"/>
                        </a:rPr>
                        <a:t>68</a:t>
                      </a:r>
                    </a:p>
                  </a:txBody>
                  <a:tcPr marL="9525" marR="9525" marT="9525" marB="0" anchor="ctr">
                    <a:solidFill>
                      <a:srgbClr val="92D050"/>
                    </a:solidFill>
                  </a:tcPr>
                </a:tc>
                <a:tc>
                  <a:txBody>
                    <a:bodyPr/>
                    <a:lstStyle/>
                    <a:p>
                      <a:pPr algn="ctr" fontAlgn="b"/>
                      <a:r>
                        <a:rPr lang="en-US" sz="1000" b="0" i="0" u="none" strike="noStrike" dirty="0">
                          <a:latin typeface="Arial"/>
                        </a:rPr>
                        <a:t>77</a:t>
                      </a:r>
                    </a:p>
                  </a:txBody>
                  <a:tcPr marL="9525" marR="9525" marT="9525" marB="0" anchor="ctr">
                    <a:solidFill>
                      <a:srgbClr val="92D050"/>
                    </a:solidFill>
                  </a:tcPr>
                </a:tc>
                <a:tc>
                  <a:txBody>
                    <a:bodyPr/>
                    <a:lstStyle/>
                    <a:p>
                      <a:pPr algn="ctr" fontAlgn="b"/>
                      <a:r>
                        <a:rPr lang="en-US" sz="1000" b="0" i="0" u="none" strike="noStrike" dirty="0">
                          <a:latin typeface="Arial"/>
                        </a:rPr>
                        <a:t>88</a:t>
                      </a:r>
                    </a:p>
                  </a:txBody>
                  <a:tcPr marL="9525" marR="9525" marT="9525" marB="0" anchor="ctr">
                    <a:solidFill>
                      <a:srgbClr val="92D050"/>
                    </a:solidFill>
                  </a:tcPr>
                </a:tc>
                <a:tc>
                  <a:txBody>
                    <a:bodyPr/>
                    <a:lstStyle/>
                    <a:p>
                      <a:pPr algn="ctr" fontAlgn="b"/>
                      <a:r>
                        <a:rPr lang="en-US" sz="1000" b="0" i="0" u="none" strike="noStrike" dirty="0">
                          <a:latin typeface="Arial"/>
                        </a:rPr>
                        <a:t>89</a:t>
                      </a:r>
                    </a:p>
                  </a:txBody>
                  <a:tcPr marL="9525" marR="9525" marT="9525" marB="0" anchor="ctr">
                    <a:solidFill>
                      <a:srgbClr val="92D050"/>
                    </a:solidFill>
                  </a:tcPr>
                </a:tc>
                <a:tc>
                  <a:txBody>
                    <a:bodyPr/>
                    <a:lstStyle/>
                    <a:p>
                      <a:pPr algn="ctr" fontAlgn="b"/>
                      <a:r>
                        <a:rPr lang="en-US" sz="1000" b="0" i="0" u="none" strike="noStrike" dirty="0">
                          <a:latin typeface="Arial"/>
                        </a:rPr>
                        <a:t>50</a:t>
                      </a:r>
                    </a:p>
                  </a:txBody>
                  <a:tcPr marL="9525" marR="9525" marT="9525" marB="0" anchor="ctr">
                    <a:solidFill>
                      <a:srgbClr val="92D050"/>
                    </a:solidFill>
                  </a:tcPr>
                </a:tc>
                <a:tc>
                  <a:txBody>
                    <a:bodyPr/>
                    <a:lstStyle/>
                    <a:p>
                      <a:pPr algn="ctr" fontAlgn="b"/>
                      <a:r>
                        <a:rPr lang="en-US" sz="1000" b="0" i="0" u="none" strike="noStrike" dirty="0">
                          <a:latin typeface="Arial"/>
                        </a:rPr>
                        <a:t>69</a:t>
                      </a:r>
                    </a:p>
                  </a:txBody>
                  <a:tcPr marL="9525" marR="9525" marT="9525" marB="0" anchor="ctr">
                    <a:solidFill>
                      <a:srgbClr val="92D050"/>
                    </a:solidFill>
                  </a:tcP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89</a:t>
                      </a:r>
                    </a:p>
                  </a:txBody>
                  <a:tcPr marL="9525" marR="9525" marT="9525" marB="0" anchor="ctr">
                    <a:solidFill>
                      <a:srgbClr val="92D050"/>
                    </a:solidFill>
                  </a:tcPr>
                </a:tc>
                <a:tc>
                  <a:txBody>
                    <a:bodyPr/>
                    <a:lstStyle/>
                    <a:p>
                      <a:pPr algn="ctr" fontAlgn="b"/>
                      <a:r>
                        <a:rPr lang="en-US" sz="1000" b="0" i="0" u="none" strike="noStrike" dirty="0">
                          <a:latin typeface="Arial"/>
                        </a:rPr>
                        <a:t>80</a:t>
                      </a:r>
                    </a:p>
                  </a:txBody>
                  <a:tcPr marL="9525" marR="9525" marT="9525" marB="0" anchor="ctr">
                    <a:solidFill>
                      <a:srgbClr val="92D050"/>
                    </a:solidFill>
                  </a:tcPr>
                </a:tc>
                <a:tc>
                  <a:txBody>
                    <a:bodyPr/>
                    <a:lstStyle/>
                    <a:p>
                      <a:pPr algn="ctr" fontAlgn="b"/>
                      <a:r>
                        <a:rPr lang="en-US" sz="1000" b="0" i="0" u="none" strike="noStrike" dirty="0">
                          <a:latin typeface="Arial"/>
                        </a:rPr>
                        <a:t>72</a:t>
                      </a:r>
                    </a:p>
                  </a:txBody>
                  <a:tcPr marL="9525" marR="9525" marT="9525" marB="0" anchor="ctr">
                    <a:solidFill>
                      <a:srgbClr val="92D050"/>
                    </a:solidFill>
                  </a:tcPr>
                </a:tc>
                <a:tc>
                  <a:txBody>
                    <a:bodyPr/>
                    <a:lstStyle/>
                    <a:p>
                      <a:pPr algn="ctr" fontAlgn="b"/>
                      <a:r>
                        <a:rPr lang="en-US" sz="1000" b="0" i="0" u="none" strike="noStrike" dirty="0">
                          <a:latin typeface="Arial"/>
                        </a:rPr>
                        <a:t>87</a:t>
                      </a:r>
                    </a:p>
                  </a:txBody>
                  <a:tcPr marL="9525" marR="9525" marT="9525" marB="0" anchor="ctr">
                    <a:solidFill>
                      <a:srgbClr val="92D050"/>
                    </a:solidFill>
                  </a:tcPr>
                </a:tc>
                <a:tc>
                  <a:txBody>
                    <a:bodyPr/>
                    <a:lstStyle/>
                    <a:p>
                      <a:pPr algn="ctr" fontAlgn="b"/>
                      <a:r>
                        <a:rPr lang="en-US" sz="1000" b="0" i="0" u="none" strike="noStrike" dirty="0">
                          <a:latin typeface="Arial"/>
                        </a:rPr>
                        <a:t>66</a:t>
                      </a:r>
                    </a:p>
                  </a:txBody>
                  <a:tcPr marL="9525" marR="9525" marT="9525" marB="0" anchor="ctr">
                    <a:solidFill>
                      <a:srgbClr val="92D050"/>
                    </a:solidFill>
                  </a:tcPr>
                </a:tc>
                <a:tc>
                  <a:txBody>
                    <a:bodyPr/>
                    <a:lstStyle/>
                    <a:p>
                      <a:pPr algn="ctr" fontAlgn="b"/>
                      <a:r>
                        <a:rPr lang="en-US" sz="1000" b="0" i="0" u="none" strike="noStrike" dirty="0">
                          <a:latin typeface="Arial"/>
                        </a:rPr>
                        <a:t>84</a:t>
                      </a:r>
                    </a:p>
                  </a:txBody>
                  <a:tcPr marL="9525" marR="9525" marT="9525" marB="0" anchor="ctr">
                    <a:solidFill>
                      <a:srgbClr val="92D050"/>
                    </a:solidFill>
                  </a:tcPr>
                </a:tc>
                <a:tc>
                  <a:txBody>
                    <a:bodyPr/>
                    <a:lstStyle/>
                    <a:p>
                      <a:pPr algn="ctr" fontAlgn="b"/>
                      <a:r>
                        <a:rPr lang="en-US" sz="1000" b="0" i="0" u="none" strike="noStrike" dirty="0">
                          <a:latin typeface="Arial"/>
                        </a:rPr>
                        <a:t>62</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solidFill>
                      <a:srgbClr val="92D050"/>
                    </a:solidFill>
                  </a:tcPr>
                </a:tc>
                <a:tc>
                  <a:txBody>
                    <a:bodyPr/>
                    <a:lstStyle/>
                    <a:p>
                      <a:pPr algn="ctr" fontAlgn="b"/>
                      <a:r>
                        <a:rPr lang="en-US" sz="1000" b="0" i="0" u="none" strike="noStrike" dirty="0">
                          <a:latin typeface="Arial"/>
                        </a:rPr>
                        <a:t>81</a:t>
                      </a:r>
                    </a:p>
                  </a:txBody>
                  <a:tcPr marL="9525" marR="9525" marT="9525" marB="0" anchor="ctr">
                    <a:solidFill>
                      <a:srgbClr val="92D050"/>
                    </a:solidFill>
                  </a:tcPr>
                </a:tc>
                <a:tc>
                  <a:txBody>
                    <a:bodyPr/>
                    <a:lstStyle/>
                    <a:p>
                      <a:pPr algn="ctr" fontAlgn="b"/>
                      <a:r>
                        <a:rPr lang="en-US" sz="1000" b="0" i="0" u="none" strike="noStrike" dirty="0">
                          <a:latin typeface="Arial"/>
                        </a:rPr>
                        <a:t>63</a:t>
                      </a:r>
                    </a:p>
                  </a:txBody>
                  <a:tcPr marL="9525" marR="9525" marT="9525" marB="0" anchor="ctr">
                    <a:solidFill>
                      <a:srgbClr val="92D050"/>
                    </a:solidFill>
                  </a:tcPr>
                </a:tc>
              </a:tr>
              <a:tr h="401571">
                <a:tc>
                  <a:txBody>
                    <a:bodyPr/>
                    <a:lstStyle/>
                    <a:p>
                      <a:pPr algn="l" fontAlgn="b"/>
                      <a:r>
                        <a:rPr lang="en-US" sz="800" b="1" i="0" u="none" strike="noStrike" dirty="0" smtClean="0">
                          <a:solidFill>
                            <a:srgbClr val="000000"/>
                          </a:solidFill>
                          <a:latin typeface="+mn-lt"/>
                        </a:rPr>
                        <a:t>Outsource</a:t>
                      </a:r>
                      <a:r>
                        <a:rPr lang="en-US" sz="800" b="1" i="0" u="none" strike="noStrike" baseline="0" dirty="0" smtClean="0">
                          <a:solidFill>
                            <a:srgbClr val="000000"/>
                          </a:solidFill>
                          <a:latin typeface="+mn-lt"/>
                        </a:rPr>
                        <a:t> functions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41</a:t>
                      </a:r>
                    </a:p>
                  </a:txBody>
                  <a:tcPr marL="9525" marR="9525" marT="9525" marB="0" anchor="ctr">
                    <a:solidFill>
                      <a:srgbClr val="A79E7A"/>
                    </a:solidFill>
                  </a:tcPr>
                </a:tc>
                <a:tc>
                  <a:txBody>
                    <a:bodyPr/>
                    <a:lstStyle/>
                    <a:p>
                      <a:pPr algn="ctr" fontAlgn="b"/>
                      <a:r>
                        <a:rPr lang="en-US" sz="1000" b="0" i="0" u="none" strike="noStrike" dirty="0">
                          <a:latin typeface="Arial"/>
                        </a:rPr>
                        <a:t>31</a:t>
                      </a:r>
                    </a:p>
                  </a:txBody>
                  <a:tcPr marL="9525" marR="9525" marT="9525" marB="0" anchor="ctr"/>
                </a:tc>
                <a:tc>
                  <a:txBody>
                    <a:bodyPr/>
                    <a:lstStyle/>
                    <a:p>
                      <a:pPr algn="ctr" fontAlgn="b"/>
                      <a:r>
                        <a:rPr lang="en-US" sz="1000" b="0" i="0" u="none" strike="noStrike" dirty="0">
                          <a:latin typeface="Arial"/>
                        </a:rPr>
                        <a:t>27</a:t>
                      </a:r>
                    </a:p>
                  </a:txBody>
                  <a:tcPr marL="9525" marR="9525" marT="9525" marB="0" anchor="ctr"/>
                </a:tc>
                <a:tc>
                  <a:txBody>
                    <a:bodyPr/>
                    <a:lstStyle/>
                    <a:p>
                      <a:pPr algn="ctr" fontAlgn="b"/>
                      <a:r>
                        <a:rPr lang="en-US" sz="1000" b="0" i="0" u="none" strike="noStrike" dirty="0">
                          <a:latin typeface="Arial"/>
                        </a:rPr>
                        <a:t>39</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tc>
                <a:tc>
                  <a:txBody>
                    <a:bodyPr/>
                    <a:lstStyle/>
                    <a:p>
                      <a:pPr algn="ctr" fontAlgn="b"/>
                      <a:r>
                        <a:rPr lang="en-US" sz="1000" b="0" i="0" u="none" strike="noStrike" dirty="0">
                          <a:latin typeface="Arial"/>
                        </a:rPr>
                        <a:t>22</a:t>
                      </a:r>
                    </a:p>
                  </a:txBody>
                  <a:tcPr marL="9525" marR="9525" marT="9525" marB="0" anchor="ctr"/>
                </a:tc>
                <a:tc>
                  <a:txBody>
                    <a:bodyPr/>
                    <a:lstStyle/>
                    <a:p>
                      <a:pPr algn="ctr" fontAlgn="b"/>
                      <a:r>
                        <a:rPr lang="en-US" sz="1000" b="0" i="0" u="none" strike="noStrike" dirty="0">
                          <a:latin typeface="Arial"/>
                        </a:rPr>
                        <a:t>13</a:t>
                      </a:r>
                    </a:p>
                  </a:txBody>
                  <a:tcPr marL="9525" marR="9525" marT="9525" marB="0" anchor="ctr"/>
                </a:tc>
                <a:tc>
                  <a:txBody>
                    <a:bodyPr/>
                    <a:lstStyle/>
                    <a:p>
                      <a:pPr algn="ctr" fontAlgn="b"/>
                      <a:r>
                        <a:rPr lang="en-US" sz="1000" b="0" i="0" u="none" strike="noStrike" dirty="0">
                          <a:latin typeface="Arial"/>
                        </a:rPr>
                        <a:t>23</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37</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53</a:t>
                      </a:r>
                    </a:p>
                  </a:txBody>
                  <a:tcPr marL="9525" marR="9525" marT="9525" marB="0" anchor="ctr"/>
                </a:tc>
                <a:tc>
                  <a:txBody>
                    <a:bodyPr/>
                    <a:lstStyle/>
                    <a:p>
                      <a:pPr algn="ctr" fontAlgn="b"/>
                      <a:r>
                        <a:rPr lang="en-US" sz="1000" b="0" i="0" u="none" strike="noStrike" dirty="0">
                          <a:latin typeface="Arial"/>
                        </a:rPr>
                        <a:t>21</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r>
              <a:tr h="401571">
                <a:tc>
                  <a:txBody>
                    <a:bodyPr/>
                    <a:lstStyle/>
                    <a:p>
                      <a:pPr algn="l" fontAlgn="b"/>
                      <a:r>
                        <a:rPr lang="en-US" sz="800" b="1" i="0" u="none" strike="noStrike" dirty="0" smtClean="0">
                          <a:solidFill>
                            <a:srgbClr val="000000"/>
                          </a:solidFill>
                          <a:latin typeface="+mn-lt"/>
                        </a:rPr>
                        <a:t>Try to influence regulation or public policy</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40</a:t>
                      </a:r>
                    </a:p>
                  </a:txBody>
                  <a:tcPr marL="9525" marR="9525" marT="9525" marB="0" anchor="ctr">
                    <a:solidFill>
                      <a:srgbClr val="A79E7A"/>
                    </a:solidFill>
                  </a:tcP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35</a:t>
                      </a:r>
                    </a:p>
                  </a:txBody>
                  <a:tcPr marL="9525" marR="9525" marT="9525" marB="0" anchor="ctr"/>
                </a:tc>
                <a:tc>
                  <a:txBody>
                    <a:bodyPr/>
                    <a:lstStyle/>
                    <a:p>
                      <a:pPr algn="ctr" fontAlgn="b"/>
                      <a:r>
                        <a:rPr lang="en-US" sz="1000" b="0" i="0" u="none" strike="noStrike" dirty="0">
                          <a:latin typeface="Arial"/>
                        </a:rPr>
                        <a:t>23</a:t>
                      </a:r>
                    </a:p>
                  </a:txBody>
                  <a:tcPr marL="9525" marR="9525" marT="9525" marB="0" anchor="ctr"/>
                </a:tc>
                <a:tc>
                  <a:txBody>
                    <a:bodyPr/>
                    <a:lstStyle/>
                    <a:p>
                      <a:pPr algn="ctr" fontAlgn="b"/>
                      <a:r>
                        <a:rPr lang="en-US" sz="1000" b="0" i="0" u="none" strike="noStrike" dirty="0">
                          <a:latin typeface="Arial"/>
                        </a:rPr>
                        <a:t>39</a:t>
                      </a:r>
                    </a:p>
                  </a:txBody>
                  <a:tcPr marL="9525" marR="9525" marT="9525" marB="0" anchor="ctr"/>
                </a:tc>
                <a:tc>
                  <a:txBody>
                    <a:bodyPr/>
                    <a:lstStyle/>
                    <a:p>
                      <a:pPr algn="ctr" fontAlgn="b"/>
                      <a:r>
                        <a:rPr lang="en-US" sz="1000" b="0" i="0" u="none" strike="noStrike" dirty="0">
                          <a:latin typeface="Arial"/>
                        </a:rPr>
                        <a:t>43</a:t>
                      </a:r>
                    </a:p>
                  </a:txBody>
                  <a:tcPr marL="9525" marR="9525" marT="9525" marB="0" anchor="ctr"/>
                </a:tc>
                <a:tc>
                  <a:txBody>
                    <a:bodyPr/>
                    <a:lstStyle/>
                    <a:p>
                      <a:pPr algn="ctr" fontAlgn="b"/>
                      <a:r>
                        <a:rPr lang="en-US" sz="1000" b="0" i="0" u="none" strike="noStrike" dirty="0">
                          <a:latin typeface="Arial"/>
                        </a:rPr>
                        <a:t>6</a:t>
                      </a:r>
                    </a:p>
                  </a:txBody>
                  <a:tcPr marL="9525" marR="9525" marT="9525" marB="0" anchor="ctr"/>
                </a:tc>
                <a:tc>
                  <a:txBody>
                    <a:bodyPr/>
                    <a:lstStyle/>
                    <a:p>
                      <a:pPr algn="ctr" fontAlgn="b"/>
                      <a:r>
                        <a:rPr lang="en-US" sz="1000" b="0" i="0" u="none" strike="noStrike" dirty="0">
                          <a:latin typeface="Arial"/>
                        </a:rPr>
                        <a:t>25</a:t>
                      </a:r>
                    </a:p>
                  </a:txBody>
                  <a:tcPr marL="9525" marR="9525" marT="9525" marB="0" anchor="ctr"/>
                </a:tc>
                <a:tc>
                  <a:txBody>
                    <a:bodyPr/>
                    <a:lstStyle/>
                    <a:p>
                      <a:pPr algn="ctr" fontAlgn="b"/>
                      <a:endParaRPr lang="en-US" sz="1000" b="0" i="0" u="none" strike="noStrike" dirty="0">
                        <a:latin typeface="Arial"/>
                      </a:endParaRPr>
                    </a:p>
                  </a:txBody>
                  <a:tcPr marL="9525" marR="9525" marT="9525" marB="0" anchor="ctr"/>
                </a:tc>
                <a:tc>
                  <a:txBody>
                    <a:bodyPr/>
                    <a:lstStyle/>
                    <a:p>
                      <a:pPr algn="ctr" fontAlgn="b"/>
                      <a:r>
                        <a:rPr lang="en-US" sz="1000" b="0" i="0" u="none" strike="noStrike" dirty="0">
                          <a:latin typeface="Arial"/>
                        </a:rPr>
                        <a:t>43</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45</a:t>
                      </a:r>
                    </a:p>
                  </a:txBody>
                  <a:tcPr marL="9525" marR="9525" marT="9525" marB="0" anchor="ctr"/>
                </a:tc>
                <a:tc>
                  <a:txBody>
                    <a:bodyPr/>
                    <a:lstStyle/>
                    <a:p>
                      <a:pPr algn="ctr" fontAlgn="b"/>
                      <a:r>
                        <a:rPr lang="en-US" sz="1000" b="0" i="0" u="none" strike="noStrike" dirty="0">
                          <a:latin typeface="Arial"/>
                        </a:rPr>
                        <a:t>37</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39</a:t>
                      </a:r>
                    </a:p>
                  </a:txBody>
                  <a:tcPr marL="9525" marR="9525" marT="9525" marB="0" anchor="ctr"/>
                </a:tc>
                <a:tc>
                  <a:txBody>
                    <a:bodyPr/>
                    <a:lstStyle/>
                    <a:p>
                      <a:pPr algn="ctr" fontAlgn="b"/>
                      <a:r>
                        <a:rPr lang="en-US" sz="1000" b="0" i="0" u="none" strike="noStrike" dirty="0">
                          <a:latin typeface="Arial"/>
                        </a:rPr>
                        <a:t>29</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37</a:t>
                      </a:r>
                    </a:p>
                  </a:txBody>
                  <a:tcPr marL="9525" marR="9525" marT="9525" marB="0" anchor="ctr"/>
                </a:tc>
              </a:tr>
              <a:tr h="401571">
                <a:tc>
                  <a:txBody>
                    <a:bodyPr/>
                    <a:lstStyle/>
                    <a:p>
                      <a:pPr algn="l" fontAlgn="b"/>
                      <a:r>
                        <a:rPr lang="en-US" sz="800" b="1" i="0" u="none" strike="noStrike" dirty="0" smtClean="0">
                          <a:solidFill>
                            <a:srgbClr val="000000"/>
                          </a:solidFill>
                          <a:latin typeface="+mn-lt"/>
                        </a:rPr>
                        <a:t>Invest</a:t>
                      </a:r>
                      <a:r>
                        <a:rPr lang="en-US" sz="800" b="1" i="0" u="none" strike="noStrike" baseline="0" dirty="0" smtClean="0">
                          <a:solidFill>
                            <a:srgbClr val="000000"/>
                          </a:solidFill>
                          <a:latin typeface="+mn-lt"/>
                        </a:rPr>
                        <a:t> in new countries or geographies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42</a:t>
                      </a:r>
                    </a:p>
                  </a:txBody>
                  <a:tcPr marL="9525" marR="9525" marT="9525" marB="0" anchor="ctr">
                    <a:solidFill>
                      <a:srgbClr val="A79E7A"/>
                    </a:solidFill>
                  </a:tcPr>
                </a:tc>
                <a:tc>
                  <a:txBody>
                    <a:bodyPr/>
                    <a:lstStyle/>
                    <a:p>
                      <a:pPr algn="ctr" fontAlgn="b"/>
                      <a:r>
                        <a:rPr lang="en-US" sz="1000" b="0" i="0" u="none" strike="noStrike" dirty="0">
                          <a:latin typeface="Arial"/>
                        </a:rPr>
                        <a:t>25</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31</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59</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39</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31</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solidFill>
                      <a:srgbClr val="92D050"/>
                    </a:solidFill>
                  </a:tcPr>
                </a:tc>
                <a:tc>
                  <a:txBody>
                    <a:bodyPr/>
                    <a:lstStyle/>
                    <a:p>
                      <a:pPr algn="ctr" fontAlgn="b"/>
                      <a:r>
                        <a:rPr lang="en-US" sz="1000" b="0" i="0" u="none" strike="noStrike" dirty="0">
                          <a:latin typeface="Arial"/>
                        </a:rPr>
                        <a:t>36</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41</a:t>
                      </a:r>
                    </a:p>
                  </a:txBody>
                  <a:tcPr marL="9525" marR="9525" marT="9525" marB="0" anchor="ctr"/>
                </a:tc>
                <a:tc>
                  <a:txBody>
                    <a:bodyPr/>
                    <a:lstStyle/>
                    <a:p>
                      <a:pPr algn="ctr" fontAlgn="b"/>
                      <a:r>
                        <a:rPr lang="en-US" sz="1000" b="0" i="0" u="none" strike="noStrike" dirty="0">
                          <a:latin typeface="Arial"/>
                        </a:rPr>
                        <a:t>61</a:t>
                      </a:r>
                    </a:p>
                  </a:txBody>
                  <a:tcPr marL="9525" marR="9525" marT="9525" marB="0" anchor="ctr"/>
                </a:tc>
                <a:tc>
                  <a:txBody>
                    <a:bodyPr/>
                    <a:lstStyle/>
                    <a:p>
                      <a:pPr algn="ctr" fontAlgn="b"/>
                      <a:r>
                        <a:rPr lang="en-US" sz="1000" b="0" i="0" u="none" strike="noStrike" dirty="0">
                          <a:latin typeface="Arial"/>
                        </a:rPr>
                        <a:t>51</a:t>
                      </a:r>
                    </a:p>
                  </a:txBody>
                  <a:tcPr marL="9525" marR="9525" marT="9525" marB="0" anchor="ct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41</a:t>
                      </a:r>
                    </a:p>
                  </a:txBody>
                  <a:tcPr marL="9525" marR="9525" marT="9525" marB="0" anchor="ctr"/>
                </a:tc>
                <a:tc>
                  <a:txBody>
                    <a:bodyPr/>
                    <a:lstStyle/>
                    <a:p>
                      <a:pPr algn="ctr" fontAlgn="b"/>
                      <a:r>
                        <a:rPr lang="en-US" sz="1000" b="0" i="0" u="none" strike="noStrike" dirty="0">
                          <a:latin typeface="Arial"/>
                        </a:rPr>
                        <a:t>32</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30</a:t>
                      </a:r>
                    </a:p>
                  </a:txBody>
                  <a:tcPr marL="9525" marR="9525" marT="9525" marB="0" anchor="ctr"/>
                </a:tc>
              </a:tr>
              <a:tr h="401571">
                <a:tc>
                  <a:txBody>
                    <a:bodyPr/>
                    <a:lstStyle/>
                    <a:p>
                      <a:pPr algn="l" fontAlgn="b"/>
                      <a:r>
                        <a:rPr lang="en-US" sz="800" b="1" i="0" u="none" strike="noStrike" dirty="0" smtClean="0">
                          <a:solidFill>
                            <a:srgbClr val="000000"/>
                          </a:solidFill>
                          <a:latin typeface="+mn-lt"/>
                        </a:rPr>
                        <a:t>Do mergers and</a:t>
                      </a:r>
                      <a:r>
                        <a:rPr lang="en-US" sz="800" b="1" i="0" u="none" strike="noStrike" baseline="0" dirty="0" smtClean="0">
                          <a:solidFill>
                            <a:srgbClr val="000000"/>
                          </a:solidFill>
                          <a:latin typeface="+mn-lt"/>
                        </a:rPr>
                        <a:t> acquisitions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43</a:t>
                      </a:r>
                    </a:p>
                  </a:txBody>
                  <a:tcPr marL="9525" marR="9525" marT="9525" marB="0" anchor="ctr">
                    <a:solidFill>
                      <a:srgbClr val="A79E7A"/>
                    </a:solidFill>
                  </a:tcPr>
                </a:tc>
                <a:tc>
                  <a:txBody>
                    <a:bodyPr/>
                    <a:lstStyle/>
                    <a:p>
                      <a:pPr algn="ctr" fontAlgn="b"/>
                      <a:r>
                        <a:rPr lang="en-US" sz="1000" b="0" i="0" u="none" strike="noStrike" dirty="0">
                          <a:latin typeface="Arial"/>
                        </a:rPr>
                        <a:t>27</a:t>
                      </a:r>
                    </a:p>
                  </a:txBody>
                  <a:tcPr marL="9525" marR="9525" marT="9525" marB="0" anchor="ctr"/>
                </a:tc>
                <a:tc>
                  <a:txBody>
                    <a:bodyPr/>
                    <a:lstStyle/>
                    <a:p>
                      <a:pPr algn="ctr" fontAlgn="b"/>
                      <a:r>
                        <a:rPr lang="en-US" sz="1000" b="0" i="0" u="none" strike="noStrike" dirty="0">
                          <a:latin typeface="Arial"/>
                        </a:rPr>
                        <a:t>35</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47</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52</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57</a:t>
                      </a:r>
                    </a:p>
                  </a:txBody>
                  <a:tcPr marL="9525" marR="9525" marT="9525" marB="0" anchor="ctr"/>
                </a:tc>
                <a:tc>
                  <a:txBody>
                    <a:bodyPr/>
                    <a:lstStyle/>
                    <a:p>
                      <a:pPr algn="ctr" fontAlgn="b"/>
                      <a:r>
                        <a:rPr lang="en-US" sz="1000" b="0" i="0" u="none" strike="noStrike" dirty="0">
                          <a:latin typeface="Arial"/>
                        </a:rPr>
                        <a:t>33</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31</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44</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49</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53</a:t>
                      </a:r>
                    </a:p>
                  </a:txBody>
                  <a:tcPr marL="9525" marR="9525" marT="9525" marB="0" anchor="ctr"/>
                </a:tc>
                <a:tc>
                  <a:txBody>
                    <a:bodyPr/>
                    <a:lstStyle/>
                    <a:p>
                      <a:pPr algn="ctr" fontAlgn="b"/>
                      <a:r>
                        <a:rPr lang="en-US" sz="1000" b="0" i="0" u="none" strike="noStrike" dirty="0">
                          <a:latin typeface="Arial"/>
                        </a:rPr>
                        <a:t>15</a:t>
                      </a:r>
                    </a:p>
                  </a:txBody>
                  <a:tcPr marL="9525" marR="9525" marT="9525" marB="0" anchor="ctr"/>
                </a:tc>
                <a:tc>
                  <a:txBody>
                    <a:bodyPr/>
                    <a:lstStyle/>
                    <a:p>
                      <a:pPr algn="ctr" fontAlgn="b"/>
                      <a:r>
                        <a:rPr lang="en-US" sz="1000" b="0" i="0" u="none" strike="noStrike" dirty="0">
                          <a:latin typeface="Arial"/>
                        </a:rPr>
                        <a:t>35</a:t>
                      </a:r>
                    </a:p>
                  </a:txBody>
                  <a:tcPr marL="9525" marR="9525" marT="9525" marB="0" anchor="ctr"/>
                </a:tc>
                <a:tc>
                  <a:txBody>
                    <a:bodyPr/>
                    <a:lstStyle/>
                    <a:p>
                      <a:pPr algn="ctr" fontAlgn="b"/>
                      <a:r>
                        <a:rPr lang="en-US" sz="1000" b="0" i="0" u="none" strike="noStrike" dirty="0">
                          <a:latin typeface="Arial"/>
                        </a:rPr>
                        <a:t>56</a:t>
                      </a:r>
                    </a:p>
                  </a:txBody>
                  <a:tcPr marL="9525" marR="9525" marT="9525" marB="0" anchor="ctr"/>
                </a:tc>
              </a:tr>
              <a:tr h="401571">
                <a:tc>
                  <a:txBody>
                    <a:bodyPr/>
                    <a:lstStyle/>
                    <a:p>
                      <a:pPr algn="l" fontAlgn="b"/>
                      <a:r>
                        <a:rPr lang="en-US" sz="800" b="1" i="0" u="none" strike="noStrike" baseline="0" dirty="0" smtClean="0">
                          <a:solidFill>
                            <a:srgbClr val="000000"/>
                          </a:solidFill>
                          <a:latin typeface="+mn-lt"/>
                        </a:rPr>
                        <a:t>Significantly change approach to human resources </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b="0" i="0" u="none" strike="noStrike" dirty="0">
                          <a:latin typeface="Arial"/>
                        </a:rPr>
                        <a:t>46</a:t>
                      </a:r>
                    </a:p>
                  </a:txBody>
                  <a:tcPr marL="9525" marR="9525" marT="9525" marB="0" anchor="ctr">
                    <a:solidFill>
                      <a:srgbClr val="A79E7A"/>
                    </a:solidFill>
                  </a:tcPr>
                </a:tc>
                <a:tc>
                  <a:txBody>
                    <a:bodyPr/>
                    <a:lstStyle/>
                    <a:p>
                      <a:pPr algn="ctr" fontAlgn="b"/>
                      <a:r>
                        <a:rPr lang="en-US" sz="1000" b="0" i="0" u="none" strike="noStrike" dirty="0">
                          <a:latin typeface="Arial"/>
                        </a:rPr>
                        <a:t>24</a:t>
                      </a:r>
                    </a:p>
                  </a:txBody>
                  <a:tcPr marL="9525" marR="9525" marT="9525" marB="0" anchor="ctr"/>
                </a:tc>
                <a:tc>
                  <a:txBody>
                    <a:bodyPr/>
                    <a:lstStyle/>
                    <a:p>
                      <a:pPr algn="ctr" fontAlgn="b"/>
                      <a:r>
                        <a:rPr lang="en-US" sz="1000" b="0" i="0" u="none" strike="noStrike" dirty="0">
                          <a:latin typeface="Arial"/>
                        </a:rPr>
                        <a:t>77</a:t>
                      </a:r>
                    </a:p>
                  </a:txBody>
                  <a:tcPr marL="9525" marR="9525" marT="9525" marB="0" anchor="ctr">
                    <a:solidFill>
                      <a:srgbClr val="92D050"/>
                    </a:solidFill>
                  </a:tcPr>
                </a:tc>
                <a:tc>
                  <a:txBody>
                    <a:bodyPr/>
                    <a:lstStyle/>
                    <a:p>
                      <a:pPr algn="ctr" fontAlgn="b"/>
                      <a:r>
                        <a:rPr lang="en-US" sz="1000" b="0" i="0" u="none" strike="noStrike" dirty="0">
                          <a:latin typeface="Arial"/>
                        </a:rPr>
                        <a:t>42</a:t>
                      </a:r>
                    </a:p>
                  </a:txBody>
                  <a:tcPr marL="9525" marR="9525" marT="9525" marB="0" anchor="ctr"/>
                </a:tc>
                <a:tc>
                  <a:txBody>
                    <a:bodyPr/>
                    <a:lstStyle/>
                    <a:p>
                      <a:pPr algn="ctr" fontAlgn="b"/>
                      <a:r>
                        <a:rPr lang="en-US" sz="1000" b="0" i="0" u="none" strike="noStrike" dirty="0">
                          <a:latin typeface="Arial"/>
                        </a:rPr>
                        <a:t>68</a:t>
                      </a:r>
                    </a:p>
                  </a:txBody>
                  <a:tcPr marL="9525" marR="9525" marT="9525" marB="0" anchor="ctr"/>
                </a:tc>
                <a:tc>
                  <a:txBody>
                    <a:bodyPr/>
                    <a:lstStyle/>
                    <a:p>
                      <a:pPr algn="ctr" fontAlgn="b"/>
                      <a:r>
                        <a:rPr lang="en-US" sz="1000" b="0" i="0" u="none" strike="noStrike" dirty="0">
                          <a:latin typeface="Arial"/>
                        </a:rPr>
                        <a:t>41</a:t>
                      </a:r>
                    </a:p>
                  </a:txBody>
                  <a:tcPr marL="9525" marR="9525" marT="9525" marB="0" anchor="ctr"/>
                </a:tc>
                <a:tc>
                  <a:txBody>
                    <a:bodyPr/>
                    <a:lstStyle/>
                    <a:p>
                      <a:pPr algn="ctr" fontAlgn="b"/>
                      <a:r>
                        <a:rPr lang="en-US" sz="1000" b="0" i="0" u="none" strike="noStrike" dirty="0">
                          <a:latin typeface="Arial"/>
                        </a:rPr>
                        <a:t>23</a:t>
                      </a:r>
                    </a:p>
                  </a:txBody>
                  <a:tcPr marL="9525" marR="9525" marT="9525" marB="0" anchor="ctr"/>
                </a:tc>
                <a:tc>
                  <a:txBody>
                    <a:bodyPr/>
                    <a:lstStyle/>
                    <a:p>
                      <a:pPr algn="ctr" fontAlgn="b"/>
                      <a:r>
                        <a:rPr lang="en-US" sz="1000" b="0" i="0" u="none" strike="noStrike" dirty="0">
                          <a:latin typeface="Arial"/>
                        </a:rPr>
                        <a:t>58</a:t>
                      </a:r>
                    </a:p>
                  </a:txBody>
                  <a:tcPr marL="9525" marR="9525" marT="9525" marB="0" anchor="ctr"/>
                </a:tc>
                <a:tc>
                  <a:txBody>
                    <a:bodyPr/>
                    <a:lstStyle/>
                    <a:p>
                      <a:pPr algn="ctr" fontAlgn="b"/>
                      <a:r>
                        <a:rPr lang="en-US" sz="1000" b="0" i="0" u="none" strike="noStrike" dirty="0">
                          <a:latin typeface="Arial"/>
                        </a:rPr>
                        <a:t>54</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33</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15</a:t>
                      </a:r>
                    </a:p>
                  </a:txBody>
                  <a:tcPr marL="9525" marR="9525" marT="9525" marB="0" anchor="ctr"/>
                </a:tc>
                <a:tc>
                  <a:txBody>
                    <a:bodyPr/>
                    <a:lstStyle/>
                    <a:p>
                      <a:pPr algn="ctr" fontAlgn="b"/>
                      <a:r>
                        <a:rPr lang="en-US" sz="1000" b="0" i="0" u="none" strike="noStrike" dirty="0">
                          <a:latin typeface="Arial"/>
                        </a:rPr>
                        <a:t>46</a:t>
                      </a:r>
                    </a:p>
                  </a:txBody>
                  <a:tcPr marL="9525" marR="9525" marT="9525" marB="0" anchor="ctr"/>
                </a:tc>
                <a:tc>
                  <a:txBody>
                    <a:bodyPr/>
                    <a:lstStyle/>
                    <a:p>
                      <a:pPr algn="ctr" fontAlgn="b"/>
                      <a:r>
                        <a:rPr lang="en-US" sz="1000" b="0" i="0" u="none" strike="noStrike" dirty="0">
                          <a:latin typeface="Arial"/>
                        </a:rPr>
                        <a:t>48</a:t>
                      </a:r>
                    </a:p>
                  </a:txBody>
                  <a:tcPr marL="9525" marR="9525" marT="9525" marB="0" anchor="ctr"/>
                </a:tc>
                <a:tc>
                  <a:txBody>
                    <a:bodyPr/>
                    <a:lstStyle/>
                    <a:p>
                      <a:pPr algn="ctr" fontAlgn="b"/>
                      <a:r>
                        <a:rPr lang="en-US" sz="1000" b="0" i="0" u="none" strike="noStrike" dirty="0">
                          <a:latin typeface="Arial"/>
                        </a:rPr>
                        <a:t>38</a:t>
                      </a:r>
                    </a:p>
                  </a:txBody>
                  <a:tcPr marL="9525" marR="9525" marT="9525" marB="0" anchor="ctr"/>
                </a:tc>
                <a:tc>
                  <a:txBody>
                    <a:bodyPr/>
                    <a:lstStyle/>
                    <a:p>
                      <a:pPr algn="ctr" fontAlgn="b"/>
                      <a:r>
                        <a:rPr lang="en-US" sz="1000" b="0" i="0" u="none" strike="noStrike" dirty="0">
                          <a:latin typeface="Arial"/>
                        </a:rPr>
                        <a:t>39</a:t>
                      </a:r>
                    </a:p>
                  </a:txBody>
                  <a:tcPr marL="9525" marR="9525" marT="9525" marB="0" anchor="ctr"/>
                </a:tc>
                <a:tc>
                  <a:txBody>
                    <a:bodyPr/>
                    <a:lstStyle/>
                    <a:p>
                      <a:pPr algn="ctr" fontAlgn="b"/>
                      <a:r>
                        <a:rPr lang="en-US" sz="1000" b="0" i="0" u="none" strike="noStrike" dirty="0">
                          <a:latin typeface="Arial"/>
                        </a:rPr>
                        <a:t>63</a:t>
                      </a:r>
                    </a:p>
                  </a:txBody>
                  <a:tcPr marL="9525" marR="9525" marT="9525" marB="0" anchor="ctr"/>
                </a:tc>
                <a:tc>
                  <a:txBody>
                    <a:bodyPr/>
                    <a:lstStyle/>
                    <a:p>
                      <a:pPr algn="ctr" fontAlgn="b"/>
                      <a:r>
                        <a:rPr lang="en-US" sz="1000" b="0" i="0" u="none" strike="noStrike" dirty="0">
                          <a:latin typeface="Arial"/>
                        </a:rPr>
                        <a:t>71</a:t>
                      </a:r>
                    </a:p>
                  </a:txBody>
                  <a:tcPr marL="9525" marR="9525" marT="9525" marB="0" anchor="ctr"/>
                </a:tc>
                <a:tc>
                  <a:txBody>
                    <a:bodyPr/>
                    <a:lstStyle/>
                    <a:p>
                      <a:pPr algn="ctr" fontAlgn="b"/>
                      <a:r>
                        <a:rPr lang="en-US" sz="1000" b="0" i="0" u="none" strike="noStrike" dirty="0">
                          <a:latin typeface="Arial"/>
                        </a:rPr>
                        <a:t>55</a:t>
                      </a:r>
                    </a:p>
                  </a:txBody>
                  <a:tcPr marL="9525" marR="9525" marT="9525" marB="0" anchor="ctr"/>
                </a:tc>
                <a:tc>
                  <a:txBody>
                    <a:bodyPr/>
                    <a:lstStyle/>
                    <a:p>
                      <a:pPr algn="ctr" fontAlgn="b"/>
                      <a:r>
                        <a:rPr lang="en-US" sz="1000" b="0" i="0" u="none" strike="noStrike" dirty="0">
                          <a:latin typeface="Arial"/>
                        </a:rPr>
                        <a:t>18</a:t>
                      </a:r>
                    </a:p>
                  </a:txBody>
                  <a:tcPr marL="9525" marR="9525" marT="9525" marB="0" anchor="ctr"/>
                </a:tc>
                <a:tc>
                  <a:txBody>
                    <a:bodyPr/>
                    <a:lstStyle/>
                    <a:p>
                      <a:pPr algn="ctr" fontAlgn="b"/>
                      <a:r>
                        <a:rPr lang="en-US" sz="1000" b="0" i="0" u="none" strike="noStrike" dirty="0">
                          <a:latin typeface="Arial"/>
                        </a:rPr>
                        <a:t>50</a:t>
                      </a:r>
                    </a:p>
                  </a:txBody>
                  <a:tcPr marL="9525" marR="9525" marT="9525" marB="0" anchor="ctr"/>
                </a:tc>
                <a:tc>
                  <a:txBody>
                    <a:bodyPr/>
                    <a:lstStyle/>
                    <a:p>
                      <a:pPr algn="ctr" fontAlgn="b"/>
                      <a:r>
                        <a:rPr lang="en-US" sz="1000" b="0" i="0" u="none" strike="noStrike" dirty="0">
                          <a:latin typeface="Arial"/>
                        </a:rPr>
                        <a:t>37</a:t>
                      </a:r>
                    </a:p>
                  </a:txBody>
                  <a:tcPr marL="9525" marR="9525" marT="9525" marB="0" anchor="ctr"/>
                </a:tc>
              </a:tr>
            </a:tbl>
          </a:graphicData>
        </a:graphic>
      </p:graphicFrame>
      <p:sp>
        <p:nvSpPr>
          <p:cNvPr id="9" name="Footer Placeholder 2"/>
          <p:cNvSpPr>
            <a:spLocks noGrp="1"/>
          </p:cNvSpPr>
          <p:nvPr>
            <p:ph type="ftr" sz="quarter" idx="11"/>
          </p:nvPr>
        </p:nvSpPr>
        <p:spPr>
          <a:xfrm>
            <a:off x="2149475" y="6386513"/>
            <a:ext cx="5662613" cy="279400"/>
          </a:xfrm>
        </p:spPr>
        <p:txBody>
          <a:bodyPr/>
          <a:lstStyle/>
          <a:p>
            <a:r>
              <a:rPr lang="en-US" dirty="0" smtClean="0"/>
              <a:t>Q21. Which of the following actions do you believe your company will </a:t>
            </a:r>
          </a:p>
          <a:p>
            <a:r>
              <a:rPr lang="en-US" dirty="0" smtClean="0"/>
              <a:t>take to address complexity over the next two years? BASE: 821 Respondents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7" name="Footer Placeholder 2"/>
          <p:cNvSpPr>
            <a:spLocks noGrp="1"/>
          </p:cNvSpPr>
          <p:nvPr>
            <p:ph type="ftr" sz="quarter" idx="11"/>
          </p:nvPr>
        </p:nvSpPr>
        <p:spPr/>
        <p:txBody>
          <a:bodyPr/>
          <a:lstStyle/>
          <a:p>
            <a:r>
              <a:rPr lang="en-US" dirty="0" smtClean="0"/>
              <a:t>Q23. Do you agree or disagree with the following statements? BASE: 1400 Respondents</a:t>
            </a:r>
            <a:endParaRPr lang="en-US" dirty="0"/>
          </a:p>
        </p:txBody>
      </p:sp>
      <p:sp>
        <p:nvSpPr>
          <p:cNvPr id="8" name="Slide Number Placeholder 3"/>
          <p:cNvSpPr>
            <a:spLocks noGrp="1"/>
          </p:cNvSpPr>
          <p:nvPr>
            <p:ph type="sldNum" sz="quarter" idx="12"/>
          </p:nvPr>
        </p:nvSpPr>
        <p:spPr/>
        <p:txBody>
          <a:bodyPr/>
          <a:lstStyle/>
          <a:p>
            <a:fld id="{5CE6EA9D-60AB-42FE-A450-F74AE46E7A8B}" type="slidenum">
              <a:rPr lang="en-US"/>
              <a:pPr/>
              <a:t>26</a:t>
            </a:fld>
            <a:endParaRPr lang="en-US" dirty="0"/>
          </a:p>
        </p:txBody>
      </p:sp>
      <p:sp>
        <p:nvSpPr>
          <p:cNvPr id="77828" name="Title 1"/>
          <p:cNvSpPr>
            <a:spLocks noGrp="1"/>
          </p:cNvSpPr>
          <p:nvPr>
            <p:ph type="title" idx="4294967295"/>
          </p:nvPr>
        </p:nvSpPr>
        <p:spPr/>
        <p:txBody>
          <a:bodyPr/>
          <a:lstStyle/>
          <a:p>
            <a:r>
              <a:rPr lang="en-US" dirty="0" smtClean="0"/>
              <a:t>Complexity a major issue for global businesses</a:t>
            </a:r>
            <a:br>
              <a:rPr lang="en-US" dirty="0" smtClean="0"/>
            </a:br>
            <a:r>
              <a:rPr lang="en-US" dirty="0" smtClean="0"/>
              <a:t>94% believe managing complexity is important to company’s success</a:t>
            </a:r>
            <a:endParaRPr lang="en-US" dirty="0"/>
          </a:p>
        </p:txBody>
      </p:sp>
      <p:graphicFrame>
        <p:nvGraphicFramePr>
          <p:cNvPr id="10" name="Table 9"/>
          <p:cNvGraphicFramePr>
            <a:graphicFrameLocks noGrp="1"/>
          </p:cNvGraphicFramePr>
          <p:nvPr/>
        </p:nvGraphicFramePr>
        <p:xfrm>
          <a:off x="533451" y="1268760"/>
          <a:ext cx="8077099" cy="3985294"/>
        </p:xfrm>
        <a:graphic>
          <a:graphicData uri="http://schemas.openxmlformats.org/drawingml/2006/table">
            <a:tbl>
              <a:tblPr firstRow="1" bandRow="1">
                <a:tableStyleId>{5C22544A-7EE6-4342-B048-85BDC9FD1C3A}</a:tableStyleId>
              </a:tblPr>
              <a:tblGrid>
                <a:gridCol w="1497480"/>
                <a:gridCol w="281134"/>
                <a:gridCol w="281134"/>
                <a:gridCol w="270920"/>
                <a:gridCol w="281134"/>
                <a:gridCol w="270920"/>
                <a:gridCol w="281134"/>
                <a:gridCol w="270920"/>
                <a:gridCol w="270920"/>
                <a:gridCol w="281134"/>
                <a:gridCol w="270920"/>
                <a:gridCol w="270920"/>
                <a:gridCol w="270920"/>
                <a:gridCol w="270920"/>
                <a:gridCol w="270920"/>
                <a:gridCol w="270920"/>
                <a:gridCol w="283823"/>
                <a:gridCol w="402401"/>
                <a:gridCol w="281682"/>
                <a:gridCol w="270920"/>
                <a:gridCol w="270920"/>
                <a:gridCol w="281682"/>
                <a:gridCol w="402401"/>
                <a:gridCol w="270920"/>
              </a:tblGrid>
              <a:tr h="1119496">
                <a:tc>
                  <a:txBody>
                    <a:bodyPr/>
                    <a:lstStyle/>
                    <a:p>
                      <a:r>
                        <a:rPr lang="en-GB" sz="1000" dirty="0" smtClean="0"/>
                        <a:t>COUNTRY (%)</a:t>
                      </a:r>
                      <a:endParaRPr lang="en-GB" sz="1000" b="1" dirty="0"/>
                    </a:p>
                  </a:txBody>
                  <a:tcPr/>
                </a:tc>
                <a:tc>
                  <a:txBody>
                    <a:bodyPr/>
                    <a:lstStyle/>
                    <a:p>
                      <a:pPr algn="ctr"/>
                      <a:r>
                        <a:rPr lang="en-GB" sz="900" b="0" dirty="0" smtClean="0"/>
                        <a:t>Overall</a:t>
                      </a:r>
                      <a:endParaRPr lang="en-GB" sz="900" b="0" dirty="0"/>
                    </a:p>
                  </a:txBody>
                  <a:tcPr vert="vert">
                    <a:solidFill>
                      <a:srgbClr val="A79E7A"/>
                    </a:solidFill>
                  </a:tcPr>
                </a:tc>
                <a:tc>
                  <a:txBody>
                    <a:bodyPr/>
                    <a:lstStyle/>
                    <a:p>
                      <a:pPr algn="ctr"/>
                      <a:r>
                        <a:rPr lang="en-GB" sz="900" b="0" dirty="0" smtClean="0"/>
                        <a:t>USA</a:t>
                      </a:r>
                      <a:endParaRPr lang="en-GB" sz="900" b="0" dirty="0"/>
                    </a:p>
                  </a:txBody>
                  <a:tcPr vert="vert"/>
                </a:tc>
                <a:tc>
                  <a:txBody>
                    <a:bodyPr/>
                    <a:lstStyle/>
                    <a:p>
                      <a:pPr algn="ctr"/>
                      <a:r>
                        <a:rPr lang="en-GB" sz="900" b="0" dirty="0" smtClean="0"/>
                        <a:t>Brazil</a:t>
                      </a:r>
                      <a:endParaRPr lang="en-GB" sz="900" b="0" dirty="0"/>
                    </a:p>
                  </a:txBody>
                  <a:tcPr vert="vert"/>
                </a:tc>
                <a:tc>
                  <a:txBody>
                    <a:bodyPr/>
                    <a:lstStyle/>
                    <a:p>
                      <a:pPr algn="ctr"/>
                      <a:r>
                        <a:rPr lang="en-GB" sz="900" b="0" dirty="0" smtClean="0"/>
                        <a:t>Canada</a:t>
                      </a:r>
                      <a:endParaRPr lang="en-GB" sz="900" b="0" dirty="0"/>
                    </a:p>
                  </a:txBody>
                  <a:tcPr vert="vert"/>
                </a:tc>
                <a:tc>
                  <a:txBody>
                    <a:bodyPr/>
                    <a:lstStyle/>
                    <a:p>
                      <a:pPr algn="ctr"/>
                      <a:r>
                        <a:rPr lang="en-GB" sz="900" b="0" dirty="0" smtClean="0"/>
                        <a:t>Mexico</a:t>
                      </a:r>
                      <a:endParaRPr lang="en-GB" sz="900" b="0" dirty="0"/>
                    </a:p>
                  </a:txBody>
                  <a:tcPr vert="vert"/>
                </a:tc>
                <a:tc>
                  <a:txBody>
                    <a:bodyPr/>
                    <a:lstStyle/>
                    <a:p>
                      <a:pPr algn="ctr"/>
                      <a:r>
                        <a:rPr lang="en-GB" sz="900" b="0" dirty="0" smtClean="0"/>
                        <a:t>UK</a:t>
                      </a:r>
                      <a:endParaRPr lang="en-GB" sz="900" b="0" dirty="0"/>
                    </a:p>
                  </a:txBody>
                  <a:tcPr vert="vert"/>
                </a:tc>
                <a:tc>
                  <a:txBody>
                    <a:bodyPr/>
                    <a:lstStyle/>
                    <a:p>
                      <a:pPr algn="ctr"/>
                      <a:r>
                        <a:rPr lang="en-GB" sz="900" b="0" dirty="0" smtClean="0"/>
                        <a:t>Denmark</a:t>
                      </a:r>
                      <a:endParaRPr lang="en-GB" sz="900" b="0" dirty="0"/>
                    </a:p>
                  </a:txBody>
                  <a:tcPr vert="vert"/>
                </a:tc>
                <a:tc>
                  <a:txBody>
                    <a:bodyPr/>
                    <a:lstStyle/>
                    <a:p>
                      <a:pPr algn="ctr"/>
                      <a:r>
                        <a:rPr lang="en-GB" sz="900" b="0" dirty="0" smtClean="0"/>
                        <a:t>France</a:t>
                      </a:r>
                      <a:endParaRPr lang="en-GB" sz="900" b="0" dirty="0"/>
                    </a:p>
                  </a:txBody>
                  <a:tcPr vert="vert"/>
                </a:tc>
                <a:tc>
                  <a:txBody>
                    <a:bodyPr/>
                    <a:lstStyle/>
                    <a:p>
                      <a:pPr algn="ctr"/>
                      <a:r>
                        <a:rPr lang="en-GB" sz="900" b="0" dirty="0" smtClean="0"/>
                        <a:t>Germany</a:t>
                      </a:r>
                      <a:endParaRPr lang="en-GB" sz="900" b="0" dirty="0"/>
                    </a:p>
                  </a:txBody>
                  <a:tcPr vert="vert"/>
                </a:tc>
                <a:tc>
                  <a:txBody>
                    <a:bodyPr/>
                    <a:lstStyle/>
                    <a:p>
                      <a:pPr algn="ctr"/>
                      <a:r>
                        <a:rPr lang="en-GB" sz="900" b="0" dirty="0" smtClean="0"/>
                        <a:t>Ireland</a:t>
                      </a:r>
                      <a:endParaRPr lang="en-GB" sz="900" b="0" dirty="0"/>
                    </a:p>
                  </a:txBody>
                  <a:tcPr vert="vert"/>
                </a:tc>
                <a:tc>
                  <a:txBody>
                    <a:bodyPr/>
                    <a:lstStyle/>
                    <a:p>
                      <a:pPr algn="ctr"/>
                      <a:r>
                        <a:rPr lang="en-GB" sz="900" b="0" dirty="0" smtClean="0"/>
                        <a:t>Italy</a:t>
                      </a:r>
                      <a:endParaRPr lang="en-GB" sz="900" b="0" dirty="0"/>
                    </a:p>
                  </a:txBody>
                  <a:tcPr vert="vert"/>
                </a:tc>
                <a:tc>
                  <a:txBody>
                    <a:bodyPr/>
                    <a:lstStyle/>
                    <a:p>
                      <a:pPr algn="ctr"/>
                      <a:r>
                        <a:rPr lang="en-GB" sz="900" b="0" dirty="0" smtClean="0"/>
                        <a:t>Netherlands</a:t>
                      </a:r>
                      <a:endParaRPr lang="en-GB" sz="900" b="0" dirty="0"/>
                    </a:p>
                  </a:txBody>
                  <a:tcPr vert="vert"/>
                </a:tc>
                <a:tc>
                  <a:txBody>
                    <a:bodyPr/>
                    <a:lstStyle/>
                    <a:p>
                      <a:pPr algn="ctr"/>
                      <a:r>
                        <a:rPr lang="en-GB" sz="900" b="0" dirty="0" smtClean="0"/>
                        <a:t>Spain</a:t>
                      </a:r>
                      <a:endParaRPr lang="en-GB" sz="900" b="0" dirty="0"/>
                    </a:p>
                  </a:txBody>
                  <a:tcPr vert="vert"/>
                </a:tc>
                <a:tc>
                  <a:txBody>
                    <a:bodyPr/>
                    <a:lstStyle/>
                    <a:p>
                      <a:pPr algn="ctr"/>
                      <a:r>
                        <a:rPr lang="en-GB" sz="900" b="0" dirty="0" smtClean="0"/>
                        <a:t>Sweden</a:t>
                      </a:r>
                      <a:endParaRPr lang="en-GB" sz="900" b="0" dirty="0"/>
                    </a:p>
                  </a:txBody>
                  <a:tcPr vert="vert"/>
                </a:tc>
                <a:tc>
                  <a:txBody>
                    <a:bodyPr/>
                    <a:lstStyle/>
                    <a:p>
                      <a:pPr algn="ctr"/>
                      <a:r>
                        <a:rPr lang="en-GB" sz="900" b="0" dirty="0" smtClean="0"/>
                        <a:t>Switzerland</a:t>
                      </a:r>
                      <a:endParaRPr lang="en-GB" sz="900" b="0" dirty="0"/>
                    </a:p>
                  </a:txBody>
                  <a:tcPr vert="vert"/>
                </a:tc>
                <a:tc>
                  <a:txBody>
                    <a:bodyPr/>
                    <a:lstStyle/>
                    <a:p>
                      <a:pPr algn="ctr"/>
                      <a:r>
                        <a:rPr lang="en-GB" sz="900" b="0" dirty="0" smtClean="0"/>
                        <a:t>Russia</a:t>
                      </a:r>
                      <a:endParaRPr lang="en-GB" sz="900" b="0" dirty="0"/>
                    </a:p>
                  </a:txBody>
                  <a:tcPr vert="vert"/>
                </a:tc>
                <a:tc>
                  <a:txBody>
                    <a:bodyPr/>
                    <a:lstStyle/>
                    <a:p>
                      <a:pPr algn="ctr"/>
                      <a:r>
                        <a:rPr lang="en-GB" sz="900" b="0" dirty="0" smtClean="0"/>
                        <a:t>South</a:t>
                      </a:r>
                      <a:r>
                        <a:rPr lang="en-GB" sz="900" b="0" baseline="0" dirty="0" smtClean="0"/>
                        <a:t> </a:t>
                      </a:r>
                    </a:p>
                    <a:p>
                      <a:pPr algn="ctr"/>
                      <a:r>
                        <a:rPr lang="en-GB" sz="900" b="0" baseline="0" dirty="0" smtClean="0"/>
                        <a:t>Africa</a:t>
                      </a:r>
                      <a:endParaRPr lang="en-GB" sz="900" b="0" dirty="0"/>
                    </a:p>
                  </a:txBody>
                  <a:tcPr vert="vert"/>
                </a:tc>
                <a:tc>
                  <a:txBody>
                    <a:bodyPr/>
                    <a:lstStyle/>
                    <a:p>
                      <a:pPr algn="ctr"/>
                      <a:r>
                        <a:rPr lang="en-GB" sz="900" b="0" dirty="0" smtClean="0"/>
                        <a:t>China </a:t>
                      </a:r>
                      <a:endParaRPr lang="en-GB" sz="900" b="0" dirty="0"/>
                    </a:p>
                  </a:txBody>
                  <a:tcPr vert="vert"/>
                </a:tc>
                <a:tc>
                  <a:txBody>
                    <a:bodyPr/>
                    <a:lstStyle/>
                    <a:p>
                      <a:pPr algn="ctr"/>
                      <a:r>
                        <a:rPr lang="en-GB" sz="900" b="0" dirty="0" smtClean="0"/>
                        <a:t>India</a:t>
                      </a:r>
                      <a:endParaRPr lang="en-GB" sz="900" b="0" dirty="0"/>
                    </a:p>
                  </a:txBody>
                  <a:tcPr vert="vert"/>
                </a:tc>
                <a:tc>
                  <a:txBody>
                    <a:bodyPr/>
                    <a:lstStyle/>
                    <a:p>
                      <a:pPr algn="ctr"/>
                      <a:r>
                        <a:rPr lang="en-GB" sz="900" b="0" dirty="0" smtClean="0"/>
                        <a:t>Japan</a:t>
                      </a:r>
                      <a:endParaRPr lang="en-GB" sz="900" b="0" dirty="0"/>
                    </a:p>
                  </a:txBody>
                  <a:tcPr vert="vert"/>
                </a:tc>
                <a:tc>
                  <a:txBody>
                    <a:bodyPr/>
                    <a:lstStyle/>
                    <a:p>
                      <a:pPr algn="ctr"/>
                      <a:r>
                        <a:rPr lang="en-GB" sz="900" b="0" dirty="0" smtClean="0"/>
                        <a:t>Singapore</a:t>
                      </a:r>
                      <a:endParaRPr lang="en-GB" sz="900" b="0" dirty="0"/>
                    </a:p>
                  </a:txBody>
                  <a:tcPr vert="vert"/>
                </a:tc>
                <a:tc>
                  <a:txBody>
                    <a:bodyPr/>
                    <a:lstStyle/>
                    <a:p>
                      <a:pPr algn="ctr"/>
                      <a:r>
                        <a:rPr lang="en-GB" sz="900" b="0" dirty="0" smtClean="0"/>
                        <a:t>South </a:t>
                      </a:r>
                    </a:p>
                    <a:p>
                      <a:pPr algn="ctr"/>
                      <a:r>
                        <a:rPr lang="en-GB" sz="900" b="0" dirty="0" smtClean="0"/>
                        <a:t>Korea</a:t>
                      </a:r>
                      <a:endParaRPr lang="en-GB" sz="900" b="0" dirty="0"/>
                    </a:p>
                  </a:txBody>
                  <a:tcPr vert="vert"/>
                </a:tc>
                <a:tc>
                  <a:txBody>
                    <a:bodyPr/>
                    <a:lstStyle/>
                    <a:p>
                      <a:pPr algn="ctr"/>
                      <a:r>
                        <a:rPr lang="en-GB" sz="900" b="0" dirty="0" smtClean="0"/>
                        <a:t>Australia</a:t>
                      </a:r>
                      <a:endParaRPr lang="en-GB" sz="900" b="0" dirty="0"/>
                    </a:p>
                  </a:txBody>
                  <a:tcPr vert="vert"/>
                </a:tc>
              </a:tr>
              <a:tr h="515664">
                <a:tc>
                  <a:txBody>
                    <a:bodyPr/>
                    <a:lstStyle/>
                    <a:p>
                      <a:pPr algn="l" fontAlgn="b"/>
                      <a:r>
                        <a:rPr lang="en-US" sz="800" b="1" u="none" strike="noStrike" dirty="0" smtClean="0"/>
                        <a:t>Managing complexity is important to my company's success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u="none" strike="noStrike" dirty="0"/>
                        <a:t>94</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u="none" strike="noStrike" dirty="0"/>
                        <a:t>94</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94</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95</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96</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95</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92</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98</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a:t>93</a:t>
                      </a:r>
                      <a:endParaRPr lang="en-US" sz="1000" b="0" i="0" u="none" strike="noStrike">
                        <a:latin typeface="Arial"/>
                      </a:endParaRPr>
                    </a:p>
                  </a:txBody>
                  <a:tcPr marL="9525" marR="9525" marT="9525" marB="0" anchor="ctr"/>
                </a:tc>
                <a:tc>
                  <a:txBody>
                    <a:bodyPr/>
                    <a:lstStyle/>
                    <a:p>
                      <a:pPr algn="ctr" fontAlgn="b"/>
                      <a:r>
                        <a:rPr lang="en-US" sz="1000" u="none" strike="noStrike" dirty="0"/>
                        <a:t>98</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a:t>88</a:t>
                      </a:r>
                      <a:endParaRPr lang="en-US" sz="1000" b="0" i="0" u="none" strike="noStrike">
                        <a:latin typeface="Arial"/>
                      </a:endParaRPr>
                    </a:p>
                  </a:txBody>
                  <a:tcPr marL="9525" marR="9525" marT="9525" marB="0" anchor="ctr"/>
                </a:tc>
                <a:tc>
                  <a:txBody>
                    <a:bodyPr/>
                    <a:lstStyle/>
                    <a:p>
                      <a:pPr algn="ctr" fontAlgn="b"/>
                      <a:r>
                        <a:rPr lang="en-US" sz="1000" u="none" strike="noStrike" dirty="0"/>
                        <a:t>90</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92</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98</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96</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96</a:t>
                      </a:r>
                      <a:endParaRPr lang="en-US" sz="1000" b="0" i="0" u="none" strike="noStrike" dirty="0">
                        <a:latin typeface="Arial"/>
                      </a:endParaRPr>
                    </a:p>
                  </a:txBody>
                  <a:tcPr marL="9525" marR="9525" marT="9525" marB="0" anchor="ctr"/>
                </a:tc>
                <a:tc>
                  <a:txBody>
                    <a:bodyPr/>
                    <a:lstStyle/>
                    <a:p>
                      <a:pPr algn="ctr" fontAlgn="b"/>
                      <a:r>
                        <a:rPr lang="en-US" sz="1000" u="none" strike="noStrike" dirty="0"/>
                        <a:t>100</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a:t>87</a:t>
                      </a:r>
                      <a:endParaRPr lang="en-US" sz="1000" b="0" i="0" u="none" strike="noStrike">
                        <a:latin typeface="Arial"/>
                      </a:endParaRPr>
                    </a:p>
                  </a:txBody>
                  <a:tcPr marL="9525" marR="9525" marT="9525" marB="0" anchor="ctr"/>
                </a:tc>
                <a:tc>
                  <a:txBody>
                    <a:bodyPr/>
                    <a:lstStyle/>
                    <a:p>
                      <a:pPr algn="ctr" fontAlgn="b"/>
                      <a:r>
                        <a:rPr lang="en-US" sz="1000" u="none" strike="noStrike" dirty="0"/>
                        <a:t>94</a:t>
                      </a:r>
                      <a:endParaRPr lang="en-US" sz="1000" b="0" i="0" u="none" strike="noStrike" dirty="0">
                        <a:latin typeface="Arial"/>
                      </a:endParaRPr>
                    </a:p>
                  </a:txBody>
                  <a:tcPr marL="9525" marR="9525" marT="9525" marB="0" anchor="ctr"/>
                </a:tc>
                <a:tc>
                  <a:txBody>
                    <a:bodyPr/>
                    <a:lstStyle/>
                    <a:p>
                      <a:pPr algn="ctr" fontAlgn="b"/>
                      <a:r>
                        <a:rPr lang="en-US" sz="1000" u="none" strike="noStrike" dirty="0"/>
                        <a:t>92</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98</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94</a:t>
                      </a:r>
                      <a:endParaRPr lang="en-US" sz="1000" b="0" i="0" u="none" strike="noStrike" dirty="0">
                        <a:latin typeface="Arial"/>
                      </a:endParaRPr>
                    </a:p>
                  </a:txBody>
                  <a:tcPr marL="9525" marR="9525" marT="9525" marB="0" anchor="ctr"/>
                </a:tc>
                <a:tc>
                  <a:txBody>
                    <a:bodyPr/>
                    <a:lstStyle/>
                    <a:p>
                      <a:pPr algn="ctr" fontAlgn="b"/>
                      <a:r>
                        <a:rPr lang="en-US" sz="1000" u="none" strike="noStrike" dirty="0"/>
                        <a:t>96</a:t>
                      </a:r>
                      <a:endParaRPr lang="en-US" sz="1000" b="0" i="0" u="none" strike="noStrike" dirty="0">
                        <a:latin typeface="Arial"/>
                      </a:endParaRPr>
                    </a:p>
                  </a:txBody>
                  <a:tcPr marL="9525" marR="9525" marT="9525" marB="0" anchor="ctr">
                    <a:solidFill>
                      <a:schemeClr val="accent2">
                        <a:lumMod val="60000"/>
                        <a:lumOff val="40000"/>
                      </a:schemeClr>
                    </a:solidFill>
                  </a:tcPr>
                </a:tc>
              </a:tr>
              <a:tr h="515664">
                <a:tc>
                  <a:txBody>
                    <a:bodyPr/>
                    <a:lstStyle/>
                    <a:p>
                      <a:pPr algn="l" fontAlgn="b"/>
                      <a:r>
                        <a:rPr lang="en-US" sz="800" b="1" u="none" strike="noStrike" dirty="0" smtClean="0"/>
                        <a:t>Businesses will need new skills to manage complexity in the future</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u="none" strike="noStrike" dirty="0"/>
                        <a:t>89</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u="none" strike="noStrike"/>
                        <a:t>86</a:t>
                      </a:r>
                      <a:endParaRPr lang="en-US" sz="1000" b="0" i="0" u="none" strike="noStrike">
                        <a:latin typeface="Arial"/>
                      </a:endParaRPr>
                    </a:p>
                  </a:txBody>
                  <a:tcPr marL="9525" marR="9525" marT="9525" marB="0" anchor="ctr"/>
                </a:tc>
                <a:tc>
                  <a:txBody>
                    <a:bodyPr/>
                    <a:lstStyle/>
                    <a:p>
                      <a:pPr algn="ctr" fontAlgn="b"/>
                      <a:r>
                        <a:rPr lang="en-US" sz="1000" u="none" strike="noStrike"/>
                        <a:t>92</a:t>
                      </a:r>
                      <a:endParaRPr lang="en-US" sz="1000" b="0" i="0" u="none" strike="noStrike">
                        <a:latin typeface="Arial"/>
                      </a:endParaRPr>
                    </a:p>
                  </a:txBody>
                  <a:tcPr marL="9525" marR="9525" marT="9525" marB="0" anchor="ctr"/>
                </a:tc>
                <a:tc>
                  <a:txBody>
                    <a:bodyPr/>
                    <a:lstStyle/>
                    <a:p>
                      <a:pPr algn="ctr" fontAlgn="b"/>
                      <a:r>
                        <a:rPr lang="en-US" sz="1000" u="none" strike="noStrike"/>
                        <a:t>89</a:t>
                      </a:r>
                      <a:endParaRPr lang="en-US" sz="1000" b="0" i="0" u="none" strike="noStrike">
                        <a:latin typeface="Arial"/>
                      </a:endParaRPr>
                    </a:p>
                  </a:txBody>
                  <a:tcPr marL="9525" marR="9525" marT="9525" marB="0" anchor="ctr"/>
                </a:tc>
                <a:tc>
                  <a:txBody>
                    <a:bodyPr/>
                    <a:lstStyle/>
                    <a:p>
                      <a:pPr algn="ctr" fontAlgn="b"/>
                      <a:r>
                        <a:rPr lang="en-US" sz="1000" u="none" strike="noStrike" dirty="0"/>
                        <a:t>94</a:t>
                      </a:r>
                      <a:endParaRPr lang="en-US" sz="1000" b="0" i="0" u="none" strike="noStrike" dirty="0">
                        <a:latin typeface="Arial"/>
                      </a:endParaRPr>
                    </a:p>
                  </a:txBody>
                  <a:tcPr marL="9525" marR="9525" marT="9525" marB="0" anchor="ctr"/>
                </a:tc>
                <a:tc>
                  <a:txBody>
                    <a:bodyPr/>
                    <a:lstStyle/>
                    <a:p>
                      <a:pPr algn="ctr" fontAlgn="b"/>
                      <a:r>
                        <a:rPr lang="en-US" sz="1000" u="none" strike="noStrike" dirty="0"/>
                        <a:t>87</a:t>
                      </a:r>
                      <a:endParaRPr lang="en-US" sz="1000" b="0" i="0" u="none" strike="noStrike" dirty="0">
                        <a:latin typeface="Arial"/>
                      </a:endParaRPr>
                    </a:p>
                  </a:txBody>
                  <a:tcPr marL="9525" marR="9525" marT="9525" marB="0" anchor="ctr"/>
                </a:tc>
                <a:tc>
                  <a:txBody>
                    <a:bodyPr/>
                    <a:lstStyle/>
                    <a:p>
                      <a:pPr algn="ctr" fontAlgn="b"/>
                      <a:r>
                        <a:rPr lang="en-US" sz="1000" u="none" strike="noStrike" dirty="0"/>
                        <a:t>80</a:t>
                      </a:r>
                      <a:endParaRPr lang="en-US" sz="1000" b="0" i="0" u="none" strike="noStrike" dirty="0">
                        <a:latin typeface="Arial"/>
                      </a:endParaRPr>
                    </a:p>
                  </a:txBody>
                  <a:tcPr marL="9525" marR="9525" marT="9525" marB="0" anchor="ctr"/>
                </a:tc>
                <a:tc>
                  <a:txBody>
                    <a:bodyPr/>
                    <a:lstStyle/>
                    <a:p>
                      <a:pPr algn="ctr" fontAlgn="b"/>
                      <a:r>
                        <a:rPr lang="en-US" sz="1000" u="none" strike="noStrike"/>
                        <a:t>86</a:t>
                      </a:r>
                      <a:endParaRPr lang="en-US" sz="1000" b="0" i="0" u="none" strike="noStrike">
                        <a:latin typeface="Arial"/>
                      </a:endParaRPr>
                    </a:p>
                  </a:txBody>
                  <a:tcPr marL="9525" marR="9525" marT="9525" marB="0" anchor="ctr"/>
                </a:tc>
                <a:tc>
                  <a:txBody>
                    <a:bodyPr/>
                    <a:lstStyle/>
                    <a:p>
                      <a:pPr algn="ctr" fontAlgn="b"/>
                      <a:r>
                        <a:rPr lang="en-US" sz="1000" u="none" strike="noStrike"/>
                        <a:t>87</a:t>
                      </a:r>
                      <a:endParaRPr lang="en-US" sz="1000" b="0" i="0" u="none" strike="noStrike">
                        <a:latin typeface="Arial"/>
                      </a:endParaRPr>
                    </a:p>
                  </a:txBody>
                  <a:tcPr marL="9525" marR="9525" marT="9525" marB="0" anchor="ctr"/>
                </a:tc>
                <a:tc>
                  <a:txBody>
                    <a:bodyPr/>
                    <a:lstStyle/>
                    <a:p>
                      <a:pPr algn="ctr" fontAlgn="b"/>
                      <a:r>
                        <a:rPr lang="en-US" sz="1000" u="none" strike="noStrike" dirty="0"/>
                        <a:t>90</a:t>
                      </a:r>
                      <a:endParaRPr lang="en-US" sz="1000" b="0" i="0" u="none" strike="noStrike" dirty="0">
                        <a:latin typeface="Arial"/>
                      </a:endParaRPr>
                    </a:p>
                  </a:txBody>
                  <a:tcPr marL="9525" marR="9525" marT="9525" marB="0" anchor="ctr"/>
                </a:tc>
                <a:tc>
                  <a:txBody>
                    <a:bodyPr/>
                    <a:lstStyle/>
                    <a:p>
                      <a:pPr algn="ctr" fontAlgn="b"/>
                      <a:r>
                        <a:rPr lang="en-US" sz="1000" u="none" strike="noStrike" dirty="0"/>
                        <a:t>74</a:t>
                      </a:r>
                      <a:endParaRPr lang="en-US" sz="1000" b="0" i="0" u="none" strike="noStrike" dirty="0">
                        <a:latin typeface="Arial"/>
                      </a:endParaRPr>
                    </a:p>
                  </a:txBody>
                  <a:tcPr marL="9525" marR="9525" marT="9525" marB="0" anchor="ctr"/>
                </a:tc>
                <a:tc>
                  <a:txBody>
                    <a:bodyPr/>
                    <a:lstStyle/>
                    <a:p>
                      <a:pPr algn="ctr" fontAlgn="b"/>
                      <a:r>
                        <a:rPr lang="en-US" sz="1000" u="none" strike="noStrike" dirty="0"/>
                        <a:t>86</a:t>
                      </a:r>
                      <a:endParaRPr lang="en-US" sz="1000" b="0" i="0" u="none" strike="noStrike" dirty="0">
                        <a:latin typeface="Arial"/>
                      </a:endParaRPr>
                    </a:p>
                  </a:txBody>
                  <a:tcPr marL="9525" marR="9525" marT="9525" marB="0" anchor="ctr"/>
                </a:tc>
                <a:tc>
                  <a:txBody>
                    <a:bodyPr/>
                    <a:lstStyle/>
                    <a:p>
                      <a:pPr algn="ctr" fontAlgn="b"/>
                      <a:r>
                        <a:rPr lang="en-US" sz="1000" u="none" strike="noStrike" dirty="0"/>
                        <a:t>92</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94</a:t>
                      </a:r>
                      <a:endParaRPr lang="en-US" sz="1000" b="0" i="0" u="none" strike="noStrike" dirty="0">
                        <a:latin typeface="Arial"/>
                      </a:endParaRPr>
                    </a:p>
                  </a:txBody>
                  <a:tcPr marL="9525" marR="9525" marT="9525" marB="0" anchor="ctr"/>
                </a:tc>
                <a:tc>
                  <a:txBody>
                    <a:bodyPr/>
                    <a:lstStyle/>
                    <a:p>
                      <a:pPr algn="ctr" fontAlgn="b"/>
                      <a:r>
                        <a:rPr lang="en-US" sz="1000" u="none" strike="noStrike"/>
                        <a:t>86</a:t>
                      </a:r>
                      <a:endParaRPr lang="en-US" sz="1000" b="0" i="0" u="none" strike="noStrike">
                        <a:latin typeface="Arial"/>
                      </a:endParaRPr>
                    </a:p>
                  </a:txBody>
                  <a:tcPr marL="9525" marR="9525" marT="9525" marB="0" anchor="ctr"/>
                </a:tc>
                <a:tc>
                  <a:txBody>
                    <a:bodyPr/>
                    <a:lstStyle/>
                    <a:p>
                      <a:pPr algn="ctr" fontAlgn="b"/>
                      <a:r>
                        <a:rPr lang="en-US" sz="1000" u="none" strike="noStrike" dirty="0"/>
                        <a:t>98</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a:t>94</a:t>
                      </a:r>
                      <a:endParaRPr lang="en-US" sz="1000" b="0" i="0" u="none" strike="noStrike">
                        <a:latin typeface="Arial"/>
                      </a:endParaRPr>
                    </a:p>
                  </a:txBody>
                  <a:tcPr marL="9525" marR="9525" marT="9525" marB="0" anchor="ctr"/>
                </a:tc>
                <a:tc>
                  <a:txBody>
                    <a:bodyPr/>
                    <a:lstStyle/>
                    <a:p>
                      <a:pPr algn="ctr" fontAlgn="b"/>
                      <a:r>
                        <a:rPr lang="en-US" sz="1000" u="none" strike="noStrike" dirty="0"/>
                        <a:t>88</a:t>
                      </a:r>
                      <a:endParaRPr lang="en-US" sz="1000" b="0" i="0" u="none" strike="noStrike" dirty="0">
                        <a:latin typeface="Arial"/>
                      </a:endParaRPr>
                    </a:p>
                  </a:txBody>
                  <a:tcPr marL="9525" marR="9525" marT="9525" marB="0" anchor="ctr"/>
                </a:tc>
                <a:tc>
                  <a:txBody>
                    <a:bodyPr/>
                    <a:lstStyle/>
                    <a:p>
                      <a:pPr algn="ctr" fontAlgn="b"/>
                      <a:r>
                        <a:rPr lang="en-US" sz="1000" u="none" strike="noStrike"/>
                        <a:t>92</a:t>
                      </a:r>
                      <a:endParaRPr lang="en-US" sz="1000" b="0" i="0" u="none" strike="noStrike">
                        <a:latin typeface="Arial"/>
                      </a:endParaRPr>
                    </a:p>
                  </a:txBody>
                  <a:tcPr marL="9525" marR="9525" marT="9525" marB="0" anchor="ctr"/>
                </a:tc>
                <a:tc>
                  <a:txBody>
                    <a:bodyPr/>
                    <a:lstStyle/>
                    <a:p>
                      <a:pPr algn="ctr" fontAlgn="b"/>
                      <a:r>
                        <a:rPr lang="en-US" sz="1000" u="none" strike="noStrike"/>
                        <a:t>90</a:t>
                      </a:r>
                      <a:endParaRPr lang="en-US" sz="1000" b="0" i="0" u="none" strike="noStrike">
                        <a:latin typeface="Arial"/>
                      </a:endParaRPr>
                    </a:p>
                  </a:txBody>
                  <a:tcPr marL="9525" marR="9525" marT="9525" marB="0" anchor="ctr"/>
                </a:tc>
                <a:tc>
                  <a:txBody>
                    <a:bodyPr/>
                    <a:lstStyle/>
                    <a:p>
                      <a:pPr algn="ctr" fontAlgn="b"/>
                      <a:r>
                        <a:rPr lang="en-US" sz="1000" u="none" strike="noStrike"/>
                        <a:t>90</a:t>
                      </a:r>
                      <a:endParaRPr lang="en-US" sz="1000" b="0" i="0" u="none" strike="noStrike">
                        <a:latin typeface="Arial"/>
                      </a:endParaRPr>
                    </a:p>
                  </a:txBody>
                  <a:tcPr marL="9525" marR="9525" marT="9525" marB="0" anchor="ctr"/>
                </a:tc>
                <a:tc>
                  <a:txBody>
                    <a:bodyPr/>
                    <a:lstStyle/>
                    <a:p>
                      <a:pPr algn="ctr" fontAlgn="b"/>
                      <a:r>
                        <a:rPr lang="en-US" sz="1000" u="none" strike="noStrike"/>
                        <a:t>92</a:t>
                      </a:r>
                      <a:endParaRPr lang="en-US" sz="1000" b="0" i="0" u="none" strike="noStrike">
                        <a:latin typeface="Arial"/>
                      </a:endParaRPr>
                    </a:p>
                  </a:txBody>
                  <a:tcPr marL="9525" marR="9525" marT="9525" marB="0" anchor="ctr"/>
                </a:tc>
                <a:tc>
                  <a:txBody>
                    <a:bodyPr/>
                    <a:lstStyle/>
                    <a:p>
                      <a:pPr algn="ctr" fontAlgn="b"/>
                      <a:r>
                        <a:rPr lang="en-US" sz="1000" u="none" strike="noStrike" dirty="0"/>
                        <a:t>86</a:t>
                      </a:r>
                      <a:endParaRPr lang="en-US" sz="1000" b="0" i="0" u="none" strike="noStrike" dirty="0">
                        <a:latin typeface="Arial"/>
                      </a:endParaRPr>
                    </a:p>
                  </a:txBody>
                  <a:tcPr marL="9525" marR="9525" marT="9525" marB="0" anchor="ctr"/>
                </a:tc>
              </a:tr>
              <a:tr h="515664">
                <a:tc>
                  <a:txBody>
                    <a:bodyPr/>
                    <a:lstStyle/>
                    <a:p>
                      <a:pPr algn="l" fontAlgn="b"/>
                      <a:r>
                        <a:rPr lang="en-US" sz="800" b="1" u="none" strike="noStrike" dirty="0" smtClean="0"/>
                        <a:t>Governments should work together to make the global regulatory environment less complex</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u="none" strike="noStrike" dirty="0"/>
                        <a:t>89</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u="none" strike="noStrike" dirty="0"/>
                        <a:t>93</a:t>
                      </a:r>
                      <a:endParaRPr lang="en-US" sz="1000" b="0" i="0" u="none" strike="noStrike" dirty="0">
                        <a:latin typeface="Arial"/>
                      </a:endParaRPr>
                    </a:p>
                  </a:txBody>
                  <a:tcPr marL="9525" marR="9525" marT="9525" marB="0" anchor="ctr"/>
                </a:tc>
                <a:tc>
                  <a:txBody>
                    <a:bodyPr/>
                    <a:lstStyle/>
                    <a:p>
                      <a:pPr algn="ctr" fontAlgn="b"/>
                      <a:r>
                        <a:rPr lang="en-US" sz="1000" u="none" strike="noStrike" dirty="0"/>
                        <a:t>93</a:t>
                      </a:r>
                      <a:endParaRPr lang="en-US" sz="1000" b="0" i="0" u="none" strike="noStrike" dirty="0">
                        <a:latin typeface="Arial"/>
                      </a:endParaRPr>
                    </a:p>
                  </a:txBody>
                  <a:tcPr marL="9525" marR="9525" marT="9525" marB="0" anchor="ctr"/>
                </a:tc>
                <a:tc>
                  <a:txBody>
                    <a:bodyPr/>
                    <a:lstStyle/>
                    <a:p>
                      <a:pPr algn="ctr" fontAlgn="b"/>
                      <a:r>
                        <a:rPr lang="en-US" sz="1000" u="none" strike="noStrike" dirty="0"/>
                        <a:t>95</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96</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a:t>91</a:t>
                      </a:r>
                      <a:endParaRPr lang="en-US" sz="1000" b="0" i="0" u="none" strike="noStrike">
                        <a:latin typeface="Arial"/>
                      </a:endParaRPr>
                    </a:p>
                  </a:txBody>
                  <a:tcPr marL="9525" marR="9525" marT="9525" marB="0" anchor="ctr"/>
                </a:tc>
                <a:tc>
                  <a:txBody>
                    <a:bodyPr/>
                    <a:lstStyle/>
                    <a:p>
                      <a:pPr algn="ctr" fontAlgn="b"/>
                      <a:r>
                        <a:rPr lang="en-US" sz="1000" u="none" strike="noStrike" dirty="0"/>
                        <a:t>76</a:t>
                      </a:r>
                      <a:endParaRPr lang="en-US" sz="1000" b="0" i="0" u="none" strike="noStrike" dirty="0">
                        <a:latin typeface="Arial"/>
                      </a:endParaRPr>
                    </a:p>
                  </a:txBody>
                  <a:tcPr marL="9525" marR="9525" marT="9525" marB="0" anchor="ctr"/>
                </a:tc>
                <a:tc>
                  <a:txBody>
                    <a:bodyPr/>
                    <a:lstStyle/>
                    <a:p>
                      <a:pPr algn="ctr" fontAlgn="b"/>
                      <a:r>
                        <a:rPr lang="en-US" sz="1000" u="none" strike="noStrike" dirty="0"/>
                        <a:t>93</a:t>
                      </a:r>
                      <a:endParaRPr lang="en-US" sz="1000" b="0" i="0" u="none" strike="noStrike" dirty="0">
                        <a:latin typeface="Arial"/>
                      </a:endParaRPr>
                    </a:p>
                  </a:txBody>
                  <a:tcPr marL="9525" marR="9525" marT="9525" marB="0" anchor="ctr"/>
                </a:tc>
                <a:tc>
                  <a:txBody>
                    <a:bodyPr/>
                    <a:lstStyle/>
                    <a:p>
                      <a:pPr algn="ctr" fontAlgn="b"/>
                      <a:r>
                        <a:rPr lang="en-US" sz="1000" u="none" strike="noStrike" dirty="0"/>
                        <a:t>94</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93</a:t>
                      </a:r>
                      <a:endParaRPr lang="en-US" sz="1000" b="0" i="0" u="none" strike="noStrike" dirty="0">
                        <a:latin typeface="Arial"/>
                      </a:endParaRPr>
                    </a:p>
                  </a:txBody>
                  <a:tcPr marL="9525" marR="9525" marT="9525" marB="0" anchor="ctr"/>
                </a:tc>
                <a:tc>
                  <a:txBody>
                    <a:bodyPr/>
                    <a:lstStyle/>
                    <a:p>
                      <a:pPr algn="ctr" fontAlgn="b"/>
                      <a:r>
                        <a:rPr lang="en-US" sz="1000" u="none" strike="noStrike" dirty="0"/>
                        <a:t>88</a:t>
                      </a:r>
                      <a:endParaRPr lang="en-US" sz="1000" b="0" i="0" u="none" strike="noStrike" dirty="0">
                        <a:latin typeface="Arial"/>
                      </a:endParaRPr>
                    </a:p>
                  </a:txBody>
                  <a:tcPr marL="9525" marR="9525" marT="9525" marB="0" anchor="ctr"/>
                </a:tc>
                <a:tc>
                  <a:txBody>
                    <a:bodyPr/>
                    <a:lstStyle/>
                    <a:p>
                      <a:pPr algn="ctr" fontAlgn="b"/>
                      <a:r>
                        <a:rPr lang="en-US" sz="1000" u="none" strike="noStrike" dirty="0"/>
                        <a:t>84</a:t>
                      </a:r>
                      <a:endParaRPr lang="en-US" sz="1000" b="0" i="0" u="none" strike="noStrike" dirty="0">
                        <a:latin typeface="Arial"/>
                      </a:endParaRPr>
                    </a:p>
                  </a:txBody>
                  <a:tcPr marL="9525" marR="9525" marT="9525" marB="0" anchor="ctr"/>
                </a:tc>
                <a:tc>
                  <a:txBody>
                    <a:bodyPr/>
                    <a:lstStyle/>
                    <a:p>
                      <a:pPr algn="ctr" fontAlgn="b"/>
                      <a:r>
                        <a:rPr lang="en-US" sz="1000" u="none" strike="noStrike" dirty="0"/>
                        <a:t>91</a:t>
                      </a:r>
                      <a:endParaRPr lang="en-US" sz="1000" b="0" i="0" u="none" strike="noStrike" dirty="0">
                        <a:latin typeface="Arial"/>
                      </a:endParaRPr>
                    </a:p>
                  </a:txBody>
                  <a:tcPr marL="9525" marR="9525" marT="9525" marB="0" anchor="ctr"/>
                </a:tc>
                <a:tc>
                  <a:txBody>
                    <a:bodyPr/>
                    <a:lstStyle/>
                    <a:p>
                      <a:pPr algn="ctr" fontAlgn="b"/>
                      <a:r>
                        <a:rPr lang="en-US" sz="1000" u="none" strike="noStrike" dirty="0"/>
                        <a:t>81</a:t>
                      </a:r>
                      <a:endParaRPr lang="en-US" sz="1000" b="0" i="0" u="none" strike="noStrike" dirty="0">
                        <a:latin typeface="Arial"/>
                      </a:endParaRPr>
                    </a:p>
                  </a:txBody>
                  <a:tcPr marL="9525" marR="9525" marT="9525" marB="0" anchor="ctr"/>
                </a:tc>
                <a:tc>
                  <a:txBody>
                    <a:bodyPr/>
                    <a:lstStyle/>
                    <a:p>
                      <a:pPr algn="ctr" fontAlgn="b"/>
                      <a:r>
                        <a:rPr lang="en-US" sz="1000" u="none" strike="noStrike" dirty="0"/>
                        <a:t>90</a:t>
                      </a:r>
                      <a:endParaRPr lang="en-US" sz="1000" b="0" i="0" u="none" strike="noStrike" dirty="0">
                        <a:latin typeface="Arial"/>
                      </a:endParaRPr>
                    </a:p>
                  </a:txBody>
                  <a:tcPr marL="9525" marR="9525" marT="9525" marB="0" anchor="ctr"/>
                </a:tc>
                <a:tc>
                  <a:txBody>
                    <a:bodyPr/>
                    <a:lstStyle/>
                    <a:p>
                      <a:pPr algn="ctr" fontAlgn="b"/>
                      <a:r>
                        <a:rPr lang="en-US" sz="1000" u="none" strike="noStrike" dirty="0"/>
                        <a:t>82</a:t>
                      </a:r>
                      <a:endParaRPr lang="en-US" sz="1000" b="0" i="0" u="none" strike="noStrike" dirty="0">
                        <a:latin typeface="Arial"/>
                      </a:endParaRPr>
                    </a:p>
                  </a:txBody>
                  <a:tcPr marL="9525" marR="9525" marT="9525" marB="0" anchor="ctr"/>
                </a:tc>
                <a:tc>
                  <a:txBody>
                    <a:bodyPr/>
                    <a:lstStyle/>
                    <a:p>
                      <a:pPr algn="ctr" fontAlgn="b"/>
                      <a:r>
                        <a:rPr lang="en-US" sz="1000" u="none" strike="noStrike" dirty="0"/>
                        <a:t>96</a:t>
                      </a:r>
                      <a:endParaRPr lang="en-US" sz="1000" b="0" i="0" u="none" strike="noStrike" dirty="0">
                        <a:latin typeface="Arial"/>
                      </a:endParaRPr>
                    </a:p>
                  </a:txBody>
                  <a:tcPr marL="9525" marR="9525" marT="9525" marB="0" anchor="ctr"/>
                </a:tc>
                <a:tc>
                  <a:txBody>
                    <a:bodyPr/>
                    <a:lstStyle/>
                    <a:p>
                      <a:pPr algn="ctr" fontAlgn="b"/>
                      <a:r>
                        <a:rPr lang="en-US" sz="1000" u="none" strike="noStrike"/>
                        <a:t>73</a:t>
                      </a:r>
                      <a:endParaRPr lang="en-US" sz="1000" b="0" i="0" u="none" strike="noStrike">
                        <a:latin typeface="Arial"/>
                      </a:endParaRPr>
                    </a:p>
                  </a:txBody>
                  <a:tcPr marL="9525" marR="9525" marT="9525" marB="0" anchor="ctr"/>
                </a:tc>
                <a:tc>
                  <a:txBody>
                    <a:bodyPr/>
                    <a:lstStyle/>
                    <a:p>
                      <a:pPr algn="ctr" fontAlgn="b"/>
                      <a:r>
                        <a:rPr lang="en-US" sz="1000" u="none" strike="noStrike" dirty="0"/>
                        <a:t>100</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a:t>82</a:t>
                      </a:r>
                      <a:endParaRPr lang="en-US" sz="1000" b="0" i="0" u="none" strike="noStrike">
                        <a:latin typeface="Arial"/>
                      </a:endParaRPr>
                    </a:p>
                  </a:txBody>
                  <a:tcPr marL="9525" marR="9525" marT="9525" marB="0" anchor="ctr"/>
                </a:tc>
                <a:tc>
                  <a:txBody>
                    <a:bodyPr/>
                    <a:lstStyle/>
                    <a:p>
                      <a:pPr algn="ctr" fontAlgn="b"/>
                      <a:r>
                        <a:rPr lang="en-US" sz="1000" u="none" strike="noStrike"/>
                        <a:t>88</a:t>
                      </a:r>
                      <a:endParaRPr lang="en-US" sz="1000" b="0" i="0" u="none" strike="noStrike">
                        <a:latin typeface="Arial"/>
                      </a:endParaRPr>
                    </a:p>
                  </a:txBody>
                  <a:tcPr marL="9525" marR="9525" marT="9525" marB="0" anchor="ctr"/>
                </a:tc>
                <a:tc>
                  <a:txBody>
                    <a:bodyPr/>
                    <a:lstStyle/>
                    <a:p>
                      <a:pPr algn="ctr" fontAlgn="b"/>
                      <a:r>
                        <a:rPr lang="en-US" sz="1000" u="none" strike="noStrike" dirty="0"/>
                        <a:t>100</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91</a:t>
                      </a:r>
                      <a:endParaRPr lang="en-US" sz="1000" b="0" i="0" u="none" strike="noStrike" dirty="0">
                        <a:latin typeface="Arial"/>
                      </a:endParaRPr>
                    </a:p>
                  </a:txBody>
                  <a:tcPr marL="9525" marR="9525" marT="9525" marB="0" anchor="ctr"/>
                </a:tc>
              </a:tr>
              <a:tr h="515664">
                <a:tc>
                  <a:txBody>
                    <a:bodyPr/>
                    <a:lstStyle/>
                    <a:p>
                      <a:pPr algn="l" fontAlgn="b"/>
                      <a:r>
                        <a:rPr lang="en-US" sz="800" b="1" u="none" strike="noStrike" dirty="0" smtClean="0"/>
                        <a:t>Regulation needs to be less complex</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u="none" strike="noStrike" dirty="0"/>
                        <a:t>81</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u="none" strike="noStrike"/>
                        <a:t>83</a:t>
                      </a:r>
                      <a:endParaRPr lang="en-US" sz="1000" b="0" i="0" u="none" strike="noStrike">
                        <a:latin typeface="Arial"/>
                      </a:endParaRPr>
                    </a:p>
                  </a:txBody>
                  <a:tcPr marL="9525" marR="9525" marT="9525" marB="0" anchor="ctr"/>
                </a:tc>
                <a:tc>
                  <a:txBody>
                    <a:bodyPr/>
                    <a:lstStyle/>
                    <a:p>
                      <a:pPr algn="ctr" fontAlgn="b"/>
                      <a:r>
                        <a:rPr lang="en-US" sz="1000" u="none" strike="noStrike"/>
                        <a:t>84</a:t>
                      </a:r>
                      <a:endParaRPr lang="en-US" sz="1000" b="0" i="0" u="none" strike="noStrike">
                        <a:latin typeface="Arial"/>
                      </a:endParaRPr>
                    </a:p>
                  </a:txBody>
                  <a:tcPr marL="9525" marR="9525" marT="9525" marB="0" anchor="ctr"/>
                </a:tc>
                <a:tc>
                  <a:txBody>
                    <a:bodyPr/>
                    <a:lstStyle/>
                    <a:p>
                      <a:pPr algn="ctr" fontAlgn="b"/>
                      <a:r>
                        <a:rPr lang="en-US" sz="1000" u="none" strike="noStrike"/>
                        <a:t>89</a:t>
                      </a:r>
                      <a:endParaRPr lang="en-US" sz="1000" b="0" i="0" u="none" strike="noStrike">
                        <a:latin typeface="Arial"/>
                      </a:endParaRPr>
                    </a:p>
                  </a:txBody>
                  <a:tcPr marL="9525" marR="9525" marT="9525" marB="0" anchor="ctr"/>
                </a:tc>
                <a:tc>
                  <a:txBody>
                    <a:bodyPr/>
                    <a:lstStyle/>
                    <a:p>
                      <a:pPr algn="ctr" fontAlgn="b"/>
                      <a:r>
                        <a:rPr lang="en-US" sz="1000" u="none" strike="noStrike" dirty="0"/>
                        <a:t>70</a:t>
                      </a:r>
                      <a:endParaRPr lang="en-US" sz="1000" b="0" i="0" u="none" strike="noStrike" dirty="0">
                        <a:latin typeface="Arial"/>
                      </a:endParaRPr>
                    </a:p>
                  </a:txBody>
                  <a:tcPr marL="9525" marR="9525" marT="9525" marB="0" anchor="ctr"/>
                </a:tc>
                <a:tc>
                  <a:txBody>
                    <a:bodyPr/>
                    <a:lstStyle/>
                    <a:p>
                      <a:pPr algn="ctr" fontAlgn="b"/>
                      <a:r>
                        <a:rPr lang="en-US" sz="1000" u="none" strike="noStrike" dirty="0"/>
                        <a:t>78</a:t>
                      </a:r>
                      <a:endParaRPr lang="en-US" sz="1000" b="0" i="0" u="none" strike="noStrike" dirty="0">
                        <a:latin typeface="Arial"/>
                      </a:endParaRPr>
                    </a:p>
                  </a:txBody>
                  <a:tcPr marL="9525" marR="9525" marT="9525" marB="0" anchor="ctr"/>
                </a:tc>
                <a:tc>
                  <a:txBody>
                    <a:bodyPr/>
                    <a:lstStyle/>
                    <a:p>
                      <a:pPr algn="ctr" fontAlgn="b"/>
                      <a:r>
                        <a:rPr lang="en-US" sz="1000" u="none" strike="noStrike" dirty="0"/>
                        <a:t>64</a:t>
                      </a:r>
                      <a:endParaRPr lang="en-US" sz="1000" b="0" i="0" u="none" strike="noStrike" dirty="0">
                        <a:latin typeface="Arial"/>
                      </a:endParaRPr>
                    </a:p>
                  </a:txBody>
                  <a:tcPr marL="9525" marR="9525" marT="9525" marB="0" anchor="ctr"/>
                </a:tc>
                <a:tc>
                  <a:txBody>
                    <a:bodyPr/>
                    <a:lstStyle/>
                    <a:p>
                      <a:pPr algn="ctr" fontAlgn="b"/>
                      <a:r>
                        <a:rPr lang="en-US" sz="1000" u="none" strike="noStrike" dirty="0"/>
                        <a:t>82</a:t>
                      </a:r>
                      <a:endParaRPr lang="en-US" sz="1000" b="0" i="0" u="none" strike="noStrike" dirty="0">
                        <a:latin typeface="Arial"/>
                      </a:endParaRPr>
                    </a:p>
                  </a:txBody>
                  <a:tcPr marL="9525" marR="9525" marT="9525" marB="0" anchor="ctr"/>
                </a:tc>
                <a:tc>
                  <a:txBody>
                    <a:bodyPr/>
                    <a:lstStyle/>
                    <a:p>
                      <a:pPr algn="ctr" fontAlgn="b"/>
                      <a:r>
                        <a:rPr lang="en-US" sz="1000" u="none" strike="noStrike" dirty="0"/>
                        <a:t>92</a:t>
                      </a:r>
                      <a:endParaRPr lang="en-US" sz="1000" b="0" i="0" u="none" strike="noStrike" dirty="0">
                        <a:latin typeface="Arial"/>
                      </a:endParaRPr>
                    </a:p>
                  </a:txBody>
                  <a:tcPr marL="9525" marR="9525" marT="9525" marB="0" anchor="ctr"/>
                </a:tc>
                <a:tc>
                  <a:txBody>
                    <a:bodyPr/>
                    <a:lstStyle/>
                    <a:p>
                      <a:pPr algn="ctr" fontAlgn="b"/>
                      <a:r>
                        <a:rPr lang="en-US" sz="1000" u="none" strike="noStrike" dirty="0"/>
                        <a:t>72</a:t>
                      </a:r>
                      <a:endParaRPr lang="en-US" sz="1000" b="0" i="0" u="none" strike="noStrike" dirty="0">
                        <a:latin typeface="Arial"/>
                      </a:endParaRPr>
                    </a:p>
                  </a:txBody>
                  <a:tcPr marL="9525" marR="9525" marT="9525" marB="0" anchor="ctr"/>
                </a:tc>
                <a:tc>
                  <a:txBody>
                    <a:bodyPr/>
                    <a:lstStyle/>
                    <a:p>
                      <a:pPr algn="ctr" fontAlgn="b"/>
                      <a:r>
                        <a:rPr lang="en-US" sz="1000" u="none" strike="noStrike" dirty="0"/>
                        <a:t>96</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86</a:t>
                      </a:r>
                      <a:endParaRPr lang="en-US" sz="1000" b="0" i="0" u="none" strike="noStrike" dirty="0">
                        <a:latin typeface="Arial"/>
                      </a:endParaRPr>
                    </a:p>
                  </a:txBody>
                  <a:tcPr marL="9525" marR="9525" marT="9525" marB="0" anchor="ctr"/>
                </a:tc>
                <a:tc>
                  <a:txBody>
                    <a:bodyPr/>
                    <a:lstStyle/>
                    <a:p>
                      <a:pPr algn="ctr" fontAlgn="b"/>
                      <a:r>
                        <a:rPr lang="en-US" sz="1000" u="none" strike="noStrike" dirty="0"/>
                        <a:t>74</a:t>
                      </a:r>
                      <a:endParaRPr lang="en-US" sz="1000" b="0" i="0" u="none" strike="noStrike" dirty="0">
                        <a:latin typeface="Arial"/>
                      </a:endParaRPr>
                    </a:p>
                  </a:txBody>
                  <a:tcPr marL="9525" marR="9525" marT="9525" marB="0" anchor="ctr"/>
                </a:tc>
                <a:tc>
                  <a:txBody>
                    <a:bodyPr/>
                    <a:lstStyle/>
                    <a:p>
                      <a:pPr algn="ctr" fontAlgn="b"/>
                      <a:r>
                        <a:rPr lang="en-US" sz="1000" u="none" strike="noStrike" dirty="0"/>
                        <a:t>76</a:t>
                      </a:r>
                      <a:endParaRPr lang="en-US" sz="1000" b="0" i="0" u="none" strike="noStrike" dirty="0">
                        <a:latin typeface="Arial"/>
                      </a:endParaRPr>
                    </a:p>
                  </a:txBody>
                  <a:tcPr marL="9525" marR="9525" marT="9525" marB="0" anchor="ctr"/>
                </a:tc>
                <a:tc>
                  <a:txBody>
                    <a:bodyPr/>
                    <a:lstStyle/>
                    <a:p>
                      <a:pPr algn="ctr" fontAlgn="b"/>
                      <a:r>
                        <a:rPr lang="en-US" sz="1000" u="none" strike="noStrike"/>
                        <a:t>86</a:t>
                      </a:r>
                      <a:endParaRPr lang="en-US" sz="1000" b="0" i="0" u="none" strike="noStrike">
                        <a:latin typeface="Arial"/>
                      </a:endParaRPr>
                    </a:p>
                  </a:txBody>
                  <a:tcPr marL="9525" marR="9525" marT="9525" marB="0" anchor="ctr"/>
                </a:tc>
                <a:tc>
                  <a:txBody>
                    <a:bodyPr/>
                    <a:lstStyle/>
                    <a:p>
                      <a:pPr algn="ctr" fontAlgn="b"/>
                      <a:r>
                        <a:rPr lang="en-US" sz="1000" u="none" strike="noStrike"/>
                        <a:t>68</a:t>
                      </a:r>
                      <a:endParaRPr lang="en-US" sz="1000" b="0" i="0" u="none" strike="noStrike">
                        <a:latin typeface="Arial"/>
                      </a:endParaRPr>
                    </a:p>
                  </a:txBody>
                  <a:tcPr marL="9525" marR="9525" marT="9525" marB="0" anchor="ctr"/>
                </a:tc>
                <a:tc>
                  <a:txBody>
                    <a:bodyPr/>
                    <a:lstStyle/>
                    <a:p>
                      <a:pPr algn="ctr" fontAlgn="b"/>
                      <a:r>
                        <a:rPr lang="en-US" sz="1000" u="none" strike="noStrike" dirty="0"/>
                        <a:t>82</a:t>
                      </a:r>
                      <a:endParaRPr lang="en-US" sz="1000" b="0" i="0" u="none" strike="noStrike" dirty="0">
                        <a:latin typeface="Arial"/>
                      </a:endParaRPr>
                    </a:p>
                  </a:txBody>
                  <a:tcPr marL="9525" marR="9525" marT="9525" marB="0" anchor="ctr"/>
                </a:tc>
                <a:tc>
                  <a:txBody>
                    <a:bodyPr/>
                    <a:lstStyle/>
                    <a:p>
                      <a:pPr algn="ctr" fontAlgn="b"/>
                      <a:r>
                        <a:rPr lang="en-US" sz="1000" u="none" strike="noStrike"/>
                        <a:t>62</a:t>
                      </a:r>
                      <a:endParaRPr lang="en-US" sz="1000" b="0" i="0" u="none" strike="noStrike">
                        <a:latin typeface="Arial"/>
                      </a:endParaRPr>
                    </a:p>
                  </a:txBody>
                  <a:tcPr marL="9525" marR="9525" marT="9525" marB="0" anchor="ctr"/>
                </a:tc>
                <a:tc>
                  <a:txBody>
                    <a:bodyPr/>
                    <a:lstStyle/>
                    <a:p>
                      <a:pPr algn="ctr" fontAlgn="b"/>
                      <a:r>
                        <a:rPr lang="en-US" sz="1000" u="none" strike="noStrike"/>
                        <a:t>86</a:t>
                      </a:r>
                      <a:endParaRPr lang="en-US" sz="1000" b="0" i="0" u="none" strike="noStrike">
                        <a:latin typeface="Arial"/>
                      </a:endParaRPr>
                    </a:p>
                  </a:txBody>
                  <a:tcPr marL="9525" marR="9525" marT="9525" marB="0" anchor="ctr"/>
                </a:tc>
                <a:tc>
                  <a:txBody>
                    <a:bodyPr/>
                    <a:lstStyle/>
                    <a:p>
                      <a:pPr algn="ctr" fontAlgn="b"/>
                      <a:r>
                        <a:rPr lang="en-US" sz="1000" u="none" strike="noStrike"/>
                        <a:t>81</a:t>
                      </a:r>
                      <a:endParaRPr lang="en-US" sz="1000" b="0" i="0" u="none" strike="noStrike">
                        <a:latin typeface="Arial"/>
                      </a:endParaRPr>
                    </a:p>
                  </a:txBody>
                  <a:tcPr marL="9525" marR="9525" marT="9525" marB="0" anchor="ctr"/>
                </a:tc>
                <a:tc>
                  <a:txBody>
                    <a:bodyPr/>
                    <a:lstStyle/>
                    <a:p>
                      <a:pPr algn="ctr" fontAlgn="b"/>
                      <a:r>
                        <a:rPr lang="en-US" sz="1000" u="none" strike="noStrike"/>
                        <a:t>80</a:t>
                      </a:r>
                      <a:endParaRPr lang="en-US" sz="1000" b="0" i="0" u="none" strike="noStrike">
                        <a:latin typeface="Arial"/>
                      </a:endParaRPr>
                    </a:p>
                  </a:txBody>
                  <a:tcPr marL="9525" marR="9525" marT="9525" marB="0" anchor="ctr"/>
                </a:tc>
                <a:tc>
                  <a:txBody>
                    <a:bodyPr/>
                    <a:lstStyle/>
                    <a:p>
                      <a:pPr algn="ctr" fontAlgn="b"/>
                      <a:r>
                        <a:rPr lang="en-US" sz="1000" u="none" strike="noStrike"/>
                        <a:t>92</a:t>
                      </a:r>
                      <a:endParaRPr lang="en-US" sz="1000" b="0" i="0" u="none" strike="noStrike">
                        <a:latin typeface="Arial"/>
                      </a:endParaRPr>
                    </a:p>
                  </a:txBody>
                  <a:tcPr marL="9525" marR="9525" marT="9525" marB="0" anchor="ctr"/>
                </a:tc>
                <a:tc>
                  <a:txBody>
                    <a:bodyPr/>
                    <a:lstStyle/>
                    <a:p>
                      <a:pPr algn="ctr" fontAlgn="b"/>
                      <a:r>
                        <a:rPr lang="en-US" sz="1000" u="none" strike="noStrike" dirty="0"/>
                        <a:t>90</a:t>
                      </a:r>
                      <a:endParaRPr lang="en-US" sz="1000" b="0" i="0" u="none" strike="noStrike" dirty="0">
                        <a:latin typeface="Arial"/>
                      </a:endParaRPr>
                    </a:p>
                  </a:txBody>
                  <a:tcPr marL="9525" marR="9525" marT="9525" marB="0" anchor="ctr"/>
                </a:tc>
              </a:tr>
              <a:tr h="401571">
                <a:tc>
                  <a:txBody>
                    <a:bodyPr/>
                    <a:lstStyle/>
                    <a:p>
                      <a:pPr algn="l" fontAlgn="b"/>
                      <a:r>
                        <a:rPr lang="en-US" sz="800" b="1" u="none" strike="noStrike" dirty="0" smtClean="0"/>
                        <a:t>Complexity can create new opportunities for my company</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u="none" strike="noStrike" dirty="0"/>
                        <a:t>77</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u="none" strike="noStrike"/>
                        <a:t>70</a:t>
                      </a:r>
                      <a:endParaRPr lang="en-US" sz="1000" b="0" i="0" u="none" strike="noStrike">
                        <a:latin typeface="Arial"/>
                      </a:endParaRPr>
                    </a:p>
                  </a:txBody>
                  <a:tcPr marL="9525" marR="9525" marT="9525" marB="0" anchor="ctr"/>
                </a:tc>
                <a:tc>
                  <a:txBody>
                    <a:bodyPr/>
                    <a:lstStyle/>
                    <a:p>
                      <a:pPr algn="ctr" fontAlgn="b"/>
                      <a:r>
                        <a:rPr lang="en-US" sz="1000" u="none" strike="noStrike"/>
                        <a:t>76</a:t>
                      </a:r>
                      <a:endParaRPr lang="en-US" sz="1000" b="0" i="0" u="none" strike="noStrike">
                        <a:latin typeface="Arial"/>
                      </a:endParaRPr>
                    </a:p>
                  </a:txBody>
                  <a:tcPr marL="9525" marR="9525" marT="9525" marB="0" anchor="ctr"/>
                </a:tc>
                <a:tc>
                  <a:txBody>
                    <a:bodyPr/>
                    <a:lstStyle/>
                    <a:p>
                      <a:pPr algn="ctr" fontAlgn="b"/>
                      <a:r>
                        <a:rPr lang="en-US" sz="1000" u="none" strike="noStrike"/>
                        <a:t>74</a:t>
                      </a:r>
                      <a:endParaRPr lang="en-US" sz="1000" b="0" i="0" u="none" strike="noStrike">
                        <a:latin typeface="Arial"/>
                      </a:endParaRPr>
                    </a:p>
                  </a:txBody>
                  <a:tcPr marL="9525" marR="9525" marT="9525" marB="0" anchor="ctr"/>
                </a:tc>
                <a:tc>
                  <a:txBody>
                    <a:bodyPr/>
                    <a:lstStyle/>
                    <a:p>
                      <a:pPr algn="ctr" fontAlgn="b"/>
                      <a:r>
                        <a:rPr lang="en-US" sz="1000" u="none" strike="noStrike"/>
                        <a:t>92</a:t>
                      </a:r>
                      <a:endParaRPr lang="en-US" sz="1000" b="0" i="0" u="none" strike="noStrike">
                        <a:latin typeface="Arial"/>
                      </a:endParaRPr>
                    </a:p>
                  </a:txBody>
                  <a:tcPr marL="9525" marR="9525" marT="9525" marB="0" anchor="ctr"/>
                </a:tc>
                <a:tc>
                  <a:txBody>
                    <a:bodyPr/>
                    <a:lstStyle/>
                    <a:p>
                      <a:pPr algn="ctr" fontAlgn="b"/>
                      <a:r>
                        <a:rPr lang="en-US" sz="1000" u="none" strike="noStrike"/>
                        <a:t>78</a:t>
                      </a:r>
                      <a:endParaRPr lang="en-US" sz="1000" b="0" i="0" u="none" strike="noStrike">
                        <a:latin typeface="Arial"/>
                      </a:endParaRPr>
                    </a:p>
                  </a:txBody>
                  <a:tcPr marL="9525" marR="9525" marT="9525" marB="0" anchor="ctr"/>
                </a:tc>
                <a:tc>
                  <a:txBody>
                    <a:bodyPr/>
                    <a:lstStyle/>
                    <a:p>
                      <a:pPr algn="ctr" fontAlgn="b"/>
                      <a:r>
                        <a:rPr lang="en-US" sz="1000" u="none" strike="noStrike"/>
                        <a:t>68</a:t>
                      </a:r>
                      <a:endParaRPr lang="en-US" sz="1000" b="0" i="0" u="none" strike="noStrike">
                        <a:latin typeface="Arial"/>
                      </a:endParaRPr>
                    </a:p>
                  </a:txBody>
                  <a:tcPr marL="9525" marR="9525" marT="9525" marB="0" anchor="ctr"/>
                </a:tc>
                <a:tc>
                  <a:txBody>
                    <a:bodyPr/>
                    <a:lstStyle/>
                    <a:p>
                      <a:pPr algn="ctr" fontAlgn="b"/>
                      <a:r>
                        <a:rPr lang="en-US" sz="1000" u="none" strike="noStrike"/>
                        <a:t>64</a:t>
                      </a:r>
                      <a:endParaRPr lang="en-US" sz="1000" b="0" i="0" u="none" strike="noStrike">
                        <a:latin typeface="Arial"/>
                      </a:endParaRPr>
                    </a:p>
                  </a:txBody>
                  <a:tcPr marL="9525" marR="9525" marT="9525" marB="0" anchor="ctr"/>
                </a:tc>
                <a:tc>
                  <a:txBody>
                    <a:bodyPr/>
                    <a:lstStyle/>
                    <a:p>
                      <a:pPr algn="ctr" fontAlgn="b"/>
                      <a:r>
                        <a:rPr lang="en-US" sz="1000" u="none" strike="noStrike"/>
                        <a:t>64</a:t>
                      </a:r>
                      <a:endParaRPr lang="en-US" sz="1000" b="0" i="0" u="none" strike="noStrike">
                        <a:latin typeface="Arial"/>
                      </a:endParaRPr>
                    </a:p>
                  </a:txBody>
                  <a:tcPr marL="9525" marR="9525" marT="9525" marB="0" anchor="ctr"/>
                </a:tc>
                <a:tc>
                  <a:txBody>
                    <a:bodyPr/>
                    <a:lstStyle/>
                    <a:p>
                      <a:pPr algn="ctr" fontAlgn="b"/>
                      <a:r>
                        <a:rPr lang="en-US" sz="1000" u="none" strike="noStrike"/>
                        <a:t>86</a:t>
                      </a:r>
                      <a:endParaRPr lang="en-US" sz="1000" b="0" i="0" u="none" strike="noStrike">
                        <a:latin typeface="Arial"/>
                      </a:endParaRPr>
                    </a:p>
                  </a:txBody>
                  <a:tcPr marL="9525" marR="9525" marT="9525" marB="0" anchor="ctr"/>
                </a:tc>
                <a:tc>
                  <a:txBody>
                    <a:bodyPr/>
                    <a:lstStyle/>
                    <a:p>
                      <a:pPr algn="ctr" fontAlgn="b"/>
                      <a:r>
                        <a:rPr lang="en-US" sz="1000" u="none" strike="noStrike"/>
                        <a:t>66</a:t>
                      </a:r>
                      <a:endParaRPr lang="en-US" sz="1000" b="0" i="0" u="none" strike="noStrike">
                        <a:latin typeface="Arial"/>
                      </a:endParaRPr>
                    </a:p>
                  </a:txBody>
                  <a:tcPr marL="9525" marR="9525" marT="9525" marB="0" anchor="ctr"/>
                </a:tc>
                <a:tc>
                  <a:txBody>
                    <a:bodyPr/>
                    <a:lstStyle/>
                    <a:p>
                      <a:pPr algn="ctr" fontAlgn="b"/>
                      <a:r>
                        <a:rPr lang="en-US" sz="1000" u="none" strike="noStrike"/>
                        <a:t>78</a:t>
                      </a:r>
                      <a:endParaRPr lang="en-US" sz="1000" b="0" i="0" u="none" strike="noStrike">
                        <a:latin typeface="Arial"/>
                      </a:endParaRPr>
                    </a:p>
                  </a:txBody>
                  <a:tcPr marL="9525" marR="9525" marT="9525" marB="0" anchor="ctr"/>
                </a:tc>
                <a:tc>
                  <a:txBody>
                    <a:bodyPr/>
                    <a:lstStyle/>
                    <a:p>
                      <a:pPr algn="ctr" fontAlgn="b"/>
                      <a:r>
                        <a:rPr lang="en-US" sz="1000" u="none" strike="noStrike"/>
                        <a:t>80</a:t>
                      </a:r>
                      <a:endParaRPr lang="en-US" sz="1000" b="0" i="0" u="none" strike="noStrike">
                        <a:latin typeface="Arial"/>
                      </a:endParaRPr>
                    </a:p>
                  </a:txBody>
                  <a:tcPr marL="9525" marR="9525" marT="9525" marB="0" anchor="ctr"/>
                </a:tc>
                <a:tc>
                  <a:txBody>
                    <a:bodyPr/>
                    <a:lstStyle/>
                    <a:p>
                      <a:pPr algn="ctr" fontAlgn="b"/>
                      <a:r>
                        <a:rPr lang="en-US" sz="1000" u="none" strike="noStrike"/>
                        <a:t>80</a:t>
                      </a:r>
                      <a:endParaRPr lang="en-US" sz="1000" b="0" i="0" u="none" strike="noStrike">
                        <a:latin typeface="Arial"/>
                      </a:endParaRPr>
                    </a:p>
                  </a:txBody>
                  <a:tcPr marL="9525" marR="9525" marT="9525" marB="0" anchor="ctr"/>
                </a:tc>
                <a:tc>
                  <a:txBody>
                    <a:bodyPr/>
                    <a:lstStyle/>
                    <a:p>
                      <a:pPr algn="ctr" fontAlgn="b"/>
                      <a:r>
                        <a:rPr lang="en-US" sz="1000" u="none" strike="noStrike"/>
                        <a:t>80</a:t>
                      </a:r>
                      <a:endParaRPr lang="en-US" sz="1000" b="0" i="0" u="none" strike="noStrike">
                        <a:latin typeface="Arial"/>
                      </a:endParaRPr>
                    </a:p>
                  </a:txBody>
                  <a:tcPr marL="9525" marR="9525" marT="9525" marB="0" anchor="ctr"/>
                </a:tc>
                <a:tc>
                  <a:txBody>
                    <a:bodyPr/>
                    <a:lstStyle/>
                    <a:p>
                      <a:pPr algn="ctr" fontAlgn="b"/>
                      <a:r>
                        <a:rPr lang="en-US" sz="1000" u="none" strike="noStrike"/>
                        <a:t>80</a:t>
                      </a:r>
                      <a:endParaRPr lang="en-US" sz="1000" b="0" i="0" u="none" strike="noStrike">
                        <a:latin typeface="Arial"/>
                      </a:endParaRPr>
                    </a:p>
                  </a:txBody>
                  <a:tcPr marL="9525" marR="9525" marT="9525" marB="0" anchor="ctr"/>
                </a:tc>
                <a:tc>
                  <a:txBody>
                    <a:bodyPr/>
                    <a:lstStyle/>
                    <a:p>
                      <a:pPr algn="ctr" fontAlgn="b"/>
                      <a:r>
                        <a:rPr lang="en-US" sz="1000" u="none" strike="noStrike"/>
                        <a:t>86</a:t>
                      </a:r>
                      <a:endParaRPr lang="en-US" sz="1000" b="0" i="0" u="none" strike="noStrike">
                        <a:latin typeface="Arial"/>
                      </a:endParaRPr>
                    </a:p>
                  </a:txBody>
                  <a:tcPr marL="9525" marR="9525" marT="9525" marB="0" anchor="ctr"/>
                </a:tc>
                <a:tc>
                  <a:txBody>
                    <a:bodyPr/>
                    <a:lstStyle/>
                    <a:p>
                      <a:pPr algn="ctr" fontAlgn="b"/>
                      <a:r>
                        <a:rPr lang="en-US" sz="1000" u="none" strike="noStrike" dirty="0"/>
                        <a:t>83</a:t>
                      </a:r>
                      <a:endParaRPr lang="en-US" sz="1000" b="0" i="0" u="none" strike="noStrike" dirty="0">
                        <a:latin typeface="Arial"/>
                      </a:endParaRPr>
                    </a:p>
                  </a:txBody>
                  <a:tcPr marL="9525" marR="9525" marT="9525" marB="0" anchor="ctr"/>
                </a:tc>
                <a:tc>
                  <a:txBody>
                    <a:bodyPr/>
                    <a:lstStyle/>
                    <a:p>
                      <a:pPr algn="ctr" fontAlgn="b"/>
                      <a:r>
                        <a:rPr lang="en-US" sz="1000" u="none" strike="noStrike" dirty="0"/>
                        <a:t>80</a:t>
                      </a:r>
                      <a:endParaRPr lang="en-US" sz="1000" b="0" i="0" u="none" strike="noStrike" dirty="0">
                        <a:latin typeface="Arial"/>
                      </a:endParaRPr>
                    </a:p>
                  </a:txBody>
                  <a:tcPr marL="9525" marR="9525" marT="9525" marB="0" anchor="ctr"/>
                </a:tc>
                <a:tc>
                  <a:txBody>
                    <a:bodyPr/>
                    <a:lstStyle/>
                    <a:p>
                      <a:pPr algn="ctr" fontAlgn="b"/>
                      <a:r>
                        <a:rPr lang="en-US" sz="1000" u="none" strike="noStrike" dirty="0"/>
                        <a:t>82</a:t>
                      </a:r>
                      <a:endParaRPr lang="en-US" sz="1000" b="0" i="0" u="none" strike="noStrike" dirty="0">
                        <a:latin typeface="Arial"/>
                      </a:endParaRPr>
                    </a:p>
                  </a:txBody>
                  <a:tcPr marL="9525" marR="9525" marT="9525" marB="0" anchor="ctr"/>
                </a:tc>
                <a:tc>
                  <a:txBody>
                    <a:bodyPr/>
                    <a:lstStyle/>
                    <a:p>
                      <a:pPr algn="ctr" fontAlgn="b"/>
                      <a:r>
                        <a:rPr lang="en-US" sz="1000" u="none" strike="noStrike" dirty="0"/>
                        <a:t>86</a:t>
                      </a:r>
                      <a:endParaRPr lang="en-US" sz="1000" b="0" i="0" u="none" strike="noStrike" dirty="0">
                        <a:latin typeface="Arial"/>
                      </a:endParaRPr>
                    </a:p>
                  </a:txBody>
                  <a:tcPr marL="9525" marR="9525" marT="9525" marB="0" anchor="ctr"/>
                </a:tc>
                <a:tc>
                  <a:txBody>
                    <a:bodyPr/>
                    <a:lstStyle/>
                    <a:p>
                      <a:pPr algn="ctr" fontAlgn="b"/>
                      <a:r>
                        <a:rPr lang="en-US" sz="1000" u="none" strike="noStrike" dirty="0"/>
                        <a:t>84</a:t>
                      </a:r>
                      <a:endParaRPr lang="en-US" sz="1000" b="0" i="0" u="none" strike="noStrike" dirty="0">
                        <a:latin typeface="Arial"/>
                      </a:endParaRPr>
                    </a:p>
                  </a:txBody>
                  <a:tcPr marL="9525" marR="9525" marT="9525" marB="0" anchor="ctr"/>
                </a:tc>
                <a:tc>
                  <a:txBody>
                    <a:bodyPr/>
                    <a:lstStyle/>
                    <a:p>
                      <a:pPr algn="ctr" fontAlgn="b"/>
                      <a:r>
                        <a:rPr lang="en-US" sz="1000" u="none" strike="noStrike" dirty="0"/>
                        <a:t>66</a:t>
                      </a:r>
                      <a:endParaRPr lang="en-US" sz="1000" b="0" i="0" u="none" strike="noStrike" dirty="0">
                        <a:latin typeface="Arial"/>
                      </a:endParaRPr>
                    </a:p>
                  </a:txBody>
                  <a:tcPr marL="9525" marR="9525" marT="9525" marB="0" anchor="ctr"/>
                </a:tc>
              </a:tr>
              <a:tr h="401571">
                <a:tc>
                  <a:txBody>
                    <a:bodyPr/>
                    <a:lstStyle/>
                    <a:p>
                      <a:pPr algn="l" fontAlgn="b"/>
                      <a:r>
                        <a:rPr lang="en-US" sz="800" b="1" u="none" strike="noStrike" dirty="0" smtClean="0"/>
                        <a:t>Increasing complexity is one of the biggest challenges my company faces</a:t>
                      </a:r>
                      <a:endParaRPr lang="en-US" sz="800" b="1" i="0" u="none" strike="noStrike" dirty="0">
                        <a:solidFill>
                          <a:srgbClr val="000000"/>
                        </a:solidFill>
                        <a:latin typeface="+mn-lt"/>
                      </a:endParaRPr>
                    </a:p>
                  </a:txBody>
                  <a:tcPr marL="9525" marR="9525" marT="9525" marB="0" anchor="ctr"/>
                </a:tc>
                <a:tc>
                  <a:txBody>
                    <a:bodyPr/>
                    <a:lstStyle/>
                    <a:p>
                      <a:pPr algn="ctr" fontAlgn="b"/>
                      <a:r>
                        <a:rPr lang="en-US" sz="1000" u="none" strike="noStrike" dirty="0"/>
                        <a:t>70</a:t>
                      </a:r>
                      <a:endParaRPr lang="en-US" sz="1000" b="0" i="0" u="none" strike="noStrike" dirty="0">
                        <a:latin typeface="Arial"/>
                      </a:endParaRPr>
                    </a:p>
                  </a:txBody>
                  <a:tcPr marL="9525" marR="9525" marT="9525" marB="0" anchor="ctr">
                    <a:solidFill>
                      <a:srgbClr val="A79E7A"/>
                    </a:solidFill>
                  </a:tcPr>
                </a:tc>
                <a:tc>
                  <a:txBody>
                    <a:bodyPr/>
                    <a:lstStyle/>
                    <a:p>
                      <a:pPr algn="ctr" fontAlgn="b"/>
                      <a:r>
                        <a:rPr lang="en-US" sz="1000" u="none" strike="noStrike"/>
                        <a:t>80</a:t>
                      </a:r>
                      <a:endParaRPr lang="en-US" sz="1000" b="0" i="0" u="none" strike="noStrike">
                        <a:latin typeface="Arial"/>
                      </a:endParaRPr>
                    </a:p>
                  </a:txBody>
                  <a:tcPr marL="9525" marR="9525" marT="9525" marB="0" anchor="ctr"/>
                </a:tc>
                <a:tc>
                  <a:txBody>
                    <a:bodyPr/>
                    <a:lstStyle/>
                    <a:p>
                      <a:pPr algn="ctr" fontAlgn="b"/>
                      <a:r>
                        <a:rPr lang="en-US" sz="1000" u="none" strike="noStrike"/>
                        <a:t>70</a:t>
                      </a:r>
                      <a:endParaRPr lang="en-US" sz="1000" b="0" i="0" u="none" strike="noStrike">
                        <a:latin typeface="Arial"/>
                      </a:endParaRPr>
                    </a:p>
                  </a:txBody>
                  <a:tcPr marL="9525" marR="9525" marT="9525" marB="0" anchor="ctr"/>
                </a:tc>
                <a:tc>
                  <a:txBody>
                    <a:bodyPr/>
                    <a:lstStyle/>
                    <a:p>
                      <a:pPr algn="ctr" fontAlgn="b"/>
                      <a:r>
                        <a:rPr lang="en-US" sz="1000" u="none" strike="noStrike" dirty="0"/>
                        <a:t>62</a:t>
                      </a:r>
                      <a:endParaRPr lang="en-US" sz="1000" b="0" i="0" u="none" strike="noStrike" dirty="0">
                        <a:latin typeface="Arial"/>
                      </a:endParaRPr>
                    </a:p>
                  </a:txBody>
                  <a:tcPr marL="9525" marR="9525" marT="9525" marB="0" anchor="ctr"/>
                </a:tc>
                <a:tc>
                  <a:txBody>
                    <a:bodyPr/>
                    <a:lstStyle/>
                    <a:p>
                      <a:pPr algn="ctr" fontAlgn="b"/>
                      <a:r>
                        <a:rPr lang="en-US" sz="1000" u="none" strike="noStrike" dirty="0"/>
                        <a:t>86</a:t>
                      </a:r>
                      <a:endParaRPr lang="en-US" sz="1000" b="0" i="0" u="none" strike="noStrike" dirty="0">
                        <a:latin typeface="Arial"/>
                      </a:endParaRPr>
                    </a:p>
                  </a:txBody>
                  <a:tcPr marL="9525" marR="9525" marT="9525" marB="0" anchor="ctr"/>
                </a:tc>
                <a:tc>
                  <a:txBody>
                    <a:bodyPr/>
                    <a:lstStyle/>
                    <a:p>
                      <a:pPr algn="ctr" fontAlgn="b"/>
                      <a:r>
                        <a:rPr lang="en-US" sz="1000" u="none" strike="noStrike" dirty="0"/>
                        <a:t>62</a:t>
                      </a:r>
                      <a:endParaRPr lang="en-US" sz="1000" b="0" i="0" u="none" strike="noStrike" dirty="0">
                        <a:latin typeface="Arial"/>
                      </a:endParaRPr>
                    </a:p>
                  </a:txBody>
                  <a:tcPr marL="9525" marR="9525" marT="9525" marB="0" anchor="ctr"/>
                </a:tc>
                <a:tc>
                  <a:txBody>
                    <a:bodyPr/>
                    <a:lstStyle/>
                    <a:p>
                      <a:pPr algn="ctr" fontAlgn="b"/>
                      <a:r>
                        <a:rPr lang="en-US" sz="1000" u="none" strike="noStrike" dirty="0"/>
                        <a:t>48</a:t>
                      </a:r>
                      <a:endParaRPr lang="en-US" sz="1000" b="0" i="0" u="none" strike="noStrike" dirty="0">
                        <a:latin typeface="Arial"/>
                      </a:endParaRPr>
                    </a:p>
                  </a:txBody>
                  <a:tcPr marL="9525" marR="9525" marT="9525" marB="0" anchor="ctr"/>
                </a:tc>
                <a:tc>
                  <a:txBody>
                    <a:bodyPr/>
                    <a:lstStyle/>
                    <a:p>
                      <a:pPr algn="ctr" fontAlgn="b"/>
                      <a:r>
                        <a:rPr lang="en-US" sz="1000" u="none" strike="noStrike" dirty="0"/>
                        <a:t>64</a:t>
                      </a:r>
                      <a:endParaRPr lang="en-US" sz="1000" b="0" i="0" u="none" strike="noStrike" dirty="0">
                        <a:latin typeface="Arial"/>
                      </a:endParaRPr>
                    </a:p>
                  </a:txBody>
                  <a:tcPr marL="9525" marR="9525" marT="9525" marB="0" anchor="ctr"/>
                </a:tc>
                <a:tc>
                  <a:txBody>
                    <a:bodyPr/>
                    <a:lstStyle/>
                    <a:p>
                      <a:pPr algn="ctr" fontAlgn="b"/>
                      <a:r>
                        <a:rPr lang="en-US" sz="1000" u="none" strike="noStrike" dirty="0"/>
                        <a:t>65</a:t>
                      </a:r>
                      <a:endParaRPr lang="en-US" sz="1000" b="0" i="0" u="none" strike="noStrike" dirty="0">
                        <a:latin typeface="Arial"/>
                      </a:endParaRPr>
                    </a:p>
                  </a:txBody>
                  <a:tcPr marL="9525" marR="9525" marT="9525" marB="0" anchor="ctr"/>
                </a:tc>
                <a:tc>
                  <a:txBody>
                    <a:bodyPr/>
                    <a:lstStyle/>
                    <a:p>
                      <a:pPr algn="ctr" fontAlgn="b"/>
                      <a:r>
                        <a:rPr lang="en-US" sz="1000" u="none" strike="noStrike" dirty="0"/>
                        <a:t>80</a:t>
                      </a:r>
                      <a:endParaRPr lang="en-US" sz="1000" b="0" i="0" u="none" strike="noStrike" dirty="0">
                        <a:latin typeface="Arial"/>
                      </a:endParaRPr>
                    </a:p>
                  </a:txBody>
                  <a:tcPr marL="9525" marR="9525" marT="9525" marB="0" anchor="ctr"/>
                </a:tc>
                <a:tc>
                  <a:txBody>
                    <a:bodyPr/>
                    <a:lstStyle/>
                    <a:p>
                      <a:pPr algn="ctr" fontAlgn="b"/>
                      <a:r>
                        <a:rPr lang="en-US" sz="1000" u="none" strike="noStrike" dirty="0"/>
                        <a:t>68</a:t>
                      </a:r>
                      <a:endParaRPr lang="en-US" sz="1000" b="0" i="0" u="none" strike="noStrike" dirty="0">
                        <a:latin typeface="Arial"/>
                      </a:endParaRPr>
                    </a:p>
                  </a:txBody>
                  <a:tcPr marL="9525" marR="9525" marT="9525" marB="0" anchor="ctr"/>
                </a:tc>
                <a:tc>
                  <a:txBody>
                    <a:bodyPr/>
                    <a:lstStyle/>
                    <a:p>
                      <a:pPr algn="ctr" fontAlgn="b"/>
                      <a:r>
                        <a:rPr lang="en-US" sz="1000" u="none" strike="noStrike" dirty="0"/>
                        <a:t>58</a:t>
                      </a:r>
                      <a:endParaRPr lang="en-US" sz="1000" b="0" i="0" u="none" strike="noStrike" dirty="0">
                        <a:latin typeface="Arial"/>
                      </a:endParaRPr>
                    </a:p>
                  </a:txBody>
                  <a:tcPr marL="9525" marR="9525" marT="9525" marB="0" anchor="ctr"/>
                </a:tc>
                <a:tc>
                  <a:txBody>
                    <a:bodyPr/>
                    <a:lstStyle/>
                    <a:p>
                      <a:pPr algn="ctr" fontAlgn="b"/>
                      <a:r>
                        <a:rPr lang="en-US" sz="1000" u="none" strike="noStrike" dirty="0"/>
                        <a:t>76</a:t>
                      </a:r>
                      <a:endParaRPr lang="en-US" sz="1000" b="0" i="0" u="none" strike="noStrike" dirty="0">
                        <a:latin typeface="Arial"/>
                      </a:endParaRPr>
                    </a:p>
                  </a:txBody>
                  <a:tcPr marL="9525" marR="9525" marT="9525" marB="0" anchor="ctr"/>
                </a:tc>
                <a:tc>
                  <a:txBody>
                    <a:bodyPr/>
                    <a:lstStyle/>
                    <a:p>
                      <a:pPr algn="ctr" fontAlgn="b"/>
                      <a:r>
                        <a:rPr lang="en-US" sz="1000" u="none" strike="noStrike" dirty="0"/>
                        <a:t>58</a:t>
                      </a:r>
                      <a:endParaRPr lang="en-US" sz="1000" b="0" i="0" u="none" strike="noStrike" dirty="0">
                        <a:latin typeface="Arial"/>
                      </a:endParaRPr>
                    </a:p>
                  </a:txBody>
                  <a:tcPr marL="9525" marR="9525" marT="9525" marB="0" anchor="ctr"/>
                </a:tc>
                <a:tc>
                  <a:txBody>
                    <a:bodyPr/>
                    <a:lstStyle/>
                    <a:p>
                      <a:pPr algn="ctr" fontAlgn="b"/>
                      <a:r>
                        <a:rPr lang="en-US" sz="1000" u="none" strike="noStrike" dirty="0"/>
                        <a:t>68</a:t>
                      </a:r>
                      <a:endParaRPr lang="en-US" sz="1000" b="0" i="0" u="none" strike="noStrike" dirty="0">
                        <a:latin typeface="Arial"/>
                      </a:endParaRPr>
                    </a:p>
                  </a:txBody>
                  <a:tcPr marL="9525" marR="9525" marT="9525" marB="0" anchor="ctr"/>
                </a:tc>
                <a:tc>
                  <a:txBody>
                    <a:bodyPr/>
                    <a:lstStyle/>
                    <a:p>
                      <a:pPr algn="ctr" fontAlgn="b"/>
                      <a:r>
                        <a:rPr lang="en-US" sz="1000" u="none" strike="noStrike" dirty="0"/>
                        <a:t>40</a:t>
                      </a:r>
                      <a:endParaRPr lang="en-US" sz="1000" b="0" i="0" u="none" strike="noStrike" dirty="0">
                        <a:latin typeface="Arial"/>
                      </a:endParaRPr>
                    </a:p>
                  </a:txBody>
                  <a:tcPr marL="9525" marR="9525" marT="9525" marB="0" anchor="ctr"/>
                </a:tc>
                <a:tc>
                  <a:txBody>
                    <a:bodyPr/>
                    <a:lstStyle/>
                    <a:p>
                      <a:pPr algn="ctr" fontAlgn="b"/>
                      <a:r>
                        <a:rPr lang="en-US" sz="1000" u="none" strike="noStrike" dirty="0"/>
                        <a:t>58</a:t>
                      </a:r>
                      <a:endParaRPr lang="en-US" sz="1000" b="0" i="0" u="none" strike="noStrike" dirty="0">
                        <a:latin typeface="Arial"/>
                      </a:endParaRPr>
                    </a:p>
                  </a:txBody>
                  <a:tcPr marL="9525" marR="9525" marT="9525" marB="0" anchor="ctr"/>
                </a:tc>
                <a:tc>
                  <a:txBody>
                    <a:bodyPr/>
                    <a:lstStyle/>
                    <a:p>
                      <a:pPr algn="ctr" fontAlgn="b"/>
                      <a:r>
                        <a:rPr lang="en-US" sz="1000" u="none" strike="noStrike" dirty="0"/>
                        <a:t>89</a:t>
                      </a:r>
                      <a:endParaRPr lang="en-US" sz="1000" b="0" i="0" u="none" strike="noStrike" dirty="0">
                        <a:latin typeface="Arial"/>
                      </a:endParaRPr>
                    </a:p>
                  </a:txBody>
                  <a:tcPr marL="9525" marR="9525" marT="9525" marB="0" anchor="ctr">
                    <a:solidFill>
                      <a:schemeClr val="accent2">
                        <a:lumMod val="60000"/>
                        <a:lumOff val="40000"/>
                      </a:schemeClr>
                    </a:solidFill>
                  </a:tcPr>
                </a:tc>
                <a:tc>
                  <a:txBody>
                    <a:bodyPr/>
                    <a:lstStyle/>
                    <a:p>
                      <a:pPr algn="ctr" fontAlgn="b"/>
                      <a:r>
                        <a:rPr lang="en-US" sz="1000" u="none" strike="noStrike" dirty="0"/>
                        <a:t>78</a:t>
                      </a:r>
                      <a:endParaRPr lang="en-US" sz="1000" b="0" i="0" u="none" strike="noStrike" dirty="0">
                        <a:latin typeface="Arial"/>
                      </a:endParaRPr>
                    </a:p>
                  </a:txBody>
                  <a:tcPr marL="9525" marR="9525" marT="9525" marB="0" anchor="ctr"/>
                </a:tc>
                <a:tc>
                  <a:txBody>
                    <a:bodyPr/>
                    <a:lstStyle/>
                    <a:p>
                      <a:pPr algn="ctr" fontAlgn="b"/>
                      <a:r>
                        <a:rPr lang="en-US" sz="1000" u="none" strike="noStrike" dirty="0"/>
                        <a:t>84</a:t>
                      </a:r>
                      <a:endParaRPr lang="en-US" sz="1000" b="0" i="0" u="none" strike="noStrike" dirty="0">
                        <a:latin typeface="Arial"/>
                      </a:endParaRPr>
                    </a:p>
                  </a:txBody>
                  <a:tcPr marL="9525" marR="9525" marT="9525" marB="0" anchor="ctr"/>
                </a:tc>
                <a:tc>
                  <a:txBody>
                    <a:bodyPr/>
                    <a:lstStyle/>
                    <a:p>
                      <a:pPr algn="ctr" fontAlgn="b"/>
                      <a:r>
                        <a:rPr lang="en-US" sz="1000" u="none" strike="noStrike" dirty="0"/>
                        <a:t>82</a:t>
                      </a:r>
                      <a:endParaRPr lang="en-US" sz="1000" b="0" i="0" u="none" strike="noStrike" dirty="0">
                        <a:latin typeface="Arial"/>
                      </a:endParaRPr>
                    </a:p>
                  </a:txBody>
                  <a:tcPr marL="9525" marR="9525" marT="9525" marB="0" anchor="ctr"/>
                </a:tc>
                <a:tc>
                  <a:txBody>
                    <a:bodyPr/>
                    <a:lstStyle/>
                    <a:p>
                      <a:pPr algn="ctr" fontAlgn="b"/>
                      <a:r>
                        <a:rPr lang="en-US" sz="1000" u="none" strike="noStrike" dirty="0"/>
                        <a:t>72</a:t>
                      </a:r>
                      <a:endParaRPr lang="en-US" sz="1000" b="0" i="0" u="none" strike="noStrike" dirty="0">
                        <a:latin typeface="Arial"/>
                      </a:endParaRPr>
                    </a:p>
                  </a:txBody>
                  <a:tcPr marL="9525" marR="9525" marT="9525" marB="0" anchor="ctr"/>
                </a:tc>
                <a:tc>
                  <a:txBody>
                    <a:bodyPr/>
                    <a:lstStyle/>
                    <a:p>
                      <a:pPr algn="ctr" fontAlgn="b"/>
                      <a:r>
                        <a:rPr lang="en-US" sz="1000" u="none" strike="noStrike" dirty="0"/>
                        <a:t>72</a:t>
                      </a:r>
                      <a:endParaRPr lang="en-US" sz="1000" b="0" i="0" u="none" strike="noStrike" dirty="0">
                        <a:latin typeface="Arial"/>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3</a:t>
            </a:fld>
            <a:endParaRPr lang="en-US" dirty="0"/>
          </a:p>
        </p:txBody>
      </p:sp>
      <p:sp>
        <p:nvSpPr>
          <p:cNvPr id="521" name="Rectangle 3"/>
          <p:cNvSpPr txBox="1">
            <a:spLocks noChangeArrowheads="1"/>
          </p:cNvSpPr>
          <p:nvPr/>
        </p:nvSpPr>
        <p:spPr bwMode="auto">
          <a:xfrm>
            <a:off x="142844" y="142852"/>
            <a:ext cx="8677628"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GB" b="1" kern="0" dirty="0" smtClean="0">
                <a:solidFill>
                  <a:schemeClr val="bg1"/>
                </a:solidFill>
                <a:latin typeface="+mj-lt"/>
                <a:ea typeface="+mj-ea"/>
                <a:cs typeface="+mj-cs"/>
              </a:rPr>
              <a:t>Net increase in complexity (%)</a:t>
            </a:r>
          </a:p>
          <a:p>
            <a:pPr marL="0" marR="0" lvl="0" indent="0" algn="l" defTabSz="914400" rtl="0" eaLnBrk="1" fontAlgn="base" latinLnBrk="0" hangingPunct="1">
              <a:spcBef>
                <a:spcPct val="0"/>
              </a:spcBef>
              <a:spcAft>
                <a:spcPct val="0"/>
              </a:spcAft>
              <a:buClrTx/>
              <a:buSzTx/>
              <a:buFontTx/>
              <a:buNone/>
              <a:tabLst/>
              <a:defRPr/>
            </a:pPr>
            <a:r>
              <a:rPr lang="en-GB" b="1" kern="0" dirty="0" smtClean="0">
                <a:solidFill>
                  <a:schemeClr val="bg1"/>
                </a:solidFill>
                <a:latin typeface="+mj-lt"/>
                <a:ea typeface="+mj-ea"/>
                <a:cs typeface="+mj-cs"/>
              </a:rPr>
              <a:t>Italy, China, South Korea and South Africa saw the largest net increase in complexity </a:t>
            </a:r>
          </a:p>
          <a:p>
            <a:pPr marL="0" marR="0" lvl="0" indent="0" algn="l" defTabSz="914400" rtl="0" eaLnBrk="1" fontAlgn="base" latinLnBrk="0" hangingPunct="1">
              <a:spcBef>
                <a:spcPct val="0"/>
              </a:spcBef>
              <a:spcAft>
                <a:spcPct val="0"/>
              </a:spcAft>
              <a:buClrTx/>
              <a:buSzTx/>
              <a:buFontTx/>
              <a:buNone/>
              <a:tabLst/>
              <a:defRPr/>
            </a:pPr>
            <a:endParaRPr lang="en-GB" b="1" kern="0" dirty="0" smtClean="0">
              <a:solidFill>
                <a:schemeClr val="bg1"/>
              </a:solidFill>
              <a:latin typeface="+mj-lt"/>
              <a:ea typeface="+mj-ea"/>
              <a:cs typeface="+mj-cs"/>
            </a:endParaRPr>
          </a:p>
          <a:p>
            <a:pPr marL="0" marR="0" lvl="0" indent="0" algn="l" defTabSz="914400" rtl="0" eaLnBrk="1" fontAlgn="base" latinLnBrk="0" hangingPunct="1">
              <a:spcBef>
                <a:spcPct val="0"/>
              </a:spcBef>
              <a:spcAft>
                <a:spcPct val="0"/>
              </a:spcAft>
              <a:buClrTx/>
              <a:buSzTx/>
              <a:buFontTx/>
              <a:buNone/>
              <a:tabLst/>
              <a:defRPr/>
            </a:pP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sp>
        <p:nvSpPr>
          <p:cNvPr id="13" name="Footer Placeholder 2"/>
          <p:cNvSpPr>
            <a:spLocks noGrp="1"/>
          </p:cNvSpPr>
          <p:nvPr>
            <p:ph type="ftr" sz="quarter" idx="11"/>
          </p:nvPr>
        </p:nvSpPr>
        <p:spPr>
          <a:xfrm>
            <a:off x="2149475" y="6386513"/>
            <a:ext cx="5662613" cy="279400"/>
          </a:xfrm>
        </p:spPr>
        <p:txBody>
          <a:bodyPr/>
          <a:lstStyle/>
          <a:p>
            <a:r>
              <a:rPr lang="en-US" dirty="0" smtClean="0"/>
              <a:t>Q5/Q6. Would you say the level of complexity in doing business has </a:t>
            </a:r>
          </a:p>
          <a:p>
            <a:r>
              <a:rPr lang="en-US" dirty="0" smtClean="0"/>
              <a:t>increased or decreased over the past two years? BASE: 1400 Respondents</a:t>
            </a:r>
            <a:endParaRPr lang="en-US" dirty="0"/>
          </a:p>
        </p:txBody>
      </p:sp>
      <p:sp>
        <p:nvSpPr>
          <p:cNvPr id="8" name="Footer Placeholder 2"/>
          <p:cNvSpPr txBox="1">
            <a:spLocks/>
          </p:cNvSpPr>
          <p:nvPr/>
        </p:nvSpPr>
        <p:spPr bwMode="auto">
          <a:xfrm>
            <a:off x="0" y="5786454"/>
            <a:ext cx="8805853" cy="565152"/>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1000" dirty="0" smtClean="0">
                <a:solidFill>
                  <a:srgbClr val="00338D"/>
                </a:solidFill>
              </a:rPr>
              <a:t>Net increase in complexity = (increased very significantly + increased somewhat significantly + increased minimally) – (decreased + stayed the same) </a:t>
            </a:r>
            <a:endParaRPr kumimoji="0" lang="en-US" sz="1000" b="0" i="0" u="none" strike="noStrike" kern="1200" cap="none" spc="0" normalizeH="0" baseline="0" noProof="0" dirty="0">
              <a:ln>
                <a:noFill/>
              </a:ln>
              <a:solidFill>
                <a:srgbClr val="00338D"/>
              </a:solidFill>
              <a:effectLst/>
              <a:uLnTx/>
              <a:uFillTx/>
              <a:latin typeface="Arial" charset="0"/>
              <a:ea typeface="+mn-ea"/>
              <a:cs typeface="Arial" charset="0"/>
            </a:endParaRPr>
          </a:p>
        </p:txBody>
      </p:sp>
      <p:graphicFrame>
        <p:nvGraphicFramePr>
          <p:cNvPr id="9" name="Chart 8"/>
          <p:cNvGraphicFramePr/>
          <p:nvPr/>
        </p:nvGraphicFramePr>
        <p:xfrm>
          <a:off x="218364" y="1132764"/>
          <a:ext cx="8497040" cy="451081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7" name="Footer Placeholder 2"/>
          <p:cNvSpPr>
            <a:spLocks noGrp="1"/>
          </p:cNvSpPr>
          <p:nvPr>
            <p:ph type="ftr" sz="quarter" idx="11"/>
          </p:nvPr>
        </p:nvSpPr>
        <p:spPr/>
        <p:txBody>
          <a:bodyPr/>
          <a:lstStyle/>
          <a:p>
            <a:r>
              <a:rPr lang="en-US" dirty="0" smtClean="0"/>
              <a:t>Q8/Q9. Looking ahead two years, do you expect the level of </a:t>
            </a:r>
          </a:p>
          <a:p>
            <a:r>
              <a:rPr lang="en-US" dirty="0" smtClean="0"/>
              <a:t>complexity in doing business to increase or decrease? BASE: 1400 Respondents</a:t>
            </a:r>
            <a:endParaRPr lang="en-US" dirty="0"/>
          </a:p>
        </p:txBody>
      </p:sp>
      <p:sp>
        <p:nvSpPr>
          <p:cNvPr id="8" name="Slide Number Placeholder 3"/>
          <p:cNvSpPr>
            <a:spLocks noGrp="1"/>
          </p:cNvSpPr>
          <p:nvPr>
            <p:ph type="sldNum" sz="quarter" idx="12"/>
          </p:nvPr>
        </p:nvSpPr>
        <p:spPr/>
        <p:txBody>
          <a:bodyPr/>
          <a:lstStyle/>
          <a:p>
            <a:fld id="{5CE6EA9D-60AB-42FE-A450-F74AE46E7A8B}" type="slidenum">
              <a:rPr lang="en-US"/>
              <a:pPr/>
              <a:t>4</a:t>
            </a:fld>
            <a:endParaRPr lang="en-US" dirty="0"/>
          </a:p>
        </p:txBody>
      </p:sp>
      <p:sp>
        <p:nvSpPr>
          <p:cNvPr id="77828" name="Title 1"/>
          <p:cNvSpPr>
            <a:spLocks noGrp="1"/>
          </p:cNvSpPr>
          <p:nvPr>
            <p:ph type="title" idx="4294967295"/>
          </p:nvPr>
        </p:nvSpPr>
        <p:spPr/>
        <p:txBody>
          <a:bodyPr/>
          <a:lstStyle/>
          <a:p>
            <a:r>
              <a:rPr lang="en-US" dirty="0" smtClean="0"/>
              <a:t>Companies expect complexity to increase over the next two years</a:t>
            </a:r>
            <a:r>
              <a:rPr lang="en-US" dirty="0"/>
              <a:t/>
            </a:r>
            <a:br>
              <a:rPr lang="en-US" dirty="0"/>
            </a:br>
            <a:r>
              <a:rPr lang="en-US" dirty="0" smtClean="0"/>
              <a:t>15% of companies expect a very significant increase</a:t>
            </a:r>
            <a:endParaRPr lang="en-US" dirty="0"/>
          </a:p>
        </p:txBody>
      </p:sp>
      <p:graphicFrame>
        <p:nvGraphicFramePr>
          <p:cNvPr id="9" name="Chart 8"/>
          <p:cNvGraphicFramePr/>
          <p:nvPr/>
        </p:nvGraphicFramePr>
        <p:xfrm>
          <a:off x="214282" y="1214422"/>
          <a:ext cx="8643998" cy="48577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87FDE3-0B8A-4A71-9B3D-DC6FBB113BDE}" type="datetime1">
              <a:rPr lang="en-US"/>
              <a:pPr/>
              <a:t>1/5/2018</a:t>
            </a:fld>
            <a:endParaRPr lang="en-US" dirty="0"/>
          </a:p>
        </p:txBody>
      </p:sp>
      <p:sp>
        <p:nvSpPr>
          <p:cNvPr id="7" name="Slide Number Placeholder 6"/>
          <p:cNvSpPr>
            <a:spLocks noGrp="1"/>
          </p:cNvSpPr>
          <p:nvPr>
            <p:ph type="sldNum" sz="quarter" idx="12"/>
          </p:nvPr>
        </p:nvSpPr>
        <p:spPr/>
        <p:txBody>
          <a:bodyPr/>
          <a:lstStyle/>
          <a:p>
            <a:fld id="{95F61B65-25B8-4140-854F-E77ECDB4C790}" type="slidenum">
              <a:rPr lang="en-US"/>
              <a:pPr/>
              <a:t>5</a:t>
            </a:fld>
            <a:endParaRPr lang="en-US" dirty="0"/>
          </a:p>
        </p:txBody>
      </p:sp>
      <p:sp>
        <p:nvSpPr>
          <p:cNvPr id="8" name="Footer Placeholder 2"/>
          <p:cNvSpPr>
            <a:spLocks noGrp="1"/>
          </p:cNvSpPr>
          <p:nvPr>
            <p:ph type="ftr" sz="quarter" idx="11"/>
          </p:nvPr>
        </p:nvSpPr>
        <p:spPr>
          <a:xfrm>
            <a:off x="2149475" y="6386513"/>
            <a:ext cx="5662613" cy="279400"/>
          </a:xfrm>
        </p:spPr>
        <p:txBody>
          <a:bodyPr/>
          <a:lstStyle/>
          <a:p>
            <a:r>
              <a:rPr lang="en-US" dirty="0" smtClean="0"/>
              <a:t>Q8/Q9. Looking ahead two years, do you expect the level of </a:t>
            </a:r>
          </a:p>
          <a:p>
            <a:r>
              <a:rPr lang="en-US" dirty="0" smtClean="0"/>
              <a:t>complexity in doing business to increase or decrease? BASE: 1400 Respondents</a:t>
            </a:r>
            <a:endParaRPr lang="en-US" dirty="0"/>
          </a:p>
        </p:txBody>
      </p:sp>
      <p:graphicFrame>
        <p:nvGraphicFramePr>
          <p:cNvPr id="11" name="Chart 10"/>
          <p:cNvGraphicFramePr/>
          <p:nvPr/>
        </p:nvGraphicFramePr>
        <p:xfrm>
          <a:off x="357158" y="1142984"/>
          <a:ext cx="8358246" cy="4786346"/>
        </p:xfrm>
        <a:graphic>
          <a:graphicData uri="http://schemas.openxmlformats.org/drawingml/2006/chart">
            <c:chart xmlns:c="http://schemas.openxmlformats.org/drawingml/2006/chart" xmlns:r="http://schemas.openxmlformats.org/officeDocument/2006/relationships" r:id="rId3"/>
          </a:graphicData>
        </a:graphic>
      </p:graphicFrame>
      <p:sp>
        <p:nvSpPr>
          <p:cNvPr id="12" name="Footer Placeholder 2"/>
          <p:cNvSpPr txBox="1">
            <a:spLocks/>
          </p:cNvSpPr>
          <p:nvPr/>
        </p:nvSpPr>
        <p:spPr bwMode="auto">
          <a:xfrm>
            <a:off x="0" y="6000768"/>
            <a:ext cx="8805853" cy="565152"/>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1000" dirty="0" smtClean="0">
                <a:solidFill>
                  <a:srgbClr val="00338D"/>
                </a:solidFill>
              </a:rPr>
              <a:t>Net increase in complexity = (increased very significantly + increased somewhat significantly + increased minimally) – (decreased + stayed the same) </a:t>
            </a:r>
            <a:endParaRPr kumimoji="0" lang="en-US" sz="1000" b="0" i="0" u="none" strike="noStrike" kern="1200" cap="none" spc="0" normalizeH="0" baseline="0" noProof="0" dirty="0">
              <a:ln>
                <a:noFill/>
              </a:ln>
              <a:solidFill>
                <a:srgbClr val="00338D"/>
              </a:solidFill>
              <a:effectLst/>
              <a:uLnTx/>
              <a:uFillTx/>
              <a:latin typeface="Arial" charset="0"/>
              <a:ea typeface="+mn-ea"/>
              <a:cs typeface="Arial" charset="0"/>
            </a:endParaRPr>
          </a:p>
        </p:txBody>
      </p:sp>
      <p:sp>
        <p:nvSpPr>
          <p:cNvPr id="13" name="Rectangle 3"/>
          <p:cNvSpPr txBox="1">
            <a:spLocks noChangeArrowheads="1"/>
          </p:cNvSpPr>
          <p:nvPr/>
        </p:nvSpPr>
        <p:spPr bwMode="auto">
          <a:xfrm>
            <a:off x="142844" y="142852"/>
            <a:ext cx="8677628" cy="12684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spcBef>
                <a:spcPct val="0"/>
              </a:spcBef>
              <a:spcAft>
                <a:spcPct val="0"/>
              </a:spcAft>
              <a:buClrTx/>
              <a:buSzTx/>
              <a:buFontTx/>
              <a:buNone/>
              <a:tabLst/>
              <a:defRPr/>
            </a:pPr>
            <a:r>
              <a:rPr lang="en-GB" b="1" kern="0" dirty="0" smtClean="0">
                <a:solidFill>
                  <a:schemeClr val="bg1"/>
                </a:solidFill>
                <a:latin typeface="+mj-lt"/>
                <a:ea typeface="+mj-ea"/>
                <a:cs typeface="+mj-cs"/>
              </a:rPr>
              <a:t>Net future increase in complexity (%)</a:t>
            </a:r>
          </a:p>
          <a:p>
            <a:pPr marL="0" marR="0" lvl="0" indent="0" algn="l" defTabSz="914400" rtl="0" eaLnBrk="1" fontAlgn="base" latinLnBrk="0" hangingPunct="1">
              <a:spcBef>
                <a:spcPct val="0"/>
              </a:spcBef>
              <a:spcAft>
                <a:spcPct val="0"/>
              </a:spcAft>
              <a:buClrTx/>
              <a:buSzTx/>
              <a:buFontTx/>
              <a:buNone/>
              <a:tabLst/>
              <a:defRPr/>
            </a:pPr>
            <a:r>
              <a:rPr lang="en-GB" b="1" kern="0" dirty="0" smtClean="0">
                <a:solidFill>
                  <a:schemeClr val="bg1"/>
                </a:solidFill>
                <a:latin typeface="+mj-lt"/>
                <a:ea typeface="+mj-ea"/>
                <a:cs typeface="+mj-cs"/>
              </a:rPr>
              <a:t>Australia, China, South Africa, Brazil and USA expect the largest net increase in complexity</a:t>
            </a:r>
          </a:p>
          <a:p>
            <a:pPr marL="0" marR="0" lvl="0" indent="0" algn="l" defTabSz="914400" rtl="0" eaLnBrk="1" fontAlgn="base" latinLnBrk="0" hangingPunct="1">
              <a:spcBef>
                <a:spcPct val="0"/>
              </a:spcBef>
              <a:spcAft>
                <a:spcPct val="0"/>
              </a:spcAft>
              <a:buClrTx/>
              <a:buSzTx/>
              <a:buFontTx/>
              <a:buNone/>
              <a:tabLst/>
              <a:defRPr/>
            </a:pPr>
            <a:endParaRPr lang="en-GB" b="1" kern="0" dirty="0" smtClean="0">
              <a:solidFill>
                <a:schemeClr val="bg1"/>
              </a:solidFill>
              <a:latin typeface="+mj-lt"/>
              <a:ea typeface="+mj-ea"/>
              <a:cs typeface="+mj-cs"/>
            </a:endParaRPr>
          </a:p>
          <a:p>
            <a:pPr marL="0" marR="0" lvl="0" indent="0" algn="l" defTabSz="914400" rtl="0" eaLnBrk="1" fontAlgn="base" latinLnBrk="0" hangingPunct="1">
              <a:spcBef>
                <a:spcPct val="0"/>
              </a:spcBef>
              <a:spcAft>
                <a:spcPct val="0"/>
              </a:spcAft>
              <a:buClrTx/>
              <a:buSzTx/>
              <a:buFontTx/>
              <a:buNone/>
              <a:tabLst/>
              <a:defRPr/>
            </a:pPr>
            <a:endParaRPr kumimoji="0" lang="en-GB" sz="1800" b="1" i="0" u="none" strike="noStrike" kern="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7" name="Footer Placeholder 2"/>
          <p:cNvSpPr>
            <a:spLocks noGrp="1"/>
          </p:cNvSpPr>
          <p:nvPr>
            <p:ph type="ftr" sz="quarter" idx="11"/>
          </p:nvPr>
        </p:nvSpPr>
        <p:spPr/>
        <p:txBody>
          <a:bodyPr/>
          <a:lstStyle/>
          <a:p>
            <a:r>
              <a:rPr lang="en-US" dirty="0" smtClean="0"/>
              <a:t>Q23. Do you agree or disagree with the following statements? BASE: 1400 Respondents</a:t>
            </a:r>
            <a:endParaRPr lang="en-US" dirty="0"/>
          </a:p>
        </p:txBody>
      </p:sp>
      <p:sp>
        <p:nvSpPr>
          <p:cNvPr id="8" name="Slide Number Placeholder 3"/>
          <p:cNvSpPr>
            <a:spLocks noGrp="1"/>
          </p:cNvSpPr>
          <p:nvPr>
            <p:ph type="sldNum" sz="quarter" idx="12"/>
          </p:nvPr>
        </p:nvSpPr>
        <p:spPr/>
        <p:txBody>
          <a:bodyPr/>
          <a:lstStyle/>
          <a:p>
            <a:fld id="{5CE6EA9D-60AB-42FE-A450-F74AE46E7A8B}" type="slidenum">
              <a:rPr lang="en-US"/>
              <a:pPr/>
              <a:t>6</a:t>
            </a:fld>
            <a:endParaRPr lang="en-US" dirty="0"/>
          </a:p>
        </p:txBody>
      </p:sp>
      <p:sp>
        <p:nvSpPr>
          <p:cNvPr id="77828" name="Title 1"/>
          <p:cNvSpPr>
            <a:spLocks noGrp="1"/>
          </p:cNvSpPr>
          <p:nvPr>
            <p:ph type="title" idx="4294967295"/>
          </p:nvPr>
        </p:nvSpPr>
        <p:spPr/>
        <p:txBody>
          <a:bodyPr/>
          <a:lstStyle/>
          <a:p>
            <a:r>
              <a:rPr lang="en-US" dirty="0" smtClean="0"/>
              <a:t>Complexity a major issue for global businesses</a:t>
            </a:r>
            <a:br>
              <a:rPr lang="en-US" dirty="0" smtClean="0"/>
            </a:br>
            <a:r>
              <a:rPr lang="en-US" dirty="0" smtClean="0"/>
              <a:t>94% believe managing complexity is important to company’s success</a:t>
            </a:r>
            <a:endParaRPr lang="en-US" dirty="0"/>
          </a:p>
        </p:txBody>
      </p:sp>
      <p:graphicFrame>
        <p:nvGraphicFramePr>
          <p:cNvPr id="9" name="Chart 8"/>
          <p:cNvGraphicFramePr/>
          <p:nvPr/>
        </p:nvGraphicFramePr>
        <p:xfrm>
          <a:off x="214282" y="1214422"/>
          <a:ext cx="8390166" cy="485778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7" name="Footer Placeholder 2"/>
          <p:cNvSpPr>
            <a:spLocks noGrp="1"/>
          </p:cNvSpPr>
          <p:nvPr>
            <p:ph type="ftr" sz="quarter" idx="11"/>
          </p:nvPr>
        </p:nvSpPr>
        <p:spPr/>
        <p:txBody>
          <a:bodyPr/>
          <a:lstStyle/>
          <a:p>
            <a:r>
              <a:rPr lang="en-US" sz="700" dirty="0" smtClean="0"/>
              <a:t>Q10. I am going to read out a list of factors which we believe </a:t>
            </a:r>
          </a:p>
          <a:p>
            <a:r>
              <a:rPr lang="en-US" sz="700" dirty="0" smtClean="0"/>
              <a:t>cause significant complexity for business today</a:t>
            </a:r>
          </a:p>
          <a:p>
            <a:r>
              <a:rPr lang="en-US" sz="700" dirty="0" smtClean="0"/>
              <a:t>Q11. </a:t>
            </a:r>
            <a:r>
              <a:rPr lang="en-GB" sz="700" dirty="0" smtClean="0"/>
              <a:t>Which two factors would you say are the greatest causes of complexity for your company? </a:t>
            </a:r>
            <a:r>
              <a:rPr lang="en-US" sz="700" dirty="0" smtClean="0"/>
              <a:t>BASE: 1400 Respondents</a:t>
            </a:r>
            <a:endParaRPr lang="en-US" sz="700" dirty="0"/>
          </a:p>
        </p:txBody>
      </p:sp>
      <p:sp>
        <p:nvSpPr>
          <p:cNvPr id="8" name="Slide Number Placeholder 3"/>
          <p:cNvSpPr>
            <a:spLocks noGrp="1"/>
          </p:cNvSpPr>
          <p:nvPr>
            <p:ph type="sldNum" sz="quarter" idx="12"/>
          </p:nvPr>
        </p:nvSpPr>
        <p:spPr/>
        <p:txBody>
          <a:bodyPr/>
          <a:lstStyle/>
          <a:p>
            <a:fld id="{5CE6EA9D-60AB-42FE-A450-F74AE46E7A8B}" type="slidenum">
              <a:rPr lang="en-US"/>
              <a:pPr/>
              <a:t>7</a:t>
            </a:fld>
            <a:endParaRPr lang="en-US" dirty="0"/>
          </a:p>
        </p:txBody>
      </p:sp>
      <p:sp>
        <p:nvSpPr>
          <p:cNvPr id="77828" name="Title 1"/>
          <p:cNvSpPr>
            <a:spLocks noGrp="1"/>
          </p:cNvSpPr>
          <p:nvPr>
            <p:ph type="title" idx="4294967295"/>
          </p:nvPr>
        </p:nvSpPr>
        <p:spPr>
          <a:xfrm>
            <a:off x="203200" y="115888"/>
            <a:ext cx="8940800" cy="792162"/>
          </a:xfrm>
        </p:spPr>
        <p:txBody>
          <a:bodyPr/>
          <a:lstStyle/>
          <a:p>
            <a:r>
              <a:rPr lang="en-US" dirty="0" smtClean="0"/>
              <a:t>Factors causing significant complexity</a:t>
            </a:r>
            <a:br>
              <a:rPr lang="en-US" dirty="0" smtClean="0"/>
            </a:br>
            <a:r>
              <a:rPr lang="en-US" dirty="0" smtClean="0"/>
              <a:t>Regulation (71%) and information management (63%) the most important factors</a:t>
            </a:r>
            <a:endParaRPr lang="en-US" dirty="0"/>
          </a:p>
        </p:txBody>
      </p:sp>
      <p:graphicFrame>
        <p:nvGraphicFramePr>
          <p:cNvPr id="9" name="Chart 8"/>
          <p:cNvGraphicFramePr/>
          <p:nvPr/>
        </p:nvGraphicFramePr>
        <p:xfrm>
          <a:off x="0" y="1340768"/>
          <a:ext cx="6517958" cy="47348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Table 9"/>
          <p:cNvGraphicFramePr>
            <a:graphicFrameLocks noGrp="1"/>
          </p:cNvGraphicFramePr>
          <p:nvPr/>
        </p:nvGraphicFramePr>
        <p:xfrm>
          <a:off x="6588224" y="1052737"/>
          <a:ext cx="1584176" cy="4739721"/>
        </p:xfrm>
        <a:graphic>
          <a:graphicData uri="http://schemas.openxmlformats.org/drawingml/2006/table">
            <a:tbl>
              <a:tblPr firstRow="1" bandRow="1">
                <a:tableStyleId>{5C22544A-7EE6-4342-B048-85BDC9FD1C3A}</a:tableStyleId>
              </a:tblPr>
              <a:tblGrid>
                <a:gridCol w="1584176"/>
              </a:tblGrid>
              <a:tr h="414417">
                <a:tc>
                  <a:txBody>
                    <a:bodyPr/>
                    <a:lstStyle/>
                    <a:p>
                      <a:pPr algn="ctr"/>
                      <a:r>
                        <a:rPr lang="en-GB" sz="900" b="1" dirty="0" smtClean="0"/>
                        <a:t>GREATEST</a:t>
                      </a:r>
                      <a:r>
                        <a:rPr lang="en-GB" sz="900" b="1" baseline="0" dirty="0" smtClean="0"/>
                        <a:t> CAUSES OF COMPLEXITY</a:t>
                      </a:r>
                      <a:endParaRPr lang="en-GB" sz="900" b="1" dirty="0"/>
                    </a:p>
                  </a:txBody>
                  <a:tcPr/>
                </a:tc>
              </a:tr>
              <a:tr h="646216">
                <a:tc>
                  <a:txBody>
                    <a:bodyPr/>
                    <a:lstStyle/>
                    <a:p>
                      <a:pPr algn="ctr"/>
                      <a:r>
                        <a:rPr lang="en-GB" sz="1100" b="1" kern="1200" dirty="0" smtClean="0">
                          <a:solidFill>
                            <a:schemeClr val="dk1"/>
                          </a:solidFill>
                          <a:latin typeface="+mn-lt"/>
                          <a:ea typeface="+mn-ea"/>
                          <a:cs typeface="+mn-cs"/>
                        </a:rPr>
                        <a:t>42%</a:t>
                      </a:r>
                      <a:endParaRPr lang="en-GB" sz="1100" b="1" kern="1200" dirty="0">
                        <a:solidFill>
                          <a:schemeClr val="dk1"/>
                        </a:solidFill>
                        <a:latin typeface="+mn-lt"/>
                        <a:ea typeface="+mn-ea"/>
                        <a:cs typeface="+mn-cs"/>
                      </a:endParaRPr>
                    </a:p>
                  </a:txBody>
                  <a:tcPr anchor="ctr"/>
                </a:tc>
              </a:tr>
              <a:tr h="565671">
                <a:tc>
                  <a:txBody>
                    <a:bodyPr/>
                    <a:lstStyle/>
                    <a:p>
                      <a:pPr algn="ctr"/>
                      <a:r>
                        <a:rPr lang="en-GB" sz="1100" b="1" kern="1200" dirty="0" smtClean="0">
                          <a:solidFill>
                            <a:schemeClr val="dk1"/>
                          </a:solidFill>
                          <a:latin typeface="+mn-lt"/>
                          <a:ea typeface="+mn-ea"/>
                          <a:cs typeface="+mn-cs"/>
                        </a:rPr>
                        <a:t>25%</a:t>
                      </a:r>
                      <a:endParaRPr lang="en-GB" sz="1100" b="1" kern="1200" dirty="0">
                        <a:solidFill>
                          <a:schemeClr val="dk1"/>
                        </a:solidFill>
                        <a:latin typeface="+mn-lt"/>
                        <a:ea typeface="+mn-ea"/>
                        <a:cs typeface="+mn-cs"/>
                      </a:endParaRPr>
                    </a:p>
                  </a:txBody>
                  <a:tcPr anchor="ctr"/>
                </a:tc>
              </a:tr>
              <a:tr h="677951">
                <a:tc>
                  <a:txBody>
                    <a:bodyPr/>
                    <a:lstStyle/>
                    <a:p>
                      <a:pPr algn="ctr"/>
                      <a:r>
                        <a:rPr lang="en-GB" sz="1100" b="1" kern="1200" dirty="0" smtClean="0">
                          <a:solidFill>
                            <a:schemeClr val="dk1"/>
                          </a:solidFill>
                          <a:latin typeface="+mn-lt"/>
                          <a:ea typeface="+mn-ea"/>
                          <a:cs typeface="+mn-cs"/>
                        </a:rPr>
                        <a:t>21%</a:t>
                      </a:r>
                      <a:endParaRPr lang="en-GB" sz="1100" b="1" kern="1200" dirty="0">
                        <a:solidFill>
                          <a:schemeClr val="dk1"/>
                        </a:solidFill>
                        <a:latin typeface="+mn-lt"/>
                        <a:ea typeface="+mn-ea"/>
                        <a:cs typeface="+mn-cs"/>
                      </a:endParaRPr>
                    </a:p>
                  </a:txBody>
                  <a:tcPr anchor="ctr"/>
                </a:tc>
              </a:tr>
              <a:tr h="565671">
                <a:tc>
                  <a:txBody>
                    <a:bodyPr/>
                    <a:lstStyle/>
                    <a:p>
                      <a:pPr algn="ctr"/>
                      <a:r>
                        <a:rPr lang="en-GB" sz="1100" b="1" kern="1200" dirty="0" smtClean="0">
                          <a:solidFill>
                            <a:schemeClr val="dk1"/>
                          </a:solidFill>
                          <a:latin typeface="+mn-lt"/>
                          <a:ea typeface="+mn-ea"/>
                          <a:cs typeface="+mn-cs"/>
                        </a:rPr>
                        <a:t>25%</a:t>
                      </a:r>
                      <a:endParaRPr lang="en-GB" sz="1100" b="1" kern="1200" dirty="0">
                        <a:solidFill>
                          <a:schemeClr val="dk1"/>
                        </a:solidFill>
                        <a:latin typeface="+mn-lt"/>
                        <a:ea typeface="+mn-ea"/>
                        <a:cs typeface="+mn-cs"/>
                      </a:endParaRPr>
                    </a:p>
                  </a:txBody>
                  <a:tcPr anchor="ctr"/>
                </a:tc>
              </a:tr>
              <a:tr h="658465">
                <a:tc>
                  <a:txBody>
                    <a:bodyPr/>
                    <a:lstStyle/>
                    <a:p>
                      <a:pPr algn="ctr"/>
                      <a:r>
                        <a:rPr lang="en-GB" sz="1100" b="1" kern="1200" dirty="0" smtClean="0">
                          <a:solidFill>
                            <a:schemeClr val="dk1"/>
                          </a:solidFill>
                          <a:latin typeface="+mn-lt"/>
                          <a:ea typeface="+mn-ea"/>
                          <a:cs typeface="+mn-cs"/>
                        </a:rPr>
                        <a:t>26%</a:t>
                      </a:r>
                      <a:endParaRPr lang="en-GB" sz="1100" b="1" kern="1200" dirty="0">
                        <a:solidFill>
                          <a:schemeClr val="dk1"/>
                        </a:solidFill>
                        <a:latin typeface="+mn-lt"/>
                        <a:ea typeface="+mn-ea"/>
                        <a:cs typeface="+mn-cs"/>
                      </a:endParaRPr>
                    </a:p>
                  </a:txBody>
                  <a:tcPr anchor="ctr"/>
                </a:tc>
              </a:tr>
              <a:tr h="565114">
                <a:tc>
                  <a:txBody>
                    <a:bodyPr/>
                    <a:lstStyle/>
                    <a:p>
                      <a:pPr algn="ctr"/>
                      <a:r>
                        <a:rPr lang="en-GB" sz="1100" b="1" kern="1200" dirty="0" smtClean="0">
                          <a:solidFill>
                            <a:schemeClr val="dk1"/>
                          </a:solidFill>
                          <a:latin typeface="+mn-lt"/>
                          <a:ea typeface="+mn-ea"/>
                          <a:cs typeface="+mn-cs"/>
                        </a:rPr>
                        <a:t>16%</a:t>
                      </a:r>
                      <a:endParaRPr lang="en-GB" sz="1100" b="1" kern="1200" dirty="0">
                        <a:solidFill>
                          <a:schemeClr val="dk1"/>
                        </a:solidFill>
                        <a:latin typeface="+mn-lt"/>
                        <a:ea typeface="+mn-ea"/>
                        <a:cs typeface="+mn-cs"/>
                      </a:endParaRPr>
                    </a:p>
                  </a:txBody>
                  <a:tcPr anchor="ctr"/>
                </a:tc>
              </a:tr>
              <a:tr h="646216">
                <a:tc>
                  <a:txBody>
                    <a:bodyPr/>
                    <a:lstStyle/>
                    <a:p>
                      <a:pPr algn="ctr"/>
                      <a:r>
                        <a:rPr lang="en-GB" sz="1100" b="1" kern="1200" dirty="0" smtClean="0">
                          <a:solidFill>
                            <a:schemeClr val="dk1"/>
                          </a:solidFill>
                          <a:latin typeface="+mn-lt"/>
                          <a:ea typeface="+mn-ea"/>
                          <a:cs typeface="+mn-cs"/>
                        </a:rPr>
                        <a:t>18%</a:t>
                      </a:r>
                      <a:endParaRPr lang="en-GB" sz="1100" b="1" kern="1200" dirty="0">
                        <a:solidFill>
                          <a:schemeClr val="dk1"/>
                        </a:solidFill>
                        <a:latin typeface="+mn-lt"/>
                        <a:ea typeface="+mn-ea"/>
                        <a:cs typeface="+mn-cs"/>
                      </a:endParaRPr>
                    </a:p>
                  </a:txBody>
                  <a:tcPr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7" name="Footer Placeholder 2"/>
          <p:cNvSpPr>
            <a:spLocks noGrp="1"/>
          </p:cNvSpPr>
          <p:nvPr>
            <p:ph type="ftr" sz="quarter" idx="11"/>
          </p:nvPr>
        </p:nvSpPr>
        <p:spPr/>
        <p:txBody>
          <a:bodyPr/>
          <a:lstStyle/>
          <a:p>
            <a:r>
              <a:rPr lang="en-US" dirty="0" smtClean="0"/>
              <a:t>Q13. Do you believe complexity can create new opportunities for your company? </a:t>
            </a:r>
          </a:p>
          <a:p>
            <a:r>
              <a:rPr lang="en-US" dirty="0" smtClean="0"/>
              <a:t>Q14. Which of the following would you say are opportunities created by complexity?</a:t>
            </a:r>
          </a:p>
          <a:p>
            <a:r>
              <a:rPr lang="en-US" dirty="0" smtClean="0"/>
              <a:t>BASE: 1400 Respondents</a:t>
            </a:r>
            <a:endParaRPr lang="en-US" dirty="0"/>
          </a:p>
        </p:txBody>
      </p:sp>
      <p:sp>
        <p:nvSpPr>
          <p:cNvPr id="8" name="Slide Number Placeholder 3"/>
          <p:cNvSpPr>
            <a:spLocks noGrp="1"/>
          </p:cNvSpPr>
          <p:nvPr>
            <p:ph type="sldNum" sz="quarter" idx="12"/>
          </p:nvPr>
        </p:nvSpPr>
        <p:spPr/>
        <p:txBody>
          <a:bodyPr/>
          <a:lstStyle/>
          <a:p>
            <a:fld id="{5CE6EA9D-60AB-42FE-A450-F74AE46E7A8B}" type="slidenum">
              <a:rPr lang="en-US"/>
              <a:pPr/>
              <a:t>8</a:t>
            </a:fld>
            <a:endParaRPr lang="en-US" dirty="0"/>
          </a:p>
        </p:txBody>
      </p:sp>
      <p:sp>
        <p:nvSpPr>
          <p:cNvPr id="77828" name="Title 1"/>
          <p:cNvSpPr>
            <a:spLocks noGrp="1"/>
          </p:cNvSpPr>
          <p:nvPr>
            <p:ph type="title" idx="4294967295"/>
          </p:nvPr>
        </p:nvSpPr>
        <p:spPr/>
        <p:txBody>
          <a:bodyPr/>
          <a:lstStyle/>
          <a:p>
            <a:r>
              <a:rPr lang="en-US" dirty="0" smtClean="0"/>
              <a:t>74% companies believe that new opportunities are created by complexity </a:t>
            </a:r>
            <a:br>
              <a:rPr lang="en-US" dirty="0" smtClean="0"/>
            </a:br>
            <a:r>
              <a:rPr lang="en-US" dirty="0" smtClean="0"/>
              <a:t>Gaining competitive advantage (73%) and creating new and better strategies (72%) the most popular opportunities</a:t>
            </a:r>
            <a:endParaRPr lang="en-US" dirty="0"/>
          </a:p>
        </p:txBody>
      </p:sp>
      <p:graphicFrame>
        <p:nvGraphicFramePr>
          <p:cNvPr id="10" name="Chart 9"/>
          <p:cNvGraphicFramePr/>
          <p:nvPr/>
        </p:nvGraphicFramePr>
        <p:xfrm>
          <a:off x="0" y="1412776"/>
          <a:ext cx="4176464" cy="46085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3923928" y="1124744"/>
          <a:ext cx="4934352" cy="494746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6FD98F05-F318-471B-B95F-067CF6AED0D0}" type="datetime1">
              <a:rPr lang="en-US"/>
              <a:pPr/>
              <a:t>1/5/2018</a:t>
            </a:fld>
            <a:endParaRPr lang="en-US" dirty="0"/>
          </a:p>
        </p:txBody>
      </p:sp>
      <p:sp>
        <p:nvSpPr>
          <p:cNvPr id="7" name="Footer Placeholder 2"/>
          <p:cNvSpPr>
            <a:spLocks noGrp="1"/>
          </p:cNvSpPr>
          <p:nvPr>
            <p:ph type="ftr" sz="quarter" idx="11"/>
          </p:nvPr>
        </p:nvSpPr>
        <p:spPr/>
        <p:txBody>
          <a:bodyPr/>
          <a:lstStyle/>
          <a:p>
            <a:r>
              <a:rPr lang="en-US" dirty="0" smtClean="0"/>
              <a:t>Q17. Which of the following actions has your company taken that have</a:t>
            </a:r>
          </a:p>
          <a:p>
            <a:r>
              <a:rPr lang="en-US" dirty="0" smtClean="0"/>
              <a:t>helped you to improve your management of complexity?</a:t>
            </a:r>
          </a:p>
          <a:p>
            <a:r>
              <a:rPr lang="en-US" dirty="0" smtClean="0"/>
              <a:t>Q19. As I read each one please rate its effectiveness. BASE: 1400 Respondents</a:t>
            </a:r>
            <a:endParaRPr lang="en-US" dirty="0"/>
          </a:p>
        </p:txBody>
      </p:sp>
      <p:sp>
        <p:nvSpPr>
          <p:cNvPr id="8" name="Slide Number Placeholder 3"/>
          <p:cNvSpPr>
            <a:spLocks noGrp="1"/>
          </p:cNvSpPr>
          <p:nvPr>
            <p:ph type="sldNum" sz="quarter" idx="12"/>
          </p:nvPr>
        </p:nvSpPr>
        <p:spPr/>
        <p:txBody>
          <a:bodyPr/>
          <a:lstStyle/>
          <a:p>
            <a:fld id="{5CE6EA9D-60AB-42FE-A450-F74AE46E7A8B}" type="slidenum">
              <a:rPr lang="en-US"/>
              <a:pPr/>
              <a:t>9</a:t>
            </a:fld>
            <a:endParaRPr lang="en-US" dirty="0"/>
          </a:p>
        </p:txBody>
      </p:sp>
      <p:sp>
        <p:nvSpPr>
          <p:cNvPr id="77828" name="Title 1"/>
          <p:cNvSpPr>
            <a:spLocks noGrp="1"/>
          </p:cNvSpPr>
          <p:nvPr>
            <p:ph type="title" idx="4294967295"/>
          </p:nvPr>
        </p:nvSpPr>
        <p:spPr/>
        <p:txBody>
          <a:bodyPr/>
          <a:lstStyle/>
          <a:p>
            <a:r>
              <a:rPr lang="en-US" dirty="0" smtClean="0"/>
              <a:t>Improving information management (84%) and reorganizing business (70%) the most popular actions. Influencing regulation or public policy the least effective action</a:t>
            </a:r>
            <a:endParaRPr lang="en-US" dirty="0"/>
          </a:p>
        </p:txBody>
      </p:sp>
      <p:graphicFrame>
        <p:nvGraphicFramePr>
          <p:cNvPr id="11" name="Chart 10"/>
          <p:cNvGraphicFramePr/>
          <p:nvPr/>
        </p:nvGraphicFramePr>
        <p:xfrm>
          <a:off x="0" y="1000108"/>
          <a:ext cx="6072230" cy="51435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5500694" y="1000108"/>
          <a:ext cx="3643306" cy="514353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KPMG Template_2003">
  <a:themeElements>
    <a:clrScheme name="13_KPMG Template 1">
      <a:dk1>
        <a:srgbClr val="000000"/>
      </a:dk1>
      <a:lt1>
        <a:srgbClr val="FFFFFF"/>
      </a:lt1>
      <a:dk2>
        <a:srgbClr val="000000"/>
      </a:dk2>
      <a:lt2>
        <a:srgbClr val="747680"/>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13_KPMG 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KPMG Template 1">
        <a:dk1>
          <a:srgbClr val="000000"/>
        </a:dk1>
        <a:lt1>
          <a:srgbClr val="FFFFFF"/>
        </a:lt1>
        <a:dk2>
          <a:srgbClr val="000000"/>
        </a:dk2>
        <a:lt2>
          <a:srgbClr val="747680"/>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
      <a:clrScheme name="13_KPMG Template 2">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13_KPMG Template 3">
        <a:dk1>
          <a:srgbClr val="00338D"/>
        </a:dk1>
        <a:lt1>
          <a:srgbClr val="FFFFFF"/>
        </a:lt1>
        <a:dk2>
          <a:srgbClr val="000000"/>
        </a:dk2>
        <a:lt2>
          <a:srgbClr val="BABBBC"/>
        </a:lt2>
        <a:accent1>
          <a:srgbClr val="8E258D"/>
        </a:accent1>
        <a:accent2>
          <a:srgbClr val="AA5CA9"/>
        </a:accent2>
        <a:accent3>
          <a:srgbClr val="FFFFFF"/>
        </a:accent3>
        <a:accent4>
          <a:srgbClr val="002A78"/>
        </a:accent4>
        <a:accent5>
          <a:srgbClr val="C6ACC5"/>
        </a:accent5>
        <a:accent6>
          <a:srgbClr val="9A5399"/>
        </a:accent6>
        <a:hlink>
          <a:srgbClr val="C792C6"/>
        </a:hlink>
        <a:folHlink>
          <a:srgbClr val="E3C9E2"/>
        </a:folHlink>
      </a:clrScheme>
      <a:clrMap bg1="lt1" tx1="dk1" bg2="lt2" tx2="dk2" accent1="accent1" accent2="accent2" accent3="accent3" accent4="accent4" accent5="accent5" accent6="accent6" hlink="hlink" folHlink="folHlink"/>
    </a:extraClrScheme>
    <a:extraClrScheme>
      <a:clrScheme name="13_KPMG Template 4">
        <a:dk1>
          <a:srgbClr val="8E258D"/>
        </a:dk1>
        <a:lt1>
          <a:srgbClr val="FFFFFF"/>
        </a:lt1>
        <a:dk2>
          <a:srgbClr val="000000"/>
        </a:dk2>
        <a:lt2>
          <a:srgbClr val="BABBBC"/>
        </a:lt2>
        <a:accent1>
          <a:srgbClr val="00338D"/>
        </a:accent1>
        <a:accent2>
          <a:srgbClr val="AA5CA9"/>
        </a:accent2>
        <a:accent3>
          <a:srgbClr val="FFFFFF"/>
        </a:accent3>
        <a:accent4>
          <a:srgbClr val="781E78"/>
        </a:accent4>
        <a:accent5>
          <a:srgbClr val="AAADC5"/>
        </a:accent5>
        <a:accent6>
          <a:srgbClr val="9A5399"/>
        </a:accent6>
        <a:hlink>
          <a:srgbClr val="C792C6"/>
        </a:hlink>
        <a:folHlink>
          <a:srgbClr val="E3C9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2_KPMG Template">
  <a:themeElements>
    <a:clrScheme name="12_KPMG Template 1">
      <a:dk1>
        <a:srgbClr val="000000"/>
      </a:dk1>
      <a:lt1>
        <a:srgbClr val="FFFFFF"/>
      </a:lt1>
      <a:dk2>
        <a:srgbClr val="000000"/>
      </a:dk2>
      <a:lt2>
        <a:srgbClr val="747680"/>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12_KPMG 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KPMG Template 1">
        <a:dk1>
          <a:srgbClr val="000000"/>
        </a:dk1>
        <a:lt1>
          <a:srgbClr val="FFFFFF"/>
        </a:lt1>
        <a:dk2>
          <a:srgbClr val="000000"/>
        </a:dk2>
        <a:lt2>
          <a:srgbClr val="747680"/>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
      <a:clrScheme name="12_KPMG Template 2">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12_KPMG Template 3">
        <a:dk1>
          <a:srgbClr val="00338D"/>
        </a:dk1>
        <a:lt1>
          <a:srgbClr val="FFFFFF"/>
        </a:lt1>
        <a:dk2>
          <a:srgbClr val="000000"/>
        </a:dk2>
        <a:lt2>
          <a:srgbClr val="BABBBC"/>
        </a:lt2>
        <a:accent1>
          <a:srgbClr val="8E258D"/>
        </a:accent1>
        <a:accent2>
          <a:srgbClr val="AA5CA9"/>
        </a:accent2>
        <a:accent3>
          <a:srgbClr val="FFFFFF"/>
        </a:accent3>
        <a:accent4>
          <a:srgbClr val="002A78"/>
        </a:accent4>
        <a:accent5>
          <a:srgbClr val="C6ACC5"/>
        </a:accent5>
        <a:accent6>
          <a:srgbClr val="9A5399"/>
        </a:accent6>
        <a:hlink>
          <a:srgbClr val="C792C6"/>
        </a:hlink>
        <a:folHlink>
          <a:srgbClr val="E3C9E2"/>
        </a:folHlink>
      </a:clrScheme>
      <a:clrMap bg1="lt1" tx1="dk1" bg2="lt2" tx2="dk2" accent1="accent1" accent2="accent2" accent3="accent3" accent4="accent4" accent5="accent5" accent6="accent6" hlink="hlink" folHlink="folHlink"/>
    </a:extraClrScheme>
    <a:extraClrScheme>
      <a:clrScheme name="12_KPMG Template 4">
        <a:dk1>
          <a:srgbClr val="8E258D"/>
        </a:dk1>
        <a:lt1>
          <a:srgbClr val="FFFFFF"/>
        </a:lt1>
        <a:dk2>
          <a:srgbClr val="000000"/>
        </a:dk2>
        <a:lt2>
          <a:srgbClr val="BABBBC"/>
        </a:lt2>
        <a:accent1>
          <a:srgbClr val="00338D"/>
        </a:accent1>
        <a:accent2>
          <a:srgbClr val="AA5CA9"/>
        </a:accent2>
        <a:accent3>
          <a:srgbClr val="FFFFFF"/>
        </a:accent3>
        <a:accent4>
          <a:srgbClr val="781E78"/>
        </a:accent4>
        <a:accent5>
          <a:srgbClr val="AAADC5"/>
        </a:accent5>
        <a:accent6>
          <a:srgbClr val="9A5399"/>
        </a:accent6>
        <a:hlink>
          <a:srgbClr val="C792C6"/>
        </a:hlink>
        <a:folHlink>
          <a:srgbClr val="E3C9E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1_KPMG Template">
  <a:themeElements>
    <a:clrScheme name="11_KPMG Template 1">
      <a:dk1>
        <a:srgbClr val="000000"/>
      </a:dk1>
      <a:lt1>
        <a:srgbClr val="FFFFFF"/>
      </a:lt1>
      <a:dk2>
        <a:srgbClr val="000000"/>
      </a:dk2>
      <a:lt2>
        <a:srgbClr val="747680"/>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fontScheme name="11_KPMG Templa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KPMG Template 1">
        <a:dk1>
          <a:srgbClr val="000000"/>
        </a:dk1>
        <a:lt1>
          <a:srgbClr val="FFFFFF"/>
        </a:lt1>
        <a:dk2>
          <a:srgbClr val="000000"/>
        </a:dk2>
        <a:lt2>
          <a:srgbClr val="747680"/>
        </a:lt2>
        <a:accent1>
          <a:srgbClr val="00338D"/>
        </a:accent1>
        <a:accent2>
          <a:srgbClr val="6A7F10"/>
        </a:accent2>
        <a:accent3>
          <a:srgbClr val="FFFFFF"/>
        </a:accent3>
        <a:accent4>
          <a:srgbClr val="000000"/>
        </a:accent4>
        <a:accent5>
          <a:srgbClr val="AAADC5"/>
        </a:accent5>
        <a:accent6>
          <a:srgbClr val="5F720D"/>
        </a:accent6>
        <a:hlink>
          <a:srgbClr val="8E258D"/>
        </a:hlink>
        <a:folHlink>
          <a:srgbClr val="007C92"/>
        </a:folHlink>
      </a:clrScheme>
      <a:clrMap bg1="lt1" tx1="dk1" bg2="lt2" tx2="dk2" accent1="accent1" accent2="accent2" accent3="accent3" accent4="accent4" accent5="accent5" accent6="accent6" hlink="hlink" folHlink="folHlink"/>
    </a:extraClrScheme>
    <a:extraClrScheme>
      <a:clrScheme name="11_KPMG Template 2">
        <a:dk1>
          <a:srgbClr val="00338D"/>
        </a:dk1>
        <a:lt1>
          <a:srgbClr val="FFFFFF"/>
        </a:lt1>
        <a:dk2>
          <a:srgbClr val="000000"/>
        </a:dk2>
        <a:lt2>
          <a:srgbClr val="BABBBC"/>
        </a:lt2>
        <a:accent1>
          <a:srgbClr val="007C92"/>
        </a:accent1>
        <a:accent2>
          <a:srgbClr val="409DAD"/>
        </a:accent2>
        <a:accent3>
          <a:srgbClr val="FFFFFF"/>
        </a:accent3>
        <a:accent4>
          <a:srgbClr val="002A78"/>
        </a:accent4>
        <a:accent5>
          <a:srgbClr val="AABFC7"/>
        </a:accent5>
        <a:accent6>
          <a:srgbClr val="398E9C"/>
        </a:accent6>
        <a:hlink>
          <a:srgbClr val="80BEC9"/>
        </a:hlink>
        <a:folHlink>
          <a:srgbClr val="BFDEE4"/>
        </a:folHlink>
      </a:clrScheme>
      <a:clrMap bg1="lt1" tx1="dk1" bg2="lt2" tx2="dk2" accent1="accent1" accent2="accent2" accent3="accent3" accent4="accent4" accent5="accent5" accent6="accent6" hlink="hlink" folHlink="folHlink"/>
    </a:extraClrScheme>
    <a:extraClrScheme>
      <a:clrScheme name="11_KPMG Template 3">
        <a:dk1>
          <a:srgbClr val="00338D"/>
        </a:dk1>
        <a:lt1>
          <a:srgbClr val="FFFFFF"/>
        </a:lt1>
        <a:dk2>
          <a:srgbClr val="000000"/>
        </a:dk2>
        <a:lt2>
          <a:srgbClr val="BABBBC"/>
        </a:lt2>
        <a:accent1>
          <a:srgbClr val="8E258D"/>
        </a:accent1>
        <a:accent2>
          <a:srgbClr val="AA5CA9"/>
        </a:accent2>
        <a:accent3>
          <a:srgbClr val="FFFFFF"/>
        </a:accent3>
        <a:accent4>
          <a:srgbClr val="002A78"/>
        </a:accent4>
        <a:accent5>
          <a:srgbClr val="C6ACC5"/>
        </a:accent5>
        <a:accent6>
          <a:srgbClr val="9A5399"/>
        </a:accent6>
        <a:hlink>
          <a:srgbClr val="C792C6"/>
        </a:hlink>
        <a:folHlink>
          <a:srgbClr val="E3C9E2"/>
        </a:folHlink>
      </a:clrScheme>
      <a:clrMap bg1="lt1" tx1="dk1" bg2="lt2" tx2="dk2" accent1="accent1" accent2="accent2" accent3="accent3" accent4="accent4" accent5="accent5" accent6="accent6" hlink="hlink" folHlink="folHlink"/>
    </a:extraClrScheme>
    <a:extraClrScheme>
      <a:clrScheme name="11_KPMG Template 4">
        <a:dk1>
          <a:srgbClr val="8E258D"/>
        </a:dk1>
        <a:lt1>
          <a:srgbClr val="FFFFFF"/>
        </a:lt1>
        <a:dk2>
          <a:srgbClr val="000000"/>
        </a:dk2>
        <a:lt2>
          <a:srgbClr val="BABBBC"/>
        </a:lt2>
        <a:accent1>
          <a:srgbClr val="00338D"/>
        </a:accent1>
        <a:accent2>
          <a:srgbClr val="AA5CA9"/>
        </a:accent2>
        <a:accent3>
          <a:srgbClr val="FFFFFF"/>
        </a:accent3>
        <a:accent4>
          <a:srgbClr val="781E78"/>
        </a:accent4>
        <a:accent5>
          <a:srgbClr val="AAADC5"/>
        </a:accent5>
        <a:accent6>
          <a:srgbClr val="9A5399"/>
        </a:accent6>
        <a:hlink>
          <a:srgbClr val="C792C6"/>
        </a:hlink>
        <a:folHlink>
          <a:srgbClr val="E3C9E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E5B62437A8EB54ABC25B8FFDE1F449A" ma:contentTypeVersion="2" ma:contentTypeDescription="Umožňuje vytvoriť nový dokument." ma:contentTypeScope="" ma:versionID="822b3a18998f644b75e11bf572239aab">
  <xsd:schema xmlns:xsd="http://www.w3.org/2001/XMLSchema" xmlns:p="http://schemas.microsoft.com/office/2006/metadata/properties" xmlns:ns1="http://schemas.microsoft.com/sharepoint/v3" targetNamespace="http://schemas.microsoft.com/office/2006/metadata/properties" ma:root="true" ma:fieldsID="db57aaf79fb70949cb08efaee4f51563"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Dátum začatia plánovania" ma:internalName="PublishingStartDate">
      <xsd:simpleType>
        <xsd:restriction base="dms:Unknown"/>
      </xsd:simpleType>
    </xsd:element>
    <xsd:element name="PublishingExpirationDate" ma:index="9" nillable="true" ma:displayName="Dátum ukončenia plánovania"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ma:readOnly="true"/>
        <xsd:element ref="dc:title" minOccurs="0" maxOccurs="1" ma:index="4" ma:displayName="Názov"/>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4.xml><?xml version="1.0" encoding="utf-8"?>
<?mso-contentType ?>
<spe:Receivers xmlns:spe="http://schemas.microsoft.com/sharepoint/events">
  <Receiver>
    <Name/>
    <Type>3</Type>
    <SequenceNumber>10000</SequenceNumber>
    <Assembly>KPMGCore, Version=1.0.0.0, Culture=neutral, PublicKeyToken=c9e6068352095be5</Assembly>
    <Class>KPMG.Security.DeleteItemsER</Class>
    <Data/>
    <Filter/>
  </Receiver>
</spe:Receivers>
</file>

<file path=customXml/itemProps1.xml><?xml version="1.0" encoding="utf-8"?>
<ds:datastoreItem xmlns:ds="http://schemas.openxmlformats.org/officeDocument/2006/customXml" ds:itemID="{5607D582-A82C-4655-92EE-A3B163D621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7C5416-9F87-440B-9237-FEB5A1243234}">
  <ds:schemaRefs>
    <ds:schemaRef ds:uri="http://schemas.microsoft.com/sharepoint/v3/contenttype/forms"/>
  </ds:schemaRefs>
</ds:datastoreItem>
</file>

<file path=customXml/itemProps3.xml><?xml version="1.0" encoding="utf-8"?>
<ds:datastoreItem xmlns:ds="http://schemas.openxmlformats.org/officeDocument/2006/customXml" ds:itemID="{1681DC90-B10E-435F-812E-9E7FD8A58B67}">
  <ds:schemaRefs>
    <ds:schemaRef ds:uri="http://schemas.microsoft.com/office/2006/metadata/properties"/>
    <ds:schemaRef ds:uri="http://schemas.microsoft.com/sharepoint/v3"/>
  </ds:schemaRefs>
</ds:datastoreItem>
</file>

<file path=customXml/itemProps4.xml><?xml version="1.0" encoding="utf-8"?>
<ds:datastoreItem xmlns:ds="http://schemas.openxmlformats.org/officeDocument/2006/customXml" ds:itemID="{6C4FE798-106E-4D1A-9408-B2DADB587FAE}">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KPMG Template_2003</Template>
  <TotalTime>4214</TotalTime>
  <Words>3709</Words>
  <Application>Microsoft Office PowerPoint</Application>
  <PresentationFormat>全屏显示(4:3)</PresentationFormat>
  <Paragraphs>2214</Paragraphs>
  <Slides>27</Slides>
  <Notes>26</Notes>
  <HiddenSlides>0</HiddenSlides>
  <MMClips>0</MMClips>
  <ScaleCrop>false</ScaleCrop>
  <HeadingPairs>
    <vt:vector size="4" baseType="variant">
      <vt:variant>
        <vt:lpstr>主题</vt:lpstr>
      </vt:variant>
      <vt:variant>
        <vt:i4>4</vt:i4>
      </vt:variant>
      <vt:variant>
        <vt:lpstr>幻灯片标题</vt:lpstr>
      </vt:variant>
      <vt:variant>
        <vt:i4>27</vt:i4>
      </vt:variant>
    </vt:vector>
  </HeadingPairs>
  <TitlesOfParts>
    <vt:vector size="31" baseType="lpstr">
      <vt:lpstr>KPMG Template_2003</vt:lpstr>
      <vt:lpstr>12_KPMG Template</vt:lpstr>
      <vt:lpstr>11_KPMG Template</vt:lpstr>
      <vt:lpstr>Default Theme</vt:lpstr>
      <vt:lpstr>Confronting Complexity</vt:lpstr>
      <vt:lpstr>Level of complexity has continued to rise over the past two years 77%  of companies experienced increased complexity </vt:lpstr>
      <vt:lpstr>PowerPoint 演示文稿</vt:lpstr>
      <vt:lpstr>Companies expect complexity to increase over the next two years 15% of companies expect a very significant increase</vt:lpstr>
      <vt:lpstr>PowerPoint 演示文稿</vt:lpstr>
      <vt:lpstr>Complexity a major issue for global businesses 94% believe managing complexity is important to company’s success</vt:lpstr>
      <vt:lpstr>Factors causing significant complexity Regulation (71%) and information management (63%) the most important factors</vt:lpstr>
      <vt:lpstr>74% companies believe that new opportunities are created by complexity  Gaining competitive advantage (73%) and creating new and better strategies (72%) the most popular opportunities</vt:lpstr>
      <vt:lpstr>Improving information management (84%) and reorganizing business (70%) the most popular actions. Influencing regulation or public policy the least effective action</vt:lpstr>
      <vt:lpstr>PowerPoint 演示文稿</vt:lpstr>
      <vt:lpstr>PowerPoint 演示文稿</vt:lpstr>
      <vt:lpstr>PowerPoint 演示文稿</vt:lpstr>
      <vt:lpstr>Improved information management is the number one action taken across all sectors </vt:lpstr>
      <vt:lpstr>59% to take different or additional actions to address complexity Improving information management (73%) and reorganizing all or part of your business (59%) the most important future actions</vt:lpstr>
      <vt:lpstr>PowerPoint 演示文稿</vt:lpstr>
      <vt:lpstr>PowerPoint 演示文稿</vt:lpstr>
      <vt:lpstr>PowerPoint 演示文稿</vt:lpstr>
      <vt:lpstr>PowerPoint 演示文稿</vt:lpstr>
      <vt:lpstr>PowerPoint 演示文稿</vt:lpstr>
      <vt:lpstr>Different challenges created by complexity</vt:lpstr>
      <vt:lpstr>PowerPoint 演示文稿</vt:lpstr>
      <vt:lpstr>Opportunities created by complexity</vt:lpstr>
      <vt:lpstr>PowerPoint 演示文稿</vt:lpstr>
      <vt:lpstr>PowerPoint 演示文稿</vt:lpstr>
      <vt:lpstr>PowerPoint 演示文稿</vt:lpstr>
      <vt:lpstr>Complexity a major issue for global businesses 94% believe managing complexity is important to company’s success</vt:lpstr>
      <vt:lpstr>声明：</vt:lpstr>
    </vt:vector>
  </TitlesOfParts>
  <Company>Lighthouse Global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Confronting Complexity - PowerPoint</dc:title>
  <dc:creator>Omar Chaudhry</dc:creator>
  <dc:description>built by: www.mediasterling.com</dc:description>
  <cp:lastModifiedBy>Microsoft</cp:lastModifiedBy>
  <cp:revision>468</cp:revision>
  <dcterms:created xsi:type="dcterms:W3CDTF">2010-12-08T09:42:58Z</dcterms:created>
  <dcterms:modified xsi:type="dcterms:W3CDTF">2018-01-05T05:28:10Z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1.0</vt:lpwstr>
  </property>
  <property fmtid="{D5CDD505-2E9C-101B-9397-08002B2CF9AE}" pid="3" name="_AdHocReviewCycleID">
    <vt:i4>-310835204</vt:i4>
  </property>
  <property fmtid="{D5CDD505-2E9C-101B-9397-08002B2CF9AE}" pid="4" name="_NewReviewCycle">
    <vt:lpwstr/>
  </property>
  <property fmtid="{D5CDD505-2E9C-101B-9397-08002B2CF9AE}" pid="5" name="_EmailSubject">
    <vt:lpwstr>GM-TL-076: Complexity Report- Cover Slide</vt:lpwstr>
  </property>
  <property fmtid="{D5CDD505-2E9C-101B-9397-08002B2CF9AE}" pid="6" name="_AuthorEmail">
    <vt:lpwstr>Cesar.Camelo@evalueserve.com</vt:lpwstr>
  </property>
  <property fmtid="{D5CDD505-2E9C-101B-9397-08002B2CF9AE}" pid="7" name="_AuthorEmailDisplayName">
    <vt:lpwstr>Cesar Camelo</vt:lpwstr>
  </property>
  <property fmtid="{D5CDD505-2E9C-101B-9397-08002B2CF9AE}" pid="8" name="ContentTypeId">
    <vt:lpwstr>0x0101007E5B62437A8EB54ABC25B8FFDE1F449A</vt:lpwstr>
  </property>
  <property fmtid="{D5CDD505-2E9C-101B-9397-08002B2CF9AE}" pid="9" name="KPMGMW3DocumentType">
    <vt:lpwstr>None Selected</vt:lpwstr>
  </property>
  <property fmtid="{D5CDD505-2E9C-101B-9397-08002B2CF9AE}" pid="10" name="Toolkit">
    <vt:lpwstr>314</vt:lpwstr>
  </property>
  <property fmtid="{D5CDD505-2E9C-101B-9397-08002B2CF9AE}" pid="11" name="KPMGMW3Language">
    <vt:lpwstr>English</vt:lpwstr>
  </property>
  <property fmtid="{D5CDD505-2E9C-101B-9397-08002B2CF9AE}" pid="12" name="KPMGMW3FunctionSelection">
    <vt:lpwstr>;#Markets;;;#;#;#</vt:lpwstr>
  </property>
  <property fmtid="{D5CDD505-2E9C-101B-9397-08002B2CF9AE}" pid="13" name="KPMGMW3Geography">
    <vt:lpwstr>;#Global;#</vt:lpwstr>
  </property>
  <property fmtid="{D5CDD505-2E9C-101B-9397-08002B2CF9AE}" pid="14" name="KPMGMW3Function">
    <vt:lpwstr>Markets;</vt:lpwstr>
  </property>
</Properties>
</file>