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1" r:id="rId6"/>
  </p:sldMasterIdLst>
  <p:notesMasterIdLst>
    <p:notesMasterId r:id="rId60"/>
  </p:notesMasterIdLst>
  <p:sldIdLst>
    <p:sldId id="336" r:id="rId7"/>
    <p:sldId id="334" r:id="rId8"/>
    <p:sldId id="258" r:id="rId9"/>
    <p:sldId id="289" r:id="rId10"/>
    <p:sldId id="280" r:id="rId11"/>
    <p:sldId id="283" r:id="rId12"/>
    <p:sldId id="290" r:id="rId13"/>
    <p:sldId id="284" r:id="rId14"/>
    <p:sldId id="291" r:id="rId15"/>
    <p:sldId id="319" r:id="rId16"/>
    <p:sldId id="299" r:id="rId17"/>
    <p:sldId id="321" r:id="rId18"/>
    <p:sldId id="322" r:id="rId19"/>
    <p:sldId id="303" r:id="rId20"/>
    <p:sldId id="304" r:id="rId21"/>
    <p:sldId id="305" r:id="rId22"/>
    <p:sldId id="306" r:id="rId23"/>
    <p:sldId id="307" r:id="rId24"/>
    <p:sldId id="308" r:id="rId25"/>
    <p:sldId id="323" r:id="rId26"/>
    <p:sldId id="310" r:id="rId27"/>
    <p:sldId id="311" r:id="rId28"/>
    <p:sldId id="277" r:id="rId29"/>
    <p:sldId id="260" r:id="rId30"/>
    <p:sldId id="263" r:id="rId31"/>
    <p:sldId id="264" r:id="rId32"/>
    <p:sldId id="267" r:id="rId33"/>
    <p:sldId id="268" r:id="rId34"/>
    <p:sldId id="257" r:id="rId35"/>
    <p:sldId id="269" r:id="rId36"/>
    <p:sldId id="270" r:id="rId37"/>
    <p:sldId id="271" r:id="rId38"/>
    <p:sldId id="272" r:id="rId39"/>
    <p:sldId id="274" r:id="rId40"/>
    <p:sldId id="275" r:id="rId41"/>
    <p:sldId id="276" r:id="rId42"/>
    <p:sldId id="278" r:id="rId43"/>
    <p:sldId id="327" r:id="rId44"/>
    <p:sldId id="328" r:id="rId45"/>
    <p:sldId id="329" r:id="rId46"/>
    <p:sldId id="330" r:id="rId47"/>
    <p:sldId id="331" r:id="rId48"/>
    <p:sldId id="332" r:id="rId49"/>
    <p:sldId id="333" r:id="rId50"/>
    <p:sldId id="325" r:id="rId51"/>
    <p:sldId id="279" r:id="rId52"/>
    <p:sldId id="292" r:id="rId53"/>
    <p:sldId id="293" r:id="rId54"/>
    <p:sldId id="294" r:id="rId55"/>
    <p:sldId id="295" r:id="rId56"/>
    <p:sldId id="335" r:id="rId57"/>
    <p:sldId id="259" r:id="rId58"/>
    <p:sldId id="337" r:id="rId5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99"/>
    <a:srgbClr val="3333CC"/>
    <a:srgbClr val="3D5295"/>
    <a:srgbClr val="4A6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89" autoAdjust="0"/>
    <p:restoredTop sz="77160" autoAdjust="0"/>
  </p:normalViewPr>
  <p:slideViewPr>
    <p:cSldViewPr>
      <p:cViewPr>
        <p:scale>
          <a:sx n="75" d="100"/>
          <a:sy n="75" d="100"/>
        </p:scale>
        <p:origin x="-11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88"/>
    </p:cViewPr>
  </p:sorterViewPr>
  <p:notesViewPr>
    <p:cSldViewPr>
      <p:cViewPr varScale="1">
        <p:scale>
          <a:sx n="80" d="100"/>
          <a:sy n="80" d="100"/>
        </p:scale>
        <p:origin x="-205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zh-CN"/>
          </a:p>
        </p:txBody>
      </p:sp>
      <p:sp>
        <p:nvSpPr>
          <p:cNvPr id="14339"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4342"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14343"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8E7703E9-8E7F-4449-AAE5-99F511DD7273}" type="slidenum">
              <a:rPr lang="en-US" altLang="zh-CN"/>
              <a:pPr/>
              <a:t>‹#›</a:t>
            </a:fld>
            <a:endParaRPr lang="en-US" altLang="zh-CN"/>
          </a:p>
        </p:txBody>
      </p:sp>
    </p:spTree>
    <p:extLst>
      <p:ext uri="{BB962C8B-B14F-4D97-AF65-F5344CB8AC3E}">
        <p14:creationId xmlns:p14="http://schemas.microsoft.com/office/powerpoint/2010/main" val="2580753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E0EC5-D8DC-4F1F-B4D8-8BE5E5BBF24F}" type="slidenum">
              <a:rPr lang="en-US" altLang="zh-CN"/>
              <a:pPr/>
              <a:t>5</a:t>
            </a:fld>
            <a:endParaRPr lang="en-US" altLang="zh-CN"/>
          </a:p>
        </p:txBody>
      </p:sp>
      <p:sp>
        <p:nvSpPr>
          <p:cNvPr id="49154" name="Rectangle 2"/>
          <p:cNvSpPr>
            <a:spLocks noGrp="1" noRot="1" noChangeAspect="1" noChangeArrowheads="1" noTextEdit="1"/>
          </p:cNvSpPr>
          <p:nvPr>
            <p:ph type="sldImg"/>
          </p:nvPr>
        </p:nvSpPr>
        <p:spPr>
          <a:xfrm>
            <a:off x="1270000" y="728663"/>
            <a:ext cx="4779963" cy="3584575"/>
          </a:xfrm>
          <a:ln/>
        </p:spPr>
      </p:sp>
      <p:sp>
        <p:nvSpPr>
          <p:cNvPr id="49155" name="Rectangle 3"/>
          <p:cNvSpPr>
            <a:spLocks noGrp="1" noChangeArrowheads="1"/>
          </p:cNvSpPr>
          <p:nvPr>
            <p:ph type="body" idx="1"/>
          </p:nvPr>
        </p:nvSpPr>
        <p:spPr>
          <a:xfrm>
            <a:off x="771525" y="4603750"/>
            <a:ext cx="5783263" cy="4171950"/>
          </a:xfrm>
        </p:spPr>
        <p:txBody>
          <a:bodyPr/>
          <a:lstStyle/>
          <a:p>
            <a:r>
              <a:rPr lang="en-CA" sz="900" b="1"/>
              <a:t>Scope limitations:</a:t>
            </a:r>
            <a:r>
              <a:rPr lang="en-CA" sz="900"/>
              <a:t>  other scope limitations remain in tact (i.e. for proportionately consolidated and VIE’s that cannot access)</a:t>
            </a:r>
          </a:p>
          <a:p>
            <a:r>
              <a:rPr lang="en-CA" sz="900" b="1"/>
              <a:t>Companion Policy Additional Guidance</a:t>
            </a:r>
          </a:p>
          <a:p>
            <a:pPr>
              <a:buFontTx/>
              <a:buChar char="-"/>
            </a:pPr>
            <a:r>
              <a:rPr lang="en-CA" sz="900"/>
              <a:t>DC&amp;P – cannot conclude effective if significant weakness exists - </a:t>
            </a:r>
            <a:r>
              <a:rPr lang="en-US" altLang="zh-CN" sz="900"/>
              <a:t>indicates if a material weakness in ICFR exists, this often will represent a significant weakness in DC&amp;P – recommends disclosure of DC&amp;P weaknesses within CP</a:t>
            </a:r>
            <a:endParaRPr lang="en-CA"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717D1-45C5-44DA-9B47-2E86C38357CA}" type="slidenum">
              <a:rPr lang="en-US" altLang="zh-CN"/>
              <a:pPr/>
              <a:t>17</a:t>
            </a:fld>
            <a:endParaRPr lang="en-US" altLang="zh-CN"/>
          </a:p>
        </p:txBody>
      </p:sp>
      <p:sp>
        <p:nvSpPr>
          <p:cNvPr id="95234" name="Rectangle 2"/>
          <p:cNvSpPr>
            <a:spLocks noGrp="1" noRot="1" noChangeAspect="1" noChangeArrowheads="1" noTextEdit="1"/>
          </p:cNvSpPr>
          <p:nvPr>
            <p:ph type="sldImg"/>
          </p:nvPr>
        </p:nvSpPr>
        <p:spPr>
          <a:xfrm>
            <a:off x="1258888" y="720725"/>
            <a:ext cx="4800600" cy="3600450"/>
          </a:xfrm>
          <a:ln/>
        </p:spPr>
      </p:sp>
      <p:sp>
        <p:nvSpPr>
          <p:cNvPr id="9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06A18-D96E-41F4-BF7E-738FC87F752F}" type="slidenum">
              <a:rPr lang="en-US" altLang="zh-CN"/>
              <a:pPr/>
              <a:t>18</a:t>
            </a:fld>
            <a:endParaRPr lang="en-US" altLang="zh-CN"/>
          </a:p>
        </p:txBody>
      </p:sp>
      <p:sp>
        <p:nvSpPr>
          <p:cNvPr id="97282" name="Rectangle 2"/>
          <p:cNvSpPr>
            <a:spLocks noGrp="1" noRot="1" noChangeAspect="1" noChangeArrowheads="1" noTextEdit="1"/>
          </p:cNvSpPr>
          <p:nvPr>
            <p:ph type="sldImg"/>
          </p:nvPr>
        </p:nvSpPr>
        <p:spPr>
          <a:xfrm>
            <a:off x="1258888" y="720725"/>
            <a:ext cx="4800600" cy="3600450"/>
          </a:xfrm>
          <a:ln/>
        </p:spPr>
      </p:sp>
      <p:sp>
        <p:nvSpPr>
          <p:cNvPr id="97283" name="Rectangle 3"/>
          <p:cNvSpPr>
            <a:spLocks noGrp="1" noChangeArrowheads="1"/>
          </p:cNvSpPr>
          <p:nvPr>
            <p:ph type="body" idx="1"/>
          </p:nvPr>
        </p:nvSpPr>
        <p:spPr>
          <a:xfrm>
            <a:off x="228600" y="4724400"/>
            <a:ext cx="6848475" cy="4754563"/>
          </a:xfrm>
        </p:spPr>
        <p:txBody>
          <a:bodyPr/>
          <a:lstStyle/>
          <a:p>
            <a:pPr marL="571500" lvl="1" indent="-114300"/>
            <a:endParaRPr lang="en-CA"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C12B0-8787-4EAE-8D0C-D312AC22AC27}" type="slidenum">
              <a:rPr lang="en-US" altLang="zh-CN"/>
              <a:pPr/>
              <a:t>19</a:t>
            </a:fld>
            <a:endParaRPr lang="en-US" altLang="zh-CN"/>
          </a:p>
        </p:txBody>
      </p:sp>
      <p:sp>
        <p:nvSpPr>
          <p:cNvPr id="99330" name="Rectangle 2"/>
          <p:cNvSpPr>
            <a:spLocks noGrp="1" noRot="1" noChangeAspect="1" noChangeArrowheads="1" noTextEdit="1"/>
          </p:cNvSpPr>
          <p:nvPr>
            <p:ph type="sldImg"/>
          </p:nvPr>
        </p:nvSpPr>
        <p:spPr>
          <a:xfrm>
            <a:off x="1258888" y="720725"/>
            <a:ext cx="4800600" cy="3600450"/>
          </a:xfrm>
          <a:ln/>
        </p:spPr>
      </p:sp>
      <p:sp>
        <p:nvSpPr>
          <p:cNvPr id="99331" name="Rectangle 3"/>
          <p:cNvSpPr>
            <a:spLocks noGrp="1" noChangeArrowheads="1"/>
          </p:cNvSpPr>
          <p:nvPr>
            <p:ph type="body" idx="1"/>
          </p:nvPr>
        </p:nvSpPr>
        <p:spPr>
          <a:xfrm>
            <a:off x="217488" y="4570413"/>
            <a:ext cx="6848475" cy="4754562"/>
          </a:xfrm>
        </p:spPr>
        <p:txBody>
          <a:bodyPr/>
          <a:lstStyle/>
          <a:p>
            <a:pPr marL="571500" lvl="1" indent="-114300"/>
            <a:r>
              <a:rPr lang="en-US" altLang="zh-CN"/>
              <a:t>reporting</a:t>
            </a:r>
            <a:r>
              <a:rPr lang="en-US" altLang="zh-CN" b="1" i="1"/>
              <a:t>2009 annual and interim MD&amp;A disclosure </a:t>
            </a:r>
            <a:r>
              <a:rPr lang="en-US" altLang="zh-CN" i="1"/>
              <a:t>(two years to changeover)</a:t>
            </a:r>
          </a:p>
          <a:p>
            <a:pPr marL="571500" lvl="1" indent="-114300"/>
            <a:r>
              <a:rPr lang="en-US" altLang="zh-CN" i="1"/>
              <a:t>Interim MD&amp;A </a:t>
            </a:r>
            <a:r>
              <a:rPr lang="en-US" altLang="zh-CN"/>
              <a:t>–provide update of progress on IFRS changeover plan and any changes in its plan</a:t>
            </a:r>
            <a:r>
              <a:rPr lang="en-US" altLang="zh-CN" i="1"/>
              <a:t>Annual MD&amp;A </a:t>
            </a:r>
            <a:r>
              <a:rPr lang="en-US" altLang="zh-CN"/>
              <a:t>–discuss preparations for changeover to IFRS, building on aspects discussed in 2008 and interim 2009 MD&amp;A –to allow investors to understand the key elements of the financial statements that will be affected, provide a narrative description of the major identified differences between issuer’s current accounting policies and those the issuer is required / expects to apply in preparing IFRS financial statements, including any assumptions about future changes to IFRS</a:t>
            </a:r>
            <a:r>
              <a:rPr lang="en-US" altLang="zh-CN" b="1" i="1"/>
              <a:t>2010 annual and interim MD&amp;A disclosure </a:t>
            </a:r>
            <a:r>
              <a:rPr lang="en-US" altLang="zh-CN" i="1"/>
              <a:t>(one year to changeover)</a:t>
            </a:r>
          </a:p>
          <a:p>
            <a:pPr marL="571500" lvl="1" indent="-114300"/>
            <a:r>
              <a:rPr lang="en-US" altLang="zh-CN" i="1"/>
              <a:t>Interim and Annual MD&amp;A</a:t>
            </a:r>
            <a:r>
              <a:rPr lang="en-US" altLang="zh-CN"/>
              <a:t>–provide updated discussion of preparations for </a:t>
            </a:r>
            <a:br>
              <a:rPr lang="en-US" altLang="zh-CN"/>
            </a:br>
            <a:r>
              <a:rPr lang="en-US" altLang="zh-CN"/>
              <a:t>changeover to IFRS, building on aspects discussed in 2008, 2009, and interim 2010 MD&amp;A to date. –discuss in more detail the key decisions and changes made, or to be made, relating to the changeover to IFRS, including decisions about accounting policy choices under IFRS 1 and other relevant individual IFRS standards –when preparing its interim and annual MD&amp;A, if an issuer has available quantified information on the impact of IFRS on the key line items in the issuer’s financial statements, this information should be included in MD&amp;AThe Staff Notice also outlines the specific requirements for disclosure by investment funds. </a:t>
            </a:r>
            <a:endParaRPr lang="en-US" altLang="zh-CN" b="1"/>
          </a:p>
          <a:p>
            <a:pPr marL="571500" lvl="1" indent="-114300"/>
            <a:r>
              <a:rPr lang="en-US" altLang="zh-CN" b="1"/>
              <a:t>Conclusion and next steps</a:t>
            </a:r>
            <a:r>
              <a:rPr lang="en-US" altLang="zh-CN"/>
              <a:t/>
            </a:r>
            <a:br>
              <a:rPr lang="en-US" altLang="zh-CN"/>
            </a:br>
            <a:r>
              <a:rPr lang="en-US" altLang="zh-CN"/>
              <a:t>The changeover to IFRS is a major undertaking with implications for issuers as well as their investors and other market participants. Senior management, audit committees, and full boards need to focus not only on the CSA’s guidance and the expected disclosures, but also on the end goal of having their enterprise make its changeover successful and productive.</a:t>
            </a:r>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948BA-5203-47D4-81A2-0BB6781F6B0F}" type="slidenum">
              <a:rPr lang="en-US" altLang="zh-CN"/>
              <a:pPr/>
              <a:t>21</a:t>
            </a:fld>
            <a:endParaRPr lang="en-US" altLang="zh-CN"/>
          </a:p>
        </p:txBody>
      </p:sp>
      <p:sp>
        <p:nvSpPr>
          <p:cNvPr id="102402" name="Rectangle 2"/>
          <p:cNvSpPr>
            <a:spLocks noGrp="1" noRot="1" noChangeAspect="1" noChangeArrowheads="1" noTextEdit="1"/>
          </p:cNvSpPr>
          <p:nvPr>
            <p:ph type="sldImg"/>
          </p:nvPr>
        </p:nvSpPr>
        <p:spPr>
          <a:xfrm>
            <a:off x="1258888" y="720725"/>
            <a:ext cx="4800600" cy="3600450"/>
          </a:xfrm>
          <a:ln/>
        </p:spPr>
      </p:sp>
      <p:sp>
        <p:nvSpPr>
          <p:cNvPr id="102403" name="Rectangle 3"/>
          <p:cNvSpPr>
            <a:spLocks noGrp="1" noChangeArrowheads="1"/>
          </p:cNvSpPr>
          <p:nvPr>
            <p:ph type="body" idx="1"/>
          </p:nvPr>
        </p:nvSpPr>
        <p:spPr>
          <a:xfrm>
            <a:off x="217488" y="4570413"/>
            <a:ext cx="6848475" cy="4754562"/>
          </a:xfrm>
        </p:spPr>
        <p:txBody>
          <a:bodyPr/>
          <a:lstStyle/>
          <a:p>
            <a:pPr marL="571500" lvl="1" indent="-114300"/>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AB0EE-9C4D-4394-954F-BA6A1E32C6C5}" type="slidenum">
              <a:rPr lang="en-US" altLang="zh-CN"/>
              <a:pPr/>
              <a:t>22</a:t>
            </a:fld>
            <a:endParaRPr lang="en-US" altLang="zh-CN"/>
          </a:p>
        </p:txBody>
      </p:sp>
      <p:sp>
        <p:nvSpPr>
          <p:cNvPr id="104450" name="Rectangle 2"/>
          <p:cNvSpPr>
            <a:spLocks noGrp="1" noRot="1" noChangeAspect="1" noChangeArrowheads="1" noTextEdit="1"/>
          </p:cNvSpPr>
          <p:nvPr>
            <p:ph type="sldImg"/>
          </p:nvPr>
        </p:nvSpPr>
        <p:spPr>
          <a:xfrm>
            <a:off x="1258888" y="720725"/>
            <a:ext cx="4800600" cy="3600450"/>
          </a:xfrm>
          <a:ln/>
        </p:spPr>
      </p:sp>
      <p:sp>
        <p:nvSpPr>
          <p:cNvPr id="104451" name="Rectangle 3"/>
          <p:cNvSpPr>
            <a:spLocks noGrp="1" noChangeArrowheads="1"/>
          </p:cNvSpPr>
          <p:nvPr>
            <p:ph type="body" idx="1"/>
          </p:nvPr>
        </p:nvSpPr>
        <p:spPr>
          <a:xfrm>
            <a:off x="217488" y="4570413"/>
            <a:ext cx="6848475" cy="4754562"/>
          </a:xfrm>
        </p:spPr>
        <p:txBody>
          <a:bodyPr/>
          <a:lstStyle/>
          <a:p>
            <a:pPr marL="571500" lvl="1" indent="-114300"/>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65B60-6E93-406C-B905-D2C86960A8D7}" type="slidenum">
              <a:rPr lang="en-US" altLang="zh-CN"/>
              <a:pPr/>
              <a:t>24</a:t>
            </a:fld>
            <a:endParaRPr lang="en-US" altLang="zh-CN"/>
          </a:p>
        </p:txBody>
      </p:sp>
      <p:sp>
        <p:nvSpPr>
          <p:cNvPr id="15362" name="Rectangle 2"/>
          <p:cNvSpPr>
            <a:spLocks noGrp="1" noRot="1" noChangeAspect="1" noChangeArrowheads="1" noTextEdit="1"/>
          </p:cNvSpPr>
          <p:nvPr>
            <p:ph type="sldImg"/>
          </p:nvPr>
        </p:nvSpPr>
        <p:spPr>
          <a:xfrm>
            <a:off x="1255713" y="720725"/>
            <a:ext cx="4800600" cy="3600450"/>
          </a:xfrm>
          <a:ln/>
        </p:spPr>
      </p:sp>
      <p:sp>
        <p:nvSpPr>
          <p:cNvPr id="15363" name="Rectangle 3"/>
          <p:cNvSpPr>
            <a:spLocks noGrp="1" noChangeArrowheads="1"/>
          </p:cNvSpPr>
          <p:nvPr>
            <p:ph type="body" idx="1"/>
          </p:nvPr>
        </p:nvSpPr>
        <p:spPr>
          <a:xfrm>
            <a:off x="731838" y="4559300"/>
            <a:ext cx="5851525" cy="4321175"/>
          </a:xfrm>
        </p:spPr>
        <p:txBody>
          <a:bodyPr/>
          <a:lstStyle/>
          <a:p>
            <a:r>
              <a:rPr lang="en-US" altLang="zh-CN" sz="1000"/>
              <a:t>The </a:t>
            </a:r>
            <a:r>
              <a:rPr lang="en-US" altLang="zh-CN" sz="1000" b="1"/>
              <a:t>last time the AcSB’s strategic plan was reviewed</a:t>
            </a:r>
            <a:r>
              <a:rPr lang="en-US" altLang="zh-CN" sz="1000"/>
              <a:t> was from 1996 to 1998 when decision was made to converge over time with US GAAP. There have been a lot of changes in the world since then - </a:t>
            </a:r>
            <a:r>
              <a:rPr lang="en-US" altLang="zh-CN" sz="1000" u="sng"/>
              <a:t>most markedly the global nature of our world</a:t>
            </a:r>
            <a:r>
              <a:rPr lang="en-US" altLang="zh-CN" sz="1000"/>
              <a:t>. Also high profile US</a:t>
            </a:r>
            <a:r>
              <a:rPr lang="en-US" altLang="zh-CN" sz="1000" b="1"/>
              <a:t> </a:t>
            </a:r>
            <a:r>
              <a:rPr lang="en-US" altLang="zh-CN" sz="1000"/>
              <a:t>situations also brought into question whether the so-called, rules-based direction being taken in US standard-setting was the right answer. </a:t>
            </a:r>
          </a:p>
          <a:p>
            <a:r>
              <a:rPr lang="en-US" altLang="zh-CN" sz="1000"/>
              <a:t>Since the last review of the AcSB’s strategic plan, the </a:t>
            </a:r>
            <a:r>
              <a:rPr lang="en-US" altLang="zh-CN" sz="1000" b="1"/>
              <a:t>IASB has also gained support internationally</a:t>
            </a:r>
            <a:r>
              <a:rPr lang="en-US" altLang="zh-CN" sz="1000"/>
              <a:t> and is now a permanent, full-time independent accounting standard setter.  The IASB has upgraded their standards and has a reputation for creating globally-accepted high quality standards.  IFRSs are now the basis of accounting in over 100 countries worldwide including 5 of the G8 countries.</a:t>
            </a:r>
          </a:p>
          <a:p>
            <a:r>
              <a:rPr lang="en-US" altLang="zh-CN" sz="1000"/>
              <a:t>Adoption of IFRS will provide easier access to global capital markets for Canadian companies and will facilitate international transactions such as business combinations and alliances.  For users of financial statements and investors, adoption of IFRS is intended to provide more comparable information with other global countries.  Adoption of IFRS will also ease concerns expressed by Canadian preparers of the cost and effort in using US GAAP.  Because of these factors, the AcSB has approved a strategy that will replace existing Canadian standards for publicly accountable enterprises with IFRS. </a:t>
            </a:r>
          </a:p>
          <a:p>
            <a:r>
              <a:rPr lang="en-US" altLang="zh-CN" sz="1000"/>
              <a:t>Yes, the FASB is a major standard setter and for Canadian companies the U.S. is our biggest trading partner so many wonder what will happen to that relationship when Canadian GAAP converges with IFRSs. The good news is that the </a:t>
            </a:r>
            <a:r>
              <a:rPr lang="en-US" altLang="zh-CN" sz="1000" b="1"/>
              <a:t>FASB and the IASB are working together</a:t>
            </a:r>
            <a:r>
              <a:rPr lang="en-US" altLang="zh-CN" sz="1000"/>
              <a:t> to develop a single set of high quality, </a:t>
            </a:r>
            <a:r>
              <a:rPr lang="en-US" altLang="zh-CN" sz="1000" u="sng"/>
              <a:t>common</a:t>
            </a:r>
            <a:r>
              <a:rPr lang="en-US" altLang="zh-CN" sz="1000"/>
              <a:t> accounting standards. Reflecting the support for their commitment to this objective they signed a Memorandum of Understanding in February 2006 in which they agreed to work together to eliminate differences between IFRSs and US GAAP.  Also, the SEC is contemplating letting US companies elect to use IFRS instead of US GAAP.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7363-296F-4AE8-BA0E-5F3BE864A9D2}" type="slidenum">
              <a:rPr lang="en-US" altLang="zh-CN"/>
              <a:pPr/>
              <a:t>26</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ltLang="zh-CN"/>
              <a:t>Talk about elimination of majority of the EIC’s – will likely keep EIC 146 – FTS, and EIC 111 – re: substantive enactment under Canadian law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E398A-2500-4BB8-AF6D-B68EBA97ED82}" type="slidenum">
              <a:rPr lang="en-US" altLang="zh-CN"/>
              <a:pPr/>
              <a:t>27</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marL="190500" indent="-190500">
              <a:lnSpc>
                <a:spcPct val="80000"/>
              </a:lnSpc>
            </a:pPr>
            <a:r>
              <a:rPr lang="en-US" altLang="zh-CN" sz="800" b="1"/>
              <a:t>Tell</a:t>
            </a:r>
            <a:r>
              <a:rPr lang="en-US" altLang="zh-CN" sz="800"/>
              <a:t> the participants that the standard deals with both current and deferred taxes.  However, the standard focuses mostly on deferred taxes.</a:t>
            </a:r>
          </a:p>
          <a:p>
            <a:pPr marL="190500" indent="-190500">
              <a:lnSpc>
                <a:spcPct val="80000"/>
              </a:lnSpc>
            </a:pPr>
            <a:endParaRPr lang="en-US" altLang="zh-CN" sz="800"/>
          </a:p>
          <a:p>
            <a:pPr marL="190500" indent="-190500">
              <a:lnSpc>
                <a:spcPct val="80000"/>
              </a:lnSpc>
            </a:pPr>
            <a:r>
              <a:rPr lang="en-US" altLang="zh-CN" sz="800" b="1"/>
              <a:t>Remind</a:t>
            </a:r>
            <a:r>
              <a:rPr lang="en-US" altLang="zh-CN" sz="800"/>
              <a:t> that income taxes include all domestic and foreign taxes which are based on taxable profits.  Income taxes also include taxes, such as withholding taxes, which are payable by a subsidiary, associate or joint venture on distributions to the reporting entity.</a:t>
            </a:r>
          </a:p>
          <a:p>
            <a:pPr marL="190500" indent="-190500">
              <a:lnSpc>
                <a:spcPct val="80000"/>
              </a:lnSpc>
            </a:pPr>
            <a:endParaRPr lang="en-US" altLang="zh-CN" sz="800"/>
          </a:p>
          <a:p>
            <a:pPr marL="190500" indent="-190500">
              <a:lnSpc>
                <a:spcPct val="80000"/>
              </a:lnSpc>
            </a:pPr>
            <a:r>
              <a:rPr lang="en-US" altLang="zh-CN" sz="800"/>
              <a:t>Taxes that are not based on taxable profits do not fall within the scope of the standard;  examples include payroll taxes and value added taxes.</a:t>
            </a:r>
          </a:p>
          <a:p>
            <a:pPr marL="190500" indent="-190500">
              <a:lnSpc>
                <a:spcPct val="80000"/>
              </a:lnSpc>
            </a:pPr>
            <a:endParaRPr lang="en-US" altLang="zh-CN" sz="800"/>
          </a:p>
          <a:p>
            <a:pPr marL="190500" indent="-190500">
              <a:lnSpc>
                <a:spcPct val="80000"/>
              </a:lnSpc>
            </a:pPr>
            <a:r>
              <a:rPr lang="en-US" altLang="zh-CN" sz="800" b="1"/>
              <a:t>Highlight</a:t>
            </a:r>
            <a:r>
              <a:rPr lang="en-US" altLang="zh-CN" sz="800"/>
              <a:t> that in some cases, it is not clear whether a tax is based on taxable profit (which is defined in the standard as “the profit or loss for a period, determined in accordance with the rules established by the taxation authorities, upon which income taxes are payable (recoverable)”).</a:t>
            </a:r>
          </a:p>
          <a:p>
            <a:pPr marL="190500" indent="-190500">
              <a:lnSpc>
                <a:spcPct val="80000"/>
              </a:lnSpc>
            </a:pPr>
            <a:endParaRPr lang="en-US" altLang="zh-CN" sz="800"/>
          </a:p>
          <a:p>
            <a:pPr marL="190500" indent="-190500">
              <a:lnSpc>
                <a:spcPct val="80000"/>
              </a:lnSpc>
            </a:pPr>
            <a:r>
              <a:rPr lang="en-US" altLang="zh-CN" sz="800"/>
              <a:t>Also excluded from the scope of IAS 12 are government grants and investment tax credits; however, IAS applies to all temporary differences arising from ITCs.</a:t>
            </a:r>
          </a:p>
          <a:p>
            <a:pPr marL="190500" indent="-190500">
              <a:lnSpc>
                <a:spcPct val="80000"/>
              </a:lnSpc>
            </a:pPr>
            <a:endParaRPr lang="en-US" altLang="zh-CN" sz="800"/>
          </a:p>
          <a:p>
            <a:pPr marL="190500" indent="-190500">
              <a:lnSpc>
                <a:spcPct val="80000"/>
              </a:lnSpc>
            </a:pPr>
            <a:r>
              <a:rPr lang="en-US" altLang="zh-CN" sz="800"/>
              <a:t>Similar to the scope of HB 3465.</a:t>
            </a:r>
          </a:p>
          <a:p>
            <a:pPr marL="190500" indent="-190500">
              <a:lnSpc>
                <a:spcPct val="80000"/>
              </a:lnSpc>
            </a:pPr>
            <a:endParaRPr lang="en-US" altLang="zh-CN" sz="800"/>
          </a:p>
          <a:p>
            <a:pPr marL="190500" indent="-190500">
              <a:lnSpc>
                <a:spcPct val="80000"/>
              </a:lnSpc>
            </a:pPr>
            <a:r>
              <a:rPr lang="en-US" altLang="zh-CN" sz="800"/>
              <a:t>Sales or value added type taxes are addressed in IAS 18</a:t>
            </a:r>
            <a:r>
              <a:rPr lang="en-US" altLang="zh-CN" sz="800" i="1"/>
              <a:t> Revenue </a:t>
            </a:r>
            <a:r>
              <a:rPr lang="en-US" altLang="zh-CN" sz="800"/>
              <a:t>which states “Amounts collected on behalf of third parties such as sales taxes, goods and services taxes and value added taxes are not economic benefits which flow to the entity and do not result in increases in equity.  Therefore they are excluded from revenue.”</a:t>
            </a:r>
          </a:p>
          <a:p>
            <a:pPr marL="190500" indent="-190500">
              <a:lnSpc>
                <a:spcPct val="80000"/>
              </a:lnSpc>
            </a:pPr>
            <a:r>
              <a:rPr lang="en-US" altLang="zh-CN" sz="800"/>
              <a:t>This distinction is important to remember with respect to tax exposures – there is a different model for those taxes covered by IAS 12 (Income tax) and those taxes which are not (follow IAS 37 approach for provisions).</a:t>
            </a:r>
          </a:p>
          <a:p>
            <a:pPr marL="190500" indent="-190500">
              <a:lnSpc>
                <a:spcPct val="80000"/>
              </a:lnSpc>
            </a:pPr>
            <a:endParaRPr lang="en-US" altLang="zh-CN" sz="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3EB52-D50B-459A-B9BA-E13B87AA511A}" type="slidenum">
              <a:rPr lang="en-US" altLang="zh-CN"/>
              <a:pPr/>
              <a:t>28</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ltLang="zh-CN"/>
              <a:t>FASB and IASB signed the Norwalk agreement in October 2002, in which they agreed to work together to eliminate differences between US GAAP and IFRS.  A Memorandum of Understanding was then signed on February 26, 2006 to reaffirm this.</a:t>
            </a:r>
          </a:p>
          <a:p>
            <a:endParaRPr lang="en-US" altLang="zh-CN"/>
          </a:p>
          <a:p>
            <a:r>
              <a:rPr lang="en-US" altLang="zh-CN"/>
              <a:t>The AcSB is actively supporitng their efforts and will continue to adopt all converged standards as they are agreed to by the FASB and IASB.</a:t>
            </a:r>
          </a:p>
          <a:p>
            <a:endParaRPr lang="en-US" altLang="zh-CN"/>
          </a:p>
          <a:p>
            <a:r>
              <a:rPr lang="en-US" altLang="zh-CN"/>
              <a:t>This will reduce the number of IFRSs that will differ from Canadian GAAP at the final changeover and means that standards will continue to change between now and the adoption date.</a:t>
            </a:r>
          </a:p>
          <a:p>
            <a:endParaRPr lang="en-US" altLang="zh-CN"/>
          </a:p>
          <a:p>
            <a:r>
              <a:rPr lang="en-US" altLang="zh-CN"/>
              <a:t>The following is a summary of how far they have got with respect to the tax convergance as of January 2008.</a:t>
            </a:r>
          </a:p>
          <a:p>
            <a:endParaRPr lang="en-US" altLang="zh-CN"/>
          </a:p>
          <a:p>
            <a:r>
              <a:rPr lang="en-US" altLang="zh-CN"/>
              <a:t>Converge prior to change over date.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0828AF-4305-47D2-9A95-BECD5E18DA10}" type="slidenum">
              <a:rPr lang="en-US" altLang="zh-CN"/>
              <a:pPr/>
              <a:t>29</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a:lnSpc>
                <a:spcPct val="80000"/>
              </a:lnSpc>
            </a:pPr>
            <a:r>
              <a:rPr lang="en-US" altLang="zh-CN" sz="900"/>
              <a:t>Deferred Tax Assets</a:t>
            </a:r>
          </a:p>
          <a:p>
            <a:pPr>
              <a:lnSpc>
                <a:spcPct val="80000"/>
              </a:lnSpc>
            </a:pPr>
            <a:endParaRPr lang="en-US" altLang="zh-CN" sz="900"/>
          </a:p>
          <a:p>
            <a:pPr>
              <a:lnSpc>
                <a:spcPct val="80000"/>
              </a:lnSpc>
            </a:pPr>
            <a:endParaRPr lang="en-US" altLang="zh-CN" sz="900"/>
          </a:p>
          <a:p>
            <a:pPr>
              <a:lnSpc>
                <a:spcPct val="80000"/>
              </a:lnSpc>
            </a:pPr>
            <a:r>
              <a:rPr lang="en-US" altLang="zh-CN" sz="900"/>
              <a:t>Exception – GW – Initial Recognition – IAS 12 prohibited recognition of a DTL or DTA that arises on the initail recognition of an asset or liability in a transaction that is not a business combination.  Convergence Committee eliminated the difference.</a:t>
            </a:r>
          </a:p>
          <a:p>
            <a:pPr>
              <a:lnSpc>
                <a:spcPct val="80000"/>
              </a:lnSpc>
            </a:pPr>
            <a:endParaRPr lang="en-US" altLang="zh-CN" sz="900"/>
          </a:p>
          <a:p>
            <a:pPr>
              <a:lnSpc>
                <a:spcPct val="80000"/>
              </a:lnSpc>
            </a:pPr>
            <a:r>
              <a:rPr lang="en-US" altLang="zh-CN" sz="900"/>
              <a:t>Goodwill – both IAS 12 and FAS109 provide an exception to the TD approahc whereby an entity is prohibited from recognising a DTL related to GW for which amortizatino is not tax deductible.</a:t>
            </a:r>
          </a:p>
          <a:p>
            <a:pPr>
              <a:lnSpc>
                <a:spcPct val="80000"/>
              </a:lnSpc>
            </a:pPr>
            <a:endParaRPr lang="en-US" altLang="zh-CN" sz="900"/>
          </a:p>
          <a:p>
            <a:pPr>
              <a:lnSpc>
                <a:spcPct val="80000"/>
              </a:lnSpc>
            </a:pPr>
            <a:r>
              <a:rPr lang="en-US" altLang="zh-CN" sz="900"/>
              <a:t>Investment in Sub – IAS 12 provides an exception form the recognition of a DTL for TD on subs/branches etc. if the parent can control the timing of the reversal  and the TD will not reverse in the forseeable future.  FAS109 only prohibited such a DTL from beign recognized to the excent there is a TD on an investment in a foreign subsidiary  that is permanent in nature.</a:t>
            </a:r>
          </a:p>
          <a:p>
            <a:pPr>
              <a:lnSpc>
                <a:spcPct val="80000"/>
              </a:lnSpc>
            </a:pPr>
            <a:endParaRPr lang="en-US" altLang="zh-CN" sz="900"/>
          </a:p>
          <a:p>
            <a:pPr>
              <a:lnSpc>
                <a:spcPct val="80000"/>
              </a:lnSpc>
            </a:pPr>
            <a:r>
              <a:rPr lang="en-US" altLang="zh-CN" sz="900"/>
              <a:t>IASB decided that all TD should be recognized</a:t>
            </a:r>
          </a:p>
          <a:p>
            <a:pPr>
              <a:lnSpc>
                <a:spcPct val="80000"/>
              </a:lnSpc>
            </a:pPr>
            <a:endParaRPr lang="en-US" altLang="zh-CN" sz="900"/>
          </a:p>
          <a:p>
            <a:pPr>
              <a:lnSpc>
                <a:spcPct val="80000"/>
              </a:lnSpc>
            </a:pPr>
            <a:r>
              <a:rPr lang="en-US" altLang="zh-CN" sz="900"/>
              <a:t>The implication is that an entity should take into account any taxes payable by a subsidiary on the distribution of earnings to the parent in determining the tax reate to be used to measure its consolidted DTL. The exceptions relating to outside basis differences will continue with respect to investments in foreign corporate joint ventures because of the practical difficulties in measureing the liabilitlies.</a:t>
            </a:r>
          </a:p>
          <a:p>
            <a:pPr>
              <a:lnSpc>
                <a:spcPct val="80000"/>
              </a:lnSpc>
            </a:pPr>
            <a:endParaRPr lang="en-US" altLang="zh-CN" sz="900"/>
          </a:p>
          <a:p>
            <a:pPr>
              <a:lnSpc>
                <a:spcPct val="80000"/>
              </a:lnSpc>
            </a:pPr>
            <a:r>
              <a:rPr lang="en-US" altLang="zh-CN" sz="900"/>
              <a:t>Us of substantive enactment is appropriate – means that this occurs when any future steps in the enactment process will not change the outcome.  For US tax jurisdications that means when the tax laws are enacted.</a:t>
            </a:r>
          </a:p>
          <a:p>
            <a:pPr>
              <a:lnSpc>
                <a:spcPct val="80000"/>
              </a:lnSpc>
            </a:pPr>
            <a:r>
              <a:rPr lang="en-US" altLang="zh-CN" sz="900"/>
              <a:t/>
            </a:r>
            <a:br>
              <a:rPr lang="en-US" altLang="zh-CN" sz="900"/>
            </a:br>
            <a:r>
              <a:rPr lang="en-US" altLang="zh-CN" sz="900"/>
              <a:t>US decided if a US taxing jurisdiction – enactment is key, for Foreign taxing jurisdictions – substantive enactment</a:t>
            </a:r>
          </a:p>
          <a:p>
            <a:pPr>
              <a:lnSpc>
                <a:spcPct val="80000"/>
              </a:lnSpc>
            </a:pPr>
            <a:endParaRPr lang="en-US" altLang="zh-CN" sz="900"/>
          </a:p>
          <a:p>
            <a:pPr>
              <a:lnSpc>
                <a:spcPct val="80000"/>
              </a:lnSpc>
            </a:pPr>
            <a:r>
              <a:rPr lang="en-US" altLang="zh-CN" sz="900"/>
              <a:t>Allocation method be systematic, rational and consistent with the broad principles established by the standard.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C1985-AA38-49C0-A887-469889315302}" type="slidenum">
              <a:rPr lang="en-US" altLang="zh-CN"/>
              <a:pPr/>
              <a:t>6</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marL="228600" indent="-228600">
              <a:lnSpc>
                <a:spcPct val="80000"/>
              </a:lnSpc>
            </a:pPr>
            <a:r>
              <a:rPr lang="en-CA" sz="800" b="1"/>
              <a:t>NOTE: THIS  SLIDE IS OMITTED FOR VENTURE ISSUERS.</a:t>
            </a:r>
            <a:endParaRPr lang="en-US" altLang="zh-CN" sz="800" b="1"/>
          </a:p>
          <a:p>
            <a:pPr marL="228600" indent="-228600">
              <a:lnSpc>
                <a:spcPct val="80000"/>
              </a:lnSpc>
            </a:pPr>
            <a:endParaRPr lang="en-US" altLang="zh-CN" sz="800"/>
          </a:p>
          <a:p>
            <a:pPr marL="228600" indent="-228600">
              <a:lnSpc>
                <a:spcPct val="80000"/>
              </a:lnSpc>
            </a:pPr>
            <a:r>
              <a:rPr lang="en-US" altLang="zh-CN" sz="800"/>
              <a:t>CEO and CFO</a:t>
            </a:r>
          </a:p>
          <a:p>
            <a:pPr marL="228600" indent="-228600">
              <a:lnSpc>
                <a:spcPct val="80000"/>
              </a:lnSpc>
              <a:buFontTx/>
              <a:buChar char="•"/>
            </a:pPr>
            <a:r>
              <a:rPr lang="en-US" altLang="zh-CN" sz="800"/>
              <a:t>See section 6.15 of CP</a:t>
            </a:r>
          </a:p>
          <a:p>
            <a:pPr marL="228600" indent="-228600">
              <a:lnSpc>
                <a:spcPct val="80000"/>
              </a:lnSpc>
              <a:buFontTx/>
              <a:buChar char="•"/>
            </a:pPr>
            <a:endParaRPr lang="en-US" altLang="zh-CN" sz="800"/>
          </a:p>
          <a:p>
            <a:pPr marL="228600" indent="-228600">
              <a:lnSpc>
                <a:spcPct val="80000"/>
              </a:lnSpc>
            </a:pPr>
            <a:r>
              <a:rPr lang="en-US" altLang="zh-CN" sz="800"/>
              <a:t>BOD </a:t>
            </a:r>
          </a:p>
          <a:p>
            <a:pPr marL="228600" indent="-228600">
              <a:lnSpc>
                <a:spcPct val="80000"/>
              </a:lnSpc>
              <a:buFontTx/>
              <a:buChar char="•"/>
            </a:pPr>
            <a:r>
              <a:rPr lang="en-US" altLang="zh-CN" sz="800"/>
              <a:t>See section 12 of CP</a:t>
            </a:r>
          </a:p>
          <a:p>
            <a:pPr marL="228600" indent="-228600">
              <a:lnSpc>
                <a:spcPct val="80000"/>
              </a:lnSpc>
              <a:buFontTx/>
              <a:buAutoNum type="arabicPeriod"/>
            </a:pPr>
            <a:endParaRPr lang="en-US" altLang="zh-CN" sz="800"/>
          </a:p>
          <a:p>
            <a:pPr marL="228600" indent="-228600">
              <a:lnSpc>
                <a:spcPct val="80000"/>
              </a:lnSpc>
            </a:pPr>
            <a:r>
              <a:rPr lang="en-US" altLang="zh-CN" sz="800"/>
              <a:t>External Auditor</a:t>
            </a:r>
          </a:p>
          <a:p>
            <a:pPr marL="228600" indent="-228600">
              <a:lnSpc>
                <a:spcPct val="80000"/>
              </a:lnSpc>
              <a:buFontTx/>
              <a:buChar char="•"/>
            </a:pPr>
            <a:r>
              <a:rPr lang="en-US" altLang="zh-CN" sz="800"/>
              <a:t>See association section in Hb</a:t>
            </a:r>
          </a:p>
          <a:p>
            <a:pPr marL="228600" indent="-228600">
              <a:lnSpc>
                <a:spcPct val="80000"/>
              </a:lnSpc>
            </a:pPr>
            <a:endParaRPr lang="en-US" altLang="zh-CN" sz="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BAFC3-78B9-4059-BD99-A7BD94DD768F}" type="slidenum">
              <a:rPr lang="en-US" altLang="zh-CN"/>
              <a:pPr/>
              <a:t>31</a:t>
            </a:fld>
            <a:endParaRPr lang="en-US" altLang="zh-CN"/>
          </a:p>
        </p:txBody>
      </p:sp>
      <p:sp>
        <p:nvSpPr>
          <p:cNvPr id="32770" name="Rectangle 2"/>
          <p:cNvSpPr>
            <a:spLocks noGrp="1" noRot="1" noChangeAspect="1" noChangeArrowheads="1" noTextEdit="1"/>
          </p:cNvSpPr>
          <p:nvPr>
            <p:ph type="sldImg"/>
          </p:nvPr>
        </p:nvSpPr>
        <p:spPr>
          <a:xfrm>
            <a:off x="1255713" y="719138"/>
            <a:ext cx="4802187" cy="3602037"/>
          </a:xfrm>
          <a:ln/>
        </p:spPr>
      </p:sp>
      <p:sp>
        <p:nvSpPr>
          <p:cNvPr id="32771" name="Rectangle 3"/>
          <p:cNvSpPr>
            <a:spLocks noGrp="1" noChangeArrowheads="1"/>
          </p:cNvSpPr>
          <p:nvPr>
            <p:ph type="body" idx="1"/>
          </p:nvPr>
        </p:nvSpPr>
        <p:spPr>
          <a:xfrm>
            <a:off x="731838" y="4559300"/>
            <a:ext cx="5851525" cy="4322763"/>
          </a:xfrm>
        </p:spPr>
        <p:txBody>
          <a:bodyPr/>
          <a:lstStyle/>
          <a:p>
            <a:pPr marL="228600" lvl="1" indent="-114300"/>
            <a:r>
              <a:rPr lang="en-US" altLang="zh-CN"/>
              <a:t>So, where are we after the AcSB announced in May of this year that they are on schedule to changeover in 2011;</a:t>
            </a:r>
          </a:p>
          <a:p>
            <a:pPr marL="228600" lvl="1" indent="-114300">
              <a:buFontTx/>
              <a:buChar char="-"/>
            </a:pPr>
            <a:r>
              <a:rPr lang="en-US" altLang="zh-CN"/>
              <a:t>They are not expected to keep AcG-16.</a:t>
            </a:r>
          </a:p>
          <a:p>
            <a:pPr marL="228600" lvl="1" indent="-114300">
              <a:buFontTx/>
              <a:buChar char="-"/>
            </a:pPr>
            <a:r>
              <a:rPr lang="en-US" altLang="zh-CN"/>
              <a:t>They are not expected to delay implementation nor to allow exceptions</a:t>
            </a:r>
          </a:p>
          <a:p>
            <a:pPr marL="228600" lvl="1" indent="-114300">
              <a:buFontTx/>
              <a:buChar char="-"/>
            </a:pPr>
            <a:r>
              <a:rPr lang="en-US" altLang="zh-CN"/>
              <a:t>They are also not expected to create Canadian exceptions to IFRS 1.</a:t>
            </a:r>
          </a:p>
          <a:p>
            <a:pPr marL="228600" lvl="1" indent="-114300">
              <a:buFontTx/>
              <a:buChar char="-"/>
            </a:pPr>
            <a:r>
              <a:rPr lang="en-US" altLang="zh-CN"/>
              <a:t>And are not expected to wait for a new O&amp;G standards.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1CFAF-8B57-4E0C-911F-9E52FC8B3FB0}" type="slidenum">
              <a:rPr lang="en-US" altLang="zh-CN"/>
              <a:pPr/>
              <a:t>32</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buFontTx/>
              <a:buChar char="•"/>
            </a:pPr>
            <a:r>
              <a:rPr lang="en-US" altLang="zh-CN" sz="1000"/>
              <a:t>When preparing tax filings, there is no requirement in the Income Tax Act of Canada (“ITA”) directing the use of one particular accounting framework or a particular mathodology for calculating profit for income tax purposes</a:t>
            </a:r>
          </a:p>
          <a:p>
            <a:pPr>
              <a:buFontTx/>
              <a:buChar char="•"/>
            </a:pPr>
            <a:r>
              <a:rPr lang="en-US" altLang="zh-CN" sz="1000"/>
              <a:t>Taxpayers therefore may be able to choose the method of calcualting taxable profit that they believe arrives at the “truer picture” of taxable profit.  This can include, but is not restricted to, GAAP.  The conversion to IFRS from Canadian GAAP therefore does not in itself alter the obligations of taxpayers – it mereley provides them wit an alternate basis of accounting for the purposes of calculating taxable profit.</a:t>
            </a:r>
          </a:p>
          <a:p>
            <a:pPr>
              <a:buFontTx/>
              <a:buChar char="•"/>
            </a:pPr>
            <a:r>
              <a:rPr lang="en-US" altLang="zh-CN" sz="1000"/>
              <a:t>As businesses convert to IFRS for financial reporting purposes, management will need to assess whether this new accounting framework is a reasonable foundation to use as the basis for the income tax calculation or whether some alternate approach will lead to a truer picture of taxable profit</a:t>
            </a:r>
          </a:p>
          <a:p>
            <a:pPr>
              <a:buFontTx/>
              <a:buChar char="•"/>
            </a:pPr>
            <a:r>
              <a:rPr lang="en-US" altLang="zh-CN" sz="1000"/>
              <a:t>Just as is the case currently under Canadian GAAP, if IFRS is adopted as the starting point for calculating taxable profit, management will need to assess what, if any, adjustments to accounting profit are required to arrive at taxable profit based on the provisions of the ITA, and well established business principles.</a:t>
            </a:r>
          </a:p>
          <a:p>
            <a:pPr>
              <a:buFontTx/>
              <a:buChar char="•"/>
            </a:pPr>
            <a:r>
              <a:rPr lang="en-US" altLang="zh-CN" sz="1000"/>
              <a:t>Boards and Audit Committees will need to carefully review management’s recommendation regarding the approach to be used for calculating taxable profit and satisfy themselves that management has put in place adequate procedures and systems of control over the calculation of taxable profit for tax reporting purposes.</a:t>
            </a:r>
          </a:p>
          <a:p>
            <a:pPr>
              <a:buFontTx/>
              <a:buChar char="•"/>
            </a:pPr>
            <a:r>
              <a:rPr lang="en-US" altLang="zh-CN" sz="1000"/>
              <a:t>The impact of IFRS on the balance sheet may also impact a company’s tax on capital, where applicable</a:t>
            </a:r>
          </a:p>
          <a:p>
            <a:pPr>
              <a:buFontTx/>
              <a:buChar char="•"/>
            </a:pPr>
            <a:r>
              <a:rPr lang="en-US" altLang="zh-CN" sz="1000"/>
              <a:t>To date, the CRA has not issued any formal statement or guidance on the effects of the transition to IFRS</a:t>
            </a:r>
          </a:p>
          <a:p>
            <a:pPr>
              <a:buFontTx/>
              <a:buChar char="•"/>
            </a:pPr>
            <a:endParaRPr lang="en-US" altLang="zh-CN"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E1DE0-0C2F-4357-9A79-E9C9E66D392A}" type="slidenum">
              <a:rPr lang="en-US" altLang="zh-CN"/>
              <a:pPr/>
              <a:t>33</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pPr>
              <a:lnSpc>
                <a:spcPct val="90000"/>
              </a:lnSpc>
            </a:pPr>
            <a:r>
              <a:rPr lang="en-US" altLang="zh-CN" sz="1000"/>
              <a:t>Impact on Tax Reporting</a:t>
            </a:r>
          </a:p>
          <a:p>
            <a:pPr>
              <a:lnSpc>
                <a:spcPct val="90000"/>
              </a:lnSpc>
            </a:pPr>
            <a:r>
              <a:rPr lang="en-US" altLang="zh-CN" sz="1000"/>
              <a:t>Tax return preparers need to understand the differences between Canadian GAAP reported balances and those under IFRS for their company — both on first-time adoption of IFRS and on an ongoing basis — in order to determine the proper treatment on the company’s tax returns and to compute the company’s tax provision. Many of these differences will create new or additional temporary differences that need to be recognized.</a:t>
            </a:r>
          </a:p>
          <a:p>
            <a:pPr>
              <a:lnSpc>
                <a:spcPct val="90000"/>
              </a:lnSpc>
            </a:pPr>
            <a:r>
              <a:rPr lang="en-US" altLang="zh-CN" sz="1000"/>
              <a:t>Companies will need to train not only preparers of financial statements in their new IFRS reporting framework but also other internal users of financial accounting information, including the tax department. Training is required to ensure financial, tax and other staff understand the detailed differences in the income tax standards and appreciate the other adjustments arising from IFRS adoption and their impact on the computation of temporary differences.  </a:t>
            </a:r>
          </a:p>
          <a:p>
            <a:pPr>
              <a:lnSpc>
                <a:spcPct val="90000"/>
              </a:lnSpc>
            </a:pPr>
            <a:r>
              <a:rPr lang="en-US" altLang="zh-CN" sz="1000"/>
              <a:t>For example, consider items that are currently treated the same for accounting and tax purposes.  Changing the accounting treatment as a result of implementing a new IFRS method may raise several questions:  </a:t>
            </a:r>
          </a:p>
          <a:p>
            <a:pPr>
              <a:lnSpc>
                <a:spcPct val="90000"/>
              </a:lnSpc>
            </a:pPr>
            <a:r>
              <a:rPr lang="en-US" altLang="zh-CN" sz="1000"/>
              <a:t>Is there a financial conformity rule that needs to be followed under the tax law?  </a:t>
            </a:r>
          </a:p>
          <a:p>
            <a:pPr>
              <a:lnSpc>
                <a:spcPct val="90000"/>
              </a:lnSpc>
            </a:pPr>
            <a:r>
              <a:rPr lang="en-US" altLang="zh-CN" sz="1000"/>
              <a:t>Can the historical tax method be continued or will the new accounting method omit information needed to produce the historical tax method?  </a:t>
            </a:r>
          </a:p>
          <a:p>
            <a:pPr>
              <a:lnSpc>
                <a:spcPct val="90000"/>
              </a:lnSpc>
            </a:pPr>
            <a:r>
              <a:rPr lang="en-US" altLang="zh-CN" sz="1000"/>
              <a:t>Does the company have the information available to compute and schedule the new temporary differences?  </a:t>
            </a:r>
          </a:p>
          <a:p>
            <a:pPr>
              <a:lnSpc>
                <a:spcPct val="90000"/>
              </a:lnSpc>
            </a:pPr>
            <a:r>
              <a:rPr lang="en-US" altLang="zh-CN" sz="1000"/>
              <a:t>Depending on the answers to these questions, companies may need to change some of their historical income tax valuation methodologies. For assets such as inventories, companies may even need to make a request for the change with the Canada Revenue Agency.</a:t>
            </a:r>
          </a:p>
          <a:p>
            <a:pPr>
              <a:lnSpc>
                <a:spcPct val="90000"/>
              </a:lnSpc>
            </a:pPr>
            <a:r>
              <a:rPr lang="en-US" altLang="zh-CN" sz="1000"/>
              <a:t>Below we highlight examples of some IFRS differences your company may encounter on adoption of IFRS and their effects on tax reporting. In addition to these differences, there are a host of other IFRS accounting standards where differences are expected to occur and where the impact on tax reporting needs to be considered, such as revenue recognition, debt versus equity classification, related parties, financial instruments, and joint ventures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44DDE-54E6-4294-8B9A-7C19B7AAF950}" type="slidenum">
              <a:rPr lang="en-US" altLang="zh-CN"/>
              <a:pPr/>
              <a:t>35</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a:lnSpc>
                <a:spcPct val="80000"/>
              </a:lnSpc>
            </a:pPr>
            <a:r>
              <a:rPr lang="en-US" altLang="zh-CN" sz="1000"/>
              <a:t>IFRIC considered whether to give guidance on which taxes are within the scope of IAS 12.  The IFRIC noted that IAS 12 applies to income taxes, which are deined as taxes that are based on taxable profit.  That implies</a:t>
            </a:r>
          </a:p>
          <a:p>
            <a:pPr>
              <a:lnSpc>
                <a:spcPct val="80000"/>
              </a:lnSpc>
            </a:pPr>
            <a:r>
              <a:rPr lang="en-US" altLang="zh-CN" sz="1000"/>
              <a:t>	i) not all taxes are within the scope of IAS 12</a:t>
            </a:r>
          </a:p>
          <a:p>
            <a:pPr>
              <a:lnSpc>
                <a:spcPct val="80000"/>
              </a:lnSpc>
            </a:pPr>
            <a:r>
              <a:rPr lang="en-US" altLang="zh-CN" sz="1000"/>
              <a:t>	ii) because taxable profit is not the same as accounting profit, taxes do not need to be based on a figure that is exactly accounting profit to be 	within the scope</a:t>
            </a:r>
          </a:p>
          <a:p>
            <a:pPr>
              <a:lnSpc>
                <a:spcPct val="80000"/>
              </a:lnSpc>
            </a:pPr>
            <a:endParaRPr lang="en-US" altLang="zh-CN" sz="1000"/>
          </a:p>
          <a:p>
            <a:pPr>
              <a:lnSpc>
                <a:spcPct val="80000"/>
              </a:lnSpc>
            </a:pPr>
            <a:r>
              <a:rPr lang="en-US" altLang="zh-CN" sz="1000"/>
              <a:t>The term ‘taxable’ profit implies a notion of a net rather than gross amount.  IFRIC also observed that any taxes that are not in the scope of IAS 2 are in the scope of IAS 37</a:t>
            </a:r>
          </a:p>
          <a:p>
            <a:pPr>
              <a:lnSpc>
                <a:spcPct val="80000"/>
              </a:lnSpc>
            </a:pPr>
            <a:endParaRPr lang="en-US" altLang="zh-CN" sz="1000"/>
          </a:p>
          <a:p>
            <a:pPr>
              <a:lnSpc>
                <a:spcPct val="80000"/>
              </a:lnSpc>
            </a:pPr>
            <a:r>
              <a:rPr lang="en-US" altLang="zh-CN" sz="1000"/>
              <a:t>IFRIC noted the variety of taxes that exist world-wide and the need for judgement in determining whether some taxes are income taxes.  The IFRIC therefore believed that guidance beyond those noted could not be developed in a reasonable period of time and decided not to take a project on this issue onto its agenda.</a:t>
            </a:r>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endParaRPr lang="en-US" altLang="zh-CN" sz="1000"/>
          </a:p>
          <a:p>
            <a:pPr>
              <a:lnSpc>
                <a:spcPct val="80000"/>
              </a:lnSpc>
            </a:pPr>
            <a:r>
              <a:rPr lang="en-US" altLang="zh-CN" sz="1000"/>
              <a:t>Some types of taxes that come to mind are:</a:t>
            </a:r>
          </a:p>
          <a:p>
            <a:pPr lvl="1">
              <a:lnSpc>
                <a:spcPct val="80000"/>
              </a:lnSpc>
            </a:pPr>
            <a:r>
              <a:rPr lang="en-US" altLang="zh-CN" sz="1000"/>
              <a:t>Oilsands Royalty</a:t>
            </a:r>
          </a:p>
          <a:p>
            <a:pPr lvl="1">
              <a:lnSpc>
                <a:spcPct val="80000"/>
              </a:lnSpc>
            </a:pPr>
            <a:r>
              <a:rPr lang="en-US" altLang="zh-CN" sz="1000"/>
              <a:t>Ontario Mining Tax</a:t>
            </a:r>
          </a:p>
          <a:p>
            <a:pPr lvl="1">
              <a:lnSpc>
                <a:spcPct val="80000"/>
              </a:lnSpc>
            </a:pPr>
            <a:r>
              <a:rPr lang="en-US" altLang="zh-CN" sz="1000"/>
              <a:t>Potash Production Tax</a:t>
            </a:r>
          </a:p>
          <a:p>
            <a:pPr lvl="1">
              <a:lnSpc>
                <a:spcPct val="80000"/>
              </a:lnSpc>
            </a:pPr>
            <a:r>
              <a:rPr lang="en-US" altLang="zh-CN" sz="1000"/>
              <a:t>Foreign Profit based royalties</a:t>
            </a:r>
          </a:p>
          <a:p>
            <a:pPr lvl="1">
              <a:lnSpc>
                <a:spcPct val="80000"/>
              </a:lnSpc>
            </a:pPr>
            <a:r>
              <a:rPr lang="en-US" altLang="zh-CN" sz="1000"/>
              <a:t>Licence agreements</a:t>
            </a:r>
          </a:p>
          <a:p>
            <a:pPr>
              <a:lnSpc>
                <a:spcPct val="80000"/>
              </a:lnSpc>
            </a:pPr>
            <a:endParaRPr lang="en-US" altLang="zh-CN" sz="1000"/>
          </a:p>
          <a:p>
            <a:pPr>
              <a:lnSpc>
                <a:spcPct val="80000"/>
              </a:lnSpc>
            </a:pPr>
            <a:r>
              <a:rPr lang="en-US" altLang="zh-CN" sz="1000"/>
              <a:t/>
            </a:r>
            <a:br>
              <a:rPr lang="en-US" altLang="zh-CN" sz="1000"/>
            </a:br>
            <a:r>
              <a:rPr lang="en-US" altLang="zh-CN" sz="1000"/>
              <a:t>Now as most of these payments are deductible for tax purposes – one must take that into account for the deferred tax balances, which in some cases may cause an iterative calculation.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F4717F-A549-4035-9271-BBC58768BF84}" type="slidenum">
              <a:rPr lang="en-US" altLang="zh-CN"/>
              <a:pPr/>
              <a:t>36</a:t>
            </a:fld>
            <a:endParaRPr lang="en-US" altLang="zh-CN"/>
          </a:p>
        </p:txBody>
      </p:sp>
      <p:sp>
        <p:nvSpPr>
          <p:cNvPr id="43010" name="Rectangle 2"/>
          <p:cNvSpPr>
            <a:spLocks noGrp="1" noRot="1" noChangeAspect="1" noChangeArrowheads="1" noTextEdit="1"/>
          </p:cNvSpPr>
          <p:nvPr>
            <p:ph type="sldImg"/>
          </p:nvPr>
        </p:nvSpPr>
        <p:spPr>
          <a:xfrm>
            <a:off x="1255713" y="719138"/>
            <a:ext cx="4805362" cy="3603625"/>
          </a:xfrm>
          <a:ln/>
        </p:spPr>
      </p:sp>
      <p:sp>
        <p:nvSpPr>
          <p:cNvPr id="43011" name="Rectangle 3"/>
          <p:cNvSpPr>
            <a:spLocks noGrp="1" noChangeArrowheads="1"/>
          </p:cNvSpPr>
          <p:nvPr>
            <p:ph type="body" idx="1"/>
          </p:nvPr>
        </p:nvSpPr>
        <p:spPr>
          <a:xfrm>
            <a:off x="974725" y="4560888"/>
            <a:ext cx="5365750" cy="4321175"/>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03684" y="719763"/>
            <a:ext cx="4707835" cy="3600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53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94CD9-BAE0-437B-ADD6-C9F436B78F7B}" type="slidenum">
              <a:rPr lang="en-US" altLang="zh-CN"/>
              <a:pPr/>
              <a:t>7</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pPr marL="228600" indent="-228600">
              <a:lnSpc>
                <a:spcPct val="80000"/>
              </a:lnSpc>
            </a:pPr>
            <a:r>
              <a:rPr lang="en-CA" sz="800" b="1"/>
              <a:t>NOTE: THIS  SLIDE IS OMITTED FOR VENTURE ISSUERS.</a:t>
            </a:r>
            <a:endParaRPr lang="en-US" altLang="zh-CN" sz="800" b="1"/>
          </a:p>
          <a:p>
            <a:pPr marL="228600" indent="-228600">
              <a:lnSpc>
                <a:spcPct val="80000"/>
              </a:lnSpc>
            </a:pPr>
            <a:endParaRPr lang="en-US" altLang="zh-CN" sz="800"/>
          </a:p>
          <a:p>
            <a:pPr marL="228600" indent="-228600">
              <a:lnSpc>
                <a:spcPct val="80000"/>
              </a:lnSpc>
            </a:pPr>
            <a:r>
              <a:rPr lang="en-US" altLang="zh-CN" sz="800"/>
              <a:t>CEO and CFO</a:t>
            </a:r>
          </a:p>
          <a:p>
            <a:pPr marL="228600" indent="-228600">
              <a:lnSpc>
                <a:spcPct val="80000"/>
              </a:lnSpc>
              <a:buFontTx/>
              <a:buChar char="•"/>
            </a:pPr>
            <a:r>
              <a:rPr lang="en-US" altLang="zh-CN" sz="800"/>
              <a:t>See section 6.15 of CP</a:t>
            </a:r>
          </a:p>
          <a:p>
            <a:pPr marL="228600" indent="-228600">
              <a:lnSpc>
                <a:spcPct val="80000"/>
              </a:lnSpc>
              <a:buFontTx/>
              <a:buChar char="•"/>
            </a:pPr>
            <a:endParaRPr lang="en-US" altLang="zh-CN" sz="800"/>
          </a:p>
          <a:p>
            <a:pPr marL="228600" indent="-228600">
              <a:lnSpc>
                <a:spcPct val="80000"/>
              </a:lnSpc>
            </a:pPr>
            <a:r>
              <a:rPr lang="en-US" altLang="zh-CN" sz="800"/>
              <a:t>BOD </a:t>
            </a:r>
          </a:p>
          <a:p>
            <a:pPr marL="228600" indent="-228600">
              <a:lnSpc>
                <a:spcPct val="80000"/>
              </a:lnSpc>
              <a:buFontTx/>
              <a:buChar char="•"/>
            </a:pPr>
            <a:r>
              <a:rPr lang="en-US" altLang="zh-CN" sz="800"/>
              <a:t>See section 12 of CP</a:t>
            </a:r>
          </a:p>
          <a:p>
            <a:pPr marL="228600" indent="-228600">
              <a:lnSpc>
                <a:spcPct val="80000"/>
              </a:lnSpc>
              <a:buFontTx/>
              <a:buAutoNum type="arabicPeriod"/>
            </a:pPr>
            <a:endParaRPr lang="en-US" altLang="zh-CN" sz="800"/>
          </a:p>
          <a:p>
            <a:pPr marL="228600" indent="-228600">
              <a:lnSpc>
                <a:spcPct val="80000"/>
              </a:lnSpc>
            </a:pPr>
            <a:r>
              <a:rPr lang="en-US" altLang="zh-CN" sz="800"/>
              <a:t>External Auditor</a:t>
            </a:r>
          </a:p>
          <a:p>
            <a:pPr marL="228600" indent="-228600">
              <a:lnSpc>
                <a:spcPct val="80000"/>
              </a:lnSpc>
              <a:buFontTx/>
              <a:buChar char="•"/>
            </a:pPr>
            <a:r>
              <a:rPr lang="en-US" altLang="zh-CN" sz="800"/>
              <a:t>See association section in Hb</a:t>
            </a:r>
          </a:p>
          <a:p>
            <a:pPr marL="228600" indent="-228600">
              <a:lnSpc>
                <a:spcPct val="80000"/>
              </a:lnSpc>
            </a:pPr>
            <a:endParaRPr lang="en-US" altLang="zh-CN"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251D34-6C80-4F00-BB97-681BFF357329}" type="slidenum">
              <a:rPr lang="en-US" altLang="zh-CN"/>
              <a:pPr/>
              <a:t>11</a:t>
            </a:fld>
            <a:endParaRPr lang="en-US" altLang="zh-CN"/>
          </a:p>
        </p:txBody>
      </p:sp>
      <p:sp>
        <p:nvSpPr>
          <p:cNvPr id="81922" name="Rectangle 2"/>
          <p:cNvSpPr>
            <a:spLocks noGrp="1" noRot="1" noChangeAspect="1" noChangeArrowheads="1" noTextEdit="1"/>
          </p:cNvSpPr>
          <p:nvPr>
            <p:ph type="sldImg"/>
          </p:nvPr>
        </p:nvSpPr>
        <p:spPr>
          <a:xfrm>
            <a:off x="1258888" y="720725"/>
            <a:ext cx="4800600" cy="3600450"/>
          </a:xfrm>
          <a:ln/>
        </p:spPr>
      </p:sp>
      <p:sp>
        <p:nvSpPr>
          <p:cNvPr id="81923" name="Rectangle 3"/>
          <p:cNvSpPr>
            <a:spLocks noGrp="1" noChangeArrowheads="1"/>
          </p:cNvSpPr>
          <p:nvPr>
            <p:ph type="body" idx="1"/>
          </p:nvPr>
        </p:nvSpPr>
        <p:spPr>
          <a:xfrm>
            <a:off x="731838" y="4560888"/>
            <a:ext cx="5851525" cy="4321175"/>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EC1EB-0486-49FA-AD54-060BE9B532AB}" type="slidenum">
              <a:rPr lang="en-US" altLang="zh-CN"/>
              <a:pPr/>
              <a:t>12</a:t>
            </a:fld>
            <a:endParaRPr lang="en-US" altLang="zh-CN"/>
          </a:p>
        </p:txBody>
      </p:sp>
      <p:sp>
        <p:nvSpPr>
          <p:cNvPr id="124930" name="Rectangle 2"/>
          <p:cNvSpPr>
            <a:spLocks noGrp="1" noRot="1" noChangeAspect="1" noChangeArrowheads="1" noTextEdit="1"/>
          </p:cNvSpPr>
          <p:nvPr>
            <p:ph type="sldImg"/>
          </p:nvPr>
        </p:nvSpPr>
        <p:spPr>
          <a:xfrm>
            <a:off x="1258888" y="720725"/>
            <a:ext cx="4800600" cy="3600450"/>
          </a:xfrm>
          <a:ln/>
        </p:spPr>
      </p:sp>
      <p:sp>
        <p:nvSpPr>
          <p:cNvPr id="12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F2DAF-543E-4766-B526-A9B272EE5495}" type="slidenum">
              <a:rPr lang="en-US" altLang="zh-CN"/>
              <a:pPr/>
              <a:t>13</a:t>
            </a:fld>
            <a:endParaRPr lang="en-US" altLang="zh-CN"/>
          </a:p>
        </p:txBody>
      </p:sp>
      <p:sp>
        <p:nvSpPr>
          <p:cNvPr id="126978" name="Rectangle 2"/>
          <p:cNvSpPr>
            <a:spLocks noGrp="1" noRot="1" noChangeAspect="1" noChangeArrowheads="1" noTextEdit="1"/>
          </p:cNvSpPr>
          <p:nvPr>
            <p:ph type="sldImg"/>
          </p:nvPr>
        </p:nvSpPr>
        <p:spPr>
          <a:xfrm>
            <a:off x="1258888" y="720725"/>
            <a:ext cx="4800600" cy="3600450"/>
          </a:xfrm>
          <a:ln/>
        </p:spPr>
      </p:sp>
      <p:sp>
        <p:nvSpPr>
          <p:cNvPr id="12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CF7C4D-B218-4646-B519-B4F858830BE0}" type="slidenum">
              <a:rPr lang="en-US" altLang="zh-CN"/>
              <a:pPr/>
              <a:t>14</a:t>
            </a:fld>
            <a:endParaRPr lang="en-US" altLang="zh-CN"/>
          </a:p>
        </p:txBody>
      </p:sp>
      <p:sp>
        <p:nvSpPr>
          <p:cNvPr id="89090" name="Rectangle 2"/>
          <p:cNvSpPr>
            <a:spLocks noGrp="1" noRot="1" noChangeAspect="1" noChangeArrowheads="1" noTextEdit="1"/>
          </p:cNvSpPr>
          <p:nvPr>
            <p:ph type="sldImg"/>
          </p:nvPr>
        </p:nvSpPr>
        <p:spPr>
          <a:xfrm>
            <a:off x="1258888" y="720725"/>
            <a:ext cx="4800600" cy="3600450"/>
          </a:xfrm>
          <a:ln/>
        </p:spPr>
      </p:sp>
      <p:sp>
        <p:nvSpPr>
          <p:cNvPr id="89091" name="Rectangle 3"/>
          <p:cNvSpPr>
            <a:spLocks noGrp="1" noChangeArrowheads="1"/>
          </p:cNvSpPr>
          <p:nvPr>
            <p:ph type="body" idx="1"/>
          </p:nvPr>
        </p:nvSpPr>
        <p:spPr>
          <a:xfrm>
            <a:off x="217488" y="4570413"/>
            <a:ext cx="6848475" cy="4754562"/>
          </a:xfrm>
        </p:spPr>
        <p:txBody>
          <a:bodyPr/>
          <a:lstStyle/>
          <a:p>
            <a:pPr marL="571500" lvl="1" indent="-114300"/>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A6F1F-7F8E-4FBA-A3B9-F4CCBE7FC222}" type="slidenum">
              <a:rPr lang="en-US" altLang="zh-CN"/>
              <a:pPr/>
              <a:t>15</a:t>
            </a:fld>
            <a:endParaRPr lang="en-US" altLang="zh-CN"/>
          </a:p>
        </p:txBody>
      </p:sp>
      <p:sp>
        <p:nvSpPr>
          <p:cNvPr id="91138" name="Rectangle 2"/>
          <p:cNvSpPr>
            <a:spLocks noGrp="1" noRot="1" noChangeAspect="1" noChangeArrowheads="1" noTextEdit="1"/>
          </p:cNvSpPr>
          <p:nvPr>
            <p:ph type="sldImg"/>
          </p:nvPr>
        </p:nvSpPr>
        <p:spPr>
          <a:xfrm>
            <a:off x="1258888" y="720725"/>
            <a:ext cx="4800600" cy="3600450"/>
          </a:xfrm>
          <a:ln/>
        </p:spPr>
      </p:sp>
      <p:sp>
        <p:nvSpPr>
          <p:cNvPr id="91139" name="Rectangle 3"/>
          <p:cNvSpPr>
            <a:spLocks noGrp="1" noChangeArrowheads="1"/>
          </p:cNvSpPr>
          <p:nvPr>
            <p:ph type="body" idx="1"/>
          </p:nvPr>
        </p:nvSpPr>
        <p:spPr>
          <a:xfrm>
            <a:off x="217488" y="4616450"/>
            <a:ext cx="6848475" cy="4756150"/>
          </a:xfrm>
        </p:spPr>
        <p:txBody>
          <a:bodyPr/>
          <a:lstStyle/>
          <a:p>
            <a:pPr marL="571500" lvl="1" indent="-114300"/>
            <a:endParaRPr lang="zh-CN" altLang="zh-CN" sz="1400"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DA12A-C8DA-4325-AA3E-FAB7A4ED56E3}" type="slidenum">
              <a:rPr lang="en-US" altLang="zh-CN"/>
              <a:pPr/>
              <a:t>16</a:t>
            </a:fld>
            <a:endParaRPr lang="en-US" altLang="zh-CN"/>
          </a:p>
        </p:txBody>
      </p:sp>
      <p:sp>
        <p:nvSpPr>
          <p:cNvPr id="93186" name="Rectangle 2"/>
          <p:cNvSpPr>
            <a:spLocks noGrp="1" noRot="1" noChangeAspect="1" noChangeArrowheads="1" noTextEdit="1"/>
          </p:cNvSpPr>
          <p:nvPr>
            <p:ph type="sldImg"/>
          </p:nvPr>
        </p:nvSpPr>
        <p:spPr>
          <a:xfrm>
            <a:off x="1258888" y="720725"/>
            <a:ext cx="4800600" cy="3600450"/>
          </a:xfrm>
          <a:ln/>
        </p:spPr>
      </p:sp>
      <p:sp>
        <p:nvSpPr>
          <p:cNvPr id="9318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4431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5478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53988"/>
            <a:ext cx="2000250" cy="5713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53988"/>
            <a:ext cx="5848350" cy="5713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0777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153988"/>
            <a:ext cx="70040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752600"/>
            <a:ext cx="7620000" cy="4114800"/>
          </a:xfrm>
        </p:spPr>
        <p:txBody>
          <a:bodyPr/>
          <a:lstStyle/>
          <a:p>
            <a:endParaRPr lang="zh-CN" altLang="en-US"/>
          </a:p>
        </p:txBody>
      </p:sp>
    </p:spTree>
    <p:extLst>
      <p:ext uri="{BB962C8B-B14F-4D97-AF65-F5344CB8AC3E}">
        <p14:creationId xmlns:p14="http://schemas.microsoft.com/office/powerpoint/2010/main" val="1040727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8146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259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3662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532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4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98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5752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5563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6" name="Picture 22" descr="10141487_11_red_corne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316163" cy="15113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838200" y="17526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3" name="Rectangle 9"/>
          <p:cNvSpPr>
            <a:spLocks noChangeArrowheads="1"/>
          </p:cNvSpPr>
          <p:nvPr/>
        </p:nvSpPr>
        <p:spPr bwMode="auto">
          <a:xfrm>
            <a:off x="8378825" y="63865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fld id="{566876C1-8556-4C58-8EA3-C959F9CE9DD5}" type="slidenum">
              <a:rPr lang="en-US" altLang="zh-CN" sz="1200">
                <a:solidFill>
                  <a:srgbClr val="003399"/>
                </a:solidFill>
                <a:latin typeface="Arial" pitchFamily="34" charset="0"/>
                <a:ea typeface="宋体" pitchFamily="2" charset="-122"/>
              </a:rPr>
              <a:pPr algn="ctr"/>
              <a:t>‹#›</a:t>
            </a:fld>
            <a:endParaRPr lang="en-US" altLang="zh-CN" sz="1200">
              <a:solidFill>
                <a:srgbClr val="003399"/>
              </a:solidFill>
              <a:latin typeface="Arial" pitchFamily="34" charset="0"/>
              <a:ea typeface="宋体" pitchFamily="2" charset="-122"/>
            </a:endParaRPr>
          </a:p>
        </p:txBody>
      </p:sp>
      <p:pic>
        <p:nvPicPr>
          <p:cNvPr id="1034" name="Picture 10" descr="Blue cop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6063" y="6483350"/>
            <a:ext cx="515937" cy="201613"/>
          </a:xfrm>
          <a:prstGeom prst="rect">
            <a:avLst/>
          </a:prstGeom>
          <a:noFill/>
          <a:extLst>
            <a:ext uri="{909E8E84-426E-40DD-AFC4-6F175D3DCCD1}">
              <a14:hiddenFill xmlns:a14="http://schemas.microsoft.com/office/drawing/2010/main">
                <a:solidFill>
                  <a:srgbClr val="FFFFFF"/>
                </a:solidFill>
              </a14:hiddenFill>
            </a:ext>
          </a:extLst>
        </p:spPr>
      </p:pic>
      <p:sp>
        <p:nvSpPr>
          <p:cNvPr id="1036" name="Line 12"/>
          <p:cNvSpPr>
            <a:spLocks noChangeShapeType="1"/>
          </p:cNvSpPr>
          <p:nvPr/>
        </p:nvSpPr>
        <p:spPr bwMode="auto">
          <a:xfrm>
            <a:off x="228600" y="6248400"/>
            <a:ext cx="8610600" cy="0"/>
          </a:xfrm>
          <a:prstGeom prst="line">
            <a:avLst/>
          </a:prstGeom>
          <a:noFill/>
          <a:ln w="9525">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Rectangle 16"/>
          <p:cNvSpPr>
            <a:spLocks noChangeArrowheads="1"/>
          </p:cNvSpPr>
          <p:nvPr/>
        </p:nvSpPr>
        <p:spPr bwMode="auto">
          <a:xfrm>
            <a:off x="1752600" y="0"/>
            <a:ext cx="7391400" cy="1516063"/>
          </a:xfrm>
          <a:prstGeom prst="rect">
            <a:avLst/>
          </a:prstGeom>
          <a:solidFill>
            <a:srgbClr val="0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Rectangle 17"/>
          <p:cNvSpPr>
            <a:spLocks noGrp="1" noChangeArrowheads="1"/>
          </p:cNvSpPr>
          <p:nvPr>
            <p:ph type="title"/>
          </p:nvPr>
        </p:nvSpPr>
        <p:spPr bwMode="auto">
          <a:xfrm>
            <a:off x="1835150" y="153988"/>
            <a:ext cx="7004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44" name="Rectangle 20"/>
          <p:cNvSpPr>
            <a:spLocks noChangeArrowheads="1"/>
          </p:cNvSpPr>
          <p:nvPr/>
        </p:nvSpPr>
        <p:spPr bwMode="auto">
          <a:xfrm>
            <a:off x="1131888" y="6445250"/>
            <a:ext cx="708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700">
                <a:solidFill>
                  <a:srgbClr val="003399"/>
                </a:solidFill>
                <a:latin typeface="Arial" pitchFamily="34" charset="0"/>
                <a:ea typeface="宋体" pitchFamily="2" charset="-122"/>
              </a:rPr>
              <a:t>© 2008 KPMG LLP, a Canadian limited liability partnership and a member firm of the KPMG network of independent member firms affiliated with KPMG International, </a:t>
            </a:r>
            <a:br>
              <a:rPr lang="en-US" altLang="zh-CN" sz="700">
                <a:solidFill>
                  <a:srgbClr val="003399"/>
                </a:solidFill>
                <a:latin typeface="Arial" pitchFamily="34" charset="0"/>
                <a:ea typeface="宋体" pitchFamily="2" charset="-122"/>
              </a:rPr>
            </a:br>
            <a:r>
              <a:rPr lang="en-US" altLang="zh-CN" sz="700">
                <a:solidFill>
                  <a:srgbClr val="003399"/>
                </a:solidFill>
                <a:latin typeface="Arial" pitchFamily="34" charset="0"/>
                <a:ea typeface="宋体" pitchFamily="2" charset="-122"/>
              </a:rPr>
              <a:t>a Swiss cooperative. All rights reserved.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pitchFamily="34" charset="0"/>
        </a:defRPr>
      </a:lvl2pPr>
      <a:lvl3pPr algn="l" rtl="0" fontAlgn="base">
        <a:spcBef>
          <a:spcPct val="0"/>
        </a:spcBef>
        <a:spcAft>
          <a:spcPct val="0"/>
        </a:spcAft>
        <a:defRPr sz="3200">
          <a:solidFill>
            <a:schemeClr val="bg1"/>
          </a:solidFill>
          <a:latin typeface="Arial" pitchFamily="34" charset="0"/>
        </a:defRPr>
      </a:lvl3pPr>
      <a:lvl4pPr algn="l" rtl="0" fontAlgn="base">
        <a:spcBef>
          <a:spcPct val="0"/>
        </a:spcBef>
        <a:spcAft>
          <a:spcPct val="0"/>
        </a:spcAft>
        <a:defRPr sz="3200">
          <a:solidFill>
            <a:schemeClr val="bg1"/>
          </a:solidFill>
          <a:latin typeface="Arial" pitchFamily="34" charset="0"/>
        </a:defRPr>
      </a:lvl4pPr>
      <a:lvl5pPr algn="l" rtl="0" fontAlgn="base">
        <a:spcBef>
          <a:spcPct val="0"/>
        </a:spcBef>
        <a:spcAft>
          <a:spcPct val="0"/>
        </a:spcAft>
        <a:defRPr sz="3200">
          <a:solidFill>
            <a:schemeClr val="bg1"/>
          </a:solidFill>
          <a:latin typeface="Arial" pitchFamily="34" charset="0"/>
        </a:defRPr>
      </a:lvl5pPr>
      <a:lvl6pPr marL="457200" algn="l" rtl="0" fontAlgn="base">
        <a:spcBef>
          <a:spcPct val="0"/>
        </a:spcBef>
        <a:spcAft>
          <a:spcPct val="0"/>
        </a:spcAft>
        <a:defRPr sz="3200">
          <a:solidFill>
            <a:schemeClr val="bg1"/>
          </a:solidFill>
          <a:latin typeface="Arial" pitchFamily="34" charset="0"/>
        </a:defRPr>
      </a:lvl6pPr>
      <a:lvl7pPr marL="914400" algn="l" rtl="0" fontAlgn="base">
        <a:spcBef>
          <a:spcPct val="0"/>
        </a:spcBef>
        <a:spcAft>
          <a:spcPct val="0"/>
        </a:spcAft>
        <a:defRPr sz="3200">
          <a:solidFill>
            <a:schemeClr val="bg1"/>
          </a:solidFill>
          <a:latin typeface="Arial" pitchFamily="34" charset="0"/>
        </a:defRPr>
      </a:lvl7pPr>
      <a:lvl8pPr marL="1371600" algn="l" rtl="0" fontAlgn="base">
        <a:spcBef>
          <a:spcPct val="0"/>
        </a:spcBef>
        <a:spcAft>
          <a:spcPct val="0"/>
        </a:spcAft>
        <a:defRPr sz="3200">
          <a:solidFill>
            <a:schemeClr val="bg1"/>
          </a:solidFill>
          <a:latin typeface="Arial" pitchFamily="34" charset="0"/>
        </a:defRPr>
      </a:lvl8pPr>
      <a:lvl9pPr marL="1828800" algn="l" rtl="0" fontAlgn="base">
        <a:spcBef>
          <a:spcPct val="0"/>
        </a:spcBef>
        <a:spcAft>
          <a:spcPct val="0"/>
        </a:spcAft>
        <a:defRPr sz="3200">
          <a:solidFill>
            <a:schemeClr val="bg1"/>
          </a:solidFill>
          <a:latin typeface="Arial" pitchFamily="34" charset="0"/>
        </a:defRPr>
      </a:lvl9pPr>
    </p:titleStyle>
    <p:bodyStyle>
      <a:lvl1pPr algn="l" rtl="0" fontAlgn="base">
        <a:spcBef>
          <a:spcPct val="20000"/>
        </a:spcBef>
        <a:spcAft>
          <a:spcPct val="0"/>
        </a:spcAft>
        <a:defRPr sz="2000" b="1">
          <a:solidFill>
            <a:schemeClr val="tx1"/>
          </a:solidFill>
          <a:latin typeface="+mn-lt"/>
          <a:ea typeface="+mn-ea"/>
          <a:cs typeface="+mn-cs"/>
        </a:defRPr>
      </a:lvl1pPr>
      <a:lvl2pPr marL="571500" indent="-228600" algn="l" rtl="0" fontAlgn="base">
        <a:spcBef>
          <a:spcPct val="20000"/>
        </a:spcBef>
        <a:spcAft>
          <a:spcPct val="0"/>
        </a:spcAft>
        <a:buChar char="•"/>
        <a:defRPr>
          <a:solidFill>
            <a:schemeClr val="tx1"/>
          </a:solidFill>
          <a:latin typeface="+mn-lt"/>
        </a:defRPr>
      </a:lvl2pPr>
      <a:lvl3pPr marL="1028700" indent="-228600" algn="l" rtl="0" fontAlgn="base">
        <a:spcBef>
          <a:spcPct val="20000"/>
        </a:spcBef>
        <a:spcAft>
          <a:spcPct val="0"/>
        </a:spcAft>
        <a:buFont typeface="Arial" pitchFamily="34" charset="0"/>
        <a:buChar char="−"/>
        <a:defRPr sz="1600">
          <a:solidFill>
            <a:schemeClr val="tx1"/>
          </a:solidFill>
          <a:latin typeface="+mn-lt"/>
        </a:defRPr>
      </a:lvl3pPr>
      <a:lvl4pPr marL="1485900" indent="-228600" algn="l" rtl="0" fontAlgn="base">
        <a:spcBef>
          <a:spcPct val="20000"/>
        </a:spcBef>
        <a:spcAft>
          <a:spcPct val="0"/>
        </a:spcAft>
        <a:buFont typeface="Wingdings" pitchFamily="2" charset="2"/>
        <a:buChar char="§"/>
        <a:defRPr sz="1400">
          <a:solidFill>
            <a:schemeClr val="tx1"/>
          </a:solidFill>
          <a:latin typeface="+mn-lt"/>
        </a:defRPr>
      </a:lvl4pPr>
      <a:lvl5pPr marL="1943100" indent="-228600" algn="l" rtl="0" fontAlgn="base">
        <a:spcBef>
          <a:spcPct val="20000"/>
        </a:spcBef>
        <a:spcAft>
          <a:spcPct val="0"/>
        </a:spcAft>
        <a:buChar char="»"/>
        <a:defRPr sz="1400">
          <a:solidFill>
            <a:schemeClr val="tx1"/>
          </a:solidFill>
          <a:latin typeface="+mn-lt"/>
        </a:defRPr>
      </a:lvl5pPr>
      <a:lvl6pPr marL="2400300" indent="-228600" algn="l" rtl="0" fontAlgn="base">
        <a:spcBef>
          <a:spcPct val="20000"/>
        </a:spcBef>
        <a:spcAft>
          <a:spcPct val="0"/>
        </a:spcAft>
        <a:buChar char="»"/>
        <a:defRPr sz="1400">
          <a:solidFill>
            <a:schemeClr val="tx1"/>
          </a:solidFill>
          <a:latin typeface="+mn-lt"/>
        </a:defRPr>
      </a:lvl6pPr>
      <a:lvl7pPr marL="2857500" indent="-228600" algn="l" rtl="0" fontAlgn="base">
        <a:spcBef>
          <a:spcPct val="20000"/>
        </a:spcBef>
        <a:spcAft>
          <a:spcPct val="0"/>
        </a:spcAft>
        <a:buChar char="»"/>
        <a:defRPr sz="1400">
          <a:solidFill>
            <a:schemeClr val="tx1"/>
          </a:solidFill>
          <a:latin typeface="+mn-lt"/>
        </a:defRPr>
      </a:lvl7pPr>
      <a:lvl8pPr marL="3314700" indent="-228600" algn="l" rtl="0" fontAlgn="base">
        <a:spcBef>
          <a:spcPct val="20000"/>
        </a:spcBef>
        <a:spcAft>
          <a:spcPct val="0"/>
        </a:spcAft>
        <a:buChar char="»"/>
        <a:defRPr sz="1400">
          <a:solidFill>
            <a:schemeClr val="tx1"/>
          </a:solidFill>
          <a:latin typeface="+mn-lt"/>
        </a:defRPr>
      </a:lvl8pPr>
      <a:lvl9pPr marL="3771900" indent="-228600" algn="l" rtl="0" fontAlgn="base">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kpmg.ca/ifr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descr="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9050"/>
            <a:ext cx="9153526" cy="6896100"/>
          </a:xfrm>
          <a:prstGeom prst="rect">
            <a:avLst/>
          </a:prstGeom>
          <a:noFill/>
          <a:extLst>
            <a:ext uri="{909E8E84-426E-40DD-AFC4-6F175D3DCCD1}">
              <a14:hiddenFill xmlns:a14="http://schemas.microsoft.com/office/drawing/2010/main">
                <a:solidFill>
                  <a:srgbClr val="FFFFFF"/>
                </a:solidFill>
              </a14:hiddenFill>
            </a:ext>
          </a:extLst>
        </p:spPr>
      </p:pic>
      <p:grpSp>
        <p:nvGrpSpPr>
          <p:cNvPr id="141315" name="Group 3"/>
          <p:cNvGrpSpPr>
            <a:grpSpLocks/>
          </p:cNvGrpSpPr>
          <p:nvPr/>
        </p:nvGrpSpPr>
        <p:grpSpPr bwMode="auto">
          <a:xfrm>
            <a:off x="533400" y="457200"/>
            <a:ext cx="1663700" cy="5975350"/>
            <a:chOff x="336" y="288"/>
            <a:chExt cx="1048" cy="3764"/>
          </a:xfrm>
        </p:grpSpPr>
        <p:pic>
          <p:nvPicPr>
            <p:cNvPr id="141316" name="Picture 4" descr="KPMG_ATA_46mm130pt_CMYK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3996"/>
              <a:ext cx="1048" cy="56"/>
            </a:xfrm>
            <a:prstGeom prst="rect">
              <a:avLst/>
            </a:prstGeom>
            <a:noFill/>
            <a:extLst>
              <a:ext uri="{909E8E84-426E-40DD-AFC4-6F175D3DCCD1}">
                <a14:hiddenFill xmlns:a14="http://schemas.microsoft.com/office/drawing/2010/main">
                  <a:solidFill>
                    <a:srgbClr val="FFFFFF"/>
                  </a:solidFill>
                </a14:hiddenFill>
              </a:ext>
            </a:extLst>
          </p:spPr>
        </p:pic>
        <p:pic>
          <p:nvPicPr>
            <p:cNvPr id="141317" name="Picture 5" descr="KPMG_23mm65pt_CMYK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88"/>
              <a:ext cx="560" cy="216"/>
            </a:xfrm>
            <a:prstGeom prst="rect">
              <a:avLst/>
            </a:prstGeom>
            <a:noFill/>
            <a:extLst>
              <a:ext uri="{909E8E84-426E-40DD-AFC4-6F175D3DCCD1}">
                <a14:hiddenFill xmlns:a14="http://schemas.microsoft.com/office/drawing/2010/main">
                  <a:solidFill>
                    <a:srgbClr val="FFFFFF"/>
                  </a:solidFill>
                </a14:hiddenFill>
              </a:ext>
            </a:extLst>
          </p:spPr>
        </p:pic>
      </p:grpSp>
      <p:sp>
        <p:nvSpPr>
          <p:cNvPr id="141318" name="Text Box 6"/>
          <p:cNvSpPr txBox="1">
            <a:spLocks noChangeArrowheads="1"/>
          </p:cNvSpPr>
          <p:nvPr/>
        </p:nvSpPr>
        <p:spPr bwMode="auto">
          <a:xfrm>
            <a:off x="4673600" y="2082800"/>
            <a:ext cx="4470400" cy="960438"/>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US" altLang="zh-CN" sz="2800" dirty="0">
                <a:solidFill>
                  <a:schemeClr val="bg1"/>
                </a:solidFill>
                <a:latin typeface="Arial" pitchFamily="34" charset="0"/>
                <a:ea typeface="宋体" pitchFamily="2" charset="-122"/>
                <a:cs typeface="Arial" pitchFamily="34" charset="0"/>
              </a:rPr>
              <a:t>Second Quarter Update</a:t>
            </a:r>
          </a:p>
          <a:p>
            <a:pPr>
              <a:lnSpc>
                <a:spcPct val="85000"/>
              </a:lnSpc>
              <a:spcBef>
                <a:spcPct val="50000"/>
              </a:spcBef>
            </a:pPr>
            <a:endParaRPr lang="en-US" altLang="zh-CN" sz="200" dirty="0">
              <a:solidFill>
                <a:schemeClr val="bg1"/>
              </a:solidFill>
              <a:latin typeface="Arial" pitchFamily="34" charset="0"/>
              <a:ea typeface="宋体" pitchFamily="2" charset="-122"/>
              <a:cs typeface="Arial" pitchFamily="34" charset="0"/>
            </a:endParaRPr>
          </a:p>
          <a:p>
            <a:pPr>
              <a:lnSpc>
                <a:spcPct val="85000"/>
              </a:lnSpc>
              <a:spcBef>
                <a:spcPct val="50000"/>
              </a:spcBef>
            </a:pPr>
            <a:r>
              <a:rPr lang="en-US" altLang="zh-CN" sz="1600" dirty="0">
                <a:solidFill>
                  <a:schemeClr val="bg1"/>
                </a:solidFill>
                <a:latin typeface="Arial" pitchFamily="34" charset="0"/>
                <a:ea typeface="宋体" pitchFamily="2" charset="-122"/>
                <a:cs typeface="Arial" pitchFamily="34" charset="0"/>
              </a:rPr>
              <a:t>July 8, 2008</a:t>
            </a:r>
          </a:p>
        </p:txBody>
      </p:sp>
      <p:sp>
        <p:nvSpPr>
          <p:cNvPr id="141319" name="Text Box 7"/>
          <p:cNvSpPr txBox="1">
            <a:spLocks noChangeArrowheads="1"/>
          </p:cNvSpPr>
          <p:nvPr/>
        </p:nvSpPr>
        <p:spPr bwMode="auto">
          <a:xfrm>
            <a:off x="4787900" y="1689100"/>
            <a:ext cx="1981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eaLnBrk="0" hangingPunct="0">
              <a:lnSpc>
                <a:spcPts val="1600"/>
              </a:lnSpc>
            </a:pPr>
            <a:r>
              <a:rPr lang="en-GB" sz="1400" b="1" baseline="-25000">
                <a:solidFill>
                  <a:schemeClr val="bg1"/>
                </a:solidFill>
                <a:latin typeface="Arial" pitchFamily="34" charset="0"/>
                <a:cs typeface="Arial" pitchFamily="34" charset="0"/>
              </a:rPr>
              <a:t>Conference Call </a:t>
            </a:r>
            <a:endParaRPr lang="en-GB" b="1" baseline="-25000">
              <a:solidFill>
                <a:schemeClr val="bg1"/>
              </a:solidFill>
              <a:latin typeface="Times" pitchFamily="18" charset="0"/>
              <a:cs typeface="Arial" pitchFamily="34" charset="0"/>
            </a:endParaRPr>
          </a:p>
        </p:txBody>
      </p:sp>
      <p:sp>
        <p:nvSpPr>
          <p:cNvPr id="141320" name="Text Box 8"/>
          <p:cNvSpPr txBox="1">
            <a:spLocks noChangeArrowheads="1"/>
          </p:cNvSpPr>
          <p:nvPr/>
        </p:nvSpPr>
        <p:spPr bwMode="auto">
          <a:xfrm>
            <a:off x="4787900" y="3352800"/>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lIns="0" tIns="0" rIns="0" bIns="0"/>
          <a:lstStyle/>
          <a:p>
            <a:pPr eaLnBrk="0" hangingPunct="0">
              <a:lnSpc>
                <a:spcPts val="1600"/>
              </a:lnSpc>
            </a:pPr>
            <a:r>
              <a:rPr lang="en-GB" sz="1400" b="1" baseline="-25000">
                <a:solidFill>
                  <a:schemeClr val="bg1"/>
                </a:solidFill>
                <a:latin typeface="Arial" pitchFamily="34" charset="0"/>
                <a:cs typeface="Arial" pitchFamily="34" charset="0"/>
              </a:rPr>
              <a:t>KPMG LLP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pic>
        <p:nvPicPr>
          <p:cNvPr id="118792" name="Picture 8" descr="Gordon, John colou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275" y="2438400"/>
            <a:ext cx="1035050" cy="1295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8790" name="Text Box 6"/>
          <p:cNvSpPr txBox="1">
            <a:spLocks noChangeArrowheads="1"/>
          </p:cNvSpPr>
          <p:nvPr/>
        </p:nvSpPr>
        <p:spPr bwMode="auto">
          <a:xfrm>
            <a:off x="1689100" y="1812925"/>
            <a:ext cx="70866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IFRS Developments</a:t>
            </a:r>
          </a:p>
        </p:txBody>
      </p:sp>
      <p:sp>
        <p:nvSpPr>
          <p:cNvPr id="118791" name="Text Box 7"/>
          <p:cNvSpPr txBox="1">
            <a:spLocks noChangeArrowheads="1"/>
          </p:cNvSpPr>
          <p:nvPr/>
        </p:nvSpPr>
        <p:spPr bwMode="auto">
          <a:xfrm>
            <a:off x="2971800" y="22987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John Gordon</a:t>
            </a:r>
          </a:p>
          <a:p>
            <a:pPr>
              <a:lnSpc>
                <a:spcPct val="130000"/>
              </a:lnSpc>
            </a:pPr>
            <a:r>
              <a:rPr lang="en-CA" sz="1400">
                <a:solidFill>
                  <a:schemeClr val="bg1"/>
                </a:solidFill>
                <a:latin typeface="Arial" pitchFamily="34" charset="0"/>
              </a:rPr>
              <a:t>Partner</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403.691.8118</a:t>
            </a:r>
          </a:p>
          <a:p>
            <a:pPr>
              <a:lnSpc>
                <a:spcPct val="130000"/>
              </a:lnSpc>
            </a:pPr>
            <a:r>
              <a:rPr lang="en-US" altLang="zh-CN" sz="1400">
                <a:solidFill>
                  <a:schemeClr val="bg1"/>
                </a:solidFill>
                <a:latin typeface="Arial" pitchFamily="34" charset="0"/>
                <a:ea typeface="宋体" pitchFamily="2" charset="-122"/>
              </a:rPr>
              <a:t>johngordon@kpmg.ca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Update</a:t>
            </a:r>
            <a:endParaRPr lang="en-CA"/>
          </a:p>
        </p:txBody>
      </p:sp>
      <p:sp>
        <p:nvSpPr>
          <p:cNvPr id="80899" name="Text Box 3"/>
          <p:cNvSpPr txBox="1">
            <a:spLocks noChangeArrowheads="1"/>
          </p:cNvSpPr>
          <p:nvPr/>
        </p:nvSpPr>
        <p:spPr bwMode="auto">
          <a:xfrm>
            <a:off x="8347075" y="3598863"/>
            <a:ext cx="855663" cy="6318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600">
                <a:solidFill>
                  <a:srgbClr val="FF3300"/>
                </a:solidFill>
                <a:latin typeface="Arial" pitchFamily="34" charset="0"/>
                <a:cs typeface="Arial" pitchFamily="34" charset="0"/>
              </a:rPr>
              <a:t>IFRS</a:t>
            </a:r>
            <a:br>
              <a:rPr lang="en-CA" sz="1600">
                <a:solidFill>
                  <a:srgbClr val="FF3300"/>
                </a:solidFill>
                <a:latin typeface="Arial" pitchFamily="34" charset="0"/>
                <a:cs typeface="Arial" pitchFamily="34" charset="0"/>
              </a:rPr>
            </a:br>
            <a:r>
              <a:rPr lang="en-CA" sz="1600">
                <a:solidFill>
                  <a:srgbClr val="FF3300"/>
                </a:solidFill>
                <a:latin typeface="Arial" pitchFamily="34" charset="0"/>
                <a:cs typeface="Arial" pitchFamily="34" charset="0"/>
              </a:rPr>
              <a:t>go-live</a:t>
            </a:r>
          </a:p>
        </p:txBody>
      </p:sp>
      <p:sp>
        <p:nvSpPr>
          <p:cNvPr id="80900" name="Line 4"/>
          <p:cNvSpPr>
            <a:spLocks noChangeShapeType="1"/>
          </p:cNvSpPr>
          <p:nvPr/>
        </p:nvSpPr>
        <p:spPr bwMode="auto">
          <a:xfrm>
            <a:off x="407988" y="2554288"/>
            <a:ext cx="0" cy="4921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1" name="Line 5"/>
          <p:cNvSpPr>
            <a:spLocks noChangeShapeType="1"/>
          </p:cNvSpPr>
          <p:nvPr/>
        </p:nvSpPr>
        <p:spPr bwMode="auto">
          <a:xfrm>
            <a:off x="8518525" y="2573338"/>
            <a:ext cx="0" cy="4921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2" name="Line 6"/>
          <p:cNvSpPr>
            <a:spLocks noChangeShapeType="1"/>
          </p:cNvSpPr>
          <p:nvPr/>
        </p:nvSpPr>
        <p:spPr bwMode="auto">
          <a:xfrm>
            <a:off x="6359525" y="2535238"/>
            <a:ext cx="0" cy="4921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3" name="Line 7"/>
          <p:cNvSpPr>
            <a:spLocks noChangeShapeType="1"/>
          </p:cNvSpPr>
          <p:nvPr/>
        </p:nvSpPr>
        <p:spPr bwMode="auto">
          <a:xfrm>
            <a:off x="4198938" y="2525713"/>
            <a:ext cx="0" cy="49053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4" name="Line 8"/>
          <p:cNvSpPr>
            <a:spLocks noChangeShapeType="1"/>
          </p:cNvSpPr>
          <p:nvPr/>
        </p:nvSpPr>
        <p:spPr bwMode="auto">
          <a:xfrm>
            <a:off x="2038350" y="2525713"/>
            <a:ext cx="0" cy="49053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5" name="Line 9"/>
          <p:cNvSpPr>
            <a:spLocks noChangeShapeType="1"/>
          </p:cNvSpPr>
          <p:nvPr/>
        </p:nvSpPr>
        <p:spPr bwMode="auto">
          <a:xfrm>
            <a:off x="-14288" y="2749550"/>
            <a:ext cx="9144001" cy="1428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06" name="Text Box 10"/>
          <p:cNvSpPr txBox="1">
            <a:spLocks noChangeArrowheads="1"/>
          </p:cNvSpPr>
          <p:nvPr/>
        </p:nvSpPr>
        <p:spPr bwMode="auto">
          <a:xfrm>
            <a:off x="-39688" y="2190750"/>
            <a:ext cx="1068388" cy="4175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latin typeface="Arial" pitchFamily="34" charset="0"/>
                <a:cs typeface="Arial" pitchFamily="34" charset="0"/>
              </a:rPr>
              <a:t>Jan 1/07</a:t>
            </a:r>
          </a:p>
        </p:txBody>
      </p:sp>
      <p:sp>
        <p:nvSpPr>
          <p:cNvPr id="80907" name="Text Box 11"/>
          <p:cNvSpPr txBox="1">
            <a:spLocks noChangeArrowheads="1"/>
          </p:cNvSpPr>
          <p:nvPr/>
        </p:nvSpPr>
        <p:spPr bwMode="auto">
          <a:xfrm>
            <a:off x="3582988" y="2189163"/>
            <a:ext cx="1249362" cy="4175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latin typeface="Arial" pitchFamily="34" charset="0"/>
                <a:cs typeface="Arial" pitchFamily="34" charset="0"/>
              </a:rPr>
              <a:t>Jan 1/09</a:t>
            </a:r>
          </a:p>
        </p:txBody>
      </p:sp>
      <p:sp>
        <p:nvSpPr>
          <p:cNvPr id="80908" name="Text Box 12"/>
          <p:cNvSpPr txBox="1">
            <a:spLocks noChangeArrowheads="1"/>
          </p:cNvSpPr>
          <p:nvPr/>
        </p:nvSpPr>
        <p:spPr bwMode="auto">
          <a:xfrm>
            <a:off x="5786438" y="2203450"/>
            <a:ext cx="1139825" cy="4175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latin typeface="Arial" pitchFamily="34" charset="0"/>
                <a:cs typeface="Arial" pitchFamily="34" charset="0"/>
              </a:rPr>
              <a:t>Jan 1/10</a:t>
            </a:r>
          </a:p>
        </p:txBody>
      </p:sp>
      <p:sp>
        <p:nvSpPr>
          <p:cNvPr id="80909" name="Text Box 13"/>
          <p:cNvSpPr txBox="1">
            <a:spLocks noChangeArrowheads="1"/>
          </p:cNvSpPr>
          <p:nvPr/>
        </p:nvSpPr>
        <p:spPr bwMode="auto">
          <a:xfrm>
            <a:off x="7974013" y="2203450"/>
            <a:ext cx="1098550" cy="4175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latin typeface="Arial" pitchFamily="34" charset="0"/>
                <a:cs typeface="Arial" pitchFamily="34" charset="0"/>
              </a:rPr>
              <a:t>Jan 1/11</a:t>
            </a:r>
          </a:p>
        </p:txBody>
      </p:sp>
      <p:sp>
        <p:nvSpPr>
          <p:cNvPr id="80910" name="Text Box 14"/>
          <p:cNvSpPr txBox="1">
            <a:spLocks noChangeArrowheads="1"/>
          </p:cNvSpPr>
          <p:nvPr/>
        </p:nvSpPr>
        <p:spPr bwMode="auto">
          <a:xfrm>
            <a:off x="1462088" y="2189163"/>
            <a:ext cx="1114425" cy="4175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latin typeface="Arial" pitchFamily="34" charset="0"/>
                <a:cs typeface="Arial" pitchFamily="34" charset="0"/>
              </a:rPr>
              <a:t>Jan 1/08</a:t>
            </a:r>
          </a:p>
        </p:txBody>
      </p:sp>
      <p:sp>
        <p:nvSpPr>
          <p:cNvPr id="80911" name="AutoShape 15"/>
          <p:cNvSpPr>
            <a:spLocks/>
          </p:cNvSpPr>
          <p:nvPr/>
        </p:nvSpPr>
        <p:spPr bwMode="auto">
          <a:xfrm rot="16200000" flipV="1">
            <a:off x="7366000" y="2127250"/>
            <a:ext cx="187325" cy="2035175"/>
          </a:xfrm>
          <a:prstGeom prst="leftBrace">
            <a:avLst>
              <a:gd name="adj1" fmla="val 90537"/>
              <a:gd name="adj2" fmla="val 50000"/>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0912" name="Text Box 16"/>
          <p:cNvSpPr txBox="1">
            <a:spLocks noChangeArrowheads="1"/>
          </p:cNvSpPr>
          <p:nvPr/>
        </p:nvSpPr>
        <p:spPr bwMode="auto">
          <a:xfrm>
            <a:off x="179388" y="3500438"/>
            <a:ext cx="1187450" cy="7810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400" b="1">
                <a:latin typeface="Arial" pitchFamily="34" charset="0"/>
                <a:cs typeface="Arial" pitchFamily="34" charset="0"/>
              </a:rPr>
              <a:t>Calendar year periods</a:t>
            </a:r>
          </a:p>
        </p:txBody>
      </p:sp>
      <p:sp>
        <p:nvSpPr>
          <p:cNvPr id="80913" name="Line 17"/>
          <p:cNvSpPr>
            <a:spLocks noChangeShapeType="1"/>
          </p:cNvSpPr>
          <p:nvPr/>
        </p:nvSpPr>
        <p:spPr bwMode="auto">
          <a:xfrm>
            <a:off x="4772025" y="2532063"/>
            <a:ext cx="0" cy="490537"/>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14" name="Text Box 18"/>
          <p:cNvSpPr txBox="1">
            <a:spLocks noChangeArrowheads="1"/>
          </p:cNvSpPr>
          <p:nvPr/>
        </p:nvSpPr>
        <p:spPr bwMode="auto">
          <a:xfrm>
            <a:off x="971550" y="1557338"/>
            <a:ext cx="2151063" cy="692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solidFill>
                  <a:schemeClr val="tx2"/>
                </a:solidFill>
                <a:latin typeface="Arial" pitchFamily="34" charset="0"/>
                <a:cs typeface="Arial" pitchFamily="34" charset="0"/>
              </a:rPr>
              <a:t>AcSB’s progress</a:t>
            </a:r>
            <a:r>
              <a:rPr lang="en-CA" sz="1800" b="1">
                <a:solidFill>
                  <a:srgbClr val="FF3300"/>
                </a:solidFill>
                <a:latin typeface="Arial" pitchFamily="34" charset="0"/>
                <a:cs typeface="Arial" pitchFamily="34" charset="0"/>
              </a:rPr>
              <a:t> </a:t>
            </a:r>
            <a:r>
              <a:rPr lang="en-CA" sz="1800" b="1">
                <a:solidFill>
                  <a:schemeClr val="tx2"/>
                </a:solidFill>
                <a:latin typeface="Arial" pitchFamily="34" charset="0"/>
                <a:cs typeface="Arial" pitchFamily="34" charset="0"/>
              </a:rPr>
              <a:t>review completed!</a:t>
            </a:r>
            <a:endParaRPr lang="en-CA" sz="1800" b="1" baseline="30000">
              <a:solidFill>
                <a:schemeClr val="tx2"/>
              </a:solidFill>
              <a:latin typeface="Arial" pitchFamily="34" charset="0"/>
              <a:cs typeface="Arial" pitchFamily="34" charset="0"/>
            </a:endParaRPr>
          </a:p>
        </p:txBody>
      </p:sp>
      <p:sp>
        <p:nvSpPr>
          <p:cNvPr id="80915" name="AutoShape 19"/>
          <p:cNvSpPr>
            <a:spLocks noChangeArrowheads="1"/>
          </p:cNvSpPr>
          <p:nvPr/>
        </p:nvSpPr>
        <p:spPr bwMode="auto">
          <a:xfrm rot="5400000">
            <a:off x="6994526" y="3009900"/>
            <a:ext cx="831850" cy="1381125"/>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zh-CN" altLang="zh-CN" sz="1400">
              <a:latin typeface="Arial" pitchFamily="34" charset="0"/>
              <a:cs typeface="Arial" pitchFamily="34" charset="0"/>
            </a:endParaRPr>
          </a:p>
        </p:txBody>
      </p:sp>
      <p:sp>
        <p:nvSpPr>
          <p:cNvPr id="80916" name="Text Box 20"/>
          <p:cNvSpPr txBox="1">
            <a:spLocks noChangeArrowheads="1"/>
          </p:cNvSpPr>
          <p:nvPr/>
        </p:nvSpPr>
        <p:spPr bwMode="auto">
          <a:xfrm>
            <a:off x="6732588" y="3284538"/>
            <a:ext cx="14335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rgbClr val="FF3300"/>
                </a:solidFill>
                <a:latin typeface="Arial" pitchFamily="34" charset="0"/>
                <a:ea typeface="宋体" pitchFamily="2" charset="-122"/>
                <a:cs typeface="Arial" pitchFamily="34" charset="0"/>
              </a:rPr>
              <a:t>IFRS</a:t>
            </a:r>
            <a:br>
              <a:rPr lang="en-US" altLang="zh-CN" sz="1600">
                <a:solidFill>
                  <a:srgbClr val="FF3300"/>
                </a:solidFill>
                <a:latin typeface="Arial" pitchFamily="34" charset="0"/>
                <a:ea typeface="宋体" pitchFamily="2" charset="-122"/>
                <a:cs typeface="Arial" pitchFamily="34" charset="0"/>
              </a:rPr>
            </a:br>
            <a:r>
              <a:rPr lang="en-US" altLang="zh-CN" sz="1600">
                <a:solidFill>
                  <a:srgbClr val="FF3300"/>
                </a:solidFill>
                <a:latin typeface="Arial" pitchFamily="34" charset="0"/>
                <a:ea typeface="宋体" pitchFamily="2" charset="-122"/>
                <a:cs typeface="Arial" pitchFamily="34" charset="0"/>
              </a:rPr>
              <a:t>Comparative figures</a:t>
            </a:r>
            <a:r>
              <a:rPr lang="en-US" altLang="zh-CN" sz="1600">
                <a:latin typeface="Arial" pitchFamily="34" charset="0"/>
                <a:ea typeface="宋体" pitchFamily="2" charset="-122"/>
                <a:cs typeface="Arial" pitchFamily="34" charset="0"/>
              </a:rPr>
              <a:t> </a:t>
            </a:r>
          </a:p>
        </p:txBody>
      </p:sp>
      <p:sp>
        <p:nvSpPr>
          <p:cNvPr id="80917" name="Text Box 21"/>
          <p:cNvSpPr txBox="1">
            <a:spLocks noChangeArrowheads="1"/>
          </p:cNvSpPr>
          <p:nvPr/>
        </p:nvSpPr>
        <p:spPr bwMode="auto">
          <a:xfrm>
            <a:off x="5219700" y="3429000"/>
            <a:ext cx="102393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rgbClr val="FF3300"/>
                </a:solidFill>
                <a:latin typeface="Arial" pitchFamily="34" charset="0"/>
                <a:ea typeface="宋体" pitchFamily="2" charset="-122"/>
                <a:cs typeface="Arial" pitchFamily="34" charset="0"/>
              </a:rPr>
              <a:t>IFRS Opening Balance Sheet</a:t>
            </a:r>
            <a:r>
              <a:rPr lang="en-US" altLang="zh-CN" sz="1600">
                <a:latin typeface="Arial" pitchFamily="34" charset="0"/>
                <a:ea typeface="宋体" pitchFamily="2" charset="-122"/>
                <a:cs typeface="Arial" pitchFamily="34" charset="0"/>
              </a:rPr>
              <a:t> </a:t>
            </a:r>
          </a:p>
        </p:txBody>
      </p:sp>
      <p:sp>
        <p:nvSpPr>
          <p:cNvPr id="80918" name="Line 22"/>
          <p:cNvSpPr>
            <a:spLocks noChangeShapeType="1"/>
          </p:cNvSpPr>
          <p:nvPr/>
        </p:nvSpPr>
        <p:spPr bwMode="auto">
          <a:xfrm flipV="1">
            <a:off x="6213475" y="3084513"/>
            <a:ext cx="158750" cy="773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9" name="Line 23"/>
          <p:cNvSpPr>
            <a:spLocks noChangeShapeType="1"/>
          </p:cNvSpPr>
          <p:nvPr/>
        </p:nvSpPr>
        <p:spPr bwMode="auto">
          <a:xfrm flipH="1" flipV="1">
            <a:off x="8647113" y="2903538"/>
            <a:ext cx="100012" cy="7572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0" name="Text Box 24"/>
          <p:cNvSpPr txBox="1">
            <a:spLocks noChangeArrowheads="1"/>
          </p:cNvSpPr>
          <p:nvPr/>
        </p:nvSpPr>
        <p:spPr bwMode="auto">
          <a:xfrm>
            <a:off x="152400" y="4800600"/>
            <a:ext cx="6019800" cy="1422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635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319213" indent="-342900">
              <a:defRPr sz="2400">
                <a:solidFill>
                  <a:schemeClr val="tx1"/>
                </a:solidFill>
                <a:latin typeface="Times New Roman" pitchFamily="18" charset="0"/>
              </a:defRPr>
            </a:lvl3pPr>
            <a:lvl4pPr marL="1841500" indent="-342900">
              <a:defRPr sz="2400">
                <a:solidFill>
                  <a:schemeClr val="tx1"/>
                </a:solidFill>
                <a:latin typeface="Times New Roman" pitchFamily="18" charset="0"/>
              </a:defRPr>
            </a:lvl4pPr>
            <a:lvl5pPr marL="2363788" indent="-342900">
              <a:defRPr sz="2400">
                <a:solidFill>
                  <a:schemeClr val="tx1"/>
                </a:solidFill>
                <a:latin typeface="Times New Roman" pitchFamily="18" charset="0"/>
              </a:defRPr>
            </a:lvl5pPr>
            <a:lvl6pPr marL="2820988" indent="-342900" fontAlgn="base">
              <a:spcBef>
                <a:spcPct val="0"/>
              </a:spcBef>
              <a:spcAft>
                <a:spcPct val="0"/>
              </a:spcAft>
              <a:defRPr sz="2400">
                <a:solidFill>
                  <a:schemeClr val="tx1"/>
                </a:solidFill>
                <a:latin typeface="Times New Roman" pitchFamily="18" charset="0"/>
              </a:defRPr>
            </a:lvl6pPr>
            <a:lvl7pPr marL="3278188" indent="-342900" fontAlgn="base">
              <a:spcBef>
                <a:spcPct val="0"/>
              </a:spcBef>
              <a:spcAft>
                <a:spcPct val="0"/>
              </a:spcAft>
              <a:defRPr sz="2400">
                <a:solidFill>
                  <a:schemeClr val="tx1"/>
                </a:solidFill>
                <a:latin typeface="Times New Roman" pitchFamily="18" charset="0"/>
              </a:defRPr>
            </a:lvl7pPr>
            <a:lvl8pPr marL="3735388" indent="-342900" fontAlgn="base">
              <a:spcBef>
                <a:spcPct val="0"/>
              </a:spcBef>
              <a:spcAft>
                <a:spcPct val="0"/>
              </a:spcAft>
              <a:defRPr sz="2400">
                <a:solidFill>
                  <a:schemeClr val="tx1"/>
                </a:solidFill>
                <a:latin typeface="Times New Roman" pitchFamily="18" charset="0"/>
              </a:defRPr>
            </a:lvl8pPr>
            <a:lvl9pPr marL="4192588" indent="-342900" fontAlgn="base">
              <a:spcBef>
                <a:spcPct val="0"/>
              </a:spcBef>
              <a:spcAft>
                <a:spcPct val="0"/>
              </a:spcAft>
              <a:defRPr sz="2400">
                <a:solidFill>
                  <a:schemeClr val="tx1"/>
                </a:solidFill>
                <a:latin typeface="Times New Roman" pitchFamily="18" charset="0"/>
              </a:defRPr>
            </a:lvl9pPr>
          </a:lstStyle>
          <a:p>
            <a:pPr>
              <a:spcBef>
                <a:spcPct val="25000"/>
              </a:spcBef>
              <a:buClr>
                <a:schemeClr val="accent1"/>
              </a:buClr>
              <a:buSzPct val="75000"/>
              <a:buFont typeface="Arial" pitchFamily="34" charset="0"/>
              <a:buNone/>
            </a:pPr>
            <a:r>
              <a:rPr lang="en-US" altLang="zh-CN" sz="1400" b="1" i="1" u="sng">
                <a:latin typeface="Arial" pitchFamily="34" charset="0"/>
                <a:ea typeface="宋体" pitchFamily="2" charset="-122"/>
                <a:cs typeface="Arial" pitchFamily="34" charset="0"/>
              </a:rPr>
              <a:t>Developments</a:t>
            </a:r>
            <a:r>
              <a:rPr lang="en-US" altLang="zh-CN" sz="1400" b="1" i="1">
                <a:latin typeface="Arial" pitchFamily="34" charset="0"/>
                <a:ea typeface="宋体" pitchFamily="2" charset="-122"/>
                <a:cs typeface="Arial" pitchFamily="34" charset="0"/>
              </a:rPr>
              <a:t>: </a:t>
            </a:r>
          </a:p>
          <a:p>
            <a:pPr>
              <a:spcBef>
                <a:spcPct val="25000"/>
              </a:spcBef>
              <a:buClr>
                <a:schemeClr val="accent1"/>
              </a:buClr>
              <a:buSzPct val="75000"/>
              <a:buFont typeface="Arial" pitchFamily="34" charset="0"/>
              <a:buNone/>
            </a:pPr>
            <a:r>
              <a:rPr lang="en-US" altLang="zh-CN" sz="1400" b="1" i="1">
                <a:latin typeface="Arial" pitchFamily="34" charset="0"/>
                <a:ea typeface="宋体" pitchFamily="2" charset="-122"/>
                <a:cs typeface="Arial" pitchFamily="34" charset="0"/>
              </a:rPr>
              <a:t>IASB: IFRS 1 proposed exemption for oil and gas industry (Q3 2009?)</a:t>
            </a:r>
          </a:p>
          <a:p>
            <a:pPr>
              <a:spcBef>
                <a:spcPct val="25000"/>
              </a:spcBef>
              <a:buClr>
                <a:schemeClr val="accent1"/>
              </a:buClr>
              <a:buSzPct val="75000"/>
              <a:buFont typeface="Arial" pitchFamily="34" charset="0"/>
              <a:buNone/>
            </a:pPr>
            <a:r>
              <a:rPr lang="en-US" altLang="zh-CN" sz="1400" b="1" i="1">
                <a:latin typeface="Arial" pitchFamily="34" charset="0"/>
                <a:ea typeface="宋体" pitchFamily="2" charset="-122"/>
                <a:cs typeface="Arial" pitchFamily="34" charset="0"/>
              </a:rPr>
              <a:t>CSA: MD&amp;A disclosures</a:t>
            </a:r>
          </a:p>
          <a:p>
            <a:pPr>
              <a:spcBef>
                <a:spcPct val="25000"/>
              </a:spcBef>
              <a:buClr>
                <a:schemeClr val="accent1"/>
              </a:buClr>
              <a:buSzPct val="75000"/>
              <a:buFont typeface="Arial" pitchFamily="34" charset="0"/>
              <a:buNone/>
            </a:pPr>
            <a:r>
              <a:rPr lang="en-US" altLang="zh-CN" sz="1400" b="1" i="1">
                <a:latin typeface="Arial" pitchFamily="34" charset="0"/>
                <a:ea typeface="宋体" pitchFamily="2" charset="-122"/>
                <a:cs typeface="Arial" pitchFamily="34" charset="0"/>
              </a:rPr>
              <a:t>CSA: Update on “Tentative Conclusions”</a:t>
            </a:r>
          </a:p>
          <a:p>
            <a:pPr>
              <a:spcBef>
                <a:spcPct val="25000"/>
              </a:spcBef>
              <a:buClr>
                <a:schemeClr val="accent1"/>
              </a:buClr>
              <a:buSzPct val="75000"/>
              <a:buFont typeface="Arial" pitchFamily="34" charset="0"/>
              <a:buNone/>
            </a:pPr>
            <a:endParaRPr lang="en-US" altLang="zh-CN" sz="1400" b="1" i="1">
              <a:latin typeface="Arial" pitchFamily="34" charset="0"/>
              <a:ea typeface="宋体" pitchFamily="2" charset="-122"/>
              <a:cs typeface="Arial" pitchFamily="34" charset="0"/>
            </a:endParaRPr>
          </a:p>
        </p:txBody>
      </p:sp>
      <p:sp>
        <p:nvSpPr>
          <p:cNvPr id="80921" name="Line 25"/>
          <p:cNvSpPr>
            <a:spLocks noChangeShapeType="1"/>
          </p:cNvSpPr>
          <p:nvPr/>
        </p:nvSpPr>
        <p:spPr bwMode="auto">
          <a:xfrm>
            <a:off x="2362200" y="2514600"/>
            <a:ext cx="0" cy="490538"/>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80922" name="AutoShape 26"/>
          <p:cNvSpPr>
            <a:spLocks noChangeArrowheads="1"/>
          </p:cNvSpPr>
          <p:nvPr/>
        </p:nvSpPr>
        <p:spPr bwMode="auto">
          <a:xfrm rot="5400000">
            <a:off x="1693069" y="764382"/>
            <a:ext cx="606425" cy="2192337"/>
          </a:xfrm>
          <a:prstGeom prst="roundRect">
            <a:avLst>
              <a:gd name="adj" fmla="val 16667"/>
            </a:avLst>
          </a:prstGeom>
          <a:noFill/>
          <a:ln w="6350">
            <a:solidFill>
              <a:schemeClr val="tx2"/>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zh-CN" altLang="zh-CN" sz="1200">
              <a:latin typeface="Arial" pitchFamily="34" charset="0"/>
              <a:cs typeface="Arial" pitchFamily="34" charset="0"/>
            </a:endParaRPr>
          </a:p>
        </p:txBody>
      </p:sp>
      <p:sp>
        <p:nvSpPr>
          <p:cNvPr id="80923" name="Line 27"/>
          <p:cNvSpPr>
            <a:spLocks noChangeShapeType="1"/>
          </p:cNvSpPr>
          <p:nvPr/>
        </p:nvSpPr>
        <p:spPr bwMode="auto">
          <a:xfrm flipH="1">
            <a:off x="2438400" y="2151063"/>
            <a:ext cx="192088" cy="363537"/>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4" name="AutoShape 28"/>
          <p:cNvSpPr>
            <a:spLocks noChangeArrowheads="1"/>
          </p:cNvSpPr>
          <p:nvPr/>
        </p:nvSpPr>
        <p:spPr bwMode="auto">
          <a:xfrm>
            <a:off x="2411413" y="4005263"/>
            <a:ext cx="2519362" cy="566737"/>
          </a:xfrm>
          <a:prstGeom prst="roundRect">
            <a:avLst>
              <a:gd name="adj" fmla="val 16667"/>
            </a:avLst>
          </a:prstGeom>
          <a:noFill/>
          <a:ln w="9525">
            <a:solidFill>
              <a:schemeClr val="tx2"/>
            </a:solidFill>
            <a:round/>
            <a:headEnd/>
            <a:tailEnd/>
          </a:ln>
          <a:effectLst/>
          <a:extLst>
            <a:ext uri="{909E8E84-426E-40DD-AFC4-6F175D3DCCD1}">
              <a14:hiddenFill xmlns:a14="http://schemas.microsoft.com/office/drawing/2010/main">
                <a:gradFill rotWithShape="1">
                  <a:gsLst>
                    <a:gs pos="0">
                      <a:schemeClr val="accent1">
                        <a:gamma/>
                        <a:shade val="76078"/>
                        <a:invGamma/>
                      </a:schemeClr>
                    </a:gs>
                    <a:gs pos="50000">
                      <a:schemeClr val="accent1"/>
                    </a:gs>
                    <a:gs pos="100000">
                      <a:schemeClr val="accent1">
                        <a:gamma/>
                        <a:shade val="76078"/>
                        <a:invGamma/>
                      </a:scheme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700">
                <a:solidFill>
                  <a:srgbClr val="3333CC"/>
                </a:solidFill>
                <a:latin typeface="Arial" pitchFamily="34" charset="0"/>
                <a:ea typeface="宋体" pitchFamily="2" charset="-122"/>
                <a:cs typeface="Arial" pitchFamily="34" charset="0"/>
              </a:rPr>
              <a:t>Disclosure</a:t>
            </a:r>
            <a:br>
              <a:rPr lang="en-US" altLang="zh-CN" sz="1700">
                <a:solidFill>
                  <a:srgbClr val="3333CC"/>
                </a:solidFill>
                <a:latin typeface="Arial" pitchFamily="34" charset="0"/>
                <a:ea typeface="宋体" pitchFamily="2" charset="-122"/>
                <a:cs typeface="Arial" pitchFamily="34" charset="0"/>
              </a:rPr>
            </a:br>
            <a:r>
              <a:rPr lang="en-US" altLang="zh-CN" sz="1700">
                <a:solidFill>
                  <a:srgbClr val="3333CC"/>
                </a:solidFill>
                <a:latin typeface="Arial" pitchFamily="34" charset="0"/>
                <a:ea typeface="宋体" pitchFamily="2" charset="-122"/>
                <a:cs typeface="Arial" pitchFamily="34" charset="0"/>
              </a:rPr>
              <a:t>convergence plan per Q</a:t>
            </a:r>
          </a:p>
        </p:txBody>
      </p:sp>
      <p:sp>
        <p:nvSpPr>
          <p:cNvPr id="80925" name="Line 29"/>
          <p:cNvSpPr>
            <a:spLocks noChangeShapeType="1"/>
          </p:cNvSpPr>
          <p:nvPr/>
        </p:nvSpPr>
        <p:spPr bwMode="auto">
          <a:xfrm flipH="1" flipV="1">
            <a:off x="2971800" y="2819400"/>
            <a:ext cx="178435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6" name="AutoShape 30"/>
          <p:cNvSpPr>
            <a:spLocks noChangeArrowheads="1"/>
          </p:cNvSpPr>
          <p:nvPr/>
        </p:nvSpPr>
        <p:spPr bwMode="auto">
          <a:xfrm>
            <a:off x="7596188" y="4508500"/>
            <a:ext cx="1536700" cy="865188"/>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35000"/>
              </a:spcBef>
            </a:pPr>
            <a:r>
              <a:rPr lang="en-US" altLang="zh-CN" sz="1600">
                <a:solidFill>
                  <a:srgbClr val="FF3300"/>
                </a:solidFill>
                <a:latin typeface="Arial" pitchFamily="34" charset="0"/>
                <a:ea typeface="宋体" pitchFamily="2" charset="-122"/>
                <a:cs typeface="Arial" pitchFamily="34" charset="0"/>
              </a:rPr>
              <a:t>Last reporting</a:t>
            </a:r>
            <a:br>
              <a:rPr lang="en-US" altLang="zh-CN" sz="1600">
                <a:solidFill>
                  <a:srgbClr val="FF3300"/>
                </a:solidFill>
                <a:latin typeface="Arial" pitchFamily="34" charset="0"/>
                <a:ea typeface="宋体" pitchFamily="2" charset="-122"/>
                <a:cs typeface="Arial" pitchFamily="34" charset="0"/>
              </a:rPr>
            </a:br>
            <a:r>
              <a:rPr lang="en-US" altLang="zh-CN" sz="1600">
                <a:solidFill>
                  <a:srgbClr val="FF3300"/>
                </a:solidFill>
                <a:latin typeface="Arial" pitchFamily="34" charset="0"/>
                <a:ea typeface="宋体" pitchFamily="2" charset="-122"/>
                <a:cs typeface="Arial" pitchFamily="34" charset="0"/>
              </a:rPr>
              <a:t>under</a:t>
            </a:r>
            <a:br>
              <a:rPr lang="en-US" altLang="zh-CN" sz="1600">
                <a:solidFill>
                  <a:srgbClr val="FF3300"/>
                </a:solidFill>
                <a:latin typeface="Arial" pitchFamily="34" charset="0"/>
                <a:ea typeface="宋体" pitchFamily="2" charset="-122"/>
                <a:cs typeface="Arial" pitchFamily="34" charset="0"/>
              </a:rPr>
            </a:br>
            <a:r>
              <a:rPr lang="en-US" altLang="zh-CN" sz="1600">
                <a:solidFill>
                  <a:srgbClr val="FF3300"/>
                </a:solidFill>
                <a:latin typeface="Arial" pitchFamily="34" charset="0"/>
                <a:ea typeface="宋体" pitchFamily="2" charset="-122"/>
                <a:cs typeface="Arial" pitchFamily="34" charset="0"/>
              </a:rPr>
              <a:t>Canadian GAAP</a:t>
            </a:r>
          </a:p>
        </p:txBody>
      </p:sp>
      <p:sp>
        <p:nvSpPr>
          <p:cNvPr id="80927" name="Line 31"/>
          <p:cNvSpPr>
            <a:spLocks noChangeShapeType="1"/>
          </p:cNvSpPr>
          <p:nvPr/>
        </p:nvSpPr>
        <p:spPr bwMode="auto">
          <a:xfrm flipV="1">
            <a:off x="8388350" y="2895600"/>
            <a:ext cx="26988" cy="161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8" name="Line 32"/>
          <p:cNvSpPr>
            <a:spLocks noChangeShapeType="1"/>
          </p:cNvSpPr>
          <p:nvPr/>
        </p:nvSpPr>
        <p:spPr bwMode="auto">
          <a:xfrm flipH="1" flipV="1">
            <a:off x="468313" y="3213100"/>
            <a:ext cx="142875" cy="2873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9" name="Line 33"/>
          <p:cNvSpPr>
            <a:spLocks noChangeShapeType="1"/>
          </p:cNvSpPr>
          <p:nvPr/>
        </p:nvSpPr>
        <p:spPr bwMode="auto">
          <a:xfrm flipV="1">
            <a:off x="1187450" y="2971800"/>
            <a:ext cx="793750" cy="60166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0" name="Text Box 34"/>
          <p:cNvSpPr txBox="1">
            <a:spLocks noChangeArrowheads="1"/>
          </p:cNvSpPr>
          <p:nvPr/>
        </p:nvSpPr>
        <p:spPr bwMode="auto">
          <a:xfrm>
            <a:off x="1752600" y="3124200"/>
            <a:ext cx="2151063" cy="5683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400" b="1">
                <a:solidFill>
                  <a:schemeClr val="tx2"/>
                </a:solidFill>
                <a:latin typeface="Arial" pitchFamily="34" charset="0"/>
                <a:cs typeface="Arial" pitchFamily="34" charset="0"/>
              </a:rPr>
              <a:t>CSA (revised) tentative</a:t>
            </a:r>
            <a:br>
              <a:rPr lang="en-CA" sz="1400" b="1">
                <a:solidFill>
                  <a:schemeClr val="tx2"/>
                </a:solidFill>
                <a:latin typeface="Arial" pitchFamily="34" charset="0"/>
                <a:cs typeface="Arial" pitchFamily="34" charset="0"/>
              </a:rPr>
            </a:br>
            <a:r>
              <a:rPr lang="en-CA" sz="1400" b="1">
                <a:solidFill>
                  <a:schemeClr val="tx2"/>
                </a:solidFill>
                <a:latin typeface="Arial" pitchFamily="34" charset="0"/>
                <a:cs typeface="Arial" pitchFamily="34" charset="0"/>
              </a:rPr>
              <a:t>conclusions</a:t>
            </a:r>
            <a:endParaRPr lang="en-CA" sz="1400" b="1" baseline="30000">
              <a:solidFill>
                <a:schemeClr val="tx2"/>
              </a:solidFill>
              <a:latin typeface="Arial" pitchFamily="34" charset="0"/>
              <a:cs typeface="Arial" pitchFamily="34" charset="0"/>
            </a:endParaRPr>
          </a:p>
        </p:txBody>
      </p:sp>
      <p:sp>
        <p:nvSpPr>
          <p:cNvPr id="80931" name="AutoShape 35"/>
          <p:cNvSpPr>
            <a:spLocks noChangeArrowheads="1"/>
          </p:cNvSpPr>
          <p:nvPr/>
        </p:nvSpPr>
        <p:spPr bwMode="auto">
          <a:xfrm rot="5400000">
            <a:off x="2469356" y="2407444"/>
            <a:ext cx="606425" cy="2192338"/>
          </a:xfrm>
          <a:prstGeom prst="roundRect">
            <a:avLst>
              <a:gd name="adj" fmla="val 16667"/>
            </a:avLst>
          </a:prstGeom>
          <a:noFill/>
          <a:ln w="6350">
            <a:solidFill>
              <a:srgbClr val="00FF00"/>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zh-CN" altLang="zh-CN" sz="1200">
              <a:latin typeface="Arial" pitchFamily="34" charset="0"/>
              <a:cs typeface="Arial" pitchFamily="34" charset="0"/>
            </a:endParaRPr>
          </a:p>
        </p:txBody>
      </p:sp>
      <p:sp>
        <p:nvSpPr>
          <p:cNvPr id="80932" name="AutoShape 36"/>
          <p:cNvSpPr>
            <a:spLocks noChangeArrowheads="1"/>
          </p:cNvSpPr>
          <p:nvPr/>
        </p:nvSpPr>
        <p:spPr bwMode="auto">
          <a:xfrm rot="5400000">
            <a:off x="7955756" y="1188244"/>
            <a:ext cx="606425" cy="1430338"/>
          </a:xfrm>
          <a:prstGeom prst="roundRect">
            <a:avLst>
              <a:gd name="adj" fmla="val 16667"/>
            </a:avLst>
          </a:prstGeom>
          <a:noFill/>
          <a:ln w="6350">
            <a:solidFill>
              <a:schemeClr val="tx2"/>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zh-CN" altLang="zh-CN" sz="1200">
              <a:latin typeface="Arial" pitchFamily="34" charset="0"/>
              <a:cs typeface="Arial" pitchFamily="34" charset="0"/>
            </a:endParaRPr>
          </a:p>
        </p:txBody>
      </p:sp>
      <p:sp>
        <p:nvSpPr>
          <p:cNvPr id="80933" name="Text Box 37"/>
          <p:cNvSpPr txBox="1">
            <a:spLocks noChangeArrowheads="1"/>
          </p:cNvSpPr>
          <p:nvPr/>
        </p:nvSpPr>
        <p:spPr bwMode="auto">
          <a:xfrm>
            <a:off x="7467600" y="1524000"/>
            <a:ext cx="1465263" cy="874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solidFill>
                  <a:schemeClr val="tx2"/>
                </a:solidFill>
                <a:latin typeface="Arial" pitchFamily="34" charset="0"/>
                <a:cs typeface="Arial" pitchFamily="34" charset="0"/>
              </a:rPr>
              <a:t>Changeover </a:t>
            </a:r>
            <a:br>
              <a:rPr lang="en-CA" sz="1800" b="1">
                <a:solidFill>
                  <a:schemeClr val="tx2"/>
                </a:solidFill>
                <a:latin typeface="Arial" pitchFamily="34" charset="0"/>
                <a:cs typeface="Arial" pitchFamily="34" charset="0"/>
              </a:rPr>
            </a:br>
            <a:r>
              <a:rPr lang="en-CA" sz="1800" b="1">
                <a:solidFill>
                  <a:schemeClr val="tx2"/>
                </a:solidFill>
                <a:latin typeface="Arial" pitchFamily="34" charset="0"/>
                <a:cs typeface="Arial" pitchFamily="34" charset="0"/>
              </a:rPr>
              <a:t>date</a:t>
            </a:r>
            <a:br>
              <a:rPr lang="en-CA" sz="1800" b="1">
                <a:solidFill>
                  <a:schemeClr val="tx2"/>
                </a:solidFill>
                <a:latin typeface="Arial" pitchFamily="34" charset="0"/>
                <a:cs typeface="Arial" pitchFamily="34" charset="0"/>
              </a:rPr>
            </a:br>
            <a:endParaRPr lang="en-CA" sz="1800" b="1" baseline="30000">
              <a:solidFill>
                <a:schemeClr val="tx2"/>
              </a:solidFill>
              <a:latin typeface="Arial" pitchFamily="34" charset="0"/>
              <a:cs typeface="Arial" pitchFamily="34" charset="0"/>
            </a:endParaRPr>
          </a:p>
        </p:txBody>
      </p:sp>
      <p:sp>
        <p:nvSpPr>
          <p:cNvPr id="80934" name="Line 38"/>
          <p:cNvSpPr>
            <a:spLocks noChangeShapeType="1"/>
          </p:cNvSpPr>
          <p:nvPr/>
        </p:nvSpPr>
        <p:spPr bwMode="auto">
          <a:xfrm>
            <a:off x="7620000" y="2209800"/>
            <a:ext cx="762000" cy="4572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5" name="AutoShape 39"/>
          <p:cNvSpPr>
            <a:spLocks noChangeArrowheads="1"/>
          </p:cNvSpPr>
          <p:nvPr/>
        </p:nvSpPr>
        <p:spPr bwMode="auto">
          <a:xfrm rot="5400000">
            <a:off x="4374356" y="807244"/>
            <a:ext cx="606425" cy="2192338"/>
          </a:xfrm>
          <a:prstGeom prst="roundRect">
            <a:avLst>
              <a:gd name="adj" fmla="val 16667"/>
            </a:avLst>
          </a:prstGeom>
          <a:noFill/>
          <a:ln w="6350">
            <a:solidFill>
              <a:schemeClr val="tx2"/>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zh-CN" altLang="zh-CN" sz="1200">
              <a:latin typeface="Arial" pitchFamily="34" charset="0"/>
              <a:cs typeface="Arial" pitchFamily="34" charset="0"/>
            </a:endParaRPr>
          </a:p>
        </p:txBody>
      </p:sp>
      <p:sp>
        <p:nvSpPr>
          <p:cNvPr id="80936" name="Text Box 40"/>
          <p:cNvSpPr txBox="1">
            <a:spLocks noChangeArrowheads="1"/>
          </p:cNvSpPr>
          <p:nvPr/>
        </p:nvSpPr>
        <p:spPr bwMode="auto">
          <a:xfrm>
            <a:off x="3581400" y="1600200"/>
            <a:ext cx="2151063" cy="69215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lgn="ctr">
              <a:spcBef>
                <a:spcPct val="50000"/>
              </a:spcBef>
            </a:pPr>
            <a:r>
              <a:rPr lang="en-CA" sz="1800" b="1">
                <a:solidFill>
                  <a:schemeClr val="tx2"/>
                </a:solidFill>
                <a:latin typeface="Arial" pitchFamily="34" charset="0"/>
                <a:cs typeface="Arial" pitchFamily="34" charset="0"/>
              </a:rPr>
              <a:t>AcSB/IASB IFRS 1</a:t>
            </a:r>
            <a:br>
              <a:rPr lang="en-CA" sz="1800" b="1">
                <a:solidFill>
                  <a:schemeClr val="tx2"/>
                </a:solidFill>
                <a:latin typeface="Arial" pitchFamily="34" charset="0"/>
                <a:cs typeface="Arial" pitchFamily="34" charset="0"/>
              </a:rPr>
            </a:br>
            <a:r>
              <a:rPr lang="en-CA" sz="1800" b="1">
                <a:solidFill>
                  <a:schemeClr val="tx2"/>
                </a:solidFill>
                <a:latin typeface="Arial" pitchFamily="34" charset="0"/>
                <a:cs typeface="Arial" pitchFamily="34" charset="0"/>
              </a:rPr>
              <a:t>submission</a:t>
            </a:r>
            <a:endParaRPr lang="en-CA" sz="1800" b="1" baseline="30000">
              <a:solidFill>
                <a:schemeClr val="tx2"/>
              </a:solidFill>
              <a:latin typeface="Arial" pitchFamily="34" charset="0"/>
              <a:cs typeface="Arial" pitchFamily="34" charset="0"/>
            </a:endParaRPr>
          </a:p>
        </p:txBody>
      </p:sp>
      <p:sp>
        <p:nvSpPr>
          <p:cNvPr id="80937" name="Line 41"/>
          <p:cNvSpPr>
            <a:spLocks noChangeShapeType="1"/>
          </p:cNvSpPr>
          <p:nvPr/>
        </p:nvSpPr>
        <p:spPr bwMode="auto">
          <a:xfrm>
            <a:off x="3124200" y="1905000"/>
            <a:ext cx="381000"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8" name="AutoShape 42"/>
          <p:cNvSpPr>
            <a:spLocks noChangeArrowheads="1"/>
          </p:cNvSpPr>
          <p:nvPr/>
        </p:nvSpPr>
        <p:spPr bwMode="auto">
          <a:xfrm rot="5400000">
            <a:off x="5373687" y="2551113"/>
            <a:ext cx="606425" cy="1143000"/>
          </a:xfrm>
          <a:prstGeom prst="roundRect">
            <a:avLst>
              <a:gd name="adj" fmla="val 16667"/>
            </a:avLst>
          </a:prstGeom>
          <a:noFill/>
          <a:ln w="6350">
            <a:solidFill>
              <a:srgbClr val="00FF00"/>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r>
              <a:rPr lang="en-US" altLang="zh-CN" sz="1200">
                <a:latin typeface="Arial" pitchFamily="34" charset="0"/>
                <a:ea typeface="宋体" pitchFamily="2" charset="-122"/>
                <a:cs typeface="Arial" pitchFamily="34" charset="0"/>
              </a:rPr>
              <a:t>IASB to finalize </a:t>
            </a:r>
            <a:br>
              <a:rPr lang="en-US" altLang="zh-CN" sz="1200">
                <a:latin typeface="Arial" pitchFamily="34" charset="0"/>
                <a:ea typeface="宋体" pitchFamily="2" charset="-122"/>
                <a:cs typeface="Arial" pitchFamily="34" charset="0"/>
              </a:rPr>
            </a:br>
            <a:r>
              <a:rPr lang="en-US" altLang="zh-CN" sz="1200">
                <a:latin typeface="Arial" pitchFamily="34" charset="0"/>
                <a:ea typeface="宋体" pitchFamily="2" charset="-122"/>
                <a:cs typeface="Arial" pitchFamily="34" charset="0"/>
              </a:rPr>
              <a:t>O&amp;G IFRS 1 </a:t>
            </a:r>
          </a:p>
          <a:p>
            <a:pPr algn="ctr"/>
            <a:r>
              <a:rPr lang="en-US" altLang="zh-CN" sz="1200">
                <a:latin typeface="Arial" pitchFamily="34" charset="0"/>
                <a:ea typeface="宋体" pitchFamily="2" charset="-122"/>
                <a:cs typeface="Arial" pitchFamily="34" charset="0"/>
              </a:rPr>
              <a:t>exemption?</a:t>
            </a:r>
          </a:p>
        </p:txBody>
      </p:sp>
      <p:sp>
        <p:nvSpPr>
          <p:cNvPr id="80939" name="Line 43"/>
          <p:cNvSpPr>
            <a:spLocks noChangeShapeType="1"/>
          </p:cNvSpPr>
          <p:nvPr/>
        </p:nvSpPr>
        <p:spPr bwMode="auto">
          <a:xfrm flipH="1" flipV="1">
            <a:off x="2895600" y="2819400"/>
            <a:ext cx="152400" cy="381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835150" y="152400"/>
            <a:ext cx="7080250" cy="1143000"/>
          </a:xfrm>
        </p:spPr>
        <p:txBody>
          <a:bodyPr/>
          <a:lstStyle/>
          <a:p>
            <a:r>
              <a:rPr lang="en-US" altLang="zh-CN">
                <a:ea typeface="宋体" pitchFamily="2" charset="-122"/>
              </a:rPr>
              <a:t>IFRS 1 – First-time Adoption of IFRS</a:t>
            </a:r>
            <a:br>
              <a:rPr lang="en-US" altLang="zh-CN">
                <a:ea typeface="宋体" pitchFamily="2" charset="-122"/>
              </a:rPr>
            </a:br>
            <a:r>
              <a:rPr lang="en-US" altLang="zh-CN">
                <a:ea typeface="宋体" pitchFamily="2" charset="-122"/>
              </a:rPr>
              <a:t>“Break” for O&amp;G Industry</a:t>
            </a:r>
          </a:p>
        </p:txBody>
      </p:sp>
      <p:sp>
        <p:nvSpPr>
          <p:cNvPr id="123907" name="Rectangle 3"/>
          <p:cNvSpPr>
            <a:spLocks noGrp="1" noChangeArrowheads="1"/>
          </p:cNvSpPr>
          <p:nvPr>
            <p:ph type="body" idx="1"/>
          </p:nvPr>
        </p:nvSpPr>
        <p:spPr>
          <a:xfrm>
            <a:off x="725488" y="1668463"/>
            <a:ext cx="7772400" cy="4808537"/>
          </a:xfrm>
        </p:spPr>
        <p:txBody>
          <a:bodyPr/>
          <a:lstStyle/>
          <a:p>
            <a:pPr lvl="1"/>
            <a:r>
              <a:rPr lang="en-GB" sz="2000"/>
              <a:t>IASB meeting March 2008: CAPP's </a:t>
            </a:r>
            <a:r>
              <a:rPr lang="en-US" altLang="zh-CN" sz="2000">
                <a:ea typeface="宋体" pitchFamily="2" charset="-122"/>
              </a:rPr>
              <a:t>submission regarding proposed IFRS 1 amendments:</a:t>
            </a:r>
            <a:endParaRPr lang="en-GB" sz="2000"/>
          </a:p>
          <a:p>
            <a:pPr lvl="2"/>
            <a:r>
              <a:rPr lang="en-GB"/>
              <a:t>“IFRS 1 be amended to permit an allocation in the opening IFRS balance sheet of the full cost pool to individual assets, with each asset being subject to an impairment test at that date.”</a:t>
            </a:r>
          </a:p>
          <a:p>
            <a:pPr lvl="2"/>
            <a:r>
              <a:rPr lang="en-GB"/>
              <a:t>AcSB instructed to work with IASB staff to create proposal and </a:t>
            </a:r>
            <a:r>
              <a:rPr lang="en-US" altLang="zh-CN">
                <a:ea typeface="宋体" pitchFamily="2" charset="-122"/>
              </a:rPr>
              <a:t>develop </a:t>
            </a:r>
            <a:br>
              <a:rPr lang="en-US" altLang="zh-CN">
                <a:ea typeface="宋体" pitchFamily="2" charset="-122"/>
              </a:rPr>
            </a:br>
            <a:r>
              <a:rPr lang="en-US" altLang="zh-CN">
                <a:ea typeface="宋体" pitchFamily="2" charset="-122"/>
              </a:rPr>
              <a:t>a more comprehensive description of issue</a:t>
            </a:r>
            <a:endParaRPr lang="en-GB"/>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835150" y="152400"/>
            <a:ext cx="7080250" cy="1143000"/>
          </a:xfrm>
        </p:spPr>
        <p:txBody>
          <a:bodyPr/>
          <a:lstStyle/>
          <a:p>
            <a:r>
              <a:rPr lang="en-US" altLang="zh-CN">
                <a:ea typeface="宋体" pitchFamily="2" charset="-122"/>
              </a:rPr>
              <a:t>IFRS 1 – First-time Adoption of IFRS</a:t>
            </a:r>
            <a:br>
              <a:rPr lang="en-US" altLang="zh-CN">
                <a:ea typeface="宋体" pitchFamily="2" charset="-122"/>
              </a:rPr>
            </a:br>
            <a:r>
              <a:rPr lang="en-US" altLang="zh-CN">
                <a:ea typeface="宋体" pitchFamily="2" charset="-122"/>
              </a:rPr>
              <a:t>“Break” for O&amp;G Industry cont'd</a:t>
            </a:r>
          </a:p>
        </p:txBody>
      </p:sp>
      <p:sp>
        <p:nvSpPr>
          <p:cNvPr id="125955" name="Rectangle 3"/>
          <p:cNvSpPr>
            <a:spLocks noGrp="1" noChangeArrowheads="1"/>
          </p:cNvSpPr>
          <p:nvPr>
            <p:ph type="body" idx="1"/>
          </p:nvPr>
        </p:nvSpPr>
        <p:spPr>
          <a:xfrm>
            <a:off x="725488" y="1668463"/>
            <a:ext cx="7772400" cy="4808537"/>
          </a:xfrm>
        </p:spPr>
        <p:txBody>
          <a:bodyPr/>
          <a:lstStyle/>
          <a:p>
            <a:pPr lvl="1"/>
            <a:r>
              <a:rPr lang="en-GB" sz="2000"/>
              <a:t>IASB meeting May 2008: AcSB's presented IFRS 1 proposal:</a:t>
            </a:r>
          </a:p>
          <a:p>
            <a:pPr lvl="2"/>
            <a:r>
              <a:rPr lang="en-GB"/>
              <a:t>IASB approved AcSB's suggested disclosure requirements re IFRS 1 proposed exemption</a:t>
            </a:r>
          </a:p>
          <a:p>
            <a:pPr lvl="2"/>
            <a:r>
              <a:rPr lang="en-GB"/>
              <a:t>Suggested disclosure requirement was presented and stated: </a:t>
            </a:r>
            <a:br>
              <a:rPr lang="en-GB"/>
            </a:br>
            <a:r>
              <a:rPr lang="en-GB"/>
              <a:t>"Paragraph XX provides an exemption for oil and gas assets. If an entity uses that exemption, it shall disclose that fact and the basis on which carrying amounts under previous GAAP were allocated."</a:t>
            </a:r>
          </a:p>
          <a:p>
            <a:pPr lvl="1"/>
            <a:r>
              <a:rPr lang="en-GB" sz="2000"/>
              <a:t>AcSB will draft ED: will receive a 120 day comment period</a:t>
            </a:r>
          </a:p>
          <a:p>
            <a:pPr lvl="1"/>
            <a:r>
              <a:rPr lang="en-GB" sz="2000"/>
              <a:t>Final IFRS 1 amendment not expected before Q3 2009</a:t>
            </a:r>
            <a:endParaRPr lang="en-US" altLang="zh-CN" sz="2000">
              <a:ea typeface="宋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ea typeface="宋体" pitchFamily="2" charset="-122"/>
              </a:rPr>
              <a:t>CSA Notice 52-320</a:t>
            </a:r>
            <a:br>
              <a:rPr lang="en-US" altLang="zh-CN">
                <a:ea typeface="宋体" pitchFamily="2" charset="-122"/>
              </a:rPr>
            </a:br>
            <a:r>
              <a:rPr lang="en-US" altLang="zh-CN">
                <a:ea typeface="宋体" pitchFamily="2" charset="-122"/>
              </a:rPr>
              <a:t>IFRS Disclosure</a:t>
            </a:r>
          </a:p>
        </p:txBody>
      </p:sp>
      <p:sp>
        <p:nvSpPr>
          <p:cNvPr id="88067" name="Rectangle 3"/>
          <p:cNvSpPr>
            <a:spLocks noGrp="1" noChangeArrowheads="1"/>
          </p:cNvSpPr>
          <p:nvPr>
            <p:ph type="body" idx="1"/>
          </p:nvPr>
        </p:nvSpPr>
        <p:spPr/>
        <p:txBody>
          <a:bodyPr/>
          <a:lstStyle/>
          <a:p>
            <a:pPr lvl="1"/>
            <a:r>
              <a:rPr lang="en-US" altLang="zh-CN">
                <a:ea typeface="宋体" pitchFamily="2" charset="-122"/>
              </a:rPr>
              <a:t>May 9, 2008 CSA Notice 52-320, “Disclosure of Expected Changes in Accounting Policies relating to Changeover to IFRS”</a:t>
            </a:r>
          </a:p>
          <a:p>
            <a:pPr lvl="1"/>
            <a:r>
              <a:rPr lang="en-US" altLang="zh-CN">
                <a:ea typeface="宋体" pitchFamily="2" charset="-122"/>
              </a:rPr>
              <a:t>Changeover IFRS = changes due to new accounting standards</a:t>
            </a:r>
          </a:p>
          <a:p>
            <a:pPr lvl="1"/>
            <a:r>
              <a:rPr lang="en-US" altLang="zh-CN">
                <a:ea typeface="宋体" pitchFamily="2" charset="-122"/>
              </a:rPr>
              <a:t>CSA: within scope of </a:t>
            </a:r>
            <a:r>
              <a:rPr lang="en-US" altLang="zh-CN" u="sng">
                <a:ea typeface="宋体" pitchFamily="2" charset="-122"/>
              </a:rPr>
              <a:t>current MD&amp;A form</a:t>
            </a:r>
            <a:r>
              <a:rPr lang="en-US" altLang="zh-CN">
                <a:ea typeface="宋体" pitchFamily="2" charset="-122"/>
              </a:rPr>
              <a:t> requirements that apply </a:t>
            </a:r>
            <a:br>
              <a:rPr lang="en-US" altLang="zh-CN">
                <a:ea typeface="宋体" pitchFamily="2" charset="-122"/>
              </a:rPr>
            </a:br>
            <a:r>
              <a:rPr lang="en-US" altLang="zh-CN">
                <a:ea typeface="宋体" pitchFamily="2" charset="-122"/>
              </a:rPr>
              <a:t>to annual and interim MD&amp;A filed in compliance with National Instrument 51-102, </a:t>
            </a:r>
            <a:r>
              <a:rPr lang="en-US" altLang="zh-CN" i="1">
                <a:ea typeface="宋体" pitchFamily="2" charset="-122"/>
              </a:rPr>
              <a:t>Continuous Disclosure Obligations</a:t>
            </a:r>
            <a:r>
              <a:rPr lang="en-US" altLang="zh-CN">
                <a:ea typeface="宋体" pitchFamily="2" charset="-122"/>
              </a:rPr>
              <a:t>, as well </a:t>
            </a:r>
            <a:br>
              <a:rPr lang="en-US" altLang="zh-CN">
                <a:ea typeface="宋体" pitchFamily="2" charset="-122"/>
              </a:rPr>
            </a:br>
            <a:r>
              <a:rPr lang="en-US" altLang="zh-CN">
                <a:ea typeface="宋体" pitchFamily="2" charset="-122"/>
              </a:rPr>
              <a:t>as MD&amp;A included in a prospectus</a:t>
            </a:r>
          </a:p>
          <a:p>
            <a:pPr lvl="1"/>
            <a:r>
              <a:rPr lang="en-US" altLang="zh-CN">
                <a:ea typeface="宋体" pitchFamily="2" charset="-122"/>
              </a:rPr>
              <a:t>Requirements in other securities legislation might also require disclosure of specific information about broader implications of changeover to IFRS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ea typeface="宋体" pitchFamily="2" charset="-122"/>
              </a:rPr>
              <a:t>CSA Notice 52-320</a:t>
            </a:r>
            <a:br>
              <a:rPr lang="en-US" altLang="zh-CN">
                <a:ea typeface="宋体" pitchFamily="2" charset="-122"/>
              </a:rPr>
            </a:br>
            <a:r>
              <a:rPr lang="en-US" altLang="zh-CN">
                <a:ea typeface="宋体" pitchFamily="2" charset="-122"/>
              </a:rPr>
              <a:t>IFRS Disclosure</a:t>
            </a:r>
          </a:p>
        </p:txBody>
      </p:sp>
      <p:sp>
        <p:nvSpPr>
          <p:cNvPr id="90115" name="Rectangle 3"/>
          <p:cNvSpPr>
            <a:spLocks noGrp="1" noChangeArrowheads="1"/>
          </p:cNvSpPr>
          <p:nvPr>
            <p:ph type="body" idx="1"/>
          </p:nvPr>
        </p:nvSpPr>
        <p:spPr/>
        <p:txBody>
          <a:bodyPr/>
          <a:lstStyle/>
          <a:p>
            <a:pPr lvl="1"/>
            <a:r>
              <a:rPr lang="en-US" altLang="zh-CN" sz="2000">
                <a:ea typeface="宋体" pitchFamily="2" charset="-122"/>
              </a:rPr>
              <a:t>Disclosure “relating to </a:t>
            </a:r>
            <a:r>
              <a:rPr lang="en-US" altLang="zh-CN" sz="2000" u="sng">
                <a:ea typeface="宋体" pitchFamily="2" charset="-122"/>
              </a:rPr>
              <a:t>each</a:t>
            </a:r>
            <a:r>
              <a:rPr lang="en-US" altLang="zh-CN" sz="2000">
                <a:ea typeface="宋体" pitchFamily="2" charset="-122"/>
              </a:rPr>
              <a:t> financial reporting </a:t>
            </a:r>
            <a:r>
              <a:rPr lang="en-US" altLang="zh-CN" sz="2000" u="sng">
                <a:ea typeface="宋体" pitchFamily="2" charset="-122"/>
              </a:rPr>
              <a:t>period</a:t>
            </a:r>
            <a:r>
              <a:rPr lang="en-US" altLang="zh-CN" sz="2000">
                <a:ea typeface="宋体" pitchFamily="2" charset="-122"/>
              </a:rPr>
              <a:t> in the </a:t>
            </a:r>
            <a:r>
              <a:rPr lang="en-US" altLang="zh-CN" sz="2000" u="sng">
                <a:ea typeface="宋体" pitchFamily="2" charset="-122"/>
              </a:rPr>
              <a:t>three</a:t>
            </a:r>
            <a:r>
              <a:rPr lang="en-US" altLang="zh-CN" sz="2000">
                <a:ea typeface="宋体" pitchFamily="2" charset="-122"/>
              </a:rPr>
              <a:t> years before the first year (2011) financial statements prepared in accordance with IFRS”</a:t>
            </a:r>
          </a:p>
          <a:p>
            <a:pPr lvl="1"/>
            <a:r>
              <a:rPr lang="en-US" altLang="zh-CN" sz="2000">
                <a:ea typeface="宋体" pitchFamily="2" charset="-122"/>
              </a:rPr>
              <a:t>Disclosure begins as </a:t>
            </a:r>
            <a:r>
              <a:rPr lang="en-US" altLang="zh-CN" sz="2000" u="sng">
                <a:ea typeface="宋体" pitchFamily="2" charset="-122"/>
              </a:rPr>
              <a:t>early as Q2</a:t>
            </a:r>
            <a:r>
              <a:rPr lang="en-US" altLang="zh-CN" sz="2000">
                <a:ea typeface="宋体" pitchFamily="2" charset="-122"/>
              </a:rPr>
              <a:t> 2008 MD&amp;A (for companies that have developed IFRS changeover plans) and </a:t>
            </a:r>
            <a:r>
              <a:rPr lang="en-US" altLang="zh-CN" sz="2000" b="1" i="1">
                <a:ea typeface="宋体" pitchFamily="2" charset="-122"/>
              </a:rPr>
              <a:t>no later than the annual 2008 MD&amp;A</a:t>
            </a:r>
            <a:r>
              <a:rPr lang="en-US" altLang="zh-CN" sz="2000">
                <a:ea typeface="宋体" pitchFamily="2" charset="-122"/>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ea typeface="宋体" pitchFamily="2" charset="-122"/>
              </a:rPr>
              <a:t>CSA Notice 52-320</a:t>
            </a:r>
            <a:br>
              <a:rPr lang="en-US" altLang="zh-CN">
                <a:ea typeface="宋体" pitchFamily="2" charset="-122"/>
              </a:rPr>
            </a:br>
            <a:r>
              <a:rPr lang="en-US" altLang="zh-CN">
                <a:ea typeface="宋体" pitchFamily="2" charset="-122"/>
              </a:rPr>
              <a:t>IFRS Disclosure</a:t>
            </a:r>
          </a:p>
        </p:txBody>
      </p:sp>
      <p:sp>
        <p:nvSpPr>
          <p:cNvPr id="92163" name="Rectangle 3"/>
          <p:cNvSpPr>
            <a:spLocks noGrp="1" noChangeArrowheads="1"/>
          </p:cNvSpPr>
          <p:nvPr>
            <p:ph type="body" idx="1"/>
          </p:nvPr>
        </p:nvSpPr>
        <p:spPr>
          <a:xfrm>
            <a:off x="725488" y="1668463"/>
            <a:ext cx="7772400" cy="4656137"/>
          </a:xfrm>
        </p:spPr>
        <p:txBody>
          <a:bodyPr/>
          <a:lstStyle/>
          <a:p>
            <a:pPr lvl="1"/>
            <a:r>
              <a:rPr lang="en-US" altLang="zh-CN">
                <a:ea typeface="宋体" pitchFamily="2" charset="-122"/>
              </a:rPr>
              <a:t>CSA staff desire an incremental approach to disclosure</a:t>
            </a:r>
          </a:p>
          <a:p>
            <a:pPr lvl="1"/>
            <a:r>
              <a:rPr lang="en-US" altLang="zh-CN">
                <a:ea typeface="宋体" pitchFamily="2" charset="-122"/>
              </a:rPr>
              <a:t>Level of detail and amount of quantified information increases </a:t>
            </a:r>
            <a:br>
              <a:rPr lang="en-US" altLang="zh-CN">
                <a:ea typeface="宋体" pitchFamily="2" charset="-122"/>
              </a:rPr>
            </a:br>
            <a:r>
              <a:rPr lang="en-US" altLang="zh-CN">
                <a:ea typeface="宋体" pitchFamily="2" charset="-122"/>
              </a:rPr>
              <a:t>as move closer to 2011 </a:t>
            </a:r>
          </a:p>
          <a:p>
            <a:pPr lvl="1"/>
            <a:r>
              <a:rPr lang="en-US" altLang="zh-CN">
                <a:ea typeface="宋体" pitchFamily="2" charset="-122"/>
              </a:rPr>
              <a:t>Key elements of a changeover plan may address impact on:</a:t>
            </a:r>
          </a:p>
          <a:p>
            <a:pPr lvl="2"/>
            <a:r>
              <a:rPr lang="en-US" altLang="zh-CN">
                <a:ea typeface="宋体" pitchFamily="2" charset="-122"/>
              </a:rPr>
              <a:t>accounting policies, including choices among policies permitted under IFRS, and implementation decisions such as whether certain changes will be applied on a retrospective or a prospective basis </a:t>
            </a:r>
          </a:p>
          <a:p>
            <a:pPr lvl="2"/>
            <a:r>
              <a:rPr lang="en-US" altLang="zh-CN">
                <a:ea typeface="宋体" pitchFamily="2" charset="-122"/>
              </a:rPr>
              <a:t>information technology and data systems </a:t>
            </a:r>
          </a:p>
          <a:p>
            <a:pPr lvl="2"/>
            <a:r>
              <a:rPr lang="en-US" altLang="zh-CN">
                <a:ea typeface="宋体" pitchFamily="2" charset="-122"/>
              </a:rPr>
              <a:t>internal controls over financial reporting </a:t>
            </a:r>
          </a:p>
          <a:p>
            <a:pPr lvl="2"/>
            <a:r>
              <a:rPr lang="en-US" altLang="zh-CN">
                <a:ea typeface="宋体" pitchFamily="2" charset="-122"/>
              </a:rPr>
              <a:t>disclosure controls and procedures, including investor relations </a:t>
            </a:r>
            <a:br>
              <a:rPr lang="en-US" altLang="zh-CN">
                <a:ea typeface="宋体" pitchFamily="2" charset="-122"/>
              </a:rPr>
            </a:br>
            <a:r>
              <a:rPr lang="en-US" altLang="zh-CN">
                <a:ea typeface="宋体" pitchFamily="2" charset="-122"/>
              </a:rPr>
              <a:t>and external communications plans </a:t>
            </a:r>
          </a:p>
          <a:p>
            <a:pPr lvl="2"/>
            <a:r>
              <a:rPr lang="en-US" altLang="zh-CN">
                <a:ea typeface="宋体" pitchFamily="2" charset="-122"/>
              </a:rPr>
              <a:t>sufficiency of financial reporting expertise, including training requirements </a:t>
            </a:r>
          </a:p>
          <a:p>
            <a:pPr lvl="2"/>
            <a:r>
              <a:rPr lang="en-US" altLang="zh-CN">
                <a:ea typeface="宋体" pitchFamily="2" charset="-122"/>
              </a:rPr>
              <a:t>business activities that may be influenced by GAAP measures such </a:t>
            </a:r>
            <a:br>
              <a:rPr lang="en-US" altLang="zh-CN">
                <a:ea typeface="宋体" pitchFamily="2" charset="-122"/>
              </a:rPr>
            </a:br>
            <a:r>
              <a:rPr lang="en-US" altLang="zh-CN">
                <a:ea typeface="宋体" pitchFamily="2" charset="-122"/>
              </a:rPr>
              <a:t>as foreign currency, hedging, debt covenants, capital requirements </a:t>
            </a:r>
            <a:br>
              <a:rPr lang="en-US" altLang="zh-CN">
                <a:ea typeface="宋体" pitchFamily="2" charset="-122"/>
              </a:rPr>
            </a:br>
            <a:r>
              <a:rPr lang="en-US" altLang="zh-CN">
                <a:ea typeface="宋体" pitchFamily="2" charset="-122"/>
              </a:rPr>
              <a:t>and compensation arrangements.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p:txBody>
          <a:bodyPr/>
          <a:lstStyle/>
          <a:p>
            <a:r>
              <a:rPr lang="en-US" altLang="zh-CN" sz="2800">
                <a:ea typeface="宋体" pitchFamily="2" charset="-122"/>
              </a:rPr>
              <a:t>CSA Notice 52-320</a:t>
            </a:r>
            <a:br>
              <a:rPr lang="en-US" altLang="zh-CN" sz="2800">
                <a:ea typeface="宋体" pitchFamily="2" charset="-122"/>
              </a:rPr>
            </a:br>
            <a:r>
              <a:rPr lang="en-US" altLang="zh-CN" sz="2800">
                <a:ea typeface="宋体" pitchFamily="2" charset="-122"/>
              </a:rPr>
              <a:t>IFRS Disclosure Communication 2008</a:t>
            </a:r>
          </a:p>
        </p:txBody>
      </p:sp>
      <p:sp>
        <p:nvSpPr>
          <p:cNvPr id="94213" name="Rectangle 5"/>
          <p:cNvSpPr>
            <a:spLocks noGrp="1" noChangeArrowheads="1"/>
          </p:cNvSpPr>
          <p:nvPr>
            <p:ph type="body" idx="1"/>
          </p:nvPr>
        </p:nvSpPr>
        <p:spPr/>
        <p:txBody>
          <a:bodyPr/>
          <a:lstStyle/>
          <a:p>
            <a:r>
              <a:rPr lang="en-US" altLang="zh-CN">
                <a:ea typeface="宋体" pitchFamily="2" charset="-122"/>
              </a:rPr>
              <a:t>2008 annual and interim MD&amp;A disclosure </a:t>
            </a:r>
            <a:br>
              <a:rPr lang="en-US" altLang="zh-CN">
                <a:ea typeface="宋体" pitchFamily="2" charset="-122"/>
              </a:rPr>
            </a:br>
            <a:r>
              <a:rPr lang="en-US" altLang="zh-CN">
                <a:ea typeface="宋体" pitchFamily="2" charset="-122"/>
              </a:rPr>
              <a:t>(3 years to changeover)</a:t>
            </a:r>
          </a:p>
          <a:p>
            <a:pPr lvl="1"/>
            <a:r>
              <a:rPr lang="en-US" altLang="zh-CN">
                <a:ea typeface="宋体" pitchFamily="2" charset="-122"/>
              </a:rPr>
              <a:t>Interim MD&amp;A </a:t>
            </a:r>
          </a:p>
          <a:p>
            <a:pPr lvl="2"/>
            <a:r>
              <a:rPr lang="en-US" altLang="zh-CN">
                <a:ea typeface="宋体" pitchFamily="2" charset="-122"/>
              </a:rPr>
              <a:t>Developed IFRS changeover plan? </a:t>
            </a:r>
            <a:br>
              <a:rPr lang="en-US" altLang="zh-CN">
                <a:ea typeface="宋体" pitchFamily="2" charset="-122"/>
              </a:rPr>
            </a:br>
            <a:r>
              <a:rPr lang="en-US" altLang="zh-CN">
                <a:ea typeface="宋体" pitchFamily="2" charset="-122"/>
              </a:rPr>
              <a:t>Discuss key elements and timing</a:t>
            </a:r>
          </a:p>
          <a:p>
            <a:pPr lvl="2"/>
            <a:r>
              <a:rPr lang="en-US" altLang="zh-CN">
                <a:ea typeface="宋体" pitchFamily="2" charset="-122"/>
              </a:rPr>
              <a:t>Well advanced in IFRS project?</a:t>
            </a:r>
            <a:br>
              <a:rPr lang="en-US" altLang="zh-CN">
                <a:ea typeface="宋体" pitchFamily="2" charset="-122"/>
              </a:rPr>
            </a:br>
            <a:r>
              <a:rPr lang="en-US" altLang="zh-CN">
                <a:ea typeface="宋体" pitchFamily="2" charset="-122"/>
              </a:rPr>
              <a:t>Discuss impact of IFRS changeover on financial reporting</a:t>
            </a:r>
          </a:p>
          <a:p>
            <a:pPr lvl="1"/>
            <a:r>
              <a:rPr lang="en-US" altLang="zh-CN">
                <a:ea typeface="宋体" pitchFamily="2" charset="-122"/>
              </a:rPr>
              <a:t>Annual MD&amp;A </a:t>
            </a:r>
          </a:p>
          <a:p>
            <a:pPr lvl="2"/>
            <a:r>
              <a:rPr lang="en-US" altLang="zh-CN">
                <a:ea typeface="宋体" pitchFamily="2" charset="-122"/>
              </a:rPr>
              <a:t>No later than three years before changeover date</a:t>
            </a:r>
            <a:br>
              <a:rPr lang="en-US" altLang="zh-CN">
                <a:ea typeface="宋体" pitchFamily="2" charset="-122"/>
              </a:rPr>
            </a:br>
            <a:r>
              <a:rPr lang="en-US" altLang="zh-CN">
                <a:ea typeface="宋体" pitchFamily="2" charset="-122"/>
              </a:rPr>
              <a:t>Discuss status key elements and timing plan </a:t>
            </a:r>
          </a:p>
          <a:p>
            <a:pPr lvl="2"/>
            <a:r>
              <a:rPr lang="en-US" altLang="zh-CN">
                <a:ea typeface="宋体" pitchFamily="2" charset="-122"/>
              </a:rPr>
              <a:t>Well advanced in IFRS project? </a:t>
            </a:r>
            <a:br>
              <a:rPr lang="en-US" altLang="zh-CN">
                <a:ea typeface="宋体" pitchFamily="2" charset="-122"/>
              </a:rPr>
            </a:br>
            <a:r>
              <a:rPr lang="en-US" altLang="zh-CN">
                <a:ea typeface="宋体" pitchFamily="2" charset="-122"/>
              </a:rPr>
              <a:t>Discuss impact of IFRS changeover on financial reporting</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r>
              <a:rPr lang="en-US" altLang="zh-CN" sz="2800">
                <a:ea typeface="宋体" pitchFamily="2" charset="-122"/>
              </a:rPr>
              <a:t>CSA Notice 52-320</a:t>
            </a:r>
            <a:br>
              <a:rPr lang="en-US" altLang="zh-CN" sz="2800">
                <a:ea typeface="宋体" pitchFamily="2" charset="-122"/>
              </a:rPr>
            </a:br>
            <a:r>
              <a:rPr lang="en-US" altLang="zh-CN" sz="2800">
                <a:ea typeface="宋体" pitchFamily="2" charset="-122"/>
              </a:rPr>
              <a:t>IFRS Disclosure Communication 2009</a:t>
            </a:r>
          </a:p>
        </p:txBody>
      </p:sp>
      <p:sp>
        <p:nvSpPr>
          <p:cNvPr id="96261" name="Rectangle 5"/>
          <p:cNvSpPr>
            <a:spLocks noGrp="1" noChangeArrowheads="1"/>
          </p:cNvSpPr>
          <p:nvPr>
            <p:ph type="body" idx="1"/>
          </p:nvPr>
        </p:nvSpPr>
        <p:spPr/>
        <p:txBody>
          <a:bodyPr/>
          <a:lstStyle/>
          <a:p>
            <a:r>
              <a:rPr lang="en-US" altLang="zh-CN">
                <a:ea typeface="宋体" pitchFamily="2" charset="-122"/>
              </a:rPr>
              <a:t>2009 annual and interim MD&amp;A disclosure </a:t>
            </a:r>
            <a:br>
              <a:rPr lang="en-US" altLang="zh-CN">
                <a:ea typeface="宋体" pitchFamily="2" charset="-122"/>
              </a:rPr>
            </a:br>
            <a:r>
              <a:rPr lang="en-US" altLang="zh-CN">
                <a:ea typeface="宋体" pitchFamily="2" charset="-122"/>
              </a:rPr>
              <a:t>(2 years to changeover)</a:t>
            </a:r>
          </a:p>
          <a:p>
            <a:pPr lvl="1"/>
            <a:r>
              <a:rPr lang="en-US" altLang="zh-CN">
                <a:ea typeface="宋体" pitchFamily="2" charset="-122"/>
              </a:rPr>
              <a:t>Interim MD&amp;A </a:t>
            </a:r>
          </a:p>
          <a:p>
            <a:pPr lvl="2"/>
            <a:r>
              <a:rPr lang="en-US" altLang="zh-CN">
                <a:ea typeface="宋体" pitchFamily="2" charset="-122"/>
              </a:rPr>
              <a:t>Provide update progress on IFRS plan and changes</a:t>
            </a:r>
          </a:p>
          <a:p>
            <a:pPr lvl="1"/>
            <a:r>
              <a:rPr lang="en-US" altLang="zh-CN">
                <a:ea typeface="宋体" pitchFamily="2" charset="-122"/>
              </a:rPr>
              <a:t>Annual MD&amp;A </a:t>
            </a:r>
          </a:p>
          <a:p>
            <a:pPr lvl="2"/>
            <a:r>
              <a:rPr lang="en-US" altLang="zh-CN">
                <a:ea typeface="宋体" pitchFamily="2" charset="-122"/>
              </a:rPr>
              <a:t>Discuss preparations for changeover to IFRS, building on aspects discussed in 2008 and interim 2009 MD&amp;A </a:t>
            </a:r>
          </a:p>
          <a:p>
            <a:pPr lvl="2"/>
            <a:r>
              <a:rPr lang="en-US" altLang="zh-CN">
                <a:ea typeface="宋体" pitchFamily="2" charset="-122"/>
              </a:rPr>
              <a:t>To allow investors to understand the key elements of the financial statements that will be affected, narrative description of major identified differences between current accounting policies and those required / expect to apply in preparing IFRS financial statements, including assumptions about future changes to IFRS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US" altLang="zh-CN" sz="2800">
                <a:ea typeface="宋体" pitchFamily="2" charset="-122"/>
              </a:rPr>
              <a:t>CSA Notice 52-320</a:t>
            </a:r>
            <a:br>
              <a:rPr lang="en-US" altLang="zh-CN" sz="2800">
                <a:ea typeface="宋体" pitchFamily="2" charset="-122"/>
              </a:rPr>
            </a:br>
            <a:r>
              <a:rPr lang="en-US" altLang="zh-CN" sz="2800">
                <a:ea typeface="宋体" pitchFamily="2" charset="-122"/>
              </a:rPr>
              <a:t>IFRS Disclosure Communication 2010</a:t>
            </a:r>
          </a:p>
        </p:txBody>
      </p:sp>
      <p:sp>
        <p:nvSpPr>
          <p:cNvPr id="98311" name="Rectangle 7"/>
          <p:cNvSpPr>
            <a:spLocks noGrp="1" noChangeArrowheads="1"/>
          </p:cNvSpPr>
          <p:nvPr>
            <p:ph type="body" idx="1"/>
          </p:nvPr>
        </p:nvSpPr>
        <p:spPr/>
        <p:txBody>
          <a:bodyPr/>
          <a:lstStyle/>
          <a:p>
            <a:r>
              <a:rPr lang="en-US" altLang="zh-CN">
                <a:ea typeface="宋体" pitchFamily="2" charset="-122"/>
              </a:rPr>
              <a:t>2010 annual and interim MD&amp;A disclosure </a:t>
            </a:r>
            <a:br>
              <a:rPr lang="en-US" altLang="zh-CN">
                <a:ea typeface="宋体" pitchFamily="2" charset="-122"/>
              </a:rPr>
            </a:br>
            <a:r>
              <a:rPr lang="en-US" altLang="zh-CN">
                <a:ea typeface="宋体" pitchFamily="2" charset="-122"/>
              </a:rPr>
              <a:t>(1 year to changeover)</a:t>
            </a:r>
          </a:p>
          <a:p>
            <a:pPr lvl="1"/>
            <a:r>
              <a:rPr lang="en-US" altLang="zh-CN">
                <a:ea typeface="宋体" pitchFamily="2" charset="-122"/>
              </a:rPr>
              <a:t>Interim and Annual MD&amp;A</a:t>
            </a:r>
          </a:p>
          <a:p>
            <a:pPr lvl="2"/>
            <a:r>
              <a:rPr lang="en-US" altLang="zh-CN">
                <a:ea typeface="宋体" pitchFamily="2" charset="-122"/>
              </a:rPr>
              <a:t>Provide updated discussion of preparations, building on aspects discussed in 2008, 2009, and interim 2010 MD&amp;A</a:t>
            </a:r>
          </a:p>
          <a:p>
            <a:pPr lvl="2"/>
            <a:r>
              <a:rPr lang="en-US" altLang="zh-CN">
                <a:ea typeface="宋体" pitchFamily="2" charset="-122"/>
              </a:rPr>
              <a:t>Discuss in more detail key decisions and changes (to be) made relating to changeover, including decisions about accounting policy choices under IFRS 1 and other relevant individual IFRS standards</a:t>
            </a:r>
          </a:p>
          <a:p>
            <a:pPr lvl="2"/>
            <a:r>
              <a:rPr lang="en-US" altLang="zh-CN">
                <a:ea typeface="宋体" pitchFamily="2" charset="-122"/>
              </a:rPr>
              <a:t>When preparing interim and annual MD&amp;A, if have available quantified information on impact of IFRS on key line items in financial statements, included in MD&amp;A</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a:ea typeface="宋体" pitchFamily="2" charset="-122"/>
              </a:rPr>
              <a:t>Agenda</a:t>
            </a:r>
          </a:p>
        </p:txBody>
      </p:sp>
      <p:sp>
        <p:nvSpPr>
          <p:cNvPr id="139267" name="Rectangle 3"/>
          <p:cNvSpPr>
            <a:spLocks noGrp="1" noChangeArrowheads="1"/>
          </p:cNvSpPr>
          <p:nvPr>
            <p:ph type="body" idx="1"/>
          </p:nvPr>
        </p:nvSpPr>
        <p:spPr>
          <a:xfrm>
            <a:off x="381000" y="1828800"/>
            <a:ext cx="8153400" cy="4114800"/>
          </a:xfrm>
        </p:spPr>
        <p:txBody>
          <a:bodyPr/>
          <a:lstStyle/>
          <a:p>
            <a:pPr lvl="1">
              <a:lnSpc>
                <a:spcPct val="150000"/>
              </a:lnSpc>
              <a:tabLst>
                <a:tab pos="6235700" algn="l"/>
              </a:tabLst>
            </a:pPr>
            <a:r>
              <a:rPr lang="en-US" altLang="zh-CN">
                <a:ea typeface="宋体" pitchFamily="2" charset="-122"/>
              </a:rPr>
              <a:t>Canadian Internal Control Over Financial Reporting	– </a:t>
            </a:r>
            <a:r>
              <a:rPr lang="en-US" altLang="zh-CN" sz="1400" b="1">
                <a:ea typeface="宋体" pitchFamily="2" charset="-122"/>
              </a:rPr>
              <a:t>Murray Suey</a:t>
            </a:r>
          </a:p>
          <a:p>
            <a:pPr lvl="1">
              <a:lnSpc>
                <a:spcPct val="150000"/>
              </a:lnSpc>
              <a:tabLst>
                <a:tab pos="6235700" algn="l"/>
              </a:tabLst>
            </a:pPr>
            <a:r>
              <a:rPr lang="en-US" altLang="zh-CN">
                <a:ea typeface="宋体" pitchFamily="2" charset="-122"/>
              </a:rPr>
              <a:t>IFRS Developments	 – </a:t>
            </a:r>
            <a:r>
              <a:rPr lang="en-US" altLang="zh-CN" sz="1400" b="1">
                <a:ea typeface="宋体" pitchFamily="2" charset="-122"/>
              </a:rPr>
              <a:t>John Gordon</a:t>
            </a:r>
          </a:p>
          <a:p>
            <a:pPr lvl="1">
              <a:lnSpc>
                <a:spcPct val="150000"/>
              </a:lnSpc>
              <a:tabLst>
                <a:tab pos="6235700" algn="l"/>
              </a:tabLst>
            </a:pPr>
            <a:r>
              <a:rPr lang="en-US" altLang="zh-CN">
                <a:ea typeface="宋体" pitchFamily="2" charset="-122"/>
              </a:rPr>
              <a:t>Tax Issues for IFRS	 – </a:t>
            </a:r>
            <a:r>
              <a:rPr lang="en-US" altLang="zh-CN" sz="1400" b="1">
                <a:ea typeface="宋体" pitchFamily="2" charset="-122"/>
              </a:rPr>
              <a:t>Jodi Roworth</a:t>
            </a:r>
          </a:p>
          <a:p>
            <a:pPr lvl="1">
              <a:lnSpc>
                <a:spcPct val="150000"/>
              </a:lnSpc>
              <a:tabLst>
                <a:tab pos="6235700" algn="l"/>
              </a:tabLst>
            </a:pPr>
            <a:r>
              <a:rPr lang="en-US" altLang="zh-CN">
                <a:ea typeface="宋体" pitchFamily="2" charset="-122"/>
              </a:rPr>
              <a:t>Budget Update	 – </a:t>
            </a:r>
            <a:r>
              <a:rPr lang="en-US" altLang="zh-CN" sz="1400" b="1">
                <a:ea typeface="宋体" pitchFamily="2" charset="-122"/>
              </a:rPr>
              <a:t>Chris Post</a:t>
            </a:r>
          </a:p>
          <a:p>
            <a:pPr lvl="1">
              <a:lnSpc>
                <a:spcPct val="150000"/>
              </a:lnSpc>
              <a:tabLst>
                <a:tab pos="6235700" algn="l"/>
              </a:tabLst>
            </a:pPr>
            <a:r>
              <a:rPr lang="en-US" altLang="zh-CN">
                <a:ea typeface="宋体" pitchFamily="2" charset="-122"/>
              </a:rPr>
              <a:t>International Tax Developments	 – </a:t>
            </a:r>
            <a:r>
              <a:rPr lang="en-US" altLang="zh-CN" sz="1400" b="1">
                <a:ea typeface="宋体" pitchFamily="2" charset="-122"/>
              </a:rPr>
              <a:t>Jim Samuel</a:t>
            </a:r>
          </a:p>
          <a:p>
            <a:pPr lvl="1">
              <a:lnSpc>
                <a:spcPct val="150000"/>
              </a:lnSpc>
              <a:tabLst>
                <a:tab pos="6235700" algn="l"/>
              </a:tabLst>
            </a:pPr>
            <a:r>
              <a:rPr lang="en-US" altLang="zh-CN">
                <a:ea typeface="宋体" pitchFamily="2" charset="-122"/>
              </a:rPr>
              <a:t>Merger &amp; Acquisition Environment	 – </a:t>
            </a:r>
            <a:r>
              <a:rPr lang="en-US" altLang="zh-CN" sz="1400" b="1">
                <a:ea typeface="宋体" pitchFamily="2" charset="-122"/>
              </a:rPr>
              <a:t>Rhys Renouf</a:t>
            </a:r>
          </a:p>
          <a:p>
            <a:pPr lvl="1">
              <a:lnSpc>
                <a:spcPct val="150000"/>
              </a:lnSpc>
              <a:tabLst>
                <a:tab pos="6235700" algn="l"/>
              </a:tabLst>
            </a:pPr>
            <a:r>
              <a:rPr lang="en-US" altLang="zh-CN">
                <a:ea typeface="宋体" pitchFamily="2" charset="-122"/>
              </a:rPr>
              <a:t>SEC Update	</a:t>
            </a:r>
            <a:r>
              <a:rPr lang="en-US" altLang="zh-CN" sz="1400" b="1">
                <a:ea typeface="宋体" pitchFamily="2" charset="-122"/>
              </a:rPr>
              <a:t>–Wayne Chodzicki</a:t>
            </a:r>
          </a:p>
          <a:p>
            <a:pPr lvl="1">
              <a:lnSpc>
                <a:spcPct val="150000"/>
              </a:lnSpc>
              <a:tabLst>
                <a:tab pos="6235700" algn="l"/>
              </a:tabLst>
            </a:pPr>
            <a:endParaRPr lang="en-US" altLang="zh-CN" sz="1600">
              <a:ea typeface="宋体" pitchFamily="2" charset="-122"/>
            </a:endParaRPr>
          </a:p>
          <a:p>
            <a:pPr lvl="1">
              <a:tabLst>
                <a:tab pos="6235700" algn="l"/>
              </a:tabLst>
            </a:pPr>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sp>
        <p:nvSpPr>
          <p:cNvPr id="128003" name="Text Box 3"/>
          <p:cNvSpPr txBox="1">
            <a:spLocks noChangeArrowheads="1"/>
          </p:cNvSpPr>
          <p:nvPr/>
        </p:nvSpPr>
        <p:spPr bwMode="auto">
          <a:xfrm>
            <a:off x="1689100" y="2286000"/>
            <a:ext cx="70866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US" altLang="zh-CN">
                <a:solidFill>
                  <a:schemeClr val="bg1"/>
                </a:solidFill>
                <a:latin typeface="Arial" pitchFamily="34" charset="0"/>
                <a:ea typeface="宋体" pitchFamily="2" charset="-122"/>
                <a:cs typeface="Arial" pitchFamily="34" charset="0"/>
              </a:rPr>
              <a:t>CSA Notice 52-321 </a:t>
            </a:r>
          </a:p>
          <a:p>
            <a:pPr>
              <a:lnSpc>
                <a:spcPct val="85000"/>
              </a:lnSpc>
              <a:spcBef>
                <a:spcPct val="50000"/>
              </a:spcBef>
            </a:pPr>
            <a:r>
              <a:rPr lang="en-US" altLang="zh-CN">
                <a:solidFill>
                  <a:schemeClr val="bg1"/>
                </a:solidFill>
                <a:latin typeface="Arial" pitchFamily="34" charset="0"/>
                <a:ea typeface="宋体" pitchFamily="2" charset="-122"/>
                <a:cs typeface="Arial" pitchFamily="34" charset="0"/>
              </a:rPr>
              <a:t>Update Staff Concept Paper re IFRS</a:t>
            </a:r>
            <a:endParaRPr lang="en-GB">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ea typeface="宋体" pitchFamily="2" charset="-122"/>
              </a:rPr>
              <a:t>CSA Notice 52-321</a:t>
            </a:r>
            <a:br>
              <a:rPr lang="en-US" altLang="zh-CN">
                <a:ea typeface="宋体" pitchFamily="2" charset="-122"/>
              </a:rPr>
            </a:br>
            <a:r>
              <a:rPr lang="en-US" altLang="zh-CN">
                <a:ea typeface="宋体" pitchFamily="2" charset="-122"/>
              </a:rPr>
              <a:t>Update Staff Concept Paper</a:t>
            </a:r>
          </a:p>
        </p:txBody>
      </p:sp>
      <p:sp>
        <p:nvSpPr>
          <p:cNvPr id="101379" name="Rectangle 3"/>
          <p:cNvSpPr>
            <a:spLocks noGrp="1" noChangeArrowheads="1"/>
          </p:cNvSpPr>
          <p:nvPr>
            <p:ph type="body" idx="1"/>
          </p:nvPr>
        </p:nvSpPr>
        <p:spPr/>
        <p:txBody>
          <a:bodyPr/>
          <a:lstStyle/>
          <a:p>
            <a:pPr lvl="1"/>
            <a:r>
              <a:rPr lang="en-US" altLang="zh-CN">
                <a:ea typeface="宋体" pitchFamily="2" charset="-122"/>
              </a:rPr>
              <a:t>June 27, 2008 CSA Notice 52-321, “Early Adoption IFRS, Use of US GAAP and Reference to IASB-IFRS”</a:t>
            </a:r>
          </a:p>
          <a:p>
            <a:pPr lvl="1"/>
            <a:r>
              <a:rPr lang="en-US" altLang="zh-CN">
                <a:ea typeface="宋体" pitchFamily="2" charset="-122"/>
              </a:rPr>
              <a:t>Notice 52-321 updated issues addressed in CSA Concept Paper 52-402 on "Possible changes to securities rules related to IFRS (the concept paper or tentative conclusions)”</a:t>
            </a:r>
          </a:p>
          <a:p>
            <a:pPr lvl="1"/>
            <a:r>
              <a:rPr lang="en-US" altLang="zh-CN">
                <a:ea typeface="宋体" pitchFamily="2" charset="-122"/>
              </a:rPr>
              <a:t>42 comment letters: CSA Staff further developed their views </a:t>
            </a:r>
          </a:p>
          <a:p>
            <a:pPr lvl="1"/>
            <a:r>
              <a:rPr lang="en-US" altLang="zh-CN">
                <a:ea typeface="宋体" pitchFamily="2" charset="-122"/>
              </a:rPr>
              <a:t>Staff now propose that for Canadian domestic issuers, who are also SEC registrants, the existing option in NI 52-107 would be retained, and US GAAP could be used</a:t>
            </a:r>
          </a:p>
          <a:p>
            <a:pPr lvl="2"/>
            <a:r>
              <a:rPr lang="en-US" altLang="zh-CN">
                <a:ea typeface="宋体" pitchFamily="2" charset="-122"/>
              </a:rPr>
              <a:t>limited to Canadian SEC registrant companies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6"/>
          <p:cNvSpPr>
            <a:spLocks noGrp="1" noChangeArrowheads="1"/>
          </p:cNvSpPr>
          <p:nvPr>
            <p:ph type="title"/>
          </p:nvPr>
        </p:nvSpPr>
        <p:spPr/>
        <p:txBody>
          <a:bodyPr/>
          <a:lstStyle/>
          <a:p>
            <a:r>
              <a:rPr lang="en-US" altLang="zh-CN">
                <a:ea typeface="宋体" pitchFamily="2" charset="-122"/>
              </a:rPr>
              <a:t>CSA Notice 52-321</a:t>
            </a:r>
            <a:br>
              <a:rPr lang="en-US" altLang="zh-CN">
                <a:ea typeface="宋体" pitchFamily="2" charset="-122"/>
              </a:rPr>
            </a:br>
            <a:r>
              <a:rPr lang="en-US" altLang="zh-CN">
                <a:ea typeface="宋体" pitchFamily="2" charset="-122"/>
              </a:rPr>
              <a:t>Update Staff Concept Paper</a:t>
            </a:r>
          </a:p>
        </p:txBody>
      </p:sp>
      <p:sp>
        <p:nvSpPr>
          <p:cNvPr id="103431" name="Rectangle 7"/>
          <p:cNvSpPr>
            <a:spLocks noGrp="1" noChangeArrowheads="1"/>
          </p:cNvSpPr>
          <p:nvPr>
            <p:ph type="body" idx="1"/>
          </p:nvPr>
        </p:nvSpPr>
        <p:spPr/>
        <p:txBody>
          <a:bodyPr/>
          <a:lstStyle/>
          <a:p>
            <a:r>
              <a:rPr lang="en-US" altLang="zh-CN">
                <a:ea typeface="宋体" pitchFamily="2" charset="-122"/>
              </a:rPr>
              <a:t>Staff continue to propose that IFRS could be early adopted:</a:t>
            </a:r>
          </a:p>
          <a:p>
            <a:pPr lvl="1"/>
            <a:r>
              <a:rPr lang="en-US" altLang="zh-CN">
                <a:ea typeface="宋体" pitchFamily="2" charset="-122"/>
              </a:rPr>
              <a:t>Exemptive relief on case-by-case basis</a:t>
            </a:r>
          </a:p>
          <a:p>
            <a:pPr lvl="1"/>
            <a:r>
              <a:rPr lang="en-US" altLang="zh-CN">
                <a:ea typeface="宋体" pitchFamily="2" charset="-122"/>
              </a:rPr>
              <a:t>Assess readiness staff, Board, AC, auditor, investors</a:t>
            </a:r>
          </a:p>
          <a:p>
            <a:pPr lvl="1"/>
            <a:r>
              <a:rPr lang="en-US" altLang="zh-CN">
                <a:ea typeface="宋体" pitchFamily="2" charset="-122"/>
              </a:rPr>
              <a:t>Consider implications on obligations under securities legislation including CEO/CFO certifications, BARs, offering documents, previously released material forward-looking information</a:t>
            </a:r>
          </a:p>
          <a:p>
            <a:r>
              <a:rPr lang="en-US" altLang="zh-CN">
                <a:ea typeface="宋体" pitchFamily="2" charset="-122"/>
              </a:rPr>
              <a:t>If choose to early adopt and previously filed interim reports under “old GAAP” in first year proposing to adopt IFRS: </a:t>
            </a:r>
          </a:p>
          <a:p>
            <a:pPr lvl="1"/>
            <a:r>
              <a:rPr lang="en-US" altLang="zh-CN">
                <a:ea typeface="宋体" pitchFamily="2" charset="-122"/>
              </a:rPr>
              <a:t>Revise interim financial statements</a:t>
            </a:r>
          </a:p>
          <a:p>
            <a:pPr lvl="1"/>
            <a:r>
              <a:rPr lang="en-US" altLang="zh-CN">
                <a:ea typeface="宋体" pitchFamily="2" charset="-122"/>
              </a:rPr>
              <a:t>Revise MD&amp;A</a:t>
            </a:r>
          </a:p>
          <a:p>
            <a:pPr lvl="1"/>
            <a:r>
              <a:rPr lang="en-US" altLang="zh-CN">
                <a:ea typeface="宋体" pitchFamily="2" charset="-122"/>
              </a:rPr>
              <a:t>Issue new certificates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sp>
        <p:nvSpPr>
          <p:cNvPr id="45059" name="Text Box 3"/>
          <p:cNvSpPr txBox="1">
            <a:spLocks noChangeArrowheads="1"/>
          </p:cNvSpPr>
          <p:nvPr/>
        </p:nvSpPr>
        <p:spPr bwMode="auto">
          <a:xfrm>
            <a:off x="1600200" y="1889125"/>
            <a:ext cx="70866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IFRS &amp; Tax: Why us Tax Geeks should care?</a:t>
            </a:r>
          </a:p>
        </p:txBody>
      </p:sp>
      <p:sp>
        <p:nvSpPr>
          <p:cNvPr id="45060" name="Text Box 4"/>
          <p:cNvSpPr txBox="1">
            <a:spLocks noChangeArrowheads="1"/>
          </p:cNvSpPr>
          <p:nvPr/>
        </p:nvSpPr>
        <p:spPr bwMode="auto">
          <a:xfrm>
            <a:off x="28829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Jodi L. Roworth</a:t>
            </a:r>
          </a:p>
          <a:p>
            <a:pPr>
              <a:lnSpc>
                <a:spcPct val="130000"/>
              </a:lnSpc>
            </a:pPr>
            <a:r>
              <a:rPr lang="en-CA" sz="1400">
                <a:solidFill>
                  <a:schemeClr val="bg1"/>
                </a:solidFill>
                <a:latin typeface="Arial" pitchFamily="34" charset="0"/>
              </a:rPr>
              <a:t>Senior Principal, Tax</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403.691.8092</a:t>
            </a:r>
          </a:p>
          <a:p>
            <a:pPr>
              <a:lnSpc>
                <a:spcPct val="130000"/>
              </a:lnSpc>
            </a:pPr>
            <a:r>
              <a:rPr lang="en-US" altLang="zh-CN" sz="1400">
                <a:solidFill>
                  <a:schemeClr val="bg1"/>
                </a:solidFill>
                <a:latin typeface="Arial" pitchFamily="34" charset="0"/>
                <a:ea typeface="宋体" pitchFamily="2" charset="-122"/>
              </a:rPr>
              <a:t>jroworth@kpmg.ca</a:t>
            </a:r>
          </a:p>
        </p:txBody>
      </p:sp>
      <p:pic>
        <p:nvPicPr>
          <p:cNvPr id="4506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438400"/>
            <a:ext cx="1036638" cy="1295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CA"/>
              <a:t>Why move to International Financial Reporting Standards (IFRS)?</a:t>
            </a:r>
          </a:p>
        </p:txBody>
      </p:sp>
      <p:sp>
        <p:nvSpPr>
          <p:cNvPr id="13315" name="Rectangle 3"/>
          <p:cNvSpPr>
            <a:spLocks noGrp="1" noChangeArrowheads="1"/>
          </p:cNvSpPr>
          <p:nvPr>
            <p:ph type="body" idx="1"/>
          </p:nvPr>
        </p:nvSpPr>
        <p:spPr/>
        <p:txBody>
          <a:bodyPr/>
          <a:lstStyle/>
          <a:p>
            <a:r>
              <a:rPr lang="en-CA" sz="1800" b="0"/>
              <a:t>What are they?</a:t>
            </a:r>
          </a:p>
          <a:p>
            <a:pPr lvl="1"/>
            <a:r>
              <a:rPr lang="en-CA" sz="1600"/>
              <a:t>Single set of globally-accepted, high-quality accounting standards</a:t>
            </a:r>
          </a:p>
          <a:p>
            <a:pPr lvl="1"/>
            <a:r>
              <a:rPr lang="en-CA" sz="1600"/>
              <a:t>Used in 100+ countries, including five G8 countries</a:t>
            </a:r>
          </a:p>
          <a:p>
            <a:r>
              <a:rPr lang="en-CA" sz="1800" b="0"/>
              <a:t>Rationale for Canada’s move to IFRS:</a:t>
            </a:r>
          </a:p>
          <a:p>
            <a:pPr lvl="1"/>
            <a:r>
              <a:rPr lang="en-CA" sz="1600"/>
              <a:t>Provide better access to global capital markets</a:t>
            </a:r>
          </a:p>
          <a:p>
            <a:pPr lvl="1"/>
            <a:r>
              <a:rPr lang="en-CA" sz="1600"/>
              <a:t>Move to principles-based standards and away from rule-based U.S. standards (costly / difficult to apply)</a:t>
            </a:r>
          </a:p>
          <a:p>
            <a:pPr lvl="1"/>
            <a:r>
              <a:rPr lang="en-CA" sz="1600"/>
              <a:t>More cost effective than maintaining Canadian GAAP</a:t>
            </a:r>
          </a:p>
          <a:p>
            <a:r>
              <a:rPr lang="en-CA" sz="1800" b="0"/>
              <a:t>U.S GAAP &amp; IFRS – likely more aligned over time</a:t>
            </a:r>
          </a:p>
          <a:p>
            <a:endParaRPr lang="en-CA" sz="1800" b="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宋体" pitchFamily="2" charset="-122"/>
              </a:rPr>
              <a:t>Timeline for Canada’s adoption of IFRS</a:t>
            </a:r>
          </a:p>
        </p:txBody>
      </p:sp>
      <p:grpSp>
        <p:nvGrpSpPr>
          <p:cNvPr id="20483" name="Group 3"/>
          <p:cNvGrpSpPr>
            <a:grpSpLocks/>
          </p:cNvGrpSpPr>
          <p:nvPr/>
        </p:nvGrpSpPr>
        <p:grpSpPr bwMode="auto">
          <a:xfrm>
            <a:off x="914400" y="1874838"/>
            <a:ext cx="7832725" cy="4068762"/>
            <a:chOff x="228" y="1026"/>
            <a:chExt cx="5243" cy="2723"/>
          </a:xfrm>
        </p:grpSpPr>
        <p:sp>
          <p:nvSpPr>
            <p:cNvPr id="20484" name="Line 4"/>
            <p:cNvSpPr>
              <a:spLocks noChangeShapeType="1"/>
            </p:cNvSpPr>
            <p:nvPr/>
          </p:nvSpPr>
          <p:spPr bwMode="auto">
            <a:xfrm>
              <a:off x="385" y="1945"/>
              <a:ext cx="0" cy="28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85" name="Line 5"/>
            <p:cNvSpPr>
              <a:spLocks noChangeShapeType="1"/>
            </p:cNvSpPr>
            <p:nvPr/>
          </p:nvSpPr>
          <p:spPr bwMode="auto">
            <a:xfrm>
              <a:off x="5101" y="1956"/>
              <a:ext cx="0" cy="283"/>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86" name="Line 6"/>
            <p:cNvSpPr>
              <a:spLocks noChangeShapeType="1"/>
            </p:cNvSpPr>
            <p:nvPr/>
          </p:nvSpPr>
          <p:spPr bwMode="auto">
            <a:xfrm>
              <a:off x="3874" y="1935"/>
              <a:ext cx="0" cy="28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87" name="Line 7"/>
            <p:cNvSpPr>
              <a:spLocks noChangeShapeType="1"/>
            </p:cNvSpPr>
            <p:nvPr/>
          </p:nvSpPr>
          <p:spPr bwMode="auto">
            <a:xfrm>
              <a:off x="2636" y="1929"/>
              <a:ext cx="0" cy="28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88" name="Line 8"/>
            <p:cNvSpPr>
              <a:spLocks noChangeShapeType="1"/>
            </p:cNvSpPr>
            <p:nvPr/>
          </p:nvSpPr>
          <p:spPr bwMode="auto">
            <a:xfrm>
              <a:off x="1397" y="1929"/>
              <a:ext cx="0" cy="28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89" name="Line 9"/>
            <p:cNvSpPr>
              <a:spLocks noChangeShapeType="1"/>
            </p:cNvSpPr>
            <p:nvPr/>
          </p:nvSpPr>
          <p:spPr bwMode="auto">
            <a:xfrm>
              <a:off x="228" y="2057"/>
              <a:ext cx="5243" cy="9"/>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20490" name="Text Box 10"/>
            <p:cNvSpPr txBox="1">
              <a:spLocks noChangeArrowheads="1"/>
            </p:cNvSpPr>
            <p:nvPr/>
          </p:nvSpPr>
          <p:spPr bwMode="auto">
            <a:xfrm>
              <a:off x="263" y="1704"/>
              <a:ext cx="454" cy="279"/>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spcBef>
                  <a:spcPct val="50000"/>
                </a:spcBef>
              </a:pPr>
              <a:r>
                <a:rPr lang="en-CA" sz="1800" b="1">
                  <a:solidFill>
                    <a:srgbClr val="000000"/>
                  </a:solidFill>
                  <a:latin typeface="Arial" pitchFamily="34" charset="0"/>
                  <a:cs typeface="Arial" pitchFamily="34" charset="0"/>
                </a:rPr>
                <a:t>2007</a:t>
              </a:r>
            </a:p>
          </p:txBody>
        </p:sp>
        <p:sp>
          <p:nvSpPr>
            <p:cNvPr id="20491" name="Text Box 11"/>
            <p:cNvSpPr txBox="1">
              <a:spLocks noChangeArrowheads="1"/>
            </p:cNvSpPr>
            <p:nvPr/>
          </p:nvSpPr>
          <p:spPr bwMode="auto">
            <a:xfrm>
              <a:off x="2422" y="1728"/>
              <a:ext cx="454" cy="28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spcBef>
                  <a:spcPct val="50000"/>
                </a:spcBef>
              </a:pPr>
              <a:r>
                <a:rPr lang="en-CA" sz="1800" b="1">
                  <a:solidFill>
                    <a:srgbClr val="000000"/>
                  </a:solidFill>
                  <a:latin typeface="Arial" pitchFamily="34" charset="0"/>
                  <a:cs typeface="Arial" pitchFamily="34" charset="0"/>
                </a:rPr>
                <a:t>2009</a:t>
              </a:r>
            </a:p>
          </p:txBody>
        </p:sp>
        <p:sp>
          <p:nvSpPr>
            <p:cNvPr id="20492" name="Text Box 12"/>
            <p:cNvSpPr txBox="1">
              <a:spLocks noChangeArrowheads="1"/>
            </p:cNvSpPr>
            <p:nvPr/>
          </p:nvSpPr>
          <p:spPr bwMode="auto">
            <a:xfrm>
              <a:off x="3661" y="1744"/>
              <a:ext cx="454" cy="28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spcBef>
                  <a:spcPct val="50000"/>
                </a:spcBef>
              </a:pPr>
              <a:r>
                <a:rPr lang="en-CA" sz="1800" b="1">
                  <a:solidFill>
                    <a:srgbClr val="000000"/>
                  </a:solidFill>
                  <a:latin typeface="Arial" pitchFamily="34" charset="0"/>
                  <a:cs typeface="Arial" pitchFamily="34" charset="0"/>
                </a:rPr>
                <a:t>2010</a:t>
              </a:r>
            </a:p>
          </p:txBody>
        </p:sp>
        <p:sp>
          <p:nvSpPr>
            <p:cNvPr id="20493" name="Text Box 13"/>
            <p:cNvSpPr txBox="1">
              <a:spLocks noChangeArrowheads="1"/>
            </p:cNvSpPr>
            <p:nvPr/>
          </p:nvSpPr>
          <p:spPr bwMode="auto">
            <a:xfrm>
              <a:off x="4908" y="1744"/>
              <a:ext cx="454" cy="28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spcBef>
                  <a:spcPct val="50000"/>
                </a:spcBef>
              </a:pPr>
              <a:r>
                <a:rPr lang="en-CA" sz="1800" b="1">
                  <a:solidFill>
                    <a:srgbClr val="000000"/>
                  </a:solidFill>
                  <a:latin typeface="Arial" pitchFamily="34" charset="0"/>
                  <a:cs typeface="Arial" pitchFamily="34" charset="0"/>
                </a:rPr>
                <a:t>2011</a:t>
              </a:r>
            </a:p>
          </p:txBody>
        </p:sp>
        <p:sp>
          <p:nvSpPr>
            <p:cNvPr id="20494" name="Text Box 14"/>
            <p:cNvSpPr txBox="1">
              <a:spLocks noChangeArrowheads="1"/>
            </p:cNvSpPr>
            <p:nvPr/>
          </p:nvSpPr>
          <p:spPr bwMode="auto">
            <a:xfrm>
              <a:off x="1183" y="1728"/>
              <a:ext cx="454" cy="28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p>
              <a:pPr>
                <a:spcBef>
                  <a:spcPct val="50000"/>
                </a:spcBef>
              </a:pPr>
              <a:r>
                <a:rPr lang="en-CA" sz="1800" b="1">
                  <a:solidFill>
                    <a:srgbClr val="000000"/>
                  </a:solidFill>
                  <a:latin typeface="Arial" pitchFamily="34" charset="0"/>
                  <a:cs typeface="Arial" pitchFamily="34" charset="0"/>
                </a:rPr>
                <a:t>2008</a:t>
              </a:r>
            </a:p>
          </p:txBody>
        </p:sp>
        <p:sp>
          <p:nvSpPr>
            <p:cNvPr id="20495" name="AutoShape 15"/>
            <p:cNvSpPr>
              <a:spLocks/>
            </p:cNvSpPr>
            <p:nvPr/>
          </p:nvSpPr>
          <p:spPr bwMode="auto">
            <a:xfrm rot="16200000" flipV="1">
              <a:off x="2766" y="219"/>
              <a:ext cx="90" cy="4199"/>
            </a:xfrm>
            <a:prstGeom prst="leftBrace">
              <a:avLst>
                <a:gd name="adj1" fmla="val 388796"/>
                <a:gd name="adj2" fmla="val 50000"/>
              </a:avLst>
            </a:prstGeom>
            <a:noFill/>
            <a:ln w="28575">
              <a:solidFill>
                <a:srgbClr val="AABAA5"/>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20496" name="Text Box 16"/>
            <p:cNvSpPr txBox="1">
              <a:spLocks noChangeArrowheads="1"/>
            </p:cNvSpPr>
            <p:nvPr/>
          </p:nvSpPr>
          <p:spPr bwMode="auto">
            <a:xfrm>
              <a:off x="2991" y="1054"/>
              <a:ext cx="2264" cy="5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200">
                  <a:solidFill>
                    <a:srgbClr val="000000"/>
                  </a:solidFill>
                  <a:latin typeface="Arial" pitchFamily="34" charset="0"/>
                  <a:ea typeface="宋体" pitchFamily="2" charset="-122"/>
                  <a:cs typeface="Arial" pitchFamily="34" charset="0"/>
                </a:rPr>
                <a:t>Group 2:</a:t>
              </a:r>
            </a:p>
            <a:p>
              <a:pPr algn="ctr"/>
              <a:r>
                <a:rPr lang="en-US" altLang="zh-CN" sz="1200" b="1" i="1">
                  <a:solidFill>
                    <a:srgbClr val="000000"/>
                  </a:solidFill>
                  <a:latin typeface="Arial" pitchFamily="34" charset="0"/>
                  <a:ea typeface="宋体" pitchFamily="2" charset="-122"/>
                  <a:cs typeface="Arial" pitchFamily="34" charset="0"/>
                </a:rPr>
                <a:t>IFRS under development </a:t>
              </a:r>
              <a:br>
                <a:rPr lang="en-US" altLang="zh-CN" sz="1200" b="1" i="1">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at change-over date</a:t>
              </a:r>
            </a:p>
            <a:p>
              <a:pPr algn="ctr"/>
              <a:r>
                <a:rPr lang="en-US" altLang="zh-CN" sz="1200">
                  <a:solidFill>
                    <a:srgbClr val="000000"/>
                  </a:solidFill>
                  <a:latin typeface="Arial" pitchFamily="34" charset="0"/>
                  <a:ea typeface="宋体" pitchFamily="2" charset="-122"/>
                  <a:cs typeface="Arial" pitchFamily="34" charset="0"/>
                </a:rPr>
                <a:t>e.g. leases, revenues, employee benefits</a:t>
              </a:r>
            </a:p>
          </p:txBody>
        </p:sp>
        <p:sp>
          <p:nvSpPr>
            <p:cNvPr id="20497" name="AutoShape 17"/>
            <p:cNvSpPr>
              <a:spLocks noChangeArrowheads="1"/>
            </p:cNvSpPr>
            <p:nvPr/>
          </p:nvSpPr>
          <p:spPr bwMode="auto">
            <a:xfrm rot="5400000">
              <a:off x="3775" y="212"/>
              <a:ext cx="623" cy="2251"/>
            </a:xfrm>
            <a:prstGeom prst="roundRect">
              <a:avLst>
                <a:gd name="adj" fmla="val 16667"/>
              </a:avLst>
            </a:prstGeom>
            <a:noFill/>
            <a:ln w="28575">
              <a:solidFill>
                <a:srgbClr val="000000"/>
              </a:solidFill>
              <a:round/>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2000" tIns="72000" rIns="72000" bIns="72000" anchor="ctr"/>
            <a:lstStyle/>
            <a:p>
              <a:pPr algn="ctr"/>
              <a:endParaRPr lang="en-CA" sz="1400">
                <a:latin typeface="Arial" pitchFamily="34" charset="0"/>
                <a:cs typeface="Arial" pitchFamily="34" charset="0"/>
              </a:endParaRPr>
            </a:p>
          </p:txBody>
        </p:sp>
        <p:sp>
          <p:nvSpPr>
            <p:cNvPr id="20498" name="Line 18"/>
            <p:cNvSpPr>
              <a:spLocks noChangeShapeType="1"/>
            </p:cNvSpPr>
            <p:nvPr/>
          </p:nvSpPr>
          <p:spPr bwMode="auto">
            <a:xfrm flipH="1" flipV="1">
              <a:off x="4000" y="2098"/>
              <a:ext cx="717" cy="1044"/>
            </a:xfrm>
            <a:prstGeom prst="line">
              <a:avLst/>
            </a:prstGeom>
            <a:noFill/>
            <a:ln w="28575">
              <a:solidFill>
                <a:srgbClr val="4E7DB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AutoShape 19"/>
            <p:cNvSpPr>
              <a:spLocks noChangeArrowheads="1"/>
            </p:cNvSpPr>
            <p:nvPr/>
          </p:nvSpPr>
          <p:spPr bwMode="auto">
            <a:xfrm>
              <a:off x="2770" y="3155"/>
              <a:ext cx="2518" cy="594"/>
            </a:xfrm>
            <a:prstGeom prst="roundRect">
              <a:avLst>
                <a:gd name="adj" fmla="val 16667"/>
              </a:avLst>
            </a:prstGeom>
            <a:noFill/>
            <a:ln w="28575">
              <a:solidFill>
                <a:srgbClr val="4E7DB6"/>
              </a:solidFill>
              <a:round/>
              <a:headEnd/>
              <a:tailEnd/>
            </a:ln>
            <a:effectLst/>
            <a:extLst>
              <a:ext uri="{909E8E84-426E-40DD-AFC4-6F175D3DCCD1}">
                <a14:hiddenFill xmlns:a14="http://schemas.microsoft.com/office/drawing/2010/main">
                  <a:gradFill rotWithShape="1">
                    <a:gsLst>
                      <a:gs pos="0">
                        <a:srgbClr val="00CC99">
                          <a:gamma/>
                          <a:shade val="76078"/>
                          <a:invGamma/>
                        </a:srgbClr>
                      </a:gs>
                      <a:gs pos="50000">
                        <a:srgbClr val="00CC99"/>
                      </a:gs>
                      <a:gs pos="100000">
                        <a:srgbClr val="00CC99">
                          <a:gamma/>
                          <a:shade val="76078"/>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rgbClr val="000000"/>
                  </a:solidFill>
                  <a:latin typeface="Arial" pitchFamily="34" charset="0"/>
                  <a:ea typeface="宋体" pitchFamily="2" charset="-122"/>
                  <a:cs typeface="Arial" pitchFamily="34" charset="0"/>
                </a:rPr>
                <a:t>Group 4:</a:t>
              </a:r>
            </a:p>
            <a:p>
              <a:pPr algn="ctr"/>
              <a:r>
                <a:rPr lang="en-US" altLang="zh-CN" sz="1200" b="1" i="1">
                  <a:solidFill>
                    <a:srgbClr val="000000"/>
                  </a:solidFill>
                  <a:latin typeface="Arial" pitchFamily="34" charset="0"/>
                  <a:ea typeface="宋体" pitchFamily="2" charset="-122"/>
                  <a:cs typeface="Arial" pitchFamily="34" charset="0"/>
                </a:rPr>
                <a:t>IFRS with no Canadian GAAP equivalent:</a:t>
              </a:r>
              <a:r>
                <a:rPr lang="en-US" altLang="zh-CN" sz="1200" i="1">
                  <a:solidFill>
                    <a:srgbClr val="000000"/>
                  </a:solidFill>
                  <a:latin typeface="Arial" pitchFamily="34" charset="0"/>
                  <a:ea typeface="宋体" pitchFamily="2" charset="-122"/>
                  <a:cs typeface="Arial" pitchFamily="34" charset="0"/>
                </a:rPr>
                <a:t> </a:t>
              </a:r>
              <a:br>
                <a:rPr lang="en-US" altLang="zh-CN" sz="1200" i="1">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Adopt at change-over date</a:t>
              </a:r>
            </a:p>
            <a:p>
              <a:pPr algn="ctr"/>
              <a:r>
                <a:rPr lang="en-US" altLang="zh-CN" sz="1200">
                  <a:solidFill>
                    <a:srgbClr val="000000"/>
                  </a:solidFill>
                  <a:latin typeface="Arial" pitchFamily="34" charset="0"/>
                  <a:ea typeface="宋体" pitchFamily="2" charset="-122"/>
                  <a:cs typeface="Arial" pitchFamily="34" charset="0"/>
                </a:rPr>
                <a:t>e.g. provisions, biological assets</a:t>
              </a:r>
            </a:p>
          </p:txBody>
        </p:sp>
        <p:sp>
          <p:nvSpPr>
            <p:cNvPr id="20500" name="AutoShape 20"/>
            <p:cNvSpPr>
              <a:spLocks noChangeArrowheads="1"/>
            </p:cNvSpPr>
            <p:nvPr/>
          </p:nvSpPr>
          <p:spPr bwMode="auto">
            <a:xfrm>
              <a:off x="910" y="2753"/>
              <a:ext cx="1259" cy="918"/>
            </a:xfrm>
            <a:prstGeom prst="roundRect">
              <a:avLst>
                <a:gd name="adj" fmla="val 16667"/>
              </a:avLst>
            </a:prstGeom>
            <a:noFill/>
            <a:ln w="28575">
              <a:solidFill>
                <a:srgbClr val="AABAA5"/>
              </a:solidFill>
              <a:round/>
              <a:headEnd/>
              <a:tailEnd/>
            </a:ln>
            <a:effectLst/>
            <a:extLst>
              <a:ext uri="{909E8E84-426E-40DD-AFC4-6F175D3DCCD1}">
                <a14:hiddenFill xmlns:a14="http://schemas.microsoft.com/office/drawing/2010/main">
                  <a:gradFill rotWithShape="1">
                    <a:gsLst>
                      <a:gs pos="0">
                        <a:srgbClr val="00CC99">
                          <a:gamma/>
                          <a:shade val="76078"/>
                          <a:invGamma/>
                        </a:srgbClr>
                      </a:gs>
                      <a:gs pos="50000">
                        <a:srgbClr val="00CC99"/>
                      </a:gs>
                      <a:gs pos="100000">
                        <a:srgbClr val="00CC99">
                          <a:gamma/>
                          <a:shade val="76078"/>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rgbClr val="000000"/>
                  </a:solidFill>
                  <a:latin typeface="Arial" pitchFamily="34" charset="0"/>
                  <a:ea typeface="宋体" pitchFamily="2" charset="-122"/>
                  <a:cs typeface="Arial" pitchFamily="34" charset="0"/>
                </a:rPr>
                <a:t>Group 1: </a:t>
              </a:r>
              <a:br>
                <a:rPr lang="en-US" altLang="zh-CN" sz="1200">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Converge prior to </a:t>
              </a:r>
              <a:br>
                <a:rPr lang="en-US" altLang="zh-CN" sz="1200" b="1" i="1">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change-over date</a:t>
              </a:r>
            </a:p>
            <a:p>
              <a:pPr algn="ctr"/>
              <a:r>
                <a:rPr lang="en-US" altLang="zh-CN" sz="1200">
                  <a:solidFill>
                    <a:srgbClr val="000000"/>
                  </a:solidFill>
                  <a:latin typeface="Arial" pitchFamily="34" charset="0"/>
                  <a:ea typeface="宋体" pitchFamily="2" charset="-122"/>
                  <a:cs typeface="Arial" pitchFamily="34" charset="0"/>
                </a:rPr>
                <a:t>e.g. inventories, </a:t>
              </a:r>
              <a:br>
                <a:rPr lang="en-US" altLang="zh-CN" sz="1200">
                  <a:solidFill>
                    <a:srgbClr val="000000"/>
                  </a:solidFill>
                  <a:latin typeface="Arial" pitchFamily="34" charset="0"/>
                  <a:ea typeface="宋体" pitchFamily="2" charset="-122"/>
                  <a:cs typeface="Arial" pitchFamily="34" charset="0"/>
                </a:rPr>
              </a:br>
              <a:r>
                <a:rPr lang="en-US" altLang="zh-CN" sz="1200">
                  <a:solidFill>
                    <a:srgbClr val="000000"/>
                  </a:solidFill>
                  <a:latin typeface="Arial" pitchFamily="34" charset="0"/>
                  <a:ea typeface="宋体" pitchFamily="2" charset="-122"/>
                  <a:cs typeface="Arial" pitchFamily="34" charset="0"/>
                </a:rPr>
                <a:t>business combinations, </a:t>
              </a:r>
              <a:br>
                <a:rPr lang="en-US" altLang="zh-CN" sz="1200">
                  <a:solidFill>
                    <a:srgbClr val="000000"/>
                  </a:solidFill>
                  <a:latin typeface="Arial" pitchFamily="34" charset="0"/>
                  <a:ea typeface="宋体" pitchFamily="2" charset="-122"/>
                  <a:cs typeface="Arial" pitchFamily="34" charset="0"/>
                </a:rPr>
              </a:br>
              <a:r>
                <a:rPr lang="en-US" altLang="zh-CN" sz="1200">
                  <a:solidFill>
                    <a:srgbClr val="000000"/>
                  </a:solidFill>
                  <a:latin typeface="Arial" pitchFamily="34" charset="0"/>
                  <a:ea typeface="宋体" pitchFamily="2" charset="-122"/>
                  <a:cs typeface="Arial" pitchFamily="34" charset="0"/>
                </a:rPr>
                <a:t>income taxes, </a:t>
              </a:r>
              <a:br>
                <a:rPr lang="en-US" altLang="zh-CN" sz="1200">
                  <a:solidFill>
                    <a:srgbClr val="000000"/>
                  </a:solidFill>
                  <a:latin typeface="Arial" pitchFamily="34" charset="0"/>
                  <a:ea typeface="宋体" pitchFamily="2" charset="-122"/>
                  <a:cs typeface="Arial" pitchFamily="34" charset="0"/>
                </a:rPr>
              </a:br>
              <a:r>
                <a:rPr lang="en-US" altLang="zh-CN" sz="1200">
                  <a:solidFill>
                    <a:srgbClr val="000000"/>
                  </a:solidFill>
                  <a:latin typeface="Arial" pitchFamily="34" charset="0"/>
                  <a:ea typeface="宋体" pitchFamily="2" charset="-122"/>
                  <a:cs typeface="Arial" pitchFamily="34" charset="0"/>
                </a:rPr>
                <a:t>earnings per share</a:t>
              </a:r>
            </a:p>
          </p:txBody>
        </p:sp>
        <p:sp>
          <p:nvSpPr>
            <p:cNvPr id="20501" name="Line 21"/>
            <p:cNvSpPr>
              <a:spLocks noChangeShapeType="1"/>
            </p:cNvSpPr>
            <p:nvPr/>
          </p:nvSpPr>
          <p:spPr bwMode="auto">
            <a:xfrm flipV="1">
              <a:off x="1842" y="2334"/>
              <a:ext cx="0" cy="394"/>
            </a:xfrm>
            <a:prstGeom prst="line">
              <a:avLst/>
            </a:prstGeom>
            <a:noFill/>
            <a:ln w="38100">
              <a:solidFill>
                <a:srgbClr val="AABAA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22"/>
            <p:cNvSpPr>
              <a:spLocks noChangeShapeType="1"/>
            </p:cNvSpPr>
            <p:nvPr/>
          </p:nvSpPr>
          <p:spPr bwMode="auto">
            <a:xfrm>
              <a:off x="4074" y="1644"/>
              <a:ext cx="959" cy="33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AutoShape 23"/>
            <p:cNvSpPr>
              <a:spLocks noChangeArrowheads="1"/>
            </p:cNvSpPr>
            <p:nvPr/>
          </p:nvSpPr>
          <p:spPr bwMode="auto">
            <a:xfrm>
              <a:off x="2517" y="2466"/>
              <a:ext cx="1766" cy="653"/>
            </a:xfrm>
            <a:prstGeom prst="roundRect">
              <a:avLst>
                <a:gd name="adj" fmla="val 16667"/>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CC99">
                          <a:gamma/>
                          <a:shade val="76078"/>
                          <a:invGamma/>
                        </a:srgbClr>
                      </a:gs>
                      <a:gs pos="50000">
                        <a:srgbClr val="00CC99"/>
                      </a:gs>
                      <a:gs pos="100000">
                        <a:srgbClr val="00CC99">
                          <a:gamma/>
                          <a:shade val="76078"/>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rgbClr val="000000"/>
                  </a:solidFill>
                  <a:latin typeface="Arial" pitchFamily="34" charset="0"/>
                  <a:ea typeface="宋体" pitchFamily="2" charset="-122"/>
                  <a:cs typeface="Arial" pitchFamily="34" charset="0"/>
                </a:rPr>
                <a:t>Group 3: </a:t>
              </a:r>
              <a:br>
                <a:rPr lang="en-US" altLang="zh-CN" sz="1200">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Canadian GAAP replaced at </a:t>
              </a:r>
              <a:br>
                <a:rPr lang="en-US" altLang="zh-CN" sz="1200" b="1" i="1">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change-over date</a:t>
              </a:r>
            </a:p>
            <a:p>
              <a:pPr algn="ctr"/>
              <a:r>
                <a:rPr lang="en-US" altLang="zh-CN" sz="1200">
                  <a:solidFill>
                    <a:srgbClr val="000000"/>
                  </a:solidFill>
                  <a:latin typeface="Arial" pitchFamily="34" charset="0"/>
                  <a:ea typeface="宋体" pitchFamily="2" charset="-122"/>
                  <a:cs typeface="Arial" pitchFamily="34" charset="0"/>
                </a:rPr>
                <a:t>e.g. impairment, securitizations, </a:t>
              </a:r>
              <a:br>
                <a:rPr lang="en-US" altLang="zh-CN" sz="1200">
                  <a:solidFill>
                    <a:srgbClr val="000000"/>
                  </a:solidFill>
                  <a:latin typeface="Arial" pitchFamily="34" charset="0"/>
                  <a:ea typeface="宋体" pitchFamily="2" charset="-122"/>
                  <a:cs typeface="Arial" pitchFamily="34" charset="0"/>
                </a:rPr>
              </a:br>
              <a:r>
                <a:rPr lang="en-US" altLang="zh-CN" sz="1200">
                  <a:solidFill>
                    <a:srgbClr val="000000"/>
                  </a:solidFill>
                  <a:latin typeface="Arial" pitchFamily="34" charset="0"/>
                  <a:ea typeface="宋体" pitchFamily="2" charset="-122"/>
                  <a:cs typeface="Arial" pitchFamily="34" charset="0"/>
                </a:rPr>
                <a:t>financial instruments</a:t>
              </a:r>
            </a:p>
          </p:txBody>
        </p:sp>
        <p:sp>
          <p:nvSpPr>
            <p:cNvPr id="20504" name="Line 24"/>
            <p:cNvSpPr>
              <a:spLocks noChangeShapeType="1"/>
            </p:cNvSpPr>
            <p:nvPr/>
          </p:nvSpPr>
          <p:spPr bwMode="auto">
            <a:xfrm flipH="1" flipV="1">
              <a:off x="3924" y="2087"/>
              <a:ext cx="134" cy="370"/>
            </a:xfrm>
            <a:prstGeom prst="line">
              <a:avLst/>
            </a:prstGeom>
            <a:noFill/>
            <a:ln w="2857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AutoShape 25"/>
            <p:cNvSpPr>
              <a:spLocks noChangeArrowheads="1"/>
            </p:cNvSpPr>
            <p:nvPr/>
          </p:nvSpPr>
          <p:spPr bwMode="auto">
            <a:xfrm>
              <a:off x="512" y="1072"/>
              <a:ext cx="2228" cy="603"/>
            </a:xfrm>
            <a:prstGeom prst="roundRect">
              <a:avLst>
                <a:gd name="adj" fmla="val 16667"/>
              </a:avLst>
            </a:prstGeom>
            <a:noFill/>
            <a:ln w="28575">
              <a:solidFill>
                <a:srgbClr val="000000"/>
              </a:solidFill>
              <a:round/>
              <a:headEnd/>
              <a:tailEnd/>
            </a:ln>
            <a:effectLst/>
            <a:extLst>
              <a:ext uri="{909E8E84-426E-40DD-AFC4-6F175D3DCCD1}">
                <a14:hiddenFill xmlns:a14="http://schemas.microsoft.com/office/drawing/2010/main">
                  <a:gradFill rotWithShape="1">
                    <a:gsLst>
                      <a:gs pos="0">
                        <a:srgbClr val="00CC99">
                          <a:gamma/>
                          <a:shade val="76078"/>
                          <a:invGamma/>
                        </a:srgbClr>
                      </a:gs>
                      <a:gs pos="50000">
                        <a:srgbClr val="00CC99"/>
                      </a:gs>
                      <a:gs pos="100000">
                        <a:srgbClr val="00CC99">
                          <a:gamma/>
                          <a:shade val="76078"/>
                          <a:invGamma/>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rgbClr val="000000"/>
                  </a:solidFill>
                  <a:latin typeface="Arial" pitchFamily="34" charset="0"/>
                  <a:ea typeface="宋体" pitchFamily="2" charset="-122"/>
                  <a:cs typeface="Arial" pitchFamily="34" charset="0"/>
                </a:rPr>
                <a:t>Group 5: </a:t>
              </a:r>
              <a:br>
                <a:rPr lang="en-US" altLang="zh-CN" sz="1200">
                  <a:solidFill>
                    <a:srgbClr val="000000"/>
                  </a:solidFill>
                  <a:latin typeface="Arial" pitchFamily="34" charset="0"/>
                  <a:ea typeface="宋体" pitchFamily="2" charset="-122"/>
                  <a:cs typeface="Arial" pitchFamily="34" charset="0"/>
                </a:rPr>
              </a:br>
              <a:r>
                <a:rPr lang="en-US" altLang="zh-CN" sz="1200" b="1" i="1">
                  <a:solidFill>
                    <a:srgbClr val="000000"/>
                  </a:solidFill>
                  <a:latin typeface="Arial" pitchFamily="34" charset="0"/>
                  <a:ea typeface="宋体" pitchFamily="2" charset="-122"/>
                  <a:cs typeface="Arial" pitchFamily="34" charset="0"/>
                </a:rPr>
                <a:t>Cdn standards – no IFRS equivalent</a:t>
              </a:r>
            </a:p>
            <a:p>
              <a:pPr algn="ctr"/>
              <a:r>
                <a:rPr lang="en-US" altLang="zh-CN" sz="1200" b="1" i="1">
                  <a:solidFill>
                    <a:srgbClr val="000000"/>
                  </a:solidFill>
                  <a:latin typeface="Arial" pitchFamily="34" charset="0"/>
                  <a:ea typeface="宋体" pitchFamily="2" charset="-122"/>
                  <a:cs typeface="Arial" pitchFamily="34" charset="0"/>
                </a:rPr>
                <a:t>Expected to be discontinued</a:t>
              </a:r>
            </a:p>
            <a:p>
              <a:pPr algn="ctr"/>
              <a:r>
                <a:rPr lang="en-US" altLang="zh-CN" sz="1200">
                  <a:solidFill>
                    <a:schemeClr val="bg2"/>
                  </a:solidFill>
                  <a:latin typeface="Arial" pitchFamily="34" charset="0"/>
                  <a:ea typeface="宋体" pitchFamily="2" charset="-122"/>
                  <a:cs typeface="Arial" pitchFamily="34" charset="0"/>
                </a:rPr>
                <a:t>e.g. AcG 16 – full cost, rate reg’d accg</a:t>
              </a:r>
            </a:p>
          </p:txBody>
        </p:sp>
        <p:sp>
          <p:nvSpPr>
            <p:cNvPr id="20506" name="Line 26"/>
            <p:cNvSpPr>
              <a:spLocks noChangeShapeType="1"/>
            </p:cNvSpPr>
            <p:nvPr/>
          </p:nvSpPr>
          <p:spPr bwMode="auto">
            <a:xfrm flipV="1">
              <a:off x="4282" y="2115"/>
              <a:ext cx="795" cy="61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7" name="Line 27"/>
            <p:cNvSpPr>
              <a:spLocks noChangeShapeType="1"/>
            </p:cNvSpPr>
            <p:nvPr/>
          </p:nvSpPr>
          <p:spPr bwMode="auto">
            <a:xfrm flipV="1">
              <a:off x="4822" y="2229"/>
              <a:ext cx="253" cy="935"/>
            </a:xfrm>
            <a:prstGeom prst="line">
              <a:avLst/>
            </a:prstGeom>
            <a:noFill/>
            <a:ln w="28575">
              <a:solidFill>
                <a:srgbClr val="4E7DB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p:txBody>
          <a:bodyPr/>
          <a:lstStyle/>
          <a:p>
            <a:r>
              <a:rPr lang="en-US" altLang="zh-CN">
                <a:ea typeface="宋体" pitchFamily="2" charset="-122"/>
              </a:rPr>
              <a:t>IAS 12 – Income Taxes</a:t>
            </a:r>
          </a:p>
        </p:txBody>
      </p:sp>
      <p:sp>
        <p:nvSpPr>
          <p:cNvPr id="21511" name="Rectangle 7"/>
          <p:cNvSpPr>
            <a:spLocks noGrp="1" noChangeArrowheads="1"/>
          </p:cNvSpPr>
          <p:nvPr>
            <p:ph type="body" idx="1"/>
          </p:nvPr>
        </p:nvSpPr>
        <p:spPr/>
        <p:txBody>
          <a:bodyPr/>
          <a:lstStyle/>
          <a:p>
            <a:pPr>
              <a:lnSpc>
                <a:spcPct val="90000"/>
              </a:lnSpc>
            </a:pPr>
            <a:r>
              <a:rPr lang="en-US" altLang="zh-CN" sz="1800">
                <a:ea typeface="宋体" pitchFamily="2" charset="-122"/>
              </a:rPr>
              <a:t>IAS 12 Income Taxes – October 1996</a:t>
            </a:r>
          </a:p>
          <a:p>
            <a:pPr lvl="1">
              <a:lnSpc>
                <a:spcPct val="90000"/>
              </a:lnSpc>
            </a:pPr>
            <a:r>
              <a:rPr lang="en-US" altLang="zh-CN" sz="1600">
                <a:ea typeface="宋体" pitchFamily="2" charset="-122"/>
              </a:rPr>
              <a:t>Paragraphs 1-91</a:t>
            </a:r>
          </a:p>
          <a:p>
            <a:pPr lvl="1">
              <a:lnSpc>
                <a:spcPct val="90000"/>
              </a:lnSpc>
            </a:pPr>
            <a:r>
              <a:rPr lang="en-US" altLang="zh-CN" sz="1600">
                <a:ea typeface="宋体" pitchFamily="2" charset="-122"/>
              </a:rPr>
              <a:t>All paragraphs have equal authority</a:t>
            </a:r>
          </a:p>
          <a:p>
            <a:pPr lvl="1">
              <a:lnSpc>
                <a:spcPct val="90000"/>
              </a:lnSpc>
            </a:pPr>
            <a:endParaRPr lang="en-US" altLang="zh-CN" sz="1600">
              <a:ea typeface="宋体" pitchFamily="2" charset="-122"/>
            </a:endParaRPr>
          </a:p>
          <a:p>
            <a:pPr>
              <a:lnSpc>
                <a:spcPct val="90000"/>
              </a:lnSpc>
            </a:pPr>
            <a:r>
              <a:rPr lang="en-US" altLang="zh-CN" sz="1800">
                <a:ea typeface="宋体" pitchFamily="2" charset="-122"/>
              </a:rPr>
              <a:t>Fundamental Principle</a:t>
            </a:r>
          </a:p>
          <a:p>
            <a:pPr>
              <a:lnSpc>
                <a:spcPct val="90000"/>
              </a:lnSpc>
            </a:pPr>
            <a:endParaRPr lang="en-US" altLang="zh-CN" sz="1800">
              <a:ea typeface="宋体" pitchFamily="2" charset="-122"/>
            </a:endParaRPr>
          </a:p>
          <a:p>
            <a:pPr>
              <a:lnSpc>
                <a:spcPct val="90000"/>
              </a:lnSpc>
            </a:pPr>
            <a:r>
              <a:rPr lang="en-US" altLang="zh-CN" sz="1800">
                <a:ea typeface="宋体" pitchFamily="2" charset="-122"/>
              </a:rPr>
              <a:t>It is inherent in the recognition of an asset or liability that the reporting entity expects to recover or settle the carrying amount of that asset or liability.  If it is probably that recovery or settlement of that carrying amount will make future tax payments larger (smaller) than they would be if such recovery or settlement were to have no tax consequences, this Standard requires an entity to recognize a deferred tax liability (deferred tax asset), with certain limited exceptions.</a:t>
            </a:r>
          </a:p>
          <a:p>
            <a:pPr lvl="1">
              <a:lnSpc>
                <a:spcPct val="90000"/>
              </a:lnSpc>
            </a:pPr>
            <a:endParaRPr lang="en-US" altLang="zh-CN" sz="160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5" name="Rectangle 11"/>
          <p:cNvSpPr>
            <a:spLocks noGrp="1" noChangeArrowheads="1"/>
          </p:cNvSpPr>
          <p:nvPr>
            <p:ph type="title"/>
          </p:nvPr>
        </p:nvSpPr>
        <p:spPr/>
        <p:txBody>
          <a:bodyPr/>
          <a:lstStyle/>
          <a:p>
            <a:r>
              <a:rPr lang="en-US" altLang="zh-CN">
                <a:ea typeface="宋体" pitchFamily="2" charset="-122"/>
              </a:rPr>
              <a:t>Scope</a:t>
            </a:r>
          </a:p>
        </p:txBody>
      </p:sp>
      <p:sp>
        <p:nvSpPr>
          <p:cNvPr id="26636" name="Rectangle 12"/>
          <p:cNvSpPr>
            <a:spLocks noGrp="1" noChangeArrowheads="1"/>
          </p:cNvSpPr>
          <p:nvPr>
            <p:ph type="body" idx="1"/>
          </p:nvPr>
        </p:nvSpPr>
        <p:spPr>
          <a:xfrm>
            <a:off x="838200" y="2743200"/>
            <a:ext cx="7620000" cy="3124200"/>
          </a:xfrm>
        </p:spPr>
        <p:txBody>
          <a:bodyPr/>
          <a:lstStyle/>
          <a:p>
            <a:pPr lvl="1"/>
            <a:r>
              <a:rPr lang="en-US" altLang="zh-CN">
                <a:ea typeface="宋体" pitchFamily="2" charset="-122"/>
              </a:rPr>
              <a:t>The scope of IAS 12 includes:</a:t>
            </a:r>
          </a:p>
          <a:p>
            <a:pPr lvl="3"/>
            <a:r>
              <a:rPr lang="en-US" altLang="zh-CN">
                <a:ea typeface="宋体" pitchFamily="2" charset="-122"/>
              </a:rPr>
              <a:t>All domestic and foreign taxes which are based on taxable profits.</a:t>
            </a:r>
          </a:p>
          <a:p>
            <a:pPr lvl="3"/>
            <a:r>
              <a:rPr lang="en-US" altLang="zh-CN">
                <a:ea typeface="宋体" pitchFamily="2" charset="-122"/>
              </a:rPr>
              <a:t>Income taxes also include taxes, such as withholding taxes, which are payable by subsidiary, associate or joint venture entities on distributions to the parent entity.</a:t>
            </a:r>
          </a:p>
          <a:p>
            <a:pPr lvl="1"/>
            <a:r>
              <a:rPr lang="en-US" altLang="zh-CN">
                <a:ea typeface="宋体" pitchFamily="2" charset="-122"/>
              </a:rPr>
              <a:t>Taxes that are not based on taxable profits are not within the scope of IAS 12 (i.e., payroll taxes and value added taxes)</a:t>
            </a:r>
          </a:p>
          <a:p>
            <a:pPr lvl="1"/>
            <a:r>
              <a:rPr lang="en-US" altLang="zh-CN">
                <a:ea typeface="宋体" pitchFamily="2" charset="-122"/>
              </a:rPr>
              <a:t>Excludes accounting for government grants or investment tax credits; however, does account for temporary differences that may arise from such grants or ITCs</a:t>
            </a:r>
          </a:p>
        </p:txBody>
      </p:sp>
      <p:sp>
        <p:nvSpPr>
          <p:cNvPr id="26628" name="Rectangle 4"/>
          <p:cNvSpPr>
            <a:spLocks noChangeArrowheads="1"/>
          </p:cNvSpPr>
          <p:nvPr/>
        </p:nvSpPr>
        <p:spPr bwMode="auto">
          <a:xfrm>
            <a:off x="1066800" y="1828800"/>
            <a:ext cx="205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a:latin typeface="Arial" pitchFamily="34" charset="0"/>
                <a:ea typeface="宋体" pitchFamily="2" charset="-122"/>
                <a:cs typeface="Arial" pitchFamily="34" charset="0"/>
              </a:rPr>
              <a:t>Income Taxes</a:t>
            </a:r>
          </a:p>
        </p:txBody>
      </p:sp>
      <p:sp>
        <p:nvSpPr>
          <p:cNvPr id="26629" name="Rectangle 5"/>
          <p:cNvSpPr>
            <a:spLocks noChangeArrowheads="1"/>
          </p:cNvSpPr>
          <p:nvPr/>
        </p:nvSpPr>
        <p:spPr bwMode="auto">
          <a:xfrm>
            <a:off x="3581400" y="1828800"/>
            <a:ext cx="2281238" cy="601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a:latin typeface="Arial" pitchFamily="34" charset="0"/>
                <a:ea typeface="宋体" pitchFamily="2" charset="-122"/>
                <a:cs typeface="Arial" pitchFamily="34" charset="0"/>
              </a:rPr>
              <a:t>Current Taxes</a:t>
            </a:r>
          </a:p>
        </p:txBody>
      </p:sp>
      <p:sp>
        <p:nvSpPr>
          <p:cNvPr id="26630" name="Rectangle 6"/>
          <p:cNvSpPr>
            <a:spLocks noChangeArrowheads="1"/>
          </p:cNvSpPr>
          <p:nvPr/>
        </p:nvSpPr>
        <p:spPr bwMode="auto">
          <a:xfrm>
            <a:off x="6477000" y="1828800"/>
            <a:ext cx="2292350" cy="601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a:latin typeface="Arial" pitchFamily="34" charset="0"/>
                <a:ea typeface="宋体" pitchFamily="2" charset="-122"/>
                <a:cs typeface="Arial" pitchFamily="34" charset="0"/>
              </a:rPr>
              <a:t>Deferred Taxes</a:t>
            </a:r>
          </a:p>
        </p:txBody>
      </p:sp>
      <p:sp>
        <p:nvSpPr>
          <p:cNvPr id="26631" name="Text Box 7"/>
          <p:cNvSpPr txBox="1">
            <a:spLocks noChangeArrowheads="1"/>
          </p:cNvSpPr>
          <p:nvPr/>
        </p:nvSpPr>
        <p:spPr bwMode="auto">
          <a:xfrm>
            <a:off x="32004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pitchFamily="34" charset="0"/>
                <a:ea typeface="宋体" pitchFamily="2" charset="-122"/>
                <a:cs typeface="Arial" pitchFamily="34" charset="0"/>
              </a:rPr>
              <a:t>=</a:t>
            </a:r>
          </a:p>
        </p:txBody>
      </p:sp>
      <p:sp>
        <p:nvSpPr>
          <p:cNvPr id="26632" name="Text Box 8"/>
          <p:cNvSpPr txBox="1">
            <a:spLocks noChangeArrowheads="1"/>
          </p:cNvSpPr>
          <p:nvPr/>
        </p:nvSpPr>
        <p:spPr bwMode="auto">
          <a:xfrm>
            <a:off x="60198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Arial" pitchFamily="34" charset="0"/>
                <a:ea typeface="宋体" pitchFamily="2" charset="-122"/>
                <a:cs typeface="Arial" pitchFamily="34" charset="0"/>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Grp="1" noChangeArrowheads="1"/>
          </p:cNvSpPr>
          <p:nvPr>
            <p:ph type="title"/>
          </p:nvPr>
        </p:nvSpPr>
        <p:spPr/>
        <p:txBody>
          <a:bodyPr/>
          <a:lstStyle/>
          <a:p>
            <a:r>
              <a:rPr lang="en-US" altLang="zh-CN">
                <a:ea typeface="宋体" pitchFamily="2" charset="-122"/>
              </a:rPr>
              <a:t>Tax Convergence Project – Group 1</a:t>
            </a:r>
          </a:p>
        </p:txBody>
      </p:sp>
      <p:sp>
        <p:nvSpPr>
          <p:cNvPr id="28678" name="Rectangle 6"/>
          <p:cNvSpPr>
            <a:spLocks noGrp="1" noChangeArrowheads="1"/>
          </p:cNvSpPr>
          <p:nvPr>
            <p:ph type="body" idx="1"/>
          </p:nvPr>
        </p:nvSpPr>
        <p:spPr/>
        <p:txBody>
          <a:bodyPr/>
          <a:lstStyle/>
          <a:p>
            <a:pPr lvl="1"/>
            <a:r>
              <a:rPr lang="en-US" altLang="zh-CN">
                <a:ea typeface="宋体" pitchFamily="2" charset="-122"/>
              </a:rPr>
              <a:t>IASB and FASB – objective to reduce the differences between IAS 12 and FAS109</a:t>
            </a:r>
          </a:p>
          <a:p>
            <a:pPr lvl="1"/>
            <a:r>
              <a:rPr lang="en-US" altLang="zh-CN">
                <a:ea typeface="宋体" pitchFamily="2" charset="-122"/>
              </a:rPr>
              <a:t>Exposure Drafts expected to be published in 2008/final standard </a:t>
            </a:r>
            <a:br>
              <a:rPr lang="en-US" altLang="zh-CN">
                <a:ea typeface="宋体" pitchFamily="2" charset="-122"/>
              </a:rPr>
            </a:br>
            <a:r>
              <a:rPr lang="en-US" altLang="zh-CN">
                <a:ea typeface="宋体" pitchFamily="2" charset="-122"/>
              </a:rPr>
              <a:t>in 2009</a:t>
            </a:r>
          </a:p>
          <a:p>
            <a:pPr lvl="1"/>
            <a:r>
              <a:rPr lang="en-US" altLang="zh-CN">
                <a:ea typeface="宋体" pitchFamily="2" charset="-122"/>
              </a:rPr>
              <a:t>Both based on the balance sheet liability approach whereby </a:t>
            </a:r>
            <a:br>
              <a:rPr lang="en-US" altLang="zh-CN">
                <a:ea typeface="宋体" pitchFamily="2" charset="-122"/>
              </a:rPr>
            </a:br>
            <a:r>
              <a:rPr lang="en-US" altLang="zh-CN">
                <a:ea typeface="宋体" pitchFamily="2" charset="-122"/>
              </a:rPr>
              <a:t>an entity recognizes  DITA/DITL for TD and loss carryforwards</a:t>
            </a:r>
          </a:p>
          <a:p>
            <a:pPr lvl="1"/>
            <a:r>
              <a:rPr lang="en-US" altLang="zh-CN">
                <a:ea typeface="宋体" pitchFamily="2" charset="-122"/>
              </a:rPr>
              <a:t>Differences arise because both standards have numerous exceptions to the basic principle</a:t>
            </a:r>
          </a:p>
          <a:p>
            <a:pPr lvl="1"/>
            <a:r>
              <a:rPr lang="en-US" altLang="zh-CN">
                <a:ea typeface="宋体" pitchFamily="2" charset="-122"/>
              </a:rPr>
              <a:t>Approach to convergence is to eliminate exceptions, not to reconsider the underlying approach</a:t>
            </a:r>
          </a:p>
          <a:p>
            <a:pPr lvl="1"/>
            <a:r>
              <a:rPr lang="en-US" altLang="zh-CN">
                <a:ea typeface="宋体" pitchFamily="2" charset="-122"/>
              </a:rPr>
              <a:t>Added to the Boards agenda in September 2002 (not a short project)</a:t>
            </a:r>
          </a:p>
          <a:p>
            <a:pPr lvl="1"/>
            <a:r>
              <a:rPr lang="en-US" altLang="zh-CN">
                <a:ea typeface="宋体" pitchFamily="2" charset="-122"/>
              </a:rPr>
              <a:t>AcSB has indicated that it is their intent to adopt revised IAS 12 without modification.</a:t>
            </a:r>
          </a:p>
        </p:txBody>
      </p:sp>
      <p:sp>
        <p:nvSpPr>
          <p:cNvPr id="28676" name="Oval 4"/>
          <p:cNvSpPr>
            <a:spLocks noChangeArrowheads="1"/>
          </p:cNvSpPr>
          <p:nvPr/>
        </p:nvSpPr>
        <p:spPr bwMode="auto">
          <a:xfrm>
            <a:off x="7848600" y="5600700"/>
            <a:ext cx="1136650" cy="534988"/>
          </a:xfrm>
          <a:prstGeom prst="ellipse">
            <a:avLst/>
          </a:prstGeom>
          <a:solidFill>
            <a:srgbClr val="99CC00"/>
          </a:soli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100">
              <a:solidFill>
                <a:schemeClr val="bg1"/>
              </a:solidFill>
              <a:latin typeface="Arial" pitchFamily="34" charset="0"/>
              <a:ea typeface="宋体" pitchFamily="2" charset="-122"/>
              <a:cs typeface="Arial" pitchFamily="34" charset="0"/>
            </a:endParaRPr>
          </a:p>
          <a:p>
            <a:pPr algn="ctr"/>
            <a:r>
              <a:rPr lang="en-US" altLang="zh-CN" sz="1100" b="1">
                <a:solidFill>
                  <a:schemeClr val="bg2"/>
                </a:solidFill>
                <a:latin typeface="Arial" pitchFamily="34" charset="0"/>
                <a:ea typeface="宋体" pitchFamily="2" charset="-122"/>
                <a:cs typeface="Arial" pitchFamily="34" charset="0"/>
              </a:rPr>
              <a:t>IASB/FASB</a:t>
            </a:r>
          </a:p>
          <a:p>
            <a:pPr algn="ctr"/>
            <a:r>
              <a:rPr lang="en-US" altLang="zh-CN" sz="1100" b="1">
                <a:solidFill>
                  <a:schemeClr val="bg2"/>
                </a:solidFill>
                <a:latin typeface="Arial" pitchFamily="34" charset="0"/>
                <a:ea typeface="宋体" pitchFamily="2" charset="-122"/>
                <a:cs typeface="Arial" pitchFamily="34" charset="0"/>
              </a:rPr>
              <a:t> Convergence</a:t>
            </a:r>
          </a:p>
          <a:p>
            <a:pPr algn="ctr"/>
            <a:endParaRPr lang="en-US" altLang="zh-CN" sz="1100">
              <a:solidFill>
                <a:schemeClr val="bg2"/>
              </a:solidFill>
              <a:latin typeface="Arial" pitchFamily="34" charset="0"/>
              <a:ea typeface="宋体" pitchFamily="2" charset="-122"/>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1000" fill="hold"/>
                                        <p:tgtEl>
                                          <p:spTgt spid="28676"/>
                                        </p:tgtEl>
                                        <p:attrNameLst>
                                          <p:attrName>ppt_x</p:attrName>
                                        </p:attrNameLst>
                                      </p:cBhvr>
                                      <p:tavLst>
                                        <p:tav tm="0">
                                          <p:val>
                                            <p:strVal val="1+#ppt_w/2"/>
                                          </p:val>
                                        </p:tav>
                                        <p:tav tm="100000">
                                          <p:val>
                                            <p:strVal val="#ppt_x"/>
                                          </p:val>
                                        </p:tav>
                                      </p:tavLst>
                                    </p:anim>
                                    <p:anim calcmode="lin" valueType="num">
                                      <p:cBhvr additive="base">
                                        <p:cTn id="8" dur="1000" fill="hold"/>
                                        <p:tgtEl>
                                          <p:spTgt spid="28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p:txBody>
          <a:bodyPr/>
          <a:lstStyle/>
          <a:p>
            <a:r>
              <a:rPr lang="en-US" altLang="zh-CN">
                <a:ea typeface="宋体" pitchFamily="2" charset="-122"/>
              </a:rPr>
              <a:t>Comparison (IAS 12/CICA 3465/FAS109)</a:t>
            </a:r>
          </a:p>
        </p:txBody>
      </p:sp>
      <p:sp>
        <p:nvSpPr>
          <p:cNvPr id="3086" name="Rectangle 14"/>
          <p:cNvSpPr>
            <a:spLocks noGrp="1" noChangeArrowheads="1"/>
          </p:cNvSpPr>
          <p:nvPr>
            <p:ph type="body" idx="1"/>
          </p:nvPr>
        </p:nvSpPr>
        <p:spPr/>
        <p:txBody>
          <a:bodyPr/>
          <a:lstStyle/>
          <a:p>
            <a:pPr lvl="1"/>
            <a:r>
              <a:rPr lang="en-US" altLang="zh-CN">
                <a:ea typeface="宋体" pitchFamily="2" charset="-122"/>
              </a:rPr>
              <a:t>Exceptions – Goodwill &amp; Initial Recognition </a:t>
            </a:r>
          </a:p>
          <a:p>
            <a:pPr lvl="1"/>
            <a:r>
              <a:rPr lang="en-US" altLang="zh-CN">
                <a:ea typeface="宋体" pitchFamily="2" charset="-122"/>
              </a:rPr>
              <a:t>Investments in Subs/Joint Ventures – Outside Basis</a:t>
            </a:r>
          </a:p>
          <a:p>
            <a:pPr lvl="1"/>
            <a:r>
              <a:rPr lang="en-US" altLang="zh-CN">
                <a:ea typeface="宋体" pitchFamily="2" charset="-122"/>
              </a:rPr>
              <a:t>Enacted vs. Substantive enactment</a:t>
            </a:r>
          </a:p>
          <a:p>
            <a:pPr lvl="1"/>
            <a:r>
              <a:rPr lang="en-US" altLang="zh-CN">
                <a:ea typeface="宋体" pitchFamily="2" charset="-122"/>
              </a:rPr>
              <a:t>Business Combination – previously unrecognized tax asset</a:t>
            </a:r>
          </a:p>
          <a:p>
            <a:pPr lvl="1"/>
            <a:r>
              <a:rPr lang="en-US" altLang="zh-CN">
                <a:ea typeface="宋体" pitchFamily="2" charset="-122"/>
              </a:rPr>
              <a:t>Compound Financial Instruments</a:t>
            </a:r>
          </a:p>
          <a:p>
            <a:pPr lvl="1"/>
            <a:r>
              <a:rPr lang="en-US" altLang="zh-CN">
                <a:ea typeface="宋体" pitchFamily="2" charset="-122"/>
              </a:rPr>
              <a:t>Tax Credits &amp; ITC’s – not part of IAS12</a:t>
            </a:r>
          </a:p>
          <a:p>
            <a:pPr lvl="1"/>
            <a:r>
              <a:rPr lang="en-US" altLang="zh-CN">
                <a:ea typeface="宋体" pitchFamily="2" charset="-122"/>
              </a:rPr>
              <a:t>Presentation – Current vs. Long-Term</a:t>
            </a:r>
          </a:p>
          <a:p>
            <a:pPr lvl="1"/>
            <a:r>
              <a:rPr lang="en-US" altLang="zh-CN">
                <a:ea typeface="宋体" pitchFamily="2" charset="-122"/>
              </a:rPr>
              <a:t>Allocation within consolidated group</a:t>
            </a:r>
          </a:p>
          <a:p>
            <a:pPr lvl="1"/>
            <a:r>
              <a:rPr lang="en-US" altLang="zh-CN">
                <a:ea typeface="宋体" pitchFamily="2" charset="-122"/>
              </a:rPr>
              <a:t>Intra-period Allocations – Equity vs. Income</a:t>
            </a:r>
          </a:p>
          <a:p>
            <a:pPr lvl="1"/>
            <a:r>
              <a:rPr lang="en-US" altLang="zh-CN">
                <a:ea typeface="宋体" pitchFamily="2" charset="-122"/>
              </a:rPr>
              <a:t>Interim Period Taxes</a:t>
            </a:r>
          </a:p>
          <a:p>
            <a:pPr lvl="1"/>
            <a:r>
              <a:rPr lang="en-US" altLang="zh-CN">
                <a:ea typeface="宋体" pitchFamily="2" charset="-122"/>
              </a:rPr>
              <a:t>Disclosure</a:t>
            </a:r>
          </a:p>
          <a:p>
            <a:pPr lvl="1"/>
            <a:r>
              <a:rPr lang="en-US" altLang="zh-CN">
                <a:ea typeface="宋体" pitchFamily="2" charset="-122"/>
              </a:rPr>
              <a:t>Uncertain Tax Positions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1" name="Picture 35"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sp>
        <p:nvSpPr>
          <p:cNvPr id="4123" name="Text Box 27"/>
          <p:cNvSpPr txBox="1">
            <a:spLocks noChangeArrowheads="1"/>
          </p:cNvSpPr>
          <p:nvPr/>
        </p:nvSpPr>
        <p:spPr bwMode="auto">
          <a:xfrm>
            <a:off x="1676400" y="1889125"/>
            <a:ext cx="73152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Canadian Internal Control Over Financial Reporting</a:t>
            </a:r>
          </a:p>
        </p:txBody>
      </p:sp>
      <p:sp>
        <p:nvSpPr>
          <p:cNvPr id="4124" name="Text Box 28"/>
          <p:cNvSpPr txBox="1">
            <a:spLocks noChangeArrowheads="1"/>
          </p:cNvSpPr>
          <p:nvPr/>
        </p:nvSpPr>
        <p:spPr bwMode="auto">
          <a:xfrm>
            <a:off x="29591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Murray Suey</a:t>
            </a:r>
          </a:p>
          <a:p>
            <a:pPr>
              <a:lnSpc>
                <a:spcPct val="130000"/>
              </a:lnSpc>
            </a:pPr>
            <a:r>
              <a:rPr lang="en-CA" sz="1400">
                <a:solidFill>
                  <a:schemeClr val="bg1"/>
                </a:solidFill>
                <a:latin typeface="Arial" pitchFamily="34" charset="0"/>
              </a:rPr>
              <a:t>Partner, Audit</a:t>
            </a:r>
          </a:p>
          <a:p>
            <a:pPr>
              <a:lnSpc>
                <a:spcPct val="130000"/>
              </a:lnSpc>
            </a:pPr>
            <a:r>
              <a:rPr lang="en-US" altLang="zh-CN" sz="1400">
                <a:solidFill>
                  <a:schemeClr val="bg1"/>
                </a:solidFill>
                <a:latin typeface="Arial" pitchFamily="34" charset="0"/>
                <a:ea typeface="宋体" pitchFamily="2" charset="-122"/>
              </a:rPr>
              <a:t>403.691.8474</a:t>
            </a:r>
          </a:p>
          <a:p>
            <a:pPr>
              <a:lnSpc>
                <a:spcPct val="130000"/>
              </a:lnSpc>
            </a:pPr>
            <a:r>
              <a:rPr lang="en-US" altLang="zh-CN" sz="1400">
                <a:solidFill>
                  <a:schemeClr val="bg1"/>
                </a:solidFill>
                <a:latin typeface="Arial" pitchFamily="34" charset="0"/>
                <a:ea typeface="宋体" pitchFamily="2" charset="-122"/>
              </a:rPr>
              <a:t>msuey@kpmg.ca</a:t>
            </a:r>
          </a:p>
        </p:txBody>
      </p:sp>
      <p:pic>
        <p:nvPicPr>
          <p:cNvPr id="4133" name="Picture 37" descr="Suey, Murray colour"/>
          <p:cNvPicPr>
            <a:picLocks noChangeAspect="1" noChangeArrowheads="1"/>
          </p:cNvPicPr>
          <p:nvPr/>
        </p:nvPicPr>
        <p:blipFill>
          <a:blip r:embed="rId3" cstate="print">
            <a:extLst>
              <a:ext uri="{28A0092B-C50C-407E-A947-70E740481C1C}">
                <a14:useLocalDpi xmlns:a14="http://schemas.microsoft.com/office/drawing/2010/main" val="0"/>
              </a:ext>
            </a:extLst>
          </a:blip>
          <a:srcRect b="10770"/>
          <a:stretch>
            <a:fillRect/>
          </a:stretch>
        </p:blipFill>
        <p:spPr bwMode="auto">
          <a:xfrm>
            <a:off x="1820863" y="2438400"/>
            <a:ext cx="1038225" cy="1289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pitchFamily="2" charset="-122"/>
              </a:rPr>
              <a:t>Other IFRS Differences</a:t>
            </a:r>
          </a:p>
        </p:txBody>
      </p:sp>
      <p:sp>
        <p:nvSpPr>
          <p:cNvPr id="30723" name="Rectangle 3"/>
          <p:cNvSpPr>
            <a:spLocks noGrp="1" noChangeArrowheads="1"/>
          </p:cNvSpPr>
          <p:nvPr>
            <p:ph type="body" sz="half" idx="1"/>
          </p:nvPr>
        </p:nvSpPr>
        <p:spPr>
          <a:xfrm>
            <a:off x="381000" y="1874838"/>
            <a:ext cx="4184650" cy="4114800"/>
          </a:xfrm>
        </p:spPr>
        <p:txBody>
          <a:bodyPr/>
          <a:lstStyle/>
          <a:p>
            <a:pPr marL="177800" indent="-177800">
              <a:buFontTx/>
              <a:buChar char="•"/>
            </a:pPr>
            <a:r>
              <a:rPr lang="en-US" altLang="zh-CN" sz="1600">
                <a:ea typeface="宋体" pitchFamily="2" charset="-122"/>
              </a:rPr>
              <a:t>Provisions, Cont liabilities/assets </a:t>
            </a:r>
            <a:r>
              <a:rPr lang="en-US" altLang="zh-CN" sz="1200">
                <a:ea typeface="宋体" pitchFamily="2" charset="-122"/>
              </a:rPr>
              <a:t>( IAS 37)</a:t>
            </a:r>
          </a:p>
          <a:p>
            <a:pPr marL="177800" indent="-177800">
              <a:buFontTx/>
              <a:buChar char="•"/>
            </a:pPr>
            <a:r>
              <a:rPr lang="en-US" altLang="zh-CN" sz="1600">
                <a:ea typeface="宋体" pitchFamily="2" charset="-122"/>
              </a:rPr>
              <a:t>Property, Plant &amp; Equipment </a:t>
            </a:r>
            <a:r>
              <a:rPr lang="en-US" altLang="zh-CN" sz="1200">
                <a:ea typeface="宋体" pitchFamily="2" charset="-122"/>
              </a:rPr>
              <a:t>(IAS 16)</a:t>
            </a:r>
          </a:p>
          <a:p>
            <a:pPr marL="177800" indent="-177800">
              <a:buFontTx/>
              <a:buChar char="•"/>
            </a:pPr>
            <a:r>
              <a:rPr lang="en-US" altLang="zh-CN" sz="1600">
                <a:ea typeface="宋体" pitchFamily="2" charset="-122"/>
              </a:rPr>
              <a:t>Financial Instruments </a:t>
            </a:r>
            <a:r>
              <a:rPr lang="en-US" altLang="zh-CN" sz="1200">
                <a:ea typeface="宋体" pitchFamily="2" charset="-122"/>
              </a:rPr>
              <a:t>(IAS 39)</a:t>
            </a:r>
          </a:p>
          <a:p>
            <a:pPr marL="177800" indent="-177800">
              <a:buFontTx/>
              <a:buChar char="•"/>
            </a:pPr>
            <a:r>
              <a:rPr lang="en-US" altLang="zh-CN" sz="1600">
                <a:ea typeface="宋体" pitchFamily="2" charset="-122"/>
              </a:rPr>
              <a:t>Intangible Assets and Goodwill </a:t>
            </a:r>
            <a:r>
              <a:rPr lang="en-US" altLang="zh-CN" sz="1200">
                <a:ea typeface="宋体" pitchFamily="2" charset="-122"/>
              </a:rPr>
              <a:t>(IAS 38)</a:t>
            </a:r>
          </a:p>
          <a:p>
            <a:pPr marL="177800" indent="-177800">
              <a:buFontTx/>
              <a:buChar char="•"/>
            </a:pPr>
            <a:r>
              <a:rPr lang="en-US" altLang="zh-CN" sz="1600">
                <a:ea typeface="宋体" pitchFamily="2" charset="-122"/>
              </a:rPr>
              <a:t>Investment Property </a:t>
            </a:r>
            <a:r>
              <a:rPr lang="en-US" altLang="zh-CN" sz="1200">
                <a:ea typeface="宋体" pitchFamily="2" charset="-122"/>
              </a:rPr>
              <a:t>(IAS 40)</a:t>
            </a:r>
          </a:p>
          <a:p>
            <a:pPr marL="177800" indent="-177800">
              <a:buFontTx/>
              <a:buChar char="•"/>
            </a:pPr>
            <a:r>
              <a:rPr lang="en-US" altLang="zh-CN" sz="1600">
                <a:ea typeface="宋体" pitchFamily="2" charset="-122"/>
              </a:rPr>
              <a:t>Impairment </a:t>
            </a:r>
            <a:r>
              <a:rPr lang="en-US" altLang="zh-CN" sz="1200">
                <a:ea typeface="宋体" pitchFamily="2" charset="-122"/>
              </a:rPr>
              <a:t>(IAS 36)</a:t>
            </a:r>
          </a:p>
          <a:p>
            <a:pPr marL="177800" indent="-177800">
              <a:buFontTx/>
              <a:buChar char="•"/>
            </a:pPr>
            <a:r>
              <a:rPr lang="en-US" altLang="zh-CN" sz="1600">
                <a:ea typeface="宋体" pitchFamily="2" charset="-122"/>
              </a:rPr>
              <a:t>Revenue Recognition </a:t>
            </a:r>
            <a:r>
              <a:rPr lang="en-US" altLang="zh-CN" sz="1200">
                <a:ea typeface="宋体" pitchFamily="2" charset="-122"/>
              </a:rPr>
              <a:t>(IAS 11 &amp; 18)</a:t>
            </a:r>
          </a:p>
          <a:p>
            <a:pPr marL="177800" indent="-177800">
              <a:buFontTx/>
              <a:buChar char="•"/>
            </a:pPr>
            <a:r>
              <a:rPr lang="en-US" altLang="zh-CN" sz="1600">
                <a:ea typeface="宋体" pitchFamily="2" charset="-122"/>
              </a:rPr>
              <a:t>Government Grants </a:t>
            </a:r>
            <a:r>
              <a:rPr lang="en-US" altLang="zh-CN" sz="1200">
                <a:ea typeface="宋体" pitchFamily="2" charset="-122"/>
              </a:rPr>
              <a:t>(IAS 20)</a:t>
            </a:r>
          </a:p>
          <a:p>
            <a:pPr marL="177800" indent="-177800">
              <a:buFontTx/>
              <a:buChar char="•"/>
            </a:pPr>
            <a:r>
              <a:rPr lang="en-US" altLang="zh-CN" sz="1600">
                <a:ea typeface="宋体" pitchFamily="2" charset="-122"/>
              </a:rPr>
              <a:t>Related Parties </a:t>
            </a:r>
            <a:r>
              <a:rPr lang="en-US" altLang="zh-CN" sz="1200">
                <a:ea typeface="宋体" pitchFamily="2" charset="-122"/>
              </a:rPr>
              <a:t>(IAS 24)</a:t>
            </a:r>
          </a:p>
          <a:p>
            <a:pPr marL="177800" indent="-177800"/>
            <a:endParaRPr lang="en-US" altLang="zh-CN" sz="1600">
              <a:ea typeface="宋体" pitchFamily="2" charset="-122"/>
            </a:endParaRPr>
          </a:p>
          <a:p>
            <a:pPr marL="177800" indent="-177800"/>
            <a:endParaRPr lang="en-US" altLang="zh-CN" sz="1600">
              <a:ea typeface="宋体" pitchFamily="2" charset="-122"/>
            </a:endParaRPr>
          </a:p>
        </p:txBody>
      </p:sp>
      <p:sp>
        <p:nvSpPr>
          <p:cNvPr id="30724" name="Rectangle 4"/>
          <p:cNvSpPr>
            <a:spLocks noGrp="1" noChangeArrowheads="1"/>
          </p:cNvSpPr>
          <p:nvPr>
            <p:ph type="body" sz="half" idx="2"/>
          </p:nvPr>
        </p:nvSpPr>
        <p:spPr>
          <a:xfrm>
            <a:off x="4800600" y="1874838"/>
            <a:ext cx="4191000" cy="3992562"/>
          </a:xfrm>
        </p:spPr>
        <p:txBody>
          <a:bodyPr/>
          <a:lstStyle/>
          <a:p>
            <a:pPr marL="177800" indent="-177800">
              <a:buFontTx/>
              <a:buChar char="•"/>
            </a:pPr>
            <a:r>
              <a:rPr lang="en-US" altLang="zh-CN" sz="1600">
                <a:ea typeface="宋体" pitchFamily="2" charset="-122"/>
              </a:rPr>
              <a:t>Leases (IAS 17)</a:t>
            </a:r>
          </a:p>
          <a:p>
            <a:pPr marL="177800" indent="-177800">
              <a:buFontTx/>
              <a:buChar char="•"/>
            </a:pPr>
            <a:r>
              <a:rPr lang="en-US" altLang="zh-CN" sz="1600">
                <a:ea typeface="宋体" pitchFamily="2" charset="-122"/>
              </a:rPr>
              <a:t>Debt vs. Equity Classification (IAS 32)</a:t>
            </a:r>
          </a:p>
          <a:p>
            <a:pPr marL="177800" indent="-177800">
              <a:buFontTx/>
              <a:buChar char="•"/>
            </a:pPr>
            <a:r>
              <a:rPr lang="en-US" altLang="zh-CN" sz="1600">
                <a:ea typeface="宋体" pitchFamily="2" charset="-122"/>
              </a:rPr>
              <a:t>Derivatives and hedging (IAS 39)</a:t>
            </a:r>
          </a:p>
          <a:p>
            <a:pPr marL="177800" indent="-177800">
              <a:buFontTx/>
              <a:buChar char="•"/>
            </a:pPr>
            <a:r>
              <a:rPr lang="en-US" altLang="zh-CN" sz="1600">
                <a:ea typeface="宋体" pitchFamily="2" charset="-122"/>
              </a:rPr>
              <a:t>Pensions and post-retirement benefits (IAS 19)</a:t>
            </a:r>
          </a:p>
          <a:p>
            <a:pPr marL="177800" indent="-177800">
              <a:buFontTx/>
              <a:buChar char="•"/>
            </a:pPr>
            <a:r>
              <a:rPr lang="en-US" altLang="zh-CN" sz="1600">
                <a:ea typeface="宋体" pitchFamily="2" charset="-122"/>
              </a:rPr>
              <a:t>Consolidations, equity method and joint ventures (IAS 27, 28, 31)</a:t>
            </a:r>
          </a:p>
          <a:p>
            <a:pPr marL="177800" indent="-177800">
              <a:buFontTx/>
              <a:buChar char="•"/>
            </a:pPr>
            <a:r>
              <a:rPr lang="en-US" altLang="zh-CN" sz="1600">
                <a:ea typeface="宋体" pitchFamily="2" charset="-122"/>
              </a:rPr>
              <a:t>Rate Regulated</a:t>
            </a:r>
          </a:p>
          <a:p>
            <a:pPr marL="177800" indent="-177800">
              <a:buFontTx/>
              <a:buChar char="•"/>
            </a:pPr>
            <a:r>
              <a:rPr lang="en-US" altLang="zh-CN" sz="1600">
                <a:ea typeface="宋体" pitchFamily="2" charset="-122"/>
              </a:rPr>
              <a:t>Share based payments (IAS 2)</a:t>
            </a:r>
          </a:p>
          <a:p>
            <a:pPr marL="177800" indent="-177800">
              <a:buFontTx/>
              <a:buChar char="•"/>
            </a:pPr>
            <a:endParaRPr lang="en-US" altLang="zh-CN" sz="1600">
              <a:ea typeface="宋体" pitchFamily="2" charset="-122"/>
            </a:endParaRPr>
          </a:p>
          <a:p>
            <a:pPr marL="177800" indent="-177800">
              <a:buFontTx/>
              <a:buChar char="•"/>
            </a:pPr>
            <a:r>
              <a:rPr lang="en-US" altLang="zh-CN" sz="1600">
                <a:ea typeface="宋体" pitchFamily="2" charset="-122"/>
              </a:rPr>
              <a:t>Events After the Balance Sheet date (IAS 10)</a:t>
            </a:r>
          </a:p>
          <a:p>
            <a:pPr marL="177800" indent="-177800">
              <a:buFontTx/>
              <a:buChar char="•"/>
            </a:pPr>
            <a:r>
              <a:rPr lang="en-US" altLang="zh-CN" sz="1600">
                <a:ea typeface="宋体" pitchFamily="2" charset="-122"/>
              </a:rPr>
              <a:t>First Time Adoption (IAS 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a:xfrm>
            <a:off x="1835150" y="153988"/>
            <a:ext cx="6775450" cy="1143000"/>
          </a:xfrm>
        </p:spPr>
        <p:txBody>
          <a:bodyPr/>
          <a:lstStyle/>
          <a:p>
            <a:r>
              <a:rPr lang="en-US" altLang="zh-CN">
                <a:ea typeface="宋体" pitchFamily="2" charset="-122"/>
              </a:rPr>
              <a:t>Oil and Gas Industry: Where are we after May announcement?</a:t>
            </a:r>
          </a:p>
        </p:txBody>
      </p:sp>
      <p:sp>
        <p:nvSpPr>
          <p:cNvPr id="31749" name="Rectangle 5"/>
          <p:cNvSpPr>
            <a:spLocks noGrp="1" noChangeArrowheads="1"/>
          </p:cNvSpPr>
          <p:nvPr>
            <p:ph type="body" idx="1"/>
          </p:nvPr>
        </p:nvSpPr>
        <p:spPr/>
        <p:txBody>
          <a:bodyPr/>
          <a:lstStyle/>
          <a:p>
            <a:r>
              <a:rPr lang="en-CA"/>
              <a:t>Expected 2011 change-over date – to be finalized </a:t>
            </a:r>
            <a:br>
              <a:rPr lang="en-CA"/>
            </a:br>
            <a:r>
              <a:rPr lang="en-CA"/>
              <a:t>in early 2008</a:t>
            </a:r>
          </a:p>
          <a:p>
            <a:pPr lvl="1"/>
            <a:r>
              <a:rPr lang="en-CA"/>
              <a:t>AcSB not expected to keep AcG-16</a:t>
            </a:r>
          </a:p>
          <a:p>
            <a:pPr lvl="1"/>
            <a:r>
              <a:rPr lang="en-CA"/>
              <a:t>AcSB not expected to delay implementation</a:t>
            </a:r>
          </a:p>
          <a:p>
            <a:pPr lvl="1"/>
            <a:r>
              <a:rPr lang="en-CA"/>
              <a:t>AcSB not expected to allow exceptions to IFRS </a:t>
            </a:r>
          </a:p>
          <a:p>
            <a:pPr lvl="1"/>
            <a:r>
              <a:rPr lang="en-CA"/>
              <a:t>AcSB not expected to modify IFRS 1 transition standard</a:t>
            </a:r>
          </a:p>
          <a:p>
            <a:r>
              <a:rPr lang="en-CA"/>
              <a:t>IFRS Extractive Industries project not complete by 2011</a:t>
            </a:r>
          </a:p>
          <a:p>
            <a:pPr lvl="1"/>
            <a:r>
              <a:rPr lang="en-CA"/>
              <a:t>AcSB not expected to “wait” for project completion as project not likely to completed before 2012</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zh-CN">
                <a:ea typeface="宋体" pitchFamily="2" charset="-122"/>
              </a:rPr>
              <a:t>IFRS Impact on Tax Reporting </a:t>
            </a:r>
            <a:br>
              <a:rPr lang="en-US" altLang="zh-CN">
                <a:ea typeface="宋体" pitchFamily="2" charset="-122"/>
              </a:rPr>
            </a:br>
            <a:r>
              <a:rPr lang="en-US" altLang="zh-CN">
                <a:ea typeface="宋体" pitchFamily="2" charset="-122"/>
              </a:rPr>
              <a:t>and Tax Filings</a:t>
            </a:r>
          </a:p>
        </p:txBody>
      </p:sp>
      <p:sp>
        <p:nvSpPr>
          <p:cNvPr id="33797" name="Rectangle 5"/>
          <p:cNvSpPr>
            <a:spLocks noGrp="1" noChangeArrowheads="1"/>
          </p:cNvSpPr>
          <p:nvPr>
            <p:ph type="body" idx="1"/>
          </p:nvPr>
        </p:nvSpPr>
        <p:spPr/>
        <p:txBody>
          <a:bodyPr/>
          <a:lstStyle/>
          <a:p>
            <a:pPr lvl="1"/>
            <a:r>
              <a:rPr lang="en-US" altLang="zh-CN">
                <a:ea typeface="宋体" pitchFamily="2" charset="-122"/>
              </a:rPr>
              <a:t>Income Tax Act of Canada (“ITA”) – no requirement directing the use of one particular accounting methodology when preparing tax filings – therefore IFRS/CDN GAAP both acceptable</a:t>
            </a:r>
          </a:p>
          <a:p>
            <a:pPr lvl="1"/>
            <a:r>
              <a:rPr lang="en-US" altLang="zh-CN">
                <a:ea typeface="宋体" pitchFamily="2" charset="-122"/>
              </a:rPr>
              <a:t>Management will need to assess what, if any, adjustments to accounting profit are required to arrive at taxable profit per the ITA</a:t>
            </a:r>
          </a:p>
          <a:p>
            <a:pPr lvl="1"/>
            <a:r>
              <a:rPr lang="en-US" altLang="zh-CN">
                <a:ea typeface="宋体" pitchFamily="2" charset="-122"/>
              </a:rPr>
              <a:t>IFRS impact on the balance sheet may also impact a company’s tax on capital</a:t>
            </a:r>
          </a:p>
          <a:p>
            <a:pPr lvl="1"/>
            <a:r>
              <a:rPr lang="en-US" altLang="zh-CN">
                <a:ea typeface="宋体" pitchFamily="2" charset="-122"/>
              </a:rPr>
              <a:t>CRA has not issued any formal statement or guidance on the effects of the transition to IFRS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zh-CN">
                <a:ea typeface="宋体" pitchFamily="2" charset="-122"/>
              </a:rPr>
              <a:t>IFRS Impact on Tax Reporting and Tax Filings</a:t>
            </a:r>
          </a:p>
        </p:txBody>
      </p:sp>
      <p:sp>
        <p:nvSpPr>
          <p:cNvPr id="35845" name="Rectangle 5"/>
          <p:cNvSpPr>
            <a:spLocks noGrp="1" noChangeArrowheads="1"/>
          </p:cNvSpPr>
          <p:nvPr>
            <p:ph type="body" idx="1"/>
          </p:nvPr>
        </p:nvSpPr>
        <p:spPr/>
        <p:txBody>
          <a:bodyPr/>
          <a:lstStyle/>
          <a:p>
            <a:pPr lvl="1"/>
            <a:r>
              <a:rPr lang="en-US" altLang="zh-CN">
                <a:ea typeface="宋体" pitchFamily="2" charset="-122"/>
              </a:rPr>
              <a:t>Understand differences in reported balances under IFRS for both first-time adoption and on ongoing basis</a:t>
            </a:r>
          </a:p>
          <a:p>
            <a:pPr lvl="1"/>
            <a:r>
              <a:rPr lang="en-US" altLang="zh-CN">
                <a:ea typeface="宋体" pitchFamily="2" charset="-122"/>
              </a:rPr>
              <a:t>Determine proper treatment on the company’s tax returns</a:t>
            </a:r>
          </a:p>
          <a:p>
            <a:pPr lvl="1"/>
            <a:r>
              <a:rPr lang="en-US" altLang="zh-CN">
                <a:ea typeface="宋体" pitchFamily="2" charset="-122"/>
              </a:rPr>
              <a:t>Changing the accounting treatment under IFRS will raise several questions:</a:t>
            </a:r>
          </a:p>
          <a:p>
            <a:pPr lvl="2"/>
            <a:r>
              <a:rPr lang="en-US" altLang="zh-CN">
                <a:ea typeface="宋体" pitchFamily="2" charset="-122"/>
              </a:rPr>
              <a:t>Is there a financial conformity rule that needs to be followed under the tax law?</a:t>
            </a:r>
          </a:p>
          <a:p>
            <a:pPr lvl="2"/>
            <a:r>
              <a:rPr lang="en-US" altLang="zh-CN">
                <a:ea typeface="宋体" pitchFamily="2" charset="-122"/>
              </a:rPr>
              <a:t>Can the historical tax method be continued?</a:t>
            </a:r>
          </a:p>
          <a:p>
            <a:pPr lvl="2"/>
            <a:r>
              <a:rPr lang="en-US" altLang="zh-CN">
                <a:ea typeface="宋体" pitchFamily="2" charset="-122"/>
              </a:rPr>
              <a:t>Does the company have the information to compute and schedule new TD?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itchFamily="2" charset="-122"/>
              </a:rPr>
              <a:t>Income Tax vs. Royalty </a:t>
            </a:r>
          </a:p>
        </p:txBody>
      </p:sp>
      <p:sp>
        <p:nvSpPr>
          <p:cNvPr id="38915" name="Rectangle 3"/>
          <p:cNvSpPr>
            <a:spLocks noGrp="1" noChangeArrowheads="1"/>
          </p:cNvSpPr>
          <p:nvPr>
            <p:ph type="body" idx="1"/>
          </p:nvPr>
        </p:nvSpPr>
        <p:spPr/>
        <p:txBody>
          <a:bodyPr/>
          <a:lstStyle/>
          <a:p>
            <a:r>
              <a:rPr lang="en-US" altLang="zh-CN" b="0">
                <a:ea typeface="宋体" pitchFamily="2" charset="-122"/>
              </a:rPr>
              <a:t>IAS 12 </a:t>
            </a:r>
          </a:p>
          <a:p>
            <a:pPr lvl="1"/>
            <a:r>
              <a:rPr lang="en-US" altLang="zh-CN" b="1" i="1">
                <a:ea typeface="宋体" pitchFamily="2" charset="-122"/>
              </a:rPr>
              <a:t>For the purposes of this standard, income taxes include all domestic and foreign taxes which are based on taxable profits.</a:t>
            </a:r>
          </a:p>
          <a:p>
            <a:pPr lvl="1"/>
            <a:r>
              <a:rPr lang="en-US" altLang="zh-CN" b="1" i="1">
                <a:ea typeface="宋体" pitchFamily="2" charset="-122"/>
              </a:rPr>
              <a:t>Taxable profit (tax loss) is the profit(loss) for a period, determined in accordance with the rules established by the taxation authorities, upon which income taxes are payable (recoverable)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宋体" pitchFamily="2" charset="-122"/>
              </a:rPr>
              <a:t>Income Tax vs. Royalty</a:t>
            </a:r>
          </a:p>
        </p:txBody>
      </p:sp>
      <p:sp>
        <p:nvSpPr>
          <p:cNvPr id="39939" name="Rectangle 3"/>
          <p:cNvSpPr>
            <a:spLocks noGrp="1" noChangeArrowheads="1"/>
          </p:cNvSpPr>
          <p:nvPr>
            <p:ph type="body" idx="1"/>
          </p:nvPr>
        </p:nvSpPr>
        <p:spPr/>
        <p:txBody>
          <a:bodyPr/>
          <a:lstStyle/>
          <a:p>
            <a:r>
              <a:rPr lang="en-US" altLang="zh-CN">
                <a:ea typeface="宋体" pitchFamily="2" charset="-122"/>
              </a:rPr>
              <a:t>AAcSB – Australian Accounting Standards Board</a:t>
            </a:r>
          </a:p>
          <a:p>
            <a:pPr lvl="1"/>
            <a:r>
              <a:rPr lang="en-US" altLang="zh-CN">
                <a:ea typeface="宋体" pitchFamily="2" charset="-122"/>
              </a:rPr>
              <a:t>Australian Petroleum Resource Rent Tax</a:t>
            </a:r>
          </a:p>
          <a:p>
            <a:r>
              <a:rPr lang="en-US" altLang="zh-CN">
                <a:ea typeface="宋体" pitchFamily="2" charset="-122"/>
              </a:rPr>
              <a:t>Canadian/World-Wide Issues</a:t>
            </a:r>
          </a:p>
          <a:p>
            <a:pPr lvl="1"/>
            <a:r>
              <a:rPr lang="en-US" altLang="zh-CN">
                <a:ea typeface="宋体" pitchFamily="2" charset="-122"/>
              </a:rPr>
              <a:t>Oilsands Royalty</a:t>
            </a:r>
          </a:p>
          <a:p>
            <a:pPr lvl="1"/>
            <a:r>
              <a:rPr lang="en-US" altLang="zh-CN">
                <a:ea typeface="宋体" pitchFamily="2" charset="-122"/>
              </a:rPr>
              <a:t>Ontario Mining Tax</a:t>
            </a:r>
          </a:p>
          <a:p>
            <a:pPr lvl="1"/>
            <a:r>
              <a:rPr lang="en-US" altLang="zh-CN">
                <a:ea typeface="宋体" pitchFamily="2" charset="-122"/>
              </a:rPr>
              <a:t>Potash Production Tax</a:t>
            </a:r>
          </a:p>
          <a:p>
            <a:pPr lvl="1"/>
            <a:r>
              <a:rPr lang="en-US" altLang="zh-CN">
                <a:ea typeface="宋体" pitchFamily="2" charset="-122"/>
              </a:rPr>
              <a:t>Foreign Profit based royalties</a:t>
            </a:r>
          </a:p>
          <a:p>
            <a:pPr lvl="1"/>
            <a:r>
              <a:rPr lang="en-US" altLang="zh-CN">
                <a:ea typeface="宋体" pitchFamily="2" charset="-122"/>
              </a:rPr>
              <a:t>Licence agreements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pitchFamily="2" charset="-122"/>
              </a:rPr>
              <a:t>KPMG IFRS Publications</a:t>
            </a:r>
          </a:p>
        </p:txBody>
      </p:sp>
      <p:sp>
        <p:nvSpPr>
          <p:cNvPr id="41987" name="Rectangle 3"/>
          <p:cNvSpPr>
            <a:spLocks noGrp="1" noChangeArrowheads="1"/>
          </p:cNvSpPr>
          <p:nvPr>
            <p:ph type="body" idx="1"/>
          </p:nvPr>
        </p:nvSpPr>
        <p:spPr/>
        <p:txBody>
          <a:bodyPr/>
          <a:lstStyle/>
          <a:p>
            <a:pPr>
              <a:lnSpc>
                <a:spcPct val="90000"/>
              </a:lnSpc>
            </a:pPr>
            <a:r>
              <a:rPr lang="en-US" altLang="zh-CN" sz="1600">
                <a:ea typeface="宋体" pitchFamily="2" charset="-122"/>
              </a:rPr>
              <a:t>External Canadian IFRS Website</a:t>
            </a:r>
          </a:p>
          <a:p>
            <a:pPr lvl="1">
              <a:lnSpc>
                <a:spcPct val="90000"/>
              </a:lnSpc>
            </a:pPr>
            <a:r>
              <a:rPr lang="en-US" altLang="zh-CN" sz="1500">
                <a:ea typeface="宋体" pitchFamily="2" charset="-122"/>
                <a:hlinkClick r:id="rId3"/>
              </a:rPr>
              <a:t>www.kpmg.ca/ifrs</a:t>
            </a:r>
            <a:r>
              <a:rPr lang="en-US" altLang="zh-CN" sz="1500">
                <a:ea typeface="宋体" pitchFamily="2" charset="-122"/>
              </a:rPr>
              <a:t> </a:t>
            </a:r>
          </a:p>
          <a:p>
            <a:pPr>
              <a:lnSpc>
                <a:spcPct val="90000"/>
              </a:lnSpc>
            </a:pPr>
            <a:r>
              <a:rPr lang="en-US" altLang="zh-CN" sz="1600">
                <a:ea typeface="宋体" pitchFamily="2" charset="-122"/>
              </a:rPr>
              <a:t>KPMG’s IFRS publications posted on www.kpmg.ca/ifrs</a:t>
            </a:r>
          </a:p>
          <a:p>
            <a:pPr>
              <a:lnSpc>
                <a:spcPct val="90000"/>
              </a:lnSpc>
            </a:pPr>
            <a:endParaRPr lang="en-US" altLang="zh-CN" sz="1600">
              <a:ea typeface="宋体" pitchFamily="2" charset="-122"/>
            </a:endParaRPr>
          </a:p>
          <a:p>
            <a:pPr>
              <a:lnSpc>
                <a:spcPct val="90000"/>
              </a:lnSpc>
            </a:pPr>
            <a:r>
              <a:rPr lang="en-US" altLang="zh-CN" sz="1600">
                <a:ea typeface="宋体" pitchFamily="2" charset="-122"/>
              </a:rPr>
              <a:t>Publications include</a:t>
            </a:r>
          </a:p>
          <a:p>
            <a:pPr lvl="1">
              <a:lnSpc>
                <a:spcPct val="90000"/>
              </a:lnSpc>
            </a:pPr>
            <a:r>
              <a:rPr lang="en-US" altLang="zh-CN" sz="1500">
                <a:ea typeface="宋体" pitchFamily="2" charset="-122"/>
              </a:rPr>
              <a:t>IFRS compared to Canadian GAAP: An overview (Fall 2007)</a:t>
            </a:r>
          </a:p>
          <a:p>
            <a:pPr lvl="1">
              <a:lnSpc>
                <a:spcPct val="90000"/>
              </a:lnSpc>
            </a:pPr>
            <a:r>
              <a:rPr lang="en-US" altLang="zh-CN" sz="1500">
                <a:ea typeface="宋体" pitchFamily="2" charset="-122"/>
              </a:rPr>
              <a:t>Managing the Transition to IFRS: The Journey to 2011</a:t>
            </a:r>
          </a:p>
          <a:p>
            <a:pPr lvl="1">
              <a:lnSpc>
                <a:spcPct val="90000"/>
              </a:lnSpc>
            </a:pPr>
            <a:r>
              <a:rPr lang="en-US" altLang="zh-CN" sz="1500">
                <a:ea typeface="宋体" pitchFamily="2" charset="-122"/>
              </a:rPr>
              <a:t>IFRS: An Overview – An executive summary of the key requirements of IFRS</a:t>
            </a:r>
          </a:p>
          <a:p>
            <a:pPr lvl="1">
              <a:lnSpc>
                <a:spcPct val="90000"/>
              </a:lnSpc>
            </a:pPr>
            <a:r>
              <a:rPr lang="en-US" altLang="zh-CN" sz="1500">
                <a:ea typeface="宋体" pitchFamily="2" charset="-122"/>
              </a:rPr>
              <a:t>Illustrative Financial Statements 	</a:t>
            </a:r>
          </a:p>
          <a:p>
            <a:pPr lvl="2">
              <a:lnSpc>
                <a:spcPct val="90000"/>
              </a:lnSpc>
            </a:pPr>
            <a:r>
              <a:rPr lang="en-US" altLang="zh-CN" sz="1300">
                <a:ea typeface="宋体" pitchFamily="2" charset="-122"/>
              </a:rPr>
              <a:t>First-time adopters</a:t>
            </a:r>
          </a:p>
          <a:p>
            <a:pPr lvl="2">
              <a:lnSpc>
                <a:spcPct val="90000"/>
              </a:lnSpc>
            </a:pPr>
            <a:r>
              <a:rPr lang="en-US" altLang="zh-CN" sz="1300">
                <a:ea typeface="宋体" pitchFamily="2" charset="-122"/>
              </a:rPr>
              <a:t>Different industries</a:t>
            </a:r>
          </a:p>
          <a:p>
            <a:pPr lvl="1">
              <a:lnSpc>
                <a:spcPct val="90000"/>
              </a:lnSpc>
            </a:pPr>
            <a:r>
              <a:rPr lang="en-US" altLang="zh-CN" sz="1500">
                <a:ea typeface="宋体" pitchFamily="2" charset="-122"/>
              </a:rPr>
              <a:t>The Transition to IFRS: Implications for the Audit Committee (06/2007)</a:t>
            </a: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sp>
        <p:nvSpPr>
          <p:cNvPr id="46086" name="Text Box 6"/>
          <p:cNvSpPr txBox="1">
            <a:spLocks noChangeArrowheads="1"/>
          </p:cNvSpPr>
          <p:nvPr/>
        </p:nvSpPr>
        <p:spPr bwMode="auto">
          <a:xfrm>
            <a:off x="1676400" y="1889125"/>
            <a:ext cx="72390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The Alberta Budget</a:t>
            </a:r>
          </a:p>
        </p:txBody>
      </p:sp>
      <p:sp>
        <p:nvSpPr>
          <p:cNvPr id="46090" name="Text Box 10"/>
          <p:cNvSpPr txBox="1">
            <a:spLocks noChangeArrowheads="1"/>
          </p:cNvSpPr>
          <p:nvPr/>
        </p:nvSpPr>
        <p:spPr bwMode="auto">
          <a:xfrm>
            <a:off x="29337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Chris Post</a:t>
            </a:r>
          </a:p>
          <a:p>
            <a:pPr>
              <a:lnSpc>
                <a:spcPct val="130000"/>
              </a:lnSpc>
            </a:pPr>
            <a:r>
              <a:rPr lang="en-CA" sz="1400">
                <a:solidFill>
                  <a:schemeClr val="bg1"/>
                </a:solidFill>
                <a:latin typeface="Arial" pitchFamily="34" charset="0"/>
              </a:rPr>
              <a:t>Partner</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403.691.8434</a:t>
            </a:r>
          </a:p>
          <a:p>
            <a:pPr>
              <a:lnSpc>
                <a:spcPct val="130000"/>
              </a:lnSpc>
            </a:pPr>
            <a:r>
              <a:rPr lang="en-US" altLang="zh-CN" sz="1400">
                <a:solidFill>
                  <a:schemeClr val="bg1"/>
                </a:solidFill>
                <a:latin typeface="Arial" pitchFamily="34" charset="0"/>
                <a:ea typeface="宋体" pitchFamily="2" charset="-122"/>
              </a:rPr>
              <a:t>cpost@kpmg.ca</a:t>
            </a:r>
          </a:p>
        </p:txBody>
      </p:sp>
      <p:pic>
        <p:nvPicPr>
          <p:cNvPr id="46091" name="Picture 11" descr="Post, Chris colour"/>
          <p:cNvPicPr>
            <a:picLocks noChangeAspect="1" noChangeArrowheads="1"/>
          </p:cNvPicPr>
          <p:nvPr/>
        </p:nvPicPr>
        <p:blipFill>
          <a:blip r:embed="rId3" cstate="print">
            <a:extLst>
              <a:ext uri="{28A0092B-C50C-407E-A947-70E740481C1C}">
                <a14:useLocalDpi xmlns:a14="http://schemas.microsoft.com/office/drawing/2010/main" val="0"/>
              </a:ext>
            </a:extLst>
          </a:blip>
          <a:srcRect t="4854" b="972"/>
          <a:stretch>
            <a:fillRect/>
          </a:stretch>
        </p:blipFill>
        <p:spPr bwMode="auto">
          <a:xfrm>
            <a:off x="1828800" y="2514600"/>
            <a:ext cx="1046163" cy="1231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ea typeface="宋体" pitchFamily="2" charset="-122"/>
              </a:rPr>
              <a:t>The Alberta Budget – 2008</a:t>
            </a:r>
          </a:p>
        </p:txBody>
      </p:sp>
      <p:sp>
        <p:nvSpPr>
          <p:cNvPr id="132099" name="Rectangle 3"/>
          <p:cNvSpPr>
            <a:spLocks noGrp="1" noChangeArrowheads="1"/>
          </p:cNvSpPr>
          <p:nvPr>
            <p:ph type="body" idx="1"/>
          </p:nvPr>
        </p:nvSpPr>
        <p:spPr/>
        <p:txBody>
          <a:bodyPr/>
          <a:lstStyle/>
          <a:p>
            <a:r>
              <a:rPr lang="en-US" altLang="zh-CN">
                <a:ea typeface="宋体" pitchFamily="2" charset="-122"/>
              </a:rPr>
              <a:t>SR&amp;ED Tax Incentive Introduced for corporations</a:t>
            </a:r>
          </a:p>
          <a:p>
            <a:pPr lvl="1"/>
            <a:r>
              <a:rPr lang="en-US" altLang="zh-CN">
                <a:ea typeface="宋体" pitchFamily="2" charset="-122"/>
              </a:rPr>
              <a:t>Refundable Tax Credit</a:t>
            </a:r>
          </a:p>
          <a:p>
            <a:pPr lvl="1"/>
            <a:r>
              <a:rPr lang="en-US" altLang="zh-CN">
                <a:ea typeface="宋体" pitchFamily="2" charset="-122"/>
              </a:rPr>
              <a:t>10% of qualified expenditures in Alberta</a:t>
            </a:r>
          </a:p>
          <a:p>
            <a:pPr lvl="1"/>
            <a:r>
              <a:rPr lang="en-US" altLang="zh-CN">
                <a:ea typeface="宋体" pitchFamily="2" charset="-122"/>
              </a:rPr>
              <a:t>Expenditures incurred after December 31, 2008</a:t>
            </a:r>
          </a:p>
          <a:p>
            <a:pPr lvl="1"/>
            <a:r>
              <a:rPr lang="en-US" altLang="zh-CN">
                <a:ea typeface="宋体" pitchFamily="2" charset="-122"/>
              </a:rPr>
              <a:t>Annual maximums:</a:t>
            </a:r>
          </a:p>
          <a:p>
            <a:pPr lvl="2"/>
            <a:r>
              <a:rPr lang="en-US" altLang="zh-CN" b="1">
                <a:ea typeface="宋体" pitchFamily="2" charset="-122"/>
              </a:rPr>
              <a:t>Expenditures in Alberta of $4,000,000</a:t>
            </a:r>
          </a:p>
          <a:p>
            <a:pPr lvl="2"/>
            <a:r>
              <a:rPr lang="en-US" altLang="zh-CN" b="1">
                <a:ea typeface="宋体" pitchFamily="2" charset="-122"/>
              </a:rPr>
              <a:t>Refundable tax credit $400,000</a:t>
            </a:r>
          </a:p>
          <a:p>
            <a:pPr lvl="1"/>
            <a:r>
              <a:rPr lang="en-US" altLang="zh-CN">
                <a:ea typeface="宋体" pitchFamily="2" charset="-122"/>
              </a:rPr>
              <a:t>Same rules and benefits apply to CCPC’s, public corporations, non-resident corporations with a branch in Alberta</a:t>
            </a:r>
          </a:p>
          <a:p>
            <a:pPr lvl="1"/>
            <a:r>
              <a:rPr lang="en-US" altLang="zh-CN">
                <a:ea typeface="宋体" pitchFamily="2" charset="-122"/>
              </a:rPr>
              <a:t>Alberta ITC’s will “grind” the federal SR&amp;ED base for federal ITC’s</a:t>
            </a:r>
          </a:p>
          <a:p>
            <a:pPr lvl="1"/>
            <a:r>
              <a:rPr lang="en-US" altLang="zh-CN">
                <a:ea typeface="宋体" pitchFamily="2" charset="-122"/>
              </a:rPr>
              <a:t>No technical details published yet</a:t>
            </a:r>
          </a:p>
          <a:p>
            <a:pPr lvl="1"/>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a:ea typeface="宋体" pitchFamily="2" charset="-122"/>
              </a:rPr>
              <a:t>The Alberta Budget – 2008</a:t>
            </a:r>
          </a:p>
        </p:txBody>
      </p:sp>
      <p:graphicFrame>
        <p:nvGraphicFramePr>
          <p:cNvPr id="133172" name="Group 52"/>
          <p:cNvGraphicFramePr>
            <a:graphicFrameLocks noGrp="1"/>
          </p:cNvGraphicFramePr>
          <p:nvPr>
            <p:ph type="tbl" idx="1"/>
          </p:nvPr>
        </p:nvGraphicFramePr>
        <p:xfrm>
          <a:off x="838200" y="1752600"/>
          <a:ext cx="7620000" cy="4038600"/>
        </p:xfrm>
        <a:graphic>
          <a:graphicData uri="http://schemas.openxmlformats.org/drawingml/2006/table">
            <a:tbl>
              <a:tblPr/>
              <a:tblGrid>
                <a:gridCol w="4419600"/>
                <a:gridCol w="1524000"/>
                <a:gridCol w="1676400"/>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IMPACT ON LARGE CORPORATIONS:</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Before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After</a:t>
                      </a:r>
                    </a:p>
                  </a:txBody>
                  <a:tcPr horzOverflow="overflow">
                    <a:lnL>
                      <a:noFill/>
                    </a:lnL>
                    <a:lnR cap="flat">
                      <a:noFill/>
                    </a:lnR>
                    <a:lnT cap="flat">
                      <a:noFill/>
                    </a:lnT>
                    <a:lnB>
                      <a:noFill/>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Annual SR&amp;ED Expenditures, say</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Federal ITC</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(2,000)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(1,800)</a:t>
                      </a:r>
                    </a:p>
                  </a:txBody>
                  <a:tcPr horzOverflow="overflow">
                    <a:lnL>
                      <a:noFill/>
                    </a:lnL>
                    <a:lnR cap="flat">
                      <a:noFill/>
                    </a:lnR>
                    <a:lnT>
                      <a:noFill/>
                    </a:lnT>
                    <a:lnB>
                      <a:noFill/>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Alberta ITC</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Tax saving, deduction of SR&amp;ED costs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(2,900)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(2,900)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Tax cost of all SR&amp;ED ITC’s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580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812</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After-tax cost of SR&amp;ED in Alberta</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$5,680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$5,112</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Improvement</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$568</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Canadian Internal Control Over Financial Reporting</a:t>
            </a:r>
            <a:endParaRPr lang="en-US" altLang="zh-CN">
              <a:ea typeface="宋体" pitchFamily="2" charset="-122"/>
            </a:endParaRPr>
          </a:p>
        </p:txBody>
      </p:sp>
      <p:sp>
        <p:nvSpPr>
          <p:cNvPr id="67587" name="Rectangle 3"/>
          <p:cNvSpPr>
            <a:spLocks noGrp="1" noChangeArrowheads="1"/>
          </p:cNvSpPr>
          <p:nvPr>
            <p:ph type="body" idx="1"/>
          </p:nvPr>
        </p:nvSpPr>
        <p:spPr>
          <a:xfrm>
            <a:off x="838200" y="1752600"/>
            <a:ext cx="7848600" cy="4114800"/>
          </a:xfrm>
        </p:spPr>
        <p:txBody>
          <a:bodyPr/>
          <a:lstStyle/>
          <a:p>
            <a:r>
              <a:rPr lang="en-US" altLang="zh-CN">
                <a:ea typeface="宋体" pitchFamily="2" charset="-122"/>
              </a:rPr>
              <a:t>Currently</a:t>
            </a:r>
          </a:p>
          <a:p>
            <a:pPr lvl="1"/>
            <a:r>
              <a:rPr lang="en-US" altLang="zh-CN">
                <a:ea typeface="宋体" pitchFamily="2" charset="-122"/>
              </a:rPr>
              <a:t>certified as to design of internal controls only</a:t>
            </a:r>
          </a:p>
          <a:p>
            <a:r>
              <a:rPr lang="en-US" altLang="zh-CN">
                <a:ea typeface="宋体" pitchFamily="2" charset="-122"/>
              </a:rPr>
              <a:t>Proposal</a:t>
            </a:r>
          </a:p>
          <a:p>
            <a:pPr lvl="1"/>
            <a:r>
              <a:rPr lang="en-US" altLang="zh-CN">
                <a:ea typeface="宋体" pitchFamily="2" charset="-122"/>
              </a:rPr>
              <a:t>certify as to effectiveness of internal controls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宋体" pitchFamily="2" charset="-122"/>
              </a:rPr>
              <a:t>The Alberta Budget – 2008</a:t>
            </a:r>
          </a:p>
        </p:txBody>
      </p:sp>
      <p:graphicFrame>
        <p:nvGraphicFramePr>
          <p:cNvPr id="134147" name="Group 3"/>
          <p:cNvGraphicFramePr>
            <a:graphicFrameLocks noGrp="1"/>
          </p:cNvGraphicFramePr>
          <p:nvPr>
            <p:ph type="tbl" idx="1"/>
          </p:nvPr>
        </p:nvGraphicFramePr>
        <p:xfrm>
          <a:off x="838200" y="1752600"/>
          <a:ext cx="7620000" cy="4114800"/>
        </p:xfrm>
        <a:graphic>
          <a:graphicData uri="http://schemas.openxmlformats.org/drawingml/2006/table">
            <a:tbl>
              <a:tblPr/>
              <a:tblGrid>
                <a:gridCol w="4419600"/>
                <a:gridCol w="1524000"/>
                <a:gridCol w="1676400"/>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IMPACT ON CCPC’s:</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Before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pitchFamily="34" charset="0"/>
                          <a:ea typeface="宋体" pitchFamily="2" charset="-122"/>
                        </a:rPr>
                        <a:t>After</a:t>
                      </a:r>
                    </a:p>
                  </a:txBody>
                  <a:tcPr horzOverflow="overflow">
                    <a:lnL>
                      <a:noFill/>
                    </a:lnL>
                    <a:lnR cap="flat">
                      <a:noFill/>
                    </a:lnR>
                    <a:lnT cap="fla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Annual SR&amp;ED Expenditures, say</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Federal ITC</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(3,500)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(3,150)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Alberta ITC</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(1,000)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Tax saving, deduction of SR&amp;ED costs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(1,400)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(1,400)</a:t>
                      </a:r>
                    </a:p>
                  </a:txBody>
                  <a:tcPr horzOverflow="overflow">
                    <a:lnL>
                      <a:noFill/>
                    </a:lnL>
                    <a:lnR cap="flat">
                      <a:noFill/>
                    </a:lnR>
                    <a:lnT>
                      <a:noFill/>
                    </a:lnT>
                    <a:lnB>
                      <a:noFill/>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Tax cost of all SR&amp;ED ITC’s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490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581</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After-tax cost of SR&amp;ED in Alberta</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$5,590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$5,031</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Improvement</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$559</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ea typeface="宋体" pitchFamily="2" charset="-122"/>
              </a:rPr>
              <a:t>The Alberta Budget – 2008</a:t>
            </a:r>
          </a:p>
        </p:txBody>
      </p:sp>
      <p:sp>
        <p:nvSpPr>
          <p:cNvPr id="135171" name="Rectangle 3"/>
          <p:cNvSpPr>
            <a:spLocks noGrp="1" noChangeArrowheads="1"/>
          </p:cNvSpPr>
          <p:nvPr>
            <p:ph type="body" idx="1"/>
          </p:nvPr>
        </p:nvSpPr>
        <p:spPr/>
        <p:txBody>
          <a:bodyPr/>
          <a:lstStyle/>
          <a:p>
            <a:r>
              <a:rPr lang="en-US" altLang="zh-CN">
                <a:ea typeface="宋体" pitchFamily="2" charset="-122"/>
              </a:rPr>
              <a:t>Other Corporate Budget Measures</a:t>
            </a:r>
          </a:p>
          <a:p>
            <a:pPr lvl="1"/>
            <a:r>
              <a:rPr lang="en-US" altLang="zh-CN">
                <a:ea typeface="宋体" pitchFamily="2" charset="-122"/>
              </a:rPr>
              <a:t>Harmonisation with federal measures on:</a:t>
            </a:r>
          </a:p>
          <a:p>
            <a:pPr lvl="2"/>
            <a:r>
              <a:rPr lang="en-US" altLang="zh-CN" b="1">
                <a:ea typeface="宋体" pitchFamily="2" charset="-122"/>
              </a:rPr>
              <a:t>Capital cost allowance classes</a:t>
            </a:r>
          </a:p>
          <a:p>
            <a:pPr lvl="3"/>
            <a:r>
              <a:rPr lang="en-US" altLang="zh-CN" b="1">
                <a:ea typeface="宋体" pitchFamily="2" charset="-122"/>
              </a:rPr>
              <a:t>(if and when the fed’s enact!)</a:t>
            </a:r>
          </a:p>
          <a:p>
            <a:pPr lvl="3"/>
            <a:r>
              <a:rPr lang="en-US" altLang="zh-CN" b="1">
                <a:ea typeface="宋体" pitchFamily="2" charset="-122"/>
              </a:rPr>
              <a:t>Rental properties with M&amp;P and other business tenants, computer equipment, etc.</a:t>
            </a:r>
          </a:p>
          <a:p>
            <a:pPr lvl="1"/>
            <a:r>
              <a:rPr lang="en-US" altLang="zh-CN">
                <a:ea typeface="宋体" pitchFamily="2" charset="-122"/>
              </a:rPr>
              <a:t>Establish $100 million Alberta Enterprise Corporation to improve access to capital for early-stage knowledge-based companies</a:t>
            </a:r>
          </a:p>
          <a:p>
            <a:pPr lvl="1"/>
            <a:r>
              <a:rPr lang="en-US" altLang="zh-CN">
                <a:ea typeface="宋体" pitchFamily="2" charset="-122"/>
              </a:rPr>
              <a:t>No changes to:</a:t>
            </a:r>
          </a:p>
          <a:p>
            <a:pPr lvl="2"/>
            <a:r>
              <a:rPr lang="en-US" altLang="zh-CN" b="1">
                <a:ea typeface="宋体" pitchFamily="2" charset="-122"/>
              </a:rPr>
              <a:t>corporate tax rate</a:t>
            </a:r>
          </a:p>
          <a:p>
            <a:pPr lvl="2"/>
            <a:r>
              <a:rPr lang="en-US" altLang="zh-CN" b="1">
                <a:ea typeface="宋体" pitchFamily="2" charset="-122"/>
              </a:rPr>
              <a:t>small business tax rate</a:t>
            </a:r>
          </a:p>
          <a:p>
            <a:pPr lvl="2"/>
            <a:r>
              <a:rPr lang="en-US" altLang="zh-CN" b="1">
                <a:ea typeface="宋体" pitchFamily="2" charset="-122"/>
              </a:rPr>
              <a:t>small business limits</a:t>
            </a:r>
          </a:p>
          <a:p>
            <a:endParaRPr lang="en-US" altLang="zh-CN">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a:ea typeface="宋体" pitchFamily="2" charset="-122"/>
              </a:rPr>
              <a:t>The Alberta Budget – 2008</a:t>
            </a:r>
          </a:p>
        </p:txBody>
      </p:sp>
      <p:sp>
        <p:nvSpPr>
          <p:cNvPr id="136195" name="Rectangle 3"/>
          <p:cNvSpPr>
            <a:spLocks noGrp="1" noChangeArrowheads="1"/>
          </p:cNvSpPr>
          <p:nvPr>
            <p:ph type="body" idx="1"/>
          </p:nvPr>
        </p:nvSpPr>
        <p:spPr/>
        <p:txBody>
          <a:bodyPr/>
          <a:lstStyle/>
          <a:p>
            <a:r>
              <a:rPr lang="en-US" altLang="zh-CN">
                <a:ea typeface="宋体" pitchFamily="2" charset="-122"/>
              </a:rPr>
              <a:t>Other Personal Budget Measures</a:t>
            </a:r>
          </a:p>
          <a:p>
            <a:pPr lvl="1"/>
            <a:r>
              <a:rPr lang="en-US" altLang="zh-CN">
                <a:ea typeface="宋体" pitchFamily="2" charset="-122"/>
              </a:rPr>
              <a:t>Lower non-eligible dividend threshold from $460,000 (Alberta small business limit) to $400,000 (federal small business limit)</a:t>
            </a:r>
          </a:p>
          <a:p>
            <a:pPr lvl="2"/>
            <a:r>
              <a:rPr lang="en-US" altLang="zh-CN" b="1">
                <a:ea typeface="宋体" pitchFamily="2" charset="-122"/>
              </a:rPr>
              <a:t>eliminate over-integration on dividends paid on $60,000 income eligible for Alberta small business limit in excess of federal limit</a:t>
            </a:r>
          </a:p>
          <a:p>
            <a:pPr lvl="2"/>
            <a:r>
              <a:rPr lang="en-US" altLang="zh-CN" b="1">
                <a:ea typeface="宋体" pitchFamily="2" charset="-122"/>
              </a:rPr>
              <a:t>Technical details not released yet</a:t>
            </a:r>
          </a:p>
          <a:p>
            <a:pPr lvl="1"/>
            <a:r>
              <a:rPr lang="en-US" altLang="zh-CN">
                <a:ea typeface="宋体" pitchFamily="2" charset="-122"/>
              </a:rPr>
              <a:t>Harmonisation with federal measures on:</a:t>
            </a:r>
          </a:p>
          <a:p>
            <a:pPr lvl="2"/>
            <a:r>
              <a:rPr lang="en-US" altLang="zh-CN" b="1">
                <a:ea typeface="宋体" pitchFamily="2" charset="-122"/>
              </a:rPr>
              <a:t>Tax-Free Savings Accounts (TFSA’s) - $5,000 annual contribution starting in 2009</a:t>
            </a:r>
          </a:p>
          <a:p>
            <a:pPr lvl="1"/>
            <a:r>
              <a:rPr lang="en-US" altLang="zh-CN">
                <a:ea typeface="宋体" pitchFamily="2" charset="-122"/>
              </a:rPr>
              <a:t>Health Care insurance premiums eliminated after 2008</a:t>
            </a:r>
          </a:p>
          <a:p>
            <a:pPr lvl="1"/>
            <a:r>
              <a:rPr lang="en-US" altLang="zh-CN">
                <a:ea typeface="宋体" pitchFamily="2" charset="-122"/>
              </a:rPr>
              <a:t>Annual Alberta Caregiver and Disability Tax Credits, and Income Thresholds, all increased by $5,000 over inflation indexing for 2008</a:t>
            </a:r>
          </a:p>
          <a:p>
            <a:pPr lvl="1"/>
            <a:r>
              <a:rPr lang="en-US" altLang="zh-CN">
                <a:ea typeface="宋体" pitchFamily="2" charset="-122"/>
              </a:rPr>
              <a:t>Alberta Family Employment Tax Credit increases 10%, July 1, 2008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a:ea typeface="宋体" pitchFamily="2" charset="-122"/>
              </a:rPr>
              <a:t>Other Alberta Tax Developments</a:t>
            </a:r>
          </a:p>
        </p:txBody>
      </p:sp>
      <p:sp>
        <p:nvSpPr>
          <p:cNvPr id="137219" name="Rectangle 3"/>
          <p:cNvSpPr>
            <a:spLocks noGrp="1" noChangeArrowheads="1"/>
          </p:cNvSpPr>
          <p:nvPr>
            <p:ph type="body" idx="1"/>
          </p:nvPr>
        </p:nvSpPr>
        <p:spPr/>
        <p:txBody>
          <a:bodyPr/>
          <a:lstStyle/>
          <a:p>
            <a:r>
              <a:rPr lang="en-US" altLang="zh-CN">
                <a:ea typeface="宋体" pitchFamily="2" charset="-122"/>
              </a:rPr>
              <a:t>Previously-scheduled Alberta small business limit changes:</a:t>
            </a:r>
          </a:p>
          <a:p>
            <a:pPr lvl="1"/>
            <a:r>
              <a:rPr lang="en-US" altLang="zh-CN">
                <a:ea typeface="宋体" pitchFamily="2" charset="-122"/>
              </a:rPr>
              <a:t>From $430,000 to $460,000 effective April 1, 2008</a:t>
            </a:r>
          </a:p>
          <a:p>
            <a:pPr lvl="1"/>
            <a:r>
              <a:rPr lang="en-US" altLang="zh-CN">
                <a:ea typeface="宋体" pitchFamily="2" charset="-122"/>
              </a:rPr>
              <a:t>Scheduled to go to $500,000 effective April 1, 2009</a:t>
            </a:r>
          </a:p>
          <a:p>
            <a:r>
              <a:rPr lang="en-US" altLang="zh-CN">
                <a:ea typeface="宋体" pitchFamily="2" charset="-122"/>
              </a:rPr>
              <a:t>Personal tax credit indexing for 2008</a:t>
            </a:r>
          </a:p>
          <a:p>
            <a:pPr lvl="1"/>
            <a:r>
              <a:rPr lang="en-US" altLang="zh-CN">
                <a:ea typeface="宋体" pitchFamily="2" charset="-122"/>
              </a:rPr>
              <a:t>4.7% increase over 2007 amounts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a:ea typeface="宋体" pitchFamily="2" charset="-122"/>
              </a:rPr>
              <a:t>June Federal Developments</a:t>
            </a:r>
          </a:p>
        </p:txBody>
      </p:sp>
      <p:sp>
        <p:nvSpPr>
          <p:cNvPr id="138243" name="Rectangle 3"/>
          <p:cNvSpPr>
            <a:spLocks noGrp="1" noChangeArrowheads="1"/>
          </p:cNvSpPr>
          <p:nvPr>
            <p:ph type="body" idx="1"/>
          </p:nvPr>
        </p:nvSpPr>
        <p:spPr/>
        <p:txBody>
          <a:bodyPr/>
          <a:lstStyle/>
          <a:p>
            <a:pPr marL="381000" indent="-381000">
              <a:buFontTx/>
              <a:buAutoNum type="arabicPeriod"/>
            </a:pPr>
            <a:r>
              <a:rPr lang="en-US" altLang="zh-CN">
                <a:ea typeface="宋体" pitchFamily="2" charset="-122"/>
              </a:rPr>
              <a:t>Bill C-50 containing most of the tax measures of the 2008 federal budget substantively enacted in June for both Canadian and US GAAP</a:t>
            </a:r>
          </a:p>
          <a:p>
            <a:pPr marL="381000" indent="-381000"/>
            <a:r>
              <a:rPr lang="en-US" altLang="zh-CN">
                <a:ea typeface="宋体" pitchFamily="2" charset="-122"/>
              </a:rPr>
              <a:t>2.  Deadline for filing election to report for tax purposes in functional currency deferred to October 31, 2008</a:t>
            </a:r>
          </a:p>
          <a:p>
            <a:pPr marL="685800" lvl="1" indent="-342900"/>
            <a:r>
              <a:rPr lang="en-US" altLang="zh-CN">
                <a:ea typeface="宋体" pitchFamily="2" charset="-122"/>
              </a:rPr>
              <a:t>from June 30</a:t>
            </a:r>
          </a:p>
          <a:p>
            <a:pPr marL="381000" indent="-381000"/>
            <a:r>
              <a:rPr lang="en-US" altLang="zh-CN">
                <a:ea typeface="宋体" pitchFamily="2" charset="-122"/>
              </a:rPr>
              <a:t>3.  Deadline for filing election on application of Foreign Affiliate amendments deferred by 18 months</a:t>
            </a:r>
          </a:p>
          <a:p>
            <a:pPr marL="685800" lvl="1" indent="-342900"/>
            <a:r>
              <a:rPr lang="en-US" altLang="zh-CN">
                <a:ea typeface="宋体" pitchFamily="2" charset="-122"/>
              </a:rPr>
              <a:t>For a December 31, 2007 year-end – from June 30, 2008 to December 31, 2009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96100"/>
          </a:xfrm>
          <a:prstGeom prst="rect">
            <a:avLst/>
          </a:prstGeom>
          <a:noFill/>
          <a:extLst>
            <a:ext uri="{909E8E84-426E-40DD-AFC4-6F175D3DCCD1}">
              <a14:hiddenFill xmlns:a14="http://schemas.microsoft.com/office/drawing/2010/main">
                <a:solidFill>
                  <a:srgbClr val="FFFFFF"/>
                </a:solidFill>
              </a14:hiddenFill>
            </a:ext>
          </a:extLst>
        </p:spPr>
      </p:pic>
      <p:sp>
        <p:nvSpPr>
          <p:cNvPr id="130051" name="Text Box 3"/>
          <p:cNvSpPr txBox="1">
            <a:spLocks noChangeArrowheads="1"/>
          </p:cNvSpPr>
          <p:nvPr/>
        </p:nvSpPr>
        <p:spPr bwMode="auto">
          <a:xfrm>
            <a:off x="1676400" y="1889125"/>
            <a:ext cx="72390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International Tax</a:t>
            </a:r>
          </a:p>
        </p:txBody>
      </p:sp>
      <p:sp>
        <p:nvSpPr>
          <p:cNvPr id="130052" name="Text Box 4"/>
          <p:cNvSpPr txBox="1">
            <a:spLocks noChangeArrowheads="1"/>
          </p:cNvSpPr>
          <p:nvPr/>
        </p:nvSpPr>
        <p:spPr bwMode="auto">
          <a:xfrm>
            <a:off x="29591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Jim Samuel</a:t>
            </a:r>
          </a:p>
          <a:p>
            <a:pPr>
              <a:lnSpc>
                <a:spcPct val="130000"/>
              </a:lnSpc>
            </a:pPr>
            <a:r>
              <a:rPr lang="en-CA" sz="1400">
                <a:solidFill>
                  <a:schemeClr val="bg1"/>
                </a:solidFill>
                <a:latin typeface="Arial" pitchFamily="34" charset="0"/>
              </a:rPr>
              <a:t>Partner, Tax</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403.691.8349</a:t>
            </a:r>
          </a:p>
          <a:p>
            <a:pPr>
              <a:lnSpc>
                <a:spcPct val="130000"/>
              </a:lnSpc>
            </a:pPr>
            <a:r>
              <a:rPr lang="en-US" altLang="zh-CN" sz="1400">
                <a:solidFill>
                  <a:schemeClr val="bg1"/>
                </a:solidFill>
                <a:latin typeface="Arial" pitchFamily="34" charset="0"/>
                <a:ea typeface="宋体" pitchFamily="2" charset="-122"/>
              </a:rPr>
              <a:t>jjsamuel@kpmg.ca</a:t>
            </a:r>
          </a:p>
        </p:txBody>
      </p:sp>
      <p:pic>
        <p:nvPicPr>
          <p:cNvPr id="130054" name="Picture 6" descr="Samuel, Jim colour"/>
          <p:cNvPicPr>
            <a:picLocks noChangeAspect="1" noChangeArrowheads="1"/>
          </p:cNvPicPr>
          <p:nvPr/>
        </p:nvPicPr>
        <p:blipFill>
          <a:blip r:embed="rId3" cstate="print">
            <a:extLst>
              <a:ext uri="{28A0092B-C50C-407E-A947-70E740481C1C}">
                <a14:useLocalDpi xmlns:a14="http://schemas.microsoft.com/office/drawing/2010/main" val="0"/>
              </a:ext>
            </a:extLst>
          </a:blip>
          <a:srcRect b="4903"/>
          <a:stretch>
            <a:fillRect/>
          </a:stretch>
        </p:blipFill>
        <p:spPr bwMode="auto">
          <a:xfrm>
            <a:off x="1828800" y="2476500"/>
            <a:ext cx="1036638" cy="1231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ea typeface="宋体" pitchFamily="2" charset="-122"/>
              </a:rPr>
              <a:t>International Tax</a:t>
            </a:r>
          </a:p>
        </p:txBody>
      </p:sp>
      <p:sp>
        <p:nvSpPr>
          <p:cNvPr id="47107" name="Rectangle 3"/>
          <p:cNvSpPr>
            <a:spLocks noGrp="1" noChangeArrowheads="1"/>
          </p:cNvSpPr>
          <p:nvPr>
            <p:ph type="body" idx="1"/>
          </p:nvPr>
        </p:nvSpPr>
        <p:spPr/>
        <p:txBody>
          <a:bodyPr/>
          <a:lstStyle/>
          <a:p>
            <a:pPr lvl="1"/>
            <a:r>
              <a:rPr lang="en-US" altLang="zh-CN" sz="2400">
                <a:ea typeface="宋体" pitchFamily="2" charset="-122"/>
              </a:rPr>
              <a:t>International Tax Advisory Panel</a:t>
            </a:r>
          </a:p>
          <a:p>
            <a:pPr lvl="1">
              <a:buFontTx/>
              <a:buNone/>
            </a:pPr>
            <a:endParaRPr lang="en-US" altLang="zh-CN" sz="2400">
              <a:ea typeface="宋体" pitchFamily="2" charset="-122"/>
            </a:endParaRPr>
          </a:p>
          <a:p>
            <a:pPr lvl="1"/>
            <a:r>
              <a:rPr lang="en-US" altLang="zh-CN" sz="2400">
                <a:ea typeface="宋体" pitchFamily="2" charset="-122"/>
              </a:rPr>
              <a:t>Protocol – U.S. – Canada Tax Treaty</a:t>
            </a:r>
          </a:p>
          <a:p>
            <a:pPr lvl="1">
              <a:buFontTx/>
              <a:buNone/>
            </a:pPr>
            <a:endParaRPr lang="en-US" altLang="zh-CN" sz="2400">
              <a:ea typeface="宋体" pitchFamily="2" charset="-122"/>
            </a:endParaRPr>
          </a:p>
          <a:p>
            <a:pPr lvl="1"/>
            <a:r>
              <a:rPr lang="en-US" altLang="zh-CN" sz="2400">
                <a:ea typeface="宋体" pitchFamily="2" charset="-122"/>
              </a:rPr>
              <a:t>Foreign Affiliate Elections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9050"/>
            <a:ext cx="9153526" cy="6896100"/>
          </a:xfrm>
          <a:prstGeom prst="rect">
            <a:avLst/>
          </a:prstGeom>
          <a:noFill/>
          <a:extLst>
            <a:ext uri="{909E8E84-426E-40DD-AFC4-6F175D3DCCD1}">
              <a14:hiddenFill xmlns:a14="http://schemas.microsoft.com/office/drawing/2010/main">
                <a:solidFill>
                  <a:srgbClr val="FFFFFF"/>
                </a:solidFill>
              </a14:hiddenFill>
            </a:ext>
          </a:extLst>
        </p:spPr>
      </p:pic>
      <p:sp>
        <p:nvSpPr>
          <p:cNvPr id="73731" name="Text Box 3"/>
          <p:cNvSpPr txBox="1">
            <a:spLocks noChangeArrowheads="1"/>
          </p:cNvSpPr>
          <p:nvPr/>
        </p:nvSpPr>
        <p:spPr bwMode="auto">
          <a:xfrm>
            <a:off x="1676400" y="1889125"/>
            <a:ext cx="70866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Merger &amp; Acquisition Environment</a:t>
            </a:r>
          </a:p>
        </p:txBody>
      </p:sp>
      <p:sp>
        <p:nvSpPr>
          <p:cNvPr id="73732" name="Text Box 4"/>
          <p:cNvSpPr txBox="1">
            <a:spLocks noChangeArrowheads="1"/>
          </p:cNvSpPr>
          <p:nvPr/>
        </p:nvSpPr>
        <p:spPr bwMode="auto">
          <a:xfrm>
            <a:off x="29591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Rhys Renouf</a:t>
            </a:r>
          </a:p>
          <a:p>
            <a:pPr>
              <a:lnSpc>
                <a:spcPct val="130000"/>
              </a:lnSpc>
            </a:pPr>
            <a:r>
              <a:rPr lang="en-CA" sz="1400">
                <a:solidFill>
                  <a:schemeClr val="bg1"/>
                </a:solidFill>
                <a:latin typeface="Arial" pitchFamily="34" charset="0"/>
              </a:rPr>
              <a:t>Partner, Advisory Services</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403.691.8426</a:t>
            </a:r>
          </a:p>
          <a:p>
            <a:pPr>
              <a:lnSpc>
                <a:spcPct val="130000"/>
              </a:lnSpc>
            </a:pPr>
            <a:r>
              <a:rPr lang="en-US" altLang="zh-CN" sz="1400">
                <a:solidFill>
                  <a:schemeClr val="bg1"/>
                </a:solidFill>
                <a:latin typeface="Arial" pitchFamily="34" charset="0"/>
                <a:ea typeface="宋体" pitchFamily="2" charset="-122"/>
              </a:rPr>
              <a:t>rrenouf@kpmg.ca</a:t>
            </a:r>
          </a:p>
        </p:txBody>
      </p:sp>
      <p:pic>
        <p:nvPicPr>
          <p:cNvPr id="737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700" y="2501900"/>
            <a:ext cx="1003300" cy="12557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ea typeface="宋体" pitchFamily="2" charset="-122"/>
              </a:rPr>
              <a:t>E &amp; P and Energy Services</a:t>
            </a:r>
            <a:br>
              <a:rPr lang="en-US" altLang="zh-CN">
                <a:ea typeface="宋体" pitchFamily="2" charset="-122"/>
              </a:rPr>
            </a:br>
            <a:r>
              <a:rPr lang="en-US" altLang="zh-CN">
                <a:ea typeface="宋体" pitchFamily="2" charset="-122"/>
              </a:rPr>
              <a:t>Industry Overview</a:t>
            </a:r>
          </a:p>
        </p:txBody>
      </p:sp>
      <p:sp>
        <p:nvSpPr>
          <p:cNvPr id="74755" name="Rectangle 3"/>
          <p:cNvSpPr>
            <a:spLocks noGrp="1" noChangeArrowheads="1"/>
          </p:cNvSpPr>
          <p:nvPr>
            <p:ph type="body" idx="1"/>
          </p:nvPr>
        </p:nvSpPr>
        <p:spPr>
          <a:xfrm>
            <a:off x="838200" y="1752600"/>
            <a:ext cx="8124825" cy="4419600"/>
          </a:xfrm>
        </p:spPr>
        <p:txBody>
          <a:bodyPr/>
          <a:lstStyle/>
          <a:p>
            <a:r>
              <a:rPr lang="en-US" altLang="zh-CN">
                <a:ea typeface="宋体" pitchFamily="2" charset="-122"/>
              </a:rPr>
              <a:t>What a difference a year makes</a:t>
            </a:r>
          </a:p>
          <a:p>
            <a:pPr lvl="1"/>
            <a:r>
              <a:rPr lang="en-US" altLang="zh-CN">
                <a:ea typeface="宋体" pitchFamily="2" charset="-122"/>
              </a:rPr>
              <a:t>Much more optimistic outlook today compared to 2007</a:t>
            </a:r>
          </a:p>
          <a:p>
            <a:pPr lvl="2"/>
            <a:r>
              <a:rPr lang="en-US" altLang="zh-CN">
                <a:ea typeface="宋体" pitchFamily="2" charset="-122"/>
              </a:rPr>
              <a:t>Key factors driving optimism include high commodities prices, emerging resource plays (Bakken, Montney, Horn River, Utica) and strong cash flows for producers</a:t>
            </a:r>
          </a:p>
          <a:p>
            <a:pPr lvl="2"/>
            <a:r>
              <a:rPr lang="en-US" altLang="zh-CN">
                <a:ea typeface="宋体" pitchFamily="2" charset="-122"/>
              </a:rPr>
              <a:t>Record cash flows are expected to drive increased capital expenditure budgets and drilling activity in H2 2008 and into 2009</a:t>
            </a:r>
          </a:p>
          <a:p>
            <a:pPr lvl="2"/>
            <a:r>
              <a:rPr lang="en-US" altLang="zh-CN">
                <a:ea typeface="宋体" pitchFamily="2" charset="-122"/>
              </a:rPr>
              <a:t>High commodity prices have mitigated the impact of Alberta royalty structure</a:t>
            </a:r>
          </a:p>
          <a:p>
            <a:pPr lvl="2"/>
            <a:r>
              <a:rPr lang="en-US" altLang="zh-CN">
                <a:ea typeface="宋体" pitchFamily="2" charset="-122"/>
              </a:rPr>
              <a:t>Current pricing environment should allow companies to strengthen balance sheets and reduce debt levels</a:t>
            </a:r>
          </a:p>
          <a:p>
            <a:pPr lvl="1"/>
            <a:r>
              <a:rPr lang="en-US" altLang="zh-CN">
                <a:ea typeface="宋体" pitchFamily="2" charset="-122"/>
              </a:rPr>
              <a:t>Energy services companies stand to benefit from higher capex budgets</a:t>
            </a:r>
          </a:p>
          <a:p>
            <a:pPr lvl="2"/>
            <a:r>
              <a:rPr lang="en-US" altLang="zh-CN">
                <a:ea typeface="宋体" pitchFamily="2" charset="-122"/>
              </a:rPr>
              <a:t>Demand for directional drilling and pressure pumping is especially strong</a:t>
            </a:r>
          </a:p>
          <a:p>
            <a:pPr lvl="2"/>
            <a:r>
              <a:rPr lang="en-US" altLang="zh-CN">
                <a:ea typeface="宋体" pitchFamily="2" charset="-122"/>
              </a:rPr>
              <a:t>Migration of rigs from Canada to the U.S. is coming to a halt</a:t>
            </a:r>
          </a:p>
          <a:p>
            <a:pPr lvl="2"/>
            <a:r>
              <a:rPr lang="en-US" altLang="zh-CN">
                <a:ea typeface="宋体" pitchFamily="2" charset="-122"/>
              </a:rPr>
              <a:t>Pricing power expected to return for service providers in late 2008 or 2009</a:t>
            </a:r>
          </a:p>
          <a:p>
            <a:pPr lvl="2"/>
            <a:r>
              <a:rPr lang="en-US" altLang="zh-CN">
                <a:ea typeface="宋体" pitchFamily="2" charset="-122"/>
              </a:rPr>
              <a:t>Labour continues to be the limiting factor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ea typeface="宋体" pitchFamily="2" charset="-122"/>
              </a:rPr>
              <a:t>Public Equity Valuations</a:t>
            </a:r>
          </a:p>
        </p:txBody>
      </p:sp>
      <p:sp>
        <p:nvSpPr>
          <p:cNvPr id="75779" name="Rectangle 3"/>
          <p:cNvSpPr>
            <a:spLocks noGrp="1" noChangeArrowheads="1"/>
          </p:cNvSpPr>
          <p:nvPr>
            <p:ph type="body" idx="1"/>
          </p:nvPr>
        </p:nvSpPr>
        <p:spPr>
          <a:xfrm>
            <a:off x="5791200" y="2209800"/>
            <a:ext cx="2971800" cy="3448050"/>
          </a:xfrm>
        </p:spPr>
        <p:txBody>
          <a:bodyPr/>
          <a:lstStyle/>
          <a:p>
            <a:pPr marL="292100" indent="-292100">
              <a:lnSpc>
                <a:spcPct val="80000"/>
              </a:lnSpc>
              <a:buFontTx/>
              <a:buChar char="•"/>
            </a:pPr>
            <a:r>
              <a:rPr lang="en-US" altLang="zh-CN" sz="1800" b="0">
                <a:ea typeface="宋体" pitchFamily="2" charset="-122"/>
              </a:rPr>
              <a:t>Publicly traded energy companies have underperformed relative to commodity prices</a:t>
            </a:r>
          </a:p>
          <a:p>
            <a:pPr marL="292100" indent="-292100">
              <a:lnSpc>
                <a:spcPct val="80000"/>
              </a:lnSpc>
              <a:buFontTx/>
              <a:buChar char="•"/>
            </a:pPr>
            <a:r>
              <a:rPr lang="en-US" altLang="zh-CN" sz="1800" b="0">
                <a:ea typeface="宋体" pitchFamily="2" charset="-122"/>
              </a:rPr>
              <a:t>Significant changes in the underlying fundamentals (i.e. commodity prices) have not been fully reflected in valuations </a:t>
            </a:r>
          </a:p>
          <a:p>
            <a:pPr marL="292100" indent="-292100">
              <a:lnSpc>
                <a:spcPct val="80000"/>
              </a:lnSpc>
              <a:buFontTx/>
              <a:buChar char="•"/>
            </a:pPr>
            <a:r>
              <a:rPr lang="en-US" altLang="zh-CN" sz="1800" b="0">
                <a:ea typeface="宋体" pitchFamily="2" charset="-122"/>
              </a:rPr>
              <a:t>YTD returns for producers and service providers are highly correlated</a:t>
            </a:r>
          </a:p>
        </p:txBody>
      </p:sp>
      <p:sp>
        <p:nvSpPr>
          <p:cNvPr id="75781" name="Rectangle 5"/>
          <p:cNvSpPr>
            <a:spLocks noChangeArrowheads="1"/>
          </p:cNvSpPr>
          <p:nvPr/>
        </p:nvSpPr>
        <p:spPr bwMode="auto">
          <a:xfrm>
            <a:off x="533400" y="5610225"/>
            <a:ext cx="3228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700" i="1">
                <a:latin typeface="Arial" pitchFamily="34" charset="0"/>
                <a:ea typeface="宋体" pitchFamily="2" charset="-122"/>
              </a:rPr>
              <a:t>Sources: Bloomberg, Google Finance</a:t>
            </a:r>
          </a:p>
        </p:txBody>
      </p:sp>
      <p:grpSp>
        <p:nvGrpSpPr>
          <p:cNvPr id="75787" name="Group 11"/>
          <p:cNvGrpSpPr>
            <a:grpSpLocks/>
          </p:cNvGrpSpPr>
          <p:nvPr/>
        </p:nvGrpSpPr>
        <p:grpSpPr bwMode="auto">
          <a:xfrm>
            <a:off x="533400" y="1924050"/>
            <a:ext cx="5210175" cy="3714750"/>
            <a:chOff x="82" y="1172"/>
            <a:chExt cx="3632" cy="2590"/>
          </a:xfrm>
        </p:grpSpPr>
        <p:pic>
          <p:nvPicPr>
            <p:cNvPr id="75780" name="Picture 4"/>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82" y="1172"/>
              <a:ext cx="3448" cy="2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2" name="Text Box 6"/>
            <p:cNvSpPr txBox="1">
              <a:spLocks noChangeArrowheads="1"/>
            </p:cNvSpPr>
            <p:nvPr/>
          </p:nvSpPr>
          <p:spPr bwMode="auto">
            <a:xfrm>
              <a:off x="3330" y="2412"/>
              <a:ext cx="38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itchFamily="2" charset="-122"/>
                </a:rPr>
                <a:t>27%</a:t>
              </a:r>
            </a:p>
          </p:txBody>
        </p:sp>
        <p:sp>
          <p:nvSpPr>
            <p:cNvPr id="75783" name="Text Box 7"/>
            <p:cNvSpPr txBox="1">
              <a:spLocks noChangeArrowheads="1"/>
            </p:cNvSpPr>
            <p:nvPr/>
          </p:nvSpPr>
          <p:spPr bwMode="auto">
            <a:xfrm>
              <a:off x="3330" y="2166"/>
              <a:ext cx="38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itchFamily="2" charset="-122"/>
                </a:rPr>
                <a:t>49%</a:t>
              </a:r>
            </a:p>
          </p:txBody>
        </p:sp>
        <p:sp>
          <p:nvSpPr>
            <p:cNvPr id="75784" name="Text Box 8"/>
            <p:cNvSpPr txBox="1">
              <a:spLocks noChangeArrowheads="1"/>
            </p:cNvSpPr>
            <p:nvPr/>
          </p:nvSpPr>
          <p:spPr bwMode="auto">
            <a:xfrm>
              <a:off x="3330" y="1722"/>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itchFamily="2" charset="-122"/>
                </a:rPr>
                <a:t>91%</a:t>
              </a:r>
            </a:p>
          </p:txBody>
        </p:sp>
        <p:sp>
          <p:nvSpPr>
            <p:cNvPr id="75785" name="Text Box 9"/>
            <p:cNvSpPr txBox="1">
              <a:spLocks noChangeArrowheads="1"/>
            </p:cNvSpPr>
            <p:nvPr/>
          </p:nvSpPr>
          <p:spPr bwMode="auto">
            <a:xfrm>
              <a:off x="3330" y="2544"/>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itchFamily="2" charset="-122"/>
                </a:rPr>
                <a:t>26%</a:t>
              </a:r>
            </a:p>
          </p:txBody>
        </p:sp>
        <p:sp>
          <p:nvSpPr>
            <p:cNvPr id="75786" name="Text Box 10"/>
            <p:cNvSpPr txBox="1">
              <a:spLocks noChangeArrowheads="1"/>
            </p:cNvSpPr>
            <p:nvPr/>
          </p:nvSpPr>
          <p:spPr bwMode="auto">
            <a:xfrm>
              <a:off x="3330" y="2724"/>
              <a:ext cx="38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itchFamily="2" charset="-122"/>
                </a:rPr>
                <a:t>5%</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altLang="zh-CN">
                <a:ea typeface="宋体" pitchFamily="2" charset="-122"/>
              </a:rPr>
              <a:t>Highlights of Proposed NI 52-109</a:t>
            </a:r>
          </a:p>
        </p:txBody>
      </p:sp>
      <p:sp>
        <p:nvSpPr>
          <p:cNvPr id="48133" name="Rectangle 5"/>
          <p:cNvSpPr>
            <a:spLocks noGrp="1" noChangeArrowheads="1"/>
          </p:cNvSpPr>
          <p:nvPr>
            <p:ph type="body" idx="1"/>
          </p:nvPr>
        </p:nvSpPr>
        <p:spPr/>
        <p:txBody>
          <a:bodyPr/>
          <a:lstStyle/>
          <a:p>
            <a:r>
              <a:rPr lang="en-US" altLang="zh-CN" sz="1800">
                <a:ea typeface="宋体" pitchFamily="2" charset="-122"/>
              </a:rPr>
              <a:t>Certify on effectiveness of internal control over financial reporting (ICFR) for periods ending after December 15, 2008 </a:t>
            </a:r>
          </a:p>
          <a:p>
            <a:pPr lvl="1"/>
            <a:r>
              <a:rPr lang="en-US" altLang="zh-CN" sz="1600">
                <a:ea typeface="宋体" pitchFamily="2" charset="-122"/>
              </a:rPr>
              <a:t>Significant documentation requirements</a:t>
            </a:r>
          </a:p>
          <a:p>
            <a:pPr lvl="1"/>
            <a:r>
              <a:rPr lang="en-US" altLang="zh-CN" sz="1600">
                <a:ea typeface="宋体" pitchFamily="2" charset="-122"/>
              </a:rPr>
              <a:t>Much closer to current SEC guidance </a:t>
            </a:r>
          </a:p>
          <a:p>
            <a:pPr lvl="2"/>
            <a:r>
              <a:rPr lang="en-US" altLang="zh-CN" sz="1400">
                <a:ea typeface="宋体" pitchFamily="2" charset="-122"/>
              </a:rPr>
              <a:t>top-down, risk-based approach</a:t>
            </a:r>
          </a:p>
          <a:p>
            <a:pPr lvl="2"/>
            <a:r>
              <a:rPr lang="en-US" altLang="zh-CN" sz="1400">
                <a:ea typeface="宋体" pitchFamily="2" charset="-122"/>
              </a:rPr>
              <a:t>definition of material weakness</a:t>
            </a:r>
          </a:p>
          <a:p>
            <a:pPr lvl="2"/>
            <a:r>
              <a:rPr lang="en-US" altLang="zh-CN" sz="1400">
                <a:ea typeface="宋体" pitchFamily="2" charset="-122"/>
              </a:rPr>
              <a:t>scope exemptions (i.e. business acquisition – 365 days)</a:t>
            </a:r>
          </a:p>
          <a:p>
            <a:pPr lvl="2"/>
            <a:r>
              <a:rPr lang="en-US" altLang="zh-CN" sz="1400">
                <a:ea typeface="宋体" pitchFamily="2" charset="-122"/>
              </a:rPr>
              <a:t>requires use of a control framework, (i.e., COSO)</a:t>
            </a:r>
          </a:p>
          <a:p>
            <a:pPr lvl="1"/>
            <a:r>
              <a:rPr lang="en-US" altLang="zh-CN" sz="1600">
                <a:ea typeface="宋体" pitchFamily="2" charset="-122"/>
              </a:rPr>
              <a:t>Recommends disclosure of significant weaknesses in disclosure controls and procedures (DC&amp;P)</a:t>
            </a:r>
          </a:p>
          <a:p>
            <a:pPr lvl="2"/>
            <a:r>
              <a:rPr lang="en-US" altLang="zh-CN" sz="1400">
                <a:ea typeface="宋体" pitchFamily="2" charset="-122"/>
              </a:rPr>
              <a:t>a material weakness in ICFR “often” means ineffective DC&amp;P</a:t>
            </a:r>
          </a:p>
          <a:p>
            <a:pPr lvl="1"/>
            <a:r>
              <a:rPr lang="en-US" altLang="zh-CN" sz="1600">
                <a:ea typeface="宋体" pitchFamily="2" charset="-122"/>
              </a:rPr>
              <a:t>Venture issuers are exempt from DC&amp;P and ICFR certifications</a:t>
            </a:r>
            <a:endParaRPr lang="en-US" altLang="zh-CN">
              <a:ea typeface="宋体" pitchFamily="2"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a:ea typeface="宋体" pitchFamily="2" charset="-122"/>
              </a:rPr>
              <a:t>Mergers &amp; Acquisitions Environment</a:t>
            </a:r>
          </a:p>
        </p:txBody>
      </p:sp>
      <p:sp>
        <p:nvSpPr>
          <p:cNvPr id="76803" name="Rectangle 3"/>
          <p:cNvSpPr>
            <a:spLocks noGrp="1" noChangeArrowheads="1"/>
          </p:cNvSpPr>
          <p:nvPr>
            <p:ph type="body" idx="1"/>
          </p:nvPr>
        </p:nvSpPr>
        <p:spPr>
          <a:xfrm>
            <a:off x="838200" y="1704975"/>
            <a:ext cx="7905750" cy="4391025"/>
          </a:xfrm>
        </p:spPr>
        <p:txBody>
          <a:bodyPr/>
          <a:lstStyle/>
          <a:p>
            <a:r>
              <a:rPr lang="en-US" altLang="zh-CN" sz="1800">
                <a:ea typeface="宋体" pitchFamily="2" charset="-122"/>
              </a:rPr>
              <a:t>Producers</a:t>
            </a:r>
          </a:p>
          <a:p>
            <a:pPr lvl="1"/>
            <a:r>
              <a:rPr lang="en-US" altLang="zh-CN" sz="1600">
                <a:ea typeface="宋体" pitchFamily="2" charset="-122"/>
              </a:rPr>
              <a:t>Commodities prices have solved most of the debt issues that were present </a:t>
            </a:r>
            <a:br>
              <a:rPr lang="en-US" altLang="zh-CN" sz="1600">
                <a:ea typeface="宋体" pitchFamily="2" charset="-122"/>
              </a:rPr>
            </a:br>
            <a:r>
              <a:rPr lang="en-US" altLang="zh-CN" sz="1600">
                <a:ea typeface="宋体" pitchFamily="2" charset="-122"/>
              </a:rPr>
              <a:t>in 2007</a:t>
            </a:r>
          </a:p>
          <a:p>
            <a:pPr lvl="2"/>
            <a:r>
              <a:rPr lang="en-US" altLang="zh-CN" sz="1400">
                <a:ea typeface="宋体" pitchFamily="2" charset="-122"/>
              </a:rPr>
              <a:t>Liquidity is creating a positive setting for M &amp; A activity</a:t>
            </a:r>
          </a:p>
          <a:p>
            <a:pPr lvl="2"/>
            <a:r>
              <a:rPr lang="en-US" altLang="zh-CN" sz="1400">
                <a:ea typeface="宋体" pitchFamily="2" charset="-122"/>
              </a:rPr>
              <a:t>Look for larger premiums as valuations increase, especially in emerging resource play areas</a:t>
            </a:r>
          </a:p>
          <a:p>
            <a:pPr lvl="2"/>
            <a:r>
              <a:rPr lang="en-US" altLang="zh-CN" sz="1400">
                <a:ea typeface="宋体" pitchFamily="2" charset="-122"/>
              </a:rPr>
              <a:t>Strong cash flows are increasing cash reserves or reducing debt, paving the way </a:t>
            </a:r>
            <a:br>
              <a:rPr lang="en-US" altLang="zh-CN" sz="1400">
                <a:ea typeface="宋体" pitchFamily="2" charset="-122"/>
              </a:rPr>
            </a:br>
            <a:r>
              <a:rPr lang="en-US" altLang="zh-CN" sz="1400">
                <a:ea typeface="宋体" pitchFamily="2" charset="-122"/>
              </a:rPr>
              <a:t>for strong asset and corporate M &amp; A activity</a:t>
            </a:r>
          </a:p>
          <a:p>
            <a:r>
              <a:rPr lang="en-US" altLang="zh-CN" sz="1800">
                <a:ea typeface="宋体" pitchFamily="2" charset="-122"/>
              </a:rPr>
              <a:t>Energy Services</a:t>
            </a:r>
          </a:p>
          <a:p>
            <a:pPr lvl="1"/>
            <a:r>
              <a:rPr lang="en-US" altLang="zh-CN" sz="1600">
                <a:ea typeface="宋体" pitchFamily="2" charset="-122"/>
              </a:rPr>
              <a:t>Geographic diversification and operational focus are the driving force</a:t>
            </a:r>
          </a:p>
          <a:p>
            <a:pPr lvl="2"/>
            <a:r>
              <a:rPr lang="en-US" altLang="zh-CN" sz="1400">
                <a:ea typeface="宋体" pitchFamily="2" charset="-122"/>
              </a:rPr>
              <a:t>Large Canadian firms are actively pursuing geographic diversification, particularly </a:t>
            </a:r>
            <a:br>
              <a:rPr lang="en-US" altLang="zh-CN" sz="1400">
                <a:ea typeface="宋体" pitchFamily="2" charset="-122"/>
              </a:rPr>
            </a:br>
            <a:r>
              <a:rPr lang="en-US" altLang="zh-CN" sz="1400">
                <a:ea typeface="宋体" pitchFamily="2" charset="-122"/>
              </a:rPr>
              <a:t>in the U.S. – acquisitions are a vital part of this effort</a:t>
            </a:r>
          </a:p>
          <a:p>
            <a:pPr lvl="2"/>
            <a:r>
              <a:rPr lang="en-US" altLang="zh-CN" sz="1400">
                <a:ea typeface="宋体" pitchFamily="2" charset="-122"/>
              </a:rPr>
              <a:t>Unlike producers, several distressed situations exist on the services side</a:t>
            </a:r>
          </a:p>
          <a:p>
            <a:pPr lvl="2"/>
            <a:r>
              <a:rPr lang="en-US" altLang="zh-CN" sz="1400">
                <a:ea typeface="宋体" pitchFamily="2" charset="-122"/>
              </a:rPr>
              <a:t>Look for more share-for-share exchanges such as Builders/Essential</a:t>
            </a:r>
          </a:p>
          <a:p>
            <a:pPr lvl="2"/>
            <a:r>
              <a:rPr lang="en-US" altLang="zh-CN" sz="1400">
                <a:ea typeface="宋体" pitchFamily="2" charset="-122"/>
              </a:rPr>
              <a:t>Divestitures of non-core divisions in order to maintain operational focus are likely to continue (i.e. Essential divests its transport division to focus on downhole services)</a:t>
            </a:r>
          </a:p>
        </p:txBody>
      </p:sp>
      <p:sp>
        <p:nvSpPr>
          <p:cNvPr id="76804" name="Rectangle 4"/>
          <p:cNvSpPr>
            <a:spLocks noChangeArrowheads="1"/>
          </p:cNvSpPr>
          <p:nvPr/>
        </p:nvSpPr>
        <p:spPr bwMode="auto">
          <a:xfrm>
            <a:off x="1612900" y="5975350"/>
            <a:ext cx="3228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700" i="1">
                <a:latin typeface="Arial" pitchFamily="34" charset="0"/>
                <a:ea typeface="宋体" pitchFamily="2" charset="-122"/>
              </a:rPr>
              <a:t>Sources: Scotia Capital, Tristone Capital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0" name="Picture 2" descr="Ch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9050"/>
            <a:ext cx="9153526" cy="6896100"/>
          </a:xfrm>
          <a:prstGeom prst="rect">
            <a:avLst/>
          </a:prstGeom>
          <a:noFill/>
          <a:extLst>
            <a:ext uri="{909E8E84-426E-40DD-AFC4-6F175D3DCCD1}">
              <a14:hiddenFill xmlns:a14="http://schemas.microsoft.com/office/drawing/2010/main">
                <a:solidFill>
                  <a:srgbClr val="FFFFFF"/>
                </a:solidFill>
              </a14:hiddenFill>
            </a:ext>
          </a:extLst>
        </p:spPr>
      </p:pic>
      <p:sp>
        <p:nvSpPr>
          <p:cNvPr id="140291" name="Text Box 3"/>
          <p:cNvSpPr txBox="1">
            <a:spLocks noChangeArrowheads="1"/>
          </p:cNvSpPr>
          <p:nvPr/>
        </p:nvSpPr>
        <p:spPr bwMode="auto">
          <a:xfrm>
            <a:off x="1676400" y="1889125"/>
            <a:ext cx="7086600" cy="5334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85000"/>
              </a:lnSpc>
              <a:spcBef>
                <a:spcPct val="50000"/>
              </a:spcBef>
            </a:pPr>
            <a:r>
              <a:rPr lang="en-GB">
                <a:solidFill>
                  <a:schemeClr val="bg1"/>
                </a:solidFill>
                <a:latin typeface="Arial" pitchFamily="34" charset="0"/>
                <a:cs typeface="Arial" pitchFamily="34" charset="0"/>
              </a:rPr>
              <a:t>SEC Update</a:t>
            </a:r>
          </a:p>
        </p:txBody>
      </p:sp>
      <p:sp>
        <p:nvSpPr>
          <p:cNvPr id="140292" name="Text Box 4"/>
          <p:cNvSpPr txBox="1">
            <a:spLocks noChangeArrowheads="1"/>
          </p:cNvSpPr>
          <p:nvPr/>
        </p:nvSpPr>
        <p:spPr bwMode="auto">
          <a:xfrm>
            <a:off x="2959100" y="2374900"/>
            <a:ext cx="2438400" cy="1219200"/>
          </a:xfrm>
          <a:prstGeom prst="rect">
            <a:avLst/>
          </a:prstGeom>
          <a:noFill/>
          <a:ln>
            <a:noFill/>
          </a:ln>
          <a:effectLst/>
          <a:extLst>
            <a:ext uri="{909E8E84-426E-40DD-AFC4-6F175D3DCCD1}">
              <a14:hiddenFill xmlns:a14="http://schemas.microsoft.com/office/drawing/2010/main">
                <a:solidFill>
                  <a:srgbClr val="0C2D83"/>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nSpc>
                <a:spcPct val="130000"/>
              </a:lnSpc>
            </a:pPr>
            <a:r>
              <a:rPr lang="en-US" altLang="zh-CN" sz="2200">
                <a:solidFill>
                  <a:schemeClr val="bg1"/>
                </a:solidFill>
                <a:latin typeface="Arial" pitchFamily="34" charset="0"/>
                <a:ea typeface="宋体" pitchFamily="2" charset="-122"/>
              </a:rPr>
              <a:t>Wayne Chodzicki</a:t>
            </a:r>
          </a:p>
          <a:p>
            <a:pPr>
              <a:lnSpc>
                <a:spcPct val="130000"/>
              </a:lnSpc>
            </a:pPr>
            <a:r>
              <a:rPr lang="en-CA" sz="1400">
                <a:solidFill>
                  <a:schemeClr val="bg1"/>
                </a:solidFill>
                <a:latin typeface="Arial" pitchFamily="34" charset="0"/>
              </a:rPr>
              <a:t>Partner</a:t>
            </a:r>
            <a:endParaRPr lang="en-US" altLang="zh-CN" sz="1400">
              <a:solidFill>
                <a:schemeClr val="bg1"/>
              </a:solidFill>
              <a:latin typeface="Arial" pitchFamily="34" charset="0"/>
              <a:ea typeface="宋体" pitchFamily="2" charset="-122"/>
            </a:endParaRPr>
          </a:p>
          <a:p>
            <a:pPr>
              <a:lnSpc>
                <a:spcPct val="130000"/>
              </a:lnSpc>
            </a:pPr>
            <a:r>
              <a:rPr lang="en-US" altLang="zh-CN" sz="1400">
                <a:solidFill>
                  <a:schemeClr val="bg1"/>
                </a:solidFill>
                <a:latin typeface="Arial" pitchFamily="34" charset="0"/>
                <a:ea typeface="宋体" pitchFamily="2" charset="-122"/>
              </a:rPr>
              <a:t>403.691.8004</a:t>
            </a:r>
          </a:p>
          <a:p>
            <a:pPr>
              <a:lnSpc>
                <a:spcPct val="130000"/>
              </a:lnSpc>
            </a:pPr>
            <a:r>
              <a:rPr lang="en-US" altLang="zh-CN" sz="1400">
                <a:solidFill>
                  <a:schemeClr val="bg1"/>
                </a:solidFill>
                <a:latin typeface="Arial" pitchFamily="34" charset="0"/>
                <a:ea typeface="宋体" pitchFamily="2" charset="-122"/>
              </a:rPr>
              <a:t>wchodzicki@kpmg.ca</a:t>
            </a:r>
          </a:p>
        </p:txBody>
      </p:sp>
      <p:pic>
        <p:nvPicPr>
          <p:cNvPr id="140294" name="Picture 6" descr="Chodzicki Wayne_March20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525" y="2438400"/>
            <a:ext cx="1098550" cy="1371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zh-CN" altLang="zh-CN"/>
          </a:p>
        </p:txBody>
      </p:sp>
      <p:sp>
        <p:nvSpPr>
          <p:cNvPr id="9219" name="Rectangle 3"/>
          <p:cNvSpPr>
            <a:spLocks noGrp="1" noChangeArrowheads="1"/>
          </p:cNvSpPr>
          <p:nvPr>
            <p:ph type="body" idx="1"/>
          </p:nvPr>
        </p:nvSpPr>
        <p:spPr/>
        <p:txBody>
          <a:bodyPr/>
          <a:lstStyle/>
          <a:p>
            <a:endParaRPr lang="zh-CN" altLang="zh-CN"/>
          </a:p>
        </p:txBody>
      </p:sp>
      <p:sp>
        <p:nvSpPr>
          <p:cNvPr id="9220" name="Rectangle 4"/>
          <p:cNvSpPr>
            <a:spLocks noChangeArrowheads="1"/>
          </p:cNvSpPr>
          <p:nvPr/>
        </p:nvSpPr>
        <p:spPr bwMode="auto">
          <a:xfrm>
            <a:off x="0" y="0"/>
            <a:ext cx="9144000" cy="685800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Rectangle 5"/>
          <p:cNvSpPr>
            <a:spLocks noChangeArrowheads="1"/>
          </p:cNvSpPr>
          <p:nvPr/>
        </p:nvSpPr>
        <p:spPr bwMode="auto">
          <a:xfrm>
            <a:off x="608013" y="5029200"/>
            <a:ext cx="78803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lstStyle/>
          <a:p>
            <a:pPr defTabSz="966788">
              <a:spcBef>
                <a:spcPct val="20000"/>
              </a:spcBef>
            </a:pPr>
            <a:r>
              <a:rPr lang="en-US" altLang="zh-CN" sz="1000" b="1">
                <a:solidFill>
                  <a:schemeClr val="bg1"/>
                </a:solidFill>
                <a:latin typeface="Arial" pitchFamily="34" charset="0"/>
                <a:ea typeface="宋体" pitchFamily="2" charset="-122"/>
                <a:cs typeface="Arial" pitchFamily="34" charset="0"/>
              </a:rPr>
              <a:t>DISCLAIMER</a:t>
            </a:r>
          </a:p>
          <a:p>
            <a:pPr defTabSz="966788">
              <a:spcBef>
                <a:spcPct val="20000"/>
              </a:spcBef>
            </a:pPr>
            <a:r>
              <a:rPr lang="en-US" altLang="zh-CN" sz="1000">
                <a:solidFill>
                  <a:schemeClr val="bg1"/>
                </a:solidFill>
                <a:latin typeface="Arial" pitchFamily="34" charset="0"/>
                <a:ea typeface="宋体" pitchFamily="2" charset="-122"/>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defTabSz="966788">
              <a:spcBef>
                <a:spcPct val="20000"/>
              </a:spcBef>
            </a:pPr>
            <a:endParaRPr lang="en-US" altLang="zh-CN" sz="1000">
              <a:solidFill>
                <a:schemeClr val="bg1"/>
              </a:solidFill>
              <a:latin typeface="Arial" pitchFamily="34" charset="0"/>
              <a:ea typeface="宋体" pitchFamily="2" charset="-122"/>
            </a:endParaRPr>
          </a:p>
          <a:p>
            <a:pPr defTabSz="966788">
              <a:spcBef>
                <a:spcPct val="20000"/>
              </a:spcBef>
            </a:pPr>
            <a:r>
              <a:rPr lang="en-US" altLang="zh-CN" sz="1000">
                <a:solidFill>
                  <a:schemeClr val="bg1"/>
                </a:solidFill>
                <a:latin typeface="Arial" pitchFamily="34" charset="0"/>
                <a:ea typeface="宋体" pitchFamily="2" charset="-122"/>
              </a:rPr>
              <a:t>KPMG and the KPMG logo are registered trademarks of KPMG International, a Swiss cooperative.</a:t>
            </a:r>
          </a:p>
          <a:p>
            <a:pPr defTabSz="966788">
              <a:spcBef>
                <a:spcPct val="20000"/>
              </a:spcBef>
            </a:pPr>
            <a:r>
              <a:rPr lang="en-US" altLang="zh-CN" sz="1000">
                <a:solidFill>
                  <a:schemeClr val="bg1"/>
                </a:solidFill>
                <a:latin typeface="Arial" pitchFamily="34" charset="0"/>
                <a:ea typeface="宋体" pitchFamily="2" charset="-122"/>
                <a:cs typeface="Arial" pitchFamily="34" charset="0"/>
              </a:rPr>
              <a:t>© 2008 KPMG LLP, a Canadian limited liability partnership and a member firm of the KPMG network of independent member firms affiliated with KPMG International, a Swiss cooperative. All rights reserved. </a:t>
            </a:r>
            <a:r>
              <a:rPr lang="en-US" altLang="zh-CN" sz="1000">
                <a:solidFill>
                  <a:schemeClr val="bg1"/>
                </a:solidFill>
                <a:latin typeface="Arial" pitchFamily="34" charset="0"/>
                <a:ea typeface="宋体" pitchFamily="2" charset="-122"/>
              </a:rPr>
              <a:t> </a:t>
            </a:r>
          </a:p>
        </p:txBody>
      </p:sp>
      <p:sp>
        <p:nvSpPr>
          <p:cNvPr id="9222" name="Rectangle 6"/>
          <p:cNvSpPr>
            <a:spLocks noChangeArrowheads="1"/>
          </p:cNvSpPr>
          <p:nvPr/>
        </p:nvSpPr>
        <p:spPr bwMode="auto">
          <a:xfrm>
            <a:off x="611188" y="311150"/>
            <a:ext cx="7062787"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ctr"/>
          <a:lstStyle/>
          <a:p>
            <a:r>
              <a:rPr lang="en-US" altLang="zh-CN" sz="2300">
                <a:solidFill>
                  <a:schemeClr val="bg1"/>
                </a:solidFill>
                <a:latin typeface="Arial" pitchFamily="34" charset="0"/>
                <a:ea typeface="宋体" pitchFamily="2" charset="-122"/>
              </a:rPr>
              <a:t>kpmg.ca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zh-CN">
                <a:ea typeface="宋体" pitchFamily="2" charset="-122"/>
              </a:rPr>
              <a:t>Summary of Responsibilities under Proposed NI 52-109</a:t>
            </a:r>
          </a:p>
        </p:txBody>
      </p:sp>
      <p:sp>
        <p:nvSpPr>
          <p:cNvPr id="56325" name="Rectangle 5"/>
          <p:cNvSpPr>
            <a:spLocks noGrp="1" noChangeArrowheads="1"/>
          </p:cNvSpPr>
          <p:nvPr>
            <p:ph type="body" idx="1"/>
          </p:nvPr>
        </p:nvSpPr>
        <p:spPr/>
        <p:txBody>
          <a:bodyPr/>
          <a:lstStyle/>
          <a:p>
            <a:r>
              <a:rPr lang="en-US" altLang="zh-CN">
                <a:ea typeface="宋体" pitchFamily="2" charset="-122"/>
              </a:rPr>
              <a:t>CEO and CFO</a:t>
            </a:r>
          </a:p>
          <a:p>
            <a:pPr lvl="1"/>
            <a:r>
              <a:rPr lang="en-US" altLang="zh-CN">
                <a:ea typeface="宋体" pitchFamily="2" charset="-122"/>
              </a:rPr>
              <a:t>Certify design and effectiveness of DC&amp;P and ICFR and report conclusions in MD&amp;A</a:t>
            </a:r>
          </a:p>
          <a:p>
            <a:pPr lvl="1"/>
            <a:r>
              <a:rPr lang="en-US" altLang="zh-CN">
                <a:ea typeface="宋体" pitchFamily="2" charset="-122"/>
              </a:rPr>
              <a:t>Maintain documentary evidence to support the certification</a:t>
            </a:r>
          </a:p>
          <a:p>
            <a:r>
              <a:rPr lang="en-US" altLang="zh-CN">
                <a:ea typeface="宋体" pitchFamily="2" charset="-122"/>
              </a:rPr>
              <a:t>Audit Committee and Board of Directors</a:t>
            </a:r>
          </a:p>
          <a:p>
            <a:pPr lvl="1"/>
            <a:r>
              <a:rPr lang="en-US" altLang="zh-CN">
                <a:ea typeface="宋体" pitchFamily="2" charset="-122"/>
              </a:rPr>
              <a:t>BOD to approve the issuer’s annual MD&amp;A, including disclosures concerning DC&amp;P and ICFR</a:t>
            </a:r>
          </a:p>
          <a:p>
            <a:pPr lvl="1"/>
            <a:r>
              <a:rPr lang="en-US" altLang="zh-CN">
                <a:ea typeface="宋体" pitchFamily="2" charset="-122"/>
              </a:rPr>
              <a:t>Understand the basis for conclusions regarding material weaknesses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pitchFamily="2" charset="-122"/>
              </a:rPr>
              <a:t>Summary of Responsibilities under Proposed NI 52-109 cont'd</a:t>
            </a:r>
          </a:p>
        </p:txBody>
      </p:sp>
      <p:sp>
        <p:nvSpPr>
          <p:cNvPr id="70659" name="Rectangle 3"/>
          <p:cNvSpPr>
            <a:spLocks noGrp="1" noChangeArrowheads="1"/>
          </p:cNvSpPr>
          <p:nvPr>
            <p:ph type="body" idx="1"/>
          </p:nvPr>
        </p:nvSpPr>
        <p:spPr/>
        <p:txBody>
          <a:bodyPr/>
          <a:lstStyle/>
          <a:p>
            <a:r>
              <a:rPr lang="en-US" altLang="zh-CN">
                <a:ea typeface="宋体" pitchFamily="2" charset="-122"/>
              </a:rPr>
              <a:t>KPMG</a:t>
            </a:r>
          </a:p>
          <a:p>
            <a:pPr lvl="1"/>
            <a:r>
              <a:rPr lang="en-US" altLang="zh-CN">
                <a:ea typeface="宋体" pitchFamily="2" charset="-122"/>
              </a:rPr>
              <a:t>Under our professional standards, we will read MD&amp;A and assess any inconsistencies with our knowledge and any apparent material misstatement of fact or misrepresentation. We will also communicate any failure to meet the requirements of securities legislation of which we are aware</a:t>
            </a:r>
          </a:p>
          <a:p>
            <a:pPr lvl="2"/>
            <a:r>
              <a:rPr lang="en-US" altLang="zh-CN">
                <a:ea typeface="宋体" pitchFamily="2" charset="-122"/>
              </a:rPr>
              <a:t>We are not required to search out securities violations and are not required to read management’s documentation and evaluation of DC&amp;P and ICFR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altLang="zh-CN">
                <a:ea typeface="宋体" pitchFamily="2" charset="-122"/>
              </a:rPr>
              <a:t>How KPMG can Help</a:t>
            </a:r>
          </a:p>
        </p:txBody>
      </p:sp>
      <p:sp>
        <p:nvSpPr>
          <p:cNvPr id="58373" name="Rectangle 5"/>
          <p:cNvSpPr>
            <a:spLocks noGrp="1" noChangeArrowheads="1"/>
          </p:cNvSpPr>
          <p:nvPr>
            <p:ph type="body" idx="1"/>
          </p:nvPr>
        </p:nvSpPr>
        <p:spPr/>
        <p:txBody>
          <a:bodyPr/>
          <a:lstStyle/>
          <a:p>
            <a:r>
              <a:rPr lang="en-US" altLang="zh-CN">
                <a:ea typeface="宋体" pitchFamily="2" charset="-122"/>
              </a:rPr>
              <a:t>To assist management and/or the audit committee with respect to their responsibilities, KPMG can perform a number of services. We can:</a:t>
            </a:r>
          </a:p>
          <a:p>
            <a:pPr lvl="1"/>
            <a:r>
              <a:rPr lang="en-US" altLang="zh-CN">
                <a:ea typeface="宋体" pitchFamily="2" charset="-122"/>
              </a:rPr>
              <a:t>Perform a more thorough readiness assessment to assist management and the Audit Committee in understanding the degree to which management is progressing in preparing for the ultimate certification requirements of proposed NI 52-109</a:t>
            </a:r>
          </a:p>
          <a:p>
            <a:pPr lvl="1"/>
            <a:r>
              <a:rPr lang="en-US" altLang="zh-CN">
                <a:ea typeface="宋体" pitchFamily="2" charset="-122"/>
              </a:rPr>
              <a:t>Provide observations and recommendations based on a detailed review of management’s documentation as it is developed to meet the provisions of NI 52-109</a:t>
            </a:r>
          </a:p>
          <a:p>
            <a:pPr lvl="1"/>
            <a:r>
              <a:rPr lang="en-US" altLang="zh-CN">
                <a:ea typeface="宋体" pitchFamily="2" charset="-122"/>
              </a:rPr>
              <a:t>Assist in documenting controls including entity-level controls, period-end financial reporting workflows and controls, process level workflows and controls, information technology general controls and IT application controls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ea typeface="宋体" pitchFamily="2" charset="-122"/>
              </a:rPr>
              <a:t>How KPMG can Help cont'd</a:t>
            </a:r>
          </a:p>
        </p:txBody>
      </p:sp>
      <p:sp>
        <p:nvSpPr>
          <p:cNvPr id="72707" name="Rectangle 3"/>
          <p:cNvSpPr>
            <a:spLocks noGrp="1" noChangeArrowheads="1"/>
          </p:cNvSpPr>
          <p:nvPr>
            <p:ph type="body" idx="1"/>
          </p:nvPr>
        </p:nvSpPr>
        <p:spPr/>
        <p:txBody>
          <a:bodyPr/>
          <a:lstStyle/>
          <a:p>
            <a:pPr lvl="1"/>
            <a:r>
              <a:rPr lang="en-US" altLang="zh-CN">
                <a:ea typeface="宋体" pitchFamily="2" charset="-122"/>
              </a:rPr>
              <a:t>Carry out procedures of an audit nature, including testing, upon which we have agreed in advance, and report the findings</a:t>
            </a:r>
          </a:p>
          <a:p>
            <a:pPr lvl="1"/>
            <a:r>
              <a:rPr lang="en-US" altLang="zh-CN">
                <a:ea typeface="宋体" pitchFamily="2" charset="-122"/>
              </a:rPr>
              <a:t>Provide an audit of internal control over financial reporting that is integrated with an audit of financial statements. We may perform audit engagements regarding aspects of an entity's internal control over financial reporting including a particular process, subsidiary or the entity as a whole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XLNAME" val="[D:\Documents and Settings\tjreardon\Desktop\ADVISORY FOLDER\Quarterly Conference Call\Quarterly Call - Advisory Slides Databook.xls]Chart2!Chart2"/>
</p:tagLst>
</file>

<file path=ppt/theme/theme1.xml><?xml version="1.0" encoding="utf-8"?>
<a:theme xmlns:a="http://schemas.openxmlformats.org/drawingml/2006/main" name="Generic2008">
  <a:themeElements>
    <a:clrScheme name="Generic200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eneric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ic200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eneric200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neric200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neric200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neric20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neric20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eneric20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C3BEC34CAA97488EC8086502D97962" ma:contentTypeVersion="1" ma:contentTypeDescription="Create a new document." ma:contentTypeScope="" ma:versionID="c0bc5cfad2459ee0a49797d2d652603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spe:Receivers xmlns:spe="http://schemas.microsoft.com/sharepoint/events">
  <Receiver>
    <Name/>
    <Type>3</Type>
    <SequenceNumber>10000</SequenceNumber>
    <Assembly>KPMGCore, Version=1.0.0.0, Culture=neutral, PublicKeyToken=c9e6068352095be5</Assembly>
    <Class>KPMG.Security.DeleteItemsER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257F76B-38C3-4B93-A915-CABBFD550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648E544-1860-4513-8113-EDEBCFA71C57}">
  <ds:schemaRefs>
    <ds:schemaRef ds:uri="http://schemas.microsoft.com/sharepoint/events"/>
  </ds:schemaRefs>
</ds:datastoreItem>
</file>

<file path=customXml/itemProps3.xml><?xml version="1.0" encoding="utf-8"?>
<ds:datastoreItem xmlns:ds="http://schemas.openxmlformats.org/officeDocument/2006/customXml" ds:itemID="{0E1950C7-D608-4283-842B-AAFF48B4D153}">
  <ds:schemaRefs>
    <ds:schemaRef ds:uri="http://schemas.microsoft.com/sharepoint/v3/contenttype/forms"/>
  </ds:schemaRefs>
</ds:datastoreItem>
</file>

<file path=customXml/itemProps4.xml><?xml version="1.0" encoding="utf-8"?>
<ds:datastoreItem xmlns:ds="http://schemas.openxmlformats.org/officeDocument/2006/customXml" ds:itemID="{25140C6D-AB97-4363-A3B9-241020E5877B}">
  <ds:schemaRefs>
    <ds:schemaRef ds:uri="http://purl.org/dc/elements/1.1/"/>
    <ds:schemaRef ds:uri="http://purl.org/dc/terms/"/>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Generic2008</Template>
  <TotalTime>960</TotalTime>
  <Words>4984</Words>
  <Application>Microsoft Office PowerPoint</Application>
  <PresentationFormat>全屏显示(4:3)</PresentationFormat>
  <Paragraphs>631</Paragraphs>
  <Slides>53</Slides>
  <Notes>25</Notes>
  <HiddenSlides>0</HiddenSlides>
  <MMClips>0</MMClips>
  <ScaleCrop>false</ScaleCrop>
  <HeadingPairs>
    <vt:vector size="4" baseType="variant">
      <vt:variant>
        <vt:lpstr>主题</vt:lpstr>
      </vt:variant>
      <vt:variant>
        <vt:i4>2</vt:i4>
      </vt:variant>
      <vt:variant>
        <vt:lpstr>幻灯片标题</vt:lpstr>
      </vt:variant>
      <vt:variant>
        <vt:i4>53</vt:i4>
      </vt:variant>
    </vt:vector>
  </HeadingPairs>
  <TitlesOfParts>
    <vt:vector size="55" baseType="lpstr">
      <vt:lpstr>Generic2008</vt:lpstr>
      <vt:lpstr>Default Theme</vt:lpstr>
      <vt:lpstr>PowerPoint 演示文稿</vt:lpstr>
      <vt:lpstr>Agenda</vt:lpstr>
      <vt:lpstr>PowerPoint 演示文稿</vt:lpstr>
      <vt:lpstr>Canadian Internal Control Over Financial Reporting</vt:lpstr>
      <vt:lpstr>Highlights of Proposed NI 52-109</vt:lpstr>
      <vt:lpstr>Summary of Responsibilities under Proposed NI 52-109</vt:lpstr>
      <vt:lpstr>Summary of Responsibilities under Proposed NI 52-109 cont'd</vt:lpstr>
      <vt:lpstr>How KPMG can Help</vt:lpstr>
      <vt:lpstr>How KPMG can Help cont'd</vt:lpstr>
      <vt:lpstr>PowerPoint 演示文稿</vt:lpstr>
      <vt:lpstr>Update</vt:lpstr>
      <vt:lpstr>IFRS 1 – First-time Adoption of IFRS “Break” for O&amp;G Industry</vt:lpstr>
      <vt:lpstr>IFRS 1 – First-time Adoption of IFRS “Break” for O&amp;G Industry cont'd</vt:lpstr>
      <vt:lpstr>CSA Notice 52-320 IFRS Disclosure</vt:lpstr>
      <vt:lpstr>CSA Notice 52-320 IFRS Disclosure</vt:lpstr>
      <vt:lpstr>CSA Notice 52-320 IFRS Disclosure</vt:lpstr>
      <vt:lpstr>CSA Notice 52-320 IFRS Disclosure Communication 2008</vt:lpstr>
      <vt:lpstr>CSA Notice 52-320 IFRS Disclosure Communication 2009</vt:lpstr>
      <vt:lpstr>CSA Notice 52-320 IFRS Disclosure Communication 2010</vt:lpstr>
      <vt:lpstr>PowerPoint 演示文稿</vt:lpstr>
      <vt:lpstr>CSA Notice 52-321 Update Staff Concept Paper</vt:lpstr>
      <vt:lpstr>CSA Notice 52-321 Update Staff Concept Paper</vt:lpstr>
      <vt:lpstr>PowerPoint 演示文稿</vt:lpstr>
      <vt:lpstr>Why move to International Financial Reporting Standards (IFRS)?</vt:lpstr>
      <vt:lpstr>Timeline for Canada’s adoption of IFRS</vt:lpstr>
      <vt:lpstr>IAS 12 – Income Taxes</vt:lpstr>
      <vt:lpstr>Scope</vt:lpstr>
      <vt:lpstr>Tax Convergence Project – Group 1</vt:lpstr>
      <vt:lpstr>Comparison (IAS 12/CICA 3465/FAS109)</vt:lpstr>
      <vt:lpstr>Other IFRS Differences</vt:lpstr>
      <vt:lpstr>Oil and Gas Industry: Where are we after May announcement?</vt:lpstr>
      <vt:lpstr>IFRS Impact on Tax Reporting  and Tax Filings</vt:lpstr>
      <vt:lpstr>IFRS Impact on Tax Reporting and Tax Filings</vt:lpstr>
      <vt:lpstr>Income Tax vs. Royalty </vt:lpstr>
      <vt:lpstr>Income Tax vs. Royalty</vt:lpstr>
      <vt:lpstr>KPMG IFRS Publications</vt:lpstr>
      <vt:lpstr>PowerPoint 演示文稿</vt:lpstr>
      <vt:lpstr>The Alberta Budget – 2008</vt:lpstr>
      <vt:lpstr>The Alberta Budget – 2008</vt:lpstr>
      <vt:lpstr>The Alberta Budget – 2008</vt:lpstr>
      <vt:lpstr>The Alberta Budget – 2008</vt:lpstr>
      <vt:lpstr>The Alberta Budget – 2008</vt:lpstr>
      <vt:lpstr>Other Alberta Tax Developments</vt:lpstr>
      <vt:lpstr>June Federal Developments</vt:lpstr>
      <vt:lpstr>PowerPoint 演示文稿</vt:lpstr>
      <vt:lpstr>International Tax</vt:lpstr>
      <vt:lpstr>PowerPoint 演示文稿</vt:lpstr>
      <vt:lpstr>E &amp; P and Energy Services Industry Overview</vt:lpstr>
      <vt:lpstr>Public Equity Valuations</vt:lpstr>
      <vt:lpstr>Mergers &amp; Acquisitions Environment</vt:lpstr>
      <vt:lpstr>PowerPoint 演示文稿</vt:lpstr>
      <vt:lpstr>PowerPoint 演示文稿</vt:lpstr>
      <vt:lpstr>声明：</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Majewski</dc:creator>
  <cp:lastModifiedBy>Microsoft</cp:lastModifiedBy>
  <cp:revision>53</cp:revision>
  <dcterms:created xsi:type="dcterms:W3CDTF">2008-02-21T21:20:26Z</dcterms:created>
  <dcterms:modified xsi:type="dcterms:W3CDTF">2018-01-05T05:28:18Z</dcterms:modified>
</cp:coreProperties>
</file>