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1" r:id="rId6"/>
  </p:sldMasterIdLst>
  <p:notesMasterIdLst>
    <p:notesMasterId r:id="rId34"/>
  </p:notesMasterIdLst>
  <p:handoutMasterIdLst>
    <p:handoutMasterId r:id="rId35"/>
  </p:handoutMasterIdLst>
  <p:sldIdLst>
    <p:sldId id="279" r:id="rId7"/>
    <p:sldId id="299" r:id="rId8"/>
    <p:sldId id="324" r:id="rId9"/>
    <p:sldId id="332" r:id="rId10"/>
    <p:sldId id="317" r:id="rId11"/>
    <p:sldId id="333" r:id="rId12"/>
    <p:sldId id="334" r:id="rId13"/>
    <p:sldId id="335" r:id="rId14"/>
    <p:sldId id="336" r:id="rId15"/>
    <p:sldId id="337" r:id="rId16"/>
    <p:sldId id="338" r:id="rId17"/>
    <p:sldId id="339" r:id="rId18"/>
    <p:sldId id="340" r:id="rId19"/>
    <p:sldId id="341" r:id="rId20"/>
    <p:sldId id="344" r:id="rId21"/>
    <p:sldId id="342" r:id="rId22"/>
    <p:sldId id="316" r:id="rId23"/>
    <p:sldId id="322" r:id="rId24"/>
    <p:sldId id="326" r:id="rId25"/>
    <p:sldId id="327" r:id="rId26"/>
    <p:sldId id="328" r:id="rId27"/>
    <p:sldId id="329" r:id="rId28"/>
    <p:sldId id="330" r:id="rId29"/>
    <p:sldId id="331" r:id="rId30"/>
    <p:sldId id="343" r:id="rId31"/>
    <p:sldId id="261" r:id="rId32"/>
    <p:sldId id="345" r:id="rId33"/>
  </p:sldIdLst>
  <p:sldSz cx="9144000" cy="6858000" type="screen4x3"/>
  <p:notesSz cx="7026275" cy="9312275"/>
  <p:defaultTextStyle>
    <a:defPPr>
      <a:defRPr lang="en-US"/>
    </a:defPPr>
    <a:lvl1pPr algn="ctr" rtl="0" eaLnBrk="0" fontAlgn="base" hangingPunct="0">
      <a:lnSpc>
        <a:spcPct val="90000"/>
      </a:lnSpc>
      <a:spcBef>
        <a:spcPct val="0"/>
      </a:spcBef>
      <a:spcAft>
        <a:spcPct val="0"/>
      </a:spcAft>
      <a:buFont typeface="Wingdings" pitchFamily="2" charset="2"/>
      <a:defRPr sz="1400" b="1" kern="1200">
        <a:solidFill>
          <a:schemeClr val="tx2"/>
        </a:solidFill>
        <a:latin typeface="Arial" pitchFamily="34" charset="0"/>
        <a:ea typeface="+mn-ea"/>
        <a:cs typeface="Arial" pitchFamily="34" charset="0"/>
      </a:defRPr>
    </a:lvl1pPr>
    <a:lvl2pPr marL="457200" algn="ctr" rtl="0" eaLnBrk="0" fontAlgn="base" hangingPunct="0">
      <a:lnSpc>
        <a:spcPct val="90000"/>
      </a:lnSpc>
      <a:spcBef>
        <a:spcPct val="0"/>
      </a:spcBef>
      <a:spcAft>
        <a:spcPct val="0"/>
      </a:spcAft>
      <a:buFont typeface="Wingdings" pitchFamily="2" charset="2"/>
      <a:defRPr sz="1400" b="1" kern="1200">
        <a:solidFill>
          <a:schemeClr val="tx2"/>
        </a:solidFill>
        <a:latin typeface="Arial" pitchFamily="34" charset="0"/>
        <a:ea typeface="+mn-ea"/>
        <a:cs typeface="Arial" pitchFamily="34" charset="0"/>
      </a:defRPr>
    </a:lvl2pPr>
    <a:lvl3pPr marL="914400" algn="ctr" rtl="0" eaLnBrk="0" fontAlgn="base" hangingPunct="0">
      <a:lnSpc>
        <a:spcPct val="90000"/>
      </a:lnSpc>
      <a:spcBef>
        <a:spcPct val="0"/>
      </a:spcBef>
      <a:spcAft>
        <a:spcPct val="0"/>
      </a:spcAft>
      <a:buFont typeface="Wingdings" pitchFamily="2" charset="2"/>
      <a:defRPr sz="1400" b="1" kern="1200">
        <a:solidFill>
          <a:schemeClr val="tx2"/>
        </a:solidFill>
        <a:latin typeface="Arial" pitchFamily="34" charset="0"/>
        <a:ea typeface="+mn-ea"/>
        <a:cs typeface="Arial" pitchFamily="34" charset="0"/>
      </a:defRPr>
    </a:lvl3pPr>
    <a:lvl4pPr marL="1371600" algn="ctr" rtl="0" eaLnBrk="0" fontAlgn="base" hangingPunct="0">
      <a:lnSpc>
        <a:spcPct val="90000"/>
      </a:lnSpc>
      <a:spcBef>
        <a:spcPct val="0"/>
      </a:spcBef>
      <a:spcAft>
        <a:spcPct val="0"/>
      </a:spcAft>
      <a:buFont typeface="Wingdings" pitchFamily="2" charset="2"/>
      <a:defRPr sz="1400" b="1" kern="1200">
        <a:solidFill>
          <a:schemeClr val="tx2"/>
        </a:solidFill>
        <a:latin typeface="Arial" pitchFamily="34" charset="0"/>
        <a:ea typeface="+mn-ea"/>
        <a:cs typeface="Arial" pitchFamily="34" charset="0"/>
      </a:defRPr>
    </a:lvl4pPr>
    <a:lvl5pPr marL="1828800" algn="ctr" rtl="0" eaLnBrk="0" fontAlgn="base" hangingPunct="0">
      <a:lnSpc>
        <a:spcPct val="90000"/>
      </a:lnSpc>
      <a:spcBef>
        <a:spcPct val="0"/>
      </a:spcBef>
      <a:spcAft>
        <a:spcPct val="0"/>
      </a:spcAft>
      <a:buFont typeface="Wingdings" pitchFamily="2" charset="2"/>
      <a:defRPr sz="1400" b="1" kern="1200">
        <a:solidFill>
          <a:schemeClr val="tx2"/>
        </a:solidFill>
        <a:latin typeface="Arial" pitchFamily="34" charset="0"/>
        <a:ea typeface="+mn-ea"/>
        <a:cs typeface="Arial" pitchFamily="34" charset="0"/>
      </a:defRPr>
    </a:lvl5pPr>
    <a:lvl6pPr marL="2286000" algn="l" defTabSz="914400" rtl="0" eaLnBrk="1" latinLnBrk="0" hangingPunct="1">
      <a:defRPr sz="1400" b="1" kern="1200">
        <a:solidFill>
          <a:schemeClr val="tx2"/>
        </a:solidFill>
        <a:latin typeface="Arial" pitchFamily="34" charset="0"/>
        <a:ea typeface="+mn-ea"/>
        <a:cs typeface="Arial" pitchFamily="34" charset="0"/>
      </a:defRPr>
    </a:lvl6pPr>
    <a:lvl7pPr marL="2743200" algn="l" defTabSz="914400" rtl="0" eaLnBrk="1" latinLnBrk="0" hangingPunct="1">
      <a:defRPr sz="1400" b="1" kern="1200">
        <a:solidFill>
          <a:schemeClr val="tx2"/>
        </a:solidFill>
        <a:latin typeface="Arial" pitchFamily="34" charset="0"/>
        <a:ea typeface="+mn-ea"/>
        <a:cs typeface="Arial" pitchFamily="34" charset="0"/>
      </a:defRPr>
    </a:lvl7pPr>
    <a:lvl8pPr marL="3200400" algn="l" defTabSz="914400" rtl="0" eaLnBrk="1" latinLnBrk="0" hangingPunct="1">
      <a:defRPr sz="1400" b="1" kern="1200">
        <a:solidFill>
          <a:schemeClr val="tx2"/>
        </a:solidFill>
        <a:latin typeface="Arial" pitchFamily="34" charset="0"/>
        <a:ea typeface="+mn-ea"/>
        <a:cs typeface="Arial" pitchFamily="34" charset="0"/>
      </a:defRPr>
    </a:lvl8pPr>
    <a:lvl9pPr marL="3657600" algn="l" defTabSz="914400" rtl="0" eaLnBrk="1" latinLnBrk="0" hangingPunct="1">
      <a:defRPr sz="1400" b="1" kern="1200">
        <a:solidFill>
          <a:schemeClr val="tx2"/>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E7EAF5"/>
    <a:srgbClr val="C0C9E6"/>
    <a:srgbClr val="FF0066"/>
    <a:srgbClr val="000099"/>
    <a:srgbClr val="3333CC"/>
    <a:srgbClr val="3D5295"/>
    <a:srgbClr val="4A6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56" autoAdjust="0"/>
    <p:restoredTop sz="94667" autoAdjust="0"/>
  </p:normalViewPr>
  <p:slideViewPr>
    <p:cSldViewPr>
      <p:cViewPr varScale="1">
        <p:scale>
          <a:sx n="65" d="100"/>
          <a:sy n="65" d="100"/>
        </p:scale>
        <p:origin x="-1220" y="-64"/>
      </p:cViewPr>
      <p:guideLst>
        <p:guide orient="horz" pos="1488"/>
        <p:guide orient="horz" pos="2240"/>
        <p:guide pos="3072"/>
        <p:guide pos="368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30448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506" tIns="30253" rIns="60506" bIns="30253" numCol="1" anchor="t" anchorCtr="0" compatLnSpc="1">
            <a:prstTxWarp prst="textNoShape">
              <a:avLst/>
            </a:prstTxWarp>
          </a:bodyPr>
          <a:lstStyle>
            <a:lvl1pPr algn="l" defTabSz="604838" eaLnBrk="1" hangingPunct="1">
              <a:lnSpc>
                <a:spcPct val="100000"/>
              </a:lnSpc>
              <a:buFontTx/>
              <a:buNone/>
              <a:defRPr sz="800" b="0">
                <a:solidFill>
                  <a:schemeClr val="tx1"/>
                </a:solidFill>
                <a:latin typeface="Times New Roman" pitchFamily="18" charset="0"/>
              </a:defRPr>
            </a:lvl1pPr>
          </a:lstStyle>
          <a:p>
            <a:endParaRPr lang="en-US" altLang="zh-CN"/>
          </a:p>
        </p:txBody>
      </p:sp>
      <p:sp>
        <p:nvSpPr>
          <p:cNvPr id="172035" name="Rectangle 3"/>
          <p:cNvSpPr>
            <a:spLocks noGrp="1" noChangeArrowheads="1"/>
          </p:cNvSpPr>
          <p:nvPr>
            <p:ph type="dt" sz="quarter" idx="1"/>
          </p:nvPr>
        </p:nvSpPr>
        <p:spPr bwMode="auto">
          <a:xfrm>
            <a:off x="3979863" y="0"/>
            <a:ext cx="30448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506" tIns="30253" rIns="60506" bIns="30253" numCol="1" anchor="t" anchorCtr="0" compatLnSpc="1">
            <a:prstTxWarp prst="textNoShape">
              <a:avLst/>
            </a:prstTxWarp>
          </a:bodyPr>
          <a:lstStyle>
            <a:lvl1pPr algn="r" defTabSz="604838" eaLnBrk="1" hangingPunct="1">
              <a:lnSpc>
                <a:spcPct val="100000"/>
              </a:lnSpc>
              <a:buFontTx/>
              <a:buNone/>
              <a:defRPr sz="800" b="0">
                <a:solidFill>
                  <a:schemeClr val="tx1"/>
                </a:solidFill>
                <a:latin typeface="Times New Roman" pitchFamily="18" charset="0"/>
              </a:defRPr>
            </a:lvl1pPr>
          </a:lstStyle>
          <a:p>
            <a:endParaRPr lang="en-US" altLang="zh-CN"/>
          </a:p>
        </p:txBody>
      </p:sp>
      <p:sp>
        <p:nvSpPr>
          <p:cNvPr id="172036" name="Rectangle 4"/>
          <p:cNvSpPr>
            <a:spLocks noGrp="1" noChangeArrowheads="1"/>
          </p:cNvSpPr>
          <p:nvPr>
            <p:ph type="ftr" sz="quarter" idx="2"/>
          </p:nvPr>
        </p:nvSpPr>
        <p:spPr bwMode="auto">
          <a:xfrm>
            <a:off x="0" y="8845550"/>
            <a:ext cx="30448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506" tIns="30253" rIns="60506" bIns="30253" numCol="1" anchor="b" anchorCtr="0" compatLnSpc="1">
            <a:prstTxWarp prst="textNoShape">
              <a:avLst/>
            </a:prstTxWarp>
          </a:bodyPr>
          <a:lstStyle>
            <a:lvl1pPr algn="l" defTabSz="604838" eaLnBrk="1" hangingPunct="1">
              <a:lnSpc>
                <a:spcPct val="100000"/>
              </a:lnSpc>
              <a:buFontTx/>
              <a:buNone/>
              <a:defRPr sz="800" b="0">
                <a:solidFill>
                  <a:schemeClr val="tx1"/>
                </a:solidFill>
                <a:latin typeface="Times New Roman" pitchFamily="18" charset="0"/>
              </a:defRPr>
            </a:lvl1pPr>
          </a:lstStyle>
          <a:p>
            <a:endParaRPr lang="en-US" altLang="zh-CN"/>
          </a:p>
        </p:txBody>
      </p:sp>
      <p:sp>
        <p:nvSpPr>
          <p:cNvPr id="172037" name="Rectangle 5"/>
          <p:cNvSpPr>
            <a:spLocks noGrp="1" noChangeArrowheads="1"/>
          </p:cNvSpPr>
          <p:nvPr>
            <p:ph type="sldNum" sz="quarter" idx="3"/>
          </p:nvPr>
        </p:nvSpPr>
        <p:spPr bwMode="auto">
          <a:xfrm>
            <a:off x="3979863" y="8845550"/>
            <a:ext cx="30448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506" tIns="30253" rIns="60506" bIns="30253" numCol="1" anchor="b" anchorCtr="0" compatLnSpc="1">
            <a:prstTxWarp prst="textNoShape">
              <a:avLst/>
            </a:prstTxWarp>
          </a:bodyPr>
          <a:lstStyle>
            <a:lvl1pPr algn="r" defTabSz="604838" eaLnBrk="1" hangingPunct="1">
              <a:lnSpc>
                <a:spcPct val="100000"/>
              </a:lnSpc>
              <a:buFontTx/>
              <a:buNone/>
              <a:defRPr sz="800" b="0">
                <a:solidFill>
                  <a:schemeClr val="tx1"/>
                </a:solidFill>
                <a:latin typeface="Times New Roman" pitchFamily="18" charset="0"/>
              </a:defRPr>
            </a:lvl1pPr>
          </a:lstStyle>
          <a:p>
            <a:fld id="{9947F08E-2A1D-41FC-A127-73F46BC54880}" type="slidenum">
              <a:rPr lang="en-US" altLang="zh-CN"/>
              <a:pPr/>
              <a:t>‹#›</a:t>
            </a:fld>
            <a:endParaRPr lang="en-US" altLang="zh-CN"/>
          </a:p>
        </p:txBody>
      </p:sp>
    </p:spTree>
    <p:extLst>
      <p:ext uri="{BB962C8B-B14F-4D97-AF65-F5344CB8AC3E}">
        <p14:creationId xmlns:p14="http://schemas.microsoft.com/office/powerpoint/2010/main" val="1313188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448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46" tIns="46674" rIns="93346" bIns="46674" numCol="1" anchor="t" anchorCtr="0" compatLnSpc="1">
            <a:prstTxWarp prst="textNoShape">
              <a:avLst/>
            </a:prstTxWarp>
          </a:bodyPr>
          <a:lstStyle>
            <a:lvl1pPr algn="l" defTabSz="933450" eaLnBrk="1" hangingPunct="1">
              <a:lnSpc>
                <a:spcPct val="100000"/>
              </a:lnSpc>
              <a:buFontTx/>
              <a:buNone/>
              <a:defRPr sz="1200" b="0">
                <a:solidFill>
                  <a:schemeClr val="tx1"/>
                </a:solidFill>
                <a:latin typeface="Times New Roman" pitchFamily="18" charset="0"/>
              </a:defRPr>
            </a:lvl1pPr>
          </a:lstStyle>
          <a:p>
            <a:endParaRPr lang="en-US" altLang="zh-CN"/>
          </a:p>
        </p:txBody>
      </p:sp>
      <p:sp>
        <p:nvSpPr>
          <p:cNvPr id="34819" name="Rectangle 3"/>
          <p:cNvSpPr>
            <a:spLocks noGrp="1" noChangeArrowheads="1"/>
          </p:cNvSpPr>
          <p:nvPr>
            <p:ph type="dt" idx="1"/>
          </p:nvPr>
        </p:nvSpPr>
        <p:spPr bwMode="auto">
          <a:xfrm>
            <a:off x="3978275" y="0"/>
            <a:ext cx="3046413"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46" tIns="46674" rIns="93346" bIns="46674" numCol="1" anchor="t" anchorCtr="0" compatLnSpc="1">
            <a:prstTxWarp prst="textNoShape">
              <a:avLst/>
            </a:prstTxWarp>
          </a:bodyPr>
          <a:lstStyle>
            <a:lvl1pPr algn="r" defTabSz="933450" eaLnBrk="1" hangingPunct="1">
              <a:lnSpc>
                <a:spcPct val="100000"/>
              </a:lnSpc>
              <a:buFontTx/>
              <a:buNone/>
              <a:defRPr sz="1200" b="0">
                <a:solidFill>
                  <a:schemeClr val="tx1"/>
                </a:solidFill>
                <a:latin typeface="Times New Roman" pitchFamily="18" charset="0"/>
              </a:defRPr>
            </a:lvl1pPr>
          </a:lstStyle>
          <a:p>
            <a:endParaRPr lang="en-US" altLang="zh-CN"/>
          </a:p>
        </p:txBody>
      </p:sp>
      <p:sp>
        <p:nvSpPr>
          <p:cNvPr id="34820" name="Rectangle 4"/>
          <p:cNvSpPr>
            <a:spLocks noGrp="1" noRot="1" noChangeAspect="1" noChangeArrowheads="1" noTextEdit="1"/>
          </p:cNvSpPr>
          <p:nvPr>
            <p:ph type="sldImg" idx="2"/>
          </p:nvPr>
        </p:nvSpPr>
        <p:spPr bwMode="auto">
          <a:xfrm>
            <a:off x="1184275" y="696913"/>
            <a:ext cx="4657725" cy="34925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703263" y="4424363"/>
            <a:ext cx="5619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46" tIns="46674" rIns="93346" bIns="46674"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4822" name="Rectangle 6"/>
          <p:cNvSpPr>
            <a:spLocks noGrp="1" noChangeArrowheads="1"/>
          </p:cNvSpPr>
          <p:nvPr>
            <p:ph type="ftr" sz="quarter" idx="4"/>
          </p:nvPr>
        </p:nvSpPr>
        <p:spPr bwMode="auto">
          <a:xfrm>
            <a:off x="0" y="8845550"/>
            <a:ext cx="30448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46" tIns="46674" rIns="93346" bIns="46674" numCol="1" anchor="b" anchorCtr="0" compatLnSpc="1">
            <a:prstTxWarp prst="textNoShape">
              <a:avLst/>
            </a:prstTxWarp>
          </a:bodyPr>
          <a:lstStyle>
            <a:lvl1pPr algn="l" defTabSz="933450" eaLnBrk="1" hangingPunct="1">
              <a:lnSpc>
                <a:spcPct val="100000"/>
              </a:lnSpc>
              <a:buFontTx/>
              <a:buNone/>
              <a:defRPr sz="1200" b="0">
                <a:solidFill>
                  <a:schemeClr val="tx1"/>
                </a:solidFill>
                <a:latin typeface="Times New Roman" pitchFamily="18" charset="0"/>
              </a:defRPr>
            </a:lvl1pPr>
          </a:lstStyle>
          <a:p>
            <a:endParaRPr lang="en-US" altLang="zh-CN"/>
          </a:p>
        </p:txBody>
      </p:sp>
      <p:sp>
        <p:nvSpPr>
          <p:cNvPr id="34823" name="Rectangle 7"/>
          <p:cNvSpPr>
            <a:spLocks noGrp="1" noChangeArrowheads="1"/>
          </p:cNvSpPr>
          <p:nvPr>
            <p:ph type="sldNum" sz="quarter" idx="5"/>
          </p:nvPr>
        </p:nvSpPr>
        <p:spPr bwMode="auto">
          <a:xfrm>
            <a:off x="3978275" y="8845550"/>
            <a:ext cx="30464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46" tIns="46674" rIns="93346" bIns="46674" numCol="1" anchor="b" anchorCtr="0" compatLnSpc="1">
            <a:prstTxWarp prst="textNoShape">
              <a:avLst/>
            </a:prstTxWarp>
          </a:bodyPr>
          <a:lstStyle>
            <a:lvl1pPr algn="r" defTabSz="933450" eaLnBrk="1" hangingPunct="1">
              <a:lnSpc>
                <a:spcPct val="100000"/>
              </a:lnSpc>
              <a:buFontTx/>
              <a:buNone/>
              <a:defRPr sz="1200" b="0">
                <a:solidFill>
                  <a:schemeClr val="tx1"/>
                </a:solidFill>
                <a:latin typeface="Times New Roman" pitchFamily="18" charset="0"/>
              </a:defRPr>
            </a:lvl1pPr>
          </a:lstStyle>
          <a:p>
            <a:fld id="{124A07FD-B75F-412E-8587-63D2BC02BDFC}" type="slidenum">
              <a:rPr lang="en-US" altLang="zh-CN"/>
              <a:pPr/>
              <a:t>‹#›</a:t>
            </a:fld>
            <a:endParaRPr lang="en-US" altLang="zh-CN"/>
          </a:p>
        </p:txBody>
      </p:sp>
    </p:spTree>
    <p:extLst>
      <p:ext uri="{BB962C8B-B14F-4D97-AF65-F5344CB8AC3E}">
        <p14:creationId xmlns:p14="http://schemas.microsoft.com/office/powerpoint/2010/main" val="27405111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56440-E1C6-4A81-8B75-8E6B1C5407E8}" type="slidenum">
              <a:rPr lang="en-US" altLang="zh-CN"/>
              <a:pPr/>
              <a:t>4</a:t>
            </a:fld>
            <a:endParaRPr lang="en-US" altLang="zh-CN"/>
          </a:p>
        </p:txBody>
      </p:sp>
      <p:sp>
        <p:nvSpPr>
          <p:cNvPr id="215042" name="Rectangle 2"/>
          <p:cNvSpPr>
            <a:spLocks noGrp="1" noRot="1" noChangeAspect="1" noChangeArrowheads="1" noTextEdit="1"/>
          </p:cNvSpPr>
          <p:nvPr>
            <p:ph type="sldImg"/>
          </p:nvPr>
        </p:nvSpPr>
        <p:spPr>
          <a:xfrm>
            <a:off x="1185863" y="698500"/>
            <a:ext cx="4654550" cy="3490913"/>
          </a:xfrm>
          <a:ln/>
        </p:spPr>
      </p:sp>
      <p:sp>
        <p:nvSpPr>
          <p:cNvPr id="215043" name="Rectangle 3"/>
          <p:cNvSpPr>
            <a:spLocks noGrp="1" noChangeArrowheads="1"/>
          </p:cNvSpPr>
          <p:nvPr>
            <p:ph type="body" idx="1"/>
          </p:nvPr>
        </p:nvSpPr>
        <p:spPr>
          <a:xfrm>
            <a:off x="703263" y="4424363"/>
            <a:ext cx="5619750" cy="4189412"/>
          </a:xfrm>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74CCF8-EB2C-4A93-85BB-B229EC9283FC}" type="slidenum">
              <a:rPr lang="en-US" altLang="zh-CN"/>
              <a:pPr/>
              <a:t>6</a:t>
            </a:fld>
            <a:endParaRPr lang="en-US" altLang="zh-CN"/>
          </a:p>
        </p:txBody>
      </p:sp>
      <p:sp>
        <p:nvSpPr>
          <p:cNvPr id="217090" name="Rectangle 2"/>
          <p:cNvSpPr>
            <a:spLocks noGrp="1" noRot="1" noChangeAspect="1" noChangeArrowheads="1" noTextEdit="1"/>
          </p:cNvSpPr>
          <p:nvPr>
            <p:ph type="sldImg"/>
          </p:nvPr>
        </p:nvSpPr>
        <p:spPr>
          <a:xfrm>
            <a:off x="1185863" y="698500"/>
            <a:ext cx="4654550" cy="3490913"/>
          </a:xfrm>
          <a:ln/>
        </p:spPr>
      </p:sp>
      <p:sp>
        <p:nvSpPr>
          <p:cNvPr id="217091" name="Rectangle 3"/>
          <p:cNvSpPr>
            <a:spLocks noGrp="1" noChangeArrowheads="1"/>
          </p:cNvSpPr>
          <p:nvPr>
            <p:ph type="body" idx="1"/>
          </p:nvPr>
        </p:nvSpPr>
        <p:spPr>
          <a:xfrm>
            <a:off x="703263" y="4424363"/>
            <a:ext cx="5619750" cy="4189412"/>
          </a:xfrm>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3D7FD-8A9D-4726-97FF-A19D83585A6E}" type="slidenum">
              <a:rPr lang="en-US" altLang="zh-CN"/>
              <a:pPr/>
              <a:t>7</a:t>
            </a:fld>
            <a:endParaRPr lang="en-US" altLang="zh-CN"/>
          </a:p>
        </p:txBody>
      </p:sp>
      <p:sp>
        <p:nvSpPr>
          <p:cNvPr id="219138" name="Rectangle 2"/>
          <p:cNvSpPr>
            <a:spLocks noGrp="1" noRot="1" noChangeAspect="1" noChangeArrowheads="1" noTextEdit="1"/>
          </p:cNvSpPr>
          <p:nvPr>
            <p:ph type="sldImg"/>
          </p:nvPr>
        </p:nvSpPr>
        <p:spPr>
          <a:xfrm>
            <a:off x="1185863" y="698500"/>
            <a:ext cx="4654550" cy="3490913"/>
          </a:xfrm>
          <a:ln/>
        </p:spPr>
      </p:sp>
      <p:sp>
        <p:nvSpPr>
          <p:cNvPr id="219139" name="Rectangle 3"/>
          <p:cNvSpPr>
            <a:spLocks noGrp="1" noChangeArrowheads="1"/>
          </p:cNvSpPr>
          <p:nvPr>
            <p:ph type="body" idx="1"/>
          </p:nvPr>
        </p:nvSpPr>
        <p:spPr>
          <a:xfrm>
            <a:off x="703263" y="4424363"/>
            <a:ext cx="5619750" cy="4189412"/>
          </a:xfrm>
        </p:spPr>
        <p:txBody>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2678C-7385-498D-95C9-F705D69877D9}" type="slidenum">
              <a:rPr lang="en-US" altLang="zh-CN"/>
              <a:pPr/>
              <a:t>22</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6C86CE-2AEA-4380-94DE-0336285CEC7E}" type="slidenum">
              <a:rPr lang="en-US" altLang="zh-CN"/>
              <a:pPr/>
              <a:t>23</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D0B39-2941-4D92-9BB8-D06621847E54}" type="slidenum">
              <a:rPr lang="en-US" altLang="zh-CN"/>
              <a:pPr/>
              <a:t>24</a:t>
            </a:fld>
            <a:endParaRPr lang="en-US" altLang="zh-CN"/>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2193" y="698103"/>
            <a:ext cx="4521892" cy="349210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1203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383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3363" y="152400"/>
            <a:ext cx="1951037"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25488" y="152400"/>
            <a:ext cx="5705475"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69026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2400"/>
            <a:ext cx="66992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25488" y="1668463"/>
            <a:ext cx="7772400" cy="4503737"/>
          </a:xfrm>
        </p:spPr>
        <p:txBody>
          <a:bodyPr/>
          <a:lstStyle/>
          <a:p>
            <a:endParaRPr lang="zh-CN" altLang="en-US"/>
          </a:p>
        </p:txBody>
      </p:sp>
    </p:spTree>
    <p:extLst>
      <p:ext uri="{BB962C8B-B14F-4D97-AF65-F5344CB8AC3E}">
        <p14:creationId xmlns:p14="http://schemas.microsoft.com/office/powerpoint/2010/main" val="2963317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024087" eaLnBrk="1" fontAlgn="auto" hangingPunct="1">
                <a:lnSpc>
                  <a:spcPct val="100000"/>
                </a:lnSpc>
                <a:spcBef>
                  <a:spcPts val="0"/>
                </a:spcBef>
                <a:spcAft>
                  <a:spcPts val="0"/>
                </a:spcAft>
                <a:buFontTx/>
                <a:buNone/>
              </a:pPr>
              <a:r>
                <a:rPr lang="zh-CN" altLang="en-US" sz="1500" dirty="0" smtClean="0">
                  <a:solidFill>
                    <a:prstClr val="white"/>
                  </a:solidFill>
                  <a:latin typeface="微软雅黑" pitchFamily="34" charset="-122"/>
                </a:rPr>
                <a:t>世界</a:t>
              </a:r>
              <a:r>
                <a:rPr lang="en-US" altLang="zh-CN" sz="1500" dirty="0" smtClean="0">
                  <a:solidFill>
                    <a:prstClr val="white"/>
                  </a:solidFill>
                  <a:latin typeface="微软雅黑" pitchFamily="34" charset="-122"/>
                </a:rPr>
                <a:t>500</a:t>
              </a:r>
              <a:r>
                <a:rPr lang="zh-CN" altLang="en-US" sz="1500" dirty="0" smtClean="0">
                  <a:solidFill>
                    <a:prstClr val="white"/>
                  </a:solidFill>
                  <a:latin typeface="微软雅黑" pitchFamily="34" charset="-122"/>
                </a:rPr>
                <a:t>强研究中心</a:t>
              </a:r>
              <a:endParaRPr lang="zh-CN" altLang="en-US" sz="1500"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024087" eaLnBrk="1" fontAlgn="auto" hangingPunct="1">
                <a:lnSpc>
                  <a:spcPct val="100000"/>
                </a:lnSpc>
                <a:spcBef>
                  <a:spcPts val="0"/>
                </a:spcBef>
                <a:spcAft>
                  <a:spcPts val="0"/>
                </a:spcAft>
                <a:buFontTx/>
                <a:buNone/>
              </a:pPr>
              <a:r>
                <a:rPr lang="en-US" altLang="zh-CN" sz="1300" dirty="0" smtClean="0">
                  <a:solidFill>
                    <a:prstClr val="white"/>
                  </a:solidFill>
                  <a:latin typeface="微软雅黑" pitchFamily="34" charset="-122"/>
                </a:rPr>
                <a:t>zhao-biao.com</a:t>
              </a:r>
              <a:endParaRPr lang="zh-CN" altLang="en-US" sz="1300"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defTabSz="1024087" eaLnBrk="1" fontAlgn="auto" hangingPunct="1">
              <a:lnSpc>
                <a:spcPct val="100000"/>
              </a:lnSpc>
              <a:spcBef>
                <a:spcPts val="0"/>
              </a:spcBef>
              <a:spcAft>
                <a:spcPts val="0"/>
              </a:spcAft>
              <a:buFontTx/>
              <a:buNone/>
            </a:pPr>
            <a:r>
              <a:rPr lang="zh-CN" altLang="en-US" sz="1500" dirty="0" smtClean="0">
                <a:solidFill>
                  <a:prstClr val="white"/>
                </a:solidFill>
                <a:latin typeface="微软雅黑" pitchFamily="34" charset="-122"/>
              </a:rPr>
              <a:t>找表网：专注于海外</a:t>
            </a:r>
            <a:r>
              <a:rPr lang="zh-CN" altLang="en-US" sz="1500" dirty="0">
                <a:solidFill>
                  <a:prstClr val="white"/>
                </a:solidFill>
                <a:latin typeface="微软雅黑" pitchFamily="34" charset="-122"/>
              </a:rPr>
              <a:t>知名</a:t>
            </a:r>
            <a:r>
              <a:rPr lang="zh-CN" altLang="en-US" sz="1500" dirty="0" smtClean="0">
                <a:solidFill>
                  <a:prstClr val="white"/>
                </a:solidFill>
                <a:latin typeface="微软雅黑" pitchFamily="34" charset="-122"/>
              </a:rPr>
              <a:t>上市公司公开资料研究</a:t>
            </a:r>
            <a:endParaRPr lang="zh-CN" altLang="en-US" sz="1500"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53975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8772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25488" y="1668463"/>
            <a:ext cx="3810000" cy="4503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7888" y="1668463"/>
            <a:ext cx="3810000" cy="4503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536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566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9865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2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1665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6082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2" name="Picture 38" descr="E008722_7_SMALL"/>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2286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725488" y="1668463"/>
            <a:ext cx="7772400" cy="450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3" name="Rectangle 9"/>
          <p:cNvSpPr>
            <a:spLocks noChangeArrowheads="1"/>
          </p:cNvSpPr>
          <p:nvPr/>
        </p:nvSpPr>
        <p:spPr bwMode="auto">
          <a:xfrm>
            <a:off x="8378825" y="6386513"/>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00000"/>
              </a:lnSpc>
              <a:buFontTx/>
              <a:buNone/>
            </a:pPr>
            <a:fld id="{D73047BA-7D2F-4A72-B30E-38B1731A4701}" type="slidenum">
              <a:rPr lang="en-US" altLang="zh-CN" sz="1200" b="0">
                <a:solidFill>
                  <a:srgbClr val="003399"/>
                </a:solidFill>
                <a:ea typeface="宋体" pitchFamily="2" charset="-122"/>
              </a:rPr>
              <a:pPr eaLnBrk="1" hangingPunct="1">
                <a:lnSpc>
                  <a:spcPct val="100000"/>
                </a:lnSpc>
                <a:buFontTx/>
                <a:buNone/>
              </a:pPr>
              <a:t>‹#›</a:t>
            </a:fld>
            <a:endParaRPr lang="en-US" altLang="zh-CN" sz="1200" b="0">
              <a:solidFill>
                <a:srgbClr val="003399"/>
              </a:solidFill>
              <a:ea typeface="宋体" pitchFamily="2" charset="-122"/>
            </a:endParaRPr>
          </a:p>
        </p:txBody>
      </p:sp>
      <p:pic>
        <p:nvPicPr>
          <p:cNvPr id="1034" name="Picture 10" descr="Blue copy"/>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46063" y="6483350"/>
            <a:ext cx="515937" cy="201613"/>
          </a:xfrm>
          <a:prstGeom prst="rect">
            <a:avLst/>
          </a:prstGeom>
          <a:noFill/>
          <a:extLst>
            <a:ext uri="{909E8E84-426E-40DD-AFC4-6F175D3DCCD1}">
              <a14:hiddenFill xmlns:a14="http://schemas.microsoft.com/office/drawing/2010/main">
                <a:solidFill>
                  <a:srgbClr val="FFFFFF"/>
                </a:solidFill>
              </a14:hiddenFill>
            </a:ext>
          </a:extLst>
        </p:spPr>
      </p:pic>
      <p:sp>
        <p:nvSpPr>
          <p:cNvPr id="1036" name="Line 12"/>
          <p:cNvSpPr>
            <a:spLocks noChangeShapeType="1"/>
          </p:cNvSpPr>
          <p:nvPr userDrawn="1"/>
        </p:nvSpPr>
        <p:spPr bwMode="auto">
          <a:xfrm>
            <a:off x="228600" y="6248400"/>
            <a:ext cx="8610600" cy="0"/>
          </a:xfrm>
          <a:prstGeom prst="line">
            <a:avLst/>
          </a:prstGeom>
          <a:noFill/>
          <a:ln w="952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Rectangle 16"/>
          <p:cNvSpPr>
            <a:spLocks noChangeArrowheads="1"/>
          </p:cNvSpPr>
          <p:nvPr userDrawn="1"/>
        </p:nvSpPr>
        <p:spPr bwMode="auto">
          <a:xfrm>
            <a:off x="1752600" y="0"/>
            <a:ext cx="7391400" cy="1516063"/>
          </a:xfrm>
          <a:prstGeom prst="rect">
            <a:avLst/>
          </a:prstGeom>
          <a:solidFill>
            <a:srgbClr val="0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buFontTx/>
              <a:buNone/>
            </a:pPr>
            <a:r>
              <a:rPr lang="en-US" altLang="zh-CN" sz="2400" b="0">
                <a:solidFill>
                  <a:schemeClr val="tx1"/>
                </a:solidFill>
                <a:latin typeface="Times New Roman" pitchFamily="18" charset="0"/>
                <a:ea typeface="宋体" pitchFamily="2" charset="-122"/>
              </a:rPr>
              <a:t> </a:t>
            </a:r>
          </a:p>
        </p:txBody>
      </p:sp>
      <p:sp>
        <p:nvSpPr>
          <p:cNvPr id="1041" name="Rectangle 17"/>
          <p:cNvSpPr>
            <a:spLocks noGrp="1" noChangeArrowheads="1"/>
          </p:cNvSpPr>
          <p:nvPr>
            <p:ph type="title"/>
          </p:nvPr>
        </p:nvSpPr>
        <p:spPr bwMode="auto">
          <a:xfrm>
            <a:off x="1835150" y="152400"/>
            <a:ext cx="66992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52" name="Rectangle 28"/>
          <p:cNvSpPr>
            <a:spLocks noChangeArrowheads="1"/>
          </p:cNvSpPr>
          <p:nvPr userDrawn="1"/>
        </p:nvSpPr>
        <p:spPr bwMode="auto">
          <a:xfrm>
            <a:off x="0" y="1514475"/>
            <a:ext cx="91440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39"/>
          <p:cNvSpPr>
            <a:spLocks noChangeArrowheads="1"/>
          </p:cNvSpPr>
          <p:nvPr userDrawn="1"/>
        </p:nvSpPr>
        <p:spPr bwMode="auto">
          <a:xfrm>
            <a:off x="1143000" y="6443663"/>
            <a:ext cx="533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0000"/>
              </a:lnSpc>
              <a:spcBef>
                <a:spcPct val="50000"/>
              </a:spcBef>
              <a:buFontTx/>
              <a:buNone/>
            </a:pPr>
            <a:r>
              <a:rPr lang="en-US" altLang="zh-CN" sz="700" b="0">
                <a:solidFill>
                  <a:srgbClr val="003399"/>
                </a:solidFill>
                <a:ea typeface="宋体" pitchFamily="2" charset="-122"/>
              </a:rPr>
              <a:t>© 2007 KPMG LLP, a Canadian limited liability partnership and a member firm of the KPMG network of independent member firms affiliated with KPMG International, a Swiss cooperative. All rights reserved. Printed in Canada.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pitchFamily="34" charset="0"/>
        </a:defRPr>
      </a:lvl2pPr>
      <a:lvl3pPr algn="l" rtl="0" fontAlgn="base">
        <a:spcBef>
          <a:spcPct val="0"/>
        </a:spcBef>
        <a:spcAft>
          <a:spcPct val="0"/>
        </a:spcAft>
        <a:defRPr sz="3200">
          <a:solidFill>
            <a:schemeClr val="bg1"/>
          </a:solidFill>
          <a:latin typeface="Arial" pitchFamily="34" charset="0"/>
        </a:defRPr>
      </a:lvl3pPr>
      <a:lvl4pPr algn="l" rtl="0" fontAlgn="base">
        <a:spcBef>
          <a:spcPct val="0"/>
        </a:spcBef>
        <a:spcAft>
          <a:spcPct val="0"/>
        </a:spcAft>
        <a:defRPr sz="3200">
          <a:solidFill>
            <a:schemeClr val="bg1"/>
          </a:solidFill>
          <a:latin typeface="Arial" pitchFamily="34" charset="0"/>
        </a:defRPr>
      </a:lvl4pPr>
      <a:lvl5pPr algn="l" rtl="0" fontAlgn="base">
        <a:spcBef>
          <a:spcPct val="0"/>
        </a:spcBef>
        <a:spcAft>
          <a:spcPct val="0"/>
        </a:spcAft>
        <a:defRPr sz="3200">
          <a:solidFill>
            <a:schemeClr val="bg1"/>
          </a:solidFill>
          <a:latin typeface="Arial" pitchFamily="34" charset="0"/>
        </a:defRPr>
      </a:lvl5pPr>
      <a:lvl6pPr marL="457200" algn="l" rtl="0" fontAlgn="base">
        <a:spcBef>
          <a:spcPct val="0"/>
        </a:spcBef>
        <a:spcAft>
          <a:spcPct val="0"/>
        </a:spcAft>
        <a:defRPr sz="3200">
          <a:solidFill>
            <a:schemeClr val="bg1"/>
          </a:solidFill>
          <a:latin typeface="Arial" pitchFamily="34" charset="0"/>
        </a:defRPr>
      </a:lvl6pPr>
      <a:lvl7pPr marL="914400" algn="l" rtl="0" fontAlgn="base">
        <a:spcBef>
          <a:spcPct val="0"/>
        </a:spcBef>
        <a:spcAft>
          <a:spcPct val="0"/>
        </a:spcAft>
        <a:defRPr sz="3200">
          <a:solidFill>
            <a:schemeClr val="bg1"/>
          </a:solidFill>
          <a:latin typeface="Arial" pitchFamily="34" charset="0"/>
        </a:defRPr>
      </a:lvl7pPr>
      <a:lvl8pPr marL="1371600" algn="l" rtl="0" fontAlgn="base">
        <a:spcBef>
          <a:spcPct val="0"/>
        </a:spcBef>
        <a:spcAft>
          <a:spcPct val="0"/>
        </a:spcAft>
        <a:defRPr sz="3200">
          <a:solidFill>
            <a:schemeClr val="bg1"/>
          </a:solidFill>
          <a:latin typeface="Arial" pitchFamily="34" charset="0"/>
        </a:defRPr>
      </a:lvl8pPr>
      <a:lvl9pPr marL="1828800" algn="l" rtl="0" fontAlgn="base">
        <a:spcBef>
          <a:spcPct val="0"/>
        </a:spcBef>
        <a:spcAft>
          <a:spcPct val="0"/>
        </a:spcAft>
        <a:defRPr sz="3200">
          <a:solidFill>
            <a:schemeClr val="bg1"/>
          </a:solidFill>
          <a:latin typeface="Arial" pitchFamily="34" charset="0"/>
        </a:defRPr>
      </a:lvl9pPr>
    </p:titleStyle>
    <p:bodyStyle>
      <a:lvl1pPr marL="342900" indent="-342900" algn="l" rtl="0" fontAlgn="base">
        <a:spcBef>
          <a:spcPct val="25000"/>
        </a:spcBef>
        <a:spcAft>
          <a:spcPct val="30000"/>
        </a:spcAft>
        <a:buChar char="•"/>
        <a:defRPr sz="2000">
          <a:solidFill>
            <a:schemeClr val="tx1"/>
          </a:solidFill>
          <a:latin typeface="+mn-lt"/>
          <a:ea typeface="+mn-ea"/>
          <a:cs typeface="+mn-cs"/>
        </a:defRPr>
      </a:lvl1pPr>
      <a:lvl2pPr marL="742950" indent="-285750" algn="l" rtl="0" fontAlgn="base">
        <a:spcBef>
          <a:spcPct val="30000"/>
        </a:spcBef>
        <a:spcAft>
          <a:spcPct val="30000"/>
        </a:spcAft>
        <a:buChar char="–"/>
        <a:defRPr>
          <a:solidFill>
            <a:schemeClr val="tx1"/>
          </a:solidFill>
          <a:latin typeface="+mn-lt"/>
        </a:defRPr>
      </a:lvl2pPr>
      <a:lvl3pPr marL="1143000" indent="-228600" algn="l" rtl="0" fontAlgn="base">
        <a:spcBef>
          <a:spcPct val="20000"/>
        </a:spcBef>
        <a:spcAft>
          <a:spcPct val="0"/>
        </a:spcAft>
        <a:buChar char="•"/>
        <a:defRPr sz="1600">
          <a:solidFill>
            <a:schemeClr val="tx1"/>
          </a:solidFill>
          <a:latin typeface="+mn-lt"/>
        </a:defRPr>
      </a:lvl3pPr>
      <a:lvl4pPr marL="1600200" indent="-228600" algn="l" rtl="0" fontAlgn="base">
        <a:spcBef>
          <a:spcPct val="20000"/>
        </a:spcBef>
        <a:spcAft>
          <a:spcPct val="0"/>
        </a:spcAft>
        <a:buChar char="–"/>
        <a:defRPr sz="14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eaLnBrk="1" fontAlgn="auto" hangingPunct="1">
              <a:lnSpc>
                <a:spcPct val="100000"/>
              </a:lnSpc>
              <a:spcBef>
                <a:spcPts val="0"/>
              </a:spcBef>
              <a:spcAft>
                <a:spcPts val="0"/>
              </a:spcAft>
              <a:buFontTx/>
              <a:buNone/>
            </a:pPr>
            <a:fld id="{532A548F-CF34-4B50-B370-B3732F5B80E4}" type="datetimeFigureOut">
              <a:rPr lang="zh-CN" altLang="en-US" b="0" smtClean="0">
                <a:solidFill>
                  <a:prstClr val="black">
                    <a:tint val="75000"/>
                  </a:prstClr>
                </a:solidFill>
                <a:latin typeface="Verdana"/>
                <a:cs typeface="Arial" charset="0"/>
              </a:rPr>
              <a:pPr defTabSz="1024087" eaLnBrk="1" fontAlgn="auto" hangingPunct="1">
                <a:lnSpc>
                  <a:spcPct val="100000"/>
                </a:lnSpc>
                <a:spcBef>
                  <a:spcPts val="0"/>
                </a:spcBef>
                <a:spcAft>
                  <a:spcPts val="0"/>
                </a:spcAft>
                <a:buFontTx/>
                <a:buNone/>
              </a:pPr>
              <a:t>2018/1/5</a:t>
            </a:fld>
            <a:endParaRPr lang="zh-CN" altLang="en-US" b="0">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eaLnBrk="1" fontAlgn="auto" hangingPunct="1">
              <a:lnSpc>
                <a:spcPct val="100000"/>
              </a:lnSpc>
              <a:spcBef>
                <a:spcPts val="0"/>
              </a:spcBef>
              <a:spcAft>
                <a:spcPts val="0"/>
              </a:spcAft>
              <a:buFontTx/>
              <a:buNone/>
            </a:pPr>
            <a:endParaRPr lang="zh-CN" altLang="en-US" b="0">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eaLnBrk="1" fontAlgn="auto" hangingPunct="1">
              <a:lnSpc>
                <a:spcPct val="100000"/>
              </a:lnSpc>
              <a:spcBef>
                <a:spcPts val="0"/>
              </a:spcBef>
              <a:spcAft>
                <a:spcPts val="0"/>
              </a:spcAft>
              <a:buFontTx/>
              <a:buNone/>
            </a:pPr>
            <a:fld id="{E6F7F160-E61C-4897-94C3-BDF1D09C6643}" type="slidenum">
              <a:rPr lang="zh-CN" altLang="en-US" b="0" smtClean="0">
                <a:solidFill>
                  <a:prstClr val="black">
                    <a:tint val="75000"/>
                  </a:prstClr>
                </a:solidFill>
                <a:latin typeface="Verdana"/>
                <a:cs typeface="Arial" charset="0"/>
              </a:rPr>
              <a:pPr defTabSz="1024087" eaLnBrk="1" fontAlgn="auto" hangingPunct="1">
                <a:lnSpc>
                  <a:spcPct val="100000"/>
                </a:lnSpc>
                <a:spcBef>
                  <a:spcPts val="0"/>
                </a:spcBef>
                <a:spcAft>
                  <a:spcPts val="0"/>
                </a:spcAft>
                <a:buFontTx/>
                <a:buNone/>
              </a:pPr>
              <a:t>‹#›</a:t>
            </a:fld>
            <a:endParaRPr lang="zh-CN" altLang="en-US" b="0">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fin.gc.ca/news06/06-082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CNatland@KPMG.CA" TargetMode="External"/><Relationship Id="rId2" Type="http://schemas.openxmlformats.org/officeDocument/2006/relationships/hyperlink" Target="mailto:RWhitley@KPMG.CA" TargetMode="External"/><Relationship Id="rId1" Type="http://schemas.openxmlformats.org/officeDocument/2006/relationships/slideLayout" Target="../slideLayouts/slideLayout4.xml"/><Relationship Id="rId6" Type="http://schemas.openxmlformats.org/officeDocument/2006/relationships/hyperlink" Target="mailto:DavidrKennedy@KPMG.CA" TargetMode="External"/><Relationship Id="rId5" Type="http://schemas.openxmlformats.org/officeDocument/2006/relationships/hyperlink" Target="mailto:JohnGordon@KPMG.CA" TargetMode="External"/><Relationship Id="rId4" Type="http://schemas.openxmlformats.org/officeDocument/2006/relationships/hyperlink" Target="mailto:LHeine@KPMG.C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782" name="Picture 14" descr="E008722_7_72dpi"/>
          <p:cNvPicPr>
            <a:picLocks noChangeAspect="1" noChangeArrowheads="1"/>
          </p:cNvPicPr>
          <p:nvPr/>
        </p:nvPicPr>
        <p:blipFill>
          <a:blip r:embed="rId2">
            <a:extLst>
              <a:ext uri="{28A0092B-C50C-407E-A947-70E740481C1C}">
                <a14:useLocalDpi xmlns:a14="http://schemas.microsoft.com/office/drawing/2010/main" val="0"/>
              </a:ext>
            </a:extLst>
          </a:blip>
          <a:srcRect l="11765"/>
          <a:stretch>
            <a:fillRect/>
          </a:stretch>
        </p:blipFill>
        <p:spPr bwMode="auto">
          <a:xfrm>
            <a:off x="0" y="-49213"/>
            <a:ext cx="9144000" cy="690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Rectangle 15"/>
          <p:cNvSpPr>
            <a:spLocks noChangeArrowheads="1"/>
          </p:cNvSpPr>
          <p:nvPr/>
        </p:nvSpPr>
        <p:spPr bwMode="auto">
          <a:xfrm>
            <a:off x="3505200" y="1447800"/>
            <a:ext cx="5638800" cy="2133600"/>
          </a:xfrm>
          <a:prstGeom prst="rect">
            <a:avLst/>
          </a:prstGeom>
          <a:solidFill>
            <a:srgbClr val="003366">
              <a:alpha val="67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2" name="Text Box 4"/>
          <p:cNvSpPr txBox="1">
            <a:spLocks noChangeArrowheads="1"/>
          </p:cNvSpPr>
          <p:nvPr/>
        </p:nvSpPr>
        <p:spPr bwMode="auto">
          <a:xfrm>
            <a:off x="5181600" y="1727200"/>
            <a:ext cx="3733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lIns="0" tIns="0" rIns="0" bIns="0"/>
          <a:lstStyle/>
          <a:p>
            <a:pPr algn="l">
              <a:lnSpc>
                <a:spcPts val="1600"/>
              </a:lnSpc>
              <a:buFontTx/>
              <a:buNone/>
            </a:pPr>
            <a:endParaRPr lang="en-GB" sz="2400" baseline="-25000">
              <a:solidFill>
                <a:srgbClr val="000099"/>
              </a:solidFill>
              <a:latin typeface="Times" pitchFamily="18" charset="0"/>
            </a:endParaRPr>
          </a:p>
        </p:txBody>
      </p:sp>
      <p:pic>
        <p:nvPicPr>
          <p:cNvPr id="32773" name="Picture 5" descr="KPMG-Descriptor-White_1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hidden">
          <a:xfrm>
            <a:off x="476250" y="6400800"/>
            <a:ext cx="1828800" cy="10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32789" name="Text Box 21"/>
          <p:cNvSpPr txBox="1">
            <a:spLocks noChangeArrowheads="1"/>
          </p:cNvSpPr>
          <p:nvPr/>
        </p:nvSpPr>
        <p:spPr bwMode="auto">
          <a:xfrm>
            <a:off x="3568700" y="1858963"/>
            <a:ext cx="5194300" cy="960437"/>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l" eaLnBrk="1" hangingPunct="1">
              <a:lnSpc>
                <a:spcPct val="85000"/>
              </a:lnSpc>
              <a:spcBef>
                <a:spcPct val="50000"/>
              </a:spcBef>
              <a:buFontTx/>
              <a:buNone/>
            </a:pPr>
            <a:r>
              <a:rPr lang="en-GB" sz="3000" b="0" dirty="0">
                <a:solidFill>
                  <a:schemeClr val="bg1"/>
                </a:solidFill>
              </a:rPr>
              <a:t>Trust Legislation Impacts</a:t>
            </a:r>
          </a:p>
          <a:p>
            <a:pPr algn="l" eaLnBrk="1" hangingPunct="1">
              <a:lnSpc>
                <a:spcPct val="85000"/>
              </a:lnSpc>
              <a:spcBef>
                <a:spcPct val="50000"/>
              </a:spcBef>
              <a:buFontTx/>
              <a:buNone/>
            </a:pPr>
            <a:r>
              <a:rPr lang="en-GB" sz="1600" b="0" dirty="0">
                <a:solidFill>
                  <a:schemeClr val="bg1"/>
                </a:solidFill>
              </a:rPr>
              <a:t>January 4, 2007</a:t>
            </a:r>
            <a:endParaRPr lang="en-US" altLang="zh-CN" sz="1600" b="0" dirty="0">
              <a:solidFill>
                <a:schemeClr val="bg1"/>
              </a:solidFill>
              <a:ea typeface="宋体" pitchFamily="2" charset="-122"/>
            </a:endParaRPr>
          </a:p>
        </p:txBody>
      </p:sp>
      <p:sp>
        <p:nvSpPr>
          <p:cNvPr id="32790" name="Text Box 22"/>
          <p:cNvSpPr txBox="1">
            <a:spLocks noChangeArrowheads="1"/>
          </p:cNvSpPr>
          <p:nvPr/>
        </p:nvSpPr>
        <p:spPr bwMode="auto">
          <a:xfrm>
            <a:off x="3657600" y="1447800"/>
            <a:ext cx="4114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lIns="0" tIns="0" rIns="0" bIns="0"/>
          <a:lstStyle/>
          <a:p>
            <a:pPr algn="l">
              <a:lnSpc>
                <a:spcPts val="1600"/>
              </a:lnSpc>
              <a:buFontTx/>
              <a:buNone/>
            </a:pPr>
            <a:r>
              <a:rPr lang="en-GB" baseline="-25000">
                <a:solidFill>
                  <a:schemeClr val="bg1"/>
                </a:solidFill>
              </a:rPr>
              <a:t>CONFERENCE CALL</a:t>
            </a:r>
            <a:r>
              <a:rPr lang="en-GB" baseline="-25000">
                <a:solidFill>
                  <a:srgbClr val="000099"/>
                </a:solidFill>
              </a:rPr>
              <a:t> </a:t>
            </a:r>
            <a:endParaRPr lang="en-GB" sz="2400" baseline="-25000">
              <a:solidFill>
                <a:srgbClr val="000099"/>
              </a:solidFill>
              <a:latin typeface="Times" pitchFamily="18" charset="0"/>
            </a:endParaRPr>
          </a:p>
        </p:txBody>
      </p:sp>
      <p:sp>
        <p:nvSpPr>
          <p:cNvPr id="32791" name="Text Box 23"/>
          <p:cNvSpPr txBox="1">
            <a:spLocks noChangeArrowheads="1"/>
          </p:cNvSpPr>
          <p:nvPr/>
        </p:nvSpPr>
        <p:spPr bwMode="auto">
          <a:xfrm>
            <a:off x="3657600" y="3200400"/>
            <a:ext cx="396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lIns="0" tIns="0" rIns="0" bIns="0"/>
          <a:lstStyle/>
          <a:p>
            <a:pPr algn="l">
              <a:lnSpc>
                <a:spcPts val="1600"/>
              </a:lnSpc>
              <a:buFontTx/>
              <a:buNone/>
            </a:pPr>
            <a:r>
              <a:rPr lang="en-GB" baseline="-25000">
                <a:solidFill>
                  <a:schemeClr val="bg1"/>
                </a:solidFill>
              </a:rPr>
              <a:t>KPMG LLP</a:t>
            </a:r>
          </a:p>
        </p:txBody>
      </p:sp>
      <p:pic>
        <p:nvPicPr>
          <p:cNvPr id="32796" name="Picture 28" descr="KPMG_15mm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400050"/>
            <a:ext cx="914400" cy="357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4" name="Rectangle 6"/>
          <p:cNvSpPr>
            <a:spLocks noGrp="1" noChangeArrowheads="1"/>
          </p:cNvSpPr>
          <p:nvPr>
            <p:ph type="title"/>
          </p:nvPr>
        </p:nvSpPr>
        <p:spPr>
          <a:xfrm>
            <a:off x="1835150" y="152400"/>
            <a:ext cx="7080250" cy="1143000"/>
          </a:xfrm>
        </p:spPr>
        <p:txBody>
          <a:bodyPr/>
          <a:lstStyle/>
          <a:p>
            <a:r>
              <a:rPr lang="en-US" altLang="zh-CN">
                <a:ea typeface="宋体" pitchFamily="2" charset="-122"/>
              </a:rPr>
              <a:t>What You Should Know About the Draft Proposed SIFT Legislation </a:t>
            </a:r>
            <a:r>
              <a:rPr lang="en-US" altLang="zh-CN" sz="1800">
                <a:ea typeface="宋体" pitchFamily="2" charset="-122"/>
              </a:rPr>
              <a:t>(Cont'd)</a:t>
            </a:r>
            <a:endParaRPr lang="en-US" altLang="zh-CN">
              <a:ea typeface="宋体" pitchFamily="2" charset="-122"/>
            </a:endParaRPr>
          </a:p>
        </p:txBody>
      </p:sp>
      <p:sp>
        <p:nvSpPr>
          <p:cNvPr id="222215" name="Rectangle 7"/>
          <p:cNvSpPr>
            <a:spLocks noGrp="1" noChangeArrowheads="1"/>
          </p:cNvSpPr>
          <p:nvPr>
            <p:ph type="body" idx="1"/>
          </p:nvPr>
        </p:nvSpPr>
        <p:spPr/>
        <p:txBody>
          <a:bodyPr/>
          <a:lstStyle/>
          <a:p>
            <a:pPr>
              <a:buFontTx/>
              <a:buNone/>
              <a:tabLst>
                <a:tab pos="2286000" algn="l"/>
                <a:tab pos="3200400" algn="l"/>
                <a:tab pos="4114800" algn="l"/>
                <a:tab pos="5029200" algn="l"/>
                <a:tab pos="5943600" algn="l"/>
                <a:tab pos="6858000" algn="l"/>
              </a:tabLst>
            </a:pPr>
            <a:r>
              <a:rPr lang="en-US" altLang="zh-CN" b="1">
                <a:ea typeface="宋体" pitchFamily="2" charset="-122"/>
              </a:rPr>
              <a:t>A Comparison of tax rates</a:t>
            </a:r>
          </a:p>
          <a:p>
            <a:pPr>
              <a:buFontTx/>
              <a:buNone/>
              <a:tabLst>
                <a:tab pos="2286000" algn="l"/>
                <a:tab pos="3200400" algn="l"/>
                <a:tab pos="4114800" algn="l"/>
                <a:tab pos="5029200" algn="l"/>
                <a:tab pos="5943600" algn="l"/>
                <a:tab pos="6858000" algn="l"/>
              </a:tabLst>
            </a:pPr>
            <a:r>
              <a:rPr lang="en-US" altLang="zh-CN">
                <a:ea typeface="宋体" pitchFamily="2" charset="-122"/>
              </a:rPr>
              <a:t>		</a:t>
            </a:r>
            <a:r>
              <a:rPr lang="en-US" altLang="zh-CN" sz="1800">
                <a:ea typeface="宋体" pitchFamily="2" charset="-122"/>
              </a:rPr>
              <a:t>2006	2007	2008	2009	2010	2011</a:t>
            </a:r>
          </a:p>
          <a:p>
            <a:pPr>
              <a:buFontTx/>
              <a:buNone/>
              <a:tabLst>
                <a:tab pos="2286000" algn="l"/>
                <a:tab pos="3200400" algn="l"/>
                <a:tab pos="4114800" algn="l"/>
                <a:tab pos="5029200" algn="l"/>
                <a:tab pos="5943600" algn="l"/>
                <a:tab pos="6858000" algn="l"/>
              </a:tabLst>
            </a:pPr>
            <a:r>
              <a:rPr lang="en-US" altLang="zh-CN" sz="1400">
                <a:ea typeface="宋体" pitchFamily="2" charset="-122"/>
              </a:rPr>
              <a:t>Public Corporation (Alberta)	</a:t>
            </a:r>
            <a:r>
              <a:rPr lang="en-US" altLang="zh-CN" sz="1600">
                <a:ea typeface="宋体" pitchFamily="2" charset="-122"/>
              </a:rPr>
              <a:t>32.12%	32.12%	30.5%	30.0%	29.0%	28.5%</a:t>
            </a:r>
          </a:p>
          <a:p>
            <a:pPr>
              <a:buFontTx/>
              <a:buNone/>
              <a:tabLst>
                <a:tab pos="2286000" algn="l"/>
                <a:tab pos="3200400" algn="l"/>
                <a:tab pos="4114800" algn="l"/>
                <a:tab pos="5029200" algn="l"/>
                <a:tab pos="5943600" algn="l"/>
                <a:tab pos="6858000" algn="l"/>
              </a:tabLst>
            </a:pPr>
            <a:r>
              <a:rPr lang="en-US" altLang="zh-CN" sz="1600">
                <a:ea typeface="宋体" pitchFamily="2" charset="-122"/>
              </a:rPr>
              <a:t>SIFT - New</a:t>
            </a:r>
            <a:r>
              <a:rPr lang="en-US" altLang="zh-CN">
                <a:ea typeface="宋体" pitchFamily="2" charset="-122"/>
              </a:rPr>
              <a:t>	</a:t>
            </a:r>
            <a:r>
              <a:rPr lang="en-US" altLang="zh-CN" sz="1600">
                <a:ea typeface="宋体" pitchFamily="2" charset="-122"/>
              </a:rPr>
              <a:t>0%	34.0%	33.5%	33.0%	32.0%	31.5%</a:t>
            </a:r>
          </a:p>
          <a:p>
            <a:pPr>
              <a:buFontTx/>
              <a:buNone/>
              <a:tabLst>
                <a:tab pos="2286000" algn="l"/>
                <a:tab pos="3200400" algn="l"/>
                <a:tab pos="4114800" algn="l"/>
                <a:tab pos="5029200" algn="l"/>
                <a:tab pos="5943600" algn="l"/>
                <a:tab pos="6858000" algn="l"/>
              </a:tabLst>
            </a:pPr>
            <a:endParaRPr lang="en-US" altLang="zh-CN" sz="1600">
              <a:ea typeface="宋体" pitchFamily="2" charset="-122"/>
            </a:endParaRPr>
          </a:p>
          <a:p>
            <a:pPr>
              <a:buFontTx/>
              <a:buNone/>
              <a:tabLst>
                <a:tab pos="2286000" algn="l"/>
                <a:tab pos="3200400" algn="l"/>
                <a:tab pos="4114800" algn="l"/>
                <a:tab pos="5029200" algn="l"/>
                <a:tab pos="5943600" algn="l"/>
                <a:tab pos="6858000" algn="l"/>
              </a:tabLst>
            </a:pPr>
            <a:r>
              <a:rPr lang="en-US" altLang="zh-CN" sz="1600">
                <a:ea typeface="宋体" pitchFamily="2" charset="-122"/>
              </a:rPr>
              <a:t>In order to make the Non-Portfolio Earnings paid or payable to a unitholder:</a:t>
            </a:r>
          </a:p>
          <a:p>
            <a:pPr>
              <a:tabLst>
                <a:tab pos="2286000" algn="l"/>
                <a:tab pos="3200400" algn="l"/>
                <a:tab pos="4114800" algn="l"/>
                <a:tab pos="5029200" algn="l"/>
                <a:tab pos="5943600" algn="l"/>
                <a:tab pos="6858000" algn="l"/>
              </a:tabLst>
            </a:pPr>
            <a:r>
              <a:rPr lang="en-US" altLang="zh-CN" sz="1400">
                <a:ea typeface="宋体" pitchFamily="2" charset="-122"/>
              </a:rPr>
              <a:t>Less cash will be available to allocate the entire taxable income due to tax leakage</a:t>
            </a:r>
          </a:p>
          <a:p>
            <a:pPr>
              <a:tabLst>
                <a:tab pos="2286000" algn="l"/>
                <a:tab pos="3200400" algn="l"/>
                <a:tab pos="4114800" algn="l"/>
                <a:tab pos="5029200" algn="l"/>
                <a:tab pos="5943600" algn="l"/>
                <a:tab pos="6858000" algn="l"/>
              </a:tabLst>
            </a:pPr>
            <a:r>
              <a:rPr lang="en-US" altLang="zh-CN" sz="1400">
                <a:ea typeface="宋体" pitchFamily="2" charset="-122"/>
              </a:rPr>
              <a:t>Borrowing will be needed to finance Distribution Tax, or additional units of SIFT could </a:t>
            </a:r>
            <a:br>
              <a:rPr lang="en-US" altLang="zh-CN" sz="1400">
                <a:ea typeface="宋体" pitchFamily="2" charset="-122"/>
              </a:rPr>
            </a:br>
            <a:r>
              <a:rPr lang="en-US" altLang="zh-CN" sz="1400">
                <a:ea typeface="宋体" pitchFamily="2" charset="-122"/>
              </a:rPr>
              <a:t>be distributed to unitholders if provided in the trust indenture.  </a:t>
            </a:r>
          </a:p>
          <a:p>
            <a:pPr>
              <a:tabLst>
                <a:tab pos="2286000" algn="l"/>
                <a:tab pos="3200400" algn="l"/>
                <a:tab pos="4114800" algn="l"/>
                <a:tab pos="5029200" algn="l"/>
                <a:tab pos="5943600" algn="l"/>
                <a:tab pos="6858000" algn="l"/>
              </a:tabLst>
            </a:pPr>
            <a:r>
              <a:rPr lang="en-US" altLang="zh-CN" sz="1400">
                <a:ea typeface="宋体" pitchFamily="2" charset="-122"/>
              </a:rPr>
              <a:t>Distribution of additional units will make unitholders taxable on the amount of income </a:t>
            </a:r>
            <a:br>
              <a:rPr lang="en-US" altLang="zh-CN" sz="1400">
                <a:ea typeface="宋体" pitchFamily="2" charset="-122"/>
              </a:rPr>
            </a:br>
            <a:r>
              <a:rPr lang="en-US" altLang="zh-CN" sz="1400">
                <a:ea typeface="宋体" pitchFamily="2" charset="-122"/>
              </a:rPr>
              <a:t>which</a:t>
            </a:r>
            <a:r>
              <a:rPr lang="en-US" altLang="zh-CN" sz="1600">
                <a:ea typeface="宋体" pitchFamily="2" charset="-122"/>
              </a:rPr>
              <a:t> </a:t>
            </a:r>
            <a:r>
              <a:rPr lang="en-US" altLang="zh-CN" sz="1400">
                <a:ea typeface="宋体" pitchFamily="2" charset="-122"/>
              </a:rPr>
              <a:t>will be higher than the amount of cash received</a:t>
            </a:r>
            <a:r>
              <a:rPr lang="en-US" altLang="zh-CN" sz="1600">
                <a:ea typeface="宋体" pitchFamily="2" charset="-122"/>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351" name="Rectangle 119"/>
          <p:cNvSpPr>
            <a:spLocks noGrp="1" noChangeArrowheads="1"/>
          </p:cNvSpPr>
          <p:nvPr>
            <p:ph type="title"/>
          </p:nvPr>
        </p:nvSpPr>
        <p:spPr/>
        <p:txBody>
          <a:bodyPr/>
          <a:lstStyle/>
          <a:p>
            <a:r>
              <a:rPr lang="en-US" altLang="zh-CN">
                <a:ea typeface="宋体" pitchFamily="2" charset="-122"/>
              </a:rPr>
              <a:t>Distributions</a:t>
            </a:r>
            <a:r>
              <a:rPr lang="en-US" altLang="zh-CN">
                <a:ea typeface="宋体" pitchFamily="2" charset="-122"/>
                <a:cs typeface="Arial" pitchFamily="34" charset="0"/>
              </a:rPr>
              <a:t>—</a:t>
            </a:r>
            <a:r>
              <a:rPr lang="en-US" altLang="zh-CN">
                <a:ea typeface="宋体" pitchFamily="2" charset="-122"/>
              </a:rPr>
              <a:t>Current vs. Proposed SIFT Rules</a:t>
            </a:r>
          </a:p>
        </p:txBody>
      </p:sp>
      <p:graphicFrame>
        <p:nvGraphicFramePr>
          <p:cNvPr id="223661" name="Group 429"/>
          <p:cNvGraphicFramePr>
            <a:graphicFrameLocks noGrp="1"/>
          </p:cNvGraphicFramePr>
          <p:nvPr>
            <p:ph type="tbl" idx="1"/>
          </p:nvPr>
        </p:nvGraphicFramePr>
        <p:xfrm>
          <a:off x="355600" y="1789113"/>
          <a:ext cx="8331200" cy="4175760"/>
        </p:xfrm>
        <a:graphic>
          <a:graphicData uri="http://schemas.openxmlformats.org/drawingml/2006/table">
            <a:tbl>
              <a:tblPr/>
              <a:tblGrid>
                <a:gridCol w="454025"/>
                <a:gridCol w="3570288"/>
                <a:gridCol w="560387"/>
                <a:gridCol w="865188"/>
                <a:gridCol w="676275"/>
                <a:gridCol w="490537"/>
                <a:gridCol w="865188"/>
                <a:gridCol w="849312"/>
              </a:tblGrid>
              <a:tr h="242888">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gridSpan="5">
                  <a:txBody>
                    <a:bodyPr/>
                    <a:lstStyle/>
                    <a:p>
                      <a:pPr marL="0" marR="0" lvl="0" indent="0" algn="ctr" defTabSz="914400" rtl="0" eaLnBrk="1" fontAlgn="b" latinLnBrk="0" hangingPunct="1">
                        <a:lnSpc>
                          <a:spcPct val="100000"/>
                        </a:lnSpc>
                        <a:spcBef>
                          <a:spcPct val="0"/>
                        </a:spcBef>
                        <a:spcAft>
                          <a:spcPct val="30000"/>
                        </a:spcAft>
                        <a:buClrTx/>
                        <a:buSzTx/>
                        <a:buFontTx/>
                        <a:buNone/>
                        <a:tabLst/>
                      </a:pPr>
                      <a:r>
                        <a:rPr kumimoji="0" lang="en-US" altLang="zh-CN" sz="14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Distributions</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0975">
                <a:tc>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A.</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SIFT Level (Fund)</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30000"/>
                        </a:spcAft>
                        <a:buClrTx/>
                        <a:buSzTx/>
                        <a:buFontTx/>
                        <a:buNone/>
                        <a:tabLst/>
                      </a:pPr>
                      <a:r>
                        <a:rPr kumimoji="0" lang="en-US" altLang="zh-CN" sz="14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2006 to 2010</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 latinLnBrk="0" hangingPunct="1">
                        <a:lnSpc>
                          <a:spcPct val="100000"/>
                        </a:lnSpc>
                        <a:spcBef>
                          <a:spcPct val="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30000"/>
                        </a:spcAft>
                        <a:buClrTx/>
                        <a:buSzTx/>
                        <a:buFontTx/>
                        <a:buNone/>
                        <a:tabLst/>
                      </a:pPr>
                      <a:r>
                        <a:rPr kumimoji="0" lang="en-US" altLang="zh-CN" sz="14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2011 (a)</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809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30000"/>
                        </a:spcAft>
                        <a:buClrTx/>
                        <a:buSzTx/>
                        <a:buFontTx/>
                        <a:buNone/>
                        <a:tabLst/>
                      </a:pPr>
                      <a:r>
                        <a:rPr kumimoji="0" lang="en-US" altLang="zh-CN" sz="14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Income</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30000"/>
                        </a:spcAft>
                        <a:buClrTx/>
                        <a:buSzTx/>
                        <a:buFontTx/>
                        <a:buNone/>
                        <a:tabLst/>
                      </a:pPr>
                      <a:r>
                        <a:rPr kumimoji="0" lang="en-US" altLang="zh-CN" sz="14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Cash</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30000"/>
                        </a:spcAft>
                        <a:buClrTx/>
                        <a:buSzTx/>
                        <a:buFontTx/>
                        <a:buNone/>
                        <a:tabLst/>
                      </a:pPr>
                      <a:r>
                        <a:rPr kumimoji="0" lang="en-US" altLang="zh-CN" sz="14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Income</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30000"/>
                        </a:spcAft>
                        <a:buClrTx/>
                        <a:buSzTx/>
                        <a:buFontTx/>
                        <a:buNone/>
                        <a:tabLst/>
                      </a:pPr>
                      <a:r>
                        <a:rPr kumimoji="0" lang="en-US" altLang="zh-CN" sz="14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Cash</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1" i="1" u="none" strike="noStrike" cap="none" normalizeH="0" baseline="0" smtClean="0">
                          <a:ln>
                            <a:noFill/>
                          </a:ln>
                          <a:solidFill>
                            <a:srgbClr val="000000"/>
                          </a:solidFill>
                          <a:effectLst/>
                          <a:latin typeface="Arial" pitchFamily="34" charset="0"/>
                          <a:ea typeface="宋体" pitchFamily="2" charset="-122"/>
                          <a:cs typeface="Times New Roman" pitchFamily="18" charset="0"/>
                        </a:rPr>
                        <a:t>Income/Cash available for distribution</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Non-portfolio income</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90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90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90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90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Return of capital (ROC)</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Total income/Cash before Distribution Tax</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90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100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90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100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Distribution Tax on Other income @ 31.5%</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(28)</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Income/Cash available for distribution</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90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100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90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72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Effective reduction in cash distribution (%)</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w="254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28.35%</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w="25400" cap="flat" cmpd="sng" algn="ctr">
                      <a:solidFill>
                        <a:srgbClr val="000000"/>
                      </a:solidFill>
                      <a:prstDash val="solid"/>
                      <a:round/>
                      <a:headEnd type="none" w="med" len="med"/>
                      <a:tailEnd type="none" w="med" len="med"/>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gridSpan="5">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Reduction could be 31.5% where entire income is subject </a:t>
                      </a:r>
                      <a:b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b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to Distribution Tax</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cap="flat">
                      <a:noFill/>
                    </a:lnB>
                    <a:lnTlToBr>
                      <a:noFill/>
                    </a:lnTlToBr>
                    <a:lnBlToTr>
                      <a:noFill/>
                    </a:lnBlToTr>
                    <a:noFill/>
                  </a:tcPr>
                </a:tc>
                <a:tc gridSpan="6">
                  <a:txBody>
                    <a:bodyPr/>
                    <a:lstStyle/>
                    <a:p>
                      <a:pPr marL="0" marR="0" lvl="0" indent="0" algn="l" defTabSz="914400" rtl="0" eaLnBrk="1" fontAlgn="b" latinLnBrk="0" hangingPunct="1">
                        <a:lnSpc>
                          <a:spcPct val="100000"/>
                        </a:lnSpc>
                        <a:spcBef>
                          <a:spcPct val="0"/>
                        </a:spcBef>
                        <a:spcAft>
                          <a:spcPct val="30000"/>
                        </a:spcAft>
                        <a:buClrTx/>
                        <a:buSzTx/>
                        <a:buFontTx/>
                        <a:buNone/>
                        <a:tabLst/>
                      </a:pPr>
                      <a:r>
                        <a:rPr kumimoji="0" lang="en-US" altLang="zh-CN" sz="14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(a)</a:t>
                      </a:r>
                      <a:r>
                        <a:rPr kumimoji="0" lang="en-US" altLang="zh-CN" sz="14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Assumed same level and composition of distributions</a:t>
                      </a:r>
                      <a:endParaRPr kumimoji="0" lang="en-US" altLang="zh-CN" sz="14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4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366" name="Rectangle 110"/>
          <p:cNvSpPr>
            <a:spLocks noGrp="1" noChangeArrowheads="1"/>
          </p:cNvSpPr>
          <p:nvPr>
            <p:ph type="title"/>
          </p:nvPr>
        </p:nvSpPr>
        <p:spPr/>
        <p:txBody>
          <a:bodyPr/>
          <a:lstStyle/>
          <a:p>
            <a:r>
              <a:rPr lang="en-US" altLang="zh-CN">
                <a:ea typeface="宋体" pitchFamily="2" charset="-122"/>
              </a:rPr>
              <a:t>Distributions</a:t>
            </a:r>
            <a:r>
              <a:rPr lang="en-US" altLang="zh-CN">
                <a:ea typeface="宋体" pitchFamily="2" charset="-122"/>
                <a:cs typeface="Arial" pitchFamily="34" charset="0"/>
              </a:rPr>
              <a:t>—</a:t>
            </a:r>
            <a:r>
              <a:rPr lang="en-US" altLang="zh-CN">
                <a:ea typeface="宋体" pitchFamily="2" charset="-122"/>
              </a:rPr>
              <a:t>Current vs. Draft Proposed SIFT Legislation </a:t>
            </a:r>
            <a:r>
              <a:rPr lang="en-US" altLang="zh-CN" sz="1600">
                <a:ea typeface="宋体" pitchFamily="2" charset="-122"/>
              </a:rPr>
              <a:t>(Cont'd)</a:t>
            </a:r>
          </a:p>
        </p:txBody>
      </p:sp>
      <p:graphicFrame>
        <p:nvGraphicFramePr>
          <p:cNvPr id="224587" name="Group 331"/>
          <p:cNvGraphicFramePr>
            <a:graphicFrameLocks noGrp="1"/>
          </p:cNvGraphicFramePr>
          <p:nvPr>
            <p:ph idx="1"/>
          </p:nvPr>
        </p:nvGraphicFramePr>
        <p:xfrm>
          <a:off x="381000" y="1600200"/>
          <a:ext cx="8539480" cy="4541841"/>
        </p:xfrm>
        <a:graphic>
          <a:graphicData uri="http://schemas.openxmlformats.org/drawingml/2006/table">
            <a:tbl>
              <a:tblPr/>
              <a:tblGrid>
                <a:gridCol w="393700"/>
                <a:gridCol w="3540125"/>
                <a:gridCol w="555625"/>
                <a:gridCol w="208280"/>
                <a:gridCol w="831850"/>
                <a:gridCol w="663575"/>
                <a:gridCol w="831850"/>
                <a:gridCol w="850900"/>
                <a:gridCol w="663575"/>
              </a:tblGrid>
              <a:tr h="290513">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hMerge="1">
                  <a:txBody>
                    <a:bodyPr/>
                    <a:lstStyle/>
                    <a:p>
                      <a:endParaRPr lang="zh-CN" altLang="en-US"/>
                    </a:p>
                  </a:txBody>
                  <a:tcPr/>
                </a:tc>
                <a:tc gridSpan="5">
                  <a:txBody>
                    <a:bodyPr/>
                    <a:lstStyle/>
                    <a:p>
                      <a:pPr marL="342900" marR="0" lvl="0" indent="-342900" algn="ctr" defTabSz="914400" rtl="0" eaLnBrk="1" fontAlgn="b"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Distributions</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8925">
                <a:tc>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B.</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Unitholders Level</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c gridSpan="2">
                  <a:txBody>
                    <a:bodyPr/>
                    <a:lstStyle/>
                    <a:p>
                      <a:pPr marL="342900" marR="0" lvl="0" indent="-342900" algn="ctr" defTabSz="914400" rtl="0" eaLnBrk="1" fontAlgn="b"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2006 to 2010</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42900" marR="0" lvl="0" indent="-342900" algn="ctr" defTabSz="914400" rtl="0" eaLnBrk="1" fontAlgn="b" latinLnBrk="0" hangingPunct="1">
                        <a:lnSpc>
                          <a:spcPct val="100000"/>
                        </a:lnSpc>
                        <a:spcBef>
                          <a:spcPct val="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342900" marR="0" lvl="0" indent="-342900" algn="ctr" defTabSz="914400" rtl="0" eaLnBrk="1" fontAlgn="b"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2011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92100">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342900" marR="0" lvl="0" indent="-342900" algn="ctr" defTabSz="914400" rtl="0" eaLnBrk="1" fontAlgn="b"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Income</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Cash</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Income</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Cash</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Income/Cash distributions from SIFT</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sng" strike="noStrike" cap="none" normalizeH="0" baseline="0" smtClean="0">
                          <a:ln>
                            <a:noFill/>
                          </a:ln>
                          <a:solidFill>
                            <a:srgbClr val="000000"/>
                          </a:solidFill>
                          <a:effectLst/>
                          <a:latin typeface="Arial" pitchFamily="34" charset="0"/>
                          <a:ea typeface="宋体" pitchFamily="2" charset="-122"/>
                          <a:cs typeface="Times New Roman" pitchFamily="18" charset="0"/>
                        </a:rPr>
                        <a:t>90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100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(b)</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sng" strike="noStrike" cap="none" normalizeH="0" baseline="0" smtClean="0">
                          <a:ln>
                            <a:noFill/>
                          </a:ln>
                          <a:solidFill>
                            <a:srgbClr val="000000"/>
                          </a:solidFill>
                          <a:effectLst/>
                          <a:latin typeface="Arial" pitchFamily="34" charset="0"/>
                          <a:ea typeface="宋体" pitchFamily="2" charset="-122"/>
                          <a:cs typeface="Times New Roman" pitchFamily="18" charset="0"/>
                        </a:rPr>
                        <a:t>62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72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1" i="1" u="none" strike="noStrike" cap="none" normalizeH="0" baseline="0" smtClean="0">
                          <a:ln>
                            <a:noFill/>
                          </a:ln>
                          <a:solidFill>
                            <a:srgbClr val="000000"/>
                          </a:solidFill>
                          <a:effectLst/>
                          <a:latin typeface="Arial" pitchFamily="34" charset="0"/>
                          <a:ea typeface="宋体" pitchFamily="2" charset="-122"/>
                          <a:cs typeface="Times New Roman" pitchFamily="18" charset="0"/>
                        </a:rPr>
                        <a:t>Tax at Unitholders level</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Taxable Canadian individual - Alberta rate</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gridSpan="2">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39.0%</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(35)</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14.5%</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(9)</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Canadian tax-exempt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gridSpan="2">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0.0%</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0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0.0%</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0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Non-resident (U.S.)</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gridSpan="2">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15.0%</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(14)</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15.0%</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(9)</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gridSpan="2">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1" i="1" u="none" strike="noStrike" cap="none" normalizeH="0" baseline="0" smtClean="0">
                          <a:ln>
                            <a:noFill/>
                          </a:ln>
                          <a:solidFill>
                            <a:srgbClr val="000000"/>
                          </a:solidFill>
                          <a:effectLst/>
                          <a:latin typeface="Arial" pitchFamily="34" charset="0"/>
                          <a:ea typeface="宋体" pitchFamily="2" charset="-122"/>
                          <a:cs typeface="Times New Roman" pitchFamily="18" charset="0"/>
                        </a:rPr>
                        <a:t>After tax Cash to Unitholder (including ROC):</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77813">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Taxable Canadian individual -  Alberta rate</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65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63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88925">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Canadian tax-exempt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100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72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Non-resident (U.S.)</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86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30000"/>
                        </a:spcAft>
                        <a:buClrTx/>
                        <a:buSzTx/>
                        <a:buFontTx/>
                        <a:buNone/>
                        <a:tabLst/>
                      </a:pP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63 </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1017588">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cap="flat">
                      <a:noFill/>
                    </a:lnB>
                    <a:lnTlToBr>
                      <a:noFill/>
                    </a:lnTlToBr>
                    <a:lnBlToTr>
                      <a:noFill/>
                    </a:lnBlToTr>
                    <a:noFill/>
                  </a:tcPr>
                </a:tc>
                <a:tc gridSpan="8">
                  <a:txBody>
                    <a:bodyPr/>
                    <a:lstStyle/>
                    <a:p>
                      <a:pPr marL="228600" marR="0" lvl="0" indent="-228600" algn="l" defTabSz="914400" rtl="0" eaLnBrk="1" fontAlgn="t" latinLnBrk="0" hangingPunct="1">
                        <a:lnSpc>
                          <a:spcPct val="100000"/>
                        </a:lnSpc>
                        <a:spcBef>
                          <a:spcPct val="0"/>
                        </a:spcBef>
                        <a:spcAft>
                          <a:spcPct val="30000"/>
                        </a:spcAft>
                        <a:buClrTx/>
                        <a:buSzTx/>
                        <a:buFontTx/>
                        <a:buNone/>
                        <a:tabLst/>
                      </a:pPr>
                      <a:r>
                        <a:rPr kumimoji="0" lang="en-US" altLang="zh-CN" sz="1200" b="1" i="0" u="none" strike="noStrike" cap="none" normalizeH="0" baseline="0" smtClean="0">
                          <a:ln>
                            <a:noFill/>
                          </a:ln>
                          <a:solidFill>
                            <a:srgbClr val="000000"/>
                          </a:solidFill>
                          <a:effectLst/>
                          <a:latin typeface="Arial" pitchFamily="34" charset="0"/>
                          <a:ea typeface="宋体" pitchFamily="2" charset="-122"/>
                          <a:cs typeface="Times New Roman" pitchFamily="18" charset="0"/>
                        </a:rPr>
                        <a:t>(b)</a:t>
                      </a:r>
                      <a:r>
                        <a:rPr kumimoji="0" lang="en-US" alt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 Tax calculated on the gross amount of income distributed by SIFT excluding return of capital.  Assumed additional units will be issued to allocate entire income to the unitholders.  Alternatively, borrowing would be needed to ensure that entire amount of taxable income is distributed to the unitholders, otherwise, SIFT will be subject to tax (at highest marginal tax rates) on the amount of taxable income not distributed.  Assumed that the unitholder has sufficient tax cost to absorb the return of capital.</a:t>
                      </a:r>
                      <a:endParaRPr kumimoji="0" lang="en-US" altLang="zh-CN" sz="12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a:noFill/>
                    </a:lnL>
                    <a:lnR cap="flat">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0" name="Rectangle 10"/>
          <p:cNvSpPr>
            <a:spLocks noGrp="1" noChangeArrowheads="1"/>
          </p:cNvSpPr>
          <p:nvPr>
            <p:ph type="title"/>
          </p:nvPr>
        </p:nvSpPr>
        <p:spPr/>
        <p:txBody>
          <a:bodyPr/>
          <a:lstStyle/>
          <a:p>
            <a:r>
              <a:rPr lang="en-US" altLang="zh-CN">
                <a:ea typeface="宋体" pitchFamily="2" charset="-122"/>
              </a:rPr>
              <a:t>What Are the Options </a:t>
            </a:r>
            <a:r>
              <a:rPr lang="en-US" altLang="zh-CN" u="sng">
                <a:ea typeface="宋体" pitchFamily="2" charset="-122"/>
              </a:rPr>
              <a:t>Now</a:t>
            </a:r>
            <a:r>
              <a:rPr lang="en-US" altLang="zh-CN">
                <a:ea typeface="宋体" pitchFamily="2" charset="-122"/>
              </a:rPr>
              <a:t>?</a:t>
            </a:r>
          </a:p>
        </p:txBody>
      </p:sp>
      <p:sp>
        <p:nvSpPr>
          <p:cNvPr id="225291" name="Rectangle 11"/>
          <p:cNvSpPr>
            <a:spLocks noGrp="1" noChangeArrowheads="1"/>
          </p:cNvSpPr>
          <p:nvPr>
            <p:ph type="body" idx="1"/>
          </p:nvPr>
        </p:nvSpPr>
        <p:spPr/>
        <p:txBody>
          <a:bodyPr/>
          <a:lstStyle/>
          <a:p>
            <a:r>
              <a:rPr lang="en-US" altLang="zh-CN">
                <a:ea typeface="宋体" pitchFamily="2" charset="-122"/>
              </a:rPr>
              <a:t>Keep the Structure for Now</a:t>
            </a:r>
          </a:p>
          <a:p>
            <a:pPr lvl="2"/>
            <a:r>
              <a:rPr lang="en-US" altLang="zh-CN">
                <a:ea typeface="宋体" pitchFamily="2" charset="-122"/>
              </a:rPr>
              <a:t>Take Advantage of 4 year transition period</a:t>
            </a:r>
          </a:p>
          <a:p>
            <a:pPr lvl="2"/>
            <a:r>
              <a:rPr lang="en-US" altLang="zh-CN">
                <a:ea typeface="宋体" pitchFamily="2" charset="-122"/>
              </a:rPr>
              <a:t>Contain Growth Plans to “Normal Growth” (see next slide)</a:t>
            </a:r>
          </a:p>
          <a:p>
            <a:r>
              <a:rPr lang="en-US" altLang="zh-CN">
                <a:ea typeface="宋体" pitchFamily="2" charset="-122"/>
              </a:rPr>
              <a:t>Consider reducing discretionary deductions (in a pure flow-through structure), to save more shelter for 2011 onward </a:t>
            </a:r>
          </a:p>
          <a:p>
            <a:r>
              <a:rPr lang="en-US" altLang="zh-CN">
                <a:ea typeface="宋体" pitchFamily="2" charset="-122"/>
              </a:rPr>
              <a:t>Stay on top of the proposed legislation. Legislation may contain some changes to the announcement</a:t>
            </a:r>
          </a:p>
          <a:p>
            <a:r>
              <a:rPr lang="en-US" altLang="zh-CN">
                <a:ea typeface="宋体" pitchFamily="2" charset="-122"/>
              </a:rPr>
              <a:t>Get ready for 2011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30" name="Rectangle 26"/>
          <p:cNvSpPr>
            <a:spLocks noGrp="1" noChangeArrowheads="1"/>
          </p:cNvSpPr>
          <p:nvPr>
            <p:ph type="title"/>
          </p:nvPr>
        </p:nvSpPr>
        <p:spPr/>
        <p:txBody>
          <a:bodyPr/>
          <a:lstStyle/>
          <a:p>
            <a:r>
              <a:rPr lang="en-US" altLang="zh-CN">
                <a:ea typeface="宋体" pitchFamily="2" charset="-122"/>
              </a:rPr>
              <a:t>“Normal Growth” During </a:t>
            </a:r>
            <a:br>
              <a:rPr lang="en-US" altLang="zh-CN">
                <a:ea typeface="宋体" pitchFamily="2" charset="-122"/>
              </a:rPr>
            </a:br>
            <a:r>
              <a:rPr lang="en-US" altLang="zh-CN">
                <a:ea typeface="宋体" pitchFamily="2" charset="-122"/>
              </a:rPr>
              <a:t>Transition Period</a:t>
            </a:r>
          </a:p>
        </p:txBody>
      </p:sp>
      <p:sp>
        <p:nvSpPr>
          <p:cNvPr id="226331" name="Rectangle 27"/>
          <p:cNvSpPr>
            <a:spLocks noGrp="1" noChangeArrowheads="1"/>
          </p:cNvSpPr>
          <p:nvPr>
            <p:ph type="body" idx="1"/>
          </p:nvPr>
        </p:nvSpPr>
        <p:spPr>
          <a:xfrm>
            <a:off x="725488" y="1668463"/>
            <a:ext cx="7772400" cy="4122737"/>
          </a:xfrm>
        </p:spPr>
        <p:txBody>
          <a:bodyPr/>
          <a:lstStyle/>
          <a:p>
            <a:r>
              <a:rPr lang="en-US" altLang="zh-CN">
                <a:ea typeface="宋体" pitchFamily="2" charset="-122"/>
              </a:rPr>
              <a:t>On December 15, 2006, Department of Finance provided </a:t>
            </a:r>
            <a:br>
              <a:rPr lang="en-US" altLang="zh-CN">
                <a:ea typeface="宋体" pitchFamily="2" charset="-122"/>
              </a:rPr>
            </a:br>
            <a:r>
              <a:rPr lang="en-US" altLang="zh-CN">
                <a:ea typeface="宋体" pitchFamily="2" charset="-122"/>
              </a:rPr>
              <a:t>further guidance on “Normal Growth”</a:t>
            </a:r>
          </a:p>
          <a:p>
            <a:r>
              <a:rPr lang="en-US" altLang="zh-CN">
                <a:ea typeface="宋体" pitchFamily="2" charset="-122"/>
              </a:rPr>
              <a:t>“Normal Growth” of a SIFT during the transition period </a:t>
            </a:r>
            <a:br>
              <a:rPr lang="en-US" altLang="zh-CN">
                <a:ea typeface="宋体" pitchFamily="2" charset="-122"/>
              </a:rPr>
            </a:br>
            <a:r>
              <a:rPr lang="en-US" altLang="zh-CN">
                <a:ea typeface="宋体" pitchFamily="2" charset="-122"/>
              </a:rPr>
              <a:t>would be allowed</a:t>
            </a:r>
          </a:p>
          <a:p>
            <a:r>
              <a:rPr lang="en-US" altLang="zh-CN">
                <a:ea typeface="宋体" pitchFamily="2" charset="-122"/>
              </a:rPr>
              <a:t>On the other hand, an aggressive interpretation of the term “undue expansion” may cause the Department to propose further legislative changes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a:ea typeface="宋体" pitchFamily="2" charset="-122"/>
              </a:rPr>
              <a:t>“Normal Growth” During </a:t>
            </a:r>
            <a:br>
              <a:rPr lang="en-US" altLang="zh-CN">
                <a:ea typeface="宋体" pitchFamily="2" charset="-122"/>
              </a:rPr>
            </a:br>
            <a:r>
              <a:rPr lang="en-US" altLang="zh-CN">
                <a:ea typeface="宋体" pitchFamily="2" charset="-122"/>
              </a:rPr>
              <a:t>Transition Period </a:t>
            </a:r>
            <a:r>
              <a:rPr lang="en-US" altLang="zh-CN" sz="1800">
                <a:ea typeface="宋体" pitchFamily="2" charset="-122"/>
              </a:rPr>
              <a:t>(Cont'd)</a:t>
            </a:r>
          </a:p>
        </p:txBody>
      </p:sp>
      <p:sp>
        <p:nvSpPr>
          <p:cNvPr id="237571" name="Rectangle 3"/>
          <p:cNvSpPr>
            <a:spLocks noGrp="1" noChangeArrowheads="1"/>
          </p:cNvSpPr>
          <p:nvPr>
            <p:ph type="body" idx="1"/>
          </p:nvPr>
        </p:nvSpPr>
        <p:spPr>
          <a:xfrm>
            <a:off x="725488" y="1600200"/>
            <a:ext cx="7772400" cy="1066800"/>
          </a:xfrm>
        </p:spPr>
        <p:txBody>
          <a:bodyPr/>
          <a:lstStyle/>
          <a:p>
            <a:r>
              <a:rPr lang="en-US" altLang="zh-CN">
                <a:ea typeface="宋体" pitchFamily="2" charset="-122"/>
              </a:rPr>
              <a:t>Department of Finance proposed the following safe harbour guidelines:</a:t>
            </a:r>
          </a:p>
        </p:txBody>
      </p:sp>
      <p:graphicFrame>
        <p:nvGraphicFramePr>
          <p:cNvPr id="237595" name="Group 27"/>
          <p:cNvGraphicFramePr>
            <a:graphicFrameLocks noGrp="1"/>
          </p:cNvGraphicFramePr>
          <p:nvPr>
            <p:ph sz="half" idx="4294967295"/>
          </p:nvPr>
        </p:nvGraphicFramePr>
        <p:xfrm>
          <a:off x="304800" y="2362200"/>
          <a:ext cx="8686800" cy="3841750"/>
        </p:xfrm>
        <a:graphic>
          <a:graphicData uri="http://schemas.openxmlformats.org/drawingml/2006/table">
            <a:tbl>
              <a:tblPr/>
              <a:tblGrid>
                <a:gridCol w="3048000"/>
                <a:gridCol w="5638800"/>
              </a:tblGrid>
              <a:tr h="660400">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r>
                        <a:rPr kumimoji="0" lang="en-US" altLang="zh-CN" sz="1500" b="1" i="0" u="sng" strike="noStrike" cap="none" normalizeH="0" baseline="0" smtClean="0">
                          <a:ln>
                            <a:noFill/>
                          </a:ln>
                          <a:solidFill>
                            <a:schemeClr val="tx1"/>
                          </a:solidFill>
                          <a:effectLst/>
                          <a:latin typeface="Arial" pitchFamily="34" charset="0"/>
                          <a:ea typeface="宋体" pitchFamily="2" charset="-122"/>
                        </a:rPr>
                        <a:t>Period</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r>
                        <a:rPr kumimoji="0" lang="en-US" altLang="zh-CN" sz="1500" b="1" i="0" u="sng" strike="noStrike" cap="none" normalizeH="0" baseline="0" smtClean="0">
                          <a:ln>
                            <a:noFill/>
                          </a:ln>
                          <a:solidFill>
                            <a:schemeClr val="tx1"/>
                          </a:solidFill>
                          <a:effectLst/>
                          <a:latin typeface="Arial" pitchFamily="34" charset="0"/>
                          <a:ea typeface="宋体" pitchFamily="2" charset="-122"/>
                        </a:rPr>
                        <a:t>Normal Growth</a:t>
                      </a:r>
                    </a:p>
                    <a:p>
                      <a:pPr marL="0" marR="0" lvl="0" indent="0" algn="l" defTabSz="914400" rtl="0" eaLnBrk="1" fontAlgn="base" latinLnBrk="0" hangingPunct="1">
                        <a:lnSpc>
                          <a:spcPct val="100000"/>
                        </a:lnSpc>
                        <a:spcBef>
                          <a:spcPct val="25000"/>
                        </a:spcBef>
                        <a:spcAft>
                          <a:spcPct val="30000"/>
                        </a:spcAft>
                        <a:buClrTx/>
                        <a:buSzTx/>
                        <a:buFontTx/>
                        <a:buNone/>
                        <a:tabLst/>
                      </a:pPr>
                      <a:r>
                        <a:rPr kumimoji="0" lang="en-US" altLang="zh-CN" sz="1500" b="1" i="0" u="sng" strike="noStrike" cap="none" normalizeH="0" baseline="0" smtClean="0">
                          <a:ln>
                            <a:noFill/>
                          </a:ln>
                          <a:solidFill>
                            <a:schemeClr val="tx1"/>
                          </a:solidFill>
                          <a:effectLst/>
                          <a:latin typeface="Arial" pitchFamily="34" charset="0"/>
                          <a:ea typeface="宋体" pitchFamily="2" charset="-122"/>
                        </a:rPr>
                        <a:t>(Safe Harbour)</a:t>
                      </a:r>
                    </a:p>
                  </a:txBody>
                  <a:tcPr horzOverflow="overflow">
                    <a:lnL>
                      <a:noFill/>
                    </a:lnL>
                    <a:lnR cap="flat">
                      <a:noFill/>
                    </a:lnR>
                    <a:lnT cap="flat">
                      <a:noFill/>
                    </a:lnT>
                    <a:lnB>
                      <a:noFill/>
                    </a:lnB>
                    <a:lnTlToBr>
                      <a:noFill/>
                    </a:lnTlToBr>
                    <a:lnBlToTr>
                      <a:noFill/>
                    </a:lnBlToTr>
                    <a:noFill/>
                  </a:tcPr>
                </a:tc>
              </a:tr>
              <a:tr h="1325563">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November 1, 2006 to December 31, 2007</a:t>
                      </a:r>
                    </a:p>
                  </a:txBody>
                  <a:tcPr horzOverflow="overflow">
                    <a:lnL cap="flat">
                      <a:noFill/>
                    </a:lnL>
                    <a:lnR>
                      <a:noFill/>
                    </a:lnR>
                    <a:lnT>
                      <a:noFill/>
                    </a:lnT>
                    <a:lnB>
                      <a:noFill/>
                    </a:lnB>
                    <a:lnTlToBr>
                      <a:noFill/>
                    </a:lnTlToBr>
                    <a:lnBlToTr>
                      <a:noFill/>
                    </a:lnBlToTr>
                    <a:noFill/>
                  </a:tcPr>
                </a:tc>
                <a:tc>
                  <a:txBody>
                    <a:bodyPr/>
                    <a:lstStyle/>
                    <a:p>
                      <a:pPr marL="292100" marR="0" lvl="0" indent="-292100" algn="l" defTabSz="914400" rtl="0" eaLnBrk="1" fontAlgn="base" latinLnBrk="0" hangingPunct="1">
                        <a:lnSpc>
                          <a:spcPct val="100000"/>
                        </a:lnSpc>
                        <a:spcBef>
                          <a:spcPct val="25000"/>
                        </a:spcBef>
                        <a:spcAft>
                          <a:spcPct val="30000"/>
                        </a:spcAft>
                        <a:buClrTx/>
                        <a:buSzTx/>
                        <a:buFontTx/>
                        <a:buNone/>
                        <a:tabLst/>
                      </a:pPr>
                      <a:r>
                        <a:rPr kumimoji="0" lang="en-US" altLang="zh-CN" sz="1500" b="1" i="0" u="none" strike="noStrike" cap="none" normalizeH="0" baseline="0" smtClean="0">
                          <a:ln>
                            <a:noFill/>
                          </a:ln>
                          <a:solidFill>
                            <a:schemeClr val="tx1"/>
                          </a:solidFill>
                          <a:effectLst/>
                          <a:latin typeface="Arial" pitchFamily="34" charset="0"/>
                          <a:ea typeface="宋体" pitchFamily="2" charset="-122"/>
                        </a:rPr>
                        <a:t>New Equity</a:t>
                      </a:r>
                      <a:r>
                        <a:rPr kumimoji="0" lang="en-US" altLang="zh-CN" sz="1500" b="0" i="0" u="none" strike="noStrike" cap="none" normalizeH="0" baseline="0" smtClean="0">
                          <a:ln>
                            <a:noFill/>
                          </a:ln>
                          <a:solidFill>
                            <a:schemeClr val="tx1"/>
                          </a:solidFill>
                          <a:effectLst/>
                          <a:latin typeface="Arial" pitchFamily="34" charset="0"/>
                          <a:ea typeface="宋体" pitchFamily="2" charset="-122"/>
                        </a:rPr>
                        <a:t> ≤ the greater of:</a:t>
                      </a:r>
                    </a:p>
                    <a:p>
                      <a:pPr marL="292100" marR="0" lvl="0" indent="-292100" algn="l" defTabSz="914400" rtl="0" eaLnBrk="1" fontAlgn="base" latinLnBrk="0" hangingPunct="1">
                        <a:lnSpc>
                          <a:spcPct val="100000"/>
                        </a:lnSpc>
                        <a:spcBef>
                          <a:spcPct val="25000"/>
                        </a:spcBef>
                        <a:spcAft>
                          <a:spcPct val="30000"/>
                        </a:spcAft>
                        <a:buClrTx/>
                        <a:buSzTx/>
                        <a:buFontTx/>
                        <a:buAutoNum type="alphaLcParenR"/>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$50 million; and</a:t>
                      </a:r>
                    </a:p>
                    <a:p>
                      <a:pPr marL="292100" marR="0" lvl="0" indent="-292100" algn="l" defTabSz="914400" rtl="0" eaLnBrk="1" fontAlgn="base" latinLnBrk="0" hangingPunct="1">
                        <a:lnSpc>
                          <a:spcPct val="100000"/>
                        </a:lnSpc>
                        <a:spcBef>
                          <a:spcPct val="25000"/>
                        </a:spcBef>
                        <a:spcAft>
                          <a:spcPct val="30000"/>
                        </a:spcAft>
                        <a:buClrTx/>
                        <a:buSzTx/>
                        <a:buFontTx/>
                        <a:buAutoNum type="alphaLcParenR"/>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 40%* of market capitalization (as of October 31, 2006)</a:t>
                      </a:r>
                    </a:p>
                    <a:p>
                      <a:pPr marL="292100" marR="0" lvl="0" indent="-292100" algn="l" defTabSz="914400" rtl="0" eaLnBrk="1" fontAlgn="base" latinLnBrk="0" hangingPunct="1">
                        <a:lnSpc>
                          <a:spcPct val="100000"/>
                        </a:lnSpc>
                        <a:spcBef>
                          <a:spcPct val="25000"/>
                        </a:spcBef>
                        <a:spcAft>
                          <a:spcPct val="30000"/>
                        </a:spcAft>
                        <a:buClrTx/>
                        <a:buSzTx/>
                        <a:buFontTx/>
                        <a:buNone/>
                        <a:tabLst/>
                      </a:pPr>
                      <a:endParaRPr kumimoji="0" lang="en-US" altLang="zh-CN" sz="1500" b="0" i="0" u="none" strike="noStrike" cap="none" normalizeH="0" baseline="0" smtClean="0">
                        <a:ln>
                          <a:noFill/>
                        </a:ln>
                        <a:solidFill>
                          <a:schemeClr val="tx1"/>
                        </a:solidFill>
                        <a:effectLst/>
                        <a:latin typeface="Arial" pitchFamily="34" charset="0"/>
                        <a:ea typeface="宋体" pitchFamily="2" charset="-122"/>
                      </a:endParaRPr>
                    </a:p>
                  </a:txBody>
                  <a:tcPr horzOverflow="overflow">
                    <a:lnL>
                      <a:noFill/>
                    </a:lnL>
                    <a:lnR cap="flat">
                      <a:noFill/>
                    </a:lnR>
                    <a:lnT>
                      <a:noFill/>
                    </a:lnT>
                    <a:lnB>
                      <a:noFill/>
                    </a:lnB>
                    <a:lnTlToBr>
                      <a:noFill/>
                    </a:lnTlToBr>
                    <a:lnBlToTr>
                      <a:noFill/>
                    </a:lnBlToTr>
                    <a:noFill/>
                  </a:tcPr>
                </a:tc>
              </a:tr>
              <a:tr h="992188">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For </a:t>
                      </a:r>
                      <a:r>
                        <a:rPr kumimoji="0" lang="en-US" altLang="zh-CN" sz="1500" b="0" i="0" u="sng" strike="noStrike" cap="none" normalizeH="0" baseline="0" smtClean="0">
                          <a:ln>
                            <a:noFill/>
                          </a:ln>
                          <a:solidFill>
                            <a:schemeClr val="tx1"/>
                          </a:solidFill>
                          <a:effectLst/>
                          <a:latin typeface="Arial" pitchFamily="34" charset="0"/>
                          <a:ea typeface="宋体" pitchFamily="2" charset="-122"/>
                        </a:rPr>
                        <a:t>each year</a:t>
                      </a:r>
                      <a:r>
                        <a:rPr kumimoji="0" lang="en-US" altLang="zh-CN" sz="1500" b="0" i="0" u="none" strike="noStrike" cap="none" normalizeH="0" baseline="0" smtClean="0">
                          <a:ln>
                            <a:noFill/>
                          </a:ln>
                          <a:solidFill>
                            <a:schemeClr val="tx1"/>
                          </a:solidFill>
                          <a:effectLst/>
                          <a:latin typeface="Arial" pitchFamily="34" charset="0"/>
                          <a:ea typeface="宋体" pitchFamily="2" charset="-122"/>
                        </a:rPr>
                        <a:t>, from January 1, 2008 to December  31, 2010</a:t>
                      </a:r>
                    </a:p>
                  </a:txBody>
                  <a:tcPr horzOverflow="overflow">
                    <a:lnL cap="flat">
                      <a:noFill/>
                    </a:lnL>
                    <a:lnR>
                      <a:noFill/>
                    </a:lnR>
                    <a:lnT>
                      <a:noFill/>
                    </a:lnT>
                    <a:lnB>
                      <a:noFill/>
                    </a:lnB>
                    <a:lnTlToBr>
                      <a:noFill/>
                    </a:lnTlToBr>
                    <a:lnBlToTr>
                      <a:noFill/>
                    </a:lnBlToTr>
                    <a:noFill/>
                  </a:tcPr>
                </a:tc>
                <a:tc>
                  <a:txBody>
                    <a:bodyPr/>
                    <a:lstStyle/>
                    <a:p>
                      <a:pPr marL="292100" marR="0" lvl="0" indent="-292100" algn="l" defTabSz="914400" rtl="0" eaLnBrk="1" fontAlgn="base" latinLnBrk="0" hangingPunct="1">
                        <a:lnSpc>
                          <a:spcPct val="100000"/>
                        </a:lnSpc>
                        <a:spcBef>
                          <a:spcPct val="25000"/>
                        </a:spcBef>
                        <a:spcAft>
                          <a:spcPct val="30000"/>
                        </a:spcAft>
                        <a:buClrTx/>
                        <a:buSzTx/>
                        <a:buFontTx/>
                        <a:buNone/>
                        <a:tabLst/>
                      </a:pPr>
                      <a:r>
                        <a:rPr kumimoji="0" lang="en-US" altLang="zh-CN" sz="1500" b="1" i="0" u="none" strike="noStrike" cap="none" normalizeH="0" baseline="0" smtClean="0">
                          <a:ln>
                            <a:noFill/>
                          </a:ln>
                          <a:solidFill>
                            <a:schemeClr val="tx1"/>
                          </a:solidFill>
                          <a:effectLst/>
                          <a:latin typeface="Arial" pitchFamily="34" charset="0"/>
                          <a:ea typeface="宋体" pitchFamily="2" charset="-122"/>
                        </a:rPr>
                        <a:t>New Equity</a:t>
                      </a:r>
                      <a:r>
                        <a:rPr kumimoji="0" lang="en-US" altLang="zh-CN" sz="1500" b="0" i="0" u="none" strike="noStrike" cap="none" normalizeH="0" baseline="0" smtClean="0">
                          <a:ln>
                            <a:noFill/>
                          </a:ln>
                          <a:solidFill>
                            <a:schemeClr val="tx1"/>
                          </a:solidFill>
                          <a:effectLst/>
                          <a:latin typeface="Arial" pitchFamily="34" charset="0"/>
                          <a:ea typeface="宋体" pitchFamily="2" charset="-122"/>
                        </a:rPr>
                        <a:t> ≤ the greater of:</a:t>
                      </a:r>
                    </a:p>
                    <a:p>
                      <a:pPr marL="292100" marR="0" lvl="0" indent="-292100" algn="l" defTabSz="914400" rtl="0" eaLnBrk="1" fontAlgn="base" latinLnBrk="0" hangingPunct="1">
                        <a:lnSpc>
                          <a:spcPct val="100000"/>
                        </a:lnSpc>
                        <a:spcBef>
                          <a:spcPct val="25000"/>
                        </a:spcBef>
                        <a:spcAft>
                          <a:spcPct val="30000"/>
                        </a:spcAft>
                        <a:buClrTx/>
                        <a:buSzTx/>
                        <a:buFontTx/>
                        <a:buAutoNum type="alphaLcParenR"/>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$50 million; and</a:t>
                      </a:r>
                    </a:p>
                    <a:p>
                      <a:pPr marL="292100" marR="0" lvl="0" indent="-292100" algn="l" defTabSz="914400" rtl="0" eaLnBrk="1" fontAlgn="base" latinLnBrk="0" hangingPunct="1">
                        <a:lnSpc>
                          <a:spcPct val="100000"/>
                        </a:lnSpc>
                        <a:spcBef>
                          <a:spcPct val="25000"/>
                        </a:spcBef>
                        <a:spcAft>
                          <a:spcPct val="30000"/>
                        </a:spcAft>
                        <a:buClrTx/>
                        <a:buSzTx/>
                        <a:buFontTx/>
                        <a:buAutoNum type="alphaLcParenR"/>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 20%* of market capitalization (as of October 31, 2006)</a:t>
                      </a:r>
                    </a:p>
                  </a:txBody>
                  <a:tcPr horzOverflow="overflow">
                    <a:lnL>
                      <a:noFill/>
                    </a:lnL>
                    <a:lnR cap="flat">
                      <a:noFill/>
                    </a:lnR>
                    <a:lnT>
                      <a:noFill/>
                    </a:lnT>
                    <a:lnB>
                      <a:noFill/>
                    </a:lnB>
                    <a:lnTlToBr>
                      <a:noFill/>
                    </a:lnTlToBr>
                    <a:lnBlToTr>
                      <a:noFill/>
                    </a:lnBlToTr>
                    <a:noFill/>
                  </a:tcPr>
                </a:tc>
              </a:tr>
              <a:tr h="755650">
                <a:tc>
                  <a:txBody>
                    <a:bodyPr/>
                    <a:lstStyle/>
                    <a:p>
                      <a:pPr marL="0" marR="0" lvl="0" indent="0" algn="l" defTabSz="914400" rtl="0" eaLnBrk="1" fontAlgn="base" latinLnBrk="0" hangingPunct="1">
                        <a:lnSpc>
                          <a:spcPct val="100000"/>
                        </a:lnSpc>
                        <a:spcBef>
                          <a:spcPct val="25000"/>
                        </a:spcBef>
                        <a:spcAft>
                          <a:spcPct val="30000"/>
                        </a:spcAft>
                        <a:buClrTx/>
                        <a:buSzTx/>
                        <a:buFontTx/>
                        <a:buNone/>
                        <a:tabLst/>
                      </a:pPr>
                      <a:r>
                        <a:rPr kumimoji="0" lang="en-US" altLang="zh-CN" sz="1000" b="1" i="0" u="none" strike="noStrike" cap="none" normalizeH="0" baseline="0" smtClean="0">
                          <a:ln>
                            <a:noFill/>
                          </a:ln>
                          <a:solidFill>
                            <a:schemeClr val="tx1"/>
                          </a:solidFill>
                          <a:effectLst/>
                          <a:latin typeface="Arial" pitchFamily="34" charset="0"/>
                          <a:ea typeface="宋体" pitchFamily="2" charset="-122"/>
                        </a:rPr>
                        <a:t>New Equity</a:t>
                      </a:r>
                      <a:r>
                        <a:rPr kumimoji="0" lang="en-US" altLang="zh-CN" sz="1000" b="0" i="0" u="none" strike="noStrike" cap="none" normalizeH="0" baseline="0" smtClean="0">
                          <a:ln>
                            <a:noFill/>
                          </a:ln>
                          <a:solidFill>
                            <a:schemeClr val="tx1"/>
                          </a:solidFill>
                          <a:effectLst/>
                          <a:latin typeface="Arial" pitchFamily="34" charset="0"/>
                          <a:ea typeface="宋体" pitchFamily="2" charset="-122"/>
                        </a:rPr>
                        <a:t> = includes units and debt that is convertible into units</a:t>
                      </a:r>
                    </a:p>
                  </a:txBody>
                  <a:tcPr horzOverflow="overflow">
                    <a:lnL cap="flat">
                      <a:noFill/>
                    </a:lnL>
                    <a:lnR>
                      <a:noFill/>
                    </a:lnR>
                    <a:lnT>
                      <a:noFill/>
                    </a:lnT>
                    <a:lnB cap="flat">
                      <a:noFill/>
                    </a:lnB>
                    <a:lnTlToBr>
                      <a:noFill/>
                    </a:lnTlToBr>
                    <a:lnBlToTr>
                      <a:noFill/>
                    </a:lnBlToTr>
                    <a:noFill/>
                  </a:tcPr>
                </a:tc>
                <a:tc>
                  <a:txBody>
                    <a:bodyPr/>
                    <a:lstStyle/>
                    <a:p>
                      <a:pPr marL="63500" marR="0" lvl="0" indent="-63500" algn="l" defTabSz="914400" rtl="0" eaLnBrk="1" fontAlgn="base" latinLnBrk="0" hangingPunct="1">
                        <a:lnSpc>
                          <a:spcPct val="100000"/>
                        </a:lnSpc>
                        <a:spcBef>
                          <a:spcPct val="25000"/>
                        </a:spcBef>
                        <a:spcAft>
                          <a:spcPct val="30000"/>
                        </a:spcAft>
                        <a:buClrTx/>
                        <a:buSzTx/>
                        <a:buFontTx/>
                        <a:buNone/>
                        <a:tabLst/>
                      </a:pPr>
                      <a:r>
                        <a:rPr kumimoji="0" lang="en-US" altLang="zh-CN" sz="1000" b="0" i="0" u="none" strike="noStrike" cap="none" normalizeH="0" baseline="0" smtClean="0">
                          <a:ln>
                            <a:noFill/>
                          </a:ln>
                          <a:solidFill>
                            <a:schemeClr val="tx1"/>
                          </a:solidFill>
                          <a:effectLst/>
                          <a:latin typeface="Arial" pitchFamily="34" charset="0"/>
                          <a:ea typeface="宋体" pitchFamily="2" charset="-122"/>
                        </a:rPr>
                        <a:t>* Allowed percentages are cumulative (for a total of 100% growth).  The $50 million annual threshold allows smaller income trusts with market capitalization less than $200 million to </a:t>
                      </a:r>
                      <a:br>
                        <a:rPr kumimoji="0" lang="en-US" altLang="zh-CN" sz="1000" b="0" i="0" u="none" strike="noStrike" cap="none" normalizeH="0" baseline="0" smtClean="0">
                          <a:ln>
                            <a:noFill/>
                          </a:ln>
                          <a:solidFill>
                            <a:schemeClr val="tx1"/>
                          </a:solidFill>
                          <a:effectLst/>
                          <a:latin typeface="Arial" pitchFamily="34" charset="0"/>
                          <a:ea typeface="宋体" pitchFamily="2" charset="-122"/>
                        </a:rPr>
                      </a:br>
                      <a:r>
                        <a:rPr kumimoji="0" lang="en-US" altLang="zh-CN" sz="1000" b="0" i="0" u="sng" strike="noStrike" cap="none" normalizeH="0" baseline="0" smtClean="0">
                          <a:ln>
                            <a:noFill/>
                          </a:ln>
                          <a:solidFill>
                            <a:schemeClr val="tx1"/>
                          </a:solidFill>
                          <a:effectLst/>
                          <a:latin typeface="Arial" pitchFamily="34" charset="0"/>
                          <a:ea typeface="宋体" pitchFamily="2" charset="-122"/>
                        </a:rPr>
                        <a:t>more</a:t>
                      </a:r>
                      <a:r>
                        <a:rPr kumimoji="0" lang="en-US" altLang="zh-CN" sz="1000" b="0" i="0" u="none" strike="noStrike" cap="none" normalizeH="0" baseline="0" smtClean="0">
                          <a:ln>
                            <a:noFill/>
                          </a:ln>
                          <a:solidFill>
                            <a:schemeClr val="tx1"/>
                          </a:solidFill>
                          <a:effectLst/>
                          <a:latin typeface="Arial" pitchFamily="34" charset="0"/>
                          <a:ea typeface="宋体" pitchFamily="2" charset="-122"/>
                        </a:rPr>
                        <a:t> than double in size during the 4 year transition.</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6" name="Rectangle 8"/>
          <p:cNvSpPr>
            <a:spLocks noGrp="1" noChangeArrowheads="1"/>
          </p:cNvSpPr>
          <p:nvPr>
            <p:ph type="title"/>
          </p:nvPr>
        </p:nvSpPr>
        <p:spPr/>
        <p:txBody>
          <a:bodyPr/>
          <a:lstStyle/>
          <a:p>
            <a:r>
              <a:rPr lang="en-US" altLang="zh-CN">
                <a:ea typeface="宋体" pitchFamily="2" charset="-122"/>
              </a:rPr>
              <a:t>What Should You Consider </a:t>
            </a:r>
            <a:br>
              <a:rPr lang="en-US" altLang="zh-CN">
                <a:ea typeface="宋体" pitchFamily="2" charset="-122"/>
              </a:rPr>
            </a:br>
            <a:r>
              <a:rPr lang="en-US" altLang="zh-CN">
                <a:ea typeface="宋体" pitchFamily="2" charset="-122"/>
              </a:rPr>
              <a:t>Before 2011?</a:t>
            </a:r>
          </a:p>
        </p:txBody>
      </p:sp>
      <p:sp>
        <p:nvSpPr>
          <p:cNvPr id="227337" name="Rectangle 9"/>
          <p:cNvSpPr>
            <a:spLocks noGrp="1" noChangeArrowheads="1"/>
          </p:cNvSpPr>
          <p:nvPr>
            <p:ph type="body" idx="1"/>
          </p:nvPr>
        </p:nvSpPr>
        <p:spPr/>
        <p:txBody>
          <a:bodyPr/>
          <a:lstStyle/>
          <a:p>
            <a:r>
              <a:rPr lang="en-US" altLang="zh-CN">
                <a:ea typeface="宋体" pitchFamily="2" charset="-122"/>
              </a:rPr>
              <a:t>Improve Existing Structure </a:t>
            </a:r>
          </a:p>
          <a:p>
            <a:pPr lvl="1"/>
            <a:r>
              <a:rPr lang="en-US" altLang="zh-CN">
                <a:ea typeface="宋体" pitchFamily="2" charset="-122"/>
              </a:rPr>
              <a:t>1st Generation—Corporate structure</a:t>
            </a:r>
          </a:p>
          <a:p>
            <a:pPr lvl="1"/>
            <a:r>
              <a:rPr lang="en-US" altLang="zh-CN">
                <a:ea typeface="宋体" pitchFamily="2" charset="-122"/>
              </a:rPr>
              <a:t>2nd Generation—Pure flow-through structure</a:t>
            </a:r>
          </a:p>
          <a:p>
            <a:r>
              <a:rPr lang="en-US" altLang="zh-CN">
                <a:ea typeface="宋体" pitchFamily="2" charset="-122"/>
              </a:rPr>
              <a:t>New Structure</a:t>
            </a:r>
          </a:p>
          <a:p>
            <a:pPr lvl="1"/>
            <a:r>
              <a:rPr lang="en-US" altLang="zh-CN">
                <a:ea typeface="宋体" pitchFamily="2" charset="-122"/>
              </a:rPr>
              <a:t> Conversion to Public Corporation </a:t>
            </a:r>
          </a:p>
          <a:p>
            <a:pPr lvl="1"/>
            <a:r>
              <a:rPr lang="en-US" altLang="zh-CN">
                <a:ea typeface="宋体" pitchFamily="2" charset="-122"/>
              </a:rPr>
              <a:t> Conversion into IDS Structure (1st Generation)</a:t>
            </a:r>
          </a:p>
          <a:p>
            <a:pPr lvl="1"/>
            <a:r>
              <a:rPr lang="en-US" altLang="zh-CN">
                <a:ea typeface="宋体" pitchFamily="2" charset="-122"/>
              </a:rPr>
              <a:t> Conversion into IDS Structure (2nd Generation)</a:t>
            </a:r>
          </a:p>
          <a:p>
            <a:r>
              <a:rPr lang="en-US" altLang="zh-CN">
                <a:ea typeface="宋体" pitchFamily="2" charset="-122"/>
              </a:rPr>
              <a:t>Go Private/Sell</a:t>
            </a:r>
          </a:p>
          <a:p>
            <a:pPr>
              <a:buFontTx/>
              <a:buNone/>
            </a:pPr>
            <a:r>
              <a:rPr lang="en-US" altLang="zh-CN">
                <a:ea typeface="宋体" pitchFamily="2" charset="-122"/>
              </a:rPr>
              <a:t>	(Planning will be needed to avoid triggering capital gain/recapture)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831" name="Picture 7" descr="E008722_7_72dpi"/>
          <p:cNvPicPr>
            <a:picLocks noChangeAspect="1" noChangeArrowheads="1"/>
          </p:cNvPicPr>
          <p:nvPr/>
        </p:nvPicPr>
        <p:blipFill>
          <a:blip r:embed="rId2">
            <a:extLst>
              <a:ext uri="{28A0092B-C50C-407E-A947-70E740481C1C}">
                <a14:useLocalDpi xmlns:a14="http://schemas.microsoft.com/office/drawing/2010/main" val="0"/>
              </a:ext>
            </a:extLst>
          </a:blip>
          <a:srcRect l="20346" t="5682" r="1732" b="665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2" name="Rectangle 8"/>
          <p:cNvSpPr>
            <a:spLocks noChangeArrowheads="1"/>
          </p:cNvSpPr>
          <p:nvPr/>
        </p:nvSpPr>
        <p:spPr bwMode="auto">
          <a:xfrm>
            <a:off x="0" y="1447800"/>
            <a:ext cx="9144000" cy="2362200"/>
          </a:xfrm>
          <a:prstGeom prst="rect">
            <a:avLst/>
          </a:prstGeom>
          <a:solidFill>
            <a:srgbClr val="003366">
              <a:alpha val="5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6" name="Text Box 12"/>
          <p:cNvSpPr txBox="1">
            <a:spLocks noChangeArrowheads="1"/>
          </p:cNvSpPr>
          <p:nvPr/>
        </p:nvSpPr>
        <p:spPr bwMode="auto">
          <a:xfrm>
            <a:off x="2362200" y="1587500"/>
            <a:ext cx="6324600" cy="6096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l" eaLnBrk="1" hangingPunct="1">
              <a:lnSpc>
                <a:spcPct val="85000"/>
              </a:lnSpc>
              <a:spcBef>
                <a:spcPct val="50000"/>
              </a:spcBef>
              <a:buFontTx/>
              <a:buNone/>
            </a:pPr>
            <a:r>
              <a:rPr lang="en-GB" sz="2400">
                <a:solidFill>
                  <a:schemeClr val="bg1"/>
                </a:solidFill>
              </a:rPr>
              <a:t>Impact on Financial Reporting</a:t>
            </a:r>
            <a:endParaRPr lang="en-US" altLang="zh-CN" sz="2400">
              <a:solidFill>
                <a:schemeClr val="bg1"/>
              </a:solidFill>
              <a:ea typeface="宋体" pitchFamily="2" charset="-122"/>
            </a:endParaRPr>
          </a:p>
        </p:txBody>
      </p:sp>
      <p:sp>
        <p:nvSpPr>
          <p:cNvPr id="77837" name="Text Box 13"/>
          <p:cNvSpPr txBox="1">
            <a:spLocks noChangeArrowheads="1"/>
          </p:cNvSpPr>
          <p:nvPr/>
        </p:nvSpPr>
        <p:spPr bwMode="auto">
          <a:xfrm>
            <a:off x="3657600" y="22098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gn="l" eaLnBrk="1" hangingPunct="1">
              <a:lnSpc>
                <a:spcPct val="130000"/>
              </a:lnSpc>
              <a:buFontTx/>
              <a:buNone/>
            </a:pPr>
            <a:r>
              <a:rPr lang="en-US" altLang="zh-CN" sz="2200" b="0">
                <a:solidFill>
                  <a:schemeClr val="bg1"/>
                </a:solidFill>
                <a:ea typeface="宋体" pitchFamily="2" charset="-122"/>
              </a:rPr>
              <a:t>John Gordon</a:t>
            </a:r>
          </a:p>
          <a:p>
            <a:pPr algn="l" eaLnBrk="1" hangingPunct="1">
              <a:lnSpc>
                <a:spcPct val="130000"/>
              </a:lnSpc>
              <a:buFontTx/>
              <a:buNone/>
            </a:pPr>
            <a:r>
              <a:rPr lang="en-CA" b="0">
                <a:solidFill>
                  <a:schemeClr val="bg1"/>
                </a:solidFill>
              </a:rPr>
              <a:t>Partner, Audit</a:t>
            </a:r>
            <a:endParaRPr lang="en-US" altLang="zh-CN" b="0">
              <a:solidFill>
                <a:schemeClr val="bg1"/>
              </a:solidFill>
              <a:ea typeface="宋体" pitchFamily="2" charset="-122"/>
            </a:endParaRPr>
          </a:p>
          <a:p>
            <a:pPr algn="l" eaLnBrk="1" hangingPunct="1">
              <a:lnSpc>
                <a:spcPct val="130000"/>
              </a:lnSpc>
              <a:buFontTx/>
              <a:buNone/>
            </a:pPr>
            <a:r>
              <a:rPr lang="en-US" altLang="zh-CN" b="0">
                <a:solidFill>
                  <a:schemeClr val="bg1"/>
                </a:solidFill>
                <a:ea typeface="宋体" pitchFamily="2" charset="-122"/>
              </a:rPr>
              <a:t>403.691.8118</a:t>
            </a:r>
          </a:p>
          <a:p>
            <a:pPr algn="l" eaLnBrk="1" hangingPunct="1">
              <a:lnSpc>
                <a:spcPct val="130000"/>
              </a:lnSpc>
              <a:buFontTx/>
              <a:buNone/>
            </a:pPr>
            <a:r>
              <a:rPr lang="en-US" altLang="zh-CN" b="0">
                <a:solidFill>
                  <a:schemeClr val="bg1"/>
                </a:solidFill>
                <a:ea typeface="宋体" pitchFamily="2" charset="-122"/>
              </a:rPr>
              <a:t>johngordon@kpmg.ca</a:t>
            </a:r>
          </a:p>
        </p:txBody>
      </p:sp>
      <p:pic>
        <p:nvPicPr>
          <p:cNvPr id="77838" name="Picture 14" descr="Gordon, John colour"/>
          <p:cNvPicPr>
            <a:picLocks noChangeAspect="1" noChangeArrowheads="1"/>
          </p:cNvPicPr>
          <p:nvPr/>
        </p:nvPicPr>
        <p:blipFill>
          <a:blip r:embed="rId3" cstate="print">
            <a:extLst>
              <a:ext uri="{28A0092B-C50C-407E-A947-70E740481C1C}">
                <a14:useLocalDpi xmlns:a14="http://schemas.microsoft.com/office/drawing/2010/main" val="0"/>
              </a:ext>
            </a:extLst>
          </a:blip>
          <a:srcRect l="9534" t="1820" r="3575" b="8406"/>
          <a:stretch>
            <a:fillRect/>
          </a:stretch>
        </p:blipFill>
        <p:spPr bwMode="auto">
          <a:xfrm>
            <a:off x="2452688" y="2251075"/>
            <a:ext cx="1076325" cy="13890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0" name="Rectangle 6"/>
          <p:cNvSpPr>
            <a:spLocks noGrp="1" noChangeArrowheads="1"/>
          </p:cNvSpPr>
          <p:nvPr>
            <p:ph type="title"/>
          </p:nvPr>
        </p:nvSpPr>
        <p:spPr/>
        <p:txBody>
          <a:bodyPr/>
          <a:lstStyle/>
          <a:p>
            <a:r>
              <a:rPr lang="en-US" altLang="zh-CN">
                <a:ea typeface="宋体" pitchFamily="2" charset="-122"/>
              </a:rPr>
              <a:t>Will the New Legislation Change the Accounting for Taxes by Trusts?</a:t>
            </a:r>
          </a:p>
        </p:txBody>
      </p:sp>
      <p:sp>
        <p:nvSpPr>
          <p:cNvPr id="200711" name="Rectangle 7"/>
          <p:cNvSpPr>
            <a:spLocks noGrp="1" noChangeArrowheads="1"/>
          </p:cNvSpPr>
          <p:nvPr>
            <p:ph type="body" idx="1"/>
          </p:nvPr>
        </p:nvSpPr>
        <p:spPr/>
        <p:txBody>
          <a:bodyPr/>
          <a:lstStyle/>
          <a:p>
            <a:r>
              <a:rPr lang="en-US" altLang="zh-CN">
                <a:ea typeface="宋体" pitchFamily="2" charset="-122"/>
              </a:rPr>
              <a:t>Currently, most trusts do not record future income taxes </a:t>
            </a:r>
            <a:br>
              <a:rPr lang="en-US" altLang="zh-CN">
                <a:ea typeface="宋体" pitchFamily="2" charset="-122"/>
              </a:rPr>
            </a:br>
            <a:r>
              <a:rPr lang="en-US" altLang="zh-CN">
                <a:ea typeface="宋体" pitchFamily="2" charset="-122"/>
              </a:rPr>
              <a:t>as the conditions in EIC 107 are satisfied</a:t>
            </a:r>
          </a:p>
          <a:p>
            <a:r>
              <a:rPr lang="en-US" altLang="zh-CN">
                <a:ea typeface="宋体" pitchFamily="2" charset="-122"/>
              </a:rPr>
              <a:t>New legislation will probably cause most trusts to not qualify </a:t>
            </a:r>
            <a:br>
              <a:rPr lang="en-US" altLang="zh-CN">
                <a:ea typeface="宋体" pitchFamily="2" charset="-122"/>
              </a:rPr>
            </a:br>
            <a:r>
              <a:rPr lang="en-US" altLang="zh-CN">
                <a:ea typeface="宋体" pitchFamily="2" charset="-122"/>
              </a:rPr>
              <a:t>for the exemptions in EIC 107</a:t>
            </a:r>
          </a:p>
          <a:p>
            <a:r>
              <a:rPr lang="en-US" altLang="zh-CN">
                <a:ea typeface="宋体" pitchFamily="2" charset="-122"/>
              </a:rPr>
              <a:t>As new legislation is not yet substantively enacted, probably </a:t>
            </a:r>
            <a:br>
              <a:rPr lang="en-US" altLang="zh-CN">
                <a:ea typeface="宋体" pitchFamily="2" charset="-122"/>
              </a:rPr>
            </a:br>
            <a:r>
              <a:rPr lang="en-US" altLang="zh-CN">
                <a:ea typeface="宋体" pitchFamily="2" charset="-122"/>
              </a:rPr>
              <a:t>no impact on recognition of future income taxes in 2006 </a:t>
            </a:r>
            <a:br>
              <a:rPr lang="en-US" altLang="zh-CN">
                <a:ea typeface="宋体" pitchFamily="2" charset="-122"/>
              </a:rPr>
            </a:br>
            <a:r>
              <a:rPr lang="en-US" altLang="zh-CN">
                <a:ea typeface="宋体" pitchFamily="2" charset="-122"/>
              </a:rPr>
              <a:t>financial statements</a:t>
            </a:r>
          </a:p>
          <a:p>
            <a:pPr lvl="1"/>
            <a:r>
              <a:rPr lang="en-US" altLang="zh-CN">
                <a:ea typeface="宋体" pitchFamily="2" charset="-122"/>
              </a:rPr>
              <a:t>May be necessary in future periods to record FIT on temporary differences at trust level </a:t>
            </a:r>
          </a:p>
          <a:p>
            <a:r>
              <a:rPr lang="en-US" altLang="zh-CN">
                <a:ea typeface="宋体" pitchFamily="2" charset="-122"/>
              </a:rPr>
              <a:t>Necessary to carefully consider existing disclosure requirements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Rectangle 4"/>
          <p:cNvSpPr>
            <a:spLocks noGrp="1" noChangeArrowheads="1"/>
          </p:cNvSpPr>
          <p:nvPr>
            <p:ph type="title"/>
          </p:nvPr>
        </p:nvSpPr>
        <p:spPr>
          <a:xfrm>
            <a:off x="1835150" y="152400"/>
            <a:ext cx="5937250" cy="1143000"/>
          </a:xfrm>
        </p:spPr>
        <p:txBody>
          <a:bodyPr/>
          <a:lstStyle/>
          <a:p>
            <a:r>
              <a:rPr lang="en-US" altLang="zh-CN">
                <a:ea typeface="宋体" pitchFamily="2" charset="-122"/>
              </a:rPr>
              <a:t>Disclosures in 2006 Financial Statements</a:t>
            </a:r>
          </a:p>
        </p:txBody>
      </p:sp>
      <p:sp>
        <p:nvSpPr>
          <p:cNvPr id="204805" name="Rectangle 5"/>
          <p:cNvSpPr>
            <a:spLocks noGrp="1" noChangeArrowheads="1"/>
          </p:cNvSpPr>
          <p:nvPr>
            <p:ph type="body" idx="1"/>
          </p:nvPr>
        </p:nvSpPr>
        <p:spPr>
          <a:xfrm>
            <a:off x="725488" y="1668463"/>
            <a:ext cx="7961312" cy="4503737"/>
          </a:xfrm>
        </p:spPr>
        <p:txBody>
          <a:bodyPr/>
          <a:lstStyle/>
          <a:p>
            <a:r>
              <a:rPr lang="en-US" altLang="zh-CN">
                <a:ea typeface="宋体" pitchFamily="2" charset="-122"/>
              </a:rPr>
              <a:t>Consider disclosure requirements in CICA 3465.99 </a:t>
            </a:r>
          </a:p>
          <a:p>
            <a:pPr lvl="1"/>
            <a:r>
              <a:rPr lang="en-US" altLang="zh-CN">
                <a:ea typeface="宋体" pitchFamily="2" charset="-122"/>
              </a:rPr>
              <a:t>Temporary differences in non-taxable enterprises</a:t>
            </a:r>
          </a:p>
          <a:p>
            <a:r>
              <a:rPr lang="en-US" altLang="zh-CN">
                <a:ea typeface="宋体" pitchFamily="2" charset="-122"/>
              </a:rPr>
              <a:t>Disclose difference between the tax basis and the reported amounts at the trust level (when no FIT recorded due to EIC 107)</a:t>
            </a:r>
          </a:p>
          <a:p>
            <a:r>
              <a:rPr lang="en-US" altLang="zh-CN">
                <a:ea typeface="宋体" pitchFamily="2" charset="-122"/>
              </a:rPr>
              <a:t>Consider whether differences are </a:t>
            </a:r>
            <a:r>
              <a:rPr lang="en-US" altLang="zh-CN" i="1">
                <a:ea typeface="宋体" pitchFamily="2" charset="-122"/>
              </a:rPr>
              <a:t>inside</a:t>
            </a:r>
            <a:r>
              <a:rPr lang="en-US" altLang="zh-CN">
                <a:ea typeface="宋体" pitchFamily="2" charset="-122"/>
              </a:rPr>
              <a:t> vs. </a:t>
            </a:r>
            <a:r>
              <a:rPr lang="en-US" altLang="zh-CN" i="1">
                <a:ea typeface="宋体" pitchFamily="2" charset="-122"/>
              </a:rPr>
              <a:t>outside</a:t>
            </a:r>
            <a:r>
              <a:rPr lang="en-US" altLang="zh-CN">
                <a:ea typeface="宋体" pitchFamily="2" charset="-122"/>
              </a:rPr>
              <a:t> basis differences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Rectangle 8"/>
          <p:cNvSpPr>
            <a:spLocks noChangeArrowheads="1"/>
          </p:cNvSpPr>
          <p:nvPr/>
        </p:nvSpPr>
        <p:spPr bwMode="auto">
          <a:xfrm>
            <a:off x="828675" y="5149850"/>
            <a:ext cx="5308600" cy="488950"/>
          </a:xfrm>
          <a:prstGeom prst="rect">
            <a:avLst/>
          </a:prstGeom>
          <a:solidFill>
            <a:srgbClr val="E7EAF5"/>
          </a:solidFill>
          <a:ln w="12700"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defTabSz="762000"/>
            <a:r>
              <a:rPr lang="en-CA" b="0" i="1">
                <a:solidFill>
                  <a:srgbClr val="000099"/>
                </a:solidFill>
              </a:rPr>
              <a:t>Continuing professional education credit: You may qualify for up</a:t>
            </a:r>
          </a:p>
          <a:p>
            <a:pPr algn="l" defTabSz="762000"/>
            <a:r>
              <a:rPr lang="en-CA" b="0" i="1">
                <a:solidFill>
                  <a:srgbClr val="000099"/>
                </a:solidFill>
              </a:rPr>
              <a:t>to 2 hours of professional education credit by attending this event</a:t>
            </a:r>
            <a:endParaRPr lang="en-US" altLang="zh-CN" b="0" i="1">
              <a:solidFill>
                <a:srgbClr val="000099"/>
              </a:solidFill>
              <a:ea typeface="宋体" pitchFamily="2" charset="-122"/>
            </a:endParaRPr>
          </a:p>
        </p:txBody>
      </p:sp>
      <p:sp>
        <p:nvSpPr>
          <p:cNvPr id="56326" name="Rectangle 6"/>
          <p:cNvSpPr>
            <a:spLocks noGrp="1" noChangeArrowheads="1"/>
          </p:cNvSpPr>
          <p:nvPr>
            <p:ph type="title"/>
          </p:nvPr>
        </p:nvSpPr>
        <p:spPr/>
        <p:txBody>
          <a:bodyPr/>
          <a:lstStyle/>
          <a:p>
            <a:r>
              <a:rPr lang="en-US" altLang="zh-CN">
                <a:ea typeface="宋体" pitchFamily="2" charset="-122"/>
              </a:rPr>
              <a:t>Agenda</a:t>
            </a:r>
          </a:p>
        </p:txBody>
      </p:sp>
      <p:sp>
        <p:nvSpPr>
          <p:cNvPr id="56327" name="Rectangle 7"/>
          <p:cNvSpPr>
            <a:spLocks noGrp="1" noChangeArrowheads="1"/>
          </p:cNvSpPr>
          <p:nvPr>
            <p:ph type="body" idx="1"/>
          </p:nvPr>
        </p:nvSpPr>
        <p:spPr>
          <a:xfrm>
            <a:off x="725488" y="1668463"/>
            <a:ext cx="7772400" cy="3427412"/>
          </a:xfrm>
        </p:spPr>
        <p:txBody>
          <a:bodyPr/>
          <a:lstStyle/>
          <a:p>
            <a:pPr>
              <a:buFontTx/>
              <a:buNone/>
              <a:tabLst>
                <a:tab pos="3314700" algn="l"/>
              </a:tabLst>
            </a:pPr>
            <a:endParaRPr lang="en-US" altLang="zh-CN" sz="1800" u="sng">
              <a:solidFill>
                <a:srgbClr val="000099"/>
              </a:solidFill>
              <a:ea typeface="宋体" pitchFamily="2" charset="-122"/>
            </a:endParaRPr>
          </a:p>
          <a:p>
            <a:pPr>
              <a:buFontTx/>
              <a:buNone/>
              <a:tabLst>
                <a:tab pos="3314700" algn="l"/>
              </a:tabLst>
            </a:pPr>
            <a:r>
              <a:rPr lang="en-US" altLang="zh-CN" sz="1800" b="1" u="sng">
                <a:solidFill>
                  <a:srgbClr val="000099"/>
                </a:solidFill>
                <a:ea typeface="宋体" pitchFamily="2" charset="-122"/>
              </a:rPr>
              <a:t>PRESENTER</a:t>
            </a:r>
            <a:r>
              <a:rPr lang="en-US" altLang="zh-CN" sz="1800" b="1">
                <a:solidFill>
                  <a:srgbClr val="000099"/>
                </a:solidFill>
                <a:ea typeface="宋体" pitchFamily="2" charset="-122"/>
              </a:rPr>
              <a:t>			</a:t>
            </a:r>
            <a:r>
              <a:rPr lang="en-US" altLang="zh-CN" sz="1800" b="1" u="sng">
                <a:solidFill>
                  <a:srgbClr val="000099"/>
                </a:solidFill>
                <a:ea typeface="宋体" pitchFamily="2" charset="-122"/>
              </a:rPr>
              <a:t>TOPIC</a:t>
            </a:r>
          </a:p>
          <a:p>
            <a:pPr>
              <a:spcBef>
                <a:spcPct val="70000"/>
              </a:spcBef>
              <a:buFontTx/>
              <a:buNone/>
              <a:tabLst>
                <a:tab pos="3314700" algn="l"/>
              </a:tabLst>
            </a:pPr>
            <a:r>
              <a:rPr lang="en-US" altLang="zh-CN" sz="1600" b="1">
                <a:ea typeface="宋体" pitchFamily="2" charset="-122"/>
              </a:rPr>
              <a:t>Rick Whitley</a:t>
            </a:r>
            <a:r>
              <a:rPr lang="en-US" altLang="zh-CN" sz="1600">
                <a:ea typeface="宋体" pitchFamily="2" charset="-122"/>
              </a:rPr>
              <a:t>	Trust Legislation  - Background and Overview</a:t>
            </a:r>
          </a:p>
          <a:p>
            <a:pPr>
              <a:spcBef>
                <a:spcPct val="70000"/>
              </a:spcBef>
              <a:buFontTx/>
              <a:buNone/>
              <a:tabLst>
                <a:tab pos="3314700" algn="l"/>
              </a:tabLst>
            </a:pPr>
            <a:r>
              <a:rPr lang="en-US" altLang="zh-CN" sz="1600" b="1">
                <a:ea typeface="宋体" pitchFamily="2" charset="-122"/>
              </a:rPr>
              <a:t>Lloyd Heine / Craig Natland	</a:t>
            </a:r>
            <a:r>
              <a:rPr lang="en-US" altLang="zh-CN" sz="1600">
                <a:ea typeface="宋体" pitchFamily="2" charset="-122"/>
              </a:rPr>
              <a:t>Draft Legislation and Recent Announcements</a:t>
            </a:r>
          </a:p>
          <a:p>
            <a:pPr>
              <a:spcBef>
                <a:spcPct val="70000"/>
              </a:spcBef>
              <a:buFontTx/>
              <a:buNone/>
              <a:tabLst>
                <a:tab pos="3314700" algn="l"/>
              </a:tabLst>
            </a:pPr>
            <a:r>
              <a:rPr lang="en-US" altLang="zh-CN" sz="1600" b="1">
                <a:ea typeface="宋体" pitchFamily="2" charset="-122"/>
              </a:rPr>
              <a:t>John Gordon </a:t>
            </a:r>
            <a:r>
              <a:rPr lang="en-US" altLang="zh-CN" sz="1600">
                <a:ea typeface="宋体" pitchFamily="2" charset="-122"/>
              </a:rPr>
              <a:t>	Impact on Financial Reporting</a:t>
            </a:r>
          </a:p>
          <a:p>
            <a:pPr>
              <a:spcBef>
                <a:spcPct val="70000"/>
              </a:spcBef>
              <a:buFontTx/>
              <a:buNone/>
              <a:tabLst>
                <a:tab pos="3314700" algn="l"/>
              </a:tabLst>
            </a:pPr>
            <a:r>
              <a:rPr lang="en-US" altLang="zh-CN" sz="1600" b="1">
                <a:ea typeface="宋体" pitchFamily="2" charset="-122"/>
              </a:rPr>
              <a:t>David Kennedy</a:t>
            </a:r>
            <a:r>
              <a:rPr lang="en-US" altLang="zh-CN" sz="1600">
                <a:ea typeface="宋体" pitchFamily="2" charset="-122"/>
              </a:rPr>
              <a:t>	</a:t>
            </a:r>
            <a:r>
              <a:rPr lang="en-GB" sz="1600"/>
              <a:t>Impacts on the Transaction Environment</a:t>
            </a:r>
            <a:endParaRPr lang="en-US" altLang="zh-CN" sz="1600">
              <a:ea typeface="宋体" pitchFamily="2" charset="-122"/>
            </a:endParaRPr>
          </a:p>
          <a:p>
            <a:pPr>
              <a:spcBef>
                <a:spcPct val="60000"/>
              </a:spcBef>
              <a:buFontTx/>
              <a:buNone/>
              <a:tabLst>
                <a:tab pos="3314700" algn="l"/>
              </a:tabLst>
            </a:pPr>
            <a:endParaRPr lang="en-CA"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Grp="1" noChangeArrowheads="1"/>
          </p:cNvSpPr>
          <p:nvPr>
            <p:ph type="title"/>
          </p:nvPr>
        </p:nvSpPr>
        <p:spPr/>
        <p:txBody>
          <a:bodyPr/>
          <a:lstStyle/>
          <a:p>
            <a:r>
              <a:rPr lang="en-US" altLang="zh-CN">
                <a:ea typeface="宋体" pitchFamily="2" charset="-122"/>
              </a:rPr>
              <a:t>Financial Reporting Matters </a:t>
            </a:r>
            <a:br>
              <a:rPr lang="en-US" altLang="zh-CN">
                <a:ea typeface="宋体" pitchFamily="2" charset="-122"/>
              </a:rPr>
            </a:br>
            <a:r>
              <a:rPr lang="en-US" altLang="zh-CN">
                <a:ea typeface="宋体" pitchFamily="2" charset="-122"/>
              </a:rPr>
              <a:t>to be Resolved</a:t>
            </a:r>
          </a:p>
        </p:txBody>
      </p:sp>
      <p:sp>
        <p:nvSpPr>
          <p:cNvPr id="205829" name="Rectangle 5"/>
          <p:cNvSpPr>
            <a:spLocks noGrp="1" noChangeArrowheads="1"/>
          </p:cNvSpPr>
          <p:nvPr>
            <p:ph type="body" idx="1"/>
          </p:nvPr>
        </p:nvSpPr>
        <p:spPr/>
        <p:txBody>
          <a:bodyPr/>
          <a:lstStyle/>
          <a:p>
            <a:r>
              <a:rPr lang="en-US" altLang="zh-CN">
                <a:ea typeface="宋体" pitchFamily="2" charset="-122"/>
              </a:rPr>
              <a:t>Confirmation of initial views on impact on 2006 financial statements</a:t>
            </a:r>
          </a:p>
          <a:p>
            <a:r>
              <a:rPr lang="en-US" altLang="zh-CN">
                <a:ea typeface="宋体" pitchFamily="2" charset="-122"/>
              </a:rPr>
              <a:t>Timing of financial reporting impact of new tax legislation</a:t>
            </a:r>
          </a:p>
          <a:p>
            <a:r>
              <a:rPr lang="en-US" altLang="zh-CN">
                <a:ea typeface="宋体" pitchFamily="2" charset="-122"/>
              </a:rPr>
              <a:t>Impact of transition period to 2011 ( possible scheduling </a:t>
            </a:r>
            <a:br>
              <a:rPr lang="en-US" altLang="zh-CN">
                <a:ea typeface="宋体" pitchFamily="2" charset="-122"/>
              </a:rPr>
            </a:br>
            <a:r>
              <a:rPr lang="en-US" altLang="zh-CN">
                <a:ea typeface="宋体" pitchFamily="2" charset="-122"/>
              </a:rPr>
              <a:t>of timing of reversal of existing temporary differences)</a:t>
            </a:r>
          </a:p>
          <a:p>
            <a:r>
              <a:rPr lang="en-US" altLang="zh-CN">
                <a:ea typeface="宋体" pitchFamily="2" charset="-122"/>
              </a:rPr>
              <a:t>Presentation of impact of additional taxes (expense vs. </a:t>
            </a:r>
            <a:br>
              <a:rPr lang="en-US" altLang="zh-CN">
                <a:ea typeface="宋体" pitchFamily="2" charset="-122"/>
              </a:rPr>
            </a:br>
            <a:r>
              <a:rPr lang="en-US" altLang="zh-CN">
                <a:ea typeface="宋体" pitchFamily="2" charset="-122"/>
              </a:rPr>
              <a:t>capital item)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descr="E008722_7_72dpi"/>
          <p:cNvPicPr>
            <a:picLocks noChangeAspect="1" noChangeArrowheads="1"/>
          </p:cNvPicPr>
          <p:nvPr/>
        </p:nvPicPr>
        <p:blipFill>
          <a:blip r:embed="rId2">
            <a:extLst>
              <a:ext uri="{28A0092B-C50C-407E-A947-70E740481C1C}">
                <a14:useLocalDpi xmlns:a14="http://schemas.microsoft.com/office/drawing/2010/main" val="0"/>
              </a:ext>
            </a:extLst>
          </a:blip>
          <a:srcRect l="20346" t="5682" r="1732" b="665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1" name="Rectangle 3"/>
          <p:cNvSpPr>
            <a:spLocks noChangeArrowheads="1"/>
          </p:cNvSpPr>
          <p:nvPr/>
        </p:nvSpPr>
        <p:spPr bwMode="auto">
          <a:xfrm>
            <a:off x="0" y="1447800"/>
            <a:ext cx="9144000" cy="2362200"/>
          </a:xfrm>
          <a:prstGeom prst="rect">
            <a:avLst/>
          </a:prstGeom>
          <a:solidFill>
            <a:srgbClr val="003366">
              <a:alpha val="5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2" name="Text Box 4"/>
          <p:cNvSpPr txBox="1">
            <a:spLocks noChangeArrowheads="1"/>
          </p:cNvSpPr>
          <p:nvPr/>
        </p:nvSpPr>
        <p:spPr bwMode="auto">
          <a:xfrm>
            <a:off x="2286000" y="1587500"/>
            <a:ext cx="6400800" cy="6096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l" eaLnBrk="1" hangingPunct="1">
              <a:lnSpc>
                <a:spcPct val="85000"/>
              </a:lnSpc>
              <a:spcBef>
                <a:spcPct val="50000"/>
              </a:spcBef>
              <a:buFontTx/>
              <a:buNone/>
            </a:pPr>
            <a:r>
              <a:rPr lang="en-GB" sz="2400">
                <a:solidFill>
                  <a:schemeClr val="bg1"/>
                </a:solidFill>
              </a:rPr>
              <a:t>Impacts on the Transaction Environment</a:t>
            </a:r>
            <a:endParaRPr lang="en-US" altLang="zh-CN" sz="2400">
              <a:solidFill>
                <a:schemeClr val="bg1"/>
              </a:solidFill>
              <a:ea typeface="宋体" pitchFamily="2" charset="-122"/>
            </a:endParaRPr>
          </a:p>
        </p:txBody>
      </p:sp>
      <p:sp>
        <p:nvSpPr>
          <p:cNvPr id="206853" name="Text Box 5"/>
          <p:cNvSpPr txBox="1">
            <a:spLocks noChangeArrowheads="1"/>
          </p:cNvSpPr>
          <p:nvPr/>
        </p:nvSpPr>
        <p:spPr bwMode="auto">
          <a:xfrm>
            <a:off x="3657600" y="22098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gn="l" eaLnBrk="1" hangingPunct="1">
              <a:lnSpc>
                <a:spcPct val="130000"/>
              </a:lnSpc>
              <a:buFontTx/>
              <a:buNone/>
            </a:pPr>
            <a:r>
              <a:rPr lang="en-US" altLang="zh-CN" sz="2200" b="0">
                <a:solidFill>
                  <a:schemeClr val="bg1"/>
                </a:solidFill>
                <a:ea typeface="宋体" pitchFamily="2" charset="-122"/>
              </a:rPr>
              <a:t>David Kennedy</a:t>
            </a:r>
          </a:p>
          <a:p>
            <a:pPr algn="l" eaLnBrk="1" hangingPunct="1">
              <a:lnSpc>
                <a:spcPct val="130000"/>
              </a:lnSpc>
              <a:buFontTx/>
              <a:buNone/>
            </a:pPr>
            <a:r>
              <a:rPr lang="en-US" altLang="zh-CN" b="0">
                <a:solidFill>
                  <a:schemeClr val="bg1"/>
                </a:solidFill>
                <a:ea typeface="宋体" pitchFamily="2" charset="-122"/>
              </a:rPr>
              <a:t>Partner, Advisory 403.691.8308</a:t>
            </a:r>
            <a:br>
              <a:rPr lang="en-US" altLang="zh-CN" b="0">
                <a:solidFill>
                  <a:schemeClr val="bg1"/>
                </a:solidFill>
                <a:ea typeface="宋体" pitchFamily="2" charset="-122"/>
              </a:rPr>
            </a:br>
            <a:r>
              <a:rPr lang="en-US" altLang="zh-CN" b="0">
                <a:solidFill>
                  <a:schemeClr val="bg1"/>
                </a:solidFill>
                <a:ea typeface="宋体" pitchFamily="2" charset="-122"/>
              </a:rPr>
              <a:t>davidrkennedy@kpmg.ca</a:t>
            </a:r>
          </a:p>
        </p:txBody>
      </p:sp>
      <p:pic>
        <p:nvPicPr>
          <p:cNvPr id="206854" name="Picture 6" descr="Kennedy, Dave_colour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5863" y="2224088"/>
            <a:ext cx="1066800" cy="13335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4"/>
          <p:cNvSpPr>
            <a:spLocks noGrp="1" noChangeArrowheads="1"/>
          </p:cNvSpPr>
          <p:nvPr>
            <p:ph type="title"/>
          </p:nvPr>
        </p:nvSpPr>
        <p:spPr/>
        <p:txBody>
          <a:bodyPr/>
          <a:lstStyle/>
          <a:p>
            <a:r>
              <a:rPr lang="en-US" altLang="zh-CN">
                <a:ea typeface="宋体" pitchFamily="2" charset="-122"/>
              </a:rPr>
              <a:t>Transaction Environment</a:t>
            </a:r>
          </a:p>
        </p:txBody>
      </p:sp>
      <p:sp>
        <p:nvSpPr>
          <p:cNvPr id="207877" name="Rectangle 5"/>
          <p:cNvSpPr>
            <a:spLocks noGrp="1" noChangeArrowheads="1"/>
          </p:cNvSpPr>
          <p:nvPr>
            <p:ph type="body" idx="1"/>
          </p:nvPr>
        </p:nvSpPr>
        <p:spPr/>
        <p:txBody>
          <a:bodyPr/>
          <a:lstStyle/>
          <a:p>
            <a:r>
              <a:rPr lang="en-US" altLang="zh-CN">
                <a:ea typeface="宋体" pitchFamily="2" charset="-122"/>
              </a:rPr>
              <a:t>Initial Impact</a:t>
            </a:r>
            <a:r>
              <a:rPr lang="en-US" altLang="zh-CN">
                <a:ea typeface="宋体" pitchFamily="2" charset="-122"/>
                <a:cs typeface="Arial" pitchFamily="34" charset="0"/>
              </a:rPr>
              <a:t>—</a:t>
            </a:r>
            <a:r>
              <a:rPr lang="en-US" altLang="zh-CN">
                <a:ea typeface="宋体" pitchFamily="2" charset="-122"/>
              </a:rPr>
              <a:t>October 31, 2006</a:t>
            </a:r>
          </a:p>
          <a:p>
            <a:pPr lvl="1"/>
            <a:r>
              <a:rPr lang="en-US" altLang="zh-CN">
                <a:ea typeface="宋体" pitchFamily="2" charset="-122"/>
              </a:rPr>
              <a:t>Uncertainty around new rules</a:t>
            </a:r>
          </a:p>
          <a:p>
            <a:pPr lvl="1"/>
            <a:r>
              <a:rPr lang="en-US" altLang="zh-CN">
                <a:ea typeface="宋体" pitchFamily="2" charset="-122"/>
              </a:rPr>
              <a:t>“20%” valuation hit</a:t>
            </a:r>
          </a:p>
          <a:p>
            <a:pPr lvl="1"/>
            <a:r>
              <a:rPr lang="en-US" altLang="zh-CN">
                <a:ea typeface="宋体" pitchFamily="2" charset="-122"/>
              </a:rPr>
              <a:t>What constitutes “undue expansion”?</a:t>
            </a:r>
          </a:p>
          <a:p>
            <a:pPr lvl="1"/>
            <a:r>
              <a:rPr lang="en-US" altLang="zh-CN">
                <a:ea typeface="宋体" pitchFamily="2" charset="-122"/>
              </a:rPr>
              <a:t>Rumors and speculation</a:t>
            </a:r>
          </a:p>
          <a:p>
            <a:pPr lvl="1"/>
            <a:r>
              <a:rPr lang="en-US" altLang="zh-CN">
                <a:ea typeface="宋体" pitchFamily="2" charset="-122"/>
              </a:rPr>
              <a:t>Impact on deal activity</a:t>
            </a:r>
          </a:p>
          <a:p>
            <a:pPr lvl="1"/>
            <a:r>
              <a:rPr lang="en-US" altLang="zh-CN">
                <a:ea typeface="宋体" pitchFamily="2" charset="-122"/>
              </a:rPr>
              <a:t>Deals in progress at October 31?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Rectangle 4"/>
          <p:cNvSpPr>
            <a:spLocks noGrp="1" noChangeArrowheads="1"/>
          </p:cNvSpPr>
          <p:nvPr>
            <p:ph type="title"/>
          </p:nvPr>
        </p:nvSpPr>
        <p:spPr/>
        <p:txBody>
          <a:bodyPr/>
          <a:lstStyle/>
          <a:p>
            <a:r>
              <a:rPr lang="en-US" altLang="zh-CN">
                <a:ea typeface="宋体" pitchFamily="2" charset="-122"/>
              </a:rPr>
              <a:t>Transaction Environment</a:t>
            </a:r>
          </a:p>
        </p:txBody>
      </p:sp>
      <p:sp>
        <p:nvSpPr>
          <p:cNvPr id="209925" name="Rectangle 5"/>
          <p:cNvSpPr>
            <a:spLocks noGrp="1" noChangeArrowheads="1"/>
          </p:cNvSpPr>
          <p:nvPr>
            <p:ph type="body" idx="1"/>
          </p:nvPr>
        </p:nvSpPr>
        <p:spPr/>
        <p:txBody>
          <a:bodyPr/>
          <a:lstStyle/>
          <a:p>
            <a:r>
              <a:rPr lang="en-US" altLang="zh-CN">
                <a:ea typeface="宋体" pitchFamily="2" charset="-122"/>
              </a:rPr>
              <a:t>December 15, 2006 Guidance on “Normal Growth”</a:t>
            </a:r>
          </a:p>
          <a:p>
            <a:pPr lvl="1"/>
            <a:r>
              <a:rPr lang="en-US" altLang="zh-CN">
                <a:ea typeface="宋体" pitchFamily="2" charset="-122"/>
              </a:rPr>
              <a:t>100% growth over 4 year transition period (or $50MM if greater)</a:t>
            </a:r>
          </a:p>
          <a:p>
            <a:pPr lvl="1"/>
            <a:r>
              <a:rPr lang="en-US" altLang="zh-CN">
                <a:ea typeface="宋体" pitchFamily="2" charset="-122"/>
              </a:rPr>
              <a:t>Measured by ‘issuance of new equity’</a:t>
            </a:r>
          </a:p>
          <a:p>
            <a:pPr lvl="1"/>
            <a:r>
              <a:rPr lang="en-US" altLang="zh-CN">
                <a:ea typeface="宋体" pitchFamily="2" charset="-122"/>
              </a:rPr>
              <a:t>Based on market capitalization—October 31st </a:t>
            </a:r>
          </a:p>
          <a:p>
            <a:pPr lvl="1"/>
            <a:r>
              <a:rPr lang="en-US" altLang="zh-CN">
                <a:ea typeface="宋体" pitchFamily="2" charset="-122"/>
              </a:rPr>
              <a:t>Available as to 40% in 2006-07, plus 20% in each of 2008 – 2010</a:t>
            </a:r>
          </a:p>
          <a:p>
            <a:pPr lvl="1"/>
            <a:r>
              <a:rPr lang="en-US" altLang="zh-CN">
                <a:ea typeface="宋体" pitchFamily="2" charset="-122"/>
              </a:rPr>
              <a:t>Cumulative</a:t>
            </a:r>
          </a:p>
          <a:p>
            <a:pPr lvl="1"/>
            <a:r>
              <a:rPr lang="en-US" altLang="zh-CN">
                <a:ea typeface="宋体" pitchFamily="2" charset="-122"/>
              </a:rPr>
              <a:t>Special rules around debt repayment and issuance</a:t>
            </a:r>
          </a:p>
          <a:p>
            <a:pPr lvl="1"/>
            <a:r>
              <a:rPr lang="en-US" altLang="zh-CN">
                <a:ea typeface="宋体" pitchFamily="2" charset="-122"/>
              </a:rPr>
              <a:t>Merger of two Trusts not part of growth limit</a:t>
            </a:r>
          </a:p>
          <a:p>
            <a:pPr lvl="1"/>
            <a:r>
              <a:rPr lang="en-US" altLang="zh-CN">
                <a:ea typeface="宋体" pitchFamily="2" charset="-122"/>
              </a:rPr>
              <a:t>Press Release available at: </a:t>
            </a:r>
            <a:r>
              <a:rPr lang="en-US" altLang="zh-CN">
                <a:ea typeface="宋体" pitchFamily="2" charset="-122"/>
                <a:hlinkClick r:id="rId3"/>
              </a:rPr>
              <a:t>http://www.fin.gc.ca/news06/06-082e.html</a:t>
            </a:r>
            <a:endParaRPr lang="en-US" altLang="zh-CN">
              <a:ea typeface="宋体" pitchFamily="2" charset="-122"/>
            </a:endParaRPr>
          </a:p>
          <a:p>
            <a:pPr lvl="1"/>
            <a:endParaRPr lang="en-US" altLang="zh-CN">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Rectangle 4"/>
          <p:cNvSpPr>
            <a:spLocks noGrp="1" noChangeArrowheads="1"/>
          </p:cNvSpPr>
          <p:nvPr>
            <p:ph type="title"/>
          </p:nvPr>
        </p:nvSpPr>
        <p:spPr/>
        <p:txBody>
          <a:bodyPr/>
          <a:lstStyle/>
          <a:p>
            <a:r>
              <a:rPr lang="en-US" altLang="zh-CN">
                <a:ea typeface="宋体" pitchFamily="2" charset="-122"/>
              </a:rPr>
              <a:t>Transaction Environment</a:t>
            </a:r>
          </a:p>
        </p:txBody>
      </p:sp>
      <p:sp>
        <p:nvSpPr>
          <p:cNvPr id="211973" name="Rectangle 5"/>
          <p:cNvSpPr>
            <a:spLocks noGrp="1" noChangeArrowheads="1"/>
          </p:cNvSpPr>
          <p:nvPr>
            <p:ph type="body" idx="1"/>
          </p:nvPr>
        </p:nvSpPr>
        <p:spPr/>
        <p:txBody>
          <a:bodyPr/>
          <a:lstStyle/>
          <a:p>
            <a:r>
              <a:rPr lang="en-US" altLang="zh-CN">
                <a:ea typeface="宋体" pitchFamily="2" charset="-122"/>
              </a:rPr>
              <a:t>Looking Ahead</a:t>
            </a:r>
          </a:p>
          <a:p>
            <a:pPr lvl="1"/>
            <a:r>
              <a:rPr lang="en-US" altLang="zh-CN">
                <a:ea typeface="宋体" pitchFamily="2" charset="-122"/>
              </a:rPr>
              <a:t>Trust valuations stabilizing</a:t>
            </a:r>
          </a:p>
          <a:p>
            <a:pPr lvl="1"/>
            <a:r>
              <a:rPr lang="en-US" altLang="zh-CN">
                <a:ea typeface="宋体" pitchFamily="2" charset="-122"/>
              </a:rPr>
              <a:t>Not many deals since October 31</a:t>
            </a:r>
          </a:p>
          <a:p>
            <a:pPr lvl="1"/>
            <a:r>
              <a:rPr lang="en-US" altLang="zh-CN">
                <a:ea typeface="宋体" pitchFamily="2" charset="-122"/>
              </a:rPr>
              <a:t>Trust equity a ‘non-renewable resource’</a:t>
            </a:r>
          </a:p>
          <a:p>
            <a:pPr lvl="2"/>
            <a:r>
              <a:rPr lang="en-US" altLang="zh-CN">
                <a:ea typeface="宋体" pitchFamily="2" charset="-122"/>
              </a:rPr>
              <a:t>Seek excellent strategic fit, good value, leverage in deal</a:t>
            </a:r>
          </a:p>
          <a:p>
            <a:pPr lvl="1"/>
            <a:r>
              <a:rPr lang="en-US" altLang="zh-CN">
                <a:ea typeface="宋体" pitchFamily="2" charset="-122"/>
              </a:rPr>
              <a:t>Many models being run on existing trusts</a:t>
            </a:r>
          </a:p>
          <a:p>
            <a:pPr lvl="2"/>
            <a:r>
              <a:rPr lang="en-US" altLang="zh-CN">
                <a:ea typeface="宋体" pitchFamily="2" charset="-122"/>
              </a:rPr>
              <a:t>Private Equity, Public Companies &amp; Other Trusts</a:t>
            </a:r>
          </a:p>
          <a:p>
            <a:pPr lvl="1"/>
            <a:r>
              <a:rPr lang="en-US" altLang="zh-CN">
                <a:ea typeface="宋体" pitchFamily="2" charset="-122"/>
              </a:rPr>
              <a:t>Fundamentally unstable situation points to heightened deal activity going forward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ChangeArrowheads="1"/>
          </p:cNvSpPr>
          <p:nvPr/>
        </p:nvSpPr>
        <p:spPr bwMode="auto">
          <a:xfrm>
            <a:off x="609600" y="14732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l" eaLnBrk="1" hangingPunct="1">
              <a:lnSpc>
                <a:spcPct val="115000"/>
              </a:lnSpc>
              <a:spcBef>
                <a:spcPct val="10000"/>
              </a:spcBef>
              <a:buFontTx/>
              <a:buNone/>
            </a:pPr>
            <a:endParaRPr lang="en-CA" sz="1600" b="0">
              <a:solidFill>
                <a:schemeClr val="bg1"/>
              </a:solidFill>
            </a:endParaRPr>
          </a:p>
        </p:txBody>
      </p:sp>
      <p:sp>
        <p:nvSpPr>
          <p:cNvPr id="228371" name="Rectangle 19"/>
          <p:cNvSpPr>
            <a:spLocks noGrp="1" noChangeArrowheads="1"/>
          </p:cNvSpPr>
          <p:nvPr>
            <p:ph type="title"/>
          </p:nvPr>
        </p:nvSpPr>
        <p:spPr/>
        <p:txBody>
          <a:bodyPr/>
          <a:lstStyle/>
          <a:p>
            <a:r>
              <a:rPr lang="en-US" altLang="zh-CN">
                <a:ea typeface="宋体" pitchFamily="2" charset="-122"/>
              </a:rPr>
              <a:t>Contact Information</a:t>
            </a:r>
          </a:p>
        </p:txBody>
      </p:sp>
      <p:sp>
        <p:nvSpPr>
          <p:cNvPr id="228372" name="Rectangle 20"/>
          <p:cNvSpPr>
            <a:spLocks noGrp="1" noChangeArrowheads="1"/>
          </p:cNvSpPr>
          <p:nvPr>
            <p:ph type="body" sz="half" idx="1"/>
          </p:nvPr>
        </p:nvSpPr>
        <p:spPr/>
        <p:txBody>
          <a:bodyPr/>
          <a:lstStyle/>
          <a:p>
            <a:pPr>
              <a:lnSpc>
                <a:spcPct val="80000"/>
              </a:lnSpc>
              <a:spcBef>
                <a:spcPct val="0"/>
              </a:spcBef>
              <a:buFontTx/>
              <a:buNone/>
            </a:pPr>
            <a:r>
              <a:rPr lang="en-GB" sz="1200" b="1" u="sng"/>
              <a:t>Contact details</a:t>
            </a:r>
            <a:r>
              <a:rPr lang="en-GB" sz="1200" b="1"/>
              <a:t>:</a:t>
            </a:r>
            <a:br>
              <a:rPr lang="en-GB" sz="1200" b="1"/>
            </a:br>
            <a:r>
              <a:rPr lang="en-GB" sz="1200"/>
              <a:t/>
            </a:r>
            <a:br>
              <a:rPr lang="en-GB" sz="1200"/>
            </a:br>
            <a:endParaRPr lang="en-US" altLang="zh-CN" sz="1200">
              <a:ea typeface="宋体" pitchFamily="2" charset="-122"/>
            </a:endParaRPr>
          </a:p>
          <a:p>
            <a:pPr>
              <a:lnSpc>
                <a:spcPct val="80000"/>
              </a:lnSpc>
              <a:spcBef>
                <a:spcPct val="0"/>
              </a:spcBef>
              <a:buFontTx/>
              <a:buNone/>
            </a:pPr>
            <a:r>
              <a:rPr lang="en-US" altLang="zh-CN" sz="1200">
                <a:ea typeface="宋体" pitchFamily="2" charset="-122"/>
              </a:rPr>
              <a:t>Richard Whitley</a:t>
            </a:r>
          </a:p>
          <a:p>
            <a:pPr>
              <a:lnSpc>
                <a:spcPct val="80000"/>
              </a:lnSpc>
              <a:spcBef>
                <a:spcPct val="0"/>
              </a:spcBef>
              <a:buFontTx/>
              <a:buNone/>
            </a:pPr>
            <a:r>
              <a:rPr lang="en-US" altLang="zh-CN" sz="1200">
                <a:ea typeface="宋体" pitchFamily="2" charset="-122"/>
                <a:hlinkClick r:id="rId2"/>
              </a:rPr>
              <a:t>RWhitley@KPMG.CA</a:t>
            </a:r>
            <a:endParaRPr lang="en-US" altLang="zh-CN" sz="1200">
              <a:ea typeface="宋体" pitchFamily="2" charset="-122"/>
            </a:endParaRPr>
          </a:p>
          <a:p>
            <a:pPr>
              <a:lnSpc>
                <a:spcPct val="80000"/>
              </a:lnSpc>
              <a:spcBef>
                <a:spcPct val="0"/>
              </a:spcBef>
              <a:buFontTx/>
              <a:buNone/>
            </a:pPr>
            <a:r>
              <a:rPr lang="en-US" altLang="zh-CN" sz="1200">
                <a:ea typeface="宋体" pitchFamily="2" charset="-122"/>
              </a:rPr>
              <a:t>403.691.8216</a:t>
            </a:r>
          </a:p>
          <a:p>
            <a:pPr>
              <a:lnSpc>
                <a:spcPct val="80000"/>
              </a:lnSpc>
              <a:spcBef>
                <a:spcPct val="0"/>
              </a:spcBef>
              <a:buFontTx/>
              <a:buNone/>
            </a:pPr>
            <a:endParaRPr lang="en-US" altLang="zh-CN" sz="1200">
              <a:ea typeface="宋体" pitchFamily="2" charset="-122"/>
            </a:endParaRPr>
          </a:p>
          <a:p>
            <a:pPr>
              <a:lnSpc>
                <a:spcPct val="80000"/>
              </a:lnSpc>
              <a:spcBef>
                <a:spcPct val="0"/>
              </a:spcBef>
              <a:buFontTx/>
              <a:buNone/>
            </a:pPr>
            <a:r>
              <a:rPr lang="en-US" altLang="zh-CN" sz="1200">
                <a:ea typeface="宋体" pitchFamily="2" charset="-122"/>
              </a:rPr>
              <a:t>Craig Natland</a:t>
            </a:r>
          </a:p>
          <a:p>
            <a:pPr>
              <a:lnSpc>
                <a:spcPct val="80000"/>
              </a:lnSpc>
              <a:spcBef>
                <a:spcPct val="0"/>
              </a:spcBef>
              <a:buFontTx/>
              <a:buNone/>
            </a:pPr>
            <a:r>
              <a:rPr lang="en-US" altLang="zh-CN" sz="1200">
                <a:ea typeface="宋体" pitchFamily="2" charset="-122"/>
                <a:hlinkClick r:id="rId3"/>
              </a:rPr>
              <a:t>CNatland@KPMG.CA</a:t>
            </a:r>
            <a:endParaRPr lang="en-US" altLang="zh-CN" sz="1200">
              <a:ea typeface="宋体" pitchFamily="2" charset="-122"/>
            </a:endParaRPr>
          </a:p>
          <a:p>
            <a:pPr>
              <a:lnSpc>
                <a:spcPct val="80000"/>
              </a:lnSpc>
              <a:spcBef>
                <a:spcPct val="0"/>
              </a:spcBef>
              <a:buFontTx/>
              <a:buNone/>
            </a:pPr>
            <a:r>
              <a:rPr lang="en-US" altLang="zh-CN" sz="1200">
                <a:ea typeface="宋体" pitchFamily="2" charset="-122"/>
              </a:rPr>
              <a:t>403.691.8022</a:t>
            </a:r>
          </a:p>
          <a:p>
            <a:pPr>
              <a:lnSpc>
                <a:spcPct val="80000"/>
              </a:lnSpc>
              <a:spcBef>
                <a:spcPct val="0"/>
              </a:spcBef>
              <a:buFontTx/>
              <a:buNone/>
            </a:pPr>
            <a:endParaRPr lang="en-US" altLang="zh-CN" sz="1200">
              <a:ea typeface="宋体" pitchFamily="2" charset="-122"/>
            </a:endParaRPr>
          </a:p>
          <a:p>
            <a:pPr>
              <a:lnSpc>
                <a:spcPct val="80000"/>
              </a:lnSpc>
              <a:spcBef>
                <a:spcPct val="0"/>
              </a:spcBef>
              <a:buFontTx/>
              <a:buNone/>
            </a:pPr>
            <a:r>
              <a:rPr lang="en-US" altLang="zh-CN" sz="1200">
                <a:ea typeface="宋体" pitchFamily="2" charset="-122"/>
              </a:rPr>
              <a:t>Lloyd Heine</a:t>
            </a:r>
          </a:p>
          <a:p>
            <a:pPr>
              <a:lnSpc>
                <a:spcPct val="80000"/>
              </a:lnSpc>
              <a:spcBef>
                <a:spcPct val="0"/>
              </a:spcBef>
              <a:buFontTx/>
              <a:buNone/>
            </a:pPr>
            <a:r>
              <a:rPr lang="en-US" altLang="zh-CN" sz="1200">
                <a:ea typeface="宋体" pitchFamily="2" charset="-122"/>
                <a:hlinkClick r:id="rId4"/>
              </a:rPr>
              <a:t>LHeine@KPMG.CA</a:t>
            </a:r>
            <a:endParaRPr lang="en-US" altLang="zh-CN" sz="1200">
              <a:ea typeface="宋体" pitchFamily="2" charset="-122"/>
            </a:endParaRPr>
          </a:p>
          <a:p>
            <a:pPr>
              <a:lnSpc>
                <a:spcPct val="80000"/>
              </a:lnSpc>
              <a:spcBef>
                <a:spcPct val="0"/>
              </a:spcBef>
              <a:buFontTx/>
              <a:buNone/>
            </a:pPr>
            <a:r>
              <a:rPr lang="en-US" altLang="zh-CN" sz="1200">
                <a:ea typeface="宋体" pitchFamily="2" charset="-122"/>
              </a:rPr>
              <a:t>403.691.8104</a:t>
            </a:r>
          </a:p>
          <a:p>
            <a:pPr>
              <a:lnSpc>
                <a:spcPct val="80000"/>
              </a:lnSpc>
              <a:spcBef>
                <a:spcPct val="0"/>
              </a:spcBef>
              <a:buFontTx/>
              <a:buNone/>
            </a:pPr>
            <a:endParaRPr lang="en-US" altLang="zh-CN" sz="1200">
              <a:ea typeface="宋体" pitchFamily="2" charset="-122"/>
            </a:endParaRPr>
          </a:p>
          <a:p>
            <a:pPr>
              <a:lnSpc>
                <a:spcPct val="80000"/>
              </a:lnSpc>
              <a:spcBef>
                <a:spcPct val="0"/>
              </a:spcBef>
              <a:buFontTx/>
              <a:buNone/>
            </a:pPr>
            <a:r>
              <a:rPr lang="en-US" altLang="zh-CN" sz="1200">
                <a:ea typeface="宋体" pitchFamily="2" charset="-122"/>
              </a:rPr>
              <a:t>John Gordon</a:t>
            </a:r>
          </a:p>
          <a:p>
            <a:pPr>
              <a:lnSpc>
                <a:spcPct val="80000"/>
              </a:lnSpc>
              <a:spcBef>
                <a:spcPct val="0"/>
              </a:spcBef>
              <a:buFontTx/>
              <a:buNone/>
            </a:pPr>
            <a:r>
              <a:rPr lang="en-US" altLang="zh-CN" sz="1200">
                <a:ea typeface="宋体" pitchFamily="2" charset="-122"/>
                <a:hlinkClick r:id="rId5"/>
              </a:rPr>
              <a:t>JohnGordon@KPMG.CA</a:t>
            </a:r>
            <a:endParaRPr lang="en-US" altLang="zh-CN" sz="1200">
              <a:ea typeface="宋体" pitchFamily="2" charset="-122"/>
            </a:endParaRPr>
          </a:p>
          <a:p>
            <a:pPr>
              <a:lnSpc>
                <a:spcPct val="80000"/>
              </a:lnSpc>
              <a:spcBef>
                <a:spcPct val="0"/>
              </a:spcBef>
              <a:buFontTx/>
              <a:buNone/>
            </a:pPr>
            <a:r>
              <a:rPr lang="en-US" altLang="zh-CN" sz="1200">
                <a:ea typeface="宋体" pitchFamily="2" charset="-122"/>
              </a:rPr>
              <a:t>403.691.8118</a:t>
            </a:r>
          </a:p>
          <a:p>
            <a:pPr>
              <a:lnSpc>
                <a:spcPct val="80000"/>
              </a:lnSpc>
              <a:spcBef>
                <a:spcPct val="0"/>
              </a:spcBef>
              <a:buFontTx/>
              <a:buNone/>
            </a:pPr>
            <a:endParaRPr lang="en-US" altLang="zh-CN" sz="1200">
              <a:ea typeface="宋体" pitchFamily="2" charset="-122"/>
            </a:endParaRPr>
          </a:p>
          <a:p>
            <a:pPr>
              <a:lnSpc>
                <a:spcPct val="80000"/>
              </a:lnSpc>
              <a:spcBef>
                <a:spcPct val="0"/>
              </a:spcBef>
              <a:buFontTx/>
              <a:buNone/>
            </a:pPr>
            <a:r>
              <a:rPr lang="en-US" altLang="zh-CN" sz="1200">
                <a:ea typeface="宋体" pitchFamily="2" charset="-122"/>
              </a:rPr>
              <a:t>David Kennedy</a:t>
            </a:r>
          </a:p>
          <a:p>
            <a:pPr>
              <a:lnSpc>
                <a:spcPct val="80000"/>
              </a:lnSpc>
              <a:spcBef>
                <a:spcPct val="0"/>
              </a:spcBef>
              <a:buFontTx/>
              <a:buNone/>
            </a:pPr>
            <a:r>
              <a:rPr lang="en-US" altLang="zh-CN" sz="1200">
                <a:ea typeface="宋体" pitchFamily="2" charset="-122"/>
                <a:hlinkClick r:id="rId6"/>
              </a:rPr>
              <a:t>DavidrKennedy@KPMG.CA</a:t>
            </a:r>
            <a:endParaRPr lang="en-US" altLang="zh-CN" sz="1200">
              <a:ea typeface="宋体" pitchFamily="2" charset="-122"/>
            </a:endParaRPr>
          </a:p>
          <a:p>
            <a:pPr>
              <a:lnSpc>
                <a:spcPct val="80000"/>
              </a:lnSpc>
              <a:spcBef>
                <a:spcPct val="0"/>
              </a:spcBef>
              <a:buFontTx/>
              <a:buNone/>
            </a:pPr>
            <a:r>
              <a:rPr lang="en-US" altLang="zh-CN" sz="1200">
                <a:ea typeface="宋体" pitchFamily="2" charset="-122"/>
              </a:rPr>
              <a:t>403.691.8308</a:t>
            </a:r>
            <a:endParaRPr lang="en-US" altLang="zh-CN" sz="1600">
              <a:ea typeface="宋体" pitchFamily="2" charset="-122"/>
            </a:endParaRPr>
          </a:p>
        </p:txBody>
      </p:sp>
      <p:sp>
        <p:nvSpPr>
          <p:cNvPr id="228373" name="Rectangle 21"/>
          <p:cNvSpPr>
            <a:spLocks noGrp="1" noChangeArrowheads="1"/>
          </p:cNvSpPr>
          <p:nvPr>
            <p:ph type="body" sz="half" idx="2"/>
          </p:nvPr>
        </p:nvSpPr>
        <p:spPr/>
        <p:txBody>
          <a:bodyPr/>
          <a:lstStyle/>
          <a:p>
            <a:pPr>
              <a:lnSpc>
                <a:spcPct val="80000"/>
              </a:lnSpc>
              <a:buFontTx/>
              <a:buNone/>
            </a:pPr>
            <a:r>
              <a:rPr lang="en-US" altLang="zh-CN" sz="1200" b="1" u="sng">
                <a:ea typeface="宋体" pitchFamily="2" charset="-122"/>
              </a:rPr>
              <a:t>Mailing Address for all:</a:t>
            </a:r>
          </a:p>
          <a:p>
            <a:pPr>
              <a:lnSpc>
                <a:spcPct val="80000"/>
              </a:lnSpc>
              <a:buFontTx/>
              <a:buNone/>
            </a:pPr>
            <a:endParaRPr lang="en-US" altLang="zh-CN" sz="1200" b="1" u="sng">
              <a:ea typeface="宋体" pitchFamily="2" charset="-122"/>
            </a:endParaRPr>
          </a:p>
          <a:p>
            <a:pPr>
              <a:lnSpc>
                <a:spcPct val="80000"/>
              </a:lnSpc>
              <a:buFontTx/>
              <a:buNone/>
            </a:pPr>
            <a:r>
              <a:rPr lang="en-US" altLang="zh-CN" sz="1200">
                <a:ea typeface="宋体" pitchFamily="2" charset="-122"/>
              </a:rPr>
              <a:t>KPMG LLP</a:t>
            </a:r>
          </a:p>
          <a:p>
            <a:pPr>
              <a:lnSpc>
                <a:spcPct val="80000"/>
              </a:lnSpc>
              <a:buFontTx/>
              <a:buNone/>
            </a:pPr>
            <a:r>
              <a:rPr lang="en-US" altLang="zh-CN" sz="1200">
                <a:ea typeface="宋体" pitchFamily="2" charset="-122"/>
              </a:rPr>
              <a:t>2700 205 5</a:t>
            </a:r>
            <a:r>
              <a:rPr lang="en-US" altLang="zh-CN" sz="1200" baseline="30000">
                <a:ea typeface="宋体" pitchFamily="2" charset="-122"/>
              </a:rPr>
              <a:t>th</a:t>
            </a:r>
            <a:r>
              <a:rPr lang="en-US" altLang="zh-CN" sz="1200">
                <a:ea typeface="宋体" pitchFamily="2" charset="-122"/>
              </a:rPr>
              <a:t> Avenue SW </a:t>
            </a:r>
          </a:p>
          <a:p>
            <a:pPr>
              <a:lnSpc>
                <a:spcPct val="80000"/>
              </a:lnSpc>
              <a:buFontTx/>
              <a:buNone/>
            </a:pPr>
            <a:r>
              <a:rPr lang="en-US" altLang="zh-CN" sz="1200">
                <a:ea typeface="宋体" pitchFamily="2" charset="-122"/>
              </a:rPr>
              <a:t>Calgary, Alberta</a:t>
            </a:r>
          </a:p>
          <a:p>
            <a:pPr>
              <a:lnSpc>
                <a:spcPct val="80000"/>
              </a:lnSpc>
              <a:buFontTx/>
              <a:buNone/>
            </a:pPr>
            <a:r>
              <a:rPr lang="en-US" altLang="zh-CN" sz="1200">
                <a:ea typeface="宋体" pitchFamily="2" charset="-122"/>
              </a:rPr>
              <a:t>T2P 4B9</a:t>
            </a:r>
          </a:p>
          <a:p>
            <a:pPr>
              <a:lnSpc>
                <a:spcPct val="80000"/>
              </a:lnSpc>
            </a:pPr>
            <a:endParaRPr lang="en-US" altLang="zh-CN" sz="160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zh-CN" altLang="zh-CN"/>
          </a:p>
        </p:txBody>
      </p:sp>
      <p:sp>
        <p:nvSpPr>
          <p:cNvPr id="11267" name="Rectangle 3"/>
          <p:cNvSpPr>
            <a:spLocks noGrp="1" noChangeArrowheads="1"/>
          </p:cNvSpPr>
          <p:nvPr>
            <p:ph type="body" idx="1"/>
          </p:nvPr>
        </p:nvSpPr>
        <p:spPr/>
        <p:txBody>
          <a:bodyPr/>
          <a:lstStyle/>
          <a:p>
            <a:endParaRPr lang="zh-CN" altLang="zh-CN"/>
          </a:p>
        </p:txBody>
      </p:sp>
      <p:sp>
        <p:nvSpPr>
          <p:cNvPr id="11268" name="Rectangle 4"/>
          <p:cNvSpPr>
            <a:spLocks noChangeArrowheads="1"/>
          </p:cNvSpPr>
          <p:nvPr/>
        </p:nvSpPr>
        <p:spPr bwMode="auto">
          <a:xfrm>
            <a:off x="0" y="0"/>
            <a:ext cx="9144000" cy="6858000"/>
          </a:xfrm>
          <a:prstGeom prst="rect">
            <a:avLst/>
          </a:prstGeom>
          <a:solidFill>
            <a:srgbClr val="000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zh-CN" altLang="en-US"/>
          </a:p>
        </p:txBody>
      </p:sp>
      <p:sp>
        <p:nvSpPr>
          <p:cNvPr id="11269" name="Rectangle 5"/>
          <p:cNvSpPr>
            <a:spLocks noChangeArrowheads="1"/>
          </p:cNvSpPr>
          <p:nvPr/>
        </p:nvSpPr>
        <p:spPr bwMode="auto">
          <a:xfrm>
            <a:off x="608013" y="5791200"/>
            <a:ext cx="78803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1" tIns="48331" rIns="96661" bIns="48331"/>
          <a:lstStyle/>
          <a:p>
            <a:pPr algn="l" defTabSz="966788" eaLnBrk="1" hangingPunct="1">
              <a:lnSpc>
                <a:spcPct val="100000"/>
              </a:lnSpc>
              <a:spcBef>
                <a:spcPct val="25000"/>
              </a:spcBef>
              <a:spcAft>
                <a:spcPct val="30000"/>
              </a:spcAft>
              <a:buFontTx/>
              <a:buNone/>
            </a:pPr>
            <a:r>
              <a:rPr lang="en-US" altLang="zh-CN" sz="800" b="0">
                <a:solidFill>
                  <a:schemeClr val="bg1"/>
                </a:solidFill>
                <a:ea typeface="宋体" pitchFamily="2" charset="-122"/>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algn="l" defTabSz="966788" eaLnBrk="1" hangingPunct="1">
              <a:lnSpc>
                <a:spcPct val="100000"/>
              </a:lnSpc>
              <a:spcBef>
                <a:spcPct val="25000"/>
              </a:spcBef>
              <a:spcAft>
                <a:spcPct val="30000"/>
              </a:spcAft>
              <a:buFontTx/>
              <a:buNone/>
            </a:pPr>
            <a:endParaRPr lang="en-US" altLang="zh-CN" sz="800" b="0">
              <a:solidFill>
                <a:schemeClr val="bg1"/>
              </a:solidFill>
              <a:ea typeface="宋体" pitchFamily="2" charset="-122"/>
            </a:endParaRPr>
          </a:p>
          <a:p>
            <a:pPr algn="l" defTabSz="966788" eaLnBrk="1" hangingPunct="1">
              <a:lnSpc>
                <a:spcPct val="100000"/>
              </a:lnSpc>
              <a:spcBef>
                <a:spcPct val="25000"/>
              </a:spcBef>
              <a:spcAft>
                <a:spcPct val="30000"/>
              </a:spcAft>
              <a:buFontTx/>
              <a:buNone/>
            </a:pPr>
            <a:r>
              <a:rPr lang="en-US" altLang="zh-CN" sz="800" b="0">
                <a:solidFill>
                  <a:schemeClr val="bg1"/>
                </a:solidFill>
                <a:ea typeface="宋体" pitchFamily="2" charset="-122"/>
              </a:rPr>
              <a:t>KPMG and the KPMG logo are registered trademarks of KPMG International, a Swiss cooperative. © 2007 KPMG LLP, a Canadian limited liability partnership and a member firm of the KPMG network of independent member firms affiliated with KPMG International, a Swiss cooperative. All rights reserved. Printed in Canada. </a:t>
            </a:r>
            <a:r>
              <a:rPr lang="en-US" altLang="zh-CN" sz="1000" b="0">
                <a:solidFill>
                  <a:schemeClr val="bg1"/>
                </a:solidFill>
                <a:ea typeface="宋体" pitchFamily="2" charset="-122"/>
              </a:rPr>
              <a:t> </a:t>
            </a:r>
          </a:p>
        </p:txBody>
      </p:sp>
      <p:sp>
        <p:nvSpPr>
          <p:cNvPr id="11270" name="Rectangle 6"/>
          <p:cNvSpPr>
            <a:spLocks noChangeArrowheads="1"/>
          </p:cNvSpPr>
          <p:nvPr/>
        </p:nvSpPr>
        <p:spPr bwMode="auto">
          <a:xfrm>
            <a:off x="611188" y="311150"/>
            <a:ext cx="7062787"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1" tIns="48331" rIns="96661" bIns="48331" anchor="ctr"/>
          <a:lstStyle/>
          <a:p>
            <a:pPr algn="l" eaLnBrk="1" hangingPunct="1">
              <a:lnSpc>
                <a:spcPct val="100000"/>
              </a:lnSpc>
              <a:buFontTx/>
              <a:buNone/>
            </a:pPr>
            <a:r>
              <a:rPr lang="en-US" altLang="zh-CN" sz="2300" b="0">
                <a:solidFill>
                  <a:schemeClr val="bg1"/>
                </a:solidFill>
                <a:ea typeface="宋体" pitchFamily="2" charset="-122"/>
              </a:rPr>
              <a:t>kpmg.ca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en-US" altLang="zh-CN" sz="1800" dirty="0">
                <a:solidFill>
                  <a:prstClr val="white"/>
                </a:solidFill>
                <a:latin typeface="微软雅黑"/>
                <a:cs typeface="Segoe UI" pitchFamily="34" charset="0"/>
              </a:rPr>
              <a:t>https://www.chuanke.com</a:t>
            </a:r>
            <a:endParaRPr lang="zh-CN" altLang="en-US" sz="1800"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en-US" altLang="zh-CN" sz="1800" dirty="0">
                <a:solidFill>
                  <a:prstClr val="white"/>
                </a:solidFill>
                <a:latin typeface="微软雅黑"/>
                <a:cs typeface="Segoe UI" pitchFamily="34" charset="0"/>
              </a:rPr>
              <a:t>https://study.163.com</a:t>
            </a:r>
            <a:endParaRPr lang="zh-CN" altLang="en-US" sz="1800"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algn="l" defTabSz="1023863" eaLnBrk="1" hangingPunct="1">
              <a:lnSpc>
                <a:spcPct val="150000"/>
              </a:lnSpc>
            </a:pPr>
            <a:r>
              <a:rPr lang="zh-CN" altLang="en-US" sz="2000" b="0" dirty="0">
                <a:solidFill>
                  <a:srgbClr val="4F81BD">
                    <a:lumMod val="75000"/>
                  </a:srgbClr>
                </a:solidFill>
                <a:latin typeface="微软雅黑"/>
                <a:cs typeface="Segoe UI" pitchFamily="34" charset="0"/>
              </a:rPr>
              <a:t>学习世界五百强和咨询公司</a:t>
            </a:r>
            <a:r>
              <a:rPr lang="en-US" altLang="zh-CN" sz="2000" b="0" dirty="0">
                <a:solidFill>
                  <a:srgbClr val="4F81BD">
                    <a:lumMod val="75000"/>
                  </a:srgbClr>
                </a:solidFill>
                <a:latin typeface="微软雅黑"/>
                <a:cs typeface="Segoe UI" pitchFamily="34" charset="0"/>
              </a:rPr>
              <a:t>PPT</a:t>
            </a:r>
            <a:r>
              <a:rPr lang="zh-CN" altLang="en-US" sz="2000" b="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en-US" altLang="zh-CN" sz="1800" dirty="0">
                <a:solidFill>
                  <a:prstClr val="white"/>
                </a:solidFill>
                <a:latin typeface="微软雅黑"/>
                <a:cs typeface="Segoe UI" pitchFamily="34" charset="0"/>
              </a:rPr>
              <a:t>https://www.zhiu.com</a:t>
            </a:r>
            <a:endParaRPr lang="zh-CN" altLang="en-US" sz="1800"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zh-CN" altLang="en-US" sz="1800" dirty="0">
                <a:solidFill>
                  <a:prstClr val="white"/>
                </a:solidFill>
                <a:latin typeface="微软雅黑"/>
                <a:cs typeface="Segoe UI" pitchFamily="34" charset="0"/>
              </a:rPr>
              <a:t>百度传课：司马懿</a:t>
            </a:r>
            <a:r>
              <a:rPr lang="en-US" altLang="zh-CN" sz="1800" dirty="0">
                <a:solidFill>
                  <a:prstClr val="white"/>
                </a:solidFill>
                <a:latin typeface="微软雅黑"/>
                <a:cs typeface="Segoe UI" pitchFamily="34" charset="0"/>
              </a:rPr>
              <a:t>PPT</a:t>
            </a:r>
            <a:r>
              <a:rPr lang="zh-CN" altLang="en-US" sz="1800"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zh-CN" altLang="en-US" sz="1800" dirty="0">
                <a:solidFill>
                  <a:prstClr val="white"/>
                </a:solidFill>
                <a:latin typeface="微软雅黑"/>
                <a:cs typeface="Segoe UI" pitchFamily="34" charset="0"/>
              </a:rPr>
              <a:t>网易学堂：司马懿</a:t>
            </a:r>
            <a:r>
              <a:rPr lang="en-US" altLang="zh-CN" sz="1800" dirty="0">
                <a:solidFill>
                  <a:prstClr val="white"/>
                </a:solidFill>
                <a:latin typeface="微软雅黑"/>
                <a:cs typeface="Segoe UI" pitchFamily="34" charset="0"/>
              </a:rPr>
              <a:t>PPT</a:t>
            </a:r>
            <a:r>
              <a:rPr lang="zh-CN" altLang="en-US" sz="1800"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algn="l" defTabSz="1023863" eaLnBrk="1" fontAlgn="auto" hangingPunct="1">
              <a:lnSpc>
                <a:spcPct val="100000"/>
              </a:lnSpc>
              <a:spcBef>
                <a:spcPts val="0"/>
              </a:spcBef>
              <a:spcAft>
                <a:spcPts val="0"/>
              </a:spcAft>
            </a:pPr>
            <a:r>
              <a:rPr lang="zh-CN" altLang="en-US" sz="1800" dirty="0">
                <a:solidFill>
                  <a:prstClr val="white"/>
                </a:solidFill>
                <a:latin typeface="微软雅黑"/>
                <a:cs typeface="Segoe UI" pitchFamily="34" charset="0"/>
              </a:rPr>
              <a:t>知乎：       司马懿</a:t>
            </a:r>
            <a:r>
              <a:rPr lang="en-US" altLang="zh-CN" sz="1800" dirty="0">
                <a:solidFill>
                  <a:prstClr val="white"/>
                </a:solidFill>
                <a:latin typeface="微软雅黑"/>
                <a:cs typeface="Segoe UI" pitchFamily="34" charset="0"/>
              </a:rPr>
              <a:t>PPT</a:t>
            </a:r>
            <a:r>
              <a:rPr lang="zh-CN" altLang="en-US" sz="1800"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descr="E008722_7_72dpi"/>
          <p:cNvPicPr>
            <a:picLocks noChangeAspect="1" noChangeArrowheads="1"/>
          </p:cNvPicPr>
          <p:nvPr/>
        </p:nvPicPr>
        <p:blipFill>
          <a:blip r:embed="rId2">
            <a:extLst>
              <a:ext uri="{28A0092B-C50C-407E-A947-70E740481C1C}">
                <a14:useLocalDpi xmlns:a14="http://schemas.microsoft.com/office/drawing/2010/main" val="0"/>
              </a:ext>
            </a:extLst>
          </a:blip>
          <a:srcRect l="20346" t="5682" r="1732" b="665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5" name="Rectangle 3"/>
          <p:cNvSpPr>
            <a:spLocks noChangeArrowheads="1"/>
          </p:cNvSpPr>
          <p:nvPr/>
        </p:nvSpPr>
        <p:spPr bwMode="auto">
          <a:xfrm>
            <a:off x="0" y="1447800"/>
            <a:ext cx="9144000" cy="2362200"/>
          </a:xfrm>
          <a:prstGeom prst="rect">
            <a:avLst/>
          </a:prstGeom>
          <a:solidFill>
            <a:srgbClr val="003366">
              <a:alpha val="5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56" name="Text Box 4"/>
          <p:cNvSpPr txBox="1">
            <a:spLocks noChangeArrowheads="1"/>
          </p:cNvSpPr>
          <p:nvPr/>
        </p:nvSpPr>
        <p:spPr bwMode="auto">
          <a:xfrm>
            <a:off x="2286000" y="1587500"/>
            <a:ext cx="6858000" cy="6096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l" eaLnBrk="1" hangingPunct="1">
              <a:lnSpc>
                <a:spcPct val="85000"/>
              </a:lnSpc>
              <a:spcBef>
                <a:spcPct val="50000"/>
              </a:spcBef>
              <a:buFontTx/>
              <a:buNone/>
            </a:pPr>
            <a:r>
              <a:rPr lang="en-US" altLang="zh-CN" sz="2400">
                <a:solidFill>
                  <a:schemeClr val="bg1"/>
                </a:solidFill>
                <a:ea typeface="宋体" pitchFamily="2" charset="-122"/>
              </a:rPr>
              <a:t>Trust Legislation - Background and Overview </a:t>
            </a:r>
          </a:p>
        </p:txBody>
      </p:sp>
      <p:sp>
        <p:nvSpPr>
          <p:cNvPr id="202757" name="Text Box 5"/>
          <p:cNvSpPr txBox="1">
            <a:spLocks noChangeArrowheads="1"/>
          </p:cNvSpPr>
          <p:nvPr/>
        </p:nvSpPr>
        <p:spPr bwMode="auto">
          <a:xfrm>
            <a:off x="3657600" y="22098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gn="l" eaLnBrk="1" hangingPunct="1">
              <a:lnSpc>
                <a:spcPct val="130000"/>
              </a:lnSpc>
              <a:buFontTx/>
              <a:buNone/>
            </a:pPr>
            <a:r>
              <a:rPr lang="en-US" altLang="zh-CN" sz="2200" b="0">
                <a:solidFill>
                  <a:schemeClr val="bg1"/>
                </a:solidFill>
                <a:ea typeface="宋体" pitchFamily="2" charset="-122"/>
              </a:rPr>
              <a:t>Rick Whitley</a:t>
            </a:r>
          </a:p>
          <a:p>
            <a:pPr algn="l" eaLnBrk="1" hangingPunct="1">
              <a:lnSpc>
                <a:spcPct val="130000"/>
              </a:lnSpc>
              <a:buFontTx/>
              <a:buNone/>
            </a:pPr>
            <a:r>
              <a:rPr lang="en-CA" b="0">
                <a:solidFill>
                  <a:schemeClr val="bg1"/>
                </a:solidFill>
              </a:rPr>
              <a:t>Partner, Tax</a:t>
            </a:r>
            <a:endParaRPr lang="en-US" altLang="zh-CN" b="0">
              <a:solidFill>
                <a:schemeClr val="bg1"/>
              </a:solidFill>
              <a:ea typeface="宋体" pitchFamily="2" charset="-122"/>
            </a:endParaRPr>
          </a:p>
          <a:p>
            <a:pPr algn="l" eaLnBrk="1" hangingPunct="1">
              <a:lnSpc>
                <a:spcPct val="130000"/>
              </a:lnSpc>
              <a:buFontTx/>
              <a:buNone/>
            </a:pPr>
            <a:r>
              <a:rPr lang="en-US" altLang="zh-CN" b="0">
                <a:solidFill>
                  <a:schemeClr val="bg1"/>
                </a:solidFill>
                <a:ea typeface="宋体" pitchFamily="2" charset="-122"/>
              </a:rPr>
              <a:t>403.691.8216</a:t>
            </a:r>
          </a:p>
          <a:p>
            <a:pPr algn="l" eaLnBrk="1" hangingPunct="1">
              <a:lnSpc>
                <a:spcPct val="130000"/>
              </a:lnSpc>
              <a:buFontTx/>
              <a:buNone/>
            </a:pPr>
            <a:r>
              <a:rPr lang="en-US" altLang="zh-CN" b="0">
                <a:solidFill>
                  <a:schemeClr val="bg1"/>
                </a:solidFill>
                <a:ea typeface="宋体" pitchFamily="2" charset="-122"/>
              </a:rPr>
              <a:t>rwhitley@kpmg.ca</a:t>
            </a:r>
          </a:p>
        </p:txBody>
      </p:sp>
      <p:pic>
        <p:nvPicPr>
          <p:cNvPr id="202759" name="Picture 7" descr="Whitley, Rick colour"/>
          <p:cNvPicPr>
            <a:picLocks noChangeAspect="1" noChangeArrowheads="1"/>
          </p:cNvPicPr>
          <p:nvPr/>
        </p:nvPicPr>
        <p:blipFill>
          <a:blip r:embed="rId3" cstate="print">
            <a:lum bright="-6000"/>
            <a:extLst>
              <a:ext uri="{28A0092B-C50C-407E-A947-70E740481C1C}">
                <a14:useLocalDpi xmlns:a14="http://schemas.microsoft.com/office/drawing/2010/main" val="0"/>
              </a:ext>
            </a:extLst>
          </a:blip>
          <a:srcRect l="14583" t="6667" r="6250" b="14648"/>
          <a:stretch>
            <a:fillRect/>
          </a:stretch>
        </p:blipFill>
        <p:spPr bwMode="auto">
          <a:xfrm>
            <a:off x="2457450" y="2190750"/>
            <a:ext cx="1150938" cy="14287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8" name="Rectangle 12"/>
          <p:cNvSpPr>
            <a:spLocks noGrp="1" noChangeArrowheads="1"/>
          </p:cNvSpPr>
          <p:nvPr>
            <p:ph type="title"/>
          </p:nvPr>
        </p:nvSpPr>
        <p:spPr/>
        <p:txBody>
          <a:bodyPr/>
          <a:lstStyle/>
          <a:p>
            <a:r>
              <a:rPr lang="en-US" altLang="zh-CN">
                <a:ea typeface="宋体" pitchFamily="2" charset="-122"/>
              </a:rPr>
              <a:t>Background and Overview</a:t>
            </a:r>
          </a:p>
        </p:txBody>
      </p:sp>
      <p:sp>
        <p:nvSpPr>
          <p:cNvPr id="214029" name="Rectangle 13"/>
          <p:cNvSpPr>
            <a:spLocks noGrp="1" noChangeArrowheads="1"/>
          </p:cNvSpPr>
          <p:nvPr>
            <p:ph type="body" idx="1"/>
          </p:nvPr>
        </p:nvSpPr>
        <p:spPr/>
        <p:txBody>
          <a:bodyPr/>
          <a:lstStyle/>
          <a:p>
            <a:pPr>
              <a:lnSpc>
                <a:spcPct val="80000"/>
              </a:lnSpc>
            </a:pPr>
            <a:r>
              <a:rPr lang="en-US" altLang="zh-CN" sz="1600">
                <a:ea typeface="宋体" pitchFamily="2" charset="-122"/>
              </a:rPr>
              <a:t>On October 31, 2006, Department of Finance announced new tax regime </a:t>
            </a:r>
            <a:br>
              <a:rPr lang="en-US" altLang="zh-CN" sz="1600">
                <a:ea typeface="宋体" pitchFamily="2" charset="-122"/>
              </a:rPr>
            </a:br>
            <a:r>
              <a:rPr lang="en-US" altLang="zh-CN" sz="1600">
                <a:ea typeface="宋体" pitchFamily="2" charset="-122"/>
              </a:rPr>
              <a:t>for Publicly traded Canadian income trusts, royalty trusts and partnerships (“Distribution Tax”)</a:t>
            </a:r>
          </a:p>
          <a:p>
            <a:pPr>
              <a:lnSpc>
                <a:spcPct val="80000"/>
              </a:lnSpc>
            </a:pPr>
            <a:r>
              <a:rPr lang="en-US" altLang="zh-CN" sz="1600">
                <a:ea typeface="宋体" pitchFamily="2" charset="-122"/>
              </a:rPr>
              <a:t>On December 15, 2006 the Department of Finance issued guidance </a:t>
            </a:r>
            <a:br>
              <a:rPr lang="en-US" altLang="zh-CN" sz="1600">
                <a:ea typeface="宋体" pitchFamily="2" charset="-122"/>
              </a:rPr>
            </a:br>
            <a:r>
              <a:rPr lang="en-US" altLang="zh-CN" sz="1600">
                <a:ea typeface="宋体" pitchFamily="2" charset="-122"/>
              </a:rPr>
              <a:t>on “Undue Expansion”</a:t>
            </a:r>
          </a:p>
          <a:p>
            <a:pPr lvl="1">
              <a:lnSpc>
                <a:spcPct val="80000"/>
              </a:lnSpc>
            </a:pPr>
            <a:r>
              <a:rPr lang="en-US" altLang="zh-CN" sz="1400">
                <a:ea typeface="宋体" pitchFamily="2" charset="-122"/>
              </a:rPr>
              <a:t>Safe Harbour based on market capitalization on October 31, 2006</a:t>
            </a:r>
          </a:p>
          <a:p>
            <a:pPr lvl="1">
              <a:lnSpc>
                <a:spcPct val="80000"/>
              </a:lnSpc>
            </a:pPr>
            <a:r>
              <a:rPr lang="en-US" altLang="zh-CN" sz="1400">
                <a:ea typeface="宋体" pitchFamily="2" charset="-122"/>
              </a:rPr>
              <a:t>Not legislation</a:t>
            </a:r>
          </a:p>
          <a:p>
            <a:pPr lvl="1">
              <a:lnSpc>
                <a:spcPct val="80000"/>
              </a:lnSpc>
            </a:pPr>
            <a:r>
              <a:rPr lang="en-US" altLang="zh-CN" sz="1400">
                <a:ea typeface="宋体" pitchFamily="2" charset="-122"/>
              </a:rPr>
              <a:t>Deals with existing and new convertible securities</a:t>
            </a:r>
          </a:p>
          <a:p>
            <a:pPr lvl="1">
              <a:lnSpc>
                <a:spcPct val="80000"/>
              </a:lnSpc>
            </a:pPr>
            <a:r>
              <a:rPr lang="en-US" altLang="zh-CN" sz="1400">
                <a:ea typeface="宋体" pitchFamily="2" charset="-122"/>
              </a:rPr>
              <a:t>Deals with mergers of SIFT’s</a:t>
            </a:r>
          </a:p>
          <a:p>
            <a:pPr>
              <a:lnSpc>
                <a:spcPct val="80000"/>
              </a:lnSpc>
            </a:pPr>
            <a:r>
              <a:rPr lang="en-US" altLang="zh-CN" sz="1600">
                <a:ea typeface="宋体" pitchFamily="2" charset="-122"/>
              </a:rPr>
              <a:t>On December 21, 2006 the Department of Finance issued Draft Legislative proposals </a:t>
            </a:r>
          </a:p>
          <a:p>
            <a:pPr lvl="1">
              <a:lnSpc>
                <a:spcPct val="80000"/>
              </a:lnSpc>
            </a:pPr>
            <a:r>
              <a:rPr lang="en-US" altLang="zh-CN" sz="1400">
                <a:ea typeface="宋体" pitchFamily="2" charset="-122"/>
              </a:rPr>
              <a:t>Distributions of certain SIFT income will be subject to tax at corporate income tax </a:t>
            </a:r>
            <a:br>
              <a:rPr lang="en-US" altLang="zh-CN" sz="1400">
                <a:ea typeface="宋体" pitchFamily="2" charset="-122"/>
              </a:rPr>
            </a:br>
            <a:r>
              <a:rPr lang="en-US" altLang="zh-CN" sz="1400">
                <a:ea typeface="宋体" pitchFamily="2" charset="-122"/>
              </a:rPr>
              <a:t>rates in the SIFT</a:t>
            </a:r>
          </a:p>
          <a:p>
            <a:pPr lvl="1">
              <a:lnSpc>
                <a:spcPct val="80000"/>
              </a:lnSpc>
            </a:pPr>
            <a:r>
              <a:rPr lang="en-US" altLang="zh-CN" sz="1400">
                <a:ea typeface="宋体" pitchFamily="2" charset="-122"/>
              </a:rPr>
              <a:t>SIFT’s will not be able to deduct distributions of this income for tax purposes, </a:t>
            </a:r>
            <a:br>
              <a:rPr lang="en-US" altLang="zh-CN" sz="1400">
                <a:ea typeface="宋体" pitchFamily="2" charset="-122"/>
              </a:rPr>
            </a:br>
            <a:r>
              <a:rPr lang="en-US" altLang="zh-CN" sz="1400">
                <a:ea typeface="宋体" pitchFamily="2" charset="-122"/>
              </a:rPr>
              <a:t>and distributions by partnerships that are SIFT’s will be taxed in the SIFT</a:t>
            </a:r>
          </a:p>
          <a:p>
            <a:pPr lvl="1">
              <a:lnSpc>
                <a:spcPct val="80000"/>
              </a:lnSpc>
            </a:pPr>
            <a:r>
              <a:rPr lang="en-US" altLang="zh-CN" sz="1400">
                <a:ea typeface="宋体" pitchFamily="2" charset="-122"/>
              </a:rPr>
              <a:t>Investors will be taxed as if the distributions were dividends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8850" name="Picture 2" descr="E008722_7_72dpi"/>
          <p:cNvPicPr>
            <a:picLocks noChangeAspect="1" noChangeArrowheads="1"/>
          </p:cNvPicPr>
          <p:nvPr/>
        </p:nvPicPr>
        <p:blipFill>
          <a:blip r:embed="rId2">
            <a:extLst>
              <a:ext uri="{28A0092B-C50C-407E-A947-70E740481C1C}">
                <a14:useLocalDpi xmlns:a14="http://schemas.microsoft.com/office/drawing/2010/main" val="0"/>
              </a:ext>
            </a:extLst>
          </a:blip>
          <a:srcRect l="20346" t="5682" r="1732" b="665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0" name="Rectangle 12"/>
          <p:cNvSpPr>
            <a:spLocks noChangeArrowheads="1"/>
          </p:cNvSpPr>
          <p:nvPr/>
        </p:nvSpPr>
        <p:spPr bwMode="auto">
          <a:xfrm>
            <a:off x="0" y="1447800"/>
            <a:ext cx="9144000" cy="2362200"/>
          </a:xfrm>
          <a:prstGeom prst="rect">
            <a:avLst/>
          </a:prstGeom>
          <a:solidFill>
            <a:srgbClr val="003366">
              <a:alpha val="5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8" name="Text Box 10"/>
          <p:cNvSpPr txBox="1">
            <a:spLocks noChangeArrowheads="1"/>
          </p:cNvSpPr>
          <p:nvPr/>
        </p:nvSpPr>
        <p:spPr bwMode="auto">
          <a:xfrm>
            <a:off x="1109663" y="1587500"/>
            <a:ext cx="6858000" cy="6096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l" eaLnBrk="1" hangingPunct="1">
              <a:lnSpc>
                <a:spcPct val="85000"/>
              </a:lnSpc>
              <a:spcBef>
                <a:spcPct val="50000"/>
              </a:spcBef>
              <a:buFontTx/>
              <a:buNone/>
            </a:pPr>
            <a:r>
              <a:rPr lang="en-US" altLang="zh-CN" sz="2400">
                <a:solidFill>
                  <a:schemeClr val="bg1"/>
                </a:solidFill>
                <a:ea typeface="宋体" pitchFamily="2" charset="-122"/>
              </a:rPr>
              <a:t>Draft Legislation and Recent Announcements</a:t>
            </a:r>
          </a:p>
        </p:txBody>
      </p:sp>
      <p:sp>
        <p:nvSpPr>
          <p:cNvPr id="78859" name="Text Box 11"/>
          <p:cNvSpPr txBox="1">
            <a:spLocks noChangeArrowheads="1"/>
          </p:cNvSpPr>
          <p:nvPr/>
        </p:nvSpPr>
        <p:spPr bwMode="auto">
          <a:xfrm>
            <a:off x="2439988" y="22098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gn="l" eaLnBrk="1" hangingPunct="1">
              <a:lnSpc>
                <a:spcPct val="130000"/>
              </a:lnSpc>
              <a:buFontTx/>
              <a:buNone/>
            </a:pPr>
            <a:r>
              <a:rPr lang="en-US" altLang="zh-CN" sz="2200" b="0">
                <a:solidFill>
                  <a:schemeClr val="bg1"/>
                </a:solidFill>
                <a:ea typeface="宋体" pitchFamily="2" charset="-122"/>
              </a:rPr>
              <a:t>Lloyd Heine</a:t>
            </a:r>
          </a:p>
          <a:p>
            <a:pPr algn="l" eaLnBrk="1" hangingPunct="1">
              <a:lnSpc>
                <a:spcPct val="130000"/>
              </a:lnSpc>
              <a:buFontTx/>
              <a:buNone/>
            </a:pPr>
            <a:r>
              <a:rPr lang="en-CA" b="0">
                <a:solidFill>
                  <a:schemeClr val="bg1"/>
                </a:solidFill>
              </a:rPr>
              <a:t>Partner, Tax</a:t>
            </a:r>
            <a:endParaRPr lang="en-US" altLang="zh-CN" b="0">
              <a:solidFill>
                <a:schemeClr val="bg1"/>
              </a:solidFill>
              <a:ea typeface="宋体" pitchFamily="2" charset="-122"/>
            </a:endParaRPr>
          </a:p>
          <a:p>
            <a:pPr algn="l" eaLnBrk="1" hangingPunct="1">
              <a:lnSpc>
                <a:spcPct val="130000"/>
              </a:lnSpc>
              <a:buFontTx/>
              <a:buNone/>
            </a:pPr>
            <a:r>
              <a:rPr lang="en-US" altLang="zh-CN" b="0">
                <a:solidFill>
                  <a:schemeClr val="bg1"/>
                </a:solidFill>
                <a:ea typeface="宋体" pitchFamily="2" charset="-122"/>
              </a:rPr>
              <a:t>403.691.8104</a:t>
            </a:r>
          </a:p>
          <a:p>
            <a:pPr algn="l" eaLnBrk="1" hangingPunct="1">
              <a:lnSpc>
                <a:spcPct val="130000"/>
              </a:lnSpc>
              <a:buFontTx/>
              <a:buNone/>
            </a:pPr>
            <a:r>
              <a:rPr lang="en-US" altLang="zh-CN" b="0">
                <a:solidFill>
                  <a:schemeClr val="bg1"/>
                </a:solidFill>
                <a:ea typeface="宋体" pitchFamily="2" charset="-122"/>
              </a:rPr>
              <a:t>lheine@kpmg.ca</a:t>
            </a:r>
          </a:p>
        </p:txBody>
      </p:sp>
      <p:pic>
        <p:nvPicPr>
          <p:cNvPr id="78862" name="Picture 14" descr="Heine, Lloyd colour"/>
          <p:cNvPicPr>
            <a:picLocks noChangeAspect="1" noChangeArrowheads="1"/>
          </p:cNvPicPr>
          <p:nvPr/>
        </p:nvPicPr>
        <p:blipFill>
          <a:blip r:embed="rId3" cstate="print">
            <a:extLst>
              <a:ext uri="{28A0092B-C50C-407E-A947-70E740481C1C}">
                <a14:useLocalDpi xmlns:a14="http://schemas.microsoft.com/office/drawing/2010/main" val="0"/>
              </a:ext>
            </a:extLst>
          </a:blip>
          <a:srcRect l="3906" t="5000" r="6837" b="7500"/>
          <a:stretch>
            <a:fillRect/>
          </a:stretch>
        </p:blipFill>
        <p:spPr bwMode="auto">
          <a:xfrm>
            <a:off x="1219200" y="2239963"/>
            <a:ext cx="1157288" cy="14176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8863" name="Text Box 15"/>
          <p:cNvSpPr txBox="1">
            <a:spLocks noChangeArrowheads="1"/>
          </p:cNvSpPr>
          <p:nvPr/>
        </p:nvSpPr>
        <p:spPr bwMode="auto">
          <a:xfrm>
            <a:off x="6553200" y="22098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gn="l" eaLnBrk="1" hangingPunct="1">
              <a:lnSpc>
                <a:spcPct val="130000"/>
              </a:lnSpc>
              <a:buFontTx/>
              <a:buNone/>
            </a:pPr>
            <a:r>
              <a:rPr lang="en-US" altLang="zh-CN" sz="2200" b="0">
                <a:solidFill>
                  <a:schemeClr val="bg1"/>
                </a:solidFill>
                <a:ea typeface="宋体" pitchFamily="2" charset="-122"/>
              </a:rPr>
              <a:t>Craig Natland</a:t>
            </a:r>
          </a:p>
          <a:p>
            <a:pPr algn="l" eaLnBrk="1" hangingPunct="1">
              <a:lnSpc>
                <a:spcPct val="130000"/>
              </a:lnSpc>
              <a:buFontTx/>
              <a:buNone/>
            </a:pPr>
            <a:r>
              <a:rPr lang="en-CA" b="0">
                <a:solidFill>
                  <a:schemeClr val="bg1"/>
                </a:solidFill>
              </a:rPr>
              <a:t>Partner, Tax</a:t>
            </a:r>
            <a:endParaRPr lang="en-US" altLang="zh-CN" b="0">
              <a:solidFill>
                <a:schemeClr val="bg1"/>
              </a:solidFill>
              <a:ea typeface="宋体" pitchFamily="2" charset="-122"/>
            </a:endParaRPr>
          </a:p>
          <a:p>
            <a:pPr algn="l" eaLnBrk="1" hangingPunct="1">
              <a:lnSpc>
                <a:spcPct val="130000"/>
              </a:lnSpc>
              <a:buFontTx/>
              <a:buNone/>
            </a:pPr>
            <a:r>
              <a:rPr lang="en-US" altLang="zh-CN" b="0">
                <a:solidFill>
                  <a:schemeClr val="bg1"/>
                </a:solidFill>
                <a:ea typeface="宋体" pitchFamily="2" charset="-122"/>
              </a:rPr>
              <a:t>403.691.8022</a:t>
            </a:r>
          </a:p>
          <a:p>
            <a:pPr algn="l" eaLnBrk="1" hangingPunct="1">
              <a:lnSpc>
                <a:spcPct val="130000"/>
              </a:lnSpc>
              <a:buFontTx/>
              <a:buNone/>
            </a:pPr>
            <a:r>
              <a:rPr lang="en-US" altLang="zh-CN" b="0">
                <a:solidFill>
                  <a:schemeClr val="bg1"/>
                </a:solidFill>
                <a:ea typeface="宋体" pitchFamily="2" charset="-122"/>
              </a:rPr>
              <a:t>cnatland@kpmg.ca</a:t>
            </a:r>
          </a:p>
        </p:txBody>
      </p:sp>
      <p:pic>
        <p:nvPicPr>
          <p:cNvPr id="78864" name="Picture 16" descr="Natland, Craig_colour"/>
          <p:cNvPicPr>
            <a:picLocks noChangeAspect="1" noChangeArrowheads="1"/>
          </p:cNvPicPr>
          <p:nvPr/>
        </p:nvPicPr>
        <p:blipFill>
          <a:blip r:embed="rId4" cstate="print">
            <a:extLst>
              <a:ext uri="{28A0092B-C50C-407E-A947-70E740481C1C}">
                <a14:useLocalDpi xmlns:a14="http://schemas.microsoft.com/office/drawing/2010/main" val="0"/>
              </a:ext>
            </a:extLst>
          </a:blip>
          <a:srcRect l="5074" r="4340" b="15652"/>
          <a:stretch>
            <a:fillRect/>
          </a:stretch>
        </p:blipFill>
        <p:spPr bwMode="auto">
          <a:xfrm>
            <a:off x="5330825" y="2238375"/>
            <a:ext cx="1195388" cy="13906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5" name="Rectangle 11"/>
          <p:cNvSpPr>
            <a:spLocks noGrp="1" noChangeArrowheads="1"/>
          </p:cNvSpPr>
          <p:nvPr>
            <p:ph type="title"/>
          </p:nvPr>
        </p:nvSpPr>
        <p:spPr/>
        <p:txBody>
          <a:bodyPr/>
          <a:lstStyle/>
          <a:p>
            <a:r>
              <a:rPr lang="en-US" altLang="zh-CN">
                <a:ea typeface="宋体" pitchFamily="2" charset="-122"/>
              </a:rPr>
              <a:t>What You Should Know About the Draft Proposed SIFT Legislation</a:t>
            </a:r>
          </a:p>
        </p:txBody>
      </p:sp>
      <p:sp>
        <p:nvSpPr>
          <p:cNvPr id="216076" name="Rectangle 12"/>
          <p:cNvSpPr>
            <a:spLocks noGrp="1" noChangeArrowheads="1"/>
          </p:cNvSpPr>
          <p:nvPr>
            <p:ph type="body" idx="1"/>
          </p:nvPr>
        </p:nvSpPr>
        <p:spPr/>
        <p:txBody>
          <a:bodyPr/>
          <a:lstStyle/>
          <a:p>
            <a:pPr>
              <a:lnSpc>
                <a:spcPct val="90000"/>
              </a:lnSpc>
            </a:pPr>
            <a:r>
              <a:rPr lang="en-US" altLang="zh-CN" sz="1600">
                <a:ea typeface="宋体" pitchFamily="2" charset="-122"/>
              </a:rPr>
              <a:t>The proposed Distribution Tax will apply to Specified Investment flow-throughs (“SIFTs”).  SIFTs include publicly traded income/royalty trusts and limited partnerships (Certain REITs are exempted)</a:t>
            </a:r>
          </a:p>
          <a:p>
            <a:pPr>
              <a:lnSpc>
                <a:spcPct val="90000"/>
              </a:lnSpc>
            </a:pPr>
            <a:r>
              <a:rPr lang="en-US" altLang="zh-CN" sz="1600">
                <a:ea typeface="宋体" pitchFamily="2" charset="-122"/>
              </a:rPr>
              <a:t>The Distribution Tax is imposed on certain income (“</a:t>
            </a:r>
            <a:r>
              <a:rPr lang="en-US" altLang="zh-CN" sz="1600" b="1">
                <a:ea typeface="宋体" pitchFamily="2" charset="-122"/>
              </a:rPr>
              <a:t>Non-Portfolio Earnings</a:t>
            </a:r>
            <a:r>
              <a:rPr lang="en-US" altLang="zh-CN" sz="1600">
                <a:ea typeface="宋体" pitchFamily="2" charset="-122"/>
              </a:rPr>
              <a:t>”) distributed to unitholders</a:t>
            </a:r>
          </a:p>
          <a:p>
            <a:pPr>
              <a:lnSpc>
                <a:spcPct val="90000"/>
              </a:lnSpc>
            </a:pPr>
            <a:r>
              <a:rPr lang="en-US" altLang="zh-CN" sz="1600">
                <a:ea typeface="宋体" pitchFamily="2" charset="-122"/>
              </a:rPr>
              <a:t>A SIFT that starts trading after October 31, 2006 will be taxed from </a:t>
            </a:r>
            <a:br>
              <a:rPr lang="en-US" altLang="zh-CN" sz="1600">
                <a:ea typeface="宋体" pitchFamily="2" charset="-122"/>
              </a:rPr>
            </a:br>
            <a:r>
              <a:rPr lang="en-US" altLang="zh-CN" sz="1600">
                <a:ea typeface="宋体" pitchFamily="2" charset="-122"/>
              </a:rPr>
              <a:t>January 1, 2007</a:t>
            </a:r>
          </a:p>
          <a:p>
            <a:pPr>
              <a:lnSpc>
                <a:spcPct val="90000"/>
              </a:lnSpc>
            </a:pPr>
            <a:r>
              <a:rPr lang="en-US" altLang="zh-CN" sz="1600">
                <a:ea typeface="宋体" pitchFamily="2" charset="-122"/>
              </a:rPr>
              <a:t>A SIFT that existed on October 31, 2006 will be taxed from January 1, 2011</a:t>
            </a:r>
          </a:p>
          <a:p>
            <a:pPr>
              <a:lnSpc>
                <a:spcPct val="90000"/>
              </a:lnSpc>
            </a:pPr>
            <a:r>
              <a:rPr lang="en-US" altLang="zh-CN" sz="1600">
                <a:ea typeface="宋体" pitchFamily="2" charset="-122"/>
              </a:rPr>
              <a:t>Distribution tax will not apply to</a:t>
            </a:r>
          </a:p>
          <a:p>
            <a:pPr lvl="1">
              <a:lnSpc>
                <a:spcPct val="90000"/>
              </a:lnSpc>
            </a:pPr>
            <a:r>
              <a:rPr lang="en-US" altLang="zh-CN" sz="1400">
                <a:ea typeface="宋体" pitchFamily="2" charset="-122"/>
              </a:rPr>
              <a:t>Dividend income</a:t>
            </a:r>
          </a:p>
          <a:p>
            <a:pPr lvl="1">
              <a:lnSpc>
                <a:spcPct val="90000"/>
              </a:lnSpc>
            </a:pPr>
            <a:r>
              <a:rPr lang="en-US" altLang="zh-CN" sz="1400">
                <a:ea typeface="宋体" pitchFamily="2" charset="-122"/>
              </a:rPr>
              <a:t>Foreign income received directly</a:t>
            </a:r>
          </a:p>
          <a:p>
            <a:pPr lvl="1">
              <a:lnSpc>
                <a:spcPct val="90000"/>
              </a:lnSpc>
            </a:pPr>
            <a:r>
              <a:rPr lang="en-US" altLang="zh-CN" sz="1400">
                <a:ea typeface="宋体" pitchFamily="2" charset="-122"/>
              </a:rPr>
              <a:t>Return of capital</a:t>
            </a:r>
          </a:p>
          <a:p>
            <a:pPr>
              <a:lnSpc>
                <a:spcPct val="90000"/>
              </a:lnSpc>
            </a:pPr>
            <a:r>
              <a:rPr lang="en-US" altLang="zh-CN" sz="1600">
                <a:ea typeface="宋体" pitchFamily="2" charset="-122"/>
              </a:rPr>
              <a:t>Distribution Tax will reduce cash available for distributions to Unitholders </a:t>
            </a:r>
            <a:br>
              <a:rPr lang="en-US" altLang="zh-CN" sz="1600">
                <a:ea typeface="宋体" pitchFamily="2" charset="-122"/>
              </a:rPr>
            </a:br>
            <a:r>
              <a:rPr lang="en-US" altLang="zh-CN" sz="1600">
                <a:ea typeface="宋体" pitchFamily="2" charset="-122"/>
              </a:rPr>
              <a:t>by the amount of Distribution Tax paid by the SIFT </a:t>
            </a:r>
          </a:p>
          <a:p>
            <a:pPr>
              <a:lnSpc>
                <a:spcPct val="90000"/>
              </a:lnSpc>
            </a:pPr>
            <a:endParaRPr lang="en-US" altLang="zh-CN" sz="1600">
              <a:ea typeface="宋体" pitchFamily="2"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21" name="Rectangle 9"/>
          <p:cNvSpPr>
            <a:spLocks noGrp="1" noChangeArrowheads="1"/>
          </p:cNvSpPr>
          <p:nvPr>
            <p:ph type="title"/>
          </p:nvPr>
        </p:nvSpPr>
        <p:spPr>
          <a:xfrm>
            <a:off x="1835150" y="152400"/>
            <a:ext cx="7308850" cy="1143000"/>
          </a:xfrm>
        </p:spPr>
        <p:txBody>
          <a:bodyPr/>
          <a:lstStyle/>
          <a:p>
            <a:r>
              <a:rPr lang="en-US" altLang="zh-CN">
                <a:ea typeface="宋体" pitchFamily="2" charset="-122"/>
              </a:rPr>
              <a:t>What You Should Know About the Draft Proposed SIFT Legislation </a:t>
            </a:r>
            <a:r>
              <a:rPr lang="en-US" altLang="zh-CN" sz="1800">
                <a:ea typeface="宋体" pitchFamily="2" charset="-122"/>
              </a:rPr>
              <a:t>(Cont'd)</a:t>
            </a:r>
          </a:p>
        </p:txBody>
      </p:sp>
      <p:sp>
        <p:nvSpPr>
          <p:cNvPr id="218122" name="Rectangle 10"/>
          <p:cNvSpPr>
            <a:spLocks noGrp="1" noChangeArrowheads="1"/>
          </p:cNvSpPr>
          <p:nvPr>
            <p:ph type="body" idx="1"/>
          </p:nvPr>
        </p:nvSpPr>
        <p:spPr/>
        <p:txBody>
          <a:bodyPr/>
          <a:lstStyle/>
          <a:p>
            <a:pPr>
              <a:lnSpc>
                <a:spcPct val="80000"/>
              </a:lnSpc>
            </a:pPr>
            <a:r>
              <a:rPr lang="en-US" altLang="zh-CN" sz="1800">
                <a:ea typeface="宋体" pitchFamily="2" charset="-122"/>
              </a:rPr>
              <a:t>Non portfolio earnings distributed by a SIFT to unitholders ( “Non-deductible distribution amount”) will be considered a taxable dividend from a taxable Canadian corporation</a:t>
            </a:r>
          </a:p>
          <a:p>
            <a:pPr lvl="1">
              <a:lnSpc>
                <a:spcPct val="80000"/>
              </a:lnSpc>
            </a:pPr>
            <a:r>
              <a:rPr lang="en-US" altLang="zh-CN" sz="1600">
                <a:ea typeface="宋体" pitchFamily="2" charset="-122"/>
              </a:rPr>
              <a:t>Canadian resident individual will benefit from enhanced “gross up” </a:t>
            </a:r>
            <a:br>
              <a:rPr lang="en-US" altLang="zh-CN" sz="1600">
                <a:ea typeface="宋体" pitchFamily="2" charset="-122"/>
              </a:rPr>
            </a:br>
            <a:r>
              <a:rPr lang="en-US" altLang="zh-CN" sz="1600">
                <a:ea typeface="宋体" pitchFamily="2" charset="-122"/>
              </a:rPr>
              <a:t>and dividend tax credit on eligible dividends</a:t>
            </a:r>
          </a:p>
          <a:p>
            <a:pPr>
              <a:lnSpc>
                <a:spcPct val="80000"/>
              </a:lnSpc>
            </a:pPr>
            <a:r>
              <a:rPr lang="en-US" altLang="zh-CN" sz="1800">
                <a:ea typeface="宋体" pitchFamily="2" charset="-122"/>
              </a:rPr>
              <a:t>Non-portfolio earnings include income of the SIFT attributable to:</a:t>
            </a:r>
          </a:p>
          <a:p>
            <a:pPr lvl="1">
              <a:lnSpc>
                <a:spcPct val="80000"/>
              </a:lnSpc>
            </a:pPr>
            <a:r>
              <a:rPr lang="en-US" altLang="zh-CN" sz="1600">
                <a:ea typeface="宋体" pitchFamily="2" charset="-122"/>
              </a:rPr>
              <a:t>Income from business it carries on in Canada;</a:t>
            </a:r>
          </a:p>
          <a:p>
            <a:pPr lvl="1">
              <a:lnSpc>
                <a:spcPct val="80000"/>
              </a:lnSpc>
            </a:pPr>
            <a:r>
              <a:rPr lang="en-US" altLang="zh-CN" sz="1600">
                <a:ea typeface="宋体" pitchFamily="2" charset="-122"/>
              </a:rPr>
              <a:t>Income (other than dividends) from its non-portfolio properties; and</a:t>
            </a:r>
          </a:p>
          <a:p>
            <a:pPr lvl="1">
              <a:lnSpc>
                <a:spcPct val="80000"/>
              </a:lnSpc>
            </a:pPr>
            <a:r>
              <a:rPr lang="en-US" altLang="zh-CN" sz="1600">
                <a:ea typeface="宋体" pitchFamily="2" charset="-122"/>
              </a:rPr>
              <a:t>Taxable capital gains from its dispositions of non portfolio properties</a:t>
            </a:r>
          </a:p>
          <a:p>
            <a:pPr>
              <a:lnSpc>
                <a:spcPct val="80000"/>
              </a:lnSpc>
            </a:pPr>
            <a:r>
              <a:rPr lang="en-US" altLang="zh-CN" sz="1800">
                <a:ea typeface="宋体" pitchFamily="2" charset="-122"/>
              </a:rPr>
              <a:t>Non portfolio properties include:</a:t>
            </a:r>
          </a:p>
          <a:p>
            <a:pPr lvl="1">
              <a:lnSpc>
                <a:spcPct val="80000"/>
              </a:lnSpc>
            </a:pPr>
            <a:r>
              <a:rPr lang="en-US" altLang="zh-CN" sz="1600">
                <a:ea typeface="宋体" pitchFamily="2" charset="-122"/>
              </a:rPr>
              <a:t>Certain investments in a business/corporation/trust/partnership resident </a:t>
            </a:r>
            <a:br>
              <a:rPr lang="en-US" altLang="zh-CN" sz="1600">
                <a:ea typeface="宋体" pitchFamily="2" charset="-122"/>
              </a:rPr>
            </a:br>
            <a:r>
              <a:rPr lang="en-US" altLang="zh-CN" sz="1600">
                <a:ea typeface="宋体" pitchFamily="2" charset="-122"/>
              </a:rPr>
              <a:t>in Canada;</a:t>
            </a:r>
          </a:p>
          <a:p>
            <a:pPr lvl="1">
              <a:lnSpc>
                <a:spcPct val="80000"/>
              </a:lnSpc>
            </a:pPr>
            <a:r>
              <a:rPr lang="en-US" altLang="zh-CN" sz="1600">
                <a:ea typeface="宋体" pitchFamily="2" charset="-122"/>
              </a:rPr>
              <a:t>Canadian resource properties, timber resource properties; and</a:t>
            </a:r>
          </a:p>
          <a:p>
            <a:pPr lvl="1">
              <a:lnSpc>
                <a:spcPct val="80000"/>
              </a:lnSpc>
            </a:pPr>
            <a:r>
              <a:rPr lang="en-US" altLang="zh-CN" sz="1600">
                <a:ea typeface="宋体" pitchFamily="2" charset="-122"/>
              </a:rPr>
              <a:t>Real properties situated in Canada</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85" name="Rectangle 25"/>
          <p:cNvSpPr>
            <a:spLocks noGrp="1" noChangeArrowheads="1"/>
          </p:cNvSpPr>
          <p:nvPr>
            <p:ph type="title"/>
          </p:nvPr>
        </p:nvSpPr>
        <p:spPr/>
        <p:txBody>
          <a:bodyPr/>
          <a:lstStyle/>
          <a:p>
            <a:r>
              <a:rPr lang="en-US" altLang="zh-CN">
                <a:ea typeface="宋体" pitchFamily="2" charset="-122"/>
              </a:rPr>
              <a:t>SIFT</a:t>
            </a:r>
            <a:r>
              <a:rPr lang="en-US" altLang="zh-CN">
                <a:ea typeface="宋体" pitchFamily="2" charset="-122"/>
                <a:cs typeface="Arial" pitchFamily="34" charset="0"/>
              </a:rPr>
              <a:t>—</a:t>
            </a:r>
            <a:r>
              <a:rPr lang="en-US" altLang="zh-CN">
                <a:ea typeface="宋体" pitchFamily="2" charset="-122"/>
              </a:rPr>
              <a:t>First Generation</a:t>
            </a:r>
          </a:p>
        </p:txBody>
      </p:sp>
      <p:sp>
        <p:nvSpPr>
          <p:cNvPr id="220163" name="Rectangle 3"/>
          <p:cNvSpPr>
            <a:spLocks noChangeArrowheads="1"/>
          </p:cNvSpPr>
          <p:nvPr/>
        </p:nvSpPr>
        <p:spPr bwMode="auto">
          <a:xfrm>
            <a:off x="3505200" y="4648200"/>
            <a:ext cx="1905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buFontTx/>
              <a:buNone/>
            </a:pPr>
            <a:r>
              <a:rPr lang="en-US" altLang="zh-CN" b="0">
                <a:solidFill>
                  <a:schemeClr val="tx1"/>
                </a:solidFill>
                <a:ea typeface="宋体" pitchFamily="2" charset="-122"/>
              </a:rPr>
              <a:t>Opco</a:t>
            </a:r>
          </a:p>
        </p:txBody>
      </p:sp>
      <p:sp>
        <p:nvSpPr>
          <p:cNvPr id="220164" name="AutoShape 4"/>
          <p:cNvSpPr>
            <a:spLocks noChangeArrowheads="1"/>
          </p:cNvSpPr>
          <p:nvPr/>
        </p:nvSpPr>
        <p:spPr bwMode="auto">
          <a:xfrm>
            <a:off x="3505200" y="1828800"/>
            <a:ext cx="1905000" cy="914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buFontTx/>
              <a:buNone/>
            </a:pPr>
            <a:r>
              <a:rPr lang="en-US" altLang="zh-CN" sz="1200" b="0">
                <a:solidFill>
                  <a:schemeClr val="tx1"/>
                </a:solidFill>
                <a:ea typeface="宋体" pitchFamily="2" charset="-122"/>
              </a:rPr>
              <a:t>Fund</a:t>
            </a:r>
          </a:p>
        </p:txBody>
      </p:sp>
      <p:sp>
        <p:nvSpPr>
          <p:cNvPr id="220165" name="Text Box 5"/>
          <p:cNvSpPr txBox="1">
            <a:spLocks noChangeArrowheads="1"/>
          </p:cNvSpPr>
          <p:nvPr/>
        </p:nvSpPr>
        <p:spPr bwMode="auto">
          <a:xfrm>
            <a:off x="669925" y="2620963"/>
            <a:ext cx="18049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buFontTx/>
              <a:buNone/>
            </a:pPr>
            <a:r>
              <a:rPr lang="en-US" altLang="zh-CN" sz="1200" b="0">
                <a:solidFill>
                  <a:srgbClr val="B21107"/>
                </a:solidFill>
                <a:ea typeface="宋体" pitchFamily="2" charset="-122"/>
              </a:rPr>
              <a:t>Non-Portfolio Properties</a:t>
            </a:r>
          </a:p>
        </p:txBody>
      </p:sp>
      <p:sp>
        <p:nvSpPr>
          <p:cNvPr id="220166" name="Text Box 6"/>
          <p:cNvSpPr txBox="1">
            <a:spLocks noChangeArrowheads="1"/>
          </p:cNvSpPr>
          <p:nvPr/>
        </p:nvSpPr>
        <p:spPr bwMode="auto">
          <a:xfrm>
            <a:off x="676275" y="4373563"/>
            <a:ext cx="17113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buFontTx/>
              <a:buNone/>
            </a:pPr>
            <a:r>
              <a:rPr lang="en-US" altLang="zh-CN" sz="1200" b="0">
                <a:solidFill>
                  <a:srgbClr val="B21107"/>
                </a:solidFill>
                <a:ea typeface="宋体" pitchFamily="2" charset="-122"/>
              </a:rPr>
              <a:t>Non-Portfolio Earnings</a:t>
            </a:r>
          </a:p>
        </p:txBody>
      </p:sp>
      <p:cxnSp>
        <p:nvCxnSpPr>
          <p:cNvPr id="220167" name="AutoShape 7"/>
          <p:cNvCxnSpPr>
            <a:cxnSpLocks noChangeShapeType="1"/>
          </p:cNvCxnSpPr>
          <p:nvPr/>
        </p:nvCxnSpPr>
        <p:spPr bwMode="auto">
          <a:xfrm>
            <a:off x="4686300" y="2743200"/>
            <a:ext cx="0" cy="1905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168" name="Text Box 8"/>
          <p:cNvSpPr txBox="1">
            <a:spLocks noChangeArrowheads="1"/>
          </p:cNvSpPr>
          <p:nvPr/>
        </p:nvSpPr>
        <p:spPr bwMode="auto">
          <a:xfrm>
            <a:off x="4343400" y="3459163"/>
            <a:ext cx="665163"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200" b="0">
                <a:solidFill>
                  <a:schemeClr val="tx1"/>
                </a:solidFill>
                <a:ea typeface="宋体" pitchFamily="2" charset="-122"/>
              </a:rPr>
              <a:t>Shares</a:t>
            </a:r>
          </a:p>
        </p:txBody>
      </p:sp>
      <p:cxnSp>
        <p:nvCxnSpPr>
          <p:cNvPr id="220169" name="AutoShape 9"/>
          <p:cNvCxnSpPr>
            <a:cxnSpLocks noChangeShapeType="1"/>
          </p:cNvCxnSpPr>
          <p:nvPr/>
        </p:nvCxnSpPr>
        <p:spPr bwMode="auto">
          <a:xfrm flipV="1">
            <a:off x="5105400" y="2743200"/>
            <a:ext cx="1588" cy="1905000"/>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170" name="Text Box 10"/>
          <p:cNvSpPr txBox="1">
            <a:spLocks noChangeArrowheads="1"/>
          </p:cNvSpPr>
          <p:nvPr/>
        </p:nvSpPr>
        <p:spPr bwMode="auto">
          <a:xfrm>
            <a:off x="4700588" y="3048000"/>
            <a:ext cx="790575"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200" b="0">
                <a:solidFill>
                  <a:schemeClr val="tx1"/>
                </a:solidFill>
                <a:ea typeface="宋体" pitchFamily="2" charset="-122"/>
              </a:rPr>
              <a:t>Dividend</a:t>
            </a:r>
          </a:p>
        </p:txBody>
      </p:sp>
      <p:sp>
        <p:nvSpPr>
          <p:cNvPr id="220171" name="Freeform 11"/>
          <p:cNvSpPr>
            <a:spLocks/>
          </p:cNvSpPr>
          <p:nvPr/>
        </p:nvSpPr>
        <p:spPr bwMode="auto">
          <a:xfrm>
            <a:off x="4086225" y="2743200"/>
            <a:ext cx="304800" cy="1905000"/>
          </a:xfrm>
          <a:custGeom>
            <a:avLst/>
            <a:gdLst>
              <a:gd name="T0" fmla="*/ 336 w 336"/>
              <a:gd name="T1" fmla="*/ 1200 h 1200"/>
              <a:gd name="T2" fmla="*/ 0 w 336"/>
              <a:gd name="T3" fmla="*/ 624 h 1200"/>
              <a:gd name="T4" fmla="*/ 336 w 336"/>
              <a:gd name="T5" fmla="*/ 0 h 1200"/>
            </a:gdLst>
            <a:ahLst/>
            <a:cxnLst>
              <a:cxn ang="0">
                <a:pos x="T0" y="T1"/>
              </a:cxn>
              <a:cxn ang="0">
                <a:pos x="T2" y="T3"/>
              </a:cxn>
              <a:cxn ang="0">
                <a:pos x="T4" y="T5"/>
              </a:cxn>
            </a:cxnLst>
            <a:rect l="0" t="0" r="r" b="b"/>
            <a:pathLst>
              <a:path w="336" h="1200">
                <a:moveTo>
                  <a:pt x="336" y="1200"/>
                </a:moveTo>
                <a:cubicBezTo>
                  <a:pt x="168" y="1012"/>
                  <a:pt x="0" y="824"/>
                  <a:pt x="0" y="624"/>
                </a:cubicBezTo>
                <a:cubicBezTo>
                  <a:pt x="0" y="424"/>
                  <a:pt x="280" y="104"/>
                  <a:pt x="336" y="0"/>
                </a:cubicBezTo>
              </a:path>
            </a:pathLst>
          </a:custGeom>
          <a:noFill/>
          <a:ln w="9525" cap="flat" cmpd="sng">
            <a:solidFill>
              <a:schemeClr val="tx1"/>
            </a:solidFill>
            <a:prstDash val="sys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172" name="Text Box 12"/>
          <p:cNvSpPr txBox="1">
            <a:spLocks noChangeArrowheads="1"/>
          </p:cNvSpPr>
          <p:nvPr/>
        </p:nvSpPr>
        <p:spPr bwMode="auto">
          <a:xfrm>
            <a:off x="3776663" y="3810000"/>
            <a:ext cx="609600"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200" b="0">
                <a:solidFill>
                  <a:schemeClr val="tx1"/>
                </a:solidFill>
                <a:ea typeface="宋体" pitchFamily="2" charset="-122"/>
              </a:rPr>
              <a:t>Note</a:t>
            </a:r>
          </a:p>
        </p:txBody>
      </p:sp>
      <p:sp>
        <p:nvSpPr>
          <p:cNvPr id="220173" name="Freeform 13"/>
          <p:cNvSpPr>
            <a:spLocks/>
          </p:cNvSpPr>
          <p:nvPr/>
        </p:nvSpPr>
        <p:spPr bwMode="auto">
          <a:xfrm>
            <a:off x="3505200" y="2743200"/>
            <a:ext cx="304800" cy="1905000"/>
          </a:xfrm>
          <a:custGeom>
            <a:avLst/>
            <a:gdLst>
              <a:gd name="T0" fmla="*/ 336 w 336"/>
              <a:gd name="T1" fmla="*/ 1200 h 1200"/>
              <a:gd name="T2" fmla="*/ 0 w 336"/>
              <a:gd name="T3" fmla="*/ 624 h 1200"/>
              <a:gd name="T4" fmla="*/ 336 w 336"/>
              <a:gd name="T5" fmla="*/ 0 h 1200"/>
            </a:gdLst>
            <a:ahLst/>
            <a:cxnLst>
              <a:cxn ang="0">
                <a:pos x="T0" y="T1"/>
              </a:cxn>
              <a:cxn ang="0">
                <a:pos x="T2" y="T3"/>
              </a:cxn>
              <a:cxn ang="0">
                <a:pos x="T4" y="T5"/>
              </a:cxn>
            </a:cxnLst>
            <a:rect l="0" t="0" r="r" b="b"/>
            <a:pathLst>
              <a:path w="336" h="1200">
                <a:moveTo>
                  <a:pt x="336" y="1200"/>
                </a:moveTo>
                <a:cubicBezTo>
                  <a:pt x="168" y="1012"/>
                  <a:pt x="0" y="824"/>
                  <a:pt x="0" y="624"/>
                </a:cubicBezTo>
                <a:cubicBezTo>
                  <a:pt x="0" y="424"/>
                  <a:pt x="280" y="104"/>
                  <a:pt x="336" y="0"/>
                </a:cubicBez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174" name="Text Box 14"/>
          <p:cNvSpPr txBox="1">
            <a:spLocks noChangeArrowheads="1"/>
          </p:cNvSpPr>
          <p:nvPr/>
        </p:nvSpPr>
        <p:spPr bwMode="auto">
          <a:xfrm>
            <a:off x="3248025" y="4144963"/>
            <a:ext cx="790575"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200" b="0">
                <a:solidFill>
                  <a:schemeClr val="tx1"/>
                </a:solidFill>
                <a:ea typeface="宋体" pitchFamily="2" charset="-122"/>
              </a:rPr>
              <a:t>Interest</a:t>
            </a:r>
          </a:p>
        </p:txBody>
      </p:sp>
      <p:sp>
        <p:nvSpPr>
          <p:cNvPr id="220175" name="Line 15"/>
          <p:cNvSpPr>
            <a:spLocks noChangeShapeType="1"/>
          </p:cNvSpPr>
          <p:nvPr/>
        </p:nvSpPr>
        <p:spPr bwMode="auto">
          <a:xfrm>
            <a:off x="2057400" y="2895600"/>
            <a:ext cx="2362200" cy="685800"/>
          </a:xfrm>
          <a:prstGeom prst="line">
            <a:avLst/>
          </a:prstGeom>
          <a:noFill/>
          <a:ln w="57150">
            <a:solidFill>
              <a:srgbClr val="B211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176" name="Line 16"/>
          <p:cNvSpPr>
            <a:spLocks noChangeShapeType="1"/>
          </p:cNvSpPr>
          <p:nvPr/>
        </p:nvSpPr>
        <p:spPr bwMode="auto">
          <a:xfrm>
            <a:off x="1355725" y="2895600"/>
            <a:ext cx="2514600" cy="1066800"/>
          </a:xfrm>
          <a:prstGeom prst="line">
            <a:avLst/>
          </a:prstGeom>
          <a:noFill/>
          <a:ln w="57150">
            <a:solidFill>
              <a:srgbClr val="B211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177" name="Line 17"/>
          <p:cNvSpPr>
            <a:spLocks noChangeShapeType="1"/>
          </p:cNvSpPr>
          <p:nvPr/>
        </p:nvSpPr>
        <p:spPr bwMode="auto">
          <a:xfrm flipV="1">
            <a:off x="1600200" y="4267200"/>
            <a:ext cx="1752600" cy="76200"/>
          </a:xfrm>
          <a:prstGeom prst="line">
            <a:avLst/>
          </a:prstGeom>
          <a:noFill/>
          <a:ln w="57150">
            <a:solidFill>
              <a:srgbClr val="B211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178" name="Text Box 18"/>
          <p:cNvSpPr txBox="1">
            <a:spLocks noChangeArrowheads="1"/>
          </p:cNvSpPr>
          <p:nvPr/>
        </p:nvSpPr>
        <p:spPr bwMode="auto">
          <a:xfrm>
            <a:off x="3657600" y="5821363"/>
            <a:ext cx="1533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pPr>
            <a:r>
              <a:rPr lang="en-US" altLang="zh-CN" sz="1200" b="0">
                <a:solidFill>
                  <a:schemeClr val="tx1"/>
                </a:solidFill>
                <a:ea typeface="宋体" pitchFamily="2" charset="-122"/>
              </a:rPr>
              <a:t>Business in Canada</a:t>
            </a:r>
          </a:p>
        </p:txBody>
      </p:sp>
      <p:sp>
        <p:nvSpPr>
          <p:cNvPr id="220179" name="Line 19"/>
          <p:cNvSpPr>
            <a:spLocks noChangeShapeType="1"/>
          </p:cNvSpPr>
          <p:nvPr/>
        </p:nvSpPr>
        <p:spPr bwMode="auto">
          <a:xfrm>
            <a:off x="4419600" y="5334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180" name="Text Box 20"/>
          <p:cNvSpPr txBox="1">
            <a:spLocks noChangeArrowheads="1"/>
          </p:cNvSpPr>
          <p:nvPr/>
        </p:nvSpPr>
        <p:spPr bwMode="auto">
          <a:xfrm>
            <a:off x="1203325" y="1839913"/>
            <a:ext cx="519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buFontTx/>
              <a:buNone/>
            </a:pPr>
            <a:r>
              <a:rPr lang="en-US" altLang="zh-CN" u="sng">
                <a:solidFill>
                  <a:srgbClr val="B21107"/>
                </a:solidFill>
                <a:ea typeface="宋体" pitchFamily="2" charset="-122"/>
              </a:rPr>
              <a:t>Bad</a:t>
            </a:r>
          </a:p>
        </p:txBody>
      </p:sp>
      <p:sp>
        <p:nvSpPr>
          <p:cNvPr id="220181" name="Text Box 21"/>
          <p:cNvSpPr txBox="1">
            <a:spLocks noChangeArrowheads="1"/>
          </p:cNvSpPr>
          <p:nvPr/>
        </p:nvSpPr>
        <p:spPr bwMode="auto">
          <a:xfrm>
            <a:off x="6719888" y="1843088"/>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buFontTx/>
              <a:buNone/>
            </a:pPr>
            <a:r>
              <a:rPr lang="en-US" altLang="zh-CN" u="sng">
                <a:solidFill>
                  <a:srgbClr val="339966"/>
                </a:solidFill>
                <a:ea typeface="宋体" pitchFamily="2" charset="-122"/>
              </a:rPr>
              <a:t>Good</a:t>
            </a:r>
          </a:p>
        </p:txBody>
      </p:sp>
      <p:sp>
        <p:nvSpPr>
          <p:cNvPr id="220182" name="Line 22"/>
          <p:cNvSpPr>
            <a:spLocks noChangeShapeType="1"/>
          </p:cNvSpPr>
          <p:nvPr/>
        </p:nvSpPr>
        <p:spPr bwMode="auto">
          <a:xfrm flipH="1" flipV="1">
            <a:off x="5410200" y="3200400"/>
            <a:ext cx="1752600" cy="0"/>
          </a:xfrm>
          <a:prstGeom prst="line">
            <a:avLst/>
          </a:prstGeom>
          <a:noFill/>
          <a:ln w="5715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183" name="Text Box 23"/>
          <p:cNvSpPr txBox="1">
            <a:spLocks noChangeArrowheads="1"/>
          </p:cNvSpPr>
          <p:nvPr/>
        </p:nvSpPr>
        <p:spPr bwMode="auto">
          <a:xfrm>
            <a:off x="7150100" y="2971800"/>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pPr>
            <a:r>
              <a:rPr lang="en-US" altLang="zh-CN" sz="1200" b="0">
                <a:solidFill>
                  <a:srgbClr val="339966"/>
                </a:solidFill>
                <a:ea typeface="宋体" pitchFamily="2" charset="-122"/>
              </a:rPr>
              <a:t>Income not subject</a:t>
            </a:r>
          </a:p>
          <a:p>
            <a:pPr eaLnBrk="1" hangingPunct="1">
              <a:lnSpc>
                <a:spcPct val="100000"/>
              </a:lnSpc>
              <a:buFontTx/>
              <a:buNone/>
            </a:pPr>
            <a:r>
              <a:rPr lang="en-US" altLang="zh-CN" sz="1200" b="0">
                <a:solidFill>
                  <a:srgbClr val="339966"/>
                </a:solidFill>
                <a:ea typeface="宋体" pitchFamily="2" charset="-122"/>
              </a:rPr>
              <a:t>To Distribution Tax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1186" name="AutoShape 2"/>
          <p:cNvCxnSpPr>
            <a:cxnSpLocks noChangeShapeType="1"/>
          </p:cNvCxnSpPr>
          <p:nvPr/>
        </p:nvCxnSpPr>
        <p:spPr bwMode="auto">
          <a:xfrm>
            <a:off x="4114800" y="2603500"/>
            <a:ext cx="0" cy="9906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187" name="AutoShape 3"/>
          <p:cNvCxnSpPr>
            <a:cxnSpLocks noChangeShapeType="1"/>
            <a:endCxn id="221200" idx="0"/>
          </p:cNvCxnSpPr>
          <p:nvPr/>
        </p:nvCxnSpPr>
        <p:spPr bwMode="auto">
          <a:xfrm flipH="1">
            <a:off x="4333875" y="3962400"/>
            <a:ext cx="9525" cy="1042988"/>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1225" name="Rectangle 41"/>
          <p:cNvSpPr>
            <a:spLocks noGrp="1" noChangeArrowheads="1"/>
          </p:cNvSpPr>
          <p:nvPr>
            <p:ph type="title"/>
          </p:nvPr>
        </p:nvSpPr>
        <p:spPr/>
        <p:txBody>
          <a:bodyPr/>
          <a:lstStyle/>
          <a:p>
            <a:r>
              <a:rPr lang="en-US" altLang="zh-CN">
                <a:ea typeface="宋体" pitchFamily="2" charset="-122"/>
              </a:rPr>
              <a:t>SIFT</a:t>
            </a:r>
            <a:r>
              <a:rPr lang="en-US" altLang="zh-CN">
                <a:ea typeface="宋体" pitchFamily="2" charset="-122"/>
                <a:cs typeface="Arial" pitchFamily="34" charset="0"/>
              </a:rPr>
              <a:t>—</a:t>
            </a:r>
            <a:r>
              <a:rPr lang="en-US" altLang="zh-CN">
                <a:ea typeface="宋体" pitchFamily="2" charset="-122"/>
              </a:rPr>
              <a:t>Second Generation</a:t>
            </a:r>
          </a:p>
        </p:txBody>
      </p:sp>
      <p:sp>
        <p:nvSpPr>
          <p:cNvPr id="221189" name="AutoShape 5"/>
          <p:cNvSpPr>
            <a:spLocks noChangeArrowheads="1"/>
          </p:cNvSpPr>
          <p:nvPr/>
        </p:nvSpPr>
        <p:spPr bwMode="auto">
          <a:xfrm>
            <a:off x="3581400" y="1930400"/>
            <a:ext cx="1524000" cy="685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buFontTx/>
              <a:buNone/>
            </a:pPr>
            <a:r>
              <a:rPr lang="en-US" altLang="zh-CN" sz="1200" b="0">
                <a:solidFill>
                  <a:schemeClr val="tx1"/>
                </a:solidFill>
                <a:ea typeface="宋体" pitchFamily="2" charset="-122"/>
              </a:rPr>
              <a:t>Fund</a:t>
            </a:r>
          </a:p>
        </p:txBody>
      </p:sp>
      <p:sp>
        <p:nvSpPr>
          <p:cNvPr id="221190" name="Text Box 6"/>
          <p:cNvSpPr txBox="1">
            <a:spLocks noChangeArrowheads="1"/>
          </p:cNvSpPr>
          <p:nvPr/>
        </p:nvSpPr>
        <p:spPr bwMode="auto">
          <a:xfrm>
            <a:off x="1600200" y="3657600"/>
            <a:ext cx="106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pPr>
            <a:r>
              <a:rPr lang="en-US" altLang="zh-CN" sz="1200" b="0">
                <a:solidFill>
                  <a:srgbClr val="B21107"/>
                </a:solidFill>
                <a:ea typeface="宋体" pitchFamily="2" charset="-122"/>
              </a:rPr>
              <a:t>Non-Portfolio</a:t>
            </a:r>
          </a:p>
          <a:p>
            <a:pPr eaLnBrk="1" hangingPunct="1">
              <a:lnSpc>
                <a:spcPct val="100000"/>
              </a:lnSpc>
              <a:buFontTx/>
              <a:buNone/>
            </a:pPr>
            <a:r>
              <a:rPr lang="en-US" altLang="zh-CN" sz="1200" b="0">
                <a:solidFill>
                  <a:srgbClr val="B21107"/>
                </a:solidFill>
                <a:ea typeface="宋体" pitchFamily="2" charset="-122"/>
              </a:rPr>
              <a:t>Properties</a:t>
            </a:r>
          </a:p>
        </p:txBody>
      </p:sp>
      <p:sp>
        <p:nvSpPr>
          <p:cNvPr id="221191" name="Text Box 7"/>
          <p:cNvSpPr txBox="1">
            <a:spLocks noChangeArrowheads="1"/>
          </p:cNvSpPr>
          <p:nvPr/>
        </p:nvSpPr>
        <p:spPr bwMode="auto">
          <a:xfrm>
            <a:off x="457200" y="3667125"/>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200" b="0">
                <a:solidFill>
                  <a:srgbClr val="B21107"/>
                </a:solidFill>
                <a:ea typeface="宋体" pitchFamily="2" charset="-122"/>
              </a:rPr>
              <a:t>Non-Portfolio</a:t>
            </a:r>
          </a:p>
          <a:p>
            <a:pPr eaLnBrk="1" hangingPunct="1">
              <a:lnSpc>
                <a:spcPct val="100000"/>
              </a:lnSpc>
              <a:buFontTx/>
              <a:buNone/>
            </a:pPr>
            <a:r>
              <a:rPr lang="en-US" altLang="zh-CN" sz="1200" b="0">
                <a:solidFill>
                  <a:srgbClr val="B21107"/>
                </a:solidFill>
                <a:ea typeface="宋体" pitchFamily="2" charset="-122"/>
              </a:rPr>
              <a:t>Earnings</a:t>
            </a:r>
          </a:p>
        </p:txBody>
      </p:sp>
      <p:sp>
        <p:nvSpPr>
          <p:cNvPr id="221192" name="Text Box 8"/>
          <p:cNvSpPr txBox="1">
            <a:spLocks noChangeArrowheads="1"/>
          </p:cNvSpPr>
          <p:nvPr/>
        </p:nvSpPr>
        <p:spPr bwMode="auto">
          <a:xfrm>
            <a:off x="3581400" y="6019800"/>
            <a:ext cx="14906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pPr>
            <a:r>
              <a:rPr lang="en-US" altLang="zh-CN" sz="1200" b="0">
                <a:solidFill>
                  <a:schemeClr val="tx1"/>
                </a:solidFill>
                <a:ea typeface="宋体" pitchFamily="2" charset="-122"/>
              </a:rPr>
              <a:t>Canadian Business</a:t>
            </a:r>
          </a:p>
        </p:txBody>
      </p:sp>
      <p:sp>
        <p:nvSpPr>
          <p:cNvPr id="221193" name="Line 9"/>
          <p:cNvSpPr>
            <a:spLocks noChangeShapeType="1"/>
          </p:cNvSpPr>
          <p:nvPr/>
        </p:nvSpPr>
        <p:spPr bwMode="auto">
          <a:xfrm flipH="1">
            <a:off x="4333875" y="5705475"/>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194" name="Text Box 10"/>
          <p:cNvSpPr txBox="1">
            <a:spLocks noChangeArrowheads="1"/>
          </p:cNvSpPr>
          <p:nvPr/>
        </p:nvSpPr>
        <p:spPr bwMode="auto">
          <a:xfrm>
            <a:off x="1203325" y="1839913"/>
            <a:ext cx="519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buFontTx/>
              <a:buNone/>
            </a:pPr>
            <a:r>
              <a:rPr lang="en-US" altLang="zh-CN" u="sng">
                <a:solidFill>
                  <a:srgbClr val="B21107"/>
                </a:solidFill>
                <a:ea typeface="宋体" pitchFamily="2" charset="-122"/>
              </a:rPr>
              <a:t>Bad</a:t>
            </a:r>
          </a:p>
        </p:txBody>
      </p:sp>
      <p:sp>
        <p:nvSpPr>
          <p:cNvPr id="221195" name="Text Box 11"/>
          <p:cNvSpPr txBox="1">
            <a:spLocks noChangeArrowheads="1"/>
          </p:cNvSpPr>
          <p:nvPr/>
        </p:nvSpPr>
        <p:spPr bwMode="auto">
          <a:xfrm>
            <a:off x="6719888" y="1843088"/>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buFontTx/>
              <a:buNone/>
            </a:pPr>
            <a:r>
              <a:rPr lang="en-US" altLang="zh-CN" u="sng">
                <a:solidFill>
                  <a:srgbClr val="339966"/>
                </a:solidFill>
                <a:ea typeface="宋体" pitchFamily="2" charset="-122"/>
              </a:rPr>
              <a:t>Good</a:t>
            </a:r>
          </a:p>
        </p:txBody>
      </p:sp>
      <p:sp>
        <p:nvSpPr>
          <p:cNvPr id="221196" name="Text Box 12"/>
          <p:cNvSpPr txBox="1">
            <a:spLocks noChangeArrowheads="1"/>
          </p:cNvSpPr>
          <p:nvPr/>
        </p:nvSpPr>
        <p:spPr bwMode="auto">
          <a:xfrm>
            <a:off x="6216650" y="2514600"/>
            <a:ext cx="20780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pPr>
            <a:r>
              <a:rPr lang="en-US" altLang="zh-CN" sz="1200" b="0">
                <a:solidFill>
                  <a:srgbClr val="339966"/>
                </a:solidFill>
                <a:ea typeface="宋体" pitchFamily="2" charset="-122"/>
              </a:rPr>
              <a:t>Cash exceeding income</a:t>
            </a:r>
          </a:p>
          <a:p>
            <a:pPr eaLnBrk="1" hangingPunct="1">
              <a:lnSpc>
                <a:spcPct val="100000"/>
              </a:lnSpc>
              <a:buFontTx/>
              <a:buNone/>
            </a:pPr>
            <a:r>
              <a:rPr lang="en-US" altLang="zh-CN" sz="1200" b="0">
                <a:solidFill>
                  <a:srgbClr val="339966"/>
                </a:solidFill>
                <a:ea typeface="宋体" pitchFamily="2" charset="-122"/>
              </a:rPr>
              <a:t>(i.e. Return of Capital) is not</a:t>
            </a:r>
          </a:p>
          <a:p>
            <a:pPr eaLnBrk="1" hangingPunct="1">
              <a:lnSpc>
                <a:spcPct val="100000"/>
              </a:lnSpc>
              <a:buFontTx/>
              <a:buNone/>
            </a:pPr>
            <a:r>
              <a:rPr lang="en-US" altLang="zh-CN" sz="1200" b="0">
                <a:solidFill>
                  <a:srgbClr val="339966"/>
                </a:solidFill>
                <a:ea typeface="宋体" pitchFamily="2" charset="-122"/>
              </a:rPr>
              <a:t>subject to Distribution Tax</a:t>
            </a:r>
          </a:p>
        </p:txBody>
      </p:sp>
      <p:cxnSp>
        <p:nvCxnSpPr>
          <p:cNvPr id="221197" name="AutoShape 13"/>
          <p:cNvCxnSpPr>
            <a:cxnSpLocks noChangeShapeType="1"/>
          </p:cNvCxnSpPr>
          <p:nvPr/>
        </p:nvCxnSpPr>
        <p:spPr bwMode="auto">
          <a:xfrm>
            <a:off x="4876800" y="3962400"/>
            <a:ext cx="0" cy="1143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198" name="AutoShape 14"/>
          <p:cNvCxnSpPr>
            <a:cxnSpLocks noChangeShapeType="1"/>
            <a:endCxn id="221200" idx="1"/>
          </p:cNvCxnSpPr>
          <p:nvPr/>
        </p:nvCxnSpPr>
        <p:spPr bwMode="auto">
          <a:xfrm flipH="1">
            <a:off x="3795713" y="3962400"/>
            <a:ext cx="14287" cy="11430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1199" name="Text Box 15"/>
          <p:cNvSpPr txBox="1">
            <a:spLocks noChangeArrowheads="1"/>
          </p:cNvSpPr>
          <p:nvPr/>
        </p:nvSpPr>
        <p:spPr bwMode="auto">
          <a:xfrm>
            <a:off x="3336925" y="4329113"/>
            <a:ext cx="830263" cy="48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000" b="0">
                <a:solidFill>
                  <a:schemeClr val="tx1"/>
                </a:solidFill>
                <a:ea typeface="宋体" pitchFamily="2" charset="-122"/>
              </a:rPr>
              <a:t>Cash</a:t>
            </a:r>
          </a:p>
          <a:p>
            <a:pPr eaLnBrk="1" hangingPunct="1">
              <a:lnSpc>
                <a:spcPct val="100000"/>
              </a:lnSpc>
              <a:buFontTx/>
              <a:buNone/>
            </a:pPr>
            <a:r>
              <a:rPr lang="en-US" altLang="zh-CN" sz="800" b="0">
                <a:solidFill>
                  <a:schemeClr val="tx1"/>
                </a:solidFill>
                <a:ea typeface="宋体" pitchFamily="2" charset="-122"/>
              </a:rPr>
              <a:t>(Assume cash</a:t>
            </a:r>
          </a:p>
          <a:p>
            <a:pPr eaLnBrk="1" hangingPunct="1">
              <a:lnSpc>
                <a:spcPct val="100000"/>
              </a:lnSpc>
              <a:buFontTx/>
              <a:buNone/>
            </a:pPr>
            <a:r>
              <a:rPr lang="en-US" altLang="zh-CN" sz="800" b="0">
                <a:solidFill>
                  <a:schemeClr val="tx1"/>
                </a:solidFill>
                <a:ea typeface="宋体" pitchFamily="2" charset="-122"/>
              </a:rPr>
              <a:t>&gt; Income)</a:t>
            </a:r>
          </a:p>
        </p:txBody>
      </p:sp>
      <p:sp>
        <p:nvSpPr>
          <p:cNvPr id="221200" name="Oval 16"/>
          <p:cNvSpPr>
            <a:spLocks noChangeArrowheads="1"/>
          </p:cNvSpPr>
          <p:nvPr/>
        </p:nvSpPr>
        <p:spPr bwMode="auto">
          <a:xfrm>
            <a:off x="3571875" y="5005388"/>
            <a:ext cx="15240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buFontTx/>
              <a:buNone/>
            </a:pPr>
            <a:r>
              <a:rPr lang="en-US" altLang="zh-CN" sz="1200" b="0">
                <a:solidFill>
                  <a:schemeClr val="tx1"/>
                </a:solidFill>
                <a:ea typeface="宋体" pitchFamily="2" charset="-122"/>
              </a:rPr>
              <a:t>LP</a:t>
            </a:r>
          </a:p>
        </p:txBody>
      </p:sp>
      <p:sp>
        <p:nvSpPr>
          <p:cNvPr id="221201" name="Text Box 17"/>
          <p:cNvSpPr txBox="1">
            <a:spLocks noChangeArrowheads="1"/>
          </p:cNvSpPr>
          <p:nvPr/>
        </p:nvSpPr>
        <p:spPr bwMode="auto">
          <a:xfrm>
            <a:off x="4533900" y="4114800"/>
            <a:ext cx="68262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000" b="0">
                <a:solidFill>
                  <a:schemeClr val="tx1"/>
                </a:solidFill>
                <a:ea typeface="宋体" pitchFamily="2" charset="-122"/>
              </a:rPr>
              <a:t>LP</a:t>
            </a:r>
          </a:p>
          <a:p>
            <a:pPr eaLnBrk="1" hangingPunct="1">
              <a:lnSpc>
                <a:spcPct val="100000"/>
              </a:lnSpc>
              <a:buFontTx/>
              <a:buNone/>
            </a:pPr>
            <a:r>
              <a:rPr lang="en-US" altLang="zh-CN" sz="1000" b="0">
                <a:solidFill>
                  <a:schemeClr val="tx1"/>
                </a:solidFill>
                <a:ea typeface="宋体" pitchFamily="2" charset="-122"/>
              </a:rPr>
              <a:t>Interest</a:t>
            </a:r>
          </a:p>
        </p:txBody>
      </p:sp>
      <p:cxnSp>
        <p:nvCxnSpPr>
          <p:cNvPr id="221202" name="AutoShape 18"/>
          <p:cNvCxnSpPr>
            <a:cxnSpLocks noChangeShapeType="1"/>
          </p:cNvCxnSpPr>
          <p:nvPr/>
        </p:nvCxnSpPr>
        <p:spPr bwMode="auto">
          <a:xfrm>
            <a:off x="4876800" y="2616200"/>
            <a:ext cx="0" cy="1143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203" name="AutoShape 19"/>
          <p:cNvCxnSpPr>
            <a:cxnSpLocks noChangeShapeType="1"/>
          </p:cNvCxnSpPr>
          <p:nvPr/>
        </p:nvCxnSpPr>
        <p:spPr bwMode="auto">
          <a:xfrm flipH="1">
            <a:off x="3795713" y="2616200"/>
            <a:ext cx="14287" cy="1143000"/>
          </a:xfrm>
          <a:prstGeom prst="straightConnector1">
            <a:avLst/>
          </a:prstGeom>
          <a:noFill/>
          <a:ln w="9525">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1204" name="Text Box 20"/>
          <p:cNvSpPr txBox="1">
            <a:spLocks noChangeArrowheads="1"/>
          </p:cNvSpPr>
          <p:nvPr/>
        </p:nvSpPr>
        <p:spPr bwMode="auto">
          <a:xfrm>
            <a:off x="4572000" y="3048000"/>
            <a:ext cx="682625"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000" b="0">
                <a:solidFill>
                  <a:schemeClr val="tx1"/>
                </a:solidFill>
                <a:ea typeface="宋体" pitchFamily="2" charset="-122"/>
              </a:rPr>
              <a:t>Units</a:t>
            </a:r>
          </a:p>
        </p:txBody>
      </p:sp>
      <p:cxnSp>
        <p:nvCxnSpPr>
          <p:cNvPr id="221205" name="AutoShape 21"/>
          <p:cNvCxnSpPr>
            <a:cxnSpLocks noChangeShapeType="1"/>
          </p:cNvCxnSpPr>
          <p:nvPr/>
        </p:nvCxnSpPr>
        <p:spPr bwMode="auto">
          <a:xfrm>
            <a:off x="4572000" y="2616200"/>
            <a:ext cx="0" cy="9906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1206" name="Text Box 22"/>
          <p:cNvSpPr txBox="1">
            <a:spLocks noChangeArrowheads="1"/>
          </p:cNvSpPr>
          <p:nvPr/>
        </p:nvSpPr>
        <p:spPr bwMode="auto">
          <a:xfrm>
            <a:off x="4343400" y="2714625"/>
            <a:ext cx="479425"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pPr>
            <a:r>
              <a:rPr lang="en-US" altLang="zh-CN" sz="1000" b="0">
                <a:solidFill>
                  <a:schemeClr val="tx1"/>
                </a:solidFill>
                <a:ea typeface="宋体" pitchFamily="2" charset="-122"/>
              </a:rPr>
              <a:t>Cash</a:t>
            </a:r>
          </a:p>
        </p:txBody>
      </p:sp>
      <p:sp>
        <p:nvSpPr>
          <p:cNvPr id="221207" name="Text Box 23"/>
          <p:cNvSpPr txBox="1">
            <a:spLocks noChangeArrowheads="1"/>
          </p:cNvSpPr>
          <p:nvPr/>
        </p:nvSpPr>
        <p:spPr bwMode="auto">
          <a:xfrm>
            <a:off x="3810000" y="2894013"/>
            <a:ext cx="682625"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000" b="0">
                <a:solidFill>
                  <a:schemeClr val="tx1"/>
                </a:solidFill>
                <a:ea typeface="宋体" pitchFamily="2" charset="-122"/>
              </a:rPr>
              <a:t>Income</a:t>
            </a:r>
          </a:p>
        </p:txBody>
      </p:sp>
      <p:sp>
        <p:nvSpPr>
          <p:cNvPr id="221208" name="Text Box 24"/>
          <p:cNvSpPr txBox="1">
            <a:spLocks noChangeArrowheads="1"/>
          </p:cNvSpPr>
          <p:nvPr/>
        </p:nvSpPr>
        <p:spPr bwMode="auto">
          <a:xfrm>
            <a:off x="3429000" y="3336925"/>
            <a:ext cx="682625"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000" b="0">
                <a:solidFill>
                  <a:schemeClr val="tx1"/>
                </a:solidFill>
                <a:ea typeface="宋体" pitchFamily="2" charset="-122"/>
              </a:rPr>
              <a:t>Notes</a:t>
            </a:r>
          </a:p>
        </p:txBody>
      </p:sp>
      <p:sp>
        <p:nvSpPr>
          <p:cNvPr id="221209" name="Line 25"/>
          <p:cNvSpPr>
            <a:spLocks noChangeShapeType="1"/>
          </p:cNvSpPr>
          <p:nvPr/>
        </p:nvSpPr>
        <p:spPr bwMode="auto">
          <a:xfrm flipH="1" flipV="1">
            <a:off x="4746625" y="2819400"/>
            <a:ext cx="1447800" cy="0"/>
          </a:xfrm>
          <a:prstGeom prst="line">
            <a:avLst/>
          </a:prstGeom>
          <a:noFill/>
          <a:ln w="5715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10" name="Line 26"/>
          <p:cNvSpPr>
            <a:spLocks noChangeShapeType="1"/>
          </p:cNvSpPr>
          <p:nvPr/>
        </p:nvSpPr>
        <p:spPr bwMode="auto">
          <a:xfrm flipV="1">
            <a:off x="2362200" y="3454400"/>
            <a:ext cx="1219200" cy="0"/>
          </a:xfrm>
          <a:prstGeom prst="line">
            <a:avLst/>
          </a:prstGeom>
          <a:noFill/>
          <a:ln w="57150">
            <a:solidFill>
              <a:srgbClr val="B211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11" name="Line 27"/>
          <p:cNvSpPr>
            <a:spLocks noChangeShapeType="1"/>
          </p:cNvSpPr>
          <p:nvPr/>
        </p:nvSpPr>
        <p:spPr bwMode="auto">
          <a:xfrm>
            <a:off x="2362200" y="3425825"/>
            <a:ext cx="0" cy="231775"/>
          </a:xfrm>
          <a:prstGeom prst="line">
            <a:avLst/>
          </a:prstGeom>
          <a:noFill/>
          <a:ln w="57150">
            <a:solidFill>
              <a:srgbClr val="B2110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12" name="AutoShape 28"/>
          <p:cNvSpPr>
            <a:spLocks noChangeArrowheads="1"/>
          </p:cNvSpPr>
          <p:nvPr/>
        </p:nvSpPr>
        <p:spPr bwMode="auto">
          <a:xfrm>
            <a:off x="3581400" y="3276600"/>
            <a:ext cx="1524000" cy="685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buFontTx/>
              <a:buNone/>
            </a:pPr>
            <a:r>
              <a:rPr lang="en-US" altLang="zh-CN" sz="1200" b="0">
                <a:solidFill>
                  <a:schemeClr val="tx1"/>
                </a:solidFill>
                <a:ea typeface="宋体" pitchFamily="2" charset="-122"/>
              </a:rPr>
              <a:t>Sub Trust</a:t>
            </a:r>
          </a:p>
        </p:txBody>
      </p:sp>
      <p:sp>
        <p:nvSpPr>
          <p:cNvPr id="221213" name="Line 29"/>
          <p:cNvSpPr>
            <a:spLocks noChangeShapeType="1"/>
          </p:cNvSpPr>
          <p:nvPr/>
        </p:nvSpPr>
        <p:spPr bwMode="auto">
          <a:xfrm flipV="1">
            <a:off x="2057400" y="3171825"/>
            <a:ext cx="2667000" cy="28575"/>
          </a:xfrm>
          <a:prstGeom prst="line">
            <a:avLst/>
          </a:prstGeom>
          <a:noFill/>
          <a:ln w="57150">
            <a:solidFill>
              <a:srgbClr val="B211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14" name="Line 30"/>
          <p:cNvSpPr>
            <a:spLocks noChangeShapeType="1"/>
          </p:cNvSpPr>
          <p:nvPr/>
        </p:nvSpPr>
        <p:spPr bwMode="auto">
          <a:xfrm>
            <a:off x="2052638" y="3173413"/>
            <a:ext cx="4762" cy="484187"/>
          </a:xfrm>
          <a:prstGeom prst="line">
            <a:avLst/>
          </a:prstGeom>
          <a:noFill/>
          <a:ln w="57150">
            <a:solidFill>
              <a:srgbClr val="B2110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15" name="Text Box 31"/>
          <p:cNvSpPr txBox="1">
            <a:spLocks noChangeArrowheads="1"/>
          </p:cNvSpPr>
          <p:nvPr/>
        </p:nvSpPr>
        <p:spPr bwMode="auto">
          <a:xfrm>
            <a:off x="3990975" y="4708525"/>
            <a:ext cx="682625"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pPr>
            <a:r>
              <a:rPr lang="en-US" altLang="zh-CN" sz="1000" b="0">
                <a:solidFill>
                  <a:schemeClr val="tx1"/>
                </a:solidFill>
                <a:ea typeface="宋体" pitchFamily="2" charset="-122"/>
              </a:rPr>
              <a:t>Income</a:t>
            </a:r>
          </a:p>
        </p:txBody>
      </p:sp>
      <p:sp>
        <p:nvSpPr>
          <p:cNvPr id="221216" name="Line 32"/>
          <p:cNvSpPr>
            <a:spLocks noChangeShapeType="1"/>
          </p:cNvSpPr>
          <p:nvPr/>
        </p:nvSpPr>
        <p:spPr bwMode="auto">
          <a:xfrm flipV="1">
            <a:off x="2057400" y="4267200"/>
            <a:ext cx="2667000" cy="28575"/>
          </a:xfrm>
          <a:prstGeom prst="line">
            <a:avLst/>
          </a:prstGeom>
          <a:noFill/>
          <a:ln w="57150">
            <a:solidFill>
              <a:srgbClr val="B211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17" name="Line 33"/>
          <p:cNvSpPr>
            <a:spLocks noChangeShapeType="1"/>
          </p:cNvSpPr>
          <p:nvPr/>
        </p:nvSpPr>
        <p:spPr bwMode="auto">
          <a:xfrm>
            <a:off x="2057400" y="4092575"/>
            <a:ext cx="0" cy="231775"/>
          </a:xfrm>
          <a:prstGeom prst="line">
            <a:avLst/>
          </a:prstGeom>
          <a:noFill/>
          <a:ln w="57150">
            <a:solidFill>
              <a:srgbClr val="B2110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18" name="Line 34"/>
          <p:cNvSpPr>
            <a:spLocks noChangeShapeType="1"/>
          </p:cNvSpPr>
          <p:nvPr/>
        </p:nvSpPr>
        <p:spPr bwMode="auto">
          <a:xfrm flipV="1">
            <a:off x="1143000" y="4851400"/>
            <a:ext cx="2933700" cy="0"/>
          </a:xfrm>
          <a:prstGeom prst="line">
            <a:avLst/>
          </a:prstGeom>
          <a:noFill/>
          <a:ln w="57150">
            <a:solidFill>
              <a:srgbClr val="B211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19" name="Line 35"/>
          <p:cNvSpPr>
            <a:spLocks noChangeShapeType="1"/>
          </p:cNvSpPr>
          <p:nvPr/>
        </p:nvSpPr>
        <p:spPr bwMode="auto">
          <a:xfrm>
            <a:off x="1123950" y="4095750"/>
            <a:ext cx="0" cy="784225"/>
          </a:xfrm>
          <a:prstGeom prst="line">
            <a:avLst/>
          </a:prstGeom>
          <a:noFill/>
          <a:ln w="57150">
            <a:solidFill>
              <a:srgbClr val="B2110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20" name="Line 36"/>
          <p:cNvSpPr>
            <a:spLocks noChangeShapeType="1"/>
          </p:cNvSpPr>
          <p:nvPr/>
        </p:nvSpPr>
        <p:spPr bwMode="auto">
          <a:xfrm flipV="1">
            <a:off x="1157288" y="3005138"/>
            <a:ext cx="2743200" cy="0"/>
          </a:xfrm>
          <a:prstGeom prst="line">
            <a:avLst/>
          </a:prstGeom>
          <a:noFill/>
          <a:ln w="57150">
            <a:solidFill>
              <a:srgbClr val="B2110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21" name="Line 37"/>
          <p:cNvSpPr>
            <a:spLocks noChangeShapeType="1"/>
          </p:cNvSpPr>
          <p:nvPr/>
        </p:nvSpPr>
        <p:spPr bwMode="auto">
          <a:xfrm flipH="1">
            <a:off x="1143000" y="2978150"/>
            <a:ext cx="0" cy="679450"/>
          </a:xfrm>
          <a:prstGeom prst="line">
            <a:avLst/>
          </a:prstGeom>
          <a:noFill/>
          <a:ln w="57150">
            <a:solidFill>
              <a:srgbClr val="B2110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22" name="Text Box 38"/>
          <p:cNvSpPr txBox="1">
            <a:spLocks noChangeArrowheads="1"/>
          </p:cNvSpPr>
          <p:nvPr/>
        </p:nvSpPr>
        <p:spPr bwMode="auto">
          <a:xfrm>
            <a:off x="4048125" y="1554163"/>
            <a:ext cx="596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pPr>
            <a:r>
              <a:rPr lang="en-US" altLang="zh-CN" sz="1200" b="0">
                <a:solidFill>
                  <a:schemeClr val="tx1"/>
                </a:solidFill>
                <a:ea typeface="宋体" pitchFamily="2" charset="-122"/>
              </a:rPr>
              <a:t>Public</a:t>
            </a:r>
          </a:p>
        </p:txBody>
      </p:sp>
      <p:sp>
        <p:nvSpPr>
          <p:cNvPr id="221223" name="Line 39"/>
          <p:cNvSpPr>
            <a:spLocks noChangeShapeType="1"/>
          </p:cNvSpPr>
          <p:nvPr/>
        </p:nvSpPr>
        <p:spPr bwMode="auto">
          <a:xfrm flipV="1">
            <a:off x="4340225" y="1752600"/>
            <a:ext cx="3175" cy="177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9E6"/>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762000" rtl="0" eaLnBrk="0" fontAlgn="base" latinLnBrk="0" hangingPunct="0">
          <a:lnSpc>
            <a:spcPct val="90000"/>
          </a:lnSpc>
          <a:spcBef>
            <a:spcPct val="0"/>
          </a:spcBef>
          <a:spcAft>
            <a:spcPct val="0"/>
          </a:spcAft>
          <a:buClrTx/>
          <a:buSzTx/>
          <a:buFont typeface="Wingdings" pitchFamily="2" charset="2"/>
          <a:buNone/>
          <a:tabLst/>
          <a:defRPr kumimoji="0" lang="en-US" sz="1400" b="1" i="0" u="none" strike="noStrike" cap="none" normalizeH="0" baseline="0" smtClean="0">
            <a:ln>
              <a:noFill/>
            </a:ln>
            <a:solidFill>
              <a:schemeClr val="tx2"/>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rgbClr val="C0C9E6"/>
        </a:solidFill>
        <a:ln w="127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762000" rtl="0" eaLnBrk="0" fontAlgn="base" latinLnBrk="0" hangingPunct="0">
          <a:lnSpc>
            <a:spcPct val="90000"/>
          </a:lnSpc>
          <a:spcBef>
            <a:spcPct val="0"/>
          </a:spcBef>
          <a:spcAft>
            <a:spcPct val="0"/>
          </a:spcAft>
          <a:buClrTx/>
          <a:buSzTx/>
          <a:buFont typeface="Wingdings" pitchFamily="2" charset="2"/>
          <a:buNone/>
          <a:tabLst/>
          <a:defRPr kumimoji="0" lang="en-US" sz="1400" b="1" i="0" u="none" strike="noStrike" cap="none" normalizeH="0" baseline="0" smtClean="0">
            <a:ln>
              <a:noFill/>
            </a:ln>
            <a:solidFill>
              <a:schemeClr val="tx2"/>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
    <Type>3</Type>
    <SequenceNumber>10000</SequenceNumber>
    <Assembly>KPMGCore, Version=1.0.0.0, Culture=neutral, PublicKeyToken=c9e6068352095be5</Assembly>
    <Class>KPMG.Security.DeleteItemsER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487BF900588F084E8ADA70382AAB8D45" ma:contentTypeVersion="1" ma:contentTypeDescription="Create a new document." ma:contentTypeScope="" ma:versionID="65b4ff7689f2ea99c02257a8fd873369">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2E8EE16-D5DC-43C3-8A85-B2C8CE37AB81}">
  <ds:schemaRefs>
    <ds:schemaRef ds:uri="http://schemas.microsoft.com/sharepoint/v3/contenttype/forms"/>
  </ds:schemaRefs>
</ds:datastoreItem>
</file>

<file path=customXml/itemProps2.xml><?xml version="1.0" encoding="utf-8"?>
<ds:datastoreItem xmlns:ds="http://schemas.openxmlformats.org/officeDocument/2006/customXml" ds:itemID="{4C67964C-5978-41A2-89A6-5474ABE82B7B}">
  <ds:schemaRefs>
    <ds:schemaRef ds:uri="http://schemas.microsoft.com/sharepoint/events"/>
  </ds:schemaRefs>
</ds:datastoreItem>
</file>

<file path=customXml/itemProps3.xml><?xml version="1.0" encoding="utf-8"?>
<ds:datastoreItem xmlns:ds="http://schemas.openxmlformats.org/officeDocument/2006/customXml" ds:itemID="{0C678BB0-DD85-437F-85AD-C00F57F2DD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C441D398-7B2A-43E4-9221-6C66CD09B3C6}">
  <ds:schemaRefs>
    <ds:schemaRef ds:uri="http://purl.org/dc/dcmitype/"/>
    <ds:schemaRef ds:uri="http://schemas.microsoft.com/sharepoint/v3"/>
    <ds:schemaRef ds:uri="http://purl.org/dc/terms/"/>
    <ds:schemaRef ds:uri="http://purl.org/dc/elements/1.1/"/>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1471</TotalTime>
  <Words>1407</Words>
  <Application>Microsoft Office PowerPoint</Application>
  <PresentationFormat>全屏显示(4:3)</PresentationFormat>
  <Paragraphs>326</Paragraphs>
  <Slides>27</Slides>
  <Notes>7</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Default Design</vt:lpstr>
      <vt:lpstr>Default Theme</vt:lpstr>
      <vt:lpstr>PowerPoint 演示文稿</vt:lpstr>
      <vt:lpstr>Agenda</vt:lpstr>
      <vt:lpstr>PowerPoint 演示文稿</vt:lpstr>
      <vt:lpstr>Background and Overview</vt:lpstr>
      <vt:lpstr>PowerPoint 演示文稿</vt:lpstr>
      <vt:lpstr>What You Should Know About the Draft Proposed SIFT Legislation</vt:lpstr>
      <vt:lpstr>What You Should Know About the Draft Proposed SIFT Legislation (Cont'd)</vt:lpstr>
      <vt:lpstr>SIFT—First Generation</vt:lpstr>
      <vt:lpstr>SIFT—Second Generation</vt:lpstr>
      <vt:lpstr>What You Should Know About the Draft Proposed SIFT Legislation (Cont'd)</vt:lpstr>
      <vt:lpstr>Distributions—Current vs. Proposed SIFT Rules</vt:lpstr>
      <vt:lpstr>Distributions—Current vs. Draft Proposed SIFT Legislation (Cont'd)</vt:lpstr>
      <vt:lpstr>What Are the Options Now?</vt:lpstr>
      <vt:lpstr>“Normal Growth” During  Transition Period</vt:lpstr>
      <vt:lpstr>“Normal Growth” During  Transition Period (Cont'd)</vt:lpstr>
      <vt:lpstr>What Should You Consider  Before 2011?</vt:lpstr>
      <vt:lpstr>PowerPoint 演示文稿</vt:lpstr>
      <vt:lpstr>Will the New Legislation Change the Accounting for Taxes by Trusts?</vt:lpstr>
      <vt:lpstr>Disclosures in 2006 Financial Statements</vt:lpstr>
      <vt:lpstr>Financial Reporting Matters  to be Resolved</vt:lpstr>
      <vt:lpstr>PowerPoint 演示文稿</vt:lpstr>
      <vt:lpstr>Transaction Environment</vt:lpstr>
      <vt:lpstr>Transaction Environment</vt:lpstr>
      <vt:lpstr>Transaction Environment</vt:lpstr>
      <vt:lpstr>Contact Information</vt:lpstr>
      <vt:lpstr>PowerPoint 演示文稿</vt:lpstr>
      <vt:lpstr>声明：</vt:lpstr>
    </vt:vector>
  </TitlesOfParts>
  <Company>KPMG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lmclennan</dc:creator>
  <cp:lastModifiedBy>Microsoft</cp:lastModifiedBy>
  <cp:revision>214</cp:revision>
  <dcterms:created xsi:type="dcterms:W3CDTF">2004-09-01T17:19:18Z</dcterms:created>
  <dcterms:modified xsi:type="dcterms:W3CDTF">2018-01-05T05:28:26Z</dcterms:modified>
</cp:coreProperties>
</file>